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352" r:id="rId2"/>
    <p:sldId id="333" r:id="rId3"/>
    <p:sldId id="620" r:id="rId4"/>
    <p:sldId id="619" r:id="rId5"/>
    <p:sldId id="334" r:id="rId6"/>
    <p:sldId id="640" r:id="rId7"/>
    <p:sldId id="643" r:id="rId8"/>
    <p:sldId id="569" r:id="rId9"/>
    <p:sldId id="286" r:id="rId10"/>
    <p:sldId id="621" r:id="rId11"/>
    <p:sldId id="601" r:id="rId12"/>
    <p:sldId id="622" r:id="rId13"/>
    <p:sldId id="335" r:id="rId14"/>
    <p:sldId id="560" r:id="rId15"/>
    <p:sldId id="603" r:id="rId16"/>
    <p:sldId id="644" r:id="rId17"/>
    <p:sldId id="553" r:id="rId18"/>
    <p:sldId id="558" r:id="rId19"/>
    <p:sldId id="303" r:id="rId20"/>
    <p:sldId id="563" r:id="rId21"/>
    <p:sldId id="608" r:id="rId22"/>
    <p:sldId id="295" r:id="rId23"/>
    <p:sldId id="376" r:id="rId24"/>
    <p:sldId id="604" r:id="rId25"/>
    <p:sldId id="605" r:id="rId26"/>
    <p:sldId id="606" r:id="rId27"/>
    <p:sldId id="371" r:id="rId28"/>
    <p:sldId id="263" r:id="rId29"/>
    <p:sldId id="338" r:id="rId30"/>
    <p:sldId id="341" r:id="rId31"/>
    <p:sldId id="641" r:id="rId32"/>
    <p:sldId id="623" r:id="rId33"/>
    <p:sldId id="642" r:id="rId34"/>
    <p:sldId id="296" r:id="rId35"/>
    <p:sldId id="614" r:id="rId36"/>
    <p:sldId id="645" r:id="rId37"/>
    <p:sldId id="607" r:id="rId38"/>
    <p:sldId id="337" r:id="rId39"/>
    <p:sldId id="372" r:id="rId40"/>
    <p:sldId id="581" r:id="rId41"/>
    <p:sldId id="268" r:id="rId42"/>
    <p:sldId id="269" r:id="rId43"/>
    <p:sldId id="580" r:id="rId44"/>
    <p:sldId id="646" r:id="rId45"/>
    <p:sldId id="565" r:id="rId46"/>
    <p:sldId id="267" r:id="rId47"/>
    <p:sldId id="441" r:id="rId48"/>
    <p:sldId id="573" r:id="rId49"/>
    <p:sldId id="257" r:id="rId50"/>
    <p:sldId id="315" r:id="rId51"/>
    <p:sldId id="570" r:id="rId52"/>
    <p:sldId id="624" r:id="rId53"/>
    <p:sldId id="599" r:id="rId54"/>
    <p:sldId id="484" r:id="rId55"/>
    <p:sldId id="625" r:id="rId56"/>
    <p:sldId id="626" r:id="rId57"/>
    <p:sldId id="649" r:id="rId58"/>
    <p:sldId id="627" r:id="rId59"/>
    <p:sldId id="293" r:id="rId60"/>
    <p:sldId id="598" r:id="rId61"/>
    <p:sldId id="489" r:id="rId62"/>
    <p:sldId id="591" r:id="rId63"/>
    <p:sldId id="575" r:id="rId64"/>
    <p:sldId id="564" r:id="rId65"/>
    <p:sldId id="265" r:id="rId66"/>
    <p:sldId id="259" r:id="rId67"/>
    <p:sldId id="260" r:id="rId68"/>
    <p:sldId id="256" r:id="rId69"/>
    <p:sldId id="647" r:id="rId70"/>
    <p:sldId id="586" r:id="rId71"/>
    <p:sldId id="567" r:id="rId72"/>
    <p:sldId id="266" r:id="rId73"/>
    <p:sldId id="629" r:id="rId74"/>
    <p:sldId id="630" r:id="rId75"/>
    <p:sldId id="631" r:id="rId76"/>
    <p:sldId id="632" r:id="rId77"/>
    <p:sldId id="291" r:id="rId78"/>
    <p:sldId id="556" r:id="rId79"/>
    <p:sldId id="319" r:id="rId80"/>
    <p:sldId id="628" r:id="rId81"/>
    <p:sldId id="648" r:id="rId82"/>
    <p:sldId id="312" r:id="rId83"/>
    <p:sldId id="317" r:id="rId84"/>
    <p:sldId id="491" r:id="rId85"/>
    <p:sldId id="561" r:id="rId86"/>
    <p:sldId id="633" r:id="rId87"/>
    <p:sldId id="298" r:id="rId88"/>
    <p:sldId id="576" r:id="rId89"/>
    <p:sldId id="635" r:id="rId90"/>
    <p:sldId id="568" r:id="rId91"/>
    <p:sldId id="299" r:id="rId92"/>
    <p:sldId id="572" r:id="rId93"/>
    <p:sldId id="638" r:id="rId94"/>
    <p:sldId id="637" r:id="rId95"/>
    <p:sldId id="300" r:id="rId96"/>
    <p:sldId id="639" r:id="rId9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4472C4"/>
    <a:srgbClr val="2F5597"/>
    <a:srgbClr val="FD5050"/>
    <a:srgbClr val="2F55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2" autoAdjust="0"/>
    <p:restoredTop sz="85339" autoAdjust="0"/>
  </p:normalViewPr>
  <p:slideViewPr>
    <p:cSldViewPr snapToGrid="0">
      <p:cViewPr varScale="1">
        <p:scale>
          <a:sx n="79" d="100"/>
          <a:sy n="79" d="100"/>
        </p:scale>
        <p:origin x="7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481AB5-4107-4B77-8C06-1B789FCBA0FB}" type="datetimeFigureOut">
              <a:rPr lang="it-IT" smtClean="0"/>
              <a:t>20/10/2026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5AEECF-91AD-498A-9F50-66A96A51A3A3}" type="slidenum">
              <a:rPr lang="it-IT" smtClean="0"/>
              <a:t>‹N›</a:t>
            </a:fld>
            <a:endParaRPr lang="it-IT"/>
          </a:p>
        </p:txBody>
      </p:sp>
    </p:spTree>
    <p:extLst>
      <p:ext uri="{BB962C8B-B14F-4D97-AF65-F5344CB8AC3E}">
        <p14:creationId xmlns:p14="http://schemas.microsoft.com/office/powerpoint/2010/main" val="565540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aanda.org/articles/aa/full_html/2024/09/aa50988-24/aa50988-24.html#R15"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3</a:t>
            </a:fld>
            <a:endParaRPr lang="it-IT"/>
          </a:p>
        </p:txBody>
      </p:sp>
    </p:spTree>
    <p:extLst>
      <p:ext uri="{BB962C8B-B14F-4D97-AF65-F5344CB8AC3E}">
        <p14:creationId xmlns:p14="http://schemas.microsoft.com/office/powerpoint/2010/main" val="646696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4</a:t>
            </a:fld>
            <a:endParaRPr lang="it-IT"/>
          </a:p>
        </p:txBody>
      </p:sp>
    </p:spTree>
    <p:extLst>
      <p:ext uri="{BB962C8B-B14F-4D97-AF65-F5344CB8AC3E}">
        <p14:creationId xmlns:p14="http://schemas.microsoft.com/office/powerpoint/2010/main" val="127996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8</a:t>
            </a:fld>
            <a:endParaRPr lang="it-IT"/>
          </a:p>
        </p:txBody>
      </p:sp>
    </p:spTree>
    <p:extLst>
      <p:ext uri="{BB962C8B-B14F-4D97-AF65-F5344CB8AC3E}">
        <p14:creationId xmlns:p14="http://schemas.microsoft.com/office/powerpoint/2010/main" val="1229646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1" dirty="0" err="1">
                <a:effectLst/>
                <a:latin typeface="Google Sans Text"/>
              </a:rPr>
              <a:t>Enormous</a:t>
            </a:r>
            <a:r>
              <a:rPr lang="it-IT" b="1" dirty="0">
                <a:effectLst/>
                <a:latin typeface="Google Sans Text"/>
              </a:rPr>
              <a:t> Thermal Jump:</a:t>
            </a:r>
            <a:r>
              <a:rPr lang="it-IT" dirty="0">
                <a:effectLst/>
                <a:latin typeface="Google Sans Text"/>
              </a:rPr>
              <a:t> </a:t>
            </a:r>
            <a:r>
              <a:rPr lang="it-IT" dirty="0" err="1">
                <a:effectLst/>
                <a:latin typeface="Google Sans Text"/>
              </a:rPr>
              <a:t>As</a:t>
            </a:r>
            <a:r>
              <a:rPr lang="it-IT" dirty="0">
                <a:effectLst/>
                <a:latin typeface="Google Sans Text"/>
              </a:rPr>
              <a:t> gas crosses $R_{\text{IF}}$, </a:t>
            </a:r>
            <a:r>
              <a:rPr lang="it-IT" dirty="0" err="1">
                <a:effectLst/>
                <a:latin typeface="Google Sans Text"/>
              </a:rPr>
              <a:t>its</a:t>
            </a:r>
            <a:r>
              <a:rPr lang="it-IT" dirty="0">
                <a:effectLst/>
                <a:latin typeface="Google Sans Text"/>
              </a:rPr>
              <a:t> temperature spikes from $T_{\text{PDR}} \</a:t>
            </a:r>
            <a:r>
              <a:rPr lang="it-IT" dirty="0" err="1">
                <a:effectLst/>
                <a:latin typeface="Google Sans Text"/>
              </a:rPr>
              <a:t>sim</a:t>
            </a:r>
            <a:r>
              <a:rPr lang="it-IT" dirty="0">
                <a:effectLst/>
                <a:latin typeface="Google Sans Text"/>
              </a:rPr>
              <a:t> 1,000 \text{ K}$ to $T_{\text{II}} \</a:t>
            </a:r>
            <a:r>
              <a:rPr lang="it-IT" dirty="0" err="1">
                <a:effectLst/>
                <a:latin typeface="Google Sans Text"/>
              </a:rPr>
              <a:t>sim</a:t>
            </a:r>
            <a:r>
              <a:rPr lang="it-IT" dirty="0">
                <a:effectLst/>
                <a:latin typeface="Google Sans Text"/>
              </a:rPr>
              <a:t> 10,000 \text{ K}$, </a:t>
            </a:r>
            <a:r>
              <a:rPr lang="it-IT" dirty="0" err="1">
                <a:effectLst/>
                <a:latin typeface="Google Sans Text"/>
              </a:rPr>
              <a:t>causing</a:t>
            </a:r>
            <a:r>
              <a:rPr lang="it-IT" dirty="0">
                <a:effectLst/>
                <a:latin typeface="Google Sans Text"/>
              </a:rPr>
              <a:t> the </a:t>
            </a:r>
            <a:r>
              <a:rPr lang="it-IT" dirty="0" err="1">
                <a:effectLst/>
                <a:latin typeface="Google Sans Text"/>
              </a:rPr>
              <a:t>local</a:t>
            </a:r>
            <a:r>
              <a:rPr lang="it-IT" dirty="0">
                <a:effectLst/>
                <a:latin typeface="Google Sans Text"/>
              </a:rPr>
              <a:t> sound speed to </a:t>
            </a:r>
            <a:r>
              <a:rPr lang="it-IT" dirty="0" err="1">
                <a:effectLst/>
                <a:latin typeface="Google Sans Text"/>
              </a:rPr>
              <a:t>jump</a:t>
            </a:r>
            <a:r>
              <a:rPr lang="it-IT" dirty="0">
                <a:effectLst/>
                <a:latin typeface="Google Sans Text"/>
              </a:rPr>
              <a:t> from $a_{\text{I}} \</a:t>
            </a:r>
            <a:r>
              <a:rPr lang="it-IT" dirty="0" err="1">
                <a:effectLst/>
                <a:latin typeface="Google Sans Text"/>
              </a:rPr>
              <a:t>approx</a:t>
            </a:r>
            <a:r>
              <a:rPr lang="it-IT" dirty="0">
                <a:effectLst/>
                <a:latin typeface="Google Sans Text"/>
              </a:rPr>
              <a:t> 2 - 3 \text{ km/s}$ up to $a_{\text{II}} \</a:t>
            </a:r>
            <a:r>
              <a:rPr lang="it-IT" dirty="0" err="1">
                <a:effectLst/>
                <a:latin typeface="Google Sans Text"/>
              </a:rPr>
              <a:t>approx</a:t>
            </a:r>
            <a:r>
              <a:rPr lang="it-IT" dirty="0">
                <a:effectLst/>
                <a:latin typeface="Google Sans Text"/>
              </a:rPr>
              <a:t> 10 \text{ km/s}$.</a:t>
            </a:r>
          </a:p>
          <a:p>
            <a:r>
              <a:rPr lang="it-IT" b="1" dirty="0">
                <a:effectLst/>
                <a:latin typeface="Google Sans Text"/>
              </a:rPr>
              <a:t>Thermal Pressure </a:t>
            </a:r>
            <a:r>
              <a:rPr lang="it-IT" b="1" dirty="0" err="1">
                <a:effectLst/>
                <a:latin typeface="Google Sans Text"/>
              </a:rPr>
              <a:t>Barrier</a:t>
            </a:r>
            <a:r>
              <a:rPr lang="it-IT" b="1" dirty="0">
                <a:effectLst/>
                <a:latin typeface="Google Sans Text"/>
              </a:rPr>
              <a:t>:</a:t>
            </a:r>
            <a:r>
              <a:rPr lang="it-IT" dirty="0">
                <a:effectLst/>
                <a:latin typeface="Google Sans Text"/>
              </a:rPr>
              <a:t> </a:t>
            </a:r>
            <a:r>
              <a:rPr lang="it-IT" dirty="0" err="1">
                <a:effectLst/>
                <a:latin typeface="Google Sans Text"/>
              </a:rPr>
              <a:t>This</a:t>
            </a:r>
            <a:r>
              <a:rPr lang="it-IT" dirty="0">
                <a:effectLst/>
                <a:latin typeface="Google Sans Text"/>
              </a:rPr>
              <a:t> </a:t>
            </a:r>
            <a:r>
              <a:rPr lang="it-IT" dirty="0" err="1">
                <a:effectLst/>
                <a:latin typeface="Google Sans Text"/>
              </a:rPr>
              <a:t>sudden</a:t>
            </a:r>
            <a:r>
              <a:rPr lang="it-IT" dirty="0">
                <a:effectLst/>
                <a:latin typeface="Google Sans Text"/>
              </a:rPr>
              <a:t> </a:t>
            </a:r>
            <a:r>
              <a:rPr lang="it-IT" dirty="0" err="1">
                <a:effectLst/>
                <a:latin typeface="Google Sans Text"/>
              </a:rPr>
              <a:t>ten-fold</a:t>
            </a:r>
            <a:r>
              <a:rPr lang="it-IT" dirty="0">
                <a:effectLst/>
                <a:latin typeface="Google Sans Text"/>
              </a:rPr>
              <a:t> </a:t>
            </a:r>
            <a:r>
              <a:rPr lang="it-IT" dirty="0" err="1">
                <a:effectLst/>
                <a:latin typeface="Google Sans Text"/>
              </a:rPr>
              <a:t>increase</a:t>
            </a:r>
            <a:r>
              <a:rPr lang="it-IT" dirty="0">
                <a:effectLst/>
                <a:latin typeface="Google Sans Text"/>
              </a:rPr>
              <a:t> in temperature </a:t>
            </a:r>
            <a:r>
              <a:rPr lang="it-IT" dirty="0" err="1">
                <a:effectLst/>
                <a:latin typeface="Google Sans Text"/>
              </a:rPr>
              <a:t>creates</a:t>
            </a:r>
            <a:r>
              <a:rPr lang="it-IT" dirty="0">
                <a:effectLst/>
                <a:latin typeface="Google Sans Text"/>
              </a:rPr>
              <a:t> a massive </a:t>
            </a:r>
            <a:r>
              <a:rPr lang="it-IT" dirty="0" err="1">
                <a:effectLst/>
                <a:latin typeface="Google Sans Text"/>
              </a:rPr>
              <a:t>thermal</a:t>
            </a:r>
            <a:r>
              <a:rPr lang="it-IT" dirty="0">
                <a:effectLst/>
                <a:latin typeface="Google Sans Text"/>
              </a:rPr>
              <a:t> pressure </a:t>
            </a:r>
            <a:r>
              <a:rPr lang="it-IT" dirty="0" err="1">
                <a:effectLst/>
                <a:latin typeface="Google Sans Text"/>
              </a:rPr>
              <a:t>gradient</a:t>
            </a:r>
            <a:r>
              <a:rPr lang="it-IT" dirty="0">
                <a:effectLst/>
                <a:latin typeface="Google Sans Text"/>
              </a:rPr>
              <a:t> </a:t>
            </a:r>
            <a:r>
              <a:rPr lang="it-IT" dirty="0" err="1">
                <a:effectLst/>
                <a:latin typeface="Google Sans Text"/>
              </a:rPr>
              <a:t>across</a:t>
            </a:r>
            <a:r>
              <a:rPr lang="it-IT" dirty="0">
                <a:effectLst/>
                <a:latin typeface="Google Sans Text"/>
              </a:rPr>
              <a:t> the </a:t>
            </a:r>
            <a:r>
              <a:rPr lang="it-IT" dirty="0" err="1">
                <a:effectLst/>
                <a:latin typeface="Google Sans Text"/>
              </a:rPr>
              <a:t>boundary</a:t>
            </a:r>
            <a:r>
              <a:rPr lang="it-IT" dirty="0">
                <a:effectLst/>
                <a:latin typeface="Google Sans Text"/>
              </a:rPr>
              <a:t>. The hot $10^4 \text{ K}$ </a:t>
            </a:r>
            <a:r>
              <a:rPr lang="it-IT" dirty="0" err="1">
                <a:effectLst/>
                <a:latin typeface="Google Sans Text"/>
              </a:rPr>
              <a:t>ionized</a:t>
            </a:r>
            <a:r>
              <a:rPr lang="it-IT" dirty="0">
                <a:effectLst/>
                <a:latin typeface="Google Sans Text"/>
              </a:rPr>
              <a:t> gas </a:t>
            </a:r>
            <a:r>
              <a:rPr lang="it-IT" dirty="0" err="1">
                <a:effectLst/>
                <a:latin typeface="Google Sans Text"/>
              </a:rPr>
              <a:t>expands</a:t>
            </a:r>
            <a:r>
              <a:rPr lang="it-IT" dirty="0">
                <a:effectLst/>
                <a:latin typeface="Google Sans Text"/>
              </a:rPr>
              <a:t> </a:t>
            </a:r>
            <a:r>
              <a:rPr lang="it-IT" dirty="0" err="1">
                <a:effectLst/>
                <a:latin typeface="Google Sans Text"/>
              </a:rPr>
              <a:t>violently</a:t>
            </a:r>
            <a:r>
              <a:rPr lang="it-IT" dirty="0">
                <a:effectLst/>
                <a:latin typeface="Google Sans Text"/>
              </a:rPr>
              <a:t> </a:t>
            </a:r>
            <a:r>
              <a:rPr lang="it-IT" dirty="0" err="1">
                <a:effectLst/>
                <a:latin typeface="Google Sans Text"/>
              </a:rPr>
              <a:t>outward</a:t>
            </a:r>
            <a:r>
              <a:rPr lang="it-IT" dirty="0">
                <a:effectLst/>
                <a:latin typeface="Google Sans Text"/>
              </a:rPr>
              <a:t>.</a:t>
            </a:r>
          </a:p>
          <a:p>
            <a:r>
              <a:rPr lang="it-IT" b="1" dirty="0">
                <a:effectLst/>
                <a:latin typeface="Google Sans Text"/>
              </a:rPr>
              <a:t>Sonic Exit </a:t>
            </a:r>
            <a:r>
              <a:rPr lang="it-IT" b="1" dirty="0" err="1">
                <a:effectLst/>
                <a:latin typeface="Google Sans Text"/>
              </a:rPr>
              <a:t>Velocity</a:t>
            </a:r>
            <a:r>
              <a:rPr lang="it-IT" b="1" dirty="0">
                <a:effectLst/>
                <a:latin typeface="Google Sans Text"/>
              </a:rPr>
              <a:t>:</a:t>
            </a:r>
            <a:r>
              <a:rPr lang="it-IT" dirty="0">
                <a:effectLst/>
                <a:latin typeface="Google Sans Text"/>
              </a:rPr>
              <a:t> Under steady-state </a:t>
            </a:r>
            <a:r>
              <a:rPr lang="it-IT" dirty="0" err="1">
                <a:effectLst/>
                <a:latin typeface="Google Sans Text"/>
              </a:rPr>
              <a:t>hydrodynamic</a:t>
            </a:r>
            <a:r>
              <a:rPr lang="it-IT" dirty="0">
                <a:effectLst/>
                <a:latin typeface="Google Sans Text"/>
              </a:rPr>
              <a:t> flow, a gas </a:t>
            </a:r>
            <a:r>
              <a:rPr lang="it-IT" dirty="0" err="1">
                <a:effectLst/>
                <a:latin typeface="Google Sans Text"/>
              </a:rPr>
              <a:t>escaping</a:t>
            </a:r>
            <a:r>
              <a:rPr lang="it-IT" dirty="0">
                <a:effectLst/>
                <a:latin typeface="Google Sans Text"/>
              </a:rPr>
              <a:t> </a:t>
            </a:r>
            <a:r>
              <a:rPr lang="it-IT" dirty="0" err="1">
                <a:effectLst/>
                <a:latin typeface="Google Sans Text"/>
              </a:rPr>
              <a:t>through</a:t>
            </a:r>
            <a:r>
              <a:rPr lang="it-IT" dirty="0">
                <a:effectLst/>
                <a:latin typeface="Google Sans Text"/>
              </a:rPr>
              <a:t> a </a:t>
            </a:r>
            <a:r>
              <a:rPr lang="it-IT" dirty="0" err="1">
                <a:effectLst/>
                <a:latin typeface="Google Sans Text"/>
              </a:rPr>
              <a:t>physical</a:t>
            </a:r>
            <a:r>
              <a:rPr lang="it-IT" dirty="0">
                <a:effectLst/>
                <a:latin typeface="Google Sans Text"/>
              </a:rPr>
              <a:t> </a:t>
            </a:r>
            <a:r>
              <a:rPr lang="it-IT" dirty="0" err="1">
                <a:effectLst/>
                <a:latin typeface="Google Sans Text"/>
              </a:rPr>
              <a:t>boundary</a:t>
            </a:r>
            <a:r>
              <a:rPr lang="it-IT" dirty="0">
                <a:effectLst/>
                <a:latin typeface="Google Sans Text"/>
              </a:rPr>
              <a:t> </a:t>
            </a:r>
            <a:r>
              <a:rPr lang="it-IT" dirty="0" err="1">
                <a:effectLst/>
                <a:latin typeface="Google Sans Text"/>
              </a:rPr>
              <a:t>into</a:t>
            </a:r>
            <a:r>
              <a:rPr lang="it-IT" dirty="0">
                <a:effectLst/>
                <a:latin typeface="Google Sans Text"/>
              </a:rPr>
              <a:t> a </a:t>
            </a:r>
            <a:r>
              <a:rPr lang="it-IT" dirty="0" err="1">
                <a:effectLst/>
                <a:latin typeface="Google Sans Text"/>
              </a:rPr>
              <a:t>lower</a:t>
            </a:r>
            <a:r>
              <a:rPr lang="it-IT" dirty="0">
                <a:effectLst/>
                <a:latin typeface="Google Sans Text"/>
              </a:rPr>
              <a:t>-pressure </a:t>
            </a:r>
            <a:r>
              <a:rPr lang="it-IT" dirty="0" err="1">
                <a:effectLst/>
                <a:latin typeface="Google Sans Text"/>
              </a:rPr>
              <a:t>region</a:t>
            </a:r>
            <a:r>
              <a:rPr lang="it-IT" dirty="0">
                <a:effectLst/>
                <a:latin typeface="Google Sans Text"/>
              </a:rPr>
              <a:t> </a:t>
            </a:r>
            <a:r>
              <a:rPr lang="it-IT" dirty="0" err="1">
                <a:effectLst/>
                <a:latin typeface="Google Sans Text"/>
              </a:rPr>
              <a:t>reaches</a:t>
            </a:r>
            <a:r>
              <a:rPr lang="it-IT" dirty="0">
                <a:effectLst/>
                <a:latin typeface="Google Sans Text"/>
              </a:rPr>
              <a:t> a maximum </a:t>
            </a:r>
            <a:r>
              <a:rPr lang="it-IT" dirty="0" err="1">
                <a:effectLst/>
                <a:latin typeface="Google Sans Text"/>
              </a:rPr>
              <a:t>stable</a:t>
            </a:r>
            <a:r>
              <a:rPr lang="it-IT" dirty="0">
                <a:effectLst/>
                <a:latin typeface="Google Sans Text"/>
              </a:rPr>
              <a:t> mass </a:t>
            </a:r>
            <a:r>
              <a:rPr lang="it-IT" dirty="0" err="1">
                <a:effectLst/>
                <a:latin typeface="Google Sans Text"/>
              </a:rPr>
              <a:t>flux</a:t>
            </a:r>
            <a:r>
              <a:rPr lang="it-IT" dirty="0">
                <a:effectLst/>
                <a:latin typeface="Google Sans Text"/>
              </a:rPr>
              <a:t> </a:t>
            </a:r>
            <a:r>
              <a:rPr lang="it-IT" dirty="0" err="1">
                <a:effectLst/>
                <a:latin typeface="Google Sans Text"/>
              </a:rPr>
              <a:t>when</a:t>
            </a:r>
            <a:r>
              <a:rPr lang="it-IT" dirty="0">
                <a:effectLst/>
                <a:latin typeface="Google Sans Text"/>
              </a:rPr>
              <a:t> </a:t>
            </a:r>
            <a:r>
              <a:rPr lang="it-IT" dirty="0" err="1">
                <a:effectLst/>
                <a:latin typeface="Google Sans Text"/>
              </a:rPr>
              <a:t>it</a:t>
            </a:r>
            <a:r>
              <a:rPr lang="it-IT" dirty="0">
                <a:effectLst/>
                <a:latin typeface="Google Sans Text"/>
              </a:rPr>
              <a:t> </a:t>
            </a:r>
            <a:r>
              <a:rPr lang="it-IT" dirty="0" err="1">
                <a:effectLst/>
                <a:latin typeface="Google Sans Text"/>
              </a:rPr>
              <a:t>leaves</a:t>
            </a:r>
            <a:r>
              <a:rPr lang="it-IT" dirty="0">
                <a:effectLst/>
                <a:latin typeface="Google Sans Text"/>
              </a:rPr>
              <a:t> the </a:t>
            </a:r>
            <a:r>
              <a:rPr lang="it-IT" dirty="0" err="1">
                <a:effectLst/>
                <a:latin typeface="Google Sans Text"/>
              </a:rPr>
              <a:t>interface</a:t>
            </a:r>
            <a:r>
              <a:rPr lang="it-IT" dirty="0">
                <a:effectLst/>
                <a:latin typeface="Google Sans Text"/>
              </a:rPr>
              <a:t> </a:t>
            </a:r>
            <a:r>
              <a:rPr lang="it-IT" dirty="0" err="1">
                <a:effectLst/>
                <a:latin typeface="Google Sans Text"/>
              </a:rPr>
              <a:t>at</a:t>
            </a:r>
            <a:r>
              <a:rPr lang="it-IT" dirty="0">
                <a:effectLst/>
                <a:latin typeface="Google Sans Text"/>
              </a:rPr>
              <a:t> the </a:t>
            </a:r>
            <a:r>
              <a:rPr lang="it-IT" dirty="0" err="1">
                <a:effectLst/>
                <a:latin typeface="Google Sans Text"/>
              </a:rPr>
              <a:t>local</a:t>
            </a:r>
            <a:r>
              <a:rPr lang="it-IT" dirty="0">
                <a:effectLst/>
                <a:latin typeface="Google Sans Text"/>
              </a:rPr>
              <a:t> sound speed of the </a:t>
            </a:r>
            <a:r>
              <a:rPr lang="it-IT" dirty="0" err="1">
                <a:effectLst/>
                <a:latin typeface="Google Sans Text"/>
              </a:rPr>
              <a:t>exiting</a:t>
            </a:r>
            <a:r>
              <a:rPr lang="it-IT" dirty="0">
                <a:effectLst/>
                <a:latin typeface="Google Sans Text"/>
              </a:rPr>
              <a:t> medium. </a:t>
            </a:r>
            <a:r>
              <a:rPr lang="it-IT" dirty="0" err="1">
                <a:effectLst/>
                <a:latin typeface="Google Sans Text"/>
              </a:rPr>
              <a:t>Thus</a:t>
            </a:r>
            <a:r>
              <a:rPr lang="it-IT" dirty="0">
                <a:effectLst/>
                <a:latin typeface="Google Sans Text"/>
              </a:rPr>
              <a:t>, the </a:t>
            </a:r>
            <a:r>
              <a:rPr lang="it-IT" dirty="0" err="1">
                <a:effectLst/>
                <a:latin typeface="Google Sans Text"/>
              </a:rPr>
              <a:t>ionized</a:t>
            </a:r>
            <a:r>
              <a:rPr lang="it-IT" dirty="0">
                <a:effectLst/>
                <a:latin typeface="Google Sans Text"/>
              </a:rPr>
              <a:t> gas </a:t>
            </a:r>
            <a:r>
              <a:rPr lang="it-IT" dirty="0" err="1">
                <a:effectLst/>
                <a:latin typeface="Google Sans Text"/>
              </a:rPr>
              <a:t>launches</a:t>
            </a:r>
            <a:r>
              <a:rPr lang="it-IT" dirty="0">
                <a:effectLst/>
                <a:latin typeface="Google Sans Text"/>
              </a:rPr>
              <a:t> </a:t>
            </a:r>
            <a:r>
              <a:rPr lang="it-IT" dirty="0" err="1">
                <a:effectLst/>
                <a:latin typeface="Google Sans Text"/>
              </a:rPr>
              <a:t>away</a:t>
            </a:r>
            <a:r>
              <a:rPr lang="it-IT" dirty="0">
                <a:effectLst/>
                <a:latin typeface="Google Sans Text"/>
              </a:rPr>
              <a:t> from the front </a:t>
            </a:r>
            <a:r>
              <a:rPr lang="it-IT" dirty="0" err="1">
                <a:effectLst/>
                <a:latin typeface="Google Sans Text"/>
              </a:rPr>
              <a:t>at</a:t>
            </a:r>
            <a:r>
              <a:rPr lang="it-IT" dirty="0">
                <a:effectLst/>
                <a:latin typeface="Google Sans Text"/>
              </a:rPr>
              <a:t> </a:t>
            </a:r>
            <a:r>
              <a:rPr lang="it-IT" dirty="0" err="1">
                <a:effectLst/>
                <a:latin typeface="Google Sans Text"/>
              </a:rPr>
              <a:t>approximately</a:t>
            </a:r>
            <a:r>
              <a:rPr lang="it-IT" dirty="0">
                <a:effectLst/>
                <a:latin typeface="Google Sans Text"/>
              </a:rPr>
              <a:t> </a:t>
            </a:r>
            <a:r>
              <a:rPr lang="it-IT" dirty="0" err="1">
                <a:effectLst/>
                <a:latin typeface="Google Sans Text"/>
              </a:rPr>
              <a:t>its</a:t>
            </a:r>
            <a:r>
              <a:rPr lang="it-IT" dirty="0">
                <a:effectLst/>
                <a:latin typeface="Google Sans Text"/>
              </a:rPr>
              <a:t> </a:t>
            </a:r>
            <a:r>
              <a:rPr lang="it-IT" dirty="0" err="1">
                <a:effectLst/>
                <a:latin typeface="Google Sans Text"/>
              </a:rPr>
              <a:t>own</a:t>
            </a:r>
            <a:r>
              <a:rPr lang="it-IT" dirty="0">
                <a:effectLst/>
                <a:latin typeface="Google Sans Text"/>
              </a:rPr>
              <a:t> sound speed ($v_{\text{II}} \</a:t>
            </a:r>
            <a:r>
              <a:rPr lang="it-IT" dirty="0" err="1">
                <a:effectLst/>
                <a:latin typeface="Google Sans Text"/>
              </a:rPr>
              <a:t>approx</a:t>
            </a:r>
            <a:r>
              <a:rPr lang="it-IT" dirty="0">
                <a:effectLst/>
                <a:latin typeface="Google Sans Text"/>
              </a:rPr>
              <a:t> a_{\text{II}}$).</a:t>
            </a:r>
          </a:p>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12</a:t>
            </a:fld>
            <a:endParaRPr lang="it-IT"/>
          </a:p>
        </p:txBody>
      </p:sp>
    </p:spTree>
    <p:extLst>
      <p:ext uri="{BB962C8B-B14F-4D97-AF65-F5344CB8AC3E}">
        <p14:creationId xmlns:p14="http://schemas.microsoft.com/office/powerpoint/2010/main" val="3546892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r>
              <a:rPr lang="it-IT" dirty="0" err="1"/>
              <a:t>Equating</a:t>
            </a:r>
            <a:r>
              <a:rPr lang="it-IT" dirty="0"/>
              <a:t> </a:t>
            </a:r>
            <a:r>
              <a:rPr lang="it-IT" dirty="0" err="1"/>
              <a:t>escape</a:t>
            </a:r>
            <a:r>
              <a:rPr lang="it-IT" dirty="0"/>
              <a:t> </a:t>
            </a:r>
            <a:r>
              <a:rPr lang="it-IT" dirty="0" err="1"/>
              <a:t>velocity</a:t>
            </a:r>
            <a:r>
              <a:rPr lang="it-IT" dirty="0"/>
              <a:t> with the speed of sound</a:t>
            </a:r>
          </a:p>
        </p:txBody>
      </p:sp>
      <p:sp>
        <p:nvSpPr>
          <p:cNvPr id="4" name="Segnaposto numero diapositiva 3"/>
          <p:cNvSpPr>
            <a:spLocks noGrp="1"/>
          </p:cNvSpPr>
          <p:nvPr>
            <p:ph type="sldNum" sz="quarter" idx="5"/>
          </p:nvPr>
        </p:nvSpPr>
        <p:spPr/>
        <p:txBody>
          <a:bodyPr/>
          <a:lstStyle/>
          <a:p>
            <a:fld id="{855AEECF-91AD-498A-9F50-66A96A51A3A3}" type="slidenum">
              <a:rPr lang="it-IT" smtClean="0"/>
              <a:t>13</a:t>
            </a:fld>
            <a:endParaRPr lang="it-IT"/>
          </a:p>
        </p:txBody>
      </p:sp>
    </p:spTree>
    <p:extLst>
      <p:ext uri="{BB962C8B-B14F-4D97-AF65-F5344CB8AC3E}">
        <p14:creationId xmlns:p14="http://schemas.microsoft.com/office/powerpoint/2010/main" val="458418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14</a:t>
            </a:fld>
            <a:endParaRPr lang="it-IT"/>
          </a:p>
        </p:txBody>
      </p:sp>
    </p:spTree>
    <p:extLst>
      <p:ext uri="{BB962C8B-B14F-4D97-AF65-F5344CB8AC3E}">
        <p14:creationId xmlns:p14="http://schemas.microsoft.com/office/powerpoint/2010/main" val="2239180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5F6F0E5-B819-4D81-A49B-D58DBBB524D6}" type="slidenum">
              <a:rPr lang="it-IT" smtClean="0"/>
              <a:t>23</a:t>
            </a:fld>
            <a:endParaRPr lang="it-IT"/>
          </a:p>
        </p:txBody>
      </p:sp>
    </p:spTree>
    <p:extLst>
      <p:ext uri="{BB962C8B-B14F-4D97-AF65-F5344CB8AC3E}">
        <p14:creationId xmlns:p14="http://schemas.microsoft.com/office/powerpoint/2010/main" val="678312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28</a:t>
            </a:fld>
            <a:endParaRPr lang="it-IT"/>
          </a:p>
        </p:txBody>
      </p:sp>
    </p:spTree>
    <p:extLst>
      <p:ext uri="{BB962C8B-B14F-4D97-AF65-F5344CB8AC3E}">
        <p14:creationId xmlns:p14="http://schemas.microsoft.com/office/powerpoint/2010/main" val="2677808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E4FE00E-DB59-45BE-AD07-2338AD14CD66}" type="slidenum">
              <a:rPr lang="it-IT" smtClean="0"/>
              <a:t>29</a:t>
            </a:fld>
            <a:endParaRPr lang="it-IT"/>
          </a:p>
        </p:txBody>
      </p:sp>
    </p:spTree>
    <p:extLst>
      <p:ext uri="{BB962C8B-B14F-4D97-AF65-F5344CB8AC3E}">
        <p14:creationId xmlns:p14="http://schemas.microsoft.com/office/powerpoint/2010/main" val="2722200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effectLst/>
                <a:latin typeface="Google Sans Text"/>
              </a:rPr>
              <a:t>Il flusso radio $S_\nu$ scala con la misura di emissione ($\</a:t>
            </a:r>
            <a:r>
              <a:rPr lang="it-IT" dirty="0" err="1">
                <a:effectLst/>
                <a:latin typeface="Google Sans Text"/>
              </a:rPr>
              <a:t>int</a:t>
            </a:r>
            <a:r>
              <a:rPr lang="it-IT" dirty="0">
                <a:effectLst/>
                <a:latin typeface="Google Sans Text"/>
              </a:rPr>
              <a:t> n_e^2 \, dl$). Misurando la densità al raggio del fronte di ionizzazione ($r_{\text{IF}}$) o al raggio sonico ($</a:t>
            </a:r>
            <a:r>
              <a:rPr lang="it-IT" dirty="0" err="1">
                <a:effectLst/>
                <a:latin typeface="Google Sans Text"/>
              </a:rPr>
              <a:t>r_s</a:t>
            </a:r>
            <a:r>
              <a:rPr lang="it-IT" dirty="0">
                <a:effectLst/>
                <a:latin typeface="Google Sans Text"/>
              </a:rPr>
              <a:t>$), il tasso di perdita di massa è dato da:</a:t>
            </a:r>
          </a:p>
          <a:p>
            <a:r>
              <a:rPr lang="it-IT" dirty="0">
                <a:effectLst/>
                <a:latin typeface="Google Sans Text"/>
              </a:rPr>
              <a:t>$$\dot{M} = 4\</a:t>
            </a:r>
            <a:r>
              <a:rPr lang="it-IT" dirty="0" err="1">
                <a:effectLst/>
                <a:latin typeface="Google Sans Text"/>
              </a:rPr>
              <a:t>pi</a:t>
            </a:r>
            <a:r>
              <a:rPr lang="it-IT" dirty="0">
                <a:effectLst/>
                <a:latin typeface="Google Sans Text"/>
              </a:rPr>
              <a:t> r_{\text{IF}}^2 \mu </a:t>
            </a:r>
            <a:r>
              <a:rPr lang="it-IT" dirty="0" err="1">
                <a:effectLst/>
                <a:latin typeface="Google Sans Text"/>
              </a:rPr>
              <a:t>m_p</a:t>
            </a:r>
            <a:r>
              <a:rPr lang="it-IT" dirty="0">
                <a:effectLst/>
                <a:latin typeface="Google Sans Text"/>
              </a:rPr>
              <a:t> </a:t>
            </a:r>
            <a:r>
              <a:rPr lang="it-IT" dirty="0" err="1">
                <a:effectLst/>
                <a:latin typeface="Google Sans Text"/>
              </a:rPr>
              <a:t>n_e</a:t>
            </a:r>
            <a:r>
              <a:rPr lang="it-IT" dirty="0">
                <a:effectLst/>
                <a:latin typeface="Google Sans Text"/>
              </a:rPr>
              <a:t>(r_{\text{IF}}) v_{\text{wind}}$$</a:t>
            </a:r>
          </a:p>
          <a:p>
            <a:endParaRPr lang="it-IT" dirty="0"/>
          </a:p>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34</a:t>
            </a:fld>
            <a:endParaRPr lang="it-IT"/>
          </a:p>
        </p:txBody>
      </p:sp>
    </p:spTree>
    <p:extLst>
      <p:ext uri="{BB962C8B-B14F-4D97-AF65-F5344CB8AC3E}">
        <p14:creationId xmlns:p14="http://schemas.microsoft.com/office/powerpoint/2010/main" val="2919617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b="0" i="0" dirty="0" err="1">
                <a:solidFill>
                  <a:srgbClr val="333333"/>
                </a:solidFill>
                <a:effectLst/>
                <a:latin typeface="-apple-system"/>
              </a:rPr>
              <a:t>Ballering</a:t>
            </a:r>
            <a:r>
              <a:rPr lang="en-US" b="0" i="0" dirty="0">
                <a:solidFill>
                  <a:srgbClr val="333333"/>
                </a:solidFill>
                <a:effectLst/>
                <a:latin typeface="-apple-system"/>
              </a:rPr>
              <a:t>+ 2023: We derive their photoevaporative mass-loss rates in two ways: first, by invoking ionization equilibrium and second, by using the brightness of the free–free emission to compute the density of the outflow</a:t>
            </a:r>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35</a:t>
            </a:fld>
            <a:endParaRPr lang="it-IT"/>
          </a:p>
        </p:txBody>
      </p:sp>
    </p:spTree>
    <p:extLst>
      <p:ext uri="{BB962C8B-B14F-4D97-AF65-F5344CB8AC3E}">
        <p14:creationId xmlns:p14="http://schemas.microsoft.com/office/powerpoint/2010/main" val="3684848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B0A6E0D7-831E-4562-9FF1-644661B13081}" type="slidenum">
              <a:rPr lang="en-GB" smtClean="0"/>
              <a:t>39</a:t>
            </a:fld>
            <a:endParaRPr lang="en-GB"/>
          </a:p>
        </p:txBody>
      </p:sp>
    </p:spTree>
    <p:extLst>
      <p:ext uri="{BB962C8B-B14F-4D97-AF65-F5344CB8AC3E}">
        <p14:creationId xmlns:p14="http://schemas.microsoft.com/office/powerpoint/2010/main" val="1774337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Building a </a:t>
            </a:r>
            <a:r>
              <a:rPr lang="en-US" dirty="0">
                <a:effectLst/>
                <a:latin typeface="Google Sans Text"/>
              </a:rPr>
              <a:t>$10 \, M_\</a:t>
            </a:r>
            <a:r>
              <a:rPr lang="en-US" dirty="0" err="1">
                <a:effectLst/>
                <a:latin typeface="Google Sans Text"/>
              </a:rPr>
              <a:t>oplus</a:t>
            </a:r>
            <a:r>
              <a:rPr lang="en-US" dirty="0">
                <a:effectLst/>
                <a:latin typeface="Google Sans Text"/>
              </a:rPr>
              <a:t>$</a:t>
            </a:r>
            <a:r>
              <a:rPr lang="en-US" dirty="0"/>
              <a:t> solid core followed by runaway gas accretion requires gas disc lifetimes of </a:t>
            </a:r>
            <a:r>
              <a:rPr lang="en-US" dirty="0">
                <a:effectLst/>
                <a:latin typeface="Google Sans Text"/>
              </a:rPr>
              <a:t>$\sim 1 - 3 \text{ </a:t>
            </a:r>
            <a:r>
              <a:rPr lang="en-US" dirty="0" err="1">
                <a:effectLst/>
                <a:latin typeface="Google Sans Text"/>
              </a:rPr>
              <a:t>Myr</a:t>
            </a:r>
            <a:r>
              <a:rPr lang="en-US" dirty="0">
                <a:effectLst/>
                <a:latin typeface="Google Sans Text"/>
              </a:rPr>
              <a:t>}$</a:t>
            </a:r>
            <a:r>
              <a:rPr lang="en-US" dirty="0"/>
              <a:t>. Rapid outer disc removal depletes the overall gas reservoir before cores can grow massive enough to initiate runaway envelope accretion.</a:t>
            </a:r>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41</a:t>
            </a:fld>
            <a:endParaRPr lang="it-IT"/>
          </a:p>
        </p:txBody>
      </p:sp>
    </p:spTree>
    <p:extLst>
      <p:ext uri="{BB962C8B-B14F-4D97-AF65-F5344CB8AC3E}">
        <p14:creationId xmlns:p14="http://schemas.microsoft.com/office/powerpoint/2010/main" val="1194482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42</a:t>
            </a:fld>
            <a:endParaRPr lang="it-IT"/>
          </a:p>
        </p:txBody>
      </p:sp>
    </p:spTree>
    <p:extLst>
      <p:ext uri="{BB962C8B-B14F-4D97-AF65-F5344CB8AC3E}">
        <p14:creationId xmlns:p14="http://schemas.microsoft.com/office/powerpoint/2010/main" val="1557825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49</a:t>
            </a:fld>
            <a:endParaRPr lang="it-IT"/>
          </a:p>
        </p:txBody>
      </p:sp>
    </p:spTree>
    <p:extLst>
      <p:ext uri="{BB962C8B-B14F-4D97-AF65-F5344CB8AC3E}">
        <p14:creationId xmlns:p14="http://schemas.microsoft.com/office/powerpoint/2010/main" val="1153242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53</a:t>
            </a:fld>
            <a:endParaRPr lang="it-IT"/>
          </a:p>
        </p:txBody>
      </p:sp>
    </p:spTree>
    <p:extLst>
      <p:ext uri="{BB962C8B-B14F-4D97-AF65-F5344CB8AC3E}">
        <p14:creationId xmlns:p14="http://schemas.microsoft.com/office/powerpoint/2010/main" val="3478677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Critical points in </a:t>
            </a:r>
            <a:r>
              <a:rPr lang="en-GB" dirty="0" err="1"/>
              <a:t>Eric&amp;Alexander</a:t>
            </a:r>
            <a:r>
              <a:rPr lang="en-GB" dirty="0"/>
              <a:t> method: use of</a:t>
            </a:r>
            <a:r>
              <a:rPr lang="en-GB" baseline="0" dirty="0"/>
              <a:t> distances rather than UV fluxes, binning all massive stars n two bins; cutting at 0.5pc; counting sources multiple times when more O stars are present within 0.5pc</a:t>
            </a:r>
            <a:endParaRPr lang="en-GB" dirty="0"/>
          </a:p>
          <a:p>
            <a:endParaRPr lang="it-IT" dirty="0"/>
          </a:p>
        </p:txBody>
      </p:sp>
      <p:sp>
        <p:nvSpPr>
          <p:cNvPr id="4" name="Segnaposto numero diapositiva 3"/>
          <p:cNvSpPr>
            <a:spLocks noGrp="1"/>
          </p:cNvSpPr>
          <p:nvPr>
            <p:ph type="sldNum" sz="quarter" idx="5"/>
          </p:nvPr>
        </p:nvSpPr>
        <p:spPr/>
        <p:txBody>
          <a:bodyPr/>
          <a:lstStyle/>
          <a:p>
            <a:fld id="{1E270075-279A-4FC6-9B65-F7CFA5EC4C73}" type="slidenum">
              <a:rPr lang="it-IT" smtClean="0"/>
              <a:t>54</a:t>
            </a:fld>
            <a:endParaRPr lang="it-IT"/>
          </a:p>
        </p:txBody>
      </p:sp>
    </p:spTree>
    <p:extLst>
      <p:ext uri="{BB962C8B-B14F-4D97-AF65-F5344CB8AC3E}">
        <p14:creationId xmlns:p14="http://schemas.microsoft.com/office/powerpoint/2010/main" val="1556614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B0A6E0D7-831E-4562-9FF1-644661B13081}" type="slidenum">
              <a:rPr lang="en-GB" smtClean="0"/>
              <a:t>60</a:t>
            </a:fld>
            <a:endParaRPr lang="en-GB"/>
          </a:p>
        </p:txBody>
      </p:sp>
    </p:spTree>
    <p:extLst>
      <p:ext uri="{BB962C8B-B14F-4D97-AF65-F5344CB8AC3E}">
        <p14:creationId xmlns:p14="http://schemas.microsoft.com/office/powerpoint/2010/main" val="26645145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66</a:t>
            </a:fld>
            <a:endParaRPr lang="it-IT"/>
          </a:p>
        </p:txBody>
      </p:sp>
    </p:spTree>
    <p:extLst>
      <p:ext uri="{BB962C8B-B14F-4D97-AF65-F5344CB8AC3E}">
        <p14:creationId xmlns:p14="http://schemas.microsoft.com/office/powerpoint/2010/main" val="1548275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74</a:t>
            </a:fld>
            <a:endParaRPr lang="it-IT"/>
          </a:p>
        </p:txBody>
      </p:sp>
    </p:spTree>
    <p:extLst>
      <p:ext uri="{BB962C8B-B14F-4D97-AF65-F5344CB8AC3E}">
        <p14:creationId xmlns:p14="http://schemas.microsoft.com/office/powerpoint/2010/main" val="1106506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b="0" i="0" dirty="0">
                <a:solidFill>
                  <a:srgbClr val="333333"/>
                </a:solidFill>
                <a:effectLst/>
                <a:latin typeface="Crimson Text"/>
              </a:rPr>
              <a:t>Images of d203-506 (same field of view). (a): C</a:t>
            </a:r>
            <a:r>
              <a:rPr lang="en-US" b="0" i="0" baseline="30000" dirty="0">
                <a:solidFill>
                  <a:srgbClr val="333333"/>
                </a:solidFill>
                <a:effectLst/>
                <a:latin typeface="Crimson Text"/>
              </a:rPr>
              <a:t>18</a:t>
            </a:r>
            <a:r>
              <a:rPr lang="en-US" b="0" i="0" dirty="0">
                <a:solidFill>
                  <a:srgbClr val="333333"/>
                </a:solidFill>
                <a:effectLst/>
                <a:latin typeface="Crimson Text"/>
              </a:rPr>
              <a:t>O </a:t>
            </a:r>
            <a:r>
              <a:rPr lang="en-US" b="0" i="1" dirty="0">
                <a:solidFill>
                  <a:srgbClr val="333333"/>
                </a:solidFill>
                <a:effectLst/>
                <a:latin typeface="Crimson Text"/>
              </a:rPr>
              <a:t>J</a:t>
            </a:r>
            <a:r>
              <a:rPr lang="en-US" b="0" i="0" dirty="0">
                <a:solidFill>
                  <a:srgbClr val="333333"/>
                </a:solidFill>
                <a:effectLst/>
                <a:latin typeface="Crimson Text"/>
              </a:rPr>
              <a:t> = 3–2 and [C </a:t>
            </a:r>
            <a:r>
              <a:rPr lang="en-US" b="0" i="0" cap="all" dirty="0">
                <a:solidFill>
                  <a:srgbClr val="333333"/>
                </a:solidFill>
                <a:effectLst/>
                <a:latin typeface="Crimson Text"/>
              </a:rPr>
              <a:t>I</a:t>
            </a:r>
            <a:r>
              <a:rPr lang="en-US" b="0" i="0" dirty="0">
                <a:solidFill>
                  <a:srgbClr val="333333"/>
                </a:solidFill>
                <a:effectLst/>
                <a:latin typeface="Crimson Text"/>
              </a:rPr>
              <a:t>] 609 </a:t>
            </a:r>
            <a:r>
              <a:rPr lang="en-US" b="0" i="0" dirty="0" err="1">
                <a:solidFill>
                  <a:srgbClr val="333333"/>
                </a:solidFill>
                <a:effectLst/>
                <a:latin typeface="Crimson Text"/>
              </a:rPr>
              <a:t>μm</a:t>
            </a:r>
            <a:r>
              <a:rPr lang="en-US" b="0" i="0" dirty="0">
                <a:solidFill>
                  <a:srgbClr val="333333"/>
                </a:solidFill>
                <a:effectLst/>
                <a:latin typeface="Crimson Text"/>
              </a:rPr>
              <a:t> integrated line emission (spatially unresolved). Contours show 10</a:t>
            </a:r>
            <a:r>
              <a:rPr lang="en-US" b="0" i="1" dirty="0">
                <a:solidFill>
                  <a:srgbClr val="333333"/>
                </a:solidFill>
                <a:effectLst/>
                <a:latin typeface="Crimson Text"/>
              </a:rPr>
              <a:t>σ</a:t>
            </a:r>
            <a:r>
              <a:rPr lang="en-US" b="0" i="0" dirty="0">
                <a:solidFill>
                  <a:srgbClr val="333333"/>
                </a:solidFill>
                <a:effectLst/>
                <a:latin typeface="Crimson Text"/>
              </a:rPr>
              <a:t> and 20</a:t>
            </a:r>
            <a:r>
              <a:rPr lang="en-US" b="0" i="1" dirty="0">
                <a:solidFill>
                  <a:srgbClr val="333333"/>
                </a:solidFill>
                <a:effectLst/>
                <a:latin typeface="Crimson Text"/>
              </a:rPr>
              <a:t>σ</a:t>
            </a:r>
            <a:r>
              <a:rPr lang="en-US" b="0" i="0" dirty="0">
                <a:solidFill>
                  <a:srgbClr val="333333"/>
                </a:solidFill>
                <a:effectLst/>
                <a:latin typeface="Crimson Text"/>
              </a:rPr>
              <a:t> intensity levels for C</a:t>
            </a:r>
            <a:r>
              <a:rPr lang="en-US" b="0" i="0" baseline="30000" dirty="0">
                <a:solidFill>
                  <a:srgbClr val="333333"/>
                </a:solidFill>
                <a:effectLst/>
                <a:latin typeface="Crimson Text"/>
              </a:rPr>
              <a:t>18</a:t>
            </a:r>
            <a:r>
              <a:rPr lang="en-US" b="0" i="0" dirty="0">
                <a:solidFill>
                  <a:srgbClr val="333333"/>
                </a:solidFill>
                <a:effectLst/>
                <a:latin typeface="Crimson Text"/>
              </a:rPr>
              <a:t>O, and 5</a:t>
            </a:r>
            <a:r>
              <a:rPr lang="en-US" b="0" i="1" dirty="0">
                <a:solidFill>
                  <a:srgbClr val="333333"/>
                </a:solidFill>
                <a:effectLst/>
                <a:latin typeface="Crimson Text"/>
              </a:rPr>
              <a:t>σ</a:t>
            </a:r>
            <a:r>
              <a:rPr lang="en-US" b="0" i="0" dirty="0">
                <a:solidFill>
                  <a:srgbClr val="333333"/>
                </a:solidFill>
                <a:effectLst/>
                <a:latin typeface="Crimson Text"/>
              </a:rPr>
              <a:t> and 10</a:t>
            </a:r>
            <a:r>
              <a:rPr lang="en-US" b="0" i="1" dirty="0">
                <a:solidFill>
                  <a:srgbClr val="333333"/>
                </a:solidFill>
                <a:effectLst/>
                <a:latin typeface="Crimson Text"/>
              </a:rPr>
              <a:t>σ</a:t>
            </a:r>
            <a:r>
              <a:rPr lang="en-US" b="0" i="0" dirty="0">
                <a:solidFill>
                  <a:srgbClr val="333333"/>
                </a:solidFill>
                <a:effectLst/>
                <a:latin typeface="Crimson Text"/>
              </a:rPr>
              <a:t> for [C </a:t>
            </a:r>
            <a:r>
              <a:rPr lang="en-US" b="0" i="0" cap="all" dirty="0">
                <a:solidFill>
                  <a:srgbClr val="333333"/>
                </a:solidFill>
                <a:effectLst/>
                <a:latin typeface="Crimson Text"/>
              </a:rPr>
              <a:t>I</a:t>
            </a:r>
            <a:r>
              <a:rPr lang="en-US" b="0" i="0" dirty="0">
                <a:solidFill>
                  <a:srgbClr val="333333"/>
                </a:solidFill>
                <a:effectLst/>
                <a:latin typeface="Crimson Text"/>
              </a:rPr>
              <a:t>] 609 </a:t>
            </a:r>
            <a:r>
              <a:rPr lang="en-US" b="0" i="0" dirty="0" err="1">
                <a:solidFill>
                  <a:srgbClr val="333333"/>
                </a:solidFill>
                <a:effectLst/>
                <a:latin typeface="Crimson Text"/>
              </a:rPr>
              <a:t>μm</a:t>
            </a:r>
            <a:r>
              <a:rPr lang="en-US" b="0" i="0" dirty="0">
                <a:solidFill>
                  <a:srgbClr val="333333"/>
                </a:solidFill>
                <a:effectLst/>
                <a:latin typeface="Crimson Text"/>
              </a:rPr>
              <a:t>. Synthesized beam sizes are shown at the bottom corner. The apparent larger extent of the C</a:t>
            </a:r>
            <a:r>
              <a:rPr lang="en-US" b="0" i="0" baseline="30000" dirty="0">
                <a:solidFill>
                  <a:srgbClr val="333333"/>
                </a:solidFill>
                <a:effectLst/>
                <a:latin typeface="Crimson Text"/>
              </a:rPr>
              <a:t>18</a:t>
            </a:r>
            <a:r>
              <a:rPr lang="en-US" b="0" i="0" dirty="0">
                <a:solidFill>
                  <a:srgbClr val="333333"/>
                </a:solidFill>
                <a:effectLst/>
                <a:latin typeface="Crimson Text"/>
              </a:rPr>
              <a:t>O emission is due to the larger beam and faint background emission. (b): [C </a:t>
            </a:r>
            <a:r>
              <a:rPr lang="en-US" b="0" i="0" cap="all" dirty="0">
                <a:solidFill>
                  <a:srgbClr val="333333"/>
                </a:solidFill>
                <a:effectLst/>
                <a:latin typeface="Crimson Text"/>
              </a:rPr>
              <a:t>I</a:t>
            </a:r>
            <a:r>
              <a:rPr lang="en-US" b="0" i="0" dirty="0">
                <a:solidFill>
                  <a:srgbClr val="333333"/>
                </a:solidFill>
                <a:effectLst/>
                <a:latin typeface="Crimson Text"/>
              </a:rPr>
              <a:t>] 0.9853 </a:t>
            </a:r>
            <a:r>
              <a:rPr lang="en-US" b="0" i="0" dirty="0" err="1">
                <a:solidFill>
                  <a:srgbClr val="333333"/>
                </a:solidFill>
                <a:effectLst/>
                <a:latin typeface="Crimson Text"/>
              </a:rPr>
              <a:t>μm</a:t>
            </a:r>
            <a:r>
              <a:rPr lang="en-US" b="0" i="0" dirty="0">
                <a:solidFill>
                  <a:srgbClr val="333333"/>
                </a:solidFill>
                <a:effectLst/>
                <a:latin typeface="Crimson Text"/>
              </a:rPr>
              <a:t> emission from the photo-evaporative wind observed with </a:t>
            </a:r>
            <a:r>
              <a:rPr lang="en-US" b="0" i="0" dirty="0" err="1">
                <a:solidFill>
                  <a:srgbClr val="333333"/>
                </a:solidFill>
                <a:effectLst/>
                <a:latin typeface="Crimson Text"/>
              </a:rPr>
              <a:t>NIRSpec</a:t>
            </a:r>
            <a:r>
              <a:rPr lang="en-US" b="0" i="0" dirty="0">
                <a:solidFill>
                  <a:srgbClr val="333333"/>
                </a:solidFill>
                <a:effectLst/>
                <a:latin typeface="Crimson Text"/>
              </a:rPr>
              <a:t> (colored image). Orange contours show he 0.8 mm dust continuum observed by ALMA (from </a:t>
            </a:r>
            <a:r>
              <a:rPr lang="en-US" b="0" i="0" dirty="0" err="1">
                <a:solidFill>
                  <a:srgbClr val="006FBA"/>
                </a:solidFill>
                <a:effectLst/>
                <a:latin typeface="Crimson Text"/>
                <a:hlinkClick r:id="rId3"/>
              </a:rPr>
              <a:t>Berné</a:t>
            </a:r>
            <a:r>
              <a:rPr lang="en-US" b="0" i="0" dirty="0">
                <a:solidFill>
                  <a:srgbClr val="006FBA"/>
                </a:solidFill>
                <a:effectLst/>
                <a:latin typeface="Crimson Text"/>
                <a:hlinkClick r:id="rId3"/>
              </a:rPr>
              <a:t> et al. 2024</a:t>
            </a:r>
            <a:r>
              <a:rPr lang="en-US" b="0" i="0" dirty="0">
                <a:solidFill>
                  <a:srgbClr val="333333"/>
                </a:solidFill>
                <a:effectLst/>
                <a:latin typeface="Crimson Text"/>
              </a:rPr>
              <a:t>).</a:t>
            </a:r>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77</a:t>
            </a:fld>
            <a:endParaRPr lang="it-IT"/>
          </a:p>
        </p:txBody>
      </p:sp>
    </p:spTree>
    <p:extLst>
      <p:ext uri="{BB962C8B-B14F-4D97-AF65-F5344CB8AC3E}">
        <p14:creationId xmlns:p14="http://schemas.microsoft.com/office/powerpoint/2010/main" val="777791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b="0" i="0" dirty="0">
                <a:solidFill>
                  <a:schemeClr val="bg1"/>
                </a:solidFill>
                <a:effectLst/>
                <a:latin typeface="Harding"/>
              </a:rPr>
              <a:t>. We infer that, in this source, the equivalent of Earth oceans’ worth of water is destroyed per month and replenished</a:t>
            </a:r>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80</a:t>
            </a:fld>
            <a:endParaRPr lang="it-IT"/>
          </a:p>
        </p:txBody>
      </p:sp>
    </p:spTree>
    <p:extLst>
      <p:ext uri="{BB962C8B-B14F-4D97-AF65-F5344CB8AC3E}">
        <p14:creationId xmlns:p14="http://schemas.microsoft.com/office/powerpoint/2010/main" val="38008276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5F6F0E5-B819-4D81-A49B-D58DBBB524D6}" type="slidenum">
              <a:rPr lang="it-IT" smtClean="0"/>
              <a:t>84</a:t>
            </a:fld>
            <a:endParaRPr lang="it-IT"/>
          </a:p>
        </p:txBody>
      </p:sp>
    </p:spTree>
    <p:extLst>
      <p:ext uri="{BB962C8B-B14F-4D97-AF65-F5344CB8AC3E}">
        <p14:creationId xmlns:p14="http://schemas.microsoft.com/office/powerpoint/2010/main" val="3227510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While FUV cannot ionize </a:t>
            </a:r>
            <a:r>
              <a:rPr lang="en-US" dirty="0">
                <a:effectLst/>
                <a:latin typeface="Google Sans Text"/>
              </a:rPr>
              <a:t>$\text{H}$</a:t>
            </a:r>
            <a:r>
              <a:rPr lang="en-US" dirty="0"/>
              <a:t> or </a:t>
            </a:r>
            <a:r>
              <a:rPr lang="en-US" dirty="0">
                <a:effectLst/>
                <a:latin typeface="Google Sans Text"/>
              </a:rPr>
              <a:t>$\text{He}$</a:t>
            </a:r>
            <a:r>
              <a:rPr lang="en-US" dirty="0"/>
              <a:t>, it has more than enough energy to directly </a:t>
            </a:r>
            <a:r>
              <a:rPr lang="en-US" dirty="0" err="1"/>
              <a:t>photoionize</a:t>
            </a:r>
            <a:r>
              <a:rPr lang="en-US" dirty="0"/>
              <a:t> elements with lower first ionization potentials (</a:t>
            </a:r>
            <a:r>
              <a:rPr lang="en-US" dirty="0">
                <a:effectLst/>
                <a:latin typeface="Google Sans Text"/>
              </a:rPr>
              <a:t>$</a:t>
            </a:r>
            <a:r>
              <a:rPr lang="en-US" dirty="0" err="1">
                <a:effectLst/>
                <a:latin typeface="Google Sans Text"/>
              </a:rPr>
              <a:t>I_p</a:t>
            </a:r>
            <a:r>
              <a:rPr lang="en-US" dirty="0">
                <a:effectLst/>
                <a:latin typeface="Google Sans Text"/>
              </a:rPr>
              <a:t> &lt; 13.6 \text{ eV}$</a:t>
            </a:r>
            <a:r>
              <a:rPr lang="en-US" dirty="0"/>
              <a:t>):</a:t>
            </a:r>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88</a:t>
            </a:fld>
            <a:endParaRPr lang="it-IT"/>
          </a:p>
        </p:txBody>
      </p:sp>
    </p:spTree>
    <p:extLst>
      <p:ext uri="{BB962C8B-B14F-4D97-AF65-F5344CB8AC3E}">
        <p14:creationId xmlns:p14="http://schemas.microsoft.com/office/powerpoint/2010/main" val="3526291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55AEECF-91AD-498A-9F50-66A96A51A3A3}" type="slidenum">
              <a:rPr lang="it-IT" smtClean="0"/>
              <a:t>89</a:t>
            </a:fld>
            <a:endParaRPr lang="it-IT"/>
          </a:p>
        </p:txBody>
      </p:sp>
    </p:spTree>
    <p:extLst>
      <p:ext uri="{BB962C8B-B14F-4D97-AF65-F5344CB8AC3E}">
        <p14:creationId xmlns:p14="http://schemas.microsoft.com/office/powerpoint/2010/main" val="560697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03B03D-424C-495C-97E7-F86431018766}"/>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27E0575-08C3-44AA-9C48-5714055187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6B55C11-3249-40C2-BE19-DEC349E38E2E}"/>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5" name="Segnaposto piè di pagina 4">
            <a:extLst>
              <a:ext uri="{FF2B5EF4-FFF2-40B4-BE49-F238E27FC236}">
                <a16:creationId xmlns:a16="http://schemas.microsoft.com/office/drawing/2014/main" id="{BD0DDDBA-1BBD-4DEB-9BB3-C6D955525FE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DA1CB19-199A-48C0-A3FD-E0D01065B77A}"/>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627889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515DDF-B0E0-4DCC-BEC4-388B37F8A9D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EE48599-706E-41DD-AD1F-D7DF84D19292}"/>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4DD6348-D087-48DC-B755-7F31DC037645}"/>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5" name="Segnaposto piè di pagina 4">
            <a:extLst>
              <a:ext uri="{FF2B5EF4-FFF2-40B4-BE49-F238E27FC236}">
                <a16:creationId xmlns:a16="http://schemas.microsoft.com/office/drawing/2014/main" id="{B11A7EFB-7E54-4344-85F6-F7FD989767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8E94C0D-C921-464B-89A9-E6F980731488}"/>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55227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F886C0-3B7A-4DD0-8875-F09DB464BA30}"/>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9AE53E7-F32A-45CC-87FC-1709E9C11A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E929BC3-529A-4868-AF3B-319354E91F22}"/>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5" name="Segnaposto piè di pagina 4">
            <a:extLst>
              <a:ext uri="{FF2B5EF4-FFF2-40B4-BE49-F238E27FC236}">
                <a16:creationId xmlns:a16="http://schemas.microsoft.com/office/drawing/2014/main" id="{1674206C-1D1E-44AA-A7F2-E0BDB8989B4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EA7D1BC-B71A-4DCC-B9EA-BF75CE707FF0}"/>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684820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8D7A6D-E293-4BE4-86C6-229BE6AB94C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E8135E1-E26A-4581-AF89-D408FFD04092}"/>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9B73C713-6955-4FCE-A5F6-92F8E3CF38C8}"/>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97480273-919F-4190-A708-4B4D157648B3}"/>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6" name="Segnaposto piè di pagina 5">
            <a:extLst>
              <a:ext uri="{FF2B5EF4-FFF2-40B4-BE49-F238E27FC236}">
                <a16:creationId xmlns:a16="http://schemas.microsoft.com/office/drawing/2014/main" id="{03A1FF74-637D-4BFC-BC33-ADDAE77F5C2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26F86B8-9AED-4B96-A907-84016E388D3A}"/>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3796070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AEB56F-730E-42DA-80A5-63CD53CD075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B2A6DCD-EBCE-40EF-A515-7B96765E51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B3314F77-5DBB-48CD-BAF4-7D4F11FA722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7291A25F-C92F-4982-92E7-4F742B5272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818DB2FD-2634-49CD-8213-DE4F689C3A7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7D1409AD-9A97-44EA-81DE-5B5DC3BA6377}"/>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8" name="Segnaposto piè di pagina 7">
            <a:extLst>
              <a:ext uri="{FF2B5EF4-FFF2-40B4-BE49-F238E27FC236}">
                <a16:creationId xmlns:a16="http://schemas.microsoft.com/office/drawing/2014/main" id="{4A24284A-02AE-4E89-B766-2D6B075C3CDF}"/>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EBAE898C-16D7-4A52-A87B-37DA942D4798}"/>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728727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1F1E10-3A4B-4D1A-AF9B-4738A04B6C4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F9AD3C8E-A815-46B5-878E-58136C7D5376}"/>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4" name="Segnaposto piè di pagina 3">
            <a:extLst>
              <a:ext uri="{FF2B5EF4-FFF2-40B4-BE49-F238E27FC236}">
                <a16:creationId xmlns:a16="http://schemas.microsoft.com/office/drawing/2014/main" id="{CA61BBCA-C491-46C5-83C7-6E95F57B36D7}"/>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2A39863-C7B6-4953-B629-82CCEDF62E7D}"/>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52213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488B6CF2-2524-4A95-B0AE-44B9F2C9D993}"/>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3" name="Segnaposto piè di pagina 2">
            <a:extLst>
              <a:ext uri="{FF2B5EF4-FFF2-40B4-BE49-F238E27FC236}">
                <a16:creationId xmlns:a16="http://schemas.microsoft.com/office/drawing/2014/main" id="{943779F3-53B9-4692-B1C1-B15A540D9A6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E2D75B4-975F-44D3-A6E3-38A6C0CF6F8B}"/>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700033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550180-648B-4FD7-8DB6-160BB29E97E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6D6B641-D79A-46DD-A853-8CC30253A9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5A3D4E73-CF0C-4E10-AB5E-092D7AE22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3514873-EC4C-49C9-872E-B85C64B50A90}"/>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6" name="Segnaposto piè di pagina 5">
            <a:extLst>
              <a:ext uri="{FF2B5EF4-FFF2-40B4-BE49-F238E27FC236}">
                <a16:creationId xmlns:a16="http://schemas.microsoft.com/office/drawing/2014/main" id="{BF7E4BCC-76A4-42AD-80C2-7486EB07520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3A682E5-D05F-4C85-8759-ABDF3B6797DF}"/>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89842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84EA58-2FCC-4260-8208-A580245B743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8A4CC322-91DF-407D-B8E9-8F2B3DE75B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68DD4380-96C7-45C1-83D7-0D3496793B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90DEE2C-1B25-4F68-923B-E68B20914B63}"/>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6" name="Segnaposto piè di pagina 5">
            <a:extLst>
              <a:ext uri="{FF2B5EF4-FFF2-40B4-BE49-F238E27FC236}">
                <a16:creationId xmlns:a16="http://schemas.microsoft.com/office/drawing/2014/main" id="{156F9835-4000-419C-BCBD-F8DF7EEA73E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096F319-59CB-4E82-A8C9-82959E6D4F51}"/>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675664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EE23DF-B20A-4EFB-A5AE-D3BC800F69D9}"/>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7B7D718-9756-4B7D-AC84-40B4658B7962}"/>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BE36A09-C574-4664-A25C-401FA64D0941}"/>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5" name="Segnaposto piè di pagina 4">
            <a:extLst>
              <a:ext uri="{FF2B5EF4-FFF2-40B4-BE49-F238E27FC236}">
                <a16:creationId xmlns:a16="http://schemas.microsoft.com/office/drawing/2014/main" id="{5CE269E8-0EA9-4B8A-9231-6E36958938A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39C0670-3EE3-4040-8891-CF7233682CFB}"/>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5667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45082E06-156B-4B95-AEF9-5056DF3978F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DAC265A-7A55-4105-81F9-923B08C9204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CEE9C84-4D98-4942-B710-0E10ACEC0BD7}"/>
              </a:ext>
            </a:extLst>
          </p:cNvPr>
          <p:cNvSpPr>
            <a:spLocks noGrp="1"/>
          </p:cNvSpPr>
          <p:nvPr>
            <p:ph type="dt" sz="half" idx="10"/>
          </p:nvPr>
        </p:nvSpPr>
        <p:spPr/>
        <p:txBody>
          <a:bodyPr/>
          <a:lstStyle/>
          <a:p>
            <a:fld id="{BBAE507E-D900-499C-8B09-C8DE567BE9EB}" type="datetimeFigureOut">
              <a:rPr lang="it-IT" smtClean="0"/>
              <a:t>20/10/2026</a:t>
            </a:fld>
            <a:endParaRPr lang="it-IT"/>
          </a:p>
        </p:txBody>
      </p:sp>
      <p:sp>
        <p:nvSpPr>
          <p:cNvPr id="5" name="Segnaposto piè di pagina 4">
            <a:extLst>
              <a:ext uri="{FF2B5EF4-FFF2-40B4-BE49-F238E27FC236}">
                <a16:creationId xmlns:a16="http://schemas.microsoft.com/office/drawing/2014/main" id="{ABB53070-0763-414D-B9F5-FCCF71D3157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5224D47-8ACB-4A97-806E-E7197D1DB068}"/>
              </a:ext>
            </a:extLst>
          </p:cNvPr>
          <p:cNvSpPr>
            <a:spLocks noGrp="1"/>
          </p:cNvSpPr>
          <p:nvPr>
            <p:ph type="sldNum" sz="quarter" idx="12"/>
          </p:nvPr>
        </p:nvSpPr>
        <p:spPr/>
        <p:txBody>
          <a:bodyPr/>
          <a:lstStyle/>
          <a:p>
            <a:fld id="{8950D2CA-74CE-412C-8BFF-ACE862F5C46A}" type="slidenum">
              <a:rPr lang="it-IT" smtClean="0"/>
              <a:t>‹N›</a:t>
            </a:fld>
            <a:endParaRPr lang="it-IT"/>
          </a:p>
        </p:txBody>
      </p:sp>
    </p:spTree>
    <p:extLst>
      <p:ext uri="{BB962C8B-B14F-4D97-AF65-F5344CB8AC3E}">
        <p14:creationId xmlns:p14="http://schemas.microsoft.com/office/powerpoint/2010/main" val="292361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10/20/2026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a:t>
            </a:fld>
            <a:endParaRPr lang="en-US"/>
          </a:p>
        </p:txBody>
      </p:sp>
    </p:spTree>
    <p:extLst>
      <p:ext uri="{BB962C8B-B14F-4D97-AF65-F5344CB8AC3E}">
        <p14:creationId xmlns:p14="http://schemas.microsoft.com/office/powerpoint/2010/main" val="3063658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46000">
              <a:schemeClr val="tx1">
                <a:lumMod val="75000"/>
                <a:lumOff val="25000"/>
              </a:schemeClr>
            </a:gs>
            <a:gs pos="100000">
              <a:schemeClr val="tx1">
                <a:lumMod val="95000"/>
                <a:lumOff val="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D7E58666-0264-47A3-BFF9-28FB8C1343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61DCD51-BD97-4967-83E0-DAA39741AD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EB5BC7D-5E6A-4AF7-B4B7-4EDED08286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AE507E-D900-499C-8B09-C8DE567BE9EB}" type="datetimeFigureOut">
              <a:rPr lang="it-IT" smtClean="0"/>
              <a:t>20/10/2026</a:t>
            </a:fld>
            <a:endParaRPr lang="it-IT"/>
          </a:p>
        </p:txBody>
      </p:sp>
      <p:sp>
        <p:nvSpPr>
          <p:cNvPr id="5" name="Segnaposto piè di pagina 4">
            <a:extLst>
              <a:ext uri="{FF2B5EF4-FFF2-40B4-BE49-F238E27FC236}">
                <a16:creationId xmlns:a16="http://schemas.microsoft.com/office/drawing/2014/main" id="{53D592A6-C85D-4914-8023-4C39A9113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7B93969-CBF3-48CE-9C90-E7813B6E1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50D2CA-74CE-412C-8BFF-ACE862F5C46A}" type="slidenum">
              <a:rPr lang="it-IT" smtClean="0"/>
              <a:t>‹N›</a:t>
            </a:fld>
            <a:endParaRPr lang="it-IT"/>
          </a:p>
        </p:txBody>
      </p:sp>
    </p:spTree>
    <p:extLst>
      <p:ext uri="{BB962C8B-B14F-4D97-AF65-F5344CB8AC3E}">
        <p14:creationId xmlns:p14="http://schemas.microsoft.com/office/powerpoint/2010/main" val="1144854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ti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t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60.png"/></Relationships>
</file>

<file path=ppt/slides/_rels/slide1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2.ti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270.pn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gif"/></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50.xml.rels><?xml version="1.0" encoding="UTF-8" standalone="yes"?>
<Relationships xmlns="http://schemas.openxmlformats.org/package/2006/relationships"><Relationship Id="rId2" Type="http://schemas.openxmlformats.org/officeDocument/2006/relationships/image" Target="../media/image64.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g"/><Relationship Id="rId4" Type="http://schemas.openxmlformats.org/officeDocument/2006/relationships/image" Target="../media/image67.gif"/></Relationships>
</file>

<file path=ppt/slides/_rels/slide5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6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2.jpeg"/></Relationships>
</file>

<file path=ppt/slides/_rels/slide6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6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5.jpeg"/><Relationship Id="rId1" Type="http://schemas.openxmlformats.org/officeDocument/2006/relationships/slideLayout" Target="../slideLayouts/slideLayout1.xml"/><Relationship Id="rId4" Type="http://schemas.openxmlformats.org/officeDocument/2006/relationships/image" Target="../media/image9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tif"/></Relationships>
</file>

<file path=ppt/slides/_rels/slide8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9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g"/><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92.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46000">
              <a:schemeClr val="tx1">
                <a:lumMod val="75000"/>
                <a:lumOff val="25000"/>
              </a:schemeClr>
            </a:gs>
            <a:gs pos="100000">
              <a:schemeClr val="tx1">
                <a:lumMod val="95000"/>
                <a:lumOff val="5000"/>
              </a:schemeClr>
            </a:gs>
          </a:gsLst>
          <a:path path="rect">
            <a:fillToRect l="50000" t="50000" r="50000" b="50000"/>
          </a:path>
          <a:tileRect/>
        </a:grad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48DB1E96-3F9C-4199-B59C-C01255AC97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47337"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F9A017F8-BE83-4B3D-871C-00EE76510D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2360" y="2032999"/>
            <a:ext cx="853126" cy="874748"/>
          </a:xfrm>
          <a:prstGeom prst="rect">
            <a:avLst/>
          </a:prstGeom>
        </p:spPr>
      </p:pic>
      <p:pic>
        <p:nvPicPr>
          <p:cNvPr id="6" name="Immagine 5">
            <a:extLst>
              <a:ext uri="{FF2B5EF4-FFF2-40B4-BE49-F238E27FC236}">
                <a16:creationId xmlns:a16="http://schemas.microsoft.com/office/drawing/2014/main" id="{3D7002A6-FE24-4F8B-B1AE-33B6A3E47BDC}"/>
              </a:ext>
            </a:extLst>
          </p:cNvPr>
          <p:cNvPicPr>
            <a:picLocks noChangeAspect="1"/>
          </p:cNvPicPr>
          <p:nvPr/>
        </p:nvPicPr>
        <p:blipFill rotWithShape="1">
          <a:blip r:embed="rId4">
            <a:extLst>
              <a:ext uri="{28A0092B-C50C-407E-A947-70E740481C1C}">
                <a14:useLocalDpi xmlns:a14="http://schemas.microsoft.com/office/drawing/2010/main" val="0"/>
              </a:ext>
            </a:extLst>
          </a:blip>
          <a:srcRect l="11484" t="14921" r="14313" b="15926"/>
          <a:stretch/>
        </p:blipFill>
        <p:spPr>
          <a:xfrm>
            <a:off x="10447337" y="3227755"/>
            <a:ext cx="1646893" cy="803841"/>
          </a:xfrm>
          <a:prstGeom prst="rect">
            <a:avLst/>
          </a:prstGeom>
        </p:spPr>
      </p:pic>
      <p:sp>
        <p:nvSpPr>
          <p:cNvPr id="2" name="Titolo 1">
            <a:extLst>
              <a:ext uri="{FF2B5EF4-FFF2-40B4-BE49-F238E27FC236}">
                <a16:creationId xmlns:a16="http://schemas.microsoft.com/office/drawing/2014/main" id="{99B0BF37-5D1D-4E17-AFFB-B49D54EAE9B5}"/>
              </a:ext>
            </a:extLst>
          </p:cNvPr>
          <p:cNvSpPr>
            <a:spLocks noGrp="1"/>
          </p:cNvSpPr>
          <p:nvPr>
            <p:ph type="title"/>
          </p:nvPr>
        </p:nvSpPr>
        <p:spPr>
          <a:xfrm>
            <a:off x="4189751" y="155149"/>
            <a:ext cx="6115180" cy="2432588"/>
          </a:xfrm>
          <a:noFill/>
        </p:spPr>
        <p:txBody>
          <a:bodyPr>
            <a:normAutofit fontScale="90000"/>
          </a:bodyPr>
          <a:lstStyle/>
          <a:p>
            <a:pPr algn="ctr"/>
            <a:r>
              <a:rPr lang="en-US" b="1" i="0" dirty="0">
                <a:solidFill>
                  <a:srgbClr val="FFFF00"/>
                </a:solidFill>
                <a:effectLst>
                  <a:outerShdw blurRad="50800" dist="101600" dir="16200000" sx="101000" sy="101000" rotWithShape="0">
                    <a:prstClr val="black">
                      <a:alpha val="69000"/>
                    </a:prstClr>
                  </a:outerShdw>
                </a:effectLst>
                <a:latin typeface="Liberation Sans"/>
              </a:rPr>
              <a:t>Disk populations and their evolution in various galactic environments</a:t>
            </a:r>
            <a:endParaRPr lang="it-IT" b="1" dirty="0">
              <a:solidFill>
                <a:srgbClr val="FFFF00"/>
              </a:solidFill>
              <a:effectLst>
                <a:outerShdw blurRad="50800" dist="101600" dir="16200000" sx="101000" sy="101000" rotWithShape="0">
                  <a:prstClr val="black">
                    <a:alpha val="69000"/>
                  </a:prstClr>
                </a:outerShdw>
              </a:effectLst>
            </a:endParaRPr>
          </a:p>
        </p:txBody>
      </p:sp>
      <p:sp>
        <p:nvSpPr>
          <p:cNvPr id="7" name="CasellaDiTesto 6">
            <a:extLst>
              <a:ext uri="{FF2B5EF4-FFF2-40B4-BE49-F238E27FC236}">
                <a16:creationId xmlns:a16="http://schemas.microsoft.com/office/drawing/2014/main" id="{6958592F-B35B-4456-B61F-967397F4BB9B}"/>
              </a:ext>
            </a:extLst>
          </p:cNvPr>
          <p:cNvSpPr txBox="1"/>
          <p:nvPr/>
        </p:nvSpPr>
        <p:spPr>
          <a:xfrm>
            <a:off x="10239592" y="4671613"/>
            <a:ext cx="2038662" cy="1938992"/>
          </a:xfrm>
          <a:prstGeom prst="rect">
            <a:avLst/>
          </a:prstGeom>
          <a:noFill/>
        </p:spPr>
        <p:txBody>
          <a:bodyPr wrap="square" rtlCol="0">
            <a:spAutoFit/>
          </a:bodyPr>
          <a:lstStyle/>
          <a:p>
            <a:pPr algn="ctr"/>
            <a:r>
              <a:rPr lang="it-IT" sz="2000" dirty="0">
                <a:solidFill>
                  <a:schemeClr val="bg1">
                    <a:lumMod val="95000"/>
                  </a:schemeClr>
                </a:solidFill>
                <a:effectLst>
                  <a:glow rad="228600">
                    <a:schemeClr val="accent2">
                      <a:satMod val="175000"/>
                      <a:alpha val="40000"/>
                    </a:schemeClr>
                  </a:glow>
                </a:effectLst>
                <a:latin typeface="Franklin Gothic Demi" panose="020B0703020102020204" pitchFamily="34" charset="0"/>
              </a:rPr>
              <a:t>Mario Giuseppe Guarcello</a:t>
            </a:r>
          </a:p>
          <a:p>
            <a:pPr algn="ctr"/>
            <a:r>
              <a:rPr lang="it-IT" sz="2000" dirty="0">
                <a:solidFill>
                  <a:schemeClr val="bg1">
                    <a:lumMod val="95000"/>
                  </a:schemeClr>
                </a:solidFill>
                <a:effectLst>
                  <a:glow rad="228600">
                    <a:schemeClr val="accent2">
                      <a:satMod val="175000"/>
                      <a:alpha val="40000"/>
                    </a:schemeClr>
                  </a:glow>
                </a:effectLst>
                <a:latin typeface="Franklin Gothic Demi" panose="020B0703020102020204" pitchFamily="34" charset="0"/>
              </a:rPr>
              <a:t>INAF </a:t>
            </a:r>
          </a:p>
          <a:p>
            <a:pPr algn="ctr"/>
            <a:r>
              <a:rPr lang="it-IT" sz="2000" dirty="0">
                <a:solidFill>
                  <a:schemeClr val="bg1">
                    <a:lumMod val="95000"/>
                  </a:schemeClr>
                </a:solidFill>
                <a:effectLst>
                  <a:glow rad="228600">
                    <a:schemeClr val="accent2">
                      <a:satMod val="175000"/>
                      <a:alpha val="40000"/>
                    </a:schemeClr>
                  </a:glow>
                </a:effectLst>
                <a:latin typeface="Franklin Gothic Demi" panose="020B0703020102020204" pitchFamily="34" charset="0"/>
              </a:rPr>
              <a:t> Osservatorio Astronomico di Palermo</a:t>
            </a:r>
          </a:p>
        </p:txBody>
      </p:sp>
      <p:sp>
        <p:nvSpPr>
          <p:cNvPr id="10" name="Titolo 1">
            <a:extLst>
              <a:ext uri="{FF2B5EF4-FFF2-40B4-BE49-F238E27FC236}">
                <a16:creationId xmlns:a16="http://schemas.microsoft.com/office/drawing/2014/main" id="{7F37FAC4-0874-4F7F-B890-8A76856858D7}"/>
              </a:ext>
            </a:extLst>
          </p:cNvPr>
          <p:cNvSpPr txBox="1">
            <a:spLocks/>
          </p:cNvSpPr>
          <p:nvPr/>
        </p:nvSpPr>
        <p:spPr>
          <a:xfrm>
            <a:off x="4825856" y="5381469"/>
            <a:ext cx="5203279" cy="1229136"/>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FFFF00"/>
                </a:solidFill>
                <a:effectLst>
                  <a:outerShdw blurRad="50800" dist="101600" dir="16200000" sx="101000" sy="101000" rotWithShape="0">
                    <a:prstClr val="black">
                      <a:alpha val="69000"/>
                    </a:prstClr>
                  </a:outerShdw>
                </a:effectLst>
                <a:latin typeface="Liberation Sans"/>
              </a:rPr>
              <a:t>Photoevaporation</a:t>
            </a:r>
            <a:endParaRPr lang="it-IT" b="1" dirty="0">
              <a:solidFill>
                <a:srgbClr val="FFFF00"/>
              </a:solidFill>
              <a:effectLst>
                <a:outerShdw blurRad="50800" dist="101600" dir="16200000" sx="101000" sy="101000" rotWithShape="0">
                  <a:prstClr val="black">
                    <a:alpha val="69000"/>
                  </a:prstClr>
                </a:outerShdw>
              </a:effectLst>
            </a:endParaRPr>
          </a:p>
        </p:txBody>
      </p:sp>
    </p:spTree>
    <p:extLst>
      <p:ext uri="{BB962C8B-B14F-4D97-AF65-F5344CB8AC3E}">
        <p14:creationId xmlns:p14="http://schemas.microsoft.com/office/powerpoint/2010/main" val="3643313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0FDD3DD-9531-4AB7-B6BC-B7CD5610FF72}"/>
              </a:ext>
            </a:extLst>
          </p:cNvPr>
          <p:cNvSpPr txBox="1"/>
          <p:nvPr/>
        </p:nvSpPr>
        <p:spPr>
          <a:xfrm>
            <a:off x="29817" y="54520"/>
            <a:ext cx="10087057"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FIRST RESOLVED IMAGES OF PROTOPLANETARY DISCS</a:t>
            </a:r>
          </a:p>
        </p:txBody>
      </p:sp>
      <p:pic>
        <p:nvPicPr>
          <p:cNvPr id="3" name="Picture 5">
            <a:extLst>
              <a:ext uri="{FF2B5EF4-FFF2-40B4-BE49-F238E27FC236}">
                <a16:creationId xmlns:a16="http://schemas.microsoft.com/office/drawing/2014/main" id="{6DD7ABFE-2BA9-432E-8421-6DFA090808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8925"/>
          <a:stretch/>
        </p:blipFill>
        <p:spPr bwMode="auto">
          <a:xfrm>
            <a:off x="4274012" y="675342"/>
            <a:ext cx="3911860" cy="38446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BE65B4C3-250C-437D-A56D-CD8BFD141E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997"/>
          <a:stretch/>
        </p:blipFill>
        <p:spPr bwMode="auto">
          <a:xfrm>
            <a:off x="8223580" y="2959790"/>
            <a:ext cx="3911859" cy="3844688"/>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5C691666-8BD5-43BA-89CA-F9DC7674EF95}"/>
              </a:ext>
            </a:extLst>
          </p:cNvPr>
          <p:cNvSpPr txBox="1"/>
          <p:nvPr/>
        </p:nvSpPr>
        <p:spPr>
          <a:xfrm>
            <a:off x="4274012" y="5129877"/>
            <a:ext cx="3911860" cy="1631216"/>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Discs in the right panels are closer than 0.5 pc from the O star, and they are loosing gas and small dust (O’Dell &amp; Wong 1996, Bally+2000)</a:t>
            </a:r>
          </a:p>
        </p:txBody>
      </p:sp>
      <p:sp>
        <p:nvSpPr>
          <p:cNvPr id="6" name="CasellaDiTesto 5">
            <a:extLst>
              <a:ext uri="{FF2B5EF4-FFF2-40B4-BE49-F238E27FC236}">
                <a16:creationId xmlns:a16="http://schemas.microsoft.com/office/drawing/2014/main" id="{80FD832D-2883-436A-AE3C-10A2233AB4B8}"/>
              </a:ext>
            </a:extLst>
          </p:cNvPr>
          <p:cNvSpPr txBox="1"/>
          <p:nvPr/>
        </p:nvSpPr>
        <p:spPr>
          <a:xfrm>
            <a:off x="8332550" y="1064609"/>
            <a:ext cx="3798739" cy="1323439"/>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Protoplanetary discs observed in the Trapezium by HST. </a:t>
            </a:r>
          </a:p>
          <a:p>
            <a:pPr algn="ctr"/>
            <a:r>
              <a:rPr lang="en-GB" sz="2000" i="1" dirty="0">
                <a:solidFill>
                  <a:schemeClr val="bg1"/>
                </a:solidFill>
                <a:latin typeface="Arial" panose="020B0604020202020204" pitchFamily="34" charset="0"/>
                <a:cs typeface="Arial" panose="020B0604020202020204" pitchFamily="34" charset="0"/>
              </a:rPr>
              <a:t>The discs in the left panels are distant from </a:t>
            </a:r>
            <a:r>
              <a:rPr lang="el-GR" sz="2000" i="1" dirty="0">
                <a:solidFill>
                  <a:schemeClr val="bg1"/>
                </a:solidFill>
                <a:latin typeface="Arial" panose="020B0604020202020204" pitchFamily="34" charset="0"/>
                <a:cs typeface="Arial" panose="020B0604020202020204" pitchFamily="34" charset="0"/>
              </a:rPr>
              <a:t>θ</a:t>
            </a:r>
            <a:r>
              <a:rPr lang="en-GB" sz="2000" i="1" baseline="30000" dirty="0">
                <a:solidFill>
                  <a:schemeClr val="bg1"/>
                </a:solidFill>
                <a:latin typeface="Arial" panose="020B0604020202020204" pitchFamily="34" charset="0"/>
                <a:cs typeface="Arial" panose="020B0604020202020204" pitchFamily="34" charset="0"/>
              </a:rPr>
              <a:t>1</a:t>
            </a:r>
            <a:r>
              <a:rPr lang="en-GB" sz="2000" i="1" dirty="0">
                <a:solidFill>
                  <a:schemeClr val="bg1"/>
                </a:solidFill>
                <a:latin typeface="Arial" panose="020B0604020202020204" pitchFamily="34" charset="0"/>
                <a:cs typeface="Arial" panose="020B0604020202020204" pitchFamily="34" charset="0"/>
              </a:rPr>
              <a:t> Ori. </a:t>
            </a:r>
          </a:p>
        </p:txBody>
      </p:sp>
      <p:sp>
        <p:nvSpPr>
          <p:cNvPr id="7" name="Freccia in su 6">
            <a:extLst>
              <a:ext uri="{FF2B5EF4-FFF2-40B4-BE49-F238E27FC236}">
                <a16:creationId xmlns:a16="http://schemas.microsoft.com/office/drawing/2014/main" id="{64897C57-FADD-4D81-8C5E-4C32D5D8FA4F}"/>
              </a:ext>
            </a:extLst>
          </p:cNvPr>
          <p:cNvSpPr/>
          <p:nvPr/>
        </p:nvSpPr>
        <p:spPr>
          <a:xfrm>
            <a:off x="6073015" y="4550279"/>
            <a:ext cx="313854" cy="511502"/>
          </a:xfrm>
          <a:prstGeom prst="up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su 7">
            <a:extLst>
              <a:ext uri="{FF2B5EF4-FFF2-40B4-BE49-F238E27FC236}">
                <a16:creationId xmlns:a16="http://schemas.microsoft.com/office/drawing/2014/main" id="{29678BC8-F337-4B2F-A5C0-4582AD495AD8}"/>
              </a:ext>
            </a:extLst>
          </p:cNvPr>
          <p:cNvSpPr/>
          <p:nvPr/>
        </p:nvSpPr>
        <p:spPr>
          <a:xfrm rot="10800000">
            <a:off x="10074992" y="2422795"/>
            <a:ext cx="313854" cy="511502"/>
          </a:xfrm>
          <a:prstGeom prst="up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con angoli arrotondati 8">
            <a:extLst>
              <a:ext uri="{FF2B5EF4-FFF2-40B4-BE49-F238E27FC236}">
                <a16:creationId xmlns:a16="http://schemas.microsoft.com/office/drawing/2014/main" id="{007D19EB-2C9E-4901-8BBE-6E17AC4DC4F0}"/>
              </a:ext>
            </a:extLst>
          </p:cNvPr>
          <p:cNvSpPr/>
          <p:nvPr/>
        </p:nvSpPr>
        <p:spPr>
          <a:xfrm>
            <a:off x="75414" y="744718"/>
            <a:ext cx="4127336" cy="5983562"/>
          </a:xfrm>
          <a:prstGeom prst="roundRect">
            <a:avLst>
              <a:gd name="adj" fmla="val 1293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Resolved images of PPDs in the Orion Nebula Cluster</a:t>
            </a:r>
          </a:p>
          <a:p>
            <a:pPr algn="ctr"/>
            <a:endParaRPr lang="en-US" dirty="0">
              <a:solidFill>
                <a:schemeClr val="bg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N-filters enclosing [OIII] 5007, H</a:t>
            </a:r>
            <a:r>
              <a:rPr lang="el-GR" sz="2400" dirty="0">
                <a:solidFill>
                  <a:schemeClr val="tx1"/>
                </a:solidFill>
                <a:latin typeface="Arial" panose="020B0604020202020204" pitchFamily="34" charset="0"/>
                <a:cs typeface="Arial" panose="020B0604020202020204" pitchFamily="34" charset="0"/>
              </a:rPr>
              <a:t>α</a:t>
            </a:r>
            <a:r>
              <a:rPr lang="it-IT" sz="2400" dirty="0">
                <a:solidFill>
                  <a:schemeClr val="tx1"/>
                </a:solidFill>
                <a:latin typeface="Arial" panose="020B0604020202020204" pitchFamily="34" charset="0"/>
                <a:cs typeface="Arial" panose="020B0604020202020204" pitchFamily="34" charset="0"/>
              </a:rPr>
              <a:t>, [NII] 6583, [OI] 6300, [SII] 6731 plus M- and W-filters for continuum</a:t>
            </a:r>
            <a:r>
              <a:rPr lang="en-US" sz="2400" dirty="0">
                <a:solidFill>
                  <a:schemeClr val="tx1"/>
                </a:solidFill>
                <a:latin typeface="Arial" panose="020B0604020202020204" pitchFamily="34" charset="0"/>
                <a:cs typeface="Arial" panose="020B0604020202020204" pitchFamily="34" charset="0"/>
              </a:rPr>
              <a:t> </a:t>
            </a:r>
          </a:p>
          <a:p>
            <a:pPr algn="ctr"/>
            <a:endParaRPr lang="en-US"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First evidence for discs embedded in evaporating structures</a:t>
            </a: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i="1" dirty="0">
                <a:solidFill>
                  <a:schemeClr val="tx1"/>
                </a:solidFill>
                <a:latin typeface="Arial" panose="020B0604020202020204" pitchFamily="34" charset="0"/>
                <a:cs typeface="Arial" panose="020B0604020202020204" pitchFamily="34" charset="0"/>
              </a:rPr>
              <a:t>O’Dell et al. 1993; O’Dell &amp; Wen 1994; O’Dell 1998; </a:t>
            </a:r>
            <a:r>
              <a:rPr lang="en-US" sz="2400" i="1" dirty="0" err="1">
                <a:solidFill>
                  <a:schemeClr val="tx1"/>
                </a:solidFill>
                <a:latin typeface="Arial" panose="020B0604020202020204" pitchFamily="34" charset="0"/>
                <a:cs typeface="Arial" panose="020B0604020202020204" pitchFamily="34" charset="0"/>
              </a:rPr>
              <a:t>Ballyet</a:t>
            </a:r>
            <a:r>
              <a:rPr lang="en-US" sz="2400" i="1" dirty="0">
                <a:solidFill>
                  <a:schemeClr val="tx1"/>
                </a:solidFill>
                <a:latin typeface="Arial" panose="020B0604020202020204" pitchFamily="34" charset="0"/>
                <a:cs typeface="Arial" panose="020B0604020202020204" pitchFamily="34" charset="0"/>
              </a:rPr>
              <a:t> al. 2000</a:t>
            </a:r>
          </a:p>
        </p:txBody>
      </p:sp>
    </p:spTree>
    <p:extLst>
      <p:ext uri="{BB962C8B-B14F-4D97-AF65-F5344CB8AC3E}">
        <p14:creationId xmlns:p14="http://schemas.microsoft.com/office/powerpoint/2010/main" val="1595377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11F33D1-1EE1-40FF-A07E-D5BE78586908}"/>
              </a:ext>
            </a:extLst>
          </p:cNvPr>
          <p:cNvSpPr txBox="1"/>
          <p:nvPr/>
        </p:nvSpPr>
        <p:spPr>
          <a:xfrm>
            <a:off x="29817" y="54520"/>
            <a:ext cx="5736892"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WHY NARROW-BAND FILTERS?</a:t>
            </a:r>
          </a:p>
        </p:txBody>
      </p:sp>
      <p:sp>
        <p:nvSpPr>
          <p:cNvPr id="3" name="Rettangolo con angoli arrotondati 2">
            <a:extLst>
              <a:ext uri="{FF2B5EF4-FFF2-40B4-BE49-F238E27FC236}">
                <a16:creationId xmlns:a16="http://schemas.microsoft.com/office/drawing/2014/main" id="{AC783955-EA93-4771-934B-1531D84CC0D1}"/>
              </a:ext>
            </a:extLst>
          </p:cNvPr>
          <p:cNvSpPr/>
          <p:nvPr/>
        </p:nvSpPr>
        <p:spPr>
          <a:xfrm>
            <a:off x="75414" y="744718"/>
            <a:ext cx="4127336" cy="5983562"/>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N-filters </a:t>
            </a:r>
            <a:r>
              <a:rPr lang="it-IT" sz="2400" dirty="0" err="1">
                <a:solidFill>
                  <a:schemeClr val="tx1"/>
                </a:solidFill>
                <a:latin typeface="Arial" panose="020B0604020202020204" pitchFamily="34" charset="0"/>
                <a:cs typeface="Arial" panose="020B0604020202020204" pitchFamily="34" charset="0"/>
              </a:rPr>
              <a:t>encompass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specific</a:t>
            </a:r>
            <a:r>
              <a:rPr lang="it-IT" sz="2400" dirty="0">
                <a:solidFill>
                  <a:schemeClr val="tx1"/>
                </a:solidFill>
                <a:latin typeface="Arial" panose="020B0604020202020204" pitchFamily="34" charset="0"/>
                <a:cs typeface="Arial" panose="020B0604020202020204" pitchFamily="34" charset="0"/>
              </a:rPr>
              <a:t> lines and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Forbidden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Emission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Lines </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FELs</a:t>
            </a:r>
            <a:r>
              <a:rPr lang="it-IT" sz="2400" dirty="0">
                <a:solidFill>
                  <a:schemeClr val="tx1"/>
                </a:solidFill>
                <a:latin typeface="Arial" panose="020B0604020202020204" pitchFamily="34" charset="0"/>
                <a:cs typeface="Arial" panose="020B0604020202020204" pitchFamily="34" charset="0"/>
              </a:rPr>
              <a:t>)</a:t>
            </a:r>
          </a:p>
          <a:p>
            <a:pPr algn="ctr"/>
            <a:endParaRPr lang="it-IT" sz="2400" dirty="0">
              <a:solidFill>
                <a:schemeClr val="bg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FELs</a:t>
            </a:r>
            <a:r>
              <a:rPr lang="it-IT" sz="2400" dirty="0">
                <a:solidFill>
                  <a:schemeClr val="tx1"/>
                </a:solidFill>
                <a:latin typeface="Arial" panose="020B0604020202020204" pitchFamily="34" charset="0"/>
                <a:cs typeface="Arial" panose="020B0604020202020204" pitchFamily="34" charset="0"/>
              </a:rPr>
              <a:t> probe low-</a:t>
            </a:r>
            <a:r>
              <a:rPr lang="it-IT" sz="2400" dirty="0" err="1">
                <a:solidFill>
                  <a:schemeClr val="tx1"/>
                </a:solidFill>
                <a:latin typeface="Arial" panose="020B0604020202020204" pitchFamily="34" charset="0"/>
                <a:cs typeface="Arial" panose="020B0604020202020204" pitchFamily="34" charset="0"/>
              </a:rPr>
              <a:t>density</a:t>
            </a:r>
            <a:r>
              <a:rPr lang="it-IT" sz="2400" dirty="0">
                <a:solidFill>
                  <a:schemeClr val="tx1"/>
                </a:solidFill>
                <a:latin typeface="Arial" panose="020B0604020202020204" pitchFamily="34" charset="0"/>
                <a:cs typeface="Arial" panose="020B0604020202020204" pitchFamily="34" charset="0"/>
              </a:rPr>
              <a:t> hot gas (radiative </a:t>
            </a:r>
            <a:r>
              <a:rPr lang="it-IT" sz="2400" dirty="0" err="1">
                <a:solidFill>
                  <a:schemeClr val="tx1"/>
                </a:solidFill>
                <a:latin typeface="Arial" panose="020B0604020202020204" pitchFamily="34" charset="0"/>
                <a:cs typeface="Arial" panose="020B0604020202020204" pitchFamily="34" charset="0"/>
              </a:rPr>
              <a:t>decay</a:t>
            </a:r>
            <a:r>
              <a:rPr lang="it-IT" sz="2400" dirty="0">
                <a:solidFill>
                  <a:schemeClr val="tx1"/>
                </a:solidFill>
                <a:latin typeface="Arial" panose="020B0604020202020204" pitchFamily="34" charset="0"/>
                <a:cs typeface="Arial" panose="020B0604020202020204" pitchFamily="34" charset="0"/>
              </a:rPr>
              <a:t> more </a:t>
            </a:r>
            <a:r>
              <a:rPr lang="it-IT" sz="2400" dirty="0" err="1">
                <a:solidFill>
                  <a:schemeClr val="tx1"/>
                </a:solidFill>
                <a:latin typeface="Arial" panose="020B0604020202020204" pitchFamily="34" charset="0"/>
                <a:cs typeface="Arial" panose="020B0604020202020204" pitchFamily="34" charset="0"/>
              </a:rPr>
              <a:t>probable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than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collisional</a:t>
            </a:r>
            <a:r>
              <a:rPr lang="it-IT" sz="2400" dirty="0">
                <a:solidFill>
                  <a:schemeClr val="tx1"/>
                </a:solidFill>
                <a:latin typeface="Arial" panose="020B0604020202020204" pitchFamily="34" charset="0"/>
                <a:cs typeface="Arial" panose="020B0604020202020204" pitchFamily="34" charset="0"/>
              </a:rPr>
              <a:t>)</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Provide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diagnostics</a:t>
            </a:r>
            <a:r>
              <a:rPr lang="it-IT" sz="2400" dirty="0">
                <a:solidFill>
                  <a:schemeClr val="tx1"/>
                </a:solidFill>
                <a:latin typeface="Arial" panose="020B0604020202020204" pitchFamily="34" charset="0"/>
                <a:cs typeface="Arial" panose="020B0604020202020204" pitchFamily="34" charset="0"/>
              </a:rPr>
              <a:t> for temperature and </a:t>
            </a:r>
            <a:r>
              <a:rPr lang="it-IT" sz="2400" dirty="0" err="1">
                <a:solidFill>
                  <a:schemeClr val="tx1"/>
                </a:solidFill>
                <a:latin typeface="Arial" panose="020B0604020202020204" pitchFamily="34" charset="0"/>
                <a:cs typeface="Arial" panose="020B0604020202020204" pitchFamily="34" charset="0"/>
              </a:rPr>
              <a:t>density</a:t>
            </a:r>
            <a:r>
              <a:rPr lang="it-IT" sz="2400" dirty="0">
                <a:solidFill>
                  <a:schemeClr val="tx1"/>
                </a:solidFill>
                <a:latin typeface="Arial" panose="020B0604020202020204" pitchFamily="34" charset="0"/>
                <a:cs typeface="Arial" panose="020B0604020202020204" pitchFamily="34" charset="0"/>
              </a:rPr>
              <a:t>  </a:t>
            </a:r>
            <a:endParaRPr lang="en-US" sz="2000" i="1" dirty="0">
              <a:solidFill>
                <a:schemeClr val="tx1"/>
              </a:solidFill>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7F5C0931-AD6D-44DE-A019-EFD5CA5FB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1368" y="810127"/>
            <a:ext cx="2267575" cy="2194661"/>
          </a:xfrm>
          <a:prstGeom prst="rect">
            <a:avLst/>
          </a:prstGeom>
        </p:spPr>
      </p:pic>
      <p:pic>
        <p:nvPicPr>
          <p:cNvPr id="7" name="Immagine 6">
            <a:extLst>
              <a:ext uri="{FF2B5EF4-FFF2-40B4-BE49-F238E27FC236}">
                <a16:creationId xmlns:a16="http://schemas.microsoft.com/office/drawing/2014/main" id="{40153D95-E42B-45CE-A0E2-92F2D2E56E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2261" y="817056"/>
            <a:ext cx="2029837" cy="2187732"/>
          </a:xfrm>
          <a:prstGeom prst="rect">
            <a:avLst/>
          </a:prstGeom>
        </p:spPr>
      </p:pic>
      <p:pic>
        <p:nvPicPr>
          <p:cNvPr id="9" name="Immagine 8">
            <a:extLst>
              <a:ext uri="{FF2B5EF4-FFF2-40B4-BE49-F238E27FC236}">
                <a16:creationId xmlns:a16="http://schemas.microsoft.com/office/drawing/2014/main" id="{90D47157-F6D4-4BFD-AE2C-089399B08AA9}"/>
              </a:ext>
            </a:extLst>
          </p:cNvPr>
          <p:cNvPicPr>
            <a:picLocks noChangeAspect="1"/>
          </p:cNvPicPr>
          <p:nvPr/>
        </p:nvPicPr>
        <p:blipFill rotWithShape="1">
          <a:blip r:embed="rId5">
            <a:extLst>
              <a:ext uri="{28A0092B-C50C-407E-A947-70E740481C1C}">
                <a14:useLocalDpi xmlns:a14="http://schemas.microsoft.com/office/drawing/2010/main" val="0"/>
              </a:ext>
            </a:extLst>
          </a:blip>
          <a:srcRect l="2101" t="3605" r="26638" b="5284"/>
          <a:stretch/>
        </p:blipFill>
        <p:spPr>
          <a:xfrm>
            <a:off x="9295416" y="817056"/>
            <a:ext cx="2251007" cy="2194661"/>
          </a:xfrm>
          <a:prstGeom prst="rect">
            <a:avLst/>
          </a:prstGeom>
        </p:spPr>
      </p:pic>
      <p:pic>
        <p:nvPicPr>
          <p:cNvPr id="11" name="Immagine 10">
            <a:extLst>
              <a:ext uri="{FF2B5EF4-FFF2-40B4-BE49-F238E27FC236}">
                <a16:creationId xmlns:a16="http://schemas.microsoft.com/office/drawing/2014/main" id="{5663976E-59F5-436F-908F-B5A4525899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62212" y="3870671"/>
            <a:ext cx="2267575" cy="2268141"/>
          </a:xfrm>
          <a:prstGeom prst="rect">
            <a:avLst/>
          </a:prstGeom>
        </p:spPr>
      </p:pic>
      <p:pic>
        <p:nvPicPr>
          <p:cNvPr id="13" name="Immagine 12">
            <a:extLst>
              <a:ext uri="{FF2B5EF4-FFF2-40B4-BE49-F238E27FC236}">
                <a16:creationId xmlns:a16="http://schemas.microsoft.com/office/drawing/2014/main" id="{C6099255-8D05-42A6-90B6-FA30780826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19273" y="3853213"/>
            <a:ext cx="3627150" cy="2256425"/>
          </a:xfrm>
          <a:prstGeom prst="rect">
            <a:avLst/>
          </a:prstGeom>
        </p:spPr>
      </p:pic>
      <p:sp>
        <p:nvSpPr>
          <p:cNvPr id="16" name="CasellaDiTesto 15">
            <a:extLst>
              <a:ext uri="{FF2B5EF4-FFF2-40B4-BE49-F238E27FC236}">
                <a16:creationId xmlns:a16="http://schemas.microsoft.com/office/drawing/2014/main" id="{97F0D111-B768-47DE-954E-9C798DD05DCE}"/>
              </a:ext>
            </a:extLst>
          </p:cNvPr>
          <p:cNvSpPr txBox="1"/>
          <p:nvPr/>
        </p:nvSpPr>
        <p:spPr>
          <a:xfrm>
            <a:off x="7903145" y="6191510"/>
            <a:ext cx="3627151" cy="400110"/>
          </a:xfrm>
          <a:prstGeom prst="rect">
            <a:avLst/>
          </a:prstGeom>
          <a:noFill/>
          <a:ln w="25400">
            <a:solidFill>
              <a:srgbClr val="FF0000"/>
            </a:solidFill>
          </a:ln>
        </p:spPr>
        <p:txBody>
          <a:bodyPr wrap="square" rtlCol="0">
            <a:spAutoFit/>
          </a:bodyPr>
          <a:lstStyle/>
          <a:p>
            <a:pPr algn="ctr"/>
            <a:r>
              <a:rPr lang="en-GB" sz="2000" i="1" dirty="0" err="1">
                <a:solidFill>
                  <a:schemeClr val="bg1"/>
                </a:solidFill>
                <a:latin typeface="Arial" panose="020B0604020202020204" pitchFamily="34" charset="0"/>
                <a:cs typeface="Arial" panose="020B0604020202020204" pitchFamily="34" charset="0"/>
              </a:rPr>
              <a:t>Protostellar</a:t>
            </a:r>
            <a:r>
              <a:rPr lang="en-GB" sz="2000" i="1" dirty="0">
                <a:solidFill>
                  <a:schemeClr val="bg1"/>
                </a:solidFill>
                <a:latin typeface="Arial" panose="020B0604020202020204" pitchFamily="34" charset="0"/>
                <a:cs typeface="Arial" panose="020B0604020202020204" pitchFamily="34" charset="0"/>
              </a:rPr>
              <a:t> jets (HH12)</a:t>
            </a:r>
          </a:p>
        </p:txBody>
      </p:sp>
      <p:sp>
        <p:nvSpPr>
          <p:cNvPr id="17" name="CasellaDiTesto 16">
            <a:extLst>
              <a:ext uri="{FF2B5EF4-FFF2-40B4-BE49-F238E27FC236}">
                <a16:creationId xmlns:a16="http://schemas.microsoft.com/office/drawing/2014/main" id="{4C65C68D-76BC-4363-AD39-1F36545640A1}"/>
              </a:ext>
            </a:extLst>
          </p:cNvPr>
          <p:cNvSpPr txBox="1"/>
          <p:nvPr/>
        </p:nvSpPr>
        <p:spPr>
          <a:xfrm>
            <a:off x="4962212" y="6220684"/>
            <a:ext cx="2267575" cy="400110"/>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SNR (</a:t>
            </a:r>
            <a:r>
              <a:rPr lang="en-GB" sz="2000" i="1" dirty="0" err="1">
                <a:solidFill>
                  <a:schemeClr val="bg1"/>
                </a:solidFill>
                <a:latin typeface="Arial" panose="020B0604020202020204" pitchFamily="34" charset="0"/>
                <a:cs typeface="Arial" panose="020B0604020202020204" pitchFamily="34" charset="0"/>
              </a:rPr>
              <a:t>CasA</a:t>
            </a:r>
            <a:r>
              <a:rPr lang="en-GB" sz="2000" i="1" dirty="0">
                <a:solidFill>
                  <a:schemeClr val="bg1"/>
                </a:solidFill>
                <a:latin typeface="Arial" panose="020B0604020202020204" pitchFamily="34" charset="0"/>
                <a:cs typeface="Arial" panose="020B0604020202020204" pitchFamily="34" charset="0"/>
              </a:rPr>
              <a:t>)</a:t>
            </a:r>
          </a:p>
        </p:txBody>
      </p:sp>
      <p:sp>
        <p:nvSpPr>
          <p:cNvPr id="18" name="CasellaDiTesto 17">
            <a:extLst>
              <a:ext uri="{FF2B5EF4-FFF2-40B4-BE49-F238E27FC236}">
                <a16:creationId xmlns:a16="http://schemas.microsoft.com/office/drawing/2014/main" id="{A56195E2-D3EB-4299-9A61-7E34FAA23872}"/>
              </a:ext>
            </a:extLst>
          </p:cNvPr>
          <p:cNvSpPr txBox="1"/>
          <p:nvPr/>
        </p:nvSpPr>
        <p:spPr>
          <a:xfrm>
            <a:off x="9295416" y="3041287"/>
            <a:ext cx="2267575" cy="707886"/>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Active galaxies (</a:t>
            </a:r>
            <a:r>
              <a:rPr lang="en-GB" sz="2000" i="1" dirty="0" err="1">
                <a:solidFill>
                  <a:schemeClr val="bg1"/>
                </a:solidFill>
                <a:latin typeface="Arial" panose="020B0604020202020204" pitchFamily="34" charset="0"/>
                <a:cs typeface="Arial" panose="020B0604020202020204" pitchFamily="34" charset="0"/>
              </a:rPr>
              <a:t>CenA</a:t>
            </a:r>
            <a:r>
              <a:rPr lang="en-GB" sz="2000" i="1" dirty="0">
                <a:solidFill>
                  <a:schemeClr val="bg1"/>
                </a:solidFill>
                <a:latin typeface="Arial" panose="020B0604020202020204" pitchFamily="34" charset="0"/>
                <a:cs typeface="Arial" panose="020B0604020202020204" pitchFamily="34" charset="0"/>
              </a:rPr>
              <a:t>)</a:t>
            </a:r>
          </a:p>
        </p:txBody>
      </p:sp>
      <p:sp>
        <p:nvSpPr>
          <p:cNvPr id="19" name="CasellaDiTesto 18">
            <a:extLst>
              <a:ext uri="{FF2B5EF4-FFF2-40B4-BE49-F238E27FC236}">
                <a16:creationId xmlns:a16="http://schemas.microsoft.com/office/drawing/2014/main" id="{B6474831-798C-4CCD-BAD6-E44A0A01243D}"/>
              </a:ext>
            </a:extLst>
          </p:cNvPr>
          <p:cNvSpPr txBox="1"/>
          <p:nvPr/>
        </p:nvSpPr>
        <p:spPr>
          <a:xfrm>
            <a:off x="6932261" y="3041287"/>
            <a:ext cx="2029837" cy="707886"/>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Planetary nebule (Helix)</a:t>
            </a:r>
          </a:p>
        </p:txBody>
      </p:sp>
      <p:sp>
        <p:nvSpPr>
          <p:cNvPr id="20" name="CasellaDiTesto 19">
            <a:extLst>
              <a:ext uri="{FF2B5EF4-FFF2-40B4-BE49-F238E27FC236}">
                <a16:creationId xmlns:a16="http://schemas.microsoft.com/office/drawing/2014/main" id="{FF1F9717-E53B-4CE6-BD8C-1F672DE47ABB}"/>
              </a:ext>
            </a:extLst>
          </p:cNvPr>
          <p:cNvSpPr txBox="1"/>
          <p:nvPr/>
        </p:nvSpPr>
        <p:spPr>
          <a:xfrm>
            <a:off x="4331368" y="3041287"/>
            <a:ext cx="2267575" cy="707886"/>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HII Region </a:t>
            </a:r>
          </a:p>
          <a:p>
            <a:pPr algn="ctr"/>
            <a:r>
              <a:rPr lang="en-GB" sz="2000" i="1" dirty="0">
                <a:solidFill>
                  <a:schemeClr val="bg1"/>
                </a:solidFill>
                <a:latin typeface="Arial" panose="020B0604020202020204" pitchFamily="34" charset="0"/>
                <a:cs typeface="Arial" panose="020B0604020202020204" pitchFamily="34" charset="0"/>
              </a:rPr>
              <a:t>(Trifid Nebula)</a:t>
            </a:r>
          </a:p>
        </p:txBody>
      </p:sp>
    </p:spTree>
    <p:extLst>
      <p:ext uri="{BB962C8B-B14F-4D97-AF65-F5344CB8AC3E}">
        <p14:creationId xmlns:p14="http://schemas.microsoft.com/office/powerpoint/2010/main" val="2867732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212F77E-CF20-4795-8E0A-56387C7FFA02}"/>
              </a:ext>
            </a:extLst>
          </p:cNvPr>
          <p:cNvSpPr txBox="1"/>
          <p:nvPr/>
        </p:nvSpPr>
        <p:spPr>
          <a:xfrm>
            <a:off x="29817" y="54520"/>
            <a:ext cx="8734892"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PREVIOUS CLUES FROM RADIO OBSERVATIONS</a:t>
            </a:r>
          </a:p>
        </p:txBody>
      </p:sp>
      <p:pic>
        <p:nvPicPr>
          <p:cNvPr id="4" name="Immagine 3">
            <a:extLst>
              <a:ext uri="{FF2B5EF4-FFF2-40B4-BE49-F238E27FC236}">
                <a16:creationId xmlns:a16="http://schemas.microsoft.com/office/drawing/2014/main" id="{F212BBA3-133F-4F8C-BB67-3997FFBAA72A}"/>
              </a:ext>
            </a:extLst>
          </p:cNvPr>
          <p:cNvPicPr>
            <a:picLocks noChangeAspect="1"/>
          </p:cNvPicPr>
          <p:nvPr/>
        </p:nvPicPr>
        <p:blipFill>
          <a:blip r:embed="rId3"/>
          <a:stretch>
            <a:fillRect/>
          </a:stretch>
        </p:blipFill>
        <p:spPr>
          <a:xfrm>
            <a:off x="79512" y="739230"/>
            <a:ext cx="5019261" cy="4853499"/>
          </a:xfrm>
          <a:prstGeom prst="rect">
            <a:avLst/>
          </a:prstGeom>
        </p:spPr>
      </p:pic>
      <p:sp>
        <p:nvSpPr>
          <p:cNvPr id="5" name="Rettangolo con angoli arrotondati 4">
            <a:extLst>
              <a:ext uri="{FF2B5EF4-FFF2-40B4-BE49-F238E27FC236}">
                <a16:creationId xmlns:a16="http://schemas.microsoft.com/office/drawing/2014/main" id="{A9A13EF6-72BF-4720-BA57-FE67DA9EF79B}"/>
              </a:ext>
            </a:extLst>
          </p:cNvPr>
          <p:cNvSpPr/>
          <p:nvPr/>
        </p:nvSpPr>
        <p:spPr>
          <a:xfrm>
            <a:off x="5243760" y="739230"/>
            <a:ext cx="6822343" cy="5983562"/>
          </a:xfrm>
          <a:prstGeom prst="roundRect">
            <a:avLst>
              <a:gd name="adj" fmla="val 14370"/>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VLA 14.94 GHz radio observations detected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22 compact radio sources </a:t>
            </a:r>
            <a:r>
              <a:rPr lang="en-US" sz="2400" dirty="0">
                <a:solidFill>
                  <a:schemeClr val="tx1"/>
                </a:solidFill>
                <a:latin typeface="Arial" panose="020B0604020202020204" pitchFamily="34" charset="0"/>
                <a:cs typeface="Arial" panose="020B0604020202020204" pitchFamily="34" charset="0"/>
              </a:rPr>
              <a:t>(</a:t>
            </a:r>
            <a:r>
              <a:rPr lang="en-US" sz="2000" i="1" dirty="0">
                <a:solidFill>
                  <a:schemeClr val="tx1"/>
                </a:solidFill>
                <a:latin typeface="Arial" panose="020B0604020202020204" pitchFamily="34" charset="0"/>
                <a:cs typeface="Arial" panose="020B0604020202020204" pitchFamily="34" charset="0"/>
              </a:rPr>
              <a:t>Churchwell+1987)</a:t>
            </a:r>
          </a:p>
          <a:p>
            <a:pPr algn="ctr"/>
            <a:endParaRPr lang="en-US" sz="2000" i="1" dirty="0">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Main hypothesis: solar mass stars surrounded by evaporating discs</a:t>
            </a: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From free-free (</a:t>
            </a:r>
            <a:r>
              <a:rPr lang="it-IT" sz="2400" dirty="0">
                <a:solidFill>
                  <a:schemeClr val="tx1"/>
                </a:solidFill>
                <a:latin typeface="Arial" panose="020B0604020202020204" pitchFamily="34" charset="0"/>
                <a:cs typeface="Arial" panose="020B0604020202020204" pitchFamily="34" charset="0"/>
              </a:rPr>
              <a:t>bremsstrahlung</a:t>
            </a:r>
            <a:r>
              <a:rPr lang="it-IT" sz="2400" dirty="0">
                <a:solidFill>
                  <a:schemeClr val="tx1"/>
                </a:solidFill>
              </a:rPr>
              <a:t>) </a:t>
            </a:r>
            <a:r>
              <a:rPr lang="en-US" sz="2400" dirty="0">
                <a:solidFill>
                  <a:schemeClr val="tx1"/>
                </a:solidFill>
                <a:latin typeface="Arial" panose="020B0604020202020204" pitchFamily="34" charset="0"/>
                <a:cs typeface="Arial" panose="020B0604020202020204" pitchFamily="34" charset="0"/>
              </a:rPr>
              <a:t>emission from the ionized evaporative wind </a:t>
            </a: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External ionizing source (</a:t>
            </a:r>
            <a:r>
              <a:rPr lang="el-GR" sz="2400" dirty="0">
                <a:solidFill>
                  <a:schemeClr val="tx1"/>
                </a:solidFill>
                <a:latin typeface="Arial" panose="020B0604020202020204" pitchFamily="34" charset="0"/>
                <a:cs typeface="Arial" panose="020B0604020202020204" pitchFamily="34" charset="0"/>
              </a:rPr>
              <a:t>θ</a:t>
            </a:r>
            <a:r>
              <a:rPr lang="en-US" sz="2400" baseline="30000" dirty="0">
                <a:solidFill>
                  <a:schemeClr val="tx1"/>
                </a:solidFill>
                <a:latin typeface="Arial" panose="020B0604020202020204" pitchFamily="34" charset="0"/>
                <a:cs typeface="Arial" panose="020B0604020202020204" pitchFamily="34" charset="0"/>
              </a:rPr>
              <a:t>1</a:t>
            </a:r>
            <a:r>
              <a:rPr lang="en-US" sz="2400" dirty="0">
                <a:solidFill>
                  <a:schemeClr val="tx1"/>
                </a:solidFill>
                <a:latin typeface="Arial" panose="020B0604020202020204" pitchFamily="34" charset="0"/>
                <a:cs typeface="Arial" panose="020B0604020202020204" pitchFamily="34" charset="0"/>
              </a:rPr>
              <a:t> Ori)</a:t>
            </a:r>
          </a:p>
          <a:p>
            <a:pPr algn="ctr"/>
            <a:endParaRPr lang="en-US" sz="2400" dirty="0">
              <a:solidFill>
                <a:schemeClr val="tx1"/>
              </a:solidFill>
              <a:latin typeface="Arial" panose="020B0604020202020204" pitchFamily="34" charset="0"/>
              <a:cs typeface="Arial" panose="020B0604020202020204" pitchFamily="34" charset="0"/>
            </a:endParaRPr>
          </a:p>
          <a:p>
            <a:pPr marL="342900" indent="-342900" algn="ct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Ionized mass &lt;10</a:t>
            </a:r>
            <a:r>
              <a:rPr lang="en-US" sz="2400" baseline="30000" dirty="0">
                <a:solidFill>
                  <a:schemeClr val="tx1"/>
                </a:solidFill>
                <a:latin typeface="Arial" panose="020B0604020202020204" pitchFamily="34" charset="0"/>
                <a:cs typeface="Arial" panose="020B0604020202020204" pitchFamily="34" charset="0"/>
              </a:rPr>
              <a:t>-6</a:t>
            </a:r>
            <a:r>
              <a:rPr lang="en-US" sz="2400" dirty="0">
                <a:solidFill>
                  <a:schemeClr val="tx1"/>
                </a:solidFill>
                <a:latin typeface="Arial" panose="020B0604020202020204" pitchFamily="34" charset="0"/>
                <a:cs typeface="Arial" panose="020B0604020202020204" pitchFamily="34" charset="0"/>
              </a:rPr>
              <a:t> M</a:t>
            </a:r>
            <a:r>
              <a:rPr lang="en-GB" sz="2400" b="1" baseline="-25000" dirty="0">
                <a:solidFill>
                  <a:schemeClr val="tx1"/>
                </a:solidFill>
                <a:latin typeface="Arial" panose="020B0604020202020204" pitchFamily="34" charset="0"/>
                <a:cs typeface="Arial" panose="020B0604020202020204" pitchFamily="34" charset="0"/>
              </a:rPr>
              <a:t>⊙</a:t>
            </a:r>
            <a:r>
              <a:rPr lang="en-US" sz="2400" dirty="0">
                <a:solidFill>
                  <a:schemeClr val="tx1"/>
                </a:solidFill>
                <a:latin typeface="Arial" panose="020B0604020202020204" pitchFamily="34" charset="0"/>
                <a:cs typeface="Arial" panose="020B0604020202020204" pitchFamily="34" charset="0"/>
              </a:rPr>
              <a:t> </a:t>
            </a:r>
          </a:p>
          <a:p>
            <a:pPr marL="342900" indent="-342900" algn="ct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Electron density &gt;10</a:t>
            </a:r>
            <a:r>
              <a:rPr lang="en-US" sz="2400" baseline="30000" dirty="0">
                <a:solidFill>
                  <a:schemeClr val="tx1"/>
                </a:solidFill>
                <a:latin typeface="Arial" panose="020B0604020202020204" pitchFamily="34" charset="0"/>
                <a:cs typeface="Arial" panose="020B0604020202020204" pitchFamily="34" charset="0"/>
              </a:rPr>
              <a:t>6 </a:t>
            </a:r>
            <a:r>
              <a:rPr lang="en-US" sz="2400" dirty="0">
                <a:solidFill>
                  <a:schemeClr val="tx1"/>
                </a:solidFill>
                <a:latin typeface="Arial" panose="020B0604020202020204" pitchFamily="34" charset="0"/>
                <a:cs typeface="Arial" panose="020B0604020202020204" pitchFamily="34" charset="0"/>
              </a:rPr>
              <a:t>cm</a:t>
            </a:r>
            <a:r>
              <a:rPr lang="en-US" sz="2400" baseline="30000" dirty="0">
                <a:solidFill>
                  <a:schemeClr val="tx1"/>
                </a:solidFill>
                <a:latin typeface="Arial" panose="020B0604020202020204" pitchFamily="34" charset="0"/>
                <a:cs typeface="Arial" panose="020B0604020202020204" pitchFamily="34" charset="0"/>
              </a:rPr>
              <a:t>-3</a:t>
            </a:r>
            <a:r>
              <a:rPr lang="en-US" sz="2400" dirty="0">
                <a:solidFill>
                  <a:schemeClr val="tx1"/>
                </a:solidFill>
                <a:latin typeface="Arial" panose="020B0604020202020204" pitchFamily="34" charset="0"/>
                <a:cs typeface="Arial" panose="020B0604020202020204" pitchFamily="34" charset="0"/>
              </a:rPr>
              <a:t> </a:t>
            </a:r>
          </a:p>
          <a:p>
            <a:pPr marL="342900" indent="-342900" algn="ct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Mass loss rate 10</a:t>
            </a:r>
            <a:r>
              <a:rPr lang="en-US" sz="2400" baseline="30000" dirty="0">
                <a:solidFill>
                  <a:schemeClr val="tx1"/>
                </a:solidFill>
                <a:latin typeface="Arial" panose="020B0604020202020204" pitchFamily="34" charset="0"/>
                <a:cs typeface="Arial" panose="020B0604020202020204" pitchFamily="34" charset="0"/>
              </a:rPr>
              <a:t>-6</a:t>
            </a:r>
            <a:r>
              <a:rPr lang="en-US" sz="2400" dirty="0">
                <a:solidFill>
                  <a:schemeClr val="tx1"/>
                </a:solidFill>
                <a:latin typeface="Arial" panose="020B0604020202020204" pitchFamily="34" charset="0"/>
                <a:cs typeface="Arial" panose="020B0604020202020204" pitchFamily="34" charset="0"/>
              </a:rPr>
              <a:t> M</a:t>
            </a:r>
            <a:r>
              <a:rPr lang="en-GB" sz="2400" b="1" baseline="-25000" dirty="0">
                <a:solidFill>
                  <a:schemeClr val="tx1"/>
                </a:solidFill>
                <a:latin typeface="Arial" panose="020B0604020202020204" pitchFamily="34" charset="0"/>
                <a:cs typeface="Arial" panose="020B0604020202020204" pitchFamily="34" charset="0"/>
              </a:rPr>
              <a:t>⊙ </a:t>
            </a:r>
            <a:r>
              <a:rPr lang="en-US" sz="2400" dirty="0">
                <a:solidFill>
                  <a:schemeClr val="tx1"/>
                </a:solidFill>
                <a:latin typeface="Arial" panose="020B0604020202020204" pitchFamily="34" charset="0"/>
                <a:cs typeface="Arial" panose="020B0604020202020204" pitchFamily="34" charset="0"/>
              </a:rPr>
              <a:t>/</a:t>
            </a:r>
            <a:r>
              <a:rPr lang="en-US" sz="2400" dirty="0" err="1">
                <a:solidFill>
                  <a:schemeClr val="tx1"/>
                </a:solidFill>
                <a:latin typeface="Arial" panose="020B0604020202020204" pitchFamily="34" charset="0"/>
                <a:cs typeface="Arial" panose="020B0604020202020204" pitchFamily="34" charset="0"/>
              </a:rPr>
              <a:t>yr</a:t>
            </a:r>
            <a:endParaRPr lang="en-US" sz="2400" dirty="0">
              <a:solidFill>
                <a:schemeClr val="tx1"/>
              </a:solidFill>
              <a:latin typeface="Arial" panose="020B0604020202020204" pitchFamily="34" charset="0"/>
              <a:cs typeface="Arial" panose="020B0604020202020204" pitchFamily="34" charset="0"/>
            </a:endParaRPr>
          </a:p>
        </p:txBody>
      </p:sp>
      <p:sp>
        <p:nvSpPr>
          <p:cNvPr id="6" name="CasellaDiTesto 5">
            <a:extLst>
              <a:ext uri="{FF2B5EF4-FFF2-40B4-BE49-F238E27FC236}">
                <a16:creationId xmlns:a16="http://schemas.microsoft.com/office/drawing/2014/main" id="{7C7CE6AC-76FC-4BB6-B061-363E31641315}"/>
              </a:ext>
            </a:extLst>
          </p:cNvPr>
          <p:cNvSpPr txBox="1"/>
          <p:nvPr/>
        </p:nvSpPr>
        <p:spPr>
          <a:xfrm>
            <a:off x="79512" y="5764827"/>
            <a:ext cx="5019261" cy="707886"/>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Detected compact sources; </a:t>
            </a:r>
          </a:p>
          <a:p>
            <a:pPr algn="ctr"/>
            <a:r>
              <a:rPr lang="en-GB" sz="2000" i="1" dirty="0">
                <a:solidFill>
                  <a:schemeClr val="bg1"/>
                </a:solidFill>
                <a:latin typeface="Arial" panose="020B0604020202020204" pitchFamily="34" charset="0"/>
                <a:cs typeface="Arial" panose="020B0604020202020204" pitchFamily="34" charset="0"/>
              </a:rPr>
              <a:t>dots dimension proportional to source flux</a:t>
            </a:r>
          </a:p>
        </p:txBody>
      </p:sp>
    </p:spTree>
    <p:extLst>
      <p:ext uri="{BB962C8B-B14F-4D97-AF65-F5344CB8AC3E}">
        <p14:creationId xmlns:p14="http://schemas.microsoft.com/office/powerpoint/2010/main" val="3751579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a:extLst>
              <a:ext uri="{FF2B5EF4-FFF2-40B4-BE49-F238E27FC236}">
                <a16:creationId xmlns:a16="http://schemas.microsoft.com/office/drawing/2014/main" id="{51AAFD1A-E292-4812-A3D6-95EE989A0D91}"/>
              </a:ext>
            </a:extLst>
          </p:cNvPr>
          <p:cNvSpPr txBox="1"/>
          <p:nvPr/>
        </p:nvSpPr>
        <p:spPr>
          <a:xfrm>
            <a:off x="29817" y="54520"/>
            <a:ext cx="552266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THE ORION PROPLYDS TODAY</a:t>
            </a:r>
          </a:p>
        </p:txBody>
      </p:sp>
      <p:pic>
        <p:nvPicPr>
          <p:cNvPr id="16" name="Picture 2" descr="image">
            <a:extLst>
              <a:ext uri="{FF2B5EF4-FFF2-40B4-BE49-F238E27FC236}">
                <a16:creationId xmlns:a16="http://schemas.microsoft.com/office/drawing/2014/main" id="{7016541B-CFF6-48A6-A8F7-6F7A0DA6D4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6084" y="747980"/>
            <a:ext cx="6722468" cy="5994028"/>
          </a:xfrm>
          <a:prstGeom prst="rect">
            <a:avLst/>
          </a:prstGeom>
          <a:noFill/>
          <a:extLst>
            <a:ext uri="{909E8E84-426E-40DD-AFC4-6F175D3DCCD1}">
              <a14:hiddenFill xmlns:a14="http://schemas.microsoft.com/office/drawing/2010/main">
                <a:solidFill>
                  <a:srgbClr val="FFFFFF"/>
                </a:solidFill>
              </a14:hiddenFill>
            </a:ext>
          </a:extLst>
        </p:spPr>
      </p:pic>
      <p:sp>
        <p:nvSpPr>
          <p:cNvPr id="17" name="CasellaDiTesto 16">
            <a:extLst>
              <a:ext uri="{FF2B5EF4-FFF2-40B4-BE49-F238E27FC236}">
                <a16:creationId xmlns:a16="http://schemas.microsoft.com/office/drawing/2014/main" id="{0604A541-69E6-4115-A02B-DE52C16DFC54}"/>
              </a:ext>
            </a:extLst>
          </p:cNvPr>
          <p:cNvSpPr txBox="1"/>
          <p:nvPr/>
        </p:nvSpPr>
        <p:spPr>
          <a:xfrm>
            <a:off x="585537" y="3391051"/>
            <a:ext cx="4617383" cy="707886"/>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Evaporating discs observed in Orion with MUSE (Aru+ 2024)</a:t>
            </a:r>
          </a:p>
        </p:txBody>
      </p:sp>
    </p:spTree>
    <p:extLst>
      <p:ext uri="{BB962C8B-B14F-4D97-AF65-F5344CB8AC3E}">
        <p14:creationId xmlns:p14="http://schemas.microsoft.com/office/powerpoint/2010/main" val="420325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F60B574-DBFB-49E6-B1B7-77BA109CAAAA}"/>
              </a:ext>
            </a:extLst>
          </p:cNvPr>
          <p:cNvSpPr txBox="1"/>
          <p:nvPr/>
        </p:nvSpPr>
        <p:spPr>
          <a:xfrm>
            <a:off x="29817" y="54520"/>
            <a:ext cx="220784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MUSE@VLT</a:t>
            </a:r>
          </a:p>
        </p:txBody>
      </p:sp>
      <p:pic>
        <p:nvPicPr>
          <p:cNvPr id="1028" name="Picture 4" descr="Nessuna descrizione della foto disponibile.">
            <a:extLst>
              <a:ext uri="{FF2B5EF4-FFF2-40B4-BE49-F238E27FC236}">
                <a16:creationId xmlns:a16="http://schemas.microsoft.com/office/drawing/2014/main" id="{98AAA0BB-8D21-4525-BBE0-E99A9DAB6E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598" t="5053" r="18597" b="3719"/>
          <a:stretch/>
        </p:blipFill>
        <p:spPr bwMode="auto">
          <a:xfrm>
            <a:off x="179208" y="962503"/>
            <a:ext cx="3425277" cy="2798706"/>
          </a:xfrm>
          <a:prstGeom prst="rect">
            <a:avLst/>
          </a:prstGeom>
          <a:noFill/>
          <a:extLst>
            <a:ext uri="{909E8E84-426E-40DD-AFC4-6F175D3DCCD1}">
              <a14:hiddenFill xmlns:a14="http://schemas.microsoft.com/office/drawing/2010/main">
                <a:solidFill>
                  <a:srgbClr val="FFFFFF"/>
                </a:solidFill>
              </a14:hiddenFill>
            </a:ext>
          </a:extLst>
        </p:spPr>
      </p:pic>
      <p:pic>
        <p:nvPicPr>
          <p:cNvPr id="4" name="Immagine 3">
            <a:extLst>
              <a:ext uri="{FF2B5EF4-FFF2-40B4-BE49-F238E27FC236}">
                <a16:creationId xmlns:a16="http://schemas.microsoft.com/office/drawing/2014/main" id="{69C616CF-120B-4DBC-B972-197B05199D77}"/>
              </a:ext>
            </a:extLst>
          </p:cNvPr>
          <p:cNvPicPr>
            <a:picLocks noChangeAspect="1"/>
          </p:cNvPicPr>
          <p:nvPr/>
        </p:nvPicPr>
        <p:blipFill>
          <a:blip r:embed="rId3"/>
          <a:stretch>
            <a:fillRect/>
          </a:stretch>
        </p:blipFill>
        <p:spPr>
          <a:xfrm>
            <a:off x="3604485" y="4138500"/>
            <a:ext cx="3862589" cy="2578352"/>
          </a:xfrm>
          <a:prstGeom prst="rect">
            <a:avLst/>
          </a:prstGeom>
        </p:spPr>
      </p:pic>
      <p:pic>
        <p:nvPicPr>
          <p:cNvPr id="6" name="Immagine 5">
            <a:extLst>
              <a:ext uri="{FF2B5EF4-FFF2-40B4-BE49-F238E27FC236}">
                <a16:creationId xmlns:a16="http://schemas.microsoft.com/office/drawing/2014/main" id="{181736AE-07A1-4B67-A3E9-83B4E4FCB487}"/>
              </a:ext>
            </a:extLst>
          </p:cNvPr>
          <p:cNvPicPr>
            <a:picLocks noChangeAspect="1"/>
          </p:cNvPicPr>
          <p:nvPr/>
        </p:nvPicPr>
        <p:blipFill>
          <a:blip r:embed="rId4"/>
          <a:stretch>
            <a:fillRect/>
          </a:stretch>
        </p:blipFill>
        <p:spPr>
          <a:xfrm>
            <a:off x="7735297" y="4059470"/>
            <a:ext cx="4277496" cy="2736412"/>
          </a:xfrm>
          <a:prstGeom prst="rect">
            <a:avLst/>
          </a:prstGeom>
        </p:spPr>
      </p:pic>
      <p:sp>
        <p:nvSpPr>
          <p:cNvPr id="9" name="Rettangolo con angoli arrotondati 8">
            <a:extLst>
              <a:ext uri="{FF2B5EF4-FFF2-40B4-BE49-F238E27FC236}">
                <a16:creationId xmlns:a16="http://schemas.microsoft.com/office/drawing/2014/main" id="{085114E0-88A2-4BDA-B1E9-2A6A8221F776}"/>
              </a:ext>
            </a:extLst>
          </p:cNvPr>
          <p:cNvSpPr/>
          <p:nvPr/>
        </p:nvSpPr>
        <p:spPr>
          <a:xfrm>
            <a:off x="3701157" y="141148"/>
            <a:ext cx="8408308" cy="3843711"/>
          </a:xfrm>
          <a:prstGeom prst="roundRect">
            <a:avLst>
              <a:gd name="adj" fmla="val 11315"/>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0" i="0" dirty="0">
                <a:solidFill>
                  <a:srgbClr val="000000"/>
                </a:solidFill>
                <a:effectLst/>
                <a:latin typeface="Arial" panose="020B0604020202020204" pitchFamily="34" charset="0"/>
              </a:rPr>
              <a:t>MUSE (</a:t>
            </a:r>
            <a:r>
              <a:rPr lang="en-US" sz="2400" b="1" i="1" dirty="0">
                <a:solidFill>
                  <a:srgbClr val="000000"/>
                </a:solidFill>
                <a:effectLst/>
                <a:latin typeface="Arial" panose="020B0604020202020204" pitchFamily="34" charset="0"/>
              </a:rPr>
              <a:t>M</a:t>
            </a:r>
            <a:r>
              <a:rPr lang="en-US" sz="2400" b="0" i="1" dirty="0">
                <a:solidFill>
                  <a:srgbClr val="000000"/>
                </a:solidFill>
                <a:effectLst/>
                <a:latin typeface="Arial" panose="020B0604020202020204" pitchFamily="34" charset="0"/>
              </a:rPr>
              <a:t>ulti-</a:t>
            </a:r>
            <a:r>
              <a:rPr lang="en-US" sz="2400" b="1" i="1" dirty="0">
                <a:solidFill>
                  <a:srgbClr val="000000"/>
                </a:solidFill>
                <a:effectLst/>
                <a:latin typeface="Arial" panose="020B0604020202020204" pitchFamily="34" charset="0"/>
              </a:rPr>
              <a:t>U</a:t>
            </a:r>
            <a:r>
              <a:rPr lang="en-US" sz="2400" b="0" i="1" dirty="0">
                <a:solidFill>
                  <a:srgbClr val="000000"/>
                </a:solidFill>
                <a:effectLst/>
                <a:latin typeface="Arial" panose="020B0604020202020204" pitchFamily="34" charset="0"/>
              </a:rPr>
              <a:t>nit </a:t>
            </a:r>
            <a:r>
              <a:rPr lang="en-US" sz="2400" b="1" i="1" dirty="0">
                <a:solidFill>
                  <a:srgbClr val="000000"/>
                </a:solidFill>
                <a:effectLst/>
                <a:latin typeface="Arial" panose="020B0604020202020204" pitchFamily="34" charset="0"/>
              </a:rPr>
              <a:t>S</a:t>
            </a:r>
            <a:r>
              <a:rPr lang="en-US" sz="2400" b="0" i="1" dirty="0">
                <a:solidFill>
                  <a:srgbClr val="000000"/>
                </a:solidFill>
                <a:effectLst/>
                <a:latin typeface="Arial" panose="020B0604020202020204" pitchFamily="34" charset="0"/>
              </a:rPr>
              <a:t>pectroscopic </a:t>
            </a:r>
            <a:r>
              <a:rPr lang="en-US" sz="2400" b="1" i="1" dirty="0">
                <a:solidFill>
                  <a:srgbClr val="000000"/>
                </a:solidFill>
                <a:effectLst/>
                <a:latin typeface="Arial" panose="020B0604020202020204" pitchFamily="34" charset="0"/>
              </a:rPr>
              <a:t>E</a:t>
            </a:r>
            <a:r>
              <a:rPr lang="en-US" sz="2400" b="0" i="1" dirty="0">
                <a:solidFill>
                  <a:srgbClr val="000000"/>
                </a:solidFill>
                <a:effectLst/>
                <a:latin typeface="Arial" panose="020B0604020202020204" pitchFamily="34" charset="0"/>
              </a:rPr>
              <a:t>xplorer)</a:t>
            </a:r>
            <a:r>
              <a:rPr lang="en-US" sz="2400" b="0" i="0" dirty="0">
                <a:solidFill>
                  <a:srgbClr val="000000"/>
                </a:solidFill>
                <a:effectLst/>
                <a:latin typeface="Arial" panose="020B0604020202020204" pitchFamily="34" charset="0"/>
              </a:rPr>
              <a:t>, @VLT UT4 </a:t>
            </a:r>
          </a:p>
          <a:p>
            <a:pPr algn="l"/>
            <a:endParaRPr lang="en-US" sz="2400" dirty="0">
              <a:solidFill>
                <a:srgbClr val="000000"/>
              </a:solidFill>
              <a:latin typeface="Arial" panose="020B0604020202020204" pitchFamily="34" charset="0"/>
            </a:endParaRPr>
          </a:p>
          <a:p>
            <a:pPr algn="l"/>
            <a:r>
              <a:rPr lang="en-US" sz="2400" b="0" i="0" dirty="0">
                <a:solidFill>
                  <a:srgbClr val="000000"/>
                </a:solidFill>
                <a:effectLst/>
                <a:latin typeface="Arial" panose="020B0604020202020204" pitchFamily="34" charset="0"/>
              </a:rPr>
              <a:t>24 IFUs covering a 1 squared arcmin </a:t>
            </a:r>
            <a:r>
              <a:rPr lang="en-US" sz="2400" b="0" i="0" dirty="0" err="1">
                <a:solidFill>
                  <a:srgbClr val="000000"/>
                </a:solidFill>
                <a:effectLst/>
                <a:latin typeface="Arial" panose="020B0604020202020204" pitchFamily="34" charset="0"/>
              </a:rPr>
              <a:t>FoV</a:t>
            </a:r>
            <a:endParaRPr lang="en-US" sz="2400" b="0" i="0" dirty="0">
              <a:solidFill>
                <a:srgbClr val="000000"/>
              </a:solidFill>
              <a:effectLst/>
              <a:latin typeface="Arial" panose="020B0604020202020204" pitchFamily="34" charset="0"/>
            </a:endParaRPr>
          </a:p>
          <a:p>
            <a:pPr algn="l"/>
            <a:endParaRPr lang="en-US" sz="2400" dirty="0">
              <a:solidFill>
                <a:srgbClr val="000000"/>
              </a:solidFill>
              <a:latin typeface="Arial" panose="020B0604020202020204" pitchFamily="34" charset="0"/>
            </a:endParaRPr>
          </a:p>
          <a:p>
            <a:r>
              <a:rPr lang="en-US" sz="2400" b="0" i="0" dirty="0">
                <a:solidFill>
                  <a:srgbClr val="000000"/>
                </a:solidFill>
                <a:effectLst/>
                <a:latin typeface="Arial" panose="020B0604020202020204" pitchFamily="34" charset="0"/>
              </a:rPr>
              <a:t>Spectral range: </a:t>
            </a:r>
            <a:r>
              <a:rPr lang="it-IT" sz="2400" dirty="0">
                <a:solidFill>
                  <a:srgbClr val="000000"/>
                </a:solidFill>
                <a:latin typeface="Arial" panose="020B0604020202020204" pitchFamily="34" charset="0"/>
              </a:rPr>
              <a:t>480-930 nm </a:t>
            </a:r>
            <a:endParaRPr lang="en-US" sz="2400" b="0" i="0" dirty="0">
              <a:solidFill>
                <a:srgbClr val="000000"/>
              </a:solidFill>
              <a:effectLst/>
              <a:latin typeface="Arial" panose="020B0604020202020204" pitchFamily="34" charset="0"/>
            </a:endParaRPr>
          </a:p>
          <a:p>
            <a:pPr algn="l"/>
            <a:endParaRPr lang="en-US" sz="2400" dirty="0">
              <a:solidFill>
                <a:srgbClr val="000000"/>
              </a:solidFill>
              <a:latin typeface="Arial" panose="020B0604020202020204" pitchFamily="34" charset="0"/>
            </a:endParaRPr>
          </a:p>
          <a:p>
            <a:pPr algn="l"/>
            <a:r>
              <a:rPr lang="en-US" sz="2400" b="0" i="0" dirty="0">
                <a:solidFill>
                  <a:srgbClr val="000000"/>
                </a:solidFill>
                <a:effectLst/>
                <a:latin typeface="Arial" panose="020B0604020202020204" pitchFamily="34" charset="0"/>
              </a:rPr>
              <a:t>Spatial resolution 0.2</a:t>
            </a:r>
            <a:r>
              <a:rPr lang="it-IT" sz="2400" b="0" i="0" dirty="0">
                <a:solidFill>
                  <a:srgbClr val="000000"/>
                </a:solidFill>
                <a:effectLst/>
                <a:latin typeface="Arial" panose="020B0604020202020204" pitchFamily="34" charset="0"/>
              </a:rPr>
              <a:t>"</a:t>
            </a:r>
            <a:r>
              <a:rPr lang="en-US" sz="2400" b="0" i="0" dirty="0">
                <a:solidFill>
                  <a:srgbClr val="000000"/>
                </a:solidFill>
                <a:effectLst/>
                <a:latin typeface="Arial" panose="020B0604020202020204" pitchFamily="34" charset="0"/>
              </a:rPr>
              <a:t> in WF Mode with no AO</a:t>
            </a:r>
            <a:br>
              <a:rPr lang="en-US" sz="2400" b="0" i="0" dirty="0">
                <a:solidFill>
                  <a:srgbClr val="000000"/>
                </a:solidFill>
                <a:effectLst/>
                <a:latin typeface="Arial" panose="020B0604020202020204" pitchFamily="34" charset="0"/>
              </a:rPr>
            </a:br>
            <a:endParaRPr lang="en-US" sz="2400" b="0" i="0" dirty="0">
              <a:solidFill>
                <a:srgbClr val="000000"/>
              </a:solidFill>
              <a:effectLst/>
              <a:latin typeface="Arial" panose="020B0604020202020204" pitchFamily="34" charset="0"/>
            </a:endParaRPr>
          </a:p>
          <a:p>
            <a:pPr algn="l"/>
            <a:r>
              <a:rPr lang="en-US" sz="2400" b="0" i="0" dirty="0">
                <a:solidFill>
                  <a:srgbClr val="000000"/>
                </a:solidFill>
                <a:effectLst/>
                <a:latin typeface="Arial" panose="020B0604020202020204" pitchFamily="34" charset="0"/>
              </a:rPr>
              <a:t>AO corrected 1'x1’ </a:t>
            </a:r>
            <a:r>
              <a:rPr lang="en-US" sz="2400" b="0" i="0" dirty="0" err="1">
                <a:solidFill>
                  <a:srgbClr val="000000"/>
                </a:solidFill>
                <a:effectLst/>
                <a:latin typeface="Arial" panose="020B0604020202020204" pitchFamily="34" charset="0"/>
              </a:rPr>
              <a:t>FoV</a:t>
            </a:r>
            <a:r>
              <a:rPr lang="en-US" sz="2400" b="0" i="0" dirty="0">
                <a:solidFill>
                  <a:srgbClr val="000000"/>
                </a:solidFill>
                <a:effectLst/>
                <a:latin typeface="Arial" panose="020B0604020202020204" pitchFamily="34" charset="0"/>
              </a:rPr>
              <a:t> 7.5</a:t>
            </a:r>
            <a:r>
              <a:rPr lang="it-IT" sz="2400" b="0" i="0" dirty="0">
                <a:solidFill>
                  <a:srgbClr val="000000"/>
                </a:solidFill>
                <a:effectLst/>
                <a:latin typeface="Arial" panose="020B0604020202020204" pitchFamily="34" charset="0"/>
              </a:rPr>
              <a:t>"</a:t>
            </a:r>
            <a:r>
              <a:rPr lang="en-US" sz="2400" b="0" i="0" dirty="0">
                <a:solidFill>
                  <a:srgbClr val="000000"/>
                </a:solidFill>
                <a:effectLst/>
                <a:latin typeface="Arial" panose="020B0604020202020204" pitchFamily="34" charset="0"/>
              </a:rPr>
              <a:t>x7.5</a:t>
            </a:r>
            <a:r>
              <a:rPr lang="it-IT" sz="2400" b="0" i="0" dirty="0">
                <a:solidFill>
                  <a:srgbClr val="000000"/>
                </a:solidFill>
                <a:effectLst/>
                <a:latin typeface="Arial" panose="020B0604020202020204" pitchFamily="34" charset="0"/>
              </a:rPr>
              <a:t>"</a:t>
            </a:r>
            <a:r>
              <a:rPr lang="en-US" sz="2400" b="0" i="0" dirty="0">
                <a:solidFill>
                  <a:srgbClr val="000000"/>
                </a:solidFill>
                <a:effectLst/>
                <a:latin typeface="Arial" panose="020B0604020202020204" pitchFamily="34" charset="0"/>
              </a:rPr>
              <a:t> laser-tomography adaptive optics spatial resolution 0.025"/pixel</a:t>
            </a:r>
            <a:endParaRPr lang="en-US"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6831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801EDF-6588-472E-8399-90650BD6F037}"/>
              </a:ext>
            </a:extLst>
          </p:cNvPr>
          <p:cNvSpPr>
            <a:spLocks noGrp="1"/>
          </p:cNvSpPr>
          <p:nvPr>
            <p:ph type="ctrTitle"/>
          </p:nvPr>
        </p:nvSpPr>
        <p:spPr>
          <a:xfrm>
            <a:off x="1052186" y="1934644"/>
            <a:ext cx="10087627" cy="1973477"/>
          </a:xfrm>
        </p:spPr>
        <p:txBody>
          <a:bodyPr>
            <a:normAutofit fontScale="90000"/>
          </a:bodyPr>
          <a:lstStyle/>
          <a:p>
            <a:r>
              <a:rPr lang="it-IT" sz="8800" b="1"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101600">
                    <a:schemeClr val="accent2">
                      <a:satMod val="175000"/>
                      <a:alpha val="40000"/>
                    </a:schemeClr>
                  </a:glow>
                </a:effectLst>
                <a:latin typeface="Aharoni" panose="02010803020104030203" pitchFamily="2" charset="-79"/>
                <a:cs typeface="Aharoni" panose="02010803020104030203" pitchFamily="2" charset="-79"/>
              </a:rPr>
              <a:t>THE BASIC PHYSICS</a:t>
            </a:r>
          </a:p>
        </p:txBody>
      </p:sp>
    </p:spTree>
    <p:extLst>
      <p:ext uri="{BB962C8B-B14F-4D97-AF65-F5344CB8AC3E}">
        <p14:creationId xmlns:p14="http://schemas.microsoft.com/office/powerpoint/2010/main" val="326367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F1974377-AD1A-4C5C-80FA-48208C773477}"/>
              </a:ext>
            </a:extLst>
          </p:cNvPr>
          <p:cNvSpPr txBox="1"/>
          <p:nvPr/>
        </p:nvSpPr>
        <p:spPr>
          <a:xfrm>
            <a:off x="29817" y="54520"/>
            <a:ext cx="384752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HEATING RADIATION</a:t>
            </a:r>
          </a:p>
        </p:txBody>
      </p:sp>
      <p:sp>
        <p:nvSpPr>
          <p:cNvPr id="7" name="Rettangolo con angoli arrotondati 6">
            <a:extLst>
              <a:ext uri="{FF2B5EF4-FFF2-40B4-BE49-F238E27FC236}">
                <a16:creationId xmlns:a16="http://schemas.microsoft.com/office/drawing/2014/main" id="{7FA81E31-AC6E-443E-A8A5-4691DF27110C}"/>
              </a:ext>
            </a:extLst>
          </p:cNvPr>
          <p:cNvSpPr/>
          <p:nvPr/>
        </p:nvSpPr>
        <p:spPr>
          <a:xfrm>
            <a:off x="108194" y="766415"/>
            <a:ext cx="5806861" cy="1659151"/>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Basic modelling by:</a:t>
            </a:r>
          </a:p>
          <a:p>
            <a:pPr algn="l"/>
            <a:r>
              <a:rPr lang="en-US" sz="2400" i="1" dirty="0">
                <a:solidFill>
                  <a:schemeClr val="tx1"/>
                </a:solidFill>
                <a:latin typeface="Arial" panose="020B0604020202020204" pitchFamily="34" charset="0"/>
                <a:cs typeface="Arial" panose="020B0604020202020204" pitchFamily="34" charset="0"/>
              </a:rPr>
              <a:t>Johnstone+ 1998; </a:t>
            </a:r>
            <a:r>
              <a:rPr lang="en-US" sz="2400" i="1" dirty="0" err="1">
                <a:solidFill>
                  <a:schemeClr val="tx1"/>
                </a:solidFill>
                <a:latin typeface="Arial" panose="020B0604020202020204" pitchFamily="34" charset="0"/>
                <a:cs typeface="Arial" panose="020B0604020202020204" pitchFamily="34" charset="0"/>
              </a:rPr>
              <a:t>Henney</a:t>
            </a:r>
            <a:r>
              <a:rPr lang="en-US" sz="2400" i="1" dirty="0">
                <a:solidFill>
                  <a:schemeClr val="tx1"/>
                </a:solidFill>
                <a:latin typeface="Arial" panose="020B0604020202020204" pitchFamily="34" charset="0"/>
                <a:cs typeface="Arial" panose="020B0604020202020204" pitchFamily="34" charset="0"/>
              </a:rPr>
              <a:t> &amp; Arthur 1998; </a:t>
            </a:r>
            <a:r>
              <a:rPr lang="en-US" sz="2400" i="1" dirty="0" err="1">
                <a:solidFill>
                  <a:schemeClr val="tx1"/>
                </a:solidFill>
                <a:latin typeface="Arial" panose="020B0604020202020204" pitchFamily="34" charset="0"/>
                <a:cs typeface="Arial" panose="020B0604020202020204" pitchFamily="34" charset="0"/>
              </a:rPr>
              <a:t>Störzer</a:t>
            </a:r>
            <a:r>
              <a:rPr lang="en-US" sz="2400" i="1" dirty="0">
                <a:solidFill>
                  <a:schemeClr val="tx1"/>
                </a:solidFill>
                <a:latin typeface="Arial" panose="020B0604020202020204" pitchFamily="34" charset="0"/>
                <a:cs typeface="Arial" panose="020B0604020202020204" pitchFamily="34" charset="0"/>
              </a:rPr>
              <a:t> &amp; </a:t>
            </a:r>
            <a:r>
              <a:rPr lang="en-US" sz="2400" i="1" dirty="0" err="1">
                <a:solidFill>
                  <a:schemeClr val="tx1"/>
                </a:solidFill>
                <a:latin typeface="Arial" panose="020B0604020202020204" pitchFamily="34" charset="0"/>
                <a:cs typeface="Arial" panose="020B0604020202020204" pitchFamily="34" charset="0"/>
              </a:rPr>
              <a:t>Hollenbach</a:t>
            </a:r>
            <a:r>
              <a:rPr lang="en-US" sz="2400" i="1" dirty="0">
                <a:solidFill>
                  <a:schemeClr val="tx1"/>
                </a:solidFill>
                <a:latin typeface="Arial" panose="020B0604020202020204" pitchFamily="34" charset="0"/>
                <a:cs typeface="Arial" panose="020B0604020202020204" pitchFamily="34" charset="0"/>
              </a:rPr>
              <a:t> 1998; Richling &amp; Yorke 2000</a:t>
            </a:r>
            <a:endParaRPr lang="it-IT" sz="2400" i="1" dirty="0">
              <a:solidFill>
                <a:schemeClr val="tx1"/>
              </a:solidFill>
              <a:latin typeface="Arial" panose="020B0604020202020204" pitchFamily="34" charset="0"/>
              <a:cs typeface="Arial" panose="020B0604020202020204" pitchFamily="34" charset="0"/>
            </a:endParaRPr>
          </a:p>
        </p:txBody>
      </p:sp>
      <p:sp>
        <p:nvSpPr>
          <p:cNvPr id="8" name="Rettangolo con angoli arrotondati 7">
            <a:extLst>
              <a:ext uri="{FF2B5EF4-FFF2-40B4-BE49-F238E27FC236}">
                <a16:creationId xmlns:a16="http://schemas.microsoft.com/office/drawing/2014/main" id="{51FC6510-663C-48FF-8821-E0D92F96F226}"/>
              </a:ext>
            </a:extLst>
          </p:cNvPr>
          <p:cNvSpPr/>
          <p:nvPr/>
        </p:nvSpPr>
        <p:spPr>
          <a:xfrm>
            <a:off x="6096000" y="766415"/>
            <a:ext cx="5806860" cy="1659151"/>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Heating is driven by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EUV (h</a:t>
            </a:r>
            <a:r>
              <a:rPr lang="el-GR"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ν</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&gt; 13.6 eV) </a:t>
            </a:r>
            <a:r>
              <a:rPr lang="it-IT" sz="2400" dirty="0">
                <a:solidFill>
                  <a:schemeClr val="tx1"/>
                </a:solidFill>
                <a:latin typeface="Arial" panose="020B0604020202020204" pitchFamily="34" charset="0"/>
                <a:cs typeface="Arial" panose="020B0604020202020204" pitchFamily="34" charset="0"/>
              </a:rPr>
              <a:t>and</a:t>
            </a:r>
            <a:r>
              <a:rPr lang="it-IT" sz="2400" dirty="0">
                <a:solidFill>
                  <a:schemeClr val="bg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FUV (6 eV &lt;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a:t>
            </a:r>
            <a:r>
              <a:rPr lang="el-GR"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ν</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&lt; 13.6 eV) </a:t>
            </a:r>
            <a:r>
              <a:rPr lang="it-IT" sz="2400" dirty="0" err="1">
                <a:solidFill>
                  <a:schemeClr val="tx1"/>
                </a:solidFill>
                <a:latin typeface="Arial" panose="020B0604020202020204" pitchFamily="34" charset="0"/>
                <a:cs typeface="Arial" panose="020B0604020202020204" pitchFamily="34" charset="0"/>
              </a:rPr>
              <a:t>photons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emitted</a:t>
            </a:r>
            <a:r>
              <a:rPr lang="it-IT" sz="2400" dirty="0">
                <a:solidFill>
                  <a:schemeClr val="tx1"/>
                </a:solidFill>
                <a:latin typeface="Arial" panose="020B0604020202020204" pitchFamily="34" charset="0"/>
                <a:cs typeface="Arial" panose="020B0604020202020204" pitchFamily="34" charset="0"/>
              </a:rPr>
              <a:t> by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nearby</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massive stars</a:t>
            </a:r>
          </a:p>
        </p:txBody>
      </p:sp>
      <p:pic>
        <p:nvPicPr>
          <p:cNvPr id="9" name="Immagine 8">
            <a:extLst>
              <a:ext uri="{FF2B5EF4-FFF2-40B4-BE49-F238E27FC236}">
                <a16:creationId xmlns:a16="http://schemas.microsoft.com/office/drawing/2014/main" id="{FF726255-1ECE-412E-93A1-A5B704A59A2C}"/>
              </a:ext>
            </a:extLst>
          </p:cNvPr>
          <p:cNvPicPr>
            <a:picLocks noChangeAspect="1"/>
          </p:cNvPicPr>
          <p:nvPr/>
        </p:nvPicPr>
        <p:blipFill rotWithShape="1">
          <a:blip r:embed="rId3"/>
          <a:srcRect l="3283" t="16830" r="12003" b="25875"/>
          <a:stretch/>
        </p:blipFill>
        <p:spPr>
          <a:xfrm>
            <a:off x="1000417" y="2569554"/>
            <a:ext cx="10191166" cy="3522030"/>
          </a:xfrm>
          <a:prstGeom prst="rect">
            <a:avLst/>
          </a:prstGeom>
        </p:spPr>
      </p:pic>
    </p:spTree>
    <p:extLst>
      <p:ext uri="{BB962C8B-B14F-4D97-AF65-F5344CB8AC3E}">
        <p14:creationId xmlns:p14="http://schemas.microsoft.com/office/powerpoint/2010/main" val="1689229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488974A-EE13-478D-A9A3-EF6E1ACCD416}"/>
              </a:ext>
            </a:extLst>
          </p:cNvPr>
          <p:cNvSpPr txBox="1"/>
          <p:nvPr/>
        </p:nvSpPr>
        <p:spPr>
          <a:xfrm>
            <a:off x="29817" y="54520"/>
            <a:ext cx="526618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FUV HEATING MECHANISMS</a:t>
            </a:r>
          </a:p>
        </p:txBody>
      </p:sp>
      <p:sp>
        <p:nvSpPr>
          <p:cNvPr id="6" name="Rettangolo con angoli arrotondati 5">
            <a:extLst>
              <a:ext uri="{FF2B5EF4-FFF2-40B4-BE49-F238E27FC236}">
                <a16:creationId xmlns:a16="http://schemas.microsoft.com/office/drawing/2014/main" id="{90D4822C-8400-4FF1-9CC0-2E2E77DC9586}"/>
              </a:ext>
            </a:extLst>
          </p:cNvPr>
          <p:cNvSpPr/>
          <p:nvPr/>
        </p:nvSpPr>
        <p:spPr>
          <a:xfrm>
            <a:off x="293726" y="2995084"/>
            <a:ext cx="2188171" cy="809465"/>
          </a:xfrm>
          <a:prstGeom prst="roundRect">
            <a:avLst>
              <a:gd name="adj" fmla="val 20161"/>
            </a:avLst>
          </a:prstGeom>
          <a:solidFill>
            <a:schemeClr val="accent1">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solidFill>
                  <a:schemeClr val="bg1"/>
                </a:solidFill>
                <a:latin typeface="Arial" panose="020B0604020202020204" pitchFamily="34" charset="0"/>
                <a:cs typeface="Arial" panose="020B0604020202020204" pitchFamily="34" charset="0"/>
              </a:rPr>
              <a:t>FUV photons</a:t>
            </a:r>
            <a:endParaRPr lang="it-IT" sz="2400" b="1" dirty="0">
              <a:solidFill>
                <a:schemeClr val="bg1"/>
              </a:solidFill>
              <a:latin typeface="Arial" panose="020B0604020202020204" pitchFamily="34" charset="0"/>
              <a:cs typeface="Arial" panose="020B0604020202020204" pitchFamily="34" charset="0"/>
            </a:endParaRPr>
          </a:p>
        </p:txBody>
      </p:sp>
      <p:sp>
        <p:nvSpPr>
          <p:cNvPr id="7" name="Rettangolo con angoli arrotondati 6">
            <a:extLst>
              <a:ext uri="{FF2B5EF4-FFF2-40B4-BE49-F238E27FC236}">
                <a16:creationId xmlns:a16="http://schemas.microsoft.com/office/drawing/2014/main" id="{8B017B67-2C7E-4666-BC03-1E58927326B8}"/>
              </a:ext>
            </a:extLst>
          </p:cNvPr>
          <p:cNvSpPr/>
          <p:nvPr/>
        </p:nvSpPr>
        <p:spPr>
          <a:xfrm>
            <a:off x="2556868" y="838525"/>
            <a:ext cx="5193226" cy="1957328"/>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Absorption by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a:t>
            </a:r>
            <a:r>
              <a:rPr lang="en-US" sz="2400" b="1" baseline="-25000"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2</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molecules </a:t>
            </a:r>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p>
          <a:p>
            <a:pPr algn="l"/>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Excitation of H</a:t>
            </a:r>
            <a:r>
              <a:rPr lang="en-US" sz="2400" baseline="-25000" dirty="0">
                <a:solidFill>
                  <a:schemeClr val="tx1"/>
                </a:solidFill>
                <a:latin typeface="Arial" panose="020B0604020202020204" pitchFamily="34" charset="0"/>
                <a:cs typeface="Arial" panose="020B0604020202020204" pitchFamily="34" charset="0"/>
                <a:sym typeface="Wingdings" panose="05000000000000000000" pitchFamily="2" charset="2"/>
              </a:rPr>
              <a:t>2</a:t>
            </a:r>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 atoms </a:t>
            </a:r>
          </a:p>
          <a:p>
            <a:pPr algn="l"/>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Vibrational energy is converted into heat via collisional de-excitation </a:t>
            </a:r>
            <a:endParaRPr lang="it-IT" sz="2400" dirty="0">
              <a:solidFill>
                <a:schemeClr val="tx1"/>
              </a:solidFill>
              <a:latin typeface="Arial" panose="020B0604020202020204" pitchFamily="34" charset="0"/>
              <a:cs typeface="Arial" panose="020B0604020202020204" pitchFamily="34" charset="0"/>
            </a:endParaRPr>
          </a:p>
        </p:txBody>
      </p:sp>
      <p:sp>
        <p:nvSpPr>
          <p:cNvPr id="9" name="Rettangolo con angoli arrotondati 8">
            <a:extLst>
              <a:ext uri="{FF2B5EF4-FFF2-40B4-BE49-F238E27FC236}">
                <a16:creationId xmlns:a16="http://schemas.microsoft.com/office/drawing/2014/main" id="{37A0FA42-0AC9-4FA2-8F3B-8C6C428BB4FB}"/>
              </a:ext>
            </a:extLst>
          </p:cNvPr>
          <p:cNvSpPr/>
          <p:nvPr/>
        </p:nvSpPr>
        <p:spPr>
          <a:xfrm>
            <a:off x="2593013" y="4062147"/>
            <a:ext cx="5193226" cy="1957328"/>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Absorption by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dust grains </a:t>
            </a:r>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p>
          <a:p>
            <a:pPr algn="l"/>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Release of energetic electron </a:t>
            </a:r>
          </a:p>
          <a:p>
            <a:pPr algn="l"/>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Kinetic energy released as heat after collision with gas particles</a:t>
            </a:r>
            <a:endParaRPr lang="it-IT" sz="2400" dirty="0">
              <a:solidFill>
                <a:schemeClr val="tx1"/>
              </a:solidFill>
              <a:latin typeface="Arial" panose="020B0604020202020204" pitchFamily="34" charset="0"/>
              <a:cs typeface="Arial" panose="020B0604020202020204" pitchFamily="34" charset="0"/>
            </a:endParaRPr>
          </a:p>
        </p:txBody>
      </p:sp>
      <p:sp>
        <p:nvSpPr>
          <p:cNvPr id="13" name="CasellaDiTesto 12">
            <a:extLst>
              <a:ext uri="{FF2B5EF4-FFF2-40B4-BE49-F238E27FC236}">
                <a16:creationId xmlns:a16="http://schemas.microsoft.com/office/drawing/2014/main" id="{6F3D9935-30FD-4D81-B130-089B4B3B0A2E}"/>
              </a:ext>
            </a:extLst>
          </p:cNvPr>
          <p:cNvSpPr txBox="1"/>
          <p:nvPr/>
        </p:nvSpPr>
        <p:spPr>
          <a:xfrm>
            <a:off x="133755" y="6371287"/>
            <a:ext cx="3942134" cy="400110"/>
          </a:xfrm>
          <a:prstGeom prst="rect">
            <a:avLst/>
          </a:prstGeom>
          <a:noFill/>
        </p:spPr>
        <p:txBody>
          <a:bodyPr wrap="square">
            <a:spAutoFit/>
          </a:bodyPr>
          <a:lstStyle/>
          <a:p>
            <a:r>
              <a:rPr lang="en-US" sz="2000" i="1" dirty="0">
                <a:solidFill>
                  <a:schemeClr val="bg1"/>
                </a:solidFill>
                <a:latin typeface="Arial" panose="020B0604020202020204" pitchFamily="34" charset="0"/>
                <a:cs typeface="Arial" panose="020B0604020202020204" pitchFamily="34" charset="0"/>
              </a:rPr>
              <a:t>Johnstone+ 1998; Adams+ 2004</a:t>
            </a:r>
            <a:endParaRPr lang="it-IT" sz="2000" i="1" dirty="0">
              <a:solidFill>
                <a:schemeClr val="bg1"/>
              </a:solidFill>
              <a:latin typeface="Arial" panose="020B0604020202020204" pitchFamily="34" charset="0"/>
              <a:cs typeface="Arial" panose="020B0604020202020204" pitchFamily="34" charset="0"/>
            </a:endParaRPr>
          </a:p>
        </p:txBody>
      </p:sp>
      <p:sp>
        <p:nvSpPr>
          <p:cNvPr id="18" name="Rettangolo con angoli arrotondati 17">
            <a:extLst>
              <a:ext uri="{FF2B5EF4-FFF2-40B4-BE49-F238E27FC236}">
                <a16:creationId xmlns:a16="http://schemas.microsoft.com/office/drawing/2014/main" id="{83CD38BD-BAAE-4EE6-BC32-560D0CE769C2}"/>
              </a:ext>
            </a:extLst>
          </p:cNvPr>
          <p:cNvSpPr/>
          <p:nvPr/>
        </p:nvSpPr>
        <p:spPr>
          <a:xfrm>
            <a:off x="7822382" y="2421152"/>
            <a:ext cx="4285312" cy="1957328"/>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Disc temperature &gt;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1000 K</a:t>
            </a:r>
            <a:r>
              <a:rPr lang="en-US" sz="2400" dirty="0">
                <a:solidFill>
                  <a:schemeClr val="bg1"/>
                </a:solidFill>
                <a:latin typeface="Arial" panose="020B0604020202020204" pitchFamily="34" charset="0"/>
                <a:cs typeface="Arial" panose="020B0604020202020204" pitchFamily="34" charset="0"/>
              </a:rPr>
              <a:t> </a:t>
            </a:r>
          </a:p>
          <a:p>
            <a:pPr algn="l"/>
            <a:r>
              <a:rPr lang="en-US" sz="2400" dirty="0">
                <a:solidFill>
                  <a:schemeClr val="tx1"/>
                </a:solidFill>
                <a:latin typeface="Arial" panose="020B0604020202020204" pitchFamily="34" charset="0"/>
                <a:cs typeface="Arial" panose="020B0604020202020204" pitchFamily="34" charset="0"/>
              </a:rPr>
              <a:t>Neutral gas expands being launched as a thermal wind</a:t>
            </a:r>
            <a:endParaRPr lang="it-IT" sz="2400" dirty="0">
              <a:solidFill>
                <a:schemeClr val="tx1"/>
              </a:solidFill>
              <a:latin typeface="Arial" panose="020B0604020202020204" pitchFamily="34" charset="0"/>
              <a:cs typeface="Arial" panose="020B0604020202020204" pitchFamily="34" charset="0"/>
            </a:endParaRPr>
          </a:p>
        </p:txBody>
      </p:sp>
      <p:cxnSp>
        <p:nvCxnSpPr>
          <p:cNvPr id="20" name="Connettore a gomito 19">
            <a:extLst>
              <a:ext uri="{FF2B5EF4-FFF2-40B4-BE49-F238E27FC236}">
                <a16:creationId xmlns:a16="http://schemas.microsoft.com/office/drawing/2014/main" id="{99C430CD-982E-4BDE-98E9-D88BE97A771C}"/>
              </a:ext>
            </a:extLst>
          </p:cNvPr>
          <p:cNvCxnSpPr>
            <a:stCxn id="6" idx="0"/>
            <a:endCxn id="7" idx="1"/>
          </p:cNvCxnSpPr>
          <p:nvPr/>
        </p:nvCxnSpPr>
        <p:spPr>
          <a:xfrm rot="5400000" flipH="1" flipV="1">
            <a:off x="1383393" y="1821609"/>
            <a:ext cx="1177895" cy="1169056"/>
          </a:xfrm>
          <a:prstGeom prst="bentConnector2">
            <a:avLst/>
          </a:prstGeom>
          <a:ln w="101600">
            <a:solidFill>
              <a:srgbClr val="2F5596"/>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ttore a gomito 20">
            <a:extLst>
              <a:ext uri="{FF2B5EF4-FFF2-40B4-BE49-F238E27FC236}">
                <a16:creationId xmlns:a16="http://schemas.microsoft.com/office/drawing/2014/main" id="{7FC31CF1-6A01-46DA-B2C2-B3A48F5443E5}"/>
              </a:ext>
            </a:extLst>
          </p:cNvPr>
          <p:cNvCxnSpPr>
            <a:cxnSpLocks/>
            <a:stCxn id="6" idx="2"/>
            <a:endCxn id="9" idx="1"/>
          </p:cNvCxnSpPr>
          <p:nvPr/>
        </p:nvCxnSpPr>
        <p:spPr>
          <a:xfrm rot="16200000" flipH="1">
            <a:off x="1372281" y="3820079"/>
            <a:ext cx="1236262" cy="1205201"/>
          </a:xfrm>
          <a:prstGeom prst="bentConnector2">
            <a:avLst/>
          </a:prstGeom>
          <a:ln w="101600">
            <a:solidFill>
              <a:srgbClr val="2F5596"/>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ttore a gomito 24">
            <a:extLst>
              <a:ext uri="{FF2B5EF4-FFF2-40B4-BE49-F238E27FC236}">
                <a16:creationId xmlns:a16="http://schemas.microsoft.com/office/drawing/2014/main" id="{B03FF76D-00F3-4D02-95C7-BEBBBAC32EE9}"/>
              </a:ext>
            </a:extLst>
          </p:cNvPr>
          <p:cNvCxnSpPr>
            <a:cxnSpLocks/>
            <a:stCxn id="7" idx="3"/>
            <a:endCxn id="18" idx="0"/>
          </p:cNvCxnSpPr>
          <p:nvPr/>
        </p:nvCxnSpPr>
        <p:spPr>
          <a:xfrm>
            <a:off x="7750094" y="1817189"/>
            <a:ext cx="2214944" cy="603963"/>
          </a:xfrm>
          <a:prstGeom prst="bentConnector2">
            <a:avLst/>
          </a:prstGeom>
          <a:ln w="101600">
            <a:solidFill>
              <a:srgbClr val="FD505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ADE3B6FD-7240-491D-A938-3356EC839BBD}"/>
              </a:ext>
            </a:extLst>
          </p:cNvPr>
          <p:cNvCxnSpPr>
            <a:cxnSpLocks/>
            <a:stCxn id="9" idx="3"/>
            <a:endCxn id="18" idx="2"/>
          </p:cNvCxnSpPr>
          <p:nvPr/>
        </p:nvCxnSpPr>
        <p:spPr>
          <a:xfrm flipV="1">
            <a:off x="7786239" y="4378480"/>
            <a:ext cx="2178799" cy="662331"/>
          </a:xfrm>
          <a:prstGeom prst="bentConnector2">
            <a:avLst/>
          </a:prstGeom>
          <a:ln w="101600">
            <a:solidFill>
              <a:srgbClr val="FD5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139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46000">
              <a:schemeClr val="tx1">
                <a:lumMod val="75000"/>
                <a:lumOff val="25000"/>
              </a:schemeClr>
            </a:gs>
            <a:gs pos="100000">
              <a:schemeClr val="tx1">
                <a:lumMod val="95000"/>
                <a:lumOff val="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7D1C83A-5BE4-41B8-B9A2-A9A37812EC12}"/>
              </a:ext>
            </a:extLst>
          </p:cNvPr>
          <p:cNvSpPr txBox="1"/>
          <p:nvPr/>
        </p:nvSpPr>
        <p:spPr>
          <a:xfrm>
            <a:off x="29817" y="54520"/>
            <a:ext cx="709681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HEATING MECHANISM IN EUV REGIME</a:t>
            </a:r>
          </a:p>
        </p:txBody>
      </p:sp>
      <p:sp>
        <p:nvSpPr>
          <p:cNvPr id="3" name="Rettangolo con angoli arrotondati 2">
            <a:extLst>
              <a:ext uri="{FF2B5EF4-FFF2-40B4-BE49-F238E27FC236}">
                <a16:creationId xmlns:a16="http://schemas.microsoft.com/office/drawing/2014/main" id="{34E6F2E3-D83A-4CB5-B4D2-E5FE0C542BEF}"/>
              </a:ext>
            </a:extLst>
          </p:cNvPr>
          <p:cNvSpPr/>
          <p:nvPr/>
        </p:nvSpPr>
        <p:spPr>
          <a:xfrm>
            <a:off x="232766" y="2995079"/>
            <a:ext cx="2293831" cy="809465"/>
          </a:xfrm>
          <a:prstGeom prst="roundRect">
            <a:avLst>
              <a:gd name="adj" fmla="val 20161"/>
            </a:avLst>
          </a:prstGeom>
          <a:solidFill>
            <a:schemeClr val="accent1">
              <a:lumMod val="7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solidFill>
                  <a:schemeClr val="bg1"/>
                </a:solidFill>
                <a:latin typeface="Arial" panose="020B0604020202020204" pitchFamily="34" charset="0"/>
                <a:cs typeface="Arial" panose="020B0604020202020204" pitchFamily="34" charset="0"/>
              </a:rPr>
              <a:t>EUV photons</a:t>
            </a:r>
            <a:endParaRPr lang="it-IT" sz="2400" b="1" dirty="0">
              <a:solidFill>
                <a:schemeClr val="bg1"/>
              </a:solidFill>
              <a:latin typeface="Arial" panose="020B0604020202020204" pitchFamily="34" charset="0"/>
              <a:cs typeface="Arial" panose="020B0604020202020204" pitchFamily="34" charset="0"/>
            </a:endParaRPr>
          </a:p>
        </p:txBody>
      </p:sp>
      <p:sp>
        <p:nvSpPr>
          <p:cNvPr id="6" name="Rettangolo con angoli arrotondati 5">
            <a:extLst>
              <a:ext uri="{FF2B5EF4-FFF2-40B4-BE49-F238E27FC236}">
                <a16:creationId xmlns:a16="http://schemas.microsoft.com/office/drawing/2014/main" id="{FA99495E-7886-44F5-9D57-DFB562683944}"/>
              </a:ext>
            </a:extLst>
          </p:cNvPr>
          <p:cNvSpPr/>
          <p:nvPr/>
        </p:nvSpPr>
        <p:spPr>
          <a:xfrm>
            <a:off x="2894577" y="2115384"/>
            <a:ext cx="5030223" cy="2568859"/>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Direct ionization </a:t>
            </a:r>
            <a:r>
              <a:rPr lang="en-US" sz="2400" dirty="0">
                <a:solidFill>
                  <a:schemeClr val="tx1"/>
                </a:solidFill>
                <a:latin typeface="Arial" panose="020B0604020202020204" pitchFamily="34" charset="0"/>
                <a:cs typeface="Arial" panose="020B0604020202020204" pitchFamily="34" charset="0"/>
              </a:rPr>
              <a:t>of H atoms</a:t>
            </a:r>
          </a:p>
          <a:p>
            <a:pPr algn="l"/>
            <a:endParaRPr lang="en-US" sz="2400" dirty="0">
              <a:solidFill>
                <a:schemeClr val="tx1"/>
              </a:solidFill>
              <a:latin typeface="Arial" panose="020B0604020202020204" pitchFamily="34" charset="0"/>
              <a:cs typeface="Arial" panose="020B0604020202020204" pitchFamily="34" charset="0"/>
            </a:endParaRPr>
          </a:p>
          <a:p>
            <a:pPr algn="l"/>
            <a:r>
              <a:rPr lang="en-US" sz="2400" dirty="0">
                <a:solidFill>
                  <a:schemeClr val="tx1"/>
                </a:solidFill>
                <a:latin typeface="Arial" panose="020B0604020202020204" pitchFamily="34" charset="0"/>
                <a:cs typeface="Arial" panose="020B0604020202020204" pitchFamily="34" charset="0"/>
              </a:rPr>
              <a:t>Energy stored in the electrons converted into heat by collisions</a:t>
            </a:r>
          </a:p>
          <a:p>
            <a:pPr algn="l"/>
            <a:endParaRPr lang="en-US" sz="2400" dirty="0">
              <a:solidFill>
                <a:schemeClr val="tx1"/>
              </a:solidFill>
              <a:latin typeface="Arial" panose="020B0604020202020204" pitchFamily="34" charset="0"/>
              <a:cs typeface="Arial" panose="020B0604020202020204" pitchFamily="34" charset="0"/>
            </a:endParaRPr>
          </a:p>
          <a:p>
            <a:pPr algn="l"/>
            <a:r>
              <a:rPr lang="en-US" sz="2400" dirty="0">
                <a:solidFill>
                  <a:schemeClr val="tx1"/>
                </a:solidFill>
                <a:latin typeface="Arial" panose="020B0604020202020204" pitchFamily="34" charset="0"/>
                <a:cs typeface="Arial" panose="020B0604020202020204" pitchFamily="34" charset="0"/>
              </a:rPr>
              <a:t>Gas temperature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7000 – 10000 K</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7" name="Rettangolo con angoli arrotondati 6">
            <a:extLst>
              <a:ext uri="{FF2B5EF4-FFF2-40B4-BE49-F238E27FC236}">
                <a16:creationId xmlns:a16="http://schemas.microsoft.com/office/drawing/2014/main" id="{816E3239-FBB5-40E1-A711-B40C289FBA81}"/>
              </a:ext>
            </a:extLst>
          </p:cNvPr>
          <p:cNvSpPr/>
          <p:nvPr/>
        </p:nvSpPr>
        <p:spPr>
          <a:xfrm>
            <a:off x="8229600" y="2115383"/>
            <a:ext cx="3833666" cy="2568859"/>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Formation of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 ionization front</a:t>
            </a:r>
            <a:r>
              <a:rPr lang="en-US" sz="2400" dirty="0">
                <a:solidFill>
                  <a:schemeClr val="tx1"/>
                </a:solidFill>
                <a:latin typeface="Arial" panose="020B0604020202020204" pitchFamily="34" charset="0"/>
                <a:cs typeface="Arial" panose="020B0604020202020204" pitchFamily="34" charset="0"/>
              </a:rPr>
              <a:t>, dominated by EUV photons, surrounding a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PDR</a:t>
            </a:r>
            <a:r>
              <a:rPr lang="en-US" sz="2400" dirty="0">
                <a:solidFill>
                  <a:schemeClr val="bg1"/>
                </a:solidFill>
                <a:latin typeface="Arial" panose="020B0604020202020204" pitchFamily="34" charset="0"/>
                <a:cs typeface="Arial" panose="020B0604020202020204" pitchFamily="34" charset="0"/>
              </a:rPr>
              <a:t> </a:t>
            </a:r>
            <a:r>
              <a:rPr lang="en-US" sz="2400" dirty="0">
                <a:solidFill>
                  <a:schemeClr val="tx1"/>
                </a:solidFill>
                <a:latin typeface="Arial" panose="020B0604020202020204" pitchFamily="34" charset="0"/>
                <a:cs typeface="Arial" panose="020B0604020202020204" pitchFamily="34" charset="0"/>
              </a:rPr>
              <a:t>dominated by FUV photons</a:t>
            </a:r>
            <a:endParaRPr lang="it-IT" sz="2400" dirty="0">
              <a:solidFill>
                <a:schemeClr val="tx1"/>
              </a:solidFill>
              <a:latin typeface="Arial" panose="020B0604020202020204" pitchFamily="34" charset="0"/>
              <a:cs typeface="Arial" panose="020B0604020202020204" pitchFamily="34" charset="0"/>
            </a:endParaRPr>
          </a:p>
        </p:txBody>
      </p:sp>
      <p:cxnSp>
        <p:nvCxnSpPr>
          <p:cNvPr id="8" name="Connettore 2 7">
            <a:extLst>
              <a:ext uri="{FF2B5EF4-FFF2-40B4-BE49-F238E27FC236}">
                <a16:creationId xmlns:a16="http://schemas.microsoft.com/office/drawing/2014/main" id="{760D6CA2-33F5-44E1-880C-0AC2252DEEBB}"/>
              </a:ext>
            </a:extLst>
          </p:cNvPr>
          <p:cNvCxnSpPr>
            <a:cxnSpLocks/>
            <a:stCxn id="3" idx="3"/>
            <a:endCxn id="6" idx="1"/>
          </p:cNvCxnSpPr>
          <p:nvPr/>
        </p:nvCxnSpPr>
        <p:spPr>
          <a:xfrm>
            <a:off x="2526597" y="3399812"/>
            <a:ext cx="367980" cy="2"/>
          </a:xfrm>
          <a:prstGeom prst="straightConnector1">
            <a:avLst/>
          </a:prstGeom>
          <a:ln w="76200">
            <a:solidFill>
              <a:srgbClr val="2F5597"/>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ttore 2 11">
            <a:extLst>
              <a:ext uri="{FF2B5EF4-FFF2-40B4-BE49-F238E27FC236}">
                <a16:creationId xmlns:a16="http://schemas.microsoft.com/office/drawing/2014/main" id="{FFA00EEC-C246-409C-98DD-9939A9A03E70}"/>
              </a:ext>
            </a:extLst>
          </p:cNvPr>
          <p:cNvCxnSpPr>
            <a:cxnSpLocks/>
            <a:stCxn id="6" idx="3"/>
            <a:endCxn id="7" idx="1"/>
          </p:cNvCxnSpPr>
          <p:nvPr/>
        </p:nvCxnSpPr>
        <p:spPr>
          <a:xfrm flipV="1">
            <a:off x="7924800" y="3399813"/>
            <a:ext cx="304800" cy="1"/>
          </a:xfrm>
          <a:prstGeom prst="straightConnector1">
            <a:avLst/>
          </a:prstGeom>
          <a:ln w="76200">
            <a:solidFill>
              <a:srgbClr val="FF5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7382650"/>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0A8B3E9D-B632-4228-86A1-191104A68BD9}"/>
              </a:ext>
            </a:extLst>
          </p:cNvPr>
          <p:cNvPicPr>
            <a:picLocks noChangeAspect="1"/>
          </p:cNvPicPr>
          <p:nvPr/>
        </p:nvPicPr>
        <p:blipFill>
          <a:blip r:embed="rId2"/>
          <a:stretch>
            <a:fillRect/>
          </a:stretch>
        </p:blipFill>
        <p:spPr>
          <a:xfrm>
            <a:off x="282102" y="907729"/>
            <a:ext cx="7340638" cy="5687623"/>
          </a:xfrm>
          <a:prstGeom prst="rect">
            <a:avLst/>
          </a:prstGeom>
        </p:spPr>
      </p:pic>
      <p:sp>
        <p:nvSpPr>
          <p:cNvPr id="6" name="CasellaDiTesto 5">
            <a:extLst>
              <a:ext uri="{FF2B5EF4-FFF2-40B4-BE49-F238E27FC236}">
                <a16:creationId xmlns:a16="http://schemas.microsoft.com/office/drawing/2014/main" id="{FCC1BB13-FDA6-418F-9603-7F0467A6EA63}"/>
              </a:ext>
            </a:extLst>
          </p:cNvPr>
          <p:cNvSpPr txBox="1"/>
          <p:nvPr/>
        </p:nvSpPr>
        <p:spPr>
          <a:xfrm>
            <a:off x="29817" y="54520"/>
            <a:ext cx="794954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PHOTOEVAPORATIVE FLOW IN FUV REGIME</a:t>
            </a:r>
          </a:p>
        </p:txBody>
      </p:sp>
      <p:sp>
        <p:nvSpPr>
          <p:cNvPr id="7" name="Rettangolo con angoli arrotondati 6">
            <a:extLst>
              <a:ext uri="{FF2B5EF4-FFF2-40B4-BE49-F238E27FC236}">
                <a16:creationId xmlns:a16="http://schemas.microsoft.com/office/drawing/2014/main" id="{9B16E6F6-5C5F-46D5-ABCE-D58BCA62F88B}"/>
              </a:ext>
            </a:extLst>
          </p:cNvPr>
          <p:cNvSpPr/>
          <p:nvPr/>
        </p:nvSpPr>
        <p:spPr>
          <a:xfrm>
            <a:off x="7822382" y="2421152"/>
            <a:ext cx="4285312" cy="1957328"/>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Rd = disc radius</a:t>
            </a:r>
          </a:p>
          <a:p>
            <a:pPr algn="l"/>
            <a:r>
              <a:rPr lang="en-US" sz="2400" dirty="0">
                <a:solidFill>
                  <a:schemeClr val="tx1"/>
                </a:solidFill>
                <a:latin typeface="Arial" panose="020B0604020202020204" pitchFamily="34" charset="0"/>
                <a:cs typeface="Arial" panose="020B0604020202020204" pitchFamily="34" charset="0"/>
              </a:rPr>
              <a:t>Rs= sonic radius (transition from subsonic to supersonic flow)</a:t>
            </a:r>
            <a:endParaRPr lang="it-IT" sz="2400" dirty="0">
              <a:solidFill>
                <a:schemeClr val="tx1"/>
              </a:solidFill>
              <a:latin typeface="Arial" panose="020B0604020202020204" pitchFamily="34" charset="0"/>
              <a:cs typeface="Arial" panose="020B0604020202020204" pitchFamily="34" charset="0"/>
            </a:endParaRPr>
          </a:p>
        </p:txBody>
      </p:sp>
      <p:sp>
        <p:nvSpPr>
          <p:cNvPr id="8" name="CasellaDiTesto 7">
            <a:extLst>
              <a:ext uri="{FF2B5EF4-FFF2-40B4-BE49-F238E27FC236}">
                <a16:creationId xmlns:a16="http://schemas.microsoft.com/office/drawing/2014/main" id="{B361CDFA-A8CA-4981-9AB3-15B4D5F54412}"/>
              </a:ext>
            </a:extLst>
          </p:cNvPr>
          <p:cNvSpPr txBox="1"/>
          <p:nvPr/>
        </p:nvSpPr>
        <p:spPr>
          <a:xfrm>
            <a:off x="474223" y="6053334"/>
            <a:ext cx="3679488" cy="400110"/>
          </a:xfrm>
          <a:prstGeom prst="rect">
            <a:avLst/>
          </a:prstGeom>
          <a:noFill/>
        </p:spPr>
        <p:txBody>
          <a:bodyPr wrap="square">
            <a:spAutoFit/>
          </a:bodyPr>
          <a:lstStyle/>
          <a:p>
            <a:r>
              <a:rPr lang="en-US" sz="2000" i="1" dirty="0">
                <a:latin typeface="Arial" panose="020B0604020202020204" pitchFamily="34" charset="0"/>
                <a:cs typeface="Arial" panose="020B0604020202020204" pitchFamily="34" charset="0"/>
              </a:rPr>
              <a:t>Adams+ 2004</a:t>
            </a:r>
            <a:endParaRPr lang="it-IT" sz="2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9441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BFF536E-7359-4F5A-BF13-9DABFA25D321}"/>
              </a:ext>
            </a:extLst>
          </p:cNvPr>
          <p:cNvSpPr txBox="1"/>
          <p:nvPr/>
        </p:nvSpPr>
        <p:spPr>
          <a:xfrm>
            <a:off x="29817" y="54520"/>
            <a:ext cx="942617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SIMPLIFIED SCHEME OF A EUV-EVAPORATING DISC</a:t>
            </a:r>
          </a:p>
        </p:txBody>
      </p:sp>
      <p:pic>
        <p:nvPicPr>
          <p:cNvPr id="6" name="Immagine 5">
            <a:extLst>
              <a:ext uri="{FF2B5EF4-FFF2-40B4-BE49-F238E27FC236}">
                <a16:creationId xmlns:a16="http://schemas.microsoft.com/office/drawing/2014/main" id="{B0ED640C-1194-49EE-BB12-F92961FC4B98}"/>
              </a:ext>
            </a:extLst>
          </p:cNvPr>
          <p:cNvPicPr>
            <a:picLocks noChangeAspect="1"/>
          </p:cNvPicPr>
          <p:nvPr/>
        </p:nvPicPr>
        <p:blipFill rotWithShape="1">
          <a:blip r:embed="rId3"/>
          <a:srcRect r="50549" b="35319"/>
          <a:stretch/>
        </p:blipFill>
        <p:spPr>
          <a:xfrm>
            <a:off x="2953507" y="792109"/>
            <a:ext cx="6284985" cy="3588302"/>
          </a:xfrm>
          <a:prstGeom prst="rect">
            <a:avLst/>
          </a:prstGeom>
        </p:spPr>
      </p:pic>
      <p:sp>
        <p:nvSpPr>
          <p:cNvPr id="7" name="Rettangolo con angoli arrotondati 6">
            <a:extLst>
              <a:ext uri="{FF2B5EF4-FFF2-40B4-BE49-F238E27FC236}">
                <a16:creationId xmlns:a16="http://schemas.microsoft.com/office/drawing/2014/main" id="{494FD878-303A-4B51-BE94-14F07E60BBE9}"/>
              </a:ext>
            </a:extLst>
          </p:cNvPr>
          <p:cNvSpPr/>
          <p:nvPr/>
        </p:nvSpPr>
        <p:spPr>
          <a:xfrm>
            <a:off x="95794" y="1275704"/>
            <a:ext cx="2795452" cy="2568859"/>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Rd= disc radius</a:t>
            </a:r>
          </a:p>
          <a:p>
            <a:pPr algn="l"/>
            <a:endParaRPr lang="en-US" sz="2400" dirty="0">
              <a:solidFill>
                <a:schemeClr val="tx1"/>
              </a:solidFill>
              <a:latin typeface="Arial" panose="020B0604020202020204" pitchFamily="34" charset="0"/>
              <a:cs typeface="Arial" panose="020B0604020202020204" pitchFamily="34" charset="0"/>
            </a:endParaRPr>
          </a:p>
          <a:p>
            <a:pPr algn="l"/>
            <a:r>
              <a:rPr lang="en-US" sz="2400" dirty="0">
                <a:solidFill>
                  <a:schemeClr val="tx1"/>
                </a:solidFill>
                <a:latin typeface="Arial" panose="020B0604020202020204" pitchFamily="34" charset="0"/>
                <a:cs typeface="Arial" panose="020B0604020202020204" pitchFamily="34" charset="0"/>
              </a:rPr>
              <a:t>Incident FUV creates a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thin PDR region</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9" name="Rettangolo con angoli arrotondati 8">
            <a:extLst>
              <a:ext uri="{FF2B5EF4-FFF2-40B4-BE49-F238E27FC236}">
                <a16:creationId xmlns:a16="http://schemas.microsoft.com/office/drawing/2014/main" id="{B0E981A7-A841-4DD0-A30F-998302F8BDC5}"/>
              </a:ext>
            </a:extLst>
          </p:cNvPr>
          <p:cNvSpPr/>
          <p:nvPr/>
        </p:nvSpPr>
        <p:spPr>
          <a:xfrm>
            <a:off x="5882641" y="4533225"/>
            <a:ext cx="3635828" cy="2227826"/>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EUV penetrates at R</a:t>
            </a:r>
            <a:r>
              <a:rPr lang="en-US" sz="2400" baseline="-25000" dirty="0">
                <a:solidFill>
                  <a:schemeClr val="tx1"/>
                </a:solidFill>
                <a:latin typeface="Arial" panose="020B0604020202020204" pitchFamily="34" charset="0"/>
                <a:cs typeface="Arial" panose="020B0604020202020204" pitchFamily="34" charset="0"/>
              </a:rPr>
              <a:t>if</a:t>
            </a:r>
            <a:r>
              <a:rPr lang="en-US" sz="2400" dirty="0">
                <a:solidFill>
                  <a:schemeClr val="tx1"/>
                </a:solidFill>
                <a:latin typeface="Arial" panose="020B0604020202020204" pitchFamily="34" charset="0"/>
                <a:cs typeface="Arial" panose="020B0604020202020204" pitchFamily="34" charset="0"/>
              </a:rPr>
              <a:t>, where gas is ionized </a:t>
            </a:r>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ionization front</a:t>
            </a:r>
          </a:p>
          <a:p>
            <a:pPr algn="l"/>
            <a:endParaRPr lang="en-US" sz="2400" dirty="0">
              <a:solidFill>
                <a:schemeClr val="bg1"/>
              </a:solidFill>
              <a:latin typeface="Arial" panose="020B0604020202020204" pitchFamily="34" charset="0"/>
              <a:cs typeface="Arial" panose="020B0604020202020204" pitchFamily="34" charset="0"/>
              <a:sym typeface="Wingdings" panose="05000000000000000000" pitchFamily="2" charset="2"/>
            </a:endParaRPr>
          </a:p>
          <a:p>
            <a:pPr algn="l"/>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T increases abruptly</a:t>
            </a:r>
            <a:endParaRPr lang="it-IT" sz="2400" dirty="0">
              <a:solidFill>
                <a:schemeClr val="tx1"/>
              </a:solidFill>
              <a:latin typeface="Arial" panose="020B0604020202020204" pitchFamily="34" charset="0"/>
              <a:cs typeface="Arial" panose="020B0604020202020204" pitchFamily="34" charset="0"/>
            </a:endParaRPr>
          </a:p>
        </p:txBody>
      </p:sp>
      <p:sp>
        <p:nvSpPr>
          <p:cNvPr id="10" name="Rettangolo con angoli arrotondati 9">
            <a:extLst>
              <a:ext uri="{FF2B5EF4-FFF2-40B4-BE49-F238E27FC236}">
                <a16:creationId xmlns:a16="http://schemas.microsoft.com/office/drawing/2014/main" id="{D29B2580-6B53-42A2-9DED-56236D0637C5}"/>
              </a:ext>
            </a:extLst>
          </p:cNvPr>
          <p:cNvSpPr/>
          <p:nvPr/>
        </p:nvSpPr>
        <p:spPr>
          <a:xfrm>
            <a:off x="9300753" y="792109"/>
            <a:ext cx="2795453" cy="3954062"/>
          </a:xfrm>
          <a:prstGeom prst="roundRect">
            <a:avLst>
              <a:gd name="adj" fmla="val 12996"/>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Ionized wind over Rif</a:t>
            </a:r>
          </a:p>
          <a:p>
            <a:pPr algn="l"/>
            <a:endParaRPr lang="en-US" sz="2400" dirty="0">
              <a:solidFill>
                <a:schemeClr val="bg1"/>
              </a:solidFill>
              <a:latin typeface="Arial" panose="020B0604020202020204" pitchFamily="34" charset="0"/>
              <a:cs typeface="Arial" panose="020B0604020202020204" pitchFamily="34" charset="0"/>
            </a:endParaRPr>
          </a:p>
          <a:p>
            <a:pPr algn="l"/>
            <a:r>
              <a:rPr lang="en-US" sz="2400" dirty="0">
                <a:solidFill>
                  <a:schemeClr val="tx1"/>
                </a:solidFill>
                <a:latin typeface="Arial" panose="020B0604020202020204" pitchFamily="34" charset="0"/>
                <a:cs typeface="Arial" panose="020B0604020202020204" pitchFamily="34" charset="0"/>
              </a:rPr>
              <a:t>T≈10</a:t>
            </a:r>
            <a:r>
              <a:rPr lang="en-US" sz="2400" baseline="30000" dirty="0">
                <a:solidFill>
                  <a:schemeClr val="tx1"/>
                </a:solidFill>
                <a:latin typeface="Arial" panose="020B0604020202020204" pitchFamily="34" charset="0"/>
                <a:cs typeface="Arial" panose="020B0604020202020204" pitchFamily="34" charset="0"/>
              </a:rPr>
              <a:t>4</a:t>
            </a:r>
            <a:r>
              <a:rPr lang="en-US" sz="2400" dirty="0">
                <a:solidFill>
                  <a:schemeClr val="tx1"/>
                </a:solidFill>
                <a:latin typeface="Arial" panose="020B0604020202020204" pitchFamily="34" charset="0"/>
                <a:cs typeface="Arial" panose="020B0604020202020204" pitchFamily="34" charset="0"/>
              </a:rPr>
              <a:t> K</a:t>
            </a:r>
          </a:p>
          <a:p>
            <a:pPr algn="l"/>
            <a:endParaRPr lang="en-US" sz="2400" dirty="0">
              <a:solidFill>
                <a:schemeClr val="tx1"/>
              </a:solidFill>
              <a:latin typeface="Arial" panose="020B0604020202020204" pitchFamily="34" charset="0"/>
              <a:cs typeface="Arial" panose="020B0604020202020204" pitchFamily="34" charset="0"/>
            </a:endParaRPr>
          </a:p>
          <a:p>
            <a:pPr algn="l"/>
            <a:r>
              <a:rPr lang="en-US" sz="2400" dirty="0">
                <a:solidFill>
                  <a:schemeClr val="tx1"/>
                </a:solidFill>
                <a:latin typeface="Arial" panose="020B0604020202020204" pitchFamily="34" charset="0"/>
                <a:cs typeface="Arial" panose="020B0604020202020204" pitchFamily="34" charset="0"/>
              </a:rPr>
              <a:t>Velocity at about 10 km/s (a</a:t>
            </a:r>
            <a:r>
              <a:rPr lang="en-US" sz="2400" baseline="-25000" dirty="0">
                <a:solidFill>
                  <a:schemeClr val="tx1"/>
                </a:solidFill>
                <a:latin typeface="Arial" panose="020B0604020202020204" pitchFamily="34" charset="0"/>
                <a:cs typeface="Arial" panose="020B0604020202020204" pitchFamily="34" charset="0"/>
              </a:rPr>
              <a:t>II</a:t>
            </a:r>
            <a:r>
              <a:rPr lang="en-US" sz="2400" dirty="0">
                <a:solidFill>
                  <a:schemeClr val="tx1"/>
                </a:solidFill>
                <a:latin typeface="Arial" panose="020B0604020202020204" pitchFamily="34" charset="0"/>
                <a:cs typeface="Arial" panose="020B0604020202020204" pitchFamily="34" charset="0"/>
              </a:rPr>
              <a:t>)</a:t>
            </a:r>
          </a:p>
          <a:p>
            <a:pPr algn="l"/>
            <a:endParaRPr lang="en-US" sz="2400" dirty="0">
              <a:solidFill>
                <a:schemeClr val="tx1"/>
              </a:solidFill>
              <a:latin typeface="Arial" panose="020B0604020202020204" pitchFamily="34" charset="0"/>
              <a:cs typeface="Arial" panose="020B0604020202020204" pitchFamily="34" charset="0"/>
            </a:endParaRPr>
          </a:p>
          <a:p>
            <a:pPr algn="l"/>
            <a:r>
              <a:rPr lang="en-US" sz="2400" dirty="0">
                <a:solidFill>
                  <a:schemeClr val="tx1"/>
                </a:solidFill>
                <a:latin typeface="Arial" panose="020B0604020202020204" pitchFamily="34" charset="0"/>
                <a:cs typeface="Arial" panose="020B0604020202020204" pitchFamily="34" charset="0"/>
              </a:rPr>
              <a:t>Density drops as R</a:t>
            </a:r>
            <a:r>
              <a:rPr lang="en-US" sz="2400" baseline="30000" dirty="0">
                <a:solidFill>
                  <a:schemeClr val="tx1"/>
                </a:solidFill>
                <a:latin typeface="Arial" panose="020B0604020202020204" pitchFamily="34" charset="0"/>
                <a:cs typeface="Arial" panose="020B0604020202020204" pitchFamily="34" charset="0"/>
              </a:rPr>
              <a:t>-2</a:t>
            </a:r>
          </a:p>
        </p:txBody>
      </p:sp>
      <p:cxnSp>
        <p:nvCxnSpPr>
          <p:cNvPr id="12" name="Connettore 2 11">
            <a:extLst>
              <a:ext uri="{FF2B5EF4-FFF2-40B4-BE49-F238E27FC236}">
                <a16:creationId xmlns:a16="http://schemas.microsoft.com/office/drawing/2014/main" id="{9764D576-E623-436F-9109-A458D23A4098}"/>
              </a:ext>
            </a:extLst>
          </p:cNvPr>
          <p:cNvCxnSpPr>
            <a:cxnSpLocks/>
          </p:cNvCxnSpPr>
          <p:nvPr/>
        </p:nvCxnSpPr>
        <p:spPr>
          <a:xfrm>
            <a:off x="2699657" y="2564395"/>
            <a:ext cx="1053737" cy="39468"/>
          </a:xfrm>
          <a:prstGeom prst="straightConnector1">
            <a:avLst/>
          </a:prstGeom>
          <a:ln w="76200">
            <a:solidFill>
              <a:srgbClr val="FF5050"/>
            </a:solidFill>
            <a:tailEnd type="triangle"/>
          </a:ln>
        </p:spPr>
        <p:style>
          <a:lnRef idx="1">
            <a:schemeClr val="accent1"/>
          </a:lnRef>
          <a:fillRef idx="0">
            <a:schemeClr val="accent1"/>
          </a:fillRef>
          <a:effectRef idx="0">
            <a:schemeClr val="accent1"/>
          </a:effectRef>
          <a:fontRef idx="minor">
            <a:schemeClr val="tx1"/>
          </a:fontRef>
        </p:style>
      </p:cxnSp>
      <p:sp>
        <p:nvSpPr>
          <p:cNvPr id="8" name="Rettangolo con angoli arrotondati 7">
            <a:extLst>
              <a:ext uri="{FF2B5EF4-FFF2-40B4-BE49-F238E27FC236}">
                <a16:creationId xmlns:a16="http://schemas.microsoft.com/office/drawing/2014/main" id="{382916B6-81F1-4287-B309-D348DB249260}"/>
              </a:ext>
            </a:extLst>
          </p:cNvPr>
          <p:cNvSpPr/>
          <p:nvPr/>
        </p:nvSpPr>
        <p:spPr>
          <a:xfrm>
            <a:off x="165464" y="4533225"/>
            <a:ext cx="5564776" cy="2227826"/>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In the PDR: gas neutral and subsonic</a:t>
            </a:r>
          </a:p>
          <a:p>
            <a:pPr algn="l"/>
            <a:endParaRPr lang="en-US" sz="1600" dirty="0">
              <a:solidFill>
                <a:schemeClr val="tx1"/>
              </a:solidFill>
              <a:latin typeface="Arial" panose="020B0604020202020204" pitchFamily="34" charset="0"/>
              <a:cs typeface="Arial" panose="020B0604020202020204" pitchFamily="34" charset="0"/>
            </a:endParaRPr>
          </a:p>
          <a:p>
            <a:pPr algn="l"/>
            <a:r>
              <a:rPr lang="en-US" sz="2400" dirty="0">
                <a:solidFill>
                  <a:schemeClr val="tx1"/>
                </a:solidFill>
                <a:latin typeface="Arial" panose="020B0604020202020204" pitchFamily="34" charset="0"/>
                <a:cs typeface="Arial" panose="020B0604020202020204" pitchFamily="34" charset="0"/>
              </a:rPr>
              <a:t>Gas density constant </a:t>
            </a:r>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en-US" sz="2400" dirty="0">
              <a:solidFill>
                <a:schemeClr val="tx1"/>
              </a:solidFill>
              <a:latin typeface="Arial" panose="020B0604020202020204" pitchFamily="34" charset="0"/>
              <a:cs typeface="Arial" panose="020B0604020202020204" pitchFamily="34" charset="0"/>
            </a:endParaRPr>
          </a:p>
          <a:p>
            <a:pPr algn="l"/>
            <a:endParaRPr lang="en-US" sz="1600" dirty="0">
              <a:solidFill>
                <a:schemeClr val="tx1"/>
              </a:solidFill>
              <a:latin typeface="Arial" panose="020B0604020202020204" pitchFamily="34" charset="0"/>
              <a:cs typeface="Arial" panose="020B0604020202020204" pitchFamily="34" charset="0"/>
            </a:endParaRPr>
          </a:p>
          <a:p>
            <a:pPr algn="l"/>
            <a:r>
              <a:rPr lang="en-US" sz="2400" dirty="0">
                <a:solidFill>
                  <a:schemeClr val="tx1"/>
                </a:solidFill>
                <a:latin typeface="Arial" panose="020B0604020202020204" pitchFamily="34" charset="0"/>
                <a:cs typeface="Arial" panose="020B0604020202020204" pitchFamily="34" charset="0"/>
              </a:rPr>
              <a:t>Velocity grows at R</a:t>
            </a:r>
            <a:r>
              <a:rPr lang="en-US" sz="2400" baseline="30000" dirty="0">
                <a:solidFill>
                  <a:schemeClr val="tx1"/>
                </a:solidFill>
                <a:latin typeface="Arial" panose="020B0604020202020204" pitchFamily="34" charset="0"/>
                <a:cs typeface="Arial" panose="020B0604020202020204" pitchFamily="34" charset="0"/>
              </a:rPr>
              <a:t>-2</a:t>
            </a:r>
            <a:endParaRPr lang="it-IT" sz="2400" baseline="30000" dirty="0">
              <a:solidFill>
                <a:schemeClr val="tx1"/>
              </a:solidFill>
              <a:latin typeface="Arial" panose="020B0604020202020204" pitchFamily="34" charset="0"/>
              <a:cs typeface="Arial" panose="020B0604020202020204" pitchFamily="34" charset="0"/>
            </a:endParaRPr>
          </a:p>
        </p:txBody>
      </p:sp>
      <p:cxnSp>
        <p:nvCxnSpPr>
          <p:cNvPr id="14" name="Connettore 2 13">
            <a:extLst>
              <a:ext uri="{FF2B5EF4-FFF2-40B4-BE49-F238E27FC236}">
                <a16:creationId xmlns:a16="http://schemas.microsoft.com/office/drawing/2014/main" id="{32E3B2B6-BAFC-43F5-A5EB-1E3C74416F8D}"/>
              </a:ext>
            </a:extLst>
          </p:cNvPr>
          <p:cNvCxnSpPr>
            <a:cxnSpLocks/>
          </p:cNvCxnSpPr>
          <p:nvPr/>
        </p:nvCxnSpPr>
        <p:spPr>
          <a:xfrm flipV="1">
            <a:off x="2953507" y="3683727"/>
            <a:ext cx="2689647" cy="966650"/>
          </a:xfrm>
          <a:prstGeom prst="straightConnector1">
            <a:avLst/>
          </a:prstGeom>
          <a:ln w="76200">
            <a:solidFill>
              <a:srgbClr val="FF505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ttore 2 18">
            <a:extLst>
              <a:ext uri="{FF2B5EF4-FFF2-40B4-BE49-F238E27FC236}">
                <a16:creationId xmlns:a16="http://schemas.microsoft.com/office/drawing/2014/main" id="{D863F261-0073-4F0F-A0BB-FB4352C4E3C3}"/>
              </a:ext>
            </a:extLst>
          </p:cNvPr>
          <p:cNvCxnSpPr>
            <a:cxnSpLocks/>
          </p:cNvCxnSpPr>
          <p:nvPr/>
        </p:nvCxnSpPr>
        <p:spPr>
          <a:xfrm flipH="1" flipV="1">
            <a:off x="6801394" y="4206240"/>
            <a:ext cx="914400" cy="444137"/>
          </a:xfrm>
          <a:prstGeom prst="straightConnector1">
            <a:avLst/>
          </a:prstGeom>
          <a:ln w="76200">
            <a:solidFill>
              <a:srgbClr val="FF5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ttore 2 21">
            <a:extLst>
              <a:ext uri="{FF2B5EF4-FFF2-40B4-BE49-F238E27FC236}">
                <a16:creationId xmlns:a16="http://schemas.microsoft.com/office/drawing/2014/main" id="{E8F8B92F-E55D-4060-AB29-E107CA7FB923}"/>
              </a:ext>
            </a:extLst>
          </p:cNvPr>
          <p:cNvCxnSpPr>
            <a:cxnSpLocks/>
          </p:cNvCxnSpPr>
          <p:nvPr/>
        </p:nvCxnSpPr>
        <p:spPr>
          <a:xfrm flipH="1">
            <a:off x="8708571" y="2756677"/>
            <a:ext cx="747417" cy="0"/>
          </a:xfrm>
          <a:prstGeom prst="straightConnector1">
            <a:avLst/>
          </a:prstGeom>
          <a:ln w="76200">
            <a:solidFill>
              <a:srgbClr val="FF5050"/>
            </a:solidFill>
            <a:tailEnd type="triangle"/>
          </a:ln>
        </p:spPr>
        <p:style>
          <a:lnRef idx="1">
            <a:schemeClr val="accent1"/>
          </a:lnRef>
          <a:fillRef idx="0">
            <a:schemeClr val="accent1"/>
          </a:fillRef>
          <a:effectRef idx="0">
            <a:schemeClr val="accent1"/>
          </a:effectRef>
          <a:fontRef idx="minor">
            <a:schemeClr val="tx1"/>
          </a:fontRef>
        </p:style>
      </p:cxnSp>
      <p:sp>
        <p:nvSpPr>
          <p:cNvPr id="25" name="CasellaDiTesto 24">
            <a:extLst>
              <a:ext uri="{FF2B5EF4-FFF2-40B4-BE49-F238E27FC236}">
                <a16:creationId xmlns:a16="http://schemas.microsoft.com/office/drawing/2014/main" id="{E3F274E1-1C73-426E-8380-C6CC6201304E}"/>
              </a:ext>
            </a:extLst>
          </p:cNvPr>
          <p:cNvSpPr txBox="1"/>
          <p:nvPr/>
        </p:nvSpPr>
        <p:spPr>
          <a:xfrm>
            <a:off x="9670870" y="5797396"/>
            <a:ext cx="2355666" cy="707886"/>
          </a:xfrm>
          <a:prstGeom prst="rect">
            <a:avLst/>
          </a:prstGeom>
          <a:noFill/>
        </p:spPr>
        <p:txBody>
          <a:bodyPr wrap="square">
            <a:spAutoFit/>
          </a:bodyPr>
          <a:lstStyle/>
          <a:p>
            <a:r>
              <a:rPr lang="en-US" sz="2000" i="1" dirty="0">
                <a:solidFill>
                  <a:schemeClr val="bg1"/>
                </a:solidFill>
                <a:latin typeface="Arial" panose="020B0604020202020204" pitchFamily="34" charset="0"/>
                <a:cs typeface="Arial" panose="020B0604020202020204" pitchFamily="34" charset="0"/>
              </a:rPr>
              <a:t>Johnstone+ 1998 Winter+2022</a:t>
            </a:r>
            <a:endParaRPr lang="it-IT" sz="20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9865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E7CFDB4A-D88E-4375-8145-E14CBEBC62EC}"/>
              </a:ext>
            </a:extLst>
          </p:cNvPr>
          <p:cNvSpPr txBox="1"/>
          <p:nvPr/>
        </p:nvSpPr>
        <p:spPr>
          <a:xfrm>
            <a:off x="29817" y="54520"/>
            <a:ext cx="533152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THE GRAVITATIONAL RADIUS</a:t>
            </a:r>
          </a:p>
        </p:txBody>
      </p:sp>
      <p:pic>
        <p:nvPicPr>
          <p:cNvPr id="20" name="Immagine 19">
            <a:extLst>
              <a:ext uri="{FF2B5EF4-FFF2-40B4-BE49-F238E27FC236}">
                <a16:creationId xmlns:a16="http://schemas.microsoft.com/office/drawing/2014/main" id="{C44551E0-C08B-483E-88C2-BC2E32A6A533}"/>
              </a:ext>
            </a:extLst>
          </p:cNvPr>
          <p:cNvPicPr>
            <a:picLocks noChangeAspect="1"/>
          </p:cNvPicPr>
          <p:nvPr/>
        </p:nvPicPr>
        <p:blipFill rotWithShape="1">
          <a:blip r:embed="rId3"/>
          <a:srcRect r="36481"/>
          <a:stretch/>
        </p:blipFill>
        <p:spPr>
          <a:xfrm>
            <a:off x="113212" y="758496"/>
            <a:ext cx="5564778" cy="4038143"/>
          </a:xfrm>
          <a:prstGeom prst="rect">
            <a:avLst/>
          </a:prstGeom>
        </p:spPr>
      </p:pic>
      <p:sp>
        <p:nvSpPr>
          <p:cNvPr id="21" name="Rettangolo con angoli arrotondati 20">
            <a:extLst>
              <a:ext uri="{FF2B5EF4-FFF2-40B4-BE49-F238E27FC236}">
                <a16:creationId xmlns:a16="http://schemas.microsoft.com/office/drawing/2014/main" id="{23E5489B-A523-434C-9681-F2CB11BBC2F0}"/>
              </a:ext>
            </a:extLst>
          </p:cNvPr>
          <p:cNvSpPr/>
          <p:nvPr/>
        </p:nvSpPr>
        <p:spPr>
          <a:xfrm>
            <a:off x="5760720" y="758496"/>
            <a:ext cx="6318067" cy="1348978"/>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In the simplified hypothesis of an isothermal disc, below </a:t>
            </a:r>
            <a:r>
              <a:rPr lang="en-US" sz="2400" dirty="0" err="1">
                <a:solidFill>
                  <a:schemeClr val="tx1"/>
                </a:solidFill>
                <a:latin typeface="Arial" panose="020B0604020202020204" pitchFamily="34" charset="0"/>
                <a:cs typeface="Arial" panose="020B0604020202020204" pitchFamily="34" charset="0"/>
              </a:rPr>
              <a:t>Rg</a:t>
            </a:r>
            <a:r>
              <a:rPr lang="en-US" sz="2400" dirty="0">
                <a:solidFill>
                  <a:schemeClr val="tx1"/>
                </a:solidFill>
                <a:latin typeface="Arial" panose="020B0604020202020204" pitchFamily="34" charset="0"/>
                <a:cs typeface="Arial" panose="020B0604020202020204" pitchFamily="34" charset="0"/>
              </a:rPr>
              <a:t> the disc material is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gravitationally bond </a:t>
            </a:r>
            <a:r>
              <a:rPr lang="en-US" sz="2400" dirty="0">
                <a:solidFill>
                  <a:schemeClr val="tx1"/>
                </a:solidFill>
                <a:latin typeface="Arial" panose="020B0604020202020204" pitchFamily="34" charset="0"/>
                <a:cs typeface="Arial" panose="020B0604020202020204" pitchFamily="34" charset="0"/>
              </a:rPr>
              <a:t>to the disc</a:t>
            </a:r>
            <a:endParaRPr lang="it-IT" sz="2400" dirty="0">
              <a:solidFill>
                <a:schemeClr val="tx1"/>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2" name="Rettangolo con angoli arrotondati 21">
                <a:extLst>
                  <a:ext uri="{FF2B5EF4-FFF2-40B4-BE49-F238E27FC236}">
                    <a16:creationId xmlns:a16="http://schemas.microsoft.com/office/drawing/2014/main" id="{468DDA0E-C930-4615-A03F-56FCA4740949}"/>
                  </a:ext>
                </a:extLst>
              </p:cNvPr>
              <p:cNvSpPr/>
              <p:nvPr/>
            </p:nvSpPr>
            <p:spPr>
              <a:xfrm>
                <a:off x="5760719" y="2347809"/>
                <a:ext cx="6318067" cy="2402717"/>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a:solidFill>
                      <a:schemeClr val="tx1"/>
                    </a:solidFill>
                    <a:latin typeface="Arial" panose="020B0604020202020204" pitchFamily="34" charset="0"/>
                    <a:cs typeface="Arial" panose="020B0604020202020204" pitchFamily="34" charset="0"/>
                  </a:rPr>
                  <a:t>If the disc is irradiated </a:t>
                </a:r>
                <a14:m>
                  <m:oMath xmlns:m="http://schemas.openxmlformats.org/officeDocument/2006/math">
                    <m:d>
                      <m:dPr>
                        <m:ctrlPr>
                          <a:rPr lang="en-US" sz="2400" i="1" smtClean="0">
                            <a:solidFill>
                              <a:schemeClr val="tx1"/>
                            </a:solidFill>
                            <a:latin typeface="Cambria Math" panose="02040503050406030204" pitchFamily="18" charset="0"/>
                            <a:cs typeface="Arial" panose="020B0604020202020204" pitchFamily="34" charset="0"/>
                          </a:rPr>
                        </m:ctrlPr>
                      </m:dPr>
                      <m:e>
                        <m:sSub>
                          <m:sSubPr>
                            <m:ctrlPr>
                              <a:rPr lang="en-US" sz="240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𝑐</m:t>
                            </m:r>
                          </m:e>
                          <m:sub>
                            <m:r>
                              <a:rPr lang="it-IT" sz="2400" b="0" i="1" smtClean="0">
                                <a:solidFill>
                                  <a:schemeClr val="tx1"/>
                                </a:solidFill>
                                <a:latin typeface="Cambria Math" panose="02040503050406030204" pitchFamily="18" charset="0"/>
                                <a:cs typeface="Arial" panose="020B0604020202020204" pitchFamily="34" charset="0"/>
                              </a:rPr>
                              <m:t>𝑠</m:t>
                            </m:r>
                          </m:sub>
                        </m:sSub>
                        <m:r>
                          <a:rPr lang="it-IT" sz="2400" b="0" i="1" smtClean="0">
                            <a:solidFill>
                              <a:schemeClr val="tx1"/>
                            </a:solidFill>
                            <a:latin typeface="Cambria Math" panose="02040503050406030204" pitchFamily="18" charset="0"/>
                            <a:cs typeface="Arial" panose="020B0604020202020204" pitchFamily="34" charset="0"/>
                          </a:rPr>
                          <m:t>=</m:t>
                        </m:r>
                        <m:rad>
                          <m:radPr>
                            <m:degHide m:val="on"/>
                            <m:ctrlPr>
                              <a:rPr lang="it-IT" sz="2400" b="0" i="1" smtClean="0">
                                <a:solidFill>
                                  <a:schemeClr val="tx1"/>
                                </a:solidFill>
                                <a:latin typeface="Cambria Math" panose="02040503050406030204" pitchFamily="18" charset="0"/>
                                <a:cs typeface="Arial" panose="020B0604020202020204" pitchFamily="34" charset="0"/>
                              </a:rPr>
                            </m:ctrlPr>
                          </m:radPr>
                          <m:deg/>
                          <m:e>
                            <m:f>
                              <m:fPr>
                                <m:ctrlPr>
                                  <a:rPr lang="it-IT" sz="2400" b="0" i="1" smtClean="0">
                                    <a:solidFill>
                                      <a:schemeClr val="tx1"/>
                                    </a:solidFill>
                                    <a:latin typeface="Cambria Math" panose="02040503050406030204" pitchFamily="18" charset="0"/>
                                    <a:cs typeface="Arial" panose="020B0604020202020204" pitchFamily="34" charset="0"/>
                                  </a:rPr>
                                </m:ctrlPr>
                              </m:fPr>
                              <m:num>
                                <m:r>
                                  <a:rPr lang="it-IT" sz="2400" b="0" i="1" smtClean="0">
                                    <a:solidFill>
                                      <a:schemeClr val="tx1"/>
                                    </a:solidFill>
                                    <a:latin typeface="Cambria Math" panose="02040503050406030204" pitchFamily="18" charset="0"/>
                                    <a:cs typeface="Arial" panose="020B0604020202020204" pitchFamily="34" charset="0"/>
                                  </a:rPr>
                                  <m:t>𝑘𝑇</m:t>
                                </m:r>
                              </m:num>
                              <m:den>
                                <m:r>
                                  <a:rPr lang="it-IT" sz="2400" b="0" i="1" smtClean="0">
                                    <a:solidFill>
                                      <a:schemeClr val="tx1"/>
                                    </a:solidFill>
                                    <a:latin typeface="Cambria Math" panose="02040503050406030204" pitchFamily="18" charset="0"/>
                                    <a:cs typeface="Arial" panose="020B0604020202020204" pitchFamily="34" charset="0"/>
                                  </a:rPr>
                                  <m:t>µ</m:t>
                                </m:r>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𝑚</m:t>
                                    </m:r>
                                  </m:e>
                                  <m:sub>
                                    <m:r>
                                      <a:rPr lang="it-IT" sz="2400" b="0" i="1" smtClean="0">
                                        <a:solidFill>
                                          <a:schemeClr val="tx1"/>
                                        </a:solidFill>
                                        <a:latin typeface="Cambria Math" panose="02040503050406030204" pitchFamily="18" charset="0"/>
                                        <a:cs typeface="Arial" panose="020B0604020202020204" pitchFamily="34" charset="0"/>
                                      </a:rPr>
                                      <m:t>𝐻</m:t>
                                    </m:r>
                                  </m:sub>
                                </m:sSub>
                              </m:den>
                            </m:f>
                          </m:e>
                        </m:rad>
                      </m:e>
                    </m:d>
                  </m:oMath>
                </a14:m>
                <a:r>
                  <a:rPr lang="en-US" sz="2400" dirty="0">
                    <a:solidFill>
                      <a:schemeClr val="tx1"/>
                    </a:solidFill>
                    <a:latin typeface="Arial" panose="020B0604020202020204" pitchFamily="34" charset="0"/>
                    <a:cs typeface="Arial" panose="020B0604020202020204" pitchFamily="34" charset="0"/>
                  </a:rPr>
                  <a:t>: </a:t>
                </a:r>
              </a:p>
              <a:p>
                <a:pPr algn="l"/>
                <a:endParaRPr lang="en-US" sz="300" dirty="0">
                  <a:solidFill>
                    <a:schemeClr val="tx1"/>
                  </a:solidFill>
                  <a:latin typeface="Arial" panose="020B0604020202020204" pitchFamily="34" charset="0"/>
                  <a:cs typeface="Arial" panose="020B0604020202020204" pitchFamily="34" charset="0"/>
                </a:endParaRPr>
              </a:p>
              <a:p>
                <a:pPr algn="l"/>
                <a:r>
                  <a:rPr lang="it-IT" sz="2400" dirty="0">
                    <a:solidFill>
                      <a:schemeClr val="tx1"/>
                    </a:solidFill>
                    <a:latin typeface="Arial" panose="020B0604020202020204" pitchFamily="34" charset="0"/>
                    <a:cs typeface="Arial" panose="020B0604020202020204" pitchFamily="34" charset="0"/>
                  </a:rPr>
                  <a:t>T </a:t>
                </a:r>
                <a:r>
                  <a:rPr lang="it-IT" sz="2400" dirty="0" err="1">
                    <a:solidFill>
                      <a:schemeClr val="tx1"/>
                    </a:solidFill>
                    <a:latin typeface="Arial" panose="020B0604020202020204" pitchFamily="34" charset="0"/>
                    <a:cs typeface="Arial" panose="020B0604020202020204" pitchFamily="34" charset="0"/>
                  </a:rPr>
                  <a:t>increases</a:t>
                </a:r>
                <a:r>
                  <a:rPr lang="it-IT" sz="2400" dirty="0">
                    <a:solidFill>
                      <a:schemeClr val="tx1"/>
                    </a:solidFill>
                    <a:latin typeface="Arial" panose="020B0604020202020204" pitchFamily="34" charset="0"/>
                    <a:cs typeface="Arial" panose="020B0604020202020204" pitchFamily="34" charset="0"/>
                  </a:rPr>
                  <a:t> (T</a:t>
                </a:r>
                <a:r>
                  <a:rPr lang="it-IT" sz="2400" baseline="-25000" dirty="0">
                    <a:solidFill>
                      <a:schemeClr val="tx1"/>
                    </a:solidFill>
                    <a:latin typeface="Arial" panose="020B0604020202020204" pitchFamily="34" charset="0"/>
                    <a:cs typeface="Arial" panose="020B0604020202020204" pitchFamily="34" charset="0"/>
                  </a:rPr>
                  <a:t>irr</a:t>
                </a:r>
                <a:r>
                  <a:rPr lang="it-IT" sz="2400" dirty="0">
                    <a:solidFill>
                      <a:schemeClr val="tx1"/>
                    </a:solidFill>
                    <a:latin typeface="Arial" panose="020B0604020202020204" pitchFamily="34" charset="0"/>
                    <a:cs typeface="Arial" panose="020B0604020202020204" pitchFamily="34" charset="0"/>
                  </a:rPr>
                  <a:t> &gt; T)</a:t>
                </a:r>
              </a:p>
              <a:p>
                <a:pPr algn="l"/>
                <a:r>
                  <a:rPr lang="it-IT" sz="2400" dirty="0">
                    <a:solidFill>
                      <a:schemeClr val="tx1"/>
                    </a:solidFill>
                    <a:latin typeface="Arial" panose="020B0604020202020204" pitchFamily="34" charset="0"/>
                    <a:cs typeface="Arial" panose="020B0604020202020204" pitchFamily="34" charset="0"/>
                  </a:rPr>
                  <a:t>Cs </a:t>
                </a:r>
                <a:r>
                  <a:rPr lang="it-IT" sz="2400" dirty="0" err="1">
                    <a:solidFill>
                      <a:schemeClr val="tx1"/>
                    </a:solidFill>
                    <a:latin typeface="Arial" panose="020B0604020202020204" pitchFamily="34" charset="0"/>
                    <a:cs typeface="Arial" panose="020B0604020202020204" pitchFamily="34" charset="0"/>
                  </a:rPr>
                  <a:t>increases</a:t>
                </a:r>
                <a:endParaRPr lang="it-IT" sz="2400" dirty="0">
                  <a:solidFill>
                    <a:schemeClr val="tx1"/>
                  </a:solidFill>
                  <a:latin typeface="Arial" panose="020B0604020202020204" pitchFamily="34" charset="0"/>
                  <a:cs typeface="Arial" panose="020B0604020202020204" pitchFamily="34" charset="0"/>
                </a:endParaRPr>
              </a:p>
              <a:p>
                <a:pPr algn="l"/>
                <a:r>
                  <a:rPr lang="it-IT" sz="2400" dirty="0" err="1">
                    <a:solidFill>
                      <a:schemeClr val="tx1"/>
                    </a:solidFill>
                    <a:latin typeface="Arial" panose="020B0604020202020204" pitchFamily="34" charset="0"/>
                    <a:cs typeface="Arial" panose="020B0604020202020204" pitchFamily="34" charset="0"/>
                  </a:rPr>
                  <a:t>Rg</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decreases</a:t>
                </a:r>
                <a:endParaRPr lang="it-IT" sz="2400" dirty="0">
                  <a:solidFill>
                    <a:schemeClr val="tx1"/>
                  </a:solidFill>
                  <a:latin typeface="Arial" panose="020B0604020202020204" pitchFamily="34" charset="0"/>
                  <a:cs typeface="Arial" panose="020B0604020202020204" pitchFamily="34" charset="0"/>
                </a:endParaRPr>
              </a:p>
            </p:txBody>
          </p:sp>
        </mc:Choice>
        <mc:Fallback xmlns="">
          <p:sp>
            <p:nvSpPr>
              <p:cNvPr id="22" name="Rettangolo con angoli arrotondati 21">
                <a:extLst>
                  <a:ext uri="{FF2B5EF4-FFF2-40B4-BE49-F238E27FC236}">
                    <a16:creationId xmlns:a16="http://schemas.microsoft.com/office/drawing/2014/main" id="{468DDA0E-C930-4615-A03F-56FCA4740949}"/>
                  </a:ext>
                </a:extLst>
              </p:cNvPr>
              <p:cNvSpPr>
                <a:spLocks noRot="1" noChangeAspect="1" noMove="1" noResize="1" noEditPoints="1" noAdjustHandles="1" noChangeArrowheads="1" noChangeShapeType="1" noTextEdit="1"/>
              </p:cNvSpPr>
              <p:nvPr/>
            </p:nvSpPr>
            <p:spPr>
              <a:xfrm>
                <a:off x="5760719" y="2347809"/>
                <a:ext cx="6318067" cy="2402717"/>
              </a:xfrm>
              <a:prstGeom prst="roundRect">
                <a:avLst>
                  <a:gd name="adj" fmla="val 20161"/>
                </a:avLst>
              </a:prstGeom>
              <a:blipFill>
                <a:blip r:embed="rId4"/>
                <a:stretch>
                  <a:fillRect/>
                </a:stretch>
              </a:blipFill>
              <a:ln>
                <a:noFill/>
              </a:ln>
              <a:effectLst>
                <a:innerShdw blurRad="114300">
                  <a:prstClr val="black"/>
                </a:innerShdw>
              </a:effectLst>
            </p:spPr>
            <p:txBody>
              <a:bodyPr/>
              <a:lstStyle/>
              <a:p>
                <a:r>
                  <a:rPr lang="it-IT">
                    <a:noFill/>
                  </a:rPr>
                  <a:t> </a:t>
                </a:r>
              </a:p>
            </p:txBody>
          </p:sp>
        </mc:Fallback>
      </mc:AlternateContent>
      <p:sp>
        <p:nvSpPr>
          <p:cNvPr id="23" name="Rettangolo con angoli arrotondati 22">
            <a:extLst>
              <a:ext uri="{FF2B5EF4-FFF2-40B4-BE49-F238E27FC236}">
                <a16:creationId xmlns:a16="http://schemas.microsoft.com/office/drawing/2014/main" id="{E74122EC-7F0C-4075-8C75-35B329F0F825}"/>
              </a:ext>
            </a:extLst>
          </p:cNvPr>
          <p:cNvSpPr/>
          <p:nvPr/>
        </p:nvSpPr>
        <p:spPr>
          <a:xfrm>
            <a:off x="113212" y="4915840"/>
            <a:ext cx="11965574" cy="1887640"/>
          </a:xfrm>
          <a:prstGeom prst="roundRect">
            <a:avLst>
              <a:gd name="adj" fmla="val 20161"/>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it-IT" sz="2400" dirty="0">
                <a:solidFill>
                  <a:schemeClr val="bg1"/>
                </a:solidFill>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EUV regime: c</a:t>
            </a:r>
            <a:r>
              <a:rPr lang="it-IT" sz="2400" baseline="-25000" dirty="0">
                <a:solidFill>
                  <a:schemeClr val="tx1"/>
                </a:solidFill>
                <a:latin typeface="Arial" panose="020B0604020202020204" pitchFamily="34" charset="0"/>
                <a:cs typeface="Arial" panose="020B0604020202020204" pitchFamily="34" charset="0"/>
              </a:rPr>
              <a:t>s</a:t>
            </a:r>
            <a:r>
              <a:rPr lang="it-IT" sz="2400" dirty="0">
                <a:solidFill>
                  <a:schemeClr val="tx1"/>
                </a:solidFill>
                <a:latin typeface="Arial" panose="020B0604020202020204" pitchFamily="34" charset="0"/>
                <a:cs typeface="Arial" panose="020B0604020202020204" pitchFamily="34" charset="0"/>
              </a:rPr>
              <a:t>≈10 km/s; </a:t>
            </a:r>
            <a:r>
              <a:rPr lang="it-IT" sz="2400" dirty="0" err="1">
                <a:solidFill>
                  <a:schemeClr val="tx1"/>
                </a:solidFill>
                <a:latin typeface="Arial" panose="020B0604020202020204" pitchFamily="34" charset="0"/>
                <a:cs typeface="Arial" panose="020B0604020202020204" pitchFamily="34" charset="0"/>
              </a:rPr>
              <a:t>ionized</a:t>
            </a:r>
            <a:r>
              <a:rPr lang="it-IT" sz="2400" dirty="0">
                <a:solidFill>
                  <a:schemeClr val="tx1"/>
                </a:solidFill>
                <a:latin typeface="Arial" panose="020B0604020202020204" pitchFamily="34" charset="0"/>
                <a:cs typeface="Arial" panose="020B0604020202020204" pitchFamily="34" charset="0"/>
              </a:rPr>
              <a:t> H (µ≈0.5)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Rg</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=7-10 AU</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l"/>
            <a:r>
              <a:rPr lang="it-IT" sz="2400" dirty="0" err="1">
                <a:solidFill>
                  <a:schemeClr val="tx1"/>
                </a:solidFill>
                <a:latin typeface="Arial" panose="020B0604020202020204" pitchFamily="34" charset="0"/>
                <a:cs typeface="Arial" panose="020B0604020202020204" pitchFamily="34" charset="0"/>
              </a:rPr>
              <a:t>Rg</a:t>
            </a:r>
            <a:endParaRPr lang="it-IT" sz="2400" dirty="0">
              <a:solidFill>
                <a:schemeClr val="tx1"/>
              </a:solidFill>
              <a:latin typeface="Arial" panose="020B0604020202020204" pitchFamily="34" charset="0"/>
              <a:cs typeface="Arial" panose="020B0604020202020204" pitchFamily="34" charset="0"/>
            </a:endParaRPr>
          </a:p>
          <a:p>
            <a:pPr algn="l"/>
            <a:r>
              <a:rPr lang="it-IT" sz="2400" dirty="0">
                <a:solidFill>
                  <a:schemeClr val="bg1"/>
                </a:solidFill>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FUV regime: c</a:t>
            </a:r>
            <a:r>
              <a:rPr lang="it-IT" sz="2400" baseline="-25000" dirty="0">
                <a:solidFill>
                  <a:schemeClr val="tx1"/>
                </a:solidFill>
                <a:latin typeface="Arial" panose="020B0604020202020204" pitchFamily="34" charset="0"/>
                <a:cs typeface="Arial" panose="020B0604020202020204" pitchFamily="34" charset="0"/>
              </a:rPr>
              <a:t>s</a:t>
            </a:r>
            <a:r>
              <a:rPr lang="it-IT" sz="2400" dirty="0">
                <a:solidFill>
                  <a:schemeClr val="tx1"/>
                </a:solidFill>
                <a:latin typeface="Arial" panose="020B0604020202020204" pitchFamily="34" charset="0"/>
                <a:cs typeface="Arial" panose="020B0604020202020204" pitchFamily="34" charset="0"/>
              </a:rPr>
              <a:t> ≈1-3 km/s; </a:t>
            </a:r>
            <a:r>
              <a:rPr lang="it-IT" sz="2400" dirty="0" err="1">
                <a:solidFill>
                  <a:schemeClr val="tx1"/>
                </a:solidFill>
                <a:latin typeface="Arial" panose="020B0604020202020204" pitchFamily="34" charset="0"/>
                <a:cs typeface="Arial" panose="020B0604020202020204" pitchFamily="34" charset="0"/>
              </a:rPr>
              <a:t>molecular</a:t>
            </a:r>
            <a:r>
              <a:rPr lang="it-IT" sz="2400" dirty="0">
                <a:solidFill>
                  <a:schemeClr val="tx1"/>
                </a:solidFill>
                <a:latin typeface="Arial" panose="020B0604020202020204" pitchFamily="34" charset="0"/>
                <a:cs typeface="Arial" panose="020B0604020202020204" pitchFamily="34" charset="0"/>
              </a:rPr>
              <a:t> or </a:t>
            </a:r>
            <a:r>
              <a:rPr lang="it-IT" sz="2400" dirty="0" err="1">
                <a:solidFill>
                  <a:schemeClr val="tx1"/>
                </a:solidFill>
                <a:latin typeface="Arial" panose="020B0604020202020204" pitchFamily="34" charset="0"/>
                <a:cs typeface="Arial" panose="020B0604020202020204" pitchFamily="34" charset="0"/>
              </a:rPr>
              <a:t>atomic</a:t>
            </a:r>
            <a:r>
              <a:rPr lang="it-IT" sz="2400" dirty="0">
                <a:solidFill>
                  <a:schemeClr val="tx1"/>
                </a:solidFill>
                <a:latin typeface="Arial" panose="020B0604020202020204" pitchFamily="34" charset="0"/>
                <a:cs typeface="Arial" panose="020B0604020202020204" pitchFamily="34" charset="0"/>
              </a:rPr>
              <a:t> H (µ≈1.3-2.3)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Rg</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&gt; 100 AU</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24" name="Parentesi graffa aperta 23">
            <a:extLst>
              <a:ext uri="{FF2B5EF4-FFF2-40B4-BE49-F238E27FC236}">
                <a16:creationId xmlns:a16="http://schemas.microsoft.com/office/drawing/2014/main" id="{58D0F1DA-7564-41FA-B430-C6346A570C5C}"/>
              </a:ext>
            </a:extLst>
          </p:cNvPr>
          <p:cNvSpPr/>
          <p:nvPr/>
        </p:nvSpPr>
        <p:spPr>
          <a:xfrm>
            <a:off x="888274" y="5521233"/>
            <a:ext cx="296092" cy="740229"/>
          </a:xfrm>
          <a:prstGeom prst="leftBrace">
            <a:avLst>
              <a:gd name="adj1" fmla="val 24015"/>
              <a:gd name="adj2" fmla="val 51314"/>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Tree>
    <p:extLst>
      <p:ext uri="{BB962C8B-B14F-4D97-AF65-F5344CB8AC3E}">
        <p14:creationId xmlns:p14="http://schemas.microsoft.com/office/powerpoint/2010/main" val="4101016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C1A93D88-9A4E-47AB-9D0A-0DC5EE0C0DBD}"/>
              </a:ext>
            </a:extLst>
          </p:cNvPr>
          <p:cNvSpPr txBox="1"/>
          <p:nvPr/>
        </p:nvSpPr>
        <p:spPr>
          <a:xfrm>
            <a:off x="29817" y="54520"/>
            <a:ext cx="6459012"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MASS LOSS RATES FROM MODELS</a:t>
            </a:r>
          </a:p>
        </p:txBody>
      </p:sp>
      <mc:AlternateContent xmlns:mc="http://schemas.openxmlformats.org/markup-compatibility/2006" xmlns:a14="http://schemas.microsoft.com/office/drawing/2010/main">
        <mc:Choice Requires="a14">
          <p:sp>
            <p:nvSpPr>
              <p:cNvPr id="9" name="Rettangolo con angoli arrotondati 8">
                <a:extLst>
                  <a:ext uri="{FF2B5EF4-FFF2-40B4-BE49-F238E27FC236}">
                    <a16:creationId xmlns:a16="http://schemas.microsoft.com/office/drawing/2014/main" id="{E0BD19C8-8325-48CC-A1CF-0301A3752D05}"/>
                  </a:ext>
                </a:extLst>
              </p:cNvPr>
              <p:cNvSpPr/>
              <p:nvPr/>
            </p:nvSpPr>
            <p:spPr>
              <a:xfrm>
                <a:off x="125251" y="809897"/>
                <a:ext cx="5970749" cy="5993583"/>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Mass loss rates </a:t>
                </a:r>
                <a:r>
                  <a:rPr lang="en-US" sz="2400" dirty="0">
                    <a:solidFill>
                      <a:schemeClr val="tx1"/>
                    </a:solidFill>
                    <a:latin typeface="Arial" panose="020B0604020202020204" pitchFamily="34" charset="0"/>
                    <a:cs typeface="Arial" panose="020B0604020202020204" pitchFamily="34" charset="0"/>
                  </a:rPr>
                  <a:t>from evaporating discs by </a:t>
                </a:r>
                <a:r>
                  <a:rPr lang="en-US" sz="2400" i="1" dirty="0" err="1">
                    <a:solidFill>
                      <a:schemeClr val="tx1"/>
                    </a:solidFill>
                    <a:latin typeface="Arial" panose="020B0604020202020204" pitchFamily="34" charset="0"/>
                    <a:cs typeface="Arial" panose="020B0604020202020204" pitchFamily="34" charset="0"/>
                  </a:rPr>
                  <a:t>Scally</a:t>
                </a:r>
                <a:r>
                  <a:rPr lang="en-US" sz="2400" i="1" dirty="0">
                    <a:solidFill>
                      <a:schemeClr val="tx1"/>
                    </a:solidFill>
                    <a:latin typeface="Arial" panose="020B0604020202020204" pitchFamily="34" charset="0"/>
                    <a:cs typeface="Arial" panose="020B0604020202020204" pitchFamily="34" charset="0"/>
                  </a:rPr>
                  <a:t> &amp; Clarke 2001</a:t>
                </a:r>
                <a:r>
                  <a:rPr lang="en-US" sz="2400" dirty="0">
                    <a:solidFill>
                      <a:schemeClr val="tx1"/>
                    </a:solidFill>
                    <a:latin typeface="Arial" panose="020B0604020202020204" pitchFamily="34" charset="0"/>
                    <a:cs typeface="Arial" panose="020B0604020202020204" pitchFamily="34" charset="0"/>
                  </a:rPr>
                  <a:t>:</a:t>
                </a:r>
              </a:p>
              <a:p>
                <a:pPr algn="l"/>
                <a:endParaRPr lang="en-US" sz="2400" dirty="0">
                  <a:solidFill>
                    <a:schemeClr val="tx1"/>
                  </a:solidFill>
                  <a:latin typeface="Arial" panose="020B0604020202020204" pitchFamily="34" charset="0"/>
                  <a:cs typeface="Arial" panose="020B0604020202020204" pitchFamily="34" charset="0"/>
                </a:endParaRPr>
              </a:p>
              <a:p>
                <a:pPr algn="l"/>
                <a14:m>
                  <m:oMathPara xmlns:m="http://schemas.openxmlformats.org/officeDocument/2006/math">
                    <m:oMathParaPr>
                      <m:jc m:val="centerGroup"/>
                    </m:oMathParaPr>
                    <m:oMath xmlns:m="http://schemas.openxmlformats.org/officeDocument/2006/math">
                      <m:sSub>
                        <m:sSubPr>
                          <m:ctrlPr>
                            <a:rPr lang="it-IT" sz="2400" i="1" smtClean="0">
                              <a:solidFill>
                                <a:schemeClr val="tx1"/>
                              </a:solidFill>
                              <a:latin typeface="Cambria Math" panose="02040503050406030204" pitchFamily="18" charset="0"/>
                              <a:cs typeface="Arial" panose="020B0604020202020204" pitchFamily="34" charset="0"/>
                            </a:rPr>
                          </m:ctrlPr>
                        </m:sSubPr>
                        <m:e>
                          <m:acc>
                            <m:accPr>
                              <m:chr m:val="̇"/>
                              <m:ctrlPr>
                                <a:rPr lang="it-IT" sz="2400" i="1" smtClean="0">
                                  <a:solidFill>
                                    <a:schemeClr val="tx1"/>
                                  </a:solidFill>
                                  <a:latin typeface="Cambria Math" panose="02040503050406030204" pitchFamily="18" charset="0"/>
                                  <a:cs typeface="Arial" panose="020B0604020202020204" pitchFamily="34" charset="0"/>
                                </a:rPr>
                              </m:ctrlPr>
                            </m:accPr>
                            <m:e>
                              <m:r>
                                <a:rPr lang="it-IT" sz="2400" b="0" i="1" smtClean="0">
                                  <a:solidFill>
                                    <a:schemeClr val="tx1"/>
                                  </a:solidFill>
                                  <a:latin typeface="Cambria Math" panose="02040503050406030204" pitchFamily="18" charset="0"/>
                                  <a:cs typeface="Arial" panose="020B0604020202020204" pitchFamily="34" charset="0"/>
                                </a:rPr>
                                <m:t>𝑀</m:t>
                              </m:r>
                            </m:e>
                          </m:acc>
                        </m:e>
                        <m:sub>
                          <m:r>
                            <a:rPr lang="it-IT" sz="2400" b="0" i="1" smtClean="0">
                              <a:solidFill>
                                <a:schemeClr val="tx1"/>
                              </a:solidFill>
                              <a:latin typeface="Cambria Math" panose="02040503050406030204" pitchFamily="18" charset="0"/>
                              <a:cs typeface="Arial" panose="020B0604020202020204" pitchFamily="34" charset="0"/>
                            </a:rPr>
                            <m:t>𝐹𝑈𝑉</m:t>
                          </m:r>
                        </m:sub>
                      </m:sSub>
                      <m:r>
                        <a:rPr lang="it-IT" sz="240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2×</m:t>
                      </m:r>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10</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−9</m:t>
                          </m:r>
                        </m:sup>
                      </m:sSup>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𝑅</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𝑑</m:t>
                          </m:r>
                        </m:sub>
                      </m:sSub>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𝑀</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sub>
                      </m:sSub>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𝑦𝑟</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m:t>
                          </m:r>
                        </m:sup>
                      </m:sSup>
                    </m:oMath>
                  </m:oMathPara>
                </a14:m>
                <a:endParaRPr lang="it-IT" sz="2400" dirty="0">
                  <a:solidFill>
                    <a:schemeClr val="tx1"/>
                  </a:solidFill>
                  <a:latin typeface="Arial" panose="020B0604020202020204" pitchFamily="34" charset="0"/>
                  <a:cs typeface="Arial" panose="020B0604020202020204" pitchFamily="34" charset="0"/>
                </a:endParaRPr>
              </a:p>
              <a:p>
                <a:pPr algn="l"/>
                <a:endParaRPr lang="it-IT" sz="2400" dirty="0">
                  <a:solidFill>
                    <a:schemeClr val="tx1"/>
                  </a:solidFill>
                  <a:latin typeface="Arial" panose="020B0604020202020204" pitchFamily="34" charset="0"/>
                  <a:cs typeface="Arial" panose="020B0604020202020204" pitchFamily="34" charset="0"/>
                </a:endParaRPr>
              </a:p>
              <a:p>
                <a:pPr/>
                <a14:m>
                  <m:oMathPara xmlns:m="http://schemas.openxmlformats.org/officeDocument/2006/math">
                    <m:oMathParaPr>
                      <m:jc m:val="centerGroup"/>
                    </m:oMathParaPr>
                    <m:oMath xmlns:m="http://schemas.openxmlformats.org/officeDocument/2006/math">
                      <m:sSub>
                        <m:sSubPr>
                          <m:ctrlPr>
                            <a:rPr lang="it-IT" sz="2400" i="1" smtClean="0">
                              <a:solidFill>
                                <a:schemeClr val="tx1"/>
                              </a:solidFill>
                              <a:latin typeface="Cambria Math" panose="02040503050406030204" pitchFamily="18" charset="0"/>
                              <a:cs typeface="Arial" panose="020B0604020202020204" pitchFamily="34" charset="0"/>
                            </a:rPr>
                          </m:ctrlPr>
                        </m:sSubPr>
                        <m:e>
                          <m:acc>
                            <m:accPr>
                              <m:chr m:val="̇"/>
                              <m:ctrlPr>
                                <a:rPr lang="it-IT" sz="2400" i="1" smtClean="0">
                                  <a:solidFill>
                                    <a:schemeClr val="tx1"/>
                                  </a:solidFill>
                                  <a:latin typeface="Cambria Math" panose="02040503050406030204" pitchFamily="18" charset="0"/>
                                  <a:cs typeface="Arial" panose="020B0604020202020204" pitchFamily="34" charset="0"/>
                                </a:rPr>
                              </m:ctrlPr>
                            </m:accPr>
                            <m:e>
                              <m:r>
                                <a:rPr lang="it-IT" sz="2400" b="0" i="1" smtClean="0">
                                  <a:solidFill>
                                    <a:schemeClr val="tx1"/>
                                  </a:solidFill>
                                  <a:latin typeface="Cambria Math" panose="02040503050406030204" pitchFamily="18" charset="0"/>
                                  <a:cs typeface="Arial" panose="020B0604020202020204" pitchFamily="34" charset="0"/>
                                </a:rPr>
                                <m:t>𝑀</m:t>
                              </m:r>
                            </m:e>
                          </m:acc>
                        </m:e>
                        <m:sub>
                          <m:r>
                            <a:rPr lang="it-IT" sz="2400" b="0" i="1" smtClean="0">
                              <a:solidFill>
                                <a:schemeClr val="tx1"/>
                              </a:solidFill>
                              <a:latin typeface="Cambria Math" panose="02040503050406030204" pitchFamily="18" charset="0"/>
                              <a:cs typeface="Arial" panose="020B0604020202020204" pitchFamily="34" charset="0"/>
                            </a:rPr>
                            <m:t>𝐸𝑈𝑉</m:t>
                          </m:r>
                        </m:sub>
                      </m:sSub>
                      <m:r>
                        <a:rPr lang="it-IT" sz="240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8×</m:t>
                      </m:r>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10</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−12</m:t>
                          </m:r>
                        </m:sup>
                      </m:sSup>
                      <m:sSubSup>
                        <m:sSub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𝑅</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𝑑</m:t>
                          </m:r>
                        </m:sub>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3/2</m:t>
                          </m:r>
                        </m:sup>
                      </m:sSubSup>
                      <m:f>
                        <m:f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fPr>
                        <m:num>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m:rPr>
                                  <m:sty m:val="p"/>
                                </m:rPr>
                                <a:rPr lang="el-GR" sz="2400" i="1">
                                  <a:solidFill>
                                    <a:schemeClr val="tx1"/>
                                  </a:solidFill>
                                  <a:latin typeface="Cambria Math" panose="02040503050406030204" pitchFamily="18" charset="0"/>
                                  <a:ea typeface="Cambria Math" panose="02040503050406030204" pitchFamily="18" charset="0"/>
                                  <a:cs typeface="Arial" panose="020B0604020202020204" pitchFamily="34" charset="0"/>
                                </a:rPr>
                                <m:t>Φ</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𝑖</m:t>
                              </m:r>
                            </m:sub>
                          </m:sSub>
                        </m:num>
                        <m:den>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𝑑</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2</m:t>
                              </m:r>
                            </m:sup>
                          </m:sSup>
                        </m:den>
                      </m:f>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𝑀</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sub>
                      </m:sSub>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𝑦𝑟</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m:t>
                          </m:r>
                        </m:sup>
                      </m:sSup>
                    </m:oMath>
                  </m:oMathPara>
                </a14:m>
                <a:endParaRPr lang="it-IT" sz="2400" dirty="0">
                  <a:solidFill>
                    <a:schemeClr val="tx1"/>
                  </a:solidFill>
                  <a:latin typeface="Arial" panose="020B0604020202020204" pitchFamily="34" charset="0"/>
                  <a:cs typeface="Arial" panose="020B0604020202020204" pitchFamily="34" charset="0"/>
                </a:endParaRPr>
              </a:p>
              <a:p>
                <a:endParaRPr lang="it-IT" sz="2400" dirty="0">
                  <a:solidFill>
                    <a:schemeClr val="tx1"/>
                  </a:solidFill>
                  <a:latin typeface="Arial" panose="020B0604020202020204" pitchFamily="34" charset="0"/>
                  <a:cs typeface="Arial" panose="020B0604020202020204" pitchFamily="34" charset="0"/>
                </a:endParaRPr>
              </a:p>
              <a:p>
                <a:r>
                  <a:rPr lang="it-IT" sz="2400" dirty="0">
                    <a:solidFill>
                      <a:schemeClr val="tx1"/>
                    </a:solidFill>
                    <a:latin typeface="Arial" panose="020B0604020202020204" pitchFamily="34" charset="0"/>
                    <a:cs typeface="Arial" panose="020B0604020202020204" pitchFamily="34" charset="0"/>
                  </a:rPr>
                  <a:t>Under </a:t>
                </a:r>
                <a:r>
                  <a:rPr lang="it-IT" sz="2400" dirty="0" err="1">
                    <a:solidFill>
                      <a:schemeClr val="tx1"/>
                    </a:solidFill>
                    <a:latin typeface="Arial" panose="020B0604020202020204" pitchFamily="34" charset="0"/>
                    <a:cs typeface="Arial" panose="020B0604020202020204" pitchFamily="34" charset="0"/>
                  </a:rPr>
                  <a:t>important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assumptions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such</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as</a:t>
                </a:r>
                <a:r>
                  <a:rPr lang="it-IT" sz="2400" dirty="0">
                    <a:solidFill>
                      <a:schemeClr val="tx1"/>
                    </a:solidFill>
                    <a:latin typeface="Arial" panose="020B0604020202020204" pitchFamily="34" charset="0"/>
                    <a:cs typeface="Arial" panose="020B0604020202020204" pitchFamily="34" charset="0"/>
                  </a:rPr>
                  <a:t>: </a:t>
                </a:r>
              </a:p>
              <a:p>
                <a:endParaRPr lang="it-IT" sz="2400" dirty="0">
                  <a:solidFill>
                    <a:schemeClr val="tx1"/>
                  </a:solidFill>
                  <a:latin typeface="Arial" panose="020B0604020202020204" pitchFamily="34" charset="0"/>
                  <a:cs typeface="Arial" panose="020B0604020202020204" pitchFamily="34" charset="0"/>
                </a:endParaRPr>
              </a:p>
              <a:p>
                <a:r>
                  <a:rPr lang="it-IT" sz="2400" dirty="0" err="1">
                    <a:solidFill>
                      <a:schemeClr val="tx1"/>
                    </a:solidFill>
                    <a:latin typeface="Arial" panose="020B0604020202020204" pitchFamily="34" charset="0"/>
                    <a:cs typeface="Arial" panose="020B0604020202020204" pitchFamily="34" charset="0"/>
                  </a:rPr>
                  <a:t>Tuned</a:t>
                </a:r>
                <a:r>
                  <a:rPr lang="it-IT" sz="2400" dirty="0">
                    <a:solidFill>
                      <a:schemeClr val="tx1"/>
                    </a:solidFill>
                    <a:latin typeface="Arial" panose="020B0604020202020204" pitchFamily="34" charset="0"/>
                    <a:cs typeface="Arial" panose="020B0604020202020204" pitchFamily="34" charset="0"/>
                  </a:rPr>
                  <a:t> on Θ</a:t>
                </a:r>
                <a:r>
                  <a:rPr lang="it-IT" sz="2400" baseline="30000" dirty="0">
                    <a:solidFill>
                      <a:schemeClr val="tx1"/>
                    </a:solidFill>
                    <a:latin typeface="Arial" panose="020B0604020202020204" pitchFamily="34" charset="0"/>
                    <a:cs typeface="Arial" panose="020B0604020202020204" pitchFamily="34" charset="0"/>
                  </a:rPr>
                  <a:t>1</a:t>
                </a:r>
                <a:r>
                  <a:rPr lang="it-IT" sz="2400" dirty="0">
                    <a:solidFill>
                      <a:schemeClr val="tx1"/>
                    </a:solidFill>
                    <a:latin typeface="Arial" panose="020B0604020202020204" pitchFamily="34" charset="0"/>
                    <a:cs typeface="Arial" panose="020B0604020202020204" pitchFamily="34" charset="0"/>
                  </a:rPr>
                  <a:t> Ori; no ISM </a:t>
                </a:r>
                <a:r>
                  <a:rPr lang="it-IT" sz="2400" dirty="0" err="1">
                    <a:solidFill>
                      <a:schemeClr val="tx1"/>
                    </a:solidFill>
                    <a:latin typeface="Arial" panose="020B0604020202020204" pitchFamily="34" charset="0"/>
                    <a:cs typeface="Arial" panose="020B0604020202020204" pitchFamily="34" charset="0"/>
                  </a:rPr>
                  <a:t>absorption</a:t>
                </a:r>
                <a:r>
                  <a:rPr lang="it-IT" sz="2400" dirty="0">
                    <a:solidFill>
                      <a:schemeClr val="tx1"/>
                    </a:solidFill>
                    <a:latin typeface="Arial" panose="020B0604020202020204" pitchFamily="34" charset="0"/>
                    <a:cs typeface="Arial" panose="020B0604020202020204" pitchFamily="34" charset="0"/>
                  </a:rPr>
                  <a:t>; R</a:t>
                </a:r>
                <a:r>
                  <a:rPr lang="it-IT" sz="2400" baseline="-25000" dirty="0">
                    <a:solidFill>
                      <a:schemeClr val="tx1"/>
                    </a:solidFill>
                    <a:latin typeface="Arial" panose="020B0604020202020204" pitchFamily="34" charset="0"/>
                    <a:cs typeface="Arial" panose="020B0604020202020204" pitchFamily="34" charset="0"/>
                  </a:rPr>
                  <a:t>if</a:t>
                </a:r>
                <a:r>
                  <a:rPr lang="it-IT" sz="2400" dirty="0">
                    <a:solidFill>
                      <a:schemeClr val="tx1"/>
                    </a:solidFill>
                    <a:latin typeface="Arial" panose="020B0604020202020204" pitchFamily="34" charset="0"/>
                    <a:cs typeface="Arial" panose="020B0604020202020204" pitchFamily="34" charset="0"/>
                  </a:rPr>
                  <a:t> set by </a:t>
                </a:r>
                <a:r>
                  <a:rPr lang="it-IT" sz="2400" dirty="0" err="1">
                    <a:solidFill>
                      <a:schemeClr val="tx1"/>
                    </a:solidFill>
                    <a:latin typeface="Arial" panose="020B0604020202020204" pitchFamily="34" charset="0"/>
                    <a:cs typeface="Arial" panose="020B0604020202020204" pitchFamily="34" charset="0"/>
                  </a:rPr>
                  <a:t>ionization</a:t>
                </a:r>
                <a:r>
                  <a:rPr lang="it-IT" sz="2400" dirty="0">
                    <a:solidFill>
                      <a:schemeClr val="tx1"/>
                    </a:solidFill>
                    <a:latin typeface="Arial" panose="020B0604020202020204" pitchFamily="34" charset="0"/>
                    <a:cs typeface="Arial" panose="020B0604020202020204" pitchFamily="34" charset="0"/>
                  </a:rPr>
                  <a:t> vs. </a:t>
                </a:r>
                <a:r>
                  <a:rPr lang="it-IT" sz="2400" dirty="0" err="1">
                    <a:solidFill>
                      <a:schemeClr val="tx1"/>
                    </a:solidFill>
                    <a:latin typeface="Arial" panose="020B0604020202020204" pitchFamily="34" charset="0"/>
                    <a:cs typeface="Arial" panose="020B0604020202020204" pitchFamily="34" charset="0"/>
                  </a:rPr>
                  <a:t>recombinations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ionized</a:t>
                </a:r>
                <a:r>
                  <a:rPr lang="it-IT" sz="2400" dirty="0">
                    <a:solidFill>
                      <a:schemeClr val="tx1"/>
                    </a:solidFill>
                    <a:latin typeface="Arial" panose="020B0604020202020204" pitchFamily="34" charset="0"/>
                    <a:cs typeface="Arial" panose="020B0604020202020204" pitchFamily="34" charset="0"/>
                  </a:rPr>
                  <a:t> flow </a:t>
                </a:r>
                <a:r>
                  <a:rPr lang="it-IT" sz="2400" dirty="0" err="1">
                    <a:solidFill>
                      <a:schemeClr val="tx1"/>
                    </a:solidFill>
                    <a:latin typeface="Arial" panose="020B0604020202020204" pitchFamily="34" charset="0"/>
                    <a:cs typeface="Arial" panose="020B0604020202020204" pitchFamily="34" charset="0"/>
                  </a:rPr>
                  <a:t>isothermal</a:t>
                </a:r>
                <a:r>
                  <a:rPr lang="it-IT" sz="2400" dirty="0">
                    <a:solidFill>
                      <a:schemeClr val="tx1"/>
                    </a:solidFill>
                    <a:latin typeface="Arial" panose="020B0604020202020204" pitchFamily="34" charset="0"/>
                    <a:cs typeface="Arial" panose="020B0604020202020204" pitchFamily="34" charset="0"/>
                  </a:rPr>
                  <a:t>; in FUV, gas </a:t>
                </a:r>
                <a:r>
                  <a:rPr lang="it-IT" sz="2400" dirty="0" err="1">
                    <a:solidFill>
                      <a:schemeClr val="tx1"/>
                    </a:solidFill>
                    <a:latin typeface="Arial" panose="020B0604020202020204" pitchFamily="34" charset="0"/>
                    <a:cs typeface="Arial" panose="020B0604020202020204" pitchFamily="34" charset="0"/>
                  </a:rPr>
                  <a:t>isothermal</a:t>
                </a:r>
                <a:r>
                  <a:rPr lang="it-IT" sz="2400" dirty="0">
                    <a:solidFill>
                      <a:schemeClr val="tx1"/>
                    </a:solidFill>
                    <a:latin typeface="Arial" panose="020B0604020202020204" pitchFamily="34" charset="0"/>
                    <a:cs typeface="Arial" panose="020B0604020202020204" pitchFamily="34" charset="0"/>
                  </a:rPr>
                  <a:t> in the PDR; disc </a:t>
                </a:r>
                <a:r>
                  <a:rPr lang="it-IT" sz="2400" dirty="0" err="1">
                    <a:solidFill>
                      <a:schemeClr val="tx1"/>
                    </a:solidFill>
                    <a:latin typeface="Arial" panose="020B0604020202020204" pitchFamily="34" charset="0"/>
                    <a:cs typeface="Arial" panose="020B0604020202020204" pitchFamily="34" charset="0"/>
                  </a:rPr>
                  <a:t>simplified</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spherical</a:t>
                </a:r>
                <a:r>
                  <a:rPr lang="it-IT" sz="2400" dirty="0">
                    <a:solidFill>
                      <a:schemeClr val="tx1"/>
                    </a:solidFill>
                    <a:latin typeface="Arial" panose="020B0604020202020204" pitchFamily="34" charset="0"/>
                    <a:cs typeface="Arial" panose="020B0604020202020204" pitchFamily="34" charset="0"/>
                  </a:rPr>
                  <a:t> wind </a:t>
                </a:r>
                <a:r>
                  <a:rPr lang="it-IT" sz="2400" dirty="0" err="1">
                    <a:solidFill>
                      <a:schemeClr val="tx1"/>
                    </a:solidFill>
                    <a:latin typeface="Arial" panose="020B0604020202020204" pitchFamily="34" charset="0"/>
                    <a:cs typeface="Arial" panose="020B0604020202020204" pitchFamily="34" charset="0"/>
                  </a:rPr>
                  <a:t>geometry</a:t>
                </a:r>
                <a:r>
                  <a:rPr lang="it-IT" sz="2400" dirty="0">
                    <a:solidFill>
                      <a:schemeClr val="tx1"/>
                    </a:solidFill>
                    <a:latin typeface="Arial" panose="020B0604020202020204" pitchFamily="34" charset="0"/>
                    <a:cs typeface="Arial" panose="020B0604020202020204" pitchFamily="34" charset="0"/>
                  </a:rPr>
                  <a:t> </a:t>
                </a:r>
              </a:p>
            </p:txBody>
          </p:sp>
        </mc:Choice>
        <mc:Fallback xmlns="">
          <p:sp>
            <p:nvSpPr>
              <p:cNvPr id="9" name="Rettangolo con angoli arrotondati 8">
                <a:extLst>
                  <a:ext uri="{FF2B5EF4-FFF2-40B4-BE49-F238E27FC236}">
                    <a16:creationId xmlns:a16="http://schemas.microsoft.com/office/drawing/2014/main" id="{E0BD19C8-8325-48CC-A1CF-0301A3752D05}"/>
                  </a:ext>
                </a:extLst>
              </p:cNvPr>
              <p:cNvSpPr>
                <a:spLocks noRot="1" noChangeAspect="1" noMove="1" noResize="1" noEditPoints="1" noAdjustHandles="1" noChangeArrowheads="1" noChangeShapeType="1" noTextEdit="1"/>
              </p:cNvSpPr>
              <p:nvPr/>
            </p:nvSpPr>
            <p:spPr>
              <a:xfrm>
                <a:off x="125251" y="809897"/>
                <a:ext cx="5970749" cy="5993583"/>
              </a:xfrm>
              <a:prstGeom prst="roundRect">
                <a:avLst>
                  <a:gd name="adj" fmla="val 10862"/>
                </a:avLst>
              </a:prstGeom>
              <a:blipFill>
                <a:blip r:embed="rId3"/>
                <a:stretch>
                  <a:fillRect/>
                </a:stretch>
              </a:blipFill>
              <a:ln>
                <a:noFill/>
              </a:ln>
              <a:effectLst>
                <a:innerShdw blurRad="114300">
                  <a:prstClr val="black"/>
                </a:innerShdw>
              </a:effectLst>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0" name="Rettangolo con angoli arrotondati 9">
                <a:extLst>
                  <a:ext uri="{FF2B5EF4-FFF2-40B4-BE49-F238E27FC236}">
                    <a16:creationId xmlns:a16="http://schemas.microsoft.com/office/drawing/2014/main" id="{A6AC11B8-4C82-4164-960A-84345C4E679E}"/>
                  </a:ext>
                </a:extLst>
              </p:cNvPr>
              <p:cNvSpPr/>
              <p:nvPr/>
            </p:nvSpPr>
            <p:spPr>
              <a:xfrm>
                <a:off x="6117771" y="809896"/>
                <a:ext cx="5970749" cy="5993583"/>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it-IT" sz="2400" dirty="0">
                    <a:solidFill>
                      <a:schemeClr val="tx1"/>
                    </a:solidFill>
                    <a:latin typeface="Arial" panose="020B0604020202020204" pitchFamily="34" charset="0"/>
                    <a:cs typeface="Arial" panose="020B0604020202020204" pitchFamily="34" charset="0"/>
                  </a:rPr>
                  <a:t>More </a:t>
                </a:r>
                <a:r>
                  <a:rPr lang="it-IT" sz="2400" dirty="0" err="1">
                    <a:solidFill>
                      <a:schemeClr val="tx1"/>
                    </a:solidFill>
                    <a:latin typeface="Arial" panose="020B0604020202020204" pitchFamily="34" charset="0"/>
                    <a:cs typeface="Arial" panose="020B0604020202020204" pitchFamily="34" charset="0"/>
                  </a:rPr>
                  <a:t>recent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estimates</a:t>
                </a:r>
                <a:r>
                  <a:rPr lang="it-IT" sz="2400" dirty="0">
                    <a:solidFill>
                      <a:schemeClr val="tx1"/>
                    </a:solidFill>
                    <a:latin typeface="Arial" panose="020B0604020202020204" pitchFamily="34" charset="0"/>
                    <a:cs typeface="Arial" panose="020B0604020202020204" pitchFamily="34" charset="0"/>
                  </a:rPr>
                  <a:t>:</a:t>
                </a:r>
              </a:p>
              <a:p>
                <a:pPr algn="l"/>
                <a:endParaRPr lang="it-IT" sz="2400" dirty="0">
                  <a:solidFill>
                    <a:schemeClr val="tx1"/>
                  </a:solidFill>
                  <a:latin typeface="Arial" panose="020B0604020202020204" pitchFamily="34" charset="0"/>
                  <a:cs typeface="Arial" panose="020B0604020202020204" pitchFamily="34" charset="0"/>
                </a:endParaRPr>
              </a:p>
              <a:p>
                <a:pPr algn="l"/>
                <a:r>
                  <a:rPr lang="it-IT" sz="2400" dirty="0">
                    <a:solidFill>
                      <a:schemeClr val="tx1"/>
                    </a:solidFill>
                    <a:latin typeface="Arial" panose="020B0604020202020204" pitchFamily="34" charset="0"/>
                    <a:cs typeface="Arial" panose="020B0604020202020204" pitchFamily="34" charset="0"/>
                  </a:rPr>
                  <a:t>Facchini+ 2016: FUV regime, semi-</a:t>
                </a:r>
                <a:r>
                  <a:rPr lang="it-IT" sz="2400" dirty="0" err="1">
                    <a:solidFill>
                      <a:schemeClr val="tx1"/>
                    </a:solidFill>
                    <a:latin typeface="Arial" panose="020B0604020202020204" pitchFamily="34" charset="0"/>
                    <a:cs typeface="Arial" panose="020B0604020202020204" pitchFamily="34" charset="0"/>
                  </a:rPr>
                  <a:t>analytic</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solution</a:t>
                </a:r>
                <a:r>
                  <a:rPr lang="it-IT" sz="2400" dirty="0">
                    <a:solidFill>
                      <a:schemeClr val="tx1"/>
                    </a:solidFill>
                    <a:latin typeface="Arial" panose="020B0604020202020204" pitchFamily="34" charset="0"/>
                    <a:cs typeface="Arial" panose="020B0604020202020204" pitchFamily="34" charset="0"/>
                  </a:rPr>
                  <a:t>, accounts for small </a:t>
                </a:r>
                <a:r>
                  <a:rPr lang="it-IT" sz="2400" dirty="0" err="1">
                    <a:solidFill>
                      <a:schemeClr val="tx1"/>
                    </a:solidFill>
                    <a:latin typeface="Arial" panose="020B0604020202020204" pitchFamily="34" charset="0"/>
                    <a:cs typeface="Arial" panose="020B0604020202020204" pitchFamily="34" charset="0"/>
                  </a:rPr>
                  <a:t>dust</a:t>
                </a:r>
                <a:r>
                  <a:rPr lang="it-IT" sz="2400" dirty="0">
                    <a:solidFill>
                      <a:schemeClr val="tx1"/>
                    </a:solidFill>
                    <a:latin typeface="Arial" panose="020B0604020202020204" pitchFamily="34" charset="0"/>
                    <a:cs typeface="Arial" panose="020B0604020202020204" pitchFamily="34" charset="0"/>
                  </a:rPr>
                  <a:t> in the wind</a:t>
                </a:r>
              </a:p>
              <a:p>
                <a:pPr algn="l"/>
                <a:endParaRPr lang="it-IT" sz="2400" dirty="0">
                  <a:solidFill>
                    <a:schemeClr val="tx1"/>
                  </a:solidFill>
                  <a:latin typeface="Arial" panose="020B0604020202020204" pitchFamily="34" charset="0"/>
                  <a:cs typeface="Arial" panose="020B0604020202020204" pitchFamily="34" charset="0"/>
                </a:endParaRPr>
              </a:p>
              <a:p>
                <a:pPr algn="l"/>
                <a:r>
                  <a:rPr lang="it-IT" sz="2400" dirty="0" err="1">
                    <a:solidFill>
                      <a:schemeClr val="tx1"/>
                    </a:solidFill>
                    <a:latin typeface="Arial" panose="020B0604020202020204" pitchFamily="34" charset="0"/>
                    <a:cs typeface="Arial" panose="020B0604020202020204" pitchFamily="34" charset="0"/>
                  </a:rPr>
                  <a:t>Haworth</a:t>
                </a:r>
                <a:r>
                  <a:rPr lang="it-IT" sz="2400" dirty="0">
                    <a:solidFill>
                      <a:schemeClr val="tx1"/>
                    </a:solidFill>
                    <a:latin typeface="Arial" panose="020B0604020202020204" pitchFamily="34" charset="0"/>
                    <a:cs typeface="Arial" panose="020B0604020202020204" pitchFamily="34" charset="0"/>
                  </a:rPr>
                  <a:t>+ 2018, 2023: public </a:t>
                </a:r>
                <a:r>
                  <a:rPr lang="it-IT" sz="2400" dirty="0" err="1">
                    <a:solidFill>
                      <a:schemeClr val="tx1"/>
                    </a:solidFill>
                    <a:latin typeface="Arial" panose="020B0604020202020204" pitchFamily="34" charset="0"/>
                    <a:cs typeface="Arial" panose="020B0604020202020204" pitchFamily="34" charset="0"/>
                  </a:rPr>
                  <a:t>grid</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hydrodynamic</a:t>
                </a:r>
                <a:r>
                  <a:rPr lang="it-IT" sz="2400" dirty="0">
                    <a:solidFill>
                      <a:schemeClr val="tx1"/>
                    </a:solidFill>
                    <a:latin typeface="Arial" panose="020B0604020202020204" pitchFamily="34" charset="0"/>
                    <a:cs typeface="Arial" panose="020B0604020202020204" pitchFamily="34" charset="0"/>
                  </a:rPr>
                  <a:t> models of </a:t>
                </a:r>
                <a:r>
                  <a:rPr lang="it-IT" sz="2400" dirty="0" err="1">
                    <a:solidFill>
                      <a:schemeClr val="tx1"/>
                    </a:solidFill>
                    <a:latin typeface="Arial" panose="020B0604020202020204" pitchFamily="34" charset="0"/>
                    <a:cs typeface="Arial" panose="020B0604020202020204" pitchFamily="34" charset="0"/>
                  </a:rPr>
                  <a:t>evaporating</a:t>
                </a:r>
                <a:r>
                  <a:rPr lang="it-IT" sz="2400" dirty="0">
                    <a:solidFill>
                      <a:schemeClr val="tx1"/>
                    </a:solidFill>
                    <a:latin typeface="Arial" panose="020B0604020202020204" pitchFamily="34" charset="0"/>
                    <a:cs typeface="Arial" panose="020B0604020202020204" pitchFamily="34" charset="0"/>
                  </a:rPr>
                  <a:t> discs </a:t>
                </a:r>
              </a:p>
              <a:p>
                <a:pPr algn="l"/>
                <a:endParaRPr lang="it-IT" sz="2400" dirty="0">
                  <a:solidFill>
                    <a:schemeClr val="tx1"/>
                  </a:solidFill>
                  <a:latin typeface="Arial" panose="020B0604020202020204" pitchFamily="34" charset="0"/>
                  <a:cs typeface="Arial" panose="020B0604020202020204" pitchFamily="34" charset="0"/>
                </a:endParaRPr>
              </a:p>
              <a:p>
                <a:pPr algn="l"/>
                <a:r>
                  <a:rPr lang="it-IT" sz="2400" dirty="0">
                    <a:solidFill>
                      <a:schemeClr val="tx1"/>
                    </a:solidFill>
                    <a:latin typeface="Arial" panose="020B0604020202020204" pitchFamily="34" charset="0"/>
                    <a:cs typeface="Arial" panose="020B0604020202020204" pitchFamily="34" charset="0"/>
                  </a:rPr>
                  <a:t>Mass </a:t>
                </a:r>
                <a:r>
                  <a:rPr lang="it-IT" sz="2400" dirty="0" err="1">
                    <a:solidFill>
                      <a:schemeClr val="tx1"/>
                    </a:solidFill>
                    <a:latin typeface="Arial" panose="020B0604020202020204" pitchFamily="34" charset="0"/>
                    <a:cs typeface="Arial" panose="020B0604020202020204" pitchFamily="34" charset="0"/>
                  </a:rPr>
                  <a:t>loss</a:t>
                </a:r>
                <a:r>
                  <a:rPr lang="it-IT" sz="2400" dirty="0">
                    <a:solidFill>
                      <a:schemeClr val="tx1"/>
                    </a:solidFill>
                    <a:latin typeface="Arial" panose="020B0604020202020204" pitchFamily="34" charset="0"/>
                    <a:cs typeface="Arial" panose="020B0604020202020204" pitchFamily="34" charset="0"/>
                  </a:rPr>
                  <a:t> rates </a:t>
                </a:r>
                <a:r>
                  <a:rPr lang="it-IT" sz="2400" dirty="0" err="1">
                    <a:solidFill>
                      <a:schemeClr val="tx1"/>
                    </a:solidFill>
                    <a:latin typeface="Arial" panose="020B0604020202020204" pitchFamily="34" charset="0"/>
                    <a:cs typeface="Arial" panose="020B0604020202020204" pitchFamily="34" charset="0"/>
                  </a:rPr>
                  <a:t>as</a:t>
                </a:r>
                <a:r>
                  <a:rPr lang="it-IT" sz="2400" dirty="0">
                    <a:solidFill>
                      <a:schemeClr val="tx1"/>
                    </a:solidFill>
                    <a:latin typeface="Arial" panose="020B0604020202020204" pitchFamily="34" charset="0"/>
                    <a:cs typeface="Arial" panose="020B0604020202020204" pitchFamily="34" charset="0"/>
                  </a:rPr>
                  <a:t> high </a:t>
                </a:r>
                <a:r>
                  <a:rPr lang="it-IT" sz="2400" dirty="0" err="1">
                    <a:solidFill>
                      <a:schemeClr val="tx1"/>
                    </a:solidFill>
                    <a:latin typeface="Arial" panose="020B0604020202020204" pitchFamily="34" charset="0"/>
                    <a:cs typeface="Arial" panose="020B0604020202020204" pitchFamily="34" charset="0"/>
                  </a:rPr>
                  <a:t>as</a:t>
                </a:r>
                <a:r>
                  <a:rPr lang="it-IT" sz="2400" dirty="0">
                    <a:solidFill>
                      <a:schemeClr val="tx1"/>
                    </a:solidFill>
                    <a:latin typeface="Arial" panose="020B0604020202020204" pitchFamily="34" charset="0"/>
                    <a:cs typeface="Arial" panose="020B0604020202020204" pitchFamily="34" charset="0"/>
                  </a:rPr>
                  <a:t> 10</a:t>
                </a:r>
                <a:r>
                  <a:rPr lang="it-IT" sz="2400" baseline="30000" dirty="0">
                    <a:solidFill>
                      <a:schemeClr val="tx1"/>
                    </a:solidFill>
                    <a:latin typeface="Arial" panose="020B0604020202020204" pitchFamily="34" charset="0"/>
                    <a:cs typeface="Arial" panose="020B0604020202020204" pitchFamily="34" charset="0"/>
                  </a:rPr>
                  <a:t>-6</a:t>
                </a:r>
                <a:r>
                  <a:rPr lang="it-IT" sz="2400" b="0" dirty="0">
                    <a:solidFill>
                      <a:schemeClr val="tx1"/>
                    </a:solidFill>
                    <a:ea typeface="Cambria Math" panose="02040503050406030204" pitchFamily="18" charset="0"/>
                    <a:cs typeface="Arial" panose="020B0604020202020204" pitchFamily="34" charset="0"/>
                  </a:rPr>
                  <a:t> </a:t>
                </a:r>
                <a14:m>
                  <m:oMath xmlns:m="http://schemas.openxmlformats.org/officeDocument/2006/math">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𝑀</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sub>
                    </m:sSub>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𝑦𝑟</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m:t>
                        </m:r>
                      </m:sup>
                    </m:sSup>
                  </m:oMath>
                </a14:m>
                <a:r>
                  <a:rPr lang="it-IT" sz="2400" dirty="0">
                    <a:solidFill>
                      <a:schemeClr val="tx1"/>
                    </a:solidFill>
                    <a:latin typeface="Arial" panose="020B0604020202020204" pitchFamily="34" charset="0"/>
                    <a:cs typeface="Arial" panose="020B0604020202020204" pitchFamily="34" charset="0"/>
                  </a:rPr>
                  <a:t> </a:t>
                </a:r>
              </a:p>
            </p:txBody>
          </p:sp>
        </mc:Choice>
        <mc:Fallback xmlns="">
          <p:sp>
            <p:nvSpPr>
              <p:cNvPr id="10" name="Rettangolo con angoli arrotondati 9">
                <a:extLst>
                  <a:ext uri="{FF2B5EF4-FFF2-40B4-BE49-F238E27FC236}">
                    <a16:creationId xmlns:a16="http://schemas.microsoft.com/office/drawing/2014/main" id="{A6AC11B8-4C82-4164-960A-84345C4E679E}"/>
                  </a:ext>
                </a:extLst>
              </p:cNvPr>
              <p:cNvSpPr>
                <a:spLocks noRot="1" noChangeAspect="1" noMove="1" noResize="1" noEditPoints="1" noAdjustHandles="1" noChangeArrowheads="1" noChangeShapeType="1" noTextEdit="1"/>
              </p:cNvSpPr>
              <p:nvPr/>
            </p:nvSpPr>
            <p:spPr>
              <a:xfrm>
                <a:off x="6117771" y="809896"/>
                <a:ext cx="5970749" cy="5993583"/>
              </a:xfrm>
              <a:prstGeom prst="roundRect">
                <a:avLst>
                  <a:gd name="adj" fmla="val 10862"/>
                </a:avLst>
              </a:prstGeom>
              <a:blipFill>
                <a:blip r:embed="rId4"/>
                <a:stretch>
                  <a:fillRect/>
                </a:stretch>
              </a:blipFill>
              <a:ln>
                <a:noFill/>
              </a:ln>
              <a:effectLst>
                <a:innerShdw blurRad="114300">
                  <a:prstClr val="black"/>
                </a:innerShdw>
              </a:effectLst>
            </p:spPr>
            <p:txBody>
              <a:bodyPr/>
              <a:lstStyle/>
              <a:p>
                <a:r>
                  <a:rPr lang="it-IT">
                    <a:noFill/>
                  </a:rPr>
                  <a:t> </a:t>
                </a:r>
              </a:p>
            </p:txBody>
          </p:sp>
        </mc:Fallback>
      </mc:AlternateContent>
    </p:spTree>
    <p:extLst>
      <p:ext uri="{BB962C8B-B14F-4D97-AF65-F5344CB8AC3E}">
        <p14:creationId xmlns:p14="http://schemas.microsoft.com/office/powerpoint/2010/main" val="3799098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F2C6A3B5-26FF-4A40-9FB2-0EF858B7F209}"/>
              </a:ext>
            </a:extLst>
          </p:cNvPr>
          <p:cNvSpPr txBox="1"/>
          <p:nvPr/>
        </p:nvSpPr>
        <p:spPr>
          <a:xfrm>
            <a:off x="29817" y="54520"/>
            <a:ext cx="468429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DISPERSAL TIMESCALES</a:t>
            </a:r>
          </a:p>
        </p:txBody>
      </p:sp>
      <p:sp>
        <p:nvSpPr>
          <p:cNvPr id="5" name="Rettangolo con angoli arrotondati 4">
            <a:extLst>
              <a:ext uri="{FF2B5EF4-FFF2-40B4-BE49-F238E27FC236}">
                <a16:creationId xmlns:a16="http://schemas.microsoft.com/office/drawing/2014/main" id="{747ED35B-13E2-4BF9-A89A-39AB57629EC9}"/>
              </a:ext>
            </a:extLst>
          </p:cNvPr>
          <p:cNvSpPr/>
          <p:nvPr/>
        </p:nvSpPr>
        <p:spPr>
          <a:xfrm>
            <a:off x="125251" y="809897"/>
            <a:ext cx="7666335" cy="740229"/>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it-IT" sz="2400" dirty="0" err="1">
                <a:solidFill>
                  <a:schemeClr val="tx1"/>
                </a:solidFill>
                <a:latin typeface="Arial" panose="020B0604020202020204" pitchFamily="34" charset="0"/>
                <a:cs typeface="Arial" panose="020B0604020202020204" pitchFamily="34" charset="0"/>
              </a:rPr>
              <a:t>Dispersal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timescales</a:t>
            </a:r>
            <a:r>
              <a:rPr lang="it-IT" sz="2400" dirty="0">
                <a:solidFill>
                  <a:schemeClr val="tx1"/>
                </a:solidFill>
                <a:latin typeface="Arial" panose="020B0604020202020204" pitchFamily="34" charset="0"/>
                <a:cs typeface="Arial" panose="020B0604020202020204" pitchFamily="34" charset="0"/>
              </a:rPr>
              <a:t> can be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significantly</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short</a:t>
            </a:r>
            <a:endParaRPr lang="it-IT" sz="2400" dirty="0">
              <a:solidFill>
                <a:schemeClr val="bg1"/>
              </a:solidFill>
              <a:latin typeface="Arial" panose="020B0604020202020204" pitchFamily="34" charset="0"/>
              <a:cs typeface="Arial" panose="020B0604020202020204" pitchFamily="34" charset="0"/>
            </a:endParaRPr>
          </a:p>
        </p:txBody>
      </p:sp>
      <p:pic>
        <p:nvPicPr>
          <p:cNvPr id="2050" name="Picture 2">
            <a:extLst>
              <a:ext uri="{FF2B5EF4-FFF2-40B4-BE49-F238E27FC236}">
                <a16:creationId xmlns:a16="http://schemas.microsoft.com/office/drawing/2014/main" id="{FA3DE33E-7FB4-45CE-8342-035F95179B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3661" y="1118266"/>
            <a:ext cx="3893087" cy="3828202"/>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9F0A6D1E-801F-439D-B9AA-5CD50B36FD2A}"/>
              </a:ext>
            </a:extLst>
          </p:cNvPr>
          <p:cNvSpPr txBox="1"/>
          <p:nvPr/>
        </p:nvSpPr>
        <p:spPr>
          <a:xfrm>
            <a:off x="8173661" y="5031848"/>
            <a:ext cx="3893087" cy="1015663"/>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Evaporation timescale for a 0.05</a:t>
            </a:r>
            <a:r>
              <a:rPr lang="en-US" sz="2000" dirty="0">
                <a:solidFill>
                  <a:schemeClr val="tx1"/>
                </a:solidFill>
                <a:latin typeface="Arial" panose="020B0604020202020204" pitchFamily="34" charset="0"/>
                <a:cs typeface="Arial" panose="020B0604020202020204" pitchFamily="34" charset="0"/>
              </a:rPr>
              <a:t> </a:t>
            </a:r>
            <a:r>
              <a:rPr lang="en-US" sz="2000" i="1" dirty="0">
                <a:solidFill>
                  <a:schemeClr val="bg1"/>
                </a:solidFill>
                <a:latin typeface="Arial" panose="020B0604020202020204" pitchFamily="34" charset="0"/>
                <a:cs typeface="Arial" panose="020B0604020202020204" pitchFamily="34" charset="0"/>
              </a:rPr>
              <a:t>M</a:t>
            </a:r>
            <a:r>
              <a:rPr lang="en-GB" sz="2000" i="1" baseline="-25000" dirty="0">
                <a:solidFill>
                  <a:schemeClr val="bg1"/>
                </a:solidFill>
                <a:latin typeface="Arial" panose="020B0604020202020204" pitchFamily="34" charset="0"/>
                <a:cs typeface="Arial" panose="020B0604020202020204" pitchFamily="34" charset="0"/>
              </a:rPr>
              <a:t>⊙</a:t>
            </a:r>
            <a:r>
              <a:rPr lang="en-GB" sz="2000" i="1" dirty="0">
                <a:solidFill>
                  <a:schemeClr val="bg1"/>
                </a:solidFill>
                <a:latin typeface="Arial" panose="020B0604020202020204" pitchFamily="34" charset="0"/>
                <a:cs typeface="Arial" panose="020B0604020202020204" pitchFamily="34" charset="0"/>
              </a:rPr>
              <a:t> disc around a 1</a:t>
            </a:r>
            <a:r>
              <a:rPr lang="en-US" sz="2000" dirty="0">
                <a:solidFill>
                  <a:schemeClr val="tx1"/>
                </a:solidFill>
                <a:latin typeface="Arial" panose="020B0604020202020204" pitchFamily="34" charset="0"/>
                <a:cs typeface="Arial" panose="020B0604020202020204" pitchFamily="34" charset="0"/>
              </a:rPr>
              <a:t> </a:t>
            </a:r>
            <a:r>
              <a:rPr lang="en-US" sz="2000" i="1" dirty="0">
                <a:solidFill>
                  <a:schemeClr val="bg1"/>
                </a:solidFill>
                <a:latin typeface="Arial" panose="020B0604020202020204" pitchFamily="34" charset="0"/>
                <a:cs typeface="Arial" panose="020B0604020202020204" pitchFamily="34" charset="0"/>
              </a:rPr>
              <a:t>M</a:t>
            </a:r>
            <a:r>
              <a:rPr lang="en-GB" sz="2000" i="1" baseline="-25000" dirty="0">
                <a:solidFill>
                  <a:schemeClr val="bg1"/>
                </a:solidFill>
                <a:latin typeface="Arial" panose="020B0604020202020204" pitchFamily="34" charset="0"/>
                <a:cs typeface="Arial" panose="020B0604020202020204" pitchFamily="34" charset="0"/>
              </a:rPr>
              <a:t>⊙</a:t>
            </a:r>
            <a:r>
              <a:rPr lang="en-GB" sz="2000" i="1" dirty="0">
                <a:solidFill>
                  <a:schemeClr val="bg1"/>
                </a:solidFill>
                <a:latin typeface="Arial" panose="020B0604020202020204" pitchFamily="34" charset="0"/>
                <a:cs typeface="Arial" panose="020B0604020202020204" pitchFamily="34" charset="0"/>
              </a:rPr>
              <a:t> star</a:t>
            </a:r>
          </a:p>
          <a:p>
            <a:pPr algn="ctr"/>
            <a:r>
              <a:rPr lang="en-GB" sz="2000" i="1" dirty="0">
                <a:solidFill>
                  <a:schemeClr val="bg1"/>
                </a:solidFill>
                <a:latin typeface="Arial" panose="020B0604020202020204" pitchFamily="34" charset="0"/>
                <a:cs typeface="Arial" panose="020B0604020202020204" pitchFamily="34" charset="0"/>
              </a:rPr>
              <a:t>(Adams+2004)</a:t>
            </a:r>
          </a:p>
        </p:txBody>
      </p:sp>
      <p:pic>
        <p:nvPicPr>
          <p:cNvPr id="9" name="Immagine 8">
            <a:extLst>
              <a:ext uri="{FF2B5EF4-FFF2-40B4-BE49-F238E27FC236}">
                <a16:creationId xmlns:a16="http://schemas.microsoft.com/office/drawing/2014/main" id="{6BA53D68-2D3C-4A1A-A157-1E00076A5C89}"/>
              </a:ext>
            </a:extLst>
          </p:cNvPr>
          <p:cNvPicPr>
            <a:picLocks noChangeAspect="1"/>
          </p:cNvPicPr>
          <p:nvPr/>
        </p:nvPicPr>
        <p:blipFill rotWithShape="1">
          <a:blip r:embed="rId3"/>
          <a:srcRect b="17857"/>
          <a:stretch/>
        </p:blipFill>
        <p:spPr>
          <a:xfrm>
            <a:off x="185172" y="1718741"/>
            <a:ext cx="7666336" cy="2809716"/>
          </a:xfrm>
          <a:prstGeom prst="rect">
            <a:avLst/>
          </a:prstGeom>
        </p:spPr>
      </p:pic>
      <p:sp>
        <p:nvSpPr>
          <p:cNvPr id="11" name="CasellaDiTesto 10">
            <a:extLst>
              <a:ext uri="{FF2B5EF4-FFF2-40B4-BE49-F238E27FC236}">
                <a16:creationId xmlns:a16="http://schemas.microsoft.com/office/drawing/2014/main" id="{40985388-CFED-4FE7-8DAB-6A5AF07BCD6E}"/>
              </a:ext>
            </a:extLst>
          </p:cNvPr>
          <p:cNvSpPr txBox="1"/>
          <p:nvPr/>
        </p:nvSpPr>
        <p:spPr>
          <a:xfrm>
            <a:off x="185172" y="4697072"/>
            <a:ext cx="7666336" cy="707886"/>
          </a:xfrm>
          <a:prstGeom prst="rect">
            <a:avLst/>
          </a:prstGeom>
          <a:noFill/>
          <a:ln w="25400">
            <a:solidFill>
              <a:srgbClr val="FF0000"/>
            </a:solidFill>
          </a:ln>
        </p:spPr>
        <p:txBody>
          <a:bodyPr wrap="square" rtlCol="0">
            <a:spAutoFit/>
          </a:bodyPr>
          <a:lstStyle/>
          <a:p>
            <a:pPr algn="ctr"/>
            <a:r>
              <a:rPr lang="it-IT" sz="2000" i="1" dirty="0" err="1">
                <a:solidFill>
                  <a:schemeClr val="bg1"/>
                </a:solidFill>
                <a:latin typeface="Arial" panose="020B0604020202020204" pitchFamily="34" charset="0"/>
                <a:cs typeface="Arial" panose="020B0604020202020204" pitchFamily="34" charset="0"/>
              </a:rPr>
              <a:t>Comparison</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between</a:t>
            </a:r>
            <a:r>
              <a:rPr lang="it-IT" sz="2000" i="1" dirty="0">
                <a:solidFill>
                  <a:schemeClr val="bg1"/>
                </a:solidFill>
                <a:latin typeface="Arial" panose="020B0604020202020204" pitchFamily="34" charset="0"/>
                <a:cs typeface="Arial" panose="020B0604020202020204" pitchFamily="34" charset="0"/>
              </a:rPr>
              <a:t> mass </a:t>
            </a:r>
            <a:r>
              <a:rPr lang="it-IT" sz="2000" i="1" dirty="0" err="1">
                <a:solidFill>
                  <a:schemeClr val="bg1"/>
                </a:solidFill>
                <a:latin typeface="Arial" panose="020B0604020202020204" pitchFamily="34" charset="0"/>
                <a:cs typeface="Arial" panose="020B0604020202020204" pitchFamily="34" charset="0"/>
              </a:rPr>
              <a:t>loss</a:t>
            </a:r>
            <a:r>
              <a:rPr lang="it-IT" sz="2000" i="1" dirty="0">
                <a:solidFill>
                  <a:schemeClr val="bg1"/>
                </a:solidFill>
                <a:latin typeface="Arial" panose="020B0604020202020204" pitchFamily="34" charset="0"/>
                <a:cs typeface="Arial" panose="020B0604020202020204" pitchFamily="34" charset="0"/>
              </a:rPr>
              <a:t> rate, mass </a:t>
            </a:r>
            <a:r>
              <a:rPr lang="it-IT" sz="2000" i="1" dirty="0" err="1">
                <a:solidFill>
                  <a:schemeClr val="bg1"/>
                </a:solidFill>
                <a:latin typeface="Arial" panose="020B0604020202020204" pitchFamily="34" charset="0"/>
                <a:cs typeface="Arial" panose="020B0604020202020204" pitchFamily="34" charset="0"/>
              </a:rPr>
              <a:t>accretion</a:t>
            </a:r>
            <a:r>
              <a:rPr lang="it-IT" sz="2000" i="1" dirty="0">
                <a:solidFill>
                  <a:schemeClr val="bg1"/>
                </a:solidFill>
                <a:latin typeface="Arial" panose="020B0604020202020204" pitchFamily="34" charset="0"/>
                <a:cs typeface="Arial" panose="020B0604020202020204" pitchFamily="34" charset="0"/>
              </a:rPr>
              <a:t> rate and disc size </a:t>
            </a:r>
            <a:r>
              <a:rPr lang="it-IT" sz="2000" i="1" dirty="0" err="1">
                <a:solidFill>
                  <a:schemeClr val="bg1"/>
                </a:solidFill>
                <a:latin typeface="Arial" panose="020B0604020202020204" pitchFamily="34" charset="0"/>
                <a:cs typeface="Arial" panose="020B0604020202020204" pitchFamily="34" charset="0"/>
              </a:rPr>
              <a:t>increasing</a:t>
            </a:r>
            <a:r>
              <a:rPr lang="it-IT" sz="2000" i="1" dirty="0">
                <a:solidFill>
                  <a:schemeClr val="bg1"/>
                </a:solidFill>
                <a:latin typeface="Arial" panose="020B0604020202020204" pitchFamily="34" charset="0"/>
                <a:cs typeface="Arial" panose="020B0604020202020204" pitchFamily="34" charset="0"/>
              </a:rPr>
              <a:t> FUV </a:t>
            </a:r>
            <a:r>
              <a:rPr lang="it-IT" sz="2000" i="1" dirty="0" err="1">
                <a:solidFill>
                  <a:schemeClr val="bg1"/>
                </a:solidFill>
                <a:latin typeface="Arial" panose="020B0604020202020204" pitchFamily="34" charset="0"/>
                <a:cs typeface="Arial" panose="020B0604020202020204" pitchFamily="34" charset="0"/>
              </a:rPr>
              <a:t>intensity</a:t>
            </a:r>
            <a:r>
              <a:rPr lang="it-IT" sz="2000" i="1" dirty="0">
                <a:solidFill>
                  <a:schemeClr val="bg1"/>
                </a:solidFill>
                <a:latin typeface="Arial" panose="020B0604020202020204" pitchFamily="34" charset="0"/>
                <a:cs typeface="Arial" panose="020B0604020202020204" pitchFamily="34" charset="0"/>
              </a:rPr>
              <a:t> field (</a:t>
            </a:r>
            <a:r>
              <a:rPr lang="it-IT" sz="2000" i="1" dirty="0" err="1">
                <a:solidFill>
                  <a:schemeClr val="bg1"/>
                </a:solidFill>
                <a:latin typeface="Arial" panose="020B0604020202020204" pitchFamily="34" charset="0"/>
                <a:cs typeface="Arial" panose="020B0604020202020204" pitchFamily="34" charset="0"/>
              </a:rPr>
              <a:t>Winter</a:t>
            </a:r>
            <a:r>
              <a:rPr lang="it-IT" sz="2000" i="1" dirty="0">
                <a:solidFill>
                  <a:schemeClr val="bg1"/>
                </a:solidFill>
                <a:latin typeface="Arial" panose="020B0604020202020204" pitchFamily="34" charset="0"/>
                <a:cs typeface="Arial" panose="020B0604020202020204" pitchFamily="34" charset="0"/>
              </a:rPr>
              <a:t> &amp; </a:t>
            </a:r>
            <a:r>
              <a:rPr lang="it-IT" sz="2000" i="1" dirty="0" err="1">
                <a:solidFill>
                  <a:schemeClr val="bg1"/>
                </a:solidFill>
                <a:latin typeface="Arial" panose="020B0604020202020204" pitchFamily="34" charset="0"/>
                <a:cs typeface="Arial" panose="020B0604020202020204" pitchFamily="34" charset="0"/>
              </a:rPr>
              <a:t>Haworth</a:t>
            </a:r>
            <a:r>
              <a:rPr lang="it-IT" sz="2000" i="1" dirty="0">
                <a:solidFill>
                  <a:schemeClr val="bg1"/>
                </a:solidFill>
                <a:latin typeface="Arial" panose="020B0604020202020204" pitchFamily="34" charset="0"/>
                <a:cs typeface="Arial" panose="020B0604020202020204" pitchFamily="34" charset="0"/>
              </a:rPr>
              <a:t> 2022)</a:t>
            </a:r>
            <a:endParaRPr lang="en-GB" sz="2000" i="1" dirty="0">
              <a:solidFill>
                <a:schemeClr val="bg1"/>
              </a:solidFill>
              <a:latin typeface="Arial" panose="020B0604020202020204" pitchFamily="34" charset="0"/>
              <a:cs typeface="Arial" panose="020B0604020202020204" pitchFamily="34" charset="0"/>
            </a:endParaRPr>
          </a:p>
        </p:txBody>
      </p:sp>
      <p:sp>
        <p:nvSpPr>
          <p:cNvPr id="12" name="Rettangolo con angoli arrotondati 11">
            <a:extLst>
              <a:ext uri="{FF2B5EF4-FFF2-40B4-BE49-F238E27FC236}">
                <a16:creationId xmlns:a16="http://schemas.microsoft.com/office/drawing/2014/main" id="{8C502A95-4A96-4A1A-A21E-B0A75A351EA3}"/>
              </a:ext>
            </a:extLst>
          </p:cNvPr>
          <p:cNvSpPr/>
          <p:nvPr/>
        </p:nvSpPr>
        <p:spPr>
          <a:xfrm>
            <a:off x="185172" y="5573573"/>
            <a:ext cx="7666335" cy="1229907"/>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In EUV regime, disks closer to 0.5 pc to O stars are dissipated in &lt;10</a:t>
            </a:r>
            <a:r>
              <a:rPr lang="en-US" sz="2400" baseline="30000" dirty="0">
                <a:solidFill>
                  <a:schemeClr val="tx1"/>
                </a:solidFill>
                <a:latin typeface="Arial" panose="020B0604020202020204" pitchFamily="34" charset="0"/>
                <a:cs typeface="Arial" panose="020B0604020202020204" pitchFamily="34" charset="0"/>
              </a:rPr>
              <a:t>6</a:t>
            </a:r>
            <a:r>
              <a:rPr lang="en-US" sz="2400" dirty="0">
                <a:solidFill>
                  <a:schemeClr val="tx1"/>
                </a:solidFill>
                <a:latin typeface="Arial" panose="020B0604020202020204" pitchFamily="34" charset="0"/>
                <a:cs typeface="Arial" panose="020B0604020202020204" pitchFamily="34" charset="0"/>
              </a:rPr>
              <a:t> years down to 0.5-0.2 </a:t>
            </a:r>
            <a:r>
              <a:rPr lang="en-US" sz="2400" dirty="0" err="1">
                <a:solidFill>
                  <a:schemeClr val="tx1"/>
                </a:solidFill>
                <a:latin typeface="Arial" panose="020B0604020202020204" pitchFamily="34" charset="0"/>
                <a:cs typeface="Arial" panose="020B0604020202020204" pitchFamily="34" charset="0"/>
              </a:rPr>
              <a:t>Rg</a:t>
            </a:r>
            <a:r>
              <a:rPr lang="en-US" sz="2400" dirty="0">
                <a:solidFill>
                  <a:schemeClr val="tx1"/>
                </a:solidFill>
                <a:latin typeface="Arial" panose="020B0604020202020204" pitchFamily="34" charset="0"/>
                <a:cs typeface="Arial" panose="020B0604020202020204" pitchFamily="34" charset="0"/>
              </a:rPr>
              <a:t> </a:t>
            </a:r>
            <a:r>
              <a:rPr lang="en-US" sz="2400" i="1" dirty="0">
                <a:solidFill>
                  <a:schemeClr val="tx1"/>
                </a:solidFill>
                <a:latin typeface="Arial" panose="020B0604020202020204" pitchFamily="34" charset="0"/>
                <a:cs typeface="Arial" panose="020B0604020202020204" pitchFamily="34" charset="0"/>
              </a:rPr>
              <a:t>(Johnstone+ 1998)</a:t>
            </a:r>
          </a:p>
        </p:txBody>
      </p:sp>
    </p:spTree>
    <p:extLst>
      <p:ext uri="{BB962C8B-B14F-4D97-AF65-F5344CB8AC3E}">
        <p14:creationId xmlns:p14="http://schemas.microsoft.com/office/powerpoint/2010/main" val="3572710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801EDF-6588-472E-8399-90650BD6F037}"/>
              </a:ext>
            </a:extLst>
          </p:cNvPr>
          <p:cNvSpPr>
            <a:spLocks noGrp="1"/>
          </p:cNvSpPr>
          <p:nvPr>
            <p:ph type="ctrTitle"/>
          </p:nvPr>
        </p:nvSpPr>
        <p:spPr>
          <a:xfrm>
            <a:off x="1052186" y="1934644"/>
            <a:ext cx="10087627" cy="1973477"/>
          </a:xfrm>
        </p:spPr>
        <p:txBody>
          <a:bodyPr>
            <a:normAutofit/>
          </a:bodyPr>
          <a:lstStyle/>
          <a:p>
            <a:r>
              <a:rPr lang="it-IT" sz="8800" b="1"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101600">
                    <a:schemeClr val="accent2">
                      <a:satMod val="175000"/>
                      <a:alpha val="40000"/>
                    </a:schemeClr>
                  </a:glow>
                </a:effectLst>
                <a:latin typeface="Aharoni" panose="02010803020104030203" pitchFamily="2" charset="-79"/>
                <a:cs typeface="Aharoni" panose="02010803020104030203" pitchFamily="2" charset="-79"/>
              </a:rPr>
              <a:t>PROPLYDS</a:t>
            </a:r>
          </a:p>
        </p:txBody>
      </p:sp>
    </p:spTree>
    <p:extLst>
      <p:ext uri="{BB962C8B-B14F-4D97-AF65-F5344CB8AC3E}">
        <p14:creationId xmlns:p14="http://schemas.microsoft.com/office/powerpoint/2010/main" val="4070544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DD57BE97-3DE8-4925-AFF3-E6805C547C41}"/>
              </a:ext>
            </a:extLst>
          </p:cNvPr>
          <p:cNvSpPr txBox="1"/>
          <p:nvPr/>
        </p:nvSpPr>
        <p:spPr>
          <a:xfrm>
            <a:off x="29817" y="54520"/>
            <a:ext cx="210910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PROPLYDS</a:t>
            </a:r>
          </a:p>
        </p:txBody>
      </p:sp>
      <p:pic>
        <p:nvPicPr>
          <p:cNvPr id="10" name="Immagine 9">
            <a:extLst>
              <a:ext uri="{FF2B5EF4-FFF2-40B4-BE49-F238E27FC236}">
                <a16:creationId xmlns:a16="http://schemas.microsoft.com/office/drawing/2014/main" id="{2D08A168-BCEB-4613-A3D5-6D48BDC1E256}"/>
              </a:ext>
            </a:extLst>
          </p:cNvPr>
          <p:cNvPicPr>
            <a:picLocks noChangeAspect="1"/>
          </p:cNvPicPr>
          <p:nvPr/>
        </p:nvPicPr>
        <p:blipFill rotWithShape="1">
          <a:blip r:embed="rId2">
            <a:extLst>
              <a:ext uri="{28A0092B-C50C-407E-A947-70E740481C1C}">
                <a14:useLocalDpi xmlns:a14="http://schemas.microsoft.com/office/drawing/2010/main" val="0"/>
              </a:ext>
            </a:extLst>
          </a:blip>
          <a:srcRect l="9203" t="4493" r="11014" b="6957"/>
          <a:stretch/>
        </p:blipFill>
        <p:spPr>
          <a:xfrm>
            <a:off x="3997235" y="15240"/>
            <a:ext cx="8194766" cy="6821530"/>
          </a:xfrm>
          <a:prstGeom prst="rect">
            <a:avLst/>
          </a:prstGeom>
        </p:spPr>
      </p:pic>
      <p:sp>
        <p:nvSpPr>
          <p:cNvPr id="12" name="CasellaDiTesto 11">
            <a:extLst>
              <a:ext uri="{FF2B5EF4-FFF2-40B4-BE49-F238E27FC236}">
                <a16:creationId xmlns:a16="http://schemas.microsoft.com/office/drawing/2014/main" id="{6027C4D7-1D93-4970-B92D-B4B30E926A53}"/>
              </a:ext>
            </a:extLst>
          </p:cNvPr>
          <p:cNvSpPr txBox="1"/>
          <p:nvPr/>
        </p:nvSpPr>
        <p:spPr>
          <a:xfrm>
            <a:off x="104148" y="5440401"/>
            <a:ext cx="3893087" cy="1323439"/>
          </a:xfrm>
          <a:prstGeom prst="rect">
            <a:avLst/>
          </a:prstGeom>
          <a:noFill/>
          <a:ln w="25400">
            <a:solidFill>
              <a:srgbClr val="FF0000"/>
            </a:solidFill>
          </a:ln>
        </p:spPr>
        <p:txBody>
          <a:bodyPr wrap="square" rtlCol="0">
            <a:spAutoFit/>
          </a:bodyPr>
          <a:lstStyle/>
          <a:p>
            <a:pPr algn="r"/>
            <a:r>
              <a:rPr lang="it-IT" sz="2000" i="1" dirty="0">
                <a:solidFill>
                  <a:schemeClr val="bg1"/>
                </a:solidFill>
                <a:latin typeface="Arial" panose="020B0604020202020204" pitchFamily="34" charset="0"/>
                <a:cs typeface="Arial" panose="020B0604020202020204" pitchFamily="34" charset="0"/>
              </a:rPr>
              <a:t>Gallery of </a:t>
            </a:r>
            <a:r>
              <a:rPr lang="it-IT" sz="2000" i="1" dirty="0" err="1">
                <a:solidFill>
                  <a:schemeClr val="bg1"/>
                </a:solidFill>
                <a:latin typeface="Arial" panose="020B0604020202020204" pitchFamily="34" charset="0"/>
                <a:cs typeface="Arial" panose="020B0604020202020204" pitchFamily="34" charset="0"/>
              </a:rPr>
              <a:t>protoplanetary</a:t>
            </a:r>
            <a:r>
              <a:rPr lang="it-IT" sz="2000" i="1" dirty="0">
                <a:solidFill>
                  <a:schemeClr val="bg1"/>
                </a:solidFill>
                <a:latin typeface="Arial" panose="020B0604020202020204" pitchFamily="34" charset="0"/>
                <a:cs typeface="Arial" panose="020B0604020202020204" pitchFamily="34" charset="0"/>
              </a:rPr>
              <a:t> discs (</a:t>
            </a:r>
            <a:r>
              <a:rPr lang="it-IT" sz="2000" i="1" dirty="0" err="1">
                <a:solidFill>
                  <a:schemeClr val="bg1"/>
                </a:solidFill>
                <a:latin typeface="Arial" panose="020B0604020202020204" pitchFamily="34" charset="0"/>
                <a:cs typeface="Arial" panose="020B0604020202020204" pitchFamily="34" charset="0"/>
              </a:rPr>
              <a:t>isolated</a:t>
            </a:r>
            <a:r>
              <a:rPr lang="it-IT" sz="2000" i="1" dirty="0">
                <a:solidFill>
                  <a:schemeClr val="bg1"/>
                </a:solidFill>
                <a:latin typeface="Arial" panose="020B0604020202020204" pitchFamily="34" charset="0"/>
                <a:cs typeface="Arial" panose="020B0604020202020204" pitchFamily="34" charset="0"/>
              </a:rPr>
              <a:t> and </a:t>
            </a:r>
            <a:r>
              <a:rPr lang="it-IT" sz="2000" i="1" dirty="0" err="1">
                <a:solidFill>
                  <a:schemeClr val="bg1"/>
                </a:solidFill>
                <a:latin typeface="Arial" panose="020B0604020202020204" pitchFamily="34" charset="0"/>
                <a:cs typeface="Arial" panose="020B0604020202020204" pitchFamily="34" charset="0"/>
              </a:rPr>
              <a:t>evaporating</a:t>
            </a:r>
            <a:r>
              <a:rPr lang="it-IT" sz="2000" i="1" dirty="0">
                <a:solidFill>
                  <a:schemeClr val="bg1"/>
                </a:solidFill>
                <a:latin typeface="Arial" panose="020B0604020202020204" pitchFamily="34" charset="0"/>
                <a:cs typeface="Arial" panose="020B0604020202020204" pitchFamily="34" charset="0"/>
              </a:rPr>
              <a:t>) in the ONC </a:t>
            </a:r>
            <a:r>
              <a:rPr lang="it-IT" sz="2000" i="1" dirty="0" err="1">
                <a:solidFill>
                  <a:schemeClr val="bg1"/>
                </a:solidFill>
                <a:latin typeface="Arial" panose="020B0604020202020204" pitchFamily="34" charset="0"/>
                <a:cs typeface="Arial" panose="020B0604020202020204" pitchFamily="34" charset="0"/>
              </a:rPr>
              <a:t>observed</a:t>
            </a:r>
            <a:r>
              <a:rPr lang="it-IT" sz="2000" i="1" dirty="0">
                <a:solidFill>
                  <a:schemeClr val="bg1"/>
                </a:solidFill>
                <a:latin typeface="Arial" panose="020B0604020202020204" pitchFamily="34" charset="0"/>
                <a:cs typeface="Arial" panose="020B0604020202020204" pitchFamily="34" charset="0"/>
              </a:rPr>
              <a:t> by HST</a:t>
            </a:r>
          </a:p>
          <a:p>
            <a:pPr algn="r"/>
            <a:r>
              <a:rPr lang="it-IT" sz="2000" i="1" dirty="0">
                <a:solidFill>
                  <a:schemeClr val="bg1"/>
                </a:solidFill>
                <a:latin typeface="Arial" panose="020B0604020202020204" pitchFamily="34" charset="0"/>
                <a:cs typeface="Arial" panose="020B0604020202020204" pitchFamily="34" charset="0"/>
              </a:rPr>
              <a:t>Ricci+ 2008</a:t>
            </a:r>
            <a:endParaRPr lang="en-GB" sz="20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6455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361024A-20EB-4493-BC35-9EFA77219182}"/>
              </a:ext>
            </a:extLst>
          </p:cNvPr>
          <p:cNvSpPr txBox="1"/>
          <p:nvPr/>
        </p:nvSpPr>
        <p:spPr>
          <a:xfrm>
            <a:off x="29817" y="54520"/>
            <a:ext cx="930017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PROPLYDS IN EUV- AND FUV-DOMINATED REGIONS</a:t>
            </a:r>
          </a:p>
        </p:txBody>
      </p:sp>
      <p:pic>
        <p:nvPicPr>
          <p:cNvPr id="4" name="Immagine 3">
            <a:extLst>
              <a:ext uri="{FF2B5EF4-FFF2-40B4-BE49-F238E27FC236}">
                <a16:creationId xmlns:a16="http://schemas.microsoft.com/office/drawing/2014/main" id="{14FA1952-5D2A-441A-A9C6-98AE050784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97" y="731519"/>
            <a:ext cx="4638702" cy="6009350"/>
          </a:xfrm>
          <a:prstGeom prst="rect">
            <a:avLst/>
          </a:prstGeom>
        </p:spPr>
      </p:pic>
      <p:sp>
        <p:nvSpPr>
          <p:cNvPr id="7" name="Rettangolo con angoli arrotondati 6">
            <a:extLst>
              <a:ext uri="{FF2B5EF4-FFF2-40B4-BE49-F238E27FC236}">
                <a16:creationId xmlns:a16="http://schemas.microsoft.com/office/drawing/2014/main" id="{D2208A7F-F933-4A6B-8962-EBF0C770C328}"/>
              </a:ext>
            </a:extLst>
          </p:cNvPr>
          <p:cNvSpPr/>
          <p:nvPr/>
        </p:nvSpPr>
        <p:spPr>
          <a:xfrm>
            <a:off x="6096000" y="747286"/>
            <a:ext cx="5970749" cy="5993583"/>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it-IT" sz="2400" dirty="0">
                <a:solidFill>
                  <a:schemeClr val="tx1"/>
                </a:solidFill>
                <a:latin typeface="Arial" panose="020B0604020202020204" pitchFamily="34" charset="0"/>
                <a:cs typeface="Arial" panose="020B0604020202020204" pitchFamily="34" charset="0"/>
              </a:rPr>
              <a:t>From the JWST PDR4All ERS </a:t>
            </a:r>
            <a:r>
              <a:rPr lang="it-IT" sz="2400" dirty="0" err="1">
                <a:solidFill>
                  <a:schemeClr val="tx1"/>
                </a:solidFill>
                <a:latin typeface="Arial" panose="020B0604020202020204" pitchFamily="34" charset="0"/>
                <a:cs typeface="Arial" panose="020B0604020202020204" pitchFamily="34" charset="0"/>
              </a:rPr>
              <a:t>program</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Bernè</a:t>
            </a:r>
            <a:r>
              <a:rPr lang="it-IT" sz="2400" dirty="0">
                <a:solidFill>
                  <a:schemeClr val="tx1"/>
                </a:solidFill>
                <a:latin typeface="Arial" panose="020B0604020202020204" pitchFamily="34" charset="0"/>
                <a:cs typeface="Arial" panose="020B0604020202020204" pitchFamily="34" charset="0"/>
              </a:rPr>
              <a:t>+ 2022)</a:t>
            </a:r>
          </a:p>
          <a:p>
            <a:pPr algn="l"/>
            <a:endParaRPr lang="it-IT" sz="2400" dirty="0">
              <a:solidFill>
                <a:schemeClr val="tx1"/>
              </a:solidFill>
              <a:latin typeface="Arial" panose="020B0604020202020204" pitchFamily="34" charset="0"/>
              <a:cs typeface="Arial" panose="020B0604020202020204" pitchFamily="34" charset="0"/>
            </a:endParaRPr>
          </a:p>
          <a:p>
            <a:pPr algn="l"/>
            <a:r>
              <a:rPr lang="it-IT" sz="2400" dirty="0">
                <a:solidFill>
                  <a:schemeClr val="tx1"/>
                </a:solidFill>
                <a:latin typeface="Arial" panose="020B0604020202020204" pitchFamily="34" charset="0"/>
                <a:cs typeface="Arial" panose="020B0604020202020204" pitchFamily="34" charset="0"/>
              </a:rPr>
              <a:t>Images of Orion </a:t>
            </a:r>
            <a:r>
              <a:rPr lang="it-IT" sz="2400" dirty="0" err="1">
                <a:solidFill>
                  <a:schemeClr val="tx1"/>
                </a:solidFill>
                <a:latin typeface="Arial" panose="020B0604020202020204" pitchFamily="34" charset="0"/>
                <a:cs typeface="Arial" panose="020B0604020202020204" pitchFamily="34" charset="0"/>
              </a:rPr>
              <a:t>proplyds</a:t>
            </a:r>
            <a:r>
              <a:rPr lang="it-IT" sz="2400" dirty="0">
                <a:solidFill>
                  <a:schemeClr val="tx1"/>
                </a:solidFill>
                <a:latin typeface="Arial" panose="020B0604020202020204" pitchFamily="34" charset="0"/>
                <a:cs typeface="Arial" panose="020B0604020202020204" pitchFamily="34" charset="0"/>
              </a:rPr>
              <a:t> in N-filters</a:t>
            </a:r>
          </a:p>
          <a:p>
            <a:pPr algn="l"/>
            <a:endParaRPr lang="it-IT" sz="2400" dirty="0">
              <a:solidFill>
                <a:schemeClr val="tx1"/>
              </a:solidFill>
              <a:latin typeface="Arial" panose="020B0604020202020204" pitchFamily="34" charset="0"/>
              <a:cs typeface="Arial" panose="020B0604020202020204" pitchFamily="34" charset="0"/>
            </a:endParaRPr>
          </a:p>
          <a:p>
            <a:pPr algn="l"/>
            <a:r>
              <a:rPr lang="it-IT" sz="2400" dirty="0">
                <a:solidFill>
                  <a:schemeClr val="tx1"/>
                </a:solidFill>
                <a:latin typeface="Arial" panose="020B0604020202020204" pitchFamily="34" charset="0"/>
                <a:cs typeface="Arial" panose="020B0604020202020204" pitchFamily="34" charset="0"/>
              </a:rPr>
              <a:t>F164N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FeII</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p>
          <a:p>
            <a:pPr algn="l"/>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F187N 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Pa</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α</a:t>
            </a:r>
          </a:p>
          <a:p>
            <a:pPr algn="l"/>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F212N  H2</a:t>
            </a:r>
          </a:p>
          <a:p>
            <a:pPr algn="l"/>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F335M  PAH</a:t>
            </a:r>
          </a:p>
          <a:p>
            <a:pPr algn="l"/>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l"/>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A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rich</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sample of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morphologies</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which</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depend</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on the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external</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irradiation</a:t>
            </a:r>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l"/>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l"/>
            <a:r>
              <a:rPr lang="it-IT" sz="2400" i="1" dirty="0" err="1">
                <a:solidFill>
                  <a:schemeClr val="tx1"/>
                </a:solidFill>
                <a:latin typeface="Arial" panose="020B0604020202020204" pitchFamily="34" charset="0"/>
                <a:cs typeface="Arial" panose="020B0604020202020204" pitchFamily="34" charset="0"/>
                <a:sym typeface="Wingdings" panose="05000000000000000000" pitchFamily="2" charset="2"/>
              </a:rPr>
              <a:t>Amiot</a:t>
            </a:r>
            <a:r>
              <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rPr>
              <a:t>+ 2026</a:t>
            </a:r>
            <a:endParaRPr lang="it-IT" sz="2400"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2729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B0F0E1F9-F676-452F-B73A-041B5EC27D00}"/>
              </a:ext>
            </a:extLst>
          </p:cNvPr>
          <p:cNvSpPr txBox="1"/>
          <p:nvPr/>
        </p:nvSpPr>
        <p:spPr>
          <a:xfrm>
            <a:off x="29817" y="54520"/>
            <a:ext cx="5730287"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MODELLING PROPLYDS SHAPE</a:t>
            </a:r>
          </a:p>
        </p:txBody>
      </p:sp>
      <p:pic>
        <p:nvPicPr>
          <p:cNvPr id="7" name="Immagine 6">
            <a:extLst>
              <a:ext uri="{FF2B5EF4-FFF2-40B4-BE49-F238E27FC236}">
                <a16:creationId xmlns:a16="http://schemas.microsoft.com/office/drawing/2014/main" id="{024148D8-697D-414D-9AB0-1B711A4F5AE3}"/>
              </a:ext>
            </a:extLst>
          </p:cNvPr>
          <p:cNvPicPr>
            <a:picLocks noChangeAspect="1"/>
          </p:cNvPicPr>
          <p:nvPr/>
        </p:nvPicPr>
        <p:blipFill rotWithShape="1">
          <a:blip r:embed="rId2"/>
          <a:srcRect r="37551"/>
          <a:stretch/>
        </p:blipFill>
        <p:spPr>
          <a:xfrm>
            <a:off x="6721492" y="134422"/>
            <a:ext cx="5360789" cy="3884023"/>
          </a:xfrm>
          <a:prstGeom prst="rect">
            <a:avLst/>
          </a:prstGeom>
        </p:spPr>
      </p:pic>
      <p:sp>
        <p:nvSpPr>
          <p:cNvPr id="8" name="Text Box 8">
            <a:extLst>
              <a:ext uri="{FF2B5EF4-FFF2-40B4-BE49-F238E27FC236}">
                <a16:creationId xmlns:a16="http://schemas.microsoft.com/office/drawing/2014/main" id="{7288F485-722E-4E93-956F-78A4A903E258}"/>
              </a:ext>
            </a:extLst>
          </p:cNvPr>
          <p:cNvSpPr txBox="1">
            <a:spLocks noChangeArrowheads="1"/>
          </p:cNvSpPr>
          <p:nvPr/>
        </p:nvSpPr>
        <p:spPr bwMode="auto">
          <a:xfrm>
            <a:off x="9731579" y="5349769"/>
            <a:ext cx="235070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400" i="1" dirty="0" err="1">
                <a:solidFill>
                  <a:schemeClr val="bg1"/>
                </a:solidFill>
                <a:latin typeface="Arial" panose="020B0604020202020204" pitchFamily="34" charset="0"/>
                <a:cs typeface="Arial" panose="020B0604020202020204" pitchFamily="34" charset="0"/>
              </a:rPr>
              <a:t>Henney</a:t>
            </a:r>
            <a:r>
              <a:rPr lang="en-US" sz="2400" i="1" dirty="0">
                <a:solidFill>
                  <a:schemeClr val="bg1"/>
                </a:solidFill>
                <a:latin typeface="Arial" panose="020B0604020202020204" pitchFamily="34" charset="0"/>
                <a:cs typeface="Arial" panose="020B0604020202020204" pitchFamily="34" charset="0"/>
              </a:rPr>
              <a:t> &amp; O’Dell 1999</a:t>
            </a:r>
          </a:p>
        </p:txBody>
      </p:sp>
      <p:pic>
        <p:nvPicPr>
          <p:cNvPr id="10" name="Immagine 9">
            <a:extLst>
              <a:ext uri="{FF2B5EF4-FFF2-40B4-BE49-F238E27FC236}">
                <a16:creationId xmlns:a16="http://schemas.microsoft.com/office/drawing/2014/main" id="{401CC4B6-128C-4C57-B736-DFA5EAF69C76}"/>
              </a:ext>
            </a:extLst>
          </p:cNvPr>
          <p:cNvPicPr>
            <a:picLocks noChangeAspect="1"/>
          </p:cNvPicPr>
          <p:nvPr/>
        </p:nvPicPr>
        <p:blipFill rotWithShape="1">
          <a:blip r:embed="rId2"/>
          <a:srcRect l="64935" t="65978" r="7682"/>
          <a:stretch/>
        </p:blipFill>
        <p:spPr>
          <a:xfrm>
            <a:off x="9731580" y="4018445"/>
            <a:ext cx="2350702" cy="1321440"/>
          </a:xfrm>
          <a:prstGeom prst="rect">
            <a:avLst/>
          </a:prstGeom>
        </p:spPr>
      </p:pic>
      <p:pic>
        <p:nvPicPr>
          <p:cNvPr id="11" name="Immagine 10">
            <a:extLst>
              <a:ext uri="{FF2B5EF4-FFF2-40B4-BE49-F238E27FC236}">
                <a16:creationId xmlns:a16="http://schemas.microsoft.com/office/drawing/2014/main" id="{F0ECC641-DFCC-458C-A76B-275D27D027DF}"/>
              </a:ext>
            </a:extLst>
          </p:cNvPr>
          <p:cNvPicPr>
            <a:picLocks noChangeAspect="1"/>
          </p:cNvPicPr>
          <p:nvPr/>
        </p:nvPicPr>
        <p:blipFill rotWithShape="1">
          <a:blip r:embed="rId2"/>
          <a:srcRect l="64935" b="31446"/>
          <a:stretch/>
        </p:blipFill>
        <p:spPr>
          <a:xfrm>
            <a:off x="6721492" y="4018445"/>
            <a:ext cx="3010087" cy="2662648"/>
          </a:xfrm>
          <a:prstGeom prst="rect">
            <a:avLst/>
          </a:prstGeom>
        </p:spPr>
      </p:pic>
      <p:sp>
        <p:nvSpPr>
          <p:cNvPr id="12" name="Rettangolo con angoli arrotondati 11">
            <a:extLst>
              <a:ext uri="{FF2B5EF4-FFF2-40B4-BE49-F238E27FC236}">
                <a16:creationId xmlns:a16="http://schemas.microsoft.com/office/drawing/2014/main" id="{DC8B328B-8599-4D39-97A2-101BD5C0E91A}"/>
              </a:ext>
            </a:extLst>
          </p:cNvPr>
          <p:cNvSpPr/>
          <p:nvPr/>
        </p:nvSpPr>
        <p:spPr>
          <a:xfrm>
            <a:off x="125251" y="809897"/>
            <a:ext cx="5970749" cy="5993583"/>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it-IT" sz="2400" dirty="0" err="1">
                <a:solidFill>
                  <a:schemeClr val="tx1"/>
                </a:solidFill>
                <a:latin typeface="Arial" panose="020B0604020202020204" pitchFamily="34" charset="0"/>
                <a:cs typeface="Arial" panose="020B0604020202020204" pitchFamily="34" charset="0"/>
              </a:rPr>
              <a:t>Schematic</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representation</a:t>
            </a:r>
            <a:r>
              <a:rPr lang="it-IT" sz="2400" dirty="0">
                <a:solidFill>
                  <a:schemeClr val="tx1"/>
                </a:solidFill>
                <a:latin typeface="Arial" panose="020B0604020202020204" pitchFamily="34" charset="0"/>
                <a:cs typeface="Arial" panose="020B0604020202020204" pitchFamily="34" charset="0"/>
              </a:rPr>
              <a:t> of an </a:t>
            </a:r>
            <a:r>
              <a:rPr lang="it-IT" sz="2400" dirty="0" err="1">
                <a:solidFill>
                  <a:schemeClr val="tx1"/>
                </a:solidFill>
                <a:latin typeface="Arial" panose="020B0604020202020204" pitchFamily="34" charset="0"/>
                <a:cs typeface="Arial" panose="020B0604020202020204" pitchFamily="34" charset="0"/>
              </a:rPr>
              <a:t>evaporating</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proplyd</a:t>
            </a:r>
            <a:endParaRPr lang="it-IT" sz="2400" dirty="0">
              <a:solidFill>
                <a:schemeClr val="tx1"/>
              </a:solidFill>
              <a:latin typeface="Arial" panose="020B0604020202020204" pitchFamily="34" charset="0"/>
              <a:cs typeface="Arial" panose="020B0604020202020204" pitchFamily="34" charset="0"/>
            </a:endParaRPr>
          </a:p>
          <a:p>
            <a:pPr algn="l"/>
            <a:endParaRPr lang="it-IT" sz="2400" dirty="0">
              <a:solidFill>
                <a:schemeClr val="tx1"/>
              </a:solidFill>
              <a:latin typeface="Arial" panose="020B0604020202020204" pitchFamily="34" charset="0"/>
              <a:cs typeface="Arial" panose="020B0604020202020204" pitchFamily="34" charset="0"/>
            </a:endParaRPr>
          </a:p>
          <a:p>
            <a:pPr algn="l"/>
            <a:r>
              <a:rPr lang="it-IT" sz="2400" dirty="0">
                <a:solidFill>
                  <a:schemeClr val="tx1"/>
                </a:solidFill>
                <a:latin typeface="Arial" panose="020B0604020202020204" pitchFamily="34" charset="0"/>
                <a:cs typeface="Arial" panose="020B0604020202020204" pitchFamily="34" charset="0"/>
              </a:rPr>
              <a:t>FUV </a:t>
            </a:r>
            <a:r>
              <a:rPr lang="it-IT" sz="2400" dirty="0" err="1">
                <a:solidFill>
                  <a:schemeClr val="tx1"/>
                </a:solidFill>
                <a:latin typeface="Arial" panose="020B0604020202020204" pitchFamily="34" charset="0"/>
                <a:cs typeface="Arial" panose="020B0604020202020204" pitchFamily="34" charset="0"/>
              </a:rPr>
              <a:t>photons</a:t>
            </a:r>
            <a:r>
              <a:rPr lang="it-IT" sz="2400" dirty="0">
                <a:solidFill>
                  <a:schemeClr val="tx1"/>
                </a:solidFill>
                <a:latin typeface="Arial" panose="020B0604020202020204" pitchFamily="34" charset="0"/>
                <a:cs typeface="Arial" panose="020B0604020202020204" pitchFamily="34" charset="0"/>
              </a:rPr>
              <a:t> penetrate to the </a:t>
            </a:r>
            <a:r>
              <a:rPr lang="it-IT" sz="2400" dirty="0" err="1">
                <a:solidFill>
                  <a:schemeClr val="tx1"/>
                </a:solidFill>
                <a:latin typeface="Arial" panose="020B0604020202020204" pitchFamily="34" charset="0"/>
                <a:cs typeface="Arial" panose="020B0604020202020204" pitchFamily="34" charset="0"/>
              </a:rPr>
              <a:t>surface</a:t>
            </a:r>
            <a:r>
              <a:rPr lang="it-IT" sz="2400" dirty="0">
                <a:solidFill>
                  <a:schemeClr val="tx1"/>
                </a:solidFill>
                <a:latin typeface="Arial" panose="020B0604020202020204" pitchFamily="34" charset="0"/>
                <a:cs typeface="Arial" panose="020B0604020202020204" pitchFamily="34" charset="0"/>
              </a:rPr>
              <a:t> of the disc, </a:t>
            </a:r>
            <a:r>
              <a:rPr lang="it-IT" sz="2400" dirty="0" err="1">
                <a:solidFill>
                  <a:schemeClr val="tx1"/>
                </a:solidFill>
                <a:latin typeface="Arial" panose="020B0604020202020204" pitchFamily="34" charset="0"/>
                <a:cs typeface="Arial" panose="020B0604020202020204" pitchFamily="34" charset="0"/>
              </a:rPr>
              <a:t>driving</a:t>
            </a:r>
            <a:r>
              <a:rPr lang="it-IT" sz="2400" dirty="0">
                <a:solidFill>
                  <a:schemeClr val="tx1"/>
                </a:solidFill>
                <a:latin typeface="Arial" panose="020B0604020202020204" pitchFamily="34" charset="0"/>
                <a:cs typeface="Arial" panose="020B0604020202020204" pitchFamily="34" charset="0"/>
              </a:rPr>
              <a:t> a slow </a:t>
            </a:r>
            <a:r>
              <a:rPr lang="it-IT" sz="2400" dirty="0" err="1">
                <a:solidFill>
                  <a:schemeClr val="tx1"/>
                </a:solidFill>
                <a:latin typeface="Arial" panose="020B0604020202020204" pitchFamily="34" charset="0"/>
                <a:cs typeface="Arial" panose="020B0604020202020204" pitchFamily="34" charset="0"/>
              </a:rPr>
              <a:t>neutral</a:t>
            </a:r>
            <a:r>
              <a:rPr lang="it-IT" sz="2400" dirty="0">
                <a:solidFill>
                  <a:schemeClr val="tx1"/>
                </a:solidFill>
                <a:latin typeface="Arial" panose="020B0604020202020204" pitchFamily="34" charset="0"/>
                <a:cs typeface="Arial" panose="020B0604020202020204" pitchFamily="34" charset="0"/>
              </a:rPr>
              <a:t> flow</a:t>
            </a:r>
          </a:p>
          <a:p>
            <a:pPr algn="l"/>
            <a:endParaRPr lang="it-IT" sz="2400" dirty="0">
              <a:solidFill>
                <a:schemeClr val="tx1"/>
              </a:solidFill>
              <a:latin typeface="Arial" panose="020B0604020202020204" pitchFamily="34" charset="0"/>
              <a:cs typeface="Arial" panose="020B0604020202020204" pitchFamily="34" charset="0"/>
            </a:endParaRPr>
          </a:p>
          <a:p>
            <a:pPr algn="l"/>
            <a:r>
              <a:rPr lang="it-IT" sz="2400" dirty="0">
                <a:solidFill>
                  <a:schemeClr val="tx1"/>
                </a:solidFill>
                <a:latin typeface="Arial" panose="020B0604020202020204" pitchFamily="34" charset="0"/>
                <a:cs typeface="Arial" panose="020B0604020202020204" pitchFamily="34" charset="0"/>
              </a:rPr>
              <a:t>The flow </a:t>
            </a:r>
            <a:r>
              <a:rPr lang="it-IT" sz="2400" dirty="0" err="1">
                <a:solidFill>
                  <a:schemeClr val="tx1"/>
                </a:solidFill>
                <a:latin typeface="Arial" panose="020B0604020202020204" pitchFamily="34" charset="0"/>
                <a:cs typeface="Arial" panose="020B0604020202020204" pitchFamily="34" charset="0"/>
              </a:rPr>
              <a:t>goes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supersonic</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before</a:t>
            </a:r>
            <a:r>
              <a:rPr lang="it-IT" sz="2400" dirty="0">
                <a:solidFill>
                  <a:schemeClr val="tx1"/>
                </a:solidFill>
                <a:latin typeface="Arial" panose="020B0604020202020204" pitchFamily="34" charset="0"/>
                <a:cs typeface="Arial" panose="020B0604020202020204" pitchFamily="34" charset="0"/>
              </a:rPr>
              <a:t> Rif</a:t>
            </a:r>
          </a:p>
          <a:p>
            <a:pPr algn="l"/>
            <a:endParaRPr lang="it-IT" sz="2400" dirty="0">
              <a:solidFill>
                <a:schemeClr val="tx1"/>
              </a:solidFill>
              <a:latin typeface="Arial" panose="020B0604020202020204" pitchFamily="34" charset="0"/>
              <a:cs typeface="Arial" panose="020B0604020202020204" pitchFamily="34" charset="0"/>
            </a:endParaRPr>
          </a:p>
          <a:p>
            <a:pPr algn="l"/>
            <a:r>
              <a:rPr lang="it-IT" sz="2400" dirty="0">
                <a:solidFill>
                  <a:schemeClr val="tx1"/>
                </a:solidFill>
                <a:latin typeface="Arial" panose="020B0604020202020204" pitchFamily="34" charset="0"/>
                <a:cs typeface="Arial" panose="020B0604020202020204" pitchFamily="34" charset="0"/>
              </a:rPr>
              <a:t>The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tail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fed</a:t>
            </a:r>
            <a:r>
              <a:rPr lang="it-IT" sz="2400" dirty="0">
                <a:solidFill>
                  <a:schemeClr val="tx1"/>
                </a:solidFill>
                <a:latin typeface="Arial" panose="020B0604020202020204" pitchFamily="34" charset="0"/>
                <a:cs typeface="Arial" panose="020B0604020202020204" pitchFamily="34" charset="0"/>
              </a:rPr>
              <a:t> by gas </a:t>
            </a:r>
            <a:r>
              <a:rPr lang="it-IT" sz="2400" dirty="0" err="1">
                <a:solidFill>
                  <a:schemeClr val="tx1"/>
                </a:solidFill>
                <a:latin typeface="Arial" panose="020B0604020202020204" pitchFamily="34" charset="0"/>
                <a:cs typeface="Arial" panose="020B0604020202020204" pitchFamily="34" charset="0"/>
              </a:rPr>
              <a:t>redirected</a:t>
            </a:r>
            <a:r>
              <a:rPr lang="it-IT" sz="2400" dirty="0">
                <a:solidFill>
                  <a:schemeClr val="tx1"/>
                </a:solidFill>
                <a:latin typeface="Arial" panose="020B0604020202020204" pitchFamily="34" charset="0"/>
                <a:cs typeface="Arial" panose="020B0604020202020204" pitchFamily="34" charset="0"/>
              </a:rPr>
              <a:t> from the front side by pressure </a:t>
            </a:r>
            <a:r>
              <a:rPr lang="it-IT" sz="2400" dirty="0" err="1">
                <a:solidFill>
                  <a:schemeClr val="tx1"/>
                </a:solidFill>
                <a:latin typeface="Arial" panose="020B0604020202020204" pitchFamily="34" charset="0"/>
                <a:cs typeface="Arial" panose="020B0604020202020204" pitchFamily="34" charset="0"/>
              </a:rPr>
              <a:t>gradient</a:t>
            </a:r>
            <a:r>
              <a:rPr lang="it-IT" sz="2400" dirty="0">
                <a:solidFill>
                  <a:schemeClr val="tx1"/>
                </a:solidFill>
                <a:latin typeface="Arial" panose="020B0604020202020204" pitchFamily="34" charset="0"/>
                <a:cs typeface="Arial" panose="020B0604020202020204" pitchFamily="34" charset="0"/>
              </a:rPr>
              <a:t> (Bertoldi &amp; Johnstone 1999)</a:t>
            </a:r>
          </a:p>
        </p:txBody>
      </p:sp>
    </p:spTree>
    <p:extLst>
      <p:ext uri="{BB962C8B-B14F-4D97-AF65-F5344CB8AC3E}">
        <p14:creationId xmlns:p14="http://schemas.microsoft.com/office/powerpoint/2010/main" val="2923394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BADF5E74-7503-4865-95F2-D57A8C03A581}"/>
              </a:ext>
            </a:extLst>
          </p:cNvPr>
          <p:cNvSpPr txBox="1"/>
          <p:nvPr/>
        </p:nvSpPr>
        <p:spPr>
          <a:xfrm>
            <a:off x="29817" y="54520"/>
            <a:ext cx="930017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PROPLYDS IN EUV- AND FUV-DOMINATED REGIONS</a:t>
            </a:r>
          </a:p>
        </p:txBody>
      </p:sp>
      <p:pic>
        <p:nvPicPr>
          <p:cNvPr id="14338" name="Picture 2" descr="Fig. 5 Refer to the following caption and surrounding text.">
            <a:extLst>
              <a:ext uri="{FF2B5EF4-FFF2-40B4-BE49-F238E27FC236}">
                <a16:creationId xmlns:a16="http://schemas.microsoft.com/office/drawing/2014/main" id="{1DBE72EF-88BB-4A74-8C99-22558DC467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17" y="938812"/>
            <a:ext cx="8652170" cy="2631701"/>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Fig. 6 Refer to the following caption and surrounding text.">
            <a:extLst>
              <a:ext uri="{FF2B5EF4-FFF2-40B4-BE49-F238E27FC236}">
                <a16:creationId xmlns:a16="http://schemas.microsoft.com/office/drawing/2014/main" id="{1BA50598-9F19-4427-9085-D1E95D81E9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8241" y="2006163"/>
            <a:ext cx="3325918" cy="4797317"/>
          </a:xfrm>
          <a:prstGeom prst="rect">
            <a:avLst/>
          </a:prstGeom>
          <a:noFill/>
          <a:extLst>
            <a:ext uri="{909E8E84-426E-40DD-AFC4-6F175D3DCCD1}">
              <a14:hiddenFill xmlns:a14="http://schemas.microsoft.com/office/drawing/2010/main">
                <a:solidFill>
                  <a:srgbClr val="FFFFFF"/>
                </a:solidFill>
              </a14:hiddenFill>
            </a:ext>
          </a:extLst>
        </p:spPr>
      </p:pic>
      <p:sp>
        <p:nvSpPr>
          <p:cNvPr id="10" name="Rettangolo con angoli arrotondati 9">
            <a:extLst>
              <a:ext uri="{FF2B5EF4-FFF2-40B4-BE49-F238E27FC236}">
                <a16:creationId xmlns:a16="http://schemas.microsoft.com/office/drawing/2014/main" id="{9C28AC8C-BCDC-412C-9379-023B3B57D38B}"/>
              </a:ext>
            </a:extLst>
          </p:cNvPr>
          <p:cNvSpPr/>
          <p:nvPr/>
        </p:nvSpPr>
        <p:spPr>
          <a:xfrm>
            <a:off x="87842" y="3678739"/>
            <a:ext cx="8594145" cy="3062130"/>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Type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I</a:t>
            </a:r>
            <a:r>
              <a:rPr lang="it-IT" sz="2400" dirty="0">
                <a:solidFill>
                  <a:schemeClr val="tx1"/>
                </a:solidFill>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EUV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dominated</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 IF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lies</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close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to the disc,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very</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small PDR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region</a:t>
            </a:r>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l"/>
            <a:endPar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l"/>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Type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II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FUV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dominated</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 IF far from the disc, large PDR</a:t>
            </a:r>
          </a:p>
          <a:p>
            <a:pPr algn="l"/>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l"/>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Type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III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no EUV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outside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the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Strömgren</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sphere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 no IF </a:t>
            </a:r>
          </a:p>
          <a:p>
            <a:pPr algn="l"/>
            <a:endParaRPr lang="it-IT" sz="105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r"/>
            <a:r>
              <a:rPr lang="it-IT" sz="2400" i="1" dirty="0" err="1">
                <a:solidFill>
                  <a:schemeClr val="tx1"/>
                </a:solidFill>
                <a:latin typeface="Arial" panose="020B0604020202020204" pitchFamily="34" charset="0"/>
                <a:cs typeface="Arial" panose="020B0604020202020204" pitchFamily="34" charset="0"/>
                <a:sym typeface="Wingdings" panose="05000000000000000000" pitchFamily="2" charset="2"/>
              </a:rPr>
              <a:t>Amiot</a:t>
            </a:r>
            <a:r>
              <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rPr>
              <a:t>+ 2026</a:t>
            </a:r>
            <a:endParaRPr lang="it-IT" sz="2400"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7950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82C0277F-DFE7-456F-A166-E7140FB63561}"/>
              </a:ext>
            </a:extLst>
          </p:cNvPr>
          <p:cNvSpPr txBox="1"/>
          <p:nvPr/>
        </p:nvSpPr>
        <p:spPr>
          <a:xfrm>
            <a:off x="29817" y="54520"/>
            <a:ext cx="322216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NOT ONLY ORION</a:t>
            </a:r>
          </a:p>
        </p:txBody>
      </p:sp>
      <p:sp>
        <p:nvSpPr>
          <p:cNvPr id="7" name="CasellaDiTesto 6">
            <a:extLst>
              <a:ext uri="{FF2B5EF4-FFF2-40B4-BE49-F238E27FC236}">
                <a16:creationId xmlns:a16="http://schemas.microsoft.com/office/drawing/2014/main" id="{0791DB22-68FD-4661-8723-CE239C9F0E9F}"/>
              </a:ext>
            </a:extLst>
          </p:cNvPr>
          <p:cNvSpPr txBox="1"/>
          <p:nvPr/>
        </p:nvSpPr>
        <p:spPr>
          <a:xfrm>
            <a:off x="8892982" y="3429000"/>
            <a:ext cx="3152503" cy="2246769"/>
          </a:xfrm>
          <a:prstGeom prst="rect">
            <a:avLst/>
          </a:prstGeom>
          <a:noFill/>
          <a:ln w="25400">
            <a:solidFill>
              <a:srgbClr val="FF0000"/>
            </a:solidFill>
          </a:ln>
        </p:spPr>
        <p:txBody>
          <a:bodyPr wrap="square" rtlCol="0">
            <a:spAutoFit/>
          </a:bodyPr>
          <a:lstStyle/>
          <a:p>
            <a:pPr algn="ctr"/>
            <a:r>
              <a:rPr lang="en-GB" sz="2000" i="1" dirty="0">
                <a:solidFill>
                  <a:schemeClr val="bg1"/>
                </a:solidFill>
                <a:latin typeface="Arial" panose="020B0604020202020204" pitchFamily="34" charset="0"/>
                <a:cs typeface="Arial" panose="020B0604020202020204" pitchFamily="34" charset="0"/>
              </a:rPr>
              <a:t>Evaporating star in Westerlund2 from the EWOCS project </a:t>
            </a:r>
          </a:p>
          <a:p>
            <a:pPr algn="ctr"/>
            <a:endParaRPr lang="en-GB" sz="2000" i="1" dirty="0">
              <a:solidFill>
                <a:schemeClr val="bg1"/>
              </a:solidFill>
              <a:latin typeface="Arial" panose="020B0604020202020204" pitchFamily="34" charset="0"/>
              <a:cs typeface="Arial" panose="020B0604020202020204" pitchFamily="34" charset="0"/>
            </a:endParaRPr>
          </a:p>
          <a:p>
            <a:pPr algn="ctr"/>
            <a:r>
              <a:rPr lang="en-GB" sz="2000" i="1" dirty="0">
                <a:solidFill>
                  <a:schemeClr val="bg1"/>
                </a:solidFill>
                <a:latin typeface="Arial" panose="020B0604020202020204" pitchFamily="34" charset="0"/>
                <a:cs typeface="Arial" panose="020B0604020202020204" pitchFamily="34" charset="0"/>
              </a:rPr>
              <a:t>Size: 12600 AU</a:t>
            </a:r>
          </a:p>
          <a:p>
            <a:pPr algn="ctr"/>
            <a:endParaRPr lang="en-GB" sz="2000" i="1" dirty="0">
              <a:solidFill>
                <a:schemeClr val="bg1"/>
              </a:solidFill>
              <a:latin typeface="Arial" panose="020B0604020202020204" pitchFamily="34" charset="0"/>
              <a:cs typeface="Arial" panose="020B0604020202020204" pitchFamily="34" charset="0"/>
            </a:endParaRPr>
          </a:p>
          <a:p>
            <a:pPr algn="ctr"/>
            <a:r>
              <a:rPr lang="en-GB" sz="2000" i="1" dirty="0" err="1">
                <a:solidFill>
                  <a:schemeClr val="bg1"/>
                </a:solidFill>
                <a:latin typeface="Arial" panose="020B0604020202020204" pitchFamily="34" charset="0"/>
                <a:cs typeface="Arial" panose="020B0604020202020204" pitchFamily="34" charset="0"/>
              </a:rPr>
              <a:t>Monsch</a:t>
            </a:r>
            <a:r>
              <a:rPr lang="en-GB" sz="2000" i="1" dirty="0">
                <a:solidFill>
                  <a:schemeClr val="bg1"/>
                </a:solidFill>
                <a:latin typeface="Arial" panose="020B0604020202020204" pitchFamily="34" charset="0"/>
                <a:cs typeface="Arial" panose="020B0604020202020204" pitchFamily="34" charset="0"/>
              </a:rPr>
              <a:t>+ in prep</a:t>
            </a:r>
          </a:p>
        </p:txBody>
      </p:sp>
      <p:pic>
        <p:nvPicPr>
          <p:cNvPr id="9" name="Immagine 8">
            <a:extLst>
              <a:ext uri="{FF2B5EF4-FFF2-40B4-BE49-F238E27FC236}">
                <a16:creationId xmlns:a16="http://schemas.microsoft.com/office/drawing/2014/main" id="{E7E1C2DE-6193-450F-9437-E185ABEAE554}"/>
              </a:ext>
            </a:extLst>
          </p:cNvPr>
          <p:cNvPicPr>
            <a:picLocks noChangeAspect="1"/>
          </p:cNvPicPr>
          <p:nvPr/>
        </p:nvPicPr>
        <p:blipFill rotWithShape="1">
          <a:blip r:embed="rId2">
            <a:extLst>
              <a:ext uri="{28A0092B-C50C-407E-A947-70E740481C1C}">
                <a14:useLocalDpi xmlns:a14="http://schemas.microsoft.com/office/drawing/2010/main" val="0"/>
              </a:ext>
            </a:extLst>
          </a:blip>
          <a:srcRect r="74143"/>
          <a:stretch/>
        </p:blipFill>
        <p:spPr>
          <a:xfrm>
            <a:off x="8892983" y="128626"/>
            <a:ext cx="3152503" cy="3130201"/>
          </a:xfrm>
          <a:prstGeom prst="rect">
            <a:avLst/>
          </a:prstGeom>
        </p:spPr>
      </p:pic>
      <p:pic>
        <p:nvPicPr>
          <p:cNvPr id="10" name="Picture 10" descr="Figure 1. Refer to the following caption and surrounding text.">
            <a:extLst>
              <a:ext uri="{FF2B5EF4-FFF2-40B4-BE49-F238E27FC236}">
                <a16:creationId xmlns:a16="http://schemas.microsoft.com/office/drawing/2014/main" id="{2F5C9AC1-95C4-41B8-B8C1-7F6CE862D6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5374"/>
          <a:stretch/>
        </p:blipFill>
        <p:spPr bwMode="auto">
          <a:xfrm>
            <a:off x="4877303" y="128625"/>
            <a:ext cx="3903340" cy="3130201"/>
          </a:xfrm>
          <a:prstGeom prst="rect">
            <a:avLst/>
          </a:prstGeom>
          <a:noFill/>
          <a:extLst>
            <a:ext uri="{909E8E84-426E-40DD-AFC4-6F175D3DCCD1}">
              <a14:hiddenFill xmlns:a14="http://schemas.microsoft.com/office/drawing/2010/main">
                <a:solidFill>
                  <a:srgbClr val="FFFFFF"/>
                </a:solidFill>
              </a14:hiddenFill>
            </a:ext>
          </a:extLst>
        </p:spPr>
      </p:pic>
      <p:sp>
        <p:nvSpPr>
          <p:cNvPr id="12" name="CasellaDiTesto 11">
            <a:extLst>
              <a:ext uri="{FF2B5EF4-FFF2-40B4-BE49-F238E27FC236}">
                <a16:creationId xmlns:a16="http://schemas.microsoft.com/office/drawing/2014/main" id="{51173762-338E-43DA-91B9-C637543D0A4E}"/>
              </a:ext>
            </a:extLst>
          </p:cNvPr>
          <p:cNvSpPr txBox="1"/>
          <p:nvPr/>
        </p:nvSpPr>
        <p:spPr>
          <a:xfrm>
            <a:off x="4877303" y="3338774"/>
            <a:ext cx="3903340" cy="2862322"/>
          </a:xfrm>
          <a:prstGeom prst="rect">
            <a:avLst/>
          </a:prstGeom>
          <a:noFill/>
          <a:ln w="25400">
            <a:solidFill>
              <a:srgbClr val="FF0000"/>
            </a:solidFill>
          </a:ln>
        </p:spPr>
        <p:txBody>
          <a:bodyPr wrap="square" rtlCol="0">
            <a:spAutoFit/>
          </a:bodyPr>
          <a:lstStyle/>
          <a:p>
            <a:pPr algn="ctr"/>
            <a:r>
              <a:rPr lang="it-IT" sz="2000" i="1" dirty="0">
                <a:solidFill>
                  <a:schemeClr val="bg1"/>
                </a:solidFill>
                <a:latin typeface="Arial" panose="020B0604020202020204" pitchFamily="34" charset="0"/>
                <a:cs typeface="Arial" panose="020B0604020202020204" pitchFamily="34" charset="0"/>
              </a:rPr>
              <a:t>A </a:t>
            </a:r>
            <a:r>
              <a:rPr lang="it-IT" sz="2000" i="1" dirty="0" err="1">
                <a:solidFill>
                  <a:schemeClr val="bg1"/>
                </a:solidFill>
                <a:latin typeface="Arial" panose="020B0604020202020204" pitchFamily="34" charset="0"/>
                <a:cs typeface="Arial" panose="020B0604020202020204" pitchFamily="34" charset="0"/>
              </a:rPr>
              <a:t>proplyd</a:t>
            </a:r>
            <a:r>
              <a:rPr lang="it-IT" sz="2000" i="1" dirty="0">
                <a:solidFill>
                  <a:schemeClr val="bg1"/>
                </a:solidFill>
                <a:latin typeface="Arial" panose="020B0604020202020204" pitchFamily="34" charset="0"/>
                <a:cs typeface="Arial" panose="020B0604020202020204" pitchFamily="34" charset="0"/>
              </a:rPr>
              <a:t>-like </a:t>
            </a:r>
            <a:r>
              <a:rPr lang="it-IT" sz="2000" i="1" dirty="0" err="1">
                <a:solidFill>
                  <a:schemeClr val="bg1"/>
                </a:solidFill>
                <a:latin typeface="Arial" panose="020B0604020202020204" pitchFamily="34" charset="0"/>
                <a:cs typeface="Arial" panose="020B0604020202020204" pitchFamily="34" charset="0"/>
              </a:rPr>
              <a:t>object</a:t>
            </a:r>
            <a:r>
              <a:rPr lang="it-IT" sz="2000" i="1" dirty="0">
                <a:solidFill>
                  <a:schemeClr val="bg1"/>
                </a:solidFill>
                <a:latin typeface="Arial" panose="020B0604020202020204" pitchFamily="34" charset="0"/>
                <a:cs typeface="Arial" panose="020B0604020202020204" pitchFamily="34" charset="0"/>
              </a:rPr>
              <a:t> in CygOB2 ([8.0]+H</a:t>
            </a:r>
            <a:r>
              <a:rPr lang="el-GR" sz="2000" i="1" dirty="0">
                <a:solidFill>
                  <a:schemeClr val="bg1"/>
                </a:solidFill>
                <a:latin typeface="Arial" panose="020B0604020202020204" pitchFamily="34" charset="0"/>
                <a:cs typeface="Arial" panose="020B0604020202020204" pitchFamily="34" charset="0"/>
              </a:rPr>
              <a:t>α</a:t>
            </a:r>
            <a:r>
              <a:rPr lang="it-IT" sz="2000" i="1" dirty="0">
                <a:solidFill>
                  <a:schemeClr val="bg1"/>
                </a:solidFill>
                <a:latin typeface="Arial" panose="020B0604020202020204" pitchFamily="34" charset="0"/>
                <a:cs typeface="Arial" panose="020B0604020202020204" pitchFamily="34" charset="0"/>
              </a:rPr>
              <a:t>+r) with a </a:t>
            </a:r>
            <a:r>
              <a:rPr lang="it-IT" sz="2000" i="1" dirty="0" err="1">
                <a:solidFill>
                  <a:schemeClr val="bg1"/>
                </a:solidFill>
                <a:latin typeface="Arial" panose="020B0604020202020204" pitchFamily="34" charset="0"/>
                <a:cs typeface="Arial" panose="020B0604020202020204" pitchFamily="34" charset="0"/>
              </a:rPr>
              <a:t>spectrum</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rich</a:t>
            </a:r>
            <a:r>
              <a:rPr lang="it-IT" sz="2000" i="1" dirty="0">
                <a:solidFill>
                  <a:schemeClr val="bg1"/>
                </a:solidFill>
                <a:latin typeface="Arial" panose="020B0604020202020204" pitchFamily="34" charset="0"/>
                <a:cs typeface="Arial" panose="020B0604020202020204" pitchFamily="34" charset="0"/>
              </a:rPr>
              <a:t> of </a:t>
            </a:r>
            <a:r>
              <a:rPr lang="it-IT" sz="2000" i="1" dirty="0" err="1">
                <a:solidFill>
                  <a:schemeClr val="bg1"/>
                </a:solidFill>
                <a:latin typeface="Arial" panose="020B0604020202020204" pitchFamily="34" charset="0"/>
                <a:cs typeface="Arial" panose="020B0604020202020204" pitchFamily="34" charset="0"/>
              </a:rPr>
              <a:t>emission</a:t>
            </a:r>
            <a:r>
              <a:rPr lang="it-IT" sz="2000" i="1" dirty="0">
                <a:solidFill>
                  <a:schemeClr val="bg1"/>
                </a:solidFill>
                <a:latin typeface="Arial" panose="020B0604020202020204" pitchFamily="34" charset="0"/>
                <a:cs typeface="Arial" panose="020B0604020202020204" pitchFamily="34" charset="0"/>
              </a:rPr>
              <a:t> lines from OSIRIS. </a:t>
            </a:r>
          </a:p>
          <a:p>
            <a:pPr algn="ctr"/>
            <a:endParaRPr lang="it-IT" sz="2000" i="1" dirty="0">
              <a:solidFill>
                <a:schemeClr val="bg1"/>
              </a:solidFill>
              <a:latin typeface="Arial" panose="020B0604020202020204" pitchFamily="34" charset="0"/>
              <a:cs typeface="Arial" panose="020B0604020202020204" pitchFamily="34" charset="0"/>
            </a:endParaRPr>
          </a:p>
          <a:p>
            <a:pPr algn="ctr"/>
            <a:r>
              <a:rPr lang="it-IT" sz="2000" i="1" dirty="0">
                <a:solidFill>
                  <a:schemeClr val="bg1"/>
                </a:solidFill>
                <a:latin typeface="Arial" panose="020B0604020202020204" pitchFamily="34" charset="0"/>
                <a:cs typeface="Arial" panose="020B0604020202020204" pitchFamily="34" charset="0"/>
              </a:rPr>
              <a:t>6-14pc from massive stars </a:t>
            </a:r>
          </a:p>
          <a:p>
            <a:pPr algn="ctr"/>
            <a:endParaRPr lang="it-IT" sz="2000" i="1" dirty="0">
              <a:solidFill>
                <a:schemeClr val="bg1"/>
              </a:solidFill>
              <a:latin typeface="Arial" panose="020B0604020202020204" pitchFamily="34" charset="0"/>
              <a:cs typeface="Arial" panose="020B0604020202020204" pitchFamily="34" charset="0"/>
            </a:endParaRPr>
          </a:p>
          <a:p>
            <a:pPr algn="ctr"/>
            <a:r>
              <a:rPr lang="it-IT" sz="2000" i="1" dirty="0">
                <a:solidFill>
                  <a:schemeClr val="bg1"/>
                </a:solidFill>
                <a:latin typeface="Arial" panose="020B0604020202020204" pitchFamily="34" charset="0"/>
                <a:cs typeface="Arial" panose="020B0604020202020204" pitchFamily="34" charset="0"/>
              </a:rPr>
              <a:t>Size: 18000 AU</a:t>
            </a:r>
          </a:p>
          <a:p>
            <a:pPr algn="ctr"/>
            <a:endParaRPr lang="it-IT" sz="2000" i="1" dirty="0">
              <a:solidFill>
                <a:schemeClr val="bg1"/>
              </a:solidFill>
              <a:latin typeface="Arial" panose="020B0604020202020204" pitchFamily="34" charset="0"/>
              <a:cs typeface="Arial" panose="020B0604020202020204" pitchFamily="34" charset="0"/>
            </a:endParaRPr>
          </a:p>
          <a:p>
            <a:pPr algn="ctr"/>
            <a:r>
              <a:rPr lang="it-IT" sz="2000" i="1" dirty="0">
                <a:solidFill>
                  <a:schemeClr val="bg1"/>
                </a:solidFill>
                <a:latin typeface="Arial" panose="020B0604020202020204" pitchFamily="34" charset="0"/>
                <a:cs typeface="Arial" panose="020B0604020202020204" pitchFamily="34" charset="0"/>
              </a:rPr>
              <a:t>(Wright+2012, Guarcello+2013)</a:t>
            </a:r>
          </a:p>
        </p:txBody>
      </p:sp>
      <p:pic>
        <p:nvPicPr>
          <p:cNvPr id="20482" name="Picture 2" descr="Figure 1. Refer to the following caption and surrounding text.">
            <a:extLst>
              <a:ext uri="{FF2B5EF4-FFF2-40B4-BE49-F238E27FC236}">
                <a16:creationId xmlns:a16="http://schemas.microsoft.com/office/drawing/2014/main" id="{29F58A99-3DE6-412F-A186-EC46C38DDA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7" y="775062"/>
            <a:ext cx="4684856" cy="2950007"/>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C326DBC0-D72E-4382-8B2D-94C7B551CE1D}"/>
              </a:ext>
            </a:extLst>
          </p:cNvPr>
          <p:cNvSpPr txBox="1"/>
          <p:nvPr/>
        </p:nvSpPr>
        <p:spPr>
          <a:xfrm>
            <a:off x="80107" y="3795974"/>
            <a:ext cx="4684856" cy="1015663"/>
          </a:xfrm>
          <a:prstGeom prst="rect">
            <a:avLst/>
          </a:prstGeom>
          <a:noFill/>
          <a:ln w="25400">
            <a:solidFill>
              <a:srgbClr val="FF0000"/>
            </a:solidFill>
          </a:ln>
        </p:spPr>
        <p:txBody>
          <a:bodyPr wrap="square" rtlCol="0">
            <a:spAutoFit/>
          </a:bodyPr>
          <a:lstStyle/>
          <a:p>
            <a:pPr algn="ctr"/>
            <a:r>
              <a:rPr lang="it-IT" sz="2000" i="1" dirty="0" err="1">
                <a:solidFill>
                  <a:schemeClr val="bg1"/>
                </a:solidFill>
                <a:latin typeface="Arial" panose="020B0604020202020204" pitchFamily="34" charset="0"/>
                <a:cs typeface="Arial" panose="020B0604020202020204" pitchFamily="34" charset="0"/>
              </a:rPr>
              <a:t>Cometary</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tails</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around</a:t>
            </a:r>
            <a:r>
              <a:rPr lang="it-IT" sz="2000" i="1" dirty="0">
                <a:solidFill>
                  <a:schemeClr val="bg1"/>
                </a:solidFill>
                <a:latin typeface="Arial" panose="020B0604020202020204" pitchFamily="34" charset="0"/>
                <a:cs typeface="Arial" panose="020B0604020202020204" pitchFamily="34" charset="0"/>
              </a:rPr>
              <a:t> the O stars in NGC 6193 </a:t>
            </a:r>
            <a:r>
              <a:rPr lang="it-IT" sz="2000" i="1" dirty="0" err="1">
                <a:solidFill>
                  <a:schemeClr val="bg1"/>
                </a:solidFill>
                <a:latin typeface="Arial" panose="020B0604020202020204" pitchFamily="34" charset="0"/>
                <a:cs typeface="Arial" panose="020B0604020202020204" pitchFamily="34" charset="0"/>
              </a:rPr>
              <a:t>observed</a:t>
            </a:r>
            <a:r>
              <a:rPr lang="it-IT" sz="2000" i="1" dirty="0">
                <a:solidFill>
                  <a:schemeClr val="bg1"/>
                </a:solidFill>
                <a:latin typeface="Arial" panose="020B0604020202020204" pitchFamily="34" charset="0"/>
                <a:cs typeface="Arial" panose="020B0604020202020204" pitchFamily="34" charset="0"/>
              </a:rPr>
              <a:t> with Spitzer</a:t>
            </a:r>
          </a:p>
          <a:p>
            <a:pPr algn="ctr"/>
            <a:r>
              <a:rPr lang="it-IT" sz="2000" i="1" dirty="0" err="1">
                <a:solidFill>
                  <a:schemeClr val="bg1"/>
                </a:solidFill>
                <a:latin typeface="Arial" panose="020B0604020202020204" pitchFamily="34" charset="0"/>
                <a:cs typeface="Arial" panose="020B0604020202020204" pitchFamily="34" charset="0"/>
              </a:rPr>
              <a:t>Thevenot</a:t>
            </a:r>
            <a:r>
              <a:rPr lang="it-IT" sz="2000" i="1" dirty="0">
                <a:solidFill>
                  <a:schemeClr val="bg1"/>
                </a:solidFill>
                <a:latin typeface="Arial" panose="020B0604020202020204" pitchFamily="34" charset="0"/>
                <a:cs typeface="Arial" panose="020B0604020202020204" pitchFamily="34" charset="0"/>
              </a:rPr>
              <a:t> 2020</a:t>
            </a:r>
          </a:p>
        </p:txBody>
      </p:sp>
    </p:spTree>
    <p:extLst>
      <p:ext uri="{BB962C8B-B14F-4D97-AF65-F5344CB8AC3E}">
        <p14:creationId xmlns:p14="http://schemas.microsoft.com/office/powerpoint/2010/main" val="2140409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44C1E16D-1F17-4B48-A473-D8B64696A0EC}"/>
              </a:ext>
            </a:extLst>
          </p:cNvPr>
          <p:cNvSpPr txBox="1"/>
          <p:nvPr/>
        </p:nvSpPr>
        <p:spPr>
          <a:xfrm>
            <a:off x="29817" y="54520"/>
            <a:ext cx="322216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NOT ONLY ORION</a:t>
            </a:r>
          </a:p>
        </p:txBody>
      </p:sp>
      <p:pic>
        <p:nvPicPr>
          <p:cNvPr id="5" name="Picture 2">
            <a:extLst>
              <a:ext uri="{FF2B5EF4-FFF2-40B4-BE49-F238E27FC236}">
                <a16:creationId xmlns:a16="http://schemas.microsoft.com/office/drawing/2014/main" id="{997D42BD-12F4-4E8D-ABA5-CE35F31A44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4520"/>
            <a:ext cx="6066183" cy="5006861"/>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321DFDD7-1E46-4216-B4F0-5A3F029A280A}"/>
              </a:ext>
            </a:extLst>
          </p:cNvPr>
          <p:cNvSpPr txBox="1"/>
          <p:nvPr/>
        </p:nvSpPr>
        <p:spPr>
          <a:xfrm>
            <a:off x="6099684" y="5196561"/>
            <a:ext cx="6062499" cy="707886"/>
          </a:xfrm>
          <a:prstGeom prst="rect">
            <a:avLst/>
          </a:prstGeom>
          <a:noFill/>
          <a:ln w="25400">
            <a:solidFill>
              <a:srgbClr val="FF0000"/>
            </a:solidFill>
          </a:ln>
        </p:spPr>
        <p:txBody>
          <a:bodyPr wrap="square" rtlCol="0">
            <a:spAutoFit/>
          </a:bodyPr>
          <a:lstStyle/>
          <a:p>
            <a:pPr algn="ctr"/>
            <a:r>
              <a:rPr lang="it-IT" sz="2000" i="1" dirty="0" err="1">
                <a:solidFill>
                  <a:schemeClr val="bg1"/>
                </a:solidFill>
                <a:latin typeface="Arial" panose="020B0604020202020204" pitchFamily="34" charset="0"/>
                <a:cs typeface="Arial" panose="020B0604020202020204" pitchFamily="34" charset="0"/>
              </a:rPr>
              <a:t>Evaporating</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structure</a:t>
            </a:r>
            <a:r>
              <a:rPr lang="it-IT" sz="2000" i="1" dirty="0">
                <a:solidFill>
                  <a:schemeClr val="bg1"/>
                </a:solidFill>
                <a:latin typeface="Arial" panose="020B0604020202020204" pitchFamily="34" charset="0"/>
                <a:cs typeface="Arial" panose="020B0604020202020204" pitchFamily="34" charset="0"/>
              </a:rPr>
              <a:t> in the </a:t>
            </a:r>
            <a:r>
              <a:rPr lang="it-IT" sz="2000" i="1" dirty="0" err="1">
                <a:solidFill>
                  <a:schemeClr val="bg1"/>
                </a:solidFill>
                <a:latin typeface="Arial" panose="020B0604020202020204" pitchFamily="34" charset="0"/>
                <a:cs typeface="Arial" panose="020B0604020202020204" pitchFamily="34" charset="0"/>
              </a:rPr>
              <a:t>Arches</a:t>
            </a:r>
            <a:r>
              <a:rPr lang="it-IT" sz="2000" i="1" dirty="0">
                <a:solidFill>
                  <a:schemeClr val="bg1"/>
                </a:solidFill>
                <a:latin typeface="Arial" panose="020B0604020202020204" pitchFamily="34" charset="0"/>
                <a:cs typeface="Arial" panose="020B0604020202020204" pitchFamily="34" charset="0"/>
              </a:rPr>
              <a:t> (</a:t>
            </a:r>
            <a:r>
              <a:rPr lang="it-IT" sz="2000" i="1" dirty="0">
                <a:solidFill>
                  <a:schemeClr val="bg1"/>
                </a:solidFill>
                <a:latin typeface="Times New Roman" panose="02020603050405020304" pitchFamily="18" charset="0"/>
                <a:cs typeface="Times New Roman" panose="02020603050405020304" pitchFamily="18" charset="0"/>
              </a:rPr>
              <a:t>⁓8 </a:t>
            </a:r>
            <a:r>
              <a:rPr lang="it-IT" sz="2000" i="1" dirty="0" err="1">
                <a:solidFill>
                  <a:schemeClr val="bg1"/>
                </a:solidFill>
                <a:latin typeface="Times New Roman" panose="02020603050405020304" pitchFamily="18" charset="0"/>
                <a:cs typeface="Times New Roman" panose="02020603050405020304" pitchFamily="18" charset="0"/>
              </a:rPr>
              <a:t>kpc</a:t>
            </a:r>
            <a:r>
              <a:rPr lang="it-IT" sz="2000" i="1" dirty="0">
                <a:solidFill>
                  <a:schemeClr val="bg1"/>
                </a:solidFill>
                <a:latin typeface="Times New Roman" panose="02020603050405020304" pitchFamily="18" charset="0"/>
                <a:cs typeface="Times New Roman" panose="02020603050405020304" pitchFamily="18" charset="0"/>
              </a:rPr>
              <a:t>); JWST-GC Treasury Program (</a:t>
            </a:r>
            <a:r>
              <a:rPr lang="it-IT" sz="2000" i="1" dirty="0" err="1">
                <a:solidFill>
                  <a:schemeClr val="bg1"/>
                </a:solidFill>
                <a:latin typeface="Times New Roman" panose="02020603050405020304" pitchFamily="18" charset="0"/>
                <a:cs typeface="Times New Roman" panose="02020603050405020304" pitchFamily="18" charset="0"/>
              </a:rPr>
              <a:t>Schoedel</a:t>
            </a:r>
            <a:r>
              <a:rPr lang="it-IT" sz="2000" i="1" dirty="0">
                <a:solidFill>
                  <a:schemeClr val="bg1"/>
                </a:solidFill>
                <a:latin typeface="Times New Roman" panose="02020603050405020304" pitchFamily="18" charset="0"/>
                <a:cs typeface="Times New Roman" panose="02020603050405020304" pitchFamily="18" charset="0"/>
              </a:rPr>
              <a:t>+)</a:t>
            </a:r>
            <a:endParaRPr lang="en-GB" sz="2000" i="1" dirty="0">
              <a:solidFill>
                <a:schemeClr val="bg1"/>
              </a:solidFill>
              <a:latin typeface="Arial" panose="020B0604020202020204" pitchFamily="34" charset="0"/>
              <a:cs typeface="Arial" panose="020B0604020202020204" pitchFamily="34" charset="0"/>
            </a:endParaRPr>
          </a:p>
        </p:txBody>
      </p:sp>
      <p:sp>
        <p:nvSpPr>
          <p:cNvPr id="2" name="Ovale 1">
            <a:extLst>
              <a:ext uri="{FF2B5EF4-FFF2-40B4-BE49-F238E27FC236}">
                <a16:creationId xmlns:a16="http://schemas.microsoft.com/office/drawing/2014/main" id="{2E005CE9-BD4D-4DC7-BB45-F29C8DAB5219}"/>
              </a:ext>
            </a:extLst>
          </p:cNvPr>
          <p:cNvSpPr/>
          <p:nvPr/>
        </p:nvSpPr>
        <p:spPr>
          <a:xfrm>
            <a:off x="7663543" y="3056709"/>
            <a:ext cx="696686" cy="47897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Picture 2" descr="Figure 3. Refer to the following caption and surrounding text.">
            <a:extLst>
              <a:ext uri="{FF2B5EF4-FFF2-40B4-BE49-F238E27FC236}">
                <a16:creationId xmlns:a16="http://schemas.microsoft.com/office/drawing/2014/main" id="{4F4B16D3-6387-4989-BDAC-31AD62E42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7" y="704808"/>
            <a:ext cx="5935554" cy="414162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62D14CE7-82E5-4D41-9594-4E0E7DFD4B21}"/>
                  </a:ext>
                </a:extLst>
              </p:cNvPr>
              <p:cNvSpPr txBox="1"/>
              <p:nvPr/>
            </p:nvSpPr>
            <p:spPr>
              <a:xfrm>
                <a:off x="37186" y="4968786"/>
                <a:ext cx="5928186" cy="1640962"/>
              </a:xfrm>
              <a:prstGeom prst="rect">
                <a:avLst/>
              </a:prstGeom>
              <a:noFill/>
              <a:ln w="25400">
                <a:solidFill>
                  <a:srgbClr val="FF0000"/>
                </a:solidFill>
              </a:ln>
            </p:spPr>
            <p:txBody>
              <a:bodyPr wrap="square" rtlCol="0">
                <a:spAutoFit/>
              </a:bodyPr>
              <a:lstStyle/>
              <a:p>
                <a:pPr algn="ctr"/>
                <a:r>
                  <a:rPr lang="it-IT" sz="2000" i="1" dirty="0" err="1">
                    <a:solidFill>
                      <a:schemeClr val="bg1"/>
                    </a:solidFill>
                    <a:latin typeface="Arial" panose="020B0604020202020204" pitchFamily="34" charset="0"/>
                    <a:cs typeface="Arial" panose="020B0604020202020204" pitchFamily="34" charset="0"/>
                  </a:rPr>
                  <a:t>Evaporating</a:t>
                </a:r>
                <a:r>
                  <a:rPr lang="it-IT" sz="2000" i="1" dirty="0">
                    <a:solidFill>
                      <a:schemeClr val="bg1"/>
                    </a:solidFill>
                    <a:latin typeface="Arial" panose="020B0604020202020204" pitchFamily="34" charset="0"/>
                    <a:cs typeface="Arial" panose="020B0604020202020204" pitchFamily="34" charset="0"/>
                  </a:rPr>
                  <a:t> discs </a:t>
                </a:r>
                <a:r>
                  <a:rPr lang="it-IT" sz="2000" i="1" dirty="0" err="1">
                    <a:solidFill>
                      <a:schemeClr val="bg1"/>
                    </a:solidFill>
                    <a:latin typeface="Arial" panose="020B0604020202020204" pitchFamily="34" charset="0"/>
                    <a:cs typeface="Arial" panose="020B0604020202020204" pitchFamily="34" charset="0"/>
                  </a:rPr>
                  <a:t>around</a:t>
                </a:r>
                <a:r>
                  <a:rPr lang="it-IT" sz="2000" i="1" dirty="0">
                    <a:solidFill>
                      <a:schemeClr val="bg1"/>
                    </a:solidFill>
                    <a:latin typeface="Arial" panose="020B0604020202020204" pitchFamily="34" charset="0"/>
                    <a:cs typeface="Arial" panose="020B0604020202020204" pitchFamily="34" charset="0"/>
                  </a:rPr>
                  <a:t> 42 Ori (B1V) </a:t>
                </a:r>
                <a:r>
                  <a:rPr lang="it-IT" sz="2000" i="1" dirty="0" err="1">
                    <a:solidFill>
                      <a:schemeClr val="bg1"/>
                    </a:solidFill>
                    <a:latin typeface="Arial" panose="020B0604020202020204" pitchFamily="34" charset="0"/>
                    <a:cs typeface="Arial" panose="020B0604020202020204" pitchFamily="34" charset="0"/>
                  </a:rPr>
                  <a:t>observed</a:t>
                </a:r>
                <a:r>
                  <a:rPr lang="it-IT" sz="2000" i="1" dirty="0">
                    <a:solidFill>
                      <a:schemeClr val="bg1"/>
                    </a:solidFill>
                    <a:latin typeface="Arial" panose="020B0604020202020204" pitchFamily="34" charset="0"/>
                    <a:cs typeface="Arial" panose="020B0604020202020204" pitchFamily="34" charset="0"/>
                  </a:rPr>
                  <a:t> with HST/ACS </a:t>
                </a:r>
              </a:p>
              <a:p>
                <a:pPr algn="ctr"/>
                <a:r>
                  <a:rPr lang="it-IT" sz="2000" i="1" dirty="0">
                    <a:solidFill>
                      <a:schemeClr val="bg1"/>
                    </a:solidFill>
                    <a:latin typeface="Arial" panose="020B0604020202020204" pitchFamily="34" charset="0"/>
                    <a:cs typeface="Arial" panose="020B0604020202020204" pitchFamily="34" charset="0"/>
                  </a:rPr>
                  <a:t>Kim+ 2016 </a:t>
                </a:r>
              </a:p>
              <a:p>
                <a:pPr algn="ctr"/>
                <a:endParaRPr lang="it-IT" sz="2000" i="1" dirty="0">
                  <a:solidFill>
                    <a:schemeClr val="bg1"/>
                  </a:solidFill>
                  <a:latin typeface="Arial" panose="020B0604020202020204" pitchFamily="34" charset="0"/>
                  <a:cs typeface="Arial" panose="020B0604020202020204" pitchFamily="34" charset="0"/>
                </a:endParaRPr>
              </a:p>
              <a:p>
                <a:pPr algn="ctr"/>
                <a14:m>
                  <m:oMath xmlns:m="http://schemas.openxmlformats.org/officeDocument/2006/math">
                    <m:sSub>
                      <m:sSubPr>
                        <m:ctrlPr>
                          <a:rPr lang="it-IT" sz="2000" i="1" smtClean="0">
                            <a:solidFill>
                              <a:schemeClr val="bg1"/>
                            </a:solidFill>
                            <a:latin typeface="Cambria Math" panose="02040503050406030204" pitchFamily="18" charset="0"/>
                            <a:cs typeface="Arial" panose="020B0604020202020204" pitchFamily="34" charset="0"/>
                          </a:rPr>
                        </m:ctrlPr>
                      </m:sSubPr>
                      <m:e>
                        <m:acc>
                          <m:accPr>
                            <m:chr m:val="̇"/>
                            <m:ctrlPr>
                              <a:rPr lang="it-IT" sz="2000" i="1">
                                <a:solidFill>
                                  <a:schemeClr val="bg1"/>
                                </a:solidFill>
                                <a:latin typeface="Cambria Math" panose="02040503050406030204" pitchFamily="18" charset="0"/>
                                <a:cs typeface="Arial" panose="020B0604020202020204" pitchFamily="34" charset="0"/>
                              </a:rPr>
                            </m:ctrlPr>
                          </m:accPr>
                          <m:e>
                            <m:r>
                              <a:rPr lang="it-IT" sz="2000" i="1">
                                <a:solidFill>
                                  <a:schemeClr val="bg1"/>
                                </a:solidFill>
                                <a:latin typeface="Cambria Math" panose="02040503050406030204" pitchFamily="18" charset="0"/>
                                <a:cs typeface="Arial" panose="020B0604020202020204" pitchFamily="34" charset="0"/>
                              </a:rPr>
                              <m:t>𝑀</m:t>
                            </m:r>
                          </m:e>
                        </m:acc>
                      </m:e>
                      <m:sub>
                        <m:r>
                          <a:rPr lang="it-IT" sz="2000" i="1">
                            <a:solidFill>
                              <a:schemeClr val="bg1"/>
                            </a:solidFill>
                            <a:latin typeface="Cambria Math" panose="02040503050406030204" pitchFamily="18" charset="0"/>
                            <a:cs typeface="Arial" panose="020B0604020202020204" pitchFamily="34" charset="0"/>
                          </a:rPr>
                          <m:t>𝑙𝑜𝑠𝑠</m:t>
                        </m:r>
                      </m:sub>
                    </m:sSub>
                  </m:oMath>
                </a14:m>
                <a:r>
                  <a:rPr lang="it-IT" sz="2000" i="1" dirty="0">
                    <a:solidFill>
                      <a:schemeClr val="bg1"/>
                    </a:solidFill>
                    <a:latin typeface="Arial" panose="020B0604020202020204" pitchFamily="34" charset="0"/>
                    <a:cs typeface="Arial" panose="020B0604020202020204" pitchFamily="34" charset="0"/>
                  </a:rPr>
                  <a:t>=10</a:t>
                </a:r>
                <a:r>
                  <a:rPr lang="it-IT" sz="2000" i="1" baseline="30000" dirty="0">
                    <a:solidFill>
                      <a:schemeClr val="bg1"/>
                    </a:solidFill>
                    <a:latin typeface="Arial" panose="020B0604020202020204" pitchFamily="34" charset="0"/>
                    <a:cs typeface="Arial" panose="020B0604020202020204" pitchFamily="34" charset="0"/>
                  </a:rPr>
                  <a:t>-9</a:t>
                </a:r>
                <a:r>
                  <a:rPr lang="it-IT" sz="2000" i="1" dirty="0">
                    <a:solidFill>
                      <a:schemeClr val="bg1"/>
                    </a:solidFill>
                    <a:latin typeface="Arial" panose="020B0604020202020204" pitchFamily="34" charset="0"/>
                    <a:cs typeface="Arial" panose="020B0604020202020204" pitchFamily="34" charset="0"/>
                  </a:rPr>
                  <a:t>--10</a:t>
                </a:r>
                <a:r>
                  <a:rPr lang="it-IT" sz="2000" i="1" baseline="30000" dirty="0">
                    <a:solidFill>
                      <a:schemeClr val="bg1"/>
                    </a:solidFill>
                    <a:latin typeface="Arial" panose="020B0604020202020204" pitchFamily="34" charset="0"/>
                    <a:cs typeface="Arial" panose="020B0604020202020204" pitchFamily="34" charset="0"/>
                  </a:rPr>
                  <a:t>-8</a:t>
                </a:r>
                <a:r>
                  <a:rPr lang="it-IT" sz="2000" i="1" dirty="0">
                    <a:solidFill>
                      <a:schemeClr val="bg1"/>
                    </a:solidFill>
                    <a:latin typeface="Arial" panose="020B0604020202020204" pitchFamily="34" charset="0"/>
                    <a:cs typeface="Arial" panose="020B0604020202020204" pitchFamily="34" charset="0"/>
                  </a:rPr>
                  <a:t> M</a:t>
                </a:r>
                <a:r>
                  <a:rPr lang="it-IT" sz="2000" i="1" baseline="-25000" dirty="0">
                    <a:solidFill>
                      <a:schemeClr val="bg1"/>
                    </a:solidFill>
                    <a:latin typeface="Arial" panose="020B0604020202020204" pitchFamily="34" charset="0"/>
                    <a:cs typeface="Arial" panose="020B0604020202020204" pitchFamily="34" charset="0"/>
                  </a:rPr>
                  <a:t>ʘ</a:t>
                </a:r>
                <a:r>
                  <a:rPr lang="it-IT" sz="2000" i="1" dirty="0">
                    <a:solidFill>
                      <a:schemeClr val="bg1"/>
                    </a:solidFill>
                    <a:latin typeface="Arial" panose="020B0604020202020204" pitchFamily="34" charset="0"/>
                    <a:cs typeface="Arial" panose="020B0604020202020204" pitchFamily="34" charset="0"/>
                  </a:rPr>
                  <a:t>/</a:t>
                </a:r>
                <a:r>
                  <a:rPr lang="it-IT" sz="2000" i="1" dirty="0" err="1">
                    <a:solidFill>
                      <a:schemeClr val="bg1"/>
                    </a:solidFill>
                    <a:latin typeface="Arial" panose="020B0604020202020204" pitchFamily="34" charset="0"/>
                    <a:cs typeface="Arial" panose="020B0604020202020204" pitchFamily="34" charset="0"/>
                  </a:rPr>
                  <a:t>yr</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Boyden</a:t>
                </a:r>
                <a:r>
                  <a:rPr lang="it-IT" sz="2000" i="1" dirty="0">
                    <a:solidFill>
                      <a:schemeClr val="bg1"/>
                    </a:solidFill>
                    <a:latin typeface="Arial" panose="020B0604020202020204" pitchFamily="34" charset="0"/>
                    <a:cs typeface="Arial" panose="020B0604020202020204" pitchFamily="34" charset="0"/>
                  </a:rPr>
                  <a:t> &amp; Eisner 2024)</a:t>
                </a:r>
                <a:endParaRPr lang="en-GB" sz="2000" i="1" dirty="0">
                  <a:solidFill>
                    <a:schemeClr val="bg1"/>
                  </a:solidFill>
                  <a:latin typeface="Arial" panose="020B0604020202020204" pitchFamily="34" charset="0"/>
                  <a:cs typeface="Arial" panose="020B0604020202020204" pitchFamily="34" charset="0"/>
                </a:endParaRPr>
              </a:p>
            </p:txBody>
          </p:sp>
        </mc:Choice>
        <mc:Fallback xmlns="">
          <p:sp>
            <p:nvSpPr>
              <p:cNvPr id="8" name="CasellaDiTesto 7">
                <a:extLst>
                  <a:ext uri="{FF2B5EF4-FFF2-40B4-BE49-F238E27FC236}">
                    <a16:creationId xmlns:a16="http://schemas.microsoft.com/office/drawing/2014/main" id="{62D14CE7-82E5-4D41-9594-4E0E7DFD4B21}"/>
                  </a:ext>
                </a:extLst>
              </p:cNvPr>
              <p:cNvSpPr txBox="1">
                <a:spLocks noRot="1" noChangeAspect="1" noMove="1" noResize="1" noEditPoints="1" noAdjustHandles="1" noChangeArrowheads="1" noChangeShapeType="1" noTextEdit="1"/>
              </p:cNvSpPr>
              <p:nvPr/>
            </p:nvSpPr>
            <p:spPr>
              <a:xfrm>
                <a:off x="37186" y="4968786"/>
                <a:ext cx="5928186" cy="1640962"/>
              </a:xfrm>
              <a:prstGeom prst="rect">
                <a:avLst/>
              </a:prstGeom>
              <a:blipFill>
                <a:blip r:embed="rId4"/>
                <a:stretch>
                  <a:fillRect t="-733" b="-5128"/>
                </a:stretch>
              </a:blipFill>
              <a:ln w="25400">
                <a:solidFill>
                  <a:srgbClr val="FF0000"/>
                </a:solidFill>
              </a:ln>
            </p:spPr>
            <p:txBody>
              <a:bodyPr/>
              <a:lstStyle/>
              <a:p>
                <a:r>
                  <a:rPr lang="it-IT">
                    <a:noFill/>
                  </a:rPr>
                  <a:t> </a:t>
                </a:r>
              </a:p>
            </p:txBody>
          </p:sp>
        </mc:Fallback>
      </mc:AlternateContent>
    </p:spTree>
    <p:extLst>
      <p:ext uri="{BB962C8B-B14F-4D97-AF65-F5344CB8AC3E}">
        <p14:creationId xmlns:p14="http://schemas.microsoft.com/office/powerpoint/2010/main" val="2712005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B8AE0BC8-A8D9-4298-94E2-87DC0731D1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5053" y="87720"/>
            <a:ext cx="3948921" cy="297007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α">
            <a:extLst>
              <a:ext uri="{FF2B5EF4-FFF2-40B4-BE49-F238E27FC236}">
                <a16:creationId xmlns:a16="http://schemas.microsoft.com/office/drawing/2014/main" id="{6EE89330-5168-4D1C-B7AC-C972B29E37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1350" y="-136525"/>
            <a:ext cx="85725" cy="6667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Figure 1. Refer to the following caption and surrounding text.">
            <a:extLst>
              <a:ext uri="{FF2B5EF4-FFF2-40B4-BE49-F238E27FC236}">
                <a16:creationId xmlns:a16="http://schemas.microsoft.com/office/drawing/2014/main" id="{B164A1F6-3169-4812-8699-DBA6BE4FD95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861" r="33629"/>
          <a:stretch/>
        </p:blipFill>
        <p:spPr bwMode="auto">
          <a:xfrm>
            <a:off x="9045911" y="3138988"/>
            <a:ext cx="2179438" cy="3631292"/>
          </a:xfrm>
          <a:prstGeom prst="rect">
            <a:avLst/>
          </a:prstGeom>
          <a:noFill/>
          <a:extLst>
            <a:ext uri="{909E8E84-426E-40DD-AFC4-6F175D3DCCD1}">
              <a14:hiddenFill xmlns:a14="http://schemas.microsoft.com/office/drawing/2010/main">
                <a:solidFill>
                  <a:srgbClr val="FFFFFF"/>
                </a:solidFill>
              </a14:hiddenFill>
            </a:ext>
          </a:extLst>
        </p:spPr>
      </p:pic>
      <p:sp>
        <p:nvSpPr>
          <p:cNvPr id="11" name="CasellaDiTesto 10">
            <a:extLst>
              <a:ext uri="{FF2B5EF4-FFF2-40B4-BE49-F238E27FC236}">
                <a16:creationId xmlns:a16="http://schemas.microsoft.com/office/drawing/2014/main" id="{29B81DF0-2100-4EE7-AD74-A7C9C6A82351}"/>
              </a:ext>
            </a:extLst>
          </p:cNvPr>
          <p:cNvSpPr txBox="1"/>
          <p:nvPr/>
        </p:nvSpPr>
        <p:spPr>
          <a:xfrm>
            <a:off x="29817" y="54520"/>
            <a:ext cx="3756991"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PROPLYDS vs. </a:t>
            </a:r>
            <a:r>
              <a:rPr lang="it-IT" sz="3200" b="1" dirty="0" err="1">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EGGs</a:t>
            </a:r>
            <a:endPar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endParaRPr>
          </a:p>
        </p:txBody>
      </p:sp>
      <p:sp>
        <p:nvSpPr>
          <p:cNvPr id="14" name="CasellaDiTesto 13">
            <a:extLst>
              <a:ext uri="{FF2B5EF4-FFF2-40B4-BE49-F238E27FC236}">
                <a16:creationId xmlns:a16="http://schemas.microsoft.com/office/drawing/2014/main" id="{C9463B7D-2D77-4D47-9647-D0869164F5FB}"/>
              </a:ext>
            </a:extLst>
          </p:cNvPr>
          <p:cNvSpPr txBox="1"/>
          <p:nvPr/>
        </p:nvSpPr>
        <p:spPr>
          <a:xfrm>
            <a:off x="112214" y="4500412"/>
            <a:ext cx="3674593" cy="1323439"/>
          </a:xfrm>
          <a:prstGeom prst="rect">
            <a:avLst/>
          </a:prstGeom>
          <a:noFill/>
          <a:ln w="25400">
            <a:solidFill>
              <a:srgbClr val="FF0000"/>
            </a:solidFill>
          </a:ln>
        </p:spPr>
        <p:txBody>
          <a:bodyPr wrap="square" rtlCol="0">
            <a:spAutoFit/>
          </a:bodyPr>
          <a:lstStyle/>
          <a:p>
            <a:pPr algn="ctr"/>
            <a:r>
              <a:rPr lang="it-IT" sz="2000" i="1" dirty="0" err="1">
                <a:solidFill>
                  <a:schemeClr val="bg1"/>
                </a:solidFill>
                <a:latin typeface="Arial" panose="020B0604020202020204" pitchFamily="34" charset="0"/>
                <a:cs typeface="Arial" panose="020B0604020202020204" pitchFamily="34" charset="0"/>
              </a:rPr>
              <a:t>Proplyd</a:t>
            </a:r>
            <a:r>
              <a:rPr lang="it-IT" sz="2000" i="1" dirty="0">
                <a:solidFill>
                  <a:schemeClr val="bg1"/>
                </a:solidFill>
                <a:latin typeface="Arial" panose="020B0604020202020204" pitchFamily="34" charset="0"/>
                <a:cs typeface="Arial" panose="020B0604020202020204" pitchFamily="34" charset="0"/>
              </a:rPr>
              <a:t> 182-413</a:t>
            </a:r>
          </a:p>
          <a:p>
            <a:pPr algn="ctr"/>
            <a:r>
              <a:rPr lang="it-IT" sz="2000" i="1" dirty="0">
                <a:solidFill>
                  <a:schemeClr val="bg1"/>
                </a:solidFill>
                <a:latin typeface="Arial" panose="020B0604020202020204" pitchFamily="34" charset="0"/>
                <a:cs typeface="Arial" panose="020B0604020202020204" pitchFamily="34" charset="0"/>
              </a:rPr>
              <a:t>JWST/</a:t>
            </a:r>
            <a:r>
              <a:rPr lang="it-IT" sz="2000" i="1" dirty="0" err="1">
                <a:solidFill>
                  <a:schemeClr val="bg1"/>
                </a:solidFill>
                <a:latin typeface="Arial" panose="020B0604020202020204" pitchFamily="34" charset="0"/>
                <a:cs typeface="Arial" panose="020B0604020202020204" pitchFamily="34" charset="0"/>
              </a:rPr>
              <a:t>NIRCam</a:t>
            </a:r>
            <a:r>
              <a:rPr lang="it-IT" sz="2000" i="1" dirty="0">
                <a:solidFill>
                  <a:schemeClr val="bg1"/>
                </a:solidFill>
                <a:latin typeface="Arial" panose="020B0604020202020204" pitchFamily="34" charset="0"/>
                <a:cs typeface="Arial" panose="020B0604020202020204" pitchFamily="34" charset="0"/>
              </a:rPr>
              <a:t> </a:t>
            </a:r>
          </a:p>
          <a:p>
            <a:pPr algn="ctr"/>
            <a:r>
              <a:rPr lang="it-IT" sz="2000" i="1" dirty="0">
                <a:solidFill>
                  <a:schemeClr val="bg1"/>
                </a:solidFill>
                <a:latin typeface="Arial" panose="020B0604020202020204" pitchFamily="34" charset="0"/>
                <a:cs typeface="Arial" panose="020B0604020202020204" pitchFamily="34" charset="0"/>
              </a:rPr>
              <a:t>(F821M, F300M, F360M)</a:t>
            </a:r>
          </a:p>
          <a:p>
            <a:pPr algn="ctr"/>
            <a:r>
              <a:rPr lang="it-IT" sz="2000" i="1" dirty="0">
                <a:solidFill>
                  <a:schemeClr val="bg1"/>
                </a:solidFill>
                <a:latin typeface="Arial" panose="020B0604020202020204" pitchFamily="34" charset="0"/>
                <a:cs typeface="Arial" panose="020B0604020202020204" pitchFamily="34" charset="0"/>
              </a:rPr>
              <a:t>McCaughrean+2024</a:t>
            </a:r>
          </a:p>
        </p:txBody>
      </p:sp>
      <p:pic>
        <p:nvPicPr>
          <p:cNvPr id="21506" name="Picture 2">
            <a:extLst>
              <a:ext uri="{FF2B5EF4-FFF2-40B4-BE49-F238E27FC236}">
                <a16:creationId xmlns:a16="http://schemas.microsoft.com/office/drawing/2014/main" id="{47715D05-D2E2-47D0-9808-D18FA8369C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17" y="700389"/>
            <a:ext cx="3756991" cy="3738929"/>
          </a:xfrm>
          <a:prstGeom prst="rect">
            <a:avLst/>
          </a:prstGeom>
          <a:noFill/>
          <a:extLst>
            <a:ext uri="{909E8E84-426E-40DD-AFC4-6F175D3DCCD1}">
              <a14:hiddenFill xmlns:a14="http://schemas.microsoft.com/office/drawing/2010/main">
                <a:solidFill>
                  <a:srgbClr val="FFFFFF"/>
                </a:solidFill>
              </a14:hiddenFill>
            </a:ext>
          </a:extLst>
        </p:spPr>
      </p:pic>
      <p:sp>
        <p:nvSpPr>
          <p:cNvPr id="15" name="CasellaDiTesto 14">
            <a:extLst>
              <a:ext uri="{FF2B5EF4-FFF2-40B4-BE49-F238E27FC236}">
                <a16:creationId xmlns:a16="http://schemas.microsoft.com/office/drawing/2014/main" id="{F5F0F9C2-F58E-4922-9B7C-7796A9B95A56}"/>
              </a:ext>
            </a:extLst>
          </p:cNvPr>
          <p:cNvSpPr txBox="1"/>
          <p:nvPr/>
        </p:nvSpPr>
        <p:spPr>
          <a:xfrm>
            <a:off x="4449747" y="192336"/>
            <a:ext cx="3674593" cy="1015663"/>
          </a:xfrm>
          <a:prstGeom prst="rect">
            <a:avLst/>
          </a:prstGeom>
          <a:noFill/>
          <a:ln w="25400">
            <a:solidFill>
              <a:srgbClr val="FF0000"/>
            </a:solidFill>
          </a:ln>
        </p:spPr>
        <p:txBody>
          <a:bodyPr wrap="square" rtlCol="0">
            <a:spAutoFit/>
          </a:bodyPr>
          <a:lstStyle/>
          <a:p>
            <a:pPr algn="r"/>
            <a:r>
              <a:rPr lang="it-IT" sz="2000" i="1" dirty="0" err="1">
                <a:solidFill>
                  <a:schemeClr val="bg1"/>
                </a:solidFill>
                <a:latin typeface="Arial" panose="020B0604020202020204" pitchFamily="34" charset="0"/>
                <a:cs typeface="Arial" panose="020B0604020202020204" pitchFamily="34" charset="0"/>
              </a:rPr>
              <a:t>Globulette</a:t>
            </a:r>
            <a:r>
              <a:rPr lang="it-IT" sz="2000" i="1" dirty="0">
                <a:solidFill>
                  <a:schemeClr val="bg1"/>
                </a:solidFill>
                <a:latin typeface="Arial" panose="020B0604020202020204" pitchFamily="34" charset="0"/>
                <a:cs typeface="Arial" panose="020B0604020202020204" pitchFamily="34" charset="0"/>
              </a:rPr>
              <a:t> in Carina (H</a:t>
            </a:r>
            <a:r>
              <a:rPr lang="el-GR" sz="2000" i="1" dirty="0">
                <a:solidFill>
                  <a:schemeClr val="bg1"/>
                </a:solidFill>
                <a:latin typeface="Arial" panose="020B0604020202020204" pitchFamily="34" charset="0"/>
                <a:cs typeface="Arial" panose="020B0604020202020204" pitchFamily="34" charset="0"/>
              </a:rPr>
              <a:t>α</a:t>
            </a:r>
            <a:r>
              <a:rPr lang="it-IT" sz="2000" i="1" dirty="0">
                <a:solidFill>
                  <a:schemeClr val="bg1"/>
                </a:solidFill>
                <a:latin typeface="Arial" panose="020B0604020202020204" pitchFamily="34" charset="0"/>
                <a:cs typeface="Arial" panose="020B0604020202020204" pitchFamily="34" charset="0"/>
              </a:rPr>
              <a:t>)</a:t>
            </a:r>
          </a:p>
          <a:p>
            <a:pPr algn="r"/>
            <a:r>
              <a:rPr lang="it-IT" sz="2000" i="1" dirty="0">
                <a:solidFill>
                  <a:schemeClr val="bg1"/>
                </a:solidFill>
                <a:latin typeface="Arial" panose="020B0604020202020204" pitchFamily="34" charset="0"/>
                <a:cs typeface="Arial" panose="020B0604020202020204" pitchFamily="34" charset="0"/>
              </a:rPr>
              <a:t>Smith+2003</a:t>
            </a:r>
          </a:p>
          <a:p>
            <a:pPr algn="r"/>
            <a:r>
              <a:rPr lang="it-IT" sz="2000" i="1" dirty="0" err="1">
                <a:solidFill>
                  <a:schemeClr val="bg1"/>
                </a:solidFill>
                <a:latin typeface="Arial" panose="020B0604020202020204" pitchFamily="34" charset="0"/>
                <a:cs typeface="Arial" panose="020B0604020202020204" pitchFamily="34" charset="0"/>
              </a:rPr>
              <a:t>Grenman</a:t>
            </a:r>
            <a:r>
              <a:rPr lang="it-IT" sz="2000" i="1" dirty="0">
                <a:solidFill>
                  <a:schemeClr val="bg1"/>
                </a:solidFill>
                <a:latin typeface="Arial" panose="020B0604020202020204" pitchFamily="34" charset="0"/>
                <a:cs typeface="Arial" panose="020B0604020202020204" pitchFamily="34" charset="0"/>
              </a:rPr>
              <a:t> &amp; </a:t>
            </a:r>
            <a:r>
              <a:rPr lang="it-IT" sz="2000" i="1" dirty="0" err="1">
                <a:solidFill>
                  <a:schemeClr val="bg1"/>
                </a:solidFill>
                <a:latin typeface="Arial" panose="020B0604020202020204" pitchFamily="34" charset="0"/>
                <a:cs typeface="Arial" panose="020B0604020202020204" pitchFamily="34" charset="0"/>
              </a:rPr>
              <a:t>Gaham</a:t>
            </a:r>
            <a:r>
              <a:rPr lang="it-IT" sz="2000" i="1" dirty="0">
                <a:solidFill>
                  <a:schemeClr val="bg1"/>
                </a:solidFill>
                <a:latin typeface="Arial" panose="020B0604020202020204" pitchFamily="34" charset="0"/>
                <a:cs typeface="Arial" panose="020B0604020202020204" pitchFamily="34" charset="0"/>
              </a:rPr>
              <a:t> 2014</a:t>
            </a:r>
          </a:p>
        </p:txBody>
      </p:sp>
      <p:sp>
        <p:nvSpPr>
          <p:cNvPr id="16" name="CasellaDiTesto 15">
            <a:extLst>
              <a:ext uri="{FF2B5EF4-FFF2-40B4-BE49-F238E27FC236}">
                <a16:creationId xmlns:a16="http://schemas.microsoft.com/office/drawing/2014/main" id="{51BFEE9C-2AC5-4D05-9DE4-DF3B451B7297}"/>
              </a:ext>
            </a:extLst>
          </p:cNvPr>
          <p:cNvSpPr txBox="1"/>
          <p:nvPr/>
        </p:nvSpPr>
        <p:spPr>
          <a:xfrm>
            <a:off x="4687503" y="5034448"/>
            <a:ext cx="4358408" cy="1631216"/>
          </a:xfrm>
          <a:prstGeom prst="rect">
            <a:avLst/>
          </a:prstGeom>
          <a:noFill/>
          <a:ln w="25400">
            <a:solidFill>
              <a:srgbClr val="FF0000"/>
            </a:solidFill>
          </a:ln>
        </p:spPr>
        <p:txBody>
          <a:bodyPr wrap="square" rtlCol="0">
            <a:spAutoFit/>
          </a:bodyPr>
          <a:lstStyle/>
          <a:p>
            <a:pPr algn="r"/>
            <a:r>
              <a:rPr lang="it-IT" sz="2000" i="1" dirty="0">
                <a:solidFill>
                  <a:schemeClr val="bg1"/>
                </a:solidFill>
                <a:latin typeface="Arial" panose="020B0604020202020204" pitchFamily="34" charset="0"/>
                <a:cs typeface="Arial" panose="020B0604020202020204" pitchFamily="34" charset="0"/>
              </a:rPr>
              <a:t>frEGG1 in Carina (HST F865N), </a:t>
            </a:r>
            <a:r>
              <a:rPr lang="it-IT" sz="2000" i="1" dirty="0" err="1">
                <a:solidFill>
                  <a:schemeClr val="bg1"/>
                </a:solidFill>
                <a:latin typeface="Arial" panose="020B0604020202020204" pitchFamily="34" charset="0"/>
                <a:cs typeface="Arial" panose="020B0604020202020204" pitchFamily="34" charset="0"/>
              </a:rPr>
              <a:t>previously</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indicated</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as</a:t>
            </a:r>
            <a:r>
              <a:rPr lang="it-IT" sz="2000" i="1" dirty="0">
                <a:solidFill>
                  <a:schemeClr val="bg1"/>
                </a:solidFill>
                <a:latin typeface="Arial" panose="020B0604020202020204" pitchFamily="34" charset="0"/>
                <a:cs typeface="Arial" panose="020B0604020202020204" pitchFamily="34" charset="0"/>
              </a:rPr>
              <a:t> a </a:t>
            </a:r>
            <a:r>
              <a:rPr lang="it-IT" sz="2000" i="1" dirty="0" err="1">
                <a:solidFill>
                  <a:schemeClr val="bg1"/>
                </a:solidFill>
                <a:latin typeface="Arial" panose="020B0604020202020204" pitchFamily="34" charset="0"/>
                <a:cs typeface="Arial" panose="020B0604020202020204" pitchFamily="34" charset="0"/>
              </a:rPr>
              <a:t>proplyd</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but</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later</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discovered</a:t>
            </a:r>
            <a:r>
              <a:rPr lang="it-IT" sz="2000" i="1" dirty="0">
                <a:solidFill>
                  <a:schemeClr val="bg1"/>
                </a:solidFill>
                <a:latin typeface="Arial" panose="020B0604020202020204" pitchFamily="34" charset="0"/>
                <a:cs typeface="Arial" panose="020B0604020202020204" pitchFamily="34" charset="0"/>
              </a:rPr>
              <a:t> a </a:t>
            </a:r>
            <a:r>
              <a:rPr lang="it-IT" sz="2000" i="1" dirty="0" err="1">
                <a:solidFill>
                  <a:schemeClr val="bg1"/>
                </a:solidFill>
                <a:latin typeface="Arial" panose="020B0604020202020204" pitchFamily="34" charset="0"/>
                <a:cs typeface="Arial" panose="020B0604020202020204" pitchFamily="34" charset="0"/>
              </a:rPr>
              <a:t>significant</a:t>
            </a:r>
            <a:r>
              <a:rPr lang="it-IT" sz="2000" i="1" dirty="0">
                <a:solidFill>
                  <a:schemeClr val="bg1"/>
                </a:solidFill>
                <a:latin typeface="Arial" panose="020B0604020202020204" pitchFamily="34" charset="0"/>
                <a:cs typeface="Arial" panose="020B0604020202020204" pitchFamily="34" charset="0"/>
              </a:rPr>
              <a:t> mass (0.35 M</a:t>
            </a:r>
            <a:r>
              <a:rPr lang="it-IT" sz="2000" i="1" baseline="-25000" dirty="0">
                <a:solidFill>
                  <a:schemeClr val="bg1"/>
                </a:solidFill>
                <a:latin typeface="Arial" panose="020B0604020202020204" pitchFamily="34" charset="0"/>
                <a:cs typeface="Arial" panose="020B0604020202020204" pitchFamily="34" charset="0"/>
              </a:rPr>
              <a:t>ʘ</a:t>
            </a:r>
            <a:r>
              <a:rPr lang="it-IT" sz="2000" i="1" dirty="0">
                <a:solidFill>
                  <a:schemeClr val="bg1"/>
                </a:solidFill>
                <a:latin typeface="Arial" panose="020B0604020202020204" pitchFamily="34" charset="0"/>
                <a:cs typeface="Arial" panose="020B0604020202020204" pitchFamily="34" charset="0"/>
              </a:rPr>
              <a:t>) in the </a:t>
            </a:r>
            <a:r>
              <a:rPr lang="it-IT" sz="2000" i="1" dirty="0" err="1">
                <a:solidFill>
                  <a:schemeClr val="bg1"/>
                </a:solidFill>
                <a:latin typeface="Arial" panose="020B0604020202020204" pitchFamily="34" charset="0"/>
                <a:cs typeface="Arial" panose="020B0604020202020204" pitchFamily="34" charset="0"/>
              </a:rPr>
              <a:t>envelope</a:t>
            </a:r>
            <a:r>
              <a:rPr lang="it-IT" sz="2000" i="1" dirty="0">
                <a:solidFill>
                  <a:schemeClr val="bg1"/>
                </a:solidFill>
                <a:latin typeface="Arial" panose="020B0604020202020204" pitchFamily="34" charset="0"/>
                <a:cs typeface="Arial" panose="020B0604020202020204" pitchFamily="34" charset="0"/>
              </a:rPr>
              <a:t> </a:t>
            </a:r>
            <a:r>
              <a:rPr lang="it-IT" sz="2000" i="1" dirty="0">
                <a:solidFill>
                  <a:schemeClr val="bg1"/>
                </a:solidFill>
                <a:latin typeface="Arial" panose="020B0604020202020204" pitchFamily="34" charset="0"/>
                <a:cs typeface="Arial" panose="020B0604020202020204" pitchFamily="34" charset="0"/>
                <a:sym typeface="Wingdings" panose="05000000000000000000" pitchFamily="2" charset="2"/>
              </a:rPr>
              <a:t>(Sahai+2012, Mesa-Delgado+2016)</a:t>
            </a:r>
            <a:endParaRPr lang="it-IT" sz="2000" i="1" dirty="0">
              <a:solidFill>
                <a:schemeClr val="bg1"/>
              </a:solidFill>
              <a:latin typeface="Arial" panose="020B0604020202020204" pitchFamily="34" charset="0"/>
              <a:cs typeface="Arial" panose="020B0604020202020204" pitchFamily="34" charset="0"/>
            </a:endParaRPr>
          </a:p>
        </p:txBody>
      </p:sp>
      <p:sp>
        <p:nvSpPr>
          <p:cNvPr id="17" name="Rettangolo con angoli arrotondati 16">
            <a:extLst>
              <a:ext uri="{FF2B5EF4-FFF2-40B4-BE49-F238E27FC236}">
                <a16:creationId xmlns:a16="http://schemas.microsoft.com/office/drawing/2014/main" id="{16AC6E7E-BBF0-402C-8BC2-4F3AEAFAA732}"/>
              </a:ext>
            </a:extLst>
          </p:cNvPr>
          <p:cNvSpPr/>
          <p:nvPr/>
        </p:nvSpPr>
        <p:spPr>
          <a:xfrm>
            <a:off x="3969250" y="1701109"/>
            <a:ext cx="4023360" cy="2970071"/>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Not </a:t>
            </a:r>
            <a:r>
              <a:rPr lang="it-IT" sz="2400" dirty="0" err="1">
                <a:solidFill>
                  <a:schemeClr val="tx1"/>
                </a:solidFill>
                <a:latin typeface="Arial" panose="020B0604020202020204" pitchFamily="34" charset="0"/>
                <a:cs typeface="Arial" panose="020B0604020202020204" pitchFamily="34" charset="0"/>
              </a:rPr>
              <a:t>trivial</a:t>
            </a:r>
            <a:r>
              <a:rPr lang="it-IT" sz="2400" dirty="0">
                <a:solidFill>
                  <a:schemeClr val="tx1"/>
                </a:solidFill>
                <a:latin typeface="Arial" panose="020B0604020202020204" pitchFamily="34" charset="0"/>
                <a:cs typeface="Arial" panose="020B0604020202020204" pitchFamily="34" charset="0"/>
              </a:rPr>
              <a:t> to </a:t>
            </a:r>
            <a:r>
              <a:rPr lang="it-IT" sz="2400" dirty="0" err="1">
                <a:solidFill>
                  <a:schemeClr val="tx1"/>
                </a:solidFill>
                <a:latin typeface="Arial" panose="020B0604020202020204" pitchFamily="34" charset="0"/>
                <a:cs typeface="Arial" panose="020B0604020202020204" pitchFamily="34" charset="0"/>
              </a:rPr>
              <a:t>distinguish</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between</a:t>
            </a:r>
            <a:r>
              <a:rPr lang="it-IT" sz="2400" dirty="0">
                <a:solidFill>
                  <a:schemeClr val="tx1"/>
                </a:solidFill>
                <a:latin typeface="Arial" panose="020B0604020202020204" pitchFamily="34" charset="0"/>
                <a:cs typeface="Arial" panose="020B0604020202020204" pitchFamily="34" charset="0"/>
              </a:rPr>
              <a:t> an </a:t>
            </a:r>
            <a:r>
              <a:rPr lang="it-IT" sz="2400" dirty="0" err="1">
                <a:solidFill>
                  <a:schemeClr val="tx1"/>
                </a:solidFill>
                <a:latin typeface="Arial" panose="020B0604020202020204" pitchFamily="34" charset="0"/>
                <a:cs typeface="Arial" panose="020B0604020202020204" pitchFamily="34" charset="0"/>
              </a:rPr>
              <a:t>evaporating</a:t>
            </a:r>
            <a:r>
              <a:rPr lang="it-IT" sz="2400" dirty="0">
                <a:solidFill>
                  <a:schemeClr val="tx1"/>
                </a:solidFill>
                <a:latin typeface="Arial" panose="020B0604020202020204" pitchFamily="34" charset="0"/>
                <a:cs typeface="Arial" panose="020B0604020202020204" pitchFamily="34" charset="0"/>
              </a:rPr>
              <a:t> disc and a disc </a:t>
            </a:r>
            <a:r>
              <a:rPr lang="it-IT" sz="2400" dirty="0" err="1">
                <a:solidFill>
                  <a:schemeClr val="tx1"/>
                </a:solidFill>
                <a:latin typeface="Arial" panose="020B0604020202020204" pitchFamily="34" charset="0"/>
                <a:cs typeface="Arial" panose="020B0604020202020204" pitchFamily="34" charset="0"/>
              </a:rPr>
              <a:t>accreting</a:t>
            </a:r>
            <a:r>
              <a:rPr lang="it-IT" sz="2400" dirty="0">
                <a:solidFill>
                  <a:schemeClr val="tx1"/>
                </a:solidFill>
                <a:latin typeface="Arial" panose="020B0604020202020204" pitchFamily="34" charset="0"/>
                <a:cs typeface="Arial" panose="020B0604020202020204" pitchFamily="34" charset="0"/>
              </a:rPr>
              <a:t> from an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evaporating</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EGG-like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envelope</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988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83E49778-F5FB-4115-A341-3D898771AAB0}"/>
              </a:ext>
            </a:extLst>
          </p:cNvPr>
          <p:cNvSpPr txBox="1"/>
          <p:nvPr/>
        </p:nvSpPr>
        <p:spPr>
          <a:xfrm>
            <a:off x="29817" y="54520"/>
            <a:ext cx="822750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HOW TO BE SURE? RESOLVE STAR AND DISC</a:t>
            </a:r>
          </a:p>
        </p:txBody>
      </p:sp>
      <p:pic>
        <p:nvPicPr>
          <p:cNvPr id="10" name="Picture 6" descr="image">
            <a:extLst>
              <a:ext uri="{FF2B5EF4-FFF2-40B4-BE49-F238E27FC236}">
                <a16:creationId xmlns:a16="http://schemas.microsoft.com/office/drawing/2014/main" id="{947DA81D-DAD6-47F5-B3C5-B17055B23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54" y="868629"/>
            <a:ext cx="11984892" cy="2516826"/>
          </a:xfrm>
          <a:prstGeom prst="rect">
            <a:avLst/>
          </a:prstGeom>
          <a:noFill/>
          <a:extLst>
            <a:ext uri="{909E8E84-426E-40DD-AFC4-6F175D3DCCD1}">
              <a14:hiddenFill xmlns:a14="http://schemas.microsoft.com/office/drawing/2010/main">
                <a:solidFill>
                  <a:srgbClr val="FFFFFF"/>
                </a:solidFill>
              </a14:hiddenFill>
            </a:ext>
          </a:extLst>
        </p:spPr>
      </p:pic>
      <p:sp>
        <p:nvSpPr>
          <p:cNvPr id="11" name="Rettangolo con angoli arrotondati 10">
            <a:extLst>
              <a:ext uri="{FF2B5EF4-FFF2-40B4-BE49-F238E27FC236}">
                <a16:creationId xmlns:a16="http://schemas.microsoft.com/office/drawing/2014/main" id="{84949519-A7CA-40A4-9A6D-B119F384F1AA}"/>
              </a:ext>
            </a:extLst>
          </p:cNvPr>
          <p:cNvSpPr/>
          <p:nvPr/>
        </p:nvSpPr>
        <p:spPr>
          <a:xfrm>
            <a:off x="103554" y="3503783"/>
            <a:ext cx="4207189" cy="3238737"/>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In </a:t>
            </a:r>
            <a:r>
              <a:rPr lang="it-IT" sz="2400" dirty="0" err="1">
                <a:solidFill>
                  <a:schemeClr val="tx1"/>
                </a:solidFill>
                <a:latin typeface="Arial" panose="020B0604020202020204" pitchFamily="34" charset="0"/>
                <a:cs typeface="Arial" panose="020B0604020202020204" pitchFamily="34" charset="0"/>
              </a:rPr>
              <a:t>nearby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regions</a:t>
            </a:r>
            <a:r>
              <a:rPr lang="it-IT" sz="2400" dirty="0">
                <a:solidFill>
                  <a:schemeClr val="tx1"/>
                </a:solidFill>
                <a:latin typeface="Arial" panose="020B0604020202020204" pitchFamily="34" charset="0"/>
                <a:cs typeface="Arial" panose="020B0604020202020204" pitchFamily="34" charset="0"/>
              </a:rPr>
              <a:t>, by </a:t>
            </a:r>
            <a:r>
              <a:rPr lang="it-IT" sz="2400" dirty="0" err="1">
                <a:solidFill>
                  <a:schemeClr val="tx1"/>
                </a:solidFill>
                <a:latin typeface="Arial" panose="020B0604020202020204" pitchFamily="34" charset="0"/>
                <a:cs typeface="Arial" panose="020B0604020202020204" pitchFamily="34" charset="0"/>
              </a:rPr>
              <a:t>using</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proper</a:t>
            </a:r>
            <a:r>
              <a:rPr lang="it-IT" sz="2400" dirty="0">
                <a:solidFill>
                  <a:schemeClr val="tx1"/>
                </a:solidFill>
                <a:latin typeface="Arial" panose="020B0604020202020204" pitchFamily="34" charset="0"/>
                <a:cs typeface="Arial" panose="020B0604020202020204" pitchFamily="34" charset="0"/>
              </a:rPr>
              <a:t> filters </a:t>
            </a:r>
            <a:r>
              <a:rPr lang="it-IT" sz="2400" dirty="0" err="1">
                <a:solidFill>
                  <a:schemeClr val="tx1"/>
                </a:solidFill>
                <a:latin typeface="Arial" panose="020B0604020202020204" pitchFamily="34" charset="0"/>
                <a:cs typeface="Arial" panose="020B0604020202020204" pitchFamily="34" charset="0"/>
              </a:rPr>
              <a:t>it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possible</a:t>
            </a:r>
            <a:r>
              <a:rPr lang="it-IT" sz="2400" dirty="0">
                <a:solidFill>
                  <a:schemeClr val="tx1"/>
                </a:solidFill>
                <a:latin typeface="Arial" panose="020B0604020202020204" pitchFamily="34" charset="0"/>
                <a:cs typeface="Arial" panose="020B0604020202020204" pitchFamily="34" charset="0"/>
              </a:rPr>
              <a:t> to </a:t>
            </a:r>
            <a:r>
              <a:rPr lang="it-IT" sz="2400" dirty="0" err="1">
                <a:solidFill>
                  <a:schemeClr val="tx1"/>
                </a:solidFill>
                <a:latin typeface="Arial" panose="020B0604020202020204" pitchFamily="34" charset="0"/>
                <a:cs typeface="Arial" panose="020B0604020202020204" pitchFamily="34" charset="0"/>
              </a:rPr>
              <a:t>resolve</a:t>
            </a:r>
            <a:r>
              <a:rPr lang="it-IT" sz="2400" dirty="0">
                <a:solidFill>
                  <a:schemeClr val="tx1"/>
                </a:solidFill>
                <a:latin typeface="Arial" panose="020B0604020202020204" pitchFamily="34" charset="0"/>
                <a:cs typeface="Arial" panose="020B0604020202020204" pitchFamily="34" charset="0"/>
              </a:rPr>
              <a:t> the </a:t>
            </a:r>
            <a:r>
              <a:rPr lang="it-IT" sz="2400" dirty="0" err="1">
                <a:solidFill>
                  <a:schemeClr val="tx1"/>
                </a:solidFill>
                <a:latin typeface="Arial" panose="020B0604020202020204" pitchFamily="34" charset="0"/>
                <a:cs typeface="Arial" panose="020B0604020202020204" pitchFamily="34" charset="0"/>
              </a:rPr>
              <a:t>different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components</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proplyds</a:t>
            </a:r>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i="1" dirty="0">
                <a:solidFill>
                  <a:schemeClr val="tx1"/>
                </a:solidFill>
                <a:latin typeface="Arial" panose="020B0604020202020204" pitchFamily="34" charset="0"/>
                <a:cs typeface="Arial" panose="020B0604020202020204" pitchFamily="34" charset="0"/>
              </a:rPr>
              <a:t>e.g. </a:t>
            </a:r>
            <a:r>
              <a:rPr lang="en-US" sz="2400" i="1" dirty="0">
                <a:solidFill>
                  <a:schemeClr val="tx1"/>
                </a:solidFill>
                <a:latin typeface="Arial" panose="020B0604020202020204" pitchFamily="34" charset="0"/>
                <a:cs typeface="Arial" panose="020B0604020202020204" pitchFamily="34" charset="0"/>
              </a:rPr>
              <a:t>Kirwan+ 2023; Haworth+ 2023a; Aru+ 2024a</a:t>
            </a:r>
            <a:endParaRPr lang="it-IT" sz="2400" i="1" dirty="0">
              <a:solidFill>
                <a:schemeClr val="tx1"/>
              </a:solidFill>
              <a:latin typeface="Arial" panose="020B0604020202020204" pitchFamily="34" charset="0"/>
              <a:cs typeface="Arial" panose="020B0604020202020204" pitchFamily="34" charset="0"/>
            </a:endParaRPr>
          </a:p>
        </p:txBody>
      </p:sp>
      <p:sp>
        <p:nvSpPr>
          <p:cNvPr id="13" name="CasellaDiTesto 12">
            <a:extLst>
              <a:ext uri="{FF2B5EF4-FFF2-40B4-BE49-F238E27FC236}">
                <a16:creationId xmlns:a16="http://schemas.microsoft.com/office/drawing/2014/main" id="{C35682DE-AD12-41DA-B4C3-C05AEAD7BA80}"/>
              </a:ext>
            </a:extLst>
          </p:cNvPr>
          <p:cNvSpPr txBox="1"/>
          <p:nvPr/>
        </p:nvSpPr>
        <p:spPr>
          <a:xfrm>
            <a:off x="8139525" y="3503783"/>
            <a:ext cx="3948921" cy="1015663"/>
          </a:xfrm>
          <a:prstGeom prst="rect">
            <a:avLst/>
          </a:prstGeom>
          <a:noFill/>
          <a:ln w="25400">
            <a:solidFill>
              <a:srgbClr val="FF0000"/>
            </a:solidFill>
          </a:ln>
        </p:spPr>
        <p:txBody>
          <a:bodyPr wrap="square" rtlCol="0">
            <a:spAutoFit/>
          </a:bodyPr>
          <a:lstStyle/>
          <a:p>
            <a:pPr algn="ctr"/>
            <a:r>
              <a:rPr lang="it-IT" sz="2000" i="1" dirty="0" err="1">
                <a:solidFill>
                  <a:schemeClr val="bg1"/>
                </a:solidFill>
                <a:latin typeface="Arial" panose="020B0604020202020204" pitchFamily="34" charset="0"/>
                <a:cs typeface="Arial" panose="020B0604020202020204" pitchFamily="34" charset="0"/>
              </a:rPr>
              <a:t>Proplyd</a:t>
            </a:r>
            <a:r>
              <a:rPr lang="it-IT" sz="2000" i="1" dirty="0">
                <a:solidFill>
                  <a:schemeClr val="bg1"/>
                </a:solidFill>
                <a:latin typeface="Arial" panose="020B0604020202020204" pitchFamily="34" charset="0"/>
                <a:cs typeface="Arial" panose="020B0604020202020204" pitchFamily="34" charset="0"/>
              </a:rPr>
              <a:t> 177-341W </a:t>
            </a:r>
            <a:r>
              <a:rPr lang="it-IT" sz="2000" i="1" dirty="0" err="1">
                <a:solidFill>
                  <a:schemeClr val="bg1"/>
                </a:solidFill>
                <a:latin typeface="Arial" panose="020B0604020202020204" pitchFamily="34" charset="0"/>
                <a:cs typeface="Arial" panose="020B0604020202020204" pitchFamily="34" charset="0"/>
              </a:rPr>
              <a:t>observed</a:t>
            </a:r>
            <a:r>
              <a:rPr lang="it-IT" sz="2000" i="1" dirty="0">
                <a:solidFill>
                  <a:schemeClr val="bg1"/>
                </a:solidFill>
                <a:latin typeface="Arial" panose="020B0604020202020204" pitchFamily="34" charset="0"/>
                <a:cs typeface="Arial" panose="020B0604020202020204" pitchFamily="34" charset="0"/>
              </a:rPr>
              <a:t> with MUSE</a:t>
            </a:r>
          </a:p>
          <a:p>
            <a:pPr algn="ctr"/>
            <a:r>
              <a:rPr lang="it-IT" sz="2000" i="1" dirty="0">
                <a:solidFill>
                  <a:schemeClr val="bg1"/>
                </a:solidFill>
                <a:latin typeface="Arial" panose="020B0604020202020204" pitchFamily="34" charset="0"/>
                <a:cs typeface="Arial" panose="020B0604020202020204" pitchFamily="34" charset="0"/>
              </a:rPr>
              <a:t>(Aru+2024)</a:t>
            </a:r>
          </a:p>
        </p:txBody>
      </p:sp>
    </p:spTree>
    <p:extLst>
      <p:ext uri="{BB962C8B-B14F-4D97-AF65-F5344CB8AC3E}">
        <p14:creationId xmlns:p14="http://schemas.microsoft.com/office/powerpoint/2010/main" val="201070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7EC80CBB-CB08-4CC5-81D0-D26D1BF0089B}"/>
              </a:ext>
            </a:extLst>
          </p:cNvPr>
          <p:cNvPicPr>
            <a:picLocks noChangeAspect="1"/>
          </p:cNvPicPr>
          <p:nvPr/>
        </p:nvPicPr>
        <p:blipFill>
          <a:blip r:embed="rId2"/>
          <a:stretch>
            <a:fillRect/>
          </a:stretch>
        </p:blipFill>
        <p:spPr>
          <a:xfrm>
            <a:off x="2035293" y="766176"/>
            <a:ext cx="10001196" cy="5850902"/>
          </a:xfrm>
          <a:prstGeom prst="rect">
            <a:avLst/>
          </a:prstGeom>
        </p:spPr>
      </p:pic>
      <p:sp>
        <p:nvSpPr>
          <p:cNvPr id="12" name="CasellaDiTesto 11">
            <a:extLst>
              <a:ext uri="{FF2B5EF4-FFF2-40B4-BE49-F238E27FC236}">
                <a16:creationId xmlns:a16="http://schemas.microsoft.com/office/drawing/2014/main" id="{F3E1071B-4516-43AE-AEDE-E4375B990344}"/>
              </a:ext>
            </a:extLst>
          </p:cNvPr>
          <p:cNvSpPr txBox="1"/>
          <p:nvPr/>
        </p:nvSpPr>
        <p:spPr>
          <a:xfrm>
            <a:off x="195549" y="5691714"/>
            <a:ext cx="1839744" cy="707886"/>
          </a:xfrm>
          <a:prstGeom prst="rect">
            <a:avLst/>
          </a:prstGeom>
          <a:noFill/>
        </p:spPr>
        <p:txBody>
          <a:bodyPr wrap="square">
            <a:spAutoFit/>
          </a:bodyPr>
          <a:lstStyle/>
          <a:p>
            <a:r>
              <a:rPr lang="en-US" sz="2000" i="1" dirty="0">
                <a:solidFill>
                  <a:schemeClr val="bg1"/>
                </a:solidFill>
                <a:latin typeface="Arial" panose="020B0604020202020204" pitchFamily="34" charset="0"/>
                <a:cs typeface="Arial" panose="020B0604020202020204" pitchFamily="34" charset="0"/>
              </a:rPr>
              <a:t>Winter &amp; Haworth 2022</a:t>
            </a:r>
            <a:endParaRPr lang="it-IT" sz="2000" i="1" dirty="0">
              <a:solidFill>
                <a:schemeClr val="bg1"/>
              </a:solidFill>
              <a:latin typeface="Arial" panose="020B0604020202020204" pitchFamily="34" charset="0"/>
              <a:cs typeface="Arial" panose="020B0604020202020204" pitchFamily="34" charset="0"/>
            </a:endParaRPr>
          </a:p>
        </p:txBody>
      </p:sp>
      <p:sp>
        <p:nvSpPr>
          <p:cNvPr id="5" name="CasellaDiTesto 4">
            <a:extLst>
              <a:ext uri="{FF2B5EF4-FFF2-40B4-BE49-F238E27FC236}">
                <a16:creationId xmlns:a16="http://schemas.microsoft.com/office/drawing/2014/main" id="{DE38AB1C-EAE9-4D28-9B02-01B92AFE206A}"/>
              </a:ext>
            </a:extLst>
          </p:cNvPr>
          <p:cNvSpPr txBox="1"/>
          <p:nvPr/>
        </p:nvSpPr>
        <p:spPr>
          <a:xfrm>
            <a:off x="29817" y="54520"/>
            <a:ext cx="706513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HOW TO BE SURE? LINE DIAGNOSTICS</a:t>
            </a:r>
          </a:p>
        </p:txBody>
      </p:sp>
    </p:spTree>
    <p:extLst>
      <p:ext uri="{BB962C8B-B14F-4D97-AF65-F5344CB8AC3E}">
        <p14:creationId xmlns:p14="http://schemas.microsoft.com/office/powerpoint/2010/main" val="916332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6C954BD7-13CF-4E8C-949C-7CA746AB7CBE}"/>
              </a:ext>
            </a:extLst>
          </p:cNvPr>
          <p:cNvPicPr>
            <a:picLocks noChangeAspect="1"/>
          </p:cNvPicPr>
          <p:nvPr/>
        </p:nvPicPr>
        <p:blipFill rotWithShape="1">
          <a:blip r:embed="rId2"/>
          <a:srcRect l="11285" r="10659" b="11699"/>
          <a:stretch/>
        </p:blipFill>
        <p:spPr>
          <a:xfrm>
            <a:off x="4858546" y="783771"/>
            <a:ext cx="7289075" cy="4765575"/>
          </a:xfrm>
          <a:prstGeom prst="rect">
            <a:avLst/>
          </a:prstGeom>
        </p:spPr>
      </p:pic>
      <p:sp>
        <p:nvSpPr>
          <p:cNvPr id="10" name="CasellaDiTesto 9">
            <a:extLst>
              <a:ext uri="{FF2B5EF4-FFF2-40B4-BE49-F238E27FC236}">
                <a16:creationId xmlns:a16="http://schemas.microsoft.com/office/drawing/2014/main" id="{CDDD3786-EB71-4B5B-BDEE-B3FDBD29EAE7}"/>
              </a:ext>
            </a:extLst>
          </p:cNvPr>
          <p:cNvSpPr txBox="1"/>
          <p:nvPr/>
        </p:nvSpPr>
        <p:spPr>
          <a:xfrm>
            <a:off x="29817" y="54520"/>
            <a:ext cx="538141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LINE DIAGNOSTICS: OI[6300]</a:t>
            </a:r>
          </a:p>
        </p:txBody>
      </p:sp>
      <p:sp>
        <p:nvSpPr>
          <p:cNvPr id="11" name="Rettangolo con angoli arrotondati 10">
            <a:extLst>
              <a:ext uri="{FF2B5EF4-FFF2-40B4-BE49-F238E27FC236}">
                <a16:creationId xmlns:a16="http://schemas.microsoft.com/office/drawing/2014/main" id="{F72837B8-0CF7-40F2-9314-C1BA08A8780E}"/>
              </a:ext>
            </a:extLst>
          </p:cNvPr>
          <p:cNvSpPr/>
          <p:nvPr/>
        </p:nvSpPr>
        <p:spPr>
          <a:xfrm>
            <a:off x="103554" y="722811"/>
            <a:ext cx="4633909" cy="6019709"/>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[OI] 6300 </a:t>
            </a:r>
            <a:r>
              <a:rPr lang="it-IT" sz="2400" dirty="0" err="1">
                <a:solidFill>
                  <a:schemeClr val="tx1"/>
                </a:solidFill>
                <a:latin typeface="Arial" panose="020B0604020202020204" pitchFamily="34" charset="0"/>
                <a:cs typeface="Arial" panose="020B0604020202020204" pitchFamily="34" charset="0"/>
              </a:rPr>
              <a:t>is</a:t>
            </a:r>
            <a:r>
              <a:rPr lang="it-IT" sz="2400" dirty="0">
                <a:solidFill>
                  <a:schemeClr val="tx1"/>
                </a:solidFill>
                <a:latin typeface="Arial" panose="020B0604020202020204" pitchFamily="34" charset="0"/>
                <a:cs typeface="Arial" panose="020B0604020202020204" pitchFamily="34" charset="0"/>
              </a:rPr>
              <a:t> an </a:t>
            </a:r>
            <a:r>
              <a:rPr lang="it-IT" sz="2400" dirty="0" err="1">
                <a:solidFill>
                  <a:schemeClr val="tx1"/>
                </a:solidFill>
                <a:latin typeface="Arial" panose="020B0604020202020204" pitchFamily="34" charset="0"/>
                <a:cs typeface="Arial" panose="020B0604020202020204" pitchFamily="34" charset="0"/>
              </a:rPr>
              <a:t>efficient</a:t>
            </a:r>
            <a:r>
              <a:rPr lang="it-IT" sz="2400" dirty="0">
                <a:solidFill>
                  <a:schemeClr val="tx1"/>
                </a:solidFill>
                <a:latin typeface="Arial" panose="020B0604020202020204" pitchFamily="34" charset="0"/>
                <a:cs typeface="Arial" panose="020B0604020202020204" pitchFamily="34" charset="0"/>
              </a:rPr>
              <a:t> probe for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inner</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disc wind </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thermally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excited</a:t>
            </a:r>
            <a:r>
              <a:rPr lang="it-IT" sz="2400" dirty="0">
                <a:solidFill>
                  <a:schemeClr val="tx1"/>
                </a:solidFill>
                <a:latin typeface="Arial" panose="020B0604020202020204" pitchFamily="34" charset="0"/>
                <a:cs typeface="Arial" panose="020B0604020202020204" pitchFamily="34" charset="0"/>
              </a:rPr>
              <a:t>)</a:t>
            </a:r>
          </a:p>
          <a:p>
            <a:pPr algn="ctr"/>
            <a:endParaRPr lang="it-IT" sz="2400" i="1"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In evaporative wind, [OI] 6300 </a:t>
            </a:r>
            <a:r>
              <a:rPr lang="it-IT" sz="2400" dirty="0" err="1">
                <a:solidFill>
                  <a:schemeClr val="tx1"/>
                </a:solidFill>
                <a:latin typeface="Arial" panose="020B0604020202020204" pitchFamily="34" charset="0"/>
                <a:cs typeface="Arial" panose="020B0604020202020204" pitchFamily="34" charset="0"/>
              </a:rPr>
              <a:t>results</a:t>
            </a:r>
            <a:r>
              <a:rPr lang="it-IT" sz="2400" dirty="0">
                <a:solidFill>
                  <a:schemeClr val="tx1"/>
                </a:solidFill>
                <a:latin typeface="Arial" panose="020B0604020202020204" pitchFamily="34" charset="0"/>
                <a:cs typeface="Arial" panose="020B0604020202020204" pitchFamily="34" charset="0"/>
              </a:rPr>
              <a:t> from the </a:t>
            </a:r>
            <a:r>
              <a:rPr lang="it-IT" sz="2400" dirty="0" err="1">
                <a:solidFill>
                  <a:schemeClr val="tx1"/>
                </a:solidFill>
                <a:latin typeface="Arial" panose="020B0604020202020204" pitchFamily="34" charset="0"/>
                <a:cs typeface="Arial" panose="020B0604020202020204" pitchFamily="34" charset="0"/>
              </a:rPr>
              <a:t>dissociation</a:t>
            </a:r>
            <a:r>
              <a:rPr lang="it-IT" sz="2400" dirty="0">
                <a:solidFill>
                  <a:schemeClr val="tx1"/>
                </a:solidFill>
                <a:latin typeface="Arial" panose="020B0604020202020204" pitchFamily="34" charset="0"/>
                <a:cs typeface="Arial" panose="020B0604020202020204" pitchFamily="34" charset="0"/>
              </a:rPr>
              <a:t> of OH, and </a:t>
            </a:r>
            <a:r>
              <a:rPr lang="it-IT" sz="2400" dirty="0" err="1">
                <a:solidFill>
                  <a:schemeClr val="tx1"/>
                </a:solidFill>
                <a:latin typeface="Arial" panose="020B0604020202020204" pitchFamily="34" charset="0"/>
                <a:cs typeface="Arial" panose="020B0604020202020204" pitchFamily="34" charset="0"/>
              </a:rPr>
              <a:t>its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intensity</a:t>
            </a:r>
            <a:r>
              <a:rPr lang="it-IT" sz="2400" dirty="0">
                <a:solidFill>
                  <a:schemeClr val="tx1"/>
                </a:solidFill>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correlates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with FUV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flux</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strength</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r>
              <a:rPr lang="it-IT" sz="2400" i="1" dirty="0">
                <a:solidFill>
                  <a:schemeClr val="tx1"/>
                </a:solidFill>
                <a:latin typeface="Arial" panose="020B0604020202020204" pitchFamily="34" charset="0"/>
                <a:cs typeface="Arial" panose="020B0604020202020204" pitchFamily="34" charset="0"/>
              </a:rPr>
              <a:t>Ballabio+ 2022</a:t>
            </a:r>
          </a:p>
        </p:txBody>
      </p:sp>
      <p:sp>
        <p:nvSpPr>
          <p:cNvPr id="12" name="CasellaDiTesto 11">
            <a:extLst>
              <a:ext uri="{FF2B5EF4-FFF2-40B4-BE49-F238E27FC236}">
                <a16:creationId xmlns:a16="http://schemas.microsoft.com/office/drawing/2014/main" id="{7A7E02D9-31A6-47FB-85CF-1F39E1AD0A16}"/>
              </a:ext>
            </a:extLst>
          </p:cNvPr>
          <p:cNvSpPr txBox="1"/>
          <p:nvPr/>
        </p:nvSpPr>
        <p:spPr>
          <a:xfrm>
            <a:off x="4858546" y="5627357"/>
            <a:ext cx="7289075" cy="707886"/>
          </a:xfrm>
          <a:prstGeom prst="rect">
            <a:avLst/>
          </a:prstGeom>
          <a:noFill/>
          <a:ln w="25400">
            <a:solidFill>
              <a:srgbClr val="FF0000"/>
            </a:solidFill>
          </a:ln>
        </p:spPr>
        <p:txBody>
          <a:bodyPr wrap="square" rtlCol="0">
            <a:spAutoFit/>
          </a:bodyPr>
          <a:lstStyle/>
          <a:p>
            <a:pPr algn="ctr"/>
            <a:r>
              <a:rPr lang="it-IT" sz="2000" i="1" dirty="0">
                <a:solidFill>
                  <a:schemeClr val="bg1"/>
                </a:solidFill>
                <a:latin typeface="Arial" panose="020B0604020202020204" pitchFamily="34" charset="0"/>
                <a:cs typeface="Arial" panose="020B0604020202020204" pitchFamily="34" charset="0"/>
              </a:rPr>
              <a:t>Model and </a:t>
            </a:r>
            <a:r>
              <a:rPr lang="it-IT" sz="2000" i="1" dirty="0" err="1">
                <a:solidFill>
                  <a:schemeClr val="bg1"/>
                </a:solidFill>
                <a:latin typeface="Arial" panose="020B0604020202020204" pitchFamily="34" charset="0"/>
                <a:cs typeface="Arial" panose="020B0604020202020204" pitchFamily="34" charset="0"/>
              </a:rPr>
              <a:t>observed</a:t>
            </a:r>
            <a:r>
              <a:rPr lang="it-IT" sz="2000" i="1" dirty="0">
                <a:solidFill>
                  <a:schemeClr val="bg1"/>
                </a:solidFill>
                <a:latin typeface="Arial" panose="020B0604020202020204" pitchFamily="34" charset="0"/>
                <a:cs typeface="Arial" panose="020B0604020202020204" pitchFamily="34" charset="0"/>
              </a:rPr>
              <a:t> [OI]6300 line </a:t>
            </a:r>
            <a:r>
              <a:rPr lang="it-IT" sz="2000" i="1" dirty="0" err="1">
                <a:solidFill>
                  <a:schemeClr val="bg1"/>
                </a:solidFill>
                <a:latin typeface="Arial" panose="020B0604020202020204" pitchFamily="34" charset="0"/>
                <a:cs typeface="Arial" panose="020B0604020202020204" pitchFamily="34" charset="0"/>
              </a:rPr>
              <a:t>luminosity</a:t>
            </a:r>
            <a:r>
              <a:rPr lang="it-IT" sz="2000" i="1" dirty="0">
                <a:solidFill>
                  <a:schemeClr val="bg1"/>
                </a:solidFill>
                <a:latin typeface="Arial" panose="020B0604020202020204" pitchFamily="34" charset="0"/>
                <a:cs typeface="Arial" panose="020B0604020202020204" pitchFamily="34" charset="0"/>
              </a:rPr>
              <a:t> for ONC </a:t>
            </a:r>
            <a:r>
              <a:rPr lang="it-IT" sz="2000" i="1" dirty="0" err="1">
                <a:solidFill>
                  <a:schemeClr val="bg1"/>
                </a:solidFill>
                <a:latin typeface="Arial" panose="020B0604020202020204" pitchFamily="34" charset="0"/>
                <a:cs typeface="Arial" panose="020B0604020202020204" pitchFamily="34" charset="0"/>
              </a:rPr>
              <a:t>proplyds</a:t>
            </a:r>
            <a:endParaRPr lang="it-IT" sz="2000" i="1" dirty="0">
              <a:solidFill>
                <a:schemeClr val="bg1"/>
              </a:solidFill>
              <a:latin typeface="Arial" panose="020B0604020202020204" pitchFamily="34" charset="0"/>
              <a:cs typeface="Arial" panose="020B0604020202020204" pitchFamily="34" charset="0"/>
            </a:endParaRPr>
          </a:p>
          <a:p>
            <a:pPr algn="ctr"/>
            <a:r>
              <a:rPr lang="it-IT" sz="2000" i="1" dirty="0">
                <a:solidFill>
                  <a:schemeClr val="bg1"/>
                </a:solidFill>
                <a:latin typeface="Arial" panose="020B0604020202020204" pitchFamily="34" charset="0"/>
                <a:cs typeface="Arial" panose="020B0604020202020204" pitchFamily="34" charset="0"/>
              </a:rPr>
              <a:t>Ballabio+ 2022</a:t>
            </a:r>
          </a:p>
        </p:txBody>
      </p:sp>
    </p:spTree>
    <p:extLst>
      <p:ext uri="{BB962C8B-B14F-4D97-AF65-F5344CB8AC3E}">
        <p14:creationId xmlns:p14="http://schemas.microsoft.com/office/powerpoint/2010/main" val="36958671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660DE9B-3FD4-4C43-B2FA-8E884DCF1CA3}"/>
              </a:ext>
            </a:extLst>
          </p:cNvPr>
          <p:cNvSpPr txBox="1"/>
          <p:nvPr/>
        </p:nvSpPr>
        <p:spPr>
          <a:xfrm>
            <a:off x="29817" y="54520"/>
            <a:ext cx="7837402"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LINE DIAGNOSTICS: CI[8727] and CI[9850]</a:t>
            </a:r>
          </a:p>
        </p:txBody>
      </p:sp>
      <p:sp>
        <p:nvSpPr>
          <p:cNvPr id="4" name="CasellaDiTesto 3">
            <a:extLst>
              <a:ext uri="{FF2B5EF4-FFF2-40B4-BE49-F238E27FC236}">
                <a16:creationId xmlns:a16="http://schemas.microsoft.com/office/drawing/2014/main" id="{DF3EED05-1329-4E0D-AD83-0AF64A88EF93}"/>
              </a:ext>
            </a:extLst>
          </p:cNvPr>
          <p:cNvSpPr txBox="1"/>
          <p:nvPr/>
        </p:nvSpPr>
        <p:spPr>
          <a:xfrm>
            <a:off x="8979753" y="2105561"/>
            <a:ext cx="2435809" cy="1323439"/>
          </a:xfrm>
          <a:prstGeom prst="rect">
            <a:avLst/>
          </a:prstGeom>
          <a:noFill/>
          <a:ln w="25400">
            <a:solidFill>
              <a:srgbClr val="FF0000"/>
            </a:solidFill>
          </a:ln>
        </p:spPr>
        <p:txBody>
          <a:bodyPr wrap="square" rtlCol="0">
            <a:spAutoFit/>
          </a:bodyPr>
          <a:lstStyle/>
          <a:p>
            <a:r>
              <a:rPr lang="it-IT" sz="2000" i="1" dirty="0" err="1">
                <a:solidFill>
                  <a:schemeClr val="bg1"/>
                </a:solidFill>
                <a:latin typeface="Arial" panose="020B0604020202020204" pitchFamily="34" charset="0"/>
                <a:cs typeface="Arial" panose="020B0604020202020204" pitchFamily="34" charset="0"/>
              </a:rPr>
              <a:t>Proplyd</a:t>
            </a:r>
            <a:r>
              <a:rPr lang="it-IT" sz="2000" i="1" dirty="0">
                <a:solidFill>
                  <a:schemeClr val="bg1"/>
                </a:solidFill>
                <a:latin typeface="Arial" panose="020B0604020202020204" pitchFamily="34" charset="0"/>
                <a:cs typeface="Arial" panose="020B0604020202020204" pitchFamily="34" charset="0"/>
              </a:rPr>
              <a:t> 177-341. Single line </a:t>
            </a:r>
            <a:r>
              <a:rPr lang="it-IT" sz="2000" i="1" dirty="0" err="1">
                <a:solidFill>
                  <a:schemeClr val="bg1"/>
                </a:solidFill>
                <a:latin typeface="Arial" panose="020B0604020202020204" pitchFamily="34" charset="0"/>
                <a:cs typeface="Arial" panose="020B0604020202020204" pitchFamily="34" charset="0"/>
              </a:rPr>
              <a:t>intensity</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map</a:t>
            </a:r>
            <a:r>
              <a:rPr lang="it-IT" sz="2000" i="1" dirty="0">
                <a:solidFill>
                  <a:schemeClr val="bg1"/>
                </a:solidFill>
                <a:latin typeface="Arial" panose="020B0604020202020204" pitchFamily="34" charset="0"/>
                <a:cs typeface="Arial" panose="020B0604020202020204" pitchFamily="34" charset="0"/>
              </a:rPr>
              <a:t> from MUSE</a:t>
            </a:r>
          </a:p>
          <a:p>
            <a:r>
              <a:rPr lang="it-IT" sz="2000" i="1" dirty="0">
                <a:solidFill>
                  <a:schemeClr val="bg1"/>
                </a:solidFill>
                <a:latin typeface="Arial" panose="020B0604020202020204" pitchFamily="34" charset="0"/>
                <a:cs typeface="Arial" panose="020B0604020202020204" pitchFamily="34" charset="0"/>
              </a:rPr>
              <a:t>(Aru+2024)</a:t>
            </a:r>
          </a:p>
        </p:txBody>
      </p:sp>
      <p:pic>
        <p:nvPicPr>
          <p:cNvPr id="1028" name="Picture 4" descr="image">
            <a:extLst>
              <a:ext uri="{FF2B5EF4-FFF2-40B4-BE49-F238E27FC236}">
                <a16:creationId xmlns:a16="http://schemas.microsoft.com/office/drawing/2014/main" id="{F56DD27E-53D7-461D-909B-DD38967FD3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473" r="39816"/>
          <a:stretch/>
        </p:blipFill>
        <p:spPr bwMode="auto">
          <a:xfrm>
            <a:off x="84130" y="743737"/>
            <a:ext cx="5979169" cy="30842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a:extLst>
              <a:ext uri="{FF2B5EF4-FFF2-40B4-BE49-F238E27FC236}">
                <a16:creationId xmlns:a16="http://schemas.microsoft.com/office/drawing/2014/main" id="{B2633E24-E10A-437A-A5D4-A60B1671C2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667"/>
          <a:stretch/>
        </p:blipFill>
        <p:spPr bwMode="auto">
          <a:xfrm>
            <a:off x="6063299" y="743737"/>
            <a:ext cx="2839452" cy="3084232"/>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con angoli arrotondati 6">
            <a:extLst>
              <a:ext uri="{FF2B5EF4-FFF2-40B4-BE49-F238E27FC236}">
                <a16:creationId xmlns:a16="http://schemas.microsoft.com/office/drawing/2014/main" id="{EE924324-8DBE-4757-BDF3-D466E5AB24A0}"/>
              </a:ext>
            </a:extLst>
          </p:cNvPr>
          <p:cNvSpPr/>
          <p:nvPr/>
        </p:nvSpPr>
        <p:spPr>
          <a:xfrm>
            <a:off x="112737" y="3932411"/>
            <a:ext cx="11966526" cy="2869753"/>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[OI] 5577 </a:t>
            </a:r>
            <a:r>
              <a:rPr lang="it-IT" sz="2400" dirty="0" err="1">
                <a:solidFill>
                  <a:schemeClr val="tx1"/>
                </a:solidFill>
                <a:latin typeface="Arial" panose="020B0604020202020204" pitchFamily="34" charset="0"/>
                <a:cs typeface="Arial" panose="020B0604020202020204" pitchFamily="34" charset="0"/>
              </a:rPr>
              <a:t>cospatial</a:t>
            </a:r>
            <a:r>
              <a:rPr lang="it-IT" sz="2400" dirty="0">
                <a:solidFill>
                  <a:schemeClr val="tx1"/>
                </a:solidFill>
                <a:latin typeface="Arial" panose="020B0604020202020204" pitchFamily="34" charset="0"/>
                <a:cs typeface="Arial" panose="020B0604020202020204" pitchFamily="34" charset="0"/>
              </a:rPr>
              <a:t> with disc</a:t>
            </a:r>
          </a:p>
          <a:p>
            <a:pPr algn="ctr"/>
            <a:r>
              <a:rPr lang="it-IT" sz="2400" dirty="0">
                <a:solidFill>
                  <a:schemeClr val="tx1"/>
                </a:solidFill>
                <a:latin typeface="Arial" panose="020B0604020202020204" pitchFamily="34" charset="0"/>
                <a:cs typeface="Arial" panose="020B0604020202020204" pitchFamily="34" charset="0"/>
              </a:rPr>
              <a:t>[OI] 6300 </a:t>
            </a:r>
            <a:r>
              <a:rPr lang="it-IT" sz="2400" dirty="0" err="1">
                <a:solidFill>
                  <a:schemeClr val="tx1"/>
                </a:solidFill>
                <a:latin typeface="Arial" panose="020B0604020202020204" pitchFamily="34" charset="0"/>
                <a:cs typeface="Arial" panose="020B0604020202020204" pitchFamily="34" charset="0"/>
              </a:rPr>
              <a:t>cospatial</a:t>
            </a:r>
            <a:r>
              <a:rPr lang="it-IT" sz="2400" dirty="0">
                <a:solidFill>
                  <a:schemeClr val="tx1"/>
                </a:solidFill>
                <a:latin typeface="Arial" panose="020B0604020202020204" pitchFamily="34" charset="0"/>
                <a:cs typeface="Arial" panose="020B0604020202020204" pitchFamily="34" charset="0"/>
              </a:rPr>
              <a:t> with disc and IF</a:t>
            </a:r>
          </a:p>
          <a:p>
            <a:pPr algn="ctr"/>
            <a:r>
              <a:rPr lang="it-IT" sz="2400" dirty="0">
                <a:solidFill>
                  <a:schemeClr val="tx1"/>
                </a:solidFill>
                <a:latin typeface="Arial" panose="020B0604020202020204" pitchFamily="34" charset="0"/>
                <a:cs typeface="Arial" panose="020B0604020202020204" pitchFamily="34" charset="0"/>
              </a:rPr>
              <a:t>[CI] 8727 </a:t>
            </a:r>
            <a:r>
              <a:rPr lang="it-IT" sz="2400" dirty="0" err="1">
                <a:solidFill>
                  <a:schemeClr val="tx1"/>
                </a:solidFill>
                <a:latin typeface="Arial" panose="020B0604020202020204" pitchFamily="34" charset="0"/>
                <a:cs typeface="Arial" panose="020B0604020202020204" pitchFamily="34" charset="0"/>
              </a:rPr>
              <a:t>cospatial</a:t>
            </a:r>
            <a:r>
              <a:rPr lang="it-IT" sz="2400" dirty="0">
                <a:solidFill>
                  <a:schemeClr val="tx1"/>
                </a:solidFill>
                <a:latin typeface="Arial" panose="020B0604020202020204" pitchFamily="34" charset="0"/>
                <a:cs typeface="Arial" panose="020B0604020202020204" pitchFamily="34" charset="0"/>
              </a:rPr>
              <a:t> with disc,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tracing the base of the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evaporating</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wind</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Confirm</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previous</a:t>
            </a:r>
            <a:r>
              <a:rPr lang="it-IT" sz="2400" dirty="0">
                <a:solidFill>
                  <a:schemeClr val="tx1"/>
                </a:solidFill>
                <a:latin typeface="Arial" panose="020B0604020202020204" pitchFamily="34" charset="0"/>
                <a:cs typeface="Arial" panose="020B0604020202020204" pitchFamily="34" charset="0"/>
              </a:rPr>
              <a:t> models of </a:t>
            </a:r>
            <a:r>
              <a:rPr lang="it-IT" sz="2400" dirty="0" err="1">
                <a:solidFill>
                  <a:schemeClr val="tx1"/>
                </a:solidFill>
                <a:latin typeface="Arial" panose="020B0604020202020204" pitchFamily="34" charset="0"/>
                <a:cs typeface="Arial" panose="020B0604020202020204" pitchFamily="34" charset="0"/>
              </a:rPr>
              <a:t>excitation</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neutral</a:t>
            </a:r>
            <a:r>
              <a:rPr lang="it-IT" sz="2400" dirty="0">
                <a:solidFill>
                  <a:schemeClr val="tx1"/>
                </a:solidFill>
                <a:latin typeface="Arial" panose="020B0604020202020204" pitchFamily="34" charset="0"/>
                <a:cs typeface="Arial" panose="020B0604020202020204" pitchFamily="34" charset="0"/>
              </a:rPr>
              <a:t> carbon in </a:t>
            </a:r>
            <a:r>
              <a:rPr lang="it-IT" sz="2400" dirty="0" err="1">
                <a:solidFill>
                  <a:schemeClr val="tx1"/>
                </a:solidFill>
                <a:latin typeface="Arial" panose="020B0604020202020204" pitchFamily="34" charset="0"/>
                <a:cs typeface="Arial" panose="020B0604020202020204" pitchFamily="34" charset="0"/>
              </a:rPr>
              <a:t>irradiated</a:t>
            </a:r>
            <a:r>
              <a:rPr lang="it-IT" sz="2400" dirty="0">
                <a:solidFill>
                  <a:schemeClr val="tx1"/>
                </a:solidFill>
                <a:latin typeface="Arial" panose="020B0604020202020204" pitchFamily="34" charset="0"/>
                <a:cs typeface="Arial" panose="020B0604020202020204" pitchFamily="34" charset="0"/>
              </a:rPr>
              <a:t> discs, </a:t>
            </a:r>
            <a:r>
              <a:rPr lang="it-IT" sz="2400" dirty="0" err="1">
                <a:solidFill>
                  <a:schemeClr val="tx1"/>
                </a:solidFill>
                <a:latin typeface="Arial" panose="020B0604020202020204" pitchFamily="34" charset="0"/>
                <a:cs typeface="Arial" panose="020B0604020202020204" pitchFamily="34" charset="0"/>
              </a:rPr>
              <a:t>which</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scales</a:t>
            </a:r>
            <a:r>
              <a:rPr lang="it-IT" sz="2400" dirty="0">
                <a:solidFill>
                  <a:schemeClr val="tx1"/>
                </a:solidFill>
                <a:latin typeface="Arial" panose="020B0604020202020204" pitchFamily="34" charset="0"/>
                <a:cs typeface="Arial" panose="020B0604020202020204" pitchFamily="34" charset="0"/>
              </a:rPr>
              <a:t> with G</a:t>
            </a:r>
            <a:r>
              <a:rPr lang="it-IT" sz="2400" baseline="-25000" dirty="0">
                <a:solidFill>
                  <a:schemeClr val="tx1"/>
                </a:solidFill>
                <a:latin typeface="Arial" panose="020B0604020202020204" pitchFamily="34" charset="0"/>
                <a:cs typeface="Arial" panose="020B0604020202020204" pitchFamily="34" charset="0"/>
              </a:rPr>
              <a:t>0</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Goicoechea</a:t>
            </a:r>
            <a:r>
              <a:rPr lang="it-IT" sz="2400" dirty="0">
                <a:solidFill>
                  <a:schemeClr val="tx1"/>
                </a:solidFill>
                <a:latin typeface="Arial" panose="020B0604020202020204" pitchFamily="34" charset="0"/>
                <a:cs typeface="Arial" panose="020B0604020202020204" pitchFamily="34" charset="0"/>
              </a:rPr>
              <a:t>+ 2024)</a:t>
            </a:r>
          </a:p>
        </p:txBody>
      </p:sp>
    </p:spTree>
    <p:extLst>
      <p:ext uri="{BB962C8B-B14F-4D97-AF65-F5344CB8AC3E}">
        <p14:creationId xmlns:p14="http://schemas.microsoft.com/office/powerpoint/2010/main" val="1104388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BC0E0005-74D5-4395-B2A0-F8618080EA6A}"/>
              </a:ext>
            </a:extLst>
          </p:cNvPr>
          <p:cNvSpPr txBox="1"/>
          <p:nvPr/>
        </p:nvSpPr>
        <p:spPr>
          <a:xfrm>
            <a:off x="29817" y="54520"/>
            <a:ext cx="7073603"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LINE DIAGNOSTICS PROBING THE PDR</a:t>
            </a:r>
          </a:p>
        </p:txBody>
      </p:sp>
      <p:pic>
        <p:nvPicPr>
          <p:cNvPr id="2052" name="Picture 4">
            <a:extLst>
              <a:ext uri="{FF2B5EF4-FFF2-40B4-BE49-F238E27FC236}">
                <a16:creationId xmlns:a16="http://schemas.microsoft.com/office/drawing/2014/main" id="{7DBCE39A-5300-4748-B764-551E95E39C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7" y="674118"/>
            <a:ext cx="5650503" cy="49174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5C69576-E88D-45C6-9DA0-E8155F1688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9" y="674119"/>
            <a:ext cx="6370983" cy="2784816"/>
          </a:xfrm>
          <a:prstGeom prst="rect">
            <a:avLst/>
          </a:prstGeom>
          <a:noFill/>
          <a:extLst>
            <a:ext uri="{909E8E84-426E-40DD-AFC4-6F175D3DCCD1}">
              <a14:hiddenFill xmlns:a14="http://schemas.microsoft.com/office/drawing/2010/main">
                <a:solidFill>
                  <a:srgbClr val="FFFFFF"/>
                </a:solidFill>
              </a14:hiddenFill>
            </a:ext>
          </a:extLst>
        </p:spPr>
      </p:pic>
      <p:sp>
        <p:nvSpPr>
          <p:cNvPr id="11" name="Rettangolo con angoli arrotondati 10">
            <a:extLst>
              <a:ext uri="{FF2B5EF4-FFF2-40B4-BE49-F238E27FC236}">
                <a16:creationId xmlns:a16="http://schemas.microsoft.com/office/drawing/2014/main" id="{768A116F-EA60-449B-91F3-581B21DC231D}"/>
              </a:ext>
            </a:extLst>
          </p:cNvPr>
          <p:cNvSpPr/>
          <p:nvPr/>
        </p:nvSpPr>
        <p:spPr>
          <a:xfrm>
            <a:off x="5791198" y="3493758"/>
            <a:ext cx="6400801" cy="3309721"/>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cs typeface="Arial" panose="020B0604020202020204" pitchFamily="34" charset="0"/>
              </a:rPr>
              <a:t>Proplyd</a:t>
            </a:r>
            <a:r>
              <a:rPr lang="it-IT" sz="2400" dirty="0">
                <a:solidFill>
                  <a:schemeClr val="tx1"/>
                </a:solidFill>
                <a:latin typeface="Arial" panose="020B0604020202020204" pitchFamily="34" charset="0"/>
                <a:cs typeface="Arial" panose="020B0604020202020204" pitchFamily="34" charset="0"/>
              </a:rPr>
              <a:t> d203-506 (Orion) </a:t>
            </a:r>
          </a:p>
          <a:p>
            <a:pPr algn="ctr"/>
            <a:endParaRPr lang="it-IT" sz="16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NIRSpec</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spectrum</a:t>
            </a:r>
            <a:r>
              <a:rPr lang="it-IT" sz="2400" dirty="0">
                <a:solidFill>
                  <a:schemeClr val="tx1"/>
                </a:solidFill>
                <a:latin typeface="Arial" panose="020B0604020202020204" pitchFamily="34" charset="0"/>
                <a:cs typeface="Arial" panose="020B0604020202020204" pitchFamily="34" charset="0"/>
              </a:rPr>
              <a:t> shows CO, OH, CH</a:t>
            </a:r>
            <a:r>
              <a:rPr lang="it-IT" sz="2400" baseline="30000" dirty="0">
                <a:solidFill>
                  <a:schemeClr val="tx1"/>
                </a:solidFill>
                <a:latin typeface="Arial" panose="020B0604020202020204" pitchFamily="34" charset="0"/>
                <a:cs typeface="Arial" panose="020B0604020202020204" pitchFamily="34" charset="0"/>
              </a:rPr>
              <a:t>+</a:t>
            </a:r>
            <a:r>
              <a:rPr lang="it-IT" sz="2400" dirty="0">
                <a:solidFill>
                  <a:schemeClr val="tx1"/>
                </a:solidFill>
                <a:latin typeface="Arial" panose="020B0604020202020204" pitchFamily="34" charset="0"/>
                <a:cs typeface="Arial" panose="020B0604020202020204" pitchFamily="34" charset="0"/>
              </a:rPr>
              <a:t>, and H2 lines </a:t>
            </a:r>
            <a:r>
              <a:rPr lang="it-IT" sz="2400" dirty="0" err="1">
                <a:solidFill>
                  <a:schemeClr val="tx1"/>
                </a:solidFill>
                <a:latin typeface="Arial" panose="020B0604020202020204" pitchFamily="34" charset="0"/>
                <a:cs typeface="Arial" panose="020B0604020202020204" pitchFamily="34" charset="0"/>
              </a:rPr>
              <a:t>which</a:t>
            </a:r>
            <a:r>
              <a:rPr lang="it-IT" sz="2400" dirty="0">
                <a:solidFill>
                  <a:schemeClr val="tx1"/>
                </a:solidFill>
                <a:latin typeface="Arial" panose="020B0604020202020204" pitchFamily="34" charset="0"/>
                <a:cs typeface="Arial" panose="020B0604020202020204" pitchFamily="34" charset="0"/>
              </a:rPr>
              <a:t> probe the PDR </a:t>
            </a:r>
            <a:r>
              <a:rPr lang="it-IT" sz="2400" dirty="0" err="1">
                <a:solidFill>
                  <a:schemeClr val="tx1"/>
                </a:solidFill>
                <a:latin typeface="Arial" panose="020B0604020202020204" pitchFamily="34" charset="0"/>
                <a:cs typeface="Arial" panose="020B0604020202020204" pitchFamily="34" charset="0"/>
              </a:rPr>
              <a:t>region</a:t>
            </a:r>
            <a:endParaRPr lang="it-IT" sz="2400" dirty="0">
              <a:solidFill>
                <a:schemeClr val="tx1"/>
              </a:solidFill>
              <a:latin typeface="Arial" panose="020B0604020202020204" pitchFamily="34" charset="0"/>
              <a:cs typeface="Arial" panose="020B0604020202020204" pitchFamily="34" charset="0"/>
            </a:endParaRPr>
          </a:p>
          <a:p>
            <a:pPr algn="ctr"/>
            <a:endParaRPr lang="it-IT" sz="16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Together</a:t>
            </a:r>
            <a:r>
              <a:rPr lang="it-IT" sz="2400" dirty="0">
                <a:solidFill>
                  <a:schemeClr val="tx1"/>
                </a:solidFill>
                <a:latin typeface="Arial" panose="020B0604020202020204" pitchFamily="34" charset="0"/>
                <a:cs typeface="Arial" panose="020B0604020202020204" pitchFamily="34" charset="0"/>
              </a:rPr>
              <a:t> with PDR model, </a:t>
            </a:r>
            <a:r>
              <a:rPr lang="it-IT" sz="2400" dirty="0" err="1">
                <a:solidFill>
                  <a:schemeClr val="tx1"/>
                </a:solidFill>
                <a:latin typeface="Arial" panose="020B0604020202020204" pitchFamily="34" charset="0"/>
                <a:cs typeface="Arial" panose="020B0604020202020204" pitchFamily="34" charset="0"/>
              </a:rPr>
              <a:t>provide</a:t>
            </a:r>
            <a:r>
              <a:rPr lang="it-IT" sz="2400" dirty="0">
                <a:solidFill>
                  <a:schemeClr val="tx1"/>
                </a:solidFill>
                <a:latin typeface="Arial" panose="020B0604020202020204" pitchFamily="34" charset="0"/>
                <a:cs typeface="Arial" panose="020B0604020202020204" pitchFamily="34" charset="0"/>
              </a:rPr>
              <a:t> n</a:t>
            </a:r>
            <a:r>
              <a:rPr lang="it-IT" sz="2400" baseline="-25000" dirty="0">
                <a:solidFill>
                  <a:schemeClr val="tx1"/>
                </a:solidFill>
                <a:latin typeface="Arial" panose="020B0604020202020204" pitchFamily="34" charset="0"/>
                <a:cs typeface="Arial" panose="020B0604020202020204" pitchFamily="34" charset="0"/>
              </a:rPr>
              <a:t>H</a:t>
            </a:r>
            <a:r>
              <a:rPr lang="it-IT" sz="2400" dirty="0">
                <a:solidFill>
                  <a:schemeClr val="tx1"/>
                </a:solidFill>
                <a:latin typeface="Arial" panose="020B0604020202020204" pitchFamily="34" charset="0"/>
                <a:cs typeface="Arial" panose="020B0604020202020204" pitchFamily="34" charset="0"/>
              </a:rPr>
              <a:t> (5.5×10</a:t>
            </a:r>
            <a:r>
              <a:rPr lang="it-IT" sz="2400" baseline="30000" dirty="0">
                <a:solidFill>
                  <a:schemeClr val="tx1"/>
                </a:solidFill>
                <a:latin typeface="Arial" panose="020B0604020202020204" pitchFamily="34" charset="0"/>
                <a:cs typeface="Arial" panose="020B0604020202020204" pitchFamily="34" charset="0"/>
              </a:rPr>
              <a:t>5</a:t>
            </a:r>
            <a:r>
              <a:rPr lang="it-IT" sz="2400" dirty="0">
                <a:solidFill>
                  <a:schemeClr val="tx1"/>
                </a:solidFill>
                <a:latin typeface="Arial" panose="020B0604020202020204" pitchFamily="34" charset="0"/>
                <a:cs typeface="Arial" panose="020B0604020202020204" pitchFamily="34" charset="0"/>
              </a:rPr>
              <a:t> – 10</a:t>
            </a:r>
            <a:r>
              <a:rPr lang="it-IT" sz="2400" baseline="30000" dirty="0">
                <a:solidFill>
                  <a:schemeClr val="tx1"/>
                </a:solidFill>
                <a:latin typeface="Arial" panose="020B0604020202020204" pitchFamily="34" charset="0"/>
                <a:cs typeface="Arial" panose="020B0604020202020204" pitchFamily="34" charset="0"/>
              </a:rPr>
              <a:t>7</a:t>
            </a:r>
            <a:r>
              <a:rPr lang="it-IT" sz="2400" dirty="0">
                <a:solidFill>
                  <a:schemeClr val="tx1"/>
                </a:solidFill>
                <a:latin typeface="Arial" panose="020B0604020202020204" pitchFamily="34" charset="0"/>
                <a:cs typeface="Arial" panose="020B0604020202020204" pitchFamily="34" charset="0"/>
              </a:rPr>
              <a:t> cm</a:t>
            </a:r>
            <a:r>
              <a:rPr lang="it-IT" sz="2400" baseline="30000" dirty="0">
                <a:solidFill>
                  <a:schemeClr val="tx1"/>
                </a:solidFill>
                <a:latin typeface="Arial" panose="020B0604020202020204" pitchFamily="34" charset="0"/>
                <a:cs typeface="Arial" panose="020B0604020202020204" pitchFamily="34" charset="0"/>
              </a:rPr>
              <a:t>-3</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a:t>
            </a:r>
            <a:r>
              <a:rPr lang="it-IT" sz="2400" baseline="-25000" dirty="0" err="1">
                <a:solidFill>
                  <a:schemeClr val="tx1"/>
                </a:solidFill>
                <a:latin typeface="Arial" panose="020B0604020202020204" pitchFamily="34" charset="0"/>
                <a:cs typeface="Arial" panose="020B0604020202020204" pitchFamily="34" charset="0"/>
              </a:rPr>
              <a:t>gas</a:t>
            </a:r>
            <a:r>
              <a:rPr lang="it-IT" sz="2400" dirty="0">
                <a:solidFill>
                  <a:schemeClr val="tx1"/>
                </a:solidFill>
                <a:latin typeface="Arial" panose="020B0604020202020204" pitchFamily="34" charset="0"/>
                <a:cs typeface="Arial" panose="020B0604020202020204" pitchFamily="34" charset="0"/>
              </a:rPr>
              <a:t> (1250 K), </a:t>
            </a:r>
          </a:p>
          <a:p>
            <a:pPr algn="ctr"/>
            <a:r>
              <a:rPr lang="it-IT" sz="2400" dirty="0">
                <a:solidFill>
                  <a:schemeClr val="tx1"/>
                </a:solidFill>
                <a:latin typeface="Arial" panose="020B0604020202020204" pitchFamily="34" charset="0"/>
                <a:cs typeface="Arial" panose="020B0604020202020204" pitchFamily="34" charset="0"/>
              </a:rPr>
              <a:t>c</a:t>
            </a:r>
            <a:r>
              <a:rPr lang="it-IT" sz="2400" baseline="-25000" dirty="0">
                <a:solidFill>
                  <a:schemeClr val="tx1"/>
                </a:solidFill>
                <a:latin typeface="Arial" panose="020B0604020202020204" pitchFamily="34" charset="0"/>
                <a:cs typeface="Arial" panose="020B0604020202020204" pitchFamily="34" charset="0"/>
              </a:rPr>
              <a:t>s</a:t>
            </a:r>
            <a:r>
              <a:rPr lang="it-IT" sz="2400" dirty="0">
                <a:solidFill>
                  <a:schemeClr val="tx1"/>
                </a:solidFill>
                <a:latin typeface="Arial" panose="020B0604020202020204" pitchFamily="34" charset="0"/>
                <a:cs typeface="Arial" panose="020B0604020202020204" pitchFamily="34" charset="0"/>
              </a:rPr>
              <a:t> (3.3 km/s), and </a:t>
            </a:r>
            <a:r>
              <a:rPr lang="it-IT" sz="2400" dirty="0" err="1">
                <a:solidFill>
                  <a:schemeClr val="tx1"/>
                </a:solidFill>
                <a:latin typeface="Arial" panose="020B0604020202020204" pitchFamily="34" charset="0"/>
                <a:cs typeface="Arial" panose="020B0604020202020204" pitchFamily="34" charset="0"/>
              </a:rPr>
              <a:t>R</a:t>
            </a:r>
            <a:r>
              <a:rPr lang="it-IT" sz="2400" baseline="-25000" dirty="0" err="1">
                <a:solidFill>
                  <a:schemeClr val="tx1"/>
                </a:solidFill>
                <a:latin typeface="Arial" panose="020B0604020202020204" pitchFamily="34" charset="0"/>
                <a:cs typeface="Arial" panose="020B0604020202020204" pitchFamily="34" charset="0"/>
              </a:rPr>
              <a:t>g</a:t>
            </a:r>
            <a:r>
              <a:rPr lang="it-IT" sz="2400" dirty="0">
                <a:solidFill>
                  <a:schemeClr val="tx1"/>
                </a:solidFill>
                <a:latin typeface="Arial" panose="020B0604020202020204" pitchFamily="34" charset="0"/>
                <a:cs typeface="Arial" panose="020B0604020202020204" pitchFamily="34" charset="0"/>
              </a:rPr>
              <a:t> (26AU)</a:t>
            </a:r>
          </a:p>
        </p:txBody>
      </p:sp>
      <p:sp>
        <p:nvSpPr>
          <p:cNvPr id="12" name="CasellaDiTesto 11">
            <a:extLst>
              <a:ext uri="{FF2B5EF4-FFF2-40B4-BE49-F238E27FC236}">
                <a16:creationId xmlns:a16="http://schemas.microsoft.com/office/drawing/2014/main" id="{5D831FDE-BBA1-4124-8AB7-A73847431BB8}"/>
              </a:ext>
            </a:extLst>
          </p:cNvPr>
          <p:cNvSpPr txBox="1"/>
          <p:nvPr/>
        </p:nvSpPr>
        <p:spPr>
          <a:xfrm>
            <a:off x="29817" y="5676050"/>
            <a:ext cx="5650503" cy="707886"/>
          </a:xfrm>
          <a:prstGeom prst="rect">
            <a:avLst/>
          </a:prstGeom>
          <a:noFill/>
          <a:ln w="25400">
            <a:solidFill>
              <a:srgbClr val="FF0000"/>
            </a:solidFill>
          </a:ln>
        </p:spPr>
        <p:txBody>
          <a:bodyPr wrap="square" rtlCol="0">
            <a:spAutoFit/>
          </a:bodyPr>
          <a:lstStyle/>
          <a:p>
            <a:r>
              <a:rPr lang="it-IT" sz="2000" i="1" dirty="0">
                <a:solidFill>
                  <a:schemeClr val="bg1"/>
                </a:solidFill>
                <a:latin typeface="Arial" panose="020B0604020202020204" pitchFamily="34" charset="0"/>
                <a:cs typeface="Arial" panose="020B0604020202020204" pitchFamily="34" charset="0"/>
              </a:rPr>
              <a:t>Line (HST, JWST) and ALMA </a:t>
            </a:r>
            <a:r>
              <a:rPr lang="it-IT" sz="2000" i="1" dirty="0" err="1">
                <a:solidFill>
                  <a:schemeClr val="bg1"/>
                </a:solidFill>
                <a:latin typeface="Arial" panose="020B0604020202020204" pitchFamily="34" charset="0"/>
                <a:cs typeface="Arial" panose="020B0604020202020204" pitchFamily="34" charset="0"/>
              </a:rPr>
              <a:t>maps</a:t>
            </a:r>
            <a:r>
              <a:rPr lang="it-IT" sz="2000" i="1" dirty="0">
                <a:solidFill>
                  <a:schemeClr val="bg1"/>
                </a:solidFill>
                <a:latin typeface="Arial" panose="020B0604020202020204" pitchFamily="34" charset="0"/>
                <a:cs typeface="Arial" panose="020B0604020202020204" pitchFamily="34" charset="0"/>
              </a:rPr>
              <a:t> of d203-506</a:t>
            </a:r>
          </a:p>
          <a:p>
            <a:pPr algn="ctr"/>
            <a:r>
              <a:rPr lang="it-IT" sz="2000" i="1" dirty="0" err="1">
                <a:solidFill>
                  <a:schemeClr val="bg1"/>
                </a:solidFill>
                <a:latin typeface="Arial" panose="020B0604020202020204" pitchFamily="34" charset="0"/>
                <a:cs typeface="Arial" panose="020B0604020202020204" pitchFamily="34" charset="0"/>
              </a:rPr>
              <a:t>Bernè</a:t>
            </a:r>
            <a:r>
              <a:rPr lang="it-IT" sz="2000" i="1" dirty="0">
                <a:solidFill>
                  <a:schemeClr val="bg1"/>
                </a:solidFill>
                <a:latin typeface="Arial" panose="020B0604020202020204" pitchFamily="34" charset="0"/>
                <a:cs typeface="Arial" panose="020B0604020202020204" pitchFamily="34" charset="0"/>
              </a:rPr>
              <a:t>+ 2024</a:t>
            </a:r>
          </a:p>
        </p:txBody>
      </p:sp>
    </p:spTree>
    <p:extLst>
      <p:ext uri="{BB962C8B-B14F-4D97-AF65-F5344CB8AC3E}">
        <p14:creationId xmlns:p14="http://schemas.microsoft.com/office/powerpoint/2010/main" val="3765043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42084899-5E90-4D03-AC0E-8D08F2EC9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7378"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a:extLst>
              <a:ext uri="{FF2B5EF4-FFF2-40B4-BE49-F238E27FC236}">
                <a16:creationId xmlns:a16="http://schemas.microsoft.com/office/drawing/2014/main" id="{F16B119C-2AA2-4EEF-BE52-83FF14FA7414}"/>
              </a:ext>
            </a:extLst>
          </p:cNvPr>
          <p:cNvSpPr>
            <a:spLocks noChangeArrowheads="1"/>
          </p:cNvSpPr>
          <p:nvPr/>
        </p:nvSpPr>
        <p:spPr bwMode="auto">
          <a:xfrm>
            <a:off x="9819969" y="750928"/>
            <a:ext cx="177472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R="0" lvl="0" algn="ctr" defTabSz="914400" rtl="0" eaLnBrk="0" fontAlgn="base" latinLnBrk="0" hangingPunct="0">
              <a:lnSpc>
                <a:spcPct val="100000"/>
              </a:lnSpc>
              <a:spcBef>
                <a:spcPct val="0"/>
              </a:spcBef>
              <a:spcAft>
                <a:spcPct val="0"/>
              </a:spcAft>
              <a:buClrTx/>
              <a:buSzTx/>
              <a:tabLst/>
            </a:pPr>
            <a:r>
              <a:rPr lang="it-IT" altLang="it-IT" sz="2400" i="1" dirty="0" err="1">
                <a:solidFill>
                  <a:schemeClr val="bg1"/>
                </a:solidFill>
              </a:rPr>
              <a:t>Primary</a:t>
            </a:r>
            <a:r>
              <a:rPr lang="it-IT" altLang="it-IT" sz="2400" i="1" dirty="0">
                <a:solidFill>
                  <a:schemeClr val="bg1"/>
                </a:solidFill>
              </a:rPr>
              <a:t> </a:t>
            </a:r>
            <a:r>
              <a:rPr lang="it-IT" altLang="it-IT" sz="2400" i="1" dirty="0" err="1">
                <a:solidFill>
                  <a:schemeClr val="bg1"/>
                </a:solidFill>
              </a:rPr>
              <a:t>mirror</a:t>
            </a:r>
            <a:endParaRPr lang="it-IT" altLang="it-IT" sz="2400" i="1" dirty="0">
              <a:solidFill>
                <a:schemeClr val="bg1"/>
              </a:solidFill>
            </a:endParaRPr>
          </a:p>
        </p:txBody>
      </p:sp>
      <p:sp>
        <p:nvSpPr>
          <p:cNvPr id="6" name="Rectangle 1">
            <a:extLst>
              <a:ext uri="{FF2B5EF4-FFF2-40B4-BE49-F238E27FC236}">
                <a16:creationId xmlns:a16="http://schemas.microsoft.com/office/drawing/2014/main" id="{25346D8B-EEF2-499F-9D09-D38F70A988C6}"/>
              </a:ext>
            </a:extLst>
          </p:cNvPr>
          <p:cNvSpPr>
            <a:spLocks noChangeArrowheads="1"/>
          </p:cNvSpPr>
          <p:nvPr/>
        </p:nvSpPr>
        <p:spPr bwMode="auto">
          <a:xfrm>
            <a:off x="5574641" y="1629868"/>
            <a:ext cx="1774721"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R="0" lvl="0" algn="ctr" defTabSz="914400" rtl="0" eaLnBrk="0" fontAlgn="base" latinLnBrk="0" hangingPunct="0">
              <a:lnSpc>
                <a:spcPct val="100000"/>
              </a:lnSpc>
              <a:spcBef>
                <a:spcPct val="0"/>
              </a:spcBef>
              <a:spcAft>
                <a:spcPct val="0"/>
              </a:spcAft>
              <a:buClrTx/>
              <a:buSzTx/>
              <a:tabLst/>
            </a:pPr>
            <a:r>
              <a:rPr lang="it-IT" altLang="it-IT" sz="2800" i="1" dirty="0" err="1">
                <a:solidFill>
                  <a:schemeClr val="bg1"/>
                </a:solidFill>
              </a:rPr>
              <a:t>Secondary</a:t>
            </a:r>
            <a:r>
              <a:rPr lang="it-IT" altLang="it-IT" sz="2800" i="1" dirty="0">
                <a:solidFill>
                  <a:schemeClr val="bg1"/>
                </a:solidFill>
              </a:rPr>
              <a:t> </a:t>
            </a:r>
            <a:r>
              <a:rPr lang="it-IT" altLang="it-IT" sz="2800" i="1" dirty="0" err="1">
                <a:solidFill>
                  <a:schemeClr val="bg1"/>
                </a:solidFill>
              </a:rPr>
              <a:t>mirror</a:t>
            </a:r>
            <a:endParaRPr lang="it-IT" altLang="it-IT" sz="2800" i="1" dirty="0">
              <a:solidFill>
                <a:schemeClr val="bg1"/>
              </a:solidFill>
            </a:endParaRPr>
          </a:p>
        </p:txBody>
      </p:sp>
      <p:sp>
        <p:nvSpPr>
          <p:cNvPr id="7" name="Rectangle 1">
            <a:extLst>
              <a:ext uri="{FF2B5EF4-FFF2-40B4-BE49-F238E27FC236}">
                <a16:creationId xmlns:a16="http://schemas.microsoft.com/office/drawing/2014/main" id="{1C026569-04E5-48B3-808F-4B2149548ADA}"/>
              </a:ext>
            </a:extLst>
          </p:cNvPr>
          <p:cNvSpPr>
            <a:spLocks noChangeArrowheads="1"/>
          </p:cNvSpPr>
          <p:nvPr/>
        </p:nvSpPr>
        <p:spPr bwMode="auto">
          <a:xfrm>
            <a:off x="11160148" y="2420994"/>
            <a:ext cx="6478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R="0" lvl="0" algn="ctr" defTabSz="914400" rtl="0" eaLnBrk="0" fontAlgn="base" latinLnBrk="0" hangingPunct="0">
              <a:lnSpc>
                <a:spcPct val="100000"/>
              </a:lnSpc>
              <a:spcBef>
                <a:spcPct val="0"/>
              </a:spcBef>
              <a:spcAft>
                <a:spcPct val="0"/>
              </a:spcAft>
              <a:buClrTx/>
              <a:buSzTx/>
              <a:tabLst/>
            </a:pPr>
            <a:r>
              <a:rPr lang="it-IT" altLang="it-IT" sz="2400" i="1" dirty="0">
                <a:solidFill>
                  <a:schemeClr val="bg1"/>
                </a:solidFill>
              </a:rPr>
              <a:t>ISIM</a:t>
            </a:r>
            <a:endParaRPr lang="it-IT" altLang="it-IT" sz="2000" i="1" dirty="0">
              <a:solidFill>
                <a:schemeClr val="bg1"/>
              </a:solidFill>
            </a:endParaRPr>
          </a:p>
        </p:txBody>
      </p:sp>
      <p:sp>
        <p:nvSpPr>
          <p:cNvPr id="8" name="Rectangle 1">
            <a:extLst>
              <a:ext uri="{FF2B5EF4-FFF2-40B4-BE49-F238E27FC236}">
                <a16:creationId xmlns:a16="http://schemas.microsoft.com/office/drawing/2014/main" id="{2D6FB75C-627E-4F8C-BF3C-9A72FC044204}"/>
              </a:ext>
            </a:extLst>
          </p:cNvPr>
          <p:cNvSpPr>
            <a:spLocks noChangeArrowheads="1"/>
          </p:cNvSpPr>
          <p:nvPr/>
        </p:nvSpPr>
        <p:spPr bwMode="auto">
          <a:xfrm>
            <a:off x="6096000" y="5147643"/>
            <a:ext cx="157807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R="0" lvl="0" algn="ctr" defTabSz="914400" rtl="0" eaLnBrk="0" fontAlgn="base" latinLnBrk="0" hangingPunct="0">
              <a:lnSpc>
                <a:spcPct val="100000"/>
              </a:lnSpc>
              <a:spcBef>
                <a:spcPct val="0"/>
              </a:spcBef>
              <a:spcAft>
                <a:spcPct val="0"/>
              </a:spcAft>
              <a:buClrTx/>
              <a:buSzTx/>
              <a:tabLst/>
            </a:pPr>
            <a:r>
              <a:rPr lang="it-IT" altLang="it-IT" sz="2400" i="1" dirty="0">
                <a:solidFill>
                  <a:schemeClr val="bg1"/>
                </a:solidFill>
              </a:rPr>
              <a:t>Thermal </a:t>
            </a:r>
            <a:r>
              <a:rPr lang="it-IT" altLang="it-IT" sz="2400" i="1" dirty="0" err="1">
                <a:solidFill>
                  <a:schemeClr val="bg1"/>
                </a:solidFill>
              </a:rPr>
              <a:t>shield</a:t>
            </a:r>
            <a:endParaRPr lang="it-IT" altLang="it-IT" sz="2400" i="1" dirty="0">
              <a:solidFill>
                <a:schemeClr val="bg1"/>
              </a:solidFill>
            </a:endParaRPr>
          </a:p>
        </p:txBody>
      </p:sp>
      <p:sp>
        <p:nvSpPr>
          <p:cNvPr id="9" name="Rectangle 1">
            <a:extLst>
              <a:ext uri="{FF2B5EF4-FFF2-40B4-BE49-F238E27FC236}">
                <a16:creationId xmlns:a16="http://schemas.microsoft.com/office/drawing/2014/main" id="{FC6D86E3-8529-4015-8F78-F1E05E7CB771}"/>
              </a:ext>
            </a:extLst>
          </p:cNvPr>
          <p:cNvSpPr>
            <a:spLocks noChangeArrowheads="1"/>
          </p:cNvSpPr>
          <p:nvPr/>
        </p:nvSpPr>
        <p:spPr bwMode="auto">
          <a:xfrm>
            <a:off x="9129254" y="5042767"/>
            <a:ext cx="157807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R="0" lvl="0" algn="ctr" defTabSz="914400" rtl="0" eaLnBrk="0" fontAlgn="base" latinLnBrk="0" hangingPunct="0">
              <a:lnSpc>
                <a:spcPct val="100000"/>
              </a:lnSpc>
              <a:spcBef>
                <a:spcPct val="0"/>
              </a:spcBef>
              <a:spcAft>
                <a:spcPct val="0"/>
              </a:spcAft>
              <a:buClrTx/>
              <a:buSzTx/>
              <a:tabLst/>
            </a:pPr>
            <a:r>
              <a:rPr lang="it-IT" altLang="it-IT" sz="2400" i="1" dirty="0">
                <a:solidFill>
                  <a:schemeClr val="bg1"/>
                </a:solidFill>
              </a:rPr>
              <a:t>Bus and </a:t>
            </a:r>
            <a:r>
              <a:rPr lang="it-IT" altLang="it-IT" sz="2400" i="1" dirty="0" err="1">
                <a:solidFill>
                  <a:schemeClr val="bg1"/>
                </a:solidFill>
              </a:rPr>
              <a:t>antennae</a:t>
            </a:r>
            <a:endParaRPr lang="it-IT" altLang="it-IT" sz="2400" i="1" dirty="0">
              <a:solidFill>
                <a:schemeClr val="bg1"/>
              </a:solidFill>
            </a:endParaRPr>
          </a:p>
        </p:txBody>
      </p:sp>
      <p:cxnSp>
        <p:nvCxnSpPr>
          <p:cNvPr id="11" name="Connettore 2 10">
            <a:extLst>
              <a:ext uri="{FF2B5EF4-FFF2-40B4-BE49-F238E27FC236}">
                <a16:creationId xmlns:a16="http://schemas.microsoft.com/office/drawing/2014/main" id="{9EC2CA05-6A38-47FA-BD9D-7399D2FBDA58}"/>
              </a:ext>
            </a:extLst>
          </p:cNvPr>
          <p:cNvCxnSpPr>
            <a:cxnSpLocks/>
            <a:stCxn id="5" idx="2"/>
          </p:cNvCxnSpPr>
          <p:nvPr/>
        </p:nvCxnSpPr>
        <p:spPr>
          <a:xfrm flipH="1">
            <a:off x="9426722" y="1489592"/>
            <a:ext cx="1280608" cy="90465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3" name="Connettore 2 12">
            <a:extLst>
              <a:ext uri="{FF2B5EF4-FFF2-40B4-BE49-F238E27FC236}">
                <a16:creationId xmlns:a16="http://schemas.microsoft.com/office/drawing/2014/main" id="{74168FC4-8084-47F2-901F-8A2814B96564}"/>
              </a:ext>
            </a:extLst>
          </p:cNvPr>
          <p:cNvCxnSpPr>
            <a:cxnSpLocks/>
            <a:stCxn id="6" idx="2"/>
          </p:cNvCxnSpPr>
          <p:nvPr/>
        </p:nvCxnSpPr>
        <p:spPr>
          <a:xfrm>
            <a:off x="6462002" y="2491642"/>
            <a:ext cx="600106" cy="27805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2A728C3A-2340-4782-8A40-2C4C17763D3A}"/>
              </a:ext>
            </a:extLst>
          </p:cNvPr>
          <p:cNvCxnSpPr>
            <a:cxnSpLocks/>
            <a:stCxn id="7" idx="1"/>
          </p:cNvCxnSpPr>
          <p:nvPr/>
        </p:nvCxnSpPr>
        <p:spPr>
          <a:xfrm flipH="1">
            <a:off x="9819970" y="2605660"/>
            <a:ext cx="1340178" cy="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2" name="Connettore 2 21">
            <a:extLst>
              <a:ext uri="{FF2B5EF4-FFF2-40B4-BE49-F238E27FC236}">
                <a16:creationId xmlns:a16="http://schemas.microsoft.com/office/drawing/2014/main" id="{300758D7-C71C-4CDE-9C67-1557AA764A84}"/>
              </a:ext>
            </a:extLst>
          </p:cNvPr>
          <p:cNvCxnSpPr>
            <a:cxnSpLocks/>
          </p:cNvCxnSpPr>
          <p:nvPr/>
        </p:nvCxnSpPr>
        <p:spPr>
          <a:xfrm flipH="1" flipV="1">
            <a:off x="9426722" y="4541277"/>
            <a:ext cx="478249" cy="5457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5" name="Connettore 2 24">
            <a:extLst>
              <a:ext uri="{FF2B5EF4-FFF2-40B4-BE49-F238E27FC236}">
                <a16:creationId xmlns:a16="http://schemas.microsoft.com/office/drawing/2014/main" id="{DB11D683-E4E3-4AEF-B2C1-A243CEAF0777}"/>
              </a:ext>
            </a:extLst>
          </p:cNvPr>
          <p:cNvCxnSpPr>
            <a:cxnSpLocks/>
            <a:stCxn id="8" idx="0"/>
          </p:cNvCxnSpPr>
          <p:nvPr/>
        </p:nvCxnSpPr>
        <p:spPr>
          <a:xfrm flipV="1">
            <a:off x="6885038" y="4245431"/>
            <a:ext cx="1540505" cy="90221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94606E56-CCB3-455C-ADD5-958E0C497452}"/>
              </a:ext>
            </a:extLst>
          </p:cNvPr>
          <p:cNvSpPr txBox="1"/>
          <p:nvPr/>
        </p:nvSpPr>
        <p:spPr>
          <a:xfrm>
            <a:off x="142692" y="54520"/>
            <a:ext cx="506457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square" rtlCol="0">
            <a:spAutoFit/>
          </a:bodyPr>
          <a:lstStyle/>
          <a:p>
            <a:pPr algn="ct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JWST</a:t>
            </a:r>
          </a:p>
        </p:txBody>
      </p:sp>
      <p:sp>
        <p:nvSpPr>
          <p:cNvPr id="27" name="Rettangolo con angoli arrotondati 26">
            <a:extLst>
              <a:ext uri="{FF2B5EF4-FFF2-40B4-BE49-F238E27FC236}">
                <a16:creationId xmlns:a16="http://schemas.microsoft.com/office/drawing/2014/main" id="{A4BAE7B6-1EF5-4551-8DFB-D18F3C38CC53}"/>
              </a:ext>
            </a:extLst>
          </p:cNvPr>
          <p:cNvSpPr/>
          <p:nvPr/>
        </p:nvSpPr>
        <p:spPr>
          <a:xfrm>
            <a:off x="142693" y="966371"/>
            <a:ext cx="5064578" cy="5301422"/>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The </a:t>
            </a:r>
            <a:r>
              <a:rPr lang="it-IT" sz="2400" dirty="0" err="1">
                <a:solidFill>
                  <a:schemeClr val="tx1"/>
                </a:solidFill>
                <a:latin typeface="Arial" panose="020B0604020202020204" pitchFamily="34" charset="0"/>
                <a:cs typeface="Arial" panose="020B0604020202020204" pitchFamily="34" charset="0"/>
              </a:rPr>
              <a:t>most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complex</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space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telescope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ever</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built</a:t>
            </a:r>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Wavelength</a:t>
            </a:r>
            <a:r>
              <a:rPr lang="it-IT" sz="2400" dirty="0">
                <a:solidFill>
                  <a:schemeClr val="tx1"/>
                </a:solidFill>
                <a:latin typeface="Arial" panose="020B0604020202020204" pitchFamily="34" charset="0"/>
                <a:cs typeface="Arial" panose="020B0604020202020204" pitchFamily="34" charset="0"/>
              </a:rPr>
              <a:t> coverage 0.6-28.3 µm</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4 Instruments, 17 </a:t>
            </a:r>
            <a:r>
              <a:rPr lang="it-IT" sz="2400" dirty="0" err="1">
                <a:solidFill>
                  <a:schemeClr val="tx1"/>
                </a:solidFill>
                <a:latin typeface="Arial" panose="020B0604020202020204" pitchFamily="34" charset="0"/>
                <a:cs typeface="Arial" panose="020B0604020202020204" pitchFamily="34" charset="0"/>
              </a:rPr>
              <a:t>possible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different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configurations</a:t>
            </a:r>
            <a:r>
              <a:rPr lang="it-IT" sz="2400" dirty="0">
                <a:solidFill>
                  <a:schemeClr val="tx1"/>
                </a:solidFill>
                <a:latin typeface="Arial" panose="020B0604020202020204" pitchFamily="34" charset="0"/>
                <a:cs typeface="Arial" panose="020B0604020202020204" pitchFamily="34" charset="0"/>
              </a:rPr>
              <a:t> and </a:t>
            </a:r>
            <a:r>
              <a:rPr lang="it-IT" sz="2400" dirty="0" err="1">
                <a:solidFill>
                  <a:schemeClr val="tx1"/>
                </a:solidFill>
                <a:latin typeface="Arial" panose="020B0604020202020204" pitchFamily="34" charset="0"/>
                <a:cs typeface="Arial" panose="020B0604020202020204" pitchFamily="34" charset="0"/>
              </a:rPr>
              <a:t>observing</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modes</a:t>
            </a:r>
            <a:r>
              <a:rPr lang="it-IT" sz="2400" dirty="0">
                <a:solidFill>
                  <a:schemeClr val="tx1"/>
                </a:solidFill>
                <a:latin typeface="Arial" panose="020B0604020202020204" pitchFamily="34" charset="0"/>
                <a:cs typeface="Arial" panose="020B0604020202020204" pitchFamily="34" charset="0"/>
              </a:rPr>
              <a:t> </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Lifetime</a:t>
            </a:r>
            <a:r>
              <a:rPr lang="it-IT" sz="2400" dirty="0">
                <a:solidFill>
                  <a:schemeClr val="tx1"/>
                </a:solidFill>
                <a:latin typeface="Arial" panose="020B0604020202020204" pitchFamily="34" charset="0"/>
                <a:cs typeface="Arial" panose="020B0604020202020204" pitchFamily="34" charset="0"/>
              </a:rPr>
              <a:t> from 10 </a:t>
            </a:r>
            <a:r>
              <a:rPr lang="it-IT" sz="2400" dirty="0" err="1">
                <a:solidFill>
                  <a:schemeClr val="tx1"/>
                </a:solidFill>
                <a:latin typeface="Arial" panose="020B0604020202020204" pitchFamily="34" charset="0"/>
                <a:cs typeface="Arial" panose="020B0604020202020204" pitchFamily="34" charset="0"/>
              </a:rPr>
              <a:t>yrs</a:t>
            </a:r>
            <a:r>
              <a:rPr lang="it-IT" sz="2400" dirty="0">
                <a:solidFill>
                  <a:schemeClr val="tx1"/>
                </a:solidFill>
                <a:latin typeface="Arial" panose="020B0604020202020204" pitchFamily="34" charset="0"/>
                <a:cs typeface="Arial" panose="020B0604020202020204" pitchFamily="34" charset="0"/>
              </a:rPr>
              <a:t> to  &gt; 20 </a:t>
            </a:r>
            <a:r>
              <a:rPr lang="it-IT" sz="2400" dirty="0" err="1">
                <a:solidFill>
                  <a:schemeClr val="tx1"/>
                </a:solidFill>
                <a:latin typeface="Arial" panose="020B0604020202020204" pitchFamily="34" charset="0"/>
                <a:cs typeface="Arial" panose="020B0604020202020204" pitchFamily="34" charset="0"/>
              </a:rPr>
              <a:t>yrs</a:t>
            </a:r>
            <a:endParaRPr lang="it-IT"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3318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A664AB-D16E-417C-A95F-1005CE9B76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46"/>
          <a:stretch/>
        </p:blipFill>
        <p:spPr bwMode="auto">
          <a:xfrm>
            <a:off x="3025517" y="0"/>
            <a:ext cx="2186786" cy="68371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CA2F1D89-14F2-4809-8515-7E4BE19E54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90" b="1273"/>
          <a:stretch/>
        </p:blipFill>
        <p:spPr bwMode="auto">
          <a:xfrm>
            <a:off x="5263614" y="10411"/>
            <a:ext cx="2337618" cy="68371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39C575A7-8BEF-4875-9527-BC4C0C041D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1536" y="1"/>
            <a:ext cx="2323374" cy="68371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E5895E71-35B7-40C3-9F3E-AC5AA1C932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5214" y="1"/>
            <a:ext cx="2186786" cy="6840634"/>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a:extLst>
              <a:ext uri="{FF2B5EF4-FFF2-40B4-BE49-F238E27FC236}">
                <a16:creationId xmlns:a16="http://schemas.microsoft.com/office/drawing/2014/main" id="{A28192D2-2918-4667-8148-58BFCE7B15BC}"/>
              </a:ext>
            </a:extLst>
          </p:cNvPr>
          <p:cNvSpPr txBox="1"/>
          <p:nvPr/>
        </p:nvSpPr>
        <p:spPr>
          <a:xfrm>
            <a:off x="142692" y="54520"/>
            <a:ext cx="2831514" cy="1077218"/>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square" rtlCol="0">
            <a:spAutoFit/>
          </a:bodyPr>
          <a:lstStyle/>
          <a:p>
            <a:pPr algn="ct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JWST INSTRUMENTS</a:t>
            </a:r>
          </a:p>
        </p:txBody>
      </p:sp>
      <p:sp>
        <p:nvSpPr>
          <p:cNvPr id="10" name="Rettangolo con angoli arrotondati 9">
            <a:extLst>
              <a:ext uri="{FF2B5EF4-FFF2-40B4-BE49-F238E27FC236}">
                <a16:creationId xmlns:a16="http://schemas.microsoft.com/office/drawing/2014/main" id="{68E5817F-AAEA-4D63-990F-519DAB288FF4}"/>
              </a:ext>
            </a:extLst>
          </p:cNvPr>
          <p:cNvSpPr/>
          <p:nvPr/>
        </p:nvSpPr>
        <p:spPr>
          <a:xfrm>
            <a:off x="103555" y="1241659"/>
            <a:ext cx="2870652" cy="5500861"/>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MIRI</a:t>
            </a:r>
          </a:p>
          <a:p>
            <a:pPr algn="ctr"/>
            <a:r>
              <a:rPr lang="it-IT" sz="2000" i="1" dirty="0">
                <a:solidFill>
                  <a:schemeClr val="tx1"/>
                </a:solidFill>
                <a:latin typeface="Arial" panose="020B0604020202020204" pitchFamily="34" charset="0"/>
                <a:cs typeface="Arial" panose="020B0604020202020204" pitchFamily="34" charset="0"/>
              </a:rPr>
              <a:t>4.9-28.3 µm</a:t>
            </a:r>
          </a:p>
          <a:p>
            <a:pPr algn="ctr"/>
            <a:r>
              <a:rPr lang="it-IT" sz="2000" i="1" dirty="0">
                <a:solidFill>
                  <a:schemeClr val="tx1"/>
                </a:solidFill>
                <a:latin typeface="Arial" panose="020B0604020202020204" pitchFamily="34" charset="0"/>
                <a:cs typeface="Arial" panose="020B0604020202020204" pitchFamily="34" charset="0"/>
              </a:rPr>
              <a:t>PSF: 0.031</a:t>
            </a:r>
            <a:r>
              <a:rPr kumimoji="0" lang="it-IT" altLang="it-IT" sz="2000" b="0" i="0" u="none" strike="noStrike" cap="none" normalizeH="0" baseline="0" dirty="0">
                <a:ln>
                  <a:noFill/>
                </a:ln>
                <a:solidFill>
                  <a:schemeClr val="tx1"/>
                </a:solidFill>
                <a:effectLst/>
                <a:latin typeface="Google Sans Text"/>
              </a:rPr>
              <a:t>'' </a:t>
            </a:r>
            <a:r>
              <a:rPr lang="it-IT" sz="2000" i="1" dirty="0">
                <a:solidFill>
                  <a:schemeClr val="tx1"/>
                </a:solidFill>
                <a:latin typeface="Arial" panose="020B0604020202020204" pitchFamily="34" charset="0"/>
                <a:cs typeface="Arial" panose="020B0604020202020204" pitchFamily="34" charset="0"/>
              </a:rPr>
              <a:t>-0.063</a:t>
            </a:r>
            <a:r>
              <a:rPr kumimoji="0" lang="it-IT" altLang="it-IT" sz="2000" b="0" i="0" u="none" strike="noStrike" cap="none" normalizeH="0" baseline="0" dirty="0">
                <a:ln>
                  <a:noFill/>
                </a:ln>
                <a:solidFill>
                  <a:schemeClr val="tx1"/>
                </a:solidFill>
                <a:effectLst/>
                <a:latin typeface="Google Sans Text"/>
              </a:rPr>
              <a:t>‘’</a:t>
            </a:r>
            <a:endParaRPr lang="it-IT" sz="2000" i="1" dirty="0">
              <a:solidFill>
                <a:schemeClr val="tx1"/>
              </a:solidFill>
              <a:latin typeface="Arial" panose="020B0604020202020204" pitchFamily="34" charset="0"/>
              <a:cs typeface="Arial" panose="020B0604020202020204" pitchFamily="34" charset="0"/>
            </a:endParaRPr>
          </a:p>
          <a:p>
            <a:pPr algn="ctr"/>
            <a:r>
              <a:rPr lang="it-IT" sz="2000" i="1" dirty="0">
                <a:solidFill>
                  <a:schemeClr val="tx1"/>
                </a:solidFill>
                <a:latin typeface="Arial" panose="020B0604020202020204" pitchFamily="34" charset="0"/>
                <a:cs typeface="Arial" panose="020B0604020202020204" pitchFamily="34" charset="0"/>
              </a:rPr>
              <a:t>R: 40-3500</a:t>
            </a:r>
          </a:p>
          <a:p>
            <a:pPr algn="ctr"/>
            <a:endParaRPr lang="it-IT" i="1" dirty="0">
              <a:solidFill>
                <a:schemeClr val="tx1"/>
              </a:solidFill>
              <a:latin typeface="Arial" panose="020B0604020202020204" pitchFamily="34" charset="0"/>
              <a:cs typeface="Arial" panose="020B0604020202020204" pitchFamily="34" charset="0"/>
            </a:endParaRPr>
          </a:p>
          <a:p>
            <a:pPr algn="ctr"/>
            <a:r>
              <a:rPr lang="it-IT" sz="2400" i="1" dirty="0" err="1">
                <a:solidFill>
                  <a:schemeClr val="tx1"/>
                </a:solidFill>
                <a:latin typeface="Arial" panose="020B0604020202020204" pitchFamily="34" charset="0"/>
                <a:cs typeface="Arial" panose="020B0604020202020204" pitchFamily="34" charset="0"/>
              </a:rPr>
              <a:t>NIRCam</a:t>
            </a:r>
            <a:endParaRPr lang="it-IT" sz="2400" i="1" dirty="0">
              <a:solidFill>
                <a:schemeClr val="tx1"/>
              </a:solidFill>
              <a:latin typeface="Arial" panose="020B0604020202020204" pitchFamily="34" charset="0"/>
              <a:cs typeface="Arial" panose="020B0604020202020204" pitchFamily="34" charset="0"/>
            </a:endParaRPr>
          </a:p>
          <a:p>
            <a:pPr algn="ctr"/>
            <a:r>
              <a:rPr lang="it-IT" sz="2000" i="1" dirty="0">
                <a:solidFill>
                  <a:schemeClr val="tx1"/>
                </a:solidFill>
                <a:latin typeface="Arial" panose="020B0604020202020204" pitchFamily="34" charset="0"/>
                <a:cs typeface="Arial" panose="020B0604020202020204" pitchFamily="34" charset="0"/>
              </a:rPr>
              <a:t>0.6-5 µm</a:t>
            </a:r>
          </a:p>
          <a:p>
            <a:pPr algn="ctr"/>
            <a:r>
              <a:rPr lang="it-IT" sz="2000" i="1" dirty="0">
                <a:solidFill>
                  <a:schemeClr val="tx1"/>
                </a:solidFill>
                <a:latin typeface="Arial" panose="020B0604020202020204" pitchFamily="34" charset="0"/>
                <a:cs typeface="Arial" panose="020B0604020202020204" pitchFamily="34" charset="0"/>
              </a:rPr>
              <a:t>PSF: 0.072</a:t>
            </a:r>
            <a:r>
              <a:rPr kumimoji="0" lang="it-IT" altLang="it-IT" sz="2000" b="0" i="0" u="none" strike="noStrike" cap="none" normalizeH="0" baseline="0" dirty="0">
                <a:ln>
                  <a:noFill/>
                </a:ln>
                <a:solidFill>
                  <a:schemeClr val="tx1"/>
                </a:solidFill>
                <a:effectLst/>
                <a:latin typeface="Google Sans Text"/>
              </a:rPr>
              <a:t>'' </a:t>
            </a:r>
            <a:r>
              <a:rPr lang="it-IT" sz="2000" i="1" dirty="0">
                <a:solidFill>
                  <a:schemeClr val="tx1"/>
                </a:solidFill>
                <a:latin typeface="Arial" panose="020B0604020202020204" pitchFamily="34" charset="0"/>
                <a:cs typeface="Arial" panose="020B0604020202020204" pitchFamily="34" charset="0"/>
              </a:rPr>
              <a:t>-0.160</a:t>
            </a:r>
            <a:r>
              <a:rPr kumimoji="0" lang="it-IT" altLang="it-IT" sz="2000" b="0" i="0" u="none" strike="noStrike" cap="none" normalizeH="0" baseline="0" dirty="0">
                <a:ln>
                  <a:noFill/>
                </a:ln>
                <a:solidFill>
                  <a:schemeClr val="tx1"/>
                </a:solidFill>
                <a:effectLst/>
                <a:latin typeface="Google Sans Text"/>
              </a:rPr>
              <a:t>''</a:t>
            </a:r>
            <a:endParaRPr lang="it-IT" sz="2000" i="1" dirty="0">
              <a:solidFill>
                <a:schemeClr val="tx1"/>
              </a:solidFill>
              <a:latin typeface="Arial" panose="020B0604020202020204" pitchFamily="34" charset="0"/>
              <a:cs typeface="Arial" panose="020B0604020202020204" pitchFamily="34" charset="0"/>
            </a:endParaRPr>
          </a:p>
          <a:p>
            <a:pPr algn="ctr"/>
            <a:r>
              <a:rPr lang="it-IT" sz="2000" i="1" dirty="0">
                <a:solidFill>
                  <a:schemeClr val="tx1"/>
                </a:solidFill>
                <a:latin typeface="Arial" panose="020B0604020202020204" pitchFamily="34" charset="0"/>
                <a:cs typeface="Arial" panose="020B0604020202020204" pitchFamily="34" charset="0"/>
              </a:rPr>
              <a:t>R: 150-1600</a:t>
            </a:r>
          </a:p>
          <a:p>
            <a:pPr algn="ctr"/>
            <a:endParaRPr lang="it-IT" i="1" dirty="0">
              <a:solidFill>
                <a:schemeClr val="tx1"/>
              </a:solidFill>
              <a:latin typeface="Arial" panose="020B0604020202020204" pitchFamily="34" charset="0"/>
              <a:cs typeface="Arial" panose="020B0604020202020204" pitchFamily="34" charset="0"/>
            </a:endParaRPr>
          </a:p>
          <a:p>
            <a:pPr algn="ctr"/>
            <a:r>
              <a:rPr lang="it-IT" sz="2400" i="1" dirty="0" err="1">
                <a:solidFill>
                  <a:schemeClr val="tx1"/>
                </a:solidFill>
                <a:latin typeface="Arial" panose="020B0604020202020204" pitchFamily="34" charset="0"/>
                <a:cs typeface="Arial" panose="020B0604020202020204" pitchFamily="34" charset="0"/>
              </a:rPr>
              <a:t>NIRSpec</a:t>
            </a:r>
            <a:endParaRPr lang="it-IT" sz="2400" i="1" dirty="0">
              <a:solidFill>
                <a:schemeClr val="tx1"/>
              </a:solidFill>
              <a:latin typeface="Arial" panose="020B0604020202020204" pitchFamily="34" charset="0"/>
              <a:cs typeface="Arial" panose="020B0604020202020204" pitchFamily="34" charset="0"/>
            </a:endParaRPr>
          </a:p>
          <a:p>
            <a:pPr algn="ctr"/>
            <a:r>
              <a:rPr lang="it-IT" sz="2000" i="1" dirty="0">
                <a:solidFill>
                  <a:schemeClr val="tx1"/>
                </a:solidFill>
                <a:latin typeface="Arial" panose="020B0604020202020204" pitchFamily="34" charset="0"/>
                <a:cs typeface="Arial" panose="020B0604020202020204" pitchFamily="34" charset="0"/>
              </a:rPr>
              <a:t>0.6-5.3  µm</a:t>
            </a:r>
          </a:p>
          <a:p>
            <a:pPr algn="ctr"/>
            <a:r>
              <a:rPr lang="it-IT" sz="2000" i="1" dirty="0">
                <a:solidFill>
                  <a:schemeClr val="tx1"/>
                </a:solidFill>
                <a:latin typeface="Arial" panose="020B0604020202020204" pitchFamily="34" charset="0"/>
                <a:cs typeface="Arial" panose="020B0604020202020204" pitchFamily="34" charset="0"/>
              </a:rPr>
              <a:t>R: 30-3500</a:t>
            </a:r>
          </a:p>
          <a:p>
            <a:pPr algn="ctr"/>
            <a:endParaRPr lang="it-IT" i="1" dirty="0">
              <a:solidFill>
                <a:schemeClr val="tx1"/>
              </a:solidFill>
              <a:latin typeface="Arial" panose="020B0604020202020204" pitchFamily="34" charset="0"/>
              <a:cs typeface="Arial" panose="020B0604020202020204" pitchFamily="34" charset="0"/>
            </a:endParaRPr>
          </a:p>
          <a:p>
            <a:pPr algn="ctr"/>
            <a:r>
              <a:rPr lang="it-IT" sz="2400" i="1" dirty="0">
                <a:solidFill>
                  <a:schemeClr val="tx1"/>
                </a:solidFill>
                <a:latin typeface="Arial" panose="020B0604020202020204" pitchFamily="34" charset="0"/>
                <a:cs typeface="Arial" panose="020B0604020202020204" pitchFamily="34" charset="0"/>
              </a:rPr>
              <a:t>NIRISS</a:t>
            </a:r>
          </a:p>
          <a:p>
            <a:pPr algn="ctr"/>
            <a:r>
              <a:rPr lang="it-IT" sz="2000" i="1" dirty="0">
                <a:solidFill>
                  <a:schemeClr val="tx1"/>
                </a:solidFill>
                <a:latin typeface="Arial" panose="020B0604020202020204" pitchFamily="34" charset="0"/>
                <a:cs typeface="Arial" panose="020B0604020202020204" pitchFamily="34" charset="0"/>
              </a:rPr>
              <a:t>0.6-5.0 µm</a:t>
            </a:r>
          </a:p>
          <a:p>
            <a:pPr algn="ctr"/>
            <a:r>
              <a:rPr lang="it-IT" sz="2000" i="1" dirty="0">
                <a:solidFill>
                  <a:schemeClr val="tx1"/>
                </a:solidFill>
                <a:latin typeface="Arial" panose="020B0604020202020204" pitchFamily="34" charset="0"/>
                <a:cs typeface="Arial" panose="020B0604020202020204" pitchFamily="34" charset="0"/>
              </a:rPr>
              <a:t>R=150-700</a:t>
            </a:r>
          </a:p>
        </p:txBody>
      </p:sp>
    </p:spTree>
    <p:extLst>
      <p:ext uri="{BB962C8B-B14F-4D97-AF65-F5344CB8AC3E}">
        <p14:creationId xmlns:p14="http://schemas.microsoft.com/office/powerpoint/2010/main" val="1904739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715EF96-2A04-4CD0-A75C-C6F90325DF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1" y="0"/>
            <a:ext cx="8762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E40E7854-3C42-4FD2-81A0-72A4DF3F410A}"/>
              </a:ext>
            </a:extLst>
          </p:cNvPr>
          <p:cNvSpPr txBox="1"/>
          <p:nvPr/>
        </p:nvSpPr>
        <p:spPr>
          <a:xfrm>
            <a:off x="142691" y="54520"/>
            <a:ext cx="3158773" cy="1077218"/>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square" rtlCol="0">
            <a:spAutoFit/>
          </a:bodyPr>
          <a:lstStyle/>
          <a:p>
            <a:pPr algn="ctr"/>
            <a:r>
              <a:rPr lang="it-IT" sz="3200" b="1" dirty="0" err="1">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NIRCam</a:t>
            </a:r>
            <a:endPar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endParaRPr>
          </a:p>
          <a:p>
            <a:pPr algn="ct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FILTERS</a:t>
            </a:r>
          </a:p>
        </p:txBody>
      </p:sp>
      <p:sp>
        <p:nvSpPr>
          <p:cNvPr id="4" name="Rettangolo con angoli arrotondati 3">
            <a:extLst>
              <a:ext uri="{FF2B5EF4-FFF2-40B4-BE49-F238E27FC236}">
                <a16:creationId xmlns:a16="http://schemas.microsoft.com/office/drawing/2014/main" id="{C4BE8219-C86A-491C-9654-B209E85C89AC}"/>
              </a:ext>
            </a:extLst>
          </p:cNvPr>
          <p:cNvSpPr/>
          <p:nvPr/>
        </p:nvSpPr>
        <p:spPr>
          <a:xfrm>
            <a:off x="142691" y="1889216"/>
            <a:ext cx="3158771" cy="3079567"/>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F164N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FeII</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p>
          <a:p>
            <a:pPr algn="ct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F187N 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Pa</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α</a:t>
            </a:r>
          </a:p>
          <a:p>
            <a:pPr algn="ct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F212N  H2</a:t>
            </a:r>
          </a:p>
          <a:p>
            <a:pPr algn="ctr"/>
            <a:r>
              <a:rPr lang="it-IT" sz="2400" dirty="0">
                <a:solidFill>
                  <a:schemeClr val="tx1"/>
                </a:solidFill>
                <a:latin typeface="Arial" panose="020B0604020202020204" pitchFamily="34" charset="0"/>
                <a:cs typeface="Arial" panose="020B0604020202020204" pitchFamily="34" charset="0"/>
              </a:rPr>
              <a:t>F323N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H2</a:t>
            </a:r>
          </a:p>
          <a:p>
            <a:pPr algn="ct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F405N  Brα</a:t>
            </a:r>
          </a:p>
          <a:p>
            <a:pPr algn="ct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F466N  CO</a:t>
            </a:r>
          </a:p>
          <a:p>
            <a:pPr algn="ct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F470N  H2</a:t>
            </a:r>
            <a:endParaRPr lang="it-IT"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6375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094E5DDB-CD0A-447A-AF19-0BD0C32427CC}"/>
              </a:ext>
            </a:extLst>
          </p:cNvPr>
          <p:cNvSpPr txBox="1"/>
          <p:nvPr/>
        </p:nvSpPr>
        <p:spPr>
          <a:xfrm>
            <a:off x="29817" y="54520"/>
            <a:ext cx="867596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ANATOMY OF AN EVAPORATING DISC (177-341)</a:t>
            </a:r>
          </a:p>
        </p:txBody>
      </p:sp>
      <p:pic>
        <p:nvPicPr>
          <p:cNvPr id="6" name="Immagine 5">
            <a:extLst>
              <a:ext uri="{FF2B5EF4-FFF2-40B4-BE49-F238E27FC236}">
                <a16:creationId xmlns:a16="http://schemas.microsoft.com/office/drawing/2014/main" id="{3C74D815-D491-4AEA-8873-B5EF0AADFA9A}"/>
              </a:ext>
            </a:extLst>
          </p:cNvPr>
          <p:cNvPicPr>
            <a:picLocks noChangeAspect="1"/>
          </p:cNvPicPr>
          <p:nvPr/>
        </p:nvPicPr>
        <p:blipFill rotWithShape="1">
          <a:blip r:embed="rId2"/>
          <a:srcRect l="1695" t="1338" r="3005" b="21730"/>
          <a:stretch/>
        </p:blipFill>
        <p:spPr>
          <a:xfrm>
            <a:off x="2232335" y="1520694"/>
            <a:ext cx="7712767" cy="3816627"/>
          </a:xfrm>
          <a:prstGeom prst="rect">
            <a:avLst/>
          </a:prstGeom>
        </p:spPr>
      </p:pic>
      <p:sp>
        <p:nvSpPr>
          <p:cNvPr id="7" name="Rettangolo con angoli arrotondati 6">
            <a:extLst>
              <a:ext uri="{FF2B5EF4-FFF2-40B4-BE49-F238E27FC236}">
                <a16:creationId xmlns:a16="http://schemas.microsoft.com/office/drawing/2014/main" id="{BDC91A24-A052-4371-B0B5-849B3FFF9FB8}"/>
              </a:ext>
            </a:extLst>
          </p:cNvPr>
          <p:cNvSpPr/>
          <p:nvPr/>
        </p:nvSpPr>
        <p:spPr>
          <a:xfrm>
            <a:off x="129932" y="2001522"/>
            <a:ext cx="2006600" cy="1009904"/>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Disc, PDR and IF</a:t>
            </a:r>
          </a:p>
        </p:txBody>
      </p:sp>
      <p:sp>
        <p:nvSpPr>
          <p:cNvPr id="8" name="Rettangolo con angoli arrotondati 7">
            <a:extLst>
              <a:ext uri="{FF2B5EF4-FFF2-40B4-BE49-F238E27FC236}">
                <a16:creationId xmlns:a16="http://schemas.microsoft.com/office/drawing/2014/main" id="{EBB828C1-7C91-43F1-A551-20B895B497BE}"/>
              </a:ext>
            </a:extLst>
          </p:cNvPr>
          <p:cNvSpPr/>
          <p:nvPr/>
        </p:nvSpPr>
        <p:spPr>
          <a:xfrm>
            <a:off x="129932" y="4128375"/>
            <a:ext cx="2006600" cy="584776"/>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IF</a:t>
            </a:r>
          </a:p>
        </p:txBody>
      </p:sp>
      <p:sp>
        <p:nvSpPr>
          <p:cNvPr id="9" name="Rettangolo con angoli arrotondati 8">
            <a:extLst>
              <a:ext uri="{FF2B5EF4-FFF2-40B4-BE49-F238E27FC236}">
                <a16:creationId xmlns:a16="http://schemas.microsoft.com/office/drawing/2014/main" id="{BF9A08E0-7A54-4CB6-8F4A-B299DF27D4D6}"/>
              </a:ext>
            </a:extLst>
          </p:cNvPr>
          <p:cNvSpPr/>
          <p:nvPr/>
        </p:nvSpPr>
        <p:spPr>
          <a:xfrm>
            <a:off x="3947745" y="5408732"/>
            <a:ext cx="1861039" cy="924280"/>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PAH continuum</a:t>
            </a:r>
          </a:p>
        </p:txBody>
      </p:sp>
      <p:sp>
        <p:nvSpPr>
          <p:cNvPr id="10" name="Rettangolo con angoli arrotondati 9">
            <a:extLst>
              <a:ext uri="{FF2B5EF4-FFF2-40B4-BE49-F238E27FC236}">
                <a16:creationId xmlns:a16="http://schemas.microsoft.com/office/drawing/2014/main" id="{2BE4B177-5B3D-4459-93F5-E24B1377C312}"/>
              </a:ext>
            </a:extLst>
          </p:cNvPr>
          <p:cNvSpPr/>
          <p:nvPr/>
        </p:nvSpPr>
        <p:spPr>
          <a:xfrm>
            <a:off x="5808784" y="5368439"/>
            <a:ext cx="2479431" cy="1322507"/>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Dust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in disc and FF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emission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in IF</a:t>
            </a:r>
          </a:p>
        </p:txBody>
      </p:sp>
      <p:sp>
        <p:nvSpPr>
          <p:cNvPr id="11" name="Rettangolo con angoli arrotondati 10">
            <a:extLst>
              <a:ext uri="{FF2B5EF4-FFF2-40B4-BE49-F238E27FC236}">
                <a16:creationId xmlns:a16="http://schemas.microsoft.com/office/drawing/2014/main" id="{8A0532EE-997C-4460-89DE-F1A867A5A9B3}"/>
              </a:ext>
            </a:extLst>
          </p:cNvPr>
          <p:cNvSpPr/>
          <p:nvPr/>
        </p:nvSpPr>
        <p:spPr>
          <a:xfrm>
            <a:off x="10040905" y="3788871"/>
            <a:ext cx="1875692" cy="924280"/>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IF</a:t>
            </a:r>
          </a:p>
        </p:txBody>
      </p:sp>
      <p:sp>
        <p:nvSpPr>
          <p:cNvPr id="12" name="Rettangolo con angoli arrotondati 11">
            <a:extLst>
              <a:ext uri="{FF2B5EF4-FFF2-40B4-BE49-F238E27FC236}">
                <a16:creationId xmlns:a16="http://schemas.microsoft.com/office/drawing/2014/main" id="{326DAD83-795A-4B63-8BCF-448C746222C5}"/>
              </a:ext>
            </a:extLst>
          </p:cNvPr>
          <p:cNvSpPr/>
          <p:nvPr/>
        </p:nvSpPr>
        <p:spPr>
          <a:xfrm>
            <a:off x="10040905" y="1853931"/>
            <a:ext cx="1875692" cy="1305086"/>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Base of the wind in the PDR</a:t>
            </a:r>
          </a:p>
        </p:txBody>
      </p:sp>
      <p:sp>
        <p:nvSpPr>
          <p:cNvPr id="13" name="Rettangolo con angoli arrotondati 12">
            <a:extLst>
              <a:ext uri="{FF2B5EF4-FFF2-40B4-BE49-F238E27FC236}">
                <a16:creationId xmlns:a16="http://schemas.microsoft.com/office/drawing/2014/main" id="{F7484376-2E93-4843-A277-D8153527D992}"/>
              </a:ext>
            </a:extLst>
          </p:cNvPr>
          <p:cNvSpPr/>
          <p:nvPr/>
        </p:nvSpPr>
        <p:spPr>
          <a:xfrm>
            <a:off x="6110654" y="721910"/>
            <a:ext cx="1875692" cy="727373"/>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Jet</a:t>
            </a:r>
          </a:p>
        </p:txBody>
      </p:sp>
      <p:sp>
        <p:nvSpPr>
          <p:cNvPr id="14" name="Rettangolo con angoli arrotondati 13">
            <a:extLst>
              <a:ext uri="{FF2B5EF4-FFF2-40B4-BE49-F238E27FC236}">
                <a16:creationId xmlns:a16="http://schemas.microsoft.com/office/drawing/2014/main" id="{8D3AB00C-DD08-4AE4-99C2-E963C65C7AD5}"/>
              </a:ext>
            </a:extLst>
          </p:cNvPr>
          <p:cNvSpPr/>
          <p:nvPr/>
        </p:nvSpPr>
        <p:spPr>
          <a:xfrm>
            <a:off x="4205655" y="721909"/>
            <a:ext cx="1875692" cy="727373"/>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IF</a:t>
            </a:r>
          </a:p>
        </p:txBody>
      </p:sp>
      <p:sp>
        <p:nvSpPr>
          <p:cNvPr id="15" name="CasellaDiTesto 14">
            <a:extLst>
              <a:ext uri="{FF2B5EF4-FFF2-40B4-BE49-F238E27FC236}">
                <a16:creationId xmlns:a16="http://schemas.microsoft.com/office/drawing/2014/main" id="{1D3AE99D-1026-4361-B933-3922E8CC9FA6}"/>
              </a:ext>
            </a:extLst>
          </p:cNvPr>
          <p:cNvSpPr txBox="1"/>
          <p:nvPr/>
        </p:nvSpPr>
        <p:spPr>
          <a:xfrm>
            <a:off x="237394" y="6218720"/>
            <a:ext cx="3543788" cy="400110"/>
          </a:xfrm>
          <a:prstGeom prst="rect">
            <a:avLst/>
          </a:prstGeom>
          <a:noFill/>
          <a:ln w="25400">
            <a:noFill/>
          </a:ln>
        </p:spPr>
        <p:txBody>
          <a:bodyPr wrap="square" rtlCol="0">
            <a:spAutoFit/>
          </a:bodyPr>
          <a:lstStyle/>
          <a:p>
            <a:r>
              <a:rPr lang="it-IT" sz="2000" i="1" dirty="0" err="1">
                <a:solidFill>
                  <a:schemeClr val="bg1"/>
                </a:solidFill>
                <a:latin typeface="Arial" panose="020B0604020202020204" pitchFamily="34" charset="0"/>
                <a:cs typeface="Arial" panose="020B0604020202020204" pitchFamily="34" charset="0"/>
              </a:rPr>
              <a:t>Haworth</a:t>
            </a:r>
            <a:r>
              <a:rPr lang="it-IT" sz="2000" i="1" dirty="0">
                <a:solidFill>
                  <a:schemeClr val="bg1"/>
                </a:solidFill>
                <a:latin typeface="Arial" panose="020B0604020202020204" pitchFamily="34" charset="0"/>
                <a:cs typeface="Arial" panose="020B0604020202020204" pitchFamily="34" charset="0"/>
              </a:rPr>
              <a:t>+ 2026</a:t>
            </a:r>
          </a:p>
        </p:txBody>
      </p:sp>
    </p:spTree>
    <p:extLst>
      <p:ext uri="{BB962C8B-B14F-4D97-AF65-F5344CB8AC3E}">
        <p14:creationId xmlns:p14="http://schemas.microsoft.com/office/powerpoint/2010/main" val="4017632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1A440A6-2DA2-4184-9EBC-17C9BB453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21" y="1477389"/>
            <a:ext cx="6164634" cy="3946535"/>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7EC43A32-599A-4B89-8D60-9D21E2F6969C}"/>
              </a:ext>
            </a:extLst>
          </p:cNvPr>
          <p:cNvSpPr txBox="1"/>
          <p:nvPr/>
        </p:nvSpPr>
        <p:spPr>
          <a:xfrm>
            <a:off x="29817" y="54520"/>
            <a:ext cx="1244251"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ALMA</a:t>
            </a:r>
          </a:p>
        </p:txBody>
      </p:sp>
      <p:sp>
        <p:nvSpPr>
          <p:cNvPr id="4" name="Rettangolo con angoli arrotondati 3">
            <a:extLst>
              <a:ext uri="{FF2B5EF4-FFF2-40B4-BE49-F238E27FC236}">
                <a16:creationId xmlns:a16="http://schemas.microsoft.com/office/drawing/2014/main" id="{3881F40B-A347-42D3-83B0-837E75976628}"/>
              </a:ext>
            </a:extLst>
          </p:cNvPr>
          <p:cNvSpPr/>
          <p:nvPr/>
        </p:nvSpPr>
        <p:spPr>
          <a:xfrm>
            <a:off x="6439301" y="125129"/>
            <a:ext cx="5683178" cy="6651056"/>
          </a:xfrm>
          <a:prstGeom prst="roundRect">
            <a:avLst>
              <a:gd name="adj" fmla="val 1086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cs typeface="Arial" panose="020B0604020202020204" pitchFamily="34" charset="0"/>
              </a:rPr>
              <a:t>Interferometer</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operating</a:t>
            </a:r>
            <a:r>
              <a:rPr lang="it-IT" sz="2400" dirty="0">
                <a:solidFill>
                  <a:schemeClr val="tx1"/>
                </a:solidFill>
                <a:latin typeface="Arial" panose="020B0604020202020204" pitchFamily="34" charset="0"/>
                <a:cs typeface="Arial" panose="020B0604020202020204" pitchFamily="34" charset="0"/>
              </a:rPr>
              <a:t> in mm/sub-mm (0.32-8.5 mm; 35-950 GHz)</a:t>
            </a:r>
          </a:p>
          <a:p>
            <a:pPr algn="ctr"/>
            <a:endParaRPr lang="it-IT" sz="2400" i="1"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66 </a:t>
            </a:r>
            <a:r>
              <a:rPr lang="it-IT" sz="2400" dirty="0" err="1">
                <a:solidFill>
                  <a:schemeClr val="tx1"/>
                </a:solidFill>
                <a:latin typeface="Arial" panose="020B0604020202020204" pitchFamily="34" charset="0"/>
                <a:cs typeface="Arial" panose="020B0604020202020204" pitchFamily="34" charset="0"/>
              </a:rPr>
              <a:t>antennas</a:t>
            </a:r>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marL="342900" indent="-342900" algn="ctr">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50 12-m baseline 150m-16km (</a:t>
            </a:r>
            <a:r>
              <a:rPr lang="it-IT" sz="2400" dirty="0" err="1">
                <a:solidFill>
                  <a:schemeClr val="tx1"/>
                </a:solidFill>
                <a:latin typeface="Arial" panose="020B0604020202020204" pitchFamily="34" charset="0"/>
                <a:cs typeface="Arial" panose="020B0604020202020204" pitchFamily="34" charset="0"/>
              </a:rPr>
              <a:t>main</a:t>
            </a:r>
            <a:r>
              <a:rPr lang="it-IT" sz="2400" dirty="0">
                <a:solidFill>
                  <a:schemeClr val="tx1"/>
                </a:solidFill>
                <a:latin typeface="Arial" panose="020B0604020202020204" pitchFamily="34" charset="0"/>
                <a:cs typeface="Arial" panose="020B0604020202020204" pitchFamily="34" charset="0"/>
              </a:rPr>
              <a:t> array)</a:t>
            </a:r>
          </a:p>
          <a:p>
            <a:pPr marL="342900" indent="-342900" algn="ctr">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12 7-m for compact array imaging</a:t>
            </a:r>
          </a:p>
          <a:p>
            <a:pPr marL="342900" indent="-342900" algn="ctr">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4 12-m </a:t>
            </a:r>
            <a:r>
              <a:rPr lang="it-IT" sz="2400" dirty="0" err="1">
                <a:solidFill>
                  <a:schemeClr val="tx1"/>
                </a:solidFill>
                <a:latin typeface="Arial" panose="020B0604020202020204" pitchFamily="34" charset="0"/>
                <a:cs typeface="Arial" panose="020B0604020202020204" pitchFamily="34" charset="0"/>
              </a:rPr>
              <a:t>used</a:t>
            </a:r>
            <a:r>
              <a:rPr lang="it-IT" sz="2400" dirty="0">
                <a:solidFill>
                  <a:schemeClr val="tx1"/>
                </a:solidFill>
                <a:latin typeface="Arial" panose="020B0604020202020204" pitchFamily="34" charset="0"/>
                <a:cs typeface="Arial" panose="020B0604020202020204" pitchFamily="34" charset="0"/>
              </a:rPr>
              <a:t> for single-</a:t>
            </a:r>
            <a:r>
              <a:rPr lang="it-IT" sz="2400" dirty="0" err="1">
                <a:solidFill>
                  <a:schemeClr val="tx1"/>
                </a:solidFill>
                <a:latin typeface="Arial" panose="020B0604020202020204" pitchFamily="34" charset="0"/>
                <a:cs typeface="Arial" panose="020B0604020202020204" pitchFamily="34" charset="0"/>
              </a:rPr>
              <a:t>dish</a:t>
            </a:r>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10 </a:t>
            </a:r>
            <a:r>
              <a:rPr lang="it-IT" sz="2400" dirty="0" err="1">
                <a:solidFill>
                  <a:schemeClr val="tx1"/>
                </a:solidFill>
                <a:latin typeface="Arial" panose="020B0604020202020204" pitchFamily="34" charset="0"/>
                <a:cs typeface="Arial" panose="020B0604020202020204" pitchFamily="34" charset="0"/>
              </a:rPr>
              <a:t>Bands</a:t>
            </a:r>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Best </a:t>
            </a:r>
            <a:r>
              <a:rPr lang="it-IT" sz="2400" dirty="0" err="1">
                <a:solidFill>
                  <a:schemeClr val="tx1"/>
                </a:solidFill>
                <a:latin typeface="Arial" panose="020B0604020202020204" pitchFamily="34" charset="0"/>
                <a:cs typeface="Arial" panose="020B0604020202020204" pitchFamily="34" charset="0"/>
              </a:rPr>
              <a:t>spatial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resolution</a:t>
            </a:r>
            <a:r>
              <a:rPr lang="it-IT" sz="2400" dirty="0">
                <a:solidFill>
                  <a:schemeClr val="tx1"/>
                </a:solidFill>
                <a:latin typeface="Arial" panose="020B0604020202020204" pitchFamily="34" charset="0"/>
                <a:cs typeface="Arial" panose="020B0604020202020204" pitchFamily="34" charset="0"/>
              </a:rPr>
              <a:t> 0.005</a:t>
            </a:r>
            <a:r>
              <a:rPr lang="it-IT" sz="2400" dirty="0">
                <a:solidFill>
                  <a:schemeClr val="tx1"/>
                </a:solidFill>
                <a:latin typeface="Google Sans Text"/>
                <a:cs typeface="Arial" panose="020B0604020202020204" pitchFamily="34" charset="0"/>
              </a:rPr>
              <a:t>ʺ</a:t>
            </a:r>
            <a:endParaRPr lang="it-IT" alt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Best </a:t>
            </a:r>
            <a:r>
              <a:rPr lang="it-IT" sz="2400" dirty="0" err="1">
                <a:solidFill>
                  <a:schemeClr val="tx1"/>
                </a:solidFill>
                <a:latin typeface="Arial" panose="020B0604020202020204" pitchFamily="34" charset="0"/>
                <a:cs typeface="Arial" panose="020B0604020202020204" pitchFamily="34" charset="0"/>
              </a:rPr>
              <a:t>spectral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resolving</a:t>
            </a:r>
            <a:r>
              <a:rPr lang="it-IT" sz="2400" dirty="0">
                <a:solidFill>
                  <a:schemeClr val="tx1"/>
                </a:solidFill>
                <a:latin typeface="Arial" panose="020B0604020202020204" pitchFamily="34" charset="0"/>
                <a:cs typeface="Arial" panose="020B0604020202020204" pitchFamily="34" charset="0"/>
              </a:rPr>
              <a:t> power 0.01 km/s</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Full </a:t>
            </a:r>
            <a:r>
              <a:rPr lang="it-IT" sz="2400" dirty="0" err="1">
                <a:solidFill>
                  <a:schemeClr val="tx1"/>
                </a:solidFill>
                <a:latin typeface="Arial" panose="020B0604020202020204" pitchFamily="34" charset="0"/>
                <a:cs typeface="Arial" panose="020B0604020202020204" pitchFamily="34" charset="0"/>
              </a:rPr>
              <a:t>polarimetry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available</a:t>
            </a:r>
            <a:endParaRPr lang="it-IT"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7928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B27B29A2-59D9-41DC-9DF2-C4B9A7D65F31}"/>
              </a:ext>
            </a:extLst>
          </p:cNvPr>
          <p:cNvSpPr txBox="1"/>
          <p:nvPr/>
        </p:nvSpPr>
        <p:spPr>
          <a:xfrm>
            <a:off x="29817" y="54520"/>
            <a:ext cx="10357323"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EVAPORATION TIMESCALE AND THE LIFETIME PROBLEM</a:t>
            </a:r>
          </a:p>
        </p:txBody>
      </p:sp>
      <mc:AlternateContent xmlns:mc="http://schemas.openxmlformats.org/markup-compatibility/2006" xmlns:a14="http://schemas.microsoft.com/office/drawing/2010/main">
        <mc:Choice Requires="a14">
          <p:sp>
            <p:nvSpPr>
              <p:cNvPr id="5" name="Rettangolo con angoli arrotondati 4">
                <a:extLst>
                  <a:ext uri="{FF2B5EF4-FFF2-40B4-BE49-F238E27FC236}">
                    <a16:creationId xmlns:a16="http://schemas.microsoft.com/office/drawing/2014/main" id="{086A65A4-0BEB-483B-B1E0-062D07075569}"/>
                  </a:ext>
                </a:extLst>
              </p:cNvPr>
              <p:cNvSpPr/>
              <p:nvPr/>
            </p:nvSpPr>
            <p:spPr>
              <a:xfrm>
                <a:off x="5030351" y="769828"/>
                <a:ext cx="7131832" cy="6056134"/>
              </a:xfrm>
              <a:prstGeom prst="roundRect">
                <a:avLst>
                  <a:gd name="adj" fmla="val 6019"/>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400" dirty="0">
                    <a:solidFill>
                      <a:schemeClr val="tx1"/>
                    </a:solidFill>
                    <a:latin typeface="Arial" panose="020B0604020202020204" pitchFamily="34" charset="0"/>
                    <a:cs typeface="Arial" panose="020B0604020202020204" pitchFamily="34" charset="0"/>
                  </a:rPr>
                  <a:t>Mass </a:t>
                </a:r>
                <a:r>
                  <a:rPr lang="it-IT" sz="2400" dirty="0" err="1">
                    <a:solidFill>
                      <a:schemeClr val="tx1"/>
                    </a:solidFill>
                    <a:latin typeface="Arial" panose="020B0604020202020204" pitchFamily="34" charset="0"/>
                    <a:cs typeface="Arial" panose="020B0604020202020204" pitchFamily="34" charset="0"/>
                  </a:rPr>
                  <a:t>loss</a:t>
                </a:r>
                <a:r>
                  <a:rPr lang="it-IT" sz="2400" dirty="0">
                    <a:solidFill>
                      <a:schemeClr val="tx1"/>
                    </a:solidFill>
                    <a:latin typeface="Arial" panose="020B0604020202020204" pitchFamily="34" charset="0"/>
                    <a:cs typeface="Arial" panose="020B0604020202020204" pitchFamily="34" charset="0"/>
                  </a:rPr>
                  <a:t> rate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difficult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to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measure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and </a:t>
                </a:r>
                <a:r>
                  <a:rPr lang="it-IT" sz="2400" dirty="0" err="1">
                    <a:solidFill>
                      <a:schemeClr val="tx1"/>
                    </a:solidFill>
                    <a:latin typeface="Arial" panose="020B0604020202020204" pitchFamily="34" charset="0"/>
                    <a:cs typeface="Arial" panose="020B0604020202020204" pitchFamily="34" charset="0"/>
                  </a:rPr>
                  <a:t>available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only</a:t>
                </a:r>
                <a:r>
                  <a:rPr lang="it-IT" sz="2400" dirty="0">
                    <a:solidFill>
                      <a:schemeClr val="tx1"/>
                    </a:solidFill>
                    <a:latin typeface="Arial" panose="020B0604020202020204" pitchFamily="34" charset="0"/>
                    <a:cs typeface="Arial" panose="020B0604020202020204" pitchFamily="34" charset="0"/>
                  </a:rPr>
                  <a:t> for a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handle</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known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proplyds</a:t>
                </a:r>
                <a:endParaRPr lang="it-IT" sz="2400" dirty="0">
                  <a:solidFill>
                    <a:schemeClr val="tx1"/>
                  </a:solidFill>
                  <a:latin typeface="Arial" panose="020B0604020202020204" pitchFamily="34" charset="0"/>
                  <a:cs typeface="Arial" panose="020B0604020202020204" pitchFamily="34" charset="0"/>
                </a:endParaRPr>
              </a:p>
              <a:p>
                <a:endParaRPr lang="it-IT" sz="2400" dirty="0">
                  <a:solidFill>
                    <a:schemeClr val="tx1"/>
                  </a:solidFill>
                  <a:latin typeface="Arial" panose="020B0604020202020204" pitchFamily="34" charset="0"/>
                  <a:cs typeface="Arial" panose="020B0604020202020204" pitchFamily="34" charset="0"/>
                </a:endParaRPr>
              </a:p>
              <a:p>
                <a:r>
                  <a:rPr lang="it-IT" sz="2400" dirty="0" err="1">
                    <a:solidFill>
                      <a:schemeClr val="tx1"/>
                    </a:solidFill>
                    <a:latin typeface="Arial" panose="020B0604020202020204" pitchFamily="34" charset="0"/>
                    <a:cs typeface="Arial" panose="020B0604020202020204" pitchFamily="34" charset="0"/>
                  </a:rPr>
                  <a:t>Diagnostics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exist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based</a:t>
                </a:r>
                <a:r>
                  <a:rPr lang="it-IT" sz="2400" dirty="0">
                    <a:solidFill>
                      <a:schemeClr val="tx1"/>
                    </a:solidFill>
                    <a:latin typeface="Arial" panose="020B0604020202020204" pitchFamily="34" charset="0"/>
                    <a:cs typeface="Arial" panose="020B0604020202020204" pitchFamily="34" charset="0"/>
                  </a:rPr>
                  <a:t> on strong </a:t>
                </a:r>
                <a:r>
                  <a:rPr lang="it-IT" sz="2400" dirty="0" err="1">
                    <a:solidFill>
                      <a:schemeClr val="tx1"/>
                    </a:solidFill>
                    <a:latin typeface="Arial" panose="020B0604020202020204" pitchFamily="34" charset="0"/>
                    <a:cs typeface="Arial" panose="020B0604020202020204" pitchFamily="34" charset="0"/>
                  </a:rPr>
                  <a:t>assumptions</a:t>
                </a:r>
                <a:r>
                  <a:rPr lang="it-IT" sz="2400" dirty="0">
                    <a:solidFill>
                      <a:schemeClr val="tx1"/>
                    </a:solidFill>
                    <a:latin typeface="Arial" panose="020B0604020202020204" pitchFamily="34" charset="0"/>
                    <a:cs typeface="Arial" panose="020B0604020202020204" pitchFamily="34" charset="0"/>
                  </a:rPr>
                  <a:t>: </a:t>
                </a:r>
              </a:p>
              <a:p>
                <a:endParaRPr lang="it-IT" sz="2400" dirty="0">
                  <a:solidFill>
                    <a:schemeClr val="tx1"/>
                  </a:solidFill>
                  <a:latin typeface="Arial" panose="020B0604020202020204" pitchFamily="34" charset="0"/>
                  <a:cs typeface="Arial" panose="020B0604020202020204" pitchFamily="34" charset="0"/>
                </a:endParaRPr>
              </a:p>
              <a:p>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radius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assuming</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photoionization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equilibrium</a:t>
                </a:r>
                <a:endParaRPr lang="it-IT" sz="2400" dirty="0">
                  <a:solidFill>
                    <a:schemeClr val="tx1"/>
                  </a:solidFill>
                  <a:latin typeface="Arial" panose="020B0604020202020204" pitchFamily="34" charset="0"/>
                  <a:cs typeface="Arial" panose="020B0604020202020204" pitchFamily="34" charset="0"/>
                </a:endParaRPr>
              </a:p>
              <a:p>
                <a:pPr/>
                <a14:m>
                  <m:oMathPara xmlns:m="http://schemas.openxmlformats.org/officeDocument/2006/math">
                    <m:oMathParaPr>
                      <m:jc m:val="centerGroup"/>
                    </m:oMathParaPr>
                    <m:oMath xmlns:m="http://schemas.openxmlformats.org/officeDocument/2006/math">
                      <m:f>
                        <m:fPr>
                          <m:ctrlPr>
                            <a:rPr lang="it-IT" sz="2000" i="1" smtClean="0">
                              <a:solidFill>
                                <a:schemeClr val="tx1"/>
                              </a:solidFill>
                              <a:latin typeface="Cambria Math" panose="02040503050406030204" pitchFamily="18" charset="0"/>
                              <a:cs typeface="Arial" panose="020B0604020202020204" pitchFamily="34" charset="0"/>
                            </a:rPr>
                          </m:ctrlPr>
                        </m:fPr>
                        <m:num>
                          <m:acc>
                            <m:accPr>
                              <m:chr m:val="̇"/>
                              <m:ctrlPr>
                                <a:rPr lang="it-IT" sz="2000" i="1" smtClean="0">
                                  <a:solidFill>
                                    <a:schemeClr val="tx1"/>
                                  </a:solidFill>
                                  <a:latin typeface="Cambria Math" panose="02040503050406030204" pitchFamily="18" charset="0"/>
                                  <a:cs typeface="Arial" panose="020B0604020202020204" pitchFamily="34" charset="0"/>
                                </a:rPr>
                              </m:ctrlPr>
                            </m:accPr>
                            <m:e>
                              <m:sSub>
                                <m:sSubPr>
                                  <m:ctrlPr>
                                    <a:rPr lang="it-IT" sz="2000" i="1" smtClean="0">
                                      <a:solidFill>
                                        <a:schemeClr val="tx1"/>
                                      </a:solidFill>
                                      <a:latin typeface="Cambria Math" panose="02040503050406030204" pitchFamily="18" charset="0"/>
                                      <a:cs typeface="Arial" panose="020B0604020202020204" pitchFamily="34" charset="0"/>
                                    </a:rPr>
                                  </m:ctrlPr>
                                </m:sSubPr>
                                <m:e>
                                  <m:r>
                                    <a:rPr lang="it-IT" sz="2000" b="0" i="1" smtClean="0">
                                      <a:solidFill>
                                        <a:schemeClr val="tx1"/>
                                      </a:solidFill>
                                      <a:latin typeface="Cambria Math" panose="02040503050406030204" pitchFamily="18" charset="0"/>
                                      <a:cs typeface="Arial" panose="020B0604020202020204" pitchFamily="34" charset="0"/>
                                    </a:rPr>
                                    <m:t>𝑀</m:t>
                                  </m:r>
                                </m:e>
                                <m:sub>
                                  <m:r>
                                    <a:rPr lang="it-IT" sz="2000" b="0" i="1" smtClean="0">
                                      <a:solidFill>
                                        <a:schemeClr val="tx1"/>
                                      </a:solidFill>
                                      <a:latin typeface="Cambria Math" panose="02040503050406030204" pitchFamily="18" charset="0"/>
                                      <a:cs typeface="Arial" panose="020B0604020202020204" pitchFamily="34" charset="0"/>
                                    </a:rPr>
                                    <m:t>𝑒𝑥𝑡</m:t>
                                  </m:r>
                                </m:sub>
                              </m:sSub>
                            </m:e>
                          </m:acc>
                        </m:num>
                        <m:den>
                          <m:sSup>
                            <m:sSupPr>
                              <m:ctrlPr>
                                <a:rPr lang="it-IT" sz="2000" i="1" smtClean="0">
                                  <a:solidFill>
                                    <a:schemeClr val="tx1"/>
                                  </a:solidFill>
                                  <a:latin typeface="Cambria Math" panose="02040503050406030204" pitchFamily="18" charset="0"/>
                                  <a:cs typeface="Arial" panose="020B0604020202020204" pitchFamily="34" charset="0"/>
                                </a:rPr>
                              </m:ctrlPr>
                            </m:sSupPr>
                            <m:e>
                              <m:r>
                                <a:rPr lang="it-IT" sz="2000" b="0" i="1" smtClean="0">
                                  <a:solidFill>
                                    <a:schemeClr val="tx1"/>
                                  </a:solidFill>
                                  <a:latin typeface="Cambria Math" panose="02040503050406030204" pitchFamily="18" charset="0"/>
                                  <a:cs typeface="Arial" panose="020B0604020202020204" pitchFamily="34" charset="0"/>
                                </a:rPr>
                                <m:t>10</m:t>
                              </m:r>
                            </m:e>
                            <m:sup>
                              <m:r>
                                <a:rPr lang="it-IT" sz="2000" b="0" i="1" smtClean="0">
                                  <a:solidFill>
                                    <a:schemeClr val="tx1"/>
                                  </a:solidFill>
                                  <a:latin typeface="Cambria Math" panose="02040503050406030204" pitchFamily="18" charset="0"/>
                                  <a:cs typeface="Arial" panose="020B0604020202020204" pitchFamily="34" charset="0"/>
                                </a:rPr>
                                <m:t>−8</m:t>
                              </m:r>
                            </m:sup>
                          </m:sSup>
                          <m:sSub>
                            <m:sSubPr>
                              <m:ctrlPr>
                                <a:rPr lang="it-IT" sz="2000" i="1" smtClean="0">
                                  <a:solidFill>
                                    <a:schemeClr val="tx1"/>
                                  </a:solidFill>
                                  <a:latin typeface="Cambria Math" panose="02040503050406030204" pitchFamily="18" charset="0"/>
                                  <a:cs typeface="Arial" panose="020B0604020202020204" pitchFamily="34" charset="0"/>
                                </a:rPr>
                              </m:ctrlPr>
                            </m:sSubPr>
                            <m:e>
                              <m:r>
                                <a:rPr lang="it-IT" sz="2000" b="0" i="1" smtClean="0">
                                  <a:solidFill>
                                    <a:schemeClr val="tx1"/>
                                  </a:solidFill>
                                  <a:latin typeface="Cambria Math" panose="02040503050406030204" pitchFamily="18" charset="0"/>
                                  <a:cs typeface="Arial" panose="020B0604020202020204" pitchFamily="34" charset="0"/>
                                </a:rPr>
                                <m:t>𝑀</m:t>
                              </m:r>
                            </m:e>
                            <m:sub>
                              <m:r>
                                <a:rPr lang="it-IT" sz="2000" i="1" smtClean="0">
                                  <a:solidFill>
                                    <a:schemeClr val="tx1"/>
                                  </a:solidFill>
                                  <a:latin typeface="Cambria Math" panose="02040503050406030204" pitchFamily="18" charset="0"/>
                                  <a:cs typeface="Arial" panose="020B0604020202020204" pitchFamily="34" charset="0"/>
                                </a:rPr>
                                <m:t>ʘ</m:t>
                              </m:r>
                            </m:sub>
                          </m:sSub>
                          <m:sSup>
                            <m:sSupPr>
                              <m:ctrlPr>
                                <a:rPr lang="it-IT" sz="2000" i="1" smtClean="0">
                                  <a:solidFill>
                                    <a:schemeClr val="tx1"/>
                                  </a:solidFill>
                                  <a:latin typeface="Cambria Math" panose="02040503050406030204" pitchFamily="18" charset="0"/>
                                  <a:cs typeface="Arial" panose="020B0604020202020204" pitchFamily="34" charset="0"/>
                                </a:rPr>
                              </m:ctrlPr>
                            </m:sSupPr>
                            <m:e>
                              <m:r>
                                <a:rPr lang="it-IT" sz="2000" b="0" i="1" smtClean="0">
                                  <a:solidFill>
                                    <a:schemeClr val="tx1"/>
                                  </a:solidFill>
                                  <a:latin typeface="Cambria Math" panose="02040503050406030204" pitchFamily="18" charset="0"/>
                                  <a:cs typeface="Arial" panose="020B0604020202020204" pitchFamily="34" charset="0"/>
                                </a:rPr>
                                <m:t>𝑦𝑟</m:t>
                              </m:r>
                            </m:e>
                            <m:sup>
                              <m:r>
                                <a:rPr lang="it-IT" sz="2000" b="0" i="1" smtClean="0">
                                  <a:solidFill>
                                    <a:schemeClr val="tx1"/>
                                  </a:solidFill>
                                  <a:latin typeface="Cambria Math" panose="02040503050406030204" pitchFamily="18" charset="0"/>
                                  <a:cs typeface="Arial" panose="020B0604020202020204" pitchFamily="34" charset="0"/>
                                </a:rPr>
                                <m:t>−1</m:t>
                              </m:r>
                            </m:sup>
                          </m:sSup>
                        </m:den>
                      </m:f>
                      <m:r>
                        <a:rPr lang="it-IT" sz="2000" b="0" i="1" smtClean="0">
                          <a:solidFill>
                            <a:schemeClr val="tx1"/>
                          </a:solidFill>
                          <a:latin typeface="Cambria Math" panose="02040503050406030204" pitchFamily="18" charset="0"/>
                          <a:cs typeface="Arial" panose="020B0604020202020204" pitchFamily="34" charset="0"/>
                        </a:rPr>
                        <m:t>=</m:t>
                      </m:r>
                      <m:sSup>
                        <m:sSupPr>
                          <m:ctrlPr>
                            <a:rPr lang="it-IT" sz="2000" b="0" i="1" smtClean="0">
                              <a:solidFill>
                                <a:schemeClr val="tx1"/>
                              </a:solidFill>
                              <a:latin typeface="Cambria Math" panose="02040503050406030204" pitchFamily="18" charset="0"/>
                              <a:cs typeface="Arial" panose="020B0604020202020204" pitchFamily="34" charset="0"/>
                            </a:rPr>
                          </m:ctrlPr>
                        </m:sSupPr>
                        <m:e>
                          <m:d>
                            <m:dPr>
                              <m:ctrlPr>
                                <a:rPr lang="it-IT" sz="2000" b="0" i="1" smtClean="0">
                                  <a:solidFill>
                                    <a:schemeClr val="tx1"/>
                                  </a:solidFill>
                                  <a:latin typeface="Cambria Math" panose="02040503050406030204" pitchFamily="18" charset="0"/>
                                  <a:cs typeface="Arial" panose="020B0604020202020204" pitchFamily="34" charset="0"/>
                                </a:rPr>
                              </m:ctrlPr>
                            </m:dPr>
                            <m:e>
                              <m:f>
                                <m:fPr>
                                  <m:ctrlPr>
                                    <a:rPr lang="it-IT" sz="2000" b="0" i="1" smtClean="0">
                                      <a:solidFill>
                                        <a:schemeClr val="tx1"/>
                                      </a:solidFill>
                                      <a:latin typeface="Cambria Math" panose="02040503050406030204" pitchFamily="18" charset="0"/>
                                      <a:cs typeface="Arial" panose="020B0604020202020204" pitchFamily="34" charset="0"/>
                                    </a:rPr>
                                  </m:ctrlPr>
                                </m:fPr>
                                <m:num>
                                  <m:r>
                                    <a:rPr lang="it-IT" sz="2000" b="0" i="1" smtClean="0">
                                      <a:solidFill>
                                        <a:schemeClr val="tx1"/>
                                      </a:solidFill>
                                      <a:latin typeface="Cambria Math" panose="02040503050406030204" pitchFamily="18" charset="0"/>
                                      <a:cs typeface="Arial" panose="020B0604020202020204" pitchFamily="34" charset="0"/>
                                    </a:rPr>
                                    <m:t>1</m:t>
                                  </m:r>
                                </m:num>
                                <m:den>
                                  <m:r>
                                    <a:rPr lang="it-IT" sz="2000" b="0" i="1" smtClean="0">
                                      <a:solidFill>
                                        <a:schemeClr val="tx1"/>
                                      </a:solidFill>
                                      <a:latin typeface="Cambria Math" panose="02040503050406030204" pitchFamily="18" charset="0"/>
                                      <a:cs typeface="Arial" panose="020B0604020202020204" pitchFamily="34" charset="0"/>
                                    </a:rPr>
                                    <m:t>1200</m:t>
                                  </m:r>
                                </m:den>
                              </m:f>
                            </m:e>
                          </m:d>
                        </m:e>
                        <m:sup>
                          <m:r>
                            <a:rPr lang="it-IT" sz="2000" b="0" i="1" smtClean="0">
                              <a:solidFill>
                                <a:schemeClr val="tx1"/>
                              </a:solidFill>
                              <a:latin typeface="Cambria Math" panose="02040503050406030204" pitchFamily="18" charset="0"/>
                              <a:cs typeface="Arial" panose="020B0604020202020204" pitchFamily="34" charset="0"/>
                            </a:rPr>
                            <m:t>3/2</m:t>
                          </m:r>
                        </m:sup>
                      </m:sSup>
                      <m:sSup>
                        <m:sSupPr>
                          <m:ctrlPr>
                            <a:rPr lang="it-IT" sz="2000" i="1">
                              <a:solidFill>
                                <a:schemeClr val="tx1"/>
                              </a:solidFill>
                              <a:latin typeface="Cambria Math" panose="02040503050406030204" pitchFamily="18" charset="0"/>
                              <a:cs typeface="Arial" panose="020B0604020202020204" pitchFamily="34" charset="0"/>
                            </a:rPr>
                          </m:ctrlPr>
                        </m:sSupPr>
                        <m:e>
                          <m:d>
                            <m:dPr>
                              <m:ctrlPr>
                                <a:rPr lang="it-IT" sz="2000" i="1">
                                  <a:solidFill>
                                    <a:schemeClr val="tx1"/>
                                  </a:solidFill>
                                  <a:latin typeface="Cambria Math" panose="02040503050406030204" pitchFamily="18" charset="0"/>
                                  <a:cs typeface="Arial" panose="020B0604020202020204" pitchFamily="34" charset="0"/>
                                </a:rPr>
                              </m:ctrlPr>
                            </m:dPr>
                            <m:e>
                              <m:f>
                                <m:fPr>
                                  <m:ctrlPr>
                                    <a:rPr lang="it-IT" sz="2000" i="1">
                                      <a:solidFill>
                                        <a:schemeClr val="tx1"/>
                                      </a:solidFill>
                                      <a:latin typeface="Cambria Math" panose="02040503050406030204" pitchFamily="18" charset="0"/>
                                      <a:cs typeface="Arial" panose="020B0604020202020204" pitchFamily="34" charset="0"/>
                                    </a:rPr>
                                  </m:ctrlPr>
                                </m:fPr>
                                <m:num>
                                  <m:sSub>
                                    <m:sSubPr>
                                      <m:ctrlPr>
                                        <a:rPr lang="it-IT" sz="2000" i="1" smtClean="0">
                                          <a:solidFill>
                                            <a:schemeClr val="tx1"/>
                                          </a:solidFill>
                                          <a:latin typeface="Cambria Math" panose="02040503050406030204" pitchFamily="18" charset="0"/>
                                          <a:cs typeface="Arial" panose="020B0604020202020204" pitchFamily="34" charset="0"/>
                                        </a:rPr>
                                      </m:ctrlPr>
                                    </m:sSubPr>
                                    <m:e>
                                      <m:r>
                                        <a:rPr lang="it-IT" sz="2000" b="0" i="1" smtClean="0">
                                          <a:solidFill>
                                            <a:schemeClr val="tx1"/>
                                          </a:solidFill>
                                          <a:latin typeface="Cambria Math" panose="02040503050406030204" pitchFamily="18" charset="0"/>
                                          <a:cs typeface="Arial" panose="020B0604020202020204" pitchFamily="34" charset="0"/>
                                        </a:rPr>
                                        <m:t>𝑅</m:t>
                                      </m:r>
                                    </m:e>
                                    <m:sub>
                                      <m:r>
                                        <a:rPr lang="it-IT" sz="2000" b="0" i="1" smtClean="0">
                                          <a:solidFill>
                                            <a:schemeClr val="tx1"/>
                                          </a:solidFill>
                                          <a:latin typeface="Cambria Math" panose="02040503050406030204" pitchFamily="18" charset="0"/>
                                          <a:cs typeface="Arial" panose="020B0604020202020204" pitchFamily="34" charset="0"/>
                                        </a:rPr>
                                        <m:t>𝐼𝐹</m:t>
                                      </m:r>
                                    </m:sub>
                                  </m:sSub>
                                </m:num>
                                <m:den>
                                  <m:r>
                                    <a:rPr lang="it-IT" sz="2000" b="0" i="1" smtClean="0">
                                      <a:solidFill>
                                        <a:schemeClr val="tx1"/>
                                      </a:solidFill>
                                      <a:latin typeface="Cambria Math" panose="02040503050406030204" pitchFamily="18" charset="0"/>
                                      <a:cs typeface="Arial" panose="020B0604020202020204" pitchFamily="34" charset="0"/>
                                    </a:rPr>
                                    <m:t>𝑎𝑢</m:t>
                                  </m:r>
                                </m:den>
                              </m:f>
                            </m:e>
                          </m:d>
                        </m:e>
                        <m:sup>
                          <m:r>
                            <a:rPr lang="it-IT" sz="2000" i="1">
                              <a:solidFill>
                                <a:schemeClr val="tx1"/>
                              </a:solidFill>
                              <a:latin typeface="Cambria Math" panose="02040503050406030204" pitchFamily="18" charset="0"/>
                              <a:cs typeface="Arial" panose="020B0604020202020204" pitchFamily="34" charset="0"/>
                            </a:rPr>
                            <m:t>3/2</m:t>
                          </m:r>
                        </m:sup>
                      </m:sSup>
                      <m:sSup>
                        <m:sSupPr>
                          <m:ctrlPr>
                            <a:rPr lang="it-IT" sz="2000" i="1">
                              <a:solidFill>
                                <a:schemeClr val="tx1"/>
                              </a:solidFill>
                              <a:latin typeface="Cambria Math" panose="02040503050406030204" pitchFamily="18" charset="0"/>
                              <a:cs typeface="Arial" panose="020B0604020202020204" pitchFamily="34" charset="0"/>
                            </a:rPr>
                          </m:ctrlPr>
                        </m:sSupPr>
                        <m:e>
                          <m:d>
                            <m:dPr>
                              <m:ctrlPr>
                                <a:rPr lang="it-IT" sz="2000" i="1">
                                  <a:solidFill>
                                    <a:schemeClr val="tx1"/>
                                  </a:solidFill>
                                  <a:latin typeface="Cambria Math" panose="02040503050406030204" pitchFamily="18" charset="0"/>
                                  <a:cs typeface="Arial" panose="020B0604020202020204" pitchFamily="34" charset="0"/>
                                </a:rPr>
                              </m:ctrlPr>
                            </m:dPr>
                            <m:e>
                              <m:f>
                                <m:fPr>
                                  <m:ctrlPr>
                                    <a:rPr lang="it-IT" sz="2000" i="1">
                                      <a:solidFill>
                                        <a:schemeClr val="tx1"/>
                                      </a:solidFill>
                                      <a:latin typeface="Cambria Math" panose="02040503050406030204" pitchFamily="18" charset="0"/>
                                      <a:cs typeface="Arial" panose="020B0604020202020204" pitchFamily="34" charset="0"/>
                                    </a:rPr>
                                  </m:ctrlPr>
                                </m:fPr>
                                <m:num>
                                  <m:r>
                                    <a:rPr lang="it-IT" sz="2000" b="0" i="1" smtClean="0">
                                      <a:solidFill>
                                        <a:schemeClr val="tx1"/>
                                      </a:solidFill>
                                      <a:latin typeface="Cambria Math" panose="02040503050406030204" pitchFamily="18" charset="0"/>
                                      <a:cs typeface="Arial" panose="020B0604020202020204" pitchFamily="34" charset="0"/>
                                    </a:rPr>
                                    <m:t>𝑑</m:t>
                                  </m:r>
                                </m:num>
                                <m:den>
                                  <m:r>
                                    <a:rPr lang="it-IT" sz="2000" b="0" i="1" smtClean="0">
                                      <a:solidFill>
                                        <a:schemeClr val="tx1"/>
                                      </a:solidFill>
                                      <a:latin typeface="Cambria Math" panose="02040503050406030204" pitchFamily="18" charset="0"/>
                                      <a:cs typeface="Arial" panose="020B0604020202020204" pitchFamily="34" charset="0"/>
                                    </a:rPr>
                                    <m:t>𝑝𝑐</m:t>
                                  </m:r>
                                </m:den>
                              </m:f>
                            </m:e>
                          </m:d>
                        </m:e>
                        <m:sup>
                          <m:r>
                            <a:rPr lang="it-IT" sz="2000" b="0" i="1" smtClean="0">
                              <a:solidFill>
                                <a:schemeClr val="tx1"/>
                              </a:solidFill>
                              <a:latin typeface="Cambria Math" panose="02040503050406030204" pitchFamily="18" charset="0"/>
                              <a:cs typeface="Arial" panose="020B0604020202020204" pitchFamily="34" charset="0"/>
                            </a:rPr>
                            <m:t>−1</m:t>
                          </m:r>
                        </m:sup>
                      </m:sSup>
                      <m:sSup>
                        <m:sSupPr>
                          <m:ctrlPr>
                            <a:rPr lang="it-IT" sz="2000" i="1">
                              <a:solidFill>
                                <a:schemeClr val="tx1"/>
                              </a:solidFill>
                              <a:latin typeface="Cambria Math" panose="02040503050406030204" pitchFamily="18" charset="0"/>
                              <a:cs typeface="Arial" panose="020B0604020202020204" pitchFamily="34" charset="0"/>
                            </a:rPr>
                          </m:ctrlPr>
                        </m:sSupPr>
                        <m:e>
                          <m:d>
                            <m:dPr>
                              <m:ctrlPr>
                                <a:rPr lang="it-IT" sz="2000" i="1">
                                  <a:solidFill>
                                    <a:schemeClr val="tx1"/>
                                  </a:solidFill>
                                  <a:latin typeface="Cambria Math" panose="02040503050406030204" pitchFamily="18" charset="0"/>
                                  <a:cs typeface="Arial" panose="020B0604020202020204" pitchFamily="34" charset="0"/>
                                </a:rPr>
                              </m:ctrlPr>
                            </m:dPr>
                            <m:e>
                              <m:f>
                                <m:fPr>
                                  <m:ctrlPr>
                                    <a:rPr lang="it-IT" sz="2000" i="1">
                                      <a:solidFill>
                                        <a:schemeClr val="tx1"/>
                                      </a:solidFill>
                                      <a:latin typeface="Cambria Math" panose="02040503050406030204" pitchFamily="18" charset="0"/>
                                      <a:cs typeface="Arial" panose="020B0604020202020204" pitchFamily="34" charset="0"/>
                                    </a:rPr>
                                  </m:ctrlPr>
                                </m:fPr>
                                <m:num>
                                  <m:r>
                                    <a:rPr lang="az-Cyrl-AZ" sz="2000" i="1" smtClean="0">
                                      <a:solidFill>
                                        <a:schemeClr val="tx1"/>
                                      </a:solidFill>
                                      <a:latin typeface="Cambria Math" panose="02040503050406030204" pitchFamily="18" charset="0"/>
                                      <a:cs typeface="Arial" panose="020B0604020202020204" pitchFamily="34" charset="0"/>
                                    </a:rPr>
                                    <m:t>Ф</m:t>
                                  </m:r>
                                </m:num>
                                <m:den>
                                  <m:sSup>
                                    <m:sSupPr>
                                      <m:ctrlPr>
                                        <a:rPr lang="it-IT" sz="2000" i="1" smtClean="0">
                                          <a:solidFill>
                                            <a:schemeClr val="tx1"/>
                                          </a:solidFill>
                                          <a:latin typeface="Cambria Math" panose="02040503050406030204" pitchFamily="18" charset="0"/>
                                          <a:cs typeface="Arial" panose="020B0604020202020204" pitchFamily="34" charset="0"/>
                                        </a:rPr>
                                      </m:ctrlPr>
                                    </m:sSupPr>
                                    <m:e>
                                      <m:r>
                                        <a:rPr lang="it-IT" sz="2000" b="0" i="1" smtClean="0">
                                          <a:solidFill>
                                            <a:schemeClr val="tx1"/>
                                          </a:solidFill>
                                          <a:latin typeface="Cambria Math" panose="02040503050406030204" pitchFamily="18" charset="0"/>
                                          <a:cs typeface="Arial" panose="020B0604020202020204" pitchFamily="34" charset="0"/>
                                        </a:rPr>
                                        <m:t>10</m:t>
                                      </m:r>
                                    </m:e>
                                    <m:sup>
                                      <m:r>
                                        <a:rPr lang="it-IT" sz="2000" b="0" i="1" smtClean="0">
                                          <a:solidFill>
                                            <a:schemeClr val="tx1"/>
                                          </a:solidFill>
                                          <a:latin typeface="Cambria Math" panose="02040503050406030204" pitchFamily="18" charset="0"/>
                                          <a:cs typeface="Arial" panose="020B0604020202020204" pitchFamily="34" charset="0"/>
                                        </a:rPr>
                                        <m:t>45</m:t>
                                      </m:r>
                                    </m:sup>
                                  </m:sSup>
                                  <m:sSup>
                                    <m:sSupPr>
                                      <m:ctrlPr>
                                        <a:rPr lang="it-IT" sz="2000" i="1" smtClean="0">
                                          <a:solidFill>
                                            <a:schemeClr val="tx1"/>
                                          </a:solidFill>
                                          <a:latin typeface="Cambria Math" panose="02040503050406030204" pitchFamily="18" charset="0"/>
                                          <a:cs typeface="Arial" panose="020B0604020202020204" pitchFamily="34" charset="0"/>
                                        </a:rPr>
                                      </m:ctrlPr>
                                    </m:sSupPr>
                                    <m:e>
                                      <m:r>
                                        <a:rPr lang="it-IT" sz="2000" b="0" i="1" smtClean="0">
                                          <a:solidFill>
                                            <a:schemeClr val="tx1"/>
                                          </a:solidFill>
                                          <a:latin typeface="Cambria Math" panose="02040503050406030204" pitchFamily="18" charset="0"/>
                                          <a:cs typeface="Arial" panose="020B0604020202020204" pitchFamily="34" charset="0"/>
                                        </a:rPr>
                                        <m:t>𝑠</m:t>
                                      </m:r>
                                    </m:e>
                                    <m:sup>
                                      <m:r>
                                        <a:rPr lang="it-IT" sz="2000" b="0" i="1" smtClean="0">
                                          <a:solidFill>
                                            <a:schemeClr val="tx1"/>
                                          </a:solidFill>
                                          <a:latin typeface="Cambria Math" panose="02040503050406030204" pitchFamily="18" charset="0"/>
                                          <a:cs typeface="Arial" panose="020B0604020202020204" pitchFamily="34" charset="0"/>
                                        </a:rPr>
                                        <m:t>−1</m:t>
                                      </m:r>
                                    </m:sup>
                                  </m:sSup>
                                </m:den>
                              </m:f>
                            </m:e>
                          </m:d>
                        </m:e>
                        <m:sup>
                          <m:r>
                            <a:rPr lang="it-IT" sz="2000" b="0" i="1" smtClean="0">
                              <a:solidFill>
                                <a:schemeClr val="tx1"/>
                              </a:solidFill>
                              <a:latin typeface="Cambria Math" panose="02040503050406030204" pitchFamily="18" charset="0"/>
                              <a:cs typeface="Arial" panose="020B0604020202020204" pitchFamily="34" charset="0"/>
                            </a:rPr>
                            <m:t>1</m:t>
                          </m:r>
                          <m:r>
                            <a:rPr lang="it-IT" sz="2000" i="1">
                              <a:solidFill>
                                <a:schemeClr val="tx1"/>
                              </a:solidFill>
                              <a:latin typeface="Cambria Math" panose="02040503050406030204" pitchFamily="18" charset="0"/>
                              <a:cs typeface="Arial" panose="020B0604020202020204" pitchFamily="34" charset="0"/>
                            </a:rPr>
                            <m:t>/2</m:t>
                          </m:r>
                        </m:sup>
                      </m:sSup>
                    </m:oMath>
                  </m:oMathPara>
                </a14:m>
                <a:endParaRPr lang="it-IT" sz="2000" i="1" dirty="0">
                  <a:solidFill>
                    <a:schemeClr val="tx1"/>
                  </a:solidFill>
                  <a:latin typeface="Arial" panose="020B0604020202020204" pitchFamily="34" charset="0"/>
                  <a:cs typeface="Arial" panose="020B0604020202020204" pitchFamily="34" charset="0"/>
                </a:endParaRPr>
              </a:p>
              <a:p>
                <a:endParaRPr lang="it-IT" sz="3200" i="1" dirty="0">
                  <a:solidFill>
                    <a:schemeClr val="tx1"/>
                  </a:solidFill>
                  <a:latin typeface="Arial" panose="020B0604020202020204" pitchFamily="34" charset="0"/>
                  <a:cs typeface="Arial" panose="020B0604020202020204" pitchFamily="34" charset="0"/>
                </a:endParaRPr>
              </a:p>
              <a:p>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Gas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density</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IF </a:t>
                </a:r>
                <a:r>
                  <a:rPr lang="it-IT" sz="2400" dirty="0">
                    <a:solidFill>
                      <a:schemeClr val="tx1"/>
                    </a:solidFill>
                    <a:latin typeface="Arial" panose="020B0604020202020204" pitchFamily="34" charset="0"/>
                    <a:cs typeface="Arial" panose="020B0604020202020204" pitchFamily="34" charset="0"/>
                  </a:rPr>
                  <a:t>from radio and mm </a:t>
                </a:r>
                <a:r>
                  <a:rPr lang="it-IT" sz="2400" i="1" dirty="0">
                    <a:solidFill>
                      <a:schemeClr val="tx1"/>
                    </a:solidFill>
                    <a:latin typeface="Arial" panose="020B0604020202020204" pitchFamily="34" charset="0"/>
                    <a:cs typeface="Arial" panose="020B0604020202020204" pitchFamily="34" charset="0"/>
                  </a:rPr>
                  <a:t>(</a:t>
                </a:r>
                <a:r>
                  <a:rPr lang="it-IT" sz="2400" i="1" dirty="0" err="1">
                    <a:solidFill>
                      <a:schemeClr val="tx1"/>
                    </a:solidFill>
                    <a:latin typeface="Arial" panose="020B0604020202020204" pitchFamily="34" charset="0"/>
                    <a:cs typeface="Arial" panose="020B0604020202020204" pitchFamily="34" charset="0"/>
                  </a:rPr>
                  <a:t>e,g</a:t>
                </a:r>
                <a:r>
                  <a:rPr lang="it-IT" sz="2400" i="1" dirty="0">
                    <a:solidFill>
                      <a:schemeClr val="tx1"/>
                    </a:solidFill>
                    <a:latin typeface="Arial" panose="020B0604020202020204" pitchFamily="34" charset="0"/>
                    <a:cs typeface="Arial" panose="020B0604020202020204" pitchFamily="34" charset="0"/>
                  </a:rPr>
                  <a:t>: </a:t>
                </a:r>
                <a:r>
                  <a:rPr lang="it-IT" sz="2400" i="1" dirty="0" err="1">
                    <a:solidFill>
                      <a:schemeClr val="tx1"/>
                    </a:solidFill>
                    <a:latin typeface="Arial" panose="020B0604020202020204" pitchFamily="34" charset="0"/>
                    <a:cs typeface="Arial" panose="020B0604020202020204" pitchFamily="34" charset="0"/>
                  </a:rPr>
                  <a:t>Ballering</a:t>
                </a:r>
                <a:r>
                  <a:rPr lang="it-IT" sz="2400" i="1" dirty="0">
                    <a:solidFill>
                      <a:schemeClr val="tx1"/>
                    </a:solidFill>
                    <a:latin typeface="Arial" panose="020B0604020202020204" pitchFamily="34" charset="0"/>
                    <a:cs typeface="Arial" panose="020B0604020202020204" pitchFamily="34" charset="0"/>
                  </a:rPr>
                  <a:t>+ 2023)</a:t>
                </a:r>
                <a14:m>
                  <m:oMath xmlns:m="http://schemas.openxmlformats.org/officeDocument/2006/math">
                    <m:r>
                      <a:rPr lang="it-IT" sz="2400" b="0" i="1" smtClean="0">
                        <a:solidFill>
                          <a:schemeClr val="tx1"/>
                        </a:solidFill>
                        <a:latin typeface="Cambria Math" panose="02040503050406030204" pitchFamily="18" charset="0"/>
                        <a:cs typeface="Arial" panose="020B0604020202020204" pitchFamily="34" charset="0"/>
                      </a:rPr>
                      <m:t>  </m:t>
                    </m:r>
                    <m:acc>
                      <m:accPr>
                        <m:chr m:val="̇"/>
                        <m:ctrlPr>
                          <a:rPr lang="it-IT" sz="2400" i="1" smtClean="0">
                            <a:solidFill>
                              <a:schemeClr val="tx1"/>
                            </a:solidFill>
                            <a:latin typeface="Cambria Math" panose="02040503050406030204" pitchFamily="18" charset="0"/>
                            <a:cs typeface="Arial" panose="020B0604020202020204" pitchFamily="34" charset="0"/>
                          </a:rPr>
                        </m:ctrlPr>
                      </m:accPr>
                      <m:e>
                        <m:r>
                          <a:rPr lang="it-IT" sz="2400" b="0" i="1" smtClean="0">
                            <a:solidFill>
                              <a:schemeClr val="tx1"/>
                            </a:solidFill>
                            <a:latin typeface="Cambria Math" panose="02040503050406030204" pitchFamily="18" charset="0"/>
                            <a:cs typeface="Arial" panose="020B0604020202020204" pitchFamily="34" charset="0"/>
                          </a:rPr>
                          <m:t>𝑀</m:t>
                        </m:r>
                      </m:e>
                    </m:acc>
                    <m:r>
                      <a:rPr lang="it-IT" sz="2400" b="0" i="1" smtClean="0">
                        <a:solidFill>
                          <a:schemeClr val="tx1"/>
                        </a:solidFill>
                        <a:latin typeface="Cambria Math" panose="02040503050406030204" pitchFamily="18" charset="0"/>
                        <a:cs typeface="Arial" panose="020B0604020202020204" pitchFamily="34" charset="0"/>
                      </a:rPr>
                      <m:t>=4</m:t>
                    </m:r>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𝜋</m:t>
                    </m:r>
                    <m:sSubSup>
                      <m:sSub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𝑅</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𝐼𝐹</m:t>
                        </m:r>
                      </m:sub>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2</m:t>
                        </m:r>
                      </m:sup>
                    </m:sSub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𝜇</m:t>
                    </m:r>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𝑚</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𝑝</m:t>
                        </m:r>
                      </m:sub>
                    </m:sSub>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𝑛</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0</m:t>
                        </m:r>
                      </m:sub>
                    </m:sSub>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𝑣</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sub>
                    </m:sSub>
                  </m:oMath>
                </a14:m>
                <a:endParaRPr lang="it-IT" sz="2400" i="1" dirty="0">
                  <a:solidFill>
                    <a:schemeClr val="tx1"/>
                  </a:solidFill>
                  <a:latin typeface="Arial" panose="020B0604020202020204" pitchFamily="34" charset="0"/>
                  <a:cs typeface="Arial" panose="020B0604020202020204" pitchFamily="34" charset="0"/>
                </a:endParaRPr>
              </a:p>
              <a:p>
                <a:r>
                  <a:rPr lang="it-IT" sz="2400" dirty="0">
                    <a:solidFill>
                      <a:schemeClr val="tx1"/>
                    </a:solidFill>
                    <a:latin typeface="Arial" panose="020B0604020202020204" pitchFamily="34" charset="0"/>
                    <a:cs typeface="Arial" panose="020B0604020202020204" pitchFamily="34" charset="0"/>
                  </a:rPr>
                  <a:t>with </a:t>
                </a:r>
                <a:r>
                  <a:rPr lang="it-IT" sz="2400" dirty="0" err="1">
                    <a:solidFill>
                      <a:schemeClr val="tx1"/>
                    </a:solidFill>
                    <a:latin typeface="Arial" panose="020B0604020202020204" pitchFamily="34" charset="0"/>
                    <a:cs typeface="Arial" panose="020B0604020202020204" pitchFamily="34" charset="0"/>
                  </a:rPr>
                  <a:t>density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found</a:t>
                </a:r>
                <a:r>
                  <a:rPr lang="it-IT" sz="2400" dirty="0">
                    <a:solidFill>
                      <a:schemeClr val="tx1"/>
                    </a:solidFill>
                    <a:latin typeface="Arial" panose="020B0604020202020204" pitchFamily="34" charset="0"/>
                    <a:cs typeface="Arial" panose="020B0604020202020204" pitchFamily="34" charset="0"/>
                  </a:rPr>
                  <a:t> from radio/mm </a:t>
                </a:r>
                <a:r>
                  <a:rPr lang="it-IT" sz="2400" dirty="0" err="1">
                    <a:solidFill>
                      <a:schemeClr val="tx1"/>
                    </a:solidFill>
                    <a:latin typeface="Arial" panose="020B0604020202020204" pitchFamily="34" charset="0"/>
                    <a:cs typeface="Arial" panose="020B0604020202020204" pitchFamily="34" charset="0"/>
                  </a:rPr>
                  <a:t>integrated</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flux</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optically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thin</a:t>
                </a:r>
                <a:r>
                  <a:rPr lang="it-IT" sz="2400" dirty="0">
                    <a:solidFill>
                      <a:schemeClr val="tx1"/>
                    </a:solidFill>
                    <a:latin typeface="Arial" panose="020B0604020202020204" pitchFamily="34" charset="0"/>
                    <a:cs typeface="Arial" panose="020B0604020202020204" pitchFamily="34" charset="0"/>
                  </a:rPr>
                  <a:t> regime)</a:t>
                </a:r>
              </a:p>
              <a:p>
                <a:endParaRPr lang="it-IT" sz="2400" dirty="0">
                  <a:solidFill>
                    <a:schemeClr val="tx1"/>
                  </a:solidFill>
                  <a:latin typeface="Arial" panose="020B0604020202020204" pitchFamily="34" charset="0"/>
                  <a:cs typeface="Arial" panose="020B0604020202020204" pitchFamily="34" charset="0"/>
                </a:endParaRPr>
              </a:p>
              <a:p>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Emission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lines </a:t>
                </a:r>
                <a:r>
                  <a:rPr lang="it-IT" sz="2400" dirty="0" err="1">
                    <a:solidFill>
                      <a:schemeClr val="tx1"/>
                    </a:solidFill>
                    <a:latin typeface="Arial" panose="020B0604020202020204" pitchFamily="34" charset="0"/>
                    <a:cs typeface="Arial" panose="020B0604020202020204" pitchFamily="34" charset="0"/>
                  </a:rPr>
                  <a:t>as</a:t>
                </a:r>
                <a:r>
                  <a:rPr lang="it-IT" sz="2400" dirty="0">
                    <a:solidFill>
                      <a:schemeClr val="tx1"/>
                    </a:solidFill>
                    <a:latin typeface="Arial" panose="020B0604020202020204" pitchFamily="34" charset="0"/>
                    <a:cs typeface="Arial" panose="020B0604020202020204" pitchFamily="34" charset="0"/>
                  </a:rPr>
                  <a:t> probes (</a:t>
                </a:r>
                <a:r>
                  <a:rPr lang="it-IT" sz="2400" i="1" dirty="0" err="1">
                    <a:solidFill>
                      <a:schemeClr val="tx1"/>
                    </a:solidFill>
                    <a:latin typeface="Arial" panose="020B0604020202020204" pitchFamily="34" charset="0"/>
                    <a:cs typeface="Arial" panose="020B0604020202020204" pitchFamily="34" charset="0"/>
                  </a:rPr>
                  <a:t>Mauco</a:t>
                </a:r>
                <a:r>
                  <a:rPr lang="it-IT" sz="2400" i="1" dirty="0">
                    <a:solidFill>
                      <a:schemeClr val="tx1"/>
                    </a:solidFill>
                    <a:latin typeface="Arial" panose="020B0604020202020204" pitchFamily="34" charset="0"/>
                    <a:cs typeface="Arial" panose="020B0604020202020204" pitchFamily="34" charset="0"/>
                  </a:rPr>
                  <a:t>+ 2016</a:t>
                </a:r>
                <a:r>
                  <a:rPr lang="it-IT" sz="2400" dirty="0">
                    <a:solidFill>
                      <a:schemeClr val="tx1"/>
                    </a:solidFill>
                    <a:latin typeface="Arial" panose="020B0604020202020204" pitchFamily="34" charset="0"/>
                    <a:cs typeface="Arial" panose="020B0604020202020204" pitchFamily="34" charset="0"/>
                  </a:rPr>
                  <a:t>)</a:t>
                </a:r>
              </a:p>
            </p:txBody>
          </p:sp>
        </mc:Choice>
        <mc:Fallback xmlns="">
          <p:sp>
            <p:nvSpPr>
              <p:cNvPr id="5" name="Rettangolo con angoli arrotondati 4">
                <a:extLst>
                  <a:ext uri="{FF2B5EF4-FFF2-40B4-BE49-F238E27FC236}">
                    <a16:creationId xmlns:a16="http://schemas.microsoft.com/office/drawing/2014/main" id="{086A65A4-0BEB-483B-B1E0-062D07075569}"/>
                  </a:ext>
                </a:extLst>
              </p:cNvPr>
              <p:cNvSpPr>
                <a:spLocks noRot="1" noChangeAspect="1" noMove="1" noResize="1" noEditPoints="1" noAdjustHandles="1" noChangeArrowheads="1" noChangeShapeType="1" noTextEdit="1"/>
              </p:cNvSpPr>
              <p:nvPr/>
            </p:nvSpPr>
            <p:spPr>
              <a:xfrm>
                <a:off x="5030351" y="769828"/>
                <a:ext cx="7131832" cy="6056134"/>
              </a:xfrm>
              <a:prstGeom prst="roundRect">
                <a:avLst>
                  <a:gd name="adj" fmla="val 6019"/>
                </a:avLst>
              </a:prstGeom>
              <a:blipFill>
                <a:blip r:embed="rId3"/>
                <a:stretch>
                  <a:fillRect l="-171" b="-101"/>
                </a:stretch>
              </a:blipFill>
              <a:ln>
                <a:noFill/>
              </a:ln>
              <a:effectLst>
                <a:innerShdw blurRad="114300">
                  <a:prstClr val="black"/>
                </a:innerShdw>
              </a:effectLst>
            </p:spPr>
            <p:txBody>
              <a:bodyPr/>
              <a:lstStyle/>
              <a:p>
                <a:r>
                  <a:rPr lang="it-IT">
                    <a:noFill/>
                  </a:rPr>
                  <a:t> </a:t>
                </a:r>
              </a:p>
            </p:txBody>
          </p:sp>
        </mc:Fallback>
      </mc:AlternateContent>
      <p:pic>
        <p:nvPicPr>
          <p:cNvPr id="6" name="Picture 2" descr="Figure 3. Refer to the following caption and surrounding text.">
            <a:extLst>
              <a:ext uri="{FF2B5EF4-FFF2-40B4-BE49-F238E27FC236}">
                <a16:creationId xmlns:a16="http://schemas.microsoft.com/office/drawing/2014/main" id="{7728466A-057C-4251-AAAD-C06201E2464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7065"/>
          <a:stretch/>
        </p:blipFill>
        <p:spPr bwMode="auto">
          <a:xfrm>
            <a:off x="22132" y="708337"/>
            <a:ext cx="4946073" cy="5052990"/>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91F4C631-CC15-4908-A075-7E3CAABDF028}"/>
              </a:ext>
            </a:extLst>
          </p:cNvPr>
          <p:cNvSpPr txBox="1"/>
          <p:nvPr/>
        </p:nvSpPr>
        <p:spPr>
          <a:xfrm>
            <a:off x="29817" y="5806825"/>
            <a:ext cx="4946072" cy="1015663"/>
          </a:xfrm>
          <a:prstGeom prst="rect">
            <a:avLst/>
          </a:prstGeom>
          <a:noFill/>
          <a:ln w="28575">
            <a:solidFill>
              <a:srgbClr val="FF0000"/>
            </a:solidFill>
          </a:ln>
        </p:spPr>
        <p:txBody>
          <a:bodyPr wrap="square" rtlCol="0">
            <a:spAutoFit/>
          </a:bodyPr>
          <a:lstStyle/>
          <a:p>
            <a:pPr algn="ctr"/>
            <a:r>
              <a:rPr lang="it-IT" sz="2000" i="1" dirty="0">
                <a:solidFill>
                  <a:schemeClr val="bg1"/>
                </a:solidFill>
                <a:latin typeface="Arial" panose="020B0604020202020204" pitchFamily="34" charset="0"/>
                <a:cs typeface="Arial" panose="020B0604020202020204" pitchFamily="34" charset="0"/>
              </a:rPr>
              <a:t>ALMA </a:t>
            </a:r>
            <a:r>
              <a:rPr lang="it-IT" sz="2000" i="1" dirty="0" err="1">
                <a:solidFill>
                  <a:schemeClr val="bg1"/>
                </a:solidFill>
                <a:latin typeface="Arial" panose="020B0604020202020204" pitchFamily="34" charset="0"/>
                <a:cs typeface="Arial" panose="020B0604020202020204" pitchFamily="34" charset="0"/>
              </a:rPr>
              <a:t>observations</a:t>
            </a:r>
            <a:r>
              <a:rPr lang="it-IT" sz="2000" i="1" dirty="0">
                <a:solidFill>
                  <a:schemeClr val="bg1"/>
                </a:solidFill>
                <a:latin typeface="Arial" panose="020B0604020202020204" pitchFamily="34" charset="0"/>
                <a:cs typeface="Arial" panose="020B0604020202020204" pitchFamily="34" charset="0"/>
              </a:rPr>
              <a:t> of </a:t>
            </a:r>
            <a:r>
              <a:rPr lang="it-IT" sz="2000" i="1" dirty="0" err="1">
                <a:solidFill>
                  <a:schemeClr val="bg1"/>
                </a:solidFill>
                <a:latin typeface="Arial" panose="020B0604020202020204" pitchFamily="34" charset="0"/>
                <a:cs typeface="Arial" panose="020B0604020202020204" pitchFamily="34" charset="0"/>
              </a:rPr>
              <a:t>resolved</a:t>
            </a:r>
            <a:r>
              <a:rPr lang="it-IT" sz="2000" i="1" dirty="0">
                <a:solidFill>
                  <a:schemeClr val="bg1"/>
                </a:solidFill>
                <a:latin typeface="Arial" panose="020B0604020202020204" pitchFamily="34" charset="0"/>
                <a:cs typeface="Arial" panose="020B0604020202020204" pitchFamily="34" charset="0"/>
              </a:rPr>
              <a:t> discs and </a:t>
            </a:r>
            <a:r>
              <a:rPr lang="it-IT" sz="2000" i="1" dirty="0" err="1">
                <a:solidFill>
                  <a:schemeClr val="bg1"/>
                </a:solidFill>
                <a:latin typeface="Arial" panose="020B0604020202020204" pitchFamily="34" charset="0"/>
                <a:cs typeface="Arial" panose="020B0604020202020204" pitchFamily="34" charset="0"/>
              </a:rPr>
              <a:t>IFs</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used</a:t>
            </a:r>
            <a:r>
              <a:rPr lang="it-IT" sz="2000" i="1" dirty="0">
                <a:solidFill>
                  <a:schemeClr val="bg1"/>
                </a:solidFill>
                <a:latin typeface="Arial" panose="020B0604020202020204" pitchFamily="34" charset="0"/>
                <a:cs typeface="Arial" panose="020B0604020202020204" pitchFamily="34" charset="0"/>
              </a:rPr>
              <a:t> to derive the mass </a:t>
            </a:r>
            <a:r>
              <a:rPr lang="it-IT" sz="2000" i="1" dirty="0" err="1">
                <a:solidFill>
                  <a:schemeClr val="bg1"/>
                </a:solidFill>
                <a:latin typeface="Arial" panose="020B0604020202020204" pitchFamily="34" charset="0"/>
                <a:cs typeface="Arial" panose="020B0604020202020204" pitchFamily="34" charset="0"/>
              </a:rPr>
              <a:t>loss</a:t>
            </a:r>
            <a:r>
              <a:rPr lang="it-IT" sz="2000" i="1" dirty="0">
                <a:solidFill>
                  <a:schemeClr val="bg1"/>
                </a:solidFill>
                <a:latin typeface="Arial" panose="020B0604020202020204" pitchFamily="34" charset="0"/>
                <a:cs typeface="Arial" panose="020B0604020202020204" pitchFamily="34" charset="0"/>
              </a:rPr>
              <a:t> rate  </a:t>
            </a:r>
          </a:p>
          <a:p>
            <a:pPr algn="ctr"/>
            <a:r>
              <a:rPr lang="it-IT" sz="2000" i="1" dirty="0">
                <a:solidFill>
                  <a:schemeClr val="bg1"/>
                </a:solidFill>
                <a:latin typeface="Arial" panose="020B0604020202020204" pitchFamily="34" charset="0"/>
                <a:cs typeface="Arial" panose="020B0604020202020204" pitchFamily="34" charset="0"/>
              </a:rPr>
              <a:t>Ballering+2023</a:t>
            </a:r>
          </a:p>
        </p:txBody>
      </p:sp>
    </p:spTree>
    <p:extLst>
      <p:ext uri="{BB962C8B-B14F-4D97-AF65-F5344CB8AC3E}">
        <p14:creationId xmlns:p14="http://schemas.microsoft.com/office/powerpoint/2010/main" val="3678767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4EB74316-A070-4E8F-91AA-F9111DA4B5D9}"/>
              </a:ext>
            </a:extLst>
          </p:cNvPr>
          <p:cNvSpPr txBox="1"/>
          <p:nvPr/>
        </p:nvSpPr>
        <p:spPr>
          <a:xfrm>
            <a:off x="29817" y="54520"/>
            <a:ext cx="10357323"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EVAPORATION TIMESCALE AND THE LIFETIME PROBLEM</a:t>
            </a:r>
          </a:p>
        </p:txBody>
      </p:sp>
      <p:pic>
        <p:nvPicPr>
          <p:cNvPr id="6" name="Picture 6" descr="low_scale_triggering">
            <a:extLst>
              <a:ext uri="{FF2B5EF4-FFF2-40B4-BE49-F238E27FC236}">
                <a16:creationId xmlns:a16="http://schemas.microsoft.com/office/drawing/2014/main" id="{9BBECF98-D24D-4D50-9075-096012CBE7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17" y="701334"/>
            <a:ext cx="5381625" cy="56388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Rettangolo con angoli arrotondati 7">
                <a:extLst>
                  <a:ext uri="{FF2B5EF4-FFF2-40B4-BE49-F238E27FC236}">
                    <a16:creationId xmlns:a16="http://schemas.microsoft.com/office/drawing/2014/main" id="{C7825DAF-97A0-4A51-8D07-FA7F4F81CE9A}"/>
                  </a:ext>
                </a:extLst>
              </p:cNvPr>
              <p:cNvSpPr/>
              <p:nvPr/>
            </p:nvSpPr>
            <p:spPr>
              <a:xfrm>
                <a:off x="5520691" y="769828"/>
                <a:ext cx="6641492" cy="605613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400" dirty="0">
                    <a:solidFill>
                      <a:schemeClr val="tx1"/>
                    </a:solidFill>
                    <a:latin typeface="Arial" panose="020B0604020202020204" pitchFamily="34" charset="0"/>
                    <a:cs typeface="Arial" panose="020B0604020202020204" pitchFamily="34" charset="0"/>
                  </a:rPr>
                  <a:t>Models and </a:t>
                </a:r>
                <a:r>
                  <a:rPr lang="it-IT" sz="2400" dirty="0" err="1">
                    <a:solidFill>
                      <a:schemeClr val="tx1"/>
                    </a:solidFill>
                    <a:latin typeface="Arial" panose="020B0604020202020204" pitchFamily="34" charset="0"/>
                    <a:cs typeface="Arial" panose="020B0604020202020204" pitchFamily="34" charset="0"/>
                  </a:rPr>
                  <a:t>observations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agree</a:t>
                </a:r>
                <a:r>
                  <a:rPr lang="it-IT" sz="2400" dirty="0">
                    <a:solidFill>
                      <a:schemeClr val="tx1"/>
                    </a:solidFill>
                    <a:latin typeface="Arial" panose="020B0604020202020204" pitchFamily="34" charset="0"/>
                    <a:cs typeface="Arial" panose="020B0604020202020204" pitchFamily="34" charset="0"/>
                  </a:rPr>
                  <a:t> with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intense mass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loss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rates </a:t>
                </a:r>
                <a14:m>
                  <m:oMath xmlns:m="http://schemas.openxmlformats.org/officeDocument/2006/math">
                    <m:sSup>
                      <m:sSupPr>
                        <m:ctrlPr>
                          <a:rPr lang="it-IT" sz="2400" i="1" smtClean="0">
                            <a:solidFill>
                              <a:schemeClr val="tx1"/>
                            </a:solidFill>
                            <a:latin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cs typeface="Arial" panose="020B0604020202020204" pitchFamily="34" charset="0"/>
                          </a:rPr>
                          <m:t>10</m:t>
                        </m:r>
                      </m:e>
                      <m:sup>
                        <m:r>
                          <a:rPr lang="it-IT" sz="2400" b="0" i="1" smtClean="0">
                            <a:solidFill>
                              <a:schemeClr val="tx1"/>
                            </a:solidFill>
                            <a:latin typeface="Cambria Math" panose="02040503050406030204" pitchFamily="18" charset="0"/>
                            <a:cs typeface="Arial" panose="020B0604020202020204" pitchFamily="34" charset="0"/>
                          </a:rPr>
                          <m:t>−6</m:t>
                        </m:r>
                      </m:sup>
                    </m:sSup>
                    <m:r>
                      <a:rPr lang="it-IT" sz="2400" b="0" i="1" smtClean="0">
                        <a:solidFill>
                          <a:schemeClr val="tx1"/>
                        </a:solidFill>
                        <a:latin typeface="Cambria Math" panose="02040503050406030204" pitchFamily="18" charset="0"/>
                        <a:cs typeface="Arial" panose="020B0604020202020204" pitchFamily="34" charset="0"/>
                      </a:rPr>
                      <m:t>− </m:t>
                    </m:r>
                    <m:sSup>
                      <m:sSupPr>
                        <m:ctrlPr>
                          <a:rPr lang="it-IT" sz="2400" b="0" i="1" smtClean="0">
                            <a:solidFill>
                              <a:schemeClr val="tx1"/>
                            </a:solidFill>
                            <a:latin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cs typeface="Arial" panose="020B0604020202020204" pitchFamily="34" charset="0"/>
                          </a:rPr>
                          <m:t>10</m:t>
                        </m:r>
                      </m:e>
                      <m:sup>
                        <m:r>
                          <a:rPr lang="it-IT" sz="2400" b="0" i="1" smtClean="0">
                            <a:solidFill>
                              <a:schemeClr val="tx1"/>
                            </a:solidFill>
                            <a:latin typeface="Cambria Math" panose="02040503050406030204" pitchFamily="18" charset="0"/>
                            <a:cs typeface="Arial" panose="020B0604020202020204" pitchFamily="34" charset="0"/>
                          </a:rPr>
                          <m:t>−9</m:t>
                        </m:r>
                      </m:sup>
                    </m:sSup>
                    <m:r>
                      <a:rPr lang="it-IT" sz="2400" b="0" i="1" smtClean="0">
                        <a:solidFill>
                          <a:schemeClr val="tx1"/>
                        </a:solidFill>
                        <a:latin typeface="Cambria Math" panose="02040503050406030204" pitchFamily="18" charset="0"/>
                        <a:cs typeface="Arial" panose="020B0604020202020204" pitchFamily="34" charset="0"/>
                      </a:rPr>
                      <m:t> </m:t>
                    </m:r>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𝑀</m:t>
                        </m:r>
                      </m:e>
                      <m:sub>
                        <m:r>
                          <a:rPr lang="it-IT" sz="2400" b="0" i="1" smtClean="0">
                            <a:solidFill>
                              <a:schemeClr val="tx1"/>
                            </a:solidFill>
                            <a:latin typeface="Cambria Math" panose="02040503050406030204" pitchFamily="18" charset="0"/>
                            <a:cs typeface="Arial" panose="020B0604020202020204" pitchFamily="34" charset="0"/>
                          </a:rPr>
                          <m:t>ʘ</m:t>
                        </m:r>
                      </m:sub>
                    </m:sSub>
                    <m:r>
                      <a:rPr lang="it-IT" sz="2400" b="0" i="1" smtClean="0">
                        <a:solidFill>
                          <a:schemeClr val="tx1"/>
                        </a:solidFill>
                        <a:latin typeface="Cambria Math" panose="02040503050406030204" pitchFamily="18" charset="0"/>
                        <a:cs typeface="Arial" panose="020B0604020202020204" pitchFamily="34" charset="0"/>
                      </a:rPr>
                      <m:t>/</m:t>
                    </m:r>
                    <m:r>
                      <a:rPr lang="it-IT" sz="2400" b="0" i="1" smtClean="0">
                        <a:solidFill>
                          <a:schemeClr val="tx1"/>
                        </a:solidFill>
                        <a:latin typeface="Cambria Math" panose="02040503050406030204" pitchFamily="18" charset="0"/>
                        <a:cs typeface="Arial" panose="020B0604020202020204" pitchFamily="34" charset="0"/>
                      </a:rPr>
                      <m:t>𝑦𝑟</m:t>
                    </m:r>
                  </m:oMath>
                </a14:m>
                <a:endParaRPr lang="it-IT" sz="2400" dirty="0">
                  <a:solidFill>
                    <a:schemeClr val="tx1"/>
                  </a:solidFill>
                  <a:latin typeface="Arial" panose="020B0604020202020204" pitchFamily="34" charset="0"/>
                  <a:cs typeface="Arial" panose="020B0604020202020204" pitchFamily="34" charset="0"/>
                </a:endParaRPr>
              </a:p>
              <a:p>
                <a:endParaRPr lang="it-IT" sz="2400" dirty="0">
                  <a:solidFill>
                    <a:schemeClr val="tx1"/>
                  </a:solidFill>
                  <a:latin typeface="Arial" panose="020B0604020202020204" pitchFamily="34" charset="0"/>
                  <a:cs typeface="Arial" panose="020B0604020202020204" pitchFamily="34" charset="0"/>
                </a:endParaRPr>
              </a:p>
              <a:p>
                <a:r>
                  <a:rPr lang="it-IT" sz="2400" dirty="0" err="1">
                    <a:solidFill>
                      <a:schemeClr val="tx1"/>
                    </a:solidFill>
                    <a:latin typeface="Arial" panose="020B0604020202020204" pitchFamily="34" charset="0"/>
                    <a:cs typeface="Arial" panose="020B0604020202020204" pitchFamily="34" charset="0"/>
                  </a:rPr>
                  <a:t>Why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we</a:t>
                </a:r>
                <a:r>
                  <a:rPr lang="it-IT" sz="2400" dirty="0">
                    <a:solidFill>
                      <a:schemeClr val="tx1"/>
                    </a:solidFill>
                    <a:latin typeface="Arial" panose="020B0604020202020204" pitchFamily="34" charset="0"/>
                    <a:cs typeface="Arial" panose="020B0604020202020204" pitchFamily="34" charset="0"/>
                  </a:rPr>
                  <a:t> do </a:t>
                </a:r>
                <a:r>
                  <a:rPr lang="it-IT" sz="2400" dirty="0" err="1">
                    <a:solidFill>
                      <a:schemeClr val="tx1"/>
                    </a:solidFill>
                    <a:latin typeface="Arial" panose="020B0604020202020204" pitchFamily="34" charset="0"/>
                    <a:cs typeface="Arial" panose="020B0604020202020204" pitchFamily="34" charset="0"/>
                  </a:rPr>
                  <a:t>still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observe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them</a:t>
                </a:r>
                <a:r>
                  <a:rPr lang="it-IT" sz="2400" dirty="0">
                    <a:solidFill>
                      <a:schemeClr val="tx1"/>
                    </a:solidFill>
                    <a:latin typeface="Arial" panose="020B0604020202020204" pitchFamily="34" charset="0"/>
                    <a:cs typeface="Arial" panose="020B0604020202020204" pitchFamily="34" charset="0"/>
                  </a:rPr>
                  <a:t>?</a:t>
                </a:r>
              </a:p>
              <a:p>
                <a:endParaRPr lang="it-IT" sz="2400" dirty="0">
                  <a:solidFill>
                    <a:schemeClr val="tx1"/>
                  </a:solidFill>
                  <a:latin typeface="Arial" panose="020B0604020202020204" pitchFamily="34" charset="0"/>
                  <a:cs typeface="Arial" panose="020B0604020202020204" pitchFamily="34" charset="0"/>
                </a:endParaRPr>
              </a:p>
              <a:p>
                <a:r>
                  <a:rPr lang="it-IT" sz="2400" dirty="0" err="1">
                    <a:solidFill>
                      <a:schemeClr val="tx1"/>
                    </a:solidFill>
                    <a:latin typeface="Arial" panose="020B0604020202020204" pitchFamily="34" charset="0"/>
                    <a:cs typeface="Arial" panose="020B0604020202020204" pitchFamily="34" charset="0"/>
                  </a:rPr>
                  <a:t>Possible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solutions</a:t>
                </a:r>
                <a:r>
                  <a:rPr lang="it-IT" sz="2400" dirty="0">
                    <a:solidFill>
                      <a:schemeClr val="tx1"/>
                    </a:solidFill>
                    <a:latin typeface="Arial" panose="020B0604020202020204" pitchFamily="34" charset="0"/>
                    <a:cs typeface="Arial" panose="020B0604020202020204" pitchFamily="34" charset="0"/>
                  </a:rPr>
                  <a:t>: </a:t>
                </a:r>
              </a:p>
              <a:p>
                <a:endParaRPr lang="it-IT" sz="24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Star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formation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extended</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in time</a:t>
                </a:r>
              </a:p>
              <a:p>
                <a:endParaRPr lang="it-IT" sz="24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Clusters dynamics</a:t>
                </a:r>
              </a:p>
              <a:p>
                <a:endParaRPr lang="it-IT" sz="24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Shielding</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by parental cloud and </a:t>
                </a:r>
                <a:r>
                  <a:rPr lang="it-IT" sz="2400" dirty="0" err="1">
                    <a:solidFill>
                      <a:schemeClr val="tx1"/>
                    </a:solidFill>
                    <a:latin typeface="Arial" panose="020B0604020202020204" pitchFamily="34" charset="0"/>
                    <a:cs typeface="Arial" panose="020B0604020202020204" pitchFamily="34" charset="0"/>
                  </a:rPr>
                  <a:t>local</a:t>
                </a:r>
                <a:r>
                  <a:rPr lang="it-IT" sz="2400" dirty="0">
                    <a:solidFill>
                      <a:schemeClr val="tx1"/>
                    </a:solidFill>
                    <a:latin typeface="Arial" panose="020B0604020202020204" pitchFamily="34" charset="0"/>
                    <a:cs typeface="Arial" panose="020B0604020202020204" pitchFamily="34" charset="0"/>
                  </a:rPr>
                  <a:t> ISM</a:t>
                </a:r>
              </a:p>
              <a:p>
                <a:endParaRPr lang="it-IT" sz="24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Delayed</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formation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of massive stars </a:t>
                </a:r>
              </a:p>
            </p:txBody>
          </p:sp>
        </mc:Choice>
        <mc:Fallback xmlns="">
          <p:sp>
            <p:nvSpPr>
              <p:cNvPr id="8" name="Rettangolo con angoli arrotondati 7">
                <a:extLst>
                  <a:ext uri="{FF2B5EF4-FFF2-40B4-BE49-F238E27FC236}">
                    <a16:creationId xmlns:a16="http://schemas.microsoft.com/office/drawing/2014/main" id="{C7825DAF-97A0-4A51-8D07-FA7F4F81CE9A}"/>
                  </a:ext>
                </a:extLst>
              </p:cNvPr>
              <p:cNvSpPr>
                <a:spLocks noRot="1" noChangeAspect="1" noMove="1" noResize="1" noEditPoints="1" noAdjustHandles="1" noChangeArrowheads="1" noChangeShapeType="1" noTextEdit="1"/>
              </p:cNvSpPr>
              <p:nvPr/>
            </p:nvSpPr>
            <p:spPr>
              <a:xfrm>
                <a:off x="5520691" y="769828"/>
                <a:ext cx="6641492" cy="6056134"/>
              </a:xfrm>
              <a:prstGeom prst="roundRect">
                <a:avLst>
                  <a:gd name="adj" fmla="val 9982"/>
                </a:avLst>
              </a:prstGeom>
              <a:blipFill>
                <a:blip r:embed="rId4"/>
                <a:stretch>
                  <a:fillRect/>
                </a:stretch>
              </a:blipFill>
              <a:ln>
                <a:noFill/>
              </a:ln>
              <a:effectLst>
                <a:innerShdw blurRad="114300">
                  <a:prstClr val="black"/>
                </a:innerShdw>
              </a:effectLst>
            </p:spPr>
            <p:txBody>
              <a:bodyPr/>
              <a:lstStyle/>
              <a:p>
                <a:r>
                  <a:rPr lang="it-IT">
                    <a:noFill/>
                  </a:rPr>
                  <a:t> </a:t>
                </a:r>
              </a:p>
            </p:txBody>
          </p:sp>
        </mc:Fallback>
      </mc:AlternateContent>
      <p:sp>
        <p:nvSpPr>
          <p:cNvPr id="9" name="Text Box 9">
            <a:extLst>
              <a:ext uri="{FF2B5EF4-FFF2-40B4-BE49-F238E27FC236}">
                <a16:creationId xmlns:a16="http://schemas.microsoft.com/office/drawing/2014/main" id="{91353C89-3244-4150-91C1-264E7A003929}"/>
              </a:ext>
            </a:extLst>
          </p:cNvPr>
          <p:cNvSpPr txBox="1">
            <a:spLocks noChangeArrowheads="1"/>
          </p:cNvSpPr>
          <p:nvPr/>
        </p:nvSpPr>
        <p:spPr bwMode="auto">
          <a:xfrm>
            <a:off x="29817" y="6383500"/>
            <a:ext cx="53816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000" i="1" dirty="0">
                <a:solidFill>
                  <a:schemeClr val="bg1"/>
                </a:solidFill>
                <a:latin typeface="Arial" panose="020B0604020202020204" pitchFamily="34" charset="0"/>
                <a:cs typeface="Arial" panose="020B0604020202020204" pitchFamily="34" charset="0"/>
              </a:rPr>
              <a:t>Hester &amp; </a:t>
            </a:r>
            <a:r>
              <a:rPr lang="en-US" sz="2000" i="1" dirty="0" err="1">
                <a:solidFill>
                  <a:schemeClr val="bg1"/>
                </a:solidFill>
                <a:latin typeface="Arial" panose="020B0604020202020204" pitchFamily="34" charset="0"/>
                <a:cs typeface="Arial" panose="020B0604020202020204" pitchFamily="34" charset="0"/>
              </a:rPr>
              <a:t>Desch</a:t>
            </a:r>
            <a:r>
              <a:rPr lang="en-US" sz="2000" i="1" dirty="0">
                <a:solidFill>
                  <a:schemeClr val="bg1"/>
                </a:solidFill>
                <a:latin typeface="Arial" panose="020B0604020202020204" pitchFamily="34" charset="0"/>
                <a:cs typeface="Arial" panose="020B0604020202020204" pitchFamily="34" charset="0"/>
              </a:rPr>
              <a:t>, 2005</a:t>
            </a:r>
          </a:p>
        </p:txBody>
      </p:sp>
    </p:spTree>
    <p:extLst>
      <p:ext uri="{BB962C8B-B14F-4D97-AF65-F5344CB8AC3E}">
        <p14:creationId xmlns:p14="http://schemas.microsoft.com/office/powerpoint/2010/main" val="16989280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801EDF-6588-472E-8399-90650BD6F037}"/>
              </a:ext>
            </a:extLst>
          </p:cNvPr>
          <p:cNvSpPr>
            <a:spLocks noGrp="1"/>
          </p:cNvSpPr>
          <p:nvPr>
            <p:ph type="ctrTitle"/>
          </p:nvPr>
        </p:nvSpPr>
        <p:spPr>
          <a:xfrm>
            <a:off x="696327" y="3170057"/>
            <a:ext cx="10799345" cy="1973477"/>
          </a:xfrm>
        </p:spPr>
        <p:txBody>
          <a:bodyPr>
            <a:normAutofit fontScale="90000"/>
          </a:bodyPr>
          <a:lstStyle/>
          <a:p>
            <a:r>
              <a:rPr lang="it-IT" sz="8800" b="1"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101600">
                    <a:schemeClr val="accent2">
                      <a:satMod val="175000"/>
                      <a:alpha val="40000"/>
                    </a:schemeClr>
                  </a:glow>
                </a:effectLst>
                <a:latin typeface="Aharoni" panose="02010803020104030203" pitchFamily="2" charset="-79"/>
                <a:cs typeface="Aharoni" panose="02010803020104030203" pitchFamily="2" charset="-79"/>
              </a:rPr>
              <a:t>PHOTOEVAPORATION AND PLANET FORMATION</a:t>
            </a:r>
          </a:p>
        </p:txBody>
      </p:sp>
    </p:spTree>
    <p:extLst>
      <p:ext uri="{BB962C8B-B14F-4D97-AF65-F5344CB8AC3E}">
        <p14:creationId xmlns:p14="http://schemas.microsoft.com/office/powerpoint/2010/main" val="1515111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D7665288-9239-4D70-B320-61E2A5C60C84}"/>
              </a:ext>
            </a:extLst>
          </p:cNvPr>
          <p:cNvPicPr>
            <a:picLocks noChangeAspect="1"/>
          </p:cNvPicPr>
          <p:nvPr/>
        </p:nvPicPr>
        <p:blipFill>
          <a:blip r:embed="rId2"/>
          <a:stretch>
            <a:fillRect/>
          </a:stretch>
        </p:blipFill>
        <p:spPr>
          <a:xfrm>
            <a:off x="4717533" y="1176515"/>
            <a:ext cx="7347426" cy="3438618"/>
          </a:xfrm>
          <a:prstGeom prst="rect">
            <a:avLst/>
          </a:prstGeom>
        </p:spPr>
      </p:pic>
      <p:sp>
        <p:nvSpPr>
          <p:cNvPr id="5" name="CasellaDiTesto 4">
            <a:extLst>
              <a:ext uri="{FF2B5EF4-FFF2-40B4-BE49-F238E27FC236}">
                <a16:creationId xmlns:a16="http://schemas.microsoft.com/office/drawing/2014/main" id="{117AF5FB-930F-4F11-B193-F13FBFFB1E3C}"/>
              </a:ext>
            </a:extLst>
          </p:cNvPr>
          <p:cNvSpPr txBox="1"/>
          <p:nvPr/>
        </p:nvSpPr>
        <p:spPr>
          <a:xfrm>
            <a:off x="29817" y="54520"/>
            <a:ext cx="763503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CONSEQUENCES ON PLANET FORMATION</a:t>
            </a:r>
          </a:p>
        </p:txBody>
      </p:sp>
      <p:sp>
        <p:nvSpPr>
          <p:cNvPr id="6" name="Rettangolo con angoli arrotondati 5">
            <a:extLst>
              <a:ext uri="{FF2B5EF4-FFF2-40B4-BE49-F238E27FC236}">
                <a16:creationId xmlns:a16="http://schemas.microsoft.com/office/drawing/2014/main" id="{C1E37616-F146-4FD9-87BE-108C2749B5FA}"/>
              </a:ext>
            </a:extLst>
          </p:cNvPr>
          <p:cNvSpPr/>
          <p:nvPr/>
        </p:nvSpPr>
        <p:spPr>
          <a:xfrm>
            <a:off x="29817" y="1153658"/>
            <a:ext cx="4592958" cy="346147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cs typeface="Arial" panose="020B0604020202020204" pitchFamily="34" charset="0"/>
              </a:rPr>
              <a:t>Growth</a:t>
            </a:r>
            <a:r>
              <a:rPr lang="it-IT" sz="2400" dirty="0">
                <a:solidFill>
                  <a:schemeClr val="tx1"/>
                </a:solidFill>
                <a:latin typeface="Arial" panose="020B0604020202020204" pitchFamily="34" charset="0"/>
                <a:cs typeface="Arial" panose="020B0604020202020204" pitchFamily="34" charset="0"/>
              </a:rPr>
              <a:t> and </a:t>
            </a:r>
            <a:r>
              <a:rPr lang="it-IT" sz="2400" dirty="0" err="1">
                <a:solidFill>
                  <a:schemeClr val="tx1"/>
                </a:solidFill>
                <a:latin typeface="Arial" panose="020B0604020202020204" pitchFamily="34" charset="0"/>
                <a:cs typeface="Arial" panose="020B0604020202020204" pitchFamily="34" charset="0"/>
              </a:rPr>
              <a:t>coagulation</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solid</a:t>
            </a:r>
            <a:r>
              <a:rPr lang="it-IT" sz="2400" dirty="0">
                <a:solidFill>
                  <a:schemeClr val="tx1"/>
                </a:solidFill>
                <a:latin typeface="Arial" panose="020B0604020202020204" pitchFamily="34" charset="0"/>
                <a:cs typeface="Arial" panose="020B0604020202020204" pitchFamily="34" charset="0"/>
              </a:rPr>
              <a:t> bodies from µm-size grains to </a:t>
            </a:r>
            <a:r>
              <a:rPr lang="it-IT" sz="2400" dirty="0" err="1">
                <a:solidFill>
                  <a:schemeClr val="tx1"/>
                </a:solidFill>
                <a:latin typeface="Arial" panose="020B0604020202020204" pitchFamily="34" charset="0"/>
                <a:cs typeface="Arial" panose="020B0604020202020204" pitchFamily="34" charset="0"/>
              </a:rPr>
              <a:t>planetesimals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is</a:t>
            </a:r>
            <a:r>
              <a:rPr lang="it-IT" sz="2400" dirty="0">
                <a:solidFill>
                  <a:schemeClr val="tx1"/>
                </a:solidFill>
                <a:latin typeface="Arial" panose="020B0604020202020204" pitchFamily="34" charset="0"/>
                <a:cs typeface="Arial" panose="020B0604020202020204" pitchFamily="34" charset="0"/>
              </a:rPr>
              <a:t> a </a:t>
            </a:r>
            <a:r>
              <a:rPr lang="it-IT" sz="2400" dirty="0" err="1">
                <a:solidFill>
                  <a:schemeClr val="tx1"/>
                </a:solidFill>
                <a:latin typeface="Arial" panose="020B0604020202020204" pitchFamily="34" charset="0"/>
                <a:cs typeface="Arial" panose="020B0604020202020204" pitchFamily="34" charset="0"/>
              </a:rPr>
              <a:t>complex</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process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occurring</a:t>
            </a:r>
            <a:r>
              <a:rPr lang="it-IT" sz="2400" dirty="0">
                <a:solidFill>
                  <a:schemeClr val="tx1"/>
                </a:solidFill>
                <a:latin typeface="Arial" panose="020B0604020202020204" pitchFamily="34" charset="0"/>
                <a:cs typeface="Arial" panose="020B0604020202020204" pitchFamily="34" charset="0"/>
              </a:rPr>
              <a:t> in the first </a:t>
            </a:r>
            <a:r>
              <a:rPr lang="it-IT" sz="2400" dirty="0" err="1">
                <a:solidFill>
                  <a:schemeClr val="tx1"/>
                </a:solidFill>
                <a:latin typeface="Arial" panose="020B0604020202020204" pitchFamily="34" charset="0"/>
                <a:cs typeface="Arial" panose="020B0604020202020204" pitchFamily="34" charset="0"/>
              </a:rPr>
              <a:t>Myrs</a:t>
            </a:r>
            <a:r>
              <a:rPr lang="it-IT" sz="2400" dirty="0">
                <a:solidFill>
                  <a:schemeClr val="tx1"/>
                </a:solidFill>
                <a:latin typeface="Arial" panose="020B0604020202020204" pitchFamily="34" charset="0"/>
                <a:cs typeface="Arial" panose="020B0604020202020204" pitchFamily="34" charset="0"/>
              </a:rPr>
              <a:t> of discs </a:t>
            </a:r>
            <a:r>
              <a:rPr lang="it-IT" sz="2400" dirty="0" err="1">
                <a:solidFill>
                  <a:schemeClr val="tx1"/>
                </a:solidFill>
                <a:latin typeface="Arial" panose="020B0604020202020204" pitchFamily="34" charset="0"/>
                <a:cs typeface="Arial" panose="020B0604020202020204" pitchFamily="34" charset="0"/>
              </a:rPr>
              <a:t>evolution</a:t>
            </a:r>
            <a:r>
              <a:rPr lang="it-IT" sz="2400" dirty="0">
                <a:solidFill>
                  <a:schemeClr val="tx1"/>
                </a:solidFill>
                <a:latin typeface="Arial" panose="020B0604020202020204" pitchFamily="34" charset="0"/>
                <a:cs typeface="Arial" panose="020B0604020202020204" pitchFamily="34" charset="0"/>
              </a:rPr>
              <a:t> </a:t>
            </a:r>
            <a:endParaRPr lang="it-IT" sz="2400" i="1" dirty="0">
              <a:solidFill>
                <a:schemeClr val="tx1"/>
              </a:solidFill>
              <a:latin typeface="Arial" panose="020B0604020202020204" pitchFamily="34" charset="0"/>
              <a:cs typeface="Arial" panose="020B0604020202020204" pitchFamily="34" charset="0"/>
            </a:endParaRPr>
          </a:p>
        </p:txBody>
      </p:sp>
      <p:sp>
        <p:nvSpPr>
          <p:cNvPr id="7" name="Rettangolo con angoli arrotondati 6">
            <a:extLst>
              <a:ext uri="{FF2B5EF4-FFF2-40B4-BE49-F238E27FC236}">
                <a16:creationId xmlns:a16="http://schemas.microsoft.com/office/drawing/2014/main" id="{6DA0D63D-FF6F-40D9-A5C2-8271C930CAFB}"/>
              </a:ext>
            </a:extLst>
          </p:cNvPr>
          <p:cNvSpPr/>
          <p:nvPr/>
        </p:nvSpPr>
        <p:spPr>
          <a:xfrm>
            <a:off x="1629863" y="4869728"/>
            <a:ext cx="8884966" cy="138223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cs typeface="Arial" panose="020B0604020202020204" pitchFamily="34" charset="0"/>
              </a:rPr>
              <a:t>Consequences</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photoevaporation</a:t>
            </a:r>
            <a:r>
              <a:rPr lang="it-IT" sz="2400" dirty="0">
                <a:solidFill>
                  <a:schemeClr val="tx1"/>
                </a:solidFill>
                <a:latin typeface="Arial" panose="020B0604020202020204" pitchFamily="34" charset="0"/>
                <a:cs typeface="Arial" panose="020B0604020202020204" pitchFamily="34" charset="0"/>
              </a:rPr>
              <a:t> on </a:t>
            </a:r>
            <a:r>
              <a:rPr lang="it-IT" sz="2400" dirty="0" err="1">
                <a:solidFill>
                  <a:schemeClr val="tx1"/>
                </a:solidFill>
                <a:latin typeface="Arial" panose="020B0604020202020204" pitchFamily="34" charset="0"/>
                <a:cs typeface="Arial" panose="020B0604020202020204" pitchFamily="34" charset="0"/>
              </a:rPr>
              <a:t>planet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formation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investigated</a:t>
            </a:r>
            <a:r>
              <a:rPr lang="it-IT" sz="2400" dirty="0">
                <a:solidFill>
                  <a:schemeClr val="tx1"/>
                </a:solidFill>
                <a:latin typeface="Arial" panose="020B0604020202020204" pitchFamily="34" charset="0"/>
                <a:cs typeface="Arial" panose="020B0604020202020204" pitchFamily="34" charset="0"/>
              </a:rPr>
              <a:t> with models, </a:t>
            </a:r>
            <a:r>
              <a:rPr lang="it-IT" sz="2400" dirty="0" err="1">
                <a:solidFill>
                  <a:schemeClr val="tx1"/>
                </a:solidFill>
                <a:latin typeface="Arial" panose="020B0604020202020204" pitchFamily="34" charset="0"/>
                <a:cs typeface="Arial" panose="020B0604020202020204" pitchFamily="34" charset="0"/>
              </a:rPr>
              <a:t>but</a:t>
            </a:r>
            <a:r>
              <a:rPr lang="it-IT" sz="2400" dirty="0">
                <a:solidFill>
                  <a:schemeClr val="tx1"/>
                </a:solidFill>
                <a:latin typeface="Arial" panose="020B0604020202020204" pitchFamily="34" charset="0"/>
                <a:cs typeface="Arial" panose="020B0604020202020204" pitchFamily="34" charset="0"/>
              </a:rPr>
              <a:t> a general picture </a:t>
            </a:r>
            <a:r>
              <a:rPr lang="it-IT" sz="2400" dirty="0" err="1">
                <a:solidFill>
                  <a:schemeClr val="tx1"/>
                </a:solidFill>
                <a:latin typeface="Arial" panose="020B0604020202020204" pitchFamily="34" charset="0"/>
                <a:cs typeface="Arial" panose="020B0604020202020204" pitchFamily="34" charset="0"/>
              </a:rPr>
              <a:t>is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still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missing</a:t>
            </a:r>
            <a:r>
              <a:rPr lang="it-IT" sz="2400" dirty="0">
                <a:solidFill>
                  <a:schemeClr val="tx1"/>
                </a:solidFill>
                <a:latin typeface="Arial" panose="020B0604020202020204" pitchFamily="34" charset="0"/>
                <a:cs typeface="Arial" panose="020B0604020202020204" pitchFamily="34" charset="0"/>
              </a:rPr>
              <a:t>…</a:t>
            </a:r>
            <a:endParaRPr lang="it-IT" sz="2400"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7172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46000">
              <a:schemeClr val="tx1">
                <a:lumMod val="75000"/>
                <a:lumOff val="25000"/>
              </a:schemeClr>
            </a:gs>
            <a:gs pos="100000">
              <a:schemeClr val="tx1">
                <a:lumMod val="95000"/>
                <a:lumOff val="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8BA3C12-79C9-41F3-8EE5-E826296AF464}"/>
              </a:ext>
            </a:extLst>
          </p:cNvPr>
          <p:cNvSpPr txBox="1"/>
          <p:nvPr/>
        </p:nvSpPr>
        <p:spPr>
          <a:xfrm>
            <a:off x="29817" y="54520"/>
            <a:ext cx="5455661"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DUST IN EVAPORATING FLOW</a:t>
            </a:r>
          </a:p>
        </p:txBody>
      </p:sp>
      <p:sp>
        <p:nvSpPr>
          <p:cNvPr id="6" name="CasellaDiTesto 5">
            <a:extLst>
              <a:ext uri="{FF2B5EF4-FFF2-40B4-BE49-F238E27FC236}">
                <a16:creationId xmlns:a16="http://schemas.microsoft.com/office/drawing/2014/main" id="{AF2E7F04-5B23-458F-ADFB-2336FA8BC869}"/>
              </a:ext>
            </a:extLst>
          </p:cNvPr>
          <p:cNvSpPr txBox="1"/>
          <p:nvPr/>
        </p:nvSpPr>
        <p:spPr>
          <a:xfrm>
            <a:off x="142875" y="3765889"/>
            <a:ext cx="2819400" cy="1323439"/>
          </a:xfrm>
          <a:prstGeom prst="rect">
            <a:avLst/>
          </a:prstGeom>
          <a:noFill/>
          <a:ln w="28575">
            <a:solidFill>
              <a:srgbClr val="FF0000"/>
            </a:solidFill>
          </a:ln>
        </p:spPr>
        <p:txBody>
          <a:bodyPr wrap="square" rtlCol="0">
            <a:spAutoFit/>
          </a:bodyPr>
          <a:lstStyle/>
          <a:p>
            <a:pPr algn="ctr"/>
            <a:r>
              <a:rPr lang="it-IT" sz="2000" dirty="0">
                <a:solidFill>
                  <a:schemeClr val="bg1"/>
                </a:solidFill>
              </a:rPr>
              <a:t>24 micron image (from Spitzer) of a </a:t>
            </a:r>
            <a:r>
              <a:rPr lang="it-IT" sz="2000" dirty="0" err="1">
                <a:solidFill>
                  <a:schemeClr val="bg1"/>
                </a:solidFill>
              </a:rPr>
              <a:t>proplyd</a:t>
            </a:r>
            <a:r>
              <a:rPr lang="it-IT" sz="2000" dirty="0">
                <a:solidFill>
                  <a:schemeClr val="bg1"/>
                </a:solidFill>
              </a:rPr>
              <a:t> in NGC2244 and IC1396</a:t>
            </a:r>
          </a:p>
          <a:p>
            <a:pPr algn="ctr"/>
            <a:r>
              <a:rPr lang="it-IT" sz="2000" dirty="0">
                <a:solidFill>
                  <a:schemeClr val="bg1"/>
                </a:solidFill>
              </a:rPr>
              <a:t> (</a:t>
            </a:r>
            <a:r>
              <a:rPr lang="it-IT" sz="2000" dirty="0" err="1">
                <a:solidFill>
                  <a:schemeClr val="bg1"/>
                </a:solidFill>
              </a:rPr>
              <a:t>Balog</a:t>
            </a:r>
            <a:r>
              <a:rPr lang="it-IT" sz="2000" dirty="0">
                <a:solidFill>
                  <a:schemeClr val="bg1"/>
                </a:solidFill>
              </a:rPr>
              <a:t>+ 2006)</a:t>
            </a:r>
          </a:p>
        </p:txBody>
      </p:sp>
      <mc:AlternateContent xmlns:mc="http://schemas.openxmlformats.org/markup-compatibility/2006" xmlns:a14="http://schemas.microsoft.com/office/drawing/2010/main">
        <mc:Choice Requires="a14">
          <p:sp>
            <p:nvSpPr>
              <p:cNvPr id="9" name="Rettangolo con angoli arrotondati 8">
                <a:extLst>
                  <a:ext uri="{FF2B5EF4-FFF2-40B4-BE49-F238E27FC236}">
                    <a16:creationId xmlns:a16="http://schemas.microsoft.com/office/drawing/2014/main" id="{F5A6C622-FFDD-4C0D-87EB-3A641AE675BA}"/>
                  </a:ext>
                </a:extLst>
              </p:cNvPr>
              <p:cNvSpPr/>
              <p:nvPr/>
            </p:nvSpPr>
            <p:spPr>
              <a:xfrm>
                <a:off x="6399474" y="54520"/>
                <a:ext cx="5649652" cy="6660606"/>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IR images </a:t>
                </a:r>
                <a:r>
                  <a:rPr lang="it-IT" sz="2400" dirty="0" err="1">
                    <a:solidFill>
                      <a:schemeClr val="tx1"/>
                    </a:solidFill>
                    <a:latin typeface="Arial" panose="020B0604020202020204" pitchFamily="34" charset="0"/>
                    <a:cs typeface="Arial" panose="020B0604020202020204" pitchFamily="34" charset="0"/>
                  </a:rPr>
                  <a:t>reveal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that</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µm-size grains are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trapped</a:t>
                </a:r>
                <a:r>
                  <a:rPr lang="it-IT" sz="2400" dirty="0">
                    <a:solidFill>
                      <a:schemeClr val="tx1"/>
                    </a:solidFill>
                    <a:latin typeface="Arial" panose="020B0604020202020204" pitchFamily="34" charset="0"/>
                    <a:cs typeface="Arial" panose="020B0604020202020204" pitchFamily="34" charset="0"/>
                  </a:rPr>
                  <a:t> in the evaporative flow</a:t>
                </a:r>
              </a:p>
              <a:p>
                <a:pPr algn="ctr"/>
                <a:endParaRPr lang="it-IT"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Scattered</a:t>
                </a:r>
                <a:r>
                  <a:rPr lang="it-IT" sz="2400" dirty="0">
                    <a:solidFill>
                      <a:schemeClr val="tx1"/>
                    </a:solidFill>
                    <a:latin typeface="Arial" panose="020B0604020202020204" pitchFamily="34" charset="0"/>
                    <a:cs typeface="Arial" panose="020B0604020202020204" pitchFamily="34" charset="0"/>
                  </a:rPr>
                  <a:t> stellar light from the </a:t>
                </a:r>
                <a:r>
                  <a:rPr lang="it-IT" sz="2400" dirty="0" err="1">
                    <a:solidFill>
                      <a:schemeClr val="tx1"/>
                    </a:solidFill>
                    <a:latin typeface="Arial" panose="020B0604020202020204" pitchFamily="34" charset="0"/>
                    <a:cs typeface="Arial" panose="020B0604020202020204" pitchFamily="34" charset="0"/>
                  </a:rPr>
                  <a:t>photoevaporative</a:t>
                </a:r>
                <a:r>
                  <a:rPr lang="it-IT" sz="2400" dirty="0">
                    <a:solidFill>
                      <a:schemeClr val="tx1"/>
                    </a:solidFill>
                    <a:latin typeface="Arial" panose="020B0604020202020204" pitchFamily="34" charset="0"/>
                    <a:cs typeface="Arial" panose="020B0604020202020204" pitchFamily="34" charset="0"/>
                  </a:rPr>
                  <a:t> flow </a:t>
                </a:r>
                <a:r>
                  <a:rPr lang="it-IT" sz="2400" dirty="0" err="1">
                    <a:solidFill>
                      <a:schemeClr val="tx1"/>
                    </a:solidFill>
                    <a:latin typeface="Arial" panose="020B0604020202020204" pitchFamily="34" charset="0"/>
                    <a:cs typeface="Arial" panose="020B0604020202020204" pitchFamily="34" charset="0"/>
                  </a:rPr>
                  <a:t>require</a:t>
                </a:r>
                <a:r>
                  <a:rPr lang="it-IT" sz="2400" dirty="0">
                    <a:solidFill>
                      <a:schemeClr val="tx1"/>
                    </a:solidFill>
                    <a:latin typeface="Arial" panose="020B0604020202020204" pitchFamily="34" charset="0"/>
                    <a:cs typeface="Arial" panose="020B0604020202020204" pitchFamily="34" charset="0"/>
                  </a:rPr>
                  <a:t> the </a:t>
                </a:r>
                <a:r>
                  <a:rPr lang="it-IT" sz="2400" dirty="0" err="1">
                    <a:solidFill>
                      <a:schemeClr val="tx1"/>
                    </a:solidFill>
                    <a:latin typeface="Arial" panose="020B0604020202020204" pitchFamily="34" charset="0"/>
                    <a:cs typeface="Arial" panose="020B0604020202020204" pitchFamily="34" charset="0"/>
                  </a:rPr>
                  <a:t>presence</a:t>
                </a:r>
                <a:r>
                  <a:rPr lang="it-IT" sz="2400" dirty="0">
                    <a:solidFill>
                      <a:schemeClr val="tx1"/>
                    </a:solidFill>
                    <a:latin typeface="Arial" panose="020B0604020202020204" pitchFamily="34" charset="0"/>
                    <a:cs typeface="Arial" panose="020B0604020202020204" pitchFamily="34" charset="0"/>
                  </a:rPr>
                  <a:t> of µm-size grains </a:t>
                </a:r>
              </a:p>
              <a:p>
                <a:pPr algn="ctr"/>
                <a:endParaRPr lang="it-IT"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This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supported</a:t>
                </a:r>
                <a:r>
                  <a:rPr lang="it-IT" sz="2400" dirty="0">
                    <a:solidFill>
                      <a:schemeClr val="tx1"/>
                    </a:solidFill>
                    <a:latin typeface="Arial" panose="020B0604020202020204" pitchFamily="34" charset="0"/>
                    <a:cs typeface="Arial" panose="020B0604020202020204" pitchFamily="34" charset="0"/>
                  </a:rPr>
                  <a:t> by theory: size of </a:t>
                </a:r>
                <a:r>
                  <a:rPr lang="it-IT" sz="2400" dirty="0" err="1">
                    <a:solidFill>
                      <a:schemeClr val="tx1"/>
                    </a:solidFill>
                    <a:latin typeface="Arial" panose="020B0604020202020204" pitchFamily="34" charset="0"/>
                    <a:cs typeface="Arial" panose="020B0604020202020204" pitchFamily="34" charset="0"/>
                  </a:rPr>
                  <a:t>dragged</a:t>
                </a:r>
                <a:r>
                  <a:rPr lang="it-IT" sz="2400" dirty="0">
                    <a:solidFill>
                      <a:schemeClr val="tx1"/>
                    </a:solidFill>
                    <a:latin typeface="Arial" panose="020B0604020202020204" pitchFamily="34" charset="0"/>
                    <a:cs typeface="Arial" panose="020B0604020202020204" pitchFamily="34" charset="0"/>
                  </a:rPr>
                  <a:t> grains from balance </a:t>
                </a:r>
                <a:r>
                  <a:rPr lang="it-IT" sz="2400" dirty="0" err="1">
                    <a:solidFill>
                      <a:schemeClr val="tx1"/>
                    </a:solidFill>
                    <a:latin typeface="Arial" panose="020B0604020202020204" pitchFamily="34" charset="0"/>
                    <a:cs typeface="Arial" panose="020B0604020202020204" pitchFamily="34" charset="0"/>
                  </a:rPr>
                  <a:t>between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aerodynamic</a:t>
                </a:r>
                <a:r>
                  <a:rPr lang="it-IT" sz="2400" dirty="0">
                    <a:solidFill>
                      <a:schemeClr val="tx1"/>
                    </a:solidFill>
                    <a:latin typeface="Arial" panose="020B0604020202020204" pitchFamily="34" charset="0"/>
                    <a:cs typeface="Arial" panose="020B0604020202020204" pitchFamily="34" charset="0"/>
                  </a:rPr>
                  <a:t> drag and </a:t>
                </a:r>
                <a:r>
                  <a:rPr lang="it-IT" sz="2400" dirty="0" err="1">
                    <a:solidFill>
                      <a:schemeClr val="tx1"/>
                    </a:solidFill>
                    <a:latin typeface="Arial" panose="020B0604020202020204" pitchFamily="34" charset="0"/>
                    <a:cs typeface="Arial" panose="020B0604020202020204" pitchFamily="34" charset="0"/>
                  </a:rPr>
                  <a:t>gravity</a:t>
                </a:r>
                <a:r>
                  <a:rPr lang="it-IT" sz="2400" dirty="0">
                    <a:solidFill>
                      <a:schemeClr val="tx1"/>
                    </a:solidFill>
                    <a:latin typeface="Arial" panose="020B0604020202020204" pitchFamily="34" charset="0"/>
                    <a:cs typeface="Arial" panose="020B0604020202020204" pitchFamily="34" charset="0"/>
                  </a:rPr>
                  <a:t>: </a:t>
                </a:r>
              </a:p>
              <a:p>
                <a:pPr algn="ctr"/>
                <a:endParaRPr lang="it-IT" sz="2000" dirty="0">
                  <a:solidFill>
                    <a:schemeClr val="tx1"/>
                  </a:solidFill>
                  <a:latin typeface="Arial" panose="020B0604020202020204" pitchFamily="34" charset="0"/>
                  <a:cs typeface="Arial" panose="020B0604020202020204" pitchFamily="34" charset="0"/>
                </a:endParaRPr>
              </a:p>
              <a:p>
                <a:pPr algn="ctr"/>
                <a14:m>
                  <m:oMath xmlns:m="http://schemas.openxmlformats.org/officeDocument/2006/math">
                    <m:sSub>
                      <m:sSubPr>
                        <m:ctrlPr>
                          <a:rPr lang="it-IT" sz="240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𝑎</m:t>
                        </m:r>
                      </m:e>
                      <m:sub>
                        <m:r>
                          <a:rPr lang="it-IT" sz="2400" b="0" i="1" smtClean="0">
                            <a:solidFill>
                              <a:schemeClr val="tx1"/>
                            </a:solidFill>
                            <a:latin typeface="Cambria Math" panose="02040503050406030204" pitchFamily="18" charset="0"/>
                            <a:cs typeface="Arial" panose="020B0604020202020204" pitchFamily="34" charset="0"/>
                          </a:rPr>
                          <m:t>𝑚𝑎𝑥</m:t>
                        </m:r>
                      </m:sub>
                    </m:sSub>
                    <m:r>
                      <a:rPr lang="it-IT" sz="240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f>
                      <m:fPr>
                        <m:ctrlPr>
                          <a:rPr lang="it-IT" sz="240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fPr>
                      <m:num>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acc>
                              <m:accPr>
                                <m:chr m:val="̇"/>
                                <m:ctrlPr>
                                  <a:rPr lang="it-IT" sz="2400" i="1">
                                    <a:solidFill>
                                      <a:schemeClr val="tx1"/>
                                    </a:solidFill>
                                    <a:latin typeface="Cambria Math" panose="02040503050406030204" pitchFamily="18" charset="0"/>
                                    <a:ea typeface="Cambria Math" panose="02040503050406030204" pitchFamily="18" charset="0"/>
                                    <a:cs typeface="Arial" panose="020B0604020202020204" pitchFamily="34" charset="0"/>
                                  </a:rPr>
                                </m:ctrlPr>
                              </m:accPr>
                              <m:e>
                                <m:r>
                                  <a:rPr lang="it-IT" sz="2400" i="1">
                                    <a:solidFill>
                                      <a:schemeClr val="tx1"/>
                                    </a:solidFill>
                                    <a:latin typeface="Cambria Math" panose="02040503050406030204" pitchFamily="18" charset="0"/>
                                    <a:ea typeface="Cambria Math" panose="02040503050406030204" pitchFamily="18" charset="0"/>
                                    <a:cs typeface="Arial" panose="020B0604020202020204" pitchFamily="34" charset="0"/>
                                  </a:rPr>
                                  <m:t>𝑀</m:t>
                                </m:r>
                              </m:e>
                            </m:acc>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𝑤𝑖𝑛𝑑</m:t>
                            </m:r>
                          </m:sub>
                        </m:sSub>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𝑣</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𝑤𝑖𝑛𝑑</m:t>
                            </m:r>
                          </m:sub>
                        </m:sSub>
                      </m:num>
                      <m:den>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4</m:t>
                        </m:r>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𝜋</m:t>
                        </m:r>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𝐺</m:t>
                        </m:r>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𝑀</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sub>
                        </m:sSub>
                        <m:sSub>
                          <m:sSub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𝜌</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𝑠</m:t>
                            </m:r>
                          </m:sub>
                        </m:sSub>
                      </m:den>
                    </m:f>
                  </m:oMath>
                </a14:m>
                <a:r>
                  <a:rPr lang="it-IT" sz="2400" dirty="0">
                    <a:solidFill>
                      <a:schemeClr val="tx1"/>
                    </a:solidFill>
                    <a:latin typeface="Arial" panose="020B0604020202020204" pitchFamily="34" charset="0"/>
                    <a:cs typeface="Arial" panose="020B0604020202020204" pitchFamily="34" charset="0"/>
                  </a:rPr>
                  <a:t> </a:t>
                </a:r>
              </a:p>
              <a:p>
                <a:pPr algn="ctr"/>
                <a:endParaRPr lang="it-IT" sz="2000" dirty="0">
                  <a:solidFill>
                    <a:schemeClr val="tx1"/>
                  </a:solidFill>
                  <a:latin typeface="Arial" panose="020B0604020202020204" pitchFamily="34" charset="0"/>
                  <a:cs typeface="Arial" panose="020B0604020202020204" pitchFamily="34" charset="0"/>
                </a:endParaRPr>
              </a:p>
              <a:p>
                <a:pPr algn="ctr"/>
                <a14:m>
                  <m:oMath xmlns:m="http://schemas.openxmlformats.org/officeDocument/2006/math">
                    <m:acc>
                      <m:accPr>
                        <m:chr m:val="̇"/>
                        <m:ctrlPr>
                          <a:rPr lang="it-IT" sz="2400" i="1">
                            <a:solidFill>
                              <a:schemeClr val="tx1"/>
                            </a:solidFill>
                            <a:latin typeface="Cambria Math" panose="02040503050406030204" pitchFamily="18" charset="0"/>
                            <a:cs typeface="Arial" panose="020B0604020202020204" pitchFamily="34" charset="0"/>
                          </a:rPr>
                        </m:ctrlPr>
                      </m:accPr>
                      <m:e>
                        <m:r>
                          <a:rPr lang="it-IT" sz="2400">
                            <a:solidFill>
                              <a:schemeClr val="tx1"/>
                            </a:solidFill>
                            <a:latin typeface="Cambria Math" panose="02040503050406030204" pitchFamily="18" charset="0"/>
                            <a:cs typeface="Arial" panose="020B0604020202020204" pitchFamily="34" charset="0"/>
                          </a:rPr>
                          <m:t>𝑀</m:t>
                        </m:r>
                      </m:e>
                    </m:acc>
                    <m:r>
                      <a:rPr lang="it-IT" sz="2400">
                        <a:solidFill>
                          <a:schemeClr val="tx1"/>
                        </a:solidFill>
                        <a:latin typeface="Cambria Math" panose="02040503050406030204" pitchFamily="18" charset="0"/>
                        <a:cs typeface="Arial" panose="020B0604020202020204" pitchFamily="34" charset="0"/>
                      </a:rPr>
                      <m:t>~</m:t>
                    </m:r>
                    <m:sSup>
                      <m:sSupPr>
                        <m:ctrlPr>
                          <a:rPr lang="it-IT" sz="2400" i="1">
                            <a:solidFill>
                              <a:schemeClr val="tx1"/>
                            </a:solidFill>
                            <a:latin typeface="Cambria Math" panose="02040503050406030204" pitchFamily="18" charset="0"/>
                            <a:cs typeface="Arial" panose="020B0604020202020204" pitchFamily="34" charset="0"/>
                          </a:rPr>
                        </m:ctrlPr>
                      </m:sSupPr>
                      <m:e>
                        <m:r>
                          <a:rPr lang="it-IT" sz="2400">
                            <a:solidFill>
                              <a:schemeClr val="tx1"/>
                            </a:solidFill>
                            <a:latin typeface="Cambria Math" panose="02040503050406030204" pitchFamily="18" charset="0"/>
                            <a:cs typeface="Arial" panose="020B0604020202020204" pitchFamily="34" charset="0"/>
                          </a:rPr>
                          <m:t>10</m:t>
                        </m:r>
                      </m:e>
                      <m:sup>
                        <m:r>
                          <a:rPr lang="it-IT" sz="2400">
                            <a:solidFill>
                              <a:schemeClr val="tx1"/>
                            </a:solidFill>
                            <a:latin typeface="Cambria Math" panose="02040503050406030204" pitchFamily="18" charset="0"/>
                            <a:cs typeface="Arial" panose="020B0604020202020204" pitchFamily="34" charset="0"/>
                          </a:rPr>
                          <m:t>−7</m:t>
                        </m:r>
                      </m:sup>
                    </m:sSup>
                    <m:sSub>
                      <m:sSubPr>
                        <m:ctrlPr>
                          <a:rPr lang="it-IT" sz="2400" i="1">
                            <a:solidFill>
                              <a:schemeClr val="tx1"/>
                            </a:solidFill>
                            <a:latin typeface="Cambria Math" panose="02040503050406030204" pitchFamily="18" charset="0"/>
                            <a:cs typeface="Arial" panose="020B0604020202020204" pitchFamily="34" charset="0"/>
                          </a:rPr>
                        </m:ctrlPr>
                      </m:sSubPr>
                      <m:e>
                        <m:r>
                          <a:rPr lang="it-IT" sz="2400">
                            <a:solidFill>
                              <a:schemeClr val="tx1"/>
                            </a:solidFill>
                            <a:latin typeface="Cambria Math" panose="02040503050406030204" pitchFamily="18" charset="0"/>
                            <a:cs typeface="Arial" panose="020B0604020202020204" pitchFamily="34" charset="0"/>
                          </a:rPr>
                          <m:t>𝑀</m:t>
                        </m:r>
                      </m:e>
                      <m:sub>
                        <m:r>
                          <a:rPr lang="it-IT" sz="2400">
                            <a:solidFill>
                              <a:schemeClr val="tx1"/>
                            </a:solidFill>
                            <a:latin typeface="Cambria Math" panose="02040503050406030204" pitchFamily="18" charset="0"/>
                            <a:cs typeface="Arial" panose="020B0604020202020204" pitchFamily="34" charset="0"/>
                          </a:rPr>
                          <m:t>ʘ</m:t>
                        </m:r>
                      </m:sub>
                    </m:sSub>
                    <m:r>
                      <a:rPr lang="it-IT" sz="2400">
                        <a:solidFill>
                          <a:schemeClr val="tx1"/>
                        </a:solidFill>
                        <a:latin typeface="Cambria Math" panose="02040503050406030204" pitchFamily="18" charset="0"/>
                        <a:cs typeface="Arial" panose="020B0604020202020204" pitchFamily="34" charset="0"/>
                      </a:rPr>
                      <m:t>/</m:t>
                    </m:r>
                    <m:r>
                      <a:rPr lang="it-IT" sz="2400">
                        <a:solidFill>
                          <a:schemeClr val="tx1"/>
                        </a:solidFill>
                        <a:latin typeface="Cambria Math" panose="02040503050406030204" pitchFamily="18" charset="0"/>
                        <a:cs typeface="Arial" panose="020B0604020202020204" pitchFamily="34" charset="0"/>
                      </a:rPr>
                      <m:t>𝑦𝑟</m:t>
                    </m:r>
                  </m:oMath>
                </a14:m>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 a</a:t>
                </a:r>
                <a:r>
                  <a:rPr lang="it-IT" sz="2400" baseline="-25000" dirty="0">
                    <a:solidFill>
                      <a:schemeClr val="tx1"/>
                    </a:solidFill>
                    <a:latin typeface="Arial" panose="020B0604020202020204" pitchFamily="34" charset="0"/>
                    <a:cs typeface="Arial" panose="020B0604020202020204" pitchFamily="34" charset="0"/>
                    <a:sym typeface="Wingdings" panose="05000000000000000000" pitchFamily="2" charset="2"/>
                  </a:rPr>
                  <a:t>max</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=1-10 µm</a:t>
                </a:r>
              </a:p>
              <a:p>
                <a:pPr algn="ctr"/>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da-DK" sz="2000" i="1" dirty="0">
                    <a:solidFill>
                      <a:schemeClr val="tx1"/>
                    </a:solidFill>
                    <a:latin typeface="Arial" panose="020B0604020202020204" pitchFamily="34" charset="0"/>
                    <a:cs typeface="Arial" panose="020B0604020202020204" pitchFamily="34" charset="0"/>
                  </a:rPr>
                  <a:t>Throop&amp; Bally 2005; Facchini+ 2016; Owen &amp; Altaf 2021; Gárate+ 2024; Paine+ 2025</a:t>
                </a:r>
                <a:r>
                  <a:rPr lang="it-IT" sz="2000" i="1" dirty="0">
                    <a:solidFill>
                      <a:schemeClr val="tx1"/>
                    </a:solidFill>
                    <a:latin typeface="Arial" panose="020B0604020202020204" pitchFamily="34" charset="0"/>
                    <a:cs typeface="Arial" panose="020B0604020202020204" pitchFamily="34" charset="0"/>
                    <a:sym typeface="Wingdings" panose="05000000000000000000" pitchFamily="2" charset="2"/>
                  </a:rPr>
                  <a:t> </a:t>
                </a:r>
                <a:endParaRPr lang="it-IT" sz="2000" i="1" dirty="0">
                  <a:solidFill>
                    <a:schemeClr val="tx1"/>
                  </a:solidFill>
                  <a:latin typeface="Arial" panose="020B0604020202020204" pitchFamily="34" charset="0"/>
                  <a:cs typeface="Arial" panose="020B0604020202020204" pitchFamily="34" charset="0"/>
                </a:endParaRPr>
              </a:p>
            </p:txBody>
          </p:sp>
        </mc:Choice>
        <mc:Fallback xmlns="">
          <p:sp>
            <p:nvSpPr>
              <p:cNvPr id="9" name="Rettangolo con angoli arrotondati 8">
                <a:extLst>
                  <a:ext uri="{FF2B5EF4-FFF2-40B4-BE49-F238E27FC236}">
                    <a16:creationId xmlns:a16="http://schemas.microsoft.com/office/drawing/2014/main" id="{F5A6C622-FFDD-4C0D-87EB-3A641AE675BA}"/>
                  </a:ext>
                </a:extLst>
              </p:cNvPr>
              <p:cNvSpPr>
                <a:spLocks noRot="1" noChangeAspect="1" noMove="1" noResize="1" noEditPoints="1" noAdjustHandles="1" noChangeArrowheads="1" noChangeShapeType="1" noTextEdit="1"/>
              </p:cNvSpPr>
              <p:nvPr/>
            </p:nvSpPr>
            <p:spPr>
              <a:xfrm>
                <a:off x="6399474" y="54520"/>
                <a:ext cx="5649652" cy="6660606"/>
              </a:xfrm>
              <a:prstGeom prst="roundRect">
                <a:avLst>
                  <a:gd name="adj" fmla="val 9982"/>
                </a:avLst>
              </a:prstGeom>
              <a:blipFill>
                <a:blip r:embed="rId3"/>
                <a:stretch>
                  <a:fillRect r="-108"/>
                </a:stretch>
              </a:blipFill>
              <a:ln>
                <a:noFill/>
              </a:ln>
              <a:effectLst>
                <a:innerShdw blurRad="114300">
                  <a:prstClr val="black"/>
                </a:innerShdw>
              </a:effectLst>
            </p:spPr>
            <p:txBody>
              <a:bodyPr/>
              <a:lstStyle/>
              <a:p>
                <a:r>
                  <a:rPr lang="it-IT">
                    <a:noFill/>
                  </a:rPr>
                  <a:t> </a:t>
                </a:r>
              </a:p>
            </p:txBody>
          </p:sp>
        </mc:Fallback>
      </mc:AlternateContent>
      <p:pic>
        <p:nvPicPr>
          <p:cNvPr id="3074" name="Picture 2">
            <a:extLst>
              <a:ext uri="{FF2B5EF4-FFF2-40B4-BE49-F238E27FC236}">
                <a16:creationId xmlns:a16="http://schemas.microsoft.com/office/drawing/2014/main" id="{5B85AE4A-5E1C-42EB-94EF-FA8FE9BF04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0000" b="63602"/>
          <a:stretch/>
        </p:blipFill>
        <p:spPr bwMode="auto">
          <a:xfrm>
            <a:off x="142875" y="782698"/>
            <a:ext cx="2893249" cy="28397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1C515F20-5E0A-47F2-8056-184FB022E1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4614" r="50000"/>
          <a:stretch/>
        </p:blipFill>
        <p:spPr bwMode="auto">
          <a:xfrm>
            <a:off x="3036124" y="782698"/>
            <a:ext cx="3289501" cy="5800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882439"/>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igure 3. Refer to the following caption and surrounding text.">
            <a:extLst>
              <a:ext uri="{FF2B5EF4-FFF2-40B4-BE49-F238E27FC236}">
                <a16:creationId xmlns:a16="http://schemas.microsoft.com/office/drawing/2014/main" id="{7C62E253-956F-4E5C-8632-BE91B1A33E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174" y="54521"/>
            <a:ext cx="3316311" cy="266963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Figure 8. Refer to the following caption and surrounding text.">
            <a:extLst>
              <a:ext uri="{FF2B5EF4-FFF2-40B4-BE49-F238E27FC236}">
                <a16:creationId xmlns:a16="http://schemas.microsoft.com/office/drawing/2014/main" id="{8C247275-15CC-456C-BF06-AA58B5A152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2767025"/>
            <a:ext cx="4993553" cy="4036455"/>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B2106287-2166-4B90-862E-F3D1B6640033}"/>
              </a:ext>
            </a:extLst>
          </p:cNvPr>
          <p:cNvSpPr txBox="1"/>
          <p:nvPr/>
        </p:nvSpPr>
        <p:spPr>
          <a:xfrm>
            <a:off x="8911181" y="707090"/>
            <a:ext cx="2479056" cy="1323439"/>
          </a:xfrm>
          <a:prstGeom prst="rect">
            <a:avLst/>
          </a:prstGeom>
          <a:noFill/>
          <a:ln w="28575">
            <a:solidFill>
              <a:srgbClr val="FF0000"/>
            </a:solidFill>
          </a:ln>
        </p:spPr>
        <p:txBody>
          <a:bodyPr wrap="square" rtlCol="0">
            <a:spAutoFit/>
          </a:bodyPr>
          <a:lstStyle/>
          <a:p>
            <a:pPr algn="ctr"/>
            <a:r>
              <a:rPr lang="it-IT" sz="2000" dirty="0">
                <a:solidFill>
                  <a:schemeClr val="bg1"/>
                </a:solidFill>
              </a:rPr>
              <a:t>HST image of 114-426 in the F555W filter.</a:t>
            </a:r>
          </a:p>
          <a:p>
            <a:pPr algn="ctr"/>
            <a:endParaRPr lang="it-IT" sz="2000" dirty="0">
              <a:solidFill>
                <a:schemeClr val="bg1"/>
              </a:solidFill>
            </a:endParaRPr>
          </a:p>
          <a:p>
            <a:pPr algn="ctr"/>
            <a:r>
              <a:rPr lang="it-IT" sz="2000" dirty="0" err="1">
                <a:solidFill>
                  <a:schemeClr val="bg1"/>
                </a:solidFill>
              </a:rPr>
              <a:t>Possible</a:t>
            </a:r>
            <a:r>
              <a:rPr lang="it-IT" sz="2000" dirty="0">
                <a:solidFill>
                  <a:schemeClr val="bg1"/>
                </a:solidFill>
              </a:rPr>
              <a:t> </a:t>
            </a:r>
            <a:r>
              <a:rPr lang="it-IT" sz="2000" dirty="0" err="1">
                <a:solidFill>
                  <a:schemeClr val="bg1"/>
                </a:solidFill>
              </a:rPr>
              <a:t>outflow</a:t>
            </a:r>
            <a:endParaRPr lang="it-IT" sz="2000" dirty="0">
              <a:solidFill>
                <a:schemeClr val="bg1"/>
              </a:solidFill>
            </a:endParaRPr>
          </a:p>
        </p:txBody>
      </p:sp>
      <p:sp>
        <p:nvSpPr>
          <p:cNvPr id="6" name="CasellaDiTesto 5">
            <a:extLst>
              <a:ext uri="{FF2B5EF4-FFF2-40B4-BE49-F238E27FC236}">
                <a16:creationId xmlns:a16="http://schemas.microsoft.com/office/drawing/2014/main" id="{EC4890B7-CEDA-4057-8386-C221756F9167}"/>
              </a:ext>
            </a:extLst>
          </p:cNvPr>
          <p:cNvSpPr txBox="1"/>
          <p:nvPr/>
        </p:nvSpPr>
        <p:spPr>
          <a:xfrm>
            <a:off x="29817" y="54520"/>
            <a:ext cx="5455661"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DUST IN EVAPORATING FLOW</a:t>
            </a:r>
          </a:p>
        </p:txBody>
      </p:sp>
      <p:sp>
        <p:nvSpPr>
          <p:cNvPr id="7" name="Rettangolo con angoli arrotondati 6">
            <a:extLst>
              <a:ext uri="{FF2B5EF4-FFF2-40B4-BE49-F238E27FC236}">
                <a16:creationId xmlns:a16="http://schemas.microsoft.com/office/drawing/2014/main" id="{41995E5A-B787-447E-83D8-227B46970F13}"/>
              </a:ext>
            </a:extLst>
          </p:cNvPr>
          <p:cNvSpPr/>
          <p:nvPr/>
        </p:nvSpPr>
        <p:spPr>
          <a:xfrm>
            <a:off x="53470" y="707090"/>
            <a:ext cx="5430781" cy="609639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114-426, HST/ACS images in F435W, F555W, F685N, F775W, F850LP</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From the </a:t>
            </a:r>
            <a:r>
              <a:rPr lang="it-IT" sz="2400" dirty="0" err="1">
                <a:solidFill>
                  <a:schemeClr val="tx1"/>
                </a:solidFill>
                <a:latin typeface="Arial" panose="020B0604020202020204" pitchFamily="34" charset="0"/>
                <a:cs typeface="Arial" panose="020B0604020202020204" pitchFamily="34" charset="0"/>
              </a:rPr>
              <a:t>extinction</a:t>
            </a:r>
            <a:r>
              <a:rPr lang="it-IT" sz="2400" dirty="0">
                <a:solidFill>
                  <a:schemeClr val="tx1"/>
                </a:solidFill>
                <a:latin typeface="Arial" panose="020B0604020202020204" pitchFamily="34" charset="0"/>
                <a:cs typeface="Arial" panose="020B0604020202020204" pitchFamily="34" charset="0"/>
              </a:rPr>
              <a:t> of background light in </a:t>
            </a:r>
            <a:r>
              <a:rPr lang="it-IT" sz="2400" dirty="0" err="1">
                <a:solidFill>
                  <a:schemeClr val="tx1"/>
                </a:solidFill>
                <a:latin typeface="Arial" panose="020B0604020202020204" pitchFamily="34" charset="0"/>
                <a:cs typeface="Arial" panose="020B0604020202020204" pitchFamily="34" charset="0"/>
              </a:rPr>
              <a:t>different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bands</a:t>
            </a:r>
            <a:r>
              <a:rPr lang="it-IT" sz="2400" dirty="0">
                <a:solidFill>
                  <a:schemeClr val="tx1"/>
                </a:solidFill>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size of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dust</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particles</a:t>
            </a:r>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Result</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evidence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for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spatial</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gradient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of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dust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grains size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from 0.2 </a:t>
            </a:r>
            <a:r>
              <a:rPr lang="it-IT" sz="2400" dirty="0">
                <a:solidFill>
                  <a:schemeClr val="tx1"/>
                </a:solidFill>
                <a:latin typeface="Arial" panose="020B0604020202020204" pitchFamily="34" charset="0"/>
                <a:cs typeface="Arial" panose="020B0604020202020204" pitchFamily="34" charset="0"/>
              </a:rPr>
              <a:t>µm to 0.7µm </a:t>
            </a:r>
            <a:r>
              <a:rPr lang="it-IT" sz="2400" dirty="0" err="1">
                <a:solidFill>
                  <a:schemeClr val="tx1"/>
                </a:solidFill>
                <a:latin typeface="Arial" panose="020B0604020202020204" pitchFamily="34" charset="0"/>
                <a:cs typeface="Arial" panose="020B0604020202020204" pitchFamily="34" charset="0"/>
              </a:rPr>
              <a:t>becoming</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smaller</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distance</a:t>
            </a:r>
            <a:r>
              <a:rPr lang="it-IT" sz="2400" dirty="0">
                <a:solidFill>
                  <a:schemeClr val="tx1"/>
                </a:solidFill>
                <a:latin typeface="Arial" panose="020B0604020202020204" pitchFamily="34" charset="0"/>
                <a:cs typeface="Arial" panose="020B0604020202020204" pitchFamily="34" charset="0"/>
              </a:rPr>
              <a:t> from the disc </a:t>
            </a:r>
            <a:r>
              <a:rPr lang="it-IT" sz="2400" dirty="0" err="1">
                <a:solidFill>
                  <a:schemeClr val="tx1"/>
                </a:solidFill>
                <a:latin typeface="Arial" panose="020B0604020202020204" pitchFamily="34" charset="0"/>
                <a:cs typeface="Arial" panose="020B0604020202020204" pitchFamily="34" charset="0"/>
              </a:rPr>
              <a:t>increases</a:t>
            </a:r>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i="1" dirty="0">
                <a:solidFill>
                  <a:schemeClr val="tx1"/>
                </a:solidFill>
                <a:latin typeface="Arial" panose="020B0604020202020204" pitchFamily="34" charset="0"/>
                <a:cs typeface="Arial" panose="020B0604020202020204" pitchFamily="34" charset="0"/>
              </a:rPr>
              <a:t>Miotello+2012</a:t>
            </a:r>
          </a:p>
        </p:txBody>
      </p:sp>
    </p:spTree>
    <p:extLst>
      <p:ext uri="{BB962C8B-B14F-4D97-AF65-F5344CB8AC3E}">
        <p14:creationId xmlns:p14="http://schemas.microsoft.com/office/powerpoint/2010/main" val="286545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861AEF4-23FC-4DBE-9920-3CD548EAB0F7}"/>
              </a:ext>
            </a:extLst>
          </p:cNvPr>
          <p:cNvSpPr txBox="1"/>
          <p:nvPr/>
        </p:nvSpPr>
        <p:spPr>
          <a:xfrm>
            <a:off x="29817" y="54520"/>
            <a:ext cx="582159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DUST IN WINDS: IMPLICATIONS</a:t>
            </a:r>
          </a:p>
        </p:txBody>
      </p:sp>
      <mc:AlternateContent xmlns:mc="http://schemas.openxmlformats.org/markup-compatibility/2006" xmlns:a14="http://schemas.microsoft.com/office/drawing/2010/main">
        <mc:Choice Requires="a14">
          <p:sp>
            <p:nvSpPr>
              <p:cNvPr id="4" name="Rettangolo con angoli arrotondati 3">
                <a:extLst>
                  <a:ext uri="{FF2B5EF4-FFF2-40B4-BE49-F238E27FC236}">
                    <a16:creationId xmlns:a16="http://schemas.microsoft.com/office/drawing/2014/main" id="{205C90C4-F98D-4B03-9DD4-D47480F4914D}"/>
                  </a:ext>
                </a:extLst>
              </p:cNvPr>
              <p:cNvSpPr/>
              <p:nvPr/>
            </p:nvSpPr>
            <p:spPr>
              <a:xfrm>
                <a:off x="53470" y="707090"/>
                <a:ext cx="7271669" cy="609639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The </a:t>
                </a:r>
                <a:r>
                  <a:rPr lang="it-IT" sz="2400" dirty="0" err="1">
                    <a:solidFill>
                      <a:schemeClr val="tx1"/>
                    </a:solidFill>
                    <a:latin typeface="Arial" panose="020B0604020202020204" pitchFamily="34" charset="0"/>
                    <a:cs typeface="Arial" panose="020B0604020202020204" pitchFamily="34" charset="0"/>
                  </a:rPr>
                  <a:t>dust</a:t>
                </a:r>
                <a:r>
                  <a:rPr lang="it-IT" sz="2400" dirty="0">
                    <a:solidFill>
                      <a:schemeClr val="tx1"/>
                    </a:solidFill>
                    <a:latin typeface="Arial" panose="020B0604020202020204" pitchFamily="34" charset="0"/>
                    <a:cs typeface="Arial" panose="020B0604020202020204" pitchFamily="34" charset="0"/>
                  </a:rPr>
                  <a:t> in the wind set the </a:t>
                </a:r>
                <a:r>
                  <a:rPr lang="it-IT" sz="2400" dirty="0" err="1">
                    <a:solidFill>
                      <a:schemeClr val="tx1"/>
                    </a:solidFill>
                    <a:latin typeface="Arial" panose="020B0604020202020204" pitchFamily="34" charset="0"/>
                    <a:cs typeface="Arial" panose="020B0604020202020204" pitchFamily="34" charset="0"/>
                  </a:rPr>
                  <a:t>extinction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across</a:t>
                </a:r>
                <a:r>
                  <a:rPr lang="it-IT" sz="2400" dirty="0">
                    <a:solidFill>
                      <a:schemeClr val="tx1"/>
                    </a:solidFill>
                    <a:latin typeface="Arial" panose="020B0604020202020204" pitchFamily="34" charset="0"/>
                    <a:cs typeface="Arial" panose="020B0604020202020204" pitchFamily="34" charset="0"/>
                  </a:rPr>
                  <a:t> the flow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implications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for </a:t>
                </a:r>
                <a14:m>
                  <m:oMath xmlns:m="http://schemas.openxmlformats.org/officeDocument/2006/math">
                    <m:acc>
                      <m:accPr>
                        <m:chr m:val="̇"/>
                        <m:ctrlPr>
                          <a:rPr lang="it-IT" sz="2400" b="1" i="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sym typeface="Wingdings" panose="05000000000000000000" pitchFamily="2" charset="2"/>
                          </a:rPr>
                        </m:ctrlPr>
                      </m:accPr>
                      <m:e>
                        <m:r>
                          <a:rPr lang="it-IT" sz="2400" b="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sym typeface="Wingdings" panose="05000000000000000000" pitchFamily="2" charset="2"/>
                          </a:rPr>
                          <m:t>𝑀</m:t>
                        </m:r>
                      </m:e>
                    </m:acc>
                  </m:oMath>
                </a14:m>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endParaRPr>
              </a:p>
              <a:p>
                <a:pPr algn="ctr"/>
                <a:endPar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it-IT" sz="2400" dirty="0" err="1">
                    <a:solidFill>
                      <a:schemeClr val="tx1"/>
                    </a:solidFill>
                    <a:latin typeface="Arial" panose="020B0604020202020204" pitchFamily="34" charset="0"/>
                    <a:cs typeface="Arial" panose="020B0604020202020204" pitchFamily="34" charset="0"/>
                  </a:rPr>
                  <a:t>Potentially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provide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diagnostics</a:t>
                </a:r>
                <a:r>
                  <a:rPr lang="it-IT" sz="2400" dirty="0">
                    <a:solidFill>
                      <a:schemeClr val="tx1"/>
                    </a:solidFill>
                    <a:latin typeface="Arial" panose="020B0604020202020204" pitchFamily="34" charset="0"/>
                    <a:cs typeface="Arial" panose="020B0604020202020204" pitchFamily="34" charset="0"/>
                  </a:rPr>
                  <a:t> to estimate </a:t>
                </a:r>
                <a14:m>
                  <m:oMath xmlns:m="http://schemas.openxmlformats.org/officeDocument/2006/math">
                    <m:acc>
                      <m:accPr>
                        <m:chr m:val="̇"/>
                        <m:ctrlPr>
                          <a:rPr lang="it-IT" sz="2400" i="1">
                            <a:solidFill>
                              <a:schemeClr val="tx1"/>
                            </a:solidFill>
                            <a:latin typeface="Cambria Math" panose="02040503050406030204" pitchFamily="18" charset="0"/>
                            <a:cs typeface="Arial" panose="020B0604020202020204" pitchFamily="34" charset="0"/>
                            <a:sym typeface="Wingdings" panose="05000000000000000000" pitchFamily="2" charset="2"/>
                          </a:rPr>
                        </m:ctrlPr>
                      </m:accPr>
                      <m:e>
                        <m:r>
                          <a:rPr lang="it-IT" sz="2400">
                            <a:solidFill>
                              <a:schemeClr val="tx1"/>
                            </a:solidFill>
                            <a:latin typeface="Cambria Math" panose="02040503050406030204" pitchFamily="18" charset="0"/>
                            <a:cs typeface="Arial" panose="020B0604020202020204" pitchFamily="34" charset="0"/>
                            <a:sym typeface="Wingdings" panose="05000000000000000000" pitchFamily="2" charset="2"/>
                          </a:rPr>
                          <m:t>𝑀</m:t>
                        </m:r>
                      </m:e>
                    </m:acc>
                  </m:oMath>
                </a14:m>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marL="342900" indent="-342900" algn="ctr">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Reduce the reservoir </a:t>
                </a:r>
                <a:r>
                  <a:rPr lang="it-IT" sz="2400" dirty="0">
                    <a:solidFill>
                      <a:schemeClr val="tx1"/>
                    </a:solidFill>
                    <a:latin typeface="Arial" panose="020B0604020202020204" pitchFamily="34" charset="0"/>
                    <a:cs typeface="Arial" panose="020B0604020202020204" pitchFamily="34" charset="0"/>
                  </a:rPr>
                  <a:t>of small </a:t>
                </a:r>
                <a:r>
                  <a:rPr lang="it-IT" sz="2400" dirty="0" err="1">
                    <a:solidFill>
                      <a:schemeClr val="tx1"/>
                    </a:solidFill>
                    <a:latin typeface="Arial" panose="020B0604020202020204" pitchFamily="34" charset="0"/>
                    <a:cs typeface="Arial" panose="020B0604020202020204" pitchFamily="34" charset="0"/>
                  </a:rPr>
                  <a:t>solid</a:t>
                </a:r>
                <a:r>
                  <a:rPr lang="it-IT" sz="2400" dirty="0">
                    <a:solidFill>
                      <a:schemeClr val="tx1"/>
                    </a:solidFill>
                    <a:latin typeface="Arial" panose="020B0604020202020204" pitchFamily="34" charset="0"/>
                    <a:cs typeface="Arial" panose="020B0604020202020204" pitchFamily="34" charset="0"/>
                  </a:rPr>
                  <a:t> bodies for </a:t>
                </a:r>
                <a:r>
                  <a:rPr lang="it-IT" sz="2400" dirty="0" err="1">
                    <a:solidFill>
                      <a:schemeClr val="tx1"/>
                    </a:solidFill>
                    <a:latin typeface="Arial" panose="020B0604020202020204" pitchFamily="34" charset="0"/>
                    <a:cs typeface="Arial" panose="020B0604020202020204" pitchFamily="34" charset="0"/>
                  </a:rPr>
                  <a:t>planet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formation</a:t>
                </a:r>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marL="342900" indent="-342900" algn="ctr">
                  <a:buFont typeface="Arial" panose="020B0604020202020204" pitchFamily="34" charset="0"/>
                  <a:buChar char="•"/>
                </a:pPr>
                <a:r>
                  <a:rPr lang="it-IT" sz="2400" dirty="0" err="1">
                    <a:solidFill>
                      <a:schemeClr val="tx1"/>
                    </a:solidFill>
                    <a:latin typeface="Arial" panose="020B0604020202020204" pitchFamily="34" charset="0"/>
                    <a:cs typeface="Arial" panose="020B0604020202020204" pitchFamily="34" charset="0"/>
                  </a:rPr>
                  <a:t>Photoelectric</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effects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less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important</a:t>
                </a:r>
                <a:r>
                  <a:rPr lang="it-IT" sz="2400" dirty="0">
                    <a:solidFill>
                      <a:schemeClr val="tx1"/>
                    </a:solidFill>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possible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implication</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for the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lifetime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problem</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p>
              <a:p>
                <a:pPr algn="ctr"/>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e.g.: </a:t>
                </a:r>
                <a:r>
                  <a:rPr lang="it-IT" sz="2400" i="1" dirty="0" err="1">
                    <a:solidFill>
                      <a:schemeClr val="tx1"/>
                    </a:solidFill>
                    <a:latin typeface="Arial" panose="020B0604020202020204" pitchFamily="34" charset="0"/>
                    <a:cs typeface="Arial" panose="020B0604020202020204" pitchFamily="34" charset="0"/>
                    <a:sym typeface="Wingdings" panose="05000000000000000000" pitchFamily="2" charset="2"/>
                  </a:rPr>
                  <a:t>Sellek</a:t>
                </a:r>
                <a:r>
                  <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rPr>
                  <a:t>+ 2020; Qiao+2023</a:t>
                </a:r>
                <a:endParaRPr lang="it-IT" sz="2400" i="1" dirty="0">
                  <a:solidFill>
                    <a:schemeClr val="tx1"/>
                  </a:solidFill>
                  <a:latin typeface="Arial" panose="020B0604020202020204" pitchFamily="34" charset="0"/>
                  <a:cs typeface="Arial" panose="020B0604020202020204" pitchFamily="34" charset="0"/>
                </a:endParaRPr>
              </a:p>
            </p:txBody>
          </p:sp>
        </mc:Choice>
        <mc:Fallback xmlns="">
          <p:sp>
            <p:nvSpPr>
              <p:cNvPr id="4" name="Rettangolo con angoli arrotondati 3">
                <a:extLst>
                  <a:ext uri="{FF2B5EF4-FFF2-40B4-BE49-F238E27FC236}">
                    <a16:creationId xmlns:a16="http://schemas.microsoft.com/office/drawing/2014/main" id="{205C90C4-F98D-4B03-9DD4-D47480F4914D}"/>
                  </a:ext>
                </a:extLst>
              </p:cNvPr>
              <p:cNvSpPr>
                <a:spLocks noRot="1" noChangeAspect="1" noMove="1" noResize="1" noEditPoints="1" noAdjustHandles="1" noChangeArrowheads="1" noChangeShapeType="1" noTextEdit="1"/>
              </p:cNvSpPr>
              <p:nvPr/>
            </p:nvSpPr>
            <p:spPr>
              <a:xfrm>
                <a:off x="53470" y="707090"/>
                <a:ext cx="7271669" cy="6096390"/>
              </a:xfrm>
              <a:prstGeom prst="roundRect">
                <a:avLst>
                  <a:gd name="adj" fmla="val 9982"/>
                </a:avLst>
              </a:prstGeom>
              <a:blipFill>
                <a:blip r:embed="rId2"/>
                <a:stretch>
                  <a:fillRect/>
                </a:stretch>
              </a:blipFill>
              <a:ln>
                <a:noFill/>
              </a:ln>
              <a:effectLst>
                <a:innerShdw blurRad="114300">
                  <a:prstClr val="black"/>
                </a:innerShdw>
              </a:effectLst>
            </p:spPr>
            <p:txBody>
              <a:bodyPr/>
              <a:lstStyle/>
              <a:p>
                <a:r>
                  <a:rPr lang="it-IT">
                    <a:noFill/>
                  </a:rPr>
                  <a:t> </a:t>
                </a:r>
              </a:p>
            </p:txBody>
          </p:sp>
        </mc:Fallback>
      </mc:AlternateContent>
    </p:spTree>
    <p:extLst>
      <p:ext uri="{BB962C8B-B14F-4D97-AF65-F5344CB8AC3E}">
        <p14:creationId xmlns:p14="http://schemas.microsoft.com/office/powerpoint/2010/main" val="2630337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4B72F1C-85E2-46E6-9697-C09B33FA818C}"/>
              </a:ext>
            </a:extLst>
          </p:cNvPr>
          <p:cNvSpPr txBox="1"/>
          <p:nvPr/>
        </p:nvSpPr>
        <p:spPr>
          <a:xfrm>
            <a:off x="29817" y="54520"/>
            <a:ext cx="763503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CONSEQUENCES ON PLANET FORMATION</a:t>
            </a:r>
          </a:p>
        </p:txBody>
      </p:sp>
      <p:sp>
        <p:nvSpPr>
          <p:cNvPr id="3" name="Rettangolo con angoli arrotondati 2">
            <a:extLst>
              <a:ext uri="{FF2B5EF4-FFF2-40B4-BE49-F238E27FC236}">
                <a16:creationId xmlns:a16="http://schemas.microsoft.com/office/drawing/2014/main" id="{96CD3542-9580-44B9-AE4E-F6E5E8BA4ED5}"/>
              </a:ext>
            </a:extLst>
          </p:cNvPr>
          <p:cNvSpPr/>
          <p:nvPr/>
        </p:nvSpPr>
        <p:spPr>
          <a:xfrm>
            <a:off x="104244" y="770886"/>
            <a:ext cx="11974341" cy="591699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Disc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dust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-to-gas ratio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increasing</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 more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efficient</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small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planets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formation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rPr>
              <a:t>(</a:t>
            </a:r>
            <a:r>
              <a:rPr lang="en-US" sz="2400" i="1" dirty="0">
                <a:solidFill>
                  <a:schemeClr val="tx1"/>
                </a:solidFill>
                <a:latin typeface="Arial" panose="020B0604020202020204" pitchFamily="34" charset="0"/>
                <a:cs typeface="Arial" panose="020B0604020202020204" pitchFamily="34" charset="0"/>
              </a:rPr>
              <a:t>Throop &amp; Bally 2005; Carrera+2017; Hawort+2018</a:t>
            </a:r>
            <a:r>
              <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rPr>
              <a:t>)</a:t>
            </a:r>
          </a:p>
          <a:p>
            <a:pPr marL="342900" indent="-342900" algn="ctr">
              <a:buFont typeface="Arial" panose="020B0604020202020204" pitchFamily="34" charset="0"/>
              <a:buChar char="•"/>
            </a:pPr>
            <a:endPar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marL="342900" indent="-342900" algn="ctr">
              <a:buFont typeface="Arial" panose="020B0604020202020204" pitchFamily="34" charset="0"/>
              <a:buChar char="•"/>
            </a:pPr>
            <a:r>
              <a:rPr lang="it-IT" sz="2400" dirty="0" err="1">
                <a:solidFill>
                  <a:schemeClr val="tx1"/>
                </a:solidFill>
                <a:latin typeface="Arial" panose="020B0604020202020204" pitchFamily="34" charset="0"/>
                <a:cs typeface="Arial" panose="020B0604020202020204" pitchFamily="34" charset="0"/>
              </a:rPr>
              <a:t>Combined</a:t>
            </a:r>
            <a:r>
              <a:rPr lang="it-IT" sz="2400" dirty="0">
                <a:solidFill>
                  <a:schemeClr val="tx1"/>
                </a:solidFill>
                <a:latin typeface="Arial" panose="020B0604020202020204" pitchFamily="34" charset="0"/>
                <a:cs typeface="Arial" panose="020B0604020202020204" pitchFamily="34" charset="0"/>
              </a:rPr>
              <a:t> with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radial</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drift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no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effects</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on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dust</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-to-gas ratio</a:t>
            </a:r>
            <a:b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b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If</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planet</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formation</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is</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quick</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small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planets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are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favoured</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rPr>
              <a:t>(Selleck+2020)</a:t>
            </a:r>
          </a:p>
          <a:p>
            <a:pPr marL="342900" indent="-342900" algn="ctr">
              <a:buFont typeface="Arial" panose="020B0604020202020204" pitchFamily="34" charset="0"/>
              <a:buChar char="•"/>
            </a:pPr>
            <a:endPar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marL="342900" indent="-342900" algn="ctr">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Pressure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traps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and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dust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pile-up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on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ice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lines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may</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slow down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migration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rPr>
              <a:t>(</a:t>
            </a:r>
            <a:r>
              <a:rPr lang="it-IT" sz="2400" i="1" dirty="0" err="1">
                <a:solidFill>
                  <a:schemeClr val="tx1"/>
                </a:solidFill>
                <a:latin typeface="Arial" panose="020B0604020202020204" pitchFamily="34" charset="0"/>
                <a:cs typeface="Arial" panose="020B0604020202020204" pitchFamily="34" charset="0"/>
              </a:rPr>
              <a:t>Schoonenberg</a:t>
            </a:r>
            <a:r>
              <a:rPr lang="it-IT" sz="2400" i="1" dirty="0">
                <a:solidFill>
                  <a:schemeClr val="tx1"/>
                </a:solidFill>
                <a:latin typeface="Arial" panose="020B0604020202020204" pitchFamily="34" charset="0"/>
                <a:cs typeface="Arial" panose="020B0604020202020204" pitchFamily="34" charset="0"/>
              </a:rPr>
              <a:t> &amp; </a:t>
            </a:r>
            <a:r>
              <a:rPr lang="it-IT" sz="2400" i="1" dirty="0" err="1">
                <a:solidFill>
                  <a:schemeClr val="tx1"/>
                </a:solidFill>
                <a:latin typeface="Arial" panose="020B0604020202020204" pitchFamily="34" charset="0"/>
                <a:cs typeface="Arial" panose="020B0604020202020204" pitchFamily="34" charset="0"/>
              </a:rPr>
              <a:t>Ormel</a:t>
            </a:r>
            <a:r>
              <a:rPr lang="it-IT" sz="2400" i="1" dirty="0">
                <a:solidFill>
                  <a:schemeClr val="tx1"/>
                </a:solidFill>
                <a:latin typeface="Arial" panose="020B0604020202020204" pitchFamily="34" charset="0"/>
                <a:cs typeface="Arial" panose="020B0604020202020204" pitchFamily="34" charset="0"/>
              </a:rPr>
              <a:t> 2017, </a:t>
            </a:r>
            <a:r>
              <a:rPr lang="it-IT" sz="2400" i="1" dirty="0" err="1">
                <a:solidFill>
                  <a:schemeClr val="tx1"/>
                </a:solidFill>
                <a:latin typeface="Arial" panose="020B0604020202020204" pitchFamily="34" charset="0"/>
                <a:cs typeface="Arial" panose="020B0604020202020204" pitchFamily="34" charset="0"/>
              </a:rPr>
              <a:t>Rosotti</a:t>
            </a:r>
            <a:r>
              <a:rPr lang="it-IT" sz="2400" i="1" dirty="0">
                <a:solidFill>
                  <a:schemeClr val="tx1"/>
                </a:solidFill>
                <a:latin typeface="Arial" panose="020B0604020202020204" pitchFamily="34" charset="0"/>
                <a:cs typeface="Arial" panose="020B0604020202020204" pitchFamily="34" charset="0"/>
              </a:rPr>
              <a:t>+ 2020</a:t>
            </a:r>
            <a:r>
              <a:rPr lang="it-IT" sz="2400" i="1" dirty="0">
                <a:solidFill>
                  <a:schemeClr val="tx1"/>
                </a:solidFill>
                <a:latin typeface="Arial" panose="020B0604020202020204" pitchFamily="34" charset="0"/>
                <a:cs typeface="Arial" panose="020B0604020202020204" pitchFamily="34" charset="0"/>
                <a:sym typeface="Wingdings" panose="05000000000000000000" pitchFamily="2" charset="2"/>
              </a:rPr>
              <a:t>)</a:t>
            </a:r>
          </a:p>
        </p:txBody>
      </p:sp>
    </p:spTree>
    <p:extLst>
      <p:ext uri="{BB962C8B-B14F-4D97-AF65-F5344CB8AC3E}">
        <p14:creationId xmlns:p14="http://schemas.microsoft.com/office/powerpoint/2010/main" val="1146201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he colour scale shows the final mass of a planet as a function of the shielding time and initial orbital radius of the planetary seed, in a 104 G0 environment. The contours show the final semimajor axis (afinal) of the planets in au.">
            <a:extLst>
              <a:ext uri="{FF2B5EF4-FFF2-40B4-BE49-F238E27FC236}">
                <a16:creationId xmlns:a16="http://schemas.microsoft.com/office/drawing/2014/main" id="{40487A85-1A72-4586-9F8E-31202075BF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449" y="1063489"/>
            <a:ext cx="5813085" cy="4549372"/>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con angoli arrotondati 6">
            <a:extLst>
              <a:ext uri="{FF2B5EF4-FFF2-40B4-BE49-F238E27FC236}">
                <a16:creationId xmlns:a16="http://schemas.microsoft.com/office/drawing/2014/main" id="{C9A2CB30-D77A-45CA-9A51-09748D81D994}"/>
              </a:ext>
            </a:extLst>
          </p:cNvPr>
          <p:cNvSpPr/>
          <p:nvPr/>
        </p:nvSpPr>
        <p:spPr>
          <a:xfrm>
            <a:off x="29815" y="728746"/>
            <a:ext cx="5602500" cy="601991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Outer disc </a:t>
            </a:r>
            <a:r>
              <a:rPr lang="it-IT" sz="2400" dirty="0" err="1">
                <a:solidFill>
                  <a:schemeClr val="tx1"/>
                </a:solidFill>
                <a:latin typeface="Arial" panose="020B0604020202020204" pitchFamily="34" charset="0"/>
                <a:cs typeface="Arial" panose="020B0604020202020204" pitchFamily="34" charset="0"/>
              </a:rPr>
              <a:t>dispersal</a:t>
            </a:r>
            <a:r>
              <a:rPr lang="it-IT" sz="2400" dirty="0">
                <a:solidFill>
                  <a:schemeClr val="tx1"/>
                </a:solidFill>
                <a:latin typeface="Arial" panose="020B0604020202020204" pitchFamily="34" charset="0"/>
                <a:cs typeface="Arial" panose="020B0604020202020204" pitchFamily="34" charset="0"/>
              </a:rPr>
              <a:t> by </a:t>
            </a:r>
            <a:r>
              <a:rPr lang="it-IT" sz="2400" dirty="0" err="1">
                <a:solidFill>
                  <a:schemeClr val="tx1"/>
                </a:solidFill>
                <a:latin typeface="Arial" panose="020B0604020202020204" pitchFamily="34" charset="0"/>
                <a:cs typeface="Arial" panose="020B0604020202020204" pitchFamily="34" charset="0"/>
              </a:rPr>
              <a:t>photoevaporation</a:t>
            </a:r>
            <a:r>
              <a:rPr lang="it-IT" sz="2400" dirty="0">
                <a:solidFill>
                  <a:schemeClr val="tx1"/>
                </a:solidFill>
                <a:latin typeface="Arial" panose="020B0604020202020204" pitchFamily="34" charset="0"/>
                <a:cs typeface="Arial" panose="020B0604020202020204" pitchFamily="34" charset="0"/>
              </a:rPr>
              <a:t> </a:t>
            </a:r>
          </a:p>
          <a:p>
            <a:pPr algn="ct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p>
          <a:p>
            <a:pPr algn="ct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decline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of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pebble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migration</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inward</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 </a:t>
            </a:r>
          </a:p>
          <a:p>
            <a:pPr algn="ct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Less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efficient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pebble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accretion</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endParaRP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Shielding for 0-3 </a:t>
            </a:r>
            <a:r>
              <a:rPr lang="en-US"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Myrs</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is important </a:t>
            </a:r>
          </a:p>
          <a:p>
            <a:pPr algn="ctr"/>
            <a:endParaRPr lang="en-US" sz="1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Final planetary mass as a function of the shielding time and initial orbital radius of the planetary seed, in a 10</a:t>
            </a:r>
            <a:r>
              <a:rPr lang="en-US" sz="2400" baseline="30000" dirty="0">
                <a:solidFill>
                  <a:schemeClr val="tx1"/>
                </a:solidFill>
                <a:latin typeface="Arial" panose="020B0604020202020204" pitchFamily="34" charset="0"/>
                <a:cs typeface="Arial" panose="020B0604020202020204" pitchFamily="34" charset="0"/>
              </a:rPr>
              <a:t>4</a:t>
            </a:r>
            <a:r>
              <a:rPr lang="en-US" sz="2400" dirty="0">
                <a:solidFill>
                  <a:schemeClr val="tx1"/>
                </a:solidFill>
                <a:latin typeface="Arial" panose="020B0604020202020204" pitchFamily="34" charset="0"/>
                <a:cs typeface="Arial" panose="020B0604020202020204" pitchFamily="34" charset="0"/>
              </a:rPr>
              <a:t> G</a:t>
            </a:r>
            <a:r>
              <a:rPr lang="en-US" sz="2400" baseline="-25000" dirty="0">
                <a:solidFill>
                  <a:schemeClr val="tx1"/>
                </a:solidFill>
                <a:latin typeface="Arial" panose="020B0604020202020204" pitchFamily="34" charset="0"/>
                <a:cs typeface="Arial" panose="020B0604020202020204" pitchFamily="34" charset="0"/>
              </a:rPr>
              <a:t>0</a:t>
            </a:r>
            <a:r>
              <a:rPr lang="en-US" sz="2400" dirty="0">
                <a:solidFill>
                  <a:schemeClr val="tx1"/>
                </a:solidFill>
                <a:latin typeface="Arial" panose="020B0604020202020204" pitchFamily="34" charset="0"/>
                <a:cs typeface="Arial" panose="020B0604020202020204" pitchFamily="34" charset="0"/>
              </a:rPr>
              <a:t> environment. </a:t>
            </a:r>
          </a:p>
          <a:p>
            <a:pPr algn="ctr"/>
            <a:endParaRPr lang="en-US" sz="1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Contours show the final semimajor axis of the planets in AU </a:t>
            </a:r>
            <a:r>
              <a:rPr lang="en-US" sz="2400" i="1" dirty="0">
                <a:solidFill>
                  <a:schemeClr val="tx1"/>
                </a:solidFill>
                <a:latin typeface="Arial" panose="020B0604020202020204" pitchFamily="34" charset="0"/>
                <a:cs typeface="Arial" panose="020B0604020202020204" pitchFamily="34" charset="0"/>
              </a:rPr>
              <a:t>(Qiao+2023)</a:t>
            </a:r>
            <a:endParaRPr lang="it-IT" sz="2400" i="1" dirty="0">
              <a:solidFill>
                <a:schemeClr val="tx1"/>
              </a:solidFill>
              <a:latin typeface="Arial" panose="020B0604020202020204" pitchFamily="34" charset="0"/>
              <a:cs typeface="Arial" panose="020B0604020202020204" pitchFamily="34" charset="0"/>
            </a:endParaRPr>
          </a:p>
        </p:txBody>
      </p:sp>
      <p:cxnSp>
        <p:nvCxnSpPr>
          <p:cNvPr id="9" name="Connettore 2 8">
            <a:extLst>
              <a:ext uri="{FF2B5EF4-FFF2-40B4-BE49-F238E27FC236}">
                <a16:creationId xmlns:a16="http://schemas.microsoft.com/office/drawing/2014/main" id="{23AC3EC7-B4CD-4192-A2AE-7F4EC2ACE37B}"/>
              </a:ext>
            </a:extLst>
          </p:cNvPr>
          <p:cNvCxnSpPr/>
          <p:nvPr/>
        </p:nvCxnSpPr>
        <p:spPr>
          <a:xfrm>
            <a:off x="6848483" y="6253337"/>
            <a:ext cx="4231532"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ttangolo con angoli arrotondati 9">
            <a:extLst>
              <a:ext uri="{FF2B5EF4-FFF2-40B4-BE49-F238E27FC236}">
                <a16:creationId xmlns:a16="http://schemas.microsoft.com/office/drawing/2014/main" id="{7C3F5F0D-FEDA-4988-A1CB-94DAB57A99D4}"/>
              </a:ext>
            </a:extLst>
          </p:cNvPr>
          <p:cNvSpPr/>
          <p:nvPr/>
        </p:nvSpPr>
        <p:spPr>
          <a:xfrm>
            <a:off x="7738202" y="5697394"/>
            <a:ext cx="2670940" cy="49292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Shielding time</a:t>
            </a:r>
            <a:endParaRPr lang="it-IT" sz="2400" i="1" dirty="0">
              <a:solidFill>
                <a:schemeClr val="tx1"/>
              </a:solidFill>
              <a:latin typeface="Arial" panose="020B0604020202020204" pitchFamily="34" charset="0"/>
              <a:cs typeface="Arial" panose="020B0604020202020204" pitchFamily="34" charset="0"/>
            </a:endParaRPr>
          </a:p>
        </p:txBody>
      </p:sp>
      <p:cxnSp>
        <p:nvCxnSpPr>
          <p:cNvPr id="11" name="Connettore 2 10">
            <a:extLst>
              <a:ext uri="{FF2B5EF4-FFF2-40B4-BE49-F238E27FC236}">
                <a16:creationId xmlns:a16="http://schemas.microsoft.com/office/drawing/2014/main" id="{6A9AF603-64EC-41A4-ABB5-FC3E1F71D356}"/>
              </a:ext>
            </a:extLst>
          </p:cNvPr>
          <p:cNvCxnSpPr>
            <a:cxnSpLocks/>
          </p:cNvCxnSpPr>
          <p:nvPr/>
        </p:nvCxnSpPr>
        <p:spPr>
          <a:xfrm flipV="1">
            <a:off x="5717257" y="1355107"/>
            <a:ext cx="0" cy="398559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ttangolo con angoli arrotondati 15">
            <a:extLst>
              <a:ext uri="{FF2B5EF4-FFF2-40B4-BE49-F238E27FC236}">
                <a16:creationId xmlns:a16="http://schemas.microsoft.com/office/drawing/2014/main" id="{2F4A3D6F-7B93-4931-9291-217BD5198162}"/>
              </a:ext>
            </a:extLst>
          </p:cNvPr>
          <p:cNvSpPr/>
          <p:nvPr/>
        </p:nvSpPr>
        <p:spPr>
          <a:xfrm>
            <a:off x="5808464" y="1899558"/>
            <a:ext cx="447505" cy="305131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a:solidFill>
                  <a:schemeClr val="tx1"/>
                </a:solidFill>
                <a:latin typeface="Arial" panose="020B0604020202020204" pitchFamily="34" charset="0"/>
                <a:cs typeface="Arial" panose="020B0604020202020204" pitchFamily="34" charset="0"/>
              </a:rPr>
              <a:t>Planetary seed orbit</a:t>
            </a:r>
            <a:endParaRPr lang="it-IT" sz="2400" i="1" dirty="0">
              <a:solidFill>
                <a:schemeClr val="tx1"/>
              </a:solidFill>
              <a:latin typeface="Arial" panose="020B0604020202020204" pitchFamily="34" charset="0"/>
              <a:cs typeface="Arial" panose="020B0604020202020204" pitchFamily="34" charset="0"/>
            </a:endParaRPr>
          </a:p>
        </p:txBody>
      </p:sp>
      <p:cxnSp>
        <p:nvCxnSpPr>
          <p:cNvPr id="17" name="Connettore 2 16">
            <a:extLst>
              <a:ext uri="{FF2B5EF4-FFF2-40B4-BE49-F238E27FC236}">
                <a16:creationId xmlns:a16="http://schemas.microsoft.com/office/drawing/2014/main" id="{B6D0E660-5432-41FD-A965-CC7FD9D46978}"/>
              </a:ext>
            </a:extLst>
          </p:cNvPr>
          <p:cNvCxnSpPr>
            <a:cxnSpLocks/>
          </p:cNvCxnSpPr>
          <p:nvPr/>
        </p:nvCxnSpPr>
        <p:spPr>
          <a:xfrm>
            <a:off x="7286012" y="1934150"/>
            <a:ext cx="3443597" cy="291995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Rettangolo con angoli arrotondati 17">
            <a:extLst>
              <a:ext uri="{FF2B5EF4-FFF2-40B4-BE49-F238E27FC236}">
                <a16:creationId xmlns:a16="http://schemas.microsoft.com/office/drawing/2014/main" id="{E85EA702-DA5C-4A81-ADD2-B61852C6C6D8}"/>
              </a:ext>
            </a:extLst>
          </p:cNvPr>
          <p:cNvSpPr/>
          <p:nvPr/>
        </p:nvSpPr>
        <p:spPr>
          <a:xfrm rot="2445204">
            <a:off x="8107853" y="3091713"/>
            <a:ext cx="2670940" cy="49292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Planet final size</a:t>
            </a:r>
            <a:endParaRPr lang="it-IT" sz="2400" i="1" dirty="0">
              <a:solidFill>
                <a:schemeClr val="tx1"/>
              </a:solidFill>
              <a:latin typeface="Arial" panose="020B0604020202020204" pitchFamily="34" charset="0"/>
              <a:cs typeface="Arial" panose="020B0604020202020204" pitchFamily="34" charset="0"/>
            </a:endParaRPr>
          </a:p>
        </p:txBody>
      </p:sp>
      <p:sp>
        <p:nvSpPr>
          <p:cNvPr id="25" name="CasellaDiTesto 24">
            <a:extLst>
              <a:ext uri="{FF2B5EF4-FFF2-40B4-BE49-F238E27FC236}">
                <a16:creationId xmlns:a16="http://schemas.microsoft.com/office/drawing/2014/main" id="{4EFBEE44-7ECA-4DB0-A58C-63EAA6F32C5C}"/>
              </a:ext>
            </a:extLst>
          </p:cNvPr>
          <p:cNvSpPr txBox="1"/>
          <p:nvPr/>
        </p:nvSpPr>
        <p:spPr>
          <a:xfrm>
            <a:off x="108284" y="73414"/>
            <a:ext cx="839441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PEBBLE ACCRETION VS. PHOTOEVAPORATION</a:t>
            </a:r>
          </a:p>
        </p:txBody>
      </p:sp>
    </p:spTree>
    <p:extLst>
      <p:ext uri="{BB962C8B-B14F-4D97-AF65-F5344CB8AC3E}">
        <p14:creationId xmlns:p14="http://schemas.microsoft.com/office/powerpoint/2010/main" val="25691795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817B5ED-F10C-4585-8DA8-638AC921BF15}"/>
              </a:ext>
            </a:extLst>
          </p:cNvPr>
          <p:cNvSpPr txBox="1"/>
          <p:nvPr/>
        </p:nvSpPr>
        <p:spPr>
          <a:xfrm>
            <a:off x="29817" y="54520"/>
            <a:ext cx="1745991"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MODELS</a:t>
            </a:r>
          </a:p>
        </p:txBody>
      </p:sp>
      <p:pic>
        <p:nvPicPr>
          <p:cNvPr id="3" name="Picture 2">
            <a:extLst>
              <a:ext uri="{FF2B5EF4-FFF2-40B4-BE49-F238E27FC236}">
                <a16:creationId xmlns:a16="http://schemas.microsoft.com/office/drawing/2014/main" id="{5A6DFEF3-062C-438E-97CA-FF72E84FCC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85" y="858197"/>
            <a:ext cx="5797307" cy="3260985"/>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8C0BCF2D-8BBA-45E6-B087-799038BCA3C6}"/>
              </a:ext>
            </a:extLst>
          </p:cNvPr>
          <p:cNvPicPr>
            <a:picLocks noChangeAspect="1"/>
          </p:cNvPicPr>
          <p:nvPr/>
        </p:nvPicPr>
        <p:blipFill rotWithShape="1">
          <a:blip r:embed="rId3"/>
          <a:srcRect b="4277"/>
          <a:stretch/>
        </p:blipFill>
        <p:spPr>
          <a:xfrm>
            <a:off x="6332974" y="484190"/>
            <a:ext cx="5797307" cy="3634992"/>
          </a:xfrm>
          <a:prstGeom prst="rect">
            <a:avLst/>
          </a:prstGeom>
        </p:spPr>
      </p:pic>
      <p:sp>
        <p:nvSpPr>
          <p:cNvPr id="7" name="Rettangolo con angoli arrotondati 6">
            <a:extLst>
              <a:ext uri="{FF2B5EF4-FFF2-40B4-BE49-F238E27FC236}">
                <a16:creationId xmlns:a16="http://schemas.microsoft.com/office/drawing/2014/main" id="{EF0207CD-9096-4FCB-8212-4F8CF20A5E96}"/>
              </a:ext>
            </a:extLst>
          </p:cNvPr>
          <p:cNvSpPr/>
          <p:nvPr/>
        </p:nvSpPr>
        <p:spPr>
          <a:xfrm>
            <a:off x="29817" y="4306186"/>
            <a:ext cx="5818575" cy="249729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en-US" sz="2400" dirty="0">
                <a:solidFill>
                  <a:schemeClr val="tx1"/>
                </a:solidFill>
                <a:latin typeface="Arial" panose="020B0604020202020204" pitchFamily="34" charset="0"/>
                <a:cs typeface="Arial" panose="020B0604020202020204" pitchFamily="34" charset="0"/>
              </a:rPr>
              <a:t>PUFFIN enables rapid creation of externally irradiated </a:t>
            </a:r>
            <a:r>
              <a:rPr lang="en-US" sz="2400" dirty="0" err="1">
                <a:solidFill>
                  <a:schemeClr val="tx1"/>
                </a:solidFill>
                <a:latin typeface="Arial" panose="020B0604020202020204" pitchFamily="34" charset="0"/>
                <a:cs typeface="Arial" panose="020B0604020202020204" pitchFamily="34" charset="0"/>
              </a:rPr>
              <a:t>disk+wind</a:t>
            </a:r>
            <a:r>
              <a:rPr lang="en-US" sz="2400" dirty="0">
                <a:solidFill>
                  <a:schemeClr val="tx1"/>
                </a:solidFill>
                <a:latin typeface="Arial" panose="020B0604020202020204" pitchFamily="34" charset="0"/>
                <a:cs typeface="Arial" panose="020B0604020202020204" pitchFamily="34" charset="0"/>
              </a:rPr>
              <a:t> density structures. Efficient exploration of chemistry across a wide parameter space</a:t>
            </a:r>
            <a:br>
              <a:rPr lang="en-US" sz="2400" dirty="0">
                <a:solidFill>
                  <a:schemeClr val="tx1"/>
                </a:solidFill>
                <a:latin typeface="Arial" panose="020B0604020202020204" pitchFamily="34" charset="0"/>
                <a:cs typeface="Arial" panose="020B0604020202020204" pitchFamily="34" charset="0"/>
              </a:rPr>
            </a:br>
            <a:r>
              <a:rPr lang="it-IT" sz="2400" i="1" dirty="0" err="1">
                <a:solidFill>
                  <a:schemeClr val="tx1"/>
                </a:solidFill>
                <a:latin typeface="Arial" panose="020B0604020202020204" pitchFamily="34" charset="0"/>
                <a:cs typeface="Arial" panose="020B0604020202020204" pitchFamily="34" charset="0"/>
              </a:rPr>
              <a:t>Keyte</a:t>
            </a:r>
            <a:r>
              <a:rPr lang="it-IT" sz="2400" i="1" dirty="0">
                <a:solidFill>
                  <a:schemeClr val="tx1"/>
                </a:solidFill>
                <a:latin typeface="Arial" panose="020B0604020202020204" pitchFamily="34" charset="0"/>
                <a:cs typeface="Arial" panose="020B0604020202020204" pitchFamily="34" charset="0"/>
              </a:rPr>
              <a:t> &amp; </a:t>
            </a:r>
            <a:r>
              <a:rPr lang="it-IT" sz="2400" i="1" dirty="0" err="1">
                <a:solidFill>
                  <a:schemeClr val="tx1"/>
                </a:solidFill>
                <a:latin typeface="Arial" panose="020B0604020202020204" pitchFamily="34" charset="0"/>
                <a:cs typeface="Arial" panose="020B0604020202020204" pitchFamily="34" charset="0"/>
              </a:rPr>
              <a:t>Haworth</a:t>
            </a:r>
            <a:r>
              <a:rPr lang="it-IT" sz="2400" i="1" dirty="0">
                <a:solidFill>
                  <a:schemeClr val="tx1"/>
                </a:solidFill>
                <a:latin typeface="Arial" panose="020B0604020202020204" pitchFamily="34" charset="0"/>
                <a:cs typeface="Arial" panose="020B0604020202020204" pitchFamily="34" charset="0"/>
              </a:rPr>
              <a:t> (2025-2026)</a:t>
            </a:r>
            <a:endParaRPr lang="it-IT" sz="2400" i="1" dirty="0">
              <a:solidFill>
                <a:schemeClr val="bg1"/>
              </a:solidFill>
            </a:endParaRPr>
          </a:p>
        </p:txBody>
      </p:sp>
      <p:sp>
        <p:nvSpPr>
          <p:cNvPr id="8" name="Rettangolo con angoli arrotondati 7">
            <a:extLst>
              <a:ext uri="{FF2B5EF4-FFF2-40B4-BE49-F238E27FC236}">
                <a16:creationId xmlns:a16="http://schemas.microsoft.com/office/drawing/2014/main" id="{CC5102FA-71E0-48CE-9B4D-B243621F97B1}"/>
              </a:ext>
            </a:extLst>
          </p:cNvPr>
          <p:cNvSpPr/>
          <p:nvPr/>
        </p:nvSpPr>
        <p:spPr>
          <a:xfrm>
            <a:off x="6332974" y="4306186"/>
            <a:ext cx="5818575" cy="249729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dirty="0" err="1">
                <a:solidFill>
                  <a:schemeClr val="tx1"/>
                </a:solidFill>
                <a:latin typeface="Arial" panose="020B0604020202020204" pitchFamily="34" charset="0"/>
                <a:cs typeface="Arial" panose="020B0604020202020204" pitchFamily="34" charset="0"/>
              </a:rPr>
              <a:t>Available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grid</a:t>
            </a:r>
            <a:r>
              <a:rPr lang="it-IT" sz="2400" dirty="0">
                <a:solidFill>
                  <a:schemeClr val="tx1"/>
                </a:solidFill>
                <a:latin typeface="Arial" panose="020B0604020202020204" pitchFamily="34" charset="0"/>
                <a:cs typeface="Arial" panose="020B0604020202020204" pitchFamily="34" charset="0"/>
              </a:rPr>
              <a:t> of models of mass </a:t>
            </a:r>
            <a:r>
              <a:rPr lang="it-IT" sz="2400" dirty="0" err="1">
                <a:solidFill>
                  <a:schemeClr val="tx1"/>
                </a:solidFill>
                <a:latin typeface="Arial" panose="020B0604020202020204" pitchFamily="34" charset="0"/>
                <a:cs typeface="Arial" panose="020B0604020202020204" pitchFamily="34" charset="0"/>
              </a:rPr>
              <a:t>loss</a:t>
            </a:r>
            <a:r>
              <a:rPr lang="it-IT" sz="2400" dirty="0">
                <a:solidFill>
                  <a:schemeClr val="tx1"/>
                </a:solidFill>
                <a:latin typeface="Arial" panose="020B0604020202020204" pitchFamily="34" charset="0"/>
                <a:cs typeface="Arial" panose="020B0604020202020204" pitchFamily="34" charset="0"/>
              </a:rPr>
              <a:t> from </a:t>
            </a:r>
            <a:r>
              <a:rPr lang="it-IT" sz="2400" dirty="0" err="1">
                <a:solidFill>
                  <a:schemeClr val="tx1"/>
                </a:solidFill>
                <a:latin typeface="Arial" panose="020B0604020202020204" pitchFamily="34" charset="0"/>
                <a:cs typeface="Arial" panose="020B0604020202020204" pitchFamily="34" charset="0"/>
              </a:rPr>
              <a:t>evaporating</a:t>
            </a:r>
            <a:r>
              <a:rPr lang="it-IT" sz="2400" dirty="0">
                <a:solidFill>
                  <a:schemeClr val="tx1"/>
                </a:solidFill>
                <a:latin typeface="Arial" panose="020B0604020202020204" pitchFamily="34" charset="0"/>
                <a:cs typeface="Arial" panose="020B0604020202020204" pitchFamily="34" charset="0"/>
              </a:rPr>
              <a:t> discs</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i="1" dirty="0" err="1">
                <a:solidFill>
                  <a:schemeClr val="tx1"/>
                </a:solidFill>
                <a:latin typeface="Arial" panose="020B0604020202020204" pitchFamily="34" charset="0"/>
                <a:cs typeface="Arial" panose="020B0604020202020204" pitchFamily="34" charset="0"/>
              </a:rPr>
              <a:t>Haworth</a:t>
            </a:r>
            <a:r>
              <a:rPr lang="it-IT" sz="2400" i="1" dirty="0">
                <a:solidFill>
                  <a:schemeClr val="tx1"/>
                </a:solidFill>
                <a:latin typeface="Arial" panose="020B0604020202020204" pitchFamily="34" charset="0"/>
                <a:cs typeface="Arial" panose="020B0604020202020204" pitchFamily="34" charset="0"/>
              </a:rPr>
              <a:t>+ 2018, 2023 </a:t>
            </a:r>
            <a:endParaRPr lang="it-IT" sz="2400" i="1" dirty="0">
              <a:solidFill>
                <a:schemeClr val="bg1"/>
              </a:solidFill>
            </a:endParaRPr>
          </a:p>
        </p:txBody>
      </p:sp>
    </p:spTree>
    <p:extLst>
      <p:ext uri="{BB962C8B-B14F-4D97-AF65-F5344CB8AC3E}">
        <p14:creationId xmlns:p14="http://schemas.microsoft.com/office/powerpoint/2010/main" val="1213521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801EDF-6588-472E-8399-90650BD6F037}"/>
              </a:ext>
            </a:extLst>
          </p:cNvPr>
          <p:cNvSpPr>
            <a:spLocks noGrp="1"/>
          </p:cNvSpPr>
          <p:nvPr>
            <p:ph type="ctrTitle"/>
          </p:nvPr>
        </p:nvSpPr>
        <p:spPr>
          <a:xfrm>
            <a:off x="696327" y="3170057"/>
            <a:ext cx="10799345" cy="1973477"/>
          </a:xfrm>
        </p:spPr>
        <p:txBody>
          <a:bodyPr>
            <a:normAutofit fontScale="90000"/>
          </a:bodyPr>
          <a:lstStyle/>
          <a:p>
            <a:r>
              <a:rPr lang="it-IT" sz="8800" b="1"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101600">
                    <a:schemeClr val="accent2">
                      <a:satMod val="175000"/>
                      <a:alpha val="40000"/>
                    </a:schemeClr>
                  </a:glow>
                </a:effectLst>
                <a:latin typeface="Aharoni" panose="02010803020104030203" pitchFamily="2" charset="-79"/>
                <a:cs typeface="Aharoni" panose="02010803020104030203" pitchFamily="2" charset="-79"/>
              </a:rPr>
              <a:t>PHOTOEVAPORATION AND DISCS POPULATIONS </a:t>
            </a:r>
          </a:p>
        </p:txBody>
      </p:sp>
    </p:spTree>
    <p:extLst>
      <p:ext uri="{BB962C8B-B14F-4D97-AF65-F5344CB8AC3E}">
        <p14:creationId xmlns:p14="http://schemas.microsoft.com/office/powerpoint/2010/main" val="32712039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F11E957-3D0B-4B90-B6F7-85F7005A9D8A}"/>
              </a:ext>
            </a:extLst>
          </p:cNvPr>
          <p:cNvSpPr txBox="1"/>
          <p:nvPr/>
        </p:nvSpPr>
        <p:spPr>
          <a:xfrm>
            <a:off x="29817" y="54520"/>
            <a:ext cx="1172269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PHOTOEVAPORATION ON DISCS POPULATIONS: PROS AND CONS</a:t>
            </a:r>
          </a:p>
        </p:txBody>
      </p:sp>
      <p:sp>
        <p:nvSpPr>
          <p:cNvPr id="3" name="Rettangolo con angoli arrotondati 2">
            <a:extLst>
              <a:ext uri="{FF2B5EF4-FFF2-40B4-BE49-F238E27FC236}">
                <a16:creationId xmlns:a16="http://schemas.microsoft.com/office/drawing/2014/main" id="{A7041519-FE67-44C1-BA4D-86099733FBE6}"/>
              </a:ext>
            </a:extLst>
          </p:cNvPr>
          <p:cNvSpPr/>
          <p:nvPr/>
        </p:nvSpPr>
        <p:spPr>
          <a:xfrm>
            <a:off x="72590" y="723014"/>
            <a:ext cx="6007646" cy="2817628"/>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32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PROS</a:t>
            </a:r>
            <a:endParaRPr lang="it-IT" sz="24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rtl="0">
              <a:spcBef>
                <a:spcPts val="0"/>
              </a:spcBef>
              <a:spcAft>
                <a:spcPts val="0"/>
              </a:spcAft>
            </a:pPr>
            <a:endParaRPr lang="it-IT" sz="10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Rich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statistics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distant</a:t>
            </a:r>
            <a:r>
              <a:rPr lang="it-IT" sz="2400" dirty="0">
                <a:solidFill>
                  <a:schemeClr val="tx1"/>
                </a:solidFill>
                <a:latin typeface="Arial" panose="020B0604020202020204" pitchFamily="34" charset="0"/>
                <a:cs typeface="Arial" panose="020B0604020202020204" pitchFamily="34" charset="0"/>
              </a:rPr>
              <a:t> clusters can </a:t>
            </a:r>
            <a:r>
              <a:rPr lang="it-IT" sz="2400" dirty="0" err="1">
                <a:solidFill>
                  <a:schemeClr val="tx1"/>
                </a:solidFill>
                <a:latin typeface="Arial" panose="020B0604020202020204" pitchFamily="34" charset="0"/>
                <a:cs typeface="Arial" panose="020B0604020202020204" pitchFamily="34" charset="0"/>
              </a:rPr>
              <a:t>host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hundreds</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thousands</a:t>
            </a:r>
            <a:r>
              <a:rPr lang="it-IT" sz="2400" dirty="0">
                <a:solidFill>
                  <a:schemeClr val="tx1"/>
                </a:solidFill>
                <a:latin typeface="Arial" panose="020B0604020202020204" pitchFamily="34" charset="0"/>
                <a:cs typeface="Arial" panose="020B0604020202020204" pitchFamily="34" charset="0"/>
              </a:rPr>
              <a:t> of stars with discs</a:t>
            </a:r>
          </a:p>
          <a:p>
            <a:pPr algn="ctr" rtl="0">
              <a:spcBef>
                <a:spcPts val="0"/>
              </a:spcBef>
              <a:spcAft>
                <a:spcPts val="0"/>
              </a:spcAft>
            </a:pPr>
            <a:endParaRPr lang="it-IT" sz="1000" i="1"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Extreme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environments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among</a:t>
            </a:r>
            <a:r>
              <a:rPr lang="it-IT" sz="2400" dirty="0">
                <a:solidFill>
                  <a:schemeClr val="tx1"/>
                </a:solidFill>
                <a:latin typeface="Arial" panose="020B0604020202020204" pitchFamily="34" charset="0"/>
                <a:cs typeface="Arial" panose="020B0604020202020204" pitchFamily="34" charset="0"/>
              </a:rPr>
              <a:t> the </a:t>
            </a:r>
            <a:r>
              <a:rPr lang="it-IT" sz="2400" dirty="0" err="1">
                <a:solidFill>
                  <a:schemeClr val="tx1"/>
                </a:solidFill>
                <a:latin typeface="Arial" panose="020B0604020202020204" pitchFamily="34" charset="0"/>
                <a:cs typeface="Arial" panose="020B0604020202020204" pitchFamily="34" charset="0"/>
              </a:rPr>
              <a:t>distant</a:t>
            </a:r>
            <a:r>
              <a:rPr lang="it-IT" sz="2400" dirty="0">
                <a:solidFill>
                  <a:schemeClr val="tx1"/>
                </a:solidFill>
                <a:latin typeface="Arial" panose="020B0604020202020204" pitchFamily="34" charset="0"/>
                <a:cs typeface="Arial" panose="020B0604020202020204" pitchFamily="34" charset="0"/>
              </a:rPr>
              <a:t> clusters </a:t>
            </a:r>
            <a:r>
              <a:rPr lang="it-IT" sz="2400" dirty="0" err="1">
                <a:solidFill>
                  <a:schemeClr val="tx1"/>
                </a:solidFill>
                <a:latin typeface="Arial" panose="020B0604020202020204" pitchFamily="34" charset="0"/>
                <a:cs typeface="Arial" panose="020B0604020202020204" pitchFamily="34" charset="0"/>
              </a:rPr>
              <a:t>there</a:t>
            </a:r>
            <a:r>
              <a:rPr lang="it-IT" sz="2400" dirty="0">
                <a:solidFill>
                  <a:schemeClr val="tx1"/>
                </a:solidFill>
                <a:latin typeface="Arial" panose="020B0604020202020204" pitchFamily="34" charset="0"/>
                <a:cs typeface="Arial" panose="020B0604020202020204" pitchFamily="34" charset="0"/>
              </a:rPr>
              <a:t> are </a:t>
            </a:r>
            <a:r>
              <a:rPr lang="it-IT" sz="2400" dirty="0" err="1">
                <a:solidFill>
                  <a:schemeClr val="tx1"/>
                </a:solidFill>
                <a:latin typeface="Arial" panose="020B0604020202020204" pitchFamily="34" charset="0"/>
                <a:cs typeface="Arial" panose="020B0604020202020204" pitchFamily="34" charset="0"/>
              </a:rPr>
              <a:t>many</a:t>
            </a:r>
            <a:r>
              <a:rPr lang="it-IT" sz="2400" dirty="0">
                <a:solidFill>
                  <a:schemeClr val="tx1"/>
                </a:solidFill>
                <a:latin typeface="Arial" panose="020B0604020202020204" pitchFamily="34" charset="0"/>
                <a:cs typeface="Arial" panose="020B0604020202020204" pitchFamily="34" charset="0"/>
              </a:rPr>
              <a:t> massive and </a:t>
            </a:r>
            <a:r>
              <a:rPr lang="it-IT" sz="2400" dirty="0" err="1">
                <a:solidFill>
                  <a:schemeClr val="tx1"/>
                </a:solidFill>
                <a:latin typeface="Arial" panose="020B0604020202020204" pitchFamily="34" charset="0"/>
                <a:cs typeface="Arial" panose="020B0604020202020204" pitchFamily="34" charset="0"/>
              </a:rPr>
              <a:t>all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known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supermassive</a:t>
            </a:r>
            <a:r>
              <a:rPr lang="it-IT" sz="2400" dirty="0">
                <a:solidFill>
                  <a:schemeClr val="tx1"/>
                </a:solidFill>
                <a:latin typeface="Arial" panose="020B0604020202020204" pitchFamily="34" charset="0"/>
                <a:cs typeface="Arial" panose="020B0604020202020204" pitchFamily="34" charset="0"/>
              </a:rPr>
              <a:t> clusters</a:t>
            </a:r>
          </a:p>
        </p:txBody>
      </p:sp>
      <p:sp>
        <p:nvSpPr>
          <p:cNvPr id="4" name="Rettangolo con angoli arrotondati 3">
            <a:extLst>
              <a:ext uri="{FF2B5EF4-FFF2-40B4-BE49-F238E27FC236}">
                <a16:creationId xmlns:a16="http://schemas.microsoft.com/office/drawing/2014/main" id="{A3B5C983-BB77-4BEA-8455-24383EB34208}"/>
              </a:ext>
            </a:extLst>
          </p:cNvPr>
          <p:cNvSpPr/>
          <p:nvPr/>
        </p:nvSpPr>
        <p:spPr>
          <a:xfrm>
            <a:off x="72590" y="3704504"/>
            <a:ext cx="5964874" cy="298556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CONS</a:t>
            </a:r>
            <a:endParaRPr lang="it-IT" sz="24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rtl="0">
              <a:spcBef>
                <a:spcPts val="0"/>
              </a:spcBef>
              <a:spcAft>
                <a:spcPts val="0"/>
              </a:spcAft>
            </a:pPr>
            <a:endParaRPr lang="it-IT" sz="10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Distant</a:t>
            </a:r>
            <a:r>
              <a:rPr lang="it-IT" sz="2400" dirty="0">
                <a:solidFill>
                  <a:schemeClr val="tx1"/>
                </a:solidFill>
                <a:latin typeface="Arial" panose="020B0604020202020204" pitchFamily="34" charset="0"/>
                <a:cs typeface="Arial" panose="020B0604020202020204" pitchFamily="34" charset="0"/>
              </a:rPr>
              <a:t>: no </a:t>
            </a:r>
            <a:r>
              <a:rPr lang="it-IT" sz="2400" dirty="0" err="1">
                <a:solidFill>
                  <a:schemeClr val="tx1"/>
                </a:solidFill>
                <a:latin typeface="Arial" panose="020B0604020202020204" pitchFamily="34" charset="0"/>
                <a:cs typeface="Arial" panose="020B0604020202020204" pitchFamily="34" charset="0"/>
              </a:rPr>
              <a:t>resolved</a:t>
            </a:r>
            <a:r>
              <a:rPr lang="it-IT" sz="2400" dirty="0">
                <a:solidFill>
                  <a:schemeClr val="tx1"/>
                </a:solidFill>
                <a:latin typeface="Arial" panose="020B0604020202020204" pitchFamily="34" charset="0"/>
                <a:cs typeface="Arial" panose="020B0604020202020204" pitchFamily="34" charset="0"/>
              </a:rPr>
              <a:t> images</a:t>
            </a:r>
          </a:p>
          <a:p>
            <a:pPr algn="ctr" rtl="0">
              <a:spcBef>
                <a:spcPts val="0"/>
              </a:spcBef>
              <a:spcAft>
                <a:spcPts val="0"/>
              </a:spcAft>
            </a:pPr>
            <a:endParaRPr lang="it-IT" sz="1000" i="1"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Messy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bright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nebular</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emissions</a:t>
            </a:r>
            <a:r>
              <a:rPr lang="it-IT" sz="2400" dirty="0">
                <a:solidFill>
                  <a:schemeClr val="tx1"/>
                </a:solidFill>
                <a:latin typeface="Arial" panose="020B0604020202020204" pitchFamily="34" charset="0"/>
                <a:cs typeface="Arial" panose="020B0604020202020204" pitchFamily="34" charset="0"/>
              </a:rPr>
              <a:t>, source </a:t>
            </a:r>
            <a:r>
              <a:rPr lang="it-IT" sz="2400" dirty="0" err="1">
                <a:solidFill>
                  <a:schemeClr val="tx1"/>
                </a:solidFill>
                <a:latin typeface="Arial" panose="020B0604020202020204" pitchFamily="34" charset="0"/>
                <a:cs typeface="Arial" panose="020B0604020202020204" pitchFamily="34" charset="0"/>
              </a:rPr>
              <a:t>confusion</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endParaRPr lang="it-IT" sz="10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Challenging</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Av</a:t>
            </a:r>
            <a:r>
              <a:rPr lang="it-IT" sz="2400" dirty="0">
                <a:solidFill>
                  <a:schemeClr val="tx1"/>
                </a:solidFill>
                <a:latin typeface="Arial" panose="020B0604020202020204" pitchFamily="34" charset="0"/>
                <a:cs typeface="Arial" panose="020B0604020202020204" pitchFamily="34" charset="0"/>
              </a:rPr>
              <a:t> can be high, low mass stars with discs can be </a:t>
            </a:r>
            <a:r>
              <a:rPr lang="it-IT" sz="2400" dirty="0" err="1">
                <a:solidFill>
                  <a:schemeClr val="tx1"/>
                </a:solidFill>
                <a:latin typeface="Arial" panose="020B0604020202020204" pitchFamily="34" charset="0"/>
                <a:cs typeface="Arial" panose="020B0604020202020204" pitchFamily="34" charset="0"/>
              </a:rPr>
              <a:t>faint</a:t>
            </a:r>
            <a:endParaRPr lang="it-IT" sz="2400" dirty="0">
              <a:solidFill>
                <a:schemeClr val="tx1"/>
              </a:solidFill>
              <a:latin typeface="Arial" panose="020B0604020202020204" pitchFamily="34" charset="0"/>
              <a:cs typeface="Arial" panose="020B0604020202020204" pitchFamily="34" charset="0"/>
            </a:endParaRPr>
          </a:p>
        </p:txBody>
      </p:sp>
      <p:pic>
        <p:nvPicPr>
          <p:cNvPr id="6" name="Immagine 5">
            <a:extLst>
              <a:ext uri="{FF2B5EF4-FFF2-40B4-BE49-F238E27FC236}">
                <a16:creationId xmlns:a16="http://schemas.microsoft.com/office/drawing/2014/main" id="{E4B1AF8A-6A46-4078-8EC7-FE381B2E88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4537" y="723014"/>
            <a:ext cx="6007646" cy="6080466"/>
          </a:xfrm>
          <a:prstGeom prst="rect">
            <a:avLst/>
          </a:prstGeom>
        </p:spPr>
      </p:pic>
      <p:sp>
        <p:nvSpPr>
          <p:cNvPr id="7" name="CasellaDiTesto 6">
            <a:extLst>
              <a:ext uri="{FF2B5EF4-FFF2-40B4-BE49-F238E27FC236}">
                <a16:creationId xmlns:a16="http://schemas.microsoft.com/office/drawing/2014/main" id="{90B29978-2CBB-4EA0-AEEF-EFDAA01033E6}"/>
              </a:ext>
            </a:extLst>
          </p:cNvPr>
          <p:cNvSpPr txBox="1"/>
          <p:nvPr/>
        </p:nvSpPr>
        <p:spPr>
          <a:xfrm>
            <a:off x="9342783" y="5790004"/>
            <a:ext cx="2819400" cy="1015663"/>
          </a:xfrm>
          <a:prstGeom prst="rect">
            <a:avLst/>
          </a:prstGeom>
          <a:solidFill>
            <a:schemeClr val="tx1">
              <a:lumMod val="75000"/>
              <a:lumOff val="25000"/>
              <a:alpha val="62000"/>
            </a:schemeClr>
          </a:solidFill>
          <a:ln w="28575">
            <a:noFill/>
          </a:ln>
        </p:spPr>
        <p:txBody>
          <a:bodyPr wrap="square" rtlCol="0">
            <a:spAutoFit/>
          </a:bodyPr>
          <a:lstStyle/>
          <a:p>
            <a:pPr algn="ctr"/>
            <a:r>
              <a:rPr lang="it-IT" sz="2000" dirty="0">
                <a:solidFill>
                  <a:schemeClr val="bg1"/>
                </a:solidFill>
              </a:rPr>
              <a:t>Westerlund 2</a:t>
            </a:r>
          </a:p>
          <a:p>
            <a:pPr algn="ctr"/>
            <a:r>
              <a:rPr lang="it-IT" sz="2000" dirty="0" err="1">
                <a:solidFill>
                  <a:schemeClr val="bg1"/>
                </a:solidFill>
              </a:rPr>
              <a:t>Supermassive</a:t>
            </a:r>
            <a:r>
              <a:rPr lang="it-IT" sz="2000" dirty="0">
                <a:solidFill>
                  <a:schemeClr val="bg1"/>
                </a:solidFill>
              </a:rPr>
              <a:t> cluster</a:t>
            </a:r>
          </a:p>
          <a:p>
            <a:pPr algn="ctr"/>
            <a:r>
              <a:rPr lang="it-IT" sz="2000" dirty="0">
                <a:solidFill>
                  <a:schemeClr val="bg1"/>
                </a:solidFill>
              </a:rPr>
              <a:t>JWST, EWOCS project</a:t>
            </a:r>
          </a:p>
        </p:txBody>
      </p:sp>
    </p:spTree>
    <p:extLst>
      <p:ext uri="{BB962C8B-B14F-4D97-AF65-F5344CB8AC3E}">
        <p14:creationId xmlns:p14="http://schemas.microsoft.com/office/powerpoint/2010/main" val="35909983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796EB964-6372-4E1B-88D4-8D172531320C}"/>
              </a:ext>
            </a:extLst>
          </p:cNvPr>
          <p:cNvSpPr txBox="1"/>
          <p:nvPr/>
        </p:nvSpPr>
        <p:spPr>
          <a:xfrm>
            <a:off x="29817" y="54520"/>
            <a:ext cx="802957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2D PROJECTION OF REAL 3D DISTRIBUTION</a:t>
            </a:r>
          </a:p>
        </p:txBody>
      </p:sp>
      <p:sp>
        <p:nvSpPr>
          <p:cNvPr id="6" name="Rettangolo con angoli arrotondati 5">
            <a:extLst>
              <a:ext uri="{FF2B5EF4-FFF2-40B4-BE49-F238E27FC236}">
                <a16:creationId xmlns:a16="http://schemas.microsoft.com/office/drawing/2014/main" id="{1F29B74D-1CB6-4B28-83B1-FF56B18E9D28}"/>
              </a:ext>
            </a:extLst>
          </p:cNvPr>
          <p:cNvSpPr/>
          <p:nvPr/>
        </p:nvSpPr>
        <p:spPr>
          <a:xfrm>
            <a:off x="88354" y="755822"/>
            <a:ext cx="5493739" cy="411389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Studies </a:t>
            </a:r>
            <a:r>
              <a:rPr lang="it-IT" sz="2400" dirty="0" err="1">
                <a:solidFill>
                  <a:schemeClr val="tx1"/>
                </a:solidFill>
                <a:latin typeface="Arial" panose="020B0604020202020204" pitchFamily="34" charset="0"/>
                <a:cs typeface="Arial" panose="020B0604020202020204" pitchFamily="34" charset="0"/>
              </a:rPr>
              <a:t>rely</a:t>
            </a:r>
            <a:r>
              <a:rPr lang="it-IT" sz="2400" dirty="0">
                <a:solidFill>
                  <a:schemeClr val="tx1"/>
                </a:solidFill>
                <a:latin typeface="Arial" panose="020B0604020202020204" pitchFamily="34" charset="0"/>
                <a:cs typeface="Arial" panose="020B0604020202020204" pitchFamily="34" charset="0"/>
              </a:rPr>
              <a:t> on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projected</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distances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overestimate</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of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incident</a:t>
            </a:r>
            <a:r>
              <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it-IT" sz="2400" dirty="0" err="1">
                <a:solidFill>
                  <a:schemeClr val="tx1"/>
                </a:solidFill>
                <a:latin typeface="Arial" panose="020B0604020202020204" pitchFamily="34" charset="0"/>
                <a:cs typeface="Arial" panose="020B0604020202020204" pitchFamily="34" charset="0"/>
                <a:sym typeface="Wingdings" panose="05000000000000000000" pitchFamily="2" charset="2"/>
              </a:rPr>
              <a:t>fluxes</a:t>
            </a:r>
            <a:endParaRPr lang="it-IT"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rtl="0">
              <a:spcBef>
                <a:spcPts val="0"/>
              </a:spcBef>
              <a:spcAft>
                <a:spcPts val="0"/>
              </a:spcAft>
            </a:pPr>
            <a:endParaRPr lang="it-IT" sz="2400" b="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rtl="0">
              <a:spcBef>
                <a:spcPts val="0"/>
              </a:spcBef>
              <a:spcAft>
                <a:spcPts val="0"/>
              </a:spcAft>
            </a:pPr>
            <a:r>
              <a:rPr lang="it-IT" sz="2400" i="1" dirty="0">
                <a:solidFill>
                  <a:schemeClr val="tx1"/>
                </a:solidFill>
                <a:latin typeface="Arial" panose="020B0604020202020204" pitchFamily="34" charset="0"/>
                <a:cs typeface="Arial" panose="020B0604020202020204" pitchFamily="34" charset="0"/>
              </a:rPr>
              <a:t>Anania+2025</a:t>
            </a:r>
            <a:r>
              <a:rPr lang="it-IT" sz="2400" dirty="0">
                <a:solidFill>
                  <a:schemeClr val="tx1"/>
                </a:solidFill>
                <a:latin typeface="Arial" panose="020B0604020202020204" pitchFamily="34" charset="0"/>
                <a:cs typeface="Arial" panose="020B0604020202020204" pitchFamily="34" charset="0"/>
              </a:rPr>
              <a:t>: a new </a:t>
            </a:r>
            <a:r>
              <a:rPr lang="it-IT" sz="2400" dirty="0" err="1">
                <a:solidFill>
                  <a:schemeClr val="tx1"/>
                </a:solidFill>
                <a:latin typeface="Arial" panose="020B0604020202020204" pitchFamily="34" charset="0"/>
                <a:cs typeface="Arial" panose="020B0604020202020204" pitchFamily="34" charset="0"/>
              </a:rPr>
              <a:t>method</a:t>
            </a:r>
            <a:r>
              <a:rPr lang="it-IT" sz="2400" dirty="0">
                <a:solidFill>
                  <a:schemeClr val="tx1"/>
                </a:solidFill>
                <a:latin typeface="Arial" panose="020B0604020202020204" pitchFamily="34" charset="0"/>
                <a:cs typeface="Arial" panose="020B0604020202020204" pitchFamily="34" charset="0"/>
              </a:rPr>
              <a:t> (M3) </a:t>
            </a:r>
            <a:r>
              <a:rPr lang="it-IT" sz="2400" dirty="0" err="1">
                <a:solidFill>
                  <a:schemeClr val="tx1"/>
                </a:solidFill>
                <a:latin typeface="Arial" panose="020B0604020202020204" pitchFamily="34" charset="0"/>
                <a:cs typeface="Arial" panose="020B0604020202020204" pitchFamily="34" charset="0"/>
              </a:rPr>
              <a:t>that</a:t>
            </a:r>
            <a:r>
              <a:rPr lang="it-IT" sz="2400" dirty="0">
                <a:solidFill>
                  <a:schemeClr val="tx1"/>
                </a:solidFill>
                <a:latin typeface="Arial" panose="020B0604020202020204" pitchFamily="34" charset="0"/>
                <a:cs typeface="Arial" panose="020B0604020202020204" pitchFamily="34" charset="0"/>
              </a:rPr>
              <a:t> estimate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real</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3D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separations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from </a:t>
            </a:r>
            <a:r>
              <a:rPr lang="it-IT" sz="2400" dirty="0" err="1">
                <a:solidFill>
                  <a:schemeClr val="tx1"/>
                </a:solidFill>
                <a:latin typeface="Arial" panose="020B0604020202020204" pitchFamily="34" charset="0"/>
                <a:cs typeface="Arial" panose="020B0604020202020204" pitchFamily="34" charset="0"/>
              </a:rPr>
              <a:t>projected</a:t>
            </a:r>
            <a:r>
              <a:rPr lang="it-IT" sz="2400" dirty="0">
                <a:solidFill>
                  <a:schemeClr val="tx1"/>
                </a:solidFill>
                <a:latin typeface="Arial" panose="020B0604020202020204" pitchFamily="34" charset="0"/>
                <a:cs typeface="Arial" panose="020B0604020202020204" pitchFamily="34" charset="0"/>
              </a:rPr>
              <a:t> 2D </a:t>
            </a:r>
            <a:r>
              <a:rPr lang="it-IT" sz="2400" dirty="0" err="1">
                <a:solidFill>
                  <a:schemeClr val="tx1"/>
                </a:solidFill>
                <a:latin typeface="Arial" panose="020B0604020202020204" pitchFamily="34" charset="0"/>
                <a:cs typeface="Arial" panose="020B0604020202020204" pitchFamily="34" charset="0"/>
              </a:rPr>
              <a:t>local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density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distribution</a:t>
            </a:r>
            <a:r>
              <a:rPr lang="it-IT" sz="2400" dirty="0">
                <a:solidFill>
                  <a:schemeClr val="tx1"/>
                </a:solidFill>
                <a:latin typeface="Arial" panose="020B0604020202020204" pitchFamily="34" charset="0"/>
                <a:cs typeface="Arial" panose="020B0604020202020204" pitchFamily="34" charset="0"/>
              </a:rPr>
              <a:t> and </a:t>
            </a:r>
            <a:r>
              <a:rPr lang="it-IT" sz="2400" dirty="0" err="1">
                <a:solidFill>
                  <a:schemeClr val="tx1"/>
                </a:solidFill>
                <a:latin typeface="Arial" panose="020B0604020202020204" pitchFamily="34" charset="0"/>
                <a:cs typeface="Arial" panose="020B0604020202020204" pitchFamily="34" charset="0"/>
              </a:rPr>
              <a:t>distance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uncertainty</a:t>
            </a:r>
            <a:r>
              <a:rPr lang="it-IT" sz="2400" dirty="0">
                <a:solidFill>
                  <a:schemeClr val="tx1"/>
                </a:solidFill>
                <a:latin typeface="Arial" panose="020B0604020202020204" pitchFamily="34" charset="0"/>
                <a:cs typeface="Arial" panose="020B0604020202020204" pitchFamily="34" charset="0"/>
              </a:rPr>
              <a:t> sampling</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err="1">
                <a:solidFill>
                  <a:schemeClr val="tx1"/>
                </a:solidFill>
                <a:latin typeface="Arial" panose="020B0604020202020204" pitchFamily="34" charset="0"/>
                <a:cs typeface="Arial" panose="020B0604020202020204" pitchFamily="34" charset="0"/>
              </a:rPr>
              <a:t>Caveats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assumes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isotropy</a:t>
            </a:r>
            <a:r>
              <a:rPr lang="it-IT" sz="2400" dirty="0">
                <a:solidFill>
                  <a:schemeClr val="tx1"/>
                </a:solidFill>
                <a:latin typeface="Arial" panose="020B0604020202020204" pitchFamily="34" charset="0"/>
                <a:cs typeface="Arial" panose="020B0604020202020204" pitchFamily="34" charset="0"/>
              </a:rPr>
              <a:t> and </a:t>
            </a:r>
            <a:r>
              <a:rPr lang="it-IT" sz="2400" dirty="0" err="1">
                <a:solidFill>
                  <a:schemeClr val="tx1"/>
                </a:solidFill>
                <a:latin typeface="Arial" panose="020B0604020202020204" pitchFamily="34" charset="0"/>
                <a:cs typeface="Arial" panose="020B0604020202020204" pitchFamily="34" charset="0"/>
              </a:rPr>
              <a:t>does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not</a:t>
            </a:r>
            <a:r>
              <a:rPr lang="it-IT" sz="2400" dirty="0">
                <a:solidFill>
                  <a:schemeClr val="tx1"/>
                </a:solidFill>
                <a:latin typeface="Arial" panose="020B0604020202020204" pitchFamily="34" charset="0"/>
                <a:cs typeface="Arial" panose="020B0604020202020204" pitchFamily="34" charset="0"/>
              </a:rPr>
              <a:t> account for ISM </a:t>
            </a:r>
          </a:p>
        </p:txBody>
      </p:sp>
      <p:pic>
        <p:nvPicPr>
          <p:cNvPr id="15362" name="Picture 2" descr="image">
            <a:extLst>
              <a:ext uri="{FF2B5EF4-FFF2-40B4-BE49-F238E27FC236}">
                <a16:creationId xmlns:a16="http://schemas.microsoft.com/office/drawing/2014/main" id="{21700049-8347-46B3-AE7B-7BFBFBB9A7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a:stretch/>
        </p:blipFill>
        <p:spPr bwMode="auto">
          <a:xfrm>
            <a:off x="8968372" y="3386468"/>
            <a:ext cx="318135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a:extLst>
              <a:ext uri="{FF2B5EF4-FFF2-40B4-BE49-F238E27FC236}">
                <a16:creationId xmlns:a16="http://schemas.microsoft.com/office/drawing/2014/main" id="{96E5401A-8AFC-440C-9142-8ABA712D52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5699711" y="744279"/>
            <a:ext cx="3181350" cy="3429000"/>
          </a:xfrm>
          <a:prstGeom prst="rect">
            <a:avLst/>
          </a:prstGeom>
          <a:noFill/>
          <a:extLst>
            <a:ext uri="{909E8E84-426E-40DD-AFC4-6F175D3DCCD1}">
              <a14:hiddenFill xmlns:a14="http://schemas.microsoft.com/office/drawing/2010/main">
                <a:solidFill>
                  <a:srgbClr val="FFFFFF"/>
                </a:solidFill>
              </a14:hiddenFill>
            </a:ext>
          </a:extLst>
        </p:spPr>
      </p:pic>
      <p:sp>
        <p:nvSpPr>
          <p:cNvPr id="9" name="Rettangolo con angoli arrotondati 8">
            <a:extLst>
              <a:ext uri="{FF2B5EF4-FFF2-40B4-BE49-F238E27FC236}">
                <a16:creationId xmlns:a16="http://schemas.microsoft.com/office/drawing/2014/main" id="{84DC3064-AE6D-4665-9D76-E57D306F13ED}"/>
              </a:ext>
            </a:extLst>
          </p:cNvPr>
          <p:cNvSpPr/>
          <p:nvPr/>
        </p:nvSpPr>
        <p:spPr>
          <a:xfrm>
            <a:off x="8998679" y="755822"/>
            <a:ext cx="3104967" cy="2295291"/>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dirty="0" err="1">
                <a:solidFill>
                  <a:schemeClr val="tx1"/>
                </a:solidFill>
                <a:latin typeface="Arial" panose="020B0604020202020204" pitchFamily="34" charset="0"/>
                <a:cs typeface="Arial" panose="020B0604020202020204" pitchFamily="34" charset="0"/>
              </a:rPr>
              <a:t>Comparison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between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real</a:t>
            </a:r>
            <a:r>
              <a:rPr lang="it-IT" sz="2400" dirty="0">
                <a:solidFill>
                  <a:schemeClr val="tx1"/>
                </a:solidFill>
                <a:latin typeface="Arial" panose="020B0604020202020204" pitchFamily="34" charset="0"/>
                <a:cs typeface="Arial" panose="020B0604020202020204" pitchFamily="34" charset="0"/>
              </a:rPr>
              <a:t> and </a:t>
            </a:r>
            <a:r>
              <a:rPr lang="it-IT" sz="2400" dirty="0" err="1">
                <a:solidFill>
                  <a:schemeClr val="tx1"/>
                </a:solidFill>
                <a:latin typeface="Arial" panose="020B0604020202020204" pitchFamily="34" charset="0"/>
                <a:cs typeface="Arial" panose="020B0604020202020204" pitchFamily="34" charset="0"/>
              </a:rPr>
              <a:t>projected</a:t>
            </a:r>
            <a:r>
              <a:rPr lang="it-IT" sz="2400" dirty="0">
                <a:solidFill>
                  <a:schemeClr val="tx1"/>
                </a:solidFill>
                <a:latin typeface="Arial" panose="020B0604020202020204" pitchFamily="34" charset="0"/>
                <a:cs typeface="Arial" panose="020B0604020202020204" pitchFamily="34" charset="0"/>
              </a:rPr>
              <a:t> FUV </a:t>
            </a:r>
            <a:r>
              <a:rPr lang="it-IT" sz="2400" dirty="0" err="1">
                <a:solidFill>
                  <a:schemeClr val="tx1"/>
                </a:solidFill>
                <a:latin typeface="Arial" panose="020B0604020202020204" pitchFamily="34" charset="0"/>
                <a:cs typeface="Arial" panose="020B0604020202020204" pitchFamily="34" charset="0"/>
              </a:rPr>
              <a:t>fluxes</a:t>
            </a:r>
            <a:r>
              <a:rPr lang="it-IT" sz="2400" dirty="0">
                <a:solidFill>
                  <a:schemeClr val="tx1"/>
                </a:solidFill>
                <a:latin typeface="Arial" panose="020B0604020202020204" pitchFamily="34" charset="0"/>
                <a:cs typeface="Arial" panose="020B0604020202020204" pitchFamily="34" charset="0"/>
              </a:rPr>
              <a:t> in </a:t>
            </a:r>
            <a:r>
              <a:rPr lang="it-IT" sz="2400" dirty="0" err="1">
                <a:solidFill>
                  <a:schemeClr val="tx1"/>
                </a:solidFill>
                <a:latin typeface="Arial" panose="020B0604020202020204" pitchFamily="34" charset="0"/>
                <a:cs typeface="Arial" panose="020B0604020202020204" pitchFamily="34" charset="0"/>
              </a:rPr>
              <a:t>simulated</a:t>
            </a:r>
            <a:r>
              <a:rPr lang="it-IT" sz="2400" dirty="0">
                <a:solidFill>
                  <a:schemeClr val="tx1"/>
                </a:solidFill>
                <a:latin typeface="Arial" panose="020B0604020202020204" pitchFamily="34" charset="0"/>
                <a:cs typeface="Arial" panose="020B0604020202020204" pitchFamily="34" charset="0"/>
              </a:rPr>
              <a:t> clusters</a:t>
            </a:r>
          </a:p>
        </p:txBody>
      </p:sp>
      <p:sp>
        <p:nvSpPr>
          <p:cNvPr id="10" name="Rettangolo con angoli arrotondati 9">
            <a:extLst>
              <a:ext uri="{FF2B5EF4-FFF2-40B4-BE49-F238E27FC236}">
                <a16:creationId xmlns:a16="http://schemas.microsoft.com/office/drawing/2014/main" id="{96FD3EB6-A13D-4E70-A43F-C52F56827C1C}"/>
              </a:ext>
            </a:extLst>
          </p:cNvPr>
          <p:cNvSpPr/>
          <p:nvPr/>
        </p:nvSpPr>
        <p:spPr>
          <a:xfrm>
            <a:off x="5677883" y="4465644"/>
            <a:ext cx="3225005" cy="2188076"/>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Three </a:t>
            </a:r>
            <a:r>
              <a:rPr lang="it-IT" sz="2400" dirty="0" err="1">
                <a:solidFill>
                  <a:schemeClr val="tx1"/>
                </a:solidFill>
                <a:latin typeface="Arial" panose="020B0604020202020204" pitchFamily="34" charset="0"/>
                <a:cs typeface="Arial" panose="020B0604020202020204" pitchFamily="34" charset="0"/>
              </a:rPr>
              <a:t>method</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tested</a:t>
            </a:r>
            <a:r>
              <a:rPr lang="it-IT" sz="2400" dirty="0">
                <a:solidFill>
                  <a:schemeClr val="tx1"/>
                </a:solidFill>
                <a:latin typeface="Arial" panose="020B0604020202020204" pitchFamily="34" charset="0"/>
                <a:cs typeface="Arial" panose="020B0604020202020204" pitchFamily="34" charset="0"/>
              </a:rPr>
              <a:t> </a:t>
            </a: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Method M3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reproduces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real</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fluxes</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cxnSp>
        <p:nvCxnSpPr>
          <p:cNvPr id="3" name="Connettore 2 2">
            <a:extLst>
              <a:ext uri="{FF2B5EF4-FFF2-40B4-BE49-F238E27FC236}">
                <a16:creationId xmlns:a16="http://schemas.microsoft.com/office/drawing/2014/main" id="{9E9F98D2-2EBC-49F4-AFA6-87642334CDFF}"/>
              </a:ext>
            </a:extLst>
          </p:cNvPr>
          <p:cNvCxnSpPr/>
          <p:nvPr/>
        </p:nvCxnSpPr>
        <p:spPr>
          <a:xfrm flipV="1">
            <a:off x="5223753" y="1634247"/>
            <a:ext cx="1021404" cy="49611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35466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9E6F7946-8DE7-4377-9F6E-C34B32103C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168"/>
          <a:stretch/>
        </p:blipFill>
        <p:spPr bwMode="auto">
          <a:xfrm>
            <a:off x="4556665" y="864025"/>
            <a:ext cx="7635335" cy="2080260"/>
          </a:xfrm>
          <a:prstGeom prst="rect">
            <a:avLst/>
          </a:prstGeom>
          <a:noFill/>
          <a:extLst>
            <a:ext uri="{909E8E84-426E-40DD-AFC4-6F175D3DCCD1}">
              <a14:hiddenFill xmlns:a14="http://schemas.microsoft.com/office/drawing/2010/main">
                <a:solidFill>
                  <a:srgbClr val="FFFFFF"/>
                </a:solidFill>
              </a14:hiddenFill>
            </a:ext>
          </a:extLst>
        </p:spPr>
      </p:pic>
      <p:sp>
        <p:nvSpPr>
          <p:cNvPr id="13" name="CasellaDiTesto 12">
            <a:extLst>
              <a:ext uri="{FF2B5EF4-FFF2-40B4-BE49-F238E27FC236}">
                <a16:creationId xmlns:a16="http://schemas.microsoft.com/office/drawing/2014/main" id="{D6D32AE9-A296-486B-8171-C4F8053AC5AB}"/>
              </a:ext>
            </a:extLst>
          </p:cNvPr>
          <p:cNvSpPr txBox="1"/>
          <p:nvPr/>
        </p:nvSpPr>
        <p:spPr>
          <a:xfrm>
            <a:off x="29817" y="54520"/>
            <a:ext cx="926888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EFFECTS OF PROJECTIONS AND STELLAR MASSES</a:t>
            </a:r>
          </a:p>
        </p:txBody>
      </p:sp>
      <p:sp>
        <p:nvSpPr>
          <p:cNvPr id="14" name="Rettangolo con angoli arrotondati 13">
            <a:extLst>
              <a:ext uri="{FF2B5EF4-FFF2-40B4-BE49-F238E27FC236}">
                <a16:creationId xmlns:a16="http://schemas.microsoft.com/office/drawing/2014/main" id="{72948BB1-06ED-480C-AB15-C7375C5627C2}"/>
              </a:ext>
            </a:extLst>
          </p:cNvPr>
          <p:cNvSpPr/>
          <p:nvPr/>
        </p:nvSpPr>
        <p:spPr>
          <a:xfrm>
            <a:off x="38782" y="917365"/>
            <a:ext cx="4465320" cy="202692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Arial" panose="020B0604020202020204" pitchFamily="34" charset="0"/>
                <a:cs typeface="Arial" panose="020B0604020202020204" pitchFamily="34" charset="0"/>
              </a:rPr>
              <a:t>Parker+ 2021 </a:t>
            </a:r>
            <a:r>
              <a:rPr lang="en-US" sz="2400" dirty="0">
                <a:solidFill>
                  <a:schemeClr val="tx1"/>
                </a:solidFill>
                <a:latin typeface="Arial" panose="020B0604020202020204" pitchFamily="34" charset="0"/>
                <a:cs typeface="Arial" panose="020B0604020202020204" pitchFamily="34" charset="0"/>
              </a:rPr>
              <a:t>presented a different interpretation: </a:t>
            </a:r>
          </a:p>
          <a:p>
            <a:pPr algn="ctr"/>
            <a:endParaRPr lang="en-US" sz="2400" i="1"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Observed effects with local FUV fluxes are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artifacts</a:t>
            </a:r>
          </a:p>
        </p:txBody>
      </p:sp>
      <p:sp>
        <p:nvSpPr>
          <p:cNvPr id="15" name="Rettangolo con angoli arrotondati 14">
            <a:extLst>
              <a:ext uri="{FF2B5EF4-FFF2-40B4-BE49-F238E27FC236}">
                <a16:creationId xmlns:a16="http://schemas.microsoft.com/office/drawing/2014/main" id="{93593B7C-2AA2-4666-8C12-BC03540142B9}"/>
              </a:ext>
            </a:extLst>
          </p:cNvPr>
          <p:cNvSpPr/>
          <p:nvPr/>
        </p:nvSpPr>
        <p:spPr>
          <a:xfrm>
            <a:off x="0" y="3723440"/>
            <a:ext cx="12100560" cy="241962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Discs dust mass is proportional to central star mass </a:t>
            </a:r>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 observed effects local FUV vs. M</a:t>
            </a:r>
            <a:r>
              <a:rPr lang="en-US" sz="2400" baseline="-25000" dirty="0">
                <a:solidFill>
                  <a:schemeClr val="tx1"/>
                </a:solidFill>
                <a:latin typeface="Arial" panose="020B0604020202020204" pitchFamily="34" charset="0"/>
                <a:cs typeface="Arial" panose="020B0604020202020204" pitchFamily="34" charset="0"/>
                <a:sym typeface="Wingdings" panose="05000000000000000000" pitchFamily="2" charset="2"/>
              </a:rPr>
              <a:t>disc</a:t>
            </a:r>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 may be a consequence of such imprint</a:t>
            </a:r>
          </a:p>
          <a:p>
            <a:pPr algn="ctr"/>
            <a:endParaRPr lang="en-US" sz="2400" i="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Projection effects hide and mimic radial local FUV vs. disc properties</a:t>
            </a:r>
          </a:p>
          <a:p>
            <a:pPr algn="ctr"/>
            <a:endPar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en-US" sz="2400" dirty="0">
                <a:solidFill>
                  <a:schemeClr val="tx1"/>
                </a:solidFill>
                <a:latin typeface="Arial" panose="020B0604020202020204" pitchFamily="34" charset="0"/>
                <a:cs typeface="Arial" panose="020B0604020202020204" pitchFamily="34" charset="0"/>
                <a:sym typeface="Wingdings" panose="05000000000000000000" pitchFamily="2" charset="2"/>
              </a:rPr>
              <a:t>Cluster dynamic evolution shuffle any local effect</a:t>
            </a:r>
            <a:endParaRPr lang="en-US" sz="2400" dirty="0">
              <a:solidFill>
                <a:schemeClr val="tx1"/>
              </a:solidFill>
              <a:latin typeface="Arial" panose="020B0604020202020204" pitchFamily="34" charset="0"/>
              <a:cs typeface="Arial" panose="020B0604020202020204" pitchFamily="34" charset="0"/>
            </a:endParaRPr>
          </a:p>
        </p:txBody>
      </p:sp>
      <p:sp>
        <p:nvSpPr>
          <p:cNvPr id="16" name="CasellaDiTesto 15">
            <a:extLst>
              <a:ext uri="{FF2B5EF4-FFF2-40B4-BE49-F238E27FC236}">
                <a16:creationId xmlns:a16="http://schemas.microsoft.com/office/drawing/2014/main" id="{7F2A03DD-7815-4A19-90B7-74698DA1A774}"/>
              </a:ext>
            </a:extLst>
          </p:cNvPr>
          <p:cNvSpPr txBox="1"/>
          <p:nvPr/>
        </p:nvSpPr>
        <p:spPr>
          <a:xfrm>
            <a:off x="4556665" y="3028890"/>
            <a:ext cx="7543895" cy="400110"/>
          </a:xfrm>
          <a:prstGeom prst="rect">
            <a:avLst/>
          </a:prstGeom>
          <a:noFill/>
          <a:ln w="28575">
            <a:solidFill>
              <a:srgbClr val="FF0000"/>
            </a:solidFill>
          </a:ln>
        </p:spPr>
        <p:txBody>
          <a:bodyPr wrap="square" rtlCol="0">
            <a:spAutoFit/>
          </a:bodyPr>
          <a:lstStyle/>
          <a:p>
            <a:pPr algn="ctr"/>
            <a:r>
              <a:rPr lang="it-IT" sz="2000" dirty="0" err="1">
                <a:solidFill>
                  <a:schemeClr val="bg1"/>
                </a:solidFill>
              </a:rPr>
              <a:t>Effects</a:t>
            </a:r>
            <a:r>
              <a:rPr lang="it-IT" sz="2000" dirty="0">
                <a:solidFill>
                  <a:schemeClr val="bg1"/>
                </a:solidFill>
              </a:rPr>
              <a:t> of 3D </a:t>
            </a:r>
            <a:r>
              <a:rPr lang="it-IT" sz="2000" dirty="0">
                <a:solidFill>
                  <a:schemeClr val="bg1"/>
                </a:solidFill>
                <a:sym typeface="Wingdings" panose="05000000000000000000" pitchFamily="2" charset="2"/>
              </a:rPr>
              <a:t> 2D </a:t>
            </a:r>
            <a:r>
              <a:rPr lang="it-IT" sz="2000" dirty="0" err="1">
                <a:solidFill>
                  <a:schemeClr val="bg1"/>
                </a:solidFill>
                <a:sym typeface="Wingdings" panose="05000000000000000000" pitchFamily="2" charset="2"/>
              </a:rPr>
              <a:t>projection</a:t>
            </a:r>
            <a:r>
              <a:rPr lang="it-IT" sz="2000" dirty="0">
                <a:solidFill>
                  <a:schemeClr val="bg1"/>
                </a:solidFill>
                <a:sym typeface="Wingdings" panose="05000000000000000000" pitchFamily="2" charset="2"/>
              </a:rPr>
              <a:t> on disc mass</a:t>
            </a:r>
            <a:endParaRPr lang="it-IT" sz="2000" i="1" dirty="0">
              <a:solidFill>
                <a:schemeClr val="bg1"/>
              </a:solidFill>
            </a:endParaRPr>
          </a:p>
        </p:txBody>
      </p:sp>
    </p:spTree>
    <p:extLst>
      <p:ext uri="{BB962C8B-B14F-4D97-AF65-F5344CB8AC3E}">
        <p14:creationId xmlns:p14="http://schemas.microsoft.com/office/powerpoint/2010/main" val="25988812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1E4BA82-A570-4E99-9522-F0F2790B0BA5}"/>
              </a:ext>
            </a:extLst>
          </p:cNvPr>
          <p:cNvSpPr txBox="1"/>
          <p:nvPr/>
        </p:nvSpPr>
        <p:spPr>
          <a:xfrm>
            <a:off x="29817" y="54520"/>
            <a:ext cx="314560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OTHER CAVEATS</a:t>
            </a:r>
          </a:p>
        </p:txBody>
      </p:sp>
      <p:sp>
        <p:nvSpPr>
          <p:cNvPr id="3" name="Rettangolo con angoli arrotondati 2">
            <a:extLst>
              <a:ext uri="{FF2B5EF4-FFF2-40B4-BE49-F238E27FC236}">
                <a16:creationId xmlns:a16="http://schemas.microsoft.com/office/drawing/2014/main" id="{0B05D8B6-2913-4F6C-B993-8B5B027F91FB}"/>
              </a:ext>
            </a:extLst>
          </p:cNvPr>
          <p:cNvSpPr/>
          <p:nvPr/>
        </p:nvSpPr>
        <p:spPr>
          <a:xfrm>
            <a:off x="6598023" y="1019259"/>
            <a:ext cx="5495365" cy="567187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FUV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exposure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history </a:t>
            </a:r>
            <a:r>
              <a:rPr lang="it-IT" sz="2400" dirty="0">
                <a:solidFill>
                  <a:schemeClr val="tx1"/>
                </a:solidFill>
                <a:latin typeface="Arial" panose="020B0604020202020204" pitchFamily="34" charset="0"/>
                <a:cs typeface="Arial" panose="020B0604020202020204" pitchFamily="34" charset="0"/>
              </a:rPr>
              <a:t>can </a:t>
            </a:r>
            <a:r>
              <a:rPr lang="it-IT" sz="2400" dirty="0" err="1">
                <a:solidFill>
                  <a:schemeClr val="tx1"/>
                </a:solidFill>
                <a:latin typeface="Arial" panose="020B0604020202020204" pitchFamily="34" charset="0"/>
                <a:cs typeface="Arial" panose="020B0604020202020204" pitchFamily="34" charset="0"/>
              </a:rPr>
              <a:t>depend</a:t>
            </a:r>
            <a:r>
              <a:rPr lang="it-IT" sz="2400" dirty="0">
                <a:solidFill>
                  <a:schemeClr val="tx1"/>
                </a:solidFill>
                <a:latin typeface="Arial" panose="020B0604020202020204" pitchFamily="34" charset="0"/>
                <a:cs typeface="Arial" panose="020B0604020202020204" pitchFamily="34" charset="0"/>
              </a:rPr>
              <a:t> on the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dynamical</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evolution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of the cluster </a:t>
            </a:r>
            <a:r>
              <a:rPr lang="it-IT" sz="2400" i="1" dirty="0">
                <a:solidFill>
                  <a:schemeClr val="tx1"/>
                </a:solidFill>
                <a:latin typeface="Arial" panose="020B0604020202020204" pitchFamily="34" charset="0"/>
                <a:cs typeface="Arial" panose="020B0604020202020204" pitchFamily="34" charset="0"/>
              </a:rPr>
              <a:t>(Reiter+ 2022)</a:t>
            </a:r>
          </a:p>
          <a:p>
            <a:pPr algn="ctr" rtl="0">
              <a:spcBef>
                <a:spcPts val="0"/>
              </a:spcBef>
              <a:spcAft>
                <a:spcPts val="0"/>
              </a:spcAft>
            </a:pPr>
            <a:endParaRPr lang="it-IT" sz="2400" i="1"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err="1">
                <a:solidFill>
                  <a:schemeClr val="tx1"/>
                </a:solidFill>
                <a:latin typeface="Arial" panose="020B0604020202020204" pitchFamily="34" charset="0"/>
                <a:cs typeface="Arial" panose="020B0604020202020204" pitchFamily="34" charset="0"/>
              </a:rPr>
              <a:t>Important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also</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star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formation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history</a:t>
            </a:r>
            <a:r>
              <a:rPr lang="it-IT" sz="2400" dirty="0">
                <a:solidFill>
                  <a:schemeClr val="tx1"/>
                </a:solidFill>
                <a:latin typeface="Arial" panose="020B0604020202020204" pitchFamily="34" charset="0"/>
                <a:cs typeface="Arial" panose="020B0604020202020204" pitchFamily="34" charset="0"/>
              </a:rPr>
              <a:t>, and dynamics of </a:t>
            </a:r>
            <a:r>
              <a:rPr lang="it-IT" sz="2400" dirty="0" err="1">
                <a:solidFill>
                  <a:schemeClr val="tx1"/>
                </a:solidFill>
                <a:latin typeface="Arial" panose="020B0604020202020204" pitchFamily="34" charset="0"/>
                <a:cs typeface="Arial" panose="020B0604020202020204" pitchFamily="34" charset="0"/>
              </a:rPr>
              <a:t>different</a:t>
            </a:r>
            <a:r>
              <a:rPr lang="it-IT" sz="2400" dirty="0">
                <a:solidFill>
                  <a:schemeClr val="tx1"/>
                </a:solidFill>
                <a:latin typeface="Arial" panose="020B0604020202020204" pitchFamily="34" charset="0"/>
                <a:cs typeface="Arial" panose="020B0604020202020204" pitchFamily="34" charset="0"/>
              </a:rPr>
              <a:t> «generations» of stars, </a:t>
            </a:r>
            <a:r>
              <a:rPr lang="it-IT" sz="2400" dirty="0" err="1">
                <a:solidFill>
                  <a:schemeClr val="tx1"/>
                </a:solidFill>
                <a:latin typeface="Arial" panose="020B0604020202020204" pitchFamily="34" charset="0"/>
                <a:cs typeface="Arial" panose="020B0604020202020204" pitchFamily="34" charset="0"/>
              </a:rPr>
              <a:t>as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proposed</a:t>
            </a:r>
            <a:r>
              <a:rPr lang="it-IT" sz="2400" dirty="0">
                <a:solidFill>
                  <a:schemeClr val="tx1"/>
                </a:solidFill>
                <a:latin typeface="Arial" panose="020B0604020202020204" pitchFamily="34" charset="0"/>
                <a:cs typeface="Arial" panose="020B0604020202020204" pitchFamily="34" charset="0"/>
              </a:rPr>
              <a:t> in Orion </a:t>
            </a:r>
            <a:r>
              <a:rPr lang="it-IT" sz="2400" i="1" dirty="0">
                <a:solidFill>
                  <a:schemeClr val="tx1"/>
                </a:solidFill>
                <a:latin typeface="Arial" panose="020B0604020202020204" pitchFamily="34" charset="0"/>
                <a:cs typeface="Arial" panose="020B0604020202020204" pitchFamily="34" charset="0"/>
              </a:rPr>
              <a:t>(Beccari+ 2017, </a:t>
            </a:r>
            <a:r>
              <a:rPr lang="it-IT" sz="2400" i="1" dirty="0" err="1">
                <a:solidFill>
                  <a:schemeClr val="tx1"/>
                </a:solidFill>
                <a:latin typeface="Arial" panose="020B0604020202020204" pitchFamily="34" charset="0"/>
                <a:cs typeface="Arial" panose="020B0604020202020204" pitchFamily="34" charset="0"/>
              </a:rPr>
              <a:t>Winter</a:t>
            </a:r>
            <a:r>
              <a:rPr lang="it-IT" sz="2400" i="1" dirty="0">
                <a:solidFill>
                  <a:schemeClr val="tx1"/>
                </a:solidFill>
                <a:latin typeface="Arial" panose="020B0604020202020204" pitchFamily="34" charset="0"/>
                <a:cs typeface="Arial" panose="020B0604020202020204" pitchFamily="34" charset="0"/>
              </a:rPr>
              <a:t>+ 2019)</a:t>
            </a:r>
          </a:p>
        </p:txBody>
      </p:sp>
      <mc:AlternateContent xmlns:mc="http://schemas.openxmlformats.org/markup-compatibility/2006" xmlns:a14="http://schemas.microsoft.com/office/drawing/2010/main">
        <mc:Choice Requires="a14">
          <p:sp>
            <p:nvSpPr>
              <p:cNvPr id="4" name="Rettangolo con angoli arrotondati 3">
                <a:extLst>
                  <a:ext uri="{FF2B5EF4-FFF2-40B4-BE49-F238E27FC236}">
                    <a16:creationId xmlns:a16="http://schemas.microsoft.com/office/drawing/2014/main" id="{2E7804CD-23E5-47F7-B67F-E5383156E93A}"/>
                  </a:ext>
                </a:extLst>
              </p:cNvPr>
              <p:cNvSpPr/>
              <p:nvPr/>
            </p:nvSpPr>
            <p:spPr>
              <a:xfrm>
                <a:off x="107578" y="1019260"/>
                <a:ext cx="5495365" cy="567187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Intracluster ISM </a:t>
                </a:r>
                <a:r>
                  <a:rPr lang="it-IT" sz="2400" dirty="0" err="1">
                    <a:solidFill>
                      <a:schemeClr val="tx1"/>
                    </a:solidFill>
                    <a:latin typeface="Arial" panose="020B0604020202020204" pitchFamily="34" charset="0"/>
                    <a:cs typeface="Arial" panose="020B0604020202020204" pitchFamily="34" charset="0"/>
                  </a:rPr>
                  <a:t>attenuates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incident</a:t>
                </a:r>
                <a:r>
                  <a:rPr lang="it-IT" sz="2400" dirty="0">
                    <a:solidFill>
                      <a:schemeClr val="tx1"/>
                    </a:solidFill>
                    <a:latin typeface="Arial" panose="020B0604020202020204" pitchFamily="34" charset="0"/>
                    <a:cs typeface="Arial" panose="020B0604020202020204" pitchFamily="34" charset="0"/>
                  </a:rPr>
                  <a:t> FUV </a:t>
                </a:r>
                <a:r>
                  <a:rPr lang="it-IT" sz="2400" dirty="0" err="1">
                    <a:solidFill>
                      <a:schemeClr val="tx1"/>
                    </a:solidFill>
                    <a:latin typeface="Arial" panose="020B0604020202020204" pitchFamily="34" charset="0"/>
                    <a:cs typeface="Arial" panose="020B0604020202020204" pitchFamily="34" charset="0"/>
                  </a:rPr>
                  <a:t>fluxes</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endParaRPr lang="it-IT" sz="2400" i="1"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14:m>
                  <m:oMathPara xmlns:m="http://schemas.openxmlformats.org/officeDocument/2006/math">
                    <m:oMathParaPr>
                      <m:jc m:val="centerGroup"/>
                    </m:oMathParaPr>
                    <m:oMath xmlns:m="http://schemas.openxmlformats.org/officeDocument/2006/math">
                      <m:f>
                        <m:fPr>
                          <m:type m:val="skw"/>
                          <m:ctrlPr>
                            <a:rPr lang="it-IT" sz="2400" i="1" smtClean="0">
                              <a:solidFill>
                                <a:schemeClr val="tx1"/>
                              </a:solidFill>
                              <a:latin typeface="Cambria Math" panose="02040503050406030204" pitchFamily="18" charset="0"/>
                              <a:cs typeface="Arial" panose="020B0604020202020204" pitchFamily="34" charset="0"/>
                            </a:rPr>
                          </m:ctrlPr>
                        </m:fPr>
                        <m:num>
                          <m:sSub>
                            <m:sSubPr>
                              <m:ctrlPr>
                                <a:rPr lang="it-IT" sz="240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𝑁</m:t>
                              </m:r>
                            </m:e>
                            <m:sub>
                              <m:r>
                                <a:rPr lang="it-IT" sz="2400" b="0" i="1" smtClean="0">
                                  <a:solidFill>
                                    <a:schemeClr val="tx1"/>
                                  </a:solidFill>
                                  <a:latin typeface="Cambria Math" panose="02040503050406030204" pitchFamily="18" charset="0"/>
                                  <a:cs typeface="Arial" panose="020B0604020202020204" pitchFamily="34" charset="0"/>
                                </a:rPr>
                                <m:t>𝐻</m:t>
                              </m:r>
                            </m:sub>
                          </m:sSub>
                        </m:num>
                        <m:den>
                          <m:sSub>
                            <m:sSubPr>
                              <m:ctrlPr>
                                <a:rPr lang="it-IT" sz="240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𝐴</m:t>
                              </m:r>
                            </m:e>
                            <m:sub>
                              <m:r>
                                <a:rPr lang="it-IT" sz="2400" b="0" i="1" smtClean="0">
                                  <a:solidFill>
                                    <a:schemeClr val="tx1"/>
                                  </a:solidFill>
                                  <a:latin typeface="Cambria Math" panose="02040503050406030204" pitchFamily="18" charset="0"/>
                                  <a:cs typeface="Arial" panose="020B0604020202020204" pitchFamily="34" charset="0"/>
                                </a:rPr>
                                <m:t>𝑉</m:t>
                              </m:r>
                            </m:sub>
                          </m:sSub>
                        </m:den>
                      </m:f>
                      <m:r>
                        <a:rPr lang="it-IT" sz="2400" b="0" i="1" smtClean="0">
                          <a:solidFill>
                            <a:schemeClr val="tx1"/>
                          </a:solidFill>
                          <a:latin typeface="Cambria Math" panose="02040503050406030204" pitchFamily="18" charset="0"/>
                          <a:cs typeface="Arial" panose="020B0604020202020204" pitchFamily="34" charset="0"/>
                        </a:rPr>
                        <m:t>=1.8</m:t>
                      </m:r>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10 </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−21</m:t>
                          </m:r>
                        </m:sup>
                      </m:sSup>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𝑐𝑚</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−2</m:t>
                          </m:r>
                        </m:sup>
                      </m:sSup>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𝑚𝑎𝑔</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m:t>
                          </m:r>
                        </m:sup>
                      </m:sSup>
                    </m:oMath>
                  </m:oMathPara>
                </a14:m>
                <a:endParaRPr lang="it-IT" sz="2400" b="0" i="1" dirty="0">
                  <a:solidFill>
                    <a:schemeClr val="tx1"/>
                  </a:solidFill>
                  <a:latin typeface="Arial" panose="020B0604020202020204" pitchFamily="34" charset="0"/>
                  <a:ea typeface="Cambria Math" panose="02040503050406030204" pitchFamily="18" charset="0"/>
                  <a:cs typeface="Arial" panose="020B0604020202020204" pitchFamily="34" charset="0"/>
                </a:endParaRPr>
              </a:p>
              <a:p>
                <a:pPr algn="ctr" rtl="0">
                  <a:spcBef>
                    <a:spcPts val="0"/>
                  </a:spcBef>
                  <a:spcAft>
                    <a:spcPts val="0"/>
                  </a:spcAft>
                </a:pPr>
                <a:endParaRPr lang="it-IT" sz="2400" i="1"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14:m>
                  <m:oMathPara xmlns:m="http://schemas.openxmlformats.org/officeDocument/2006/math">
                    <m:oMathParaPr>
                      <m:jc m:val="centerGroup"/>
                    </m:oMathParaPr>
                    <m:oMath xmlns:m="http://schemas.openxmlformats.org/officeDocument/2006/math">
                      <m:f>
                        <m:fPr>
                          <m:type m:val="skw"/>
                          <m:ctrlPr>
                            <a:rPr lang="it-IT" sz="2400" i="1" smtClean="0">
                              <a:solidFill>
                                <a:schemeClr val="tx1"/>
                              </a:solidFill>
                              <a:latin typeface="Cambria Math" panose="02040503050406030204" pitchFamily="18" charset="0"/>
                              <a:cs typeface="Arial" panose="020B0604020202020204" pitchFamily="34" charset="0"/>
                            </a:rPr>
                          </m:ctrlPr>
                        </m:fPr>
                        <m:num>
                          <m:sSub>
                            <m:sSubPr>
                              <m:ctrlPr>
                                <a:rPr lang="it-IT" sz="240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𝐴</m:t>
                              </m:r>
                            </m:e>
                            <m:sub>
                              <m:r>
                                <a:rPr lang="it-IT" sz="2400" b="0" i="1" smtClean="0">
                                  <a:solidFill>
                                    <a:schemeClr val="tx1"/>
                                  </a:solidFill>
                                  <a:latin typeface="Cambria Math" panose="02040503050406030204" pitchFamily="18" charset="0"/>
                                  <a:cs typeface="Arial" panose="020B0604020202020204" pitchFamily="34" charset="0"/>
                                </a:rPr>
                                <m:t>𝐹𝑈𝑉</m:t>
                              </m:r>
                            </m:sub>
                          </m:sSub>
                        </m:num>
                        <m:den>
                          <m:sSub>
                            <m:sSubPr>
                              <m:ctrlPr>
                                <a:rPr lang="it-IT" sz="240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𝐴</m:t>
                              </m:r>
                            </m:e>
                            <m:sub>
                              <m:r>
                                <a:rPr lang="it-IT" sz="2400" b="0" i="1" smtClean="0">
                                  <a:solidFill>
                                    <a:schemeClr val="tx1"/>
                                  </a:solidFill>
                                  <a:latin typeface="Cambria Math" panose="02040503050406030204" pitchFamily="18" charset="0"/>
                                  <a:cs typeface="Arial" panose="020B0604020202020204" pitchFamily="34" charset="0"/>
                                </a:rPr>
                                <m:t>𝑉</m:t>
                              </m:r>
                            </m:sub>
                          </m:sSub>
                        </m:den>
                      </m:f>
                      <m:r>
                        <a:rPr lang="it-IT" sz="240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2.7</m:t>
                      </m:r>
                    </m:oMath>
                  </m:oMathPara>
                </a14:m>
                <a:endParaRPr lang="it-IT" sz="2400" i="1"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endParaRPr lang="it-IT" sz="2400" i="1"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err="1">
                    <a:solidFill>
                      <a:schemeClr val="tx1"/>
                    </a:solidFill>
                    <a:latin typeface="Arial" panose="020B0604020202020204" pitchFamily="34" charset="0"/>
                    <a:cs typeface="Arial" panose="020B0604020202020204" pitchFamily="34" charset="0"/>
                  </a:rPr>
                  <a:t>Values</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extinction</a:t>
                </a:r>
                <a:r>
                  <a:rPr lang="it-IT" sz="2400" dirty="0">
                    <a:solidFill>
                      <a:schemeClr val="tx1"/>
                    </a:solidFill>
                    <a:latin typeface="Arial" panose="020B0604020202020204" pitchFamily="34" charset="0"/>
                    <a:cs typeface="Arial" panose="020B0604020202020204" pitchFamily="34" charset="0"/>
                  </a:rPr>
                  <a:t> easy to </a:t>
                </a:r>
                <a:r>
                  <a:rPr lang="it-IT" sz="2400" dirty="0" err="1">
                    <a:solidFill>
                      <a:schemeClr val="tx1"/>
                    </a:solidFill>
                    <a:latin typeface="Arial" panose="020B0604020202020204" pitchFamily="34" charset="0"/>
                    <a:cs typeface="Arial" panose="020B0604020202020204" pitchFamily="34" charset="0"/>
                  </a:rPr>
                  <a:t>achieve</a:t>
                </a:r>
                <a:r>
                  <a:rPr lang="it-IT" sz="2400" dirty="0">
                    <a:solidFill>
                      <a:schemeClr val="tx1"/>
                    </a:solidFill>
                    <a:latin typeface="Arial" panose="020B0604020202020204" pitchFamily="34" charset="0"/>
                    <a:cs typeface="Arial" panose="020B0604020202020204" pitchFamily="34" charset="0"/>
                  </a:rPr>
                  <a:t>. How to account for the 3D </a:t>
                </a:r>
                <a:r>
                  <a:rPr lang="it-IT" sz="2400" dirty="0" err="1">
                    <a:solidFill>
                      <a:schemeClr val="tx1"/>
                    </a:solidFill>
                    <a:latin typeface="Arial" panose="020B0604020202020204" pitchFamily="34" charset="0"/>
                    <a:cs typeface="Arial" panose="020B0604020202020204" pitchFamily="34" charset="0"/>
                  </a:rPr>
                  <a:t>distribution</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intracluster</a:t>
                </a:r>
                <a:r>
                  <a:rPr lang="it-IT" sz="2400" dirty="0">
                    <a:solidFill>
                      <a:schemeClr val="tx1"/>
                    </a:solidFill>
                    <a:latin typeface="Arial" panose="020B0604020202020204" pitchFamily="34" charset="0"/>
                    <a:cs typeface="Arial" panose="020B0604020202020204" pitchFamily="34" charset="0"/>
                  </a:rPr>
                  <a:t> ISM?</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The </a:t>
                </a:r>
                <a:r>
                  <a:rPr lang="it-IT" sz="2400" dirty="0" err="1">
                    <a:solidFill>
                      <a:schemeClr val="tx1"/>
                    </a:solidFill>
                    <a:latin typeface="Arial" panose="020B0604020202020204" pitchFamily="34" charset="0"/>
                    <a:cs typeface="Arial" panose="020B0604020202020204" pitchFamily="34" charset="0"/>
                  </a:rPr>
                  <a:t>larger</a:t>
                </a:r>
                <a:r>
                  <a:rPr lang="it-IT" sz="2400" dirty="0">
                    <a:solidFill>
                      <a:schemeClr val="tx1"/>
                    </a:solidFill>
                    <a:latin typeface="Arial" panose="020B0604020202020204" pitchFamily="34" charset="0"/>
                    <a:cs typeface="Arial" panose="020B0604020202020204" pitchFamily="34" charset="0"/>
                  </a:rPr>
                  <a:t> the massive stars </a:t>
                </a:r>
                <a:r>
                  <a:rPr lang="it-IT" sz="2400" dirty="0" err="1">
                    <a:solidFill>
                      <a:schemeClr val="tx1"/>
                    </a:solidFill>
                    <a:latin typeface="Arial" panose="020B0604020202020204" pitchFamily="34" charset="0"/>
                    <a:cs typeface="Arial" panose="020B0604020202020204" pitchFamily="34" charset="0"/>
                  </a:rPr>
                  <a:t>population</a:t>
                </a:r>
                <a:r>
                  <a:rPr lang="it-IT" sz="2400" dirty="0">
                    <a:solidFill>
                      <a:schemeClr val="tx1"/>
                    </a:solidFill>
                    <a:latin typeface="Arial" panose="020B0604020202020204" pitchFamily="34" charset="0"/>
                    <a:cs typeface="Arial" panose="020B0604020202020204" pitchFamily="34" charset="0"/>
                  </a:rPr>
                  <a:t>, the more </a:t>
                </a:r>
                <a:r>
                  <a:rPr lang="it-IT" sz="2400" dirty="0" err="1">
                    <a:solidFill>
                      <a:schemeClr val="tx1"/>
                    </a:solidFill>
                    <a:latin typeface="Arial" panose="020B0604020202020204" pitchFamily="34" charset="0"/>
                    <a:cs typeface="Arial" panose="020B0604020202020204" pitchFamily="34" charset="0"/>
                  </a:rPr>
                  <a:t>efficient</a:t>
                </a:r>
                <a:r>
                  <a:rPr lang="it-IT" sz="2400" dirty="0">
                    <a:solidFill>
                      <a:schemeClr val="tx1"/>
                    </a:solidFill>
                    <a:latin typeface="Arial" panose="020B0604020202020204" pitchFamily="34" charset="0"/>
                    <a:cs typeface="Arial" panose="020B0604020202020204" pitchFamily="34" charset="0"/>
                  </a:rPr>
                  <a:t> the clearing</a:t>
                </a:r>
              </a:p>
            </p:txBody>
          </p:sp>
        </mc:Choice>
        <mc:Fallback xmlns="">
          <p:sp>
            <p:nvSpPr>
              <p:cNvPr id="4" name="Rettangolo con angoli arrotondati 3">
                <a:extLst>
                  <a:ext uri="{FF2B5EF4-FFF2-40B4-BE49-F238E27FC236}">
                    <a16:creationId xmlns:a16="http://schemas.microsoft.com/office/drawing/2014/main" id="{2E7804CD-23E5-47F7-B67F-E5383156E93A}"/>
                  </a:ext>
                </a:extLst>
              </p:cNvPr>
              <p:cNvSpPr>
                <a:spLocks noRot="1" noChangeAspect="1" noMove="1" noResize="1" noEditPoints="1" noAdjustHandles="1" noChangeArrowheads="1" noChangeShapeType="1" noTextEdit="1"/>
              </p:cNvSpPr>
              <p:nvPr/>
            </p:nvSpPr>
            <p:spPr>
              <a:xfrm>
                <a:off x="107578" y="1019260"/>
                <a:ext cx="5495365" cy="5671872"/>
              </a:xfrm>
              <a:prstGeom prst="roundRect">
                <a:avLst>
                  <a:gd name="adj" fmla="val 9982"/>
                </a:avLst>
              </a:prstGeom>
              <a:blipFill>
                <a:blip r:embed="rId2"/>
                <a:stretch>
                  <a:fillRect t="-1611" b="-2578"/>
                </a:stretch>
              </a:blipFill>
              <a:ln>
                <a:noFill/>
              </a:ln>
              <a:effectLst>
                <a:innerShdw blurRad="114300">
                  <a:prstClr val="black"/>
                </a:innerShdw>
              </a:effectLst>
            </p:spPr>
            <p:txBody>
              <a:bodyPr/>
              <a:lstStyle/>
              <a:p>
                <a:r>
                  <a:rPr lang="it-IT">
                    <a:noFill/>
                  </a:rPr>
                  <a:t> </a:t>
                </a:r>
              </a:p>
            </p:txBody>
          </p:sp>
        </mc:Fallback>
      </mc:AlternateContent>
    </p:spTree>
    <p:extLst>
      <p:ext uri="{BB962C8B-B14F-4D97-AF65-F5344CB8AC3E}">
        <p14:creationId xmlns:p14="http://schemas.microsoft.com/office/powerpoint/2010/main" val="15368596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87B2ADAE-3F84-4DBA-BBD0-218020F3B49B}"/>
              </a:ext>
            </a:extLst>
          </p:cNvPr>
          <p:cNvSpPr txBox="1"/>
          <p:nvPr/>
        </p:nvSpPr>
        <p:spPr>
          <a:xfrm>
            <a:off x="29817" y="54520"/>
            <a:ext cx="885306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CLUSTERS GEOMETRY AND INITIAL CONDITIONS</a:t>
            </a:r>
          </a:p>
        </p:txBody>
      </p:sp>
      <p:sp>
        <p:nvSpPr>
          <p:cNvPr id="5" name="Rettangolo con angoli arrotondati 4">
            <a:extLst>
              <a:ext uri="{FF2B5EF4-FFF2-40B4-BE49-F238E27FC236}">
                <a16:creationId xmlns:a16="http://schemas.microsoft.com/office/drawing/2014/main" id="{8F8B91CD-7327-4826-A965-D491C0E9E94E}"/>
              </a:ext>
            </a:extLst>
          </p:cNvPr>
          <p:cNvSpPr/>
          <p:nvPr/>
        </p:nvSpPr>
        <p:spPr>
          <a:xfrm>
            <a:off x="88353" y="896091"/>
            <a:ext cx="6007646" cy="567187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dirty="0" err="1">
                <a:solidFill>
                  <a:schemeClr val="tx1"/>
                </a:solidFill>
                <a:latin typeface="Arial" panose="020B0604020202020204" pitchFamily="34" charset="0"/>
                <a:cs typeface="Arial" panose="020B0604020202020204" pitchFamily="34" charset="0"/>
              </a:rPr>
              <a:t>Photoevaporation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stronger</a:t>
            </a:r>
            <a:r>
              <a:rPr lang="it-IT" sz="2400" dirty="0">
                <a:solidFill>
                  <a:schemeClr val="tx1"/>
                </a:solidFill>
                <a:latin typeface="Arial" panose="020B0604020202020204" pitchFamily="34" charset="0"/>
                <a:cs typeface="Arial" panose="020B0604020202020204" pitchFamily="34" charset="0"/>
              </a:rPr>
              <a:t> in:</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a:t>
            </a:r>
            <a:r>
              <a:rPr lang="en-US"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ighly</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en-US"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substructured</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clusters</a:t>
            </a:r>
            <a:r>
              <a:rPr lang="en-US" sz="2400" dirty="0">
                <a:solidFill>
                  <a:schemeClr val="tx1"/>
                </a:solidFill>
                <a:latin typeface="Arial" panose="020B0604020202020204" pitchFamily="34" charset="0"/>
                <a:cs typeface="Arial" panose="020B0604020202020204" pitchFamily="34" charset="0"/>
              </a:rPr>
              <a:t> than in smooth and centrally concentrated</a:t>
            </a:r>
          </a:p>
          <a:p>
            <a:pPr marL="342900" indent="-342900" algn="ctr" rtl="0">
              <a:spcBef>
                <a:spcPts val="0"/>
              </a:spcBef>
              <a:spcAft>
                <a:spcPts val="0"/>
              </a:spcAft>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en-US"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Subvirial</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clusters undergoing collapse </a:t>
            </a:r>
            <a:r>
              <a:rPr lang="en-US" sz="2400" dirty="0">
                <a:solidFill>
                  <a:schemeClr val="tx1"/>
                </a:solidFill>
                <a:latin typeface="Arial" panose="020B0604020202020204" pitchFamily="34" charset="0"/>
                <a:cs typeface="Arial" panose="020B0604020202020204" pitchFamily="34" charset="0"/>
              </a:rPr>
              <a:t>than in virial equilibrium or expanding</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en-US" sz="2400" dirty="0">
                <a:solidFill>
                  <a:schemeClr val="tx1"/>
                </a:solidFill>
                <a:latin typeface="Arial" panose="020B0604020202020204" pitchFamily="34" charset="0"/>
                <a:cs typeface="Arial" panose="020B0604020202020204" pitchFamily="34" charset="0"/>
              </a:rPr>
              <a:t>The initial conditions greatly impact the evolution and lifetime of protoplanetary discs</a:t>
            </a:r>
          </a:p>
          <a:p>
            <a:pPr algn="ctr" rtl="0">
              <a:spcBef>
                <a:spcPts val="0"/>
              </a:spcBef>
              <a:spcAft>
                <a:spcPts val="0"/>
              </a:spcAft>
            </a:pPr>
            <a:endParaRPr lang="en-US"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en-US" sz="2400" i="1" dirty="0">
                <a:solidFill>
                  <a:schemeClr val="tx1"/>
                </a:solidFill>
                <a:latin typeface="Arial" panose="020B0604020202020204" pitchFamily="34" charset="0"/>
                <a:cs typeface="Arial" panose="020B0604020202020204" pitchFamily="34" charset="0"/>
              </a:rPr>
              <a:t>Nicholson+2019</a:t>
            </a:r>
            <a:endParaRPr lang="it-IT" sz="2400" i="1" dirty="0">
              <a:solidFill>
                <a:schemeClr val="tx1"/>
              </a:solidFill>
              <a:latin typeface="Arial" panose="020B0604020202020204" pitchFamily="34" charset="0"/>
              <a:cs typeface="Arial" panose="020B0604020202020204" pitchFamily="34" charset="0"/>
            </a:endParaRPr>
          </a:p>
        </p:txBody>
      </p:sp>
      <p:pic>
        <p:nvPicPr>
          <p:cNvPr id="6" name="Picture 2">
            <a:extLst>
              <a:ext uri="{FF2B5EF4-FFF2-40B4-BE49-F238E27FC236}">
                <a16:creationId xmlns:a16="http://schemas.microsoft.com/office/drawing/2014/main" id="{A7FEC757-42D6-4F73-82F4-95B3F174297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173" r="-1"/>
          <a:stretch/>
        </p:blipFill>
        <p:spPr bwMode="auto">
          <a:xfrm>
            <a:off x="8459881" y="660561"/>
            <a:ext cx="3643765" cy="30820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The average percentage of stars retaining their 100 au disc with time in a 1000 M⊙, moderately substructured (D = 2.0) star-forming region with an initial density of 10 and 100 M⊙ pc−3. Each coloured line represents a different virial ratio. The red data points are observational values from Haisch et al. (2001). The grey data points are from Richert et al. (2018) using ages from the stellar model in Siess et al. (2000). The shaded regions show all values between the maximum and minimum values from all 20 runs of the simulations.">
            <a:extLst>
              <a:ext uri="{FF2B5EF4-FFF2-40B4-BE49-F238E27FC236}">
                <a16:creationId xmlns:a16="http://schemas.microsoft.com/office/drawing/2014/main" id="{4DA3422E-1413-49FD-8601-B36769B0DB7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172"/>
          <a:stretch/>
        </p:blipFill>
        <p:spPr bwMode="auto">
          <a:xfrm>
            <a:off x="6181122" y="3732027"/>
            <a:ext cx="3643764" cy="3082085"/>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a:extLst>
              <a:ext uri="{FF2B5EF4-FFF2-40B4-BE49-F238E27FC236}">
                <a16:creationId xmlns:a16="http://schemas.microsoft.com/office/drawing/2014/main" id="{9725AA51-F26F-4201-90C1-6DC77F391CA3}"/>
              </a:ext>
            </a:extLst>
          </p:cNvPr>
          <p:cNvSpPr txBox="1"/>
          <p:nvPr/>
        </p:nvSpPr>
        <p:spPr>
          <a:xfrm>
            <a:off x="6181122" y="770442"/>
            <a:ext cx="2193637" cy="2862322"/>
          </a:xfrm>
          <a:prstGeom prst="rect">
            <a:avLst/>
          </a:prstGeom>
          <a:noFill/>
          <a:ln w="28575">
            <a:solidFill>
              <a:srgbClr val="FF0000"/>
            </a:solidFill>
          </a:ln>
        </p:spPr>
        <p:txBody>
          <a:bodyPr wrap="square" rtlCol="0">
            <a:spAutoFit/>
          </a:bodyPr>
          <a:lstStyle/>
          <a:p>
            <a:pPr algn="ctr"/>
            <a:r>
              <a:rPr lang="it-IT" sz="2000" dirty="0" err="1">
                <a:solidFill>
                  <a:schemeClr val="bg1"/>
                </a:solidFill>
              </a:rPr>
              <a:t>Fractal</a:t>
            </a:r>
            <a:r>
              <a:rPr lang="it-IT" sz="2000" dirty="0">
                <a:solidFill>
                  <a:schemeClr val="bg1"/>
                </a:solidFill>
              </a:rPr>
              <a:t> </a:t>
            </a:r>
            <a:r>
              <a:rPr lang="it-IT" sz="2000" dirty="0" err="1">
                <a:solidFill>
                  <a:schemeClr val="bg1"/>
                </a:solidFill>
              </a:rPr>
              <a:t>dimension</a:t>
            </a:r>
            <a:r>
              <a:rPr lang="it-IT" sz="2000" dirty="0">
                <a:solidFill>
                  <a:schemeClr val="bg1"/>
                </a:solidFill>
              </a:rPr>
              <a:t>:</a:t>
            </a:r>
          </a:p>
          <a:p>
            <a:pPr algn="ctr"/>
            <a:endParaRPr lang="it-IT" sz="2000" dirty="0">
              <a:solidFill>
                <a:schemeClr val="bg1"/>
              </a:solidFill>
            </a:endParaRPr>
          </a:p>
          <a:p>
            <a:pPr algn="ctr"/>
            <a:r>
              <a:rPr lang="it-IT" sz="2000" dirty="0">
                <a:solidFill>
                  <a:schemeClr val="bg1"/>
                </a:solidFill>
              </a:rPr>
              <a:t>1.6 = </a:t>
            </a:r>
            <a:r>
              <a:rPr lang="it-IT" sz="2000" dirty="0" err="1">
                <a:solidFill>
                  <a:schemeClr val="bg1"/>
                </a:solidFill>
              </a:rPr>
              <a:t>substructured</a:t>
            </a:r>
            <a:endParaRPr lang="it-IT" sz="2000" dirty="0">
              <a:solidFill>
                <a:schemeClr val="bg1"/>
              </a:solidFill>
            </a:endParaRPr>
          </a:p>
          <a:p>
            <a:pPr algn="ctr"/>
            <a:r>
              <a:rPr lang="it-IT" sz="2000" dirty="0">
                <a:solidFill>
                  <a:schemeClr val="bg1"/>
                </a:solidFill>
              </a:rPr>
              <a:t>3 = </a:t>
            </a:r>
            <a:r>
              <a:rPr lang="it-IT" sz="2000" dirty="0" err="1">
                <a:solidFill>
                  <a:schemeClr val="bg1"/>
                </a:solidFill>
              </a:rPr>
              <a:t>smooth</a:t>
            </a:r>
            <a:endParaRPr lang="it-IT" sz="2000" dirty="0">
              <a:solidFill>
                <a:schemeClr val="bg1"/>
              </a:solidFill>
            </a:endParaRPr>
          </a:p>
          <a:p>
            <a:pPr algn="ctr"/>
            <a:endParaRPr lang="it-IT" sz="2000" dirty="0">
              <a:solidFill>
                <a:schemeClr val="bg1"/>
              </a:solidFill>
            </a:endParaRPr>
          </a:p>
          <a:p>
            <a:pPr algn="ctr"/>
            <a:r>
              <a:rPr lang="it-IT" sz="2000" dirty="0" err="1">
                <a:solidFill>
                  <a:schemeClr val="bg1"/>
                </a:solidFill>
              </a:rPr>
              <a:t>Virial</a:t>
            </a:r>
            <a:r>
              <a:rPr lang="it-IT" sz="2000" dirty="0">
                <a:solidFill>
                  <a:schemeClr val="bg1"/>
                </a:solidFill>
              </a:rPr>
              <a:t> ratio: </a:t>
            </a:r>
          </a:p>
          <a:p>
            <a:pPr algn="ctr"/>
            <a:endParaRPr lang="it-IT" sz="2000" dirty="0">
              <a:solidFill>
                <a:schemeClr val="bg1"/>
              </a:solidFill>
            </a:endParaRPr>
          </a:p>
          <a:p>
            <a:pPr algn="ctr"/>
            <a:r>
              <a:rPr lang="it-IT" sz="2000" dirty="0">
                <a:solidFill>
                  <a:schemeClr val="bg1"/>
                </a:solidFill>
              </a:rPr>
              <a:t>0.3 </a:t>
            </a:r>
            <a:r>
              <a:rPr lang="it-IT" sz="2000" dirty="0" err="1">
                <a:solidFill>
                  <a:schemeClr val="bg1"/>
                </a:solidFill>
              </a:rPr>
              <a:t>subvirial</a:t>
            </a:r>
            <a:endParaRPr lang="it-IT" sz="2000" dirty="0">
              <a:solidFill>
                <a:schemeClr val="bg1"/>
              </a:solidFill>
            </a:endParaRPr>
          </a:p>
          <a:p>
            <a:pPr algn="ctr"/>
            <a:r>
              <a:rPr lang="it-IT" sz="2000" dirty="0">
                <a:solidFill>
                  <a:schemeClr val="bg1"/>
                </a:solidFill>
              </a:rPr>
              <a:t>0.7 </a:t>
            </a:r>
            <a:r>
              <a:rPr lang="it-IT" sz="2000" dirty="0" err="1">
                <a:solidFill>
                  <a:schemeClr val="bg1"/>
                </a:solidFill>
              </a:rPr>
              <a:t>supervirial</a:t>
            </a:r>
            <a:endParaRPr lang="it-IT" sz="2000" dirty="0">
              <a:solidFill>
                <a:schemeClr val="bg1"/>
              </a:solidFill>
            </a:endParaRPr>
          </a:p>
        </p:txBody>
      </p:sp>
      <p:sp>
        <p:nvSpPr>
          <p:cNvPr id="10" name="CasellaDiTesto 9">
            <a:extLst>
              <a:ext uri="{FF2B5EF4-FFF2-40B4-BE49-F238E27FC236}">
                <a16:creationId xmlns:a16="http://schemas.microsoft.com/office/drawing/2014/main" id="{11DCE45D-D24D-4F13-89F6-8D22D48C8144}"/>
              </a:ext>
            </a:extLst>
          </p:cNvPr>
          <p:cNvSpPr txBox="1"/>
          <p:nvPr/>
        </p:nvSpPr>
        <p:spPr>
          <a:xfrm>
            <a:off x="9910009" y="3872231"/>
            <a:ext cx="2193637" cy="1015663"/>
          </a:xfrm>
          <a:prstGeom prst="rect">
            <a:avLst/>
          </a:prstGeom>
          <a:noFill/>
          <a:ln w="28575">
            <a:solidFill>
              <a:srgbClr val="FF0000"/>
            </a:solidFill>
          </a:ln>
        </p:spPr>
        <p:txBody>
          <a:bodyPr wrap="square" rtlCol="0">
            <a:spAutoFit/>
          </a:bodyPr>
          <a:lstStyle/>
          <a:p>
            <a:pPr algn="ctr"/>
            <a:r>
              <a:rPr lang="it-IT" sz="2000" dirty="0">
                <a:solidFill>
                  <a:schemeClr val="bg1"/>
                </a:solidFill>
              </a:rPr>
              <a:t>Points from Haisch+2001</a:t>
            </a:r>
          </a:p>
          <a:p>
            <a:pPr algn="ctr"/>
            <a:r>
              <a:rPr lang="it-IT" sz="2000" dirty="0">
                <a:solidFill>
                  <a:schemeClr val="bg1"/>
                </a:solidFill>
              </a:rPr>
              <a:t>Richert+2018</a:t>
            </a:r>
          </a:p>
        </p:txBody>
      </p:sp>
    </p:spTree>
    <p:extLst>
      <p:ext uri="{BB962C8B-B14F-4D97-AF65-F5344CB8AC3E}">
        <p14:creationId xmlns:p14="http://schemas.microsoft.com/office/powerpoint/2010/main" val="8795479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F3C03F4-7B20-4BC6-ADEC-2055AA6F0239}"/>
              </a:ext>
            </a:extLst>
          </p:cNvPr>
          <p:cNvSpPr txBox="1"/>
          <p:nvPr/>
        </p:nvSpPr>
        <p:spPr>
          <a:xfrm>
            <a:off x="29817" y="54520"/>
            <a:ext cx="485318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FRACTIONS VS. FUV</a:t>
            </a:r>
          </a:p>
        </p:txBody>
      </p:sp>
      <p:sp>
        <p:nvSpPr>
          <p:cNvPr id="4" name="Rettangolo con angoli arrotondati 3">
            <a:extLst>
              <a:ext uri="{FF2B5EF4-FFF2-40B4-BE49-F238E27FC236}">
                <a16:creationId xmlns:a16="http://schemas.microsoft.com/office/drawing/2014/main" id="{D84A8591-0DA5-4650-B663-D040C98A8A7F}"/>
              </a:ext>
            </a:extLst>
          </p:cNvPr>
          <p:cNvSpPr/>
          <p:nvPr/>
        </p:nvSpPr>
        <p:spPr>
          <a:xfrm>
            <a:off x="107578" y="749030"/>
            <a:ext cx="7197894" cy="594210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Testing </a:t>
            </a:r>
            <a:r>
              <a:rPr lang="it-IT" sz="2400" dirty="0" err="1">
                <a:solidFill>
                  <a:schemeClr val="tx1"/>
                </a:solidFill>
                <a:latin typeface="Arial" panose="020B0604020202020204" pitchFamily="34" charset="0"/>
                <a:cs typeface="Arial" panose="020B0604020202020204" pitchFamily="34" charset="0"/>
              </a:rPr>
              <a:t>photoevaporation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destructive</a:t>
            </a:r>
            <a:r>
              <a:rPr lang="it-IT" sz="2400" dirty="0">
                <a:solidFill>
                  <a:schemeClr val="tx1"/>
                </a:solidFill>
                <a:latin typeface="Arial" panose="020B0604020202020204" pitchFamily="34" charset="0"/>
                <a:cs typeface="Arial" panose="020B0604020202020204" pitchFamily="34" charset="0"/>
              </a:rPr>
              <a:t> capability on clusters </a:t>
            </a:r>
            <a:r>
              <a:rPr lang="it-IT" sz="2400" dirty="0" err="1">
                <a:solidFill>
                  <a:schemeClr val="tx1"/>
                </a:solidFill>
                <a:latin typeface="Arial" panose="020B0604020202020204" pitchFamily="34" charset="0"/>
                <a:cs typeface="Arial" panose="020B0604020202020204" pitchFamily="34" charset="0"/>
              </a:rPr>
              <a:t>population</a:t>
            </a:r>
            <a:r>
              <a:rPr lang="it-IT" sz="2400" dirty="0">
                <a:solidFill>
                  <a:schemeClr val="tx1"/>
                </a:solidFill>
                <a:latin typeface="Arial" panose="020B0604020202020204" pitchFamily="34" charset="0"/>
                <a:cs typeface="Arial" panose="020B0604020202020204" pitchFamily="34" charset="0"/>
              </a:rPr>
              <a:t> by disc </a:t>
            </a:r>
            <a:r>
              <a:rPr lang="it-IT" sz="2400" dirty="0" err="1">
                <a:solidFill>
                  <a:schemeClr val="tx1"/>
                </a:solidFill>
                <a:latin typeface="Arial" panose="020B0604020202020204" pitchFamily="34" charset="0"/>
                <a:cs typeface="Arial" panose="020B0604020202020204" pitchFamily="34" charset="0"/>
              </a:rPr>
              <a:t>fraction</a:t>
            </a: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a:solidFill>
                  <a:schemeClr val="tx1"/>
                </a:solidFill>
                <a:latin typeface="Arial" panose="020B0604020202020204" pitchFamily="34" charset="0"/>
                <a:cs typeface="Arial" panose="020B0604020202020204" pitchFamily="34" charset="0"/>
              </a:rPr>
              <a:t>The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fraction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of cluster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members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that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still</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host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 disc </a:t>
            </a:r>
            <a:r>
              <a:rPr lang="it-IT" sz="2400" dirty="0" err="1">
                <a:solidFill>
                  <a:schemeClr val="tx1"/>
                </a:solidFill>
                <a:latin typeface="Arial" panose="020B0604020202020204" pitchFamily="34" charset="0"/>
                <a:cs typeface="Arial" panose="020B0604020202020204" pitchFamily="34" charset="0"/>
              </a:rPr>
              <a:t>declines</a:t>
            </a:r>
            <a:r>
              <a:rPr lang="it-IT" sz="2400" dirty="0">
                <a:solidFill>
                  <a:schemeClr val="tx1"/>
                </a:solidFill>
                <a:latin typeface="Arial" panose="020B0604020202020204" pitchFamily="34" charset="0"/>
                <a:cs typeface="Arial" panose="020B0604020202020204" pitchFamily="34" charset="0"/>
              </a:rPr>
              <a:t> with the age of the cluster, and </a:t>
            </a:r>
            <a:r>
              <a:rPr lang="it-IT" sz="2400" dirty="0" err="1">
                <a:solidFill>
                  <a:schemeClr val="tx1"/>
                </a:solidFill>
                <a:latin typeface="Arial" panose="020B0604020202020204" pitchFamily="34" charset="0"/>
                <a:cs typeface="Arial" panose="020B0604020202020204" pitchFamily="34" charset="0"/>
              </a:rPr>
              <a:t>it</a:t>
            </a:r>
            <a:r>
              <a:rPr lang="it-IT" sz="2400" dirty="0">
                <a:solidFill>
                  <a:schemeClr val="tx1"/>
                </a:solidFill>
                <a:latin typeface="Arial" panose="020B0604020202020204" pitchFamily="34" charset="0"/>
                <a:cs typeface="Arial" panose="020B0604020202020204" pitchFamily="34" charset="0"/>
              </a:rPr>
              <a:t> can be </a:t>
            </a:r>
            <a:r>
              <a:rPr lang="it-IT" sz="2400" dirty="0" err="1">
                <a:solidFill>
                  <a:schemeClr val="tx1"/>
                </a:solidFill>
                <a:latin typeface="Arial" panose="020B0604020202020204" pitchFamily="34" charset="0"/>
                <a:cs typeface="Arial" panose="020B0604020202020204" pitchFamily="34" charset="0"/>
              </a:rPr>
              <a:t>used</a:t>
            </a:r>
            <a:r>
              <a:rPr lang="it-IT" sz="2400" dirty="0">
                <a:solidFill>
                  <a:schemeClr val="tx1"/>
                </a:solidFill>
                <a:latin typeface="Arial" panose="020B0604020202020204" pitchFamily="34" charset="0"/>
                <a:cs typeface="Arial" panose="020B0604020202020204" pitchFamily="34" charset="0"/>
              </a:rPr>
              <a:t> to estimate the </a:t>
            </a:r>
            <a:r>
              <a:rPr lang="it-IT" sz="2400" dirty="0" err="1">
                <a:solidFill>
                  <a:schemeClr val="tx1"/>
                </a:solidFill>
                <a:latin typeface="Arial" panose="020B0604020202020204" pitchFamily="34" charset="0"/>
                <a:cs typeface="Arial" panose="020B0604020202020204" pitchFamily="34" charset="0"/>
              </a:rPr>
              <a:t>intensity</a:t>
            </a:r>
            <a:r>
              <a:rPr lang="it-IT" sz="2400" dirty="0">
                <a:solidFill>
                  <a:schemeClr val="tx1"/>
                </a:solidFill>
                <a:latin typeface="Arial" panose="020B0604020202020204" pitchFamily="34" charset="0"/>
                <a:cs typeface="Arial" panose="020B0604020202020204" pitchFamily="34" charset="0"/>
              </a:rPr>
              <a:t> of the </a:t>
            </a:r>
            <a:r>
              <a:rPr lang="it-IT" sz="2400" dirty="0" err="1">
                <a:solidFill>
                  <a:schemeClr val="tx1"/>
                </a:solidFill>
                <a:latin typeface="Arial" panose="020B0604020202020204" pitchFamily="34" charset="0"/>
                <a:cs typeface="Arial" panose="020B0604020202020204" pitchFamily="34" charset="0"/>
              </a:rPr>
              <a:t>environment</a:t>
            </a:r>
            <a:r>
              <a:rPr lang="it-IT" sz="2400" dirty="0">
                <a:solidFill>
                  <a:schemeClr val="tx1"/>
                </a:solidFill>
                <a:latin typeface="Arial" panose="020B0604020202020204" pitchFamily="34" charset="0"/>
                <a:cs typeface="Arial" panose="020B0604020202020204" pitchFamily="34" charset="0"/>
              </a:rPr>
              <a:t> feedback</a:t>
            </a:r>
          </a:p>
          <a:p>
            <a:pPr algn="ctr" rtl="0">
              <a:spcBef>
                <a:spcPts val="0"/>
              </a:spcBef>
              <a:spcAft>
                <a:spcPts val="0"/>
              </a:spcAft>
            </a:pPr>
            <a:endParaRPr lang="it-IT" sz="2400" dirty="0">
              <a:solidFill>
                <a:schemeClr val="tx1"/>
              </a:solidFill>
              <a:latin typeface="Arial" panose="020B0604020202020204" pitchFamily="34" charset="0"/>
              <a:cs typeface="Arial" panose="020B0604020202020204" pitchFamily="34" charset="0"/>
            </a:endParaRPr>
          </a:p>
          <a:p>
            <a:pPr algn="ctr" rtl="0">
              <a:spcBef>
                <a:spcPts val="0"/>
              </a:spcBef>
              <a:spcAft>
                <a:spcPts val="0"/>
              </a:spcAft>
            </a:pPr>
            <a:r>
              <a:rPr lang="it-IT" sz="2400" dirty="0" err="1">
                <a:solidFill>
                  <a:schemeClr val="tx1"/>
                </a:solidFill>
                <a:latin typeface="Arial" panose="020B0604020202020204" pitchFamily="34" charset="0"/>
                <a:cs typeface="Arial" panose="020B0604020202020204" pitchFamily="34" charset="0"/>
              </a:rPr>
              <a:t>Caveats</a:t>
            </a:r>
            <a:r>
              <a:rPr lang="it-IT" sz="2400" dirty="0">
                <a:solidFill>
                  <a:schemeClr val="tx1"/>
                </a:solidFill>
                <a:latin typeface="Arial" panose="020B0604020202020204" pitchFamily="34" charset="0"/>
                <a:cs typeface="Arial" panose="020B0604020202020204" pitchFamily="34" charset="0"/>
              </a:rPr>
              <a:t>: </a:t>
            </a: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Accurate membership</a:t>
            </a:r>
            <a:r>
              <a:rPr lang="it-IT" sz="2400" dirty="0">
                <a:solidFill>
                  <a:schemeClr val="tx1"/>
                </a:solidFill>
                <a:latin typeface="Arial" panose="020B0604020202020204" pitchFamily="34" charset="0"/>
                <a:cs typeface="Arial" panose="020B0604020202020204" pitchFamily="34" charset="0"/>
              </a:rPr>
              <a:t> of </a:t>
            </a:r>
            <a:r>
              <a:rPr lang="it-IT" sz="2400" dirty="0" err="1">
                <a:solidFill>
                  <a:schemeClr val="tx1"/>
                </a:solidFill>
                <a:latin typeface="Arial" panose="020B0604020202020204" pitchFamily="34" charset="0"/>
                <a:cs typeface="Arial" panose="020B0604020202020204" pitchFamily="34" charset="0"/>
              </a:rPr>
              <a:t>both</a:t>
            </a:r>
            <a:r>
              <a:rPr lang="it-IT" sz="2400" dirty="0">
                <a:solidFill>
                  <a:schemeClr val="tx1"/>
                </a:solidFill>
                <a:latin typeface="Arial" panose="020B0604020202020204" pitchFamily="34" charset="0"/>
                <a:cs typeface="Arial" panose="020B0604020202020204" pitchFamily="34" charset="0"/>
              </a:rPr>
              <a:t> disc-</a:t>
            </a:r>
            <a:r>
              <a:rPr lang="it-IT" sz="2400" dirty="0" err="1">
                <a:solidFill>
                  <a:schemeClr val="tx1"/>
                </a:solidFill>
                <a:latin typeface="Arial" panose="020B0604020202020204" pitchFamily="34" charset="0"/>
                <a:cs typeface="Arial" panose="020B0604020202020204" pitchFamily="34" charset="0"/>
              </a:rPr>
              <a:t>less</a:t>
            </a:r>
            <a:r>
              <a:rPr lang="it-IT" sz="2400" dirty="0">
                <a:solidFill>
                  <a:schemeClr val="tx1"/>
                </a:solidFill>
                <a:latin typeface="Arial" panose="020B0604020202020204" pitchFamily="34" charset="0"/>
                <a:cs typeface="Arial" panose="020B0604020202020204" pitchFamily="34" charset="0"/>
              </a:rPr>
              <a:t> and disc-</a:t>
            </a:r>
            <a:r>
              <a:rPr lang="it-IT" sz="2400" dirty="0" err="1">
                <a:solidFill>
                  <a:schemeClr val="tx1"/>
                </a:solidFill>
                <a:latin typeface="Arial" panose="020B0604020202020204" pitchFamily="34" charset="0"/>
                <a:cs typeface="Arial" panose="020B0604020202020204" pitchFamily="34" charset="0"/>
              </a:rPr>
              <a:t>bearing</a:t>
            </a:r>
            <a:r>
              <a:rPr lang="it-IT" sz="2400" dirty="0">
                <a:solidFill>
                  <a:schemeClr val="tx1"/>
                </a:solidFill>
                <a:latin typeface="Arial" panose="020B0604020202020204" pitchFamily="34" charset="0"/>
                <a:cs typeface="Arial" panose="020B0604020202020204" pitchFamily="34" charset="0"/>
              </a:rPr>
              <a:t> stars</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Completeness</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Star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formation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history</a:t>
            </a:r>
          </a:p>
        </p:txBody>
      </p:sp>
      <p:pic>
        <p:nvPicPr>
          <p:cNvPr id="5" name="Picture 4" descr="https://cdn.iopscience.com/images/0004-637X/662/2/1067/Full/fg14.gif">
            <a:extLst>
              <a:ext uri="{FF2B5EF4-FFF2-40B4-BE49-F238E27FC236}">
                <a16:creationId xmlns:a16="http://schemas.microsoft.com/office/drawing/2014/main" id="{FA4DB009-E65A-4DB4-89F6-6A06A2F0C3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0409" y="260864"/>
            <a:ext cx="4489704" cy="4519636"/>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18EF3EA3-1886-4BEA-8C3F-1919E63F6E79}"/>
              </a:ext>
            </a:extLst>
          </p:cNvPr>
          <p:cNvSpPr txBox="1"/>
          <p:nvPr/>
        </p:nvSpPr>
        <p:spPr>
          <a:xfrm>
            <a:off x="7521624" y="4843253"/>
            <a:ext cx="4438489" cy="707886"/>
          </a:xfrm>
          <a:prstGeom prst="rect">
            <a:avLst/>
          </a:prstGeom>
          <a:noFill/>
          <a:ln w="28575">
            <a:solidFill>
              <a:srgbClr val="FF0000"/>
            </a:solidFill>
          </a:ln>
        </p:spPr>
        <p:txBody>
          <a:bodyPr wrap="square" rtlCol="0">
            <a:spAutoFit/>
          </a:bodyPr>
          <a:lstStyle/>
          <a:p>
            <a:pPr algn="ctr"/>
            <a:r>
              <a:rPr lang="it-IT" sz="2000" dirty="0" err="1">
                <a:solidFill>
                  <a:schemeClr val="bg1"/>
                </a:solidFill>
              </a:rPr>
              <a:t>Decline</a:t>
            </a:r>
            <a:r>
              <a:rPr lang="it-IT" sz="2000" dirty="0">
                <a:solidFill>
                  <a:schemeClr val="bg1"/>
                </a:solidFill>
              </a:rPr>
              <a:t> of the disc </a:t>
            </a:r>
            <a:r>
              <a:rPr lang="it-IT" sz="2000" dirty="0" err="1">
                <a:solidFill>
                  <a:schemeClr val="bg1"/>
                </a:solidFill>
              </a:rPr>
              <a:t>fraction</a:t>
            </a:r>
            <a:r>
              <a:rPr lang="it-IT" sz="2000" dirty="0">
                <a:solidFill>
                  <a:schemeClr val="bg1"/>
                </a:solidFill>
              </a:rPr>
              <a:t> with the cluster age </a:t>
            </a:r>
            <a:r>
              <a:rPr lang="it-IT" sz="2000" i="1" dirty="0">
                <a:solidFill>
                  <a:schemeClr val="bg1"/>
                </a:solidFill>
              </a:rPr>
              <a:t>(Hernandez+2007)</a:t>
            </a:r>
          </a:p>
        </p:txBody>
      </p:sp>
    </p:spTree>
    <p:extLst>
      <p:ext uri="{BB962C8B-B14F-4D97-AF65-F5344CB8AC3E}">
        <p14:creationId xmlns:p14="http://schemas.microsoft.com/office/powerpoint/2010/main" val="18523371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9A0D582-8165-4C6D-A37C-7CA27E77E6D9}"/>
              </a:ext>
            </a:extLst>
          </p:cNvPr>
          <p:cNvSpPr txBox="1"/>
          <p:nvPr/>
        </p:nvSpPr>
        <p:spPr>
          <a:xfrm>
            <a:off x="29817" y="54520"/>
            <a:ext cx="696197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TYPICAL MEMBERSHIP DIAGNOSTICS</a:t>
            </a:r>
          </a:p>
        </p:txBody>
      </p:sp>
      <p:sp>
        <p:nvSpPr>
          <p:cNvPr id="3" name="Rettangolo con angoli arrotondati 2">
            <a:extLst>
              <a:ext uri="{FF2B5EF4-FFF2-40B4-BE49-F238E27FC236}">
                <a16:creationId xmlns:a16="http://schemas.microsoft.com/office/drawing/2014/main" id="{D215A4F3-6F51-453C-867E-EBB6651109BA}"/>
              </a:ext>
            </a:extLst>
          </p:cNvPr>
          <p:cNvSpPr/>
          <p:nvPr/>
        </p:nvSpPr>
        <p:spPr>
          <a:xfrm>
            <a:off x="107578" y="1019260"/>
            <a:ext cx="5495365" cy="567187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800" b="1" dirty="0">
                <a:solidFill>
                  <a:schemeClr val="tx1"/>
                </a:solidFill>
                <a:latin typeface="Arial" panose="020B0604020202020204" pitchFamily="34" charset="0"/>
                <a:cs typeface="Arial" panose="020B0604020202020204" pitchFamily="34" charset="0"/>
              </a:rPr>
              <a:t>Stars with discs</a:t>
            </a:r>
          </a:p>
          <a:p>
            <a:pPr algn="ctr" rtl="0">
              <a:spcBef>
                <a:spcPts val="0"/>
              </a:spcBef>
              <a:spcAft>
                <a:spcPts val="0"/>
              </a:spcAft>
            </a:pPr>
            <a:endParaRPr lang="it-IT" sz="2400" b="1" dirty="0">
              <a:solidFill>
                <a:schemeClr val="tx1"/>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IR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excesses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from disc </a:t>
            </a:r>
            <a:r>
              <a:rPr lang="it-IT" sz="2400" dirty="0" err="1">
                <a:solidFill>
                  <a:schemeClr val="tx1"/>
                </a:solidFill>
                <a:latin typeface="Arial" panose="020B0604020202020204" pitchFamily="34" charset="0"/>
                <a:cs typeface="Arial" panose="020B0604020202020204" pitchFamily="34" charset="0"/>
              </a:rPr>
              <a:t>thermal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emission</a:t>
            </a: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dirty="0" err="1">
                <a:solidFill>
                  <a:schemeClr val="tx1"/>
                </a:solidFill>
                <a:latin typeface="Arial" panose="020B0604020202020204" pitchFamily="34" charset="0"/>
                <a:cs typeface="Arial" panose="020B0604020202020204" pitchFamily="34" charset="0"/>
              </a:rPr>
              <a:t>Spectroscopic</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diagnostics</a:t>
            </a:r>
            <a:r>
              <a:rPr lang="it-IT" sz="2400" dirty="0">
                <a:solidFill>
                  <a:schemeClr val="tx1"/>
                </a:solidFill>
                <a:latin typeface="Arial" panose="020B0604020202020204" pitchFamily="34" charset="0"/>
                <a:cs typeface="Arial" panose="020B0604020202020204" pitchFamily="34" charset="0"/>
              </a:rPr>
              <a:t> of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accretion</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Disc-like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variability</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variable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extinction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accretion</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bursts</a:t>
            </a:r>
            <a:r>
              <a:rPr lang="it-IT" sz="2400" dirty="0">
                <a:solidFill>
                  <a:schemeClr val="tx1"/>
                </a:solidFill>
                <a:latin typeface="Arial" panose="020B0604020202020204" pitchFamily="34" charset="0"/>
                <a:cs typeface="Arial" panose="020B0604020202020204" pitchFamily="34" charset="0"/>
              </a:rPr>
              <a:t>)</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SED</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analysis</a:t>
            </a:r>
            <a:r>
              <a:rPr lang="it-IT" sz="2400" dirty="0">
                <a:solidFill>
                  <a:schemeClr val="tx1"/>
                </a:solidFill>
                <a:latin typeface="Arial" panose="020B0604020202020204" pitchFamily="34" charset="0"/>
                <a:cs typeface="Arial" panose="020B0604020202020204" pitchFamily="34" charset="0"/>
              </a:rPr>
              <a:t> (model </a:t>
            </a:r>
            <a:r>
              <a:rPr lang="it-IT" sz="2400" dirty="0" err="1">
                <a:solidFill>
                  <a:schemeClr val="tx1"/>
                </a:solidFill>
                <a:latin typeface="Arial" panose="020B0604020202020204" pitchFamily="34" charset="0"/>
                <a:cs typeface="Arial" panose="020B0604020202020204" pitchFamily="34" charset="0"/>
              </a:rPr>
              <a:t>dependent</a:t>
            </a:r>
            <a:r>
              <a:rPr lang="it-IT" sz="2400" dirty="0">
                <a:solidFill>
                  <a:schemeClr val="tx1"/>
                </a:solidFill>
                <a:latin typeface="Arial" panose="020B0604020202020204" pitchFamily="34" charset="0"/>
                <a:cs typeface="Arial" panose="020B0604020202020204" pitchFamily="34" charset="0"/>
              </a:rPr>
              <a:t>)</a:t>
            </a:r>
          </a:p>
        </p:txBody>
      </p:sp>
      <p:sp>
        <p:nvSpPr>
          <p:cNvPr id="4" name="Rettangolo con angoli arrotondati 3">
            <a:extLst>
              <a:ext uri="{FF2B5EF4-FFF2-40B4-BE49-F238E27FC236}">
                <a16:creationId xmlns:a16="http://schemas.microsoft.com/office/drawing/2014/main" id="{572C02B9-59A2-465C-AFBC-56B4289679B8}"/>
              </a:ext>
            </a:extLst>
          </p:cNvPr>
          <p:cNvSpPr/>
          <p:nvPr/>
        </p:nvSpPr>
        <p:spPr>
          <a:xfrm>
            <a:off x="6589057" y="1019260"/>
            <a:ext cx="5495365" cy="567187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800" b="1" dirty="0">
                <a:solidFill>
                  <a:schemeClr val="tx1"/>
                </a:solidFill>
                <a:latin typeface="Arial" panose="020B0604020202020204" pitchFamily="34" charset="0"/>
                <a:cs typeface="Arial" panose="020B0604020202020204" pitchFamily="34" charset="0"/>
              </a:rPr>
              <a:t>Stars </a:t>
            </a:r>
            <a:r>
              <a:rPr lang="it-IT" sz="2800" b="1" dirty="0" err="1">
                <a:solidFill>
                  <a:schemeClr val="tx1"/>
                </a:solidFill>
                <a:latin typeface="Arial" panose="020B0604020202020204" pitchFamily="34" charset="0"/>
                <a:cs typeface="Arial" panose="020B0604020202020204" pitchFamily="34" charset="0"/>
              </a:rPr>
              <a:t>without</a:t>
            </a:r>
            <a:r>
              <a:rPr lang="it-IT" sz="2800" b="1" dirty="0">
                <a:solidFill>
                  <a:schemeClr val="tx1"/>
                </a:solidFill>
                <a:latin typeface="Arial" panose="020B0604020202020204" pitchFamily="34" charset="0"/>
                <a:cs typeface="Arial" panose="020B0604020202020204" pitchFamily="34" charset="0"/>
              </a:rPr>
              <a:t> discs</a:t>
            </a:r>
          </a:p>
          <a:p>
            <a:pPr algn="ctr" rtl="0">
              <a:spcBef>
                <a:spcPts val="0"/>
              </a:spcBef>
              <a:spcAft>
                <a:spcPts val="0"/>
              </a:spcAft>
            </a:pPr>
            <a:endParaRPr lang="it-IT" sz="2400" b="1" dirty="0">
              <a:solidFill>
                <a:schemeClr val="tx1"/>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Intense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X-ray activity </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discarding</a:t>
            </a:r>
            <a:r>
              <a:rPr lang="it-IT" sz="2400" dirty="0">
                <a:solidFill>
                  <a:schemeClr val="tx1"/>
                </a:solidFill>
                <a:latin typeface="Arial" panose="020B0604020202020204" pitchFamily="34" charset="0"/>
                <a:cs typeface="Arial" panose="020B0604020202020204" pitchFamily="34" charset="0"/>
              </a:rPr>
              <a:t> discs)</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Lithium</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abundance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discarding</a:t>
            </a:r>
            <a:r>
              <a:rPr lang="it-IT" sz="2400" dirty="0">
                <a:solidFill>
                  <a:schemeClr val="tx1"/>
                </a:solidFill>
                <a:latin typeface="Arial" panose="020B0604020202020204" pitchFamily="34" charset="0"/>
                <a:cs typeface="Arial" panose="020B0604020202020204" pitchFamily="34" charset="0"/>
              </a:rPr>
              <a:t> discs)</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Cluster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dynamics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discarding</a:t>
            </a:r>
            <a:r>
              <a:rPr lang="it-IT" sz="2400" dirty="0">
                <a:solidFill>
                  <a:schemeClr val="tx1"/>
                </a:solidFill>
                <a:latin typeface="Arial" panose="020B0604020202020204" pitchFamily="34" charset="0"/>
                <a:cs typeface="Arial" panose="020B0604020202020204" pitchFamily="34" charset="0"/>
              </a:rPr>
              <a:t> discs)</a:t>
            </a:r>
          </a:p>
          <a:p>
            <a:pPr marL="342900" indent="-342900" algn="ctr" rtl="0">
              <a:spcBef>
                <a:spcPts val="0"/>
              </a:spcBef>
              <a:spcAft>
                <a:spcPts val="0"/>
              </a:spcAft>
              <a:buFont typeface="Arial" panose="020B0604020202020204" pitchFamily="34" charset="0"/>
              <a:buChar char="•"/>
            </a:pPr>
            <a:endParaRPr lang="it-IT" sz="2400" dirty="0">
              <a:solidFill>
                <a:schemeClr val="tx1"/>
              </a:solidFill>
              <a:latin typeface="Arial" panose="020B0604020202020204" pitchFamily="34" charset="0"/>
              <a:cs typeface="Arial" panose="020B0604020202020204" pitchFamily="34" charset="0"/>
            </a:endParaRPr>
          </a:p>
          <a:p>
            <a:pPr marL="342900" indent="-342900" algn="ctr" rtl="0">
              <a:spcBef>
                <a:spcPts val="0"/>
              </a:spcBef>
              <a:spcAft>
                <a:spcPts val="0"/>
              </a:spcAft>
              <a:buFont typeface="Arial" panose="020B0604020202020204" pitchFamily="34" charset="0"/>
              <a:buChar char="•"/>
            </a:pPr>
            <a:r>
              <a:rPr lang="it-IT" sz="2400" dirty="0">
                <a:solidFill>
                  <a:schemeClr val="tx1"/>
                </a:solidFill>
                <a:latin typeface="Arial" panose="020B0604020202020204" pitchFamily="34" charset="0"/>
                <a:cs typeface="Arial" panose="020B0604020202020204" pitchFamily="34" charset="0"/>
              </a:rPr>
              <a:t>Statistical </a:t>
            </a:r>
            <a:r>
              <a:rPr lang="it-IT" sz="2400" dirty="0" err="1">
                <a:solidFill>
                  <a:schemeClr val="tx1"/>
                </a:solidFill>
                <a:latin typeface="Arial" panose="020B0604020202020204" pitchFamily="34" charset="0"/>
                <a:cs typeface="Arial" panose="020B0604020202020204" pitchFamily="34" charset="0"/>
              </a:rPr>
              <a:t>analysis</a:t>
            </a:r>
            <a:r>
              <a:rPr lang="it-IT" sz="2400" dirty="0">
                <a:solidFill>
                  <a:schemeClr val="tx1"/>
                </a:solidFill>
                <a:latin typeface="Arial" panose="020B0604020202020204" pitchFamily="34" charset="0"/>
                <a:cs typeface="Arial" panose="020B0604020202020204" pitchFamily="34" charset="0"/>
              </a:rPr>
              <a:t> of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diagrams</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04111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0EB35F56-216C-4AFF-990B-AE7105BAB99D}"/>
              </a:ext>
            </a:extLst>
          </p:cNvPr>
          <p:cNvPicPr>
            <a:picLocks noChangeAspect="1"/>
          </p:cNvPicPr>
          <p:nvPr/>
        </p:nvPicPr>
        <p:blipFill rotWithShape="1">
          <a:blip r:embed="rId2">
            <a:extLst>
              <a:ext uri="{28A0092B-C50C-407E-A947-70E740481C1C}">
                <a14:useLocalDpi xmlns:a14="http://schemas.microsoft.com/office/drawing/2010/main" val="0"/>
              </a:ext>
            </a:extLst>
          </a:blip>
          <a:srcRect r="50428" b="50312"/>
          <a:stretch/>
        </p:blipFill>
        <p:spPr>
          <a:xfrm>
            <a:off x="8865412" y="845820"/>
            <a:ext cx="3290669" cy="3364520"/>
          </a:xfrm>
          <a:prstGeom prst="rect">
            <a:avLst/>
          </a:prstGeom>
        </p:spPr>
      </p:pic>
      <p:sp>
        <p:nvSpPr>
          <p:cNvPr id="2" name="CasellaDiTesto 1">
            <a:extLst>
              <a:ext uri="{FF2B5EF4-FFF2-40B4-BE49-F238E27FC236}">
                <a16:creationId xmlns:a16="http://schemas.microsoft.com/office/drawing/2014/main" id="{63F06025-3F75-4F38-8432-90BD1CCB4822}"/>
              </a:ext>
            </a:extLst>
          </p:cNvPr>
          <p:cNvSpPr txBox="1"/>
          <p:nvPr/>
        </p:nvSpPr>
        <p:spPr>
          <a:xfrm>
            <a:off x="29817" y="54520"/>
            <a:ext cx="1076358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TESTING PHOTOEVAPORATION WITH LOCAL DISC FRACTION</a:t>
            </a:r>
          </a:p>
        </p:txBody>
      </p:sp>
      <p:pic>
        <p:nvPicPr>
          <p:cNvPr id="4" name="Picture 2">
            <a:extLst>
              <a:ext uri="{FF2B5EF4-FFF2-40B4-BE49-F238E27FC236}">
                <a16:creationId xmlns:a16="http://schemas.microsoft.com/office/drawing/2014/main" id="{04A83628-F64B-491D-8F65-A22D6014A2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3166"/>
          <a:stretch/>
        </p:blipFill>
        <p:spPr bwMode="auto">
          <a:xfrm>
            <a:off x="23622" y="4067327"/>
            <a:ext cx="2766880" cy="27682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a:extLst>
              <a:ext uri="{FF2B5EF4-FFF2-40B4-BE49-F238E27FC236}">
                <a16:creationId xmlns:a16="http://schemas.microsoft.com/office/drawing/2014/main" id="{63AD9FB7-AB67-4130-86D7-B30B95DCF5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5733" y="4294160"/>
            <a:ext cx="3501731" cy="2515411"/>
          </a:xfrm>
          <a:prstGeom prst="rect">
            <a:avLst/>
          </a:prstGeom>
        </p:spPr>
      </p:pic>
      <p:pic>
        <p:nvPicPr>
          <p:cNvPr id="6" name="Picture 6">
            <a:extLst>
              <a:ext uri="{FF2B5EF4-FFF2-40B4-BE49-F238E27FC236}">
                <a16:creationId xmlns:a16="http://schemas.microsoft.com/office/drawing/2014/main" id="{F41DCDAB-CBCD-4A1B-AE8A-6D1AD996F8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35216" y="4067327"/>
            <a:ext cx="2974675" cy="2770052"/>
          </a:xfrm>
          <a:prstGeom prst="rect">
            <a:avLst/>
          </a:prstGeom>
        </p:spPr>
      </p:pic>
      <p:pic>
        <p:nvPicPr>
          <p:cNvPr id="7" name="Picture 2" descr="image">
            <a:extLst>
              <a:ext uri="{FF2B5EF4-FFF2-40B4-BE49-F238E27FC236}">
                <a16:creationId xmlns:a16="http://schemas.microsoft.com/office/drawing/2014/main" id="{10FAB71F-CEEC-43F0-A378-5E2E92ED3D0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55973" y="4065560"/>
            <a:ext cx="2747159" cy="2770052"/>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42A3523C-25FE-4B2B-8E1C-16318AB54267}"/>
              </a:ext>
            </a:extLst>
          </p:cNvPr>
          <p:cNvSpPr txBox="1"/>
          <p:nvPr/>
        </p:nvSpPr>
        <p:spPr>
          <a:xfrm>
            <a:off x="1487488" y="4131572"/>
            <a:ext cx="1314699" cy="338554"/>
          </a:xfrm>
          <a:prstGeom prst="rect">
            <a:avLst/>
          </a:prstGeom>
          <a:noFill/>
        </p:spPr>
        <p:txBody>
          <a:bodyPr wrap="square" rtlCol="0">
            <a:spAutoFit/>
          </a:bodyPr>
          <a:lstStyle/>
          <a:p>
            <a:pPr algn="ctr"/>
            <a:r>
              <a:rPr lang="en-GB" sz="1600" i="1" dirty="0">
                <a:latin typeface="Arial" panose="020B0604020202020204" pitchFamily="34" charset="0"/>
                <a:cs typeface="Arial" panose="020B0604020202020204" pitchFamily="34" charset="0"/>
              </a:rPr>
              <a:t>NGC6611</a:t>
            </a:r>
            <a:endParaRPr lang="en-GB" sz="1067" i="1" dirty="0">
              <a:latin typeface="Arial" panose="020B0604020202020204" pitchFamily="34" charset="0"/>
              <a:cs typeface="Arial" panose="020B0604020202020204" pitchFamily="34" charset="0"/>
            </a:endParaRPr>
          </a:p>
        </p:txBody>
      </p:sp>
      <p:sp>
        <p:nvSpPr>
          <p:cNvPr id="9" name="CasellaDiTesto 8">
            <a:extLst>
              <a:ext uri="{FF2B5EF4-FFF2-40B4-BE49-F238E27FC236}">
                <a16:creationId xmlns:a16="http://schemas.microsoft.com/office/drawing/2014/main" id="{31035ED1-04E6-4CB4-8F13-83A6AAB96F12}"/>
              </a:ext>
            </a:extLst>
          </p:cNvPr>
          <p:cNvSpPr txBox="1"/>
          <p:nvPr/>
        </p:nvSpPr>
        <p:spPr>
          <a:xfrm>
            <a:off x="9154965" y="4454257"/>
            <a:ext cx="1362521" cy="338554"/>
          </a:xfrm>
          <a:prstGeom prst="rect">
            <a:avLst/>
          </a:prstGeom>
          <a:noFill/>
        </p:spPr>
        <p:txBody>
          <a:bodyPr wrap="square" rtlCol="0">
            <a:spAutoFit/>
          </a:bodyPr>
          <a:lstStyle/>
          <a:p>
            <a:pPr algn="ctr"/>
            <a:r>
              <a:rPr lang="en-GB" sz="1600" i="1" dirty="0">
                <a:latin typeface="Arial" panose="020B0604020202020204" pitchFamily="34" charset="0"/>
                <a:cs typeface="Arial" panose="020B0604020202020204" pitchFamily="34" charset="0"/>
              </a:rPr>
              <a:t>NGC2244</a:t>
            </a:r>
            <a:endParaRPr lang="en-GB" sz="1067" i="1" dirty="0">
              <a:latin typeface="Arial" panose="020B0604020202020204" pitchFamily="34" charset="0"/>
              <a:cs typeface="Arial" panose="020B0604020202020204" pitchFamily="34" charset="0"/>
            </a:endParaRPr>
          </a:p>
        </p:txBody>
      </p:sp>
      <p:sp>
        <p:nvSpPr>
          <p:cNvPr id="10" name="CasellaDiTesto 9">
            <a:extLst>
              <a:ext uri="{FF2B5EF4-FFF2-40B4-BE49-F238E27FC236}">
                <a16:creationId xmlns:a16="http://schemas.microsoft.com/office/drawing/2014/main" id="{41B67E85-023E-4F02-A9D7-C6A5154537A6}"/>
              </a:ext>
            </a:extLst>
          </p:cNvPr>
          <p:cNvSpPr txBox="1"/>
          <p:nvPr/>
        </p:nvSpPr>
        <p:spPr>
          <a:xfrm>
            <a:off x="6010288" y="4197091"/>
            <a:ext cx="1280554" cy="338554"/>
          </a:xfrm>
          <a:prstGeom prst="rect">
            <a:avLst/>
          </a:prstGeom>
          <a:noFill/>
        </p:spPr>
        <p:txBody>
          <a:bodyPr wrap="square" rtlCol="0">
            <a:spAutoFit/>
          </a:bodyPr>
          <a:lstStyle/>
          <a:p>
            <a:pPr algn="ctr"/>
            <a:r>
              <a:rPr lang="en-GB" sz="1600" i="1" dirty="0">
                <a:latin typeface="Arial" panose="020B0604020202020204" pitchFamily="34" charset="0"/>
                <a:cs typeface="Arial" panose="020B0604020202020204" pitchFamily="34" charset="0"/>
              </a:rPr>
              <a:t>NGC6231</a:t>
            </a:r>
            <a:endParaRPr lang="en-GB" sz="1200" i="1" dirty="0">
              <a:latin typeface="Arial" panose="020B0604020202020204" pitchFamily="34" charset="0"/>
              <a:cs typeface="Arial" panose="020B0604020202020204" pitchFamily="34" charset="0"/>
            </a:endParaRPr>
          </a:p>
        </p:txBody>
      </p:sp>
      <p:sp>
        <p:nvSpPr>
          <p:cNvPr id="11" name="CasellaDiTesto 10">
            <a:extLst>
              <a:ext uri="{FF2B5EF4-FFF2-40B4-BE49-F238E27FC236}">
                <a16:creationId xmlns:a16="http://schemas.microsoft.com/office/drawing/2014/main" id="{226EA754-EDE5-4D86-A3FD-BB7F08EA738A}"/>
              </a:ext>
            </a:extLst>
          </p:cNvPr>
          <p:cNvSpPr txBox="1"/>
          <p:nvPr/>
        </p:nvSpPr>
        <p:spPr>
          <a:xfrm>
            <a:off x="4340188" y="6099791"/>
            <a:ext cx="1280554" cy="338554"/>
          </a:xfrm>
          <a:prstGeom prst="rect">
            <a:avLst/>
          </a:prstGeom>
          <a:noFill/>
        </p:spPr>
        <p:txBody>
          <a:bodyPr wrap="square" rtlCol="0">
            <a:spAutoFit/>
          </a:bodyPr>
          <a:lstStyle/>
          <a:p>
            <a:pPr algn="ctr"/>
            <a:r>
              <a:rPr lang="en-GB" sz="1600" i="1" dirty="0">
                <a:latin typeface="Arial" panose="020B0604020202020204" pitchFamily="34" charset="0"/>
                <a:cs typeface="Arial" panose="020B0604020202020204" pitchFamily="34" charset="0"/>
              </a:rPr>
              <a:t>Pismis24</a:t>
            </a:r>
            <a:endParaRPr lang="en-GB" sz="1200" i="1"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78095A-30A8-48C9-818F-4A75FA5A82F1}"/>
              </a:ext>
            </a:extLst>
          </p:cNvPr>
          <p:cNvSpPr txBox="1"/>
          <p:nvPr/>
        </p:nvSpPr>
        <p:spPr>
          <a:xfrm>
            <a:off x="10517486" y="885488"/>
            <a:ext cx="1506649" cy="338554"/>
          </a:xfrm>
          <a:prstGeom prst="rect">
            <a:avLst/>
          </a:prstGeom>
          <a:noFill/>
        </p:spPr>
        <p:txBody>
          <a:bodyPr wrap="square" rtlCol="0">
            <a:spAutoFit/>
          </a:bodyPr>
          <a:lstStyle/>
          <a:p>
            <a:pPr algn="ctr"/>
            <a:r>
              <a:rPr lang="en-GB" sz="1600" i="1" dirty="0">
                <a:latin typeface="Arial" panose="020B0604020202020204" pitchFamily="34" charset="0"/>
                <a:cs typeface="Arial" panose="020B0604020202020204" pitchFamily="34" charset="0"/>
              </a:rPr>
              <a:t>CygnusOB2</a:t>
            </a:r>
          </a:p>
        </p:txBody>
      </p:sp>
      <p:sp>
        <p:nvSpPr>
          <p:cNvPr id="13" name="Rettangolo con angoli arrotondati 12">
            <a:extLst>
              <a:ext uri="{FF2B5EF4-FFF2-40B4-BE49-F238E27FC236}">
                <a16:creationId xmlns:a16="http://schemas.microsoft.com/office/drawing/2014/main" id="{ABA2875A-06C2-4CF2-ABB3-C1AD37BAA64A}"/>
              </a:ext>
            </a:extLst>
          </p:cNvPr>
          <p:cNvSpPr/>
          <p:nvPr/>
        </p:nvSpPr>
        <p:spPr>
          <a:xfrm>
            <a:off x="95420" y="739914"/>
            <a:ext cx="8638046" cy="322326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Disk fraction vs. local UV flux or distance from OB stars </a:t>
            </a:r>
            <a:r>
              <a:rPr lang="en-GB" sz="2400" dirty="0">
                <a:solidFill>
                  <a:schemeClr val="tx1"/>
                </a:solidFill>
                <a:latin typeface="Arial" panose="020B0604020202020204" pitchFamily="34" charset="0"/>
                <a:cs typeface="Arial" panose="020B0604020202020204" pitchFamily="34" charset="0"/>
              </a:rPr>
              <a:t>shows a decline of disk fraction in the clusters core </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Examples: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Cygnus OB2</a:t>
            </a:r>
            <a:r>
              <a:rPr lang="en-GB" sz="2400" b="1" dirty="0">
                <a:solidFill>
                  <a:schemeClr val="tx1"/>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en-GB" sz="2400" dirty="0">
                <a:solidFill>
                  <a:schemeClr val="tx1"/>
                </a:solidFill>
                <a:latin typeface="Arial" panose="020B0604020202020204" pitchFamily="34" charset="0"/>
                <a:cs typeface="Arial" panose="020B0604020202020204" pitchFamily="34" charset="0"/>
              </a:rPr>
              <a:t>(</a:t>
            </a:r>
            <a:r>
              <a:rPr lang="en-GB" sz="2400" i="1" dirty="0">
                <a:solidFill>
                  <a:schemeClr val="tx1"/>
                </a:solidFill>
                <a:latin typeface="Arial" panose="020B0604020202020204" pitchFamily="34" charset="0"/>
                <a:cs typeface="Arial" panose="020B0604020202020204" pitchFamily="34" charset="0"/>
              </a:rPr>
              <a:t>Guarcello+ 2023</a:t>
            </a:r>
            <a:r>
              <a:rPr lang="en-GB" sz="2400" dirty="0">
                <a:solidFill>
                  <a:schemeClr val="tx1"/>
                </a:solidFill>
                <a:latin typeface="Arial" panose="020B0604020202020204" pitchFamily="34" charset="0"/>
                <a:cs typeface="Arial" panose="020B0604020202020204" pitchFamily="34" charset="0"/>
              </a:rPr>
              <a:t>);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NGC 6231</a:t>
            </a:r>
            <a:r>
              <a:rPr lang="en-US" sz="2400" b="1" dirty="0">
                <a:solidFill>
                  <a:schemeClr val="tx1"/>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en-US" sz="2400" dirty="0">
                <a:solidFill>
                  <a:schemeClr val="tx1"/>
                </a:solidFill>
                <a:latin typeface="Arial" panose="020B0604020202020204" pitchFamily="34" charset="0"/>
                <a:cs typeface="Arial" panose="020B0604020202020204" pitchFamily="34" charset="0"/>
              </a:rPr>
              <a:t> (</a:t>
            </a:r>
            <a:r>
              <a:rPr lang="en-US" sz="2400" i="1" dirty="0">
                <a:solidFill>
                  <a:schemeClr val="tx1"/>
                </a:solidFill>
                <a:latin typeface="Arial" panose="020B0604020202020204" pitchFamily="34" charset="0"/>
                <a:cs typeface="Arial" panose="020B0604020202020204" pitchFamily="34" charset="0"/>
              </a:rPr>
              <a:t>Damiani+ 2016</a:t>
            </a:r>
            <a:r>
              <a:rPr lang="en-US" sz="2400" dirty="0">
                <a:solidFill>
                  <a:schemeClr val="tx1"/>
                </a:solidFill>
                <a:latin typeface="Arial" panose="020B0604020202020204" pitchFamily="34" charset="0"/>
                <a:cs typeface="Arial" panose="020B0604020202020204" pitchFamily="34" charset="0"/>
              </a:rPr>
              <a:t>); </a:t>
            </a:r>
            <a:r>
              <a:rPr lang="en-US"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Pismis</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24</a:t>
            </a:r>
            <a:r>
              <a:rPr lang="en-US" sz="2400" dirty="0">
                <a:solidFill>
                  <a:schemeClr val="tx1"/>
                </a:solidFill>
                <a:latin typeface="Arial" panose="020B0604020202020204" pitchFamily="34" charset="0"/>
                <a:cs typeface="Arial" panose="020B0604020202020204" pitchFamily="34" charset="0"/>
              </a:rPr>
              <a:t> (</a:t>
            </a:r>
            <a:r>
              <a:rPr lang="en-US" sz="2400" i="1" dirty="0">
                <a:solidFill>
                  <a:schemeClr val="tx1"/>
                </a:solidFill>
                <a:latin typeface="Arial" panose="020B0604020202020204" pitchFamily="34" charset="0"/>
                <a:cs typeface="Arial" panose="020B0604020202020204" pitchFamily="34" charset="0"/>
              </a:rPr>
              <a:t>Fang+ 2012</a:t>
            </a:r>
            <a:r>
              <a:rPr lang="en-US" sz="2400" dirty="0">
                <a:solidFill>
                  <a:schemeClr val="tx1"/>
                </a:solidFill>
                <a:latin typeface="Arial" panose="020B0604020202020204" pitchFamily="34" charset="0"/>
                <a:cs typeface="Arial" panose="020B0604020202020204" pitchFamily="34" charset="0"/>
              </a:rPr>
              <a:t>);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NGC 6611</a:t>
            </a:r>
            <a:r>
              <a:rPr lang="en-GB" sz="2400" dirty="0">
                <a:solidFill>
                  <a:schemeClr val="tx1"/>
                </a:solidFill>
                <a:latin typeface="Arial" panose="020B0604020202020204" pitchFamily="34" charset="0"/>
                <a:cs typeface="Arial" panose="020B0604020202020204" pitchFamily="34" charset="0"/>
              </a:rPr>
              <a:t> (</a:t>
            </a:r>
            <a:r>
              <a:rPr lang="it-IT" sz="2400" i="1" dirty="0">
                <a:solidFill>
                  <a:schemeClr val="tx1"/>
                </a:solidFill>
                <a:latin typeface="Arial" panose="020B0604020202020204" pitchFamily="34" charset="0"/>
                <a:cs typeface="Arial" panose="020B0604020202020204" pitchFamily="34" charset="0"/>
              </a:rPr>
              <a:t>Guarcello+ 2009, 2010</a:t>
            </a:r>
            <a:r>
              <a:rPr lang="it-IT" sz="2400" dirty="0">
                <a:solidFill>
                  <a:schemeClr val="tx1"/>
                </a:solidFill>
                <a:latin typeface="Arial" panose="020B0604020202020204" pitchFamily="34" charset="0"/>
                <a:cs typeface="Arial" panose="020B0604020202020204" pitchFamily="34" charset="0"/>
              </a:rPr>
              <a:t>);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NGC 2244</a:t>
            </a:r>
            <a:r>
              <a:rPr lang="it-IT" sz="2400" dirty="0">
                <a:solidFill>
                  <a:schemeClr val="tx1"/>
                </a:solidFill>
                <a:latin typeface="Arial" panose="020B0604020202020204" pitchFamily="34" charset="0"/>
                <a:cs typeface="Arial" panose="020B0604020202020204" pitchFamily="34" charset="0"/>
              </a:rPr>
              <a:t> (</a:t>
            </a:r>
            <a:r>
              <a:rPr lang="en-US" sz="2400" i="1" dirty="0">
                <a:solidFill>
                  <a:schemeClr val="tx1"/>
                </a:solidFill>
                <a:latin typeface="Arial" panose="020B0604020202020204" pitchFamily="34" charset="0"/>
                <a:cs typeface="Arial" panose="020B0604020202020204" pitchFamily="34" charset="0"/>
              </a:rPr>
              <a:t>Park &amp; Sung 2002</a:t>
            </a:r>
            <a:r>
              <a:rPr lang="en-US" sz="2400" dirty="0">
                <a:solidFill>
                  <a:schemeClr val="tx1"/>
                </a:solidFill>
                <a:latin typeface="Arial" panose="020B0604020202020204" pitchFamily="34" charset="0"/>
                <a:cs typeface="Arial" panose="020B0604020202020204" pitchFamily="34" charset="0"/>
              </a:rPr>
              <a:t>); </a:t>
            </a:r>
            <a:r>
              <a:rPr lang="en-US" sz="2400" dirty="0" err="1">
                <a:solidFill>
                  <a:schemeClr val="tx1"/>
                </a:solidFill>
                <a:latin typeface="Arial" panose="020B0604020202020204" pitchFamily="34" charset="0"/>
                <a:cs typeface="Arial" panose="020B0604020202020204" pitchFamily="34" charset="0"/>
              </a:rPr>
              <a:t>Trumpler</a:t>
            </a:r>
            <a:r>
              <a:rPr lang="en-US" sz="2400" dirty="0">
                <a:solidFill>
                  <a:schemeClr val="tx1"/>
                </a:solidFill>
                <a:latin typeface="Arial" panose="020B0604020202020204" pitchFamily="34" charset="0"/>
                <a:cs typeface="Arial" panose="020B0604020202020204" pitchFamily="34" charset="0"/>
              </a:rPr>
              <a:t> 14 and 16 (</a:t>
            </a:r>
            <a:r>
              <a:rPr lang="en-US" sz="2400" i="1" dirty="0">
                <a:solidFill>
                  <a:schemeClr val="tx1"/>
                </a:solidFill>
                <a:latin typeface="Arial" panose="020B0604020202020204" pitchFamily="34" charset="0"/>
                <a:cs typeface="Arial" panose="020B0604020202020204" pitchFamily="34" charset="0"/>
              </a:rPr>
              <a:t>Reiter &amp; Parker 2019</a:t>
            </a:r>
            <a:r>
              <a:rPr lang="en-US" sz="2400"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525188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ECF203C-9DAB-4E21-AE42-256D36CFC81B}"/>
              </a:ext>
            </a:extLst>
          </p:cNvPr>
          <p:cNvSpPr txBox="1"/>
          <p:nvPr/>
        </p:nvSpPr>
        <p:spPr>
          <a:xfrm>
            <a:off x="29817" y="54520"/>
            <a:ext cx="603094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FRACTIONS VS. LOCAL FUV</a:t>
            </a:r>
          </a:p>
        </p:txBody>
      </p:sp>
      <p:pic>
        <p:nvPicPr>
          <p:cNvPr id="6" name="Immagine 5">
            <a:extLst>
              <a:ext uri="{FF2B5EF4-FFF2-40B4-BE49-F238E27FC236}">
                <a16:creationId xmlns:a16="http://schemas.microsoft.com/office/drawing/2014/main" id="{4A93B5BC-D034-4638-8545-BC56006887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54520"/>
            <a:ext cx="6044019" cy="6044019"/>
          </a:xfrm>
          <a:prstGeom prst="rect">
            <a:avLst/>
          </a:prstGeom>
        </p:spPr>
      </p:pic>
      <p:sp>
        <p:nvSpPr>
          <p:cNvPr id="8" name="CasellaDiTesto 7">
            <a:extLst>
              <a:ext uri="{FF2B5EF4-FFF2-40B4-BE49-F238E27FC236}">
                <a16:creationId xmlns:a16="http://schemas.microsoft.com/office/drawing/2014/main" id="{A41FE0F7-508F-4845-8E35-0859F3F81538}"/>
              </a:ext>
            </a:extLst>
          </p:cNvPr>
          <p:cNvSpPr txBox="1"/>
          <p:nvPr/>
        </p:nvSpPr>
        <p:spPr>
          <a:xfrm>
            <a:off x="6191697" y="6101336"/>
            <a:ext cx="5896668" cy="707886"/>
          </a:xfrm>
          <a:prstGeom prst="rect">
            <a:avLst/>
          </a:prstGeom>
          <a:noFill/>
          <a:ln w="28575">
            <a:solidFill>
              <a:srgbClr val="FF0000"/>
            </a:solidFill>
          </a:ln>
        </p:spPr>
        <p:txBody>
          <a:bodyPr wrap="square" rtlCol="0">
            <a:spAutoFit/>
          </a:bodyPr>
          <a:lstStyle/>
          <a:p>
            <a:pPr algn="ctr"/>
            <a:r>
              <a:rPr lang="en-GB" sz="2000" dirty="0">
                <a:solidFill>
                  <a:schemeClr val="bg1"/>
                </a:solidFill>
              </a:rPr>
              <a:t>Spitzer [8.0], IPHAS H</a:t>
            </a:r>
            <a:r>
              <a:rPr lang="el-GR" sz="2000" dirty="0">
                <a:solidFill>
                  <a:schemeClr val="bg1"/>
                </a:solidFill>
              </a:rPr>
              <a:t>α</a:t>
            </a:r>
            <a:r>
              <a:rPr lang="it-IT" sz="2000" dirty="0">
                <a:solidFill>
                  <a:schemeClr val="bg1"/>
                </a:solidFill>
              </a:rPr>
              <a:t>, and Chandra/ACIS-I image of Cygnus OB2</a:t>
            </a:r>
            <a:endParaRPr lang="en-GB" sz="2000" dirty="0">
              <a:solidFill>
                <a:schemeClr val="bg1"/>
              </a:solidFill>
            </a:endParaRPr>
          </a:p>
        </p:txBody>
      </p:sp>
      <p:pic>
        <p:nvPicPr>
          <p:cNvPr id="9" name="Picture 2">
            <a:extLst>
              <a:ext uri="{FF2B5EF4-FFF2-40B4-BE49-F238E27FC236}">
                <a16:creationId xmlns:a16="http://schemas.microsoft.com/office/drawing/2014/main" id="{3DAA284F-44D4-4AE0-AF20-28859CE84E9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0941"/>
          <a:stretch/>
        </p:blipFill>
        <p:spPr bwMode="auto">
          <a:xfrm>
            <a:off x="130530" y="2612692"/>
            <a:ext cx="5896669" cy="2963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8">
            <a:extLst>
              <a:ext uri="{FF2B5EF4-FFF2-40B4-BE49-F238E27FC236}">
                <a16:creationId xmlns:a16="http://schemas.microsoft.com/office/drawing/2014/main" id="{0FBB3B04-9102-448C-BFE9-867D194654BF}"/>
              </a:ext>
            </a:extLst>
          </p:cNvPr>
          <p:cNvSpPr txBox="1"/>
          <p:nvPr/>
        </p:nvSpPr>
        <p:spPr>
          <a:xfrm>
            <a:off x="130529" y="5660691"/>
            <a:ext cx="5896669" cy="707886"/>
          </a:xfrm>
          <a:prstGeom prst="rect">
            <a:avLst/>
          </a:prstGeom>
          <a:noFill/>
        </p:spPr>
        <p:txBody>
          <a:bodyPr wrap="square">
            <a:spAutoFit/>
          </a:bodyPr>
          <a:lstStyle/>
          <a:p>
            <a:pPr algn="ctr"/>
            <a:r>
              <a:rPr lang="it-IT" sz="2000" dirty="0">
                <a:solidFill>
                  <a:schemeClr val="bg1"/>
                </a:solidFill>
              </a:rPr>
              <a:t>Disk </a:t>
            </a:r>
            <a:r>
              <a:rPr lang="it-IT" sz="2000" dirty="0" err="1">
                <a:solidFill>
                  <a:schemeClr val="bg1"/>
                </a:solidFill>
              </a:rPr>
              <a:t>fraction</a:t>
            </a:r>
            <a:r>
              <a:rPr lang="it-IT" sz="2000" dirty="0">
                <a:solidFill>
                  <a:schemeClr val="bg1"/>
                </a:solidFill>
              </a:rPr>
              <a:t> vs. </a:t>
            </a:r>
            <a:r>
              <a:rPr lang="it-IT" sz="2000" dirty="0" err="1">
                <a:solidFill>
                  <a:schemeClr val="bg1"/>
                </a:solidFill>
              </a:rPr>
              <a:t>local</a:t>
            </a:r>
            <a:r>
              <a:rPr lang="it-IT" sz="2000" dirty="0">
                <a:solidFill>
                  <a:schemeClr val="bg1"/>
                </a:solidFill>
              </a:rPr>
              <a:t> FUV </a:t>
            </a:r>
            <a:r>
              <a:rPr lang="it-IT" sz="2000" dirty="0" err="1">
                <a:solidFill>
                  <a:schemeClr val="bg1"/>
                </a:solidFill>
              </a:rPr>
              <a:t>flux</a:t>
            </a:r>
            <a:r>
              <a:rPr lang="it-IT" sz="2000" dirty="0">
                <a:solidFill>
                  <a:schemeClr val="bg1"/>
                </a:solidFill>
              </a:rPr>
              <a:t> in CygOB2</a:t>
            </a:r>
          </a:p>
          <a:p>
            <a:pPr algn="ctr"/>
            <a:r>
              <a:rPr lang="it-IT" sz="2000" i="1" dirty="0">
                <a:solidFill>
                  <a:schemeClr val="bg1"/>
                </a:solidFill>
              </a:rPr>
              <a:t>(Guarcello+2023) </a:t>
            </a:r>
            <a:r>
              <a:rPr lang="it-IT" sz="2000" dirty="0">
                <a:solidFill>
                  <a:schemeClr val="bg1"/>
                </a:solidFill>
              </a:rPr>
              <a:t>from the CCLP Project</a:t>
            </a:r>
            <a:endParaRPr lang="en-GB" sz="2000" dirty="0">
              <a:solidFill>
                <a:schemeClr val="bg1"/>
              </a:solidFill>
            </a:endParaRPr>
          </a:p>
        </p:txBody>
      </p:sp>
      <p:sp>
        <p:nvSpPr>
          <p:cNvPr id="7" name="Rettangolo con angoli arrotondati 6">
            <a:extLst>
              <a:ext uri="{FF2B5EF4-FFF2-40B4-BE49-F238E27FC236}">
                <a16:creationId xmlns:a16="http://schemas.microsoft.com/office/drawing/2014/main" id="{6C889DBA-FF32-4754-9FEE-281EA14691C0}"/>
              </a:ext>
            </a:extLst>
          </p:cNvPr>
          <p:cNvSpPr/>
          <p:nvPr/>
        </p:nvSpPr>
        <p:spPr>
          <a:xfrm>
            <a:off x="130529" y="783407"/>
            <a:ext cx="5896669" cy="1666498"/>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spcBef>
                <a:spcPts val="0"/>
              </a:spcBef>
              <a:spcAft>
                <a:spcPts val="0"/>
              </a:spcAft>
            </a:pPr>
            <a:r>
              <a:rPr lang="it-IT" sz="2400" dirty="0" err="1">
                <a:solidFill>
                  <a:schemeClr val="tx1"/>
                </a:solidFill>
                <a:latin typeface="Arial" panose="020B0604020202020204" pitchFamily="34" charset="0"/>
                <a:cs typeface="Arial" panose="020B0604020202020204" pitchFamily="34" charset="0"/>
              </a:rPr>
              <a:t>Smooth</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decline</a:t>
            </a:r>
            <a:r>
              <a:rPr lang="it-IT" sz="2400" dirty="0">
                <a:solidFill>
                  <a:schemeClr val="tx1"/>
                </a:solidFill>
                <a:latin typeface="Arial" panose="020B0604020202020204" pitchFamily="34" charset="0"/>
                <a:cs typeface="Arial" panose="020B0604020202020204" pitchFamily="34" charset="0"/>
              </a:rPr>
              <a:t> of disc </a:t>
            </a:r>
            <a:r>
              <a:rPr lang="it-IT" sz="2400" dirty="0" err="1">
                <a:solidFill>
                  <a:schemeClr val="tx1"/>
                </a:solidFill>
                <a:latin typeface="Arial" panose="020B0604020202020204" pitchFamily="34" charset="0"/>
                <a:cs typeface="Arial" panose="020B0604020202020204" pitchFamily="34" charset="0"/>
              </a:rPr>
              <a:t>fraction</a:t>
            </a:r>
            <a:r>
              <a:rPr lang="it-IT" sz="2400" dirty="0">
                <a:solidFill>
                  <a:schemeClr val="tx1"/>
                </a:solidFill>
                <a:latin typeface="Arial" panose="020B0604020202020204" pitchFamily="34" charset="0"/>
                <a:cs typeface="Arial" panose="020B0604020202020204" pitchFamily="34" charset="0"/>
              </a:rPr>
              <a:t> in Cygnus OB2 </a:t>
            </a:r>
          </a:p>
        </p:txBody>
      </p:sp>
    </p:spTree>
    <p:extLst>
      <p:ext uri="{BB962C8B-B14F-4D97-AF65-F5344CB8AC3E}">
        <p14:creationId xmlns:p14="http://schemas.microsoft.com/office/powerpoint/2010/main" val="35701869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a:extLst>
              <a:ext uri="{FF2B5EF4-FFF2-40B4-BE49-F238E27FC236}">
                <a16:creationId xmlns:a16="http://schemas.microsoft.com/office/drawing/2014/main" id="{094E66E4-7E02-41FB-BD19-AD8FBA3ACF52}"/>
              </a:ext>
            </a:extLst>
          </p:cNvPr>
          <p:cNvSpPr txBox="1"/>
          <p:nvPr/>
        </p:nvSpPr>
        <p:spPr>
          <a:xfrm>
            <a:off x="29817" y="54520"/>
            <a:ext cx="688521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RESULTS FROM THE MYSTIX SURVEY</a:t>
            </a:r>
          </a:p>
        </p:txBody>
      </p:sp>
      <p:pic>
        <p:nvPicPr>
          <p:cNvPr id="15" name="Picture 2">
            <a:extLst>
              <a:ext uri="{FF2B5EF4-FFF2-40B4-BE49-F238E27FC236}">
                <a16:creationId xmlns:a16="http://schemas.microsoft.com/office/drawing/2014/main" id="{CFDDA9FC-B529-492A-9C47-1864666989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 y="3558716"/>
            <a:ext cx="6238286" cy="3215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ttangolo con angoli arrotondati 15">
            <a:extLst>
              <a:ext uri="{FF2B5EF4-FFF2-40B4-BE49-F238E27FC236}">
                <a16:creationId xmlns:a16="http://schemas.microsoft.com/office/drawing/2014/main" id="{80AC7958-7EF4-428C-B511-D77F32BAA332}"/>
              </a:ext>
            </a:extLst>
          </p:cNvPr>
          <p:cNvSpPr/>
          <p:nvPr/>
        </p:nvSpPr>
        <p:spPr>
          <a:xfrm>
            <a:off x="6365928" y="3558716"/>
            <a:ext cx="5700423" cy="313182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solidFill>
                  <a:schemeClr val="tx1"/>
                </a:solidFill>
                <a:latin typeface="Arial" panose="020B0604020202020204" pitchFamily="34" charset="0"/>
                <a:cs typeface="Arial" panose="020B0604020202020204" pitchFamily="34" charset="0"/>
              </a:rPr>
              <a:t>Emipirical</a:t>
            </a:r>
            <a:r>
              <a:rPr lang="en-GB" sz="2400" dirty="0">
                <a:solidFill>
                  <a:schemeClr val="tx1"/>
                </a:solidFill>
                <a:latin typeface="Arial" panose="020B0604020202020204" pitchFamily="34" charset="0"/>
                <a:cs typeface="Arial" panose="020B0604020202020204" pitchFamily="34" charset="0"/>
              </a:rPr>
              <a:t> cumulative distribution functions of distances from massive stars (cutting at 0.5 pc, sampled in two bins) of disk-bearing (red line) and disk-free (blue line) YSOs. The dashed black line is a parabola, expected when distributions do not decline with distances from O stars.</a:t>
            </a:r>
          </a:p>
        </p:txBody>
      </p:sp>
      <p:sp>
        <p:nvSpPr>
          <p:cNvPr id="17" name="Rettangolo con angoli arrotondati 16">
            <a:extLst>
              <a:ext uri="{FF2B5EF4-FFF2-40B4-BE49-F238E27FC236}">
                <a16:creationId xmlns:a16="http://schemas.microsoft.com/office/drawing/2014/main" id="{B36C0CE5-A858-4524-A01F-1E3044217CB1}"/>
              </a:ext>
            </a:extLst>
          </p:cNvPr>
          <p:cNvSpPr/>
          <p:nvPr/>
        </p:nvSpPr>
        <p:spPr>
          <a:xfrm>
            <a:off x="45720" y="769011"/>
            <a:ext cx="12100560" cy="2659989"/>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Arial" panose="020B0604020202020204" pitchFamily="34" charset="0"/>
                <a:cs typeface="Arial" panose="020B0604020202020204" pitchFamily="34" charset="0"/>
              </a:rPr>
              <a:t>MYStIX</a:t>
            </a:r>
            <a:r>
              <a:rPr lang="en-US" sz="2400" dirty="0">
                <a:solidFill>
                  <a:schemeClr val="tx1"/>
                </a:solidFill>
                <a:latin typeface="Arial" panose="020B0604020202020204" pitchFamily="34" charset="0"/>
                <a:cs typeface="Arial" panose="020B0604020202020204" pitchFamily="34" charset="0"/>
              </a:rPr>
              <a:t> survey provides memberships from X-ray and IR data for 20 young clusters, some with a rich population of OB stars </a:t>
            </a:r>
            <a:r>
              <a:rPr lang="en-US" sz="2400" i="1" dirty="0">
                <a:solidFill>
                  <a:schemeClr val="tx1"/>
                </a:solidFill>
                <a:latin typeface="Arial" panose="020B0604020202020204" pitchFamily="34" charset="0"/>
                <a:cs typeface="Arial" panose="020B0604020202020204" pitchFamily="34" charset="0"/>
              </a:rPr>
              <a:t>(Feigelson+2013, Broos+2013) </a:t>
            </a:r>
          </a:p>
          <a:p>
            <a:pPr algn="ctr"/>
            <a:endParaRPr lang="en-US" dirty="0">
              <a:solidFill>
                <a:schemeClr val="tx1"/>
              </a:solidFill>
              <a:latin typeface="Arial" panose="020B0604020202020204" pitchFamily="34" charset="0"/>
              <a:cs typeface="Arial" panose="020B0604020202020204" pitchFamily="34" charset="0"/>
            </a:endParaRPr>
          </a:p>
          <a:p>
            <a:r>
              <a:rPr lang="en-US" sz="2400" dirty="0">
                <a:solidFill>
                  <a:schemeClr val="tx1"/>
                </a:solidFill>
                <a:latin typeface="Arial" panose="020B0604020202020204" pitchFamily="34" charset="0"/>
                <a:cs typeface="Arial" panose="020B0604020202020204" pitchFamily="34" charset="0"/>
              </a:rPr>
              <a:t>Four (NGC 6611, NGC 6357, Orion, Rosette)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do not show depletion of stars with disks </a:t>
            </a:r>
            <a:r>
              <a:rPr lang="en-US" sz="2400" dirty="0">
                <a:solidFill>
                  <a:schemeClr val="tx1"/>
                </a:solidFill>
                <a:latin typeface="Arial" panose="020B0604020202020204" pitchFamily="34" charset="0"/>
                <a:cs typeface="Arial" panose="020B0604020202020204" pitchFamily="34" charset="0"/>
              </a:rPr>
              <a:t>within 0.2 pc from O stars; two show inconclusive results (M17 and Carina) </a:t>
            </a:r>
          </a:p>
          <a:p>
            <a:r>
              <a:rPr lang="en-US" sz="2400" i="1" dirty="0">
                <a:solidFill>
                  <a:schemeClr val="tx1"/>
                </a:solidFill>
                <a:latin typeface="Arial" panose="020B0604020202020204" pitchFamily="34" charset="0"/>
                <a:cs typeface="Arial" panose="020B0604020202020204" pitchFamily="34" charset="0"/>
              </a:rPr>
              <a:t>(</a:t>
            </a:r>
            <a:r>
              <a:rPr lang="en-US" sz="2400" i="1" dirty="0" err="1">
                <a:solidFill>
                  <a:schemeClr val="tx1"/>
                </a:solidFill>
                <a:latin typeface="Arial" panose="020B0604020202020204" pitchFamily="34" charset="0"/>
                <a:cs typeface="Arial" panose="020B0604020202020204" pitchFamily="34" charset="0"/>
              </a:rPr>
              <a:t>Richert</a:t>
            </a:r>
            <a:r>
              <a:rPr lang="en-US" sz="2400" i="1" dirty="0">
                <a:solidFill>
                  <a:schemeClr val="tx1"/>
                </a:solidFill>
                <a:latin typeface="Arial" panose="020B0604020202020204" pitchFamily="34" charset="0"/>
                <a:cs typeface="Arial" panose="020B0604020202020204" pitchFamily="34" charset="0"/>
              </a:rPr>
              <a:t> et al. 2015)</a:t>
            </a:r>
          </a:p>
        </p:txBody>
      </p:sp>
    </p:spTree>
    <p:extLst>
      <p:ext uri="{BB962C8B-B14F-4D97-AF65-F5344CB8AC3E}">
        <p14:creationId xmlns:p14="http://schemas.microsoft.com/office/powerpoint/2010/main" val="27586416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90D0770-E443-4674-A671-1C62C2B0905C}"/>
              </a:ext>
            </a:extLst>
          </p:cNvPr>
          <p:cNvSpPr txBox="1"/>
          <p:nvPr/>
        </p:nvSpPr>
        <p:spPr>
          <a:xfrm>
            <a:off x="29817" y="54520"/>
            <a:ext cx="11040523"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TESTING PHOTOEVAPORATION WITH GLOBAL DISC FRACTION</a:t>
            </a:r>
          </a:p>
        </p:txBody>
      </p:sp>
      <p:pic>
        <p:nvPicPr>
          <p:cNvPr id="3" name="Picture 2" descr="Fig. 13">
            <a:extLst>
              <a:ext uri="{FF2B5EF4-FFF2-40B4-BE49-F238E27FC236}">
                <a16:creationId xmlns:a16="http://schemas.microsoft.com/office/drawing/2014/main" id="{917474F7-2612-4685-8731-67C6819531E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360" y="3022530"/>
            <a:ext cx="6519416" cy="3765223"/>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con angoli arrotondati 4">
            <a:extLst>
              <a:ext uri="{FF2B5EF4-FFF2-40B4-BE49-F238E27FC236}">
                <a16:creationId xmlns:a16="http://schemas.microsoft.com/office/drawing/2014/main" id="{57E72DAB-B66B-4BD0-B7B9-D02A2C66AEBA}"/>
              </a:ext>
            </a:extLst>
          </p:cNvPr>
          <p:cNvSpPr/>
          <p:nvPr/>
        </p:nvSpPr>
        <p:spPr>
          <a:xfrm>
            <a:off x="141360" y="755526"/>
            <a:ext cx="7926875" cy="215077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Global DF </a:t>
            </a:r>
            <a:r>
              <a:rPr lang="en-GB" sz="2400" dirty="0">
                <a:solidFill>
                  <a:schemeClr val="tx1"/>
                </a:solidFill>
                <a:latin typeface="Arial" panose="020B0604020202020204" pitchFamily="34" charset="0"/>
                <a:cs typeface="Arial" panose="020B0604020202020204" pitchFamily="34" charset="0"/>
              </a:rPr>
              <a:t>in massive clusters compared with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expected DF</a:t>
            </a:r>
            <a:r>
              <a:rPr lang="en-GB" sz="2400" dirty="0">
                <a:solidFill>
                  <a:schemeClr val="tx1"/>
                </a:solidFill>
                <a:latin typeface="Arial" panose="020B0604020202020204" pitchFamily="34" charset="0"/>
                <a:cs typeface="Arial" panose="020B0604020202020204" pitchFamily="34" charset="0"/>
              </a:rPr>
              <a:t> from DF vs. age relation</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If the samples are homogeneous, it allows to compare disc evolution in different environment</a:t>
            </a:r>
          </a:p>
        </p:txBody>
      </p:sp>
      <p:sp>
        <p:nvSpPr>
          <p:cNvPr id="6" name="CasellaDiTesto 5">
            <a:extLst>
              <a:ext uri="{FF2B5EF4-FFF2-40B4-BE49-F238E27FC236}">
                <a16:creationId xmlns:a16="http://schemas.microsoft.com/office/drawing/2014/main" id="{883F7E51-4A93-4927-9DFB-22A3A6168733}"/>
              </a:ext>
            </a:extLst>
          </p:cNvPr>
          <p:cNvSpPr txBox="1"/>
          <p:nvPr/>
        </p:nvSpPr>
        <p:spPr>
          <a:xfrm>
            <a:off x="5136758" y="3186953"/>
            <a:ext cx="1506649" cy="338554"/>
          </a:xfrm>
          <a:prstGeom prst="rect">
            <a:avLst/>
          </a:prstGeom>
          <a:noFill/>
        </p:spPr>
        <p:txBody>
          <a:bodyPr wrap="square" rtlCol="0">
            <a:spAutoFit/>
          </a:bodyPr>
          <a:lstStyle/>
          <a:p>
            <a:pPr algn="ctr"/>
            <a:r>
              <a:rPr lang="en-GB" sz="1600" i="1" dirty="0">
                <a:latin typeface="Arial" panose="020B0604020202020204" pitchFamily="34" charset="0"/>
                <a:cs typeface="Arial" panose="020B0604020202020204" pitchFamily="34" charset="0"/>
              </a:rPr>
              <a:t>Winter+ 2022</a:t>
            </a:r>
          </a:p>
        </p:txBody>
      </p:sp>
      <p:pic>
        <p:nvPicPr>
          <p:cNvPr id="8" name="Immagine 7">
            <a:extLst>
              <a:ext uri="{FF2B5EF4-FFF2-40B4-BE49-F238E27FC236}">
                <a16:creationId xmlns:a16="http://schemas.microsoft.com/office/drawing/2014/main" id="{831547D4-1918-4B08-91CC-51444CACBDEC}"/>
              </a:ext>
            </a:extLst>
          </p:cNvPr>
          <p:cNvPicPr>
            <a:picLocks noChangeAspect="1"/>
          </p:cNvPicPr>
          <p:nvPr/>
        </p:nvPicPr>
        <p:blipFill>
          <a:blip r:embed="rId3"/>
          <a:stretch>
            <a:fillRect/>
          </a:stretch>
        </p:blipFill>
        <p:spPr>
          <a:xfrm>
            <a:off x="8132686" y="716839"/>
            <a:ext cx="3917954" cy="4115137"/>
          </a:xfrm>
          <a:prstGeom prst="rect">
            <a:avLst/>
          </a:prstGeom>
        </p:spPr>
      </p:pic>
      <p:sp>
        <p:nvSpPr>
          <p:cNvPr id="7" name="Rettangolo con angoli arrotondati 6">
            <a:extLst>
              <a:ext uri="{FF2B5EF4-FFF2-40B4-BE49-F238E27FC236}">
                <a16:creationId xmlns:a16="http://schemas.microsoft.com/office/drawing/2014/main" id="{2DB9FDAB-2156-4D13-96EC-542EF748880C}"/>
              </a:ext>
            </a:extLst>
          </p:cNvPr>
          <p:cNvSpPr/>
          <p:nvPr/>
        </p:nvSpPr>
        <p:spPr>
          <a:xfrm>
            <a:off x="6867728" y="5019472"/>
            <a:ext cx="5182912" cy="1768281"/>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Special care in accounting for homogeneity</a:t>
            </a:r>
          </a:p>
        </p:txBody>
      </p:sp>
    </p:spTree>
    <p:extLst>
      <p:ext uri="{BB962C8B-B14F-4D97-AF65-F5344CB8AC3E}">
        <p14:creationId xmlns:p14="http://schemas.microsoft.com/office/powerpoint/2010/main" val="41237938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5C3358E-7C37-4291-B492-CB59095C6CE8}"/>
              </a:ext>
            </a:extLst>
          </p:cNvPr>
          <p:cNvSpPr txBox="1"/>
          <p:nvPr/>
        </p:nvSpPr>
        <p:spPr>
          <a:xfrm>
            <a:off x="29817" y="54520"/>
            <a:ext cx="806098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ACCRETION AND PHOTOEVAPORATION</a:t>
            </a:r>
          </a:p>
        </p:txBody>
      </p:sp>
      <mc:AlternateContent xmlns:mc="http://schemas.openxmlformats.org/markup-compatibility/2006">
        <mc:Choice xmlns:a14="http://schemas.microsoft.com/office/drawing/2010/main" Requires="a14">
          <p:sp>
            <p:nvSpPr>
              <p:cNvPr id="4" name="Rettangolo con angoli arrotondati 3">
                <a:extLst>
                  <a:ext uri="{FF2B5EF4-FFF2-40B4-BE49-F238E27FC236}">
                    <a16:creationId xmlns:a16="http://schemas.microsoft.com/office/drawing/2014/main" id="{2674AC37-4D65-4D7B-A608-733318001646}"/>
                  </a:ext>
                </a:extLst>
              </p:cNvPr>
              <p:cNvSpPr/>
              <p:nvPr/>
            </p:nvSpPr>
            <p:spPr>
              <a:xfrm>
                <a:off x="54487" y="924826"/>
                <a:ext cx="5084043" cy="550281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How photoevaporation impacts accretion: </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Removal of the mass reservoir</a:t>
                </a:r>
              </a:p>
              <a:p>
                <a:pPr algn="ctr"/>
                <a:r>
                  <a:rPr lang="en-GB" sz="2400" dirty="0">
                    <a:solidFill>
                      <a:schemeClr val="tx1"/>
                    </a:solidFill>
                    <a:latin typeface="Arial" panose="020B0604020202020204" pitchFamily="34" charset="0"/>
                    <a:cs typeface="Arial" panose="020B0604020202020204" pitchFamily="34" charset="0"/>
                  </a:rPr>
                  <a:t>Once the outer reservoir is consumed, </a:t>
                </a:r>
                <a14:m>
                  <m:oMath xmlns:m="http://schemas.openxmlformats.org/officeDocument/2006/math">
                    <m:sSub>
                      <m:sSubPr>
                        <m:ctrlPr>
                          <a:rPr lang="en-GB" sz="2400" b="1" i="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ctrlPr>
                      </m:sSubPr>
                      <m:e>
                        <m:acc>
                          <m:accPr>
                            <m:chr m:val="̇"/>
                            <m:ctrlPr>
                              <a:rPr lang="en-GB" sz="2400" b="1" i="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ctrlPr>
                          </m:accPr>
                          <m:e>
                            <m:r>
                              <a:rPr lang="it-IT" sz="2400" b="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t>𝑀</m:t>
                            </m:r>
                          </m:e>
                        </m:acc>
                      </m:e>
                      <m:sub>
                        <m:r>
                          <a:rPr lang="it-IT" sz="2400" b="1">
                            <a:solidFill>
                              <a:srgbClr val="FFFF00"/>
                            </a:solidFill>
                            <a:effectLst>
                              <a:outerShdw blurRad="50800" dist="38100" dir="16200000" rotWithShape="0">
                                <a:prstClr val="black">
                                  <a:alpha val="40000"/>
                                </a:prstClr>
                              </a:outerShdw>
                            </a:effectLst>
                            <a:latin typeface="Cambria Math" panose="02040503050406030204" pitchFamily="18" charset="0"/>
                            <a:cs typeface="Arial" panose="020B0604020202020204" pitchFamily="34" charset="0"/>
                          </a:rPr>
                          <m:t>𝑎𝑐𝑐</m:t>
                        </m:r>
                      </m:sub>
                    </m:sSub>
                  </m:oMath>
                </a14:m>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drops</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Decline of surface density</a:t>
                </a:r>
              </a:p>
              <a:p>
                <a:pPr algn="ctr"/>
                <a:endPar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Effects on disc properties </a:t>
                </a:r>
              </a:p>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(e.g. T)</a:t>
                </a:r>
              </a:p>
              <a:p>
                <a:pPr algn="ctr"/>
                <a:endParaRPr lang="en-GB" sz="2400" dirty="0">
                  <a:solidFill>
                    <a:schemeClr val="tx1"/>
                  </a:solidFill>
                  <a:latin typeface="Arial" panose="020B0604020202020204" pitchFamily="34" charset="0"/>
                  <a:cs typeface="Arial" panose="020B0604020202020204" pitchFamily="34" charset="0"/>
                </a:endParaRP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i="1" dirty="0">
                    <a:solidFill>
                      <a:schemeClr val="tx1"/>
                    </a:solidFill>
                    <a:latin typeface="Arial" panose="020B0604020202020204" pitchFamily="34" charset="0"/>
                    <a:cs typeface="Arial" panose="020B0604020202020204" pitchFamily="34" charset="0"/>
                  </a:rPr>
                  <a:t>Clarke+ 2007, Coleman+ 2022</a:t>
                </a:r>
              </a:p>
            </p:txBody>
          </p:sp>
        </mc:Choice>
        <mc:Fallback>
          <p:sp>
            <p:nvSpPr>
              <p:cNvPr id="4" name="Rettangolo con angoli arrotondati 3">
                <a:extLst>
                  <a:ext uri="{FF2B5EF4-FFF2-40B4-BE49-F238E27FC236}">
                    <a16:creationId xmlns:a16="http://schemas.microsoft.com/office/drawing/2014/main" id="{2674AC37-4D65-4D7B-A608-733318001646}"/>
                  </a:ext>
                </a:extLst>
              </p:cNvPr>
              <p:cNvSpPr>
                <a:spLocks noRot="1" noChangeAspect="1" noMove="1" noResize="1" noEditPoints="1" noAdjustHandles="1" noChangeArrowheads="1" noChangeShapeType="1" noTextEdit="1"/>
              </p:cNvSpPr>
              <p:nvPr/>
            </p:nvSpPr>
            <p:spPr>
              <a:xfrm>
                <a:off x="54487" y="924826"/>
                <a:ext cx="5084043" cy="5502814"/>
              </a:xfrm>
              <a:prstGeom prst="roundRect">
                <a:avLst>
                  <a:gd name="adj" fmla="val 9982"/>
                </a:avLst>
              </a:prstGeom>
              <a:blipFill>
                <a:blip r:embed="rId2"/>
                <a:stretch>
                  <a:fillRect b="-222"/>
                </a:stretch>
              </a:blipFill>
              <a:ln>
                <a:noFill/>
              </a:ln>
              <a:effectLst>
                <a:innerShdw blurRad="114300">
                  <a:prstClr val="black"/>
                </a:innerShdw>
              </a:effectLst>
            </p:spPr>
            <p:txBody>
              <a:bodyPr/>
              <a:lstStyle/>
              <a:p>
                <a:r>
                  <a:rPr lang="it-IT">
                    <a:noFill/>
                  </a:rPr>
                  <a:t> </a:t>
                </a:r>
              </a:p>
            </p:txBody>
          </p:sp>
        </mc:Fallback>
      </mc:AlternateContent>
      <p:pic>
        <p:nvPicPr>
          <p:cNvPr id="6" name="Immagine 5">
            <a:extLst>
              <a:ext uri="{FF2B5EF4-FFF2-40B4-BE49-F238E27FC236}">
                <a16:creationId xmlns:a16="http://schemas.microsoft.com/office/drawing/2014/main" id="{F1881076-1ED0-42D1-BC00-04AEC09AB40B}"/>
              </a:ext>
            </a:extLst>
          </p:cNvPr>
          <p:cNvPicPr>
            <a:picLocks noChangeAspect="1"/>
          </p:cNvPicPr>
          <p:nvPr/>
        </p:nvPicPr>
        <p:blipFill>
          <a:blip r:embed="rId3"/>
          <a:stretch>
            <a:fillRect/>
          </a:stretch>
        </p:blipFill>
        <p:spPr>
          <a:xfrm>
            <a:off x="5227983" y="904948"/>
            <a:ext cx="6830018" cy="2763170"/>
          </a:xfrm>
          <a:prstGeom prst="rect">
            <a:avLst/>
          </a:prstGeom>
        </p:spPr>
      </p:pic>
      <p:sp>
        <p:nvSpPr>
          <p:cNvPr id="7" name="CasellaDiTesto 6">
            <a:extLst>
              <a:ext uri="{FF2B5EF4-FFF2-40B4-BE49-F238E27FC236}">
                <a16:creationId xmlns:a16="http://schemas.microsoft.com/office/drawing/2014/main" id="{9B990B95-7508-426A-8CC0-FAB0B3AA8E59}"/>
              </a:ext>
            </a:extLst>
          </p:cNvPr>
          <p:cNvSpPr txBox="1"/>
          <p:nvPr/>
        </p:nvSpPr>
        <p:spPr>
          <a:xfrm>
            <a:off x="5227983" y="3805631"/>
            <a:ext cx="6830018" cy="1323439"/>
          </a:xfrm>
          <a:prstGeom prst="rect">
            <a:avLst/>
          </a:prstGeom>
          <a:noFill/>
          <a:ln w="28575">
            <a:solidFill>
              <a:srgbClr val="FF0000"/>
            </a:solidFill>
          </a:ln>
        </p:spPr>
        <p:txBody>
          <a:bodyPr wrap="square" rtlCol="0">
            <a:spAutoFit/>
          </a:bodyPr>
          <a:lstStyle/>
          <a:p>
            <a:pPr algn="ctr"/>
            <a:r>
              <a:rPr lang="it-IT" sz="2000" dirty="0" err="1">
                <a:solidFill>
                  <a:schemeClr val="bg1"/>
                </a:solidFill>
              </a:rPr>
              <a:t>Interplay</a:t>
            </a:r>
            <a:r>
              <a:rPr lang="it-IT" sz="2000" dirty="0">
                <a:solidFill>
                  <a:schemeClr val="bg1"/>
                </a:solidFill>
              </a:rPr>
              <a:t> </a:t>
            </a:r>
            <a:r>
              <a:rPr lang="it-IT" sz="2000" dirty="0" err="1">
                <a:solidFill>
                  <a:schemeClr val="bg1"/>
                </a:solidFill>
              </a:rPr>
              <a:t>between</a:t>
            </a:r>
            <a:r>
              <a:rPr lang="it-IT" sz="2000" dirty="0">
                <a:solidFill>
                  <a:schemeClr val="bg1"/>
                </a:solidFill>
              </a:rPr>
              <a:t> the </a:t>
            </a:r>
            <a:r>
              <a:rPr lang="it-IT" sz="2000" dirty="0" err="1">
                <a:solidFill>
                  <a:schemeClr val="bg1"/>
                </a:solidFill>
              </a:rPr>
              <a:t>radius</a:t>
            </a:r>
            <a:r>
              <a:rPr lang="it-IT" sz="2000" dirty="0">
                <a:solidFill>
                  <a:schemeClr val="bg1"/>
                </a:solidFill>
              </a:rPr>
              <a:t> </a:t>
            </a:r>
            <a:r>
              <a:rPr lang="it-IT" sz="2000" dirty="0" err="1">
                <a:solidFill>
                  <a:schemeClr val="bg1"/>
                </a:solidFill>
              </a:rPr>
              <a:t>enclosing</a:t>
            </a:r>
            <a:r>
              <a:rPr lang="it-IT" sz="2000" dirty="0">
                <a:solidFill>
                  <a:schemeClr val="bg1"/>
                </a:solidFill>
              </a:rPr>
              <a:t> 90% of the disc mass, mass </a:t>
            </a:r>
            <a:r>
              <a:rPr lang="it-IT" sz="2000" dirty="0" err="1">
                <a:solidFill>
                  <a:schemeClr val="bg1"/>
                </a:solidFill>
              </a:rPr>
              <a:t>loss</a:t>
            </a:r>
            <a:r>
              <a:rPr lang="it-IT" sz="2000" dirty="0">
                <a:solidFill>
                  <a:schemeClr val="bg1"/>
                </a:solidFill>
              </a:rPr>
              <a:t> and mass </a:t>
            </a:r>
            <a:r>
              <a:rPr lang="it-IT" sz="2000" dirty="0" err="1">
                <a:solidFill>
                  <a:schemeClr val="bg1"/>
                </a:solidFill>
              </a:rPr>
              <a:t>accretion</a:t>
            </a:r>
            <a:r>
              <a:rPr lang="it-IT" sz="2000" dirty="0">
                <a:solidFill>
                  <a:schemeClr val="bg1"/>
                </a:solidFill>
              </a:rPr>
              <a:t> rates in M</a:t>
            </a:r>
            <a:r>
              <a:rPr lang="it-IT" sz="2000" baseline="-25000" dirty="0">
                <a:solidFill>
                  <a:schemeClr val="bg1"/>
                </a:solidFill>
              </a:rPr>
              <a:t>disc</a:t>
            </a:r>
            <a:r>
              <a:rPr lang="it-IT" sz="2000" dirty="0">
                <a:solidFill>
                  <a:schemeClr val="bg1"/>
                </a:solidFill>
              </a:rPr>
              <a:t> 0.1 M</a:t>
            </a:r>
            <a:r>
              <a:rPr lang="it-IT" sz="2000" baseline="-25000" dirty="0">
                <a:solidFill>
                  <a:schemeClr val="bg1"/>
                </a:solidFill>
              </a:rPr>
              <a:t>ʘ </a:t>
            </a:r>
            <a:r>
              <a:rPr lang="it-IT" sz="2000" dirty="0">
                <a:solidFill>
                  <a:schemeClr val="bg1"/>
                </a:solidFill>
              </a:rPr>
              <a:t>(</a:t>
            </a:r>
            <a:r>
              <a:rPr lang="it-IT" sz="2000" dirty="0" err="1">
                <a:solidFill>
                  <a:schemeClr val="bg1"/>
                </a:solidFill>
              </a:rPr>
              <a:t>initial</a:t>
            </a:r>
            <a:r>
              <a:rPr lang="it-IT" sz="2000" dirty="0">
                <a:solidFill>
                  <a:schemeClr val="bg1"/>
                </a:solidFill>
              </a:rPr>
              <a:t>) </a:t>
            </a:r>
            <a:r>
              <a:rPr lang="it-IT" sz="2000" dirty="0" err="1">
                <a:solidFill>
                  <a:schemeClr val="bg1"/>
                </a:solidFill>
              </a:rPr>
              <a:t>at</a:t>
            </a:r>
            <a:r>
              <a:rPr lang="it-IT" sz="2000" dirty="0">
                <a:solidFill>
                  <a:schemeClr val="bg1"/>
                </a:solidFill>
              </a:rPr>
              <a:t> </a:t>
            </a:r>
            <a:r>
              <a:rPr lang="it-IT" sz="2000" dirty="0" err="1">
                <a:solidFill>
                  <a:schemeClr val="bg1"/>
                </a:solidFill>
              </a:rPr>
              <a:t>various</a:t>
            </a:r>
            <a:r>
              <a:rPr lang="it-IT" sz="2000" dirty="0">
                <a:solidFill>
                  <a:schemeClr val="bg1"/>
                </a:solidFill>
              </a:rPr>
              <a:t> G</a:t>
            </a:r>
            <a:r>
              <a:rPr lang="it-IT" sz="2000" baseline="-25000" dirty="0">
                <a:solidFill>
                  <a:schemeClr val="bg1"/>
                </a:solidFill>
              </a:rPr>
              <a:t>0</a:t>
            </a:r>
            <a:r>
              <a:rPr lang="it-IT" sz="2000" dirty="0">
                <a:solidFill>
                  <a:schemeClr val="bg1"/>
                </a:solidFill>
              </a:rPr>
              <a:t>. No wind.</a:t>
            </a:r>
          </a:p>
          <a:p>
            <a:pPr algn="ctr"/>
            <a:r>
              <a:rPr lang="it-IT" sz="2000" i="1" dirty="0">
                <a:solidFill>
                  <a:schemeClr val="bg1"/>
                </a:solidFill>
              </a:rPr>
              <a:t>Haworth+2018</a:t>
            </a:r>
          </a:p>
        </p:txBody>
      </p:sp>
    </p:spTree>
    <p:extLst>
      <p:ext uri="{BB962C8B-B14F-4D97-AF65-F5344CB8AC3E}">
        <p14:creationId xmlns:p14="http://schemas.microsoft.com/office/powerpoint/2010/main" val="35981867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ccretion and winds around YSOs. The standard paradigm is that accretion, and hence radially inwards motion, occurs in the first instance through the disk at least up until the so-called co-rotation radius. To do so material must lose angular momentum perhaps as a result of the wind possessing spin. From the vicinity of the co-rotation radius accretion then proceeds along magnetically guided columns onto the star. Before impacting on the stellar surface, the accreted material has to be slowed down through a shock. Emission from the columns is responsible for the time-varying, complex emission line profiles observed at the source. Source: Credit: Hartmann et al. (2016) and reproduced with the permission of the lead author and ©ARA&amp;A.">
            <a:extLst>
              <a:ext uri="{FF2B5EF4-FFF2-40B4-BE49-F238E27FC236}">
                <a16:creationId xmlns:a16="http://schemas.microsoft.com/office/drawing/2014/main" id="{881D9E5F-3B82-4323-B4EC-AEBFCA1C0E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399" y="1712119"/>
            <a:ext cx="6223236" cy="3433762"/>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A328ADF3-43C4-4F00-BEE5-DB18E346290F}"/>
              </a:ext>
            </a:extLst>
          </p:cNvPr>
          <p:cNvSpPr txBox="1"/>
          <p:nvPr/>
        </p:nvSpPr>
        <p:spPr>
          <a:xfrm>
            <a:off x="29817" y="54520"/>
            <a:ext cx="3286477"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ACCRETION</a:t>
            </a:r>
          </a:p>
        </p:txBody>
      </p:sp>
      <mc:AlternateContent xmlns:mc="http://schemas.openxmlformats.org/markup-compatibility/2006">
        <mc:Choice xmlns:a14="http://schemas.microsoft.com/office/drawing/2010/main" Requires="a14">
          <p:sp>
            <p:nvSpPr>
              <p:cNvPr id="4" name="Rettangolo con angoli arrotondati 3">
                <a:extLst>
                  <a:ext uri="{FF2B5EF4-FFF2-40B4-BE49-F238E27FC236}">
                    <a16:creationId xmlns:a16="http://schemas.microsoft.com/office/drawing/2014/main" id="{57C00BB1-8250-47F6-A05B-95F755A7C224}"/>
                  </a:ext>
                </a:extLst>
              </p:cNvPr>
              <p:cNvSpPr/>
              <p:nvPr/>
            </p:nvSpPr>
            <p:spPr>
              <a:xfrm>
                <a:off x="141361" y="755525"/>
                <a:ext cx="5454369" cy="604795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Measured through:</a:t>
                </a:r>
              </a:p>
              <a:p>
                <a:pPr algn="ctr"/>
                <a:endParaRPr lang="en-GB" sz="1600" dirty="0">
                  <a:solidFill>
                    <a:schemeClr val="tx1"/>
                  </a:solidFill>
                  <a:latin typeface="Arial" panose="020B0604020202020204" pitchFamily="34" charset="0"/>
                  <a:cs typeface="Arial" panose="020B0604020202020204" pitchFamily="34" charset="0"/>
                </a:endParaRPr>
              </a:p>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Balmer jump </a:t>
                </a:r>
                <a:r>
                  <a:rPr lang="en-GB" sz="2400" dirty="0">
                    <a:solidFill>
                      <a:schemeClr val="tx1"/>
                    </a:solidFill>
                    <a:latin typeface="Arial" panose="020B0604020202020204" pitchFamily="34" charset="0"/>
                    <a:cs typeface="Arial" panose="020B0604020202020204" pitchFamily="34" charset="0"/>
                  </a:rPr>
                  <a:t>at 364 nm to determine L</a:t>
                </a:r>
                <a:r>
                  <a:rPr lang="en-GB" sz="2400" baseline="-25000" dirty="0">
                    <a:solidFill>
                      <a:schemeClr val="tx1"/>
                    </a:solidFill>
                    <a:latin typeface="Arial" panose="020B0604020202020204" pitchFamily="34" charset="0"/>
                    <a:cs typeface="Arial" panose="020B0604020202020204" pitchFamily="34" charset="0"/>
                  </a:rPr>
                  <a:t>acc </a:t>
                </a:r>
                <a:r>
                  <a:rPr lang="en-GB" sz="2400" i="1" dirty="0">
                    <a:solidFill>
                      <a:schemeClr val="tx1"/>
                    </a:solidFill>
                    <a:latin typeface="Arial" panose="020B0604020202020204" pitchFamily="34" charset="0"/>
                    <a:cs typeface="Arial" panose="020B0604020202020204" pitchFamily="34" charset="0"/>
                  </a:rPr>
                  <a:t>(</a:t>
                </a:r>
                <a:r>
                  <a:rPr lang="en-GB" sz="2400" i="1" dirty="0" err="1">
                    <a:solidFill>
                      <a:schemeClr val="tx1"/>
                    </a:solidFill>
                    <a:latin typeface="Arial" panose="020B0604020202020204" pitchFamily="34" charset="0"/>
                    <a:cs typeface="Arial" panose="020B0604020202020204" pitchFamily="34" charset="0"/>
                  </a:rPr>
                  <a:t>Gullbring</a:t>
                </a:r>
                <a:r>
                  <a:rPr lang="en-GB" sz="2400" i="1" dirty="0">
                    <a:solidFill>
                      <a:schemeClr val="tx1"/>
                    </a:solidFill>
                    <a:latin typeface="Arial" panose="020B0604020202020204" pitchFamily="34" charset="0"/>
                    <a:cs typeface="Arial" panose="020B0604020202020204" pitchFamily="34" charset="0"/>
                  </a:rPr>
                  <a:t>+ 1998)</a:t>
                </a:r>
              </a:p>
              <a:p>
                <a:pPr algn="ctr"/>
                <a:endParaRPr lang="en-GB" sz="1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Photometry in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U band excess </a:t>
                </a:r>
                <a:r>
                  <a:rPr lang="en-GB" sz="2400" dirty="0">
                    <a:solidFill>
                      <a:schemeClr val="tx1"/>
                    </a:solidFill>
                    <a:latin typeface="Arial" panose="020B0604020202020204" pitchFamily="34" charset="0"/>
                    <a:cs typeface="Arial" panose="020B0604020202020204" pitchFamily="34" charset="0"/>
                  </a:rPr>
                  <a:t>due to accretion spot </a:t>
                </a:r>
                <a:r>
                  <a:rPr lang="en-GB" sz="2400" i="1" dirty="0">
                    <a:solidFill>
                      <a:schemeClr val="tx1"/>
                    </a:solidFill>
                    <a:latin typeface="Arial" panose="020B0604020202020204" pitchFamily="34" charset="0"/>
                    <a:cs typeface="Arial" panose="020B0604020202020204" pitchFamily="34" charset="0"/>
                  </a:rPr>
                  <a:t>(</a:t>
                </a:r>
                <a:r>
                  <a:rPr lang="en-GB" sz="2400" i="1" dirty="0" err="1">
                    <a:solidFill>
                      <a:schemeClr val="tx1"/>
                    </a:solidFill>
                    <a:latin typeface="Arial" panose="020B0604020202020204" pitchFamily="34" charset="0"/>
                    <a:cs typeface="Arial" panose="020B0604020202020204" pitchFamily="34" charset="0"/>
                  </a:rPr>
                  <a:t>Gullbring</a:t>
                </a:r>
                <a:r>
                  <a:rPr lang="en-GB" sz="2400" i="1" dirty="0">
                    <a:solidFill>
                      <a:schemeClr val="tx1"/>
                    </a:solidFill>
                    <a:latin typeface="Arial" panose="020B0604020202020204" pitchFamily="34" charset="0"/>
                    <a:cs typeface="Arial" panose="020B0604020202020204" pitchFamily="34" charset="0"/>
                  </a:rPr>
                  <a:t>+ 2000); </a:t>
                </a:r>
                <a:r>
                  <a:rPr lang="en-GB" sz="2400" dirty="0">
                    <a:solidFill>
                      <a:schemeClr val="tx1"/>
                    </a:solidFill>
                    <a:latin typeface="Arial" panose="020B0604020202020204" pitchFamily="34" charset="0"/>
                    <a:cs typeface="Arial" panose="020B0604020202020204" pitchFamily="34" charset="0"/>
                  </a:rPr>
                  <a:t>narrow-band photometry </a:t>
                </a:r>
                <a:r>
                  <a:rPr lang="en-GB" sz="2400" i="1" dirty="0">
                    <a:solidFill>
                      <a:schemeClr val="tx1"/>
                    </a:solidFill>
                    <a:latin typeface="Arial" panose="020B0604020202020204" pitchFamily="34" charset="0"/>
                    <a:cs typeface="Arial" panose="020B0604020202020204" pitchFamily="34" charset="0"/>
                  </a:rPr>
                  <a:t>(de </a:t>
                </a:r>
                <a:r>
                  <a:rPr lang="en-GB" sz="2400" i="1" dirty="0" err="1">
                    <a:solidFill>
                      <a:schemeClr val="tx1"/>
                    </a:solidFill>
                    <a:latin typeface="Arial" panose="020B0604020202020204" pitchFamily="34" charset="0"/>
                    <a:cs typeface="Arial" panose="020B0604020202020204" pitchFamily="34" charset="0"/>
                  </a:rPr>
                  <a:t>Marchi</a:t>
                </a:r>
                <a:r>
                  <a:rPr lang="en-GB" sz="2400" i="1" dirty="0">
                    <a:solidFill>
                      <a:schemeClr val="tx1"/>
                    </a:solidFill>
                    <a:latin typeface="Arial" panose="020B0604020202020204" pitchFamily="34" charset="0"/>
                    <a:cs typeface="Arial" panose="020B0604020202020204" pitchFamily="34" charset="0"/>
                  </a:rPr>
                  <a:t>+ 2010)</a:t>
                </a:r>
              </a:p>
              <a:p>
                <a:pPr algn="ctr"/>
                <a:endParaRPr lang="en-GB" sz="16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Spectroscopy of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lines sensitive to accretion</a:t>
                </a:r>
                <a:r>
                  <a:rPr lang="en-GB" sz="2400" dirty="0">
                    <a:solidFill>
                      <a:schemeClr val="tx1"/>
                    </a:solidFill>
                    <a:latin typeface="Arial" panose="020B0604020202020204" pitchFamily="34" charset="0"/>
                    <a:cs typeface="Arial" panose="020B0604020202020204" pitchFamily="34" charset="0"/>
                  </a:rPr>
                  <a:t> and calibrated to </a:t>
                </a:r>
                <a14:m>
                  <m:oMath xmlns:m="http://schemas.openxmlformats.org/officeDocument/2006/math">
                    <m:acc>
                      <m:accPr>
                        <m:chr m:val="̇"/>
                        <m:ctrlPr>
                          <a:rPr lang="en-GB" sz="2400" i="1" smtClean="0">
                            <a:solidFill>
                              <a:schemeClr val="tx1"/>
                            </a:solidFill>
                            <a:latin typeface="Cambria Math" panose="02040503050406030204" pitchFamily="18" charset="0"/>
                            <a:cs typeface="Arial" panose="020B0604020202020204" pitchFamily="34" charset="0"/>
                          </a:rPr>
                        </m:ctrlPr>
                      </m:accPr>
                      <m:e>
                        <m:r>
                          <a:rPr lang="it-IT" sz="2400" b="0" i="1" smtClean="0">
                            <a:solidFill>
                              <a:schemeClr val="tx1"/>
                            </a:solidFill>
                            <a:latin typeface="Cambria Math" panose="02040503050406030204" pitchFamily="18" charset="0"/>
                            <a:cs typeface="Arial" panose="020B0604020202020204" pitchFamily="34" charset="0"/>
                          </a:rPr>
                          <m:t>𝑀</m:t>
                        </m:r>
                      </m:e>
                    </m:acc>
                  </m:oMath>
                </a14:m>
                <a:r>
                  <a:rPr lang="en-GB" sz="2400" dirty="0">
                    <a:solidFill>
                      <a:schemeClr val="tx1"/>
                    </a:solidFill>
                    <a:latin typeface="Arial" panose="020B0604020202020204" pitchFamily="34" charset="0"/>
                    <a:cs typeface="Arial" panose="020B0604020202020204" pitchFamily="34" charset="0"/>
                  </a:rPr>
                  <a:t>      (Ha, Hb, </a:t>
                </a:r>
                <a:r>
                  <a:rPr lang="en-GB" sz="2400" dirty="0" err="1">
                    <a:solidFill>
                      <a:schemeClr val="tx1"/>
                    </a:solidFill>
                    <a:latin typeface="Arial" panose="020B0604020202020204" pitchFamily="34" charset="0"/>
                    <a:cs typeface="Arial" panose="020B0604020202020204" pitchFamily="34" charset="0"/>
                  </a:rPr>
                  <a:t>HeI</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CaT</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Pab</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Bry</a:t>
                </a:r>
                <a:r>
                  <a:rPr lang="en-GB" sz="2400" dirty="0">
                    <a:solidFill>
                      <a:schemeClr val="tx1"/>
                    </a:solidFill>
                    <a:latin typeface="Arial" panose="020B0604020202020204" pitchFamily="34" charset="0"/>
                    <a:cs typeface="Arial" panose="020B0604020202020204" pitchFamily="34" charset="0"/>
                  </a:rPr>
                  <a:t>…) </a:t>
                </a:r>
                <a:r>
                  <a:rPr lang="en-GB" sz="2400" i="1" dirty="0">
                    <a:solidFill>
                      <a:schemeClr val="tx1"/>
                    </a:solidFill>
                    <a:latin typeface="Arial" panose="020B0604020202020204" pitchFamily="34" charset="0"/>
                    <a:cs typeface="Arial" panose="020B0604020202020204" pitchFamily="34" charset="0"/>
                  </a:rPr>
                  <a:t>(Natta+2004; </a:t>
                </a:r>
                <a:r>
                  <a:rPr lang="en-GB" sz="2400" i="1" dirty="0" err="1">
                    <a:solidFill>
                      <a:schemeClr val="tx1"/>
                    </a:solidFill>
                    <a:latin typeface="Arial" panose="020B0604020202020204" pitchFamily="34" charset="0"/>
                    <a:cs typeface="Arial" panose="020B0604020202020204" pitchFamily="34" charset="0"/>
                  </a:rPr>
                  <a:t>Alcalà</a:t>
                </a:r>
                <a:r>
                  <a:rPr lang="en-GB" sz="2400" i="1" dirty="0">
                    <a:solidFill>
                      <a:schemeClr val="tx1"/>
                    </a:solidFill>
                    <a:latin typeface="Arial" panose="020B0604020202020204" pitchFamily="34" charset="0"/>
                    <a:cs typeface="Arial" panose="020B0604020202020204" pitchFamily="34" charset="0"/>
                  </a:rPr>
                  <a:t> 2014, 2017)</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UV and X-ray spectroscopy </a:t>
                </a:r>
                <a:r>
                  <a:rPr lang="en-GB" sz="2400" i="1" dirty="0">
                    <a:solidFill>
                      <a:schemeClr val="tx1"/>
                    </a:solidFill>
                    <a:latin typeface="Arial" panose="020B0604020202020204" pitchFamily="34" charset="0"/>
                    <a:cs typeface="Arial" panose="020B0604020202020204" pitchFamily="34" charset="0"/>
                  </a:rPr>
                  <a:t>(Ardila+2012)</a:t>
                </a:r>
              </a:p>
            </p:txBody>
          </p:sp>
        </mc:Choice>
        <mc:Fallback>
          <p:sp>
            <p:nvSpPr>
              <p:cNvPr id="4" name="Rettangolo con angoli arrotondati 3">
                <a:extLst>
                  <a:ext uri="{FF2B5EF4-FFF2-40B4-BE49-F238E27FC236}">
                    <a16:creationId xmlns:a16="http://schemas.microsoft.com/office/drawing/2014/main" id="{57C00BB1-8250-47F6-A05B-95F755A7C224}"/>
                  </a:ext>
                </a:extLst>
              </p:cNvPr>
              <p:cNvSpPr>
                <a:spLocks noRot="1" noChangeAspect="1" noMove="1" noResize="1" noEditPoints="1" noAdjustHandles="1" noChangeArrowheads="1" noChangeShapeType="1" noTextEdit="1"/>
              </p:cNvSpPr>
              <p:nvPr/>
            </p:nvSpPr>
            <p:spPr>
              <a:xfrm>
                <a:off x="141361" y="755525"/>
                <a:ext cx="5454369" cy="6047955"/>
              </a:xfrm>
              <a:prstGeom prst="roundRect">
                <a:avLst>
                  <a:gd name="adj" fmla="val 9982"/>
                </a:avLst>
              </a:prstGeom>
              <a:blipFill>
                <a:blip r:embed="rId3"/>
                <a:stretch>
                  <a:fillRect b="-1411"/>
                </a:stretch>
              </a:blipFill>
              <a:ln>
                <a:noFill/>
              </a:ln>
              <a:effectLst>
                <a:innerShdw blurRad="114300">
                  <a:prstClr val="black"/>
                </a:innerShdw>
              </a:effectLst>
            </p:spPr>
            <p:txBody>
              <a:bodyPr/>
              <a:lstStyle/>
              <a:p>
                <a:r>
                  <a:rPr lang="it-IT">
                    <a:noFill/>
                  </a:rPr>
                  <a:t> </a:t>
                </a:r>
              </a:p>
            </p:txBody>
          </p:sp>
        </mc:Fallback>
      </mc:AlternateContent>
      <p:sp>
        <p:nvSpPr>
          <p:cNvPr id="5" name="CasellaDiTesto 4">
            <a:extLst>
              <a:ext uri="{FF2B5EF4-FFF2-40B4-BE49-F238E27FC236}">
                <a16:creationId xmlns:a16="http://schemas.microsoft.com/office/drawing/2014/main" id="{492F63D7-EED0-4A12-8649-3E9857D3683D}"/>
              </a:ext>
            </a:extLst>
          </p:cNvPr>
          <p:cNvSpPr txBox="1"/>
          <p:nvPr/>
        </p:nvSpPr>
        <p:spPr>
          <a:xfrm>
            <a:off x="5715398" y="5145881"/>
            <a:ext cx="6223237" cy="400110"/>
          </a:xfrm>
          <a:prstGeom prst="rect">
            <a:avLst/>
          </a:prstGeom>
          <a:noFill/>
          <a:ln w="28575">
            <a:solidFill>
              <a:srgbClr val="FF0000"/>
            </a:solidFill>
          </a:ln>
        </p:spPr>
        <p:txBody>
          <a:bodyPr wrap="square" rtlCol="0">
            <a:spAutoFit/>
          </a:bodyPr>
          <a:lstStyle/>
          <a:p>
            <a:pPr algn="ctr"/>
            <a:r>
              <a:rPr lang="it-IT" sz="2000" dirty="0">
                <a:solidFill>
                  <a:schemeClr val="bg1"/>
                </a:solidFill>
              </a:rPr>
              <a:t>Hartmann+ 2016; Ray &amp; Ferreira 2022</a:t>
            </a:r>
            <a:endParaRPr lang="it-IT" sz="2000" i="1" dirty="0">
              <a:solidFill>
                <a:schemeClr val="bg1"/>
              </a:solidFill>
            </a:endParaRPr>
          </a:p>
        </p:txBody>
      </p:sp>
    </p:spTree>
    <p:extLst>
      <p:ext uri="{BB962C8B-B14F-4D97-AF65-F5344CB8AC3E}">
        <p14:creationId xmlns:p14="http://schemas.microsoft.com/office/powerpoint/2010/main" val="4007115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67B086C-D104-47E2-8193-DF412620BCFB}"/>
              </a:ext>
            </a:extLst>
          </p:cNvPr>
          <p:cNvSpPr txBox="1"/>
          <p:nvPr/>
        </p:nvSpPr>
        <p:spPr>
          <a:xfrm>
            <a:off x="29817" y="54520"/>
            <a:ext cx="511306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ACCRETION: CAVEATS</a:t>
            </a:r>
          </a:p>
        </p:txBody>
      </p:sp>
      <p:sp>
        <p:nvSpPr>
          <p:cNvPr id="5" name="Rettangolo con angoli arrotondati 4">
            <a:extLst>
              <a:ext uri="{FF2B5EF4-FFF2-40B4-BE49-F238E27FC236}">
                <a16:creationId xmlns:a16="http://schemas.microsoft.com/office/drawing/2014/main" id="{79E186A1-43B8-432E-84E8-DB6189185CC8}"/>
              </a:ext>
            </a:extLst>
          </p:cNvPr>
          <p:cNvSpPr/>
          <p:nvPr/>
        </p:nvSpPr>
        <p:spPr>
          <a:xfrm>
            <a:off x="243205" y="755523"/>
            <a:ext cx="5352524" cy="1873377"/>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Accretion is intrinsically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variable</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2-weeks variability in accreting stars in NGC2264 </a:t>
            </a:r>
          </a:p>
          <a:p>
            <a:pPr algn="ctr"/>
            <a:r>
              <a:rPr lang="en-GB" sz="2400" i="1" dirty="0">
                <a:solidFill>
                  <a:schemeClr val="tx1"/>
                </a:solidFill>
                <a:latin typeface="Arial" panose="020B0604020202020204" pitchFamily="34" charset="0"/>
                <a:cs typeface="Arial" panose="020B0604020202020204" pitchFamily="34" charset="0"/>
              </a:rPr>
              <a:t>(Venuti+ 2014)</a:t>
            </a:r>
          </a:p>
        </p:txBody>
      </p:sp>
      <p:pic>
        <p:nvPicPr>
          <p:cNvPr id="35842" name="Picture 2" descr="thumbnail">
            <a:extLst>
              <a:ext uri="{FF2B5EF4-FFF2-40B4-BE49-F238E27FC236}">
                <a16:creationId xmlns:a16="http://schemas.microsoft.com/office/drawing/2014/main" id="{1F6E6A02-D832-4F86-B04B-7A2B2A865E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41" y="2745128"/>
            <a:ext cx="4391451" cy="4056012"/>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a:extLst>
              <a:ext uri="{FF2B5EF4-FFF2-40B4-BE49-F238E27FC236}">
                <a16:creationId xmlns:a16="http://schemas.microsoft.com/office/drawing/2014/main" id="{5B9B3CC7-4A4E-40D3-92F5-ADD9FF2691FB}"/>
              </a:ext>
            </a:extLst>
          </p:cNvPr>
          <p:cNvPicPr>
            <a:picLocks noChangeAspect="1"/>
          </p:cNvPicPr>
          <p:nvPr/>
        </p:nvPicPr>
        <p:blipFill>
          <a:blip r:embed="rId3"/>
          <a:stretch>
            <a:fillRect/>
          </a:stretch>
        </p:blipFill>
        <p:spPr>
          <a:xfrm>
            <a:off x="6573008" y="2735889"/>
            <a:ext cx="4737308" cy="4065251"/>
          </a:xfrm>
          <a:prstGeom prst="rect">
            <a:avLst/>
          </a:prstGeom>
        </p:spPr>
      </p:pic>
      <p:sp>
        <p:nvSpPr>
          <p:cNvPr id="9" name="Rettangolo con angoli arrotondati 8">
            <a:extLst>
              <a:ext uri="{FF2B5EF4-FFF2-40B4-BE49-F238E27FC236}">
                <a16:creationId xmlns:a16="http://schemas.microsoft.com/office/drawing/2014/main" id="{4A42E274-41E1-4FF6-8E1B-0480BC47F1F7}"/>
              </a:ext>
            </a:extLst>
          </p:cNvPr>
          <p:cNvSpPr/>
          <p:nvPr/>
        </p:nvSpPr>
        <p:spPr>
          <a:xfrm>
            <a:off x="5721142" y="804579"/>
            <a:ext cx="6441041" cy="177526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Accretion measurements always show large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spread</a:t>
            </a:r>
          </a:p>
          <a:p>
            <a:pPr algn="ctr"/>
            <a:endParaRPr lang="en-GB" i="1" dirty="0">
              <a:solidFill>
                <a:schemeClr val="tx1"/>
              </a:solidFill>
              <a:latin typeface="Arial" panose="020B0604020202020204" pitchFamily="34" charset="0"/>
              <a:cs typeface="Arial" panose="020B0604020202020204" pitchFamily="34" charset="0"/>
            </a:endParaRPr>
          </a:p>
          <a:p>
            <a:pPr algn="ctr"/>
            <a:r>
              <a:rPr lang="en-GB" sz="2400" i="1" dirty="0">
                <a:solidFill>
                  <a:schemeClr val="tx1"/>
                </a:solidFill>
                <a:latin typeface="Arial" panose="020B0604020202020204" pitchFamily="34" charset="0"/>
                <a:cs typeface="Arial" panose="020B0604020202020204" pitchFamily="34" charset="0"/>
              </a:rPr>
              <a:t>(e.g. Manara+2023)</a:t>
            </a:r>
          </a:p>
        </p:txBody>
      </p:sp>
    </p:spTree>
    <p:extLst>
      <p:ext uri="{BB962C8B-B14F-4D97-AF65-F5344CB8AC3E}">
        <p14:creationId xmlns:p14="http://schemas.microsoft.com/office/powerpoint/2010/main" val="3847061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F839493E-561C-42D9-B32D-65BC93754EE4}"/>
              </a:ext>
            </a:extLst>
          </p:cNvPr>
          <p:cNvSpPr txBox="1"/>
          <p:nvPr/>
        </p:nvSpPr>
        <p:spPr>
          <a:xfrm>
            <a:off x="29817" y="54520"/>
            <a:ext cx="895424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ACCRETION VS. LOCAL FUV IN THE LAGOON</a:t>
            </a:r>
          </a:p>
        </p:txBody>
      </p:sp>
      <p:pic>
        <p:nvPicPr>
          <p:cNvPr id="5" name="Immagine 4">
            <a:extLst>
              <a:ext uri="{FF2B5EF4-FFF2-40B4-BE49-F238E27FC236}">
                <a16:creationId xmlns:a16="http://schemas.microsoft.com/office/drawing/2014/main" id="{2C6C9079-B305-48B8-B3AA-E312D370377A}"/>
              </a:ext>
            </a:extLst>
          </p:cNvPr>
          <p:cNvPicPr>
            <a:picLocks noChangeAspect="1"/>
          </p:cNvPicPr>
          <p:nvPr/>
        </p:nvPicPr>
        <p:blipFill>
          <a:blip r:embed="rId2"/>
          <a:stretch>
            <a:fillRect/>
          </a:stretch>
        </p:blipFill>
        <p:spPr>
          <a:xfrm>
            <a:off x="5737860" y="752349"/>
            <a:ext cx="6207225" cy="4825504"/>
          </a:xfrm>
          <a:prstGeom prst="rect">
            <a:avLst/>
          </a:prstGeom>
        </p:spPr>
      </p:pic>
      <mc:AlternateContent xmlns:mc="http://schemas.openxmlformats.org/markup-compatibility/2006">
        <mc:Choice xmlns:a14="http://schemas.microsoft.com/office/drawing/2010/main" Requires="a14">
          <p:sp>
            <p:nvSpPr>
              <p:cNvPr id="6" name="Rettangolo con angoli arrotondati 5">
                <a:extLst>
                  <a:ext uri="{FF2B5EF4-FFF2-40B4-BE49-F238E27FC236}">
                    <a16:creationId xmlns:a16="http://schemas.microsoft.com/office/drawing/2014/main" id="{85C5898E-0E2E-49B9-B1EA-48F6F7ABDE00}"/>
                  </a:ext>
                </a:extLst>
              </p:cNvPr>
              <p:cNvSpPr/>
              <p:nvPr/>
            </p:nvSpPr>
            <p:spPr>
              <a:xfrm>
                <a:off x="54488" y="924826"/>
                <a:ext cx="5580502" cy="550281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Not many attempts of correlating </a:t>
                </a:r>
                <a14:m>
                  <m:oMath xmlns:m="http://schemas.openxmlformats.org/officeDocument/2006/math">
                    <m:sSub>
                      <m:sSubPr>
                        <m:ctrlPr>
                          <a:rPr lang="en-GB" sz="2400" i="1">
                            <a:solidFill>
                              <a:schemeClr val="tx1"/>
                            </a:solidFill>
                            <a:latin typeface="Cambria Math" panose="02040503050406030204" pitchFamily="18" charset="0"/>
                            <a:cs typeface="Arial" panose="020B0604020202020204" pitchFamily="34" charset="0"/>
                          </a:rPr>
                        </m:ctrlPr>
                      </m:sSubPr>
                      <m:e>
                        <m:acc>
                          <m:accPr>
                            <m:chr m:val="̇"/>
                            <m:ctrlPr>
                              <a:rPr lang="en-GB" sz="2400" i="1">
                                <a:solidFill>
                                  <a:schemeClr val="tx1"/>
                                </a:solidFill>
                                <a:latin typeface="Cambria Math" panose="02040503050406030204" pitchFamily="18" charset="0"/>
                                <a:cs typeface="Arial" panose="020B0604020202020204" pitchFamily="34" charset="0"/>
                              </a:rPr>
                            </m:ctrlPr>
                          </m:accPr>
                          <m:e>
                            <m:r>
                              <a:rPr lang="it-IT" sz="2400">
                                <a:solidFill>
                                  <a:schemeClr val="tx1"/>
                                </a:solidFill>
                                <a:latin typeface="Cambria Math" panose="02040503050406030204" pitchFamily="18" charset="0"/>
                                <a:cs typeface="Arial" panose="020B0604020202020204" pitchFamily="34" charset="0"/>
                              </a:rPr>
                              <m:t>𝑀</m:t>
                            </m:r>
                          </m:e>
                        </m:acc>
                      </m:e>
                      <m:sub>
                        <m:r>
                          <a:rPr lang="it-IT" sz="2400">
                            <a:solidFill>
                              <a:schemeClr val="tx1"/>
                            </a:solidFill>
                            <a:latin typeface="Cambria Math" panose="02040503050406030204" pitchFamily="18" charset="0"/>
                            <a:cs typeface="Arial" panose="020B0604020202020204" pitchFamily="34" charset="0"/>
                          </a:rPr>
                          <m:t>𝑎𝑐𝑐</m:t>
                        </m:r>
                      </m:sub>
                    </m:sSub>
                  </m:oMath>
                </a14:m>
                <a:r>
                  <a:rPr lang="en-GB" sz="2400" dirty="0">
                    <a:solidFill>
                      <a:schemeClr val="tx1"/>
                    </a:solidFill>
                    <a:latin typeface="Arial" panose="020B0604020202020204" pitchFamily="34" charset="0"/>
                    <a:cs typeface="Arial" panose="020B0604020202020204" pitchFamily="34" charset="0"/>
                  </a:rPr>
                  <a:t> with local FUV exist</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In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NGC6530</a:t>
                </a:r>
                <a:r>
                  <a:rPr lang="en-GB" sz="2400" dirty="0">
                    <a:solidFill>
                      <a:schemeClr val="tx1"/>
                    </a:solidFill>
                    <a:latin typeface="Arial" panose="020B0604020202020204" pitchFamily="34" charset="0"/>
                    <a:cs typeface="Arial" panose="020B0604020202020204" pitchFamily="34" charset="0"/>
                  </a:rPr>
                  <a:t> (Lagoon): </a:t>
                </a:r>
                <a14:m>
                  <m:oMath xmlns:m="http://schemas.openxmlformats.org/officeDocument/2006/math">
                    <m:sSub>
                      <m:sSubPr>
                        <m:ctrlPr>
                          <a:rPr lang="en-GB" sz="2400" i="1" smtClean="0">
                            <a:solidFill>
                              <a:schemeClr val="tx1"/>
                            </a:solidFill>
                            <a:latin typeface="Cambria Math" panose="02040503050406030204" pitchFamily="18" charset="0"/>
                            <a:cs typeface="Arial" panose="020B0604020202020204" pitchFamily="34" charset="0"/>
                          </a:rPr>
                        </m:ctrlPr>
                      </m:sSubPr>
                      <m:e>
                        <m:acc>
                          <m:accPr>
                            <m:chr m:val="̇"/>
                            <m:ctrlPr>
                              <a:rPr lang="en-GB" sz="2400" i="1">
                                <a:solidFill>
                                  <a:schemeClr val="tx1"/>
                                </a:solidFill>
                                <a:latin typeface="Cambria Math" panose="02040503050406030204" pitchFamily="18" charset="0"/>
                                <a:cs typeface="Arial" panose="020B0604020202020204" pitchFamily="34" charset="0"/>
                              </a:rPr>
                            </m:ctrlPr>
                          </m:accPr>
                          <m:e>
                            <m:r>
                              <a:rPr lang="it-IT" sz="2400">
                                <a:solidFill>
                                  <a:schemeClr val="tx1"/>
                                </a:solidFill>
                                <a:latin typeface="Cambria Math" panose="02040503050406030204" pitchFamily="18" charset="0"/>
                                <a:cs typeface="Arial" panose="020B0604020202020204" pitchFamily="34" charset="0"/>
                              </a:rPr>
                              <m:t>𝑀</m:t>
                            </m:r>
                          </m:e>
                        </m:acc>
                      </m:e>
                      <m:sub>
                        <m:r>
                          <a:rPr lang="it-IT" sz="2400">
                            <a:solidFill>
                              <a:schemeClr val="tx1"/>
                            </a:solidFill>
                            <a:latin typeface="Cambria Math" panose="02040503050406030204" pitchFamily="18" charset="0"/>
                            <a:cs typeface="Arial" panose="020B0604020202020204" pitchFamily="34" charset="0"/>
                          </a:rPr>
                          <m:t>𝑎𝑐𝑐</m:t>
                        </m:r>
                      </m:sub>
                    </m:sSub>
                  </m:oMath>
                </a14:m>
                <a:r>
                  <a:rPr lang="en-GB" sz="2400" dirty="0">
                    <a:solidFill>
                      <a:schemeClr val="tx1"/>
                    </a:solidFill>
                    <a:latin typeface="Arial" panose="020B0604020202020204" pitchFamily="34" charset="0"/>
                    <a:cs typeface="Arial" panose="020B0604020202020204" pitchFamily="34" charset="0"/>
                  </a:rPr>
                  <a:t> from VST/</a:t>
                </a:r>
                <a:r>
                  <a:rPr lang="en-GB" sz="2400" dirty="0" err="1">
                    <a:solidFill>
                      <a:schemeClr val="tx1"/>
                    </a:solidFill>
                    <a:latin typeface="Arial" panose="020B0604020202020204" pitchFamily="34" charset="0"/>
                    <a:cs typeface="Arial" panose="020B0604020202020204" pitchFamily="34" charset="0"/>
                  </a:rPr>
                  <a:t>Omegacam</a:t>
                </a:r>
                <a:r>
                  <a:rPr lang="en-GB" sz="2400" dirty="0">
                    <a:solidFill>
                      <a:schemeClr val="tx1"/>
                    </a:solidFill>
                    <a:latin typeface="Arial" panose="020B0604020202020204" pitchFamily="34" charset="0"/>
                    <a:cs typeface="Arial" panose="020B0604020202020204" pitchFamily="34" charset="0"/>
                  </a:rPr>
                  <a:t> photometry</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d&lt;1.2 pc from massive stars moderate accretion </a:t>
                </a:r>
              </a:p>
              <a:p>
                <a:pPr algn="ctr"/>
                <a:r>
                  <a:rPr lang="en-GB" sz="2400" dirty="0">
                    <a:solidFill>
                      <a:schemeClr val="tx1"/>
                    </a:solidFill>
                    <a:latin typeface="Arial" panose="020B0604020202020204" pitchFamily="34" charset="0"/>
                    <a:cs typeface="Arial" panose="020B0604020202020204" pitchFamily="34" charset="0"/>
                  </a:rPr>
                  <a:t>(median </a:t>
                </a:r>
                <a:r>
                  <a:rPr lang="it-IT" sz="2400" dirty="0">
                    <a:solidFill>
                      <a:schemeClr val="tx1"/>
                    </a:solidFill>
                    <a:latin typeface="Arial" panose="020B0604020202020204" pitchFamily="34" charset="0"/>
                    <a:cs typeface="Arial" panose="020B0604020202020204" pitchFamily="34" charset="0"/>
                  </a:rPr>
                  <a:t>∼5×10</a:t>
                </a:r>
                <a:r>
                  <a:rPr lang="it-IT" sz="2400" baseline="30000" dirty="0">
                    <a:solidFill>
                      <a:schemeClr val="tx1"/>
                    </a:solidFill>
                    <a:latin typeface="Arial" panose="020B0604020202020204" pitchFamily="34" charset="0"/>
                    <a:cs typeface="Arial" panose="020B0604020202020204" pitchFamily="34" charset="0"/>
                  </a:rPr>
                  <a:t>−9</a:t>
                </a:r>
                <a:r>
                  <a:rPr lang="it-IT" sz="2400" dirty="0">
                    <a:solidFill>
                      <a:schemeClr val="tx1"/>
                    </a:solidFill>
                    <a:latin typeface="Arial" panose="020B0604020202020204" pitchFamily="34" charset="0"/>
                    <a:cs typeface="Arial" panose="020B0604020202020204" pitchFamily="34" charset="0"/>
                  </a:rPr>
                  <a:t> M</a:t>
                </a:r>
                <a:r>
                  <a:rPr lang="it-IT" sz="2400" baseline="-25000" dirty="0">
                    <a:solidFill>
                      <a:schemeClr val="tx1"/>
                    </a:solidFill>
                    <a:latin typeface="Arial" panose="020B0604020202020204" pitchFamily="34" charset="0"/>
                    <a:cs typeface="Arial" panose="020B0604020202020204" pitchFamily="34" charset="0"/>
                  </a:rPr>
                  <a:t>⊙</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yr</a:t>
                </a:r>
                <a:r>
                  <a:rPr lang="en-GB" sz="2400" dirty="0">
                    <a:solidFill>
                      <a:schemeClr val="tx1"/>
                    </a:solidFill>
                    <a:latin typeface="Arial" panose="020B0604020202020204" pitchFamily="34" charset="0"/>
                    <a:cs typeface="Arial" panose="020B0604020202020204" pitchFamily="34" charset="0"/>
                  </a:rPr>
                  <a:t>)</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1.2 pc&lt;d&lt;3.5 pc: </a:t>
                </a:r>
              </a:p>
              <a:p>
                <a:pPr algn="ctr"/>
                <a:r>
                  <a:rPr lang="en-GB" sz="2400" dirty="0">
                    <a:solidFill>
                      <a:schemeClr val="tx1"/>
                    </a:solidFill>
                    <a:latin typeface="Arial" panose="020B0604020202020204" pitchFamily="34" charset="0"/>
                    <a:cs typeface="Arial" panose="020B0604020202020204" pitchFamily="34" charset="0"/>
                  </a:rPr>
                  <a:t>median </a:t>
                </a:r>
                <a:r>
                  <a:rPr lang="it-IT" sz="2400" dirty="0">
                    <a:solidFill>
                      <a:schemeClr val="tx1"/>
                    </a:solidFill>
                    <a:latin typeface="Arial" panose="020B0604020202020204" pitchFamily="34" charset="0"/>
                    <a:cs typeface="Arial" panose="020B0604020202020204" pitchFamily="34" charset="0"/>
                  </a:rPr>
                  <a:t>∼3×10</a:t>
                </a:r>
                <a:r>
                  <a:rPr lang="it-IT" sz="2400" baseline="30000" dirty="0">
                    <a:solidFill>
                      <a:schemeClr val="tx1"/>
                    </a:solidFill>
                    <a:latin typeface="Arial" panose="020B0604020202020204" pitchFamily="34" charset="0"/>
                    <a:cs typeface="Arial" panose="020B0604020202020204" pitchFamily="34" charset="0"/>
                  </a:rPr>
                  <a:t>−8</a:t>
                </a:r>
                <a:r>
                  <a:rPr lang="it-IT" sz="2400" dirty="0">
                    <a:solidFill>
                      <a:schemeClr val="tx1"/>
                    </a:solidFill>
                    <a:latin typeface="Arial" panose="020B0604020202020204" pitchFamily="34" charset="0"/>
                    <a:cs typeface="Arial" panose="020B0604020202020204" pitchFamily="34" charset="0"/>
                  </a:rPr>
                  <a:t> M</a:t>
                </a:r>
                <a:r>
                  <a:rPr lang="it-IT" sz="2400" baseline="-25000" dirty="0">
                    <a:solidFill>
                      <a:schemeClr val="tx1"/>
                    </a:solidFill>
                    <a:latin typeface="Arial" panose="020B0604020202020204" pitchFamily="34" charset="0"/>
                    <a:cs typeface="Arial" panose="020B0604020202020204" pitchFamily="34" charset="0"/>
                  </a:rPr>
                  <a:t>⊙</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yr</a:t>
                </a:r>
                <a:r>
                  <a:rPr lang="en-GB" sz="2400" dirty="0">
                    <a:solidFill>
                      <a:schemeClr val="tx1"/>
                    </a:solidFill>
                    <a:latin typeface="Arial" panose="020B0604020202020204" pitchFamily="34" charset="0"/>
                    <a:cs typeface="Arial" panose="020B0604020202020204" pitchFamily="34" charset="0"/>
                  </a:rPr>
                  <a:t> </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i="1" dirty="0">
                    <a:solidFill>
                      <a:schemeClr val="tx1"/>
                    </a:solidFill>
                    <a:latin typeface="Arial" panose="020B0604020202020204" pitchFamily="34" charset="0"/>
                    <a:cs typeface="Arial" panose="020B0604020202020204" pitchFamily="34" charset="0"/>
                  </a:rPr>
                  <a:t>Venuti+2024</a:t>
                </a:r>
              </a:p>
            </p:txBody>
          </p:sp>
        </mc:Choice>
        <mc:Fallback>
          <p:sp>
            <p:nvSpPr>
              <p:cNvPr id="6" name="Rettangolo con angoli arrotondati 5">
                <a:extLst>
                  <a:ext uri="{FF2B5EF4-FFF2-40B4-BE49-F238E27FC236}">
                    <a16:creationId xmlns:a16="http://schemas.microsoft.com/office/drawing/2014/main" id="{85C5898E-0E2E-49B9-B1EA-48F6F7ABDE00}"/>
                  </a:ext>
                </a:extLst>
              </p:cNvPr>
              <p:cNvSpPr>
                <a:spLocks noRot="1" noChangeAspect="1" noMove="1" noResize="1" noEditPoints="1" noAdjustHandles="1" noChangeArrowheads="1" noChangeShapeType="1" noTextEdit="1"/>
              </p:cNvSpPr>
              <p:nvPr/>
            </p:nvSpPr>
            <p:spPr>
              <a:xfrm>
                <a:off x="54488" y="924826"/>
                <a:ext cx="5580502" cy="5502814"/>
              </a:xfrm>
              <a:prstGeom prst="roundRect">
                <a:avLst>
                  <a:gd name="adj" fmla="val 9982"/>
                </a:avLst>
              </a:prstGeom>
              <a:blipFill>
                <a:blip r:embed="rId3"/>
                <a:stretch>
                  <a:fillRect b="-222"/>
                </a:stretch>
              </a:blipFill>
              <a:ln>
                <a:noFill/>
              </a:ln>
              <a:effectLst>
                <a:innerShdw blurRad="114300">
                  <a:prstClr val="black"/>
                </a:innerShdw>
              </a:effectLst>
            </p:spPr>
            <p:txBody>
              <a:bodyPr/>
              <a:lstStyle/>
              <a:p>
                <a:r>
                  <a:rPr lang="it-IT">
                    <a:noFill/>
                  </a:rPr>
                  <a:t> </a:t>
                </a:r>
              </a:p>
            </p:txBody>
          </p:sp>
        </mc:Fallback>
      </mc:AlternateContent>
      <mc:AlternateContent xmlns:mc="http://schemas.openxmlformats.org/markup-compatibility/2006">
        <mc:Choice xmlns:a14="http://schemas.microsoft.com/office/drawing/2010/main" Requires="a14">
          <p:sp>
            <p:nvSpPr>
              <p:cNvPr id="7" name="CasellaDiTesto 6">
                <a:extLst>
                  <a:ext uri="{FF2B5EF4-FFF2-40B4-BE49-F238E27FC236}">
                    <a16:creationId xmlns:a16="http://schemas.microsoft.com/office/drawing/2014/main" id="{BA6DEB46-FD17-4DA7-81A6-A3F47C3F8D7C}"/>
                  </a:ext>
                </a:extLst>
              </p:cNvPr>
              <p:cNvSpPr txBox="1"/>
              <p:nvPr/>
            </p:nvSpPr>
            <p:spPr>
              <a:xfrm>
                <a:off x="5737860" y="5690907"/>
                <a:ext cx="6207225" cy="1025409"/>
              </a:xfrm>
              <a:prstGeom prst="rect">
                <a:avLst/>
              </a:prstGeom>
              <a:noFill/>
              <a:ln w="28575">
                <a:solidFill>
                  <a:srgbClr val="FF0000"/>
                </a:solidFill>
              </a:ln>
            </p:spPr>
            <p:txBody>
              <a:bodyPr wrap="square" rtlCol="0">
                <a:spAutoFit/>
              </a:bodyPr>
              <a:lstStyle/>
              <a:p>
                <a:pPr algn="ctr"/>
                <a:r>
                  <a:rPr lang="it-IT" sz="2000" dirty="0" err="1">
                    <a:solidFill>
                      <a:schemeClr val="bg1"/>
                    </a:solidFill>
                  </a:rPr>
                  <a:t>Spatial</a:t>
                </a:r>
                <a:r>
                  <a:rPr lang="it-IT" sz="2000" dirty="0">
                    <a:solidFill>
                      <a:schemeClr val="bg1"/>
                    </a:solidFill>
                  </a:rPr>
                  <a:t> </a:t>
                </a:r>
                <a:r>
                  <a:rPr lang="it-IT" sz="2000" dirty="0" err="1">
                    <a:solidFill>
                      <a:schemeClr val="bg1"/>
                    </a:solidFill>
                  </a:rPr>
                  <a:t>variation</a:t>
                </a:r>
                <a:r>
                  <a:rPr lang="it-IT" sz="2000" dirty="0">
                    <a:solidFill>
                      <a:schemeClr val="bg1"/>
                    </a:solidFill>
                  </a:rPr>
                  <a:t> of </a:t>
                </a:r>
                <a14:m>
                  <m:oMath xmlns:m="http://schemas.openxmlformats.org/officeDocument/2006/math">
                    <m:sSub>
                      <m:sSubPr>
                        <m:ctrlPr>
                          <a:rPr lang="en-GB" sz="2000" i="1">
                            <a:solidFill>
                              <a:schemeClr val="bg1"/>
                            </a:solidFill>
                            <a:latin typeface="Cambria Math" panose="02040503050406030204" pitchFamily="18" charset="0"/>
                          </a:rPr>
                        </m:ctrlPr>
                      </m:sSubPr>
                      <m:e>
                        <m:acc>
                          <m:accPr>
                            <m:chr m:val="̇"/>
                            <m:ctrlPr>
                              <a:rPr lang="en-GB" sz="2000" i="1">
                                <a:solidFill>
                                  <a:schemeClr val="bg1"/>
                                </a:solidFill>
                                <a:latin typeface="Cambria Math" panose="02040503050406030204" pitchFamily="18" charset="0"/>
                              </a:rPr>
                            </m:ctrlPr>
                          </m:accPr>
                          <m:e>
                            <m:r>
                              <a:rPr lang="it-IT" sz="2000">
                                <a:solidFill>
                                  <a:schemeClr val="bg1"/>
                                </a:solidFill>
                                <a:latin typeface="Cambria Math" panose="02040503050406030204" pitchFamily="18" charset="0"/>
                              </a:rPr>
                              <m:t>𝑀</m:t>
                            </m:r>
                          </m:e>
                        </m:acc>
                      </m:e>
                      <m:sub>
                        <m:r>
                          <a:rPr lang="it-IT" sz="2000">
                            <a:solidFill>
                              <a:schemeClr val="bg1"/>
                            </a:solidFill>
                            <a:latin typeface="Cambria Math" panose="02040503050406030204" pitchFamily="18" charset="0"/>
                          </a:rPr>
                          <m:t>𝑎𝑐𝑐</m:t>
                        </m:r>
                      </m:sub>
                    </m:sSub>
                  </m:oMath>
                </a14:m>
                <a:r>
                  <a:rPr lang="it-IT" sz="2000" dirty="0">
                    <a:solidFill>
                      <a:schemeClr val="bg1"/>
                    </a:solidFill>
                  </a:rPr>
                  <a:t> </a:t>
                </a:r>
                <a:r>
                  <a:rPr lang="it-IT" sz="2000" dirty="0" err="1">
                    <a:solidFill>
                      <a:schemeClr val="bg1"/>
                    </a:solidFill>
                  </a:rPr>
                  <a:t>sampled</a:t>
                </a:r>
                <a:r>
                  <a:rPr lang="it-IT" sz="2000" dirty="0">
                    <a:solidFill>
                      <a:schemeClr val="bg1"/>
                    </a:solidFill>
                  </a:rPr>
                  <a:t> in </a:t>
                </a:r>
                <a:r>
                  <a:rPr lang="it-IT" sz="2000" dirty="0" err="1">
                    <a:solidFill>
                      <a:schemeClr val="bg1"/>
                    </a:solidFill>
                  </a:rPr>
                  <a:t>bins</a:t>
                </a:r>
                <a:r>
                  <a:rPr lang="it-IT" sz="2000" dirty="0">
                    <a:solidFill>
                      <a:schemeClr val="bg1"/>
                    </a:solidFill>
                  </a:rPr>
                  <a:t> of 0.05 </a:t>
                </a:r>
                <a:r>
                  <a:rPr lang="it-IT" sz="2000" dirty="0" err="1">
                    <a:solidFill>
                      <a:schemeClr val="bg1"/>
                    </a:solidFill>
                  </a:rPr>
                  <a:t>deg</a:t>
                </a:r>
                <a:r>
                  <a:rPr lang="it-IT" sz="2000" dirty="0">
                    <a:solidFill>
                      <a:schemeClr val="bg1"/>
                    </a:solidFill>
                  </a:rPr>
                  <a:t>. </a:t>
                </a:r>
              </a:p>
              <a:p>
                <a:pPr algn="ctr"/>
                <a:r>
                  <a:rPr lang="it-IT" sz="2000" dirty="0" err="1">
                    <a:solidFill>
                      <a:schemeClr val="bg1"/>
                    </a:solidFill>
                  </a:rPr>
                  <a:t>Asteriscs</a:t>
                </a:r>
                <a:r>
                  <a:rPr lang="it-IT" sz="2000" dirty="0">
                    <a:solidFill>
                      <a:schemeClr val="bg1"/>
                    </a:solidFill>
                  </a:rPr>
                  <a:t>: O stars</a:t>
                </a:r>
              </a:p>
              <a:p>
                <a:pPr algn="ctr"/>
                <a:r>
                  <a:rPr lang="it-IT" sz="2000" dirty="0">
                    <a:solidFill>
                      <a:schemeClr val="bg1"/>
                    </a:solidFill>
                  </a:rPr>
                  <a:t>Crosses: B stars </a:t>
                </a:r>
                <a:endParaRPr lang="it-IT" sz="2000" i="1" dirty="0">
                  <a:solidFill>
                    <a:schemeClr val="bg1"/>
                  </a:solidFill>
                </a:endParaRPr>
              </a:p>
            </p:txBody>
          </p:sp>
        </mc:Choice>
        <mc:Fallback>
          <p:sp>
            <p:nvSpPr>
              <p:cNvPr id="7" name="CasellaDiTesto 6">
                <a:extLst>
                  <a:ext uri="{FF2B5EF4-FFF2-40B4-BE49-F238E27FC236}">
                    <a16:creationId xmlns:a16="http://schemas.microsoft.com/office/drawing/2014/main" id="{BA6DEB46-FD17-4DA7-81A6-A3F47C3F8D7C}"/>
                  </a:ext>
                </a:extLst>
              </p:cNvPr>
              <p:cNvSpPr txBox="1">
                <a:spLocks noRot="1" noChangeAspect="1" noMove="1" noResize="1" noEditPoints="1" noAdjustHandles="1" noChangeArrowheads="1" noChangeShapeType="1" noTextEdit="1"/>
              </p:cNvSpPr>
              <p:nvPr/>
            </p:nvSpPr>
            <p:spPr>
              <a:xfrm>
                <a:off x="5737860" y="5690907"/>
                <a:ext cx="6207225" cy="1025409"/>
              </a:xfrm>
              <a:prstGeom prst="rect">
                <a:avLst/>
              </a:prstGeom>
              <a:blipFill>
                <a:blip r:embed="rId4"/>
                <a:stretch>
                  <a:fillRect t="-1156" b="-8092"/>
                </a:stretch>
              </a:blipFill>
              <a:ln w="28575">
                <a:solidFill>
                  <a:srgbClr val="FF0000"/>
                </a:solidFill>
              </a:ln>
            </p:spPr>
            <p:txBody>
              <a:bodyPr/>
              <a:lstStyle/>
              <a:p>
                <a:r>
                  <a:rPr lang="it-IT">
                    <a:noFill/>
                  </a:rPr>
                  <a:t> </a:t>
                </a:r>
              </a:p>
            </p:txBody>
          </p:sp>
        </mc:Fallback>
      </mc:AlternateContent>
      <p:sp>
        <p:nvSpPr>
          <p:cNvPr id="12" name="CasellaDiTesto 11">
            <a:extLst>
              <a:ext uri="{FF2B5EF4-FFF2-40B4-BE49-F238E27FC236}">
                <a16:creationId xmlns:a16="http://schemas.microsoft.com/office/drawing/2014/main" id="{5AC08E76-9EA7-4E99-AFC3-CD87FD5C2C55}"/>
              </a:ext>
            </a:extLst>
          </p:cNvPr>
          <p:cNvSpPr txBox="1"/>
          <p:nvPr/>
        </p:nvSpPr>
        <p:spPr>
          <a:xfrm>
            <a:off x="10081260" y="3831074"/>
            <a:ext cx="647700" cy="369332"/>
          </a:xfrm>
          <a:prstGeom prst="rect">
            <a:avLst/>
          </a:prstGeom>
          <a:noFill/>
        </p:spPr>
        <p:txBody>
          <a:bodyPr wrap="square">
            <a:spAutoFit/>
          </a:bodyPr>
          <a:lstStyle/>
          <a:p>
            <a:r>
              <a:rPr lang="it-IT" dirty="0"/>
              <a:t>3pc</a:t>
            </a:r>
          </a:p>
        </p:txBody>
      </p:sp>
    </p:spTree>
    <p:extLst>
      <p:ext uri="{BB962C8B-B14F-4D97-AF65-F5344CB8AC3E}">
        <p14:creationId xmlns:p14="http://schemas.microsoft.com/office/powerpoint/2010/main" val="9620848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7B9B2B6A-D9C8-44F6-AEB3-43AB59E63F35}"/>
              </a:ext>
            </a:extLst>
          </p:cNvPr>
          <p:cNvSpPr txBox="1"/>
          <p:nvPr/>
        </p:nvSpPr>
        <p:spPr>
          <a:xfrm>
            <a:off x="29817" y="54520"/>
            <a:ext cx="535710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RADIUS VS. LOCAL FUV</a:t>
            </a:r>
          </a:p>
        </p:txBody>
      </p:sp>
      <p:sp>
        <p:nvSpPr>
          <p:cNvPr id="10" name="Rettangolo con angoli arrotondati 9">
            <a:extLst>
              <a:ext uri="{FF2B5EF4-FFF2-40B4-BE49-F238E27FC236}">
                <a16:creationId xmlns:a16="http://schemas.microsoft.com/office/drawing/2014/main" id="{ABF04134-E558-40F2-BB71-AF405B9738DF}"/>
              </a:ext>
            </a:extLst>
          </p:cNvPr>
          <p:cNvSpPr/>
          <p:nvPr/>
        </p:nvSpPr>
        <p:spPr>
          <a:xfrm>
            <a:off x="175258" y="3055315"/>
            <a:ext cx="3032760" cy="915009"/>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How to measure disc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radius</a:t>
            </a:r>
            <a:r>
              <a:rPr lang="en-US" sz="2400" dirty="0">
                <a:solidFill>
                  <a:schemeClr val="tx1"/>
                </a:solidFill>
                <a:latin typeface="Arial" panose="020B0604020202020204" pitchFamily="34" charset="0"/>
                <a:cs typeface="Arial" panose="020B0604020202020204" pitchFamily="34" charset="0"/>
              </a:rPr>
              <a:t>?</a:t>
            </a:r>
            <a:endParaRPr lang="en-US" sz="2400" i="1" dirty="0">
              <a:solidFill>
                <a:schemeClr val="tx1"/>
              </a:solidFill>
              <a:latin typeface="Arial" panose="020B0604020202020204" pitchFamily="34" charset="0"/>
              <a:cs typeface="Arial" panose="020B0604020202020204" pitchFamily="34" charset="0"/>
            </a:endParaRPr>
          </a:p>
        </p:txBody>
      </p:sp>
      <p:sp>
        <p:nvSpPr>
          <p:cNvPr id="11" name="Rettangolo con angoli arrotondati 10">
            <a:extLst>
              <a:ext uri="{FF2B5EF4-FFF2-40B4-BE49-F238E27FC236}">
                <a16:creationId xmlns:a16="http://schemas.microsoft.com/office/drawing/2014/main" id="{C6B97D2E-DCE8-47EB-80D2-47706FABF0A4}"/>
              </a:ext>
            </a:extLst>
          </p:cNvPr>
          <p:cNvSpPr/>
          <p:nvPr/>
        </p:nvSpPr>
        <p:spPr>
          <a:xfrm>
            <a:off x="6233160" y="1036015"/>
            <a:ext cx="5783582" cy="217200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Radius enclosing fraction of flux</a:t>
            </a:r>
          </a:p>
          <a:p>
            <a:pPr algn="ctr"/>
            <a:endParaRPr lang="en-US" sz="2400" i="1"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Modelling the observed radial profile</a:t>
            </a: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Modelling visibility (interferometers)</a:t>
            </a:r>
          </a:p>
        </p:txBody>
      </p:sp>
      <p:sp>
        <p:nvSpPr>
          <p:cNvPr id="12" name="Rettangolo con angoli arrotondati 11">
            <a:extLst>
              <a:ext uri="{FF2B5EF4-FFF2-40B4-BE49-F238E27FC236}">
                <a16:creationId xmlns:a16="http://schemas.microsoft.com/office/drawing/2014/main" id="{AF397DDE-176E-436A-8092-9CAC8E3DAE3B}"/>
              </a:ext>
            </a:extLst>
          </p:cNvPr>
          <p:cNvSpPr/>
          <p:nvPr/>
        </p:nvSpPr>
        <p:spPr>
          <a:xfrm>
            <a:off x="6233160" y="4076395"/>
            <a:ext cx="5783582" cy="217200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SED modelling</a:t>
            </a:r>
          </a:p>
          <a:p>
            <a:pPr algn="ctr"/>
            <a:endParaRPr lang="en-US" sz="2400" i="1"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Resolving Keplerian rotation from high-R </a:t>
            </a:r>
            <a:r>
              <a:rPr lang="en-US" sz="2400" dirty="0" err="1">
                <a:solidFill>
                  <a:schemeClr val="tx1"/>
                </a:solidFill>
                <a:latin typeface="Arial" panose="020B0604020202020204" pitchFamily="34" charset="0"/>
                <a:cs typeface="Arial" panose="020B0604020202020204" pitchFamily="34" charset="0"/>
              </a:rPr>
              <a:t>spettroscopy</a:t>
            </a:r>
            <a:endParaRPr lang="en-US" sz="2400" dirty="0">
              <a:solidFill>
                <a:schemeClr val="tx1"/>
              </a:solidFill>
              <a:latin typeface="Arial" panose="020B0604020202020204" pitchFamily="34" charset="0"/>
              <a:cs typeface="Arial" panose="020B0604020202020204" pitchFamily="34" charset="0"/>
            </a:endParaRPr>
          </a:p>
        </p:txBody>
      </p:sp>
      <p:cxnSp>
        <p:nvCxnSpPr>
          <p:cNvPr id="14" name="Connettore a gomito 13">
            <a:extLst>
              <a:ext uri="{FF2B5EF4-FFF2-40B4-BE49-F238E27FC236}">
                <a16:creationId xmlns:a16="http://schemas.microsoft.com/office/drawing/2014/main" id="{01654E77-F7AE-4E63-8DA7-75E13AA77486}"/>
              </a:ext>
            </a:extLst>
          </p:cNvPr>
          <p:cNvCxnSpPr>
            <a:cxnSpLocks/>
            <a:stCxn id="10" idx="3"/>
            <a:endCxn id="11" idx="1"/>
          </p:cNvCxnSpPr>
          <p:nvPr/>
        </p:nvCxnSpPr>
        <p:spPr>
          <a:xfrm flipV="1">
            <a:off x="3208018" y="2122018"/>
            <a:ext cx="3025142" cy="1390802"/>
          </a:xfrm>
          <a:prstGeom prst="bentConnector3">
            <a:avLst>
              <a:gd name="adj1" fmla="val 34887"/>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ttore a gomito 14">
            <a:extLst>
              <a:ext uri="{FF2B5EF4-FFF2-40B4-BE49-F238E27FC236}">
                <a16:creationId xmlns:a16="http://schemas.microsoft.com/office/drawing/2014/main" id="{02FE54D8-C648-4CB8-A501-E4E47BF539D8}"/>
              </a:ext>
            </a:extLst>
          </p:cNvPr>
          <p:cNvCxnSpPr>
            <a:cxnSpLocks/>
            <a:stCxn id="10" idx="3"/>
            <a:endCxn id="12" idx="1"/>
          </p:cNvCxnSpPr>
          <p:nvPr/>
        </p:nvCxnSpPr>
        <p:spPr>
          <a:xfrm>
            <a:off x="3208018" y="3512820"/>
            <a:ext cx="3025142" cy="1649578"/>
          </a:xfrm>
          <a:prstGeom prst="bentConnector3">
            <a:avLst>
              <a:gd name="adj1" fmla="val 34887"/>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Ovale 22">
            <a:extLst>
              <a:ext uri="{FF2B5EF4-FFF2-40B4-BE49-F238E27FC236}">
                <a16:creationId xmlns:a16="http://schemas.microsoft.com/office/drawing/2014/main" id="{57E9E825-3A5F-462B-BF74-D777B278F0B6}"/>
              </a:ext>
            </a:extLst>
          </p:cNvPr>
          <p:cNvSpPr>
            <a:spLocks noChangeAspect="1"/>
          </p:cNvSpPr>
          <p:nvPr/>
        </p:nvSpPr>
        <p:spPr>
          <a:xfrm>
            <a:off x="3208018" y="1078019"/>
            <a:ext cx="2088000" cy="2088000"/>
          </a:xfrm>
          <a:prstGeom prst="ellipse">
            <a:avLst/>
          </a:prstGeom>
          <a:solidFill>
            <a:srgbClr val="FF5050"/>
          </a:solidFill>
          <a:ln>
            <a:noFill/>
          </a:ln>
          <a:effectLst>
            <a:innerShdw blurRad="114300">
              <a:prstClr val="black"/>
            </a:inn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cs typeface="Arial" panose="020B0604020202020204" pitchFamily="34" charset="0"/>
              </a:rPr>
              <a:t>Resolved</a:t>
            </a:r>
            <a:r>
              <a:rPr lang="it-IT" sz="2400" dirty="0">
                <a:solidFill>
                  <a:schemeClr val="tx1"/>
                </a:solidFill>
                <a:latin typeface="Arial" panose="020B0604020202020204" pitchFamily="34" charset="0"/>
                <a:cs typeface="Arial" panose="020B0604020202020204" pitchFamily="34" charset="0"/>
              </a:rPr>
              <a:t> discs</a:t>
            </a:r>
          </a:p>
        </p:txBody>
      </p:sp>
      <p:sp>
        <p:nvSpPr>
          <p:cNvPr id="24" name="Ovale 23">
            <a:extLst>
              <a:ext uri="{FF2B5EF4-FFF2-40B4-BE49-F238E27FC236}">
                <a16:creationId xmlns:a16="http://schemas.microsoft.com/office/drawing/2014/main" id="{B87D3D1C-2F43-4595-BAC6-A1D474F2FC43}"/>
              </a:ext>
            </a:extLst>
          </p:cNvPr>
          <p:cNvSpPr>
            <a:spLocks noChangeAspect="1"/>
          </p:cNvSpPr>
          <p:nvPr/>
        </p:nvSpPr>
        <p:spPr>
          <a:xfrm>
            <a:off x="3208018" y="4099316"/>
            <a:ext cx="2088000" cy="2088000"/>
          </a:xfrm>
          <a:prstGeom prst="ellipse">
            <a:avLst/>
          </a:prstGeom>
          <a:solidFill>
            <a:srgbClr val="FF5050"/>
          </a:solidFill>
          <a:ln>
            <a:noFill/>
          </a:ln>
          <a:effectLst>
            <a:innerShdw blurRad="114300">
              <a:prstClr val="black"/>
            </a:inn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Not </a:t>
            </a:r>
            <a:r>
              <a:rPr lang="it-IT" sz="2400" dirty="0" err="1">
                <a:solidFill>
                  <a:schemeClr val="tx1"/>
                </a:solidFill>
                <a:latin typeface="Arial" panose="020B0604020202020204" pitchFamily="34" charset="0"/>
                <a:cs typeface="Arial" panose="020B0604020202020204" pitchFamily="34" charset="0"/>
              </a:rPr>
              <a:t>resolved</a:t>
            </a:r>
            <a:r>
              <a:rPr lang="it-IT" sz="2400" dirty="0">
                <a:solidFill>
                  <a:schemeClr val="tx1"/>
                </a:solidFill>
                <a:latin typeface="Arial" panose="020B0604020202020204" pitchFamily="34" charset="0"/>
                <a:cs typeface="Arial" panose="020B0604020202020204" pitchFamily="34" charset="0"/>
              </a:rPr>
              <a:t> discs</a:t>
            </a:r>
          </a:p>
        </p:txBody>
      </p:sp>
      <p:sp>
        <p:nvSpPr>
          <p:cNvPr id="29" name="Esplosione: 8 punte 28">
            <a:extLst>
              <a:ext uri="{FF2B5EF4-FFF2-40B4-BE49-F238E27FC236}">
                <a16:creationId xmlns:a16="http://schemas.microsoft.com/office/drawing/2014/main" id="{57AEA576-E433-4E97-BCA3-885A29A82790}"/>
              </a:ext>
            </a:extLst>
          </p:cNvPr>
          <p:cNvSpPr>
            <a:spLocks noChangeAspect="1"/>
          </p:cNvSpPr>
          <p:nvPr/>
        </p:nvSpPr>
        <p:spPr>
          <a:xfrm>
            <a:off x="2244000" y="724370"/>
            <a:ext cx="7704000" cy="540925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WARNING!!!</a:t>
            </a:r>
            <a:br>
              <a:rPr lang="it-IT" sz="28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br>
            <a:endParaRPr lang="it-IT" sz="16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r>
              <a:rPr lang="it-IT" sz="28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Dust</a:t>
            </a:r>
            <a:r>
              <a:rPr lang="it-IT" sz="28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disc </a:t>
            </a:r>
            <a:r>
              <a:rPr lang="it-IT" sz="28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radius</a:t>
            </a:r>
            <a:r>
              <a:rPr lang="it-IT" sz="28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can be </a:t>
            </a:r>
            <a:r>
              <a:rPr lang="it-IT" sz="28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different</a:t>
            </a:r>
            <a:r>
              <a:rPr lang="it-IT" sz="28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8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than</a:t>
            </a:r>
            <a:r>
              <a:rPr lang="it-IT" sz="28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gas-disc </a:t>
            </a:r>
            <a:r>
              <a:rPr lang="it-IT" sz="28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radius</a:t>
            </a:r>
            <a:endParaRPr lang="it-IT" sz="28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01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5ABCFD7-C81D-4651-890D-841FBC644492}"/>
              </a:ext>
            </a:extLst>
          </p:cNvPr>
          <p:cNvSpPr txBox="1"/>
          <p:nvPr/>
        </p:nvSpPr>
        <p:spPr>
          <a:xfrm>
            <a:off x="29817" y="54520"/>
            <a:ext cx="830990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SMALLER DISCS IN HIGH-UV ENVIRONMENTS</a:t>
            </a:r>
          </a:p>
        </p:txBody>
      </p:sp>
      <p:pic>
        <p:nvPicPr>
          <p:cNvPr id="28674" name="Picture 2">
            <a:extLst>
              <a:ext uri="{FF2B5EF4-FFF2-40B4-BE49-F238E27FC236}">
                <a16:creationId xmlns:a16="http://schemas.microsoft.com/office/drawing/2014/main" id="{C08CE460-0E34-4D06-96CA-2C50B1CB0E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87" y="698688"/>
            <a:ext cx="3943131" cy="3006411"/>
          </a:xfrm>
          <a:prstGeom prst="rect">
            <a:avLst/>
          </a:prstGeom>
          <a:noFill/>
          <a:extLst>
            <a:ext uri="{909E8E84-426E-40DD-AFC4-6F175D3DCCD1}">
              <a14:hiddenFill xmlns:a14="http://schemas.microsoft.com/office/drawing/2010/main">
                <a:solidFill>
                  <a:srgbClr val="FFFFFF"/>
                </a:solidFill>
              </a14:hiddenFill>
            </a:ext>
          </a:extLst>
        </p:spPr>
      </p:pic>
      <p:sp>
        <p:nvSpPr>
          <p:cNvPr id="9" name="Rettangolo con angoli arrotondati 8">
            <a:extLst>
              <a:ext uri="{FF2B5EF4-FFF2-40B4-BE49-F238E27FC236}">
                <a16:creationId xmlns:a16="http://schemas.microsoft.com/office/drawing/2014/main" id="{BEC8DB0D-A2D1-4649-89DF-537B0B3B90AB}"/>
              </a:ext>
            </a:extLst>
          </p:cNvPr>
          <p:cNvSpPr/>
          <p:nvPr/>
        </p:nvSpPr>
        <p:spPr>
          <a:xfrm>
            <a:off x="4331970" y="3875738"/>
            <a:ext cx="7701143" cy="292114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i="1" dirty="0" err="1">
                <a:solidFill>
                  <a:schemeClr val="tx1"/>
                </a:solidFill>
                <a:latin typeface="Arial" panose="020B0604020202020204" pitchFamily="34" charset="0"/>
                <a:cs typeface="Arial" panose="020B0604020202020204" pitchFamily="34" charset="0"/>
              </a:rPr>
              <a:t>Ballering</a:t>
            </a:r>
            <a:r>
              <a:rPr lang="en-GB" sz="2400" i="1" dirty="0">
                <a:solidFill>
                  <a:schemeClr val="tx1"/>
                </a:solidFill>
                <a:latin typeface="Arial" panose="020B0604020202020204" pitchFamily="34" charset="0"/>
                <a:cs typeface="Arial" panose="020B0604020202020204" pitchFamily="34" charset="0"/>
              </a:rPr>
              <a:t>+ 2023</a:t>
            </a:r>
            <a:r>
              <a:rPr lang="en-GB" sz="2400" dirty="0">
                <a:solidFill>
                  <a:schemeClr val="tx1"/>
                </a:solidFill>
                <a:latin typeface="Arial" panose="020B0604020202020204" pitchFamily="34" charset="0"/>
                <a:cs typeface="Arial" panose="020B0604020202020204" pitchFamily="34" charset="0"/>
              </a:rPr>
              <a:t>: 12 proplyds in ONC</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Radii from resolved </a:t>
            </a:r>
            <a:r>
              <a:rPr lang="it-IT" sz="2400" dirty="0">
                <a:solidFill>
                  <a:schemeClr val="tx1"/>
                </a:solidFill>
                <a:latin typeface="Arial" panose="020B0604020202020204" pitchFamily="34" charset="0"/>
                <a:cs typeface="Arial" panose="020B0604020202020204" pitchFamily="34" charset="0"/>
              </a:rPr>
              <a:t>ALMA Band 3 (3.1 mm) image</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Discs are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small</a:t>
            </a:r>
            <a:r>
              <a:rPr lang="en-GB" sz="2400" dirty="0">
                <a:solidFill>
                  <a:schemeClr val="tx1"/>
                </a:solidFill>
                <a:latin typeface="Arial" panose="020B0604020202020204" pitchFamily="34" charset="0"/>
                <a:cs typeface="Arial" panose="020B0604020202020204" pitchFamily="34" charset="0"/>
              </a:rPr>
              <a:t> (6.4-38 AU)</a:t>
            </a:r>
          </a:p>
          <a:p>
            <a:pPr algn="ctr"/>
            <a:endParaRPr lang="en-GB" sz="2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Discs size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correlate with R</a:t>
            </a:r>
            <a:r>
              <a:rPr lang="en-GB" sz="2400" b="1" baseline="-25000"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if</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and distance from </a:t>
            </a:r>
          </a:p>
          <a:p>
            <a:pPr algn="ctr"/>
            <a:r>
              <a:rPr lang="el-GR"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Θ</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1 Ori</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p>
        </p:txBody>
      </p:sp>
      <p:pic>
        <p:nvPicPr>
          <p:cNvPr id="28676" name="Picture 4">
            <a:extLst>
              <a:ext uri="{FF2B5EF4-FFF2-40B4-BE49-F238E27FC236}">
                <a16:creationId xmlns:a16="http://schemas.microsoft.com/office/drawing/2014/main" id="{E580FA72-23D4-488A-BFDB-A8825CC21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87" y="3771578"/>
            <a:ext cx="3943130" cy="3006412"/>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descr="Figure 3. Refer to the following caption and surrounding text.">
            <a:extLst>
              <a:ext uri="{FF2B5EF4-FFF2-40B4-BE49-F238E27FC236}">
                <a16:creationId xmlns:a16="http://schemas.microsoft.com/office/drawing/2014/main" id="{CD6F2A31-CBF6-490C-A351-3DA20FBE397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7406"/>
          <a:stretch/>
        </p:blipFill>
        <p:spPr bwMode="auto">
          <a:xfrm>
            <a:off x="4436890" y="832874"/>
            <a:ext cx="5567363" cy="2921140"/>
          </a:xfrm>
          <a:prstGeom prst="rect">
            <a:avLst/>
          </a:prstGeom>
          <a:noFill/>
          <a:extLst>
            <a:ext uri="{909E8E84-426E-40DD-AFC4-6F175D3DCCD1}">
              <a14:hiddenFill xmlns:a14="http://schemas.microsoft.com/office/drawing/2010/main">
                <a:solidFill>
                  <a:srgbClr val="FFFFFF"/>
                </a:solidFill>
              </a14:hiddenFill>
            </a:ext>
          </a:extLst>
        </p:spPr>
      </p:pic>
      <p:sp>
        <p:nvSpPr>
          <p:cNvPr id="11" name="CasellaDiTesto 10">
            <a:extLst>
              <a:ext uri="{FF2B5EF4-FFF2-40B4-BE49-F238E27FC236}">
                <a16:creationId xmlns:a16="http://schemas.microsoft.com/office/drawing/2014/main" id="{B90DA23E-4603-4FF2-B2C8-D70D13DF4BF1}"/>
              </a:ext>
            </a:extLst>
          </p:cNvPr>
          <p:cNvSpPr txBox="1"/>
          <p:nvPr/>
        </p:nvSpPr>
        <p:spPr>
          <a:xfrm>
            <a:off x="10066020" y="1631724"/>
            <a:ext cx="1819749" cy="1323439"/>
          </a:xfrm>
          <a:prstGeom prst="rect">
            <a:avLst/>
          </a:prstGeom>
          <a:noFill/>
          <a:ln w="28575">
            <a:solidFill>
              <a:srgbClr val="FF0000"/>
            </a:solidFill>
          </a:ln>
        </p:spPr>
        <p:txBody>
          <a:bodyPr wrap="square" rtlCol="0">
            <a:spAutoFit/>
          </a:bodyPr>
          <a:lstStyle/>
          <a:p>
            <a:pPr algn="ctr"/>
            <a:r>
              <a:rPr lang="it-IT" sz="2000" dirty="0">
                <a:solidFill>
                  <a:schemeClr val="bg1"/>
                </a:solidFill>
              </a:rPr>
              <a:t>Two of the </a:t>
            </a:r>
            <a:r>
              <a:rPr lang="it-IT" sz="2000" dirty="0" err="1">
                <a:solidFill>
                  <a:schemeClr val="bg1"/>
                </a:solidFill>
              </a:rPr>
              <a:t>observed</a:t>
            </a:r>
            <a:r>
              <a:rPr lang="it-IT" sz="2000" dirty="0">
                <a:solidFill>
                  <a:schemeClr val="bg1"/>
                </a:solidFill>
              </a:rPr>
              <a:t> </a:t>
            </a:r>
            <a:r>
              <a:rPr lang="it-IT" sz="2000" dirty="0" err="1">
                <a:solidFill>
                  <a:schemeClr val="bg1"/>
                </a:solidFill>
              </a:rPr>
              <a:t>proplyds</a:t>
            </a:r>
            <a:r>
              <a:rPr lang="it-IT" sz="2000" dirty="0">
                <a:solidFill>
                  <a:schemeClr val="bg1"/>
                </a:solidFill>
              </a:rPr>
              <a:t>, </a:t>
            </a:r>
            <a:r>
              <a:rPr lang="it-IT" sz="2000" dirty="0" err="1">
                <a:solidFill>
                  <a:schemeClr val="bg1"/>
                </a:solidFill>
              </a:rPr>
              <a:t>maps</a:t>
            </a:r>
            <a:r>
              <a:rPr lang="it-IT" sz="2000" dirty="0">
                <a:solidFill>
                  <a:schemeClr val="bg1"/>
                </a:solidFill>
              </a:rPr>
              <a:t> ALMA and VLA</a:t>
            </a:r>
            <a:endParaRPr lang="it-IT" sz="2000" i="1" dirty="0">
              <a:solidFill>
                <a:schemeClr val="bg1"/>
              </a:solidFill>
            </a:endParaRPr>
          </a:p>
        </p:txBody>
      </p:sp>
    </p:spTree>
    <p:extLst>
      <p:ext uri="{BB962C8B-B14F-4D97-AF65-F5344CB8AC3E}">
        <p14:creationId xmlns:p14="http://schemas.microsoft.com/office/powerpoint/2010/main" val="29316698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BF7433EC-0248-4A51-A7E4-7D2286A987DE}"/>
              </a:ext>
            </a:extLst>
          </p:cNvPr>
          <p:cNvSpPr txBox="1"/>
          <p:nvPr/>
        </p:nvSpPr>
        <p:spPr>
          <a:xfrm>
            <a:off x="29817" y="54520"/>
            <a:ext cx="830990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SMALLER DISCS IN HIGH-UV ENVIRONMENTS</a:t>
            </a:r>
          </a:p>
        </p:txBody>
      </p:sp>
      <p:sp>
        <p:nvSpPr>
          <p:cNvPr id="14" name="Rettangolo con angoli arrotondati 13">
            <a:extLst>
              <a:ext uri="{FF2B5EF4-FFF2-40B4-BE49-F238E27FC236}">
                <a16:creationId xmlns:a16="http://schemas.microsoft.com/office/drawing/2014/main" id="{A7529E13-E1B4-470C-9F2B-6A050F658E8A}"/>
              </a:ext>
            </a:extLst>
          </p:cNvPr>
          <p:cNvSpPr/>
          <p:nvPr/>
        </p:nvSpPr>
        <p:spPr>
          <a:xfrm>
            <a:off x="127210" y="5851341"/>
            <a:ext cx="11980970" cy="882261"/>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Discs are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smallen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than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other</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SFRs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Photoevaporation</a:t>
            </a:r>
            <a:r>
              <a:rPr lang="it-IT" sz="2400" dirty="0">
                <a:solidFill>
                  <a:schemeClr val="tx1"/>
                </a:solidFill>
                <a:latin typeface="Arial" panose="020B0604020202020204" pitchFamily="34" charset="0"/>
                <a:cs typeface="Arial" panose="020B0604020202020204" pitchFamily="34" charset="0"/>
              </a:rPr>
              <a:t> in ONC, </a:t>
            </a:r>
            <a:r>
              <a:rPr lang="it-IT" sz="2400" dirty="0" err="1">
                <a:solidFill>
                  <a:schemeClr val="tx1"/>
                </a:solidFill>
                <a:latin typeface="Arial" panose="020B0604020202020204" pitchFamily="34" charset="0"/>
                <a:cs typeface="Arial" panose="020B0604020202020204" pitchFamily="34" charset="0"/>
              </a:rPr>
              <a:t>but</a:t>
            </a:r>
            <a:r>
              <a:rPr lang="it-IT" sz="2400" dirty="0">
                <a:solidFill>
                  <a:schemeClr val="tx1"/>
                </a:solidFill>
                <a:latin typeface="Arial" panose="020B0604020202020204" pitchFamily="34" charset="0"/>
                <a:cs typeface="Arial" panose="020B0604020202020204" pitchFamily="34" charset="0"/>
              </a:rPr>
              <a:t> in OMC?</a:t>
            </a:r>
            <a:endPar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30724" name="Picture 4">
            <a:extLst>
              <a:ext uri="{FF2B5EF4-FFF2-40B4-BE49-F238E27FC236}">
                <a16:creationId xmlns:a16="http://schemas.microsoft.com/office/drawing/2014/main" id="{8C6E53A4-4A98-4C12-9DF1-B3355F1C1D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7012" y="2658355"/>
            <a:ext cx="3185160" cy="3101170"/>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a:extLst>
              <a:ext uri="{FF2B5EF4-FFF2-40B4-BE49-F238E27FC236}">
                <a16:creationId xmlns:a16="http://schemas.microsoft.com/office/drawing/2014/main" id="{C0CCABEA-FCEE-4EBD-B5B6-5958E56C2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210" y="690735"/>
            <a:ext cx="3004610" cy="2230226"/>
          </a:xfrm>
          <a:prstGeom prst="rect">
            <a:avLst/>
          </a:prstGeom>
          <a:noFill/>
          <a:extLst>
            <a:ext uri="{909E8E84-426E-40DD-AFC4-6F175D3DCCD1}">
              <a14:hiddenFill xmlns:a14="http://schemas.microsoft.com/office/drawing/2010/main">
                <a:solidFill>
                  <a:srgbClr val="FFFFFF"/>
                </a:solidFill>
              </a14:hiddenFill>
            </a:ext>
          </a:extLst>
        </p:spPr>
      </p:pic>
      <p:sp>
        <p:nvSpPr>
          <p:cNvPr id="15" name="Rettangolo con angoli arrotondati 14">
            <a:extLst>
              <a:ext uri="{FF2B5EF4-FFF2-40B4-BE49-F238E27FC236}">
                <a16:creationId xmlns:a16="http://schemas.microsoft.com/office/drawing/2014/main" id="{F8030044-926A-48F3-8A7C-6E4CA3F034D5}"/>
              </a:ext>
            </a:extLst>
          </p:cNvPr>
          <p:cNvSpPr/>
          <p:nvPr/>
        </p:nvSpPr>
        <p:spPr>
          <a:xfrm>
            <a:off x="794529" y="3282603"/>
            <a:ext cx="8068663" cy="185267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i="1" dirty="0">
                <a:solidFill>
                  <a:schemeClr val="tx1"/>
                </a:solidFill>
                <a:latin typeface="Arial" panose="020B0604020202020204" pitchFamily="34" charset="0"/>
                <a:cs typeface="Arial" panose="020B0604020202020204" pitchFamily="34" charset="0"/>
              </a:rPr>
              <a:t>Otter+ 2021</a:t>
            </a:r>
            <a:r>
              <a:rPr lang="en-GB" sz="2400" dirty="0">
                <a:solidFill>
                  <a:schemeClr val="tx1"/>
                </a:solidFill>
                <a:latin typeface="Arial" panose="020B0604020202020204" pitchFamily="34" charset="0"/>
                <a:cs typeface="Arial" panose="020B0604020202020204" pitchFamily="34" charset="0"/>
              </a:rPr>
              <a:t>: 127 YSOs in ONC and OMC</a:t>
            </a:r>
          </a:p>
          <a:p>
            <a:pPr algn="ctr"/>
            <a:endParaRPr lang="en-GB" sz="1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72 sources resolved with </a:t>
            </a:r>
            <a:r>
              <a:rPr lang="it-IT" sz="2400" dirty="0">
                <a:solidFill>
                  <a:schemeClr val="tx1"/>
                </a:solidFill>
                <a:latin typeface="Arial" panose="020B0604020202020204" pitchFamily="34" charset="0"/>
                <a:cs typeface="Arial" panose="020B0604020202020204" pitchFamily="34" charset="0"/>
              </a:rPr>
              <a:t>ALMA Band 3, 7 and 9 images</a:t>
            </a:r>
          </a:p>
          <a:p>
            <a:pPr algn="ctr"/>
            <a:endParaRPr lang="it-IT" sz="1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Discs radii 8-100 AU</a:t>
            </a:r>
            <a:endPar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16" name="Rettangolo con angoli arrotondati 15">
            <a:extLst>
              <a:ext uri="{FF2B5EF4-FFF2-40B4-BE49-F238E27FC236}">
                <a16:creationId xmlns:a16="http://schemas.microsoft.com/office/drawing/2014/main" id="{24F13C4F-69E9-4709-A59D-6AE715FFAA78}"/>
              </a:ext>
            </a:extLst>
          </p:cNvPr>
          <p:cNvSpPr/>
          <p:nvPr/>
        </p:nvSpPr>
        <p:spPr>
          <a:xfrm>
            <a:off x="3216393" y="894694"/>
            <a:ext cx="8068663" cy="149090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Eisner+ 2018: 89 resolved ONC members with ALMA Band 7. </a:t>
            </a:r>
          </a:p>
          <a:p>
            <a:pPr algn="ctr"/>
            <a:endParaRPr lang="en-GB" sz="1400" dirty="0">
              <a:solidFill>
                <a:schemeClr val="tx1"/>
              </a:solidFill>
              <a:latin typeface="Arial" panose="020B0604020202020204" pitchFamily="34" charset="0"/>
              <a:cs typeface="Arial" panose="020B0604020202020204" pitchFamily="34" charset="0"/>
            </a:endParaRPr>
          </a:p>
          <a:p>
            <a:pPr algn="ctr"/>
            <a:r>
              <a:rPr lang="en-GB" sz="2400" dirty="0">
                <a:solidFill>
                  <a:schemeClr val="tx1"/>
                </a:solidFill>
                <a:latin typeface="Arial" panose="020B0604020202020204" pitchFamily="34" charset="0"/>
                <a:cs typeface="Arial" panose="020B0604020202020204" pitchFamily="34" charset="0"/>
              </a:rPr>
              <a:t>Disk radii &lt; 60AU</a:t>
            </a:r>
          </a:p>
        </p:txBody>
      </p:sp>
    </p:spTree>
    <p:extLst>
      <p:ext uri="{BB962C8B-B14F-4D97-AF65-F5344CB8AC3E}">
        <p14:creationId xmlns:p14="http://schemas.microsoft.com/office/powerpoint/2010/main" val="21653575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B6DFD07-DBA9-4BC8-AE6B-0D7740F76E7C}"/>
              </a:ext>
            </a:extLst>
          </p:cNvPr>
          <p:cNvSpPr txBox="1"/>
          <p:nvPr/>
        </p:nvSpPr>
        <p:spPr>
          <a:xfrm>
            <a:off x="29817" y="54520"/>
            <a:ext cx="5028492"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MASS VS. LOCAL FUV</a:t>
            </a:r>
          </a:p>
        </p:txBody>
      </p:sp>
      <p:sp>
        <p:nvSpPr>
          <p:cNvPr id="3" name="Rettangolo con angoli arrotondati 2">
            <a:extLst>
              <a:ext uri="{FF2B5EF4-FFF2-40B4-BE49-F238E27FC236}">
                <a16:creationId xmlns:a16="http://schemas.microsoft.com/office/drawing/2014/main" id="{3F832BFA-2FBE-48C0-AEF9-121BF8A5B6E8}"/>
              </a:ext>
            </a:extLst>
          </p:cNvPr>
          <p:cNvSpPr/>
          <p:nvPr/>
        </p:nvSpPr>
        <p:spPr>
          <a:xfrm>
            <a:off x="5476460" y="54520"/>
            <a:ext cx="1818861" cy="177123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How to measure disc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mass</a:t>
            </a:r>
            <a:r>
              <a:rPr lang="en-US" sz="2400" dirty="0">
                <a:solidFill>
                  <a:schemeClr val="tx1"/>
                </a:solidFill>
                <a:latin typeface="Arial" panose="020B0604020202020204" pitchFamily="34" charset="0"/>
                <a:cs typeface="Arial" panose="020B0604020202020204" pitchFamily="34" charset="0"/>
              </a:rPr>
              <a:t>?</a:t>
            </a:r>
            <a:endParaRPr lang="en-US" sz="2400" i="1" dirty="0">
              <a:solidFill>
                <a:schemeClr val="tx1"/>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 name="Rettangolo con angoli arrotondati 3">
                <a:extLst>
                  <a:ext uri="{FF2B5EF4-FFF2-40B4-BE49-F238E27FC236}">
                    <a16:creationId xmlns:a16="http://schemas.microsoft.com/office/drawing/2014/main" id="{E09FD5DC-DADA-49E6-A553-F8DEBFFDE67F}"/>
                  </a:ext>
                </a:extLst>
              </p:cNvPr>
              <p:cNvSpPr/>
              <p:nvPr/>
            </p:nvSpPr>
            <p:spPr>
              <a:xfrm>
                <a:off x="59356" y="695104"/>
                <a:ext cx="5357470" cy="607344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Commonly from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flux measurement </a:t>
                </a:r>
                <a:r>
                  <a:rPr lang="en-US" sz="2400" dirty="0">
                    <a:solidFill>
                      <a:schemeClr val="tx1"/>
                    </a:solidFill>
                    <a:latin typeface="Arial" panose="020B0604020202020204" pitchFamily="34" charset="0"/>
                    <a:cs typeface="Arial" panose="020B0604020202020204" pitchFamily="34" charset="0"/>
                  </a:rPr>
                  <a:t>in sub-millimeter and </a:t>
                </a:r>
                <a:r>
                  <a:rPr lang="en-US" sz="2400" dirty="0" err="1">
                    <a:solidFill>
                      <a:schemeClr val="tx1"/>
                    </a:solidFill>
                    <a:latin typeface="Arial" panose="020B0604020202020204" pitchFamily="34" charset="0"/>
                    <a:cs typeface="Arial" panose="020B0604020202020204" pitchFamily="34" charset="0"/>
                  </a:rPr>
                  <a:t>millimiter</a:t>
                </a:r>
                <a:r>
                  <a:rPr lang="en-US" sz="2400" dirty="0">
                    <a:solidFill>
                      <a:schemeClr val="tx1"/>
                    </a:solidFill>
                    <a:latin typeface="Arial" panose="020B0604020202020204" pitchFamily="34" charset="0"/>
                    <a:cs typeface="Arial" panose="020B0604020202020204" pitchFamily="34" charset="0"/>
                  </a:rPr>
                  <a:t>:</a:t>
                </a:r>
              </a:p>
              <a:p>
                <a:pPr algn="ctr"/>
                <a:endParaRPr lang="en-US" sz="2400" dirty="0">
                  <a:solidFill>
                    <a:schemeClr val="tx1"/>
                  </a:solidFill>
                  <a:latin typeface="Arial" panose="020B0604020202020204" pitchFamily="34" charset="0"/>
                  <a:cs typeface="Arial" panose="020B0604020202020204" pitchFamily="34" charset="0"/>
                </a:endParaRPr>
              </a:p>
              <a:p>
                <a:pPr algn="ct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𝑀</m:t>
                          </m:r>
                        </m:e>
                        <m:sub>
                          <m:r>
                            <a:rPr lang="it-IT" sz="2400" b="0" i="1" smtClean="0">
                              <a:solidFill>
                                <a:schemeClr val="tx1"/>
                              </a:solidFill>
                              <a:latin typeface="Cambria Math" panose="02040503050406030204" pitchFamily="18" charset="0"/>
                              <a:cs typeface="Arial" panose="020B0604020202020204" pitchFamily="34" charset="0"/>
                            </a:rPr>
                            <m:t>𝑑𝑢𝑠𝑡</m:t>
                          </m:r>
                        </m:sub>
                      </m:sSub>
                      <m:r>
                        <a:rPr lang="it-IT" sz="2400" b="0" i="1" smtClean="0">
                          <a:solidFill>
                            <a:schemeClr val="tx1"/>
                          </a:solidFill>
                          <a:latin typeface="Cambria Math" panose="02040503050406030204" pitchFamily="18" charset="0"/>
                          <a:cs typeface="Arial" panose="020B0604020202020204" pitchFamily="34" charset="0"/>
                        </a:rPr>
                        <m:t>=</m:t>
                      </m:r>
                      <m:f>
                        <m:fPr>
                          <m:ctrlPr>
                            <a:rPr lang="it-IT" sz="2400" b="0" i="1" smtClean="0">
                              <a:solidFill>
                                <a:schemeClr val="tx1"/>
                              </a:solidFill>
                              <a:latin typeface="Cambria Math" panose="02040503050406030204" pitchFamily="18" charset="0"/>
                              <a:cs typeface="Arial" panose="020B0604020202020204" pitchFamily="34" charset="0"/>
                            </a:rPr>
                          </m:ctrlPr>
                        </m:fPr>
                        <m:num>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𝑆</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𝜈</m:t>
                              </m:r>
                            </m:sub>
                          </m:sSub>
                          <m:sSup>
                            <m:sSupPr>
                              <m:ctrlPr>
                                <a:rPr lang="it-IT" sz="2400" b="0" i="1" smtClean="0">
                                  <a:solidFill>
                                    <a:schemeClr val="tx1"/>
                                  </a:solidFill>
                                  <a:latin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cs typeface="Arial" panose="020B0604020202020204" pitchFamily="34" charset="0"/>
                                </a:rPr>
                                <m:t>𝑑</m:t>
                              </m:r>
                            </m:e>
                            <m:sup>
                              <m:r>
                                <a:rPr lang="it-IT" sz="2400" b="0" i="1" smtClean="0">
                                  <a:solidFill>
                                    <a:schemeClr val="tx1"/>
                                  </a:solidFill>
                                  <a:latin typeface="Cambria Math" panose="02040503050406030204" pitchFamily="18" charset="0"/>
                                  <a:cs typeface="Arial" panose="020B0604020202020204" pitchFamily="34" charset="0"/>
                                </a:rPr>
                                <m:t>2</m:t>
                              </m:r>
                            </m:sup>
                          </m:sSup>
                        </m:num>
                        <m:den>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𝑘</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𝜈</m:t>
                              </m:r>
                            </m:sub>
                          </m:sSub>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𝐵</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𝜈</m:t>
                              </m:r>
                            </m:sub>
                          </m:sSub>
                          <m:d>
                            <m:dPr>
                              <m:ctrlPr>
                                <a:rPr lang="it-IT" sz="2400" b="0" i="1" smtClean="0">
                                  <a:solidFill>
                                    <a:schemeClr val="tx1"/>
                                  </a:solidFill>
                                  <a:latin typeface="Cambria Math" panose="02040503050406030204" pitchFamily="18" charset="0"/>
                                  <a:cs typeface="Arial" panose="020B0604020202020204" pitchFamily="34" charset="0"/>
                                </a:rPr>
                              </m:ctrlPr>
                            </m:dPr>
                            <m:e>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𝑇</m:t>
                                  </m:r>
                                </m:e>
                                <m:sub>
                                  <m:r>
                                    <a:rPr lang="it-IT" sz="2400" b="0" i="1" smtClean="0">
                                      <a:solidFill>
                                        <a:schemeClr val="tx1"/>
                                      </a:solidFill>
                                      <a:latin typeface="Cambria Math" panose="02040503050406030204" pitchFamily="18" charset="0"/>
                                      <a:cs typeface="Arial" panose="020B0604020202020204" pitchFamily="34" charset="0"/>
                                    </a:rPr>
                                    <m:t>𝑑𝑢𝑠𝑡</m:t>
                                  </m:r>
                                </m:sub>
                              </m:sSub>
                            </m:e>
                          </m:d>
                        </m:den>
                      </m:f>
                    </m:oMath>
                  </m:oMathPara>
                </a14:m>
                <a:endParaRPr lang="en-US" sz="2400" dirty="0">
                  <a:solidFill>
                    <a:schemeClr val="tx1"/>
                  </a:solidFill>
                  <a:latin typeface="Arial" panose="020B0604020202020204" pitchFamily="34" charset="0"/>
                  <a:cs typeface="Arial" panose="020B0604020202020204" pitchFamily="34" charset="0"/>
                </a:endParaRPr>
              </a:p>
              <a:p>
                <a:pPr algn="ctr"/>
                <a:endParaRPr lang="en-US" sz="2400" dirty="0">
                  <a:solidFill>
                    <a:schemeClr val="tx1"/>
                  </a:solidFill>
                  <a:latin typeface="Arial" panose="020B0604020202020204" pitchFamily="34" charset="0"/>
                  <a:cs typeface="Arial" panose="020B0604020202020204" pitchFamily="34" charset="0"/>
                </a:endParaRPr>
              </a:p>
              <a:p>
                <a:pPr algn="ctr"/>
                <a14:m>
                  <m:oMath xmlns:m="http://schemas.openxmlformats.org/officeDocument/2006/math">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𝑆</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𝜈</m:t>
                        </m:r>
                      </m:sub>
                    </m:sSub>
                    <m:r>
                      <a:rPr lang="it-IT" sz="2400" b="0" i="0"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oMath>
                </a14:m>
                <a:r>
                  <a:rPr lang="en-US" sz="2400" dirty="0">
                    <a:solidFill>
                      <a:schemeClr val="tx1"/>
                    </a:solidFill>
                    <a:latin typeface="Arial" panose="020B0604020202020204" pitchFamily="34" charset="0"/>
                    <a:cs typeface="Arial" panose="020B0604020202020204" pitchFamily="34" charset="0"/>
                  </a:rPr>
                  <a:t> total integrated flux;</a:t>
                </a:r>
                <a:r>
                  <a:rPr lang="it-IT" sz="2400" dirty="0">
                    <a:solidFill>
                      <a:schemeClr val="tx1"/>
                    </a:solidFill>
                    <a:cs typeface="Arial" panose="020B0604020202020204" pitchFamily="34" charset="0"/>
                  </a:rPr>
                  <a:t> </a:t>
                </a:r>
                <a14:m>
                  <m:oMath xmlns:m="http://schemas.openxmlformats.org/officeDocument/2006/math">
                    <m:r>
                      <a:rPr lang="it-IT" sz="2400" i="1">
                        <a:solidFill>
                          <a:schemeClr val="tx1"/>
                        </a:solidFill>
                        <a:latin typeface="Cambria Math" panose="02040503050406030204" pitchFamily="18" charset="0"/>
                        <a:cs typeface="Arial" panose="020B0604020202020204" pitchFamily="34" charset="0"/>
                      </a:rPr>
                      <m:t>𝑑</m:t>
                    </m:r>
                  </m:oMath>
                </a14:m>
                <a:r>
                  <a:rPr lang="en-US" sz="2400" dirty="0">
                    <a:solidFill>
                      <a:schemeClr val="tx1"/>
                    </a:solidFill>
                    <a:latin typeface="Arial" panose="020B0604020202020204" pitchFamily="34" charset="0"/>
                    <a:cs typeface="Arial" panose="020B0604020202020204" pitchFamily="34" charset="0"/>
                  </a:rPr>
                  <a:t>: distance; </a:t>
                </a:r>
                <a14:m>
                  <m:oMath xmlns:m="http://schemas.openxmlformats.org/officeDocument/2006/math">
                    <m:sSub>
                      <m:sSubPr>
                        <m:ctrlPr>
                          <a:rPr lang="it-IT" sz="2400" i="1">
                            <a:solidFill>
                              <a:schemeClr val="tx1"/>
                            </a:solidFill>
                            <a:latin typeface="Cambria Math" panose="02040503050406030204" pitchFamily="18" charset="0"/>
                            <a:cs typeface="Arial" panose="020B0604020202020204" pitchFamily="34" charset="0"/>
                          </a:rPr>
                        </m:ctrlPr>
                      </m:sSubPr>
                      <m:e>
                        <m:r>
                          <a:rPr lang="it-IT" sz="2400" i="1">
                            <a:solidFill>
                              <a:schemeClr val="tx1"/>
                            </a:solidFill>
                            <a:latin typeface="Cambria Math" panose="02040503050406030204" pitchFamily="18" charset="0"/>
                            <a:cs typeface="Arial" panose="020B0604020202020204" pitchFamily="34" charset="0"/>
                          </a:rPr>
                          <m:t>𝑘</m:t>
                        </m:r>
                      </m:e>
                      <m:sub>
                        <m:r>
                          <a:rPr lang="it-IT" sz="2400" i="1">
                            <a:solidFill>
                              <a:schemeClr val="tx1"/>
                            </a:solidFill>
                            <a:latin typeface="Cambria Math" panose="02040503050406030204" pitchFamily="18" charset="0"/>
                            <a:ea typeface="Cambria Math" panose="02040503050406030204" pitchFamily="18" charset="0"/>
                            <a:cs typeface="Arial" panose="020B0604020202020204" pitchFamily="34" charset="0"/>
                          </a:rPr>
                          <m:t>𝜈</m:t>
                        </m:r>
                      </m:sub>
                    </m:sSub>
                  </m:oMath>
                </a14:m>
                <a:r>
                  <a:rPr lang="en-US" sz="2400" dirty="0">
                    <a:solidFill>
                      <a:schemeClr val="tx1"/>
                    </a:solidFill>
                    <a:latin typeface="Arial" panose="020B0604020202020204" pitchFamily="34" charset="0"/>
                    <a:cs typeface="Arial" panose="020B0604020202020204" pitchFamily="34" charset="0"/>
                  </a:rPr>
                  <a:t>: dust opacity; </a:t>
                </a:r>
                <a14:m>
                  <m:oMath xmlns:m="http://schemas.openxmlformats.org/officeDocument/2006/math">
                    <m:sSub>
                      <m:sSubPr>
                        <m:ctrlPr>
                          <a:rPr lang="it-IT" sz="2400" i="1">
                            <a:solidFill>
                              <a:schemeClr val="tx1"/>
                            </a:solidFill>
                            <a:latin typeface="Cambria Math" panose="02040503050406030204" pitchFamily="18" charset="0"/>
                            <a:cs typeface="Arial" panose="020B0604020202020204" pitchFamily="34" charset="0"/>
                          </a:rPr>
                        </m:ctrlPr>
                      </m:sSubPr>
                      <m:e>
                        <m:r>
                          <a:rPr lang="it-IT" sz="2400" i="1">
                            <a:solidFill>
                              <a:schemeClr val="tx1"/>
                            </a:solidFill>
                            <a:latin typeface="Cambria Math" panose="02040503050406030204" pitchFamily="18" charset="0"/>
                            <a:cs typeface="Arial" panose="020B0604020202020204" pitchFamily="34" charset="0"/>
                          </a:rPr>
                          <m:t>𝐵</m:t>
                        </m:r>
                      </m:e>
                      <m:sub>
                        <m:r>
                          <a:rPr lang="it-IT" sz="2400" i="1">
                            <a:solidFill>
                              <a:schemeClr val="tx1"/>
                            </a:solidFill>
                            <a:latin typeface="Cambria Math" panose="02040503050406030204" pitchFamily="18" charset="0"/>
                            <a:ea typeface="Cambria Math" panose="02040503050406030204" pitchFamily="18" charset="0"/>
                            <a:cs typeface="Arial" panose="020B0604020202020204" pitchFamily="34" charset="0"/>
                          </a:rPr>
                          <m:t>𝜈</m:t>
                        </m:r>
                      </m:sub>
                    </m:sSub>
                  </m:oMath>
                </a14:m>
                <a:r>
                  <a:rPr lang="en-US" sz="2400" dirty="0">
                    <a:solidFill>
                      <a:schemeClr val="tx1"/>
                    </a:solidFill>
                    <a:latin typeface="Arial" panose="020B0604020202020204" pitchFamily="34" charset="0"/>
                    <a:cs typeface="Arial" panose="020B0604020202020204" pitchFamily="34" charset="0"/>
                  </a:rPr>
                  <a:t>: Planck function</a:t>
                </a: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Assumptions: </a:t>
                </a:r>
              </a:p>
              <a:p>
                <a:pPr algn="ctr"/>
                <a:endParaRPr lang="en-US" sz="2400" dirty="0">
                  <a:solidFill>
                    <a:schemeClr val="tx1"/>
                  </a:solidFill>
                  <a:latin typeface="Arial" panose="020B0604020202020204" pitchFamily="34" charset="0"/>
                  <a:cs typeface="Arial" panose="020B0604020202020204" pitchFamily="34" charset="0"/>
                </a:endParaRPr>
              </a:p>
              <a:p>
                <a:pPr algn="ctr"/>
                <a14:m>
                  <m:oMath xmlns:m="http://schemas.openxmlformats.org/officeDocument/2006/math">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𝑇</m:t>
                        </m:r>
                      </m:e>
                      <m:sub>
                        <m:r>
                          <a:rPr lang="it-IT" sz="2400" b="0" i="1" smtClean="0">
                            <a:solidFill>
                              <a:schemeClr val="tx1"/>
                            </a:solidFill>
                            <a:latin typeface="Cambria Math" panose="02040503050406030204" pitchFamily="18" charset="0"/>
                            <a:cs typeface="Arial" panose="020B0604020202020204" pitchFamily="34" charset="0"/>
                          </a:rPr>
                          <m:t>𝑑𝑢𝑠𝑡</m:t>
                        </m:r>
                      </m:sub>
                    </m:sSub>
                    <m:r>
                      <a:rPr lang="it-IT" sz="2400" b="0" i="1" smtClean="0">
                        <a:solidFill>
                          <a:schemeClr val="tx1"/>
                        </a:solidFill>
                        <a:latin typeface="Cambria Math" panose="02040503050406030204" pitchFamily="18" charset="0"/>
                        <a:cs typeface="Arial" panose="020B0604020202020204" pitchFamily="34" charset="0"/>
                      </a:rPr>
                      <m:t>=20</m:t>
                    </m:r>
                    <m:r>
                      <a:rPr lang="it-IT" sz="2400" b="0" i="1" smtClean="0">
                        <a:solidFill>
                          <a:schemeClr val="tx1"/>
                        </a:solidFill>
                        <a:latin typeface="Cambria Math" panose="02040503050406030204" pitchFamily="18" charset="0"/>
                        <a:cs typeface="Arial" panose="020B0604020202020204" pitchFamily="34" charset="0"/>
                      </a:rPr>
                      <m:t>𝐾</m:t>
                    </m:r>
                  </m:oMath>
                </a14:m>
                <a:r>
                  <a:rPr lang="en-US" sz="2400" dirty="0">
                    <a:solidFill>
                      <a:schemeClr val="tx1"/>
                    </a:solidFill>
                    <a:latin typeface="Arial" panose="020B0604020202020204" pitchFamily="34" charset="0"/>
                    <a:cs typeface="Arial" panose="020B0604020202020204" pitchFamily="34" charset="0"/>
                  </a:rPr>
                  <a:t> isothermal disc</a:t>
                </a:r>
              </a:p>
              <a:p>
                <a:pPr algn="ctr"/>
                <a:r>
                  <a:rPr lang="en-US" sz="2400" dirty="0">
                    <a:solidFill>
                      <a:schemeClr val="tx1"/>
                    </a:solidFill>
                    <a:latin typeface="Arial" panose="020B0604020202020204" pitchFamily="34" charset="0"/>
                    <a:cs typeface="Arial" panose="020B0604020202020204" pitchFamily="34" charset="0"/>
                  </a:rPr>
                  <a:t>Gas/dust ratio = 100</a:t>
                </a:r>
              </a:p>
              <a:p>
                <a:pPr algn="ctr"/>
                <a:r>
                  <a:rPr lang="en-US" sz="2400" dirty="0">
                    <a:solidFill>
                      <a:schemeClr val="tx1"/>
                    </a:solidFill>
                    <a:latin typeface="Arial" panose="020B0604020202020204" pitchFamily="34" charset="0"/>
                    <a:cs typeface="Arial" panose="020B0604020202020204" pitchFamily="34" charset="0"/>
                  </a:rPr>
                  <a:t>Entire disc optically thin</a:t>
                </a:r>
              </a:p>
              <a:p>
                <a:pPr algn="ctr"/>
                <a14:m>
                  <m:oMath xmlns:m="http://schemas.openxmlformats.org/officeDocument/2006/math">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𝑘</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𝜈</m:t>
                        </m:r>
                      </m:sub>
                    </m:s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=2</m:t>
                    </m:r>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𝑐𝑚</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2</m:t>
                        </m:r>
                      </m:sup>
                    </m:sSup>
                    <m:sSup>
                      <m:sSupPr>
                        <m:ctrlP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𝑔</m:t>
                        </m:r>
                      </m:e>
                      <m:sup>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−1</m:t>
                        </m:r>
                      </m:sup>
                    </m:sSup>
                  </m:oMath>
                </a14:m>
                <a:r>
                  <a:rPr lang="en-US" sz="2400" dirty="0">
                    <a:solidFill>
                      <a:schemeClr val="tx1"/>
                    </a:solidFill>
                    <a:latin typeface="Arial" panose="020B0604020202020204" pitchFamily="34" charset="0"/>
                    <a:cs typeface="Arial" panose="020B0604020202020204" pitchFamily="34" charset="0"/>
                  </a:rPr>
                  <a:t>  </a:t>
                </a:r>
              </a:p>
              <a:p>
                <a:pPr algn="ctr"/>
                <a:r>
                  <a:rPr lang="en-US" sz="2400" dirty="0">
                    <a:solidFill>
                      <a:schemeClr val="tx1"/>
                    </a:solidFill>
                    <a:latin typeface="Arial" panose="020B0604020202020204" pitchFamily="34" charset="0"/>
                    <a:cs typeface="Arial" panose="020B0604020202020204" pitchFamily="34" charset="0"/>
                  </a:rPr>
                  <a:t>No background emission </a:t>
                </a:r>
              </a:p>
            </p:txBody>
          </p:sp>
        </mc:Choice>
        <mc:Fallback xmlns="">
          <p:sp>
            <p:nvSpPr>
              <p:cNvPr id="4" name="Rettangolo con angoli arrotondati 3">
                <a:extLst>
                  <a:ext uri="{FF2B5EF4-FFF2-40B4-BE49-F238E27FC236}">
                    <a16:creationId xmlns:a16="http://schemas.microsoft.com/office/drawing/2014/main" id="{E09FD5DC-DADA-49E6-A553-F8DEBFFDE67F}"/>
                  </a:ext>
                </a:extLst>
              </p:cNvPr>
              <p:cNvSpPr>
                <a:spLocks noRot="1" noChangeAspect="1" noMove="1" noResize="1" noEditPoints="1" noAdjustHandles="1" noChangeArrowheads="1" noChangeShapeType="1" noTextEdit="1"/>
              </p:cNvSpPr>
              <p:nvPr/>
            </p:nvSpPr>
            <p:spPr>
              <a:xfrm>
                <a:off x="59356" y="695104"/>
                <a:ext cx="5357470" cy="6073445"/>
              </a:xfrm>
              <a:prstGeom prst="roundRect">
                <a:avLst>
                  <a:gd name="adj" fmla="val 9982"/>
                </a:avLst>
              </a:prstGeom>
              <a:blipFill>
                <a:blip r:embed="rId2"/>
                <a:stretch>
                  <a:fillRect t="-904" r="-683" b="-1807"/>
                </a:stretch>
              </a:blipFill>
              <a:ln>
                <a:noFill/>
              </a:ln>
              <a:effectLst>
                <a:innerShdw blurRad="114300">
                  <a:prstClr val="black"/>
                </a:innerShdw>
              </a:effectLst>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5" name="Rettangolo con angoli arrotondati 4">
                <a:extLst>
                  <a:ext uri="{FF2B5EF4-FFF2-40B4-BE49-F238E27FC236}">
                    <a16:creationId xmlns:a16="http://schemas.microsoft.com/office/drawing/2014/main" id="{E8938CEC-B32A-4E5C-929B-169410AD8CEF}"/>
                  </a:ext>
                </a:extLst>
              </p:cNvPr>
              <p:cNvSpPr/>
              <p:nvPr/>
            </p:nvSpPr>
            <p:spPr>
              <a:xfrm>
                <a:off x="7354955" y="695103"/>
                <a:ext cx="4777689" cy="607344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Dynamical mass </a:t>
                </a:r>
                <a:r>
                  <a:rPr lang="it-IT" sz="2400" dirty="0">
                    <a:solidFill>
                      <a:schemeClr val="tx1"/>
                    </a:solidFill>
                    <a:latin typeface="Arial" panose="020B0604020202020204" pitchFamily="34" charset="0"/>
                    <a:cs typeface="Arial" panose="020B0604020202020204" pitchFamily="34" charset="0"/>
                  </a:rPr>
                  <a:t>for </a:t>
                </a:r>
                <a:r>
                  <a:rPr lang="it-IT" sz="2400" dirty="0" err="1">
                    <a:solidFill>
                      <a:schemeClr val="tx1"/>
                    </a:solidFill>
                    <a:latin typeface="Arial" panose="020B0604020202020204" pitchFamily="34" charset="0"/>
                    <a:cs typeface="Arial" panose="020B0604020202020204" pitchFamily="34" charset="0"/>
                  </a:rPr>
                  <a:t>spatially</a:t>
                </a:r>
                <a:r>
                  <a:rPr lang="it-IT" sz="2400" dirty="0">
                    <a:solidFill>
                      <a:schemeClr val="tx1"/>
                    </a:solidFill>
                    <a:latin typeface="Arial" panose="020B0604020202020204" pitchFamily="34" charset="0"/>
                    <a:cs typeface="Arial" panose="020B0604020202020204" pitchFamily="34" charset="0"/>
                  </a:rPr>
                  <a:t> and </a:t>
                </a:r>
                <a:r>
                  <a:rPr lang="it-IT" sz="2400" dirty="0" err="1">
                    <a:solidFill>
                      <a:schemeClr val="tx1"/>
                    </a:solidFill>
                    <a:latin typeface="Arial" panose="020B0604020202020204" pitchFamily="34" charset="0"/>
                    <a:cs typeface="Arial" panose="020B0604020202020204" pitchFamily="34" charset="0"/>
                  </a:rPr>
                  <a:t>spectrally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resolved</a:t>
                </a:r>
                <a:r>
                  <a:rPr lang="it-IT" sz="2400" dirty="0">
                    <a:solidFill>
                      <a:schemeClr val="tx1"/>
                    </a:solidFill>
                    <a:latin typeface="Arial" panose="020B0604020202020204" pitchFamily="34" charset="0"/>
                    <a:cs typeface="Arial" panose="020B0604020202020204" pitchFamily="34" charset="0"/>
                  </a:rPr>
                  <a:t> discs</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Map</a:t>
                </a:r>
                <a:r>
                  <a:rPr lang="it-IT" sz="2400" dirty="0">
                    <a:solidFill>
                      <a:schemeClr val="tx1"/>
                    </a:solidFill>
                    <a:latin typeface="Arial" panose="020B0604020202020204" pitchFamily="34" charset="0"/>
                    <a:cs typeface="Arial" panose="020B0604020202020204" pitchFamily="34" charset="0"/>
                  </a:rPr>
                  <a:t> of the </a:t>
                </a:r>
                <a:r>
                  <a:rPr lang="it-IT" sz="2400" dirty="0" err="1">
                    <a:solidFill>
                      <a:schemeClr val="tx1"/>
                    </a:solidFill>
                    <a:latin typeface="Arial" panose="020B0604020202020204" pitchFamily="34" charset="0"/>
                    <a:cs typeface="Arial" panose="020B0604020202020204" pitchFamily="34" charset="0"/>
                  </a:rPr>
                  <a:t>velocity</a:t>
                </a:r>
                <a:r>
                  <a:rPr lang="it-IT" sz="2400" dirty="0">
                    <a:solidFill>
                      <a:schemeClr val="tx1"/>
                    </a:solidFill>
                    <a:latin typeface="Arial" panose="020B0604020202020204" pitchFamily="34" charset="0"/>
                    <a:cs typeface="Arial" panose="020B0604020202020204" pitchFamily="34" charset="0"/>
                  </a:rPr>
                  <a:t> field </a:t>
                </a:r>
                <a14:m>
                  <m:oMath xmlns:m="http://schemas.openxmlformats.org/officeDocument/2006/math">
                    <m:sSub>
                      <m:sSubPr>
                        <m:ctrlPr>
                          <a:rPr lang="en-US" sz="240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𝑣</m:t>
                        </m:r>
                      </m:e>
                      <m:sub>
                        <m:r>
                          <a:rPr lang="en-US" sz="240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𝜃</m:t>
                        </m:r>
                      </m:sub>
                    </m:sSub>
                    <m:d>
                      <m:dPr>
                        <m:ctrlPr>
                          <a:rPr lang="it-IT" sz="2400" b="0" i="1" smtClean="0">
                            <a:solidFill>
                              <a:schemeClr val="tx1"/>
                            </a:solidFill>
                            <a:latin typeface="Cambria Math" panose="02040503050406030204" pitchFamily="18" charset="0"/>
                            <a:cs typeface="Arial" panose="020B0604020202020204" pitchFamily="34" charset="0"/>
                          </a:rPr>
                        </m:ctrlPr>
                      </m:dPr>
                      <m:e>
                        <m:r>
                          <a:rPr lang="it-IT" sz="2400" b="0" i="1" smtClean="0">
                            <a:solidFill>
                              <a:schemeClr val="tx1"/>
                            </a:solidFill>
                            <a:latin typeface="Cambria Math" panose="02040503050406030204" pitchFamily="18" charset="0"/>
                            <a:cs typeface="Arial" panose="020B0604020202020204" pitchFamily="34" charset="0"/>
                          </a:rPr>
                          <m:t>𝑟</m:t>
                        </m:r>
                      </m:e>
                    </m:d>
                  </m:oMath>
                </a14:m>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across</a:t>
                </a:r>
                <a:r>
                  <a:rPr lang="it-IT" sz="2400" dirty="0">
                    <a:solidFill>
                      <a:schemeClr val="tx1"/>
                    </a:solidFill>
                    <a:latin typeface="Arial" panose="020B0604020202020204" pitchFamily="34" charset="0"/>
                    <a:cs typeface="Arial" panose="020B0604020202020204" pitchFamily="34" charset="0"/>
                  </a:rPr>
                  <a:t> the disc</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Modelling</a:t>
                </a:r>
                <a:r>
                  <a:rPr lang="it-IT" sz="2400" dirty="0">
                    <a:solidFill>
                      <a:schemeClr val="tx1"/>
                    </a:solidFill>
                    <a:latin typeface="Arial" panose="020B0604020202020204" pitchFamily="34" charset="0"/>
                    <a:cs typeface="Arial" panose="020B0604020202020204" pitchFamily="34" charset="0"/>
                  </a:rPr>
                  <a:t> the </a:t>
                </a:r>
                <a:r>
                  <a:rPr lang="it-IT" sz="2400" dirty="0" err="1">
                    <a:solidFill>
                      <a:schemeClr val="tx1"/>
                    </a:solidFill>
                    <a:latin typeface="Arial" panose="020B0604020202020204" pitchFamily="34" charset="0"/>
                    <a:cs typeface="Arial" panose="020B0604020202020204" pitchFamily="34" charset="0"/>
                  </a:rPr>
                  <a:t>rotation</a:t>
                </a:r>
                <a:r>
                  <a:rPr lang="it-IT" sz="2400" dirty="0">
                    <a:solidFill>
                      <a:schemeClr val="tx1"/>
                    </a:solidFill>
                    <a:latin typeface="Arial" panose="020B0604020202020204" pitchFamily="34" charset="0"/>
                    <a:cs typeface="Arial" panose="020B0604020202020204" pitchFamily="34" charset="0"/>
                  </a:rPr>
                  <a:t> curve </a:t>
                </a:r>
                <a:r>
                  <a:rPr lang="it-IT" sz="2400" dirty="0" err="1">
                    <a:solidFill>
                      <a:schemeClr val="tx1"/>
                    </a:solidFill>
                    <a:latin typeface="Arial" panose="020B0604020202020204" pitchFamily="34" charset="0"/>
                    <a:cs typeface="Arial" panose="020B0604020202020204" pitchFamily="34" charset="0"/>
                  </a:rPr>
                  <a:t>including</a:t>
                </a:r>
                <a:r>
                  <a:rPr lang="it-IT" sz="2400" dirty="0">
                    <a:solidFill>
                      <a:schemeClr val="tx1"/>
                    </a:solidFill>
                    <a:latin typeface="Arial" panose="020B0604020202020204" pitchFamily="34" charset="0"/>
                    <a:cs typeface="Arial" panose="020B0604020202020204" pitchFamily="34" charset="0"/>
                  </a:rPr>
                  <a:t> stellar </a:t>
                </a:r>
                <a:r>
                  <a:rPr lang="it-IT" sz="2400" dirty="0" err="1">
                    <a:solidFill>
                      <a:schemeClr val="tx1"/>
                    </a:solidFill>
                    <a:latin typeface="Arial" panose="020B0604020202020204" pitchFamily="34" charset="0"/>
                    <a:cs typeface="Arial" panose="020B0604020202020204" pitchFamily="34" charset="0"/>
                  </a:rPr>
                  <a:t>potential</a:t>
                </a:r>
                <a:r>
                  <a:rPr lang="it-IT" sz="2400" dirty="0">
                    <a:solidFill>
                      <a:schemeClr val="tx1"/>
                    </a:solidFill>
                    <a:latin typeface="Arial" panose="020B0604020202020204" pitchFamily="34" charset="0"/>
                    <a:cs typeface="Arial" panose="020B0604020202020204" pitchFamily="34" charset="0"/>
                  </a:rPr>
                  <a:t> (GM</a:t>
                </a:r>
                <a:r>
                  <a:rPr lang="it-IT" sz="2400" baseline="-25000" dirty="0">
                    <a:solidFill>
                      <a:schemeClr val="tx1"/>
                    </a:solidFill>
                    <a:latin typeface="Arial" panose="020B0604020202020204" pitchFamily="34" charset="0"/>
                    <a:cs typeface="Arial" panose="020B0604020202020204" pitchFamily="34" charset="0"/>
                  </a:rPr>
                  <a:t>*</a:t>
                </a:r>
                <a:r>
                  <a:rPr lang="it-IT" sz="2400" dirty="0">
                    <a:solidFill>
                      <a:schemeClr val="tx1"/>
                    </a:solidFill>
                    <a:latin typeface="Arial" panose="020B0604020202020204" pitchFamily="34" charset="0"/>
                    <a:cs typeface="Arial" panose="020B0604020202020204" pitchFamily="34" charset="0"/>
                  </a:rPr>
                  <a:t>/r), disc </a:t>
                </a:r>
                <a:r>
                  <a:rPr lang="it-IT" sz="2400" dirty="0" err="1">
                    <a:solidFill>
                      <a:schemeClr val="tx1"/>
                    </a:solidFill>
                    <a:latin typeface="Arial" panose="020B0604020202020204" pitchFamily="34" charset="0"/>
                    <a:cs typeface="Arial" panose="020B0604020202020204" pitchFamily="34" charset="0"/>
                  </a:rPr>
                  <a:t>potential</a:t>
                </a:r>
                <a:r>
                  <a:rPr lang="it-IT" sz="2400" dirty="0">
                    <a:solidFill>
                      <a:schemeClr val="tx1"/>
                    </a:solidFill>
                    <a:latin typeface="Arial" panose="020B0604020202020204" pitchFamily="34" charset="0"/>
                    <a:cs typeface="Arial" panose="020B0604020202020204" pitchFamily="34" charset="0"/>
                  </a:rPr>
                  <a:t> and pressure </a:t>
                </a:r>
                <a:r>
                  <a:rPr lang="it-IT" sz="2400" dirty="0" err="1">
                    <a:solidFill>
                      <a:schemeClr val="tx1"/>
                    </a:solidFill>
                    <a:latin typeface="Arial" panose="020B0604020202020204" pitchFamily="34" charset="0"/>
                    <a:cs typeface="Arial" panose="020B0604020202020204" pitchFamily="34" charset="0"/>
                  </a:rPr>
                  <a:t>gradient</a:t>
                </a:r>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algn="ctr"/>
                <a14:m>
                  <m:oMathPara xmlns:m="http://schemas.openxmlformats.org/officeDocument/2006/math">
                    <m:oMathParaPr>
                      <m:jc m:val="centerGroup"/>
                    </m:oMathParaPr>
                    <m:oMath xmlns:m="http://schemas.openxmlformats.org/officeDocument/2006/math">
                      <m:sSubSup>
                        <m:sSubSupPr>
                          <m:ctrlPr>
                            <a:rPr lang="it-IT" sz="2400" i="1" smtClean="0">
                              <a:solidFill>
                                <a:schemeClr val="tx1"/>
                              </a:solidFill>
                              <a:latin typeface="Cambria Math" panose="02040503050406030204" pitchFamily="18" charset="0"/>
                              <a:cs typeface="Arial" panose="020B0604020202020204" pitchFamily="34" charset="0"/>
                            </a:rPr>
                          </m:ctrlPr>
                        </m:sSubSupPr>
                        <m:e>
                          <m:r>
                            <a:rPr lang="it-IT" sz="2400" b="0" i="1" smtClean="0">
                              <a:solidFill>
                                <a:schemeClr val="tx1"/>
                              </a:solidFill>
                              <a:latin typeface="Cambria Math" panose="02040503050406030204" pitchFamily="18" charset="0"/>
                              <a:cs typeface="Arial" panose="020B0604020202020204" pitchFamily="34" charset="0"/>
                            </a:rPr>
                            <m:t>𝑣</m:t>
                          </m:r>
                        </m:e>
                        <m:sub>
                          <m:r>
                            <a:rPr lang="it-IT" sz="2400" b="0" i="1" smtClean="0">
                              <a:solidFill>
                                <a:schemeClr val="tx1"/>
                              </a:solidFill>
                              <a:latin typeface="Cambria Math" panose="02040503050406030204" pitchFamily="18" charset="0"/>
                              <a:cs typeface="Arial" panose="020B0604020202020204" pitchFamily="34" charset="0"/>
                            </a:rPr>
                            <m:t>𝑟𝑜𝑡</m:t>
                          </m:r>
                        </m:sub>
                        <m:sup>
                          <m:r>
                            <a:rPr lang="it-IT" sz="2400" b="0" i="1" smtClean="0">
                              <a:solidFill>
                                <a:schemeClr val="tx1"/>
                              </a:solidFill>
                              <a:latin typeface="Cambria Math" panose="02040503050406030204" pitchFamily="18" charset="0"/>
                              <a:cs typeface="Arial" panose="020B0604020202020204" pitchFamily="34" charset="0"/>
                            </a:rPr>
                            <m:t>2</m:t>
                          </m:r>
                        </m:sup>
                      </m:sSubSup>
                      <m:r>
                        <a:rPr lang="it-IT" sz="2400" b="0" i="1" smtClean="0">
                          <a:solidFill>
                            <a:schemeClr val="tx1"/>
                          </a:solidFill>
                          <a:latin typeface="Cambria Math" panose="02040503050406030204" pitchFamily="18" charset="0"/>
                          <a:cs typeface="Arial" panose="020B0604020202020204" pitchFamily="34" charset="0"/>
                        </a:rPr>
                        <m:t>=</m:t>
                      </m:r>
                      <m:r>
                        <a:rPr lang="it-IT" sz="2400" b="0" i="1" smtClean="0">
                          <a:solidFill>
                            <a:schemeClr val="tx1"/>
                          </a:solidFill>
                          <a:latin typeface="Cambria Math" panose="02040503050406030204" pitchFamily="18" charset="0"/>
                          <a:cs typeface="Arial" panose="020B0604020202020204" pitchFamily="34" charset="0"/>
                        </a:rPr>
                        <m:t>𝑅</m:t>
                      </m:r>
                      <m:f>
                        <m:fPr>
                          <m:ctrlPr>
                            <a:rPr lang="it-IT" sz="2400" b="0" i="1" smtClean="0">
                              <a:solidFill>
                                <a:schemeClr val="tx1"/>
                              </a:solidFill>
                              <a:latin typeface="Cambria Math" panose="02040503050406030204" pitchFamily="18" charset="0"/>
                              <a:cs typeface="Arial" panose="020B0604020202020204" pitchFamily="34" charset="0"/>
                            </a:rPr>
                          </m:ctrlPr>
                        </m:fPr>
                        <m:num>
                          <m:r>
                            <a:rPr lang="it-IT" sz="2400" b="0" i="1" smtClean="0">
                              <a:solidFill>
                                <a:schemeClr val="tx1"/>
                              </a:solidFill>
                              <a:latin typeface="Cambria Math" panose="02040503050406030204" pitchFamily="18" charset="0"/>
                              <a:cs typeface="Arial" panose="020B0604020202020204" pitchFamily="34" charset="0"/>
                            </a:rPr>
                            <m:t>𝜕</m:t>
                          </m:r>
                          <m:sSub>
                            <m:sSubPr>
                              <m:ctrlPr>
                                <a:rPr lang="it-IT" sz="2400" b="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𝜙</m:t>
                              </m:r>
                            </m:e>
                            <m:sub>
                              <m:r>
                                <a:rPr lang="it-IT" sz="2400" b="0" i="1" smtClean="0">
                                  <a:solidFill>
                                    <a:schemeClr val="tx1"/>
                                  </a:solidFill>
                                  <a:latin typeface="Cambria Math" panose="02040503050406030204" pitchFamily="18" charset="0"/>
                                  <a:cs typeface="Arial" panose="020B0604020202020204" pitchFamily="34" charset="0"/>
                                </a:rPr>
                                <m:t>∗</m:t>
                              </m:r>
                            </m:sub>
                          </m:sSub>
                        </m:num>
                        <m:den>
                          <m:r>
                            <a:rPr lang="it-IT" sz="2400" b="0" i="1" smtClean="0">
                              <a:solidFill>
                                <a:schemeClr val="tx1"/>
                              </a:solidFill>
                              <a:latin typeface="Cambria Math" panose="02040503050406030204" pitchFamily="18" charset="0"/>
                              <a:cs typeface="Arial" panose="020B0604020202020204" pitchFamily="34" charset="0"/>
                            </a:rPr>
                            <m:t>𝜕</m:t>
                          </m:r>
                          <m:r>
                            <a:rPr lang="it-IT" sz="2400" b="0" i="1" smtClean="0">
                              <a:solidFill>
                                <a:schemeClr val="tx1"/>
                              </a:solidFill>
                              <a:latin typeface="Cambria Math" panose="02040503050406030204" pitchFamily="18" charset="0"/>
                              <a:cs typeface="Arial" panose="020B0604020202020204" pitchFamily="34" charset="0"/>
                            </a:rPr>
                            <m:t>𝑅</m:t>
                          </m:r>
                        </m:den>
                      </m:f>
                      <m:r>
                        <a:rPr lang="it-IT" sz="2400" b="0" i="1" smtClean="0">
                          <a:solidFill>
                            <a:schemeClr val="tx1"/>
                          </a:solidFill>
                          <a:latin typeface="Cambria Math" panose="02040503050406030204" pitchFamily="18" charset="0"/>
                          <a:cs typeface="Arial" panose="020B0604020202020204" pitchFamily="34" charset="0"/>
                        </a:rPr>
                        <m:t>+</m:t>
                      </m:r>
                      <m:r>
                        <a:rPr lang="it-IT" sz="2400" b="0" i="1" smtClean="0">
                          <a:solidFill>
                            <a:schemeClr val="tx1"/>
                          </a:solidFill>
                          <a:latin typeface="Cambria Math" panose="02040503050406030204" pitchFamily="18" charset="0"/>
                          <a:cs typeface="Arial" panose="020B0604020202020204" pitchFamily="34" charset="0"/>
                        </a:rPr>
                        <m:t>𝑅</m:t>
                      </m:r>
                      <m:f>
                        <m:fPr>
                          <m:ctrlPr>
                            <a:rPr lang="it-IT" sz="2400" i="1">
                              <a:solidFill>
                                <a:schemeClr val="tx1"/>
                              </a:solidFill>
                              <a:latin typeface="Cambria Math" panose="02040503050406030204" pitchFamily="18" charset="0"/>
                              <a:cs typeface="Arial" panose="020B0604020202020204" pitchFamily="34" charset="0"/>
                            </a:rPr>
                          </m:ctrlPr>
                        </m:fPr>
                        <m:num>
                          <m:r>
                            <a:rPr lang="it-IT" sz="2400" i="1">
                              <a:solidFill>
                                <a:schemeClr val="tx1"/>
                              </a:solidFill>
                              <a:latin typeface="Cambria Math" panose="02040503050406030204" pitchFamily="18" charset="0"/>
                              <a:cs typeface="Arial" panose="020B0604020202020204" pitchFamily="34" charset="0"/>
                            </a:rPr>
                            <m:t>𝜕</m:t>
                          </m:r>
                          <m:sSub>
                            <m:sSubPr>
                              <m:ctrlPr>
                                <a:rPr lang="it-IT" sz="2400" i="1">
                                  <a:solidFill>
                                    <a:schemeClr val="tx1"/>
                                  </a:solidFill>
                                  <a:latin typeface="Cambria Math" panose="02040503050406030204" pitchFamily="18" charset="0"/>
                                  <a:cs typeface="Arial" panose="020B0604020202020204" pitchFamily="34" charset="0"/>
                                </a:rPr>
                              </m:ctrlPr>
                            </m:sSubPr>
                            <m:e>
                              <m:r>
                                <a:rPr lang="it-IT" sz="2400" i="1">
                                  <a:solidFill>
                                    <a:schemeClr val="tx1"/>
                                  </a:solidFill>
                                  <a:latin typeface="Cambria Math" panose="02040503050406030204" pitchFamily="18" charset="0"/>
                                  <a:ea typeface="Cambria Math" panose="02040503050406030204" pitchFamily="18" charset="0"/>
                                  <a:cs typeface="Arial" panose="020B0604020202020204" pitchFamily="34" charset="0"/>
                                </a:rPr>
                                <m:t>𝜙</m:t>
                              </m:r>
                            </m:e>
                            <m:sub>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𝑑</m:t>
                              </m:r>
                            </m:sub>
                          </m:sSub>
                        </m:num>
                        <m:den>
                          <m:r>
                            <a:rPr lang="it-IT" sz="2400" i="1">
                              <a:solidFill>
                                <a:schemeClr val="tx1"/>
                              </a:solidFill>
                              <a:latin typeface="Cambria Math" panose="02040503050406030204" pitchFamily="18" charset="0"/>
                              <a:cs typeface="Arial" panose="020B0604020202020204" pitchFamily="34" charset="0"/>
                            </a:rPr>
                            <m:t>𝜕</m:t>
                          </m:r>
                          <m:r>
                            <a:rPr lang="it-IT" sz="2400" i="1">
                              <a:solidFill>
                                <a:schemeClr val="tx1"/>
                              </a:solidFill>
                              <a:latin typeface="Cambria Math" panose="02040503050406030204" pitchFamily="18" charset="0"/>
                              <a:cs typeface="Arial" panose="020B0604020202020204" pitchFamily="34" charset="0"/>
                            </a:rPr>
                            <m:t>𝑅</m:t>
                          </m:r>
                        </m:den>
                      </m:f>
                      <m:r>
                        <a:rPr lang="it-IT" sz="2400" b="0" i="1" smtClean="0">
                          <a:solidFill>
                            <a:schemeClr val="tx1"/>
                          </a:solidFill>
                          <a:latin typeface="Cambria Math" panose="02040503050406030204" pitchFamily="18" charset="0"/>
                          <a:cs typeface="Arial" panose="020B0604020202020204" pitchFamily="34" charset="0"/>
                        </a:rPr>
                        <m:t>+</m:t>
                      </m:r>
                      <m:f>
                        <m:fPr>
                          <m:ctrlPr>
                            <a:rPr lang="it-IT" sz="2400" b="0" i="1" smtClean="0">
                              <a:solidFill>
                                <a:schemeClr val="tx1"/>
                              </a:solidFill>
                              <a:latin typeface="Cambria Math" panose="02040503050406030204" pitchFamily="18" charset="0"/>
                              <a:cs typeface="Arial" panose="020B0604020202020204" pitchFamily="34" charset="0"/>
                            </a:rPr>
                          </m:ctrlPr>
                        </m:fPr>
                        <m:num>
                          <m:r>
                            <a:rPr lang="it-IT" sz="2400" b="0" i="1" smtClean="0">
                              <a:solidFill>
                                <a:schemeClr val="tx1"/>
                              </a:solidFill>
                              <a:latin typeface="Cambria Math" panose="02040503050406030204" pitchFamily="18" charset="0"/>
                              <a:cs typeface="Arial" panose="020B0604020202020204" pitchFamily="34" charset="0"/>
                            </a:rPr>
                            <m:t>𝑅</m:t>
                          </m:r>
                        </m:num>
                        <m:den>
                          <m:r>
                            <a:rPr lang="it-IT" sz="24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𝜌</m:t>
                          </m:r>
                        </m:den>
                      </m:f>
                      <m:f>
                        <m:fPr>
                          <m:ctrlPr>
                            <a:rPr lang="it-IT" sz="2400" i="1">
                              <a:solidFill>
                                <a:schemeClr val="tx1"/>
                              </a:solidFill>
                              <a:latin typeface="Cambria Math" panose="02040503050406030204" pitchFamily="18" charset="0"/>
                              <a:cs typeface="Arial" panose="020B0604020202020204" pitchFamily="34" charset="0"/>
                            </a:rPr>
                          </m:ctrlPr>
                        </m:fPr>
                        <m:num>
                          <m:r>
                            <a:rPr lang="it-IT" sz="2400" i="1">
                              <a:solidFill>
                                <a:schemeClr val="tx1"/>
                              </a:solidFill>
                              <a:latin typeface="Cambria Math" panose="02040503050406030204" pitchFamily="18" charset="0"/>
                              <a:cs typeface="Arial" panose="020B0604020202020204" pitchFamily="34" charset="0"/>
                            </a:rPr>
                            <m:t>𝜕</m:t>
                          </m:r>
                          <m:r>
                            <a:rPr lang="it-IT" sz="2400" b="0" i="1" smtClean="0">
                              <a:solidFill>
                                <a:schemeClr val="tx1"/>
                              </a:solidFill>
                              <a:latin typeface="Cambria Math" panose="02040503050406030204" pitchFamily="18" charset="0"/>
                              <a:cs typeface="Arial" panose="020B0604020202020204" pitchFamily="34" charset="0"/>
                            </a:rPr>
                            <m:t>𝑃</m:t>
                          </m:r>
                        </m:num>
                        <m:den>
                          <m:r>
                            <a:rPr lang="it-IT" sz="2400" i="1">
                              <a:solidFill>
                                <a:schemeClr val="tx1"/>
                              </a:solidFill>
                              <a:latin typeface="Cambria Math" panose="02040503050406030204" pitchFamily="18" charset="0"/>
                              <a:cs typeface="Arial" panose="020B0604020202020204" pitchFamily="34" charset="0"/>
                            </a:rPr>
                            <m:t>𝜕</m:t>
                          </m:r>
                          <m:r>
                            <a:rPr lang="it-IT" sz="2400" i="1">
                              <a:solidFill>
                                <a:schemeClr val="tx1"/>
                              </a:solidFill>
                              <a:latin typeface="Cambria Math" panose="02040503050406030204" pitchFamily="18" charset="0"/>
                              <a:cs typeface="Arial" panose="020B0604020202020204" pitchFamily="34" charset="0"/>
                            </a:rPr>
                            <m:t>𝑅</m:t>
                          </m:r>
                        </m:den>
                      </m:f>
                    </m:oMath>
                  </m:oMathPara>
                </a14:m>
                <a:endParaRPr lang="it-IT" sz="2400" dirty="0">
                  <a:solidFill>
                    <a:schemeClr val="tx1"/>
                  </a:solidFill>
                  <a:latin typeface="Arial" panose="020B0604020202020204" pitchFamily="34" charset="0"/>
                  <a:cs typeface="Arial" panose="020B0604020202020204" pitchFamily="34" charset="0"/>
                </a:endParaRP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i="1" dirty="0">
                    <a:solidFill>
                      <a:schemeClr val="tx1"/>
                    </a:solidFill>
                    <a:latin typeface="Arial" panose="020B0604020202020204" pitchFamily="34" charset="0"/>
                    <a:cs typeface="Arial" panose="020B0604020202020204" pitchFamily="34" charset="0"/>
                  </a:rPr>
                  <a:t>Veronesi+ 2021; Lodato+ 2022</a:t>
                </a:r>
              </a:p>
            </p:txBody>
          </p:sp>
        </mc:Choice>
        <mc:Fallback xmlns="">
          <p:sp>
            <p:nvSpPr>
              <p:cNvPr id="5" name="Rettangolo con angoli arrotondati 4">
                <a:extLst>
                  <a:ext uri="{FF2B5EF4-FFF2-40B4-BE49-F238E27FC236}">
                    <a16:creationId xmlns:a16="http://schemas.microsoft.com/office/drawing/2014/main" id="{E8938CEC-B32A-4E5C-929B-169410AD8CEF}"/>
                  </a:ext>
                </a:extLst>
              </p:cNvPr>
              <p:cNvSpPr>
                <a:spLocks noRot="1" noChangeAspect="1" noMove="1" noResize="1" noEditPoints="1" noAdjustHandles="1" noChangeArrowheads="1" noChangeShapeType="1" noTextEdit="1"/>
              </p:cNvSpPr>
              <p:nvPr/>
            </p:nvSpPr>
            <p:spPr>
              <a:xfrm>
                <a:off x="7354955" y="695103"/>
                <a:ext cx="4777689" cy="6073445"/>
              </a:xfrm>
              <a:prstGeom prst="roundRect">
                <a:avLst>
                  <a:gd name="adj" fmla="val 9982"/>
                </a:avLst>
              </a:prstGeom>
              <a:blipFill>
                <a:blip r:embed="rId3"/>
                <a:stretch>
                  <a:fillRect/>
                </a:stretch>
              </a:blipFill>
              <a:ln>
                <a:noFill/>
              </a:ln>
              <a:effectLst>
                <a:innerShdw blurRad="114300">
                  <a:prstClr val="black"/>
                </a:innerShdw>
              </a:effectLst>
            </p:spPr>
            <p:txBody>
              <a:bodyPr/>
              <a:lstStyle/>
              <a:p>
                <a:r>
                  <a:rPr lang="it-IT">
                    <a:noFill/>
                  </a:rPr>
                  <a:t> </a:t>
                </a:r>
              </a:p>
            </p:txBody>
          </p:sp>
        </mc:Fallback>
      </mc:AlternateContent>
    </p:spTree>
    <p:extLst>
      <p:ext uri="{BB962C8B-B14F-4D97-AF65-F5344CB8AC3E}">
        <p14:creationId xmlns:p14="http://schemas.microsoft.com/office/powerpoint/2010/main" val="23210309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46C112E-8EEA-41D6-8997-50BD9252E9DA}"/>
              </a:ext>
            </a:extLst>
          </p:cNvPr>
          <p:cNvSpPr txBox="1"/>
          <p:nvPr/>
        </p:nvSpPr>
        <p:spPr>
          <a:xfrm>
            <a:off x="29817" y="54520"/>
            <a:ext cx="6645922"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MASS VS. LOCAL FUV IN </a:t>
            </a:r>
            <a:r>
              <a:rPr lang="el-GR"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σ</a:t>
            </a: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 Ori </a:t>
            </a:r>
          </a:p>
        </p:txBody>
      </p:sp>
      <p:pic>
        <p:nvPicPr>
          <p:cNvPr id="6" name="Picture 2" descr="image">
            <a:extLst>
              <a:ext uri="{FF2B5EF4-FFF2-40B4-BE49-F238E27FC236}">
                <a16:creationId xmlns:a16="http://schemas.microsoft.com/office/drawing/2014/main" id="{E159826A-255F-4DDC-9330-40BB719FC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1161" y="4145388"/>
            <a:ext cx="6576723" cy="2658092"/>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con angoli arrotondati 6">
            <a:extLst>
              <a:ext uri="{FF2B5EF4-FFF2-40B4-BE49-F238E27FC236}">
                <a16:creationId xmlns:a16="http://schemas.microsoft.com/office/drawing/2014/main" id="{29AE4379-2BB3-437E-92A1-C20D048212A3}"/>
              </a:ext>
            </a:extLst>
          </p:cNvPr>
          <p:cNvSpPr/>
          <p:nvPr/>
        </p:nvSpPr>
        <p:spPr>
          <a:xfrm>
            <a:off x="8069580" y="717964"/>
            <a:ext cx="4063065" cy="1682336"/>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In </a:t>
            </a:r>
            <a:r>
              <a:rPr lang="el-GR" sz="2400" dirty="0">
                <a:solidFill>
                  <a:schemeClr val="tx1"/>
                </a:solidFill>
                <a:latin typeface="Arial" panose="020B0604020202020204" pitchFamily="34" charset="0"/>
                <a:cs typeface="Arial" panose="020B0604020202020204" pitchFamily="34" charset="0"/>
              </a:rPr>
              <a:t>σ</a:t>
            </a:r>
            <a:r>
              <a:rPr lang="it-IT" sz="2400" dirty="0">
                <a:solidFill>
                  <a:schemeClr val="tx1"/>
                </a:solidFill>
                <a:latin typeface="Arial" panose="020B0604020202020204" pitchFamily="34" charset="0"/>
                <a:cs typeface="Arial" panose="020B0604020202020204" pitchFamily="34" charset="0"/>
              </a:rPr>
              <a:t> Ori </a:t>
            </a:r>
            <a:r>
              <a:rPr lang="it-IT" sz="2400" dirty="0" err="1">
                <a:solidFill>
                  <a:schemeClr val="tx1"/>
                </a:solidFill>
                <a:latin typeface="Arial" panose="020B0604020202020204" pitchFamily="34" charset="0"/>
                <a:cs typeface="Arial" panose="020B0604020202020204" pitchFamily="34" charset="0"/>
              </a:rPr>
              <a:t>dust</a:t>
            </a:r>
            <a:r>
              <a:rPr lang="it-IT" sz="2400" dirty="0">
                <a:solidFill>
                  <a:schemeClr val="tx1"/>
                </a:solidFill>
                <a:latin typeface="Arial" panose="020B0604020202020204" pitchFamily="34" charset="0"/>
                <a:cs typeface="Arial" panose="020B0604020202020204" pitchFamily="34" charset="0"/>
              </a:rPr>
              <a:t> disc mass </a:t>
            </a:r>
            <a:r>
              <a:rPr lang="it-IT" sz="2400" dirty="0" err="1">
                <a:solidFill>
                  <a:schemeClr val="tx1"/>
                </a:solidFill>
                <a:latin typeface="Arial" panose="020B0604020202020204" pitchFamily="34" charset="0"/>
                <a:cs typeface="Arial" panose="020B0604020202020204" pitchFamily="34" charset="0"/>
              </a:rPr>
              <a:t>declines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closer</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than</a:t>
            </a:r>
            <a:r>
              <a:rPr lang="it-IT" sz="2400" dirty="0">
                <a:solidFill>
                  <a:schemeClr val="tx1"/>
                </a:solidFill>
                <a:latin typeface="Arial" panose="020B0604020202020204" pitchFamily="34" charset="0"/>
                <a:cs typeface="Arial" panose="020B0604020202020204" pitchFamily="34" charset="0"/>
              </a:rPr>
              <a:t> 0.5 pc from the massive star </a:t>
            </a:r>
          </a:p>
          <a:p>
            <a:pPr algn="ctr"/>
            <a:r>
              <a:rPr lang="it-IT" sz="2400" dirty="0">
                <a:solidFill>
                  <a:schemeClr val="tx1"/>
                </a:solidFill>
                <a:latin typeface="Arial" panose="020B0604020202020204" pitchFamily="34" charset="0"/>
                <a:cs typeface="Arial" panose="020B0604020202020204" pitchFamily="34" charset="0"/>
              </a:rPr>
              <a:t>(&gt;10</a:t>
            </a:r>
            <a:r>
              <a:rPr lang="it-IT" sz="2400" baseline="30000" dirty="0">
                <a:solidFill>
                  <a:schemeClr val="tx1"/>
                </a:solidFill>
                <a:latin typeface="Arial" panose="020B0604020202020204" pitchFamily="34" charset="0"/>
                <a:cs typeface="Arial" panose="020B0604020202020204" pitchFamily="34" charset="0"/>
              </a:rPr>
              <a:t>4</a:t>
            </a:r>
            <a:r>
              <a:rPr lang="it-IT" sz="2400" dirty="0">
                <a:solidFill>
                  <a:schemeClr val="tx1"/>
                </a:solidFill>
                <a:latin typeface="Arial" panose="020B0604020202020204" pitchFamily="34" charset="0"/>
                <a:cs typeface="Arial" panose="020B0604020202020204" pitchFamily="34" charset="0"/>
              </a:rPr>
              <a:t> G</a:t>
            </a:r>
            <a:r>
              <a:rPr lang="it-IT" sz="2400" baseline="-25000" dirty="0">
                <a:solidFill>
                  <a:schemeClr val="tx1"/>
                </a:solidFill>
                <a:latin typeface="Arial" panose="020B0604020202020204" pitchFamily="34" charset="0"/>
                <a:cs typeface="Arial" panose="020B0604020202020204" pitchFamily="34" charset="0"/>
              </a:rPr>
              <a:t>0</a:t>
            </a:r>
            <a:r>
              <a:rPr lang="it-IT" sz="2400" dirty="0">
                <a:solidFill>
                  <a:schemeClr val="tx1"/>
                </a:solidFill>
                <a:latin typeface="Arial" panose="020B0604020202020204" pitchFamily="34" charset="0"/>
                <a:cs typeface="Arial" panose="020B0604020202020204" pitchFamily="34" charset="0"/>
              </a:rPr>
              <a:t>)</a:t>
            </a:r>
          </a:p>
        </p:txBody>
      </p:sp>
      <p:pic>
        <p:nvPicPr>
          <p:cNvPr id="31748" name="Picture 4">
            <a:extLst>
              <a:ext uri="{FF2B5EF4-FFF2-40B4-BE49-F238E27FC236}">
                <a16:creationId xmlns:a16="http://schemas.microsoft.com/office/drawing/2014/main" id="{A466FEFD-F055-4800-890D-53B37D4C6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55" y="717964"/>
            <a:ext cx="7926405" cy="3365626"/>
          </a:xfrm>
          <a:prstGeom prst="rect">
            <a:avLst/>
          </a:prstGeom>
          <a:noFill/>
          <a:extLst>
            <a:ext uri="{909E8E84-426E-40DD-AFC4-6F175D3DCCD1}">
              <a14:hiddenFill xmlns:a14="http://schemas.microsoft.com/office/drawing/2010/main">
                <a:solidFill>
                  <a:srgbClr val="FFFFFF"/>
                </a:solidFill>
              </a14:hiddenFill>
            </a:ext>
          </a:extLst>
        </p:spPr>
      </p:pic>
      <p:sp>
        <p:nvSpPr>
          <p:cNvPr id="11" name="Rettangolo con angoli arrotondati 10">
            <a:extLst>
              <a:ext uri="{FF2B5EF4-FFF2-40B4-BE49-F238E27FC236}">
                <a16:creationId xmlns:a16="http://schemas.microsoft.com/office/drawing/2014/main" id="{CE2516DD-5FC1-42B4-B2E8-F15E7F4B68A4}"/>
              </a:ext>
            </a:extLst>
          </p:cNvPr>
          <p:cNvSpPr/>
          <p:nvPr/>
        </p:nvSpPr>
        <p:spPr>
          <a:xfrm>
            <a:off x="59355" y="4162259"/>
            <a:ext cx="5473706" cy="265809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cs typeface="Arial" panose="020B0604020202020204" pitchFamily="34" charset="0"/>
              </a:rPr>
              <a:t>Mauco</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completed</a:t>
            </a:r>
            <a:r>
              <a:rPr lang="it-IT" sz="2400" dirty="0">
                <a:solidFill>
                  <a:schemeClr val="tx1"/>
                </a:solidFill>
                <a:latin typeface="Arial" panose="020B0604020202020204" pitchFamily="34" charset="0"/>
                <a:cs typeface="Arial" panose="020B0604020202020204" pitchFamily="34" charset="0"/>
              </a:rPr>
              <a:t> the sample </a:t>
            </a:r>
            <a:r>
              <a:rPr lang="it-IT" sz="2400" dirty="0" err="1">
                <a:solidFill>
                  <a:schemeClr val="tx1"/>
                </a:solidFill>
                <a:latin typeface="Arial" panose="020B0604020202020204" pitchFamily="34" charset="0"/>
                <a:cs typeface="Arial" panose="020B0604020202020204" pitchFamily="34" charset="0"/>
              </a:rPr>
              <a:t>studied</a:t>
            </a:r>
            <a:r>
              <a:rPr lang="it-IT" sz="2400" dirty="0">
                <a:solidFill>
                  <a:schemeClr val="tx1"/>
                </a:solidFill>
                <a:latin typeface="Arial" panose="020B0604020202020204" pitchFamily="34" charset="0"/>
                <a:cs typeface="Arial" panose="020B0604020202020204" pitchFamily="34" charset="0"/>
              </a:rPr>
              <a:t> by </a:t>
            </a:r>
            <a:r>
              <a:rPr lang="it-IT" sz="2400" dirty="0" err="1">
                <a:solidFill>
                  <a:schemeClr val="tx1"/>
                </a:solidFill>
                <a:latin typeface="Arial" panose="020B0604020202020204" pitchFamily="34" charset="0"/>
                <a:cs typeface="Arial" panose="020B0604020202020204" pitchFamily="34" charset="0"/>
              </a:rPr>
              <a:t>Ansdell</a:t>
            </a:r>
            <a:r>
              <a:rPr lang="it-IT" sz="2400" dirty="0">
                <a:solidFill>
                  <a:schemeClr val="tx1"/>
                </a:solidFill>
                <a:latin typeface="Arial" panose="020B0604020202020204" pitchFamily="34" charset="0"/>
                <a:cs typeface="Arial" panose="020B0604020202020204" pitchFamily="34" charset="0"/>
              </a:rPr>
              <a:t>+</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The feedback </a:t>
            </a:r>
            <a:r>
              <a:rPr lang="it-IT" sz="2400" dirty="0" err="1">
                <a:solidFill>
                  <a:schemeClr val="tx1"/>
                </a:solidFill>
                <a:latin typeface="Arial" panose="020B0604020202020204" pitchFamily="34" charset="0"/>
                <a:cs typeface="Arial" panose="020B0604020202020204" pitchFamily="34" charset="0"/>
              </a:rPr>
              <a:t>is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visible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only</a:t>
            </a:r>
            <a:r>
              <a:rPr lang="it-IT" sz="2400" dirty="0">
                <a:solidFill>
                  <a:schemeClr val="tx1"/>
                </a:solidFill>
                <a:latin typeface="Arial" panose="020B0604020202020204" pitchFamily="34" charset="0"/>
                <a:cs typeface="Arial" panose="020B0604020202020204" pitchFamily="34" charset="0"/>
              </a:rPr>
              <a:t> for more massive stars</a:t>
            </a:r>
          </a:p>
        </p:txBody>
      </p:sp>
      <p:sp>
        <p:nvSpPr>
          <p:cNvPr id="12" name="Rettangolo con angoli arrotondati 11">
            <a:extLst>
              <a:ext uri="{FF2B5EF4-FFF2-40B4-BE49-F238E27FC236}">
                <a16:creationId xmlns:a16="http://schemas.microsoft.com/office/drawing/2014/main" id="{575431F2-9521-4C90-844A-AD56BD94B704}"/>
              </a:ext>
            </a:extLst>
          </p:cNvPr>
          <p:cNvSpPr/>
          <p:nvPr/>
        </p:nvSpPr>
        <p:spPr>
          <a:xfrm>
            <a:off x="8069580" y="2774410"/>
            <a:ext cx="2125980" cy="534607"/>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i="1" dirty="0">
                <a:solidFill>
                  <a:schemeClr val="tx1"/>
                </a:solidFill>
                <a:latin typeface="Arial" panose="020B0604020202020204" pitchFamily="34" charset="0"/>
                <a:cs typeface="Arial" panose="020B0604020202020204" pitchFamily="34" charset="0"/>
              </a:rPr>
              <a:t>Ansdell+2017</a:t>
            </a:r>
          </a:p>
        </p:txBody>
      </p:sp>
      <p:sp>
        <p:nvSpPr>
          <p:cNvPr id="13" name="Rettangolo con angoli arrotondati 12">
            <a:extLst>
              <a:ext uri="{FF2B5EF4-FFF2-40B4-BE49-F238E27FC236}">
                <a16:creationId xmlns:a16="http://schemas.microsoft.com/office/drawing/2014/main" id="{614B8C5E-2876-476D-9186-974B09D0E2C2}"/>
              </a:ext>
            </a:extLst>
          </p:cNvPr>
          <p:cNvSpPr/>
          <p:nvPr/>
        </p:nvSpPr>
        <p:spPr>
          <a:xfrm>
            <a:off x="10028122" y="3548983"/>
            <a:ext cx="2104523" cy="534607"/>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i="1" dirty="0">
                <a:solidFill>
                  <a:schemeClr val="tx1"/>
                </a:solidFill>
                <a:latin typeface="Arial" panose="020B0604020202020204" pitchFamily="34" charset="0"/>
                <a:cs typeface="Arial" panose="020B0604020202020204" pitchFamily="34" charset="0"/>
              </a:rPr>
              <a:t>Mauco+2023</a:t>
            </a:r>
          </a:p>
        </p:txBody>
      </p:sp>
    </p:spTree>
    <p:extLst>
      <p:ext uri="{BB962C8B-B14F-4D97-AF65-F5344CB8AC3E}">
        <p14:creationId xmlns:p14="http://schemas.microsoft.com/office/powerpoint/2010/main" val="27156207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6AD4972F-C1B0-4CE5-96FA-EA1482EBB45A}"/>
              </a:ext>
            </a:extLst>
          </p:cNvPr>
          <p:cNvSpPr txBox="1"/>
          <p:nvPr/>
        </p:nvSpPr>
        <p:spPr>
          <a:xfrm>
            <a:off x="29817" y="54520"/>
            <a:ext cx="6279283"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 PROPERTIES VS. LOCAL FUV</a:t>
            </a:r>
          </a:p>
        </p:txBody>
      </p:sp>
      <p:pic>
        <p:nvPicPr>
          <p:cNvPr id="26626" name="Picture 2" descr="image">
            <a:extLst>
              <a:ext uri="{FF2B5EF4-FFF2-40B4-BE49-F238E27FC236}">
                <a16:creationId xmlns:a16="http://schemas.microsoft.com/office/drawing/2014/main" id="{59AE3A4A-0271-4E14-BDE9-681EA5C3D9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17" y="704850"/>
            <a:ext cx="10432443" cy="3373157"/>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image">
            <a:extLst>
              <a:ext uri="{FF2B5EF4-FFF2-40B4-BE49-F238E27FC236}">
                <a16:creationId xmlns:a16="http://schemas.microsoft.com/office/drawing/2014/main" id="{B1CF8657-CABD-4A6A-AF5D-69260C00CB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760" y="3791128"/>
            <a:ext cx="4493260" cy="2965757"/>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a:extLst>
              <a:ext uri="{FF2B5EF4-FFF2-40B4-BE49-F238E27FC236}">
                <a16:creationId xmlns:a16="http://schemas.microsoft.com/office/drawing/2014/main" id="{ECD35747-DCBD-4AB1-AF50-6F9A4C86B755}"/>
              </a:ext>
            </a:extLst>
          </p:cNvPr>
          <p:cNvSpPr txBox="1"/>
          <p:nvPr/>
        </p:nvSpPr>
        <p:spPr>
          <a:xfrm>
            <a:off x="93980" y="4143562"/>
            <a:ext cx="4438489" cy="1631216"/>
          </a:xfrm>
          <a:prstGeom prst="rect">
            <a:avLst/>
          </a:prstGeom>
          <a:noFill/>
          <a:ln w="28575">
            <a:solidFill>
              <a:srgbClr val="FF0000"/>
            </a:solidFill>
          </a:ln>
        </p:spPr>
        <p:txBody>
          <a:bodyPr wrap="square" rtlCol="0">
            <a:spAutoFit/>
          </a:bodyPr>
          <a:lstStyle/>
          <a:p>
            <a:pPr algn="ctr"/>
            <a:r>
              <a:rPr lang="it-IT" sz="2000" dirty="0">
                <a:solidFill>
                  <a:schemeClr val="bg1"/>
                </a:solidFill>
              </a:rPr>
              <a:t>Stars with discs in L1647, L1641, NGC1980 and Orion, </a:t>
            </a:r>
            <a:r>
              <a:rPr lang="it-IT" sz="2000" dirty="0" err="1">
                <a:solidFill>
                  <a:schemeClr val="bg1"/>
                </a:solidFill>
              </a:rPr>
              <a:t>colored</a:t>
            </a:r>
            <a:r>
              <a:rPr lang="it-IT" sz="2000" dirty="0">
                <a:solidFill>
                  <a:schemeClr val="bg1"/>
                </a:solidFill>
              </a:rPr>
              <a:t> </a:t>
            </a:r>
            <a:r>
              <a:rPr lang="it-IT" sz="2000" dirty="0" err="1">
                <a:solidFill>
                  <a:schemeClr val="bg1"/>
                </a:solidFill>
              </a:rPr>
              <a:t>according</a:t>
            </a:r>
            <a:r>
              <a:rPr lang="it-IT" sz="2000" dirty="0">
                <a:solidFill>
                  <a:schemeClr val="bg1"/>
                </a:solidFill>
              </a:rPr>
              <a:t> the </a:t>
            </a:r>
            <a:r>
              <a:rPr lang="it-IT" sz="2000" dirty="0" err="1">
                <a:solidFill>
                  <a:schemeClr val="bg1"/>
                </a:solidFill>
              </a:rPr>
              <a:t>the</a:t>
            </a:r>
            <a:r>
              <a:rPr lang="it-IT" sz="2000" dirty="0">
                <a:solidFill>
                  <a:schemeClr val="bg1"/>
                </a:solidFill>
              </a:rPr>
              <a:t> </a:t>
            </a:r>
            <a:r>
              <a:rPr lang="it-IT" sz="2000" dirty="0" err="1">
                <a:solidFill>
                  <a:schemeClr val="bg1"/>
                </a:solidFill>
              </a:rPr>
              <a:t>incident</a:t>
            </a:r>
            <a:r>
              <a:rPr lang="it-IT" sz="2000" dirty="0">
                <a:solidFill>
                  <a:schemeClr val="bg1"/>
                </a:solidFill>
              </a:rPr>
              <a:t> </a:t>
            </a:r>
            <a:r>
              <a:rPr lang="it-IT" sz="2000" dirty="0" err="1">
                <a:solidFill>
                  <a:schemeClr val="bg1"/>
                </a:solidFill>
              </a:rPr>
              <a:t>local</a:t>
            </a:r>
            <a:r>
              <a:rPr lang="it-IT" sz="2000" dirty="0">
                <a:solidFill>
                  <a:schemeClr val="bg1"/>
                </a:solidFill>
              </a:rPr>
              <a:t> UV </a:t>
            </a:r>
            <a:r>
              <a:rPr lang="it-IT" sz="2000" dirty="0" err="1">
                <a:solidFill>
                  <a:schemeClr val="bg1"/>
                </a:solidFill>
              </a:rPr>
              <a:t>flux</a:t>
            </a:r>
            <a:endParaRPr lang="it-IT" sz="2000" dirty="0">
              <a:solidFill>
                <a:schemeClr val="bg1"/>
              </a:solidFill>
            </a:endParaRPr>
          </a:p>
          <a:p>
            <a:pPr algn="ctr"/>
            <a:r>
              <a:rPr lang="it-IT" sz="2000" dirty="0">
                <a:solidFill>
                  <a:schemeClr val="bg1"/>
                </a:solidFill>
              </a:rPr>
              <a:t>Background image from Herschel</a:t>
            </a:r>
          </a:p>
          <a:p>
            <a:pPr algn="ctr"/>
            <a:r>
              <a:rPr lang="it-IT" sz="2000" i="1" dirty="0">
                <a:solidFill>
                  <a:schemeClr val="bg1"/>
                </a:solidFill>
              </a:rPr>
              <a:t>(van </a:t>
            </a:r>
            <a:r>
              <a:rPr lang="it-IT" sz="2000" i="1" dirty="0" err="1">
                <a:solidFill>
                  <a:schemeClr val="bg1"/>
                </a:solidFill>
              </a:rPr>
              <a:t>Terwisga</a:t>
            </a:r>
            <a:r>
              <a:rPr lang="it-IT" sz="2000" i="1" dirty="0">
                <a:solidFill>
                  <a:schemeClr val="bg1"/>
                </a:solidFill>
              </a:rPr>
              <a:t> &amp; </a:t>
            </a:r>
            <a:r>
              <a:rPr lang="it-IT" sz="2000" i="1" dirty="0" err="1">
                <a:solidFill>
                  <a:schemeClr val="bg1"/>
                </a:solidFill>
              </a:rPr>
              <a:t>Hacar</a:t>
            </a:r>
            <a:r>
              <a:rPr lang="it-IT" sz="2000" i="1" dirty="0">
                <a:solidFill>
                  <a:schemeClr val="bg1"/>
                </a:solidFill>
              </a:rPr>
              <a:t> 2023)</a:t>
            </a:r>
          </a:p>
        </p:txBody>
      </p:sp>
      <p:sp>
        <p:nvSpPr>
          <p:cNvPr id="10" name="CasellaDiTesto 9">
            <a:extLst>
              <a:ext uri="{FF2B5EF4-FFF2-40B4-BE49-F238E27FC236}">
                <a16:creationId xmlns:a16="http://schemas.microsoft.com/office/drawing/2014/main" id="{A119EE88-6B12-4E63-9E6C-35C6244B072C}"/>
              </a:ext>
            </a:extLst>
          </p:cNvPr>
          <p:cNvSpPr txBox="1"/>
          <p:nvPr/>
        </p:nvSpPr>
        <p:spPr>
          <a:xfrm>
            <a:off x="5501640" y="5523398"/>
            <a:ext cx="2025489" cy="1015663"/>
          </a:xfrm>
          <a:prstGeom prst="rect">
            <a:avLst/>
          </a:prstGeom>
          <a:noFill/>
          <a:ln w="28575">
            <a:solidFill>
              <a:srgbClr val="FF0000"/>
            </a:solidFill>
          </a:ln>
        </p:spPr>
        <p:txBody>
          <a:bodyPr wrap="square" rtlCol="0">
            <a:spAutoFit/>
          </a:bodyPr>
          <a:lstStyle/>
          <a:p>
            <a:pPr algn="ctr"/>
            <a:r>
              <a:rPr lang="it-IT" sz="2000" dirty="0">
                <a:solidFill>
                  <a:schemeClr val="bg1"/>
                </a:solidFill>
              </a:rPr>
              <a:t>Disc mass vs. </a:t>
            </a:r>
            <a:r>
              <a:rPr lang="it-IT" sz="2000" dirty="0" err="1">
                <a:solidFill>
                  <a:schemeClr val="bg1"/>
                </a:solidFill>
              </a:rPr>
              <a:t>local</a:t>
            </a:r>
            <a:r>
              <a:rPr lang="it-IT" sz="2000" dirty="0">
                <a:solidFill>
                  <a:schemeClr val="bg1"/>
                </a:solidFill>
              </a:rPr>
              <a:t> UV </a:t>
            </a:r>
            <a:r>
              <a:rPr lang="it-IT" sz="2000" dirty="0" err="1">
                <a:solidFill>
                  <a:schemeClr val="bg1"/>
                </a:solidFill>
              </a:rPr>
              <a:t>irradiation</a:t>
            </a:r>
            <a:endParaRPr lang="it-IT" sz="2000" i="1" dirty="0">
              <a:solidFill>
                <a:schemeClr val="bg1"/>
              </a:solidFill>
            </a:endParaRPr>
          </a:p>
        </p:txBody>
      </p:sp>
    </p:spTree>
    <p:extLst>
      <p:ext uri="{BB962C8B-B14F-4D97-AF65-F5344CB8AC3E}">
        <p14:creationId xmlns:p14="http://schemas.microsoft.com/office/powerpoint/2010/main" val="16663063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151BB785-78C9-44FD-AE85-0293A8AC037C}"/>
              </a:ext>
            </a:extLst>
          </p:cNvPr>
          <p:cNvSpPr txBox="1"/>
          <p:nvPr/>
        </p:nvSpPr>
        <p:spPr>
          <a:xfrm>
            <a:off x="29817" y="54520"/>
            <a:ext cx="767408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DISCS LIFETIME VS. PHOTOEVAPORATION</a:t>
            </a:r>
          </a:p>
        </p:txBody>
      </p:sp>
      <mc:AlternateContent xmlns:mc="http://schemas.openxmlformats.org/markup-compatibility/2006" xmlns:a14="http://schemas.microsoft.com/office/drawing/2010/main">
        <mc:Choice Requires="a14">
          <p:sp>
            <p:nvSpPr>
              <p:cNvPr id="10" name="Rettangolo con angoli arrotondati 9">
                <a:extLst>
                  <a:ext uri="{FF2B5EF4-FFF2-40B4-BE49-F238E27FC236}">
                    <a16:creationId xmlns:a16="http://schemas.microsoft.com/office/drawing/2014/main" id="{9CE21E21-7FAB-4FBA-B9D2-B41FDA1DFD63}"/>
                  </a:ext>
                </a:extLst>
              </p:cNvPr>
              <p:cNvSpPr/>
              <p:nvPr/>
            </p:nvSpPr>
            <p:spPr>
              <a:xfrm>
                <a:off x="311757" y="901541"/>
                <a:ext cx="6767223" cy="852151"/>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The ratio </a:t>
                </a:r>
                <a:r>
                  <a:rPr lang="it-IT" sz="2400" dirty="0" err="1">
                    <a:solidFill>
                      <a:schemeClr val="tx1"/>
                    </a:solidFill>
                    <a:latin typeface="Arial" panose="020B0604020202020204" pitchFamily="34" charset="0"/>
                    <a:cs typeface="Arial" panose="020B0604020202020204" pitchFamily="34" charset="0"/>
                  </a:rPr>
                  <a:t>between</a:t>
                </a:r>
                <a:r>
                  <a:rPr lang="it-IT" sz="2400" dirty="0">
                    <a:solidFill>
                      <a:schemeClr val="tx1"/>
                    </a:solidFill>
                    <a:latin typeface="Arial" panose="020B0604020202020204" pitchFamily="34" charset="0"/>
                    <a:cs typeface="Arial" panose="020B0604020202020204" pitchFamily="34" charset="0"/>
                  </a:rPr>
                  <a:t> </a:t>
                </a:r>
                <a:r>
                  <a:rPr lang="it-IT" sz="2400" i="1" dirty="0">
                    <a:solidFill>
                      <a:schemeClr val="tx1"/>
                    </a:solidFill>
                    <a:latin typeface="Arial" panose="020B0604020202020204" pitchFamily="34" charset="0"/>
                    <a:cs typeface="Arial" panose="020B0604020202020204" pitchFamily="34" charset="0"/>
                  </a:rPr>
                  <a:t>M</a:t>
                </a:r>
                <a:r>
                  <a:rPr lang="it-IT" sz="2400" i="1" baseline="-25000" dirty="0">
                    <a:solidFill>
                      <a:schemeClr val="tx1"/>
                    </a:solidFill>
                    <a:latin typeface="Arial" panose="020B0604020202020204" pitchFamily="34" charset="0"/>
                    <a:cs typeface="Arial" panose="020B0604020202020204" pitchFamily="34" charset="0"/>
                  </a:rPr>
                  <a:t>disc</a:t>
                </a:r>
                <a:r>
                  <a:rPr lang="it-IT" sz="2400" dirty="0">
                    <a:solidFill>
                      <a:schemeClr val="tx1"/>
                    </a:solidFill>
                    <a:latin typeface="Arial" panose="020B0604020202020204" pitchFamily="34" charset="0"/>
                    <a:cs typeface="Arial" panose="020B0604020202020204" pitchFamily="34" charset="0"/>
                  </a:rPr>
                  <a:t> and </a:t>
                </a:r>
                <a14:m>
                  <m:oMath xmlns:m="http://schemas.openxmlformats.org/officeDocument/2006/math">
                    <m:sSub>
                      <m:sSubPr>
                        <m:ctrlPr>
                          <a:rPr lang="en-GB" sz="2400" i="1" smtClean="0">
                            <a:solidFill>
                              <a:schemeClr val="tx1"/>
                            </a:solidFill>
                            <a:latin typeface="Cambria Math" panose="02040503050406030204" pitchFamily="18" charset="0"/>
                            <a:cs typeface="Arial" panose="020B0604020202020204" pitchFamily="34" charset="0"/>
                          </a:rPr>
                        </m:ctrlPr>
                      </m:sSubPr>
                      <m:e>
                        <m:acc>
                          <m:accPr>
                            <m:chr m:val="̇"/>
                            <m:ctrlPr>
                              <a:rPr lang="en-GB" sz="2400" i="1">
                                <a:solidFill>
                                  <a:schemeClr val="tx1"/>
                                </a:solidFill>
                                <a:latin typeface="Cambria Math" panose="02040503050406030204" pitchFamily="18" charset="0"/>
                                <a:cs typeface="Arial" panose="020B0604020202020204" pitchFamily="34" charset="0"/>
                              </a:rPr>
                            </m:ctrlPr>
                          </m:accPr>
                          <m:e>
                            <m:r>
                              <a:rPr lang="it-IT" sz="2400">
                                <a:solidFill>
                                  <a:schemeClr val="tx1"/>
                                </a:solidFill>
                                <a:latin typeface="Cambria Math" panose="02040503050406030204" pitchFamily="18" charset="0"/>
                                <a:cs typeface="Arial" panose="020B0604020202020204" pitchFamily="34" charset="0"/>
                              </a:rPr>
                              <m:t>𝑀</m:t>
                            </m:r>
                          </m:e>
                        </m:acc>
                      </m:e>
                      <m:sub>
                        <m:r>
                          <a:rPr lang="it-IT" sz="2400">
                            <a:solidFill>
                              <a:schemeClr val="tx1"/>
                            </a:solidFill>
                            <a:latin typeface="Cambria Math" panose="02040503050406030204" pitchFamily="18" charset="0"/>
                            <a:cs typeface="Arial" panose="020B0604020202020204" pitchFamily="34" charset="0"/>
                          </a:rPr>
                          <m:t>𝑎𝑐𝑐</m:t>
                        </m:r>
                      </m:sub>
                    </m:sSub>
                  </m:oMath>
                </a14:m>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provides</a:t>
                </a:r>
                <a:r>
                  <a:rPr lang="it-IT" sz="2400" dirty="0">
                    <a:solidFill>
                      <a:schemeClr val="tx1"/>
                    </a:solidFill>
                    <a:latin typeface="Arial" panose="020B0604020202020204" pitchFamily="34" charset="0"/>
                    <a:cs typeface="Arial" panose="020B0604020202020204" pitchFamily="34" charset="0"/>
                  </a:rPr>
                  <a:t> an estimate of disc </a:t>
                </a:r>
                <a:r>
                  <a:rPr lang="it-IT" sz="2400" dirty="0" err="1">
                    <a:solidFill>
                      <a:schemeClr val="tx1"/>
                    </a:solidFill>
                    <a:latin typeface="Arial" panose="020B0604020202020204" pitchFamily="34" charset="0"/>
                    <a:cs typeface="Arial" panose="020B0604020202020204" pitchFamily="34" charset="0"/>
                  </a:rPr>
                  <a:t>lifetime</a:t>
                </a:r>
                <a:endParaRPr lang="it-IT" sz="2400" i="1" dirty="0">
                  <a:solidFill>
                    <a:schemeClr val="tx1"/>
                  </a:solidFill>
                  <a:latin typeface="Arial" panose="020B0604020202020204" pitchFamily="34" charset="0"/>
                  <a:cs typeface="Arial" panose="020B0604020202020204" pitchFamily="34" charset="0"/>
                </a:endParaRPr>
              </a:p>
            </p:txBody>
          </p:sp>
        </mc:Choice>
        <mc:Fallback xmlns="">
          <p:sp>
            <p:nvSpPr>
              <p:cNvPr id="10" name="Rettangolo con angoli arrotondati 9">
                <a:extLst>
                  <a:ext uri="{FF2B5EF4-FFF2-40B4-BE49-F238E27FC236}">
                    <a16:creationId xmlns:a16="http://schemas.microsoft.com/office/drawing/2014/main" id="{9CE21E21-7FAB-4FBA-B9D2-B41FDA1DFD63}"/>
                  </a:ext>
                </a:extLst>
              </p:cNvPr>
              <p:cNvSpPr>
                <a:spLocks noRot="1" noChangeAspect="1" noMove="1" noResize="1" noEditPoints="1" noAdjustHandles="1" noChangeArrowheads="1" noChangeShapeType="1" noTextEdit="1"/>
              </p:cNvSpPr>
              <p:nvPr/>
            </p:nvSpPr>
            <p:spPr>
              <a:xfrm>
                <a:off x="311757" y="901541"/>
                <a:ext cx="6767223" cy="852151"/>
              </a:xfrm>
              <a:prstGeom prst="roundRect">
                <a:avLst>
                  <a:gd name="adj" fmla="val 9982"/>
                </a:avLst>
              </a:prstGeom>
              <a:blipFill>
                <a:blip r:embed="rId3"/>
                <a:stretch>
                  <a:fillRect t="-2857" b="-15714"/>
                </a:stretch>
              </a:blipFill>
              <a:ln>
                <a:noFill/>
              </a:ln>
              <a:effectLst>
                <a:innerShdw blurRad="114300">
                  <a:prstClr val="black"/>
                </a:innerShdw>
              </a:effectLst>
            </p:spPr>
            <p:txBody>
              <a:bodyPr/>
              <a:lstStyle/>
              <a:p>
                <a:r>
                  <a:rPr lang="it-IT">
                    <a:noFill/>
                  </a:rPr>
                  <a:t> </a:t>
                </a:r>
              </a:p>
            </p:txBody>
          </p:sp>
        </mc:Fallback>
      </mc:AlternateContent>
      <p:pic>
        <p:nvPicPr>
          <p:cNvPr id="12" name="Picture 2" descr="image">
            <a:extLst>
              <a:ext uri="{FF2B5EF4-FFF2-40B4-BE49-F238E27FC236}">
                <a16:creationId xmlns:a16="http://schemas.microsoft.com/office/drawing/2014/main" id="{578FAA52-216D-45A2-B28E-E41E0A3E87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694" y="1867348"/>
            <a:ext cx="5638800" cy="483038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3" name="Rettangolo con angoli arrotondati 12">
                <a:extLst>
                  <a:ext uri="{FF2B5EF4-FFF2-40B4-BE49-F238E27FC236}">
                    <a16:creationId xmlns:a16="http://schemas.microsoft.com/office/drawing/2014/main" id="{6D71EA99-B4B3-41FD-B24B-BA740520E708}"/>
                  </a:ext>
                </a:extLst>
              </p:cNvPr>
              <p:cNvSpPr/>
              <p:nvPr/>
            </p:nvSpPr>
            <p:spPr>
              <a:xfrm>
                <a:off x="6362700" y="2221722"/>
                <a:ext cx="5638800" cy="361524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m:rPr>
                        <m:sty m:val="p"/>
                      </m:rPr>
                      <a:rPr lang="it-IT" sz="2400" i="0" smtClean="0">
                        <a:solidFill>
                          <a:schemeClr val="tx1"/>
                        </a:solidFill>
                        <a:latin typeface="Cambria Math" panose="02040503050406030204" pitchFamily="18" charset="0"/>
                        <a:cs typeface="Arial" panose="020B0604020202020204" pitchFamily="34" charset="0"/>
                      </a:rPr>
                      <m:t>I</m:t>
                    </m:r>
                    <m:r>
                      <m:rPr>
                        <m:sty m:val="p"/>
                      </m:rPr>
                      <a:rPr lang="it-IT" sz="2400" b="0" i="0" smtClean="0">
                        <a:solidFill>
                          <a:schemeClr val="tx1"/>
                        </a:solidFill>
                        <a:latin typeface="Cambria Math" panose="02040503050406030204" pitchFamily="18" charset="0"/>
                        <a:cs typeface="Arial" panose="020B0604020202020204" pitchFamily="34" charset="0"/>
                      </a:rPr>
                      <m:t>n</m:t>
                    </m:r>
                    <m:r>
                      <a:rPr lang="it-IT" sz="2400" b="0" i="1" smtClean="0">
                        <a:solidFill>
                          <a:schemeClr val="tx1"/>
                        </a:solidFill>
                        <a:latin typeface="Cambria Math" panose="02040503050406030204" pitchFamily="18" charset="0"/>
                        <a:cs typeface="Arial" panose="020B0604020202020204" pitchFamily="34" charset="0"/>
                      </a:rPr>
                      <m:t> </m:t>
                    </m:r>
                  </m:oMath>
                </a14:m>
                <a:r>
                  <a:rPr lang="el-GR" sz="2400" dirty="0">
                    <a:solidFill>
                      <a:schemeClr val="tx1"/>
                    </a:solidFill>
                    <a:latin typeface="Arial" panose="020B0604020202020204" pitchFamily="34" charset="0"/>
                    <a:cs typeface="Arial" panose="020B0604020202020204" pitchFamily="34" charset="0"/>
                  </a:rPr>
                  <a:t>σ</a:t>
                </a:r>
                <a:r>
                  <a:rPr lang="it-IT" sz="2400" dirty="0">
                    <a:solidFill>
                      <a:schemeClr val="tx1"/>
                    </a:solidFill>
                    <a:latin typeface="Arial" panose="020B0604020202020204" pitchFamily="34" charset="0"/>
                    <a:cs typeface="Arial" panose="020B0604020202020204" pitchFamily="34" charset="0"/>
                  </a:rPr>
                  <a:t> Ori disc </a:t>
                </a:r>
                <a:r>
                  <a:rPr lang="it-IT" sz="2400" dirty="0" err="1">
                    <a:solidFill>
                      <a:schemeClr val="tx1"/>
                    </a:solidFill>
                    <a:latin typeface="Arial" panose="020B0604020202020204" pitchFamily="34" charset="0"/>
                    <a:cs typeface="Arial" panose="020B0604020202020204" pitchFamily="34" charset="0"/>
                  </a:rPr>
                  <a:t>lifetime</a:t>
                </a:r>
                <a:r>
                  <a:rPr lang="it-IT" sz="2400" dirty="0">
                    <a:solidFill>
                      <a:schemeClr val="tx1"/>
                    </a:solidFill>
                    <a:latin typeface="Arial" panose="020B0604020202020204" pitchFamily="34" charset="0"/>
                    <a:cs typeface="Arial" panose="020B0604020202020204" pitchFamily="34" charset="0"/>
                  </a:rPr>
                  <a:t> (</a:t>
                </a:r>
                <a14:m>
                  <m:oMath xmlns:m="http://schemas.openxmlformats.org/officeDocument/2006/math">
                    <m:f>
                      <m:fPr>
                        <m:ctrlPr>
                          <a:rPr lang="it-IT" sz="2400" i="1" smtClean="0">
                            <a:solidFill>
                              <a:schemeClr val="tx1"/>
                            </a:solidFill>
                            <a:latin typeface="Cambria Math" panose="02040503050406030204" pitchFamily="18" charset="0"/>
                            <a:cs typeface="Arial" panose="020B0604020202020204" pitchFamily="34" charset="0"/>
                          </a:rPr>
                        </m:ctrlPr>
                      </m:fPr>
                      <m:num>
                        <m:sSub>
                          <m:sSubPr>
                            <m:ctrlPr>
                              <a:rPr lang="it-IT" sz="2400" i="1" smtClean="0">
                                <a:solidFill>
                                  <a:schemeClr val="tx1"/>
                                </a:solidFill>
                                <a:latin typeface="Cambria Math" panose="02040503050406030204" pitchFamily="18" charset="0"/>
                                <a:cs typeface="Arial" panose="020B0604020202020204" pitchFamily="34" charset="0"/>
                              </a:rPr>
                            </m:ctrlPr>
                          </m:sSubPr>
                          <m:e>
                            <m:r>
                              <a:rPr lang="it-IT" sz="2400" b="0" i="1" smtClean="0">
                                <a:solidFill>
                                  <a:schemeClr val="tx1"/>
                                </a:solidFill>
                                <a:latin typeface="Cambria Math" panose="02040503050406030204" pitchFamily="18" charset="0"/>
                                <a:cs typeface="Arial" panose="020B0604020202020204" pitchFamily="34" charset="0"/>
                              </a:rPr>
                              <m:t>𝑀</m:t>
                            </m:r>
                          </m:e>
                          <m:sub>
                            <m:r>
                              <a:rPr lang="it-IT" sz="2400" b="0" i="1" smtClean="0">
                                <a:solidFill>
                                  <a:schemeClr val="tx1"/>
                                </a:solidFill>
                                <a:latin typeface="Cambria Math" panose="02040503050406030204" pitchFamily="18" charset="0"/>
                                <a:cs typeface="Arial" panose="020B0604020202020204" pitchFamily="34" charset="0"/>
                              </a:rPr>
                              <m:t>𝑑𝑖𝑠𝑐</m:t>
                            </m:r>
                          </m:sub>
                        </m:sSub>
                      </m:num>
                      <m:den>
                        <m:sSub>
                          <m:sSubPr>
                            <m:ctrlPr>
                              <a:rPr lang="en-GB" sz="2400" i="1">
                                <a:solidFill>
                                  <a:schemeClr val="tx1"/>
                                </a:solidFill>
                                <a:latin typeface="Cambria Math" panose="02040503050406030204" pitchFamily="18" charset="0"/>
                                <a:cs typeface="Arial" panose="020B0604020202020204" pitchFamily="34" charset="0"/>
                              </a:rPr>
                            </m:ctrlPr>
                          </m:sSubPr>
                          <m:e>
                            <m:acc>
                              <m:accPr>
                                <m:chr m:val="̇"/>
                                <m:ctrlPr>
                                  <a:rPr lang="en-GB" sz="2400" i="1">
                                    <a:solidFill>
                                      <a:schemeClr val="tx1"/>
                                    </a:solidFill>
                                    <a:latin typeface="Cambria Math" panose="02040503050406030204" pitchFamily="18" charset="0"/>
                                    <a:cs typeface="Arial" panose="020B0604020202020204" pitchFamily="34" charset="0"/>
                                  </a:rPr>
                                </m:ctrlPr>
                              </m:accPr>
                              <m:e>
                                <m:r>
                                  <a:rPr lang="it-IT" sz="2400">
                                    <a:solidFill>
                                      <a:schemeClr val="tx1"/>
                                    </a:solidFill>
                                    <a:latin typeface="Cambria Math" panose="02040503050406030204" pitchFamily="18" charset="0"/>
                                    <a:cs typeface="Arial" panose="020B0604020202020204" pitchFamily="34" charset="0"/>
                                  </a:rPr>
                                  <m:t>𝑀</m:t>
                                </m:r>
                              </m:e>
                            </m:acc>
                          </m:e>
                          <m:sub>
                            <m:r>
                              <a:rPr lang="it-IT" sz="2400">
                                <a:solidFill>
                                  <a:schemeClr val="tx1"/>
                                </a:solidFill>
                                <a:latin typeface="Cambria Math" panose="02040503050406030204" pitchFamily="18" charset="0"/>
                                <a:cs typeface="Arial" panose="020B0604020202020204" pitchFamily="34" charset="0"/>
                              </a:rPr>
                              <m:t>𝑎𝑐𝑐</m:t>
                            </m:r>
                          </m:sub>
                        </m:sSub>
                      </m:den>
                    </m:f>
                  </m:oMath>
                </a14:m>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is</a:t>
                </a:r>
                <a:r>
                  <a:rPr lang="it-IT" sz="2400" dirty="0">
                    <a:solidFill>
                      <a:schemeClr val="tx1"/>
                    </a:solidFill>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shorter</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than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the age of the cluster</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Tentatively</a:t>
                </a:r>
                <a:r>
                  <a:rPr lang="it-IT" sz="2400" dirty="0">
                    <a:solidFill>
                      <a:schemeClr val="tx1"/>
                    </a:solidFill>
                    <a:latin typeface="Arial" panose="020B0604020202020204" pitchFamily="34" charset="0"/>
                    <a:cs typeface="Arial" panose="020B0604020202020204" pitchFamily="34" charset="0"/>
                  </a:rPr>
                  <a:t>, disc </a:t>
                </a:r>
                <a:r>
                  <a:rPr lang="it-IT" sz="2400" dirty="0" err="1">
                    <a:solidFill>
                      <a:schemeClr val="tx1"/>
                    </a:solidFill>
                    <a:latin typeface="Arial" panose="020B0604020202020204" pitchFamily="34" charset="0"/>
                    <a:cs typeface="Arial" panose="020B0604020202020204" pitchFamily="34" charset="0"/>
                  </a:rPr>
                  <a:t>lifetime</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declines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closer</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than</a:t>
                </a:r>
                <a:r>
                  <a:rPr lang="it-IT" sz="2400" dirty="0">
                    <a:solidFill>
                      <a:schemeClr val="tx1"/>
                    </a:solidFill>
                    <a:latin typeface="Arial" panose="020B0604020202020204" pitchFamily="34" charset="0"/>
                    <a:cs typeface="Arial" panose="020B0604020202020204" pitchFamily="34" charset="0"/>
                  </a:rPr>
                  <a:t> 0.5 pc from the massive star (G</a:t>
                </a:r>
                <a:r>
                  <a:rPr lang="it-IT" sz="2400" baseline="-25000" dirty="0">
                    <a:solidFill>
                      <a:schemeClr val="tx1"/>
                    </a:solidFill>
                    <a:latin typeface="Arial" panose="020B0604020202020204" pitchFamily="34" charset="0"/>
                    <a:cs typeface="Arial" panose="020B0604020202020204" pitchFamily="34" charset="0"/>
                  </a:rPr>
                  <a:t>0</a:t>
                </a:r>
                <a:r>
                  <a:rPr lang="it-IT" sz="2400" dirty="0">
                    <a:solidFill>
                      <a:schemeClr val="tx1"/>
                    </a:solidFill>
                    <a:latin typeface="Arial" panose="020B0604020202020204" pitchFamily="34" charset="0"/>
                    <a:cs typeface="Arial" panose="020B0604020202020204" pitchFamily="34" charset="0"/>
                  </a:rPr>
                  <a:t>=10</a:t>
                </a:r>
                <a:r>
                  <a:rPr lang="it-IT" sz="2400" baseline="30000" dirty="0">
                    <a:solidFill>
                      <a:schemeClr val="tx1"/>
                    </a:solidFill>
                    <a:latin typeface="Arial" panose="020B0604020202020204" pitchFamily="34" charset="0"/>
                    <a:cs typeface="Arial" panose="020B0604020202020204" pitchFamily="34" charset="0"/>
                  </a:rPr>
                  <a:t>4</a:t>
                </a:r>
                <a:r>
                  <a:rPr lang="it-IT" sz="2400" dirty="0">
                    <a:solidFill>
                      <a:schemeClr val="tx1"/>
                    </a:solidFill>
                    <a:latin typeface="Arial" panose="020B0604020202020204" pitchFamily="34" charset="0"/>
                    <a:cs typeface="Arial" panose="020B0604020202020204" pitchFamily="34" charset="0"/>
                  </a:rPr>
                  <a:t>)</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i="1" dirty="0" err="1">
                    <a:solidFill>
                      <a:schemeClr val="tx1"/>
                    </a:solidFill>
                    <a:latin typeface="Arial" panose="020B0604020202020204" pitchFamily="34" charset="0"/>
                    <a:cs typeface="Arial" panose="020B0604020202020204" pitchFamily="34" charset="0"/>
                  </a:rPr>
                  <a:t>Mauco</a:t>
                </a:r>
                <a:r>
                  <a:rPr lang="it-IT" sz="2400" i="1" dirty="0">
                    <a:solidFill>
                      <a:schemeClr val="tx1"/>
                    </a:solidFill>
                    <a:latin typeface="Arial" panose="020B0604020202020204" pitchFamily="34" charset="0"/>
                    <a:cs typeface="Arial" panose="020B0604020202020204" pitchFamily="34" charset="0"/>
                  </a:rPr>
                  <a:t>+ 2023</a:t>
                </a:r>
              </a:p>
            </p:txBody>
          </p:sp>
        </mc:Choice>
        <mc:Fallback xmlns="">
          <p:sp>
            <p:nvSpPr>
              <p:cNvPr id="13" name="Rettangolo con angoli arrotondati 12">
                <a:extLst>
                  <a:ext uri="{FF2B5EF4-FFF2-40B4-BE49-F238E27FC236}">
                    <a16:creationId xmlns:a16="http://schemas.microsoft.com/office/drawing/2014/main" id="{6D71EA99-B4B3-41FD-B24B-BA740520E708}"/>
                  </a:ext>
                </a:extLst>
              </p:cNvPr>
              <p:cNvSpPr>
                <a:spLocks noRot="1" noChangeAspect="1" noMove="1" noResize="1" noEditPoints="1" noAdjustHandles="1" noChangeArrowheads="1" noChangeShapeType="1" noTextEdit="1"/>
              </p:cNvSpPr>
              <p:nvPr/>
            </p:nvSpPr>
            <p:spPr>
              <a:xfrm>
                <a:off x="6362700" y="2221722"/>
                <a:ext cx="5638800" cy="3615243"/>
              </a:xfrm>
              <a:prstGeom prst="roundRect">
                <a:avLst>
                  <a:gd name="adj" fmla="val 9982"/>
                </a:avLst>
              </a:prstGeom>
              <a:blipFill>
                <a:blip r:embed="rId5"/>
                <a:stretch>
                  <a:fillRect/>
                </a:stretch>
              </a:blipFill>
              <a:ln>
                <a:noFill/>
              </a:ln>
              <a:effectLst>
                <a:innerShdw blurRad="114300">
                  <a:prstClr val="black"/>
                </a:innerShdw>
              </a:effectLst>
            </p:spPr>
            <p:txBody>
              <a:bodyPr/>
              <a:lstStyle/>
              <a:p>
                <a:r>
                  <a:rPr lang="it-IT">
                    <a:noFill/>
                  </a:rPr>
                  <a:t> </a:t>
                </a:r>
              </a:p>
            </p:txBody>
          </p:sp>
        </mc:Fallback>
      </mc:AlternateContent>
    </p:spTree>
    <p:extLst>
      <p:ext uri="{BB962C8B-B14F-4D97-AF65-F5344CB8AC3E}">
        <p14:creationId xmlns:p14="http://schemas.microsoft.com/office/powerpoint/2010/main" val="26960404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1EA43AE8-B920-42C0-A709-C7739B704DFC}"/>
              </a:ext>
            </a:extLst>
          </p:cNvPr>
          <p:cNvSpPr txBox="1"/>
          <p:nvPr/>
        </p:nvSpPr>
        <p:spPr>
          <a:xfrm>
            <a:off x="29817" y="54520"/>
            <a:ext cx="863589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THE DIMENSIONLESS ACCRETION PARAMETER</a:t>
            </a:r>
          </a:p>
        </p:txBody>
      </p:sp>
      <mc:AlternateContent xmlns:mc="http://schemas.openxmlformats.org/markup-compatibility/2006" xmlns:a14="http://schemas.microsoft.com/office/drawing/2010/main">
        <mc:Choice Requires="a14">
          <p:sp>
            <p:nvSpPr>
              <p:cNvPr id="7" name="Rettangolo con angoli arrotondati 6">
                <a:extLst>
                  <a:ext uri="{FF2B5EF4-FFF2-40B4-BE49-F238E27FC236}">
                    <a16:creationId xmlns:a16="http://schemas.microsoft.com/office/drawing/2014/main" id="{6D50A85D-080C-4192-8FD5-BA20CD640AD3}"/>
                  </a:ext>
                </a:extLst>
              </p:cNvPr>
              <p:cNvSpPr/>
              <p:nvPr/>
            </p:nvSpPr>
            <p:spPr>
              <a:xfrm>
                <a:off x="162880" y="1033003"/>
                <a:ext cx="5102540" cy="2997978"/>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it-IT" sz="2800" i="1">
                        <a:solidFill>
                          <a:schemeClr val="tx1"/>
                        </a:solidFill>
                        <a:latin typeface="Cambria Math" panose="02040503050406030204" pitchFamily="18" charset="0"/>
                        <a:cs typeface="Arial" panose="020B0604020202020204" pitchFamily="34" charset="0"/>
                      </a:rPr>
                      <m:t>𝜂</m:t>
                    </m:r>
                    <m:r>
                      <a:rPr lang="it-IT" sz="2800" i="1">
                        <a:solidFill>
                          <a:schemeClr val="tx1"/>
                        </a:solidFill>
                        <a:latin typeface="Cambria Math" panose="02040503050406030204" pitchFamily="18" charset="0"/>
                        <a:cs typeface="Arial" panose="020B0604020202020204" pitchFamily="34" charset="0"/>
                      </a:rPr>
                      <m:t>=</m:t>
                    </m:r>
                    <m:f>
                      <m:fPr>
                        <m:ctrlPr>
                          <a:rPr lang="it-IT" sz="2800" i="1">
                            <a:solidFill>
                              <a:schemeClr val="tx1"/>
                            </a:solidFill>
                            <a:latin typeface="Cambria Math" panose="02040503050406030204" pitchFamily="18" charset="0"/>
                            <a:cs typeface="Arial" panose="020B0604020202020204" pitchFamily="34" charset="0"/>
                          </a:rPr>
                        </m:ctrlPr>
                      </m:fPr>
                      <m:num>
                        <m:r>
                          <a:rPr lang="it-IT" sz="2800" i="1">
                            <a:solidFill>
                              <a:schemeClr val="tx1"/>
                            </a:solidFill>
                            <a:latin typeface="Cambria Math" panose="02040503050406030204" pitchFamily="18" charset="0"/>
                            <a:cs typeface="Arial" panose="020B0604020202020204" pitchFamily="34" charset="0"/>
                          </a:rPr>
                          <m:t>𝜏</m:t>
                        </m:r>
                        <m:acc>
                          <m:accPr>
                            <m:chr m:val="̇"/>
                            <m:ctrlPr>
                              <a:rPr lang="it-IT" sz="2800" i="1">
                                <a:solidFill>
                                  <a:schemeClr val="tx1"/>
                                </a:solidFill>
                                <a:latin typeface="Cambria Math" panose="02040503050406030204" pitchFamily="18" charset="0"/>
                                <a:cs typeface="Arial" panose="020B0604020202020204" pitchFamily="34" charset="0"/>
                              </a:rPr>
                            </m:ctrlPr>
                          </m:accPr>
                          <m:e>
                            <m:r>
                              <a:rPr lang="it-IT" sz="2800" i="1">
                                <a:solidFill>
                                  <a:schemeClr val="tx1"/>
                                </a:solidFill>
                                <a:latin typeface="Cambria Math" panose="02040503050406030204" pitchFamily="18" charset="0"/>
                                <a:cs typeface="Arial" panose="020B0604020202020204" pitchFamily="34" charset="0"/>
                              </a:rPr>
                              <m:t>𝑀</m:t>
                            </m:r>
                          </m:e>
                        </m:acc>
                      </m:num>
                      <m:den>
                        <m:sSub>
                          <m:sSubPr>
                            <m:ctrlPr>
                              <a:rPr lang="it-IT" sz="2800" i="1">
                                <a:solidFill>
                                  <a:schemeClr val="tx1"/>
                                </a:solidFill>
                                <a:latin typeface="Cambria Math" panose="02040503050406030204" pitchFamily="18" charset="0"/>
                                <a:cs typeface="Arial" panose="020B0604020202020204" pitchFamily="34" charset="0"/>
                              </a:rPr>
                            </m:ctrlPr>
                          </m:sSubPr>
                          <m:e>
                            <m:r>
                              <a:rPr lang="it-IT" sz="2800" i="1">
                                <a:solidFill>
                                  <a:schemeClr val="tx1"/>
                                </a:solidFill>
                                <a:latin typeface="Cambria Math" panose="02040503050406030204" pitchFamily="18" charset="0"/>
                                <a:cs typeface="Arial" panose="020B0604020202020204" pitchFamily="34" charset="0"/>
                              </a:rPr>
                              <m:t>𝑀</m:t>
                            </m:r>
                          </m:e>
                          <m:sub>
                            <m:r>
                              <a:rPr lang="it-IT" sz="2800" i="1">
                                <a:solidFill>
                                  <a:schemeClr val="tx1"/>
                                </a:solidFill>
                                <a:latin typeface="Cambria Math" panose="02040503050406030204" pitchFamily="18" charset="0"/>
                                <a:cs typeface="Arial" panose="020B0604020202020204" pitchFamily="34" charset="0"/>
                              </a:rPr>
                              <m:t>𝑑𝑖𝑠𝑐</m:t>
                            </m:r>
                          </m:sub>
                        </m:sSub>
                      </m:den>
                    </m:f>
                  </m:oMath>
                </a14:m>
                <a:r>
                  <a:rPr lang="it-IT" sz="2800" i="1" dirty="0">
                    <a:solidFill>
                      <a:schemeClr val="tx1"/>
                    </a:solidFill>
                    <a:latin typeface="Arial" panose="020B0604020202020204" pitchFamily="34" charset="0"/>
                    <a:cs typeface="Arial" panose="020B0604020202020204" pitchFamily="34" charset="0"/>
                  </a:rPr>
                  <a:t>   </a:t>
                </a:r>
                <a:r>
                  <a:rPr lang="it-IT" sz="2400" i="1" dirty="0">
                    <a:solidFill>
                      <a:schemeClr val="tx1"/>
                    </a:solidFill>
                    <a:latin typeface="Arial" panose="020B0604020202020204" pitchFamily="34" charset="0"/>
                    <a:cs typeface="Arial" panose="020B0604020202020204" pitchFamily="34" charset="0"/>
                  </a:rPr>
                  <a:t>(Rosotti+2017)   </a:t>
                </a:r>
                <a:endParaRPr lang="it-IT" sz="2800" i="1" dirty="0">
                  <a:solidFill>
                    <a:schemeClr val="tx1"/>
                  </a:solidFill>
                  <a:latin typeface="Arial" panose="020B0604020202020204" pitchFamily="34" charset="0"/>
                  <a:cs typeface="Arial" panose="020B0604020202020204" pitchFamily="34" charset="0"/>
                </a:endParaRPr>
              </a:p>
              <a:p>
                <a:pPr algn="ctr"/>
                <a:endParaRPr lang="it-IT" sz="2400" i="1" dirty="0">
                  <a:solidFill>
                    <a:schemeClr val="tx1"/>
                  </a:solidFill>
                  <a:latin typeface="Arial" panose="020B0604020202020204" pitchFamily="34" charset="0"/>
                  <a:cs typeface="Arial" panose="020B0604020202020204" pitchFamily="34" charset="0"/>
                </a:endParaRPr>
              </a:p>
              <a:p>
                <a:pPr algn="ct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Viscousity-driven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evolution</a:t>
                </a:r>
                <a:r>
                  <a:rPr lang="it-IT" sz="2400" dirty="0">
                    <a:solidFill>
                      <a:schemeClr val="tx1"/>
                    </a:solidFill>
                    <a:latin typeface="Arial" panose="020B0604020202020204" pitchFamily="34" charset="0"/>
                    <a:cs typeface="Arial" panose="020B0604020202020204" pitchFamily="34" charset="0"/>
                  </a:rPr>
                  <a:t>: </a:t>
                </a:r>
                <a:r>
                  <a:rPr lang="el-GR" sz="2400" dirty="0">
                    <a:solidFill>
                      <a:schemeClr val="tx1"/>
                    </a:solidFill>
                    <a:latin typeface="Arial" panose="020B0604020202020204" pitchFamily="34" charset="0"/>
                    <a:cs typeface="Arial" panose="020B0604020202020204" pitchFamily="34" charset="0"/>
                  </a:rPr>
                  <a:t>η</a:t>
                </a:r>
                <a:r>
                  <a:rPr lang="it-IT" sz="2400" dirty="0">
                    <a:solidFill>
                      <a:schemeClr val="tx1"/>
                    </a:solidFill>
                    <a:latin typeface="Arial" panose="020B0604020202020204" pitchFamily="34" charset="0"/>
                    <a:cs typeface="Arial" panose="020B0604020202020204" pitchFamily="34" charset="0"/>
                  </a:rPr>
                  <a:t>=1</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Photoevaporating</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disc</a:t>
                </a:r>
                <a:r>
                  <a:rPr lang="it-IT" sz="2400" dirty="0">
                    <a:solidFill>
                      <a:schemeClr val="tx1"/>
                    </a:solidFill>
                    <a:latin typeface="Arial" panose="020B0604020202020204" pitchFamily="34" charset="0"/>
                    <a:cs typeface="Arial" panose="020B0604020202020204" pitchFamily="34" charset="0"/>
                  </a:rPr>
                  <a:t>: </a:t>
                </a:r>
                <a:r>
                  <a:rPr lang="el-GR" sz="2400" dirty="0">
                    <a:solidFill>
                      <a:schemeClr val="tx1"/>
                    </a:solidFill>
                    <a:latin typeface="Arial" panose="020B0604020202020204" pitchFamily="34" charset="0"/>
                    <a:cs typeface="Arial" panose="020B0604020202020204" pitchFamily="34" charset="0"/>
                  </a:rPr>
                  <a:t>η</a:t>
                </a:r>
                <a:r>
                  <a:rPr lang="it-IT" sz="2400" dirty="0">
                    <a:solidFill>
                      <a:schemeClr val="tx1"/>
                    </a:solidFill>
                    <a:latin typeface="Arial" panose="020B0604020202020204" pitchFamily="34" charset="0"/>
                    <a:cs typeface="Arial" panose="020B0604020202020204" pitchFamily="34" charset="0"/>
                  </a:rPr>
                  <a:t>&gt;1</a:t>
                </a:r>
              </a:p>
              <a:p>
                <a:pPr algn="ctr"/>
                <a:endParaRPr lang="it-IT" sz="2400" i="1" dirty="0">
                  <a:solidFill>
                    <a:schemeClr val="tx1"/>
                  </a:solidFill>
                  <a:latin typeface="Arial" panose="020B0604020202020204" pitchFamily="34" charset="0"/>
                  <a:cs typeface="Arial" panose="020B0604020202020204" pitchFamily="34" charset="0"/>
                </a:endParaRPr>
              </a:p>
            </p:txBody>
          </p:sp>
        </mc:Choice>
        <mc:Fallback xmlns="">
          <p:sp>
            <p:nvSpPr>
              <p:cNvPr id="7" name="Rettangolo con angoli arrotondati 6">
                <a:extLst>
                  <a:ext uri="{FF2B5EF4-FFF2-40B4-BE49-F238E27FC236}">
                    <a16:creationId xmlns:a16="http://schemas.microsoft.com/office/drawing/2014/main" id="{6D50A85D-080C-4192-8FD5-BA20CD640AD3}"/>
                  </a:ext>
                </a:extLst>
              </p:cNvPr>
              <p:cNvSpPr>
                <a:spLocks noRot="1" noChangeAspect="1" noMove="1" noResize="1" noEditPoints="1" noAdjustHandles="1" noChangeArrowheads="1" noChangeShapeType="1" noTextEdit="1"/>
              </p:cNvSpPr>
              <p:nvPr/>
            </p:nvSpPr>
            <p:spPr>
              <a:xfrm>
                <a:off x="162880" y="1033003"/>
                <a:ext cx="5102540" cy="2997978"/>
              </a:xfrm>
              <a:prstGeom prst="roundRect">
                <a:avLst>
                  <a:gd name="adj" fmla="val 9982"/>
                </a:avLst>
              </a:prstGeom>
              <a:blipFill>
                <a:blip r:embed="rId2"/>
                <a:stretch>
                  <a:fillRect/>
                </a:stretch>
              </a:blipFill>
              <a:ln>
                <a:noFill/>
              </a:ln>
              <a:effectLst>
                <a:innerShdw blurRad="114300">
                  <a:prstClr val="black"/>
                </a:innerShdw>
              </a:effectLst>
            </p:spPr>
            <p:txBody>
              <a:bodyPr/>
              <a:lstStyle/>
              <a:p>
                <a:r>
                  <a:rPr lang="it-IT">
                    <a:noFill/>
                  </a:rPr>
                  <a:t> </a:t>
                </a:r>
              </a:p>
            </p:txBody>
          </p:sp>
        </mc:Fallback>
      </mc:AlternateContent>
      <p:pic>
        <p:nvPicPr>
          <p:cNvPr id="38914" name="Picture 2" descr="Dimensionless accretion parameter of an externally photoevaporating disc. The light blue solid line marks the expanding phase of the disc and the green dot–dashed one marks the shrinking one. Also shown in the plot (orange dashed line) is the result from a control run where we have not included external photoevaporation and the reference dimensionless accretion parameter of 0.5 (horizontal blue dotted line). Note that how only in the shrinking phase external photoevaporation starts to matter; during this phase, the dimensionless accretion parameter becomes noticeably higher than unity.">
            <a:extLst>
              <a:ext uri="{FF2B5EF4-FFF2-40B4-BE49-F238E27FC236}">
                <a16:creationId xmlns:a16="http://schemas.microsoft.com/office/drawing/2014/main" id="{4B2BA4A8-22EA-4FE5-8365-3B81918B4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6390" y="742607"/>
            <a:ext cx="4091940" cy="2990264"/>
          </a:xfrm>
          <a:prstGeom prst="rect">
            <a:avLst/>
          </a:prstGeom>
          <a:noFill/>
          <a:extLst>
            <a:ext uri="{909E8E84-426E-40DD-AFC4-6F175D3DCCD1}">
              <a14:hiddenFill xmlns:a14="http://schemas.microsoft.com/office/drawing/2010/main">
                <a:solidFill>
                  <a:srgbClr val="FFFFFF"/>
                </a:solidFill>
              </a14:hiddenFill>
            </a:ext>
          </a:extLst>
        </p:spPr>
      </p:pic>
      <p:pic>
        <p:nvPicPr>
          <p:cNvPr id="38916" name="Picture 4" descr="Same as Fig. 3 but for a disc that experiences only the shrinking phase. Solid black line: photoevaporating disc. Orange dashed line: control run without photoevaporation. Horizontal blue dotted line: the reference dimensionless accretion parameter of 0.5.">
            <a:extLst>
              <a:ext uri="{FF2B5EF4-FFF2-40B4-BE49-F238E27FC236}">
                <a16:creationId xmlns:a16="http://schemas.microsoft.com/office/drawing/2014/main" id="{776DD81A-AF78-4A93-9C36-CEBFB3DB88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6390" y="3836183"/>
            <a:ext cx="4091940" cy="2967297"/>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a:extLst>
              <a:ext uri="{FF2B5EF4-FFF2-40B4-BE49-F238E27FC236}">
                <a16:creationId xmlns:a16="http://schemas.microsoft.com/office/drawing/2014/main" id="{5B81C196-0338-49B8-8401-05B5093D6A92}"/>
              </a:ext>
            </a:extLst>
          </p:cNvPr>
          <p:cNvSpPr txBox="1"/>
          <p:nvPr/>
        </p:nvSpPr>
        <p:spPr>
          <a:xfrm>
            <a:off x="9593580" y="1883796"/>
            <a:ext cx="1819749" cy="707886"/>
          </a:xfrm>
          <a:prstGeom prst="rect">
            <a:avLst/>
          </a:prstGeom>
          <a:noFill/>
          <a:ln w="28575">
            <a:solidFill>
              <a:srgbClr val="FF0000"/>
            </a:solidFill>
          </a:ln>
        </p:spPr>
        <p:txBody>
          <a:bodyPr wrap="square" rtlCol="0">
            <a:spAutoFit/>
          </a:bodyPr>
          <a:lstStyle/>
          <a:p>
            <a:pPr algn="ctr"/>
            <a:r>
              <a:rPr lang="it-IT" sz="2000" dirty="0">
                <a:solidFill>
                  <a:schemeClr val="bg1"/>
                </a:solidFill>
              </a:rPr>
              <a:t>With </a:t>
            </a:r>
            <a:r>
              <a:rPr lang="it-IT" sz="2000" dirty="0" err="1">
                <a:solidFill>
                  <a:schemeClr val="bg1"/>
                </a:solidFill>
              </a:rPr>
              <a:t>expansion</a:t>
            </a:r>
            <a:r>
              <a:rPr lang="it-IT" sz="2000" dirty="0">
                <a:solidFill>
                  <a:schemeClr val="bg1"/>
                </a:solidFill>
              </a:rPr>
              <a:t> </a:t>
            </a:r>
            <a:r>
              <a:rPr lang="it-IT" sz="2000" dirty="0" err="1">
                <a:solidFill>
                  <a:schemeClr val="bg1"/>
                </a:solidFill>
              </a:rPr>
              <a:t>phase</a:t>
            </a:r>
            <a:r>
              <a:rPr lang="it-IT" sz="2000" dirty="0">
                <a:solidFill>
                  <a:schemeClr val="bg1"/>
                </a:solidFill>
              </a:rPr>
              <a:t> (low G</a:t>
            </a:r>
            <a:r>
              <a:rPr lang="it-IT" sz="2000" baseline="-25000" dirty="0">
                <a:solidFill>
                  <a:schemeClr val="bg1"/>
                </a:solidFill>
              </a:rPr>
              <a:t>0</a:t>
            </a:r>
            <a:r>
              <a:rPr lang="it-IT" sz="2000" dirty="0">
                <a:solidFill>
                  <a:schemeClr val="bg1"/>
                </a:solidFill>
              </a:rPr>
              <a:t>)</a:t>
            </a:r>
            <a:endParaRPr lang="it-IT" sz="2000" i="1" dirty="0">
              <a:solidFill>
                <a:schemeClr val="bg1"/>
              </a:solidFill>
            </a:endParaRPr>
          </a:p>
        </p:txBody>
      </p:sp>
      <p:sp>
        <p:nvSpPr>
          <p:cNvPr id="10" name="CasellaDiTesto 9">
            <a:extLst>
              <a:ext uri="{FF2B5EF4-FFF2-40B4-BE49-F238E27FC236}">
                <a16:creationId xmlns:a16="http://schemas.microsoft.com/office/drawing/2014/main" id="{34B9A24A-C5AB-464B-AFB3-0A17BDDBC27D}"/>
              </a:ext>
            </a:extLst>
          </p:cNvPr>
          <p:cNvSpPr txBox="1"/>
          <p:nvPr/>
        </p:nvSpPr>
        <p:spPr>
          <a:xfrm>
            <a:off x="9593579" y="4588896"/>
            <a:ext cx="1819749" cy="1015663"/>
          </a:xfrm>
          <a:prstGeom prst="rect">
            <a:avLst/>
          </a:prstGeom>
          <a:noFill/>
          <a:ln w="28575">
            <a:solidFill>
              <a:srgbClr val="FF0000"/>
            </a:solidFill>
          </a:ln>
        </p:spPr>
        <p:txBody>
          <a:bodyPr wrap="square" rtlCol="0">
            <a:spAutoFit/>
          </a:bodyPr>
          <a:lstStyle/>
          <a:p>
            <a:pPr algn="ctr"/>
            <a:r>
              <a:rPr lang="it-IT" sz="2000" dirty="0" err="1">
                <a:solidFill>
                  <a:schemeClr val="bg1"/>
                </a:solidFill>
              </a:rPr>
              <a:t>Without</a:t>
            </a:r>
            <a:r>
              <a:rPr lang="it-IT" sz="2000" dirty="0">
                <a:solidFill>
                  <a:schemeClr val="bg1"/>
                </a:solidFill>
              </a:rPr>
              <a:t> </a:t>
            </a:r>
            <a:r>
              <a:rPr lang="it-IT" sz="2000" dirty="0" err="1">
                <a:solidFill>
                  <a:schemeClr val="bg1"/>
                </a:solidFill>
              </a:rPr>
              <a:t>expansion</a:t>
            </a:r>
            <a:r>
              <a:rPr lang="it-IT" sz="2000" dirty="0">
                <a:solidFill>
                  <a:schemeClr val="bg1"/>
                </a:solidFill>
              </a:rPr>
              <a:t> </a:t>
            </a:r>
            <a:r>
              <a:rPr lang="it-IT" sz="2000" dirty="0" err="1">
                <a:solidFill>
                  <a:schemeClr val="bg1"/>
                </a:solidFill>
              </a:rPr>
              <a:t>phase</a:t>
            </a:r>
            <a:r>
              <a:rPr lang="it-IT" sz="2000" dirty="0">
                <a:solidFill>
                  <a:schemeClr val="bg1"/>
                </a:solidFill>
              </a:rPr>
              <a:t> (high G</a:t>
            </a:r>
            <a:r>
              <a:rPr lang="it-IT" sz="2000" baseline="-25000" dirty="0">
                <a:solidFill>
                  <a:schemeClr val="bg1"/>
                </a:solidFill>
              </a:rPr>
              <a:t>0</a:t>
            </a:r>
            <a:r>
              <a:rPr lang="it-IT" sz="2000" dirty="0">
                <a:solidFill>
                  <a:schemeClr val="bg1"/>
                </a:solidFill>
              </a:rPr>
              <a:t>)</a:t>
            </a:r>
            <a:endParaRPr lang="it-IT" sz="2000" i="1" dirty="0">
              <a:solidFill>
                <a:schemeClr val="bg1"/>
              </a:solidFill>
            </a:endParaRPr>
          </a:p>
        </p:txBody>
      </p:sp>
    </p:spTree>
    <p:extLst>
      <p:ext uri="{BB962C8B-B14F-4D97-AF65-F5344CB8AC3E}">
        <p14:creationId xmlns:p14="http://schemas.microsoft.com/office/powerpoint/2010/main" val="26747238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Outer radius (top) and mass (bottom) evolution of a 0.1 M⊙ PPD around a 1 M⊙ star for G0= 30 (solid), 300 (dashed) and 3000 (dotted). We have marked our definition of the photoevaporation-induced disc destruction time-scale τphot.(G0) as a vertical red line in each case.">
            <a:extLst>
              <a:ext uri="{FF2B5EF4-FFF2-40B4-BE49-F238E27FC236}">
                <a16:creationId xmlns:a16="http://schemas.microsoft.com/office/drawing/2014/main" id="{07033ADA-391F-4997-9DDE-7C398C62BB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3556"/>
          <a:stretch/>
        </p:blipFill>
        <p:spPr bwMode="auto">
          <a:xfrm>
            <a:off x="7391055" y="1605747"/>
            <a:ext cx="3825875" cy="31851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Outer radius (top) and mass (bottom) evolution of a 0.1 M⊙ PPD around a 1 M⊙ star for G0= 30 (solid), 300 (dashed) and 3000 (dotted). We have marked our definition of the photoevaporation-induced disc destruction time-scale τphot.(G0) as a vertical red line in each case.">
            <a:extLst>
              <a:ext uri="{FF2B5EF4-FFF2-40B4-BE49-F238E27FC236}">
                <a16:creationId xmlns:a16="http://schemas.microsoft.com/office/drawing/2014/main" id="{904111FC-23CA-49A6-B2FF-5F049CE590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7444"/>
          <a:stretch/>
        </p:blipFill>
        <p:spPr bwMode="auto">
          <a:xfrm>
            <a:off x="875968" y="1604458"/>
            <a:ext cx="3825875" cy="318516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2" name="Rettangolo con angoli arrotondati 11">
                <a:extLst>
                  <a:ext uri="{FF2B5EF4-FFF2-40B4-BE49-F238E27FC236}">
                    <a16:creationId xmlns:a16="http://schemas.microsoft.com/office/drawing/2014/main" id="{5C2FFA37-30FB-4016-9C1D-F5744B6204AA}"/>
                  </a:ext>
                </a:extLst>
              </p:cNvPr>
              <p:cNvSpPr/>
              <p:nvPr/>
            </p:nvSpPr>
            <p:spPr>
              <a:xfrm>
                <a:off x="137160" y="4899660"/>
                <a:ext cx="5456584" cy="190382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sSub>
                      <m:sSubPr>
                        <m:ctrlPr>
                          <a:rPr lang="it-IT" sz="2400" i="1" smtClean="0">
                            <a:solidFill>
                              <a:schemeClr val="tx1"/>
                            </a:solidFill>
                            <a:latin typeface="Cambria Math" panose="02040503050406030204" pitchFamily="18" charset="0"/>
                            <a:cs typeface="Arial" panose="020B0604020202020204" pitchFamily="34" charset="0"/>
                          </a:rPr>
                        </m:ctrlPr>
                      </m:sSubPr>
                      <m:e>
                        <m:acc>
                          <m:accPr>
                            <m:chr m:val="̇"/>
                            <m:ctrlPr>
                              <a:rPr lang="it-IT" sz="2400" i="1">
                                <a:solidFill>
                                  <a:schemeClr val="tx1"/>
                                </a:solidFill>
                                <a:latin typeface="Cambria Math" panose="02040503050406030204" pitchFamily="18" charset="0"/>
                                <a:cs typeface="Arial" panose="020B0604020202020204" pitchFamily="34" charset="0"/>
                              </a:rPr>
                            </m:ctrlPr>
                          </m:accPr>
                          <m:e>
                            <m:r>
                              <a:rPr lang="it-IT" sz="2400" i="1">
                                <a:solidFill>
                                  <a:schemeClr val="tx1"/>
                                </a:solidFill>
                                <a:latin typeface="Cambria Math" panose="02040503050406030204" pitchFamily="18" charset="0"/>
                                <a:cs typeface="Arial" panose="020B0604020202020204" pitchFamily="34" charset="0"/>
                              </a:rPr>
                              <m:t>𝑀</m:t>
                            </m:r>
                          </m:e>
                        </m:acc>
                      </m:e>
                      <m:sub>
                        <m:r>
                          <a:rPr lang="it-IT" sz="2400" b="0" i="1" smtClean="0">
                            <a:solidFill>
                              <a:schemeClr val="tx1"/>
                            </a:solidFill>
                            <a:latin typeface="Cambria Math" panose="02040503050406030204" pitchFamily="18" charset="0"/>
                            <a:cs typeface="Arial" panose="020B0604020202020204" pitchFamily="34" charset="0"/>
                          </a:rPr>
                          <m:t>𝑑𝑖𝑠𝑐</m:t>
                        </m:r>
                      </m:sub>
                    </m:sSub>
                  </m:oMath>
                </a14:m>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declines</a:t>
                </a:r>
                <a:r>
                  <a:rPr lang="it-IT" sz="2400" dirty="0">
                    <a:solidFill>
                      <a:schemeClr val="tx1"/>
                    </a:solidFill>
                    <a:latin typeface="Arial" panose="020B0604020202020204" pitchFamily="34" charset="0"/>
                    <a:cs typeface="Arial" panose="020B0604020202020204" pitchFamily="34" charset="0"/>
                  </a:rPr>
                  <a:t> with time </a:t>
                </a:r>
              </a:p>
              <a:p>
                <a:pPr algn="ctr"/>
                <a:endParaRPr lang="it-IT" sz="2400" dirty="0">
                  <a:solidFill>
                    <a:schemeClr val="tx1"/>
                  </a:solidFill>
                  <a:latin typeface="Arial" panose="020B0604020202020204" pitchFamily="34" charset="0"/>
                  <a:cs typeface="Arial" panose="020B0604020202020204" pitchFamily="34" charset="0"/>
                </a:endParaRPr>
              </a:p>
              <a:p>
                <a:pPr algn="ctr"/>
                <a:r>
                  <a:rPr lang="it-IT" sz="2400" dirty="0">
                    <a:solidFill>
                      <a:schemeClr val="tx1"/>
                    </a:solidFill>
                    <a:latin typeface="Arial" panose="020B0604020202020204" pitchFamily="34" charset="0"/>
                    <a:cs typeface="Arial" panose="020B0604020202020204" pitchFamily="34" charset="0"/>
                  </a:rPr>
                  <a:t>Disc </a:t>
                </a:r>
                <a:r>
                  <a:rPr lang="it-IT" sz="2400" dirty="0" err="1">
                    <a:solidFill>
                      <a:schemeClr val="tx1"/>
                    </a:solidFill>
                    <a:latin typeface="Arial" panose="020B0604020202020204" pitchFamily="34" charset="0"/>
                    <a:cs typeface="Arial" panose="020B0604020202020204" pitchFamily="34" charset="0"/>
                  </a:rPr>
                  <a:t>destruction</a:t>
                </a:r>
                <a:r>
                  <a:rPr lang="it-IT" sz="2400" dirty="0">
                    <a:solidFill>
                      <a:schemeClr val="tx1"/>
                    </a:solidFill>
                    <a:latin typeface="Arial" panose="020B0604020202020204" pitchFamily="34" charset="0"/>
                    <a:cs typeface="Arial" panose="020B0604020202020204" pitchFamily="34" charset="0"/>
                  </a:rPr>
                  <a:t> times </a:t>
                </a:r>
                <a:r>
                  <a:rPr lang="it-IT" sz="2400" dirty="0" err="1">
                    <a:solidFill>
                      <a:schemeClr val="tx1"/>
                    </a:solidFill>
                    <a:latin typeface="Arial" panose="020B0604020202020204" pitchFamily="34" charset="0"/>
                    <a:cs typeface="Arial" panose="020B0604020202020204" pitchFamily="34" charset="0"/>
                  </a:rPr>
                  <a:t>marked</a:t>
                </a:r>
                <a:r>
                  <a:rPr lang="it-IT" sz="2400" dirty="0">
                    <a:solidFill>
                      <a:schemeClr val="tx1"/>
                    </a:solidFill>
                    <a:latin typeface="Arial" panose="020B0604020202020204" pitchFamily="34" charset="0"/>
                    <a:cs typeface="Arial" panose="020B0604020202020204" pitchFamily="34" charset="0"/>
                  </a:rPr>
                  <a:t> with red lines</a:t>
                </a:r>
              </a:p>
            </p:txBody>
          </p:sp>
        </mc:Choice>
        <mc:Fallback xmlns="">
          <p:sp>
            <p:nvSpPr>
              <p:cNvPr id="12" name="Rettangolo con angoli arrotondati 11">
                <a:extLst>
                  <a:ext uri="{FF2B5EF4-FFF2-40B4-BE49-F238E27FC236}">
                    <a16:creationId xmlns:a16="http://schemas.microsoft.com/office/drawing/2014/main" id="{5C2FFA37-30FB-4016-9C1D-F5744B6204AA}"/>
                  </a:ext>
                </a:extLst>
              </p:cNvPr>
              <p:cNvSpPr>
                <a:spLocks noRot="1" noChangeAspect="1" noMove="1" noResize="1" noEditPoints="1" noAdjustHandles="1" noChangeArrowheads="1" noChangeShapeType="1" noTextEdit="1"/>
              </p:cNvSpPr>
              <p:nvPr/>
            </p:nvSpPr>
            <p:spPr>
              <a:xfrm>
                <a:off x="137160" y="4899660"/>
                <a:ext cx="5456584" cy="1903820"/>
              </a:xfrm>
              <a:prstGeom prst="roundRect">
                <a:avLst>
                  <a:gd name="adj" fmla="val 9982"/>
                </a:avLst>
              </a:prstGeom>
              <a:blipFill>
                <a:blip r:embed="rId3"/>
                <a:stretch>
                  <a:fillRect/>
                </a:stretch>
              </a:blipFill>
              <a:ln>
                <a:noFill/>
              </a:ln>
              <a:effectLst>
                <a:innerShdw blurRad="114300">
                  <a:prstClr val="black"/>
                </a:innerShdw>
              </a:effectLst>
            </p:spPr>
            <p:txBody>
              <a:bodyPr/>
              <a:lstStyle/>
              <a:p>
                <a:r>
                  <a:rPr lang="it-IT">
                    <a:noFill/>
                  </a:rPr>
                  <a:t> </a:t>
                </a:r>
              </a:p>
            </p:txBody>
          </p:sp>
        </mc:Fallback>
      </mc:AlternateContent>
      <p:sp>
        <p:nvSpPr>
          <p:cNvPr id="13" name="CasellaDiTesto 12">
            <a:extLst>
              <a:ext uri="{FF2B5EF4-FFF2-40B4-BE49-F238E27FC236}">
                <a16:creationId xmlns:a16="http://schemas.microsoft.com/office/drawing/2014/main" id="{EF9B63CC-C68A-4AF2-B89B-381480E1614A}"/>
              </a:ext>
            </a:extLst>
          </p:cNvPr>
          <p:cNvSpPr txBox="1"/>
          <p:nvPr/>
        </p:nvSpPr>
        <p:spPr>
          <a:xfrm>
            <a:off x="29817" y="54520"/>
            <a:ext cx="712086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EVOLUTION OF AN EVAPORATING DISC</a:t>
            </a:r>
          </a:p>
        </p:txBody>
      </p:sp>
      <p:sp>
        <p:nvSpPr>
          <p:cNvPr id="14" name="Rettangolo con angoli arrotondati 13">
            <a:extLst>
              <a:ext uri="{FF2B5EF4-FFF2-40B4-BE49-F238E27FC236}">
                <a16:creationId xmlns:a16="http://schemas.microsoft.com/office/drawing/2014/main" id="{5274972B-DFFA-4871-9979-2C143A8BF8AD}"/>
              </a:ext>
            </a:extLst>
          </p:cNvPr>
          <p:cNvSpPr/>
          <p:nvPr/>
        </p:nvSpPr>
        <p:spPr>
          <a:xfrm>
            <a:off x="137160" y="695801"/>
            <a:ext cx="11864340" cy="852151"/>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cs typeface="Arial" panose="020B0604020202020204" pitchFamily="34" charset="0"/>
              </a:rPr>
              <a:t>Simulated</a:t>
            </a:r>
            <a:r>
              <a:rPr lang="it-IT" sz="2400" dirty="0">
                <a:solidFill>
                  <a:schemeClr val="tx1"/>
                </a:solidFill>
                <a:latin typeface="Arial" panose="020B0604020202020204" pitchFamily="34" charset="0"/>
                <a:cs typeface="Arial" panose="020B0604020202020204" pitchFamily="34" charset="0"/>
              </a:rPr>
              <a:t> mass </a:t>
            </a:r>
            <a:r>
              <a:rPr lang="it-IT" sz="2400" dirty="0" err="1">
                <a:solidFill>
                  <a:schemeClr val="tx1"/>
                </a:solidFill>
                <a:latin typeface="Arial" panose="020B0604020202020204" pitchFamily="34" charset="0"/>
                <a:cs typeface="Arial" panose="020B0604020202020204" pitchFamily="34" charset="0"/>
              </a:rPr>
              <a:t>loss</a:t>
            </a:r>
            <a:r>
              <a:rPr lang="it-IT" sz="2400" dirty="0">
                <a:solidFill>
                  <a:schemeClr val="tx1"/>
                </a:solidFill>
                <a:latin typeface="Arial" panose="020B0604020202020204" pitchFamily="34" charset="0"/>
                <a:cs typeface="Arial" panose="020B0604020202020204" pitchFamily="34" charset="0"/>
              </a:rPr>
              <a:t> from a 0.1 M</a:t>
            </a:r>
            <a:r>
              <a:rPr lang="it-IT" sz="2400" baseline="-25000" dirty="0">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 disc </a:t>
            </a:r>
            <a:r>
              <a:rPr lang="it-IT" sz="2400" dirty="0" err="1">
                <a:solidFill>
                  <a:schemeClr val="tx1"/>
                </a:solidFill>
                <a:latin typeface="Arial" panose="020B0604020202020204" pitchFamily="34" charset="0"/>
                <a:cs typeface="Arial" panose="020B0604020202020204" pitchFamily="34" charset="0"/>
              </a:rPr>
              <a:t>around</a:t>
            </a:r>
            <a:r>
              <a:rPr lang="it-IT" sz="2400" dirty="0">
                <a:solidFill>
                  <a:schemeClr val="tx1"/>
                </a:solidFill>
                <a:latin typeface="Arial" panose="020B0604020202020204" pitchFamily="34" charset="0"/>
                <a:cs typeface="Arial" panose="020B0604020202020204" pitchFamily="34" charset="0"/>
              </a:rPr>
              <a:t> a 1 M</a:t>
            </a:r>
            <a:r>
              <a:rPr lang="it-IT" sz="2400" baseline="-25000" dirty="0">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 star for 3 </a:t>
            </a:r>
            <a:r>
              <a:rPr lang="it-IT" sz="2400" dirty="0" err="1">
                <a:solidFill>
                  <a:schemeClr val="tx1"/>
                </a:solidFill>
                <a:latin typeface="Arial" panose="020B0604020202020204" pitchFamily="34" charset="0"/>
                <a:cs typeface="Arial" panose="020B0604020202020204" pitchFamily="34" charset="0"/>
              </a:rPr>
              <a:t>values</a:t>
            </a:r>
            <a:r>
              <a:rPr lang="it-IT" sz="2400" dirty="0">
                <a:solidFill>
                  <a:schemeClr val="tx1"/>
                </a:solidFill>
                <a:latin typeface="Arial" panose="020B0604020202020204" pitchFamily="34" charset="0"/>
                <a:cs typeface="Arial" panose="020B0604020202020204" pitchFamily="34" charset="0"/>
              </a:rPr>
              <a:t> of G</a:t>
            </a:r>
            <a:r>
              <a:rPr lang="it-IT" sz="2400" baseline="-25000" dirty="0">
                <a:solidFill>
                  <a:schemeClr val="tx1"/>
                </a:solidFill>
                <a:latin typeface="Arial" panose="020B0604020202020204" pitchFamily="34" charset="0"/>
                <a:cs typeface="Arial" panose="020B0604020202020204" pitchFamily="34" charset="0"/>
              </a:rPr>
              <a:t>0 </a:t>
            </a:r>
            <a:r>
              <a:rPr lang="it-IT" sz="2400" dirty="0">
                <a:solidFill>
                  <a:schemeClr val="tx1"/>
                </a:solidFill>
                <a:latin typeface="Arial" panose="020B0604020202020204" pitchFamily="34" charset="0"/>
                <a:cs typeface="Arial" panose="020B0604020202020204" pitchFamily="34" charset="0"/>
              </a:rPr>
              <a:t> (</a:t>
            </a:r>
            <a:r>
              <a:rPr lang="it-IT" sz="2400" i="1" dirty="0" err="1">
                <a:solidFill>
                  <a:schemeClr val="tx1"/>
                </a:solidFill>
                <a:latin typeface="Arial" panose="020B0604020202020204" pitchFamily="34" charset="0"/>
                <a:cs typeface="Arial" panose="020B0604020202020204" pitchFamily="34" charset="0"/>
              </a:rPr>
              <a:t>Winter</a:t>
            </a:r>
            <a:r>
              <a:rPr lang="it-IT" sz="2400" i="1" dirty="0">
                <a:solidFill>
                  <a:schemeClr val="tx1"/>
                </a:solidFill>
                <a:latin typeface="Arial" panose="020B0604020202020204" pitchFamily="34" charset="0"/>
                <a:cs typeface="Arial" panose="020B0604020202020204" pitchFamily="34" charset="0"/>
              </a:rPr>
              <a:t>+ 2018)</a:t>
            </a:r>
          </a:p>
        </p:txBody>
      </p:sp>
      <mc:AlternateContent xmlns:mc="http://schemas.openxmlformats.org/markup-compatibility/2006" xmlns:a14="http://schemas.microsoft.com/office/drawing/2010/main">
        <mc:Choice Requires="a14">
          <p:sp>
            <p:nvSpPr>
              <p:cNvPr id="15" name="Rettangolo con angoli arrotondati 14">
                <a:extLst>
                  <a:ext uri="{FF2B5EF4-FFF2-40B4-BE49-F238E27FC236}">
                    <a16:creationId xmlns:a16="http://schemas.microsoft.com/office/drawing/2014/main" id="{2E610BF5-29AD-4503-A804-EBD68D18D34A}"/>
                  </a:ext>
                </a:extLst>
              </p:cNvPr>
              <p:cNvSpPr/>
              <p:nvPr/>
            </p:nvSpPr>
            <p:spPr>
              <a:xfrm>
                <a:off x="6544916" y="4899660"/>
                <a:ext cx="5456584" cy="190382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cs typeface="Arial" panose="020B0604020202020204" pitchFamily="34" charset="0"/>
                  </a:rPr>
                  <a:t>For G</a:t>
                </a:r>
                <a:r>
                  <a:rPr lang="it-IT" sz="2400" baseline="-25000" dirty="0">
                    <a:solidFill>
                      <a:schemeClr val="tx1"/>
                    </a:solidFill>
                    <a:latin typeface="Arial" panose="020B0604020202020204" pitchFamily="34" charset="0"/>
                    <a:cs typeface="Arial" panose="020B0604020202020204" pitchFamily="34" charset="0"/>
                  </a:rPr>
                  <a:t>0</a:t>
                </a:r>
                <a:r>
                  <a:rPr lang="it-IT" sz="2400" dirty="0">
                    <a:solidFill>
                      <a:schemeClr val="tx1"/>
                    </a:solidFill>
                    <a:latin typeface="Arial" panose="020B0604020202020204" pitchFamily="34" charset="0"/>
                    <a:cs typeface="Arial" panose="020B0604020202020204" pitchFamily="34" charset="0"/>
                  </a:rPr>
                  <a:t>&lt;300, disc </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first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expands</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endParaRPr lang="it-IT" sz="1000" dirty="0">
                  <a:solidFill>
                    <a:schemeClr val="tx1"/>
                  </a:solidFill>
                  <a:latin typeface="Arial" panose="020B0604020202020204" pitchFamily="34" charset="0"/>
                  <a:cs typeface="Arial" panose="020B0604020202020204" pitchFamily="34" charset="0"/>
                </a:endParaRPr>
              </a:p>
              <a:p>
                <a:pPr algn="ctr"/>
                <a:r>
                  <a:rPr lang="it-IT" sz="2400" dirty="0" err="1">
                    <a:solidFill>
                      <a:schemeClr val="tx1"/>
                    </a:solidFill>
                    <a:latin typeface="Arial" panose="020B0604020202020204" pitchFamily="34" charset="0"/>
                    <a:cs typeface="Arial" panose="020B0604020202020204" pitchFamily="34" charset="0"/>
                  </a:rPr>
                  <a:t>It</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shrinks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when</a:t>
                </a:r>
                <a:r>
                  <a:rPr lang="it-IT" sz="2400" dirty="0">
                    <a:solidFill>
                      <a:schemeClr val="tx1"/>
                    </a:solidFill>
                    <a:latin typeface="Arial" panose="020B0604020202020204" pitchFamily="34" charset="0"/>
                    <a:cs typeface="Arial" panose="020B0604020202020204" pitchFamily="34" charset="0"/>
                  </a:rPr>
                  <a:t> </a:t>
                </a:r>
                <a14:m>
                  <m:oMath xmlns:m="http://schemas.openxmlformats.org/officeDocument/2006/math">
                    <m:sSub>
                      <m:sSubPr>
                        <m:ctrlPr>
                          <a:rPr lang="it-IT" sz="2400" i="1" smtClean="0">
                            <a:solidFill>
                              <a:schemeClr val="tx1"/>
                            </a:solidFill>
                            <a:latin typeface="Cambria Math" panose="02040503050406030204" pitchFamily="18" charset="0"/>
                            <a:cs typeface="Arial" panose="020B0604020202020204" pitchFamily="34" charset="0"/>
                          </a:rPr>
                        </m:ctrlPr>
                      </m:sSubPr>
                      <m:e>
                        <m:acc>
                          <m:accPr>
                            <m:chr m:val="̇"/>
                            <m:ctrlPr>
                              <a:rPr lang="it-IT" sz="2400" i="1">
                                <a:solidFill>
                                  <a:schemeClr val="tx1"/>
                                </a:solidFill>
                                <a:latin typeface="Cambria Math" panose="02040503050406030204" pitchFamily="18" charset="0"/>
                                <a:cs typeface="Arial" panose="020B0604020202020204" pitchFamily="34" charset="0"/>
                              </a:rPr>
                            </m:ctrlPr>
                          </m:accPr>
                          <m:e>
                            <m:r>
                              <a:rPr lang="it-IT" sz="2400" i="1">
                                <a:solidFill>
                                  <a:schemeClr val="tx1"/>
                                </a:solidFill>
                                <a:latin typeface="Cambria Math" panose="02040503050406030204" pitchFamily="18" charset="0"/>
                                <a:cs typeface="Arial" panose="020B0604020202020204" pitchFamily="34" charset="0"/>
                              </a:rPr>
                              <m:t>𝑀</m:t>
                            </m:r>
                          </m:e>
                        </m:acc>
                      </m:e>
                      <m:sub>
                        <m:r>
                          <a:rPr lang="it-IT" sz="2400" b="0" i="1" smtClean="0">
                            <a:solidFill>
                              <a:schemeClr val="tx1"/>
                            </a:solidFill>
                            <a:latin typeface="Cambria Math" panose="02040503050406030204" pitchFamily="18" charset="0"/>
                            <a:cs typeface="Arial" panose="020B0604020202020204" pitchFamily="34" charset="0"/>
                          </a:rPr>
                          <m:t>𝑙𝑜𝑠𝑠</m:t>
                        </m:r>
                      </m:sub>
                    </m:sSub>
                    <m:r>
                      <a:rPr lang="it-IT" sz="2400" b="0" i="1" smtClean="0">
                        <a:solidFill>
                          <a:schemeClr val="tx1"/>
                        </a:solidFill>
                        <a:latin typeface="Cambria Math" panose="02040503050406030204" pitchFamily="18" charset="0"/>
                        <a:cs typeface="Arial" panose="020B0604020202020204" pitchFamily="34" charset="0"/>
                      </a:rPr>
                      <m:t>&gt; </m:t>
                    </m:r>
                    <m:sSub>
                      <m:sSubPr>
                        <m:ctrlPr>
                          <a:rPr lang="it-IT" sz="2400" i="1">
                            <a:solidFill>
                              <a:schemeClr val="tx1"/>
                            </a:solidFill>
                            <a:latin typeface="Cambria Math" panose="02040503050406030204" pitchFamily="18" charset="0"/>
                            <a:cs typeface="Arial" panose="020B0604020202020204" pitchFamily="34" charset="0"/>
                          </a:rPr>
                        </m:ctrlPr>
                      </m:sSubPr>
                      <m:e>
                        <m:acc>
                          <m:accPr>
                            <m:chr m:val="̇"/>
                            <m:ctrlPr>
                              <a:rPr lang="it-IT" sz="2400" i="1">
                                <a:solidFill>
                                  <a:schemeClr val="tx1"/>
                                </a:solidFill>
                                <a:latin typeface="Cambria Math" panose="02040503050406030204" pitchFamily="18" charset="0"/>
                                <a:cs typeface="Arial" panose="020B0604020202020204" pitchFamily="34" charset="0"/>
                              </a:rPr>
                            </m:ctrlPr>
                          </m:accPr>
                          <m:e>
                            <m:r>
                              <a:rPr lang="it-IT" sz="2400" i="1">
                                <a:solidFill>
                                  <a:schemeClr val="tx1"/>
                                </a:solidFill>
                                <a:latin typeface="Cambria Math" panose="02040503050406030204" pitchFamily="18" charset="0"/>
                                <a:cs typeface="Arial" panose="020B0604020202020204" pitchFamily="34" charset="0"/>
                              </a:rPr>
                              <m:t>𝑀</m:t>
                            </m:r>
                          </m:e>
                        </m:acc>
                      </m:e>
                      <m:sub>
                        <m:r>
                          <a:rPr lang="it-IT" sz="2400" b="0" i="1" smtClean="0">
                            <a:solidFill>
                              <a:schemeClr val="tx1"/>
                            </a:solidFill>
                            <a:latin typeface="Cambria Math" panose="02040503050406030204" pitchFamily="18" charset="0"/>
                            <a:cs typeface="Arial" panose="020B0604020202020204" pitchFamily="34" charset="0"/>
                          </a:rPr>
                          <m:t>𝑎𝑐𝑐</m:t>
                        </m:r>
                      </m:sub>
                    </m:sSub>
                  </m:oMath>
                </a14:m>
                <a:endParaRPr lang="it-IT" sz="2400" dirty="0">
                  <a:solidFill>
                    <a:schemeClr val="tx1"/>
                  </a:solidFill>
                  <a:latin typeface="Arial" panose="020B0604020202020204" pitchFamily="34" charset="0"/>
                  <a:cs typeface="Arial" panose="020B0604020202020204" pitchFamily="34" charset="0"/>
                </a:endParaRPr>
              </a:p>
            </p:txBody>
          </p:sp>
        </mc:Choice>
        <mc:Fallback xmlns="">
          <p:sp>
            <p:nvSpPr>
              <p:cNvPr id="15" name="Rettangolo con angoli arrotondati 14">
                <a:extLst>
                  <a:ext uri="{FF2B5EF4-FFF2-40B4-BE49-F238E27FC236}">
                    <a16:creationId xmlns:a16="http://schemas.microsoft.com/office/drawing/2014/main" id="{2E610BF5-29AD-4503-A804-EBD68D18D34A}"/>
                  </a:ext>
                </a:extLst>
              </p:cNvPr>
              <p:cNvSpPr>
                <a:spLocks noRot="1" noChangeAspect="1" noMove="1" noResize="1" noEditPoints="1" noAdjustHandles="1" noChangeArrowheads="1" noChangeShapeType="1" noTextEdit="1"/>
              </p:cNvSpPr>
              <p:nvPr/>
            </p:nvSpPr>
            <p:spPr>
              <a:xfrm>
                <a:off x="6544916" y="4899660"/>
                <a:ext cx="5456584" cy="1903820"/>
              </a:xfrm>
              <a:prstGeom prst="roundRect">
                <a:avLst>
                  <a:gd name="adj" fmla="val 9982"/>
                </a:avLst>
              </a:prstGeom>
              <a:blipFill>
                <a:blip r:embed="rId4"/>
                <a:stretch>
                  <a:fillRect/>
                </a:stretch>
              </a:blipFill>
              <a:ln>
                <a:noFill/>
              </a:ln>
              <a:effectLst>
                <a:innerShdw blurRad="114300">
                  <a:prstClr val="black"/>
                </a:innerShdw>
              </a:effectLst>
            </p:spPr>
            <p:txBody>
              <a:bodyPr/>
              <a:lstStyle/>
              <a:p>
                <a:r>
                  <a:rPr lang="it-IT">
                    <a:noFill/>
                  </a:rPr>
                  <a:t> </a:t>
                </a:r>
              </a:p>
            </p:txBody>
          </p:sp>
        </mc:Fallback>
      </mc:AlternateContent>
    </p:spTree>
    <p:extLst>
      <p:ext uri="{BB962C8B-B14F-4D97-AF65-F5344CB8AC3E}">
        <p14:creationId xmlns:p14="http://schemas.microsoft.com/office/powerpoint/2010/main" val="17630170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801EDF-6588-472E-8399-90650BD6F037}"/>
              </a:ext>
            </a:extLst>
          </p:cNvPr>
          <p:cNvSpPr>
            <a:spLocks noGrp="1"/>
          </p:cNvSpPr>
          <p:nvPr>
            <p:ph type="ctrTitle"/>
          </p:nvPr>
        </p:nvSpPr>
        <p:spPr>
          <a:xfrm>
            <a:off x="696327" y="3170057"/>
            <a:ext cx="10799345" cy="1973477"/>
          </a:xfrm>
        </p:spPr>
        <p:txBody>
          <a:bodyPr>
            <a:normAutofit fontScale="90000"/>
          </a:bodyPr>
          <a:lstStyle/>
          <a:p>
            <a:r>
              <a:rPr lang="it-IT" sz="8800" b="1"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101600">
                    <a:schemeClr val="accent2">
                      <a:satMod val="175000"/>
                      <a:alpha val="40000"/>
                    </a:schemeClr>
                  </a:glow>
                </a:effectLst>
                <a:latin typeface="Aharoni" panose="02010803020104030203" pitchFamily="2" charset="-79"/>
                <a:cs typeface="Aharoni" panose="02010803020104030203" pitchFamily="2" charset="-79"/>
              </a:rPr>
              <a:t>PHOTOEVAPORATION AND DISCS CHEMISTRY </a:t>
            </a:r>
          </a:p>
        </p:txBody>
      </p:sp>
    </p:spTree>
    <p:extLst>
      <p:ext uri="{BB962C8B-B14F-4D97-AF65-F5344CB8AC3E}">
        <p14:creationId xmlns:p14="http://schemas.microsoft.com/office/powerpoint/2010/main" val="8715797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6977502-DE02-442D-A810-451A16066B5B}"/>
              </a:ext>
            </a:extLst>
          </p:cNvPr>
          <p:cNvSpPr txBox="1"/>
          <p:nvPr/>
        </p:nvSpPr>
        <p:spPr>
          <a:xfrm>
            <a:off x="29817" y="54520"/>
            <a:ext cx="768851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THE EXPECTED IMPACT OF UV RADIATION</a:t>
            </a:r>
          </a:p>
        </p:txBody>
      </p:sp>
      <p:sp>
        <p:nvSpPr>
          <p:cNvPr id="3" name="Rettangolo con angoli arrotondati 2">
            <a:extLst>
              <a:ext uri="{FF2B5EF4-FFF2-40B4-BE49-F238E27FC236}">
                <a16:creationId xmlns:a16="http://schemas.microsoft.com/office/drawing/2014/main" id="{DEE2CEE5-2FC0-49B6-9759-029D4F0EEE98}"/>
              </a:ext>
            </a:extLst>
          </p:cNvPr>
          <p:cNvSpPr/>
          <p:nvPr/>
        </p:nvSpPr>
        <p:spPr>
          <a:xfrm>
            <a:off x="84501" y="3429001"/>
            <a:ext cx="5554298" cy="3208020"/>
          </a:xfrm>
          <a:prstGeom prst="roundRect">
            <a:avLst>
              <a:gd name="adj" fmla="val 12868"/>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FUV photons drive photodissociation and photoionization</a:t>
            </a:r>
          </a:p>
          <a:p>
            <a:pPr algn="ctr"/>
            <a:endParaRPr lang="en-US" sz="2400" dirty="0">
              <a:solidFill>
                <a:schemeClr val="tx1"/>
              </a:solidFill>
              <a:latin typeface="Arial" panose="020B0604020202020204" pitchFamily="34" charset="0"/>
              <a:cs typeface="Arial" panose="020B0604020202020204" pitchFamily="34" charset="0"/>
            </a:endParaRPr>
          </a:p>
          <a:p>
            <a:pPr marL="342900" indent="-342900" algn="ct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Gas heating</a:t>
            </a:r>
          </a:p>
          <a:p>
            <a:pPr marL="342900" indent="-342900" algn="ct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Ionization</a:t>
            </a:r>
          </a:p>
          <a:p>
            <a:pPr marL="342900" indent="-342900" algn="ct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Molecules destruction</a:t>
            </a:r>
          </a:p>
          <a:p>
            <a:pPr marL="342900" indent="-342900" algn="ct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Molecules synthesis</a:t>
            </a:r>
          </a:p>
        </p:txBody>
      </p:sp>
      <p:sp>
        <p:nvSpPr>
          <p:cNvPr id="5" name="Rettangolo con angoli arrotondati 4">
            <a:extLst>
              <a:ext uri="{FF2B5EF4-FFF2-40B4-BE49-F238E27FC236}">
                <a16:creationId xmlns:a16="http://schemas.microsoft.com/office/drawing/2014/main" id="{DA9773AF-E9D2-4739-BDDF-6249AFBB827D}"/>
              </a:ext>
            </a:extLst>
          </p:cNvPr>
          <p:cNvSpPr/>
          <p:nvPr/>
        </p:nvSpPr>
        <p:spPr>
          <a:xfrm>
            <a:off x="5719482" y="772584"/>
            <a:ext cx="6388016" cy="5864436"/>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For FUV-irradiated discs, possible effects supported by models:</a:t>
            </a:r>
          </a:p>
          <a:p>
            <a:pPr algn="ctr"/>
            <a:r>
              <a:rPr lang="en-US" sz="2400" dirty="0">
                <a:solidFill>
                  <a:schemeClr val="tx1"/>
                </a:solidFill>
                <a:latin typeface="Arial" panose="020B0604020202020204" pitchFamily="34" charset="0"/>
                <a:cs typeface="Arial" panose="020B0604020202020204" pitchFamily="34" charset="0"/>
              </a:rPr>
              <a:t> </a:t>
            </a:r>
          </a:p>
          <a:p>
            <a:pPr algn="ct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Photodissociation</a:t>
            </a:r>
            <a:r>
              <a:rPr lang="en-US" sz="2400" dirty="0">
                <a:solidFill>
                  <a:schemeClr val="tx1"/>
                </a:solidFill>
                <a:latin typeface="Arial" panose="020B0604020202020204" pitchFamily="34" charset="0"/>
                <a:cs typeface="Arial" panose="020B0604020202020204" pitchFamily="34" charset="0"/>
              </a:rPr>
              <a:t> of major volatile carriers (H</a:t>
            </a:r>
            <a:r>
              <a:rPr lang="en-US" sz="2400" baseline="-25000" dirty="0">
                <a:solidFill>
                  <a:schemeClr val="tx1"/>
                </a:solidFill>
                <a:latin typeface="Arial" panose="020B0604020202020204" pitchFamily="34" charset="0"/>
                <a:cs typeface="Arial" panose="020B0604020202020204" pitchFamily="34" charset="0"/>
              </a:rPr>
              <a:t>2</a:t>
            </a:r>
            <a:r>
              <a:rPr lang="en-US" sz="2400" dirty="0">
                <a:solidFill>
                  <a:schemeClr val="tx1"/>
                </a:solidFill>
                <a:latin typeface="Arial" panose="020B0604020202020204" pitchFamily="34" charset="0"/>
                <a:cs typeface="Arial" panose="020B0604020202020204" pitchFamily="34" charset="0"/>
              </a:rPr>
              <a:t>O, CO…)</a:t>
            </a: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Enrichment</a:t>
            </a:r>
            <a:r>
              <a:rPr lang="en-US" sz="2400" dirty="0">
                <a:solidFill>
                  <a:schemeClr val="tx1"/>
                </a:solidFill>
                <a:latin typeface="Arial" panose="020B0604020202020204" pitchFamily="34" charset="0"/>
                <a:cs typeface="Arial" panose="020B0604020202020204" pitchFamily="34" charset="0"/>
              </a:rPr>
              <a:t> of fully dissociated atomic and ionized gas</a:t>
            </a: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Effects on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abundances of CO </a:t>
            </a:r>
            <a:r>
              <a:rPr lang="en-US" sz="2400" dirty="0" err="1">
                <a:solidFill>
                  <a:schemeClr val="tx1"/>
                </a:solidFill>
                <a:latin typeface="Arial" panose="020B0604020202020204" pitchFamily="34" charset="0"/>
                <a:cs typeface="Arial" panose="020B0604020202020204" pitchFamily="34" charset="0"/>
              </a:rPr>
              <a:t>isotopologues</a:t>
            </a:r>
            <a:endParaRPr lang="en-US" sz="2400" dirty="0">
              <a:solidFill>
                <a:schemeClr val="tx1"/>
              </a:solidFill>
              <a:latin typeface="Arial" panose="020B0604020202020204" pitchFamily="34" charset="0"/>
              <a:cs typeface="Arial" panose="020B0604020202020204" pitchFamily="34" charset="0"/>
            </a:endParaRP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Effects on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grains</a:t>
            </a:r>
            <a:r>
              <a:rPr lang="en-US" sz="2400" dirty="0">
                <a:solidFill>
                  <a:schemeClr val="tx1"/>
                </a:solidFill>
                <a:latin typeface="Arial" panose="020B0604020202020204" pitchFamily="34" charset="0"/>
                <a:cs typeface="Arial" panose="020B0604020202020204" pitchFamily="34" charset="0"/>
              </a:rPr>
              <a:t> (ejecting ice molecules, processing organic molecules)</a:t>
            </a:r>
          </a:p>
        </p:txBody>
      </p:sp>
      <p:sp>
        <p:nvSpPr>
          <p:cNvPr id="6" name="Rettangolo con angoli arrotondati 5">
            <a:extLst>
              <a:ext uri="{FF2B5EF4-FFF2-40B4-BE49-F238E27FC236}">
                <a16:creationId xmlns:a16="http://schemas.microsoft.com/office/drawing/2014/main" id="{C63EA64E-FD40-4570-9B2A-295B78D16188}"/>
              </a:ext>
            </a:extLst>
          </p:cNvPr>
          <p:cNvSpPr/>
          <p:nvPr/>
        </p:nvSpPr>
        <p:spPr>
          <a:xfrm>
            <a:off x="84501" y="772584"/>
            <a:ext cx="5554298" cy="2409887"/>
          </a:xfrm>
          <a:prstGeom prst="roundRect">
            <a:avLst>
              <a:gd name="adj" fmla="val 13797"/>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Models resolving the disc chemistry treat the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transport, absorption, and energetic deposition of stellar radiation </a:t>
            </a:r>
            <a:r>
              <a:rPr lang="en-US" sz="2400" dirty="0">
                <a:solidFill>
                  <a:schemeClr val="tx1"/>
                </a:solidFill>
                <a:latin typeface="Arial" panose="020B0604020202020204" pitchFamily="34" charset="0"/>
                <a:cs typeface="Arial" panose="020B0604020202020204" pitchFamily="34" charset="0"/>
              </a:rPr>
              <a:t>through radiative transfer and thermochemical</a:t>
            </a:r>
          </a:p>
        </p:txBody>
      </p:sp>
    </p:spTree>
    <p:extLst>
      <p:ext uri="{BB962C8B-B14F-4D97-AF65-F5344CB8AC3E}">
        <p14:creationId xmlns:p14="http://schemas.microsoft.com/office/powerpoint/2010/main" val="18954456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A8333C5-95E7-4146-9E1A-21840CCB3929}"/>
              </a:ext>
            </a:extLst>
          </p:cNvPr>
          <p:cNvSpPr txBox="1"/>
          <p:nvPr/>
        </p:nvSpPr>
        <p:spPr>
          <a:xfrm>
            <a:off x="29817" y="54520"/>
            <a:ext cx="6920677"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EFFECTS IN MODERATE IRRADIATION</a:t>
            </a:r>
          </a:p>
        </p:txBody>
      </p:sp>
      <p:sp>
        <p:nvSpPr>
          <p:cNvPr id="10" name="Rettangolo con angoli arrotondati 9">
            <a:extLst>
              <a:ext uri="{FF2B5EF4-FFF2-40B4-BE49-F238E27FC236}">
                <a16:creationId xmlns:a16="http://schemas.microsoft.com/office/drawing/2014/main" id="{ADAEDE95-E983-4B10-9B9D-CE0400A67D0B}"/>
              </a:ext>
            </a:extLst>
          </p:cNvPr>
          <p:cNvSpPr/>
          <p:nvPr/>
        </p:nvSpPr>
        <p:spPr>
          <a:xfrm>
            <a:off x="65677" y="896832"/>
            <a:ext cx="5478098" cy="5064336"/>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Even at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moderate irradiation </a:t>
            </a:r>
            <a:r>
              <a:rPr lang="en-US" sz="2400" dirty="0">
                <a:solidFill>
                  <a:schemeClr val="tx1"/>
                </a:solidFill>
                <a:latin typeface="Arial" panose="020B0604020202020204" pitchFamily="34" charset="0"/>
                <a:cs typeface="Arial" panose="020B0604020202020204" pitchFamily="34" charset="0"/>
              </a:rPr>
              <a:t>(1-100 G</a:t>
            </a:r>
            <a:r>
              <a:rPr lang="en-US" sz="2400" baseline="-25000" dirty="0">
                <a:solidFill>
                  <a:schemeClr val="tx1"/>
                </a:solidFill>
                <a:latin typeface="Arial" panose="020B0604020202020204" pitchFamily="34" charset="0"/>
                <a:cs typeface="Arial" panose="020B0604020202020204" pitchFamily="34" charset="0"/>
              </a:rPr>
              <a:t>0</a:t>
            </a:r>
            <a:r>
              <a:rPr lang="en-US" sz="2400" dirty="0">
                <a:solidFill>
                  <a:schemeClr val="tx1"/>
                </a:solidFill>
                <a:latin typeface="Arial" panose="020B0604020202020204" pitchFamily="34" charset="0"/>
                <a:cs typeface="Arial" panose="020B0604020202020204" pitchFamily="34" charset="0"/>
              </a:rPr>
              <a:t>) impact on outer disc:</a:t>
            </a: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Photodissociation impacts population of molecules such as C</a:t>
            </a:r>
            <a:r>
              <a:rPr lang="en-US" sz="2400" baseline="30000" dirty="0">
                <a:solidFill>
                  <a:schemeClr val="tx1"/>
                </a:solidFill>
                <a:latin typeface="Arial" panose="020B0604020202020204" pitchFamily="34" charset="0"/>
                <a:cs typeface="Arial" panose="020B0604020202020204" pitchFamily="34" charset="0"/>
              </a:rPr>
              <a:t>+</a:t>
            </a:r>
            <a:r>
              <a:rPr lang="en-US" sz="2400" dirty="0">
                <a:solidFill>
                  <a:schemeClr val="tx1"/>
                </a:solidFill>
                <a:latin typeface="Arial" panose="020B0604020202020204" pitchFamily="34" charset="0"/>
                <a:cs typeface="Arial" panose="020B0604020202020204" pitchFamily="34" charset="0"/>
              </a:rPr>
              <a:t>, N2H</a:t>
            </a:r>
            <a:r>
              <a:rPr lang="en-US" sz="2400" baseline="30000" dirty="0">
                <a:solidFill>
                  <a:schemeClr val="tx1"/>
                </a:solidFill>
                <a:latin typeface="Arial" panose="020B0604020202020204" pitchFamily="34" charset="0"/>
                <a:cs typeface="Arial" panose="020B0604020202020204" pitchFamily="34" charset="0"/>
              </a:rPr>
              <a:t>+</a:t>
            </a:r>
            <a:r>
              <a:rPr lang="en-US" sz="2400" dirty="0">
                <a:solidFill>
                  <a:schemeClr val="tx1"/>
                </a:solidFill>
                <a:latin typeface="Arial" panose="020B0604020202020204" pitchFamily="34" charset="0"/>
                <a:cs typeface="Arial" panose="020B0604020202020204" pitchFamily="34" charset="0"/>
              </a:rPr>
              <a:t>, C, CS (increasing) or HCN (decreasing)</a:t>
            </a: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dirty="0">
                <a:solidFill>
                  <a:schemeClr val="tx1"/>
                </a:solidFill>
                <a:latin typeface="Arial" panose="020B0604020202020204" pitchFamily="34" charset="0"/>
                <a:cs typeface="Arial" panose="020B0604020202020204" pitchFamily="34" charset="0"/>
              </a:rPr>
              <a:t>Effects depend on disc structure (density) and chemistry of the </a:t>
            </a:r>
            <a:r>
              <a:rPr lang="en-US" sz="2400" dirty="0" err="1">
                <a:solidFill>
                  <a:schemeClr val="tx1"/>
                </a:solidFill>
                <a:latin typeface="Arial" panose="020B0604020202020204" pitchFamily="34" charset="0"/>
                <a:cs typeface="Arial" panose="020B0604020202020204" pitchFamily="34" charset="0"/>
              </a:rPr>
              <a:t>precusors</a:t>
            </a:r>
            <a:endParaRPr lang="en-US" sz="2400" dirty="0">
              <a:solidFill>
                <a:schemeClr val="tx1"/>
              </a:solidFill>
              <a:latin typeface="Arial" panose="020B0604020202020204" pitchFamily="34" charset="0"/>
              <a:cs typeface="Arial" panose="020B0604020202020204" pitchFamily="34" charset="0"/>
            </a:endParaRPr>
          </a:p>
          <a:p>
            <a:pPr algn="ctr"/>
            <a:endParaRPr lang="en-US" sz="2400" dirty="0">
              <a:solidFill>
                <a:schemeClr val="tx1"/>
              </a:solidFill>
              <a:latin typeface="Arial" panose="020B0604020202020204" pitchFamily="34" charset="0"/>
              <a:cs typeface="Arial" panose="020B0604020202020204" pitchFamily="34" charset="0"/>
            </a:endParaRPr>
          </a:p>
          <a:p>
            <a:pPr algn="ctr"/>
            <a:r>
              <a:rPr lang="en-US" sz="2400" i="1" dirty="0">
                <a:solidFill>
                  <a:schemeClr val="tx1"/>
                </a:solidFill>
                <a:latin typeface="Arial" panose="020B0604020202020204" pitchFamily="34" charset="0"/>
                <a:cs typeface="Arial" panose="020B0604020202020204" pitchFamily="34" charset="0"/>
              </a:rPr>
              <a:t>(Gross &amp; </a:t>
            </a:r>
            <a:r>
              <a:rPr lang="en-US" sz="2400" i="1" dirty="0" err="1">
                <a:solidFill>
                  <a:schemeClr val="tx1"/>
                </a:solidFill>
                <a:latin typeface="Arial" panose="020B0604020202020204" pitchFamily="34" charset="0"/>
                <a:cs typeface="Arial" panose="020B0604020202020204" pitchFamily="34" charset="0"/>
              </a:rPr>
              <a:t>Cleeves</a:t>
            </a:r>
            <a:r>
              <a:rPr lang="en-US" sz="2400" i="1" dirty="0">
                <a:solidFill>
                  <a:schemeClr val="tx1"/>
                </a:solidFill>
                <a:latin typeface="Arial" panose="020B0604020202020204" pitchFamily="34" charset="0"/>
                <a:cs typeface="Arial" panose="020B0604020202020204" pitchFamily="34" charset="0"/>
              </a:rPr>
              <a:t> 2025)</a:t>
            </a:r>
          </a:p>
        </p:txBody>
      </p:sp>
      <p:pic>
        <p:nvPicPr>
          <p:cNvPr id="43010" name="Picture 2">
            <a:extLst>
              <a:ext uri="{FF2B5EF4-FFF2-40B4-BE49-F238E27FC236}">
                <a16:creationId xmlns:a16="http://schemas.microsoft.com/office/drawing/2014/main" id="{D70E2640-4321-4099-B83E-67D6E21919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7797" y="896832"/>
            <a:ext cx="6428590" cy="3818964"/>
          </a:xfrm>
          <a:prstGeom prst="rect">
            <a:avLst/>
          </a:prstGeom>
          <a:noFill/>
          <a:extLst>
            <a:ext uri="{909E8E84-426E-40DD-AFC4-6F175D3DCCD1}">
              <a14:hiddenFill xmlns:a14="http://schemas.microsoft.com/office/drawing/2010/main">
                <a:solidFill>
                  <a:srgbClr val="FFFFFF"/>
                </a:solidFill>
              </a14:hiddenFill>
            </a:ext>
          </a:extLst>
        </p:spPr>
      </p:pic>
      <p:sp>
        <p:nvSpPr>
          <p:cNvPr id="15" name="CasellaDiTesto 14">
            <a:extLst>
              <a:ext uri="{FF2B5EF4-FFF2-40B4-BE49-F238E27FC236}">
                <a16:creationId xmlns:a16="http://schemas.microsoft.com/office/drawing/2014/main" id="{9940B658-B301-4DEE-A766-7563992FA373}"/>
              </a:ext>
            </a:extLst>
          </p:cNvPr>
          <p:cNvSpPr txBox="1"/>
          <p:nvPr/>
        </p:nvSpPr>
        <p:spPr>
          <a:xfrm>
            <a:off x="5607797" y="4800463"/>
            <a:ext cx="6428590" cy="1323439"/>
          </a:xfrm>
          <a:prstGeom prst="rect">
            <a:avLst/>
          </a:prstGeom>
          <a:noFill/>
          <a:ln w="28575">
            <a:solidFill>
              <a:srgbClr val="FF0000"/>
            </a:solidFill>
          </a:ln>
        </p:spPr>
        <p:txBody>
          <a:bodyPr wrap="square" rtlCol="0">
            <a:spAutoFit/>
          </a:bodyPr>
          <a:lstStyle/>
          <a:p>
            <a:pPr algn="ctr"/>
            <a:r>
              <a:rPr lang="it-IT" sz="2000" dirty="0" err="1">
                <a:solidFill>
                  <a:schemeClr val="bg1"/>
                </a:solidFill>
              </a:rPr>
              <a:t>Simulated</a:t>
            </a:r>
            <a:r>
              <a:rPr lang="it-IT" sz="2000" dirty="0">
                <a:solidFill>
                  <a:schemeClr val="bg1"/>
                </a:solidFill>
              </a:rPr>
              <a:t> </a:t>
            </a:r>
            <a:r>
              <a:rPr lang="it-IT" sz="2000" dirty="0" err="1">
                <a:solidFill>
                  <a:schemeClr val="bg1"/>
                </a:solidFill>
              </a:rPr>
              <a:t>column</a:t>
            </a:r>
            <a:r>
              <a:rPr lang="it-IT" sz="2000" dirty="0">
                <a:solidFill>
                  <a:schemeClr val="bg1"/>
                </a:solidFill>
              </a:rPr>
              <a:t> </a:t>
            </a:r>
            <a:r>
              <a:rPr lang="it-IT" sz="2000" dirty="0" err="1">
                <a:solidFill>
                  <a:schemeClr val="bg1"/>
                </a:solidFill>
              </a:rPr>
              <a:t>density</a:t>
            </a:r>
            <a:r>
              <a:rPr lang="it-IT" sz="2000" dirty="0">
                <a:solidFill>
                  <a:schemeClr val="bg1"/>
                </a:solidFill>
              </a:rPr>
              <a:t> for models of 50 AU (top), 100 AU (middle), and 200 AU (bottom) discs.</a:t>
            </a:r>
          </a:p>
          <a:p>
            <a:pPr algn="ctr"/>
            <a:endParaRPr lang="it-IT" sz="2000" dirty="0">
              <a:solidFill>
                <a:schemeClr val="bg1"/>
              </a:solidFill>
            </a:endParaRPr>
          </a:p>
          <a:p>
            <a:pPr algn="ctr"/>
            <a:r>
              <a:rPr lang="it-IT" sz="2000" dirty="0" err="1">
                <a:solidFill>
                  <a:schemeClr val="bg1"/>
                </a:solidFill>
              </a:rPr>
              <a:t>Variation</a:t>
            </a:r>
            <a:r>
              <a:rPr lang="it-IT" sz="2000" dirty="0">
                <a:solidFill>
                  <a:schemeClr val="bg1"/>
                </a:solidFill>
              </a:rPr>
              <a:t> </a:t>
            </a:r>
            <a:r>
              <a:rPr lang="it-IT" sz="2000" dirty="0" err="1">
                <a:solidFill>
                  <a:schemeClr val="bg1"/>
                </a:solidFill>
              </a:rPr>
              <a:t>at</a:t>
            </a:r>
            <a:r>
              <a:rPr lang="it-IT" sz="2000" dirty="0">
                <a:solidFill>
                  <a:schemeClr val="bg1"/>
                </a:solidFill>
              </a:rPr>
              <a:t> </a:t>
            </a:r>
            <a:r>
              <a:rPr lang="it-IT" sz="2000" dirty="0" err="1">
                <a:solidFill>
                  <a:schemeClr val="bg1"/>
                </a:solidFill>
              </a:rPr>
              <a:t>increasing</a:t>
            </a:r>
            <a:r>
              <a:rPr lang="it-IT" sz="2000" dirty="0">
                <a:solidFill>
                  <a:schemeClr val="bg1"/>
                </a:solidFill>
              </a:rPr>
              <a:t> G</a:t>
            </a:r>
            <a:r>
              <a:rPr lang="it-IT" sz="2000" baseline="-25000" dirty="0">
                <a:solidFill>
                  <a:schemeClr val="bg1"/>
                </a:solidFill>
              </a:rPr>
              <a:t>0</a:t>
            </a:r>
            <a:r>
              <a:rPr lang="it-IT" sz="2000" dirty="0">
                <a:solidFill>
                  <a:schemeClr val="bg1"/>
                </a:solidFill>
              </a:rPr>
              <a:t> are </a:t>
            </a:r>
            <a:r>
              <a:rPr lang="it-IT" sz="2000" dirty="0" err="1">
                <a:solidFill>
                  <a:schemeClr val="bg1"/>
                </a:solidFill>
              </a:rPr>
              <a:t>visible</a:t>
            </a:r>
            <a:r>
              <a:rPr lang="it-IT" sz="2000" dirty="0">
                <a:solidFill>
                  <a:schemeClr val="bg1"/>
                </a:solidFill>
              </a:rPr>
              <a:t> in the </a:t>
            </a:r>
            <a:r>
              <a:rPr lang="it-IT" sz="2000" dirty="0" err="1">
                <a:solidFill>
                  <a:schemeClr val="bg1"/>
                </a:solidFill>
              </a:rPr>
              <a:t>outer</a:t>
            </a:r>
            <a:r>
              <a:rPr lang="it-IT" sz="2000" dirty="0">
                <a:solidFill>
                  <a:schemeClr val="bg1"/>
                </a:solidFill>
              </a:rPr>
              <a:t> discs</a:t>
            </a:r>
          </a:p>
        </p:txBody>
      </p:sp>
    </p:spTree>
    <p:extLst>
      <p:ext uri="{BB962C8B-B14F-4D97-AF65-F5344CB8AC3E}">
        <p14:creationId xmlns:p14="http://schemas.microsoft.com/office/powerpoint/2010/main" val="4608389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15B2A12-EB22-4E15-8784-93A4B2D2677B}"/>
              </a:ext>
            </a:extLst>
          </p:cNvPr>
          <p:cNvSpPr txBox="1"/>
          <p:nvPr/>
        </p:nvSpPr>
        <p:spPr>
          <a:xfrm>
            <a:off x="29817" y="54520"/>
            <a:ext cx="10666703"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MODERATE IRRADIATION: THE IMPORTANCE OF THE WIND</a:t>
            </a:r>
          </a:p>
        </p:txBody>
      </p:sp>
      <p:sp>
        <p:nvSpPr>
          <p:cNvPr id="4" name="Rettangolo con angoli arrotondati 3">
            <a:extLst>
              <a:ext uri="{FF2B5EF4-FFF2-40B4-BE49-F238E27FC236}">
                <a16:creationId xmlns:a16="http://schemas.microsoft.com/office/drawing/2014/main" id="{421D963F-C0F1-45DA-B6EE-82F5159BCBEC}"/>
              </a:ext>
            </a:extLst>
          </p:cNvPr>
          <p:cNvSpPr/>
          <p:nvPr/>
        </p:nvSpPr>
        <p:spPr>
          <a:xfrm>
            <a:off x="50864" y="726843"/>
            <a:ext cx="6499023" cy="352710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en-US" sz="2400" i="1" dirty="0">
                <a:solidFill>
                  <a:schemeClr val="tx1"/>
                </a:solidFill>
                <a:latin typeface="Arial" panose="020B0604020202020204" pitchFamily="34" charset="0"/>
                <a:cs typeface="Arial" panose="020B0604020202020204" pitchFamily="34" charset="0"/>
              </a:rPr>
              <a:t>Keyte &amp; Haworth 2025</a:t>
            </a:r>
            <a:r>
              <a:rPr lang="en-US" sz="2400" dirty="0">
                <a:solidFill>
                  <a:schemeClr val="tx1"/>
                </a:solidFill>
                <a:latin typeface="Arial" panose="020B0604020202020204" pitchFamily="34" charset="0"/>
                <a:cs typeface="Arial" panose="020B0604020202020204" pitchFamily="34" charset="0"/>
              </a:rPr>
              <a:t>: incorporates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wind absorption and re-emission </a:t>
            </a:r>
            <a:r>
              <a:rPr lang="en-US" sz="2400" dirty="0">
                <a:solidFill>
                  <a:schemeClr val="tx1"/>
                </a:solidFill>
                <a:latin typeface="Arial" panose="020B0604020202020204" pitchFamily="34" charset="0"/>
                <a:cs typeface="Arial" panose="020B0604020202020204" pitchFamily="34" charset="0"/>
              </a:rPr>
              <a:t>from dust</a:t>
            </a:r>
          </a:p>
          <a:p>
            <a:pPr algn="ctr">
              <a:tabLst>
                <a:tab pos="630238" algn="l"/>
              </a:tabLst>
            </a:pPr>
            <a:endParaRPr lang="en-US" sz="2400" dirty="0">
              <a:solidFill>
                <a:schemeClr val="tx1"/>
              </a:solidFill>
              <a:latin typeface="Arial" panose="020B0604020202020204" pitchFamily="34" charset="0"/>
              <a:cs typeface="Arial" panose="020B0604020202020204" pitchFamily="34" charset="0"/>
            </a:endParaRPr>
          </a:p>
          <a:p>
            <a:pPr algn="ctr">
              <a:tabLst>
                <a:tab pos="630238" algn="l"/>
              </a:tabLst>
            </a:pPr>
            <a:r>
              <a:rPr lang="en-US" sz="2400" dirty="0">
                <a:solidFill>
                  <a:schemeClr val="tx1"/>
                </a:solidFill>
                <a:latin typeface="Arial" panose="020B0604020202020204" pitchFamily="34" charset="0"/>
                <a:cs typeface="Arial" panose="020B0604020202020204" pitchFamily="34" charset="0"/>
              </a:rPr>
              <a:t>UV radiation is easily absorbed, but wind dust thermal emission enhances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disc heating</a:t>
            </a:r>
            <a:r>
              <a:rPr lang="en-US" sz="2400" dirty="0">
                <a:solidFill>
                  <a:schemeClr val="tx1"/>
                </a:solidFill>
                <a:latin typeface="Arial" panose="020B0604020202020204" pitchFamily="34" charset="0"/>
                <a:cs typeface="Arial" panose="020B0604020202020204" pitchFamily="34" charset="0"/>
              </a:rPr>
              <a:t>, increase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disc gas phase </a:t>
            </a:r>
            <a:r>
              <a:rPr lang="en-US" sz="2400" dirty="0">
                <a:solidFill>
                  <a:schemeClr val="tx1"/>
                </a:solidFill>
                <a:latin typeface="Arial" panose="020B0604020202020204" pitchFamily="34" charset="0"/>
                <a:cs typeface="Arial" panose="020B0604020202020204" pitchFamily="34" charset="0"/>
              </a:rPr>
              <a:t>and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impact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abundance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dirty="0">
                <a:solidFill>
                  <a:schemeClr val="tx1"/>
                </a:solidFill>
                <a:latin typeface="Arial" panose="020B0604020202020204" pitchFamily="34" charset="0"/>
                <a:cs typeface="Arial" panose="020B0604020202020204" pitchFamily="34" charset="0"/>
              </a:rPr>
              <a:t>of some key </a:t>
            </a:r>
            <a:r>
              <a:rPr lang="it-IT" sz="2400" dirty="0" err="1">
                <a:solidFill>
                  <a:schemeClr val="tx1"/>
                </a:solidFill>
                <a:latin typeface="Arial" panose="020B0604020202020204" pitchFamily="34" charset="0"/>
                <a:cs typeface="Arial" panose="020B0604020202020204" pitchFamily="34" charset="0"/>
              </a:rPr>
              <a:t>volatiles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such</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as</a:t>
            </a:r>
            <a:r>
              <a:rPr lang="it-IT" sz="2400" dirty="0">
                <a:solidFill>
                  <a:schemeClr val="tx1"/>
                </a:solidFill>
                <a:latin typeface="Arial" panose="020B0604020202020204" pitchFamily="34" charset="0"/>
                <a:cs typeface="Arial" panose="020B0604020202020204" pitchFamily="34" charset="0"/>
              </a:rPr>
              <a:t> CO, CH</a:t>
            </a:r>
            <a:r>
              <a:rPr lang="it-IT" sz="2400" baseline="-25000" dirty="0">
                <a:solidFill>
                  <a:schemeClr val="tx1"/>
                </a:solidFill>
                <a:latin typeface="Arial" panose="020B0604020202020204" pitchFamily="34" charset="0"/>
                <a:cs typeface="Arial" panose="020B0604020202020204" pitchFamily="34" charset="0"/>
              </a:rPr>
              <a:t>4</a:t>
            </a:r>
            <a:r>
              <a:rPr lang="it-IT" sz="2400" dirty="0">
                <a:solidFill>
                  <a:schemeClr val="tx1"/>
                </a:solidFill>
                <a:latin typeface="Arial" panose="020B0604020202020204" pitchFamily="34" charset="0"/>
                <a:cs typeface="Arial" panose="020B0604020202020204" pitchFamily="34" charset="0"/>
              </a:rPr>
              <a:t>, CN (</a:t>
            </a:r>
            <a:r>
              <a:rPr lang="it-IT" sz="2400" dirty="0" err="1">
                <a:solidFill>
                  <a:schemeClr val="tx1"/>
                </a:solidFill>
                <a:latin typeface="Arial" panose="020B0604020202020204" pitchFamily="34" charset="0"/>
                <a:cs typeface="Arial" panose="020B0604020202020204" pitchFamily="34" charset="0"/>
              </a:rPr>
              <a:t>also</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at</a:t>
            </a:r>
            <a:r>
              <a:rPr lang="it-IT" sz="2400" dirty="0">
                <a:solidFill>
                  <a:schemeClr val="tx1"/>
                </a:solidFill>
                <a:latin typeface="Arial" panose="020B0604020202020204" pitchFamily="34" charset="0"/>
                <a:cs typeface="Arial" panose="020B0604020202020204" pitchFamily="34" charset="0"/>
              </a:rPr>
              <a:t> low G</a:t>
            </a:r>
            <a:r>
              <a:rPr lang="it-IT" sz="2400" baseline="-25000" dirty="0">
                <a:solidFill>
                  <a:schemeClr val="tx1"/>
                </a:solidFill>
                <a:latin typeface="Arial" panose="020B0604020202020204" pitchFamily="34" charset="0"/>
                <a:cs typeface="Arial" panose="020B0604020202020204" pitchFamily="34" charset="0"/>
              </a:rPr>
              <a:t>0</a:t>
            </a:r>
            <a:r>
              <a:rPr lang="it-IT" sz="2400" dirty="0">
                <a:solidFill>
                  <a:schemeClr val="tx1"/>
                </a:solidFill>
                <a:latin typeface="Arial" panose="020B0604020202020204" pitchFamily="34" charset="0"/>
                <a:cs typeface="Arial" panose="020B0604020202020204" pitchFamily="34" charset="0"/>
              </a:rPr>
              <a:t>) </a:t>
            </a:r>
          </a:p>
        </p:txBody>
      </p:sp>
      <p:pic>
        <p:nvPicPr>
          <p:cNvPr id="5" name="New picture">
            <a:extLst>
              <a:ext uri="{FF2B5EF4-FFF2-40B4-BE49-F238E27FC236}">
                <a16:creationId xmlns:a16="http://schemas.microsoft.com/office/drawing/2014/main" id="{0674485D-B217-44F4-A48E-2EE6BB7CD0E1}"/>
              </a:ext>
            </a:extLst>
          </p:cNvPr>
          <p:cNvPicPr>
            <a:picLocks noChangeAspect="1"/>
          </p:cNvPicPr>
          <p:nvPr/>
        </p:nvPicPr>
        <p:blipFill>
          <a:blip r:embed="rId2"/>
          <a:stretch>
            <a:fillRect/>
          </a:stretch>
        </p:blipFill>
        <p:spPr>
          <a:xfrm>
            <a:off x="6624918" y="726843"/>
            <a:ext cx="5501405" cy="6062325"/>
          </a:xfrm>
          <a:prstGeom prst="rect">
            <a:avLst/>
          </a:prstGeom>
        </p:spPr>
      </p:pic>
      <p:sp>
        <p:nvSpPr>
          <p:cNvPr id="6" name="CasellaDiTesto 5">
            <a:extLst>
              <a:ext uri="{FF2B5EF4-FFF2-40B4-BE49-F238E27FC236}">
                <a16:creationId xmlns:a16="http://schemas.microsoft.com/office/drawing/2014/main" id="{15520069-F7C6-4E93-96FF-F707AB0641EF}"/>
              </a:ext>
            </a:extLst>
          </p:cNvPr>
          <p:cNvSpPr txBox="1"/>
          <p:nvPr/>
        </p:nvSpPr>
        <p:spPr>
          <a:xfrm>
            <a:off x="2536720" y="5524078"/>
            <a:ext cx="4013167" cy="1015663"/>
          </a:xfrm>
          <a:prstGeom prst="rect">
            <a:avLst/>
          </a:prstGeom>
          <a:noFill/>
          <a:ln w="28575">
            <a:solidFill>
              <a:srgbClr val="FF0000"/>
            </a:solidFill>
          </a:ln>
        </p:spPr>
        <p:txBody>
          <a:bodyPr wrap="square" rtlCol="0">
            <a:spAutoFit/>
          </a:bodyPr>
          <a:lstStyle/>
          <a:p>
            <a:pPr algn="r"/>
            <a:r>
              <a:rPr lang="it-IT" sz="2000" dirty="0" err="1">
                <a:solidFill>
                  <a:schemeClr val="bg1"/>
                </a:solidFill>
              </a:rPr>
              <a:t>Abundance</a:t>
            </a:r>
            <a:r>
              <a:rPr lang="it-IT" sz="2000" dirty="0">
                <a:solidFill>
                  <a:schemeClr val="bg1"/>
                </a:solidFill>
              </a:rPr>
              <a:t> of key </a:t>
            </a:r>
            <a:r>
              <a:rPr lang="it-IT" sz="2000" dirty="0" err="1">
                <a:solidFill>
                  <a:schemeClr val="bg1"/>
                </a:solidFill>
              </a:rPr>
              <a:t>volatiles</a:t>
            </a:r>
            <a:r>
              <a:rPr lang="it-IT" sz="2000" dirty="0">
                <a:solidFill>
                  <a:schemeClr val="bg1"/>
                </a:solidFill>
              </a:rPr>
              <a:t>, 5000 G</a:t>
            </a:r>
            <a:r>
              <a:rPr lang="it-IT" sz="2000" baseline="-25000" dirty="0">
                <a:solidFill>
                  <a:schemeClr val="bg1"/>
                </a:solidFill>
              </a:rPr>
              <a:t>0</a:t>
            </a:r>
            <a:r>
              <a:rPr lang="it-IT" sz="2000" dirty="0">
                <a:solidFill>
                  <a:schemeClr val="bg1"/>
                </a:solidFill>
              </a:rPr>
              <a:t>. </a:t>
            </a:r>
          </a:p>
          <a:p>
            <a:pPr algn="r"/>
            <a:r>
              <a:rPr lang="it-IT" sz="2000" dirty="0">
                <a:solidFill>
                  <a:schemeClr val="bg1"/>
                </a:solidFill>
              </a:rPr>
              <a:t>Left: wind model; </a:t>
            </a:r>
            <a:r>
              <a:rPr lang="it-IT" sz="2000" dirty="0" err="1">
                <a:solidFill>
                  <a:schemeClr val="bg1"/>
                </a:solidFill>
              </a:rPr>
              <a:t>central</a:t>
            </a:r>
            <a:r>
              <a:rPr lang="it-IT" sz="2000" dirty="0">
                <a:solidFill>
                  <a:schemeClr val="bg1"/>
                </a:solidFill>
              </a:rPr>
              <a:t>: no wind model; </a:t>
            </a:r>
            <a:r>
              <a:rPr lang="it-IT" sz="2000" dirty="0" err="1">
                <a:solidFill>
                  <a:schemeClr val="bg1"/>
                </a:solidFill>
              </a:rPr>
              <a:t>right</a:t>
            </a:r>
            <a:r>
              <a:rPr lang="it-IT" sz="2000" dirty="0">
                <a:solidFill>
                  <a:schemeClr val="bg1"/>
                </a:solidFill>
              </a:rPr>
              <a:t>: </a:t>
            </a:r>
            <a:r>
              <a:rPr lang="it-IT" sz="2000" dirty="0" err="1">
                <a:solidFill>
                  <a:schemeClr val="bg1"/>
                </a:solidFill>
              </a:rPr>
              <a:t>residuals</a:t>
            </a:r>
            <a:endParaRPr lang="it-IT" sz="2000" dirty="0">
              <a:solidFill>
                <a:schemeClr val="bg1"/>
              </a:solidFill>
            </a:endParaRPr>
          </a:p>
        </p:txBody>
      </p:sp>
    </p:spTree>
    <p:extLst>
      <p:ext uri="{BB962C8B-B14F-4D97-AF65-F5344CB8AC3E}">
        <p14:creationId xmlns:p14="http://schemas.microsoft.com/office/powerpoint/2010/main" val="10334289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119C7006-7E1E-4177-ABEF-F342A25B30FD}"/>
              </a:ext>
            </a:extLst>
          </p:cNvPr>
          <p:cNvSpPr txBox="1"/>
          <p:nvPr/>
        </p:nvSpPr>
        <p:spPr>
          <a:xfrm>
            <a:off x="29817" y="54520"/>
            <a:ext cx="688739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CHEMISTRY VS. INTENSE FUV FIELDS</a:t>
            </a:r>
          </a:p>
        </p:txBody>
      </p:sp>
      <mc:AlternateContent xmlns:mc="http://schemas.openxmlformats.org/markup-compatibility/2006" xmlns:a14="http://schemas.microsoft.com/office/drawing/2010/main">
        <mc:Choice Requires="a14">
          <p:sp>
            <p:nvSpPr>
              <p:cNvPr id="5" name="Rettangolo con angoli arrotondati 4">
                <a:extLst>
                  <a:ext uri="{FF2B5EF4-FFF2-40B4-BE49-F238E27FC236}">
                    <a16:creationId xmlns:a16="http://schemas.microsoft.com/office/drawing/2014/main" id="{63517F74-583F-4AA3-A47C-AD82FB405DA7}"/>
                  </a:ext>
                </a:extLst>
              </p:cNvPr>
              <p:cNvSpPr/>
              <p:nvPr/>
            </p:nvSpPr>
            <p:spPr>
              <a:xfrm>
                <a:off x="29817" y="752725"/>
                <a:ext cx="7155004" cy="490877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sz="2400" i="1" dirty="0">
                    <a:solidFill>
                      <a:schemeClr val="tx1"/>
                    </a:solidFill>
                    <a:latin typeface="Arial" panose="020B0604020202020204" pitchFamily="34" charset="0"/>
                    <a:cs typeface="Arial" panose="020B0604020202020204" pitchFamily="34" charset="0"/>
                  </a:rPr>
                  <a:t>Walsh+ 2013</a:t>
                </a:r>
                <a:r>
                  <a:rPr lang="it-IT" sz="2400" dirty="0">
                    <a:solidFill>
                      <a:schemeClr val="tx1"/>
                    </a:solidFill>
                    <a:latin typeface="Arial" panose="020B0604020202020204" pitchFamily="34" charset="0"/>
                    <a:cs typeface="Arial" panose="020B0604020202020204" pitchFamily="34" charset="0"/>
                  </a:rPr>
                  <a:t>: Model of T-Tauri disc (0.5 M</a:t>
                </a:r>
                <a:r>
                  <a:rPr lang="it-IT" sz="2400" baseline="-25000" dirty="0">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       2 </a:t>
                </a:r>
                <a:r>
                  <a:rPr lang="it-IT" sz="2400" dirty="0" err="1">
                    <a:solidFill>
                      <a:schemeClr val="tx1"/>
                    </a:solidFill>
                    <a:latin typeface="Arial" panose="020B0604020202020204" pitchFamily="34" charset="0"/>
                    <a:cs typeface="Arial" panose="020B0604020202020204" pitchFamily="34" charset="0"/>
                  </a:rPr>
                  <a:t>R</a:t>
                </a:r>
                <a:r>
                  <a:rPr lang="it-IT" sz="2400" baseline="-25000" dirty="0" err="1">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 4000 K) with 0.01 M</a:t>
                </a:r>
                <a:r>
                  <a:rPr lang="it-IT" sz="2400" baseline="-25000" dirty="0">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 disc with </a:t>
                </a:r>
                <a:endParaRPr lang="it-IT" sz="2400" i="1" dirty="0">
                  <a:solidFill>
                    <a:schemeClr val="tx1"/>
                  </a:solidFill>
                  <a:latin typeface="Cambria Math" panose="02040503050406030204" pitchFamily="18" charset="0"/>
                  <a:cs typeface="Arial" panose="020B0604020202020204" pitchFamily="34" charset="0"/>
                </a:endParaRPr>
              </a:p>
              <a:p>
                <a:pPr algn="ctr">
                  <a:tabLst>
                    <a:tab pos="630238" algn="l"/>
                  </a:tabLst>
                </a:pPr>
                <a14:m>
                  <m:oMath xmlns:m="http://schemas.openxmlformats.org/officeDocument/2006/math">
                    <m:acc>
                      <m:accPr>
                        <m:chr m:val="̇"/>
                        <m:ctrlPr>
                          <a:rPr lang="it-IT" sz="2400" i="1">
                            <a:solidFill>
                              <a:schemeClr val="tx1"/>
                            </a:solidFill>
                            <a:latin typeface="Cambria Math" panose="02040503050406030204" pitchFamily="18" charset="0"/>
                            <a:cs typeface="Arial" panose="020B0604020202020204" pitchFamily="34" charset="0"/>
                          </a:rPr>
                        </m:ctrlPr>
                      </m:accPr>
                      <m:e>
                        <m:r>
                          <a:rPr lang="it-IT" sz="2400">
                            <a:solidFill>
                              <a:schemeClr val="tx1"/>
                            </a:solidFill>
                            <a:latin typeface="Cambria Math" panose="02040503050406030204" pitchFamily="18" charset="0"/>
                            <a:cs typeface="Arial" panose="020B0604020202020204" pitchFamily="34" charset="0"/>
                          </a:rPr>
                          <m:t>𝑀</m:t>
                        </m:r>
                      </m:e>
                    </m:acc>
                  </m:oMath>
                </a14:m>
                <a:r>
                  <a:rPr lang="it-IT" sz="2400" dirty="0">
                    <a:solidFill>
                      <a:schemeClr val="tx1"/>
                    </a:solidFill>
                    <a:latin typeface="Arial" panose="020B0604020202020204" pitchFamily="34" charset="0"/>
                    <a:cs typeface="Arial" panose="020B0604020202020204" pitchFamily="34" charset="0"/>
                  </a:rPr>
                  <a:t>=10</a:t>
                </a:r>
                <a:r>
                  <a:rPr lang="it-IT" sz="2400" baseline="30000" dirty="0">
                    <a:solidFill>
                      <a:schemeClr val="tx1"/>
                    </a:solidFill>
                    <a:latin typeface="Arial" panose="020B0604020202020204" pitchFamily="34" charset="0"/>
                    <a:cs typeface="Arial" panose="020B0604020202020204" pitchFamily="34" charset="0"/>
                  </a:rPr>
                  <a:t>-8</a:t>
                </a:r>
                <a:r>
                  <a:rPr lang="it-IT" sz="2400" dirty="0">
                    <a:solidFill>
                      <a:schemeClr val="tx1"/>
                    </a:solidFill>
                    <a:latin typeface="Arial" panose="020B0604020202020204" pitchFamily="34" charset="0"/>
                    <a:cs typeface="Arial" panose="020B0604020202020204" pitchFamily="34" charset="0"/>
                  </a:rPr>
                  <a:t> M</a:t>
                </a:r>
                <a:r>
                  <a:rPr lang="it-IT" sz="2400" baseline="-25000" dirty="0">
                    <a:solidFill>
                      <a:schemeClr val="tx1"/>
                    </a:solidFill>
                    <a:latin typeface="Arial" panose="020B0604020202020204" pitchFamily="34" charset="0"/>
                    <a:cs typeface="Arial" panose="020B0604020202020204" pitchFamily="34" charset="0"/>
                  </a:rPr>
                  <a:t>ʘ</a:t>
                </a:r>
                <a:r>
                  <a:rPr lang="it-IT" sz="2400" dirty="0">
                    <a:solidFill>
                      <a:schemeClr val="tx1"/>
                    </a:solidFill>
                    <a:latin typeface="Arial" panose="020B0604020202020204" pitchFamily="34" charset="0"/>
                    <a:cs typeface="Arial" panose="020B0604020202020204" pitchFamily="34" charset="0"/>
                  </a:rPr>
                  <a:t>/</a:t>
                </a:r>
                <a:r>
                  <a:rPr lang="it-IT" sz="2400" dirty="0" err="1">
                    <a:solidFill>
                      <a:schemeClr val="tx1"/>
                    </a:solidFill>
                    <a:latin typeface="Arial" panose="020B0604020202020204" pitchFamily="34" charset="0"/>
                    <a:cs typeface="Arial" panose="020B0604020202020204" pitchFamily="34" charset="0"/>
                  </a:rPr>
                  <a:t>yr</a:t>
                </a:r>
                <a:endParaRPr lang="it-IT" sz="2400" dirty="0">
                  <a:solidFill>
                    <a:schemeClr val="tx1"/>
                  </a:solidFill>
                  <a:latin typeface="Arial" panose="020B0604020202020204" pitchFamily="34" charset="0"/>
                  <a:cs typeface="Arial" panose="020B0604020202020204" pitchFamily="34" charset="0"/>
                </a:endParaRPr>
              </a:p>
              <a:p>
                <a:pPr algn="ctr">
                  <a:tabLst>
                    <a:tab pos="630238" algn="l"/>
                  </a:tabLst>
                </a:pPr>
                <a:endParaRPr lang="it-IT" sz="1600" dirty="0">
                  <a:solidFill>
                    <a:schemeClr val="tx1"/>
                  </a:solidFill>
                  <a:latin typeface="Arial" panose="020B0604020202020204" pitchFamily="34" charset="0"/>
                  <a:cs typeface="Arial" panose="020B0604020202020204" pitchFamily="34" charset="0"/>
                </a:endParaRP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FUV field 4</a:t>
                </a:r>
                <a:r>
                  <a:rPr lang="it-IT" sz="2400" dirty="0">
                    <a:solidFill>
                      <a:schemeClr val="tx1"/>
                    </a:solidFill>
                    <a:latin typeface="Times New Roman" panose="02020603050405020304" pitchFamily="18" charset="0"/>
                    <a:cs typeface="Times New Roman" panose="02020603050405020304" pitchFamily="18" charset="0"/>
                  </a:rPr>
                  <a:t>×</a:t>
                </a:r>
                <a:r>
                  <a:rPr lang="it-IT" sz="2400" dirty="0">
                    <a:solidFill>
                      <a:schemeClr val="tx1"/>
                    </a:solidFill>
                    <a:latin typeface="Arial" panose="020B0604020202020204" pitchFamily="34" charset="0"/>
                    <a:cs typeface="Arial" panose="020B0604020202020204" pitchFamily="34" charset="0"/>
                  </a:rPr>
                  <a:t>10</a:t>
                </a:r>
                <a:r>
                  <a:rPr lang="it-IT" sz="2400" baseline="30000" dirty="0">
                    <a:solidFill>
                      <a:schemeClr val="tx1"/>
                    </a:solidFill>
                    <a:latin typeface="Arial" panose="020B0604020202020204" pitchFamily="34" charset="0"/>
                    <a:cs typeface="Arial" panose="020B0604020202020204" pitchFamily="34" charset="0"/>
                  </a:rPr>
                  <a:t>5</a:t>
                </a:r>
                <a:r>
                  <a:rPr lang="it-IT" sz="2400" dirty="0">
                    <a:solidFill>
                      <a:schemeClr val="tx1"/>
                    </a:solidFill>
                    <a:latin typeface="Arial" panose="020B0604020202020204" pitchFamily="34" charset="0"/>
                    <a:cs typeface="Arial" panose="020B0604020202020204" pitchFamily="34" charset="0"/>
                  </a:rPr>
                  <a:t> G</a:t>
                </a:r>
                <a:r>
                  <a:rPr lang="it-IT" sz="2400" baseline="-25000" dirty="0">
                    <a:solidFill>
                      <a:schemeClr val="tx1"/>
                    </a:solidFill>
                    <a:latin typeface="Arial" panose="020B0604020202020204" pitchFamily="34" charset="0"/>
                    <a:cs typeface="Arial" panose="020B0604020202020204" pitchFamily="34" charset="0"/>
                  </a:rPr>
                  <a:t>0</a:t>
                </a:r>
              </a:p>
              <a:p>
                <a:pPr algn="ctr">
                  <a:tabLst>
                    <a:tab pos="630238" algn="l"/>
                  </a:tabLst>
                </a:pPr>
                <a:endParaRPr lang="it-IT" sz="1600" baseline="-25000" dirty="0">
                  <a:solidFill>
                    <a:schemeClr val="tx1"/>
                  </a:solidFill>
                  <a:latin typeface="Arial" panose="020B0604020202020204" pitchFamily="34" charset="0"/>
                  <a:cs typeface="Arial" panose="020B0604020202020204" pitchFamily="34" charset="0"/>
                </a:endParaRPr>
              </a:p>
              <a:p>
                <a:pPr algn="ctr">
                  <a:tabLst>
                    <a:tab pos="630238" algn="l"/>
                  </a:tabLst>
                </a:pP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Significant effects </a:t>
                </a:r>
                <a:r>
                  <a:rPr lang="en-US" sz="2400" dirty="0">
                    <a:solidFill>
                      <a:schemeClr val="tx1"/>
                    </a:solidFill>
                    <a:latin typeface="Arial" panose="020B0604020202020204" pitchFamily="34" charset="0"/>
                    <a:cs typeface="Arial" panose="020B0604020202020204" pitchFamily="34" charset="0"/>
                  </a:rPr>
                  <a:t>on disc temperature structure and chemical composition in outer disc </a:t>
                </a:r>
              </a:p>
              <a:p>
                <a:pPr algn="ctr">
                  <a:tabLst>
                    <a:tab pos="630238" algn="l"/>
                  </a:tabLst>
                </a:pPr>
                <a:endParaRPr lang="en-US" sz="1600" dirty="0">
                  <a:solidFill>
                    <a:schemeClr val="tx1"/>
                  </a:solidFill>
                  <a:latin typeface="Arial" panose="020B0604020202020204" pitchFamily="34" charset="0"/>
                  <a:cs typeface="Arial" panose="020B0604020202020204" pitchFamily="34" charset="0"/>
                </a:endParaRPr>
              </a:p>
              <a:p>
                <a:pPr algn="ctr">
                  <a:tabLst>
                    <a:tab pos="630238" algn="l"/>
                  </a:tabLst>
                </a:pP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Enhanced abundances </a:t>
                </a:r>
                <a:r>
                  <a:rPr lang="en-US" sz="2400" dirty="0">
                    <a:solidFill>
                      <a:schemeClr val="tx1"/>
                    </a:solidFill>
                    <a:latin typeface="Arial" panose="020B0604020202020204" pitchFamily="34" charset="0"/>
                    <a:cs typeface="Arial" panose="020B0604020202020204" pitchFamily="34" charset="0"/>
                  </a:rPr>
                  <a:t>of key volatiles such as CN, CS, and CO </a:t>
                </a:r>
              </a:p>
              <a:p>
                <a:pPr algn="ctr">
                  <a:tabLst>
                    <a:tab pos="630238" algn="l"/>
                  </a:tabLst>
                </a:pPr>
                <a:endParaRPr lang="en-US" sz="1600" dirty="0">
                  <a:solidFill>
                    <a:schemeClr val="tx1"/>
                  </a:solidFill>
                  <a:latin typeface="Arial" panose="020B0604020202020204" pitchFamily="34" charset="0"/>
                  <a:cs typeface="Arial" panose="020B0604020202020204" pitchFamily="34" charset="0"/>
                </a:endParaRPr>
              </a:p>
              <a:p>
                <a:pPr algn="ctr">
                  <a:tabLst>
                    <a:tab pos="630238" algn="l"/>
                  </a:tabLst>
                </a:pP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Disc interior shielded </a:t>
                </a:r>
                <a:r>
                  <a:rPr lang="en-US" sz="2400" dirty="0">
                    <a:solidFill>
                      <a:schemeClr val="tx1"/>
                    </a:solidFill>
                    <a:latin typeface="Arial" panose="020B0604020202020204" pitchFamily="34" charset="0"/>
                    <a:cs typeface="Arial" panose="020B0604020202020204" pitchFamily="34" charset="0"/>
                  </a:rPr>
                  <a:t>and predominantly molecular</a:t>
                </a:r>
                <a:endParaRPr lang="it-IT" sz="2400" dirty="0">
                  <a:solidFill>
                    <a:schemeClr val="tx1"/>
                  </a:solidFill>
                  <a:latin typeface="Arial" panose="020B0604020202020204" pitchFamily="34" charset="0"/>
                  <a:cs typeface="Arial" panose="020B0604020202020204" pitchFamily="34" charset="0"/>
                </a:endParaRPr>
              </a:p>
            </p:txBody>
          </p:sp>
        </mc:Choice>
        <mc:Fallback xmlns="">
          <p:sp>
            <p:nvSpPr>
              <p:cNvPr id="5" name="Rettangolo con angoli arrotondati 4">
                <a:extLst>
                  <a:ext uri="{FF2B5EF4-FFF2-40B4-BE49-F238E27FC236}">
                    <a16:creationId xmlns:a16="http://schemas.microsoft.com/office/drawing/2014/main" id="{63517F74-583F-4AA3-A47C-AD82FB405DA7}"/>
                  </a:ext>
                </a:extLst>
              </p:cNvPr>
              <p:cNvSpPr>
                <a:spLocks noRot="1" noChangeAspect="1" noMove="1" noResize="1" noEditPoints="1" noAdjustHandles="1" noChangeArrowheads="1" noChangeShapeType="1" noTextEdit="1"/>
              </p:cNvSpPr>
              <p:nvPr/>
            </p:nvSpPr>
            <p:spPr>
              <a:xfrm>
                <a:off x="29817" y="752725"/>
                <a:ext cx="7155004" cy="4908773"/>
              </a:xfrm>
              <a:prstGeom prst="roundRect">
                <a:avLst>
                  <a:gd name="adj" fmla="val 9982"/>
                </a:avLst>
              </a:prstGeom>
              <a:blipFill>
                <a:blip r:embed="rId2"/>
                <a:stretch>
                  <a:fillRect r="-341" b="-248"/>
                </a:stretch>
              </a:blipFill>
              <a:ln>
                <a:noFill/>
              </a:ln>
              <a:effectLst>
                <a:innerShdw blurRad="114300">
                  <a:prstClr val="black"/>
                </a:innerShdw>
              </a:effectLst>
            </p:spPr>
            <p:txBody>
              <a:bodyPr/>
              <a:lstStyle/>
              <a:p>
                <a:r>
                  <a:rPr lang="it-IT">
                    <a:noFill/>
                  </a:rPr>
                  <a:t> </a:t>
                </a:r>
              </a:p>
            </p:txBody>
          </p:sp>
        </mc:Fallback>
      </mc:AlternateContent>
      <p:pic>
        <p:nvPicPr>
          <p:cNvPr id="45058" name="Picture 2">
            <a:extLst>
              <a:ext uri="{FF2B5EF4-FFF2-40B4-BE49-F238E27FC236}">
                <a16:creationId xmlns:a16="http://schemas.microsoft.com/office/drawing/2014/main" id="{919536E9-4526-4252-BE57-C3C67A7BF9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5322" y="7724"/>
            <a:ext cx="4896678" cy="6850275"/>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A93A5FA9-76EA-4376-ABB1-EF7D097F01E7}"/>
              </a:ext>
            </a:extLst>
          </p:cNvPr>
          <p:cNvSpPr txBox="1"/>
          <p:nvPr/>
        </p:nvSpPr>
        <p:spPr>
          <a:xfrm>
            <a:off x="4332770" y="5787817"/>
            <a:ext cx="2907301" cy="1015663"/>
          </a:xfrm>
          <a:prstGeom prst="rect">
            <a:avLst/>
          </a:prstGeom>
          <a:noFill/>
          <a:ln w="28575">
            <a:solidFill>
              <a:srgbClr val="FF0000"/>
            </a:solidFill>
          </a:ln>
        </p:spPr>
        <p:txBody>
          <a:bodyPr wrap="square" rtlCol="0">
            <a:spAutoFit/>
          </a:bodyPr>
          <a:lstStyle/>
          <a:p>
            <a:pPr algn="r"/>
            <a:r>
              <a:rPr lang="it-IT" sz="2000" dirty="0" err="1">
                <a:solidFill>
                  <a:schemeClr val="bg1"/>
                </a:solidFill>
              </a:rPr>
              <a:t>Synthetic</a:t>
            </a:r>
            <a:r>
              <a:rPr lang="it-IT" sz="2000" dirty="0">
                <a:solidFill>
                  <a:schemeClr val="bg1"/>
                </a:solidFill>
              </a:rPr>
              <a:t> </a:t>
            </a:r>
            <a:r>
              <a:rPr lang="it-IT" sz="2000" dirty="0" err="1">
                <a:solidFill>
                  <a:schemeClr val="bg1"/>
                </a:solidFill>
              </a:rPr>
              <a:t>spectra</a:t>
            </a:r>
            <a:r>
              <a:rPr lang="it-IT" sz="2000" dirty="0">
                <a:solidFill>
                  <a:schemeClr val="bg1"/>
                </a:solidFill>
              </a:rPr>
              <a:t> in ALMA band 6-9 for </a:t>
            </a:r>
            <a:r>
              <a:rPr lang="it-IT" sz="2000" dirty="0" err="1">
                <a:solidFill>
                  <a:schemeClr val="bg1"/>
                </a:solidFill>
              </a:rPr>
              <a:t>isolated</a:t>
            </a:r>
            <a:r>
              <a:rPr lang="it-IT" sz="2000" dirty="0">
                <a:solidFill>
                  <a:schemeClr val="bg1"/>
                </a:solidFill>
              </a:rPr>
              <a:t> and </a:t>
            </a:r>
            <a:r>
              <a:rPr lang="it-IT" sz="2000" dirty="0" err="1">
                <a:solidFill>
                  <a:schemeClr val="bg1"/>
                </a:solidFill>
              </a:rPr>
              <a:t>irradiated</a:t>
            </a:r>
            <a:r>
              <a:rPr lang="it-IT" sz="2000" dirty="0">
                <a:solidFill>
                  <a:schemeClr val="bg1"/>
                </a:solidFill>
              </a:rPr>
              <a:t> disc</a:t>
            </a:r>
          </a:p>
        </p:txBody>
      </p:sp>
    </p:spTree>
    <p:extLst>
      <p:ext uri="{BB962C8B-B14F-4D97-AF65-F5344CB8AC3E}">
        <p14:creationId xmlns:p14="http://schemas.microsoft.com/office/powerpoint/2010/main" val="41003201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95FC208-DBA6-4E1D-B772-5FF31ED7F215}"/>
              </a:ext>
            </a:extLst>
          </p:cNvPr>
          <p:cNvSpPr txBox="1"/>
          <p:nvPr/>
        </p:nvSpPr>
        <p:spPr>
          <a:xfrm>
            <a:off x="29817" y="54520"/>
            <a:ext cx="688739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CHEMISTRY VS. INTENSE FUV FIELDS</a:t>
            </a:r>
          </a:p>
        </p:txBody>
      </p:sp>
      <p:pic>
        <p:nvPicPr>
          <p:cNvPr id="47106" name="Picture 2">
            <a:extLst>
              <a:ext uri="{FF2B5EF4-FFF2-40B4-BE49-F238E27FC236}">
                <a16:creationId xmlns:a16="http://schemas.microsoft.com/office/drawing/2014/main" id="{3D8063D4-9053-421E-A9BA-56290200FF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83"/>
          <a:stretch/>
        </p:blipFill>
        <p:spPr bwMode="auto">
          <a:xfrm>
            <a:off x="29817" y="730672"/>
            <a:ext cx="7074863" cy="6003235"/>
          </a:xfrm>
          <a:prstGeom prst="rect">
            <a:avLst/>
          </a:prstGeom>
          <a:noFill/>
          <a:extLst>
            <a:ext uri="{909E8E84-426E-40DD-AFC4-6F175D3DCCD1}">
              <a14:hiddenFill xmlns:a14="http://schemas.microsoft.com/office/drawing/2010/main">
                <a:solidFill>
                  <a:srgbClr val="FFFFFF"/>
                </a:solidFill>
              </a14:hiddenFill>
            </a:ext>
          </a:extLst>
        </p:spPr>
      </p:pic>
      <p:sp>
        <p:nvSpPr>
          <p:cNvPr id="6" name="Rettangolo con angoli arrotondati 5">
            <a:extLst>
              <a:ext uri="{FF2B5EF4-FFF2-40B4-BE49-F238E27FC236}">
                <a16:creationId xmlns:a16="http://schemas.microsoft.com/office/drawing/2014/main" id="{F5CA2B7B-5AAD-4AAA-B0A6-9CFF62A29412}"/>
              </a:ext>
            </a:extLst>
          </p:cNvPr>
          <p:cNvSpPr/>
          <p:nvPr/>
        </p:nvSpPr>
        <p:spPr>
          <a:xfrm>
            <a:off x="7104680" y="54520"/>
            <a:ext cx="5077726" cy="6803480"/>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sz="2400" i="1" dirty="0" err="1">
                <a:solidFill>
                  <a:schemeClr val="tx1"/>
                </a:solidFill>
                <a:latin typeface="Arial" panose="020B0604020202020204" pitchFamily="34" charset="0"/>
                <a:cs typeface="Arial" panose="020B0604020202020204" pitchFamily="34" charset="0"/>
              </a:rPr>
              <a:t>Calahan</a:t>
            </a:r>
            <a:r>
              <a:rPr lang="it-IT" sz="2400" i="1" dirty="0">
                <a:solidFill>
                  <a:schemeClr val="tx1"/>
                </a:solidFill>
                <a:latin typeface="Arial" panose="020B0604020202020204" pitchFamily="34" charset="0"/>
                <a:cs typeface="Arial" panose="020B0604020202020204" pitchFamily="34" charset="0"/>
              </a:rPr>
              <a:t>+ 2025</a:t>
            </a:r>
            <a:r>
              <a:rPr lang="it-IT" sz="2400" dirty="0">
                <a:solidFill>
                  <a:schemeClr val="tx1"/>
                </a:solidFill>
                <a:latin typeface="Arial" panose="020B0604020202020204" pitchFamily="34" charset="0"/>
                <a:cs typeface="Arial" panose="020B0604020202020204" pitchFamily="34" charset="0"/>
              </a:rPr>
              <a:t>: </a:t>
            </a:r>
          </a:p>
          <a:p>
            <a:pPr algn="ctr">
              <a:tabLst>
                <a:tab pos="630238" algn="l"/>
              </a:tabLst>
            </a:pPr>
            <a:endParaRPr lang="it-IT" sz="2400" dirty="0">
              <a:solidFill>
                <a:schemeClr val="tx1"/>
              </a:solidFill>
              <a:latin typeface="Arial" panose="020B0604020202020204" pitchFamily="34" charset="0"/>
              <a:cs typeface="Arial" panose="020B0604020202020204" pitchFamily="34" charset="0"/>
            </a:endParaRP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2D </a:t>
            </a:r>
            <a:r>
              <a:rPr lang="it-IT" sz="2400" dirty="0" err="1">
                <a:solidFill>
                  <a:schemeClr val="tx1"/>
                </a:solidFill>
                <a:latin typeface="Arial" panose="020B0604020202020204" pitchFamily="34" charset="0"/>
                <a:cs typeface="Arial" panose="020B0604020202020204" pitchFamily="34" charset="0"/>
              </a:rPr>
              <a:t>thermodinamical</a:t>
            </a:r>
            <a:r>
              <a:rPr lang="it-IT" sz="2400" dirty="0">
                <a:solidFill>
                  <a:schemeClr val="tx1"/>
                </a:solidFill>
                <a:latin typeface="Arial" panose="020B0604020202020204" pitchFamily="34" charset="0"/>
                <a:cs typeface="Arial" panose="020B0604020202020204" pitchFamily="34" charset="0"/>
              </a:rPr>
              <a:t> model DALI</a:t>
            </a: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FUV: 1 G</a:t>
            </a:r>
            <a:r>
              <a:rPr lang="it-IT" sz="2400" baseline="-25000" dirty="0">
                <a:solidFill>
                  <a:schemeClr val="tx1"/>
                </a:solidFill>
                <a:latin typeface="Arial" panose="020B0604020202020204" pitchFamily="34" charset="0"/>
                <a:cs typeface="Arial" panose="020B0604020202020204" pitchFamily="34" charset="0"/>
              </a:rPr>
              <a:t>0</a:t>
            </a:r>
            <a:r>
              <a:rPr lang="it-IT" sz="2400" dirty="0">
                <a:solidFill>
                  <a:schemeClr val="tx1"/>
                </a:solidFill>
                <a:latin typeface="Arial" panose="020B0604020202020204" pitchFamily="34" charset="0"/>
                <a:cs typeface="Arial" panose="020B0604020202020204" pitchFamily="34" charset="0"/>
              </a:rPr>
              <a:t>, 10</a:t>
            </a:r>
            <a:r>
              <a:rPr lang="it-IT" sz="2400" baseline="30000" dirty="0">
                <a:solidFill>
                  <a:schemeClr val="tx1"/>
                </a:solidFill>
                <a:latin typeface="Arial" panose="020B0604020202020204" pitchFamily="34" charset="0"/>
                <a:cs typeface="Arial" panose="020B0604020202020204" pitchFamily="34" charset="0"/>
              </a:rPr>
              <a:t>4</a:t>
            </a:r>
            <a:r>
              <a:rPr lang="it-IT" sz="2400" dirty="0">
                <a:solidFill>
                  <a:schemeClr val="tx1"/>
                </a:solidFill>
                <a:latin typeface="Arial" panose="020B0604020202020204" pitchFamily="34" charset="0"/>
                <a:cs typeface="Arial" panose="020B0604020202020204" pitchFamily="34" charset="0"/>
              </a:rPr>
              <a:t> G</a:t>
            </a:r>
            <a:r>
              <a:rPr lang="it-IT" sz="2400" baseline="-25000" dirty="0">
                <a:solidFill>
                  <a:schemeClr val="tx1"/>
                </a:solidFill>
                <a:latin typeface="Arial" panose="020B0604020202020204" pitchFamily="34" charset="0"/>
                <a:cs typeface="Arial" panose="020B0604020202020204" pitchFamily="34" charset="0"/>
              </a:rPr>
              <a:t>0</a:t>
            </a:r>
            <a:r>
              <a:rPr lang="it-IT" sz="2400" dirty="0">
                <a:solidFill>
                  <a:schemeClr val="tx1"/>
                </a:solidFill>
                <a:latin typeface="Arial" panose="020B0604020202020204" pitchFamily="34" charset="0"/>
                <a:cs typeface="Arial" panose="020B0604020202020204" pitchFamily="34" charset="0"/>
              </a:rPr>
              <a:t>, 10</a:t>
            </a:r>
            <a:r>
              <a:rPr lang="it-IT" sz="2400" baseline="30000" dirty="0">
                <a:solidFill>
                  <a:schemeClr val="tx1"/>
                </a:solidFill>
                <a:latin typeface="Arial" panose="020B0604020202020204" pitchFamily="34" charset="0"/>
                <a:cs typeface="Arial" panose="020B0604020202020204" pitchFamily="34" charset="0"/>
              </a:rPr>
              <a:t>6</a:t>
            </a:r>
            <a:r>
              <a:rPr lang="it-IT" sz="2400" dirty="0">
                <a:solidFill>
                  <a:schemeClr val="tx1"/>
                </a:solidFill>
                <a:latin typeface="Arial" panose="020B0604020202020204" pitchFamily="34" charset="0"/>
                <a:cs typeface="Arial" panose="020B0604020202020204" pitchFamily="34" charset="0"/>
              </a:rPr>
              <a:t> G</a:t>
            </a:r>
            <a:r>
              <a:rPr lang="it-IT" sz="2400" baseline="-25000" dirty="0">
                <a:solidFill>
                  <a:schemeClr val="tx1"/>
                </a:solidFill>
                <a:latin typeface="Arial" panose="020B0604020202020204" pitchFamily="34" charset="0"/>
                <a:cs typeface="Arial" panose="020B0604020202020204" pitchFamily="34" charset="0"/>
              </a:rPr>
              <a:t>0</a:t>
            </a: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Disc </a:t>
            </a:r>
            <a:r>
              <a:rPr lang="it-IT" sz="2400" dirty="0" err="1">
                <a:solidFill>
                  <a:schemeClr val="tx1"/>
                </a:solidFill>
                <a:latin typeface="Arial" panose="020B0604020202020204" pitchFamily="34" charset="0"/>
                <a:cs typeface="Arial" panose="020B0604020202020204" pitchFamily="34" charset="0"/>
              </a:rPr>
              <a:t>truncated</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at</a:t>
            </a:r>
            <a:r>
              <a:rPr lang="it-IT" sz="2400" dirty="0">
                <a:solidFill>
                  <a:schemeClr val="tx1"/>
                </a:solidFill>
                <a:latin typeface="Arial" panose="020B0604020202020204" pitchFamily="34" charset="0"/>
                <a:cs typeface="Arial" panose="020B0604020202020204" pitchFamily="34" charset="0"/>
              </a:rPr>
              <a:t> 30 AU</a:t>
            </a: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K star, M</a:t>
            </a:r>
            <a:r>
              <a:rPr lang="it-IT" sz="2400" baseline="-25000" dirty="0">
                <a:solidFill>
                  <a:schemeClr val="tx1"/>
                </a:solidFill>
                <a:latin typeface="Arial" panose="020B0604020202020204" pitchFamily="34" charset="0"/>
                <a:cs typeface="Arial" panose="020B0604020202020204" pitchFamily="34" charset="0"/>
              </a:rPr>
              <a:t>disc</a:t>
            </a:r>
            <a:r>
              <a:rPr lang="it-IT" sz="2400" dirty="0">
                <a:solidFill>
                  <a:schemeClr val="tx1"/>
                </a:solidFill>
                <a:latin typeface="Arial" panose="020B0604020202020204" pitchFamily="34" charset="0"/>
                <a:cs typeface="Arial" panose="020B0604020202020204" pitchFamily="34" charset="0"/>
              </a:rPr>
              <a:t> 1% </a:t>
            </a:r>
            <a:r>
              <a:rPr lang="it-IT" sz="2400" dirty="0" err="1">
                <a:solidFill>
                  <a:schemeClr val="tx1"/>
                </a:solidFill>
                <a:latin typeface="Arial" panose="020B0604020202020204" pitchFamily="34" charset="0"/>
                <a:cs typeface="Arial" panose="020B0604020202020204" pitchFamily="34" charset="0"/>
              </a:rPr>
              <a:t>M</a:t>
            </a:r>
            <a:r>
              <a:rPr lang="it-IT" sz="2400" baseline="-25000" dirty="0" err="1">
                <a:solidFill>
                  <a:schemeClr val="tx1"/>
                </a:solidFill>
                <a:latin typeface="Arial" panose="020B0604020202020204" pitchFamily="34" charset="0"/>
                <a:cs typeface="Arial" panose="020B0604020202020204" pitchFamily="34" charset="0"/>
              </a:rPr>
              <a:t>star</a:t>
            </a:r>
            <a:r>
              <a:rPr lang="it-IT" sz="2400" dirty="0">
                <a:solidFill>
                  <a:schemeClr val="tx1"/>
                </a:solidFill>
                <a:latin typeface="Arial" panose="020B0604020202020204" pitchFamily="34" charset="0"/>
                <a:cs typeface="Arial" panose="020B0604020202020204" pitchFamily="34" charset="0"/>
              </a:rPr>
              <a:t>, gas/</a:t>
            </a:r>
            <a:r>
              <a:rPr lang="it-IT" sz="2400" dirty="0" err="1">
                <a:solidFill>
                  <a:schemeClr val="tx1"/>
                </a:solidFill>
                <a:latin typeface="Arial" panose="020B0604020202020204" pitchFamily="34" charset="0"/>
                <a:cs typeface="Arial" panose="020B0604020202020204" pitchFamily="34" charset="0"/>
              </a:rPr>
              <a:t>dust</a:t>
            </a:r>
            <a:r>
              <a:rPr lang="it-IT" sz="2400" dirty="0">
                <a:solidFill>
                  <a:schemeClr val="tx1"/>
                </a:solidFill>
                <a:latin typeface="Arial" panose="020B0604020202020204" pitchFamily="34" charset="0"/>
                <a:cs typeface="Arial" panose="020B0604020202020204" pitchFamily="34" charset="0"/>
              </a:rPr>
              <a:t>=1000 </a:t>
            </a:r>
          </a:p>
          <a:p>
            <a:pPr algn="ctr">
              <a:tabLst>
                <a:tab pos="630238" algn="l"/>
              </a:tabLst>
            </a:pPr>
            <a:endParaRPr lang="it-IT" dirty="0">
              <a:solidFill>
                <a:schemeClr val="tx1"/>
              </a:solidFill>
              <a:latin typeface="Arial" panose="020B0604020202020204" pitchFamily="34" charset="0"/>
              <a:cs typeface="Arial" panose="020B0604020202020204" pitchFamily="34" charset="0"/>
            </a:endParaRP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H2O </a:t>
            </a:r>
            <a:r>
              <a:rPr lang="it-IT" sz="2400" dirty="0" err="1">
                <a:solidFill>
                  <a:schemeClr val="tx1"/>
                </a:solidFill>
                <a:latin typeface="Arial" panose="020B0604020202020204" pitchFamily="34" charset="0"/>
                <a:cs typeface="Arial" panose="020B0604020202020204" pitchFamily="34" charset="0"/>
              </a:rPr>
              <a:t>snow</a:t>
            </a:r>
            <a:r>
              <a:rPr lang="it-IT" sz="2400" dirty="0">
                <a:solidFill>
                  <a:schemeClr val="tx1"/>
                </a:solidFill>
                <a:latin typeface="Arial" panose="020B0604020202020204" pitchFamily="34" charset="0"/>
                <a:cs typeface="Arial" panose="020B0604020202020204" pitchFamily="34" charset="0"/>
              </a:rPr>
              <a:t> line </a:t>
            </a:r>
            <a:r>
              <a:rPr lang="it-IT" sz="2400" dirty="0" err="1">
                <a:solidFill>
                  <a:schemeClr val="tx1"/>
                </a:solidFill>
                <a:latin typeface="Arial" panose="020B0604020202020204" pitchFamily="34" charset="0"/>
                <a:cs typeface="Arial" panose="020B0604020202020204" pitchFamily="34" charset="0"/>
              </a:rPr>
              <a:t>impacted</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less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icy</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grains</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smaller</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ice</a:t>
            </a:r>
            <a:r>
              <a:rPr lang="it-IT" sz="2400" dirty="0">
                <a:solidFill>
                  <a:schemeClr val="tx1"/>
                </a:solidFill>
                <a:latin typeface="Arial" panose="020B0604020202020204" pitchFamily="34" charset="0"/>
                <a:cs typeface="Arial" panose="020B0604020202020204" pitchFamily="34" charset="0"/>
              </a:rPr>
              <a:t>/gas ratio for </a:t>
            </a:r>
            <a:r>
              <a:rPr lang="it-IT" sz="2400" dirty="0" err="1">
                <a:solidFill>
                  <a:schemeClr val="tx1"/>
                </a:solidFill>
                <a:latin typeface="Arial" panose="020B0604020202020204" pitchFamily="34" charset="0"/>
                <a:cs typeface="Arial" panose="020B0604020202020204" pitchFamily="34" charset="0"/>
              </a:rPr>
              <a:t>critical</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molecules</a:t>
            </a:r>
            <a:endParaRPr lang="it-IT" sz="2400" dirty="0">
              <a:solidFill>
                <a:schemeClr val="tx1"/>
              </a:solidFill>
              <a:latin typeface="Arial" panose="020B0604020202020204" pitchFamily="34" charset="0"/>
              <a:cs typeface="Arial" panose="020B0604020202020204" pitchFamily="34" charset="0"/>
            </a:endParaRPr>
          </a:p>
          <a:p>
            <a:pPr algn="ctr">
              <a:tabLst>
                <a:tab pos="630238" algn="l"/>
              </a:tabLst>
            </a:pPr>
            <a:endParaRPr lang="it-IT" dirty="0">
              <a:solidFill>
                <a:schemeClr val="tx1"/>
              </a:solidFill>
              <a:latin typeface="Arial" panose="020B0604020202020204" pitchFamily="34" charset="0"/>
              <a:cs typeface="Arial" panose="020B0604020202020204" pitchFamily="34" charset="0"/>
            </a:endParaRPr>
          </a:p>
          <a:p>
            <a:pPr algn="ctr">
              <a:tabLst>
                <a:tab pos="630238" algn="l"/>
              </a:tabLst>
            </a:pPr>
            <a:r>
              <a:rPr lang="en-US" sz="2400" dirty="0">
                <a:solidFill>
                  <a:schemeClr val="tx1"/>
                </a:solidFill>
                <a:latin typeface="Arial" panose="020B0604020202020204" pitchFamily="34" charset="0"/>
                <a:cs typeface="Arial" panose="020B0604020202020204" pitchFamily="34" charset="0"/>
              </a:rPr>
              <a:t>d&gt;1 AU, UV penetrates down to the midplane, breaks down molecules, and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heats up the midplane</a:t>
            </a:r>
            <a:r>
              <a:rPr lang="en-US" sz="2400" dirty="0">
                <a:solidFill>
                  <a:schemeClr val="tx1"/>
                </a:solidFill>
                <a:latin typeface="Arial" panose="020B0604020202020204" pitchFamily="34" charset="0"/>
                <a:cs typeface="Arial" panose="020B0604020202020204" pitchFamily="34" charset="0"/>
              </a:rPr>
              <a:t> enough to sublimate some molecules off of grains</a:t>
            </a:r>
          </a:p>
        </p:txBody>
      </p:sp>
      <p:sp>
        <p:nvSpPr>
          <p:cNvPr id="5" name="CasellaDiTesto 4">
            <a:extLst>
              <a:ext uri="{FF2B5EF4-FFF2-40B4-BE49-F238E27FC236}">
                <a16:creationId xmlns:a16="http://schemas.microsoft.com/office/drawing/2014/main" id="{A9338239-E738-4D3F-985C-44A73B1B89B9}"/>
              </a:ext>
            </a:extLst>
          </p:cNvPr>
          <p:cNvSpPr txBox="1"/>
          <p:nvPr/>
        </p:nvSpPr>
        <p:spPr>
          <a:xfrm>
            <a:off x="29817" y="1115392"/>
            <a:ext cx="562975" cy="400110"/>
          </a:xfrm>
          <a:prstGeom prst="rect">
            <a:avLst/>
          </a:prstGeom>
          <a:noFill/>
        </p:spPr>
        <p:txBody>
          <a:bodyPr wrap="none" rtlCol="0">
            <a:spAutoFit/>
          </a:bodyPr>
          <a:lstStyle/>
          <a:p>
            <a:r>
              <a:rPr lang="it-IT" sz="2000" dirty="0"/>
              <a:t>1G</a:t>
            </a:r>
            <a:r>
              <a:rPr lang="it-IT" sz="2000" baseline="-25000" dirty="0"/>
              <a:t>0</a:t>
            </a:r>
            <a:endParaRPr lang="it-IT" baseline="-25000" dirty="0"/>
          </a:p>
        </p:txBody>
      </p:sp>
      <p:sp>
        <p:nvSpPr>
          <p:cNvPr id="8" name="CasellaDiTesto 7">
            <a:extLst>
              <a:ext uri="{FF2B5EF4-FFF2-40B4-BE49-F238E27FC236}">
                <a16:creationId xmlns:a16="http://schemas.microsoft.com/office/drawing/2014/main" id="{3AFE7724-9E8E-4982-AA06-55731A9BC78A}"/>
              </a:ext>
            </a:extLst>
          </p:cNvPr>
          <p:cNvSpPr txBox="1"/>
          <p:nvPr/>
        </p:nvSpPr>
        <p:spPr>
          <a:xfrm>
            <a:off x="41767" y="2848387"/>
            <a:ext cx="928459" cy="400110"/>
          </a:xfrm>
          <a:prstGeom prst="rect">
            <a:avLst/>
          </a:prstGeom>
          <a:noFill/>
        </p:spPr>
        <p:txBody>
          <a:bodyPr wrap="none" rtlCol="0">
            <a:spAutoFit/>
          </a:bodyPr>
          <a:lstStyle/>
          <a:p>
            <a:r>
              <a:rPr lang="it-IT" sz="2000" dirty="0">
                <a:solidFill>
                  <a:schemeClr val="tx1"/>
                </a:solidFill>
                <a:latin typeface="Arial" panose="020B0604020202020204" pitchFamily="34" charset="0"/>
                <a:cs typeface="Arial" panose="020B0604020202020204" pitchFamily="34" charset="0"/>
              </a:rPr>
              <a:t>10</a:t>
            </a:r>
            <a:r>
              <a:rPr lang="it-IT" sz="2000" baseline="30000" dirty="0">
                <a:solidFill>
                  <a:schemeClr val="tx1"/>
                </a:solidFill>
                <a:latin typeface="Arial" panose="020B0604020202020204" pitchFamily="34" charset="0"/>
                <a:cs typeface="Arial" panose="020B0604020202020204" pitchFamily="34" charset="0"/>
              </a:rPr>
              <a:t>4</a:t>
            </a:r>
            <a:r>
              <a:rPr lang="it-IT" sz="2000" dirty="0">
                <a:solidFill>
                  <a:schemeClr val="tx1"/>
                </a:solidFill>
                <a:latin typeface="Arial" panose="020B0604020202020204" pitchFamily="34" charset="0"/>
                <a:cs typeface="Arial" panose="020B0604020202020204" pitchFamily="34" charset="0"/>
              </a:rPr>
              <a:t> G</a:t>
            </a:r>
            <a:r>
              <a:rPr lang="it-IT" sz="2000" baseline="-25000" dirty="0">
                <a:solidFill>
                  <a:schemeClr val="tx1"/>
                </a:solidFill>
                <a:latin typeface="Arial" panose="020B0604020202020204" pitchFamily="34" charset="0"/>
                <a:cs typeface="Arial" panose="020B0604020202020204" pitchFamily="34" charset="0"/>
              </a:rPr>
              <a:t>0</a:t>
            </a:r>
            <a:endParaRPr lang="it-IT" baseline="-25000" dirty="0"/>
          </a:p>
        </p:txBody>
      </p:sp>
      <p:sp>
        <p:nvSpPr>
          <p:cNvPr id="9" name="CasellaDiTesto 8">
            <a:extLst>
              <a:ext uri="{FF2B5EF4-FFF2-40B4-BE49-F238E27FC236}">
                <a16:creationId xmlns:a16="http://schemas.microsoft.com/office/drawing/2014/main" id="{040DC8F2-0468-4927-B0FD-EADBECC6D830}"/>
              </a:ext>
            </a:extLst>
          </p:cNvPr>
          <p:cNvSpPr txBox="1"/>
          <p:nvPr/>
        </p:nvSpPr>
        <p:spPr>
          <a:xfrm>
            <a:off x="0" y="4966102"/>
            <a:ext cx="928459" cy="400110"/>
          </a:xfrm>
          <a:prstGeom prst="rect">
            <a:avLst/>
          </a:prstGeom>
          <a:noFill/>
        </p:spPr>
        <p:txBody>
          <a:bodyPr wrap="none" rtlCol="0">
            <a:spAutoFit/>
          </a:bodyPr>
          <a:lstStyle/>
          <a:p>
            <a:r>
              <a:rPr lang="it-IT" sz="2000" dirty="0">
                <a:solidFill>
                  <a:schemeClr val="tx1"/>
                </a:solidFill>
                <a:latin typeface="Arial" panose="020B0604020202020204" pitchFamily="34" charset="0"/>
                <a:cs typeface="Arial" panose="020B0604020202020204" pitchFamily="34" charset="0"/>
              </a:rPr>
              <a:t>10</a:t>
            </a:r>
            <a:r>
              <a:rPr lang="it-IT" sz="2000" baseline="30000" dirty="0">
                <a:solidFill>
                  <a:schemeClr val="tx1"/>
                </a:solidFill>
                <a:latin typeface="Arial" panose="020B0604020202020204" pitchFamily="34" charset="0"/>
                <a:cs typeface="Arial" panose="020B0604020202020204" pitchFamily="34" charset="0"/>
              </a:rPr>
              <a:t>6</a:t>
            </a:r>
            <a:r>
              <a:rPr lang="it-IT" sz="2000" dirty="0">
                <a:solidFill>
                  <a:schemeClr val="tx1"/>
                </a:solidFill>
                <a:latin typeface="Arial" panose="020B0604020202020204" pitchFamily="34" charset="0"/>
                <a:cs typeface="Arial" panose="020B0604020202020204" pitchFamily="34" charset="0"/>
              </a:rPr>
              <a:t> G</a:t>
            </a:r>
            <a:r>
              <a:rPr lang="it-IT" sz="2000" baseline="-25000" dirty="0">
                <a:solidFill>
                  <a:schemeClr val="tx1"/>
                </a:solidFill>
                <a:latin typeface="Arial" panose="020B0604020202020204" pitchFamily="34" charset="0"/>
                <a:cs typeface="Arial" panose="020B0604020202020204" pitchFamily="34" charset="0"/>
              </a:rPr>
              <a:t>0</a:t>
            </a:r>
            <a:endParaRPr lang="it-IT" baseline="-25000" dirty="0"/>
          </a:p>
        </p:txBody>
      </p:sp>
      <p:sp>
        <p:nvSpPr>
          <p:cNvPr id="7" name="Rettangolo con angoli arrotondati 6">
            <a:extLst>
              <a:ext uri="{FF2B5EF4-FFF2-40B4-BE49-F238E27FC236}">
                <a16:creationId xmlns:a16="http://schemas.microsoft.com/office/drawing/2014/main" id="{48865A35-045F-4EF4-9C7C-F2C749D826B9}"/>
              </a:ext>
            </a:extLst>
          </p:cNvPr>
          <p:cNvSpPr/>
          <p:nvPr/>
        </p:nvSpPr>
        <p:spPr>
          <a:xfrm>
            <a:off x="4343399" y="2027583"/>
            <a:ext cx="477078" cy="30811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CasellaDiTesto 11">
            <a:extLst>
              <a:ext uri="{FF2B5EF4-FFF2-40B4-BE49-F238E27FC236}">
                <a16:creationId xmlns:a16="http://schemas.microsoft.com/office/drawing/2014/main" id="{B6264C22-81BC-4AAC-AF6B-E8228D3A343D}"/>
              </a:ext>
            </a:extLst>
          </p:cNvPr>
          <p:cNvSpPr txBox="1"/>
          <p:nvPr/>
        </p:nvSpPr>
        <p:spPr>
          <a:xfrm>
            <a:off x="4581938" y="2576655"/>
            <a:ext cx="513282" cy="400110"/>
          </a:xfrm>
          <a:prstGeom prst="rect">
            <a:avLst/>
          </a:prstGeom>
          <a:noFill/>
        </p:spPr>
        <p:txBody>
          <a:bodyPr wrap="none" rtlCol="0">
            <a:spAutoFit/>
          </a:bodyPr>
          <a:lstStyle/>
          <a:p>
            <a:r>
              <a:rPr lang="it-IT" sz="2000" dirty="0" err="1">
                <a:solidFill>
                  <a:schemeClr val="tx1"/>
                </a:solidFill>
                <a:latin typeface="Arial" panose="020B0604020202020204" pitchFamily="34" charset="0"/>
                <a:cs typeface="Arial" panose="020B0604020202020204" pitchFamily="34" charset="0"/>
              </a:rPr>
              <a:t>ice</a:t>
            </a:r>
            <a:endParaRPr lang="it-IT" baseline="-25000" dirty="0"/>
          </a:p>
        </p:txBody>
      </p:sp>
      <p:cxnSp>
        <p:nvCxnSpPr>
          <p:cNvPr id="13" name="Connettore 2 12">
            <a:extLst>
              <a:ext uri="{FF2B5EF4-FFF2-40B4-BE49-F238E27FC236}">
                <a16:creationId xmlns:a16="http://schemas.microsoft.com/office/drawing/2014/main" id="{4915A84E-FAC0-4EE9-B3D6-7D42DBC4E334}"/>
              </a:ext>
            </a:extLst>
          </p:cNvPr>
          <p:cNvCxnSpPr>
            <a:cxnSpLocks/>
            <a:endCxn id="7" idx="2"/>
          </p:cNvCxnSpPr>
          <p:nvPr/>
        </p:nvCxnSpPr>
        <p:spPr>
          <a:xfrm flipH="1" flipV="1">
            <a:off x="4581938" y="2335696"/>
            <a:ext cx="159027" cy="29607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95493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2A085E9-E0F0-4E85-BEBF-F63299489B0F}"/>
              </a:ext>
            </a:extLst>
          </p:cNvPr>
          <p:cNvSpPr txBox="1"/>
          <p:nvPr/>
        </p:nvSpPr>
        <p:spPr>
          <a:xfrm>
            <a:off x="29817" y="54520"/>
            <a:ext cx="10078208"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DISCS WITH UNEFFECTED CHEMISTRY: XUE PROGRAM</a:t>
            </a:r>
          </a:p>
        </p:txBody>
      </p:sp>
      <p:sp>
        <p:nvSpPr>
          <p:cNvPr id="3" name="Rettangolo con angoli arrotondati 2">
            <a:extLst>
              <a:ext uri="{FF2B5EF4-FFF2-40B4-BE49-F238E27FC236}">
                <a16:creationId xmlns:a16="http://schemas.microsoft.com/office/drawing/2014/main" id="{B44C59B8-0AEC-470E-B2E8-312C904594A4}"/>
              </a:ext>
            </a:extLst>
          </p:cNvPr>
          <p:cNvSpPr/>
          <p:nvPr/>
        </p:nvSpPr>
        <p:spPr>
          <a:xfrm>
            <a:off x="5600081" y="707122"/>
            <a:ext cx="6517102" cy="6092687"/>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JWST/MIRI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observations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of 12 1-4 Mʘ stars with discs in NGC 6357</a:t>
            </a:r>
            <a:r>
              <a:rPr lang="it-IT" sz="2400" dirty="0">
                <a:solidFill>
                  <a:schemeClr val="tx1"/>
                </a:solidFill>
                <a:latin typeface="Arial" panose="020B0604020202020204" pitchFamily="34" charset="0"/>
                <a:cs typeface="Arial" panose="020B0604020202020204" pitchFamily="34" charset="0"/>
              </a:rPr>
              <a:t>:</a:t>
            </a:r>
          </a:p>
          <a:p>
            <a:pPr algn="ctr">
              <a:tabLst>
                <a:tab pos="630238" algn="l"/>
              </a:tabLst>
            </a:pPr>
            <a:r>
              <a:rPr lang="en-US" sz="2400" dirty="0">
                <a:solidFill>
                  <a:schemeClr val="tx1"/>
                </a:solidFill>
                <a:latin typeface="Arial" panose="020B0604020202020204" pitchFamily="34" charset="0"/>
                <a:cs typeface="Arial" panose="020B0604020202020204" pitchFamily="34" charset="0"/>
              </a:rPr>
              <a:t>10</a:t>
            </a:r>
            <a:r>
              <a:rPr lang="en-US" sz="2400" baseline="30000" dirty="0">
                <a:solidFill>
                  <a:schemeClr val="tx1"/>
                </a:solidFill>
                <a:latin typeface="Arial" panose="020B0604020202020204" pitchFamily="34" charset="0"/>
                <a:cs typeface="Arial" panose="020B0604020202020204" pitchFamily="34" charset="0"/>
              </a:rPr>
              <a:t>3</a:t>
            </a:r>
            <a:r>
              <a:rPr lang="en-US" sz="2400" dirty="0">
                <a:solidFill>
                  <a:schemeClr val="tx1"/>
                </a:solidFill>
                <a:latin typeface="Arial" panose="020B0604020202020204" pitchFamily="34" charset="0"/>
                <a:cs typeface="Arial" panose="020B0604020202020204" pitchFamily="34" charset="0"/>
              </a:rPr>
              <a:t>-10</a:t>
            </a:r>
            <a:r>
              <a:rPr lang="en-US" sz="2400" baseline="30000" dirty="0">
                <a:solidFill>
                  <a:schemeClr val="tx1"/>
                </a:solidFill>
                <a:latin typeface="Arial" panose="020B0604020202020204" pitchFamily="34" charset="0"/>
                <a:cs typeface="Arial" panose="020B0604020202020204" pitchFamily="34" charset="0"/>
              </a:rPr>
              <a:t>6</a:t>
            </a:r>
            <a:r>
              <a:rPr lang="en-US" sz="2400" dirty="0">
                <a:solidFill>
                  <a:schemeClr val="tx1"/>
                </a:solidFill>
                <a:latin typeface="Arial" panose="020B0604020202020204" pitchFamily="34" charset="0"/>
                <a:cs typeface="Arial" panose="020B0604020202020204" pitchFamily="34" charset="0"/>
              </a:rPr>
              <a:t> G</a:t>
            </a:r>
            <a:r>
              <a:rPr lang="en-US" sz="2400" baseline="-25000" dirty="0">
                <a:solidFill>
                  <a:schemeClr val="tx1"/>
                </a:solidFill>
                <a:latin typeface="Arial" panose="020B0604020202020204" pitchFamily="34" charset="0"/>
                <a:cs typeface="Arial" panose="020B0604020202020204" pitchFamily="34" charset="0"/>
              </a:rPr>
              <a:t>0</a:t>
            </a:r>
            <a:r>
              <a:rPr lang="en-US" sz="2400" dirty="0">
                <a:solidFill>
                  <a:schemeClr val="tx1"/>
                </a:solidFill>
                <a:latin typeface="Arial" panose="020B0604020202020204" pitchFamily="34" charset="0"/>
                <a:cs typeface="Arial" panose="020B0604020202020204" pitchFamily="34" charset="0"/>
              </a:rPr>
              <a:t> uniformly distributed</a:t>
            </a:r>
          </a:p>
          <a:p>
            <a:pPr algn="ctr">
              <a:tabLst>
                <a:tab pos="630238" algn="l"/>
              </a:tabLst>
            </a:pPr>
            <a:endParaRPr lang="en-US" sz="1400" dirty="0">
              <a:solidFill>
                <a:schemeClr val="tx1"/>
              </a:solidFill>
              <a:latin typeface="Arial" panose="020B0604020202020204" pitchFamily="34" charset="0"/>
              <a:cs typeface="Arial" panose="020B0604020202020204" pitchFamily="34" charset="0"/>
            </a:endParaRPr>
          </a:p>
          <a:p>
            <a:pPr algn="ctr">
              <a:tabLst>
                <a:tab pos="630238" algn="l"/>
              </a:tabLst>
            </a:pPr>
            <a:r>
              <a:rPr lang="en-US" sz="2400" dirty="0">
                <a:solidFill>
                  <a:schemeClr val="tx1"/>
                </a:solidFill>
                <a:latin typeface="Arial" panose="020B0604020202020204" pitchFamily="34" charset="0"/>
                <a:cs typeface="Arial" panose="020B0604020202020204" pitchFamily="34" charset="0"/>
              </a:rPr>
              <a:t>Rich molecular inventory </a:t>
            </a:r>
            <a:r>
              <a:rPr lang="it-IT" sz="2400" b="0" i="0" dirty="0">
                <a:solidFill>
                  <a:schemeClr val="tx1"/>
                </a:solidFill>
                <a:effectLst/>
                <a:latin typeface="Arial" panose="020B0604020202020204" pitchFamily="34" charset="0"/>
                <a:cs typeface="Arial" panose="020B0604020202020204" pitchFamily="34" charset="0"/>
              </a:rPr>
              <a:t>H</a:t>
            </a:r>
            <a:r>
              <a:rPr lang="it-IT" sz="2400" b="0" i="0" baseline="-25000" dirty="0">
                <a:solidFill>
                  <a:schemeClr val="tx1"/>
                </a:solidFill>
                <a:effectLst/>
                <a:latin typeface="Arial" panose="020B0604020202020204" pitchFamily="34" charset="0"/>
                <a:cs typeface="Arial" panose="020B0604020202020204" pitchFamily="34" charset="0"/>
              </a:rPr>
              <a:t>2</a:t>
            </a:r>
            <a:r>
              <a:rPr lang="it-IT" sz="2400" b="0" i="0" dirty="0">
                <a:solidFill>
                  <a:schemeClr val="tx1"/>
                </a:solidFill>
                <a:effectLst/>
                <a:latin typeface="Arial" panose="020B0604020202020204" pitchFamily="34" charset="0"/>
                <a:cs typeface="Arial" panose="020B0604020202020204" pitchFamily="34" charset="0"/>
              </a:rPr>
              <a:t>O (no </a:t>
            </a:r>
            <a:r>
              <a:rPr lang="it-IT" sz="2400" b="0" i="0" dirty="0" err="1">
                <a:solidFill>
                  <a:schemeClr val="tx1"/>
                </a:solidFill>
                <a:effectLst/>
                <a:latin typeface="Arial" panose="020B0604020202020204" pitchFamily="34" charset="0"/>
                <a:cs typeface="Arial" panose="020B0604020202020204" pitchFamily="34" charset="0"/>
              </a:rPr>
              <a:t>cold</a:t>
            </a:r>
            <a:r>
              <a:rPr lang="it-IT" sz="2400" b="0" i="0" dirty="0">
                <a:solidFill>
                  <a:schemeClr val="tx1"/>
                </a:solidFill>
                <a:effectLst/>
                <a:latin typeface="Arial" panose="020B0604020202020204" pitchFamily="34" charset="0"/>
                <a:cs typeface="Arial" panose="020B0604020202020204" pitchFamily="34" charset="0"/>
              </a:rPr>
              <a:t> water), CO, HCN, C</a:t>
            </a:r>
            <a:r>
              <a:rPr lang="it-IT" sz="2400" b="0" i="0" baseline="-25000" dirty="0">
                <a:solidFill>
                  <a:schemeClr val="tx1"/>
                </a:solidFill>
                <a:effectLst/>
                <a:latin typeface="Arial" panose="020B0604020202020204" pitchFamily="34" charset="0"/>
                <a:cs typeface="Arial" panose="020B0604020202020204" pitchFamily="34" charset="0"/>
              </a:rPr>
              <a:t>2</a:t>
            </a:r>
            <a:r>
              <a:rPr lang="it-IT" sz="2400" b="0" i="0" dirty="0">
                <a:solidFill>
                  <a:schemeClr val="tx1"/>
                </a:solidFill>
                <a:effectLst/>
                <a:latin typeface="Arial" panose="020B0604020202020204" pitchFamily="34" charset="0"/>
                <a:cs typeface="Arial" panose="020B0604020202020204" pitchFamily="34" charset="0"/>
              </a:rPr>
              <a:t>H</a:t>
            </a:r>
            <a:r>
              <a:rPr lang="it-IT" sz="2400" b="0" i="0" baseline="-25000" dirty="0">
                <a:solidFill>
                  <a:schemeClr val="tx1"/>
                </a:solidFill>
                <a:effectLst/>
                <a:latin typeface="Arial" panose="020B0604020202020204" pitchFamily="34" charset="0"/>
                <a:cs typeface="Arial" panose="020B0604020202020204" pitchFamily="34" charset="0"/>
              </a:rPr>
              <a:t>2</a:t>
            </a:r>
            <a:r>
              <a:rPr lang="it-IT" sz="2400" b="0" i="0" dirty="0">
                <a:solidFill>
                  <a:schemeClr val="tx1"/>
                </a:solidFill>
                <a:effectLst/>
                <a:latin typeface="Arial" panose="020B0604020202020204" pitchFamily="34" charset="0"/>
                <a:cs typeface="Arial" panose="020B0604020202020204" pitchFamily="34" charset="0"/>
              </a:rPr>
              <a:t>, OH, and </a:t>
            </a:r>
            <a:r>
              <a:rPr lang="it-IT" sz="2400" b="0" i="0" baseline="30000" dirty="0">
                <a:solidFill>
                  <a:schemeClr val="tx1"/>
                </a:solidFill>
                <a:effectLst/>
                <a:latin typeface="Arial" panose="020B0604020202020204" pitchFamily="34" charset="0"/>
                <a:cs typeface="Arial" panose="020B0604020202020204" pitchFamily="34" charset="0"/>
              </a:rPr>
              <a:t>12</a:t>
            </a:r>
            <a:r>
              <a:rPr lang="it-IT" sz="2400" b="0" i="0" dirty="0">
                <a:solidFill>
                  <a:schemeClr val="tx1"/>
                </a:solidFill>
                <a:effectLst/>
                <a:latin typeface="Arial" panose="020B0604020202020204" pitchFamily="34" charset="0"/>
                <a:cs typeface="Arial" panose="020B0604020202020204" pitchFamily="34" charset="0"/>
              </a:rPr>
              <a:t>CO</a:t>
            </a:r>
            <a:r>
              <a:rPr lang="it-IT" sz="2400" b="0" i="0" baseline="-25000" dirty="0">
                <a:solidFill>
                  <a:schemeClr val="tx1"/>
                </a:solidFill>
                <a:effectLst/>
                <a:latin typeface="Arial" panose="020B0604020202020204" pitchFamily="34" charset="0"/>
                <a:cs typeface="Arial" panose="020B0604020202020204" pitchFamily="34" charset="0"/>
              </a:rPr>
              <a:t>2</a:t>
            </a:r>
            <a:endParaRPr lang="it-IT" sz="2400" dirty="0">
              <a:solidFill>
                <a:schemeClr val="tx1"/>
              </a:solidFill>
              <a:latin typeface="Arial" panose="020B0604020202020204" pitchFamily="34" charset="0"/>
              <a:cs typeface="Arial" panose="020B0604020202020204" pitchFamily="34" charset="0"/>
            </a:endParaRPr>
          </a:p>
          <a:p>
            <a:pPr algn="ctr">
              <a:tabLst>
                <a:tab pos="630238" algn="l"/>
              </a:tabLst>
            </a:pPr>
            <a:endParaRPr lang="it-IT" sz="1400" dirty="0">
              <a:solidFill>
                <a:schemeClr val="tx1"/>
              </a:solidFill>
              <a:latin typeface="Arial" panose="020B0604020202020204" pitchFamily="34" charset="0"/>
              <a:cs typeface="Arial" panose="020B0604020202020204" pitchFamily="34" charset="0"/>
            </a:endParaRP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Discs in high G</a:t>
            </a:r>
            <a:r>
              <a:rPr lang="it-IT" sz="2400" baseline="-25000" dirty="0">
                <a:solidFill>
                  <a:schemeClr val="tx1"/>
                </a:solidFill>
                <a:latin typeface="Arial" panose="020B0604020202020204" pitchFamily="34" charset="0"/>
                <a:cs typeface="Arial" panose="020B0604020202020204" pitchFamily="34" charset="0"/>
              </a:rPr>
              <a:t>0</a:t>
            </a:r>
            <a:r>
              <a:rPr lang="it-IT" sz="2400" dirty="0">
                <a:solidFill>
                  <a:schemeClr val="tx1"/>
                </a:solidFill>
                <a:latin typeface="Arial" panose="020B0604020202020204" pitchFamily="34" charset="0"/>
                <a:cs typeface="Arial" panose="020B0604020202020204" pitchFamily="34" charset="0"/>
              </a:rPr>
              <a:t> show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chemical</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complexity</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tabLst>
                <a:tab pos="630238" algn="l"/>
              </a:tabLst>
            </a:pPr>
            <a:endParaRPr lang="it-IT" sz="1400" dirty="0">
              <a:solidFill>
                <a:schemeClr val="tx1"/>
              </a:solidFill>
              <a:latin typeface="Arial" panose="020B0604020202020204" pitchFamily="34" charset="0"/>
              <a:cs typeface="Arial" panose="020B0604020202020204" pitchFamily="34" charset="0"/>
            </a:endParaRPr>
          </a:p>
          <a:p>
            <a:pPr algn="ctr">
              <a:tabLst>
                <a:tab pos="630238" algn="l"/>
              </a:tabLs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None of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observed</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stars show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signs</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of UV-</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driven</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chemistry</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tabLst>
                <a:tab pos="630238" algn="l"/>
              </a:tabLst>
            </a:pPr>
            <a:r>
              <a:rPr lang="it-IT" sz="2400" i="1" dirty="0">
                <a:solidFill>
                  <a:schemeClr val="tx1"/>
                </a:solidFill>
                <a:latin typeface="Arial" panose="020B0604020202020204" pitchFamily="34" charset="0"/>
                <a:cs typeface="Arial" panose="020B0604020202020204" pitchFamily="34" charset="0"/>
              </a:rPr>
              <a:t>(Ramirez-</a:t>
            </a:r>
            <a:r>
              <a:rPr lang="it-IT" sz="2400" i="1" dirty="0" err="1">
                <a:solidFill>
                  <a:schemeClr val="tx1"/>
                </a:solidFill>
                <a:latin typeface="Arial" panose="020B0604020202020204" pitchFamily="34" charset="0"/>
                <a:cs typeface="Arial" panose="020B0604020202020204" pitchFamily="34" charset="0"/>
              </a:rPr>
              <a:t>Tannus</a:t>
            </a:r>
            <a:r>
              <a:rPr lang="it-IT" sz="2400" i="1" dirty="0">
                <a:solidFill>
                  <a:schemeClr val="tx1"/>
                </a:solidFill>
                <a:latin typeface="Arial" panose="020B0604020202020204" pitchFamily="34" charset="0"/>
                <a:cs typeface="Arial" panose="020B0604020202020204" pitchFamily="34" charset="0"/>
              </a:rPr>
              <a:t>+ 2025)</a:t>
            </a:r>
            <a:endParaRPr lang="en-US" sz="2400" i="1" dirty="0">
              <a:solidFill>
                <a:schemeClr val="tx1"/>
              </a:solidFill>
              <a:latin typeface="Arial" panose="020B0604020202020204" pitchFamily="34" charset="0"/>
              <a:cs typeface="Arial" panose="020B0604020202020204" pitchFamily="34" charset="0"/>
            </a:endParaRPr>
          </a:p>
          <a:p>
            <a:pPr algn="ctr">
              <a:tabLst>
                <a:tab pos="630238" algn="l"/>
              </a:tabLst>
            </a:pPr>
            <a:endParaRPr lang="it-IT" sz="1400" dirty="0">
              <a:solidFill>
                <a:schemeClr val="tx1"/>
              </a:solidFill>
              <a:latin typeface="Arial" panose="020B0604020202020204" pitchFamily="34" charset="0"/>
              <a:cs typeface="Arial" panose="020B0604020202020204" pitchFamily="34" charset="0"/>
            </a:endParaRP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Compact </a:t>
            </a:r>
            <a:r>
              <a:rPr lang="it-IT" sz="2400" dirty="0" err="1">
                <a:solidFill>
                  <a:schemeClr val="tx1"/>
                </a:solidFill>
                <a:latin typeface="Arial" panose="020B0604020202020204" pitchFamily="34" charset="0"/>
                <a:cs typeface="Arial" panose="020B0604020202020204" pitchFamily="34" charset="0"/>
              </a:rPr>
              <a:t>truncated</a:t>
            </a:r>
            <a:r>
              <a:rPr lang="it-IT" sz="2400" dirty="0">
                <a:solidFill>
                  <a:schemeClr val="tx1"/>
                </a:solidFill>
                <a:latin typeface="Arial" panose="020B0604020202020204" pitchFamily="34" charset="0"/>
                <a:cs typeface="Arial" panose="020B0604020202020204" pitchFamily="34" charset="0"/>
              </a:rPr>
              <a:t> discs? </a:t>
            </a: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a:t>
            </a:r>
            <a:r>
              <a:rPr lang="it-IT" sz="2400" i="1" dirty="0" err="1">
                <a:solidFill>
                  <a:schemeClr val="tx1"/>
                </a:solidFill>
                <a:latin typeface="Arial" panose="020B0604020202020204" pitchFamily="34" charset="0"/>
                <a:cs typeface="Arial" panose="020B0604020202020204" pitchFamily="34" charset="0"/>
              </a:rPr>
              <a:t>Portilla-Revelo</a:t>
            </a:r>
            <a:r>
              <a:rPr lang="it-IT" sz="2400" i="1" dirty="0">
                <a:solidFill>
                  <a:schemeClr val="tx1"/>
                </a:solidFill>
                <a:latin typeface="Arial" panose="020B0604020202020204" pitchFamily="34" charset="0"/>
                <a:cs typeface="Arial" panose="020B0604020202020204" pitchFamily="34" charset="0"/>
              </a:rPr>
              <a:t>+ 2025</a:t>
            </a:r>
            <a:r>
              <a:rPr lang="it-IT" sz="2400" b="0" i="0" dirty="0">
                <a:solidFill>
                  <a:srgbClr val="333333"/>
                </a:solidFill>
                <a:effectLst/>
                <a:latin typeface="-apple-system"/>
              </a:rPr>
              <a:t>)</a:t>
            </a:r>
            <a:endParaRPr lang="it-IT" sz="2400" dirty="0">
              <a:solidFill>
                <a:schemeClr val="tx1"/>
              </a:solidFill>
              <a:latin typeface="Arial" panose="020B0604020202020204" pitchFamily="34" charset="0"/>
              <a:cs typeface="Arial" panose="020B0604020202020204" pitchFamily="34" charset="0"/>
            </a:endParaRPr>
          </a:p>
          <a:p>
            <a:pPr algn="ctr">
              <a:tabLst>
                <a:tab pos="630238" algn="l"/>
              </a:tabLst>
            </a:pPr>
            <a:r>
              <a:rPr lang="it-IT" sz="2400" dirty="0" err="1">
                <a:solidFill>
                  <a:schemeClr val="tx1"/>
                </a:solidFill>
                <a:latin typeface="Arial" panose="020B0604020202020204" pitchFamily="34" charset="0"/>
                <a:cs typeface="Arial" panose="020B0604020202020204" pitchFamily="34" charset="0"/>
              </a:rPr>
              <a:t>Optically</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thick</a:t>
            </a:r>
            <a:r>
              <a:rPr lang="it-IT" sz="2400" dirty="0">
                <a:solidFill>
                  <a:schemeClr val="tx1"/>
                </a:solidFill>
                <a:latin typeface="Arial" panose="020B0604020202020204" pitchFamily="34" charset="0"/>
                <a:cs typeface="Arial" panose="020B0604020202020204" pitchFamily="34" charset="0"/>
              </a:rPr>
              <a:t> </a:t>
            </a:r>
            <a:r>
              <a:rPr lang="it-IT" sz="2400" dirty="0" err="1">
                <a:solidFill>
                  <a:schemeClr val="tx1"/>
                </a:solidFill>
                <a:latin typeface="Arial" panose="020B0604020202020204" pitchFamily="34" charset="0"/>
                <a:cs typeface="Arial" panose="020B0604020202020204" pitchFamily="34" charset="0"/>
              </a:rPr>
              <a:t>emitting</a:t>
            </a:r>
            <a:r>
              <a:rPr lang="it-IT" sz="2400" dirty="0">
                <a:solidFill>
                  <a:schemeClr val="tx1"/>
                </a:solidFill>
                <a:latin typeface="Arial" panose="020B0604020202020204" pitchFamily="34" charset="0"/>
                <a:cs typeface="Arial" panose="020B0604020202020204" pitchFamily="34" charset="0"/>
              </a:rPr>
              <a:t> gas? </a:t>
            </a:r>
          </a:p>
          <a:p>
            <a:pPr algn="ctr">
              <a:tabLst>
                <a:tab pos="630238" algn="l"/>
              </a:tabLst>
            </a:pPr>
            <a:r>
              <a:rPr lang="it-IT" sz="2400" dirty="0">
                <a:solidFill>
                  <a:schemeClr val="tx1"/>
                </a:solidFill>
                <a:latin typeface="Arial" panose="020B0604020202020204" pitchFamily="34" charset="0"/>
                <a:cs typeface="Arial" panose="020B0604020202020204" pitchFamily="34" charset="0"/>
              </a:rPr>
              <a:t>(</a:t>
            </a:r>
            <a:r>
              <a:rPr lang="en-US" sz="2400" i="1" dirty="0">
                <a:solidFill>
                  <a:schemeClr val="tx1"/>
                </a:solidFill>
                <a:latin typeface="Arial" panose="020B0604020202020204" pitchFamily="34" charset="0"/>
                <a:cs typeface="Arial" panose="020B0604020202020204" pitchFamily="34" charset="0"/>
              </a:rPr>
              <a:t>Gross &amp; </a:t>
            </a:r>
            <a:r>
              <a:rPr lang="en-US" sz="2400" i="1" dirty="0" err="1">
                <a:solidFill>
                  <a:schemeClr val="tx1"/>
                </a:solidFill>
                <a:latin typeface="Arial" panose="020B0604020202020204" pitchFamily="34" charset="0"/>
                <a:cs typeface="Arial" panose="020B0604020202020204" pitchFamily="34" charset="0"/>
              </a:rPr>
              <a:t>Cleeves</a:t>
            </a:r>
            <a:r>
              <a:rPr lang="en-US" sz="2400" i="1" dirty="0">
                <a:solidFill>
                  <a:schemeClr val="tx1"/>
                </a:solidFill>
                <a:latin typeface="Arial" panose="020B0604020202020204" pitchFamily="34" charset="0"/>
                <a:cs typeface="Arial" panose="020B0604020202020204" pitchFamily="34" charset="0"/>
              </a:rPr>
              <a:t> 2025</a:t>
            </a:r>
            <a:r>
              <a:rPr lang="it-IT" sz="2400" dirty="0">
                <a:solidFill>
                  <a:schemeClr val="tx1"/>
                </a:solidFill>
                <a:latin typeface="Arial" panose="020B0604020202020204" pitchFamily="34" charset="0"/>
                <a:cs typeface="Arial" panose="020B0604020202020204" pitchFamily="34" charset="0"/>
              </a:rPr>
              <a:t>)</a:t>
            </a:r>
          </a:p>
        </p:txBody>
      </p:sp>
      <p:pic>
        <p:nvPicPr>
          <p:cNvPr id="48130" name="Picture 2" descr="image">
            <a:extLst>
              <a:ext uri="{FF2B5EF4-FFF2-40B4-BE49-F238E27FC236}">
                <a16:creationId xmlns:a16="http://schemas.microsoft.com/office/drawing/2014/main" id="{C6939107-B714-41B2-AE96-2E9FCE256E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71" y="669111"/>
            <a:ext cx="5512095" cy="6164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1203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DA60CF8-6264-499D-A53A-076CFB632C6B}"/>
              </a:ext>
            </a:extLst>
          </p:cNvPr>
          <p:cNvSpPr txBox="1"/>
          <p:nvPr/>
        </p:nvSpPr>
        <p:spPr>
          <a:xfrm>
            <a:off x="29817" y="54520"/>
            <a:ext cx="8496621"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DISCS WITH UNEFFECTED CHEMISTRY: ORION</a:t>
            </a:r>
          </a:p>
        </p:txBody>
      </p:sp>
      <p:pic>
        <p:nvPicPr>
          <p:cNvPr id="50178" name="Picture 2">
            <a:extLst>
              <a:ext uri="{FF2B5EF4-FFF2-40B4-BE49-F238E27FC236}">
                <a16:creationId xmlns:a16="http://schemas.microsoft.com/office/drawing/2014/main" id="{B7FCFCDE-8C0F-417C-869A-D0A3CDF558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731" y="773473"/>
            <a:ext cx="5696248" cy="5824330"/>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con angoli arrotondati 3">
            <a:extLst>
              <a:ext uri="{FF2B5EF4-FFF2-40B4-BE49-F238E27FC236}">
                <a16:creationId xmlns:a16="http://schemas.microsoft.com/office/drawing/2014/main" id="{B4C0F39D-E53F-4F36-83F3-E3719E2826DC}"/>
              </a:ext>
            </a:extLst>
          </p:cNvPr>
          <p:cNvSpPr/>
          <p:nvPr/>
        </p:nvSpPr>
        <p:spPr>
          <a:xfrm>
            <a:off x="6368015" y="904461"/>
            <a:ext cx="5696248" cy="536038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sz="2400" dirty="0">
                <a:solidFill>
                  <a:schemeClr val="tx1"/>
                </a:solidFill>
                <a:latin typeface="Arial" panose="020B0604020202020204" pitchFamily="34" charset="0"/>
                <a:cs typeface="Arial" panose="020B0604020202020204" pitchFamily="34" charset="0"/>
              </a:rPr>
              <a:t>ALMA </a:t>
            </a:r>
            <a:r>
              <a:rPr lang="it-IT" sz="2400" dirty="0" err="1">
                <a:solidFill>
                  <a:schemeClr val="tx1"/>
                </a:solidFill>
                <a:latin typeface="Arial" panose="020B0604020202020204" pitchFamily="34" charset="0"/>
                <a:cs typeface="Arial" panose="020B0604020202020204" pitchFamily="34" charset="0"/>
              </a:rPr>
              <a:t>observations</a:t>
            </a:r>
            <a:r>
              <a:rPr lang="it-IT" sz="2400" dirty="0">
                <a:solidFill>
                  <a:schemeClr val="tx1"/>
                </a:solidFill>
                <a:latin typeface="Arial" panose="020B0604020202020204" pitchFamily="34" charset="0"/>
                <a:cs typeface="Arial" panose="020B0604020202020204" pitchFamily="34" charset="0"/>
              </a:rPr>
              <a:t> of discs </a:t>
            </a:r>
            <a:r>
              <a:rPr lang="en-US" sz="2400" dirty="0">
                <a:solidFill>
                  <a:schemeClr val="tx1"/>
                </a:solidFill>
                <a:latin typeface="Arial" panose="020B0604020202020204" pitchFamily="34" charset="0"/>
                <a:cs typeface="Arial" panose="020B0604020202020204" pitchFamily="34" charset="0"/>
              </a:rPr>
              <a:t>216-0939 </a:t>
            </a:r>
            <a:r>
              <a:rPr lang="en-US" sz="2400" b="0" i="0" dirty="0">
                <a:solidFill>
                  <a:schemeClr val="tx1"/>
                </a:solidFill>
                <a:effectLst/>
                <a:latin typeface="Arial" panose="020B0604020202020204" pitchFamily="34" charset="0"/>
                <a:cs typeface="Arial" panose="020B0604020202020204" pitchFamily="34" charset="0"/>
              </a:rPr>
              <a:t>and the 253-1536A/B (binary system), irradiated by 10</a:t>
            </a:r>
            <a:r>
              <a:rPr lang="en-US" sz="2400" b="0" i="0" baseline="30000" dirty="0">
                <a:solidFill>
                  <a:schemeClr val="tx1"/>
                </a:solidFill>
                <a:effectLst/>
                <a:latin typeface="Arial" panose="020B0604020202020204" pitchFamily="34" charset="0"/>
                <a:cs typeface="Arial" panose="020B0604020202020204" pitchFamily="34" charset="0"/>
              </a:rPr>
              <a:t>2</a:t>
            </a:r>
            <a:r>
              <a:rPr lang="en-US" sz="2400" b="0" i="0" dirty="0">
                <a:solidFill>
                  <a:schemeClr val="tx1"/>
                </a:solidFill>
                <a:effectLst/>
                <a:latin typeface="Arial" panose="020B0604020202020204" pitchFamily="34" charset="0"/>
                <a:cs typeface="Arial" panose="020B0604020202020204" pitchFamily="34" charset="0"/>
              </a:rPr>
              <a:t>-10</a:t>
            </a:r>
            <a:r>
              <a:rPr lang="en-US" sz="2400" b="0" i="0" baseline="30000" dirty="0">
                <a:solidFill>
                  <a:schemeClr val="tx1"/>
                </a:solidFill>
                <a:effectLst/>
                <a:latin typeface="Arial" panose="020B0604020202020204" pitchFamily="34" charset="0"/>
                <a:cs typeface="Arial" panose="020B0604020202020204" pitchFamily="34" charset="0"/>
              </a:rPr>
              <a:t>3</a:t>
            </a:r>
            <a:r>
              <a:rPr lang="en-US" sz="2400" b="0" i="0" dirty="0">
                <a:solidFill>
                  <a:schemeClr val="tx1"/>
                </a:solidFill>
                <a:effectLst/>
                <a:latin typeface="Arial" panose="020B0604020202020204" pitchFamily="34" charset="0"/>
                <a:cs typeface="Arial" panose="020B0604020202020204" pitchFamily="34" charset="0"/>
              </a:rPr>
              <a:t> G</a:t>
            </a:r>
            <a:r>
              <a:rPr lang="en-US" sz="2400" b="0" i="0" baseline="-25000" dirty="0">
                <a:solidFill>
                  <a:schemeClr val="tx1"/>
                </a:solidFill>
                <a:effectLst/>
                <a:latin typeface="Arial" panose="020B0604020202020204" pitchFamily="34" charset="0"/>
                <a:cs typeface="Arial" panose="020B0604020202020204" pitchFamily="34" charset="0"/>
              </a:rPr>
              <a:t>0</a:t>
            </a:r>
          </a:p>
          <a:p>
            <a:pPr algn="ctr">
              <a:tabLst>
                <a:tab pos="630238" algn="l"/>
              </a:tabLst>
            </a:pPr>
            <a:endParaRPr lang="en-US" sz="2400" dirty="0">
              <a:solidFill>
                <a:schemeClr val="tx1"/>
              </a:solidFill>
              <a:latin typeface="Arial" panose="020B0604020202020204" pitchFamily="34" charset="0"/>
              <a:cs typeface="Arial" panose="020B0604020202020204" pitchFamily="34" charset="0"/>
            </a:endParaRPr>
          </a:p>
          <a:p>
            <a:pPr algn="ctr">
              <a:tabLst>
                <a:tab pos="630238" algn="l"/>
              </a:tabLst>
            </a:pPr>
            <a:r>
              <a:rPr lang="en-US" sz="2400" dirty="0">
                <a:solidFill>
                  <a:schemeClr val="tx1"/>
                </a:solidFill>
                <a:latin typeface="Arial" panose="020B0604020202020204" pitchFamily="34" charset="0"/>
                <a:cs typeface="Arial" panose="020B0604020202020204" pitchFamily="34" charset="0"/>
              </a:rPr>
              <a:t>Rich chemistry detected (</a:t>
            </a:r>
            <a:r>
              <a:rPr lang="it-IT" sz="2400" dirty="0">
                <a:solidFill>
                  <a:schemeClr val="tx1"/>
                </a:solidFill>
                <a:latin typeface="Arial" panose="020B0604020202020204" pitchFamily="34" charset="0"/>
                <a:cs typeface="Arial" panose="020B0604020202020204" pitchFamily="34" charset="0"/>
              </a:rPr>
              <a:t>CO </a:t>
            </a:r>
            <a:r>
              <a:rPr lang="it-IT" sz="2400" dirty="0" err="1">
                <a:solidFill>
                  <a:schemeClr val="tx1"/>
                </a:solidFill>
                <a:latin typeface="Arial" panose="020B0604020202020204" pitchFamily="34" charset="0"/>
                <a:cs typeface="Arial" panose="020B0604020202020204" pitchFamily="34" charset="0"/>
              </a:rPr>
              <a:t>isotopologues</a:t>
            </a:r>
            <a:r>
              <a:rPr lang="it-IT" sz="2400" b="0" i="0" dirty="0">
                <a:solidFill>
                  <a:schemeClr val="tx1"/>
                </a:solidFill>
                <a:effectLst/>
                <a:latin typeface="Arial" panose="020B0604020202020204" pitchFamily="34" charset="0"/>
                <a:cs typeface="Arial" panose="020B0604020202020204" pitchFamily="34" charset="0"/>
              </a:rPr>
              <a:t>, HCN, H</a:t>
            </a:r>
            <a:r>
              <a:rPr lang="it-IT" sz="2400" b="0" i="0" baseline="-25000" dirty="0">
                <a:solidFill>
                  <a:schemeClr val="tx1"/>
                </a:solidFill>
                <a:effectLst/>
                <a:latin typeface="Arial" panose="020B0604020202020204" pitchFamily="34" charset="0"/>
                <a:cs typeface="Arial" panose="020B0604020202020204" pitchFamily="34" charset="0"/>
              </a:rPr>
              <a:t>2</a:t>
            </a:r>
            <a:r>
              <a:rPr lang="it-IT" sz="2400" b="0" i="0" dirty="0">
                <a:solidFill>
                  <a:schemeClr val="tx1"/>
                </a:solidFill>
                <a:effectLst/>
                <a:latin typeface="Arial" panose="020B0604020202020204" pitchFamily="34" charset="0"/>
                <a:cs typeface="Arial" panose="020B0604020202020204" pitchFamily="34" charset="0"/>
              </a:rPr>
              <a:t>CO, and C</a:t>
            </a:r>
            <a:r>
              <a:rPr lang="it-IT" sz="2400" b="0" i="0" baseline="-25000" dirty="0">
                <a:solidFill>
                  <a:schemeClr val="tx1"/>
                </a:solidFill>
                <a:effectLst/>
                <a:latin typeface="Arial" panose="020B0604020202020204" pitchFamily="34" charset="0"/>
                <a:cs typeface="Arial" panose="020B0604020202020204" pitchFamily="34" charset="0"/>
              </a:rPr>
              <a:t>2</a:t>
            </a:r>
            <a:r>
              <a:rPr lang="it-IT" sz="2400" b="0" i="0" dirty="0">
                <a:solidFill>
                  <a:schemeClr val="tx1"/>
                </a:solidFill>
                <a:effectLst/>
                <a:latin typeface="Arial" panose="020B0604020202020204" pitchFamily="34" charset="0"/>
                <a:cs typeface="Arial" panose="020B0604020202020204" pitchFamily="34" charset="0"/>
              </a:rPr>
              <a:t>H</a:t>
            </a:r>
            <a:r>
              <a:rPr lang="en-US" sz="2400" b="0" i="0" dirty="0">
                <a:solidFill>
                  <a:schemeClr val="tx1"/>
                </a:solidFill>
                <a:effectLst/>
                <a:latin typeface="Arial" panose="020B0604020202020204" pitchFamily="34" charset="0"/>
                <a:cs typeface="Arial" panose="020B0604020202020204" pitchFamily="34" charset="0"/>
              </a:rPr>
              <a:t>)</a:t>
            </a:r>
          </a:p>
          <a:p>
            <a:pPr algn="ctr">
              <a:tabLst>
                <a:tab pos="630238" algn="l"/>
              </a:tabLst>
            </a:pPr>
            <a:endParaRPr lang="en-US" sz="2400" dirty="0">
              <a:solidFill>
                <a:schemeClr val="tx1"/>
              </a:solidFill>
              <a:latin typeface="Arial" panose="020B0604020202020204" pitchFamily="34" charset="0"/>
              <a:cs typeface="Arial" panose="020B0604020202020204" pitchFamily="34" charset="0"/>
            </a:endParaRPr>
          </a:p>
          <a:p>
            <a:pPr algn="ctr">
              <a:tabLst>
                <a:tab pos="630238" algn="l"/>
              </a:tabLst>
            </a:pP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No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significant</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difference</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from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isolated</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discs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found</a:t>
            </a:r>
            <a:endPar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tabLst>
                <a:tab pos="630238" algn="l"/>
              </a:tabLst>
            </a:pPr>
            <a:endParaRPr lang="it-IT" sz="2400" b="1" i="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tabLst>
                <a:tab pos="630238" algn="l"/>
              </a:tabLst>
            </a:pPr>
            <a:r>
              <a:rPr lang="it-IT" sz="2400" i="1" dirty="0" err="1">
                <a:solidFill>
                  <a:schemeClr val="tx1"/>
                </a:solidFill>
                <a:latin typeface="Arial" panose="020B0604020202020204" pitchFamily="34" charset="0"/>
                <a:cs typeface="Arial" panose="020B0604020202020204" pitchFamily="34" charset="0"/>
              </a:rPr>
              <a:t>Díaz-Berríos</a:t>
            </a:r>
            <a:r>
              <a:rPr lang="it-IT" sz="2400" i="1" dirty="0">
                <a:solidFill>
                  <a:schemeClr val="tx1"/>
                </a:solidFill>
                <a:latin typeface="Arial" panose="020B0604020202020204" pitchFamily="34" charset="0"/>
                <a:cs typeface="Arial" panose="020B0604020202020204" pitchFamily="34" charset="0"/>
              </a:rPr>
              <a:t>+ 2024</a:t>
            </a:r>
            <a:endParaRPr lang="en-US" sz="2400"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59479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0E7DD60-DAEC-4929-A771-753CF3E2591F}"/>
              </a:ext>
            </a:extLst>
          </p:cNvPr>
          <p:cNvSpPr txBox="1"/>
          <p:nvPr/>
        </p:nvSpPr>
        <p:spPr>
          <a:xfrm>
            <a:off x="29817" y="54520"/>
            <a:ext cx="691465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DISCS WITH FUV-DRIVEN CHEMISTRY</a:t>
            </a:r>
          </a:p>
        </p:txBody>
      </p:sp>
      <p:sp>
        <p:nvSpPr>
          <p:cNvPr id="6" name="Rettangolo con angoli arrotondati 5">
            <a:extLst>
              <a:ext uri="{FF2B5EF4-FFF2-40B4-BE49-F238E27FC236}">
                <a16:creationId xmlns:a16="http://schemas.microsoft.com/office/drawing/2014/main" id="{75428C70-9981-44B8-BBD1-56F0C55F6EBC}"/>
              </a:ext>
            </a:extLst>
          </p:cNvPr>
          <p:cNvSpPr/>
          <p:nvPr/>
        </p:nvSpPr>
        <p:spPr>
          <a:xfrm>
            <a:off x="56775" y="1085089"/>
            <a:ext cx="12078447" cy="135331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kumimoji="0" lang="it-IT" altLang="it-IT" sz="2400" b="0" i="0" u="none" strike="noStrike" cap="none" normalizeH="0" baseline="0" dirty="0" err="1">
                <a:ln>
                  <a:noFill/>
                </a:ln>
                <a:solidFill>
                  <a:schemeClr val="tx1"/>
                </a:solidFill>
                <a:effectLst/>
                <a:latin typeface="Arial" panose="020B0604020202020204" pitchFamily="34" charset="0"/>
              </a:rPr>
              <a:t>Proplyd</a:t>
            </a:r>
            <a:r>
              <a:rPr kumimoji="0" lang="it-IT" altLang="it-IT" sz="2400" b="0" i="0" u="none" strike="noStrike" cap="none" normalizeH="0" baseline="0" dirty="0">
                <a:ln>
                  <a:noFill/>
                </a:ln>
                <a:solidFill>
                  <a:schemeClr val="tx1"/>
                </a:solidFill>
                <a:effectLst/>
                <a:latin typeface="Arial" panose="020B0604020202020204" pitchFamily="34" charset="0"/>
              </a:rPr>
              <a:t> d203-506: </a:t>
            </a:r>
            <a:r>
              <a:rPr kumimoji="0" lang="it-IT" altLang="it-IT" sz="2400" b="0" i="0" u="none" strike="noStrike" cap="none" normalizeH="0" baseline="0" dirty="0" err="1">
                <a:ln>
                  <a:noFill/>
                </a:ln>
                <a:solidFill>
                  <a:schemeClr val="tx1"/>
                </a:solidFill>
                <a:effectLst/>
                <a:latin typeface="Arial" panose="020B0604020202020204" pitchFamily="34" charset="0"/>
              </a:rPr>
              <a:t>undepleted</a:t>
            </a:r>
            <a:r>
              <a:rPr kumimoji="0" lang="it-IT" altLang="it-IT" sz="2400" b="0" i="0" u="none" strike="noStrike" cap="none" normalizeH="0" baseline="0" dirty="0">
                <a:ln>
                  <a:noFill/>
                </a:ln>
                <a:solidFill>
                  <a:schemeClr val="tx1"/>
                </a:solidFill>
                <a:effectLst/>
                <a:latin typeface="Arial" panose="020B0604020202020204" pitchFamily="34" charset="0"/>
              </a:rPr>
              <a:t> </a:t>
            </a:r>
            <a:r>
              <a:rPr kumimoji="0" lang="it-IT" altLang="it-IT" sz="2400" b="0" i="0" u="none" strike="noStrike" cap="none" normalizeH="0" baseline="0" dirty="0" err="1">
                <a:ln>
                  <a:noFill/>
                </a:ln>
                <a:solidFill>
                  <a:schemeClr val="tx1"/>
                </a:solidFill>
                <a:effectLst/>
                <a:latin typeface="Arial" panose="020B0604020202020204" pitchFamily="34" charset="0"/>
              </a:rPr>
              <a:t>abundance</a:t>
            </a:r>
            <a:r>
              <a:rPr kumimoji="0" lang="it-IT" altLang="it-IT" sz="2400" b="0" i="0" u="none" strike="noStrike" cap="none" normalizeH="0" baseline="0" dirty="0">
                <a:ln>
                  <a:noFill/>
                </a:ln>
                <a:solidFill>
                  <a:schemeClr val="tx1"/>
                </a:solidFill>
                <a:effectLst/>
                <a:latin typeface="Arial" panose="020B0604020202020204" pitchFamily="34" charset="0"/>
              </a:rPr>
              <a:t> of </a:t>
            </a:r>
            <a:r>
              <a:rPr kumimoji="0" lang="it-IT" altLang="it-IT" sz="2400" b="0" i="0" u="none" strike="noStrike" cap="none" normalizeH="0" baseline="0" dirty="0" err="1">
                <a:ln>
                  <a:noFill/>
                </a:ln>
                <a:solidFill>
                  <a:schemeClr val="tx1"/>
                </a:solidFill>
                <a:effectLst/>
                <a:latin typeface="Arial" panose="020B0604020202020204" pitchFamily="34" charset="0"/>
              </a:rPr>
              <a:t>neutral</a:t>
            </a:r>
            <a:r>
              <a:rPr kumimoji="0" lang="it-IT" altLang="it-IT" sz="2400" b="0" i="0" u="none" strike="noStrike" cap="none" normalizeH="0" baseline="0" dirty="0">
                <a:ln>
                  <a:noFill/>
                </a:ln>
                <a:solidFill>
                  <a:schemeClr val="tx1"/>
                </a:solidFill>
                <a:effectLst/>
                <a:latin typeface="Arial" panose="020B0604020202020204" pitchFamily="34" charset="0"/>
              </a:rPr>
              <a:t> </a:t>
            </a:r>
            <a:r>
              <a:rPr kumimoji="0" lang="it-IT" altLang="it-IT" sz="2400" b="0" i="0" u="none" strike="noStrike" cap="none" normalizeH="0" baseline="0" dirty="0" err="1">
                <a:ln>
                  <a:noFill/>
                </a:ln>
                <a:solidFill>
                  <a:schemeClr val="tx1"/>
                </a:solidFill>
                <a:effectLst/>
                <a:latin typeface="Arial" panose="020B0604020202020204" pitchFamily="34" charset="0"/>
              </a:rPr>
              <a:t>atomic</a:t>
            </a:r>
            <a:r>
              <a:rPr kumimoji="0" lang="it-IT" altLang="it-IT" sz="2400" b="0" i="0" u="none" strike="noStrike" cap="none" normalizeH="0" baseline="0" dirty="0">
                <a:ln>
                  <a:noFill/>
                </a:ln>
                <a:solidFill>
                  <a:schemeClr val="tx1"/>
                </a:solidFill>
                <a:effectLst/>
                <a:latin typeface="Arial" panose="020B0604020202020204" pitchFamily="34" charset="0"/>
              </a:rPr>
              <a:t> carbon </a:t>
            </a:r>
          </a:p>
          <a:p>
            <a:pPr algn="ctr">
              <a:tabLst>
                <a:tab pos="630238" algn="l"/>
              </a:tabLst>
            </a:pPr>
            <a:r>
              <a:rPr kumimoji="0" lang="it-IT" altLang="it-IT" sz="2400" b="0" i="0" u="none" strike="noStrike" cap="none" normalizeH="0" baseline="0" dirty="0">
                <a:ln>
                  <a:noFill/>
                </a:ln>
                <a:solidFill>
                  <a:schemeClr val="tx1"/>
                </a:solidFill>
                <a:effectLst/>
                <a:latin typeface="Arial" panose="020B0604020202020204" pitchFamily="34" charset="0"/>
              </a:rPr>
              <a:t>(</a:t>
            </a:r>
            <a:r>
              <a:rPr kumimoji="0" lang="it-IT" altLang="it-IT" sz="2400" b="0" i="1" u="none" strike="noStrike" cap="none" normalizeH="0" baseline="0" dirty="0" err="1">
                <a:ln>
                  <a:noFill/>
                </a:ln>
                <a:solidFill>
                  <a:schemeClr val="tx1"/>
                </a:solidFill>
                <a:effectLst/>
                <a:latin typeface="Arial" panose="020B0604020202020204" pitchFamily="34" charset="0"/>
              </a:rPr>
              <a:t>Goicoechea</a:t>
            </a:r>
            <a:r>
              <a:rPr kumimoji="0" lang="it-IT" altLang="it-IT" sz="2400" b="0" i="1" u="none" strike="noStrike" cap="none" normalizeH="0" baseline="0" dirty="0">
                <a:ln>
                  <a:noFill/>
                </a:ln>
                <a:solidFill>
                  <a:schemeClr val="tx1"/>
                </a:solidFill>
                <a:effectLst/>
                <a:latin typeface="Arial" panose="020B0604020202020204" pitchFamily="34" charset="0"/>
              </a:rPr>
              <a:t>+ 2024</a:t>
            </a:r>
            <a:r>
              <a:rPr kumimoji="0" lang="it-IT" altLang="it-IT" sz="2400" b="0" i="0" u="none" strike="noStrike" cap="none" normalizeH="0" baseline="0" dirty="0">
                <a:ln>
                  <a:noFill/>
                </a:ln>
                <a:solidFill>
                  <a:schemeClr val="tx1"/>
                </a:solidFill>
                <a:effectLst/>
                <a:latin typeface="Arial" panose="020B0604020202020204" pitchFamily="34" charset="0"/>
              </a:rPr>
              <a:t>; ALMA and JWST) </a:t>
            </a:r>
          </a:p>
        </p:txBody>
      </p:sp>
      <p:pic>
        <p:nvPicPr>
          <p:cNvPr id="49159" name="Picture 7" descr="image">
            <a:extLst>
              <a:ext uri="{FF2B5EF4-FFF2-40B4-BE49-F238E27FC236}">
                <a16:creationId xmlns:a16="http://schemas.microsoft.com/office/drawing/2014/main" id="{B532C50E-86FD-4D5A-88F1-DEA4BD42C3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76665"/>
            <a:ext cx="11430000" cy="3152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2052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7AB4707-A090-4B8F-A45F-4F1783929698}"/>
              </a:ext>
            </a:extLst>
          </p:cNvPr>
          <p:cNvSpPr txBox="1"/>
          <p:nvPr/>
        </p:nvSpPr>
        <p:spPr>
          <a:xfrm>
            <a:off x="29817" y="54520"/>
            <a:ext cx="691465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DISCS WITH FUV-DRIVEN CHEMISTRY</a:t>
            </a:r>
          </a:p>
        </p:txBody>
      </p:sp>
      <p:pic>
        <p:nvPicPr>
          <p:cNvPr id="8" name="Immagine 7">
            <a:extLst>
              <a:ext uri="{FF2B5EF4-FFF2-40B4-BE49-F238E27FC236}">
                <a16:creationId xmlns:a16="http://schemas.microsoft.com/office/drawing/2014/main" id="{738931EA-74F7-4780-96AC-8A2E62089615}"/>
              </a:ext>
            </a:extLst>
          </p:cNvPr>
          <p:cNvPicPr>
            <a:picLocks noChangeAspect="1"/>
          </p:cNvPicPr>
          <p:nvPr/>
        </p:nvPicPr>
        <p:blipFill>
          <a:blip r:embed="rId2"/>
          <a:stretch>
            <a:fillRect/>
          </a:stretch>
        </p:blipFill>
        <p:spPr>
          <a:xfrm>
            <a:off x="29817" y="709544"/>
            <a:ext cx="6726171" cy="4455369"/>
          </a:xfrm>
          <a:prstGeom prst="rect">
            <a:avLst/>
          </a:prstGeom>
        </p:spPr>
      </p:pic>
      <p:sp>
        <p:nvSpPr>
          <p:cNvPr id="9" name="Rettangolo con angoli arrotondati 8">
            <a:extLst>
              <a:ext uri="{FF2B5EF4-FFF2-40B4-BE49-F238E27FC236}">
                <a16:creationId xmlns:a16="http://schemas.microsoft.com/office/drawing/2014/main" id="{22B519EA-8C59-4E02-8BDF-AE0E633A15E4}"/>
              </a:ext>
            </a:extLst>
          </p:cNvPr>
          <p:cNvSpPr/>
          <p:nvPr/>
        </p:nvSpPr>
        <p:spPr>
          <a:xfrm>
            <a:off x="6944467" y="198782"/>
            <a:ext cx="5190755" cy="6604697"/>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dirty="0" err="1">
                <a:solidFill>
                  <a:schemeClr val="tx1"/>
                </a:solidFill>
                <a:latin typeface="Arial" panose="020B0604020202020204" pitchFamily="34" charset="0"/>
              </a:rPr>
              <a:t>Irradiated</a:t>
            </a:r>
            <a:r>
              <a:rPr lang="it-IT" altLang="it-IT" sz="2400" dirty="0">
                <a:solidFill>
                  <a:schemeClr val="tx1"/>
                </a:solidFill>
                <a:latin typeface="Arial" panose="020B0604020202020204" pitchFamily="34" charset="0"/>
              </a:rPr>
              <a:t> disc d203-506 (0.2 M</a:t>
            </a:r>
            <a:r>
              <a:rPr lang="it-IT" altLang="it-IT" sz="2400" baseline="-25000" dirty="0">
                <a:solidFill>
                  <a:schemeClr val="tx1"/>
                </a:solidFill>
                <a:latin typeface="Arial" panose="020B0604020202020204" pitchFamily="34" charset="0"/>
              </a:rPr>
              <a:t>ʘ</a:t>
            </a:r>
            <a:r>
              <a:rPr lang="it-IT" altLang="it-IT" sz="2400" dirty="0">
                <a:solidFill>
                  <a:schemeClr val="tx1"/>
                </a:solidFill>
                <a:latin typeface="Arial" panose="020B0604020202020204" pitchFamily="34" charset="0"/>
              </a:rPr>
              <a:t>), JWST/MIRI </a:t>
            </a:r>
            <a:r>
              <a:rPr lang="it-IT" altLang="it-IT" sz="2400" dirty="0" err="1">
                <a:solidFill>
                  <a:schemeClr val="tx1"/>
                </a:solidFill>
                <a:latin typeface="Arial" panose="020B0604020202020204" pitchFamily="34" charset="0"/>
              </a:rPr>
              <a:t>observations</a:t>
            </a:r>
            <a:r>
              <a:rPr lang="it-IT" altLang="it-IT" sz="2400" dirty="0">
                <a:solidFill>
                  <a:schemeClr val="tx1"/>
                </a:solidFill>
                <a:latin typeface="Arial" panose="020B0604020202020204" pitchFamily="34" charset="0"/>
              </a:rPr>
              <a:t>. </a:t>
            </a:r>
          </a:p>
          <a:p>
            <a:pPr algn="ctr">
              <a:tabLst>
                <a:tab pos="630238" algn="l"/>
              </a:tabLst>
            </a:pPr>
            <a:endParaRPr kumimoji="0" lang="it-IT" altLang="it-IT" sz="2400" b="0" i="0" u="none" strike="noStrike" cap="none" normalizeH="0" baseline="0" dirty="0">
              <a:ln>
                <a:noFill/>
              </a:ln>
              <a:solidFill>
                <a:schemeClr val="tx1"/>
              </a:solidFill>
              <a:effectLst/>
              <a:latin typeface="Arial" panose="020B0604020202020204" pitchFamily="34" charset="0"/>
            </a:endParaRPr>
          </a:p>
          <a:p>
            <a:pPr algn="ct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Methyl</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cation</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CH3+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detected</a:t>
            </a:r>
            <a:endPar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tabLst>
                <a:tab pos="630238" algn="l"/>
              </a:tabLst>
            </a:pPr>
            <a:endParaRPr kumimoji="0" lang="it-IT" altLang="it-IT" sz="2400" b="0" i="0" u="none" strike="noStrike" cap="none" normalizeH="0" baseline="0" dirty="0">
              <a:ln>
                <a:noFill/>
              </a:ln>
              <a:solidFill>
                <a:schemeClr val="tx1"/>
              </a:solidFill>
              <a:effectLst/>
              <a:latin typeface="Arial" panose="020B0604020202020204" pitchFamily="34" charset="0"/>
            </a:endParaRPr>
          </a:p>
          <a:p>
            <a:pPr algn="ctr">
              <a:tabLst>
                <a:tab pos="630238" algn="l"/>
              </a:tabLst>
            </a:pPr>
            <a:r>
              <a:rPr lang="it-IT" altLang="it-IT" sz="2400" dirty="0">
                <a:solidFill>
                  <a:schemeClr val="tx1"/>
                </a:solidFill>
                <a:latin typeface="Arial" panose="020B0604020202020204" pitchFamily="34" charset="0"/>
              </a:rPr>
              <a:t>Strong FUV </a:t>
            </a:r>
            <a:r>
              <a:rPr lang="it-IT" altLang="it-IT" sz="2400" dirty="0" err="1">
                <a:solidFill>
                  <a:schemeClr val="tx1"/>
                </a:solidFill>
                <a:latin typeface="Arial" panose="020B0604020202020204" pitchFamily="34" charset="0"/>
              </a:rPr>
              <a:t>radiation</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coupled</a:t>
            </a:r>
            <a:r>
              <a:rPr lang="it-IT" altLang="it-IT" sz="2400" dirty="0">
                <a:solidFill>
                  <a:schemeClr val="tx1"/>
                </a:solidFill>
                <a:latin typeface="Arial" panose="020B0604020202020204" pitchFamily="34" charset="0"/>
              </a:rPr>
              <a:t> with high </a:t>
            </a:r>
            <a:r>
              <a:rPr lang="it-IT" altLang="it-IT" sz="2400" dirty="0" err="1">
                <a:solidFill>
                  <a:schemeClr val="tx1"/>
                </a:solidFill>
                <a:latin typeface="Arial" panose="020B0604020202020204" pitchFamily="34" charset="0"/>
              </a:rPr>
              <a:t>density</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responsible</a:t>
            </a:r>
            <a:r>
              <a:rPr lang="it-IT" altLang="it-IT" sz="2400" dirty="0">
                <a:solidFill>
                  <a:schemeClr val="tx1"/>
                </a:solidFill>
                <a:latin typeface="Arial" panose="020B0604020202020204" pitchFamily="34" charset="0"/>
              </a:rPr>
              <a:t> for </a:t>
            </a:r>
            <a:r>
              <a:rPr lang="it-IT" altLang="it-IT" sz="2400" dirty="0" err="1">
                <a:solidFill>
                  <a:schemeClr val="tx1"/>
                </a:solidFill>
                <a:latin typeface="Arial" panose="020B0604020202020204" pitchFamily="34" charset="0"/>
              </a:rPr>
              <a:t>its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formation</a:t>
            </a:r>
            <a:endParaRPr lang="it-IT" altLang="it-IT" sz="2400" dirty="0">
              <a:solidFill>
                <a:schemeClr val="tx1"/>
              </a:solidFill>
              <a:latin typeface="Arial" panose="020B0604020202020204" pitchFamily="34" charset="0"/>
            </a:endParaRPr>
          </a:p>
          <a:p>
            <a:pPr algn="ctr">
              <a:tabLst>
                <a:tab pos="630238" algn="l"/>
              </a:tabLst>
            </a:pPr>
            <a:endParaRPr kumimoji="0" lang="it-IT" altLang="it-IT" sz="2400" b="0" i="0" u="none" strike="noStrike" cap="none" normalizeH="0" baseline="0" dirty="0">
              <a:ln>
                <a:noFill/>
              </a:ln>
              <a:solidFill>
                <a:schemeClr val="tx1"/>
              </a:solidFill>
              <a:effectLst/>
              <a:latin typeface="Arial" panose="020B0604020202020204" pitchFamily="34" charset="0"/>
            </a:endParaRPr>
          </a:p>
          <a:p>
            <a:pPr algn="ctr">
              <a:tabLst>
                <a:tab pos="630238" algn="l"/>
              </a:tabLst>
            </a:pPr>
            <a:r>
              <a:rPr kumimoji="0" lang="it-IT" altLang="it-IT" sz="2400" b="0" i="0" u="none" strike="noStrike" cap="none" normalizeH="0" baseline="0" dirty="0">
                <a:ln>
                  <a:noFill/>
                </a:ln>
                <a:solidFill>
                  <a:schemeClr val="tx1"/>
                </a:solidFill>
                <a:effectLst/>
                <a:latin typeface="Arial" panose="020B0604020202020204" pitchFamily="34" charset="0"/>
              </a:rPr>
              <a:t>CH</a:t>
            </a:r>
            <a:r>
              <a:rPr kumimoji="0" lang="it-IT" altLang="it-IT" sz="2400" b="0" i="0" u="none" strike="noStrike" cap="none" normalizeH="0" baseline="-25000" dirty="0">
                <a:ln>
                  <a:noFill/>
                </a:ln>
                <a:solidFill>
                  <a:schemeClr val="tx1"/>
                </a:solidFill>
                <a:effectLst/>
                <a:latin typeface="Arial" panose="020B0604020202020204" pitchFamily="34" charset="0"/>
              </a:rPr>
              <a:t>3</a:t>
            </a:r>
            <a:r>
              <a:rPr kumimoji="0" lang="it-IT" altLang="it-IT" sz="2400" b="0" i="0" u="none" strike="noStrike" cap="none" normalizeH="0" baseline="30000" dirty="0">
                <a:ln>
                  <a:noFill/>
                </a:ln>
                <a:solidFill>
                  <a:schemeClr val="tx1"/>
                </a:solidFill>
                <a:effectLst/>
                <a:latin typeface="Arial" panose="020B0604020202020204" pitchFamily="34" charset="0"/>
              </a:rPr>
              <a:t>+</a:t>
            </a:r>
            <a:r>
              <a:rPr lang="it-IT" altLang="it-IT" sz="2400" dirty="0">
                <a:solidFill>
                  <a:schemeClr val="tx1"/>
                </a:solidFill>
                <a:latin typeface="Arial" panose="020B0604020202020204" pitchFamily="34" charset="0"/>
              </a:rPr>
              <a:t> reactions (</a:t>
            </a:r>
            <a:r>
              <a:rPr lang="it-IT" altLang="it-IT" sz="2400" dirty="0" err="1">
                <a:solidFill>
                  <a:schemeClr val="tx1"/>
                </a:solidFill>
                <a:latin typeface="Arial" panose="020B0604020202020204" pitchFamily="34" charset="0"/>
              </a:rPr>
              <a:t>mainly</a:t>
            </a:r>
            <a:r>
              <a:rPr lang="it-IT" altLang="it-IT" sz="2400" dirty="0">
                <a:solidFill>
                  <a:schemeClr val="tx1"/>
                </a:solidFill>
                <a:latin typeface="Arial" panose="020B0604020202020204" pitchFamily="34" charset="0"/>
              </a:rPr>
              <a:t> with H</a:t>
            </a:r>
            <a:r>
              <a:rPr lang="it-IT" altLang="it-IT" sz="2400" baseline="-25000" dirty="0">
                <a:solidFill>
                  <a:schemeClr val="tx1"/>
                </a:solidFill>
                <a:latin typeface="Arial" panose="020B0604020202020204" pitchFamily="34" charset="0"/>
              </a:rPr>
              <a:t>2</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result</a:t>
            </a:r>
            <a:r>
              <a:rPr lang="it-IT" altLang="it-IT" sz="2400" dirty="0">
                <a:solidFill>
                  <a:schemeClr val="tx1"/>
                </a:solidFill>
                <a:latin typeface="Arial" panose="020B0604020202020204" pitchFamily="34" charset="0"/>
              </a:rPr>
              <a:t> in</a:t>
            </a:r>
            <a:r>
              <a:rPr lang="it-IT" sz="2400" dirty="0">
                <a:solidFill>
                  <a:schemeClr val="tx1"/>
                </a:solidFill>
                <a:latin typeface="Arial" panose="020B0604020202020204" pitchFamily="34" charset="0"/>
              </a:rPr>
              <a:t> CH</a:t>
            </a:r>
            <a:r>
              <a:rPr lang="it-IT" sz="2400" baseline="-25000" dirty="0">
                <a:solidFill>
                  <a:schemeClr val="tx1"/>
                </a:solidFill>
                <a:latin typeface="Arial" panose="020B0604020202020204" pitchFamily="34" charset="0"/>
              </a:rPr>
              <a:t>2</a:t>
            </a:r>
            <a:r>
              <a:rPr lang="it-IT" sz="2400" dirty="0">
                <a:solidFill>
                  <a:schemeClr val="tx1"/>
                </a:solidFill>
                <a:latin typeface="Arial" panose="020B0604020202020204" pitchFamily="34" charset="0"/>
              </a:rPr>
              <a:t>, CH and C, and lead to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complex</a:t>
            </a:r>
            <a:r>
              <a:rPr 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organic </a:t>
            </a:r>
            <a:r>
              <a:rPr 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molecules</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p>
          <a:p>
            <a:pPr algn="ctr">
              <a:tabLst>
                <a:tab pos="630238" algn="l"/>
              </a:tabLst>
            </a:pPr>
            <a:endParaRPr lang="it-IT" altLang="it-IT" sz="2400" dirty="0">
              <a:solidFill>
                <a:schemeClr val="tx1"/>
              </a:solidFill>
              <a:latin typeface="Arial" panose="020B0604020202020204" pitchFamily="34" charset="0"/>
            </a:endParaRPr>
          </a:p>
          <a:p>
            <a:pPr algn="ctr">
              <a:tabLst>
                <a:tab pos="630238" algn="l"/>
              </a:tabLst>
            </a:pP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No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isolated</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discs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have</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CH3+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detection</a:t>
            </a:r>
            <a:endPar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tabLst>
                <a:tab pos="630238" algn="l"/>
              </a:tabLst>
            </a:pPr>
            <a:endParaRPr lang="it-IT" altLang="it-IT" sz="2400" dirty="0">
              <a:solidFill>
                <a:schemeClr val="tx1"/>
              </a:solidFill>
              <a:latin typeface="Arial" panose="020B0604020202020204" pitchFamily="34" charset="0"/>
            </a:endParaRPr>
          </a:p>
          <a:p>
            <a:pPr algn="ctr">
              <a:tabLst>
                <a:tab pos="630238" algn="l"/>
              </a:tabLst>
            </a:pPr>
            <a:r>
              <a:rPr kumimoji="0" lang="it-IT" altLang="it-IT" sz="2400" b="0" i="1" u="none" strike="noStrike" cap="none" normalizeH="0" baseline="0" dirty="0" err="1">
                <a:ln>
                  <a:noFill/>
                </a:ln>
                <a:solidFill>
                  <a:schemeClr val="tx1"/>
                </a:solidFill>
                <a:effectLst/>
                <a:latin typeface="Arial" panose="020B0604020202020204" pitchFamily="34" charset="0"/>
              </a:rPr>
              <a:t>Bernè</a:t>
            </a:r>
            <a:r>
              <a:rPr kumimoji="0" lang="it-IT" altLang="it-IT" sz="2400" b="0" i="1" u="none" strike="noStrike" cap="none" normalizeH="0" baseline="0" dirty="0">
                <a:ln>
                  <a:noFill/>
                </a:ln>
                <a:solidFill>
                  <a:schemeClr val="tx1"/>
                </a:solidFill>
                <a:effectLst/>
                <a:latin typeface="Arial" panose="020B0604020202020204" pitchFamily="34" charset="0"/>
              </a:rPr>
              <a:t>+ 2023</a:t>
            </a:r>
          </a:p>
        </p:txBody>
      </p:sp>
      <p:sp>
        <p:nvSpPr>
          <p:cNvPr id="10" name="CasellaDiTesto 9">
            <a:extLst>
              <a:ext uri="{FF2B5EF4-FFF2-40B4-BE49-F238E27FC236}">
                <a16:creationId xmlns:a16="http://schemas.microsoft.com/office/drawing/2014/main" id="{BDBC4ACC-6C75-4B55-9C09-BDCE2DFB884E}"/>
              </a:ext>
            </a:extLst>
          </p:cNvPr>
          <p:cNvSpPr txBox="1"/>
          <p:nvPr/>
        </p:nvSpPr>
        <p:spPr>
          <a:xfrm>
            <a:off x="56778" y="5268414"/>
            <a:ext cx="6669393" cy="707886"/>
          </a:xfrm>
          <a:prstGeom prst="rect">
            <a:avLst/>
          </a:prstGeom>
          <a:noFill/>
          <a:ln w="28575">
            <a:solidFill>
              <a:srgbClr val="FF0000"/>
            </a:solidFill>
          </a:ln>
        </p:spPr>
        <p:txBody>
          <a:bodyPr wrap="square" rtlCol="0">
            <a:spAutoFit/>
          </a:bodyPr>
          <a:lstStyle/>
          <a:p>
            <a:pPr algn="ctr"/>
            <a:r>
              <a:rPr lang="it-IT" sz="2000" dirty="0">
                <a:solidFill>
                  <a:schemeClr val="bg1"/>
                </a:solidFill>
              </a:rPr>
              <a:t>Images of d203-506 and a sketch of the system </a:t>
            </a:r>
          </a:p>
          <a:p>
            <a:pPr algn="ctr"/>
            <a:r>
              <a:rPr lang="it-IT" sz="2000" dirty="0">
                <a:solidFill>
                  <a:schemeClr val="bg1"/>
                </a:solidFill>
              </a:rPr>
              <a:t>(PDR4All </a:t>
            </a:r>
            <a:r>
              <a:rPr lang="it-IT" sz="2000" dirty="0" err="1">
                <a:solidFill>
                  <a:schemeClr val="bg1"/>
                </a:solidFill>
              </a:rPr>
              <a:t>program</a:t>
            </a:r>
            <a:r>
              <a:rPr lang="it-IT" sz="2000" dirty="0">
                <a:solidFill>
                  <a:schemeClr val="bg1"/>
                </a:solidFill>
              </a:rPr>
              <a:t>)</a:t>
            </a:r>
          </a:p>
        </p:txBody>
      </p:sp>
      <p:sp>
        <p:nvSpPr>
          <p:cNvPr id="11" name="Rettangolo con angoli arrotondati 10">
            <a:extLst>
              <a:ext uri="{FF2B5EF4-FFF2-40B4-BE49-F238E27FC236}">
                <a16:creationId xmlns:a16="http://schemas.microsoft.com/office/drawing/2014/main" id="{8D12AA8C-1BB7-45E9-8081-DB0A1702DCF1}"/>
              </a:ext>
            </a:extLst>
          </p:cNvPr>
          <p:cNvSpPr/>
          <p:nvPr/>
        </p:nvSpPr>
        <p:spPr>
          <a:xfrm>
            <a:off x="56778" y="6185417"/>
            <a:ext cx="5659607" cy="58477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kumimoji="0" lang="it-IT" altLang="it-IT" sz="2400" b="0" i="0" u="none" strike="noStrike" cap="none" normalizeH="0" baseline="0" dirty="0" err="1">
                <a:ln>
                  <a:noFill/>
                </a:ln>
                <a:solidFill>
                  <a:schemeClr val="tx1"/>
                </a:solidFill>
                <a:effectLst/>
                <a:latin typeface="Arial" panose="020B0604020202020204" pitchFamily="34" charset="0"/>
              </a:rPr>
              <a:t>See</a:t>
            </a:r>
            <a:r>
              <a:rPr kumimoji="0" lang="it-IT" altLang="it-IT" sz="2400" b="0" i="0" u="none" strike="noStrike" cap="none" normalizeH="0" baseline="0" dirty="0">
                <a:ln>
                  <a:noFill/>
                </a:ln>
                <a:solidFill>
                  <a:schemeClr val="tx1"/>
                </a:solidFill>
                <a:effectLst/>
                <a:latin typeface="Arial" panose="020B0604020202020204" pitchFamily="34" charset="0"/>
              </a:rPr>
              <a:t> </a:t>
            </a:r>
            <a:r>
              <a:rPr kumimoji="0" lang="it-IT" altLang="it-IT" sz="2400" b="0" i="0" u="none" strike="noStrike" cap="none" normalizeH="0" baseline="0" dirty="0" err="1">
                <a:ln>
                  <a:noFill/>
                </a:ln>
                <a:solidFill>
                  <a:schemeClr val="tx1"/>
                </a:solidFill>
                <a:effectLst/>
                <a:latin typeface="Arial" panose="020B0604020202020204" pitchFamily="34" charset="0"/>
              </a:rPr>
              <a:t>also</a:t>
            </a:r>
            <a:r>
              <a:rPr kumimoji="0" lang="it-IT" altLang="it-IT" sz="2400" b="0" i="0" u="none" strike="noStrike" cap="none" normalizeH="0" baseline="0" dirty="0">
                <a:ln>
                  <a:noFill/>
                </a:ln>
                <a:solidFill>
                  <a:schemeClr val="tx1"/>
                </a:solidFill>
                <a:effectLst/>
                <a:latin typeface="Arial" panose="020B0604020202020204" pitchFamily="34" charset="0"/>
              </a:rPr>
              <a:t> </a:t>
            </a:r>
            <a:r>
              <a:rPr kumimoji="0" lang="it-IT" altLang="it-IT" sz="2400" b="0" i="1" u="none" strike="noStrike" cap="none" normalizeH="0" baseline="0" dirty="0" err="1">
                <a:ln>
                  <a:noFill/>
                </a:ln>
                <a:solidFill>
                  <a:schemeClr val="tx1"/>
                </a:solidFill>
                <a:effectLst/>
                <a:latin typeface="Arial" panose="020B0604020202020204" pitchFamily="34" charset="0"/>
              </a:rPr>
              <a:t>Schroetter</a:t>
            </a:r>
            <a:r>
              <a:rPr kumimoji="0" lang="it-IT" altLang="it-IT" sz="2400" b="0" i="1" u="none" strike="noStrike" cap="none" normalizeH="0" baseline="0" dirty="0">
                <a:ln>
                  <a:noFill/>
                </a:ln>
                <a:solidFill>
                  <a:schemeClr val="tx1"/>
                </a:solidFill>
                <a:effectLst/>
                <a:latin typeface="Arial" panose="020B0604020202020204" pitchFamily="34" charset="0"/>
              </a:rPr>
              <a:t>+ 2025</a:t>
            </a:r>
          </a:p>
        </p:txBody>
      </p:sp>
    </p:spTree>
    <p:extLst>
      <p:ext uri="{BB962C8B-B14F-4D97-AF65-F5344CB8AC3E}">
        <p14:creationId xmlns:p14="http://schemas.microsoft.com/office/powerpoint/2010/main" val="16315000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356CFC7-F413-4759-BDD6-A9F2FF576193}"/>
              </a:ext>
            </a:extLst>
          </p:cNvPr>
          <p:cNvSpPr txBox="1"/>
          <p:nvPr/>
        </p:nvSpPr>
        <p:spPr>
          <a:xfrm>
            <a:off x="29817" y="54520"/>
            <a:ext cx="691465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DISCS WITH FUV-DRIVEN CHEMISTRY</a:t>
            </a:r>
          </a:p>
        </p:txBody>
      </p:sp>
      <p:sp>
        <p:nvSpPr>
          <p:cNvPr id="6" name="Rettangolo con angoli arrotondati 5">
            <a:extLst>
              <a:ext uri="{FF2B5EF4-FFF2-40B4-BE49-F238E27FC236}">
                <a16:creationId xmlns:a16="http://schemas.microsoft.com/office/drawing/2014/main" id="{9CCE9785-6455-4287-B7F0-A7E43E7AC2DD}"/>
              </a:ext>
            </a:extLst>
          </p:cNvPr>
          <p:cNvSpPr/>
          <p:nvPr/>
        </p:nvSpPr>
        <p:spPr>
          <a:xfrm>
            <a:off x="3765664" y="706581"/>
            <a:ext cx="8386763" cy="3192088"/>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dirty="0" err="1">
                <a:solidFill>
                  <a:schemeClr val="tx1"/>
                </a:solidFill>
                <a:latin typeface="Arial" panose="020B0604020202020204" pitchFamily="34" charset="0"/>
              </a:rPr>
              <a:t>Irradiated</a:t>
            </a:r>
            <a:r>
              <a:rPr lang="it-IT" altLang="it-IT" sz="2400" dirty="0">
                <a:solidFill>
                  <a:schemeClr val="tx1"/>
                </a:solidFill>
                <a:latin typeface="Arial" panose="020B0604020202020204" pitchFamily="34" charset="0"/>
              </a:rPr>
              <a:t> disc d203-506</a:t>
            </a:r>
          </a:p>
          <a:p>
            <a:pPr algn="ctr">
              <a:tabLst>
                <a:tab pos="630238" algn="l"/>
              </a:tabLst>
            </a:pPr>
            <a:endParaRPr kumimoji="0" lang="it-IT" altLang="it-IT" sz="1400" b="0" i="1" u="none" strike="noStrike" cap="none" normalizeH="0" baseline="0" dirty="0">
              <a:ln>
                <a:noFill/>
              </a:ln>
              <a:solidFill>
                <a:schemeClr val="tx1"/>
              </a:solidFill>
              <a:effectLst/>
              <a:latin typeface="Arial" panose="020B0604020202020204" pitchFamily="34" charset="0"/>
            </a:endParaRPr>
          </a:p>
          <a:p>
            <a:pPr algn="ctr">
              <a:tabLst>
                <a:tab pos="630238" algn="l"/>
              </a:tabLst>
            </a:pPr>
            <a:r>
              <a:rPr lang="it-IT" altLang="it-IT" sz="2400" dirty="0">
                <a:solidFill>
                  <a:schemeClr val="tx1"/>
                </a:solidFill>
                <a:latin typeface="Arial" panose="020B0604020202020204" pitchFamily="34" charset="0"/>
              </a:rPr>
              <a:t>JWST/MIRI </a:t>
            </a:r>
            <a:r>
              <a:rPr lang="it-IT" altLang="it-IT" sz="2400" dirty="0" err="1">
                <a:solidFill>
                  <a:schemeClr val="tx1"/>
                </a:solidFill>
                <a:latin typeface="Arial" panose="020B0604020202020204" pitchFamily="34" charset="0"/>
              </a:rPr>
              <a:t>observations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detect</a:t>
            </a:r>
            <a:r>
              <a:rPr lang="it-IT" altLang="it-IT" sz="2400" dirty="0">
                <a:solidFill>
                  <a:schemeClr val="tx1"/>
                </a:solidFill>
                <a:latin typeface="Arial" panose="020B0604020202020204" pitchFamily="34" charset="0"/>
              </a:rPr>
              <a:t> H</a:t>
            </a:r>
            <a:r>
              <a:rPr lang="it-IT" altLang="it-IT" sz="2400" baseline="-25000" dirty="0">
                <a:solidFill>
                  <a:schemeClr val="tx1"/>
                </a:solidFill>
                <a:latin typeface="Arial" panose="020B0604020202020204" pitchFamily="34" charset="0"/>
              </a:rPr>
              <a:t>3</a:t>
            </a:r>
            <a:r>
              <a:rPr lang="it-IT" altLang="it-IT" sz="2400" baseline="30000" dirty="0">
                <a:solidFill>
                  <a:schemeClr val="tx1"/>
                </a:solidFill>
                <a:latin typeface="Arial" panose="020B0604020202020204" pitchFamily="34" charset="0"/>
              </a:rPr>
              <a:t>+</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emission</a:t>
            </a:r>
            <a:endParaRPr lang="it-IT" altLang="it-IT" sz="2400" dirty="0">
              <a:solidFill>
                <a:schemeClr val="tx1"/>
              </a:solidFill>
              <a:latin typeface="Arial" panose="020B0604020202020204" pitchFamily="34" charset="0"/>
            </a:endParaRPr>
          </a:p>
          <a:p>
            <a:pPr algn="ctr">
              <a:tabLst>
                <a:tab pos="630238" algn="l"/>
              </a:tabLst>
            </a:pPr>
            <a:endParaRPr lang="it-IT" altLang="it-IT" sz="1400" dirty="0">
              <a:solidFill>
                <a:schemeClr val="tx1"/>
              </a:solidFill>
              <a:latin typeface="Arial" panose="020B0604020202020204" pitchFamily="34" charset="0"/>
            </a:endParaRPr>
          </a:p>
          <a:p>
            <a:pPr algn="ctr">
              <a:tabLst>
                <a:tab pos="630238" algn="l"/>
              </a:tabLst>
            </a:pPr>
            <a:r>
              <a:rPr lang="en-US" sz="2400" dirty="0">
                <a:solidFill>
                  <a:schemeClr val="tx1"/>
                </a:solidFill>
                <a:latin typeface="Arial" panose="020B0604020202020204" pitchFamily="34" charset="0"/>
              </a:rPr>
              <a:t>Abundances of key molecular species (notably molecular radicals and reactive ions) are significantly enhanced in the PDR component of externally irradiated disks</a:t>
            </a:r>
          </a:p>
          <a:p>
            <a:pPr algn="ctr">
              <a:tabLst>
                <a:tab pos="630238" algn="l"/>
              </a:tabLst>
            </a:pPr>
            <a:endParaRPr lang="en-US" altLang="it-IT" sz="1400" dirty="0">
              <a:solidFill>
                <a:schemeClr val="tx1"/>
              </a:solidFill>
              <a:latin typeface="Arial" panose="020B0604020202020204" pitchFamily="34" charset="0"/>
            </a:endParaRPr>
          </a:p>
          <a:p>
            <a:pPr algn="ctr">
              <a:tabLst>
                <a:tab pos="630238" algn="l"/>
              </a:tabLst>
            </a:pPr>
            <a:r>
              <a:rPr lang="en-US" altLang="it-IT" sz="2400" i="1" dirty="0">
                <a:solidFill>
                  <a:schemeClr val="tx1"/>
                </a:solidFill>
                <a:latin typeface="Arial" panose="020B0604020202020204" pitchFamily="34" charset="0"/>
              </a:rPr>
              <a:t>Goicoechea+2025</a:t>
            </a:r>
            <a:endParaRPr lang="it-IT" altLang="it-IT" sz="2400" i="1" dirty="0">
              <a:solidFill>
                <a:schemeClr val="tx1"/>
              </a:solidFill>
              <a:latin typeface="Arial" panose="020B0604020202020204" pitchFamily="34" charset="0"/>
            </a:endParaRPr>
          </a:p>
        </p:txBody>
      </p:sp>
      <p:pic>
        <p:nvPicPr>
          <p:cNvPr id="9" name="Immagine 8">
            <a:extLst>
              <a:ext uri="{FF2B5EF4-FFF2-40B4-BE49-F238E27FC236}">
                <a16:creationId xmlns:a16="http://schemas.microsoft.com/office/drawing/2014/main" id="{23CA03E7-40FB-40C5-9658-B8D13CA34D74}"/>
              </a:ext>
            </a:extLst>
          </p:cNvPr>
          <p:cNvPicPr>
            <a:picLocks noChangeAspect="1"/>
          </p:cNvPicPr>
          <p:nvPr/>
        </p:nvPicPr>
        <p:blipFill rotWithShape="1">
          <a:blip r:embed="rId2"/>
          <a:srcRect b="41034"/>
          <a:stretch/>
        </p:blipFill>
        <p:spPr>
          <a:xfrm>
            <a:off x="39573" y="706581"/>
            <a:ext cx="3667696" cy="4804757"/>
          </a:xfrm>
          <a:prstGeom prst="rect">
            <a:avLst/>
          </a:prstGeom>
        </p:spPr>
      </p:pic>
      <p:pic>
        <p:nvPicPr>
          <p:cNvPr id="10" name="Immagine 9">
            <a:extLst>
              <a:ext uri="{FF2B5EF4-FFF2-40B4-BE49-F238E27FC236}">
                <a16:creationId xmlns:a16="http://schemas.microsoft.com/office/drawing/2014/main" id="{4DF5CA48-A903-4923-BF25-16EF7849609A}"/>
              </a:ext>
            </a:extLst>
          </p:cNvPr>
          <p:cNvPicPr>
            <a:picLocks noChangeAspect="1"/>
          </p:cNvPicPr>
          <p:nvPr/>
        </p:nvPicPr>
        <p:blipFill rotWithShape="1">
          <a:blip r:embed="rId2"/>
          <a:srcRect t="61921" b="17240"/>
          <a:stretch/>
        </p:blipFill>
        <p:spPr>
          <a:xfrm>
            <a:off x="3765664" y="3965955"/>
            <a:ext cx="6059978" cy="2805762"/>
          </a:xfrm>
          <a:prstGeom prst="rect">
            <a:avLst/>
          </a:prstGeom>
        </p:spPr>
      </p:pic>
    </p:spTree>
    <p:extLst>
      <p:ext uri="{BB962C8B-B14F-4D97-AF65-F5344CB8AC3E}">
        <p14:creationId xmlns:p14="http://schemas.microsoft.com/office/powerpoint/2010/main" val="14254681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2EA3D7A-31D1-4FB1-A99D-05A143B0BD37}"/>
              </a:ext>
            </a:extLst>
          </p:cNvPr>
          <p:cNvSpPr txBox="1"/>
          <p:nvPr/>
        </p:nvSpPr>
        <p:spPr>
          <a:xfrm>
            <a:off x="29817" y="54520"/>
            <a:ext cx="675140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FUV-DRIVEN WATER CYCLE IN DISCS</a:t>
            </a:r>
          </a:p>
        </p:txBody>
      </p:sp>
      <p:sp>
        <p:nvSpPr>
          <p:cNvPr id="8" name="Rettangolo con angoli arrotondati 7">
            <a:extLst>
              <a:ext uri="{FF2B5EF4-FFF2-40B4-BE49-F238E27FC236}">
                <a16:creationId xmlns:a16="http://schemas.microsoft.com/office/drawing/2014/main" id="{5ABAC035-CF28-4487-A075-C525237F79B3}"/>
              </a:ext>
            </a:extLst>
          </p:cNvPr>
          <p:cNvSpPr/>
          <p:nvPr/>
        </p:nvSpPr>
        <p:spPr>
          <a:xfrm>
            <a:off x="136163" y="737128"/>
            <a:ext cx="5330359" cy="600256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dirty="0">
                <a:solidFill>
                  <a:schemeClr val="tx1"/>
                </a:solidFill>
                <a:latin typeface="Arial" panose="020B0604020202020204" pitchFamily="34" charset="0"/>
              </a:rPr>
              <a:t>JWST/MIRI </a:t>
            </a:r>
            <a:r>
              <a:rPr lang="it-IT" altLang="it-IT" sz="2400" dirty="0" err="1">
                <a:solidFill>
                  <a:schemeClr val="tx1"/>
                </a:solidFill>
                <a:latin typeface="Arial" panose="020B0604020202020204" pitchFamily="34" charset="0"/>
              </a:rPr>
              <a:t>observations</a:t>
            </a:r>
            <a:r>
              <a:rPr lang="it-IT" altLang="it-IT" sz="2400" dirty="0">
                <a:solidFill>
                  <a:schemeClr val="tx1"/>
                </a:solidFill>
                <a:latin typeface="Arial" panose="020B0604020202020204" pitchFamily="34" charset="0"/>
              </a:rPr>
              <a:t> of the </a:t>
            </a:r>
            <a:r>
              <a:rPr lang="it-IT" altLang="it-IT" sz="2400" dirty="0" err="1">
                <a:solidFill>
                  <a:schemeClr val="tx1"/>
                </a:solidFill>
                <a:latin typeface="Arial" panose="020B0604020202020204" pitchFamily="34" charset="0"/>
              </a:rPr>
              <a:t>irradiated</a:t>
            </a:r>
            <a:r>
              <a:rPr lang="it-IT" altLang="it-IT" sz="2400" dirty="0">
                <a:solidFill>
                  <a:schemeClr val="tx1"/>
                </a:solidFill>
                <a:latin typeface="Arial" panose="020B0604020202020204" pitchFamily="34" charset="0"/>
              </a:rPr>
              <a:t> disc d203-506</a:t>
            </a:r>
          </a:p>
          <a:p>
            <a:pPr algn="ctr">
              <a:tabLst>
                <a:tab pos="630238" algn="l"/>
              </a:tabLst>
            </a:pPr>
            <a:endParaRPr lang="it-IT" altLang="it-IT" sz="1600" dirty="0">
              <a:solidFill>
                <a:schemeClr val="tx1"/>
              </a:solidFill>
              <a:latin typeface="Arial" panose="020B0604020202020204" pitchFamily="34" charset="0"/>
            </a:endParaRPr>
          </a:p>
          <a:p>
            <a:pPr algn="ctr">
              <a:tabLst>
                <a:tab pos="630238" algn="l"/>
              </a:tabLst>
            </a:pPr>
            <a:r>
              <a:rPr lang="it-IT" altLang="it-IT" sz="2400" dirty="0">
                <a:solidFill>
                  <a:schemeClr val="tx1"/>
                </a:solidFill>
                <a:latin typeface="Arial" panose="020B0604020202020204" pitchFamily="34" charset="0"/>
              </a:rPr>
              <a:t>Intense </a:t>
            </a:r>
            <a:r>
              <a:rPr lang="it-IT" sz="2400" dirty="0" err="1">
                <a:solidFill>
                  <a:schemeClr val="tx1"/>
                </a:solidFill>
                <a:latin typeface="Arial" panose="020B0604020202020204" pitchFamily="34" charset="0"/>
              </a:rPr>
              <a:t>hydroxyl</a:t>
            </a:r>
            <a:r>
              <a:rPr lang="it-IT" sz="2400" dirty="0">
                <a:solidFill>
                  <a:schemeClr val="tx1"/>
                </a:solidFill>
                <a:latin typeface="Arial" panose="020B0604020202020204" pitchFamily="34" charset="0"/>
              </a:rPr>
              <a:t> radical (OH)</a:t>
            </a:r>
            <a:r>
              <a:rPr lang="it-IT" altLang="it-IT" sz="2400" dirty="0">
                <a:solidFill>
                  <a:schemeClr val="tx1"/>
                </a:solidFill>
                <a:latin typeface="Arial" panose="020B0604020202020204" pitchFamily="34" charset="0"/>
              </a:rPr>
              <a:t> lines </a:t>
            </a:r>
            <a:r>
              <a:rPr lang="it-IT" altLang="it-IT" sz="2400" dirty="0" err="1">
                <a:solidFill>
                  <a:schemeClr val="tx1"/>
                </a:solidFill>
                <a:latin typeface="Arial" panose="020B0604020202020204" pitchFamily="34" charset="0"/>
              </a:rPr>
              <a:t>observed</a:t>
            </a:r>
            <a:endParaRPr lang="it-IT" altLang="it-IT" sz="2400" dirty="0">
              <a:solidFill>
                <a:schemeClr val="tx1"/>
              </a:solidFill>
              <a:latin typeface="Arial" panose="020B0604020202020204" pitchFamily="34" charset="0"/>
            </a:endParaRPr>
          </a:p>
          <a:p>
            <a:pPr algn="ctr">
              <a:tabLst>
                <a:tab pos="630238" algn="l"/>
              </a:tabLst>
            </a:pPr>
            <a:endParaRPr lang="it-IT" altLang="it-IT" sz="1600" dirty="0">
              <a:solidFill>
                <a:schemeClr val="tx1"/>
              </a:solidFill>
              <a:latin typeface="Arial" panose="020B0604020202020204" pitchFamily="34" charset="0"/>
            </a:endParaRPr>
          </a:p>
          <a:p>
            <a:pPr algn="ctr">
              <a:tabLst>
                <a:tab pos="630238" algn="l"/>
              </a:tabLst>
            </a:pPr>
            <a:r>
              <a:rPr lang="en-US" sz="2400" dirty="0">
                <a:solidFill>
                  <a:schemeClr val="tx1"/>
                </a:solidFill>
                <a:latin typeface="Arial" panose="020B0604020202020204" pitchFamily="34" charset="0"/>
              </a:rPr>
              <a:t>Highly excited OH rotational lines </a:t>
            </a:r>
            <a:r>
              <a:rPr lang="en-US" sz="2400" dirty="0">
                <a:solidFill>
                  <a:schemeClr val="tx1"/>
                </a:solidFill>
                <a:latin typeface="Arial" panose="020B0604020202020204" pitchFamily="34" charset="0"/>
                <a:sym typeface="Wingdings" panose="05000000000000000000" pitchFamily="2" charset="2"/>
              </a:rPr>
              <a:t></a:t>
            </a:r>
            <a:r>
              <a:rPr lang="en-US" sz="2400" dirty="0">
                <a:solidFill>
                  <a:schemeClr val="tx1"/>
                </a:solidFill>
                <a:latin typeface="Arial" panose="020B0604020202020204" pitchFamily="34" charset="0"/>
              </a:rPr>
              <a:t> H</a:t>
            </a:r>
            <a:r>
              <a:rPr lang="en-US" sz="2400" baseline="-25000" dirty="0">
                <a:solidFill>
                  <a:schemeClr val="tx1"/>
                </a:solidFill>
                <a:latin typeface="Arial" panose="020B0604020202020204" pitchFamily="34" charset="0"/>
              </a:rPr>
              <a:t>2</a:t>
            </a:r>
            <a:r>
              <a:rPr lang="en-US" sz="2400" dirty="0">
                <a:solidFill>
                  <a:schemeClr val="tx1"/>
                </a:solidFill>
                <a:latin typeface="Arial" panose="020B0604020202020204" pitchFamily="34" charset="0"/>
              </a:rPr>
              <a:t>O destruction by FUV radiation</a:t>
            </a:r>
          </a:p>
          <a:p>
            <a:pPr algn="ctr">
              <a:tabLst>
                <a:tab pos="630238" algn="l"/>
              </a:tabLst>
            </a:pPr>
            <a:endParaRPr lang="en-US" altLang="it-IT" sz="1600" dirty="0">
              <a:solidFill>
                <a:schemeClr val="tx1"/>
              </a:solidFill>
              <a:latin typeface="Arial" panose="020B0604020202020204" pitchFamily="34" charset="0"/>
            </a:endParaRPr>
          </a:p>
          <a:p>
            <a:pPr algn="ctr">
              <a:tabLst>
                <a:tab pos="630238" algn="l"/>
              </a:tabLst>
            </a:pPr>
            <a:r>
              <a:rPr lang="en-US" sz="2400" dirty="0">
                <a:solidFill>
                  <a:schemeClr val="tx1"/>
                </a:solidFill>
                <a:latin typeface="Arial" panose="020B0604020202020204" pitchFamily="34" charset="0"/>
              </a:rPr>
              <a:t>OH rovibrational lines </a:t>
            </a:r>
            <a:r>
              <a:rPr lang="en-US" sz="2400" dirty="0">
                <a:solidFill>
                  <a:schemeClr val="tx1"/>
                </a:solidFill>
                <a:latin typeface="Arial" panose="020B0604020202020204" pitchFamily="34" charset="0"/>
                <a:sym typeface="Wingdings" panose="05000000000000000000" pitchFamily="2" charset="2"/>
              </a:rPr>
              <a:t></a:t>
            </a:r>
            <a:r>
              <a:rPr lang="en-US" sz="2400" dirty="0">
                <a:solidFill>
                  <a:schemeClr val="tx1"/>
                </a:solidFill>
                <a:latin typeface="Arial" panose="020B0604020202020204" pitchFamily="34" charset="0"/>
              </a:rPr>
              <a:t> </a:t>
            </a:r>
          </a:p>
          <a:p>
            <a:pPr algn="ctr">
              <a:tabLst>
                <a:tab pos="630238" algn="l"/>
              </a:tabLst>
            </a:pPr>
            <a:r>
              <a:rPr lang="en-US" sz="2400" dirty="0">
                <a:solidFill>
                  <a:schemeClr val="tx1"/>
                </a:solidFill>
                <a:latin typeface="Arial" panose="020B0604020202020204" pitchFamily="34" charset="0"/>
              </a:rPr>
              <a:t>Chemical excitation by the key reaction O + H</a:t>
            </a:r>
            <a:r>
              <a:rPr lang="en-US" sz="2400" baseline="-25000" dirty="0">
                <a:solidFill>
                  <a:schemeClr val="tx1"/>
                </a:solidFill>
                <a:latin typeface="Arial" panose="020B0604020202020204" pitchFamily="34" charset="0"/>
              </a:rPr>
              <a:t>2</a:t>
            </a:r>
            <a:r>
              <a:rPr lang="en-US" sz="2400" dirty="0">
                <a:solidFill>
                  <a:schemeClr val="tx1"/>
                </a:solidFill>
                <a:latin typeface="Arial" panose="020B0604020202020204" pitchFamily="34" charset="0"/>
              </a:rPr>
              <a:t> → OH + H </a:t>
            </a:r>
            <a:r>
              <a:rPr lang="en-US" sz="2400" dirty="0">
                <a:solidFill>
                  <a:schemeClr val="tx1"/>
                </a:solidFill>
                <a:latin typeface="Arial" panose="020B0604020202020204" pitchFamily="34" charset="0"/>
                <a:sym typeface="Wingdings" panose="05000000000000000000" pitchFamily="2" charset="2"/>
              </a:rPr>
              <a:t></a:t>
            </a:r>
          </a:p>
          <a:p>
            <a:pPr algn="ctr">
              <a:tabLst>
                <a:tab pos="630238" algn="l"/>
              </a:tabLst>
            </a:pPr>
            <a:r>
              <a:rPr lang="en-US" sz="2400" dirty="0">
                <a:solidFill>
                  <a:schemeClr val="tx1"/>
                </a:solidFill>
                <a:latin typeface="Arial" panose="020B0604020202020204" pitchFamily="34" charset="0"/>
              </a:rPr>
              <a:t> Formation of water in the gas phase</a:t>
            </a:r>
          </a:p>
          <a:p>
            <a:pPr algn="ctr">
              <a:tabLst>
                <a:tab pos="630238" algn="l"/>
              </a:tabLst>
            </a:pPr>
            <a:endParaRPr lang="en-US" altLang="it-IT" sz="1600" dirty="0">
              <a:solidFill>
                <a:schemeClr val="tx1"/>
              </a:solidFill>
              <a:latin typeface="Arial" panose="020B0604020202020204" pitchFamily="34" charset="0"/>
            </a:endParaRPr>
          </a:p>
          <a:p>
            <a:pPr algn="ctr">
              <a:tabLst>
                <a:tab pos="630238" algn="l"/>
              </a:tabLst>
            </a:pPr>
            <a:r>
              <a:rPr lang="en-US" altLang="it-IT" sz="2400" i="1" dirty="0" err="1">
                <a:solidFill>
                  <a:schemeClr val="tx1"/>
                </a:solidFill>
                <a:latin typeface="Arial" panose="020B0604020202020204" pitchFamily="34" charset="0"/>
              </a:rPr>
              <a:t>Zannese</a:t>
            </a:r>
            <a:r>
              <a:rPr lang="en-US" altLang="it-IT" sz="2400" i="1" dirty="0">
                <a:solidFill>
                  <a:schemeClr val="tx1"/>
                </a:solidFill>
                <a:latin typeface="Arial" panose="020B0604020202020204" pitchFamily="34" charset="0"/>
              </a:rPr>
              <a:t>+ 2024</a:t>
            </a:r>
            <a:endParaRPr lang="it-IT" altLang="it-IT" sz="2400" i="1" dirty="0">
              <a:solidFill>
                <a:schemeClr val="tx1"/>
              </a:solidFill>
              <a:latin typeface="Arial" panose="020B0604020202020204" pitchFamily="34" charset="0"/>
            </a:endParaRPr>
          </a:p>
        </p:txBody>
      </p:sp>
      <p:pic>
        <p:nvPicPr>
          <p:cNvPr id="46082" name="Picture 2" descr="Fig. 2: Evidence for H2O photodissociation from OH rotational lines detected by MIRI-MRS.">
            <a:extLst>
              <a:ext uri="{FF2B5EF4-FFF2-40B4-BE49-F238E27FC236}">
                <a16:creationId xmlns:a16="http://schemas.microsoft.com/office/drawing/2014/main" id="{5953292F-F65E-4FA8-9A71-2DC9AEE792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6918" y="889040"/>
            <a:ext cx="6478920" cy="2987221"/>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E94FAB00-E784-417D-A54E-1A54E1BC78B6}"/>
              </a:ext>
            </a:extLst>
          </p:cNvPr>
          <p:cNvSpPr txBox="1"/>
          <p:nvPr/>
        </p:nvSpPr>
        <p:spPr>
          <a:xfrm>
            <a:off x="5576917" y="3910401"/>
            <a:ext cx="6478919" cy="707886"/>
          </a:xfrm>
          <a:prstGeom prst="rect">
            <a:avLst/>
          </a:prstGeom>
          <a:noFill/>
          <a:ln w="28575">
            <a:solidFill>
              <a:srgbClr val="FF0000"/>
            </a:solidFill>
          </a:ln>
        </p:spPr>
        <p:txBody>
          <a:bodyPr wrap="square" rtlCol="0">
            <a:spAutoFit/>
          </a:bodyPr>
          <a:lstStyle/>
          <a:p>
            <a:pPr algn="ctr"/>
            <a:r>
              <a:rPr lang="it-IT" sz="2000" dirty="0">
                <a:solidFill>
                  <a:schemeClr val="bg1"/>
                </a:solidFill>
              </a:rPr>
              <a:t>Top: MIRI-MRS </a:t>
            </a:r>
            <a:r>
              <a:rPr lang="it-IT" sz="2000" dirty="0" err="1">
                <a:solidFill>
                  <a:schemeClr val="bg1"/>
                </a:solidFill>
              </a:rPr>
              <a:t>spectrum</a:t>
            </a:r>
            <a:r>
              <a:rPr lang="it-IT" sz="2000" dirty="0">
                <a:solidFill>
                  <a:schemeClr val="bg1"/>
                </a:solidFill>
              </a:rPr>
              <a:t>. </a:t>
            </a:r>
            <a:r>
              <a:rPr lang="it-IT" sz="2000" dirty="0" err="1">
                <a:solidFill>
                  <a:schemeClr val="bg1"/>
                </a:solidFill>
              </a:rPr>
              <a:t>Rotationally</a:t>
            </a:r>
            <a:r>
              <a:rPr lang="it-IT" sz="2000" dirty="0">
                <a:solidFill>
                  <a:schemeClr val="bg1"/>
                </a:solidFill>
              </a:rPr>
              <a:t> </a:t>
            </a:r>
            <a:r>
              <a:rPr lang="it-IT" sz="2000" dirty="0" err="1">
                <a:solidFill>
                  <a:schemeClr val="bg1"/>
                </a:solidFill>
              </a:rPr>
              <a:t>excited</a:t>
            </a:r>
            <a:r>
              <a:rPr lang="it-IT" sz="2000" dirty="0">
                <a:solidFill>
                  <a:schemeClr val="bg1"/>
                </a:solidFill>
              </a:rPr>
              <a:t> OH lines are </a:t>
            </a:r>
            <a:r>
              <a:rPr lang="it-IT" sz="2000" dirty="0" err="1">
                <a:solidFill>
                  <a:schemeClr val="bg1"/>
                </a:solidFill>
              </a:rPr>
              <a:t>marked</a:t>
            </a:r>
            <a:r>
              <a:rPr lang="it-IT" sz="2000" dirty="0">
                <a:solidFill>
                  <a:schemeClr val="bg1"/>
                </a:solidFill>
              </a:rPr>
              <a:t> in red. Bottom: </a:t>
            </a:r>
            <a:r>
              <a:rPr lang="it-IT" sz="2000" dirty="0" err="1">
                <a:solidFill>
                  <a:schemeClr val="bg1"/>
                </a:solidFill>
              </a:rPr>
              <a:t>synthetic</a:t>
            </a:r>
            <a:r>
              <a:rPr lang="it-IT" sz="2000" dirty="0">
                <a:solidFill>
                  <a:schemeClr val="bg1"/>
                </a:solidFill>
              </a:rPr>
              <a:t> </a:t>
            </a:r>
            <a:r>
              <a:rPr lang="it-IT" sz="2000" dirty="0" err="1">
                <a:solidFill>
                  <a:schemeClr val="bg1"/>
                </a:solidFill>
              </a:rPr>
              <a:t>spectrum</a:t>
            </a:r>
            <a:endParaRPr lang="it-IT" sz="2000" dirty="0">
              <a:solidFill>
                <a:schemeClr val="bg1"/>
              </a:solidFill>
            </a:endParaRPr>
          </a:p>
        </p:txBody>
      </p:sp>
    </p:spTree>
    <p:extLst>
      <p:ext uri="{BB962C8B-B14F-4D97-AF65-F5344CB8AC3E}">
        <p14:creationId xmlns:p14="http://schemas.microsoft.com/office/powerpoint/2010/main" val="9835329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801EDF-6588-472E-8399-90650BD6F037}"/>
              </a:ext>
            </a:extLst>
          </p:cNvPr>
          <p:cNvSpPr>
            <a:spLocks noGrp="1"/>
          </p:cNvSpPr>
          <p:nvPr>
            <p:ph type="ctrTitle"/>
          </p:nvPr>
        </p:nvSpPr>
        <p:spPr>
          <a:xfrm>
            <a:off x="696327" y="3345231"/>
            <a:ext cx="10799345" cy="1973477"/>
          </a:xfrm>
        </p:spPr>
        <p:txBody>
          <a:bodyPr>
            <a:normAutofit fontScale="90000"/>
          </a:bodyPr>
          <a:lstStyle/>
          <a:p>
            <a:r>
              <a:rPr lang="it-IT" sz="8800" b="1" dirty="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101600">
                    <a:schemeClr val="accent2">
                      <a:satMod val="175000"/>
                      <a:alpha val="40000"/>
                    </a:schemeClr>
                  </a:glow>
                </a:effectLst>
                <a:latin typeface="Aharoni" panose="02010803020104030203" pitchFamily="2" charset="-79"/>
                <a:cs typeface="Aharoni" panose="02010803020104030203" pitchFamily="2" charset="-79"/>
              </a:rPr>
              <a:t>PHOTOEVAPORATION VS. OTHER ENVIRONMENT FEEDBACKS</a:t>
            </a:r>
          </a:p>
        </p:txBody>
      </p:sp>
    </p:spTree>
    <p:extLst>
      <p:ext uri="{BB962C8B-B14F-4D97-AF65-F5344CB8AC3E}">
        <p14:creationId xmlns:p14="http://schemas.microsoft.com/office/powerpoint/2010/main" val="11298466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3DC80680-69BE-45AA-921C-727C337309B4}"/>
              </a:ext>
            </a:extLst>
          </p:cNvPr>
          <p:cNvSpPr txBox="1"/>
          <p:nvPr/>
        </p:nvSpPr>
        <p:spPr>
          <a:xfrm>
            <a:off x="38100" y="38100"/>
            <a:ext cx="891540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square" rtlCol="0">
            <a:spAutoFit/>
          </a:bodyPr>
          <a:lstStyle/>
          <a:p>
            <a:pPr algn="ct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PHOTOEVAPORATION VS. CLOSE ENCOUNTERS</a:t>
            </a:r>
          </a:p>
        </p:txBody>
      </p:sp>
      <p:pic>
        <p:nvPicPr>
          <p:cNvPr id="5" name="Immagine 4">
            <a:extLst>
              <a:ext uri="{FF2B5EF4-FFF2-40B4-BE49-F238E27FC236}">
                <a16:creationId xmlns:a16="http://schemas.microsoft.com/office/drawing/2014/main" id="{25BB3562-CFE6-4BB4-8421-5A8DFB225BE2}"/>
              </a:ext>
            </a:extLst>
          </p:cNvPr>
          <p:cNvPicPr>
            <a:picLocks noChangeAspect="1"/>
          </p:cNvPicPr>
          <p:nvPr/>
        </p:nvPicPr>
        <p:blipFill>
          <a:blip r:embed="rId2"/>
          <a:stretch>
            <a:fillRect/>
          </a:stretch>
        </p:blipFill>
        <p:spPr>
          <a:xfrm>
            <a:off x="1292544" y="655666"/>
            <a:ext cx="4444362" cy="4500226"/>
          </a:xfrm>
          <a:prstGeom prst="rect">
            <a:avLst/>
          </a:prstGeom>
        </p:spPr>
      </p:pic>
      <p:sp>
        <p:nvSpPr>
          <p:cNvPr id="6" name="Rettangolo con angoli arrotondati 5">
            <a:extLst>
              <a:ext uri="{FF2B5EF4-FFF2-40B4-BE49-F238E27FC236}">
                <a16:creationId xmlns:a16="http://schemas.microsoft.com/office/drawing/2014/main" id="{938E51F7-8A95-42FD-92DF-8AC2BFC308A9}"/>
              </a:ext>
            </a:extLst>
          </p:cNvPr>
          <p:cNvSpPr/>
          <p:nvPr/>
        </p:nvSpPr>
        <p:spPr>
          <a:xfrm>
            <a:off x="6991350" y="750348"/>
            <a:ext cx="5133974" cy="6069552"/>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latin typeface="Arial" panose="020B0604020202020204" pitchFamily="34" charset="0"/>
              </a:rPr>
              <a:t>Recent</a:t>
            </a:r>
            <a:r>
              <a:rPr lang="it-IT" sz="2400" dirty="0">
                <a:solidFill>
                  <a:schemeClr val="tx1"/>
                </a:solidFill>
                <a:latin typeface="Arial" panose="020B0604020202020204" pitchFamily="34" charset="0"/>
              </a:rPr>
              <a:t> models </a:t>
            </a:r>
            <a:r>
              <a:rPr lang="it-IT" sz="2400" dirty="0" err="1">
                <a:solidFill>
                  <a:schemeClr val="tx1"/>
                </a:solidFill>
                <a:latin typeface="Arial" panose="020B0604020202020204" pitchFamily="34" charset="0"/>
              </a:rPr>
              <a:t>combining</a:t>
            </a:r>
            <a:r>
              <a:rPr lang="it-IT" sz="2400" dirty="0">
                <a:solidFill>
                  <a:schemeClr val="tx1"/>
                </a:solidFill>
                <a:latin typeface="Arial" panose="020B0604020202020204" pitchFamily="34" charset="0"/>
              </a:rPr>
              <a:t> </a:t>
            </a:r>
            <a:r>
              <a:rPr lang="it-IT" sz="2400" dirty="0" err="1">
                <a:solidFill>
                  <a:schemeClr val="tx1"/>
                </a:solidFill>
                <a:latin typeface="Arial" panose="020B0604020202020204" pitchFamily="34" charset="0"/>
              </a:rPr>
              <a:t>photoevaporations</a:t>
            </a:r>
            <a:r>
              <a:rPr lang="it-IT" sz="2400" dirty="0">
                <a:solidFill>
                  <a:schemeClr val="tx1"/>
                </a:solidFill>
                <a:latin typeface="Arial" panose="020B0604020202020204" pitchFamily="34" charset="0"/>
              </a:rPr>
              <a:t> and </a:t>
            </a:r>
            <a:r>
              <a:rPr lang="it-IT" sz="2400" dirty="0" err="1">
                <a:solidFill>
                  <a:schemeClr val="tx1"/>
                </a:solidFill>
                <a:latin typeface="Arial" panose="020B0604020202020204" pitchFamily="34" charset="0"/>
              </a:rPr>
              <a:t>close</a:t>
            </a:r>
            <a:r>
              <a:rPr lang="it-IT" sz="2400" dirty="0">
                <a:solidFill>
                  <a:schemeClr val="tx1"/>
                </a:solidFill>
                <a:latin typeface="Arial" panose="020B0604020202020204" pitchFamily="34" charset="0"/>
              </a:rPr>
              <a:t> </a:t>
            </a:r>
            <a:r>
              <a:rPr lang="it-IT" sz="2400" dirty="0" err="1">
                <a:solidFill>
                  <a:schemeClr val="tx1"/>
                </a:solidFill>
                <a:latin typeface="Arial" panose="020B0604020202020204" pitchFamily="34" charset="0"/>
              </a:rPr>
              <a:t>encounters</a:t>
            </a:r>
            <a:r>
              <a:rPr lang="it-IT" sz="2400" dirty="0">
                <a:solidFill>
                  <a:schemeClr val="tx1"/>
                </a:solidFill>
                <a:latin typeface="Arial" panose="020B0604020202020204" pitchFamily="34" charset="0"/>
              </a:rPr>
              <a:t> </a:t>
            </a:r>
            <a:r>
              <a:rPr lang="it-IT" sz="2400" i="1" dirty="0">
                <a:solidFill>
                  <a:schemeClr val="tx1"/>
                </a:solidFill>
                <a:latin typeface="Arial" panose="020B0604020202020204" pitchFamily="34" charset="0"/>
              </a:rPr>
              <a:t>(</a:t>
            </a:r>
            <a:r>
              <a:rPr lang="it-IT" sz="2400" i="1" dirty="0" err="1">
                <a:solidFill>
                  <a:schemeClr val="tx1"/>
                </a:solidFill>
                <a:latin typeface="Arial" panose="020B0604020202020204" pitchFamily="34" charset="0"/>
              </a:rPr>
              <a:t>Winter</a:t>
            </a:r>
            <a:r>
              <a:rPr lang="it-IT" sz="2400" i="1" dirty="0">
                <a:solidFill>
                  <a:schemeClr val="tx1"/>
                </a:solidFill>
                <a:latin typeface="Arial" panose="020B0604020202020204" pitchFamily="34" charset="0"/>
              </a:rPr>
              <a:t>+ 2018, 2022)</a:t>
            </a:r>
          </a:p>
          <a:p>
            <a:pPr algn="ctr"/>
            <a:endParaRPr lang="it-IT" sz="2400" b="1" dirty="0">
              <a:solidFill>
                <a:schemeClr val="tx1"/>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Stellar number density &gt; 10</a:t>
            </a:r>
            <a:r>
              <a:rPr lang="en-GB" sz="2400" b="1" baseline="30000"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4</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/pc</a:t>
            </a:r>
            <a:r>
              <a:rPr lang="en-GB" sz="2400" b="1" baseline="30000"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3</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en-GB" sz="2400" dirty="0">
                <a:solidFill>
                  <a:schemeClr val="tx1"/>
                </a:solidFill>
                <a:latin typeface="Arial" panose="020B0604020202020204" pitchFamily="34" charset="0"/>
              </a:rPr>
              <a:t>required to have large impact on discs population</a:t>
            </a:r>
          </a:p>
          <a:p>
            <a:pPr algn="ctr"/>
            <a:endParaRPr lang="en-GB" sz="2400" dirty="0">
              <a:solidFill>
                <a:schemeClr val="tx1"/>
              </a:solidFill>
              <a:latin typeface="Arial" panose="020B0604020202020204" pitchFamily="34" charset="0"/>
            </a:endParaRPr>
          </a:p>
          <a:p>
            <a:pPr algn="ctr"/>
            <a:r>
              <a:rPr lang="en-GB" sz="2400" dirty="0">
                <a:solidFill>
                  <a:schemeClr val="tx1"/>
                </a:solidFill>
                <a:latin typeface="Arial" panose="020B0604020202020204" pitchFamily="34" charset="0"/>
              </a:rPr>
              <a:t>Two stages:</a:t>
            </a:r>
          </a:p>
          <a:p>
            <a:pPr algn="ctr"/>
            <a:endParaRPr lang="en-GB" sz="1200" dirty="0">
              <a:solidFill>
                <a:schemeClr val="tx1"/>
              </a:solidFill>
              <a:latin typeface="Arial" panose="020B0604020202020204" pitchFamily="34" charset="0"/>
            </a:endParaRPr>
          </a:p>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Embedded stage</a:t>
            </a:r>
            <a:r>
              <a:rPr lang="en-GB" sz="2400" dirty="0">
                <a:solidFill>
                  <a:schemeClr val="tx1"/>
                </a:solidFill>
                <a:latin typeface="Arial" panose="020B0604020202020204" pitchFamily="34" charset="0"/>
              </a:rPr>
              <a:t>: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Flyby dominate</a:t>
            </a:r>
            <a:r>
              <a:rPr lang="en-GB" sz="2400" dirty="0">
                <a:solidFill>
                  <a:schemeClr val="tx1"/>
                </a:solidFill>
                <a:latin typeface="Arial" panose="020B0604020202020204" pitchFamily="34" charset="0"/>
              </a:rPr>
              <a:t> the feedback and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set discs initial conditions</a:t>
            </a:r>
          </a:p>
          <a:p>
            <a:pPr algn="ctr"/>
            <a:endParaRPr lang="en-GB" sz="1000" dirty="0">
              <a:solidFill>
                <a:schemeClr val="tx1"/>
              </a:solidFill>
              <a:latin typeface="Arial" panose="020B0604020202020204" pitchFamily="34" charset="0"/>
            </a:endParaRPr>
          </a:p>
          <a:p>
            <a:pPr algn="ct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Cleared stage</a:t>
            </a:r>
            <a:r>
              <a:rPr lang="en-GB" sz="2400" dirty="0">
                <a:solidFill>
                  <a:schemeClr val="tx1"/>
                </a:solidFill>
                <a:latin typeface="Arial" panose="020B0604020202020204" pitchFamily="34" charset="0"/>
              </a:rPr>
              <a:t>: </a:t>
            </a:r>
            <a:r>
              <a:rPr lang="en-GB"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photoevaporation dominate</a:t>
            </a:r>
            <a:r>
              <a:rPr lang="en-GB" sz="2400" dirty="0">
                <a:solidFill>
                  <a:schemeClr val="tx1"/>
                </a:solidFill>
                <a:latin typeface="Arial" panose="020B0604020202020204" pitchFamily="34" charset="0"/>
              </a:rPr>
              <a:t> the feedback</a:t>
            </a:r>
          </a:p>
        </p:txBody>
      </p:sp>
      <p:sp>
        <p:nvSpPr>
          <p:cNvPr id="7" name="Rettangolo 6">
            <a:extLst>
              <a:ext uri="{FF2B5EF4-FFF2-40B4-BE49-F238E27FC236}">
                <a16:creationId xmlns:a16="http://schemas.microsoft.com/office/drawing/2014/main" id="{7FFFBCD4-8730-41F1-BED4-6439B1D1D33C}"/>
              </a:ext>
            </a:extLst>
          </p:cNvPr>
          <p:cNvSpPr/>
          <p:nvPr/>
        </p:nvSpPr>
        <p:spPr>
          <a:xfrm>
            <a:off x="352425" y="5188684"/>
            <a:ext cx="6324600" cy="1631216"/>
          </a:xfrm>
          <a:prstGeom prst="rect">
            <a:avLst/>
          </a:prstGeom>
          <a:ln w="25400">
            <a:solidFill>
              <a:srgbClr val="FF0000"/>
            </a:solidFill>
          </a:ln>
        </p:spPr>
        <p:txBody>
          <a:bodyPr wrap="square">
            <a:spAutoFit/>
          </a:bodyPr>
          <a:lstStyle/>
          <a:p>
            <a:pPr algn="ctr"/>
            <a:r>
              <a:rPr lang="en-GB" sz="2000" i="1" dirty="0">
                <a:solidFill>
                  <a:schemeClr val="bg1"/>
                </a:solidFill>
                <a:latin typeface="Arial" panose="020B0604020202020204" pitchFamily="34" charset="0"/>
                <a:cs typeface="Arial" panose="020B0604020202020204" pitchFamily="34" charset="0"/>
              </a:rPr>
              <a:t>FUV  vs stellar density in a sample of stellar clusters. All clusters divided into radial bins and values for each bin are marked with squares. Numbers in brackets represent the assumed maximum stellar mass in M</a:t>
            </a:r>
            <a:r>
              <a:rPr lang="en-GB" sz="2000" i="1" baseline="-25000" dirty="0">
                <a:solidFill>
                  <a:schemeClr val="bg1"/>
                </a:solidFill>
                <a:latin typeface="Arial" panose="020B0604020202020204" pitchFamily="34" charset="0"/>
                <a:cs typeface="Arial" panose="020B0604020202020204" pitchFamily="34" charset="0"/>
              </a:rPr>
              <a:t>⊙</a:t>
            </a:r>
            <a:r>
              <a:rPr lang="en-GB" sz="2000" i="1" dirty="0">
                <a:solidFill>
                  <a:schemeClr val="bg1"/>
                </a:solidFill>
                <a:latin typeface="Arial" panose="020B0604020202020204" pitchFamily="34" charset="0"/>
                <a:cs typeface="Arial" panose="020B0604020202020204" pitchFamily="34" charset="0"/>
              </a:rPr>
              <a:t>  </a:t>
            </a:r>
          </a:p>
          <a:p>
            <a:pPr algn="ctr"/>
            <a:r>
              <a:rPr lang="en-GB" sz="2000" i="1" dirty="0">
                <a:solidFill>
                  <a:schemeClr val="bg1"/>
                </a:solidFill>
                <a:latin typeface="Arial" panose="020B0604020202020204" pitchFamily="34" charset="0"/>
                <a:cs typeface="Arial" panose="020B0604020202020204" pitchFamily="34" charset="0"/>
              </a:rPr>
              <a:t>(Winter+ 2018, Haworth+ 2018, </a:t>
            </a:r>
            <a:r>
              <a:rPr lang="en-GB" sz="2000" i="1" dirty="0" err="1">
                <a:solidFill>
                  <a:schemeClr val="bg1"/>
                </a:solidFill>
                <a:latin typeface="Arial" panose="020B0604020202020204" pitchFamily="34" charset="0"/>
                <a:cs typeface="Arial" panose="020B0604020202020204" pitchFamily="34" charset="0"/>
              </a:rPr>
              <a:t>Facchini</a:t>
            </a:r>
            <a:r>
              <a:rPr lang="en-GB" sz="2000" i="1" dirty="0">
                <a:solidFill>
                  <a:schemeClr val="bg1"/>
                </a:solidFill>
                <a:latin typeface="Arial" panose="020B0604020202020204" pitchFamily="34" charset="0"/>
                <a:cs typeface="Arial" panose="020B0604020202020204" pitchFamily="34" charset="0"/>
              </a:rPr>
              <a:t>+ 2016)</a:t>
            </a:r>
          </a:p>
        </p:txBody>
      </p:sp>
    </p:spTree>
    <p:extLst>
      <p:ext uri="{BB962C8B-B14F-4D97-AF65-F5344CB8AC3E}">
        <p14:creationId xmlns:p14="http://schemas.microsoft.com/office/powerpoint/2010/main" val="24243742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F250BA3-746E-4687-9D02-982FF33673B9}"/>
              </a:ext>
            </a:extLst>
          </p:cNvPr>
          <p:cNvSpPr txBox="1"/>
          <p:nvPr/>
        </p:nvSpPr>
        <p:spPr>
          <a:xfrm>
            <a:off x="28575" y="28575"/>
            <a:ext cx="752047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square" rtlCol="0">
            <a:spAutoFit/>
          </a:bodyPr>
          <a:lstStyle/>
          <a:p>
            <a:pPr algn="ct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LATE ACCRETION vs. FUV</a:t>
            </a:r>
          </a:p>
        </p:txBody>
      </p:sp>
      <p:sp>
        <p:nvSpPr>
          <p:cNvPr id="6" name="Rettangolo con angoli arrotondati 5">
            <a:extLst>
              <a:ext uri="{FF2B5EF4-FFF2-40B4-BE49-F238E27FC236}">
                <a16:creationId xmlns:a16="http://schemas.microsoft.com/office/drawing/2014/main" id="{7BD4B7B9-8E4D-481D-BBF5-5DE32B8949A6}"/>
              </a:ext>
            </a:extLst>
          </p:cNvPr>
          <p:cNvSpPr/>
          <p:nvPr/>
        </p:nvSpPr>
        <p:spPr>
          <a:xfrm>
            <a:off x="57151" y="702712"/>
            <a:ext cx="12134849" cy="90701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latin typeface="Arial" panose="020B0604020202020204" pitchFamily="34" charset="0"/>
              </a:rPr>
              <a:t>Massive stars evacuate the parental cloud </a:t>
            </a:r>
            <a:r>
              <a:rPr lang="it-IT" sz="2400" dirty="0" err="1">
                <a:solidFill>
                  <a:schemeClr val="tx1"/>
                </a:solidFill>
                <a:latin typeface="Arial" panose="020B0604020202020204" pitchFamily="34" charset="0"/>
              </a:rPr>
              <a:t>quickly</a:t>
            </a:r>
            <a:r>
              <a:rPr lang="it-IT" sz="2400" dirty="0">
                <a:solidFill>
                  <a:schemeClr val="tx1"/>
                </a:solidFill>
                <a:latin typeface="Arial" panose="020B0604020202020204" pitchFamily="34" charset="0"/>
              </a:rPr>
              <a:t>, trigger discs </a:t>
            </a:r>
            <a:r>
              <a:rPr lang="it-IT" sz="2400" dirty="0" err="1">
                <a:solidFill>
                  <a:schemeClr val="tx1"/>
                </a:solidFill>
                <a:latin typeface="Arial" panose="020B0604020202020204" pitchFamily="34" charset="0"/>
              </a:rPr>
              <a:t>photoevaporation</a:t>
            </a:r>
            <a:r>
              <a:rPr lang="it-IT" sz="2400" dirty="0">
                <a:solidFill>
                  <a:schemeClr val="tx1"/>
                </a:solidFill>
                <a:latin typeface="Arial" panose="020B0604020202020204" pitchFamily="34" charset="0"/>
              </a:rPr>
              <a:t>, and pollute the </a:t>
            </a:r>
            <a:r>
              <a:rPr lang="it-IT" sz="2400" dirty="0" err="1">
                <a:solidFill>
                  <a:schemeClr val="tx1"/>
                </a:solidFill>
                <a:latin typeface="Arial" panose="020B0604020202020204" pitchFamily="34" charset="0"/>
              </a:rPr>
              <a:t>surrounding</a:t>
            </a:r>
            <a:r>
              <a:rPr lang="it-IT" sz="2400" dirty="0">
                <a:solidFill>
                  <a:schemeClr val="tx1"/>
                </a:solidFill>
                <a:latin typeface="Arial" panose="020B0604020202020204" pitchFamily="34" charset="0"/>
              </a:rPr>
              <a:t> </a:t>
            </a:r>
            <a:r>
              <a:rPr lang="it-IT" sz="2400" dirty="0" err="1">
                <a:solidFill>
                  <a:schemeClr val="tx1"/>
                </a:solidFill>
                <a:latin typeface="Arial" panose="020B0604020202020204" pitchFamily="34" charset="0"/>
              </a:rPr>
              <a:t>environment</a:t>
            </a:r>
            <a:endParaRPr lang="it-IT" sz="2400" dirty="0">
              <a:solidFill>
                <a:schemeClr val="tx1"/>
              </a:solidFill>
              <a:latin typeface="Arial" panose="020B0604020202020204" pitchFamily="34" charset="0"/>
            </a:endParaRPr>
          </a:p>
        </p:txBody>
      </p:sp>
      <p:graphicFrame>
        <p:nvGraphicFramePr>
          <p:cNvPr id="2" name="Tabella 6">
            <a:extLst>
              <a:ext uri="{FF2B5EF4-FFF2-40B4-BE49-F238E27FC236}">
                <a16:creationId xmlns:a16="http://schemas.microsoft.com/office/drawing/2014/main" id="{2CF77E39-3318-45A5-A8F2-E800F94D67B1}"/>
              </a:ext>
            </a:extLst>
          </p:cNvPr>
          <p:cNvGraphicFramePr>
            <a:graphicFrameLocks noGrp="1"/>
          </p:cNvGraphicFramePr>
          <p:nvPr/>
        </p:nvGraphicFramePr>
        <p:xfrm>
          <a:off x="233362" y="1699087"/>
          <a:ext cx="11782425" cy="5029200"/>
        </p:xfrm>
        <a:graphic>
          <a:graphicData uri="http://schemas.openxmlformats.org/drawingml/2006/table">
            <a:tbl>
              <a:tblPr firstRow="1" bandRow="1">
                <a:tableStyleId>{5C22544A-7EE6-4342-B048-85BDC9FD1C3A}</a:tableStyleId>
              </a:tblPr>
              <a:tblGrid>
                <a:gridCol w="3257551">
                  <a:extLst>
                    <a:ext uri="{9D8B030D-6E8A-4147-A177-3AD203B41FA5}">
                      <a16:colId xmlns:a16="http://schemas.microsoft.com/office/drawing/2014/main" val="3084762136"/>
                    </a:ext>
                  </a:extLst>
                </a:gridCol>
                <a:gridCol w="4352925">
                  <a:extLst>
                    <a:ext uri="{9D8B030D-6E8A-4147-A177-3AD203B41FA5}">
                      <a16:colId xmlns:a16="http://schemas.microsoft.com/office/drawing/2014/main" val="199779198"/>
                    </a:ext>
                  </a:extLst>
                </a:gridCol>
                <a:gridCol w="4171949">
                  <a:extLst>
                    <a:ext uri="{9D8B030D-6E8A-4147-A177-3AD203B41FA5}">
                      <a16:colId xmlns:a16="http://schemas.microsoft.com/office/drawing/2014/main" val="3996151396"/>
                    </a:ext>
                  </a:extLst>
                </a:gridCol>
              </a:tblGrid>
              <a:tr h="370840">
                <a:tc>
                  <a:txBody>
                    <a:bodyPr/>
                    <a:lstStyle/>
                    <a:p>
                      <a:r>
                        <a:rPr lang="it-IT" sz="2400" dirty="0">
                          <a:solidFill>
                            <a:schemeClr val="tx1"/>
                          </a:solidFill>
                          <a:effectLst/>
                        </a:rPr>
                        <a:t>Disc </a:t>
                      </a:r>
                      <a:r>
                        <a:rPr lang="it-IT" sz="2400" dirty="0" err="1">
                          <a:solidFill>
                            <a:schemeClr val="tx1"/>
                          </a:solidFill>
                          <a:effectLst/>
                        </a:rPr>
                        <a:t>property</a:t>
                      </a:r>
                      <a:endParaRPr lang="it-IT" sz="2400" dirty="0">
                        <a:solidFill>
                          <a:schemeClr val="tx1"/>
                        </a:solidFill>
                        <a:effectLst/>
                      </a:endParaRPr>
                    </a:p>
                  </a:txBody>
                  <a:tcPr/>
                </a:tc>
                <a:tc>
                  <a:txBody>
                    <a:bodyPr/>
                    <a:lstStyle/>
                    <a:p>
                      <a:r>
                        <a:rPr lang="it-IT" sz="2400" dirty="0">
                          <a:solidFill>
                            <a:schemeClr val="tx1"/>
                          </a:solidFill>
                          <a:effectLst/>
                        </a:rPr>
                        <a:t>Late </a:t>
                      </a:r>
                      <a:r>
                        <a:rPr lang="it-IT" sz="2400" dirty="0" err="1">
                          <a:solidFill>
                            <a:schemeClr val="tx1"/>
                          </a:solidFill>
                          <a:effectLst/>
                        </a:rPr>
                        <a:t>accretion</a:t>
                      </a:r>
                      <a:r>
                        <a:rPr lang="it-IT" sz="2400" dirty="0">
                          <a:solidFill>
                            <a:schemeClr val="tx1"/>
                          </a:solidFill>
                          <a:effectLst/>
                        </a:rPr>
                        <a:t> </a:t>
                      </a:r>
                      <a:r>
                        <a:rPr lang="it-IT" sz="2400" dirty="0" err="1">
                          <a:solidFill>
                            <a:schemeClr val="tx1"/>
                          </a:solidFill>
                          <a:effectLst/>
                        </a:rPr>
                        <a:t>effect</a:t>
                      </a:r>
                      <a:endParaRPr lang="it-IT" sz="2400" dirty="0">
                        <a:solidFill>
                          <a:schemeClr val="tx1"/>
                        </a:solidFill>
                        <a:effectLst/>
                      </a:endParaRPr>
                    </a:p>
                  </a:txBody>
                  <a:tcPr/>
                </a:tc>
                <a:tc>
                  <a:txBody>
                    <a:bodyPr/>
                    <a:lstStyle/>
                    <a:p>
                      <a:r>
                        <a:rPr lang="it-IT" sz="2400" dirty="0">
                          <a:solidFill>
                            <a:schemeClr val="tx1"/>
                          </a:solidFill>
                          <a:effectLst/>
                        </a:rPr>
                        <a:t>FUV-</a:t>
                      </a:r>
                      <a:r>
                        <a:rPr lang="it-IT" sz="2400" dirty="0" err="1">
                          <a:solidFill>
                            <a:schemeClr val="tx1"/>
                          </a:solidFill>
                          <a:effectLst/>
                        </a:rPr>
                        <a:t>dominated</a:t>
                      </a:r>
                      <a:r>
                        <a:rPr lang="it-IT" sz="2400" dirty="0">
                          <a:solidFill>
                            <a:schemeClr val="tx1"/>
                          </a:solidFill>
                          <a:effectLst/>
                        </a:rPr>
                        <a:t> </a:t>
                      </a:r>
                      <a:r>
                        <a:rPr lang="it-IT" sz="2400" dirty="0" err="1">
                          <a:solidFill>
                            <a:schemeClr val="tx1"/>
                          </a:solidFill>
                          <a:effectLst/>
                        </a:rPr>
                        <a:t>environment</a:t>
                      </a:r>
                      <a:endParaRPr lang="it-IT" sz="2400" dirty="0">
                        <a:solidFill>
                          <a:schemeClr val="tx1"/>
                        </a:solidFill>
                        <a:effectLst/>
                      </a:endParaRPr>
                    </a:p>
                  </a:txBody>
                  <a:tcPr/>
                </a:tc>
                <a:extLst>
                  <a:ext uri="{0D108BD9-81ED-4DB2-BD59-A6C34878D82A}">
                    <a16:rowId xmlns:a16="http://schemas.microsoft.com/office/drawing/2014/main" val="3754735783"/>
                  </a:ext>
                </a:extLst>
              </a:tr>
              <a:tr h="370840">
                <a:tc>
                  <a:txBody>
                    <a:bodyPr/>
                    <a:lstStyle/>
                    <a:p>
                      <a:r>
                        <a:rPr lang="it-IT" sz="2400" dirty="0">
                          <a:solidFill>
                            <a:schemeClr val="tx1"/>
                          </a:solidFill>
                          <a:effectLst/>
                        </a:rPr>
                        <a:t>Radius</a:t>
                      </a:r>
                    </a:p>
                  </a:txBody>
                  <a:tcPr/>
                </a:tc>
                <a:tc>
                  <a:txBody>
                    <a:bodyPr/>
                    <a:lstStyle/>
                    <a:p>
                      <a:r>
                        <a:rPr lang="it-IT" sz="2400" dirty="0">
                          <a:solidFill>
                            <a:schemeClr val="tx1"/>
                          </a:solidFill>
                          <a:effectLst/>
                        </a:rPr>
                        <a:t>High </a:t>
                      </a:r>
                      <a:r>
                        <a:rPr lang="it-IT" sz="2400" dirty="0" err="1">
                          <a:solidFill>
                            <a:schemeClr val="tx1"/>
                          </a:solidFill>
                          <a:effectLst/>
                        </a:rPr>
                        <a:t>angular</a:t>
                      </a:r>
                      <a:r>
                        <a:rPr lang="it-IT" sz="2400" dirty="0">
                          <a:solidFill>
                            <a:schemeClr val="tx1"/>
                          </a:solidFill>
                          <a:effectLst/>
                        </a:rPr>
                        <a:t> </a:t>
                      </a:r>
                      <a:r>
                        <a:rPr lang="it-IT" sz="2400" dirty="0" err="1">
                          <a:solidFill>
                            <a:schemeClr val="tx1"/>
                          </a:solidFill>
                          <a:effectLst/>
                        </a:rPr>
                        <a:t>momentum</a:t>
                      </a:r>
                      <a:r>
                        <a:rPr lang="it-IT" sz="2400" dirty="0">
                          <a:solidFill>
                            <a:schemeClr val="tx1"/>
                          </a:solidFill>
                          <a:effectLst/>
                        </a:rPr>
                        <a:t> streamers </a:t>
                      </a:r>
                      <a:r>
                        <a:rPr lang="it-IT" sz="2400" dirty="0" err="1">
                          <a:solidFill>
                            <a:schemeClr val="tx1"/>
                          </a:solidFill>
                          <a:effectLst/>
                        </a:rPr>
                        <a:t>expand</a:t>
                      </a:r>
                      <a:r>
                        <a:rPr lang="it-IT" sz="2400" dirty="0">
                          <a:solidFill>
                            <a:schemeClr val="tx1"/>
                          </a:solidFill>
                          <a:effectLst/>
                        </a:rPr>
                        <a:t> </a:t>
                      </a:r>
                      <a:r>
                        <a:rPr lang="it-IT" sz="2400" dirty="0" err="1">
                          <a:solidFill>
                            <a:schemeClr val="tx1"/>
                          </a:solidFill>
                          <a:effectLst/>
                        </a:rPr>
                        <a:t>outer</a:t>
                      </a:r>
                      <a:r>
                        <a:rPr lang="it-IT" sz="2400" dirty="0">
                          <a:solidFill>
                            <a:schemeClr val="tx1"/>
                          </a:solidFill>
                          <a:effectLst/>
                        </a:rPr>
                        <a:t> </a:t>
                      </a:r>
                      <a:r>
                        <a:rPr lang="it-IT" sz="2400" dirty="0" err="1">
                          <a:solidFill>
                            <a:schemeClr val="tx1"/>
                          </a:solidFill>
                          <a:effectLst/>
                        </a:rPr>
                        <a:t>radii</a:t>
                      </a:r>
                      <a:r>
                        <a:rPr lang="it-IT" sz="2400" dirty="0">
                          <a:solidFill>
                            <a:schemeClr val="tx1"/>
                          </a:solidFill>
                          <a:effectLst/>
                        </a:rPr>
                        <a:t> </a:t>
                      </a:r>
                    </a:p>
                  </a:txBody>
                  <a:tcPr/>
                </a:tc>
                <a:tc>
                  <a:txBody>
                    <a:bodyPr/>
                    <a:lstStyle/>
                    <a:p>
                      <a:r>
                        <a:rPr lang="it-IT" sz="2400" dirty="0" err="1">
                          <a:solidFill>
                            <a:schemeClr val="tx1"/>
                          </a:solidFill>
                          <a:effectLst/>
                        </a:rPr>
                        <a:t>Photoevaporation</a:t>
                      </a:r>
                      <a:r>
                        <a:rPr lang="it-IT" sz="2400" dirty="0">
                          <a:solidFill>
                            <a:schemeClr val="tx1"/>
                          </a:solidFill>
                          <a:effectLst/>
                        </a:rPr>
                        <a:t> disperse discs from </a:t>
                      </a:r>
                      <a:r>
                        <a:rPr lang="it-IT" sz="2400" dirty="0" err="1">
                          <a:solidFill>
                            <a:schemeClr val="tx1"/>
                          </a:solidFill>
                          <a:effectLst/>
                        </a:rPr>
                        <a:t>outside</a:t>
                      </a:r>
                      <a:r>
                        <a:rPr lang="it-IT" sz="2400" dirty="0">
                          <a:solidFill>
                            <a:schemeClr val="tx1"/>
                          </a:solidFill>
                          <a:effectLst/>
                        </a:rPr>
                        <a:t>-in</a:t>
                      </a:r>
                    </a:p>
                  </a:txBody>
                  <a:tcPr/>
                </a:tc>
                <a:extLst>
                  <a:ext uri="{0D108BD9-81ED-4DB2-BD59-A6C34878D82A}">
                    <a16:rowId xmlns:a16="http://schemas.microsoft.com/office/drawing/2014/main" val="874289988"/>
                  </a:ext>
                </a:extLst>
              </a:tr>
              <a:tr h="370840">
                <a:tc>
                  <a:txBody>
                    <a:bodyPr/>
                    <a:lstStyle/>
                    <a:p>
                      <a:r>
                        <a:rPr lang="it-IT" sz="2400" dirty="0">
                          <a:solidFill>
                            <a:schemeClr val="tx1"/>
                          </a:solidFill>
                          <a:effectLst/>
                        </a:rPr>
                        <a:t>Mass and </a:t>
                      </a:r>
                      <a:r>
                        <a:rPr lang="it-IT" sz="2400" dirty="0" err="1">
                          <a:solidFill>
                            <a:schemeClr val="tx1"/>
                          </a:solidFill>
                          <a:effectLst/>
                        </a:rPr>
                        <a:t>lifetime</a:t>
                      </a:r>
                      <a:endParaRPr lang="it-IT" sz="2400" dirty="0">
                        <a:solidFill>
                          <a:schemeClr val="tx1"/>
                        </a:solidFill>
                        <a:effectLst/>
                      </a:endParaRPr>
                    </a:p>
                  </a:txBody>
                  <a:tcPr/>
                </a:tc>
                <a:tc>
                  <a:txBody>
                    <a:bodyPr/>
                    <a:lstStyle/>
                    <a:p>
                      <a:r>
                        <a:rPr lang="it-IT" sz="2400" dirty="0">
                          <a:solidFill>
                            <a:schemeClr val="tx1"/>
                          </a:solidFill>
                          <a:effectLst/>
                        </a:rPr>
                        <a:t>Disc </a:t>
                      </a:r>
                      <a:r>
                        <a:rPr lang="it-IT" sz="2400" dirty="0" err="1">
                          <a:solidFill>
                            <a:schemeClr val="tx1"/>
                          </a:solidFill>
                          <a:effectLst/>
                        </a:rPr>
                        <a:t>rejuvenation</a:t>
                      </a:r>
                      <a:endParaRPr lang="it-IT" sz="2400" dirty="0">
                        <a:solidFill>
                          <a:schemeClr val="tx1"/>
                        </a:solidFill>
                        <a:effectLst/>
                      </a:endParaRPr>
                    </a:p>
                  </a:txBody>
                  <a:tcPr/>
                </a:tc>
                <a:tc>
                  <a:txBody>
                    <a:bodyPr/>
                    <a:lstStyle/>
                    <a:p>
                      <a:r>
                        <a:rPr lang="it-IT" sz="2400" dirty="0">
                          <a:solidFill>
                            <a:schemeClr val="tx1"/>
                          </a:solidFill>
                          <a:effectLst/>
                        </a:rPr>
                        <a:t>Mass </a:t>
                      </a:r>
                      <a:r>
                        <a:rPr lang="it-IT" sz="2400" dirty="0" err="1">
                          <a:solidFill>
                            <a:schemeClr val="tx1"/>
                          </a:solidFill>
                          <a:effectLst/>
                        </a:rPr>
                        <a:t>removal</a:t>
                      </a:r>
                      <a:r>
                        <a:rPr lang="it-IT" sz="2400" dirty="0">
                          <a:solidFill>
                            <a:schemeClr val="tx1"/>
                          </a:solidFill>
                          <a:effectLst/>
                        </a:rPr>
                        <a:t> and short </a:t>
                      </a:r>
                      <a:r>
                        <a:rPr lang="it-IT" sz="2400" dirty="0" err="1">
                          <a:solidFill>
                            <a:schemeClr val="tx1"/>
                          </a:solidFill>
                          <a:effectLst/>
                        </a:rPr>
                        <a:t>lifetime</a:t>
                      </a:r>
                      <a:endParaRPr lang="it-IT" sz="2400" dirty="0">
                        <a:solidFill>
                          <a:schemeClr val="tx1"/>
                        </a:solidFill>
                        <a:effectLst/>
                      </a:endParaRPr>
                    </a:p>
                  </a:txBody>
                  <a:tcPr/>
                </a:tc>
                <a:extLst>
                  <a:ext uri="{0D108BD9-81ED-4DB2-BD59-A6C34878D82A}">
                    <a16:rowId xmlns:a16="http://schemas.microsoft.com/office/drawing/2014/main" val="935331686"/>
                  </a:ext>
                </a:extLst>
              </a:tr>
              <a:tr h="370840">
                <a:tc>
                  <a:txBody>
                    <a:bodyPr/>
                    <a:lstStyle/>
                    <a:p>
                      <a:r>
                        <a:rPr lang="it-IT" sz="2400" dirty="0" err="1">
                          <a:solidFill>
                            <a:schemeClr val="tx1"/>
                          </a:solidFill>
                          <a:effectLst/>
                        </a:rPr>
                        <a:t>Kinematic</a:t>
                      </a:r>
                      <a:r>
                        <a:rPr lang="it-IT" sz="2400" dirty="0">
                          <a:solidFill>
                            <a:schemeClr val="tx1"/>
                          </a:solidFill>
                          <a:effectLst/>
                        </a:rPr>
                        <a:t> and </a:t>
                      </a:r>
                      <a:r>
                        <a:rPr lang="it-IT" sz="2400" dirty="0" err="1">
                          <a:solidFill>
                            <a:schemeClr val="tx1"/>
                          </a:solidFill>
                          <a:effectLst/>
                        </a:rPr>
                        <a:t>structure</a:t>
                      </a:r>
                      <a:endParaRPr lang="it-IT" sz="2400" dirty="0">
                        <a:solidFill>
                          <a:schemeClr val="tx1"/>
                        </a:solidFill>
                        <a:effectLst/>
                      </a:endParaRPr>
                    </a:p>
                  </a:txBody>
                  <a:tcPr/>
                </a:tc>
                <a:tc>
                  <a:txBody>
                    <a:bodyPr/>
                    <a:lstStyle/>
                    <a:p>
                      <a:r>
                        <a:rPr lang="it-IT" sz="2400" dirty="0" err="1">
                          <a:solidFill>
                            <a:schemeClr val="tx1"/>
                          </a:solidFill>
                          <a:effectLst/>
                        </a:rPr>
                        <a:t>Tilted</a:t>
                      </a:r>
                      <a:r>
                        <a:rPr lang="it-IT" sz="2400" dirty="0">
                          <a:solidFill>
                            <a:schemeClr val="tx1"/>
                          </a:solidFill>
                          <a:effectLst/>
                        </a:rPr>
                        <a:t> </a:t>
                      </a:r>
                      <a:r>
                        <a:rPr lang="it-IT" sz="2400" dirty="0" err="1">
                          <a:solidFill>
                            <a:schemeClr val="tx1"/>
                          </a:solidFill>
                          <a:effectLst/>
                        </a:rPr>
                        <a:t>inner</a:t>
                      </a:r>
                      <a:r>
                        <a:rPr lang="it-IT" sz="2400" dirty="0">
                          <a:solidFill>
                            <a:schemeClr val="tx1"/>
                          </a:solidFill>
                          <a:effectLst/>
                        </a:rPr>
                        <a:t> disc, </a:t>
                      </a:r>
                      <a:r>
                        <a:rPr lang="it-IT" sz="2400" dirty="0" err="1">
                          <a:solidFill>
                            <a:schemeClr val="tx1"/>
                          </a:solidFill>
                          <a:effectLst/>
                        </a:rPr>
                        <a:t>warps</a:t>
                      </a:r>
                      <a:r>
                        <a:rPr lang="it-IT" sz="2400" dirty="0">
                          <a:solidFill>
                            <a:schemeClr val="tx1"/>
                          </a:solidFill>
                          <a:effectLst/>
                        </a:rPr>
                        <a:t>, </a:t>
                      </a:r>
                      <a:r>
                        <a:rPr lang="it-IT" sz="2400" dirty="0" err="1">
                          <a:solidFill>
                            <a:schemeClr val="tx1"/>
                          </a:solidFill>
                          <a:effectLst/>
                        </a:rPr>
                        <a:t>twisted</a:t>
                      </a:r>
                      <a:r>
                        <a:rPr lang="it-IT" sz="2400" dirty="0">
                          <a:solidFill>
                            <a:schemeClr val="tx1"/>
                          </a:solidFill>
                          <a:effectLst/>
                        </a:rPr>
                        <a:t> </a:t>
                      </a:r>
                      <a:r>
                        <a:rPr lang="it-IT" sz="2400" dirty="0" err="1">
                          <a:solidFill>
                            <a:schemeClr val="tx1"/>
                          </a:solidFill>
                          <a:effectLst/>
                        </a:rPr>
                        <a:t>velocity</a:t>
                      </a:r>
                      <a:r>
                        <a:rPr lang="it-IT" sz="2400" dirty="0">
                          <a:solidFill>
                            <a:schemeClr val="tx1"/>
                          </a:solidFill>
                          <a:effectLst/>
                        </a:rPr>
                        <a:t> </a:t>
                      </a:r>
                      <a:r>
                        <a:rPr lang="it-IT" sz="2400" dirty="0" err="1">
                          <a:solidFill>
                            <a:schemeClr val="tx1"/>
                          </a:solidFill>
                          <a:effectLst/>
                        </a:rPr>
                        <a:t>map</a:t>
                      </a:r>
                      <a:endParaRPr lang="it-IT" sz="2400" dirty="0">
                        <a:solidFill>
                          <a:schemeClr val="tx1"/>
                        </a:solidFill>
                        <a:effectLst/>
                      </a:endParaRPr>
                    </a:p>
                  </a:txBody>
                  <a:tcPr/>
                </a:tc>
                <a:tc>
                  <a:txBody>
                    <a:bodyPr/>
                    <a:lstStyle/>
                    <a:p>
                      <a:r>
                        <a:rPr lang="it-IT" sz="2400" dirty="0">
                          <a:solidFill>
                            <a:schemeClr val="tx1"/>
                          </a:solidFill>
                          <a:effectLst/>
                        </a:rPr>
                        <a:t>Inner </a:t>
                      </a:r>
                      <a:r>
                        <a:rPr lang="it-IT" sz="2400" dirty="0" err="1">
                          <a:solidFill>
                            <a:schemeClr val="tx1"/>
                          </a:solidFill>
                          <a:effectLst/>
                        </a:rPr>
                        <a:t>orientation</a:t>
                      </a:r>
                      <a:r>
                        <a:rPr lang="it-IT" sz="2400" dirty="0">
                          <a:solidFill>
                            <a:schemeClr val="tx1"/>
                          </a:solidFill>
                          <a:effectLst/>
                        </a:rPr>
                        <a:t> </a:t>
                      </a:r>
                      <a:r>
                        <a:rPr lang="it-IT" sz="2400" dirty="0" err="1">
                          <a:solidFill>
                            <a:schemeClr val="tx1"/>
                          </a:solidFill>
                          <a:effectLst/>
                        </a:rPr>
                        <a:t>is</a:t>
                      </a:r>
                      <a:r>
                        <a:rPr lang="it-IT" sz="2400" dirty="0">
                          <a:solidFill>
                            <a:schemeClr val="tx1"/>
                          </a:solidFill>
                          <a:effectLst/>
                        </a:rPr>
                        <a:t> </a:t>
                      </a:r>
                      <a:r>
                        <a:rPr lang="it-IT" sz="2400" dirty="0" err="1">
                          <a:solidFill>
                            <a:schemeClr val="tx1"/>
                          </a:solidFill>
                          <a:effectLst/>
                        </a:rPr>
                        <a:t>preserved</a:t>
                      </a:r>
                      <a:endParaRPr lang="it-IT" sz="2400" dirty="0">
                        <a:solidFill>
                          <a:schemeClr val="tx1"/>
                        </a:solidFill>
                        <a:effectLst/>
                      </a:endParaRPr>
                    </a:p>
                  </a:txBody>
                  <a:tcPr/>
                </a:tc>
                <a:extLst>
                  <a:ext uri="{0D108BD9-81ED-4DB2-BD59-A6C34878D82A}">
                    <a16:rowId xmlns:a16="http://schemas.microsoft.com/office/drawing/2014/main" val="74820152"/>
                  </a:ext>
                </a:extLst>
              </a:tr>
              <a:tr h="370840">
                <a:tc>
                  <a:txBody>
                    <a:bodyPr/>
                    <a:lstStyle/>
                    <a:p>
                      <a:r>
                        <a:rPr lang="it-IT" sz="2400" dirty="0" err="1">
                          <a:solidFill>
                            <a:schemeClr val="tx1"/>
                          </a:solidFill>
                          <a:effectLst/>
                        </a:rPr>
                        <a:t>Dust</a:t>
                      </a:r>
                      <a:r>
                        <a:rPr lang="it-IT" sz="2400" dirty="0">
                          <a:solidFill>
                            <a:schemeClr val="tx1"/>
                          </a:solidFill>
                          <a:effectLst/>
                        </a:rPr>
                        <a:t> and IR </a:t>
                      </a:r>
                      <a:r>
                        <a:rPr lang="it-IT" sz="2400" dirty="0" err="1">
                          <a:solidFill>
                            <a:schemeClr val="tx1"/>
                          </a:solidFill>
                          <a:effectLst/>
                        </a:rPr>
                        <a:t>excess</a:t>
                      </a:r>
                      <a:endParaRPr lang="it-IT" sz="2400" dirty="0">
                        <a:solidFill>
                          <a:schemeClr val="tx1"/>
                        </a:solidFill>
                        <a:effectLst/>
                      </a:endParaRPr>
                    </a:p>
                  </a:txBody>
                  <a:tcPr/>
                </a:tc>
                <a:tc>
                  <a:txBody>
                    <a:bodyPr/>
                    <a:lstStyle/>
                    <a:p>
                      <a:r>
                        <a:rPr lang="it-IT" sz="2400" dirty="0">
                          <a:solidFill>
                            <a:schemeClr val="tx1"/>
                          </a:solidFill>
                          <a:effectLst/>
                        </a:rPr>
                        <a:t>Not-</a:t>
                      </a:r>
                      <a:r>
                        <a:rPr lang="it-IT" sz="2400" dirty="0" err="1">
                          <a:solidFill>
                            <a:schemeClr val="tx1"/>
                          </a:solidFill>
                          <a:effectLst/>
                        </a:rPr>
                        <a:t>processed</a:t>
                      </a:r>
                      <a:r>
                        <a:rPr lang="it-IT" sz="2400" dirty="0">
                          <a:solidFill>
                            <a:schemeClr val="tx1"/>
                          </a:solidFill>
                          <a:effectLst/>
                        </a:rPr>
                        <a:t> </a:t>
                      </a:r>
                      <a:r>
                        <a:rPr lang="it-IT" sz="2400" dirty="0" err="1">
                          <a:solidFill>
                            <a:schemeClr val="tx1"/>
                          </a:solidFill>
                          <a:effectLst/>
                        </a:rPr>
                        <a:t>dust</a:t>
                      </a:r>
                      <a:r>
                        <a:rPr lang="it-IT" sz="2400" dirty="0">
                          <a:solidFill>
                            <a:schemeClr val="tx1"/>
                          </a:solidFill>
                          <a:effectLst/>
                        </a:rPr>
                        <a:t> </a:t>
                      </a:r>
                      <a:r>
                        <a:rPr lang="it-IT" sz="2400" dirty="0" err="1">
                          <a:solidFill>
                            <a:schemeClr val="tx1"/>
                          </a:solidFill>
                          <a:effectLst/>
                        </a:rPr>
                        <a:t>boost</a:t>
                      </a:r>
                      <a:r>
                        <a:rPr lang="it-IT" sz="2400" dirty="0">
                          <a:solidFill>
                            <a:schemeClr val="tx1"/>
                          </a:solidFill>
                          <a:effectLst/>
                        </a:rPr>
                        <a:t> NIR </a:t>
                      </a:r>
                      <a:r>
                        <a:rPr lang="it-IT" sz="2400" dirty="0" err="1">
                          <a:solidFill>
                            <a:schemeClr val="tx1"/>
                          </a:solidFill>
                          <a:effectLst/>
                        </a:rPr>
                        <a:t>excess</a:t>
                      </a:r>
                      <a:endParaRPr lang="it-IT" sz="2400" dirty="0">
                        <a:solidFill>
                          <a:schemeClr val="tx1"/>
                        </a:solidFill>
                        <a:effectLst/>
                      </a:endParaRPr>
                    </a:p>
                  </a:txBody>
                  <a:tcPr/>
                </a:tc>
                <a:tc>
                  <a:txBody>
                    <a:bodyPr/>
                    <a:lstStyle/>
                    <a:p>
                      <a:r>
                        <a:rPr lang="it-IT" sz="2400" dirty="0">
                          <a:solidFill>
                            <a:schemeClr val="tx1"/>
                          </a:solidFill>
                          <a:effectLst/>
                        </a:rPr>
                        <a:t>Small </a:t>
                      </a:r>
                      <a:r>
                        <a:rPr lang="it-IT" sz="2400" dirty="0" err="1">
                          <a:solidFill>
                            <a:schemeClr val="tx1"/>
                          </a:solidFill>
                          <a:effectLst/>
                        </a:rPr>
                        <a:t>dust</a:t>
                      </a:r>
                      <a:r>
                        <a:rPr lang="it-IT" sz="2400" dirty="0">
                          <a:solidFill>
                            <a:schemeClr val="tx1"/>
                          </a:solidFill>
                          <a:effectLst/>
                        </a:rPr>
                        <a:t> are </a:t>
                      </a:r>
                      <a:r>
                        <a:rPr lang="it-IT" sz="2400" dirty="0" err="1">
                          <a:solidFill>
                            <a:schemeClr val="tx1"/>
                          </a:solidFill>
                          <a:effectLst/>
                        </a:rPr>
                        <a:t>removed</a:t>
                      </a:r>
                      <a:r>
                        <a:rPr lang="it-IT" sz="2400" dirty="0">
                          <a:solidFill>
                            <a:schemeClr val="tx1"/>
                          </a:solidFill>
                          <a:effectLst/>
                        </a:rPr>
                        <a:t> in wind, gas/</a:t>
                      </a:r>
                      <a:r>
                        <a:rPr lang="it-IT" sz="2400" dirty="0" err="1">
                          <a:solidFill>
                            <a:schemeClr val="tx1"/>
                          </a:solidFill>
                          <a:effectLst/>
                        </a:rPr>
                        <a:t>dust</a:t>
                      </a:r>
                      <a:r>
                        <a:rPr lang="it-IT" sz="2400" dirty="0">
                          <a:solidFill>
                            <a:schemeClr val="tx1"/>
                          </a:solidFill>
                          <a:effectLst/>
                        </a:rPr>
                        <a:t> </a:t>
                      </a:r>
                      <a:r>
                        <a:rPr lang="it-IT" sz="2400" dirty="0" err="1">
                          <a:solidFill>
                            <a:schemeClr val="tx1"/>
                          </a:solidFill>
                          <a:effectLst/>
                        </a:rPr>
                        <a:t>affected</a:t>
                      </a:r>
                      <a:endParaRPr lang="it-IT" sz="2400" dirty="0">
                        <a:solidFill>
                          <a:schemeClr val="tx1"/>
                        </a:solidFill>
                        <a:effectLst/>
                      </a:endParaRPr>
                    </a:p>
                  </a:txBody>
                  <a:tcPr/>
                </a:tc>
                <a:extLst>
                  <a:ext uri="{0D108BD9-81ED-4DB2-BD59-A6C34878D82A}">
                    <a16:rowId xmlns:a16="http://schemas.microsoft.com/office/drawing/2014/main" val="4001196582"/>
                  </a:ext>
                </a:extLst>
              </a:tr>
              <a:tr h="370840">
                <a:tc>
                  <a:txBody>
                    <a:bodyPr/>
                    <a:lstStyle/>
                    <a:p>
                      <a:r>
                        <a:rPr lang="it-IT" sz="2400" dirty="0" err="1">
                          <a:solidFill>
                            <a:schemeClr val="tx1"/>
                          </a:solidFill>
                          <a:effectLst/>
                        </a:rPr>
                        <a:t>Accretion</a:t>
                      </a:r>
                      <a:r>
                        <a:rPr lang="it-IT" sz="2400" dirty="0">
                          <a:solidFill>
                            <a:schemeClr val="tx1"/>
                          </a:solidFill>
                          <a:effectLst/>
                        </a:rPr>
                        <a:t> and </a:t>
                      </a:r>
                      <a:r>
                        <a:rPr lang="it-IT" sz="2400" dirty="0" err="1">
                          <a:solidFill>
                            <a:schemeClr val="tx1"/>
                          </a:solidFill>
                          <a:effectLst/>
                        </a:rPr>
                        <a:t>variability</a:t>
                      </a:r>
                      <a:endParaRPr lang="it-IT" sz="2400" dirty="0">
                        <a:solidFill>
                          <a:schemeClr val="tx1"/>
                        </a:solidFill>
                        <a:effectLst/>
                      </a:endParaRPr>
                    </a:p>
                  </a:txBody>
                  <a:tcPr/>
                </a:tc>
                <a:tc>
                  <a:txBody>
                    <a:bodyPr/>
                    <a:lstStyle/>
                    <a:p>
                      <a:r>
                        <a:rPr lang="it-IT" sz="2400" dirty="0" err="1">
                          <a:solidFill>
                            <a:schemeClr val="tx1"/>
                          </a:solidFill>
                          <a:effectLst/>
                        </a:rPr>
                        <a:t>Enhanced</a:t>
                      </a:r>
                      <a:r>
                        <a:rPr lang="it-IT" sz="2400" dirty="0">
                          <a:solidFill>
                            <a:schemeClr val="tx1"/>
                          </a:solidFill>
                          <a:effectLst/>
                        </a:rPr>
                        <a:t>, </a:t>
                      </a:r>
                      <a:r>
                        <a:rPr lang="it-IT" sz="2400" dirty="0" err="1">
                          <a:solidFill>
                            <a:schemeClr val="tx1"/>
                          </a:solidFill>
                          <a:effectLst/>
                        </a:rPr>
                        <a:t>variable</a:t>
                      </a:r>
                      <a:r>
                        <a:rPr lang="it-IT" sz="2400" dirty="0">
                          <a:solidFill>
                            <a:schemeClr val="tx1"/>
                          </a:solidFill>
                          <a:effectLst/>
                        </a:rPr>
                        <a:t> </a:t>
                      </a:r>
                      <a:r>
                        <a:rPr lang="it-IT" sz="2400" dirty="0" err="1">
                          <a:solidFill>
                            <a:schemeClr val="tx1"/>
                          </a:solidFill>
                          <a:effectLst/>
                        </a:rPr>
                        <a:t>accretion</a:t>
                      </a:r>
                      <a:r>
                        <a:rPr lang="it-IT" sz="2400" dirty="0">
                          <a:solidFill>
                            <a:schemeClr val="tx1"/>
                          </a:solidFill>
                          <a:effectLst/>
                        </a:rPr>
                        <a:t> and </a:t>
                      </a:r>
                      <a:r>
                        <a:rPr lang="it-IT" sz="2400" dirty="0" err="1">
                          <a:solidFill>
                            <a:schemeClr val="tx1"/>
                          </a:solidFill>
                          <a:effectLst/>
                        </a:rPr>
                        <a:t>extinction</a:t>
                      </a:r>
                      <a:endParaRPr lang="it-IT" sz="2400" dirty="0">
                        <a:solidFill>
                          <a:schemeClr val="tx1"/>
                        </a:solidFill>
                        <a:effectLst/>
                      </a:endParaRPr>
                    </a:p>
                  </a:txBody>
                  <a:tcPr/>
                </a:tc>
                <a:tc>
                  <a:txBody>
                    <a:bodyPr/>
                    <a:lstStyle/>
                    <a:p>
                      <a:r>
                        <a:rPr lang="it-IT" sz="2400" dirty="0">
                          <a:solidFill>
                            <a:schemeClr val="tx1"/>
                          </a:solidFill>
                          <a:effectLst/>
                        </a:rPr>
                        <a:t>Not </a:t>
                      </a:r>
                      <a:r>
                        <a:rPr lang="it-IT" sz="2400" dirty="0" err="1">
                          <a:solidFill>
                            <a:schemeClr val="tx1"/>
                          </a:solidFill>
                          <a:effectLst/>
                        </a:rPr>
                        <a:t>affected</a:t>
                      </a:r>
                      <a:endParaRPr lang="it-IT" sz="2400" dirty="0">
                        <a:solidFill>
                          <a:schemeClr val="tx1"/>
                        </a:solidFill>
                        <a:effectLst/>
                      </a:endParaRPr>
                    </a:p>
                  </a:txBody>
                  <a:tcPr/>
                </a:tc>
                <a:extLst>
                  <a:ext uri="{0D108BD9-81ED-4DB2-BD59-A6C34878D82A}">
                    <a16:rowId xmlns:a16="http://schemas.microsoft.com/office/drawing/2014/main" val="4197704902"/>
                  </a:ext>
                </a:extLst>
              </a:tr>
              <a:tr h="370840">
                <a:tc>
                  <a:txBody>
                    <a:bodyPr/>
                    <a:lstStyle/>
                    <a:p>
                      <a:r>
                        <a:rPr lang="it-IT" sz="2400" dirty="0" err="1">
                          <a:solidFill>
                            <a:schemeClr val="tx1"/>
                          </a:solidFill>
                          <a:effectLst/>
                        </a:rPr>
                        <a:t>Chemistry</a:t>
                      </a:r>
                      <a:endParaRPr lang="it-IT" sz="2400" dirty="0">
                        <a:solidFill>
                          <a:schemeClr val="tx1"/>
                        </a:solidFill>
                        <a:effectLst/>
                      </a:endParaRPr>
                    </a:p>
                  </a:txBody>
                  <a:tcPr/>
                </a:tc>
                <a:tc>
                  <a:txBody>
                    <a:bodyPr/>
                    <a:lstStyle/>
                    <a:p>
                      <a:r>
                        <a:rPr lang="it-IT" sz="2400" dirty="0">
                          <a:solidFill>
                            <a:schemeClr val="tx1"/>
                          </a:solidFill>
                          <a:effectLst/>
                        </a:rPr>
                        <a:t>Disc </a:t>
                      </a:r>
                      <a:r>
                        <a:rPr lang="it-IT" sz="2400" dirty="0" err="1">
                          <a:solidFill>
                            <a:schemeClr val="tx1"/>
                          </a:solidFill>
                          <a:effectLst/>
                        </a:rPr>
                        <a:t>rejuvenation</a:t>
                      </a:r>
                      <a:endParaRPr lang="it-IT" sz="2400" dirty="0">
                        <a:solidFill>
                          <a:schemeClr val="tx1"/>
                        </a:solidFill>
                        <a:effectLst/>
                      </a:endParaRPr>
                    </a:p>
                  </a:txBody>
                  <a:tcPr/>
                </a:tc>
                <a:tc>
                  <a:txBody>
                    <a:bodyPr/>
                    <a:lstStyle/>
                    <a:p>
                      <a:r>
                        <a:rPr lang="it-IT" sz="2400" dirty="0" err="1">
                          <a:solidFill>
                            <a:schemeClr val="tx1"/>
                          </a:solidFill>
                          <a:effectLst/>
                        </a:rPr>
                        <a:t>Impacted</a:t>
                      </a:r>
                      <a:r>
                        <a:rPr lang="it-IT" sz="2400" dirty="0">
                          <a:solidFill>
                            <a:schemeClr val="tx1"/>
                          </a:solidFill>
                          <a:effectLst/>
                        </a:rPr>
                        <a:t> by FUV, EUV, </a:t>
                      </a:r>
                      <a:r>
                        <a:rPr lang="it-IT" sz="2400" dirty="0" err="1">
                          <a:solidFill>
                            <a:schemeClr val="tx1"/>
                          </a:solidFill>
                          <a:effectLst/>
                        </a:rPr>
                        <a:t>cosmic</a:t>
                      </a:r>
                      <a:r>
                        <a:rPr lang="it-IT" sz="2400" dirty="0">
                          <a:solidFill>
                            <a:schemeClr val="tx1"/>
                          </a:solidFill>
                          <a:effectLst/>
                        </a:rPr>
                        <a:t> </a:t>
                      </a:r>
                      <a:r>
                        <a:rPr lang="it-IT" sz="2400" dirty="0" err="1">
                          <a:solidFill>
                            <a:schemeClr val="tx1"/>
                          </a:solidFill>
                          <a:effectLst/>
                        </a:rPr>
                        <a:t>rays</a:t>
                      </a:r>
                      <a:endParaRPr lang="it-IT" sz="2400" dirty="0">
                        <a:solidFill>
                          <a:schemeClr val="tx1"/>
                        </a:solidFill>
                        <a:effectLst/>
                      </a:endParaRPr>
                    </a:p>
                  </a:txBody>
                  <a:tcPr/>
                </a:tc>
                <a:extLst>
                  <a:ext uri="{0D108BD9-81ED-4DB2-BD59-A6C34878D82A}">
                    <a16:rowId xmlns:a16="http://schemas.microsoft.com/office/drawing/2014/main" val="1520725093"/>
                  </a:ext>
                </a:extLst>
              </a:tr>
            </a:tbl>
          </a:graphicData>
        </a:graphic>
      </p:graphicFrame>
    </p:spTree>
    <p:extLst>
      <p:ext uri="{BB962C8B-B14F-4D97-AF65-F5344CB8AC3E}">
        <p14:creationId xmlns:p14="http://schemas.microsoft.com/office/powerpoint/2010/main" val="40625396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EAA56C6C-29E2-470F-975D-F0C78528D602}"/>
              </a:ext>
            </a:extLst>
          </p:cNvPr>
          <p:cNvSpPr txBox="1"/>
          <p:nvPr/>
        </p:nvSpPr>
        <p:spPr>
          <a:xfrm>
            <a:off x="29817" y="54520"/>
            <a:ext cx="4667047"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A FEW OPEN QUESTIONS</a:t>
            </a:r>
          </a:p>
        </p:txBody>
      </p:sp>
      <p:sp>
        <p:nvSpPr>
          <p:cNvPr id="6" name="CasellaDiTesto 5">
            <a:extLst>
              <a:ext uri="{FF2B5EF4-FFF2-40B4-BE49-F238E27FC236}">
                <a16:creationId xmlns:a16="http://schemas.microsoft.com/office/drawing/2014/main" id="{25D04E26-7BFD-48AF-99C9-19C4EB771FF8}"/>
              </a:ext>
            </a:extLst>
          </p:cNvPr>
          <p:cNvSpPr txBox="1"/>
          <p:nvPr/>
        </p:nvSpPr>
        <p:spPr>
          <a:xfrm>
            <a:off x="0" y="844826"/>
            <a:ext cx="11075468" cy="461665"/>
          </a:xfrm>
          <a:prstGeom prst="rect">
            <a:avLst/>
          </a:prstGeom>
          <a:noFill/>
        </p:spPr>
        <p:txBody>
          <a:bodyPr wrap="none" rtlCol="0">
            <a:spAutoFit/>
          </a:bodyPr>
          <a:lstStyle/>
          <a:p>
            <a:pPr marL="285750" indent="-285750">
              <a:buFont typeface="Arial" panose="020B0604020202020204" pitchFamily="34" charset="0"/>
              <a:buChar char="•"/>
            </a:pPr>
            <a:r>
              <a:rPr lang="it-IT" sz="2400" dirty="0" err="1">
                <a:solidFill>
                  <a:schemeClr val="bg1"/>
                </a:solidFill>
                <a:latin typeface="Comic Sans MS" panose="030F0702030302020204" pitchFamily="66" charset="0"/>
              </a:rPr>
              <a:t>What</a:t>
            </a:r>
            <a:r>
              <a:rPr lang="it-IT" sz="2400" dirty="0">
                <a:solidFill>
                  <a:schemeClr val="bg1"/>
                </a:solidFill>
                <a:latin typeface="Comic Sans MS" panose="030F0702030302020204" pitchFamily="66" charset="0"/>
              </a:rPr>
              <a:t> sets the temperature and </a:t>
            </a:r>
            <a:r>
              <a:rPr lang="it-IT" sz="2400" dirty="0" err="1">
                <a:solidFill>
                  <a:schemeClr val="bg1"/>
                </a:solidFill>
                <a:latin typeface="Comic Sans MS" panose="030F0702030302020204" pitchFamily="66" charset="0"/>
              </a:rPr>
              <a:t>density</a:t>
            </a:r>
            <a:r>
              <a:rPr lang="it-IT" sz="2400" dirty="0">
                <a:solidFill>
                  <a:schemeClr val="bg1"/>
                </a:solidFill>
                <a:latin typeface="Comic Sans MS" panose="030F0702030302020204" pitchFamily="66" charset="0"/>
              </a:rPr>
              <a:t> of </a:t>
            </a:r>
            <a:r>
              <a:rPr lang="it-IT" sz="2400" dirty="0" err="1">
                <a:solidFill>
                  <a:schemeClr val="bg1"/>
                </a:solidFill>
                <a:latin typeface="Comic Sans MS" panose="030F0702030302020204" pitchFamily="66" charset="0"/>
              </a:rPr>
              <a:t>photoevaporative</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winds</a:t>
            </a:r>
            <a:r>
              <a:rPr lang="it-IT" sz="2400" dirty="0">
                <a:solidFill>
                  <a:schemeClr val="bg1"/>
                </a:solidFill>
                <a:latin typeface="Comic Sans MS" panose="030F0702030302020204" pitchFamily="66" charset="0"/>
              </a:rPr>
              <a:t>? PAH?</a:t>
            </a:r>
          </a:p>
        </p:txBody>
      </p:sp>
      <p:sp>
        <p:nvSpPr>
          <p:cNvPr id="12" name="CasellaDiTesto 11">
            <a:extLst>
              <a:ext uri="{FF2B5EF4-FFF2-40B4-BE49-F238E27FC236}">
                <a16:creationId xmlns:a16="http://schemas.microsoft.com/office/drawing/2014/main" id="{26BF2528-45D3-49B3-A08A-08DE7156B706}"/>
              </a:ext>
            </a:extLst>
          </p:cNvPr>
          <p:cNvSpPr txBox="1"/>
          <p:nvPr/>
        </p:nvSpPr>
        <p:spPr>
          <a:xfrm>
            <a:off x="954593" y="1506548"/>
            <a:ext cx="11237407" cy="461665"/>
          </a:xfrm>
          <a:prstGeom prst="rect">
            <a:avLst/>
          </a:prstGeom>
          <a:noFill/>
        </p:spPr>
        <p:txBody>
          <a:bodyPr wrap="square" rtlCol="0">
            <a:spAutoFit/>
          </a:bodyPr>
          <a:lstStyle/>
          <a:p>
            <a:pPr marL="285750" indent="-285750" algn="r">
              <a:buFont typeface="Arial" panose="020B0604020202020204" pitchFamily="34" charset="0"/>
              <a:buChar char="•"/>
            </a:pPr>
            <a:r>
              <a:rPr lang="it-IT" sz="2400" dirty="0">
                <a:solidFill>
                  <a:schemeClr val="bg1"/>
                </a:solidFill>
                <a:latin typeface="Comic Sans MS" panose="030F0702030302020204" pitchFamily="66" charset="0"/>
              </a:rPr>
              <a:t>How </a:t>
            </a:r>
            <a:r>
              <a:rPr lang="it-IT" sz="2400" dirty="0" err="1">
                <a:solidFill>
                  <a:schemeClr val="bg1"/>
                </a:solidFill>
                <a:latin typeface="Comic Sans MS" panose="030F0702030302020204" pitchFamily="66" charset="0"/>
              </a:rPr>
              <a:t>does</a:t>
            </a:r>
            <a:r>
              <a:rPr lang="it-IT" sz="2400" dirty="0">
                <a:solidFill>
                  <a:schemeClr val="bg1"/>
                </a:solidFill>
                <a:latin typeface="Comic Sans MS" panose="030F0702030302020204" pitchFamily="66" charset="0"/>
              </a:rPr>
              <a:t> mass </a:t>
            </a:r>
            <a:r>
              <a:rPr lang="it-IT" sz="2400" dirty="0" err="1">
                <a:solidFill>
                  <a:schemeClr val="bg1"/>
                </a:solidFill>
                <a:latin typeface="Comic Sans MS" panose="030F0702030302020204" pitchFamily="66" charset="0"/>
              </a:rPr>
              <a:t>loss</a:t>
            </a:r>
            <a:r>
              <a:rPr lang="it-IT" sz="2400" dirty="0">
                <a:solidFill>
                  <a:schemeClr val="bg1"/>
                </a:solidFill>
                <a:latin typeface="Comic Sans MS" panose="030F0702030302020204" pitchFamily="66" charset="0"/>
              </a:rPr>
              <a:t> rate </a:t>
            </a:r>
            <a:r>
              <a:rPr lang="it-IT" sz="2400" dirty="0" err="1">
                <a:solidFill>
                  <a:schemeClr val="bg1"/>
                </a:solidFill>
                <a:latin typeface="Comic Sans MS" panose="030F0702030302020204" pitchFamily="66" charset="0"/>
              </a:rPr>
              <a:t>variation</a:t>
            </a:r>
            <a:r>
              <a:rPr lang="it-IT" sz="2400" dirty="0">
                <a:solidFill>
                  <a:schemeClr val="bg1"/>
                </a:solidFill>
                <a:latin typeface="Comic Sans MS" panose="030F0702030302020204" pitchFamily="66" charset="0"/>
              </a:rPr>
              <a:t> with time impacts the </a:t>
            </a:r>
            <a:r>
              <a:rPr lang="it-IT" sz="2400" dirty="0" err="1">
                <a:solidFill>
                  <a:schemeClr val="bg1"/>
                </a:solidFill>
                <a:latin typeface="Comic Sans MS" panose="030F0702030302020204" pitchFamily="66" charset="0"/>
              </a:rPr>
              <a:t>evolution</a:t>
            </a:r>
            <a:r>
              <a:rPr lang="it-IT" sz="2400" dirty="0">
                <a:solidFill>
                  <a:schemeClr val="bg1"/>
                </a:solidFill>
                <a:latin typeface="Comic Sans MS" panose="030F0702030302020204" pitchFamily="66" charset="0"/>
              </a:rPr>
              <a:t> of </a:t>
            </a:r>
            <a:r>
              <a:rPr lang="it-IT" sz="2400" dirty="0" err="1">
                <a:solidFill>
                  <a:schemeClr val="bg1"/>
                </a:solidFill>
                <a:latin typeface="Comic Sans MS" panose="030F0702030302020204" pitchFamily="66" charset="0"/>
              </a:rPr>
              <a:t>dust</a:t>
            </a:r>
            <a:r>
              <a:rPr lang="it-IT" sz="2400" dirty="0">
                <a:solidFill>
                  <a:schemeClr val="bg1"/>
                </a:solidFill>
                <a:latin typeface="Comic Sans MS" panose="030F0702030302020204" pitchFamily="66" charset="0"/>
              </a:rPr>
              <a:t>? </a:t>
            </a:r>
          </a:p>
        </p:txBody>
      </p:sp>
      <p:sp>
        <p:nvSpPr>
          <p:cNvPr id="14" name="CasellaDiTesto 13">
            <a:extLst>
              <a:ext uri="{FF2B5EF4-FFF2-40B4-BE49-F238E27FC236}">
                <a16:creationId xmlns:a16="http://schemas.microsoft.com/office/drawing/2014/main" id="{0B23395F-3189-4582-9061-4D5D5BBD890F}"/>
              </a:ext>
            </a:extLst>
          </p:cNvPr>
          <p:cNvSpPr txBox="1"/>
          <p:nvPr/>
        </p:nvSpPr>
        <p:spPr>
          <a:xfrm>
            <a:off x="0" y="2168270"/>
            <a:ext cx="11334541" cy="461665"/>
          </a:xfrm>
          <a:prstGeom prst="rect">
            <a:avLst/>
          </a:prstGeom>
          <a:noFill/>
        </p:spPr>
        <p:txBody>
          <a:bodyPr wrap="square" rtlCol="0">
            <a:spAutoFit/>
          </a:bodyPr>
          <a:lstStyle/>
          <a:p>
            <a:pPr marL="285750" indent="-285750">
              <a:buFont typeface="Arial" panose="020B0604020202020204" pitchFamily="34" charset="0"/>
              <a:buChar char="•"/>
            </a:pPr>
            <a:r>
              <a:rPr lang="it-IT" sz="2400" dirty="0" err="1">
                <a:solidFill>
                  <a:schemeClr val="bg1"/>
                </a:solidFill>
                <a:latin typeface="Comic Sans MS" panose="030F0702030302020204" pitchFamily="66" charset="0"/>
              </a:rPr>
              <a:t>What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is</a:t>
            </a:r>
            <a:r>
              <a:rPr lang="it-IT" sz="2400" dirty="0">
                <a:solidFill>
                  <a:schemeClr val="bg1"/>
                </a:solidFill>
                <a:latin typeface="Comic Sans MS" panose="030F0702030302020204" pitchFamily="66" charset="0"/>
              </a:rPr>
              <a:t> the </a:t>
            </a:r>
            <a:r>
              <a:rPr lang="it-IT" sz="2400" dirty="0" err="1">
                <a:solidFill>
                  <a:schemeClr val="bg1"/>
                </a:solidFill>
                <a:latin typeface="Comic Sans MS" panose="030F0702030302020204" pitchFamily="66" charset="0"/>
              </a:rPr>
              <a:t>interplay</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between</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internal</a:t>
            </a:r>
            <a:r>
              <a:rPr lang="it-IT" sz="2400" dirty="0">
                <a:solidFill>
                  <a:schemeClr val="bg1"/>
                </a:solidFill>
                <a:latin typeface="Comic Sans MS" panose="030F0702030302020204" pitchFamily="66" charset="0"/>
              </a:rPr>
              <a:t> MHD and </a:t>
            </a:r>
            <a:r>
              <a:rPr lang="it-IT" sz="2400" dirty="0" err="1">
                <a:solidFill>
                  <a:schemeClr val="bg1"/>
                </a:solidFill>
                <a:latin typeface="Comic Sans MS" panose="030F0702030302020204" pitchFamily="66" charset="0"/>
              </a:rPr>
              <a:t>external</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evaporating</a:t>
            </a:r>
            <a:r>
              <a:rPr lang="it-IT" sz="2400" dirty="0">
                <a:solidFill>
                  <a:schemeClr val="bg1"/>
                </a:solidFill>
                <a:latin typeface="Comic Sans MS" panose="030F0702030302020204" pitchFamily="66" charset="0"/>
              </a:rPr>
              <a:t> wind?</a:t>
            </a:r>
          </a:p>
        </p:txBody>
      </p:sp>
      <p:sp>
        <p:nvSpPr>
          <p:cNvPr id="15" name="CasellaDiTesto 14">
            <a:extLst>
              <a:ext uri="{FF2B5EF4-FFF2-40B4-BE49-F238E27FC236}">
                <a16:creationId xmlns:a16="http://schemas.microsoft.com/office/drawing/2014/main" id="{8FD6A5E7-AF72-4DA4-98E9-AB243E25CE22}"/>
              </a:ext>
            </a:extLst>
          </p:cNvPr>
          <p:cNvSpPr txBox="1"/>
          <p:nvPr/>
        </p:nvSpPr>
        <p:spPr>
          <a:xfrm>
            <a:off x="5456255" y="2829992"/>
            <a:ext cx="6651676" cy="461665"/>
          </a:xfrm>
          <a:prstGeom prst="rect">
            <a:avLst/>
          </a:prstGeom>
          <a:noFill/>
        </p:spPr>
        <p:txBody>
          <a:bodyPr wrap="square" rtlCol="0">
            <a:spAutoFit/>
          </a:bodyPr>
          <a:lstStyle/>
          <a:p>
            <a:pPr marL="285750" indent="-285750" algn="r">
              <a:buFont typeface="Arial" panose="020B0604020202020204" pitchFamily="34" charset="0"/>
              <a:buChar char="•"/>
            </a:pPr>
            <a:r>
              <a:rPr lang="it-IT" sz="2400" dirty="0">
                <a:solidFill>
                  <a:schemeClr val="bg1"/>
                </a:solidFill>
                <a:latin typeface="Comic Sans MS" panose="030F0702030302020204" pitchFamily="66" charset="0"/>
              </a:rPr>
              <a:t>Non </a:t>
            </a:r>
            <a:r>
              <a:rPr lang="it-IT" sz="2400" dirty="0" err="1">
                <a:solidFill>
                  <a:schemeClr val="bg1"/>
                </a:solidFill>
                <a:latin typeface="Comic Sans MS" panose="030F0702030302020204" pitchFamily="66" charset="0"/>
              </a:rPr>
              <a:t>isothermal</a:t>
            </a:r>
            <a:r>
              <a:rPr lang="it-IT" sz="2400" dirty="0">
                <a:solidFill>
                  <a:schemeClr val="bg1"/>
                </a:solidFill>
                <a:latin typeface="Comic Sans MS" panose="030F0702030302020204" pitchFamily="66" charset="0"/>
              </a:rPr>
              <a:t> disc in </a:t>
            </a:r>
            <a:r>
              <a:rPr lang="it-IT" sz="2400" dirty="0" err="1">
                <a:solidFill>
                  <a:schemeClr val="bg1"/>
                </a:solidFill>
                <a:latin typeface="Comic Sans MS" panose="030F0702030302020204" pitchFamily="66" charset="0"/>
              </a:rPr>
              <a:t>evaporation</a:t>
            </a:r>
            <a:r>
              <a:rPr lang="it-IT" sz="2400" dirty="0">
                <a:solidFill>
                  <a:schemeClr val="bg1"/>
                </a:solidFill>
                <a:latin typeface="Comic Sans MS" panose="030F0702030302020204" pitchFamily="66" charset="0"/>
              </a:rPr>
              <a:t> models?</a:t>
            </a:r>
          </a:p>
        </p:txBody>
      </p:sp>
      <p:sp>
        <p:nvSpPr>
          <p:cNvPr id="16" name="CasellaDiTesto 15">
            <a:extLst>
              <a:ext uri="{FF2B5EF4-FFF2-40B4-BE49-F238E27FC236}">
                <a16:creationId xmlns:a16="http://schemas.microsoft.com/office/drawing/2014/main" id="{D48A47AA-2402-4ECC-8719-D28BB0489AD5}"/>
              </a:ext>
            </a:extLst>
          </p:cNvPr>
          <p:cNvSpPr txBox="1"/>
          <p:nvPr/>
        </p:nvSpPr>
        <p:spPr>
          <a:xfrm>
            <a:off x="-1" y="3491714"/>
            <a:ext cx="9787095" cy="461665"/>
          </a:xfrm>
          <a:prstGeom prst="rect">
            <a:avLst/>
          </a:prstGeom>
          <a:noFill/>
        </p:spPr>
        <p:txBody>
          <a:bodyPr wrap="square" rtlCol="0">
            <a:spAutoFit/>
          </a:bodyPr>
          <a:lstStyle/>
          <a:p>
            <a:pPr marL="285750" indent="-285750">
              <a:buFont typeface="Arial" panose="020B0604020202020204" pitchFamily="34" charset="0"/>
              <a:buChar char="•"/>
            </a:pPr>
            <a:r>
              <a:rPr lang="it-IT" sz="2400" dirty="0">
                <a:solidFill>
                  <a:schemeClr val="bg1"/>
                </a:solidFill>
                <a:latin typeface="Comic Sans MS" panose="030F0702030302020204" pitchFamily="66" charset="0"/>
              </a:rPr>
              <a:t>How </a:t>
            </a:r>
            <a:r>
              <a:rPr lang="it-IT" sz="2400" dirty="0" err="1">
                <a:solidFill>
                  <a:schemeClr val="bg1"/>
                </a:solidFill>
                <a:latin typeface="Comic Sans MS" panose="030F0702030302020204" pitchFamily="66" charset="0"/>
              </a:rPr>
              <a:t>significant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is</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photoevaporation</a:t>
            </a:r>
            <a:r>
              <a:rPr lang="it-IT" sz="2400" dirty="0">
                <a:solidFill>
                  <a:schemeClr val="bg1"/>
                </a:solidFill>
                <a:latin typeface="Comic Sans MS" panose="030F0702030302020204" pitchFamily="66" charset="0"/>
              </a:rPr>
              <a:t> in </a:t>
            </a:r>
            <a:r>
              <a:rPr lang="it-IT" sz="2400" dirty="0" err="1">
                <a:solidFill>
                  <a:schemeClr val="bg1"/>
                </a:solidFill>
                <a:latin typeface="Comic Sans MS" panose="030F0702030302020204" pitchFamily="66" charset="0"/>
              </a:rPr>
              <a:t>weak</a:t>
            </a:r>
            <a:r>
              <a:rPr lang="it-IT" sz="2400" dirty="0">
                <a:solidFill>
                  <a:schemeClr val="bg1"/>
                </a:solidFill>
                <a:latin typeface="Comic Sans MS" panose="030F0702030302020204" pitchFamily="66" charset="0"/>
              </a:rPr>
              <a:t> UV </a:t>
            </a:r>
            <a:r>
              <a:rPr lang="it-IT" sz="2400" dirty="0" err="1">
                <a:solidFill>
                  <a:schemeClr val="bg1"/>
                </a:solidFill>
                <a:latin typeface="Comic Sans MS" panose="030F0702030302020204" pitchFamily="66" charset="0"/>
              </a:rPr>
              <a:t>environments</a:t>
            </a:r>
            <a:r>
              <a:rPr lang="it-IT" sz="2400" dirty="0">
                <a:solidFill>
                  <a:schemeClr val="bg1"/>
                </a:solidFill>
                <a:latin typeface="Comic Sans MS" panose="030F0702030302020204" pitchFamily="66" charset="0"/>
              </a:rPr>
              <a:t>?</a:t>
            </a:r>
          </a:p>
        </p:txBody>
      </p:sp>
      <p:sp>
        <p:nvSpPr>
          <p:cNvPr id="17" name="CasellaDiTesto 16">
            <a:extLst>
              <a:ext uri="{FF2B5EF4-FFF2-40B4-BE49-F238E27FC236}">
                <a16:creationId xmlns:a16="http://schemas.microsoft.com/office/drawing/2014/main" id="{BD2909D4-4080-4D27-98D2-03A815580714}"/>
              </a:ext>
            </a:extLst>
          </p:cNvPr>
          <p:cNvSpPr txBox="1"/>
          <p:nvPr/>
        </p:nvSpPr>
        <p:spPr>
          <a:xfrm>
            <a:off x="2292357" y="4153436"/>
            <a:ext cx="9787095" cy="461665"/>
          </a:xfrm>
          <a:prstGeom prst="rect">
            <a:avLst/>
          </a:prstGeom>
          <a:noFill/>
        </p:spPr>
        <p:txBody>
          <a:bodyPr wrap="square" rtlCol="0">
            <a:spAutoFit/>
          </a:bodyPr>
          <a:lstStyle/>
          <a:p>
            <a:pPr marL="285750" indent="-285750" algn="r">
              <a:buFont typeface="Arial" panose="020B0604020202020204" pitchFamily="34" charset="0"/>
              <a:buChar char="•"/>
            </a:pPr>
            <a:r>
              <a:rPr lang="it-IT" sz="2400" dirty="0">
                <a:solidFill>
                  <a:schemeClr val="bg1"/>
                </a:solidFill>
                <a:latin typeface="Comic Sans MS" panose="030F0702030302020204" pitchFamily="66" charset="0"/>
              </a:rPr>
              <a:t>How to </a:t>
            </a:r>
            <a:r>
              <a:rPr lang="it-IT" sz="2400" dirty="0" err="1">
                <a:solidFill>
                  <a:schemeClr val="bg1"/>
                </a:solidFill>
                <a:latin typeface="Comic Sans MS" panose="030F0702030302020204" pitchFamily="66" charset="0"/>
              </a:rPr>
              <a:t>observationally</a:t>
            </a:r>
            <a:r>
              <a:rPr lang="it-IT" sz="2400" dirty="0">
                <a:solidFill>
                  <a:schemeClr val="bg1"/>
                </a:solidFill>
                <a:latin typeface="Comic Sans MS" panose="030F0702030302020204" pitchFamily="66" charset="0"/>
              </a:rPr>
              <a:t> study </a:t>
            </a:r>
            <a:r>
              <a:rPr lang="it-IT" sz="2400" dirty="0" err="1">
                <a:solidFill>
                  <a:schemeClr val="bg1"/>
                </a:solidFill>
                <a:latin typeface="Comic Sans MS" panose="030F0702030302020204" pitchFamily="66" charset="0"/>
              </a:rPr>
              <a:t>uresolved</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proplyds</a:t>
            </a:r>
            <a:r>
              <a:rPr lang="it-IT" sz="2400" dirty="0">
                <a:solidFill>
                  <a:schemeClr val="bg1"/>
                </a:solidFill>
                <a:latin typeface="Comic Sans MS" panose="030F0702030302020204" pitchFamily="66" charset="0"/>
              </a:rPr>
              <a:t> in </a:t>
            </a:r>
            <a:r>
              <a:rPr lang="it-IT" sz="2400" dirty="0" err="1">
                <a:solidFill>
                  <a:schemeClr val="bg1"/>
                </a:solidFill>
                <a:latin typeface="Comic Sans MS" panose="030F0702030302020204" pitchFamily="66" charset="0"/>
              </a:rPr>
              <a:t>distant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SFRs</a:t>
            </a:r>
            <a:r>
              <a:rPr lang="it-IT" sz="2400" dirty="0">
                <a:solidFill>
                  <a:schemeClr val="bg1"/>
                </a:solidFill>
                <a:latin typeface="Comic Sans MS" panose="030F0702030302020204" pitchFamily="66" charset="0"/>
              </a:rPr>
              <a:t>? </a:t>
            </a:r>
          </a:p>
        </p:txBody>
      </p:sp>
      <p:sp>
        <p:nvSpPr>
          <p:cNvPr id="18" name="CasellaDiTesto 17">
            <a:extLst>
              <a:ext uri="{FF2B5EF4-FFF2-40B4-BE49-F238E27FC236}">
                <a16:creationId xmlns:a16="http://schemas.microsoft.com/office/drawing/2014/main" id="{70310CFF-15B5-4A27-9AAA-93BA268A5027}"/>
              </a:ext>
            </a:extLst>
          </p:cNvPr>
          <p:cNvSpPr txBox="1"/>
          <p:nvPr/>
        </p:nvSpPr>
        <p:spPr>
          <a:xfrm>
            <a:off x="12031" y="4815158"/>
            <a:ext cx="9787095" cy="461665"/>
          </a:xfrm>
          <a:prstGeom prst="rect">
            <a:avLst/>
          </a:prstGeom>
          <a:noFill/>
        </p:spPr>
        <p:txBody>
          <a:bodyPr wrap="square" rtlCol="0">
            <a:spAutoFit/>
          </a:bodyPr>
          <a:lstStyle/>
          <a:p>
            <a:pPr marL="285750" indent="-285750">
              <a:buFont typeface="Arial" panose="020B0604020202020204" pitchFamily="34" charset="0"/>
              <a:buChar char="•"/>
            </a:pPr>
            <a:r>
              <a:rPr lang="it-IT" sz="2400" dirty="0">
                <a:solidFill>
                  <a:schemeClr val="bg1"/>
                </a:solidFill>
                <a:latin typeface="Comic Sans MS" panose="030F0702030302020204" pitchFamily="66" charset="0"/>
              </a:rPr>
              <a:t>Small </a:t>
            </a:r>
            <a:r>
              <a:rPr lang="it-IT" sz="2400" dirty="0" err="1">
                <a:solidFill>
                  <a:schemeClr val="bg1"/>
                </a:solidFill>
                <a:latin typeface="Comic Sans MS" panose="030F0702030302020204" pitchFamily="66" charset="0"/>
              </a:rPr>
              <a:t>dust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depletion</a:t>
            </a:r>
            <a:r>
              <a:rPr lang="it-IT" sz="2400" dirty="0">
                <a:solidFill>
                  <a:schemeClr val="bg1"/>
                </a:solidFill>
                <a:latin typeface="Comic Sans MS" panose="030F0702030302020204" pitchFamily="66" charset="0"/>
              </a:rPr>
              <a:t>: wind vs. </a:t>
            </a:r>
            <a:r>
              <a:rPr lang="it-IT" sz="2400" dirty="0" err="1">
                <a:solidFill>
                  <a:schemeClr val="bg1"/>
                </a:solidFill>
                <a:latin typeface="Comic Sans MS" panose="030F0702030302020204" pitchFamily="66" charset="0"/>
              </a:rPr>
              <a:t>rapid</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inward</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drift</a:t>
            </a:r>
            <a:r>
              <a:rPr lang="it-IT" sz="2400" dirty="0">
                <a:solidFill>
                  <a:schemeClr val="bg1"/>
                </a:solidFill>
                <a:latin typeface="Comic Sans MS" panose="030F0702030302020204" pitchFamily="66" charset="0"/>
              </a:rPr>
              <a:t>?</a:t>
            </a:r>
          </a:p>
        </p:txBody>
      </p:sp>
      <p:sp>
        <p:nvSpPr>
          <p:cNvPr id="19" name="CasellaDiTesto 18">
            <a:extLst>
              <a:ext uri="{FF2B5EF4-FFF2-40B4-BE49-F238E27FC236}">
                <a16:creationId xmlns:a16="http://schemas.microsoft.com/office/drawing/2014/main" id="{A7F9CDF3-8E87-4E92-8C4B-B984D7735661}"/>
              </a:ext>
            </a:extLst>
          </p:cNvPr>
          <p:cNvSpPr txBox="1"/>
          <p:nvPr/>
        </p:nvSpPr>
        <p:spPr>
          <a:xfrm>
            <a:off x="3476730" y="5476880"/>
            <a:ext cx="8703540" cy="461665"/>
          </a:xfrm>
          <a:prstGeom prst="rect">
            <a:avLst/>
          </a:prstGeom>
          <a:noFill/>
        </p:spPr>
        <p:txBody>
          <a:bodyPr wrap="square" rtlCol="0">
            <a:spAutoFit/>
          </a:bodyPr>
          <a:lstStyle/>
          <a:p>
            <a:pPr marL="285750" indent="-285750" algn="r">
              <a:buFont typeface="Arial" panose="020B0604020202020204" pitchFamily="34" charset="0"/>
              <a:buChar char="•"/>
            </a:pPr>
            <a:r>
              <a:rPr lang="it-IT" sz="2400" dirty="0">
                <a:solidFill>
                  <a:schemeClr val="bg1"/>
                </a:solidFill>
                <a:latin typeface="Comic Sans MS" panose="030F0702030302020204" pitchFamily="66" charset="0"/>
              </a:rPr>
              <a:t>How </a:t>
            </a:r>
            <a:r>
              <a:rPr lang="it-IT" sz="2400" dirty="0" err="1">
                <a:solidFill>
                  <a:schemeClr val="bg1"/>
                </a:solidFill>
                <a:latin typeface="Comic Sans MS" panose="030F0702030302020204" pitchFamily="66" charset="0"/>
              </a:rPr>
              <a:t>does</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photoevaporation</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affects</a:t>
            </a:r>
            <a:r>
              <a:rPr lang="it-IT" sz="2400" dirty="0">
                <a:solidFill>
                  <a:schemeClr val="bg1"/>
                </a:solidFill>
                <a:latin typeface="Comic Sans MS" panose="030F0702030302020204" pitchFamily="66" charset="0"/>
              </a:rPr>
              <a:t> streaming </a:t>
            </a:r>
            <a:r>
              <a:rPr lang="it-IT" sz="2400" dirty="0" err="1">
                <a:solidFill>
                  <a:schemeClr val="bg1"/>
                </a:solidFill>
                <a:latin typeface="Comic Sans MS" panose="030F0702030302020204" pitchFamily="66" charset="0"/>
              </a:rPr>
              <a:t>instability</a:t>
            </a:r>
            <a:r>
              <a:rPr lang="it-IT" sz="2400" dirty="0">
                <a:solidFill>
                  <a:schemeClr val="bg1"/>
                </a:solidFill>
                <a:latin typeface="Comic Sans MS" panose="030F0702030302020204" pitchFamily="66" charset="0"/>
              </a:rPr>
              <a:t>?</a:t>
            </a:r>
          </a:p>
        </p:txBody>
      </p:sp>
      <p:sp>
        <p:nvSpPr>
          <p:cNvPr id="20" name="CasellaDiTesto 19">
            <a:extLst>
              <a:ext uri="{FF2B5EF4-FFF2-40B4-BE49-F238E27FC236}">
                <a16:creationId xmlns:a16="http://schemas.microsoft.com/office/drawing/2014/main" id="{8DE014B5-E66A-4728-9290-74BBDEA1CDE6}"/>
              </a:ext>
            </a:extLst>
          </p:cNvPr>
          <p:cNvSpPr txBox="1"/>
          <p:nvPr/>
        </p:nvSpPr>
        <p:spPr>
          <a:xfrm>
            <a:off x="8385" y="6140246"/>
            <a:ext cx="8703540" cy="461665"/>
          </a:xfrm>
          <a:prstGeom prst="rect">
            <a:avLst/>
          </a:prstGeom>
          <a:noFill/>
        </p:spPr>
        <p:txBody>
          <a:bodyPr wrap="square" rtlCol="0">
            <a:spAutoFit/>
          </a:bodyPr>
          <a:lstStyle/>
          <a:p>
            <a:pPr marL="285750" indent="-285750">
              <a:buFont typeface="Arial" panose="020B0604020202020204" pitchFamily="34" charset="0"/>
              <a:buChar char="•"/>
            </a:pPr>
            <a:r>
              <a:rPr lang="it-IT" sz="2400" dirty="0" err="1">
                <a:solidFill>
                  <a:schemeClr val="bg1"/>
                </a:solidFill>
                <a:latin typeface="Comic Sans MS" panose="030F0702030302020204" pitchFamily="66" charset="0"/>
              </a:rPr>
              <a:t>Effects</a:t>
            </a:r>
            <a:r>
              <a:rPr lang="it-IT" sz="2400" dirty="0">
                <a:solidFill>
                  <a:schemeClr val="bg1"/>
                </a:solidFill>
                <a:latin typeface="Comic Sans MS" panose="030F0702030302020204" pitchFamily="66" charset="0"/>
              </a:rPr>
              <a:t> on the disc </a:t>
            </a:r>
            <a:r>
              <a:rPr lang="it-IT" sz="2400" dirty="0" err="1">
                <a:solidFill>
                  <a:schemeClr val="bg1"/>
                </a:solidFill>
                <a:latin typeface="Comic Sans MS" panose="030F0702030302020204" pitchFamily="66" charset="0"/>
              </a:rPr>
              <a:t>chemistry</a:t>
            </a:r>
            <a:endParaRPr lang="it-IT" sz="24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4171778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BBC465C-B678-4ACB-A5EB-5CAC076A9EC9}"/>
              </a:ext>
            </a:extLst>
          </p:cNvPr>
          <p:cNvSpPr txBox="1"/>
          <p:nvPr/>
        </p:nvSpPr>
        <p:spPr>
          <a:xfrm>
            <a:off x="29817" y="54520"/>
            <a:ext cx="4667047"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A FEW OPEN QUESTIONS</a:t>
            </a:r>
          </a:p>
        </p:txBody>
      </p:sp>
      <p:sp>
        <p:nvSpPr>
          <p:cNvPr id="6" name="CasellaDiTesto 5">
            <a:extLst>
              <a:ext uri="{FF2B5EF4-FFF2-40B4-BE49-F238E27FC236}">
                <a16:creationId xmlns:a16="http://schemas.microsoft.com/office/drawing/2014/main" id="{F64370F2-6109-4DB6-9E00-B6AF138C2D2C}"/>
              </a:ext>
            </a:extLst>
          </p:cNvPr>
          <p:cNvSpPr txBox="1"/>
          <p:nvPr/>
        </p:nvSpPr>
        <p:spPr>
          <a:xfrm>
            <a:off x="0" y="985441"/>
            <a:ext cx="10922558" cy="461665"/>
          </a:xfrm>
          <a:prstGeom prst="rect">
            <a:avLst/>
          </a:prstGeom>
          <a:noFill/>
        </p:spPr>
        <p:txBody>
          <a:bodyPr wrap="square" rtlCol="0">
            <a:spAutoFit/>
          </a:bodyPr>
          <a:lstStyle/>
          <a:p>
            <a:pPr marL="285750" indent="-285750">
              <a:buFont typeface="Arial" panose="020B0604020202020204" pitchFamily="34" charset="0"/>
              <a:buChar char="•"/>
            </a:pPr>
            <a:r>
              <a:rPr lang="it-IT" sz="2400" dirty="0">
                <a:solidFill>
                  <a:schemeClr val="bg1"/>
                </a:solidFill>
                <a:latin typeface="Comic Sans MS" panose="030F0702030302020204" pitchFamily="66" charset="0"/>
              </a:rPr>
              <a:t>How </a:t>
            </a:r>
            <a:r>
              <a:rPr lang="it-IT" sz="2400" dirty="0" err="1">
                <a:solidFill>
                  <a:schemeClr val="bg1"/>
                </a:solidFill>
                <a:latin typeface="Comic Sans MS" panose="030F0702030302020204" pitchFamily="66" charset="0"/>
              </a:rPr>
              <a:t>does</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photoevaporation</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affect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planet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formation</a:t>
            </a:r>
            <a:r>
              <a:rPr lang="it-IT" sz="2400" dirty="0">
                <a:solidFill>
                  <a:schemeClr val="bg1"/>
                </a:solidFill>
                <a:latin typeface="Comic Sans MS" panose="030F0702030302020204" pitchFamily="66" charset="0"/>
              </a:rPr>
              <a:t> and </a:t>
            </a:r>
            <a:r>
              <a:rPr lang="it-IT" sz="2400" dirty="0" err="1">
                <a:solidFill>
                  <a:schemeClr val="bg1"/>
                </a:solidFill>
                <a:latin typeface="Comic Sans MS" panose="030F0702030302020204" pitchFamily="66" charset="0"/>
              </a:rPr>
              <a:t>early</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evolution</a:t>
            </a:r>
            <a:r>
              <a:rPr lang="it-IT" sz="2400" dirty="0">
                <a:solidFill>
                  <a:schemeClr val="bg1"/>
                </a:solidFill>
                <a:latin typeface="Comic Sans MS" panose="030F0702030302020204" pitchFamily="66" charset="0"/>
              </a:rPr>
              <a:t>?</a:t>
            </a:r>
          </a:p>
        </p:txBody>
      </p:sp>
      <p:sp>
        <p:nvSpPr>
          <p:cNvPr id="7" name="CasellaDiTesto 6">
            <a:extLst>
              <a:ext uri="{FF2B5EF4-FFF2-40B4-BE49-F238E27FC236}">
                <a16:creationId xmlns:a16="http://schemas.microsoft.com/office/drawing/2014/main" id="{AC2EDD63-1200-45F2-A31A-5DA6207DA0C3}"/>
              </a:ext>
            </a:extLst>
          </p:cNvPr>
          <p:cNvSpPr txBox="1"/>
          <p:nvPr/>
        </p:nvSpPr>
        <p:spPr>
          <a:xfrm>
            <a:off x="4381081" y="1562419"/>
            <a:ext cx="7810919" cy="461665"/>
          </a:xfrm>
          <a:prstGeom prst="rect">
            <a:avLst/>
          </a:prstGeom>
          <a:noFill/>
        </p:spPr>
        <p:txBody>
          <a:bodyPr wrap="square" rtlCol="0">
            <a:spAutoFit/>
          </a:bodyPr>
          <a:lstStyle/>
          <a:p>
            <a:pPr marL="285750" indent="-285750" algn="r">
              <a:buFont typeface="Arial" panose="020B0604020202020204" pitchFamily="34" charset="0"/>
              <a:buChar char="•"/>
            </a:pPr>
            <a:r>
              <a:rPr lang="it-IT" sz="2400" dirty="0">
                <a:solidFill>
                  <a:schemeClr val="bg1"/>
                </a:solidFill>
                <a:latin typeface="Comic Sans MS" panose="030F0702030302020204" pitchFamily="66" charset="0"/>
              </a:rPr>
              <a:t>How can </a:t>
            </a:r>
            <a:r>
              <a:rPr lang="it-IT" sz="2400" dirty="0" err="1">
                <a:solidFill>
                  <a:schemeClr val="bg1"/>
                </a:solidFill>
                <a:latin typeface="Comic Sans MS" panose="030F0702030302020204" pitchFamily="66" charset="0"/>
              </a:rPr>
              <a:t>we</a:t>
            </a:r>
            <a:r>
              <a:rPr lang="it-IT" sz="2400" dirty="0">
                <a:solidFill>
                  <a:schemeClr val="bg1"/>
                </a:solidFill>
                <a:latin typeface="Comic Sans MS" panose="030F0702030302020204" pitchFamily="66" charset="0"/>
              </a:rPr>
              <a:t> account for dynamics in star clusters?</a:t>
            </a:r>
          </a:p>
        </p:txBody>
      </p:sp>
      <p:sp>
        <p:nvSpPr>
          <p:cNvPr id="8" name="CasellaDiTesto 7">
            <a:extLst>
              <a:ext uri="{FF2B5EF4-FFF2-40B4-BE49-F238E27FC236}">
                <a16:creationId xmlns:a16="http://schemas.microsoft.com/office/drawing/2014/main" id="{DE7496FA-DE5C-4423-8615-2D25BC4BFE5A}"/>
              </a:ext>
            </a:extLst>
          </p:cNvPr>
          <p:cNvSpPr txBox="1"/>
          <p:nvPr/>
        </p:nvSpPr>
        <p:spPr>
          <a:xfrm>
            <a:off x="29817" y="2139397"/>
            <a:ext cx="7810919" cy="461665"/>
          </a:xfrm>
          <a:prstGeom prst="rect">
            <a:avLst/>
          </a:prstGeom>
          <a:noFill/>
        </p:spPr>
        <p:txBody>
          <a:bodyPr wrap="square" rtlCol="0">
            <a:spAutoFit/>
          </a:bodyPr>
          <a:lstStyle/>
          <a:p>
            <a:pPr marL="285750" indent="-285750">
              <a:buFont typeface="Arial" panose="020B0604020202020204" pitchFamily="34" charset="0"/>
              <a:buChar char="•"/>
            </a:pPr>
            <a:r>
              <a:rPr lang="it-IT" sz="2400" dirty="0">
                <a:solidFill>
                  <a:schemeClr val="bg1"/>
                </a:solidFill>
                <a:latin typeface="Comic Sans MS" panose="030F0702030302020204" pitchFamily="66" charset="0"/>
              </a:rPr>
              <a:t>How </a:t>
            </a:r>
            <a:r>
              <a:rPr lang="it-IT" sz="2400" dirty="0" err="1">
                <a:solidFill>
                  <a:schemeClr val="bg1"/>
                </a:solidFill>
                <a:latin typeface="Comic Sans MS" panose="030F0702030302020204" pitchFamily="66" charset="0"/>
              </a:rPr>
              <a:t>does</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all</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this</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change</a:t>
            </a:r>
            <a:r>
              <a:rPr lang="it-IT" sz="2400" dirty="0">
                <a:solidFill>
                  <a:schemeClr val="bg1"/>
                </a:solidFill>
                <a:latin typeface="Comic Sans MS" panose="030F0702030302020204" pitchFamily="66" charset="0"/>
              </a:rPr>
              <a:t> with </a:t>
            </a:r>
            <a:r>
              <a:rPr lang="it-IT" sz="2400" dirty="0" err="1">
                <a:solidFill>
                  <a:schemeClr val="bg1"/>
                </a:solidFill>
                <a:latin typeface="Comic Sans MS" panose="030F0702030302020204" pitchFamily="66" charset="0"/>
              </a:rPr>
              <a:t>cosmic</a:t>
            </a:r>
            <a:r>
              <a:rPr lang="it-IT" sz="2400" dirty="0">
                <a:solidFill>
                  <a:schemeClr val="bg1"/>
                </a:solidFill>
                <a:latin typeface="Comic Sans MS" panose="030F0702030302020204" pitchFamily="66" charset="0"/>
              </a:rPr>
              <a:t> time?</a:t>
            </a:r>
          </a:p>
        </p:txBody>
      </p:sp>
      <p:sp>
        <p:nvSpPr>
          <p:cNvPr id="9" name="CasellaDiTesto 8">
            <a:extLst>
              <a:ext uri="{FF2B5EF4-FFF2-40B4-BE49-F238E27FC236}">
                <a16:creationId xmlns:a16="http://schemas.microsoft.com/office/drawing/2014/main" id="{92CEF586-BB73-4E3D-9682-284B01312877}"/>
              </a:ext>
            </a:extLst>
          </p:cNvPr>
          <p:cNvSpPr txBox="1"/>
          <p:nvPr/>
        </p:nvSpPr>
        <p:spPr>
          <a:xfrm>
            <a:off x="1013791" y="2716375"/>
            <a:ext cx="11178210" cy="461665"/>
          </a:xfrm>
          <a:prstGeom prst="rect">
            <a:avLst/>
          </a:prstGeom>
          <a:noFill/>
        </p:spPr>
        <p:txBody>
          <a:bodyPr wrap="square" rtlCol="0">
            <a:spAutoFit/>
          </a:bodyPr>
          <a:lstStyle/>
          <a:p>
            <a:pPr marL="285750" indent="-285750" algn="r">
              <a:buFont typeface="Arial" panose="020B0604020202020204" pitchFamily="34" charset="0"/>
              <a:buChar char="•"/>
            </a:pPr>
            <a:r>
              <a:rPr lang="it-IT" sz="2400" dirty="0" err="1">
                <a:solidFill>
                  <a:schemeClr val="bg1"/>
                </a:solidFill>
                <a:latin typeface="Comic Sans MS" panose="030F0702030302020204" pitchFamily="66" charset="0"/>
              </a:rPr>
              <a:t>Exactly</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where</a:t>
            </a:r>
            <a:r>
              <a:rPr lang="it-IT" sz="2400" dirty="0">
                <a:solidFill>
                  <a:schemeClr val="bg1"/>
                </a:solidFill>
                <a:latin typeface="Comic Sans MS" panose="030F0702030302020204" pitchFamily="66" charset="0"/>
              </a:rPr>
              <a:t> and </a:t>
            </a:r>
            <a:r>
              <a:rPr lang="it-IT" sz="2400" dirty="0" err="1">
                <a:solidFill>
                  <a:schemeClr val="bg1"/>
                </a:solidFill>
                <a:latin typeface="Comic Sans MS" panose="030F0702030302020204" pitchFamily="66" charset="0"/>
              </a:rPr>
              <a:t>when</a:t>
            </a:r>
            <a:r>
              <a:rPr lang="it-IT" sz="2400" dirty="0">
                <a:solidFill>
                  <a:schemeClr val="bg1"/>
                </a:solidFill>
                <a:latin typeface="Comic Sans MS" panose="030F0702030302020204" pitchFamily="66" charset="0"/>
              </a:rPr>
              <a:t> in clusters </a:t>
            </a:r>
            <a:r>
              <a:rPr lang="it-IT" sz="2400" dirty="0" err="1">
                <a:solidFill>
                  <a:schemeClr val="bg1"/>
                </a:solidFill>
                <a:latin typeface="Comic Sans MS" panose="030F0702030302020204" pitchFamily="66" charset="0"/>
              </a:rPr>
              <a:t>photoevaporation</a:t>
            </a:r>
            <a:r>
              <a:rPr lang="it-IT" sz="2400" dirty="0">
                <a:solidFill>
                  <a:schemeClr val="bg1"/>
                </a:solidFill>
                <a:latin typeface="Comic Sans MS" panose="030F0702030302020204" pitchFamily="66" charset="0"/>
              </a:rPr>
              <a:t> drives disc </a:t>
            </a:r>
            <a:r>
              <a:rPr lang="it-IT" sz="2400" dirty="0" err="1">
                <a:solidFill>
                  <a:schemeClr val="bg1"/>
                </a:solidFill>
                <a:latin typeface="Comic Sans MS" panose="030F0702030302020204" pitchFamily="66" charset="0"/>
              </a:rPr>
              <a:t>dispersal</a:t>
            </a:r>
            <a:r>
              <a:rPr lang="it-IT" sz="2400" dirty="0">
                <a:solidFill>
                  <a:schemeClr val="bg1"/>
                </a:solidFill>
                <a:latin typeface="Comic Sans MS" panose="030F0702030302020204" pitchFamily="66" charset="0"/>
              </a:rPr>
              <a:t>?</a:t>
            </a:r>
          </a:p>
        </p:txBody>
      </p:sp>
      <p:sp>
        <p:nvSpPr>
          <p:cNvPr id="10" name="CasellaDiTesto 9">
            <a:extLst>
              <a:ext uri="{FF2B5EF4-FFF2-40B4-BE49-F238E27FC236}">
                <a16:creationId xmlns:a16="http://schemas.microsoft.com/office/drawing/2014/main" id="{8518C79C-7A90-48C5-82CE-C94ADA437D3F}"/>
              </a:ext>
            </a:extLst>
          </p:cNvPr>
          <p:cNvSpPr txBox="1"/>
          <p:nvPr/>
        </p:nvSpPr>
        <p:spPr>
          <a:xfrm>
            <a:off x="0" y="3293353"/>
            <a:ext cx="11736475" cy="461665"/>
          </a:xfrm>
          <a:prstGeom prst="rect">
            <a:avLst/>
          </a:prstGeom>
          <a:noFill/>
        </p:spPr>
        <p:txBody>
          <a:bodyPr wrap="square" rtlCol="0">
            <a:spAutoFit/>
          </a:bodyPr>
          <a:lstStyle/>
          <a:p>
            <a:pPr marL="285750" indent="-285750">
              <a:buFont typeface="Arial" panose="020B0604020202020204" pitchFamily="34" charset="0"/>
              <a:buChar char="•"/>
            </a:pPr>
            <a:r>
              <a:rPr lang="it-IT" sz="2400" dirty="0">
                <a:solidFill>
                  <a:schemeClr val="bg1"/>
                </a:solidFill>
                <a:latin typeface="Comic Sans MS" panose="030F0702030302020204" pitchFamily="66" charset="0"/>
              </a:rPr>
              <a:t>How to match </a:t>
            </a:r>
            <a:r>
              <a:rPr lang="it-IT" sz="2400" dirty="0" err="1">
                <a:solidFill>
                  <a:schemeClr val="bg1"/>
                </a:solidFill>
                <a:latin typeface="Comic Sans MS" panose="030F0702030302020204" pitchFamily="66" charset="0"/>
              </a:rPr>
              <a:t>observed</a:t>
            </a:r>
            <a:r>
              <a:rPr lang="it-IT" sz="2400" dirty="0">
                <a:solidFill>
                  <a:schemeClr val="bg1"/>
                </a:solidFill>
                <a:latin typeface="Comic Sans MS" panose="030F0702030302020204" pitchFamily="66" charset="0"/>
              </a:rPr>
              <a:t> disc ages in massive clusters with </a:t>
            </a:r>
            <a:r>
              <a:rPr lang="it-IT" sz="2400" dirty="0" err="1">
                <a:solidFill>
                  <a:schemeClr val="bg1"/>
                </a:solidFill>
                <a:latin typeface="Comic Sans MS" panose="030F0702030302020204" pitchFamily="66" charset="0"/>
              </a:rPr>
              <a:t>rapid</a:t>
            </a:r>
            <a:r>
              <a:rPr lang="it-IT" sz="2400" dirty="0">
                <a:solidFill>
                  <a:schemeClr val="bg1"/>
                </a:solidFill>
                <a:latin typeface="Comic Sans MS" panose="030F0702030302020204" pitchFamily="66" charset="0"/>
              </a:rPr>
              <a:t> disc </a:t>
            </a:r>
            <a:r>
              <a:rPr lang="it-IT" sz="2400" dirty="0" err="1">
                <a:solidFill>
                  <a:schemeClr val="bg1"/>
                </a:solidFill>
                <a:latin typeface="Comic Sans MS" panose="030F0702030302020204" pitchFamily="66" charset="0"/>
              </a:rPr>
              <a:t>dispersal</a:t>
            </a:r>
            <a:r>
              <a:rPr lang="it-IT" sz="2400" dirty="0">
                <a:solidFill>
                  <a:schemeClr val="bg1"/>
                </a:solidFill>
                <a:latin typeface="Comic Sans MS" panose="030F0702030302020204" pitchFamily="66" charset="0"/>
              </a:rPr>
              <a:t>?</a:t>
            </a:r>
          </a:p>
        </p:txBody>
      </p:sp>
    </p:spTree>
    <p:extLst>
      <p:ext uri="{BB962C8B-B14F-4D97-AF65-F5344CB8AC3E}">
        <p14:creationId xmlns:p14="http://schemas.microsoft.com/office/powerpoint/2010/main" val="37751386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48DB1E96-3F9C-4199-B59C-C01255AC97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47337"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F9A017F8-BE83-4B3D-871C-00EE76510D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2360" y="2032999"/>
            <a:ext cx="853126" cy="874748"/>
          </a:xfrm>
          <a:prstGeom prst="rect">
            <a:avLst/>
          </a:prstGeom>
        </p:spPr>
      </p:pic>
      <p:pic>
        <p:nvPicPr>
          <p:cNvPr id="6" name="Immagine 5">
            <a:extLst>
              <a:ext uri="{FF2B5EF4-FFF2-40B4-BE49-F238E27FC236}">
                <a16:creationId xmlns:a16="http://schemas.microsoft.com/office/drawing/2014/main" id="{3D7002A6-FE24-4F8B-B1AE-33B6A3E47BDC}"/>
              </a:ext>
            </a:extLst>
          </p:cNvPr>
          <p:cNvPicPr>
            <a:picLocks noChangeAspect="1"/>
          </p:cNvPicPr>
          <p:nvPr/>
        </p:nvPicPr>
        <p:blipFill rotWithShape="1">
          <a:blip r:embed="rId4">
            <a:extLst>
              <a:ext uri="{28A0092B-C50C-407E-A947-70E740481C1C}">
                <a14:useLocalDpi xmlns:a14="http://schemas.microsoft.com/office/drawing/2010/main" val="0"/>
              </a:ext>
            </a:extLst>
          </a:blip>
          <a:srcRect l="11484" t="14921" r="14313" b="15926"/>
          <a:stretch/>
        </p:blipFill>
        <p:spPr>
          <a:xfrm>
            <a:off x="10447337" y="3227755"/>
            <a:ext cx="1646893" cy="803841"/>
          </a:xfrm>
          <a:prstGeom prst="rect">
            <a:avLst/>
          </a:prstGeom>
        </p:spPr>
      </p:pic>
      <p:sp>
        <p:nvSpPr>
          <p:cNvPr id="2" name="Titolo 1">
            <a:extLst>
              <a:ext uri="{FF2B5EF4-FFF2-40B4-BE49-F238E27FC236}">
                <a16:creationId xmlns:a16="http://schemas.microsoft.com/office/drawing/2014/main" id="{99B0BF37-5D1D-4E17-AFFB-B49D54EAE9B5}"/>
              </a:ext>
            </a:extLst>
          </p:cNvPr>
          <p:cNvSpPr>
            <a:spLocks noGrp="1"/>
          </p:cNvSpPr>
          <p:nvPr>
            <p:ph type="title"/>
          </p:nvPr>
        </p:nvSpPr>
        <p:spPr>
          <a:xfrm>
            <a:off x="4189751" y="155149"/>
            <a:ext cx="6115180" cy="2432588"/>
          </a:xfrm>
          <a:noFill/>
        </p:spPr>
        <p:txBody>
          <a:bodyPr>
            <a:normAutofit fontScale="90000"/>
          </a:bodyPr>
          <a:lstStyle/>
          <a:p>
            <a:pPr algn="ctr"/>
            <a:r>
              <a:rPr lang="en-US" b="1" i="0" dirty="0">
                <a:solidFill>
                  <a:srgbClr val="FFFF00"/>
                </a:solidFill>
                <a:effectLst>
                  <a:outerShdw blurRad="50800" dist="101600" dir="16200000" sx="101000" sy="101000" rotWithShape="0">
                    <a:prstClr val="black">
                      <a:alpha val="69000"/>
                    </a:prstClr>
                  </a:outerShdw>
                </a:effectLst>
                <a:latin typeface="Liberation Sans"/>
              </a:rPr>
              <a:t>Disk populations and their evolution in various galactic environments</a:t>
            </a:r>
            <a:endParaRPr lang="it-IT" b="1" dirty="0">
              <a:solidFill>
                <a:srgbClr val="FFFF00"/>
              </a:solidFill>
              <a:effectLst>
                <a:outerShdw blurRad="50800" dist="101600" dir="16200000" sx="101000" sy="101000" rotWithShape="0">
                  <a:prstClr val="black">
                    <a:alpha val="69000"/>
                  </a:prstClr>
                </a:outerShdw>
              </a:effectLst>
            </a:endParaRPr>
          </a:p>
        </p:txBody>
      </p:sp>
      <p:sp>
        <p:nvSpPr>
          <p:cNvPr id="7" name="CasellaDiTesto 6">
            <a:extLst>
              <a:ext uri="{FF2B5EF4-FFF2-40B4-BE49-F238E27FC236}">
                <a16:creationId xmlns:a16="http://schemas.microsoft.com/office/drawing/2014/main" id="{6958592F-B35B-4456-B61F-967397F4BB9B}"/>
              </a:ext>
            </a:extLst>
          </p:cNvPr>
          <p:cNvSpPr txBox="1"/>
          <p:nvPr/>
        </p:nvSpPr>
        <p:spPr>
          <a:xfrm>
            <a:off x="10239592" y="4671613"/>
            <a:ext cx="2038662" cy="1938992"/>
          </a:xfrm>
          <a:prstGeom prst="rect">
            <a:avLst/>
          </a:prstGeom>
          <a:noFill/>
        </p:spPr>
        <p:txBody>
          <a:bodyPr wrap="square" rtlCol="0">
            <a:spAutoFit/>
          </a:bodyPr>
          <a:lstStyle/>
          <a:p>
            <a:pPr algn="ctr"/>
            <a:r>
              <a:rPr lang="it-IT" sz="2000" dirty="0">
                <a:solidFill>
                  <a:schemeClr val="bg1">
                    <a:lumMod val="95000"/>
                  </a:schemeClr>
                </a:solidFill>
                <a:effectLst>
                  <a:glow rad="228600">
                    <a:schemeClr val="accent2">
                      <a:satMod val="175000"/>
                      <a:alpha val="40000"/>
                    </a:schemeClr>
                  </a:glow>
                </a:effectLst>
                <a:latin typeface="Franklin Gothic Demi" panose="020B0703020102020204" pitchFamily="34" charset="0"/>
              </a:rPr>
              <a:t>Mario Giuseppe Guarcello</a:t>
            </a:r>
          </a:p>
          <a:p>
            <a:pPr algn="ctr"/>
            <a:r>
              <a:rPr lang="it-IT" sz="2000" dirty="0">
                <a:solidFill>
                  <a:schemeClr val="bg1">
                    <a:lumMod val="95000"/>
                  </a:schemeClr>
                </a:solidFill>
                <a:effectLst>
                  <a:glow rad="228600">
                    <a:schemeClr val="accent2">
                      <a:satMod val="175000"/>
                      <a:alpha val="40000"/>
                    </a:schemeClr>
                  </a:glow>
                </a:effectLst>
                <a:latin typeface="Franklin Gothic Demi" panose="020B0703020102020204" pitchFamily="34" charset="0"/>
              </a:rPr>
              <a:t>INAF </a:t>
            </a:r>
          </a:p>
          <a:p>
            <a:pPr algn="ctr"/>
            <a:r>
              <a:rPr lang="it-IT" sz="2000" dirty="0">
                <a:solidFill>
                  <a:schemeClr val="bg1">
                    <a:lumMod val="95000"/>
                  </a:schemeClr>
                </a:solidFill>
                <a:effectLst>
                  <a:glow rad="228600">
                    <a:schemeClr val="accent2">
                      <a:satMod val="175000"/>
                      <a:alpha val="40000"/>
                    </a:schemeClr>
                  </a:glow>
                </a:effectLst>
                <a:latin typeface="Franklin Gothic Demi" panose="020B0703020102020204" pitchFamily="34" charset="0"/>
              </a:rPr>
              <a:t> Osservatorio Astronomico di Palermo</a:t>
            </a:r>
          </a:p>
        </p:txBody>
      </p:sp>
      <p:sp>
        <p:nvSpPr>
          <p:cNvPr id="10" name="Titolo 1">
            <a:extLst>
              <a:ext uri="{FF2B5EF4-FFF2-40B4-BE49-F238E27FC236}">
                <a16:creationId xmlns:a16="http://schemas.microsoft.com/office/drawing/2014/main" id="{7F37FAC4-0874-4F7F-B890-8A76856858D7}"/>
              </a:ext>
            </a:extLst>
          </p:cNvPr>
          <p:cNvSpPr txBox="1">
            <a:spLocks/>
          </p:cNvSpPr>
          <p:nvPr/>
        </p:nvSpPr>
        <p:spPr>
          <a:xfrm>
            <a:off x="4744106" y="5159047"/>
            <a:ext cx="5203279" cy="1229136"/>
          </a:xfrm>
          <a:prstGeom prst="rect">
            <a:avLst/>
          </a:prstGeom>
          <a:no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FFFF00"/>
                </a:solidFill>
                <a:effectLst>
                  <a:outerShdw blurRad="50800" dist="101600" dir="16200000" sx="101000" sy="101000" rotWithShape="0">
                    <a:prstClr val="black">
                      <a:alpha val="69000"/>
                    </a:prstClr>
                  </a:outerShdw>
                </a:effectLst>
                <a:latin typeface="Liberation Sans"/>
              </a:rPr>
              <a:t>Cosmic rays and energetic particles</a:t>
            </a:r>
            <a:endParaRPr lang="it-IT" b="1" dirty="0">
              <a:solidFill>
                <a:srgbClr val="FFFF00"/>
              </a:solidFill>
              <a:effectLst>
                <a:outerShdw blurRad="50800" dist="101600" dir="16200000" sx="101000" sy="101000" rotWithShape="0">
                  <a:prstClr val="black">
                    <a:alpha val="69000"/>
                  </a:prstClr>
                </a:outerShdw>
              </a:effectLst>
            </a:endParaRPr>
          </a:p>
        </p:txBody>
      </p:sp>
    </p:spTree>
    <p:extLst>
      <p:ext uri="{BB962C8B-B14F-4D97-AF65-F5344CB8AC3E}">
        <p14:creationId xmlns:p14="http://schemas.microsoft.com/office/powerpoint/2010/main" val="4805917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E523E3E2-70E9-4B9F-808F-AAC78FECB898}"/>
              </a:ext>
            </a:extLst>
          </p:cNvPr>
          <p:cNvSpPr txBox="1"/>
          <p:nvPr/>
        </p:nvSpPr>
        <p:spPr>
          <a:xfrm>
            <a:off x="29817" y="54520"/>
            <a:ext cx="676300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COSMIC RAYS: A BASIC INGREDIENT</a:t>
            </a:r>
          </a:p>
        </p:txBody>
      </p:sp>
      <p:sp>
        <p:nvSpPr>
          <p:cNvPr id="3" name="Rettangolo con angoli arrotondati 2">
            <a:extLst>
              <a:ext uri="{FF2B5EF4-FFF2-40B4-BE49-F238E27FC236}">
                <a16:creationId xmlns:a16="http://schemas.microsoft.com/office/drawing/2014/main" id="{71E2D2C6-DFB7-478E-BA91-8C4DFA08487B}"/>
              </a:ext>
            </a:extLst>
          </p:cNvPr>
          <p:cNvSpPr/>
          <p:nvPr/>
        </p:nvSpPr>
        <p:spPr>
          <a:xfrm>
            <a:off x="113502" y="1007430"/>
            <a:ext cx="4721257" cy="4843139"/>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Fundamental</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ingredient</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dirty="0">
                <a:solidFill>
                  <a:schemeClr val="tx1"/>
                </a:solidFill>
                <a:latin typeface="Arial" panose="020B0604020202020204" pitchFamily="34" charset="0"/>
              </a:rPr>
              <a:t>in discs </a:t>
            </a:r>
            <a:r>
              <a:rPr lang="it-IT" altLang="it-IT" sz="2400" dirty="0" err="1">
                <a:solidFill>
                  <a:schemeClr val="tx1"/>
                </a:solidFill>
                <a:latin typeface="Arial" panose="020B0604020202020204" pitchFamily="34" charset="0"/>
              </a:rPr>
              <a:t>evolution</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which</a:t>
            </a:r>
            <a:r>
              <a:rPr lang="it-IT" altLang="it-IT" sz="2400" dirty="0">
                <a:solidFill>
                  <a:schemeClr val="tx1"/>
                </a:solidFill>
                <a:latin typeface="Arial" panose="020B0604020202020204" pitchFamily="34" charset="0"/>
              </a:rPr>
              <a:t> impacts: </a:t>
            </a:r>
          </a:p>
          <a:p>
            <a:pPr algn="ctr">
              <a:tabLst>
                <a:tab pos="630238" algn="l"/>
              </a:tabLst>
            </a:pPr>
            <a:endParaRPr lang="it-IT" altLang="it-IT" sz="2400" i="1"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Ionization</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rate </a:t>
            </a:r>
            <a:r>
              <a:rPr lang="it-IT" altLang="it-IT" sz="2400" dirty="0">
                <a:solidFill>
                  <a:schemeClr val="tx1"/>
                </a:solidFill>
                <a:latin typeface="Arial" panose="020B0604020202020204" pitchFamily="34" charset="0"/>
              </a:rPr>
              <a:t>ζ</a:t>
            </a:r>
            <a:r>
              <a:rPr lang="it-IT" altLang="it-IT" sz="2400" baseline="-25000" dirty="0">
                <a:solidFill>
                  <a:schemeClr val="tx1"/>
                </a:solidFill>
                <a:latin typeface="Arial" panose="020B0604020202020204" pitchFamily="34" charset="0"/>
              </a:rPr>
              <a:t>CR </a:t>
            </a:r>
            <a:r>
              <a:rPr lang="it-IT" altLang="it-IT" sz="2400" dirty="0">
                <a:solidFill>
                  <a:schemeClr val="tx1"/>
                </a:solidFill>
                <a:latin typeface="Arial" panose="020B0604020202020204" pitchFamily="34" charset="0"/>
                <a:sym typeface="Wingdings" panose="05000000000000000000" pitchFamily="2" charset="2"/>
              </a:rPr>
              <a:t> </a:t>
            </a:r>
            <a:r>
              <a:rPr lang="it-IT" altLang="it-IT" sz="2400" dirty="0" err="1">
                <a:solidFill>
                  <a:schemeClr val="tx1"/>
                </a:solidFill>
                <a:latin typeface="Arial" panose="020B0604020202020204" pitchFamily="34" charset="0"/>
              </a:rPr>
              <a:t>coupling</a:t>
            </a:r>
            <a:r>
              <a:rPr lang="it-IT" altLang="it-IT" sz="2400" dirty="0">
                <a:solidFill>
                  <a:schemeClr val="tx1"/>
                </a:solidFill>
                <a:latin typeface="Arial" panose="020B0604020202020204" pitchFamily="34" charset="0"/>
              </a:rPr>
              <a:t> with </a:t>
            </a:r>
            <a:r>
              <a:rPr lang="it-IT" altLang="it-IT" sz="2400" dirty="0" err="1">
                <a:solidFill>
                  <a:schemeClr val="tx1"/>
                </a:solidFill>
                <a:latin typeface="Arial" panose="020B0604020202020204" pitchFamily="34" charset="0"/>
              </a:rPr>
              <a:t>magnetic</a:t>
            </a:r>
            <a:r>
              <a:rPr lang="it-IT" altLang="it-IT" sz="2400" dirty="0">
                <a:solidFill>
                  <a:schemeClr val="tx1"/>
                </a:solidFill>
                <a:latin typeface="Arial" panose="020B0604020202020204" pitchFamily="34" charset="0"/>
              </a:rPr>
              <a:t> field and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angular</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momentum</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transport</a:t>
            </a:r>
            <a:endPar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tabLst>
                <a:tab pos="630238" algn="l"/>
              </a:tabLst>
            </a:pPr>
            <a:endParaRPr lang="it-IT" altLang="it-IT" sz="2400"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dirty="0" err="1">
                <a:solidFill>
                  <a:schemeClr val="tx1"/>
                </a:solidFill>
                <a:latin typeface="Arial" panose="020B0604020202020204" pitchFamily="34" charset="0"/>
              </a:rPr>
              <a:t>Formation</a:t>
            </a:r>
            <a:r>
              <a:rPr lang="it-IT" altLang="it-IT" sz="2400" dirty="0">
                <a:solidFill>
                  <a:schemeClr val="tx1"/>
                </a:solidFill>
                <a:latin typeface="Arial" panose="020B0604020202020204" pitchFamily="34" charset="0"/>
              </a:rPr>
              <a:t> of the </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dead zones</a:t>
            </a:r>
          </a:p>
          <a:p>
            <a:pPr algn="ctr">
              <a:tabLst>
                <a:tab pos="630238" algn="l"/>
              </a:tabLst>
            </a:pPr>
            <a:endParaRPr lang="it-IT" altLang="it-IT" sz="2400"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Chemical reactions</a:t>
            </a:r>
          </a:p>
        </p:txBody>
      </p:sp>
      <p:pic>
        <p:nvPicPr>
          <p:cNvPr id="5122" name="Picture 2" descr="3: Schematic structure of the protoplanetary disk if the low ionisation fraction at radii about 1 AU quenches angular momentum transport due to the MRI, forming a &quot;dead zone&quot;. X-rays, produced from the cooling of plasma confined within magnetic field loops in the stellar corona, ionize the disk surface, but fail to penetrate to the mid-plane. Green text indicate ragions where the MRI develops while red text indicate regions where perturbation effects dominate. Figure adapted from Armitage (2011).">
            <a:extLst>
              <a:ext uri="{FF2B5EF4-FFF2-40B4-BE49-F238E27FC236}">
                <a16:creationId xmlns:a16="http://schemas.microsoft.com/office/drawing/2014/main" id="{DEA6340D-5D86-4078-9559-1A9DAA7127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352" y="1346310"/>
            <a:ext cx="7149146" cy="3381126"/>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a:extLst>
              <a:ext uri="{FF2B5EF4-FFF2-40B4-BE49-F238E27FC236}">
                <a16:creationId xmlns:a16="http://schemas.microsoft.com/office/drawing/2014/main" id="{84D724F0-B1DE-4400-9BD4-E6FE4C62315A}"/>
              </a:ext>
            </a:extLst>
          </p:cNvPr>
          <p:cNvSpPr txBox="1"/>
          <p:nvPr/>
        </p:nvSpPr>
        <p:spPr>
          <a:xfrm>
            <a:off x="4929352" y="4758966"/>
            <a:ext cx="7149145" cy="1015663"/>
          </a:xfrm>
          <a:prstGeom prst="rect">
            <a:avLst/>
          </a:prstGeom>
          <a:noFill/>
          <a:ln w="28575">
            <a:solidFill>
              <a:srgbClr val="FF0000"/>
            </a:solidFill>
          </a:ln>
        </p:spPr>
        <p:txBody>
          <a:bodyPr wrap="square" rtlCol="0">
            <a:spAutoFit/>
          </a:bodyPr>
          <a:lstStyle/>
          <a:p>
            <a:pPr algn="ctr"/>
            <a:r>
              <a:rPr lang="en-US" sz="2000" dirty="0">
                <a:solidFill>
                  <a:schemeClr val="bg1"/>
                </a:solidFill>
              </a:rPr>
              <a:t>Schematic structure of the protoplanetary disk with low ionization and dead zone. Stellar X-rays ionize only the disk surface. </a:t>
            </a:r>
            <a:r>
              <a:rPr lang="en-US" sz="2000" i="1" dirty="0">
                <a:solidFill>
                  <a:schemeClr val="bg1"/>
                </a:solidFill>
              </a:rPr>
              <a:t>Armitage+ 2011, Champion+2019</a:t>
            </a:r>
            <a:endParaRPr lang="en-US" sz="2000" dirty="0">
              <a:solidFill>
                <a:schemeClr val="bg1"/>
              </a:solidFill>
            </a:endParaRPr>
          </a:p>
        </p:txBody>
      </p:sp>
    </p:spTree>
    <p:extLst>
      <p:ext uri="{BB962C8B-B14F-4D97-AF65-F5344CB8AC3E}">
        <p14:creationId xmlns:p14="http://schemas.microsoft.com/office/powerpoint/2010/main" val="14589657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con angoli arrotondati 6">
            <a:extLst>
              <a:ext uri="{FF2B5EF4-FFF2-40B4-BE49-F238E27FC236}">
                <a16:creationId xmlns:a16="http://schemas.microsoft.com/office/drawing/2014/main" id="{335248E5-20E6-480A-B0A8-658C3A30809B}"/>
              </a:ext>
            </a:extLst>
          </p:cNvPr>
          <p:cNvSpPr/>
          <p:nvPr/>
        </p:nvSpPr>
        <p:spPr>
          <a:xfrm>
            <a:off x="29817" y="798368"/>
            <a:ext cx="10916744" cy="205160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dirty="0">
                <a:solidFill>
                  <a:schemeClr val="tx1"/>
                </a:solidFill>
                <a:latin typeface="Arial" panose="020B0604020202020204" pitchFamily="34" charset="0"/>
              </a:rPr>
              <a:t>FUV and X-rays </a:t>
            </a:r>
            <a:r>
              <a:rPr lang="it-IT" altLang="it-IT" sz="2400" dirty="0" err="1">
                <a:solidFill>
                  <a:schemeClr val="tx1"/>
                </a:solidFill>
                <a:latin typeface="Arial" panose="020B0604020202020204" pitchFamily="34" charset="0"/>
              </a:rPr>
              <a:t>dominates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ionization</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at</a:t>
            </a:r>
            <a:r>
              <a:rPr lang="it-IT" altLang="it-IT" sz="2400" dirty="0">
                <a:solidFill>
                  <a:schemeClr val="tx1"/>
                </a:solidFill>
                <a:latin typeface="Arial" panose="020B0604020202020204" pitchFamily="34" charset="0"/>
              </a:rPr>
              <a:t> disc </a:t>
            </a:r>
            <a:r>
              <a:rPr lang="it-IT" altLang="it-IT" sz="2400" dirty="0" err="1">
                <a:solidFill>
                  <a:schemeClr val="tx1"/>
                </a:solidFill>
                <a:latin typeface="Arial" panose="020B0604020202020204" pitchFamily="34" charset="0"/>
              </a:rPr>
              <a:t>surface</a:t>
            </a:r>
            <a:r>
              <a:rPr lang="it-IT" altLang="it-IT" sz="2400" dirty="0">
                <a:solidFill>
                  <a:schemeClr val="tx1"/>
                </a:solidFill>
                <a:latin typeface="Arial" panose="020B0604020202020204" pitchFamily="34" charset="0"/>
              </a:rPr>
              <a:t> (</a:t>
            </a:r>
            <a:r>
              <a:rPr lang="el-GR" altLang="it-IT" sz="2400" i="1" dirty="0">
                <a:solidFill>
                  <a:schemeClr val="tx1"/>
                </a:solidFill>
                <a:latin typeface="Arial" panose="020B0604020202020204" pitchFamily="34" charset="0"/>
              </a:rPr>
              <a:t>Σ</a:t>
            </a:r>
            <a:r>
              <a:rPr lang="it-IT" altLang="it-IT" sz="2400" i="1" dirty="0">
                <a:solidFill>
                  <a:schemeClr val="tx1"/>
                </a:solidFill>
                <a:latin typeface="Arial" panose="020B0604020202020204" pitchFamily="34" charset="0"/>
              </a:rPr>
              <a:t>&lt;10</a:t>
            </a:r>
            <a:r>
              <a:rPr lang="it-IT" altLang="it-IT" sz="2400" i="1" baseline="30000" dirty="0">
                <a:solidFill>
                  <a:schemeClr val="tx1"/>
                </a:solidFill>
                <a:latin typeface="Arial" panose="020B0604020202020204" pitchFamily="34" charset="0"/>
              </a:rPr>
              <a:t>2</a:t>
            </a:r>
            <a:r>
              <a:rPr lang="it-IT" altLang="it-IT" sz="2400" i="1" dirty="0">
                <a:solidFill>
                  <a:schemeClr val="tx1"/>
                </a:solidFill>
                <a:latin typeface="Arial" panose="020B0604020202020204" pitchFamily="34" charset="0"/>
              </a:rPr>
              <a:t> g/cm</a:t>
            </a:r>
            <a:r>
              <a:rPr lang="it-IT" altLang="it-IT" sz="2400" i="1" baseline="30000" dirty="0">
                <a:solidFill>
                  <a:schemeClr val="tx1"/>
                </a:solidFill>
                <a:latin typeface="Arial" panose="020B0604020202020204" pitchFamily="34" charset="0"/>
              </a:rPr>
              <a:t>2</a:t>
            </a:r>
            <a:r>
              <a:rPr lang="it-IT" altLang="it-IT" sz="2400" dirty="0">
                <a:solidFill>
                  <a:schemeClr val="tx1"/>
                </a:solidFill>
                <a:latin typeface="Arial" panose="020B0604020202020204" pitchFamily="34" charset="0"/>
              </a:rPr>
              <a:t>)</a:t>
            </a:r>
          </a:p>
          <a:p>
            <a:pPr algn="ctr">
              <a:tabLst>
                <a:tab pos="630238" algn="l"/>
              </a:tabLst>
            </a:pPr>
            <a:endParaRPr lang="it-IT" altLang="it-IT" sz="2400" i="1" dirty="0">
              <a:solidFill>
                <a:schemeClr val="tx1"/>
              </a:solidFill>
              <a:latin typeface="Arial" panose="020B0604020202020204" pitchFamily="34" charset="0"/>
            </a:endParaRPr>
          </a:p>
          <a:p>
            <a:pPr algn="ctr">
              <a:tabLst>
                <a:tab pos="630238" algn="l"/>
              </a:tabLst>
            </a:pPr>
            <a:r>
              <a:rPr lang="it-IT" altLang="it-IT" sz="2400" dirty="0" err="1">
                <a:solidFill>
                  <a:schemeClr val="tx1"/>
                </a:solidFill>
                <a:latin typeface="Arial" panose="020B0604020202020204" pitchFamily="34" charset="0"/>
              </a:rPr>
              <a:t>CRs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reach</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surface</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densities</a:t>
            </a:r>
            <a:r>
              <a:rPr lang="it-IT" altLang="it-IT" sz="2400" dirty="0">
                <a:solidFill>
                  <a:schemeClr val="tx1"/>
                </a:solidFill>
                <a:latin typeface="Arial" panose="020B0604020202020204" pitchFamily="34" charset="0"/>
              </a:rPr>
              <a:t> </a:t>
            </a:r>
            <a:r>
              <a:rPr lang="el-GR" altLang="it-IT" sz="2400" dirty="0">
                <a:solidFill>
                  <a:schemeClr val="tx1"/>
                </a:solidFill>
                <a:latin typeface="Arial" panose="020B0604020202020204" pitchFamily="34" charset="0"/>
              </a:rPr>
              <a:t>Σ</a:t>
            </a:r>
            <a:r>
              <a:rPr lang="it-IT" altLang="it-IT" sz="2400" dirty="0">
                <a:solidFill>
                  <a:schemeClr val="tx1"/>
                </a:solidFill>
                <a:latin typeface="Arial" panose="020B0604020202020204" pitchFamily="34" charset="0"/>
              </a:rPr>
              <a:t>&gt;10</a:t>
            </a:r>
            <a:r>
              <a:rPr lang="it-IT" altLang="it-IT" sz="2400" baseline="30000" dirty="0">
                <a:solidFill>
                  <a:schemeClr val="tx1"/>
                </a:solidFill>
                <a:latin typeface="Arial" panose="020B0604020202020204" pitchFamily="34" charset="0"/>
              </a:rPr>
              <a:t>2</a:t>
            </a:r>
            <a:r>
              <a:rPr lang="it-IT" altLang="it-IT" sz="2400" dirty="0">
                <a:solidFill>
                  <a:schemeClr val="tx1"/>
                </a:solidFill>
                <a:latin typeface="Arial" panose="020B0604020202020204" pitchFamily="34" charset="0"/>
              </a:rPr>
              <a:t> g/cm</a:t>
            </a:r>
            <a:r>
              <a:rPr lang="it-IT" altLang="it-IT" sz="2400" baseline="30000" dirty="0">
                <a:solidFill>
                  <a:schemeClr val="tx1"/>
                </a:solidFill>
                <a:latin typeface="Arial" panose="020B0604020202020204" pitchFamily="34" charset="0"/>
              </a:rPr>
              <a:t>2 </a:t>
            </a:r>
            <a:r>
              <a:rPr lang="it-IT" altLang="it-IT" sz="2400" dirty="0">
                <a:solidFill>
                  <a:schemeClr val="tx1"/>
                </a:solidFill>
                <a:latin typeface="Arial" panose="020B0604020202020204" pitchFamily="34" charset="0"/>
              </a:rPr>
              <a:t>down </a:t>
            </a:r>
            <a:r>
              <a:rPr lang="it-IT" altLang="it-IT" sz="2400" dirty="0" err="1">
                <a:solidFill>
                  <a:schemeClr val="tx1"/>
                </a:solidFill>
                <a:latin typeface="Arial" panose="020B0604020202020204" pitchFamily="34" charset="0"/>
              </a:rPr>
              <a:t>into</a:t>
            </a:r>
            <a:r>
              <a:rPr lang="it-IT" altLang="it-IT" sz="2400" dirty="0">
                <a:solidFill>
                  <a:schemeClr val="tx1"/>
                </a:solidFill>
                <a:latin typeface="Arial" panose="020B0604020202020204" pitchFamily="34" charset="0"/>
              </a:rPr>
              <a:t> the disc </a:t>
            </a:r>
            <a:r>
              <a:rPr lang="it-IT" altLang="it-IT" sz="2400" dirty="0" err="1">
                <a:solidFill>
                  <a:schemeClr val="tx1"/>
                </a:solidFill>
                <a:latin typeface="Arial" panose="020B0604020202020204" pitchFamily="34" charset="0"/>
              </a:rPr>
              <a:t>internal</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region</a:t>
            </a:r>
            <a:r>
              <a:rPr lang="it-IT" altLang="it-IT" sz="2400" dirty="0">
                <a:solidFill>
                  <a:schemeClr val="tx1"/>
                </a:solidFill>
                <a:latin typeface="Arial" panose="020B0604020202020204" pitchFamily="34" charset="0"/>
              </a:rPr>
              <a:t> </a:t>
            </a:r>
          </a:p>
          <a:p>
            <a:pPr algn="ctr">
              <a:tabLst>
                <a:tab pos="630238" algn="l"/>
              </a:tabLst>
            </a:pPr>
            <a:r>
              <a:rPr lang="it-IT" altLang="it-IT" sz="2400" i="1" dirty="0">
                <a:solidFill>
                  <a:schemeClr val="tx1"/>
                </a:solidFill>
                <a:latin typeface="Arial" panose="020B0604020202020204" pitchFamily="34" charset="0"/>
              </a:rPr>
              <a:t>(Padovani+ 2018)</a:t>
            </a:r>
          </a:p>
        </p:txBody>
      </p:sp>
      <p:sp>
        <p:nvSpPr>
          <p:cNvPr id="8" name="CasellaDiTesto 7">
            <a:extLst>
              <a:ext uri="{FF2B5EF4-FFF2-40B4-BE49-F238E27FC236}">
                <a16:creationId xmlns:a16="http://schemas.microsoft.com/office/drawing/2014/main" id="{030B329C-6F2B-4CD8-804C-31D36CF60B54}"/>
              </a:ext>
            </a:extLst>
          </p:cNvPr>
          <p:cNvSpPr txBox="1"/>
          <p:nvPr/>
        </p:nvSpPr>
        <p:spPr>
          <a:xfrm>
            <a:off x="29817" y="54520"/>
            <a:ext cx="409118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WHY SO IMPORTANT?</a:t>
            </a:r>
          </a:p>
        </p:txBody>
      </p:sp>
      <p:graphicFrame>
        <p:nvGraphicFramePr>
          <p:cNvPr id="6" name="Tabella 8">
            <a:extLst>
              <a:ext uri="{FF2B5EF4-FFF2-40B4-BE49-F238E27FC236}">
                <a16:creationId xmlns:a16="http://schemas.microsoft.com/office/drawing/2014/main" id="{BA5AAA4C-D238-4F59-9C3F-9B8A46F5801D}"/>
              </a:ext>
            </a:extLst>
          </p:cNvPr>
          <p:cNvGraphicFramePr>
            <a:graphicFrameLocks noGrp="1"/>
          </p:cNvGraphicFramePr>
          <p:nvPr>
            <p:extLst>
              <p:ext uri="{D42A27DB-BD31-4B8C-83A1-F6EECF244321}">
                <p14:modId xmlns:p14="http://schemas.microsoft.com/office/powerpoint/2010/main" val="2272337092"/>
              </p:ext>
            </p:extLst>
          </p:nvPr>
        </p:nvGraphicFramePr>
        <p:xfrm>
          <a:off x="1022187" y="3009044"/>
          <a:ext cx="11095420" cy="3810000"/>
        </p:xfrm>
        <a:graphic>
          <a:graphicData uri="http://schemas.openxmlformats.org/drawingml/2006/table">
            <a:tbl>
              <a:tblPr firstRow="1" bandRow="1">
                <a:tableStyleId>{5C22544A-7EE6-4342-B048-85BDC9FD1C3A}</a:tableStyleId>
              </a:tblPr>
              <a:tblGrid>
                <a:gridCol w="2219084">
                  <a:extLst>
                    <a:ext uri="{9D8B030D-6E8A-4147-A177-3AD203B41FA5}">
                      <a16:colId xmlns:a16="http://schemas.microsoft.com/office/drawing/2014/main" val="1614344869"/>
                    </a:ext>
                  </a:extLst>
                </a:gridCol>
                <a:gridCol w="2219084">
                  <a:extLst>
                    <a:ext uri="{9D8B030D-6E8A-4147-A177-3AD203B41FA5}">
                      <a16:colId xmlns:a16="http://schemas.microsoft.com/office/drawing/2014/main" val="284167957"/>
                    </a:ext>
                  </a:extLst>
                </a:gridCol>
                <a:gridCol w="2056480">
                  <a:extLst>
                    <a:ext uri="{9D8B030D-6E8A-4147-A177-3AD203B41FA5}">
                      <a16:colId xmlns:a16="http://schemas.microsoft.com/office/drawing/2014/main" val="3637066483"/>
                    </a:ext>
                  </a:extLst>
                </a:gridCol>
                <a:gridCol w="2381688">
                  <a:extLst>
                    <a:ext uri="{9D8B030D-6E8A-4147-A177-3AD203B41FA5}">
                      <a16:colId xmlns:a16="http://schemas.microsoft.com/office/drawing/2014/main" val="3752134667"/>
                    </a:ext>
                  </a:extLst>
                </a:gridCol>
                <a:gridCol w="2219084">
                  <a:extLst>
                    <a:ext uri="{9D8B030D-6E8A-4147-A177-3AD203B41FA5}">
                      <a16:colId xmlns:a16="http://schemas.microsoft.com/office/drawing/2014/main" val="3558252601"/>
                    </a:ext>
                  </a:extLst>
                </a:gridCol>
              </a:tblGrid>
              <a:tr h="370840">
                <a:tc>
                  <a:txBody>
                    <a:bodyPr/>
                    <a:lstStyle/>
                    <a:p>
                      <a:pPr algn="ctr"/>
                      <a:r>
                        <a:rPr lang="it-IT" sz="2000" dirty="0" err="1">
                          <a:latin typeface="Arial" panose="020B0604020202020204" pitchFamily="34" charset="0"/>
                          <a:cs typeface="Arial" panose="020B0604020202020204" pitchFamily="34" charset="0"/>
                        </a:rPr>
                        <a:t>Ionization</a:t>
                      </a:r>
                      <a:r>
                        <a:rPr lang="it-IT" sz="2000" dirty="0">
                          <a:latin typeface="Arial" panose="020B0604020202020204" pitchFamily="34" charset="0"/>
                          <a:cs typeface="Arial" panose="020B0604020202020204" pitchFamily="34" charset="0"/>
                        </a:rPr>
                        <a:t> agent</a:t>
                      </a:r>
                    </a:p>
                  </a:txBody>
                  <a:tcPr/>
                </a:tc>
                <a:tc>
                  <a:txBody>
                    <a:bodyPr/>
                    <a:lstStyle/>
                    <a:p>
                      <a:pPr algn="ctr"/>
                      <a:r>
                        <a:rPr lang="it-IT" sz="2000" b="1" kern="1200" dirty="0" err="1">
                          <a:solidFill>
                            <a:schemeClr val="lt1"/>
                          </a:solidFill>
                          <a:latin typeface="Arial" panose="020B0604020202020204" pitchFamily="34" charset="0"/>
                          <a:ea typeface="+mn-ea"/>
                          <a:cs typeface="Arial" panose="020B0604020202020204" pitchFamily="34" charset="0"/>
                        </a:rPr>
                        <a:t>Typical</a:t>
                      </a:r>
                      <a:r>
                        <a:rPr lang="it-IT" sz="2000" b="1" kern="1200" dirty="0">
                          <a:solidFill>
                            <a:schemeClr val="lt1"/>
                          </a:solidFill>
                          <a:latin typeface="Arial" panose="020B0604020202020204" pitchFamily="34" charset="0"/>
                          <a:ea typeface="+mn-ea"/>
                          <a:cs typeface="Arial" panose="020B0604020202020204" pitchFamily="34" charset="0"/>
                        </a:rPr>
                        <a:t> energy</a:t>
                      </a:r>
                    </a:p>
                  </a:txBody>
                  <a:tcPr/>
                </a:tc>
                <a:tc>
                  <a:txBody>
                    <a:bodyPr/>
                    <a:lstStyle/>
                    <a:p>
                      <a:pPr algn="ctr"/>
                      <a:r>
                        <a:rPr lang="it-IT" sz="2000" b="1" kern="1200" dirty="0" err="1">
                          <a:solidFill>
                            <a:schemeClr val="lt1"/>
                          </a:solidFill>
                          <a:latin typeface="Arial" panose="020B0604020202020204" pitchFamily="34" charset="0"/>
                          <a:ea typeface="+mn-ea"/>
                          <a:cs typeface="Arial" panose="020B0604020202020204" pitchFamily="34" charset="0"/>
                        </a:rPr>
                        <a:t>Penetration</a:t>
                      </a:r>
                      <a:r>
                        <a:rPr lang="it-IT" sz="2000" b="1" kern="1200" dirty="0">
                          <a:solidFill>
                            <a:schemeClr val="lt1"/>
                          </a:solidFill>
                          <a:latin typeface="Arial" panose="020B0604020202020204" pitchFamily="34" charset="0"/>
                          <a:ea typeface="+mn-ea"/>
                          <a:cs typeface="Arial" panose="020B0604020202020204" pitchFamily="34" charset="0"/>
                        </a:rPr>
                        <a:t> </a:t>
                      </a:r>
                      <a:r>
                        <a:rPr lang="it-IT" sz="2000" b="1" kern="1200" dirty="0" err="1">
                          <a:solidFill>
                            <a:schemeClr val="lt1"/>
                          </a:solidFill>
                          <a:latin typeface="Arial" panose="020B0604020202020204" pitchFamily="34" charset="0"/>
                          <a:ea typeface="+mn-ea"/>
                          <a:cs typeface="Arial" panose="020B0604020202020204" pitchFamily="34" charset="0"/>
                        </a:rPr>
                        <a:t>column</a:t>
                      </a:r>
                      <a:r>
                        <a:rPr lang="it-IT" sz="2000" b="1" kern="1200" dirty="0">
                          <a:solidFill>
                            <a:schemeClr val="lt1"/>
                          </a:solidFill>
                          <a:latin typeface="Arial" panose="020B0604020202020204" pitchFamily="34" charset="0"/>
                          <a:ea typeface="+mn-ea"/>
                          <a:cs typeface="Arial" panose="020B0604020202020204" pitchFamily="34" charset="0"/>
                        </a:rPr>
                        <a:t> </a:t>
                      </a:r>
                      <a:r>
                        <a:rPr lang="it-IT" sz="2000" b="1" kern="1200" dirty="0" err="1">
                          <a:solidFill>
                            <a:schemeClr val="lt1"/>
                          </a:solidFill>
                          <a:latin typeface="Arial" panose="020B0604020202020204" pitchFamily="34" charset="0"/>
                          <a:ea typeface="+mn-ea"/>
                          <a:cs typeface="Arial" panose="020B0604020202020204" pitchFamily="34" charset="0"/>
                        </a:rPr>
                        <a:t>depth</a:t>
                      </a:r>
                      <a:r>
                        <a:rPr lang="it-IT" sz="2000" b="1" kern="1200" dirty="0">
                          <a:solidFill>
                            <a:schemeClr val="lt1"/>
                          </a:solidFill>
                          <a:latin typeface="Arial" panose="020B0604020202020204" pitchFamily="34" charset="0"/>
                          <a:ea typeface="+mn-ea"/>
                          <a:cs typeface="Arial" panose="020B0604020202020204" pitchFamily="34" charset="0"/>
                        </a:rPr>
                        <a:t> </a:t>
                      </a:r>
                      <a:r>
                        <a:rPr lang="el-GR" altLang="it-IT" sz="2000" b="1" kern="1200" dirty="0">
                          <a:solidFill>
                            <a:schemeClr val="lt1"/>
                          </a:solidFill>
                          <a:latin typeface="Arial" panose="020B0604020202020204" pitchFamily="34" charset="0"/>
                          <a:ea typeface="+mn-ea"/>
                          <a:cs typeface="Arial" panose="020B0604020202020204" pitchFamily="34" charset="0"/>
                        </a:rPr>
                        <a:t>Σ</a:t>
                      </a:r>
                      <a:r>
                        <a:rPr lang="it-IT" altLang="it-IT" sz="2000" b="1" kern="1200" dirty="0">
                          <a:solidFill>
                            <a:schemeClr val="lt1"/>
                          </a:solidFill>
                          <a:latin typeface="Arial" panose="020B0604020202020204" pitchFamily="34" charset="0"/>
                          <a:ea typeface="+mn-ea"/>
                          <a:cs typeface="Arial" panose="020B0604020202020204" pitchFamily="34" charset="0"/>
                        </a:rPr>
                        <a:t>  (g/cm</a:t>
                      </a:r>
                      <a:r>
                        <a:rPr lang="it-IT" altLang="it-IT" sz="2000" b="1" kern="1200" baseline="30000" dirty="0">
                          <a:solidFill>
                            <a:schemeClr val="lt1"/>
                          </a:solidFill>
                          <a:latin typeface="Arial" panose="020B0604020202020204" pitchFamily="34" charset="0"/>
                          <a:ea typeface="+mn-ea"/>
                          <a:cs typeface="Arial" panose="020B0604020202020204" pitchFamily="34" charset="0"/>
                        </a:rPr>
                        <a:t>2</a:t>
                      </a:r>
                      <a:r>
                        <a:rPr lang="it-IT" altLang="it-IT" sz="2000" b="1" kern="1200" dirty="0">
                          <a:solidFill>
                            <a:schemeClr val="lt1"/>
                          </a:solidFill>
                          <a:latin typeface="Arial" panose="020B0604020202020204" pitchFamily="34" charset="0"/>
                          <a:ea typeface="+mn-ea"/>
                          <a:cs typeface="Arial" panose="020B0604020202020204" pitchFamily="34" charset="0"/>
                        </a:rPr>
                        <a:t>)</a:t>
                      </a:r>
                      <a:endParaRPr lang="it-IT" sz="2000" b="1" kern="1200" dirty="0">
                        <a:solidFill>
                          <a:schemeClr val="lt1"/>
                        </a:solidFill>
                        <a:latin typeface="Arial" panose="020B0604020202020204" pitchFamily="34" charset="0"/>
                        <a:ea typeface="+mn-ea"/>
                        <a:cs typeface="Arial" panose="020B0604020202020204" pitchFamily="34" charset="0"/>
                      </a:endParaRPr>
                    </a:p>
                  </a:txBody>
                  <a:tcPr/>
                </a:tc>
                <a:tc>
                  <a:txBody>
                    <a:bodyPr/>
                    <a:lstStyle/>
                    <a:p>
                      <a:pPr algn="ctr"/>
                      <a:r>
                        <a:rPr lang="it-IT" sz="2000" dirty="0" err="1">
                          <a:latin typeface="Arial" panose="020B0604020202020204" pitchFamily="34" charset="0"/>
                          <a:cs typeface="Arial" panose="020B0604020202020204" pitchFamily="34" charset="0"/>
                        </a:rPr>
                        <a:t>Primary</a:t>
                      </a:r>
                      <a:r>
                        <a:rPr lang="it-IT" sz="2000" dirty="0">
                          <a:latin typeface="Arial" panose="020B0604020202020204" pitchFamily="34" charset="0"/>
                          <a:cs typeface="Arial" panose="020B0604020202020204" pitchFamily="34" charset="0"/>
                        </a:rPr>
                        <a:t> </a:t>
                      </a:r>
                      <a:r>
                        <a:rPr lang="it-IT" sz="2000" dirty="0" err="1">
                          <a:latin typeface="Arial" panose="020B0604020202020204" pitchFamily="34" charset="0"/>
                          <a:cs typeface="Arial" panose="020B0604020202020204" pitchFamily="34" charset="0"/>
                        </a:rPr>
                        <a:t>ionization</a:t>
                      </a:r>
                      <a:r>
                        <a:rPr lang="it-IT" sz="2000" dirty="0">
                          <a:latin typeface="Arial" panose="020B0604020202020204" pitchFamily="34" charset="0"/>
                          <a:cs typeface="Arial" panose="020B0604020202020204" pitchFamily="34" charset="0"/>
                        </a:rPr>
                        <a:t> </a:t>
                      </a:r>
                      <a:r>
                        <a:rPr lang="it-IT" sz="2000" dirty="0" err="1">
                          <a:latin typeface="Arial" panose="020B0604020202020204" pitchFamily="34" charset="0"/>
                          <a:cs typeface="Arial" panose="020B0604020202020204" pitchFamily="34" charset="0"/>
                        </a:rPr>
                        <a:t>effect</a:t>
                      </a:r>
                      <a:endParaRPr lang="it-IT" sz="2000" dirty="0">
                        <a:latin typeface="Arial" panose="020B0604020202020204" pitchFamily="34" charset="0"/>
                        <a:cs typeface="Arial" panose="020B0604020202020204" pitchFamily="34" charset="0"/>
                      </a:endParaRPr>
                    </a:p>
                  </a:txBody>
                  <a:tcPr/>
                </a:tc>
                <a:tc>
                  <a:txBody>
                    <a:bodyPr/>
                    <a:lstStyle/>
                    <a:p>
                      <a:pPr algn="ctr"/>
                      <a:r>
                        <a:rPr lang="it-IT" sz="2000" dirty="0">
                          <a:latin typeface="Arial" panose="020B0604020202020204" pitchFamily="34" charset="0"/>
                          <a:cs typeface="Arial" panose="020B0604020202020204" pitchFamily="34" charset="0"/>
                        </a:rPr>
                        <a:t>Disc </a:t>
                      </a:r>
                      <a:r>
                        <a:rPr lang="it-IT" sz="2000" dirty="0" err="1">
                          <a:latin typeface="Arial" panose="020B0604020202020204" pitchFamily="34" charset="0"/>
                          <a:cs typeface="Arial" panose="020B0604020202020204" pitchFamily="34" charset="0"/>
                        </a:rPr>
                        <a:t>region</a:t>
                      </a:r>
                      <a:endParaRPr lang="it-IT"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8122922"/>
                  </a:ext>
                </a:extLst>
              </a:tr>
              <a:tr h="370840">
                <a:tc>
                  <a:txBody>
                    <a:bodyPr/>
                    <a:lstStyle/>
                    <a:p>
                      <a:r>
                        <a:rPr lang="it-IT" sz="2000" dirty="0">
                          <a:latin typeface="Arial" panose="020B0604020202020204" pitchFamily="34" charset="0"/>
                          <a:cs typeface="Arial" panose="020B0604020202020204" pitchFamily="34" charset="0"/>
                        </a:rPr>
                        <a:t>FUV</a:t>
                      </a:r>
                    </a:p>
                  </a:txBody>
                  <a:tcPr/>
                </a:tc>
                <a:tc>
                  <a:txBody>
                    <a:bodyPr/>
                    <a:lstStyle/>
                    <a:p>
                      <a:r>
                        <a:rPr lang="it-IT" sz="2000" dirty="0">
                          <a:latin typeface="Arial" panose="020B0604020202020204" pitchFamily="34" charset="0"/>
                          <a:cs typeface="Arial" panose="020B0604020202020204" pitchFamily="34" charset="0"/>
                        </a:rPr>
                        <a:t>6-13.6 eV</a:t>
                      </a:r>
                    </a:p>
                  </a:txBody>
                  <a:tcPr/>
                </a:tc>
                <a:tc>
                  <a:txBody>
                    <a:bodyPr/>
                    <a:lstStyle/>
                    <a:p>
                      <a:r>
                        <a:rPr lang="it-IT" sz="2000" dirty="0">
                          <a:latin typeface="Arial" panose="020B0604020202020204" pitchFamily="34" charset="0"/>
                          <a:cs typeface="Arial" panose="020B0604020202020204" pitchFamily="34" charset="0"/>
                        </a:rPr>
                        <a:t>10</a:t>
                      </a:r>
                      <a:r>
                        <a:rPr lang="it-IT" sz="2000" baseline="30000" dirty="0">
                          <a:latin typeface="Arial" panose="020B0604020202020204" pitchFamily="34" charset="0"/>
                          <a:cs typeface="Arial" panose="020B0604020202020204" pitchFamily="34" charset="0"/>
                        </a:rPr>
                        <a:t>-4</a:t>
                      </a:r>
                      <a:r>
                        <a:rPr lang="it-IT" sz="2000" dirty="0">
                          <a:latin typeface="Arial" panose="020B0604020202020204" pitchFamily="34" charset="0"/>
                          <a:cs typeface="Arial" panose="020B0604020202020204" pitchFamily="34" charset="0"/>
                        </a:rPr>
                        <a:t> – 10</a:t>
                      </a:r>
                      <a:r>
                        <a:rPr lang="it-IT" sz="2000" kern="1200" baseline="30000" dirty="0">
                          <a:solidFill>
                            <a:schemeClr val="dk1"/>
                          </a:solidFill>
                          <a:latin typeface="Arial" panose="020B0604020202020204" pitchFamily="34" charset="0"/>
                          <a:ea typeface="+mn-ea"/>
                          <a:cs typeface="Arial" panose="020B0604020202020204" pitchFamily="34" charset="0"/>
                        </a:rPr>
                        <a:t>-2</a:t>
                      </a:r>
                    </a:p>
                  </a:txBody>
                  <a:tcPr/>
                </a:tc>
                <a:tc>
                  <a:txBody>
                    <a:bodyPr/>
                    <a:lstStyle/>
                    <a:p>
                      <a:r>
                        <a:rPr lang="it-IT" sz="2000" dirty="0" err="1">
                          <a:latin typeface="Arial" panose="020B0604020202020204" pitchFamily="34" charset="0"/>
                          <a:cs typeface="Arial" panose="020B0604020202020204" pitchFamily="34" charset="0"/>
                        </a:rPr>
                        <a:t>Photoelectic</a:t>
                      </a:r>
                      <a:r>
                        <a:rPr lang="it-IT" sz="2000" dirty="0">
                          <a:latin typeface="Arial" panose="020B0604020202020204" pitchFamily="34" charset="0"/>
                          <a:cs typeface="Arial" panose="020B0604020202020204" pitchFamily="34" charset="0"/>
                        </a:rPr>
                        <a:t>, </a:t>
                      </a:r>
                      <a:r>
                        <a:rPr lang="it-IT" sz="2000" dirty="0" err="1">
                          <a:latin typeface="Arial" panose="020B0604020202020204" pitchFamily="34" charset="0"/>
                          <a:cs typeface="Arial" panose="020B0604020202020204" pitchFamily="34" charset="0"/>
                        </a:rPr>
                        <a:t>Photoionization</a:t>
                      </a:r>
                      <a:r>
                        <a:rPr lang="it-IT" sz="2000" dirty="0">
                          <a:latin typeface="Arial" panose="020B0604020202020204" pitchFamily="34" charset="0"/>
                          <a:cs typeface="Arial" panose="020B0604020202020204" pitchFamily="34" charset="0"/>
                        </a:rPr>
                        <a:t> </a:t>
                      </a:r>
                    </a:p>
                  </a:txBody>
                  <a:tcPr/>
                </a:tc>
                <a:tc>
                  <a:txBody>
                    <a:bodyPr/>
                    <a:lstStyle/>
                    <a:p>
                      <a:r>
                        <a:rPr lang="it-IT" sz="2000" dirty="0" err="1">
                          <a:latin typeface="Arial" panose="020B0604020202020204" pitchFamily="34" charset="0"/>
                          <a:cs typeface="Arial" panose="020B0604020202020204" pitchFamily="34" charset="0"/>
                        </a:rPr>
                        <a:t>Atmosphere</a:t>
                      </a:r>
                      <a:r>
                        <a:rPr lang="it-IT" sz="2000" dirty="0">
                          <a:latin typeface="Arial" panose="020B0604020202020204" pitchFamily="34" charset="0"/>
                          <a:cs typeface="Arial" panose="020B0604020202020204" pitchFamily="34" charset="0"/>
                        </a:rPr>
                        <a:t>, </a:t>
                      </a:r>
                      <a:r>
                        <a:rPr lang="it-IT" sz="2000" dirty="0" err="1">
                          <a:latin typeface="Arial" panose="020B0604020202020204" pitchFamily="34" charset="0"/>
                          <a:cs typeface="Arial" panose="020B0604020202020204" pitchFamily="34" charset="0"/>
                        </a:rPr>
                        <a:t>surface</a:t>
                      </a:r>
                      <a:endParaRPr lang="it-IT"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30354766"/>
                  </a:ext>
                </a:extLst>
              </a:tr>
              <a:tr h="370840">
                <a:tc>
                  <a:txBody>
                    <a:bodyPr/>
                    <a:lstStyle/>
                    <a:p>
                      <a:r>
                        <a:rPr lang="it-IT" sz="2000" dirty="0">
                          <a:latin typeface="Arial" panose="020B0604020202020204" pitchFamily="34" charset="0"/>
                          <a:cs typeface="Arial" panose="020B0604020202020204" pitchFamily="34" charset="0"/>
                        </a:rPr>
                        <a:t>EUV</a:t>
                      </a:r>
                    </a:p>
                  </a:txBody>
                  <a:tcPr/>
                </a:tc>
                <a:tc>
                  <a:txBody>
                    <a:bodyPr/>
                    <a:lstStyle/>
                    <a:p>
                      <a:r>
                        <a:rPr lang="it-IT" sz="2000" dirty="0">
                          <a:latin typeface="Arial" panose="020B0604020202020204" pitchFamily="34" charset="0"/>
                          <a:cs typeface="Arial" panose="020B0604020202020204" pitchFamily="34" charset="0"/>
                        </a:rPr>
                        <a:t>13.6-100 eV</a:t>
                      </a:r>
                    </a:p>
                  </a:txBody>
                  <a:tcPr/>
                </a:tc>
                <a:tc>
                  <a:txBody>
                    <a:bodyPr/>
                    <a:lstStyle/>
                    <a:p>
                      <a:r>
                        <a:rPr lang="it-IT" sz="2000" dirty="0">
                          <a:latin typeface="Arial" panose="020B0604020202020204" pitchFamily="34" charset="0"/>
                          <a:cs typeface="Arial" panose="020B0604020202020204" pitchFamily="34" charset="0"/>
                        </a:rPr>
                        <a:t>&lt;10</a:t>
                      </a:r>
                      <a:r>
                        <a:rPr lang="it-IT" sz="2000" kern="1200" baseline="30000" dirty="0">
                          <a:solidFill>
                            <a:schemeClr val="dk1"/>
                          </a:solidFill>
                          <a:latin typeface="Arial" panose="020B0604020202020204" pitchFamily="34" charset="0"/>
                          <a:ea typeface="+mn-ea"/>
                          <a:cs typeface="Arial" panose="020B0604020202020204" pitchFamily="34" charset="0"/>
                        </a:rPr>
                        <a:t>-4</a:t>
                      </a:r>
                    </a:p>
                  </a:txBody>
                  <a:tcPr/>
                </a:tc>
                <a:tc>
                  <a:txBody>
                    <a:bodyPr/>
                    <a:lstStyle/>
                    <a:p>
                      <a:r>
                        <a:rPr lang="it-IT" sz="2000" dirty="0">
                          <a:latin typeface="Arial" panose="020B0604020202020204" pitchFamily="34" charset="0"/>
                          <a:cs typeface="Arial" panose="020B0604020202020204" pitchFamily="34" charset="0"/>
                        </a:rPr>
                        <a:t>H and He </a:t>
                      </a:r>
                      <a:r>
                        <a:rPr lang="it-IT" sz="2000" dirty="0" err="1">
                          <a:latin typeface="Arial" panose="020B0604020202020204" pitchFamily="34" charset="0"/>
                          <a:cs typeface="Arial" panose="020B0604020202020204" pitchFamily="34" charset="0"/>
                        </a:rPr>
                        <a:t>ionization</a:t>
                      </a:r>
                      <a:endParaRPr lang="it-IT" sz="2000" dirty="0">
                        <a:latin typeface="Arial" panose="020B0604020202020204" pitchFamily="34" charset="0"/>
                        <a:cs typeface="Arial" panose="020B0604020202020204" pitchFamily="34" charset="0"/>
                      </a:endParaRPr>
                    </a:p>
                  </a:txBody>
                  <a:tcPr/>
                </a:tc>
                <a:tc>
                  <a:txBody>
                    <a:bodyPr/>
                    <a:lstStyle/>
                    <a:p>
                      <a:r>
                        <a:rPr lang="it-IT" sz="2000" dirty="0">
                          <a:latin typeface="Arial" panose="020B0604020202020204" pitchFamily="34" charset="0"/>
                          <a:cs typeface="Arial" panose="020B0604020202020204" pitchFamily="34" charset="0"/>
                        </a:rPr>
                        <a:t>Wind</a:t>
                      </a:r>
                    </a:p>
                  </a:txBody>
                  <a:tcPr/>
                </a:tc>
                <a:extLst>
                  <a:ext uri="{0D108BD9-81ED-4DB2-BD59-A6C34878D82A}">
                    <a16:rowId xmlns:a16="http://schemas.microsoft.com/office/drawing/2014/main" val="1058886829"/>
                  </a:ext>
                </a:extLst>
              </a:tr>
              <a:tr h="370840">
                <a:tc>
                  <a:txBody>
                    <a:bodyPr/>
                    <a:lstStyle/>
                    <a:p>
                      <a:r>
                        <a:rPr lang="it-IT" sz="2000" dirty="0">
                          <a:latin typeface="Arial" panose="020B0604020202020204" pitchFamily="34" charset="0"/>
                          <a:cs typeface="Arial" panose="020B0604020202020204" pitchFamily="34" charset="0"/>
                        </a:rPr>
                        <a:t>X-rays (corona)</a:t>
                      </a:r>
                    </a:p>
                  </a:txBody>
                  <a:tcPr/>
                </a:tc>
                <a:tc>
                  <a:txBody>
                    <a:bodyPr/>
                    <a:lstStyle/>
                    <a:p>
                      <a:r>
                        <a:rPr lang="it-IT" sz="2000" dirty="0">
                          <a:latin typeface="Arial" panose="020B0604020202020204" pitchFamily="34" charset="0"/>
                          <a:cs typeface="Arial" panose="020B0604020202020204" pitchFamily="34" charset="0"/>
                        </a:rPr>
                        <a:t>1-10 </a:t>
                      </a:r>
                      <a:r>
                        <a:rPr lang="it-IT" sz="2000" dirty="0" err="1">
                          <a:latin typeface="Arial" panose="020B0604020202020204" pitchFamily="34" charset="0"/>
                          <a:cs typeface="Arial" panose="020B0604020202020204" pitchFamily="34" charset="0"/>
                        </a:rPr>
                        <a:t>keV</a:t>
                      </a:r>
                      <a:endParaRPr lang="it-IT" sz="2000" dirty="0">
                        <a:latin typeface="Arial" panose="020B0604020202020204" pitchFamily="34" charset="0"/>
                        <a:cs typeface="Arial" panose="020B0604020202020204" pitchFamily="34" charset="0"/>
                      </a:endParaRPr>
                    </a:p>
                  </a:txBody>
                  <a:tcPr/>
                </a:tc>
                <a:tc>
                  <a:txBody>
                    <a:bodyPr/>
                    <a:lstStyle/>
                    <a:p>
                      <a:r>
                        <a:rPr lang="it-IT" sz="2000" dirty="0">
                          <a:latin typeface="Arial" panose="020B0604020202020204" pitchFamily="34" charset="0"/>
                          <a:cs typeface="Arial" panose="020B0604020202020204" pitchFamily="34" charset="0"/>
                        </a:rPr>
                        <a:t>1-10</a:t>
                      </a:r>
                    </a:p>
                  </a:txBody>
                  <a:tcPr/>
                </a:tc>
                <a:tc>
                  <a:txBody>
                    <a:bodyPr/>
                    <a:lstStyle/>
                    <a:p>
                      <a:r>
                        <a:rPr lang="it-IT" sz="2000" dirty="0">
                          <a:latin typeface="Arial" panose="020B0604020202020204" pitchFamily="34" charset="0"/>
                          <a:cs typeface="Arial" panose="020B0604020202020204" pitchFamily="34" charset="0"/>
                        </a:rPr>
                        <a:t>Inner-shell </a:t>
                      </a:r>
                      <a:r>
                        <a:rPr lang="it-IT" sz="2000" dirty="0" err="1">
                          <a:latin typeface="Arial" panose="020B0604020202020204" pitchFamily="34" charset="0"/>
                          <a:cs typeface="Arial" panose="020B0604020202020204" pitchFamily="34" charset="0"/>
                        </a:rPr>
                        <a:t>ionization</a:t>
                      </a:r>
                      <a:r>
                        <a:rPr lang="it-IT" sz="2000" dirty="0">
                          <a:latin typeface="Arial" panose="020B0604020202020204" pitchFamily="34" charset="0"/>
                          <a:cs typeface="Arial" panose="020B0604020202020204" pitchFamily="34" charset="0"/>
                        </a:rPr>
                        <a:t>,</a:t>
                      </a:r>
                    </a:p>
                    <a:p>
                      <a:r>
                        <a:rPr lang="it-IT" sz="2000" dirty="0" err="1">
                          <a:latin typeface="Arial" panose="020B0604020202020204" pitchFamily="34" charset="0"/>
                          <a:cs typeface="Arial" panose="020B0604020202020204" pitchFamily="34" charset="0"/>
                        </a:rPr>
                        <a:t>Secondary</a:t>
                      </a:r>
                      <a:r>
                        <a:rPr lang="it-IT" sz="2000" dirty="0">
                          <a:latin typeface="Arial" panose="020B0604020202020204" pitchFamily="34" charset="0"/>
                          <a:cs typeface="Arial" panose="020B0604020202020204" pitchFamily="34" charset="0"/>
                        </a:rPr>
                        <a:t> e</a:t>
                      </a:r>
                      <a:r>
                        <a:rPr lang="it-IT" sz="2000" baseline="30000" dirty="0">
                          <a:latin typeface="Arial" panose="020B0604020202020204" pitchFamily="34" charset="0"/>
                          <a:cs typeface="Arial" panose="020B0604020202020204" pitchFamily="34" charset="0"/>
                        </a:rPr>
                        <a:t>-</a:t>
                      </a:r>
                    </a:p>
                  </a:txBody>
                  <a:tcPr/>
                </a:tc>
                <a:tc>
                  <a:txBody>
                    <a:bodyPr/>
                    <a:lstStyle/>
                    <a:p>
                      <a:r>
                        <a:rPr lang="it-IT" sz="2000" dirty="0">
                          <a:latin typeface="Arial" panose="020B0604020202020204" pitchFamily="34" charset="0"/>
                          <a:cs typeface="Arial" panose="020B0604020202020204" pitchFamily="34" charset="0"/>
                        </a:rPr>
                        <a:t>Intermediate </a:t>
                      </a:r>
                      <a:r>
                        <a:rPr lang="it-IT" sz="2000" dirty="0" err="1">
                          <a:latin typeface="Arial" panose="020B0604020202020204" pitchFamily="34" charset="0"/>
                          <a:cs typeface="Arial" panose="020B0604020202020204" pitchFamily="34" charset="0"/>
                        </a:rPr>
                        <a:t>molecular</a:t>
                      </a:r>
                      <a:r>
                        <a:rPr lang="it-IT" sz="2000" dirty="0">
                          <a:latin typeface="Arial" panose="020B0604020202020204" pitchFamily="34" charset="0"/>
                          <a:cs typeface="Arial" panose="020B0604020202020204" pitchFamily="34" charset="0"/>
                        </a:rPr>
                        <a:t> </a:t>
                      </a:r>
                      <a:r>
                        <a:rPr lang="it-IT" sz="2000" dirty="0" err="1">
                          <a:latin typeface="Arial" panose="020B0604020202020204" pitchFamily="34" charset="0"/>
                          <a:cs typeface="Arial" panose="020B0604020202020204" pitchFamily="34" charset="0"/>
                        </a:rPr>
                        <a:t>layer</a:t>
                      </a:r>
                      <a:endParaRPr lang="it-IT"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91107839"/>
                  </a:ext>
                </a:extLst>
              </a:tr>
              <a:tr h="0">
                <a:tc>
                  <a:txBody>
                    <a:bodyPr/>
                    <a:lstStyle/>
                    <a:p>
                      <a:r>
                        <a:rPr lang="it-IT" sz="2000" dirty="0" err="1">
                          <a:latin typeface="Arial" panose="020B0604020202020204" pitchFamily="34" charset="0"/>
                          <a:cs typeface="Arial" panose="020B0604020202020204" pitchFamily="34" charset="0"/>
                        </a:rPr>
                        <a:t>Galactic</a:t>
                      </a:r>
                      <a:r>
                        <a:rPr lang="it-IT" sz="2000" dirty="0">
                          <a:latin typeface="Arial" panose="020B0604020202020204" pitchFamily="34" charset="0"/>
                          <a:cs typeface="Arial" panose="020B0604020202020204" pitchFamily="34" charset="0"/>
                        </a:rPr>
                        <a:t> </a:t>
                      </a:r>
                      <a:r>
                        <a:rPr lang="it-IT" sz="2000" dirty="0" err="1">
                          <a:latin typeface="Arial" panose="020B0604020202020204" pitchFamily="34" charset="0"/>
                          <a:cs typeface="Arial" panose="020B0604020202020204" pitchFamily="34" charset="0"/>
                        </a:rPr>
                        <a:t>CRs</a:t>
                      </a:r>
                      <a:endParaRPr lang="it-IT" sz="2000" dirty="0">
                        <a:latin typeface="Arial" panose="020B0604020202020204" pitchFamily="34" charset="0"/>
                        <a:cs typeface="Arial" panose="020B0604020202020204" pitchFamily="34" charset="0"/>
                      </a:endParaRPr>
                    </a:p>
                  </a:txBody>
                  <a:tcPr/>
                </a:tc>
                <a:tc>
                  <a:txBody>
                    <a:bodyPr/>
                    <a:lstStyle/>
                    <a:p>
                      <a:r>
                        <a:rPr lang="it-IT" sz="2000" dirty="0">
                          <a:latin typeface="Arial" panose="020B0604020202020204" pitchFamily="34" charset="0"/>
                          <a:cs typeface="Arial" panose="020B0604020202020204" pitchFamily="34" charset="0"/>
                        </a:rPr>
                        <a:t>⁓ 1 GeV</a:t>
                      </a:r>
                    </a:p>
                  </a:txBody>
                  <a:tcPr/>
                </a:tc>
                <a:tc>
                  <a:txBody>
                    <a:bodyPr/>
                    <a:lstStyle/>
                    <a:p>
                      <a:r>
                        <a:rPr lang="it-IT" sz="2000" dirty="0">
                          <a:latin typeface="Arial" panose="020B0604020202020204" pitchFamily="34" charset="0"/>
                          <a:cs typeface="Arial" panose="020B0604020202020204" pitchFamily="34" charset="0"/>
                        </a:rPr>
                        <a:t>&gt;100</a:t>
                      </a:r>
                    </a:p>
                  </a:txBody>
                  <a:tcPr/>
                </a:tc>
                <a:tc>
                  <a:txBody>
                    <a:bodyPr/>
                    <a:lstStyle/>
                    <a:p>
                      <a:r>
                        <a:rPr lang="it-IT" sz="2000" dirty="0">
                          <a:latin typeface="Arial" panose="020B0604020202020204" pitchFamily="34" charset="0"/>
                          <a:cs typeface="Arial" panose="020B0604020202020204" pitchFamily="34" charset="0"/>
                        </a:rPr>
                        <a:t>Impact </a:t>
                      </a:r>
                      <a:r>
                        <a:rPr lang="it-IT" sz="2000" dirty="0" err="1">
                          <a:latin typeface="Arial" panose="020B0604020202020204" pitchFamily="34" charset="0"/>
                          <a:cs typeface="Arial" panose="020B0604020202020204" pitchFamily="34" charset="0"/>
                        </a:rPr>
                        <a:t>ionization</a:t>
                      </a:r>
                      <a:endParaRPr lang="it-IT" sz="2000" dirty="0">
                        <a:latin typeface="Arial" panose="020B0604020202020204" pitchFamily="34" charset="0"/>
                        <a:cs typeface="Arial" panose="020B0604020202020204" pitchFamily="34" charset="0"/>
                      </a:endParaRPr>
                    </a:p>
                  </a:txBody>
                  <a:tcPr/>
                </a:tc>
                <a:tc>
                  <a:txBody>
                    <a:bodyPr/>
                    <a:lstStyle/>
                    <a:p>
                      <a:r>
                        <a:rPr lang="it-IT" sz="2000" dirty="0" err="1">
                          <a:latin typeface="Arial" panose="020B0604020202020204" pitchFamily="34" charset="0"/>
                          <a:cs typeface="Arial" panose="020B0604020202020204" pitchFamily="34" charset="0"/>
                        </a:rPr>
                        <a:t>Midplane</a:t>
                      </a:r>
                      <a:endParaRPr lang="it-IT"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04561977"/>
                  </a:ext>
                </a:extLst>
              </a:tr>
            </a:tbl>
          </a:graphicData>
        </a:graphic>
      </p:graphicFrame>
    </p:spTree>
    <p:extLst>
      <p:ext uri="{BB962C8B-B14F-4D97-AF65-F5344CB8AC3E}">
        <p14:creationId xmlns:p14="http://schemas.microsoft.com/office/powerpoint/2010/main" val="31815526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BBD6393-FF6E-453C-94F4-2ED6FD9154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151" y="669673"/>
            <a:ext cx="6034226" cy="310354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FE42E5F4-F5A7-4581-83DE-145440055A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1244" y="3852294"/>
            <a:ext cx="3729971" cy="2951186"/>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5CAEFE55-754F-4621-8170-3E9567B3BE2B}"/>
              </a:ext>
            </a:extLst>
          </p:cNvPr>
          <p:cNvSpPr txBox="1"/>
          <p:nvPr/>
        </p:nvSpPr>
        <p:spPr>
          <a:xfrm>
            <a:off x="29817" y="54520"/>
            <a:ext cx="8156400"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MODELLING </a:t>
            </a:r>
            <a:r>
              <a:rPr lang="it-IT" sz="3200" b="1" dirty="0" err="1">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CRs</a:t>
            </a: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 IONIZATION IN PPD: IM </a:t>
            </a:r>
            <a:r>
              <a:rPr lang="it-IT" sz="3200" b="1" dirty="0" err="1">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Lup</a:t>
            </a:r>
            <a:endPar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endParaRPr>
          </a:p>
        </p:txBody>
      </p:sp>
      <p:sp>
        <p:nvSpPr>
          <p:cNvPr id="9" name="Rettangolo con angoli arrotondati 8">
            <a:extLst>
              <a:ext uri="{FF2B5EF4-FFF2-40B4-BE49-F238E27FC236}">
                <a16:creationId xmlns:a16="http://schemas.microsoft.com/office/drawing/2014/main" id="{51D27D97-4B3D-4F6E-BDB9-4FCAC1B02DD2}"/>
              </a:ext>
            </a:extLst>
          </p:cNvPr>
          <p:cNvSpPr/>
          <p:nvPr/>
        </p:nvSpPr>
        <p:spPr>
          <a:xfrm>
            <a:off x="6893349" y="800916"/>
            <a:ext cx="5182500" cy="600256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O</a:t>
            </a:r>
            <a:r>
              <a:rPr lang="en-US" sz="2400" b="0" i="0" dirty="0">
                <a:solidFill>
                  <a:schemeClr val="tx1"/>
                </a:solidFill>
                <a:effectLst/>
                <a:latin typeface="Arial" panose="020B0604020202020204" pitchFamily="34" charset="0"/>
                <a:cs typeface="Arial" panose="020B0604020202020204" pitchFamily="34" charset="0"/>
              </a:rPr>
              <a:t>uter disc: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high CR ionization rates</a:t>
            </a:r>
            <a:r>
              <a:rPr lang="en-US" sz="2400" b="0" i="0" dirty="0">
                <a:solidFill>
                  <a:schemeClr val="tx1"/>
                </a:solidFill>
                <a:effectLst/>
                <a:latin typeface="Arial" panose="020B0604020202020204" pitchFamily="34" charset="0"/>
                <a:cs typeface="Arial" panose="020B0604020202020204" pitchFamily="34" charset="0"/>
              </a:rPr>
              <a:t> as diffuse ISM </a:t>
            </a:r>
            <a:r>
              <a:rPr lang="en-US" sz="2400" b="0" i="1" dirty="0">
                <a:solidFill>
                  <a:schemeClr val="tx1"/>
                </a:solidFill>
                <a:effectLst/>
                <a:latin typeface="Arial" panose="020B0604020202020204" pitchFamily="34" charset="0"/>
                <a:cs typeface="Arial" panose="020B0604020202020204" pitchFamily="34" charset="0"/>
              </a:rPr>
              <a:t>(Seifert+ 2021, </a:t>
            </a:r>
            <a:r>
              <a:rPr lang="en-US" sz="2400" b="0" i="1" dirty="0" err="1">
                <a:solidFill>
                  <a:schemeClr val="tx1"/>
                </a:solidFill>
                <a:effectLst/>
                <a:latin typeface="Arial" panose="020B0604020202020204" pitchFamily="34" charset="0"/>
                <a:cs typeface="Arial" panose="020B0604020202020204" pitchFamily="34" charset="0"/>
              </a:rPr>
              <a:t>Fujii</a:t>
            </a:r>
            <a:r>
              <a:rPr lang="en-US" sz="2400" b="0" i="1" dirty="0">
                <a:solidFill>
                  <a:schemeClr val="tx1"/>
                </a:solidFill>
                <a:effectLst/>
                <a:latin typeface="Arial" panose="020B0604020202020204" pitchFamily="34" charset="0"/>
                <a:cs typeface="Arial" panose="020B0604020202020204" pitchFamily="34" charset="0"/>
              </a:rPr>
              <a:t> &amp; Kimura 2022)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effectLst/>
                <a:latin typeface="Arial" panose="020B0604020202020204" pitchFamily="34" charset="0"/>
                <a:cs typeface="Arial" panose="020B0604020202020204" pitchFamily="34" charset="0"/>
              </a:rPr>
              <a:t>Inner disk: </a:t>
            </a:r>
            <a:r>
              <a:rPr lang="en-US"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low CR ionization rates</a:t>
            </a:r>
            <a:r>
              <a:rPr lang="en-US" sz="2400" b="0" i="0" dirty="0">
                <a:solidFill>
                  <a:schemeClr val="tx1"/>
                </a:solidFill>
                <a:effectLst/>
                <a:latin typeface="Arial" panose="020B0604020202020204" pitchFamily="34" charset="0"/>
                <a:cs typeface="Arial" panose="020B0604020202020204" pitchFamily="34" charset="0"/>
              </a:rPr>
              <a:t>, which explains observations (abundances of N</a:t>
            </a:r>
            <a:r>
              <a:rPr lang="en-US" sz="2400" b="0" i="0" baseline="-25000" dirty="0">
                <a:solidFill>
                  <a:schemeClr val="tx1"/>
                </a:solidFill>
                <a:effectLst/>
                <a:latin typeface="Arial" panose="020B0604020202020204" pitchFamily="34" charset="0"/>
                <a:cs typeface="Arial" panose="020B0604020202020204" pitchFamily="34" charset="0"/>
              </a:rPr>
              <a:t>2</a:t>
            </a:r>
            <a:r>
              <a:rPr lang="en-US" sz="2400" b="0" i="0" dirty="0">
                <a:solidFill>
                  <a:schemeClr val="tx1"/>
                </a:solidFill>
                <a:effectLst/>
                <a:latin typeface="Arial" panose="020B0604020202020204" pitchFamily="34" charset="0"/>
                <a:cs typeface="Arial" panose="020B0604020202020204" pitchFamily="34" charset="0"/>
              </a:rPr>
              <a:t>H</a:t>
            </a:r>
            <a:r>
              <a:rPr lang="en-US" sz="2400" b="0" i="0" baseline="30000" dirty="0">
                <a:solidFill>
                  <a:schemeClr val="tx1"/>
                </a:solidFill>
                <a:effectLst/>
                <a:latin typeface="Arial" panose="020B0604020202020204" pitchFamily="34" charset="0"/>
                <a:cs typeface="Arial" panose="020B0604020202020204" pitchFamily="34" charset="0"/>
              </a:rPr>
              <a:t>+</a:t>
            </a:r>
            <a:r>
              <a:rPr lang="en-US" sz="2400" b="0" i="0" dirty="0">
                <a:solidFill>
                  <a:schemeClr val="tx1"/>
                </a:solidFill>
                <a:effectLst/>
                <a:latin typeface="Arial" panose="020B0604020202020204" pitchFamily="34" charset="0"/>
                <a:cs typeface="Arial" panose="020B0604020202020204" pitchFamily="34" charset="0"/>
              </a:rPr>
              <a:t> and H</a:t>
            </a:r>
            <a:r>
              <a:rPr lang="en-US" sz="2400" b="0" i="0" baseline="30000" dirty="0">
                <a:solidFill>
                  <a:schemeClr val="tx1"/>
                </a:solidFill>
                <a:effectLst/>
                <a:latin typeface="Arial" panose="020B0604020202020204" pitchFamily="34" charset="0"/>
                <a:cs typeface="Arial" panose="020B0604020202020204" pitchFamily="34" charset="0"/>
              </a:rPr>
              <a:t>13</a:t>
            </a:r>
            <a:r>
              <a:rPr lang="en-US" sz="2400" b="0" i="0" dirty="0">
                <a:solidFill>
                  <a:schemeClr val="tx1"/>
                </a:solidFill>
                <a:effectLst/>
                <a:latin typeface="Arial" panose="020B0604020202020204" pitchFamily="34" charset="0"/>
                <a:cs typeface="Arial" panose="020B0604020202020204" pitchFamily="34" charset="0"/>
              </a:rPr>
              <a:t>CO</a:t>
            </a:r>
            <a:r>
              <a:rPr lang="en-US" sz="2400" b="0" i="0" baseline="30000" dirty="0">
                <a:solidFill>
                  <a:schemeClr val="tx1"/>
                </a:solidFill>
                <a:effectLst/>
                <a:latin typeface="Arial" panose="020B0604020202020204" pitchFamily="34" charset="0"/>
                <a:cs typeface="Arial" panose="020B0604020202020204" pitchFamily="34" charset="0"/>
              </a:rPr>
              <a:t>+</a:t>
            </a:r>
            <a:r>
              <a:rPr lang="en-US" sz="2400" b="0" i="0" dirty="0">
                <a:solidFill>
                  <a:schemeClr val="tx1"/>
                </a:solidFill>
                <a:effectLst/>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effectLst/>
                <a:latin typeface="Arial" panose="020B0604020202020204" pitchFamily="34" charset="0"/>
                <a:cs typeface="Arial" panose="020B0604020202020204" pitchFamily="34" charset="0"/>
              </a:rPr>
              <a:t>The transition between high and low CR environments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effectLst/>
                <a:latin typeface="Arial" panose="020B0604020202020204" pitchFamily="34" charset="0"/>
                <a:cs typeface="Arial" panose="020B0604020202020204" pitchFamily="34" charset="0"/>
              </a:rPr>
              <a:t>∼ 80–100 AU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effectLst/>
                <a:latin typeface="Arial" panose="020B0604020202020204" pitchFamily="34" charset="0"/>
                <a:cs typeface="Arial" panose="020B0604020202020204" pitchFamily="34" charset="0"/>
              </a:rPr>
              <a:t>Midplane ionization rates: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1" dirty="0" err="1">
                <a:solidFill>
                  <a:schemeClr val="tx1"/>
                </a:solidFill>
                <a:effectLst/>
                <a:latin typeface="Arial" panose="020B0604020202020204" pitchFamily="34" charset="0"/>
                <a:cs typeface="Arial" panose="020B0604020202020204" pitchFamily="34" charset="0"/>
              </a:rPr>
              <a:t>ζ</a:t>
            </a:r>
            <a:r>
              <a:rPr lang="en-US" sz="2400" b="0" i="0" baseline="-25000" dirty="0" err="1">
                <a:solidFill>
                  <a:schemeClr val="tx1"/>
                </a:solidFill>
                <a:effectLst/>
                <a:latin typeface="Arial" panose="020B0604020202020204" pitchFamily="34" charset="0"/>
                <a:cs typeface="Arial" panose="020B0604020202020204" pitchFamily="34" charset="0"/>
              </a:rPr>
              <a:t>CR</a:t>
            </a:r>
            <a:r>
              <a:rPr lang="en-US" sz="2400" b="0" i="0" dirty="0">
                <a:solidFill>
                  <a:schemeClr val="tx1"/>
                </a:solidFill>
                <a:effectLst/>
                <a:latin typeface="Arial" panose="020B0604020202020204" pitchFamily="34" charset="0"/>
                <a:cs typeface="Arial" panose="020B0604020202020204" pitchFamily="34" charset="0"/>
              </a:rPr>
              <a:t> ≲ 10</a:t>
            </a:r>
            <a:r>
              <a:rPr lang="en-US" sz="2400" b="0" i="0" baseline="30000" dirty="0">
                <a:solidFill>
                  <a:schemeClr val="tx1"/>
                </a:solidFill>
                <a:effectLst/>
                <a:latin typeface="Arial" panose="020B0604020202020204" pitchFamily="34" charset="0"/>
                <a:cs typeface="Arial" panose="020B0604020202020204" pitchFamily="34" charset="0"/>
              </a:rPr>
              <a:t>−20</a:t>
            </a:r>
            <a:r>
              <a:rPr lang="en-US" sz="2400" b="0" i="0" dirty="0">
                <a:solidFill>
                  <a:schemeClr val="tx1"/>
                </a:solidFill>
                <a:effectLst/>
                <a:latin typeface="Arial" panose="020B0604020202020204" pitchFamily="34" charset="0"/>
                <a:cs typeface="Arial" panose="020B0604020202020204" pitchFamily="34" charset="0"/>
              </a:rPr>
              <a:t> s</a:t>
            </a:r>
            <a:r>
              <a:rPr lang="en-US" sz="2400" b="0" i="0" baseline="30000" dirty="0">
                <a:solidFill>
                  <a:schemeClr val="tx1"/>
                </a:solidFill>
                <a:effectLst/>
                <a:latin typeface="Arial" panose="020B0604020202020204" pitchFamily="34" charset="0"/>
                <a:cs typeface="Arial" panose="020B0604020202020204" pitchFamily="34" charset="0"/>
              </a:rPr>
              <a:t>−1</a:t>
            </a:r>
            <a:r>
              <a:rPr lang="en-US" sz="2400" b="0" i="0" dirty="0">
                <a:solidFill>
                  <a:schemeClr val="tx1"/>
                </a:solidFill>
                <a:effectLst/>
                <a:latin typeface="Arial" panose="020B0604020202020204" pitchFamily="34" charset="0"/>
                <a:cs typeface="Arial" panose="020B0604020202020204" pitchFamily="34" charset="0"/>
              </a:rPr>
              <a:t> &lt;100 AU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1" dirty="0" err="1">
                <a:solidFill>
                  <a:schemeClr val="tx1"/>
                </a:solidFill>
                <a:effectLst/>
                <a:latin typeface="Arial" panose="020B0604020202020204" pitchFamily="34" charset="0"/>
                <a:cs typeface="Arial" panose="020B0604020202020204" pitchFamily="34" charset="0"/>
              </a:rPr>
              <a:t>ζ</a:t>
            </a:r>
            <a:r>
              <a:rPr lang="en-US" sz="2400" b="0" i="0" baseline="-25000" dirty="0" err="1">
                <a:solidFill>
                  <a:schemeClr val="tx1"/>
                </a:solidFill>
                <a:effectLst/>
                <a:latin typeface="Arial" panose="020B0604020202020204" pitchFamily="34" charset="0"/>
                <a:cs typeface="Arial" panose="020B0604020202020204" pitchFamily="34" charset="0"/>
              </a:rPr>
              <a:t>CR</a:t>
            </a:r>
            <a:r>
              <a:rPr lang="en-US" sz="2400" b="0" i="0" dirty="0">
                <a:solidFill>
                  <a:schemeClr val="tx1"/>
                </a:solidFill>
                <a:effectLst/>
                <a:latin typeface="Arial" panose="020B0604020202020204" pitchFamily="34" charset="0"/>
                <a:cs typeface="Arial" panose="020B0604020202020204" pitchFamily="34" charset="0"/>
              </a:rPr>
              <a:t> ≳ 10</a:t>
            </a:r>
            <a:r>
              <a:rPr lang="en-US" sz="2400" b="0" i="0" baseline="30000" dirty="0">
                <a:solidFill>
                  <a:schemeClr val="tx1"/>
                </a:solidFill>
                <a:effectLst/>
                <a:latin typeface="Arial" panose="020B0604020202020204" pitchFamily="34" charset="0"/>
                <a:cs typeface="Arial" panose="020B0604020202020204" pitchFamily="34" charset="0"/>
              </a:rPr>
              <a:t>−17</a:t>
            </a:r>
            <a:r>
              <a:rPr lang="en-US" sz="2400" b="0" i="0" dirty="0">
                <a:solidFill>
                  <a:schemeClr val="tx1"/>
                </a:solidFill>
                <a:effectLst/>
                <a:latin typeface="Arial" panose="020B0604020202020204" pitchFamily="34" charset="0"/>
                <a:cs typeface="Arial" panose="020B0604020202020204" pitchFamily="34" charset="0"/>
              </a:rPr>
              <a:t> s</a:t>
            </a:r>
            <a:r>
              <a:rPr lang="en-US" sz="2400" b="0" i="0" baseline="30000" dirty="0">
                <a:solidFill>
                  <a:schemeClr val="tx1"/>
                </a:solidFill>
                <a:effectLst/>
                <a:latin typeface="Arial" panose="020B0604020202020204" pitchFamily="34" charset="0"/>
                <a:cs typeface="Arial" panose="020B0604020202020204" pitchFamily="34" charset="0"/>
              </a:rPr>
              <a:t>−1</a:t>
            </a:r>
            <a:r>
              <a:rPr lang="en-US" sz="2400" b="0" i="0" dirty="0">
                <a:solidFill>
                  <a:schemeClr val="tx1"/>
                </a:solidFill>
                <a:effectLst/>
                <a:latin typeface="Arial" panose="020B0604020202020204" pitchFamily="34" charset="0"/>
                <a:cs typeface="Arial" panose="020B0604020202020204" pitchFamily="34" charset="0"/>
              </a:rPr>
              <a:t> 100--300 </a:t>
            </a:r>
            <a:r>
              <a:rPr lang="it-IT" sz="2400" b="0" i="0" dirty="0">
                <a:solidFill>
                  <a:schemeClr val="tx1"/>
                </a:solidFill>
                <a:effectLst/>
                <a:latin typeface="Arial" panose="020B0604020202020204" pitchFamily="34" charset="0"/>
                <a:cs typeface="Arial" panose="020B0604020202020204" pitchFamily="34" charset="0"/>
              </a:rPr>
              <a:t>AU</a:t>
            </a:r>
            <a:endParaRPr lang="it-IT" sz="2400" dirty="0">
              <a:solidFill>
                <a:schemeClr val="tx1"/>
              </a:solidFill>
              <a:latin typeface="Arial" panose="020B0604020202020204" pitchFamily="34" charset="0"/>
              <a:cs typeface="Arial" panose="020B0604020202020204" pitchFamily="34" charset="0"/>
            </a:endParaRPr>
          </a:p>
        </p:txBody>
      </p:sp>
      <p:sp>
        <p:nvSpPr>
          <p:cNvPr id="10" name="CasellaDiTesto 9">
            <a:extLst>
              <a:ext uri="{FF2B5EF4-FFF2-40B4-BE49-F238E27FC236}">
                <a16:creationId xmlns:a16="http://schemas.microsoft.com/office/drawing/2014/main" id="{3D316BA9-680E-4C61-8939-B3CB7F0C8121}"/>
              </a:ext>
            </a:extLst>
          </p:cNvPr>
          <p:cNvSpPr txBox="1"/>
          <p:nvPr/>
        </p:nvSpPr>
        <p:spPr>
          <a:xfrm>
            <a:off x="116151" y="3852294"/>
            <a:ext cx="2826746" cy="707886"/>
          </a:xfrm>
          <a:prstGeom prst="rect">
            <a:avLst/>
          </a:prstGeom>
          <a:noFill/>
          <a:ln w="28575">
            <a:solidFill>
              <a:srgbClr val="FF0000"/>
            </a:solidFill>
          </a:ln>
        </p:spPr>
        <p:txBody>
          <a:bodyPr wrap="square" rtlCol="0">
            <a:spAutoFit/>
          </a:bodyPr>
          <a:lstStyle/>
          <a:p>
            <a:pPr algn="ctr"/>
            <a:r>
              <a:rPr lang="en-US" sz="2000" dirty="0">
                <a:solidFill>
                  <a:schemeClr val="bg1"/>
                </a:solidFill>
              </a:rPr>
              <a:t>Model abundances after 0.5 </a:t>
            </a:r>
            <a:r>
              <a:rPr lang="en-US" sz="2000" dirty="0" err="1">
                <a:solidFill>
                  <a:schemeClr val="bg1"/>
                </a:solidFill>
              </a:rPr>
              <a:t>Myrs</a:t>
            </a:r>
            <a:endParaRPr lang="en-US" sz="2000" dirty="0">
              <a:solidFill>
                <a:schemeClr val="bg1"/>
              </a:solidFill>
            </a:endParaRPr>
          </a:p>
        </p:txBody>
      </p:sp>
      <p:sp>
        <p:nvSpPr>
          <p:cNvPr id="11" name="CasellaDiTesto 10">
            <a:extLst>
              <a:ext uri="{FF2B5EF4-FFF2-40B4-BE49-F238E27FC236}">
                <a16:creationId xmlns:a16="http://schemas.microsoft.com/office/drawing/2014/main" id="{052B3BE8-9D0A-44F2-8C81-9C48435BE273}"/>
              </a:ext>
            </a:extLst>
          </p:cNvPr>
          <p:cNvSpPr txBox="1"/>
          <p:nvPr/>
        </p:nvSpPr>
        <p:spPr>
          <a:xfrm>
            <a:off x="228431" y="5680495"/>
            <a:ext cx="2826746" cy="1015663"/>
          </a:xfrm>
          <a:prstGeom prst="rect">
            <a:avLst/>
          </a:prstGeom>
          <a:noFill/>
          <a:ln w="28575">
            <a:solidFill>
              <a:srgbClr val="FF0000"/>
            </a:solidFill>
          </a:ln>
        </p:spPr>
        <p:txBody>
          <a:bodyPr wrap="square" rtlCol="0">
            <a:spAutoFit/>
          </a:bodyPr>
          <a:lstStyle/>
          <a:p>
            <a:pPr algn="r"/>
            <a:r>
              <a:rPr lang="en-US" sz="2000" dirty="0">
                <a:solidFill>
                  <a:schemeClr val="bg1"/>
                </a:solidFill>
              </a:rPr>
              <a:t>UV- and CR- driven reaction channel for HCO</a:t>
            </a:r>
            <a:r>
              <a:rPr lang="en-US" sz="2000" baseline="30000" dirty="0">
                <a:solidFill>
                  <a:schemeClr val="bg1"/>
                </a:solidFill>
              </a:rPr>
              <a:t>+</a:t>
            </a:r>
          </a:p>
        </p:txBody>
      </p:sp>
    </p:spTree>
    <p:extLst>
      <p:ext uri="{BB962C8B-B14F-4D97-AF65-F5344CB8AC3E}">
        <p14:creationId xmlns:p14="http://schemas.microsoft.com/office/powerpoint/2010/main" val="6655206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7D0F2883-861E-44EB-A971-153DDCD97C70}"/>
              </a:ext>
            </a:extLst>
          </p:cNvPr>
          <p:cNvSpPr/>
          <p:nvPr/>
        </p:nvSpPr>
        <p:spPr>
          <a:xfrm>
            <a:off x="114121" y="736019"/>
            <a:ext cx="6402074" cy="3184228"/>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dirty="0" err="1">
                <a:solidFill>
                  <a:schemeClr val="tx1"/>
                </a:solidFill>
                <a:latin typeface="Arial" panose="020B0604020202020204" pitchFamily="34" charset="0"/>
              </a:rPr>
              <a:t>Less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energetic</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CRs</a:t>
            </a:r>
            <a:r>
              <a:rPr lang="it-IT" altLang="it-IT" sz="2400" dirty="0">
                <a:solidFill>
                  <a:schemeClr val="tx1"/>
                </a:solidFill>
                <a:latin typeface="Arial" panose="020B0604020202020204" pitchFamily="34" charset="0"/>
              </a:rPr>
              <a:t> can be </a:t>
            </a:r>
            <a:r>
              <a:rPr lang="it-IT" altLang="it-IT" sz="2400" dirty="0" err="1">
                <a:solidFill>
                  <a:schemeClr val="tx1"/>
                </a:solidFill>
                <a:latin typeface="Arial" panose="020B0604020202020204" pitchFamily="34" charset="0"/>
              </a:rPr>
              <a:t>blocked</a:t>
            </a:r>
            <a:r>
              <a:rPr lang="it-IT" altLang="it-IT" sz="2400" dirty="0">
                <a:solidFill>
                  <a:schemeClr val="tx1"/>
                </a:solidFill>
                <a:latin typeface="Arial" panose="020B0604020202020204" pitchFamily="34" charset="0"/>
              </a:rPr>
              <a:t> by the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extended</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magnetosphere</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dirty="0">
                <a:solidFill>
                  <a:schemeClr val="tx1"/>
                </a:solidFill>
                <a:latin typeface="Arial" panose="020B0604020202020204" pitchFamily="34" charset="0"/>
              </a:rPr>
              <a:t>in T Tauri stars</a:t>
            </a:r>
          </a:p>
          <a:p>
            <a:pPr algn="ctr">
              <a:tabLst>
                <a:tab pos="630238" algn="l"/>
              </a:tabLst>
            </a:pPr>
            <a:endParaRPr lang="it-IT" altLang="it-IT" sz="1600" i="1" dirty="0">
              <a:solidFill>
                <a:schemeClr val="tx1"/>
              </a:solidFill>
              <a:latin typeface="Arial" panose="020B0604020202020204" pitchFamily="34" charset="0"/>
            </a:endParaRPr>
          </a:p>
          <a:p>
            <a:pPr algn="ctr">
              <a:tabLst>
                <a:tab pos="630238" algn="l"/>
              </a:tabLst>
            </a:pPr>
            <a:r>
              <a:rPr lang="it-IT" altLang="it-IT" sz="2400" i="1" dirty="0" err="1">
                <a:solidFill>
                  <a:schemeClr val="tx1"/>
                </a:solidFill>
                <a:latin typeface="Arial" panose="020B0604020202020204" pitchFamily="34" charset="0"/>
              </a:rPr>
              <a:t>Cleeves</a:t>
            </a:r>
            <a:r>
              <a:rPr lang="it-IT" altLang="it-IT" sz="2400" i="1" dirty="0">
                <a:solidFill>
                  <a:schemeClr val="tx1"/>
                </a:solidFill>
                <a:latin typeface="Arial" panose="020B0604020202020204" pitchFamily="34" charset="0"/>
              </a:rPr>
              <a:t>+ 2013: </a:t>
            </a:r>
            <a:r>
              <a:rPr lang="it-IT" altLang="it-IT" sz="2400" dirty="0" err="1">
                <a:solidFill>
                  <a:schemeClr val="tx1"/>
                </a:solidFill>
                <a:latin typeface="Arial" panose="020B0604020202020204" pitchFamily="34" charset="0"/>
              </a:rPr>
              <a:t>magnetic</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protection</a:t>
            </a:r>
            <a:r>
              <a:rPr lang="it-IT" altLang="it-IT" sz="2400" dirty="0">
                <a:solidFill>
                  <a:schemeClr val="tx1"/>
                </a:solidFill>
                <a:latin typeface="Arial" panose="020B0604020202020204" pitchFamily="34" charset="0"/>
              </a:rPr>
              <a:t> in can be </a:t>
            </a:r>
            <a:r>
              <a:rPr lang="it-IT" altLang="it-IT" sz="2400" dirty="0" err="1">
                <a:solidFill>
                  <a:schemeClr val="tx1"/>
                </a:solidFill>
                <a:latin typeface="Arial" panose="020B0604020202020204" pitchFamily="34" charset="0"/>
              </a:rPr>
              <a:t>extended</a:t>
            </a:r>
            <a:r>
              <a:rPr lang="it-IT" altLang="it-IT" sz="2400" dirty="0">
                <a:solidFill>
                  <a:schemeClr val="tx1"/>
                </a:solidFill>
                <a:latin typeface="Arial" panose="020B0604020202020204" pitchFamily="34" charset="0"/>
              </a:rPr>
              <a:t> for the </a:t>
            </a:r>
            <a:r>
              <a:rPr lang="it-IT" altLang="it-IT" sz="2400" dirty="0" err="1">
                <a:solidFill>
                  <a:schemeClr val="tx1"/>
                </a:solidFill>
                <a:latin typeface="Arial" panose="020B0604020202020204" pitchFamily="34" charset="0"/>
              </a:rPr>
              <a:t>whole</a:t>
            </a:r>
            <a:r>
              <a:rPr lang="it-IT" altLang="it-IT" sz="2400" dirty="0">
                <a:solidFill>
                  <a:schemeClr val="tx1"/>
                </a:solidFill>
                <a:latin typeface="Arial" panose="020B0604020202020204" pitchFamily="34" charset="0"/>
              </a:rPr>
              <a:t> disc</a:t>
            </a:r>
          </a:p>
          <a:p>
            <a:pPr algn="ctr">
              <a:tabLst>
                <a:tab pos="630238" algn="l"/>
              </a:tabLst>
            </a:pPr>
            <a:endParaRPr lang="it-IT" altLang="it-IT" sz="1600" dirty="0">
              <a:solidFill>
                <a:schemeClr val="tx1"/>
              </a:solidFill>
              <a:latin typeface="Arial" panose="020B0604020202020204" pitchFamily="34" charset="0"/>
            </a:endParaRPr>
          </a:p>
          <a:p>
            <a:pPr algn="ctr">
              <a:tabLst>
                <a:tab pos="630238" algn="l"/>
              </a:tabLst>
            </a:pPr>
            <a:r>
              <a:rPr lang="it-IT" altLang="it-IT" sz="2400" dirty="0" err="1">
                <a:solidFill>
                  <a:schemeClr val="tx1"/>
                </a:solidFill>
                <a:latin typeface="Arial" panose="020B0604020202020204" pitchFamily="34" charset="0"/>
              </a:rPr>
              <a:t>CRs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accelerated</a:t>
            </a:r>
            <a:r>
              <a:rPr lang="it-IT" altLang="it-IT" sz="2400" dirty="0">
                <a:solidFill>
                  <a:schemeClr val="tx1"/>
                </a:solidFill>
                <a:latin typeface="Arial" panose="020B0604020202020204" pitchFamily="34" charset="0"/>
              </a:rPr>
              <a:t> in </a:t>
            </a:r>
            <a:r>
              <a:rPr lang="it-IT" altLang="it-IT" sz="2400" dirty="0" err="1">
                <a:solidFill>
                  <a:schemeClr val="tx1"/>
                </a:solidFill>
                <a:latin typeface="Arial" panose="020B0604020202020204" pitchFamily="34" charset="0"/>
              </a:rPr>
              <a:t>SFRs</a:t>
            </a:r>
            <a:r>
              <a:rPr lang="it-IT" altLang="it-IT" sz="2400" dirty="0">
                <a:solidFill>
                  <a:schemeClr val="tx1"/>
                </a:solidFill>
                <a:latin typeface="Arial" panose="020B0604020202020204" pitchFamily="34" charset="0"/>
              </a:rPr>
              <a:t> can </a:t>
            </a:r>
            <a:r>
              <a:rPr lang="it-IT" altLang="it-IT" sz="2400" dirty="0" err="1">
                <a:solidFill>
                  <a:schemeClr val="tx1"/>
                </a:solidFill>
                <a:latin typeface="Arial" panose="020B0604020202020204" pitchFamily="34" charset="0"/>
              </a:rPr>
              <a:t>udergo</a:t>
            </a:r>
            <a:r>
              <a:rPr lang="it-IT" altLang="it-IT" sz="2400" dirty="0">
                <a:solidFill>
                  <a:schemeClr val="tx1"/>
                </a:solidFill>
                <a:latin typeface="Arial" panose="020B0604020202020204" pitchFamily="34" charset="0"/>
              </a:rPr>
              <a:t> severe energy </a:t>
            </a:r>
            <a:r>
              <a:rPr lang="it-IT" altLang="it-IT" sz="2400" dirty="0" err="1">
                <a:solidFill>
                  <a:schemeClr val="tx1"/>
                </a:solidFill>
                <a:latin typeface="Arial" panose="020B0604020202020204" pitchFamily="34" charset="0"/>
              </a:rPr>
              <a:t>loss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as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they</a:t>
            </a:r>
            <a:r>
              <a:rPr lang="it-IT" altLang="it-IT" sz="2400" dirty="0">
                <a:solidFill>
                  <a:schemeClr val="tx1"/>
                </a:solidFill>
                <a:latin typeface="Arial" panose="020B0604020202020204" pitchFamily="34" charset="0"/>
              </a:rPr>
              <a:t> travel </a:t>
            </a:r>
            <a:r>
              <a:rPr lang="it-IT" altLang="it-IT" sz="2400" dirty="0" err="1">
                <a:solidFill>
                  <a:schemeClr val="tx1"/>
                </a:solidFill>
                <a:latin typeface="Arial" panose="020B0604020202020204" pitchFamily="34" charset="0"/>
              </a:rPr>
              <a:t>through</a:t>
            </a:r>
            <a:r>
              <a:rPr lang="it-IT" altLang="it-IT" sz="2400" dirty="0">
                <a:solidFill>
                  <a:schemeClr val="tx1"/>
                </a:solidFill>
                <a:latin typeface="Arial" panose="020B0604020202020204" pitchFamily="34" charset="0"/>
              </a:rPr>
              <a:t> </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dense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material</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i="1" dirty="0">
                <a:solidFill>
                  <a:schemeClr val="tx1"/>
                </a:solidFill>
                <a:latin typeface="Arial" panose="020B0604020202020204" pitchFamily="34" charset="0"/>
              </a:rPr>
              <a:t>(</a:t>
            </a:r>
            <a:r>
              <a:rPr lang="it-IT" altLang="it-IT" sz="2400" i="1" dirty="0" err="1">
                <a:solidFill>
                  <a:schemeClr val="tx1"/>
                </a:solidFill>
                <a:latin typeface="Arial" panose="020B0604020202020204" pitchFamily="34" charset="0"/>
              </a:rPr>
              <a:t>Offner</a:t>
            </a:r>
            <a:r>
              <a:rPr lang="it-IT" altLang="it-IT" sz="2400" i="1" dirty="0">
                <a:solidFill>
                  <a:schemeClr val="tx1"/>
                </a:solidFill>
                <a:latin typeface="Arial" panose="020B0604020202020204" pitchFamily="34" charset="0"/>
              </a:rPr>
              <a:t>+ 2019)</a:t>
            </a:r>
          </a:p>
        </p:txBody>
      </p:sp>
      <p:sp>
        <p:nvSpPr>
          <p:cNvPr id="5" name="CasellaDiTesto 4">
            <a:extLst>
              <a:ext uri="{FF2B5EF4-FFF2-40B4-BE49-F238E27FC236}">
                <a16:creationId xmlns:a16="http://schemas.microsoft.com/office/drawing/2014/main" id="{290CD8EB-FEEA-4068-8105-89F3F0AB4C39}"/>
              </a:ext>
            </a:extLst>
          </p:cNvPr>
          <p:cNvSpPr txBox="1"/>
          <p:nvPr/>
        </p:nvSpPr>
        <p:spPr>
          <a:xfrm>
            <a:off x="29817" y="54520"/>
            <a:ext cx="6402074"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ARE T TAURI STARS DEFENSLESS?</a:t>
            </a:r>
          </a:p>
        </p:txBody>
      </p:sp>
      <p:sp>
        <p:nvSpPr>
          <p:cNvPr id="6" name="Rettangolo con angoli arrotondati 5">
            <a:extLst>
              <a:ext uri="{FF2B5EF4-FFF2-40B4-BE49-F238E27FC236}">
                <a16:creationId xmlns:a16="http://schemas.microsoft.com/office/drawing/2014/main" id="{4B0AD5C2-D4A0-4A9F-BB47-61F334A3BDE8}"/>
              </a:ext>
            </a:extLst>
          </p:cNvPr>
          <p:cNvSpPr/>
          <p:nvPr/>
        </p:nvSpPr>
        <p:spPr>
          <a:xfrm>
            <a:off x="6600498" y="427718"/>
            <a:ext cx="5424236" cy="600256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dirty="0" err="1">
                <a:solidFill>
                  <a:schemeClr val="tx1"/>
                </a:solidFill>
                <a:latin typeface="Arial" panose="020B0604020202020204" pitchFamily="34" charset="0"/>
              </a:rPr>
              <a:t>References</a:t>
            </a:r>
            <a:r>
              <a:rPr lang="it-IT" altLang="it-IT" sz="2400" dirty="0">
                <a:solidFill>
                  <a:schemeClr val="tx1"/>
                </a:solidFill>
                <a:latin typeface="Arial" panose="020B0604020202020204" pitchFamily="34" charset="0"/>
              </a:rPr>
              <a:t> for </a:t>
            </a:r>
            <a:r>
              <a:rPr lang="it-IT" altLang="it-IT" sz="2400" dirty="0" err="1">
                <a:solidFill>
                  <a:schemeClr val="tx1"/>
                </a:solidFill>
                <a:latin typeface="Arial" panose="020B0604020202020204" pitchFamily="34" charset="0"/>
              </a:rPr>
              <a:t>propagation</a:t>
            </a:r>
            <a:r>
              <a:rPr lang="it-IT" altLang="it-IT" sz="2400" dirty="0">
                <a:solidFill>
                  <a:schemeClr val="tx1"/>
                </a:solidFill>
                <a:latin typeface="Arial" panose="020B0604020202020204" pitchFamily="34" charset="0"/>
              </a:rPr>
              <a:t> of </a:t>
            </a:r>
            <a:r>
              <a:rPr lang="it-IT" altLang="it-IT" sz="2400" dirty="0" err="1">
                <a:solidFill>
                  <a:schemeClr val="tx1"/>
                </a:solidFill>
                <a:latin typeface="Arial" panose="020B0604020202020204" pitchFamily="34" charset="0"/>
              </a:rPr>
              <a:t>CRs</a:t>
            </a:r>
            <a:r>
              <a:rPr lang="it-IT" altLang="it-IT" sz="2400" dirty="0">
                <a:solidFill>
                  <a:schemeClr val="tx1"/>
                </a:solidFill>
                <a:latin typeface="Arial" panose="020B0604020202020204" pitchFamily="34" charset="0"/>
              </a:rPr>
              <a:t> in </a:t>
            </a:r>
            <a:r>
              <a:rPr lang="it-IT" altLang="it-IT" sz="2400" dirty="0" err="1">
                <a:solidFill>
                  <a:schemeClr val="tx1"/>
                </a:solidFill>
                <a:latin typeface="Arial" panose="020B0604020202020204" pitchFamily="34" charset="0"/>
              </a:rPr>
              <a:t>PPDs</a:t>
            </a:r>
            <a:endParaRPr lang="it-IT" altLang="it-IT" sz="2400" dirty="0">
              <a:solidFill>
                <a:schemeClr val="tx1"/>
              </a:solidFill>
              <a:latin typeface="Arial" panose="020B0604020202020204" pitchFamily="34" charset="0"/>
            </a:endParaRPr>
          </a:p>
          <a:p>
            <a:pPr algn="ctr">
              <a:tabLst>
                <a:tab pos="630238" algn="l"/>
              </a:tabLst>
            </a:pPr>
            <a:endParaRPr lang="it-IT" altLang="it-IT" sz="2400" i="1"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i="1" dirty="0" err="1">
                <a:solidFill>
                  <a:schemeClr val="tx1"/>
                </a:solidFill>
                <a:latin typeface="Arial" panose="020B0604020202020204" pitchFamily="34" charset="0"/>
              </a:rPr>
              <a:t>Feigelson</a:t>
            </a:r>
            <a:r>
              <a:rPr lang="it-IT" altLang="it-IT" sz="2400" i="1" dirty="0">
                <a:solidFill>
                  <a:schemeClr val="tx1"/>
                </a:solidFill>
                <a:latin typeface="Arial" panose="020B0604020202020204" pitchFamily="34" charset="0"/>
              </a:rPr>
              <a:t>+ 2002 </a:t>
            </a:r>
            <a:r>
              <a:rPr lang="it-IT" altLang="it-IT" sz="2400" dirty="0">
                <a:solidFill>
                  <a:schemeClr val="tx1"/>
                </a:solidFill>
                <a:latin typeface="Arial" panose="020B0604020202020204" pitchFamily="34" charset="0"/>
              </a:rPr>
              <a:t>(</a:t>
            </a:r>
            <a:r>
              <a:rPr lang="it-IT" altLang="it-IT" sz="2400" dirty="0" err="1">
                <a:solidFill>
                  <a:schemeClr val="tx1"/>
                </a:solidFill>
                <a:latin typeface="Arial" panose="020B0604020202020204" pitchFamily="34" charset="0"/>
              </a:rPr>
              <a:t>ignoring</a:t>
            </a:r>
            <a:r>
              <a:rPr lang="it-IT" altLang="it-IT" sz="2400" dirty="0">
                <a:solidFill>
                  <a:schemeClr val="tx1"/>
                </a:solidFill>
                <a:latin typeface="Arial" panose="020B0604020202020204" pitchFamily="34" charset="0"/>
              </a:rPr>
              <a:t> stellar </a:t>
            </a:r>
            <a:r>
              <a:rPr lang="it-IT" altLang="it-IT" sz="2400" dirty="0" err="1">
                <a:solidFill>
                  <a:schemeClr val="tx1"/>
                </a:solidFill>
                <a:latin typeface="Arial" panose="020B0604020202020204" pitchFamily="34" charset="0"/>
              </a:rPr>
              <a:t>magnetosphere</a:t>
            </a:r>
            <a:r>
              <a:rPr lang="it-IT" altLang="it-IT" sz="2400" dirty="0">
                <a:solidFill>
                  <a:schemeClr val="tx1"/>
                </a:solidFill>
                <a:latin typeface="Arial" panose="020B0604020202020204" pitchFamily="34" charset="0"/>
              </a:rPr>
              <a:t>)</a:t>
            </a:r>
          </a:p>
          <a:p>
            <a:pPr marL="342900" indent="-342900" algn="ctr">
              <a:buFont typeface="Arial" panose="020B0604020202020204" pitchFamily="34" charset="0"/>
              <a:buChar char="•"/>
              <a:tabLst>
                <a:tab pos="630238" algn="l"/>
              </a:tabLst>
            </a:pPr>
            <a:endParaRPr lang="it-IT" altLang="it-IT" sz="2400" i="1"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i="1" dirty="0">
                <a:solidFill>
                  <a:schemeClr val="tx1"/>
                </a:solidFill>
                <a:latin typeface="Arial" panose="020B0604020202020204" pitchFamily="34" charset="0"/>
              </a:rPr>
              <a:t>Rodgers-Lee+ 2017 </a:t>
            </a:r>
            <a:r>
              <a:rPr lang="it-IT" altLang="it-IT" sz="2400" dirty="0">
                <a:solidFill>
                  <a:schemeClr val="tx1"/>
                </a:solidFill>
                <a:latin typeface="Arial" panose="020B0604020202020204" pitchFamily="34" charset="0"/>
              </a:rPr>
              <a:t>(</a:t>
            </a:r>
            <a:r>
              <a:rPr lang="it-IT" altLang="it-IT" sz="2400" dirty="0" err="1">
                <a:solidFill>
                  <a:schemeClr val="tx1"/>
                </a:solidFill>
                <a:latin typeface="Arial" panose="020B0604020202020204" pitchFamily="34" charset="0"/>
              </a:rPr>
              <a:t>including</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turbulent</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magnetic</a:t>
            </a:r>
            <a:r>
              <a:rPr lang="it-IT" altLang="it-IT" sz="2400" dirty="0">
                <a:solidFill>
                  <a:schemeClr val="tx1"/>
                </a:solidFill>
                <a:latin typeface="Arial" panose="020B0604020202020204" pitchFamily="34" charset="0"/>
              </a:rPr>
              <a:t> field)</a:t>
            </a:r>
          </a:p>
          <a:p>
            <a:pPr marL="342900" indent="-342900" algn="ctr">
              <a:buFont typeface="Arial" panose="020B0604020202020204" pitchFamily="34" charset="0"/>
              <a:buChar char="•"/>
              <a:tabLst>
                <a:tab pos="630238" algn="l"/>
              </a:tabLst>
            </a:pPr>
            <a:endParaRPr lang="it-IT" altLang="it-IT" sz="2400" i="1"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i="1" dirty="0">
                <a:solidFill>
                  <a:schemeClr val="tx1"/>
                </a:solidFill>
                <a:latin typeface="Arial" panose="020B0604020202020204" pitchFamily="34" charset="0"/>
              </a:rPr>
              <a:t>Rab+2017 </a:t>
            </a:r>
            <a:r>
              <a:rPr lang="it-IT" altLang="it-IT" sz="2400" dirty="0">
                <a:solidFill>
                  <a:schemeClr val="tx1"/>
                </a:solidFill>
                <a:latin typeface="Arial" panose="020B0604020202020204" pitchFamily="34" charset="0"/>
              </a:rPr>
              <a:t>(</a:t>
            </a:r>
            <a:r>
              <a:rPr lang="it-IT" altLang="it-IT" sz="2400" dirty="0" err="1">
                <a:solidFill>
                  <a:schemeClr val="tx1"/>
                </a:solidFill>
                <a:latin typeface="Arial" panose="020B0604020202020204" pitchFamily="34" charset="0"/>
              </a:rPr>
              <a:t>ignored</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magnetic</a:t>
            </a:r>
            <a:r>
              <a:rPr lang="it-IT" altLang="it-IT" sz="2400" dirty="0">
                <a:solidFill>
                  <a:schemeClr val="tx1"/>
                </a:solidFill>
                <a:latin typeface="Arial" panose="020B0604020202020204" pitchFamily="34" charset="0"/>
              </a:rPr>
              <a:t> field, </a:t>
            </a:r>
            <a:r>
              <a:rPr lang="it-IT" altLang="it-IT" sz="2400" dirty="0" err="1">
                <a:solidFill>
                  <a:schemeClr val="tx1"/>
                </a:solidFill>
                <a:latin typeface="Arial" panose="020B0604020202020204" pitchFamily="34" charset="0"/>
              </a:rPr>
              <a:t>included</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chemical</a:t>
            </a:r>
            <a:r>
              <a:rPr lang="it-IT" altLang="it-IT" sz="2400" dirty="0">
                <a:solidFill>
                  <a:schemeClr val="tx1"/>
                </a:solidFill>
                <a:latin typeface="Arial" panose="020B0604020202020204" pitchFamily="34" charset="0"/>
              </a:rPr>
              <a:t> signatures)</a:t>
            </a:r>
          </a:p>
          <a:p>
            <a:pPr marL="342900" indent="-342900" algn="ctr">
              <a:buFont typeface="Arial" panose="020B0604020202020204" pitchFamily="34" charset="0"/>
              <a:buChar char="•"/>
              <a:tabLst>
                <a:tab pos="630238" algn="l"/>
              </a:tabLst>
            </a:pPr>
            <a:endParaRPr lang="it-IT" altLang="it-IT" sz="2400"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i="1" dirty="0">
                <a:solidFill>
                  <a:schemeClr val="tx1"/>
                </a:solidFill>
                <a:latin typeface="Arial" panose="020B0604020202020204" pitchFamily="34" charset="0"/>
              </a:rPr>
              <a:t>Fraschetti+ 2018 </a:t>
            </a:r>
            <a:r>
              <a:rPr lang="it-IT" altLang="it-IT" sz="2400" dirty="0">
                <a:solidFill>
                  <a:schemeClr val="tx1"/>
                </a:solidFill>
                <a:latin typeface="Arial" panose="020B0604020202020204" pitchFamily="34" charset="0"/>
              </a:rPr>
              <a:t>(</a:t>
            </a:r>
            <a:r>
              <a:rPr lang="it-IT" altLang="it-IT" sz="2400" dirty="0" err="1">
                <a:solidFill>
                  <a:schemeClr val="tx1"/>
                </a:solidFill>
                <a:latin typeface="Arial" panose="020B0604020202020204" pitchFamily="34" charset="0"/>
              </a:rPr>
              <a:t>included</a:t>
            </a:r>
            <a:r>
              <a:rPr lang="it-IT" altLang="it-IT" sz="2400" dirty="0">
                <a:solidFill>
                  <a:schemeClr val="tx1"/>
                </a:solidFill>
                <a:latin typeface="Arial" panose="020B0604020202020204" pitchFamily="34" charset="0"/>
              </a:rPr>
              <a:t> stellar wind)</a:t>
            </a:r>
          </a:p>
        </p:txBody>
      </p:sp>
      <p:pic>
        <p:nvPicPr>
          <p:cNvPr id="3074" name="Picture 2">
            <a:extLst>
              <a:ext uri="{FF2B5EF4-FFF2-40B4-BE49-F238E27FC236}">
                <a16:creationId xmlns:a16="http://schemas.microsoft.com/office/drawing/2014/main" id="{B02D6EEC-FDBA-47C1-8A63-7DFC950FDE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742" y="4016971"/>
            <a:ext cx="4686831" cy="2771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5239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0B34FA05-BE42-42FA-A820-5E926BC1D4F4}"/>
              </a:ext>
            </a:extLst>
          </p:cNvPr>
          <p:cNvSpPr/>
          <p:nvPr/>
        </p:nvSpPr>
        <p:spPr>
          <a:xfrm>
            <a:off x="8335375" y="762074"/>
            <a:ext cx="3781335" cy="85317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Massive clusters wind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termination</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shocks</a:t>
            </a:r>
          </a:p>
        </p:txBody>
      </p:sp>
      <p:sp>
        <p:nvSpPr>
          <p:cNvPr id="3" name="CasellaDiTesto 2">
            <a:extLst>
              <a:ext uri="{FF2B5EF4-FFF2-40B4-BE49-F238E27FC236}">
                <a16:creationId xmlns:a16="http://schemas.microsoft.com/office/drawing/2014/main" id="{3915DF4B-BDDD-40AE-89B0-7C846690C793}"/>
              </a:ext>
            </a:extLst>
          </p:cNvPr>
          <p:cNvSpPr txBox="1"/>
          <p:nvPr/>
        </p:nvSpPr>
        <p:spPr>
          <a:xfrm>
            <a:off x="29817" y="54520"/>
            <a:ext cx="7909986"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MAIN SOURCES OF GALACTIC </a:t>
            </a:r>
            <a:r>
              <a:rPr lang="it-IT" sz="3200" b="1" dirty="0" err="1">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CRs</a:t>
            </a: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 (</a:t>
            </a:r>
            <a:r>
              <a:rPr lang="it-IT" alt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≤1 TeV)</a:t>
            </a:r>
            <a:endPar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endParaRPr>
          </a:p>
        </p:txBody>
      </p:sp>
      <p:sp>
        <p:nvSpPr>
          <p:cNvPr id="4" name="Rettangolo con angoli arrotondati 3">
            <a:extLst>
              <a:ext uri="{FF2B5EF4-FFF2-40B4-BE49-F238E27FC236}">
                <a16:creationId xmlns:a16="http://schemas.microsoft.com/office/drawing/2014/main" id="{B879F39A-BB41-4EDB-9FA7-EB97CC5AB95E}"/>
              </a:ext>
            </a:extLst>
          </p:cNvPr>
          <p:cNvSpPr/>
          <p:nvPr/>
        </p:nvSpPr>
        <p:spPr>
          <a:xfrm>
            <a:off x="71857" y="792480"/>
            <a:ext cx="3826273" cy="85317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SNRs</a:t>
            </a:r>
            <a:endPar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sp>
        <p:nvSpPr>
          <p:cNvPr id="5" name="Rettangolo con angoli arrotondati 4">
            <a:extLst>
              <a:ext uri="{FF2B5EF4-FFF2-40B4-BE49-F238E27FC236}">
                <a16:creationId xmlns:a16="http://schemas.microsoft.com/office/drawing/2014/main" id="{37281B90-7E98-4AE4-ACEA-0EA849063DA1}"/>
              </a:ext>
            </a:extLst>
          </p:cNvPr>
          <p:cNvSpPr/>
          <p:nvPr/>
        </p:nvSpPr>
        <p:spPr>
          <a:xfrm>
            <a:off x="4025888" y="1645655"/>
            <a:ext cx="4181728" cy="85317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Colliding</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stellar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winds</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in massive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binary</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systems</a:t>
            </a:r>
          </a:p>
        </p:txBody>
      </p:sp>
      <p:pic>
        <p:nvPicPr>
          <p:cNvPr id="7" name="Immagine 6">
            <a:extLst>
              <a:ext uri="{FF2B5EF4-FFF2-40B4-BE49-F238E27FC236}">
                <a16:creationId xmlns:a16="http://schemas.microsoft.com/office/drawing/2014/main" id="{981A2ABD-9DD4-4FAA-8897-55908DAA59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57" y="1755225"/>
            <a:ext cx="3826275" cy="3826275"/>
          </a:xfrm>
          <a:prstGeom prst="rect">
            <a:avLst/>
          </a:prstGeom>
        </p:spPr>
      </p:pic>
      <p:pic>
        <p:nvPicPr>
          <p:cNvPr id="6146" name="Picture 2" descr="imgActu">
            <a:extLst>
              <a:ext uri="{FF2B5EF4-FFF2-40B4-BE49-F238E27FC236}">
                <a16:creationId xmlns:a16="http://schemas.microsoft.com/office/drawing/2014/main" id="{EC1B4DDC-4AE2-4551-9C11-B697D180DA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5889" y="2549329"/>
            <a:ext cx="4181728" cy="235222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Schematic structure of a wind bubble excavated by a star cluster into... |  Download Scientific Diagram">
            <a:extLst>
              <a:ext uri="{FF2B5EF4-FFF2-40B4-BE49-F238E27FC236}">
                <a16:creationId xmlns:a16="http://schemas.microsoft.com/office/drawing/2014/main" id="{00D8D54F-7C9A-4795-B4C6-B5AB23DBD8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5375" y="1808567"/>
            <a:ext cx="3781336" cy="3772933"/>
          </a:xfrm>
          <a:prstGeom prst="rect">
            <a:avLst/>
          </a:prstGeom>
          <a:noFill/>
          <a:extLst>
            <a:ext uri="{909E8E84-426E-40DD-AFC4-6F175D3DCCD1}">
              <a14:hiddenFill xmlns:a14="http://schemas.microsoft.com/office/drawing/2010/main">
                <a:solidFill>
                  <a:srgbClr val="FFFFFF"/>
                </a:solidFill>
              </a14:hiddenFill>
            </a:ext>
          </a:extLst>
        </p:spPr>
      </p:pic>
      <p:sp>
        <p:nvSpPr>
          <p:cNvPr id="11" name="Rettangolo con angoli arrotondati 10">
            <a:extLst>
              <a:ext uri="{FF2B5EF4-FFF2-40B4-BE49-F238E27FC236}">
                <a16:creationId xmlns:a16="http://schemas.microsoft.com/office/drawing/2014/main" id="{EA075722-AE0D-40C8-A9D8-0194C529C401}"/>
              </a:ext>
            </a:extLst>
          </p:cNvPr>
          <p:cNvSpPr/>
          <p:nvPr/>
        </p:nvSpPr>
        <p:spPr>
          <a:xfrm>
            <a:off x="71857" y="5950305"/>
            <a:ext cx="12044854" cy="853175"/>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dirty="0" err="1">
                <a:solidFill>
                  <a:schemeClr val="tx1"/>
                </a:solidFill>
                <a:latin typeface="Arial" panose="020B0604020202020204" pitchFamily="34" charset="0"/>
              </a:rPr>
              <a:t>Main</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mechanism</a:t>
            </a:r>
            <a:r>
              <a:rPr lang="it-IT" altLang="it-IT" sz="2400" dirty="0">
                <a:solidFill>
                  <a:schemeClr val="tx1"/>
                </a:solidFill>
                <a:latin typeface="Arial" panose="020B0604020202020204" pitchFamily="34" charset="0"/>
              </a:rPr>
              <a:t>: </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Diffuse Shock Acceleration</a:t>
            </a:r>
            <a:r>
              <a:rPr lang="it-IT" altLang="it-IT" sz="2400" dirty="0">
                <a:solidFill>
                  <a:schemeClr val="tx1"/>
                </a:solidFill>
                <a:latin typeface="Arial" panose="020B0604020202020204" pitchFamily="34" charset="0"/>
              </a:rPr>
              <a:t>. SNR:</a:t>
            </a:r>
            <a:r>
              <a:rPr lang="it-IT" altLang="it-IT" sz="2400" dirty="0">
                <a:solidFill>
                  <a:schemeClr val="tx1"/>
                </a:solidFill>
                <a:latin typeface="Arial" panose="020B0604020202020204" pitchFamily="34" charset="0"/>
                <a:sym typeface="Wingdings" panose="05000000000000000000" pitchFamily="2" charset="2"/>
              </a:rPr>
              <a:t> </a:t>
            </a:r>
            <a:r>
              <a:rPr lang="it-IT" sz="2400" i="1" dirty="0" err="1">
                <a:solidFill>
                  <a:schemeClr val="tx1"/>
                </a:solidFill>
                <a:latin typeface="Arial" panose="020B0604020202020204" pitchFamily="34" charset="0"/>
              </a:rPr>
              <a:t>Krymskii</a:t>
            </a:r>
            <a:r>
              <a:rPr lang="it-IT" sz="2400" i="1" dirty="0">
                <a:solidFill>
                  <a:schemeClr val="tx1"/>
                </a:solidFill>
                <a:latin typeface="Arial" panose="020B0604020202020204" pitchFamily="34" charset="0"/>
              </a:rPr>
              <a:t>+ 1977</a:t>
            </a:r>
            <a:r>
              <a:rPr lang="it-IT" sz="2400" dirty="0">
                <a:solidFill>
                  <a:schemeClr val="tx1"/>
                </a:solidFill>
                <a:latin typeface="Arial" panose="020B0604020202020204" pitchFamily="34" charset="0"/>
              </a:rPr>
              <a:t>; </a:t>
            </a:r>
            <a:r>
              <a:rPr lang="it-IT" sz="2400" dirty="0" err="1">
                <a:solidFill>
                  <a:schemeClr val="tx1"/>
                </a:solidFill>
                <a:latin typeface="Arial" panose="020B0604020202020204" pitchFamily="34" charset="0"/>
              </a:rPr>
              <a:t>colliding</a:t>
            </a:r>
            <a:r>
              <a:rPr lang="it-IT" sz="2400" dirty="0">
                <a:solidFill>
                  <a:schemeClr val="tx1"/>
                </a:solidFill>
                <a:latin typeface="Arial" panose="020B0604020202020204" pitchFamily="34" charset="0"/>
              </a:rPr>
              <a:t> </a:t>
            </a:r>
            <a:r>
              <a:rPr lang="it-IT" sz="2400" dirty="0" err="1">
                <a:solidFill>
                  <a:schemeClr val="tx1"/>
                </a:solidFill>
                <a:latin typeface="Arial" panose="020B0604020202020204" pitchFamily="34" charset="0"/>
              </a:rPr>
              <a:t>winds</a:t>
            </a:r>
            <a:r>
              <a:rPr lang="it-IT" sz="2400" dirty="0">
                <a:solidFill>
                  <a:schemeClr val="tx1"/>
                </a:solidFill>
                <a:latin typeface="Arial" panose="020B0604020202020204" pitchFamily="34" charset="0"/>
              </a:rPr>
              <a:t>: </a:t>
            </a:r>
            <a:r>
              <a:rPr lang="it-IT" sz="2400" i="1" dirty="0" err="1">
                <a:solidFill>
                  <a:schemeClr val="tx1"/>
                </a:solidFill>
                <a:latin typeface="Arial" panose="020B0604020202020204" pitchFamily="34" charset="0"/>
              </a:rPr>
              <a:t>Eichler</a:t>
            </a:r>
            <a:r>
              <a:rPr lang="it-IT" sz="2400" i="1" dirty="0">
                <a:solidFill>
                  <a:schemeClr val="tx1"/>
                </a:solidFill>
                <a:latin typeface="Arial" panose="020B0604020202020204" pitchFamily="34" charset="0"/>
              </a:rPr>
              <a:t> &amp; </a:t>
            </a:r>
            <a:r>
              <a:rPr lang="it-IT" sz="2400" i="1" dirty="0" err="1">
                <a:solidFill>
                  <a:schemeClr val="tx1"/>
                </a:solidFill>
                <a:latin typeface="Arial" panose="020B0604020202020204" pitchFamily="34" charset="0"/>
              </a:rPr>
              <a:t>Usov</a:t>
            </a:r>
            <a:r>
              <a:rPr lang="it-IT" sz="2400" i="1" dirty="0">
                <a:solidFill>
                  <a:schemeClr val="tx1"/>
                </a:solidFill>
                <a:latin typeface="Arial" panose="020B0604020202020204" pitchFamily="34" charset="0"/>
              </a:rPr>
              <a:t> 1993</a:t>
            </a:r>
            <a:r>
              <a:rPr lang="it-IT" sz="2400" dirty="0">
                <a:solidFill>
                  <a:schemeClr val="tx1"/>
                </a:solidFill>
                <a:latin typeface="Arial" panose="020B0604020202020204" pitchFamily="34" charset="0"/>
              </a:rPr>
              <a:t>; Massive clusters: </a:t>
            </a:r>
            <a:r>
              <a:rPr lang="it-IT" sz="2400" i="1" dirty="0" err="1">
                <a:solidFill>
                  <a:schemeClr val="tx1"/>
                </a:solidFill>
                <a:latin typeface="Arial" panose="020B0604020202020204" pitchFamily="34" charset="0"/>
              </a:rPr>
              <a:t>Morlino</a:t>
            </a:r>
            <a:r>
              <a:rPr lang="it-IT" sz="2400" i="1" dirty="0">
                <a:solidFill>
                  <a:schemeClr val="tx1"/>
                </a:solidFill>
                <a:latin typeface="Arial" panose="020B0604020202020204" pitchFamily="34" charset="0"/>
              </a:rPr>
              <a:t>+ 2021 </a:t>
            </a:r>
            <a:endParaRPr lang="it-IT" altLang="it-IT" sz="2400" i="1" dirty="0">
              <a:solidFill>
                <a:schemeClr val="tx1"/>
              </a:solidFill>
              <a:latin typeface="Arial" panose="020B0604020202020204" pitchFamily="34" charset="0"/>
            </a:endParaRPr>
          </a:p>
        </p:txBody>
      </p:sp>
    </p:spTree>
    <p:extLst>
      <p:ext uri="{BB962C8B-B14F-4D97-AF65-F5344CB8AC3E}">
        <p14:creationId xmlns:p14="http://schemas.microsoft.com/office/powerpoint/2010/main" val="6897166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con angoli arrotondati 2">
            <a:extLst>
              <a:ext uri="{FF2B5EF4-FFF2-40B4-BE49-F238E27FC236}">
                <a16:creationId xmlns:a16="http://schemas.microsoft.com/office/drawing/2014/main" id="{1A64EE02-75A8-4960-9EF0-2965EBC23B09}"/>
              </a:ext>
            </a:extLst>
          </p:cNvPr>
          <p:cNvSpPr/>
          <p:nvPr/>
        </p:nvSpPr>
        <p:spPr>
          <a:xfrm>
            <a:off x="29816" y="800916"/>
            <a:ext cx="7169769" cy="6002564"/>
          </a:xfrm>
          <a:prstGeom prst="roundRect">
            <a:avLst>
              <a:gd name="adj" fmla="val 8056"/>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i="1" dirty="0">
                <a:solidFill>
                  <a:schemeClr val="tx1"/>
                </a:solidFill>
                <a:latin typeface="Arial" panose="020B0604020202020204" pitchFamily="34" charset="0"/>
              </a:rPr>
              <a:t>Padovani+ 2020: </a:t>
            </a:r>
            <a:r>
              <a:rPr lang="it-IT" altLang="it-IT" sz="2400" dirty="0" err="1">
                <a:solidFill>
                  <a:schemeClr val="tx1"/>
                </a:solidFill>
                <a:latin typeface="Arial" panose="020B0604020202020204" pitchFamily="34" charset="0"/>
              </a:rPr>
              <a:t>young</a:t>
            </a:r>
            <a:r>
              <a:rPr lang="it-IT" altLang="it-IT" sz="2400" dirty="0">
                <a:solidFill>
                  <a:schemeClr val="tx1"/>
                </a:solidFill>
                <a:latin typeface="Arial" panose="020B0604020202020204" pitchFamily="34" charset="0"/>
              </a:rPr>
              <a:t> 10</a:t>
            </a:r>
            <a:r>
              <a:rPr lang="it-IT" altLang="it-IT" sz="2400" baseline="30000" dirty="0">
                <a:solidFill>
                  <a:schemeClr val="tx1"/>
                </a:solidFill>
                <a:latin typeface="Arial" panose="020B0604020202020204" pitchFamily="34" charset="0"/>
              </a:rPr>
              <a:t>6</a:t>
            </a:r>
            <a:r>
              <a:rPr lang="it-IT" altLang="it-IT" sz="2400" dirty="0">
                <a:solidFill>
                  <a:schemeClr val="tx1"/>
                </a:solidFill>
                <a:latin typeface="Arial" panose="020B0604020202020204" pitchFamily="34" charset="0"/>
              </a:rPr>
              <a:t> M</a:t>
            </a:r>
            <a:r>
              <a:rPr lang="it-IT" altLang="it-IT" sz="2400" baseline="-25000" dirty="0">
                <a:solidFill>
                  <a:schemeClr val="tx1"/>
                </a:solidFill>
                <a:latin typeface="Arial" panose="020B0604020202020204" pitchFamily="34" charset="0"/>
              </a:rPr>
              <a:t>ʘ</a:t>
            </a:r>
            <a:r>
              <a:rPr lang="it-IT" altLang="it-IT" sz="2400" dirty="0">
                <a:solidFill>
                  <a:schemeClr val="tx1"/>
                </a:solidFill>
                <a:latin typeface="Arial" panose="020B0604020202020204" pitchFamily="34" charset="0"/>
              </a:rPr>
              <a:t> clusters, </a:t>
            </a:r>
            <a:r>
              <a:rPr lang="it-IT" altLang="it-IT" sz="2400" dirty="0" err="1">
                <a:solidFill>
                  <a:schemeClr val="tx1"/>
                </a:solidFill>
                <a:latin typeface="Arial" panose="020B0604020202020204" pitchFamily="34" charset="0"/>
              </a:rPr>
              <a:t>such</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as</a:t>
            </a:r>
            <a:r>
              <a:rPr lang="it-IT" altLang="it-IT" sz="2400" dirty="0">
                <a:solidFill>
                  <a:schemeClr val="tx1"/>
                </a:solidFill>
                <a:latin typeface="Arial" panose="020B0604020202020204" pitchFamily="34" charset="0"/>
              </a:rPr>
              <a:t> the progenitor of </a:t>
            </a:r>
            <a:r>
              <a:rPr lang="it-IT" altLang="it-IT" sz="2400" dirty="0" err="1">
                <a:solidFill>
                  <a:schemeClr val="tx1"/>
                </a:solidFill>
                <a:latin typeface="Arial" panose="020B0604020202020204" pitchFamily="34" charset="0"/>
              </a:rPr>
              <a:t>GCs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yeld</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ionization</a:t>
            </a:r>
            <a:r>
              <a:rPr lang="it-IT" altLang="it-IT" sz="2400" dirty="0">
                <a:solidFill>
                  <a:schemeClr val="tx1"/>
                </a:solidFill>
                <a:latin typeface="Arial" panose="020B0604020202020204" pitchFamily="34" charset="0"/>
              </a:rPr>
              <a:t> rates         </a:t>
            </a:r>
            <a:r>
              <a:rPr lang="el-GR" altLang="it-IT" sz="2400" dirty="0">
                <a:solidFill>
                  <a:schemeClr val="tx1"/>
                </a:solidFill>
                <a:latin typeface="Arial" panose="020B0604020202020204" pitchFamily="34" charset="0"/>
              </a:rPr>
              <a:t>ζ</a:t>
            </a:r>
            <a:r>
              <a:rPr lang="it-IT" altLang="it-IT" sz="2400" dirty="0">
                <a:solidFill>
                  <a:schemeClr val="tx1"/>
                </a:solidFill>
                <a:latin typeface="Arial" panose="020B0604020202020204" pitchFamily="34" charset="0"/>
              </a:rPr>
              <a:t>&gt;10</a:t>
            </a:r>
            <a:r>
              <a:rPr lang="it-IT" altLang="it-IT" sz="2400" baseline="30000" dirty="0">
                <a:solidFill>
                  <a:schemeClr val="tx1"/>
                </a:solidFill>
                <a:latin typeface="Arial" panose="020B0604020202020204" pitchFamily="34" charset="0"/>
              </a:rPr>
              <a:t>-14</a:t>
            </a:r>
            <a:r>
              <a:rPr lang="it-IT" altLang="it-IT" sz="2400" dirty="0">
                <a:solidFill>
                  <a:schemeClr val="tx1"/>
                </a:solidFill>
                <a:latin typeface="Arial" panose="020B0604020202020204" pitchFamily="34" charset="0"/>
              </a:rPr>
              <a:t> s</a:t>
            </a:r>
            <a:r>
              <a:rPr lang="it-IT" altLang="it-IT" sz="2400" baseline="30000" dirty="0">
                <a:solidFill>
                  <a:schemeClr val="tx1"/>
                </a:solidFill>
                <a:latin typeface="Arial" panose="020B0604020202020204" pitchFamily="34" charset="0"/>
              </a:rPr>
              <a:t>-1</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typical</a:t>
            </a:r>
            <a:r>
              <a:rPr lang="it-IT" altLang="it-IT" sz="2400" dirty="0">
                <a:solidFill>
                  <a:schemeClr val="tx1"/>
                </a:solidFill>
                <a:latin typeface="Arial" panose="020B0604020202020204" pitchFamily="34" charset="0"/>
              </a:rPr>
              <a:t> of the </a:t>
            </a:r>
            <a:r>
              <a:rPr lang="it-IT" altLang="it-IT" sz="2400" dirty="0" err="1">
                <a:solidFill>
                  <a:schemeClr val="tx1"/>
                </a:solidFill>
                <a:latin typeface="Arial" panose="020B0604020202020204" pitchFamily="34" charset="0"/>
              </a:rPr>
              <a:t>Galactic</a:t>
            </a:r>
            <a:r>
              <a:rPr lang="it-IT" altLang="it-IT" sz="2400" dirty="0">
                <a:solidFill>
                  <a:schemeClr val="tx1"/>
                </a:solidFill>
                <a:latin typeface="Arial" panose="020B0604020202020204" pitchFamily="34" charset="0"/>
              </a:rPr>
              <a:t> center </a:t>
            </a:r>
          </a:p>
          <a:p>
            <a:pPr algn="ctr">
              <a:tabLst>
                <a:tab pos="630238" algn="l"/>
              </a:tabLst>
            </a:pPr>
            <a:endParaRPr lang="it-IT" altLang="it-IT" dirty="0">
              <a:solidFill>
                <a:schemeClr val="tx1"/>
              </a:solidFill>
              <a:latin typeface="Arial" panose="020B0604020202020204" pitchFamily="34" charset="0"/>
            </a:endParaRPr>
          </a:p>
          <a:p>
            <a:pPr algn="ctr">
              <a:tabLst>
                <a:tab pos="630238" algn="l"/>
              </a:tabLst>
            </a:pPr>
            <a:r>
              <a:rPr lang="it-IT" altLang="it-IT" sz="2400" dirty="0">
                <a:solidFill>
                  <a:schemeClr val="tx1"/>
                </a:solidFill>
                <a:latin typeface="Arial" panose="020B0604020202020204" pitchFamily="34" charset="0"/>
              </a:rPr>
              <a:t>10</a:t>
            </a:r>
            <a:r>
              <a:rPr lang="it-IT" altLang="it-IT" sz="2400" baseline="30000" dirty="0">
                <a:solidFill>
                  <a:schemeClr val="tx1"/>
                </a:solidFill>
                <a:latin typeface="Arial" panose="020B0604020202020204" pitchFamily="34" charset="0"/>
              </a:rPr>
              <a:t>4</a:t>
            </a:r>
            <a:r>
              <a:rPr lang="it-IT" altLang="it-IT" sz="2400" dirty="0">
                <a:solidFill>
                  <a:schemeClr val="tx1"/>
                </a:solidFill>
                <a:latin typeface="Arial" panose="020B0604020202020204" pitchFamily="34" charset="0"/>
              </a:rPr>
              <a:t>-10</a:t>
            </a:r>
            <a:r>
              <a:rPr lang="it-IT" altLang="it-IT" sz="2400" baseline="30000" dirty="0">
                <a:solidFill>
                  <a:schemeClr val="tx1"/>
                </a:solidFill>
                <a:latin typeface="Arial" panose="020B0604020202020204" pitchFamily="34" charset="0"/>
              </a:rPr>
              <a:t>5</a:t>
            </a:r>
            <a:r>
              <a:rPr lang="it-IT" altLang="it-IT" sz="2400" dirty="0">
                <a:solidFill>
                  <a:schemeClr val="tx1"/>
                </a:solidFill>
                <a:latin typeface="Arial" panose="020B0604020202020204" pitchFamily="34" charset="0"/>
              </a:rPr>
              <a:t> M</a:t>
            </a:r>
            <a:r>
              <a:rPr lang="it-IT" altLang="it-IT" sz="2400" baseline="-25000" dirty="0">
                <a:solidFill>
                  <a:schemeClr val="tx1"/>
                </a:solidFill>
                <a:latin typeface="Arial" panose="020B0604020202020204" pitchFamily="34" charset="0"/>
              </a:rPr>
              <a:t>ʘ</a:t>
            </a:r>
            <a:r>
              <a:rPr lang="it-IT" altLang="it-IT" sz="2400" dirty="0">
                <a:solidFill>
                  <a:schemeClr val="tx1"/>
                </a:solidFill>
                <a:latin typeface="Arial" panose="020B0604020202020204" pitchFamily="34" charset="0"/>
              </a:rPr>
              <a:t> clusters </a:t>
            </a:r>
            <a:r>
              <a:rPr lang="it-IT" altLang="it-IT" sz="2400" dirty="0" err="1">
                <a:solidFill>
                  <a:schemeClr val="tx1"/>
                </a:solidFill>
                <a:latin typeface="Arial" panose="020B0604020202020204" pitchFamily="34" charset="0"/>
              </a:rPr>
              <a:t>detected</a:t>
            </a:r>
            <a:r>
              <a:rPr lang="it-IT" altLang="it-IT" sz="2400" dirty="0">
                <a:solidFill>
                  <a:schemeClr val="tx1"/>
                </a:solidFill>
                <a:latin typeface="Arial" panose="020B0604020202020204" pitchFamily="34" charset="0"/>
              </a:rPr>
              <a:t> in </a:t>
            </a:r>
            <a:r>
              <a:rPr lang="el-GR" altLang="it-IT" sz="2400" dirty="0">
                <a:solidFill>
                  <a:schemeClr val="tx1"/>
                </a:solidFill>
                <a:latin typeface="Arial" panose="020B0604020202020204" pitchFamily="34" charset="0"/>
              </a:rPr>
              <a:t>γ</a:t>
            </a:r>
            <a:r>
              <a:rPr lang="it-IT" altLang="it-IT" sz="2400" dirty="0">
                <a:solidFill>
                  <a:schemeClr val="tx1"/>
                </a:solidFill>
                <a:latin typeface="Arial" panose="020B0604020202020204" pitchFamily="34" charset="0"/>
              </a:rPr>
              <a:t>-</a:t>
            </a:r>
            <a:r>
              <a:rPr lang="it-IT" altLang="it-IT" sz="2400" dirty="0" err="1">
                <a:solidFill>
                  <a:schemeClr val="tx1"/>
                </a:solidFill>
                <a:latin typeface="Arial" panose="020B0604020202020204" pitchFamily="34" charset="0"/>
              </a:rPr>
              <a:t>ray</a:t>
            </a:r>
            <a:r>
              <a:rPr lang="it-IT" altLang="it-IT" sz="2400" dirty="0">
                <a:solidFill>
                  <a:schemeClr val="tx1"/>
                </a:solidFill>
                <a:latin typeface="Arial" panose="020B0604020202020204" pitchFamily="34" charset="0"/>
              </a:rPr>
              <a:t>:</a:t>
            </a:r>
          </a:p>
          <a:p>
            <a:pPr algn="ctr">
              <a:tabLst>
                <a:tab pos="630238" algn="l"/>
              </a:tabLst>
            </a:pP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CygnusOB2</a:t>
            </a:r>
            <a:r>
              <a:rPr lang="it-IT" altLang="it-IT" sz="2400" dirty="0">
                <a:solidFill>
                  <a:schemeClr val="tx1"/>
                </a:solidFill>
                <a:latin typeface="Arial" panose="020B0604020202020204" pitchFamily="34" charset="0"/>
              </a:rPr>
              <a:t> </a:t>
            </a:r>
            <a:r>
              <a:rPr lang="it-IT" altLang="it-IT" sz="2400" i="1" dirty="0">
                <a:solidFill>
                  <a:schemeClr val="tx1"/>
                </a:solidFill>
                <a:latin typeface="Arial" panose="020B0604020202020204" pitchFamily="34" charset="0"/>
              </a:rPr>
              <a:t>(</a:t>
            </a:r>
            <a:r>
              <a:rPr lang="it-IT" altLang="it-IT" sz="2400" i="1" dirty="0" err="1">
                <a:solidFill>
                  <a:schemeClr val="tx1"/>
                </a:solidFill>
                <a:latin typeface="Arial" panose="020B0604020202020204" pitchFamily="34" charset="0"/>
              </a:rPr>
              <a:t>Aharonian</a:t>
            </a:r>
            <a:r>
              <a:rPr lang="it-IT" altLang="it-IT" sz="2400" i="1" dirty="0">
                <a:solidFill>
                  <a:schemeClr val="tx1"/>
                </a:solidFill>
                <a:latin typeface="Arial" panose="020B0604020202020204" pitchFamily="34" charset="0"/>
              </a:rPr>
              <a:t>+ 2002)</a:t>
            </a:r>
          </a:p>
          <a:p>
            <a:pPr algn="ctr">
              <a:tabLst>
                <a:tab pos="630238" algn="l"/>
              </a:tabLst>
            </a:pP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NGC3603</a:t>
            </a:r>
            <a:r>
              <a:rPr lang="it-IT" altLang="it-IT" sz="2400" dirty="0">
                <a:solidFill>
                  <a:schemeClr val="tx1"/>
                </a:solidFill>
                <a:latin typeface="Arial" panose="020B0604020202020204" pitchFamily="34" charset="0"/>
              </a:rPr>
              <a:t> </a:t>
            </a:r>
            <a:r>
              <a:rPr lang="it-IT" altLang="it-IT" sz="2400" i="1" dirty="0">
                <a:solidFill>
                  <a:schemeClr val="tx1"/>
                </a:solidFill>
                <a:latin typeface="Arial" panose="020B0604020202020204" pitchFamily="34" charset="0"/>
              </a:rPr>
              <a:t>(Saha+ 2020)</a:t>
            </a:r>
          </a:p>
          <a:p>
            <a:pPr algn="ctr">
              <a:tabLst>
                <a:tab pos="630238" algn="l"/>
              </a:tabLst>
            </a:pP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Westerlund2</a:t>
            </a:r>
            <a:r>
              <a:rPr lang="it-IT" altLang="it-IT" sz="2400" dirty="0">
                <a:solidFill>
                  <a:schemeClr val="tx1"/>
                </a:solidFill>
                <a:latin typeface="Arial" panose="020B0604020202020204" pitchFamily="34" charset="0"/>
              </a:rPr>
              <a:t> </a:t>
            </a:r>
            <a:r>
              <a:rPr lang="it-IT" altLang="it-IT" sz="2400" i="1" dirty="0">
                <a:solidFill>
                  <a:schemeClr val="tx1"/>
                </a:solidFill>
                <a:latin typeface="Arial" panose="020B0604020202020204" pitchFamily="34" charset="0"/>
              </a:rPr>
              <a:t>(</a:t>
            </a:r>
            <a:r>
              <a:rPr lang="it-IT" altLang="it-IT" sz="2400" i="1" dirty="0" err="1">
                <a:solidFill>
                  <a:schemeClr val="tx1"/>
                </a:solidFill>
                <a:latin typeface="Arial" panose="020B0604020202020204" pitchFamily="34" charset="0"/>
              </a:rPr>
              <a:t>Aharonian</a:t>
            </a:r>
            <a:r>
              <a:rPr lang="it-IT" altLang="it-IT" sz="2400" i="1" dirty="0">
                <a:solidFill>
                  <a:schemeClr val="tx1"/>
                </a:solidFill>
                <a:latin typeface="Arial" panose="020B0604020202020204" pitchFamily="34" charset="0"/>
              </a:rPr>
              <a:t>+ 2007)</a:t>
            </a:r>
          </a:p>
          <a:p>
            <a:pPr algn="ctr">
              <a:tabLst>
                <a:tab pos="630238" algn="l"/>
              </a:tabLst>
            </a:pP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Westerlund1</a:t>
            </a:r>
            <a:r>
              <a:rPr lang="it-IT" altLang="it-IT" sz="2400" dirty="0">
                <a:solidFill>
                  <a:schemeClr val="tx1"/>
                </a:solidFill>
                <a:latin typeface="Arial" panose="020B0604020202020204" pitchFamily="34" charset="0"/>
              </a:rPr>
              <a:t> </a:t>
            </a:r>
            <a:r>
              <a:rPr lang="it-IT" altLang="it-IT" sz="2400" i="1" dirty="0">
                <a:solidFill>
                  <a:schemeClr val="tx1"/>
                </a:solidFill>
                <a:latin typeface="Arial" panose="020B0604020202020204" pitchFamily="34" charset="0"/>
              </a:rPr>
              <a:t>(TeV </a:t>
            </a:r>
            <a:r>
              <a:rPr lang="it-IT" sz="2400" i="1" dirty="0" err="1">
                <a:solidFill>
                  <a:schemeClr val="tx1"/>
                </a:solidFill>
                <a:latin typeface="Arial" panose="020B0604020202020204" pitchFamily="34" charset="0"/>
              </a:rPr>
              <a:t>Abramowski</a:t>
            </a:r>
            <a:r>
              <a:rPr lang="it-IT" sz="2400" i="1" dirty="0">
                <a:solidFill>
                  <a:schemeClr val="tx1"/>
                </a:solidFill>
                <a:latin typeface="Arial" panose="020B0604020202020204" pitchFamily="34" charset="0"/>
              </a:rPr>
              <a:t>+ 2012; GeV Ohm+ 2013)  </a:t>
            </a:r>
            <a:endParaRPr lang="it-IT" altLang="it-IT" sz="2400" i="1" dirty="0">
              <a:solidFill>
                <a:schemeClr val="tx1"/>
              </a:solidFill>
              <a:latin typeface="Arial" panose="020B0604020202020204" pitchFamily="34" charset="0"/>
            </a:endParaRPr>
          </a:p>
          <a:p>
            <a:pPr algn="ctr">
              <a:tabLst>
                <a:tab pos="630238" algn="l"/>
              </a:tabLst>
            </a:pP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RCW38</a:t>
            </a:r>
            <a:r>
              <a:rPr lang="it-IT" altLang="it-IT" sz="2400" dirty="0">
                <a:solidFill>
                  <a:schemeClr val="tx1"/>
                </a:solidFill>
                <a:latin typeface="Arial" panose="020B0604020202020204" pitchFamily="34" charset="0"/>
              </a:rPr>
              <a:t> (</a:t>
            </a:r>
            <a:r>
              <a:rPr lang="it-IT" altLang="it-IT" sz="2400" i="1" dirty="0">
                <a:solidFill>
                  <a:schemeClr val="tx1"/>
                </a:solidFill>
                <a:latin typeface="Arial" panose="020B0604020202020204" pitchFamily="34" charset="0"/>
              </a:rPr>
              <a:t>Pandey+2024)</a:t>
            </a:r>
          </a:p>
          <a:p>
            <a:pPr algn="ctr">
              <a:tabLst>
                <a:tab pos="630238" algn="l"/>
              </a:tabLst>
            </a:pPr>
            <a:endParaRPr lang="it-IT" altLang="it-IT" dirty="0">
              <a:solidFill>
                <a:schemeClr val="tx1"/>
              </a:solidFill>
              <a:latin typeface="Arial" panose="020B0604020202020204" pitchFamily="34" charset="0"/>
            </a:endParaRPr>
          </a:p>
          <a:p>
            <a:pPr algn="ctr">
              <a:tabLst>
                <a:tab pos="630238" algn="l"/>
              </a:tabLst>
            </a:pPr>
            <a:r>
              <a:rPr lang="it-IT" altLang="it-IT" sz="2400" dirty="0" err="1">
                <a:solidFill>
                  <a:schemeClr val="tx1"/>
                </a:solidFill>
                <a:latin typeface="Arial" panose="020B0604020202020204" pitchFamily="34" charset="0"/>
              </a:rPr>
              <a:t>Also</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less</a:t>
            </a:r>
            <a:r>
              <a:rPr lang="it-IT" altLang="it-IT" sz="2400" dirty="0">
                <a:solidFill>
                  <a:schemeClr val="tx1"/>
                </a:solidFill>
                <a:latin typeface="Arial" panose="020B0604020202020204" pitchFamily="34" charset="0"/>
              </a:rPr>
              <a:t> massive clusters (</a:t>
            </a:r>
            <a:r>
              <a:rPr lang="it-IT" altLang="it-IT" sz="2400" i="1" dirty="0">
                <a:solidFill>
                  <a:schemeClr val="tx1"/>
                </a:solidFill>
                <a:latin typeface="Arial" panose="020B0604020202020204" pitchFamily="34" charset="0"/>
              </a:rPr>
              <a:t>Peron+ 2024</a:t>
            </a:r>
            <a:r>
              <a:rPr lang="it-IT" altLang="it-IT" sz="2400" dirty="0">
                <a:solidFill>
                  <a:schemeClr val="tx1"/>
                </a:solidFill>
                <a:latin typeface="Arial" panose="020B0604020202020204" pitchFamily="34" charset="0"/>
              </a:rPr>
              <a:t>)</a:t>
            </a:r>
          </a:p>
          <a:p>
            <a:pPr algn="ctr">
              <a:tabLst>
                <a:tab pos="630238" algn="l"/>
              </a:tabLst>
            </a:pPr>
            <a:endParaRPr lang="it-IT" altLang="it-IT" dirty="0">
              <a:solidFill>
                <a:schemeClr val="tx1"/>
              </a:solidFill>
              <a:latin typeface="Arial" panose="020B0604020202020204" pitchFamily="34" charset="0"/>
            </a:endParaRPr>
          </a:p>
          <a:p>
            <a:pPr algn="ctr">
              <a:tabLst>
                <a:tab pos="630238" algn="l"/>
              </a:tabLst>
            </a:pPr>
            <a:r>
              <a:rPr lang="it-IT" altLang="it-IT" sz="2400" dirty="0">
                <a:solidFill>
                  <a:schemeClr val="tx1"/>
                </a:solidFill>
                <a:latin typeface="Arial" panose="020B0604020202020204" pitchFamily="34" charset="0"/>
              </a:rPr>
              <a:t>CR </a:t>
            </a:r>
            <a:r>
              <a:rPr lang="it-IT" altLang="it-IT" sz="2400" dirty="0" err="1">
                <a:solidFill>
                  <a:schemeClr val="tx1"/>
                </a:solidFill>
                <a:latin typeface="Arial" panose="020B0604020202020204" pitchFamily="34" charset="0"/>
              </a:rPr>
              <a:t>density</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declines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as</a:t>
            </a:r>
            <a:r>
              <a:rPr lang="it-IT" altLang="it-IT" sz="2400" dirty="0">
                <a:solidFill>
                  <a:schemeClr val="tx1"/>
                </a:solidFill>
                <a:latin typeface="Arial" panose="020B0604020202020204" pitchFamily="34" charset="0"/>
              </a:rPr>
              <a:t> r</a:t>
            </a:r>
            <a:r>
              <a:rPr lang="it-IT" altLang="it-IT" sz="2400" baseline="30000" dirty="0">
                <a:solidFill>
                  <a:schemeClr val="tx1"/>
                </a:solidFill>
                <a:latin typeface="Arial" panose="020B0604020202020204" pitchFamily="34" charset="0"/>
              </a:rPr>
              <a:t>-1</a:t>
            </a:r>
            <a:r>
              <a:rPr lang="it-IT" altLang="it-IT" sz="2400" dirty="0">
                <a:solidFill>
                  <a:schemeClr val="tx1"/>
                </a:solidFill>
                <a:latin typeface="Arial" panose="020B0604020202020204" pitchFamily="34" charset="0"/>
              </a:rPr>
              <a:t> </a:t>
            </a:r>
            <a:r>
              <a:rPr lang="it-IT" altLang="it-IT" sz="2400" dirty="0">
                <a:solidFill>
                  <a:schemeClr val="tx1"/>
                </a:solidFill>
                <a:latin typeface="Arial" panose="020B0604020202020204" pitchFamily="34" charset="0"/>
                <a:sym typeface="Wingdings" panose="05000000000000000000" pitchFamily="2" charset="2"/>
              </a:rPr>
              <a:t> </a:t>
            </a:r>
            <a:r>
              <a:rPr lang="it-IT" altLang="it-IT" sz="2400" dirty="0" err="1">
                <a:solidFill>
                  <a:schemeClr val="tx1"/>
                </a:solidFill>
                <a:latin typeface="Arial" panose="020B0604020202020204" pitchFamily="34" charset="0"/>
                <a:sym typeface="Wingdings" panose="05000000000000000000" pitchFamily="2" charset="2"/>
              </a:rPr>
              <a:t>relativistic</a:t>
            </a:r>
            <a:r>
              <a:rPr lang="it-IT" altLang="it-IT" sz="2400" dirty="0">
                <a:solidFill>
                  <a:schemeClr val="tx1"/>
                </a:solidFill>
                <a:latin typeface="Arial" panose="020B0604020202020204" pitchFamily="34" charset="0"/>
                <a:sym typeface="Wingdings" panose="05000000000000000000" pitchFamily="2" charset="2"/>
              </a:rPr>
              <a:t> </a:t>
            </a:r>
            <a:r>
              <a:rPr lang="it-IT" altLang="it-IT" sz="2400" dirty="0" err="1">
                <a:solidFill>
                  <a:schemeClr val="tx1"/>
                </a:solidFill>
                <a:latin typeface="Arial" panose="020B0604020202020204" pitchFamily="34" charset="0"/>
                <a:sym typeface="Wingdings" panose="05000000000000000000" pitchFamily="2" charset="2"/>
              </a:rPr>
              <a:t>particles</a:t>
            </a:r>
            <a:r>
              <a:rPr lang="it-IT" altLang="it-IT" sz="2400" dirty="0">
                <a:solidFill>
                  <a:schemeClr val="tx1"/>
                </a:solidFill>
                <a:latin typeface="Arial" panose="020B0604020202020204" pitchFamily="34" charset="0"/>
                <a:sym typeface="Wingdings" panose="05000000000000000000" pitchFamily="2" charset="2"/>
              </a:rPr>
              <a:t> are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continuously</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injected</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sym typeface="Wingdings" panose="05000000000000000000" pitchFamily="2" charset="2"/>
              </a:rPr>
              <a:t> </a:t>
            </a:r>
            <a:r>
              <a:rPr lang="it-IT" altLang="it-IT" sz="2400" dirty="0">
                <a:solidFill>
                  <a:schemeClr val="tx1"/>
                </a:solidFill>
                <a:latin typeface="Arial" panose="020B0604020202020204" pitchFamily="34" charset="0"/>
                <a:sym typeface="Wingdings" panose="05000000000000000000" pitchFamily="2" charset="2"/>
              </a:rPr>
              <a:t>(</a:t>
            </a:r>
            <a:r>
              <a:rPr lang="it-IT" altLang="it-IT" sz="2400" i="1" dirty="0">
                <a:solidFill>
                  <a:schemeClr val="tx1"/>
                </a:solidFill>
                <a:latin typeface="Arial" panose="020B0604020202020204" pitchFamily="34" charset="0"/>
              </a:rPr>
              <a:t>Aharonian+2019</a:t>
            </a:r>
            <a:r>
              <a:rPr lang="it-IT" altLang="it-IT" sz="2400" dirty="0">
                <a:solidFill>
                  <a:schemeClr val="tx1"/>
                </a:solidFill>
                <a:latin typeface="Arial" panose="020B0604020202020204" pitchFamily="34" charset="0"/>
              </a:rPr>
              <a:t>)</a:t>
            </a:r>
          </a:p>
        </p:txBody>
      </p:sp>
      <p:sp>
        <p:nvSpPr>
          <p:cNvPr id="4" name="CasellaDiTesto 3">
            <a:extLst>
              <a:ext uri="{FF2B5EF4-FFF2-40B4-BE49-F238E27FC236}">
                <a16:creationId xmlns:a16="http://schemas.microsoft.com/office/drawing/2014/main" id="{FDD3F828-2130-4C75-8827-325E21AD3533}"/>
              </a:ext>
            </a:extLst>
          </p:cNvPr>
          <p:cNvSpPr txBox="1"/>
          <p:nvPr/>
        </p:nvSpPr>
        <p:spPr>
          <a:xfrm>
            <a:off x="29817" y="54520"/>
            <a:ext cx="897149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err="1">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CRs</a:t>
            </a: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 FROM MASSIVE YOUNG STELLAR CLUSTERS</a:t>
            </a:r>
          </a:p>
        </p:txBody>
      </p:sp>
      <p:pic>
        <p:nvPicPr>
          <p:cNvPr id="5" name="Picture 2" descr="image">
            <a:extLst>
              <a:ext uri="{FF2B5EF4-FFF2-40B4-BE49-F238E27FC236}">
                <a16:creationId xmlns:a16="http://schemas.microsoft.com/office/drawing/2014/main" id="{504593C8-25EC-4465-83F6-D7476D3369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1625" y="1180258"/>
            <a:ext cx="4893186" cy="4037159"/>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A9AB641E-BEB2-4145-9A8B-DAB85F4698C7}"/>
              </a:ext>
            </a:extLst>
          </p:cNvPr>
          <p:cNvSpPr txBox="1"/>
          <p:nvPr/>
        </p:nvSpPr>
        <p:spPr>
          <a:xfrm>
            <a:off x="7241625" y="5282635"/>
            <a:ext cx="4893186" cy="707886"/>
          </a:xfrm>
          <a:prstGeom prst="rect">
            <a:avLst/>
          </a:prstGeom>
          <a:noFill/>
          <a:ln w="28575">
            <a:solidFill>
              <a:srgbClr val="FF0000"/>
            </a:solidFill>
          </a:ln>
        </p:spPr>
        <p:txBody>
          <a:bodyPr wrap="square" rtlCol="0">
            <a:spAutoFit/>
          </a:bodyPr>
          <a:lstStyle/>
          <a:p>
            <a:pPr algn="ctr"/>
            <a:r>
              <a:rPr lang="el-GR" sz="2000" i="1" dirty="0">
                <a:solidFill>
                  <a:schemeClr val="bg1"/>
                </a:solidFill>
                <a:latin typeface="Arial" panose="020B0604020202020204" pitchFamily="34" charset="0"/>
                <a:cs typeface="Arial" panose="020B0604020202020204" pitchFamily="34" charset="0"/>
              </a:rPr>
              <a:t>γ</a:t>
            </a:r>
            <a:r>
              <a:rPr lang="it-IT" sz="2000" i="1" dirty="0">
                <a:solidFill>
                  <a:schemeClr val="bg1"/>
                </a:solidFill>
                <a:latin typeface="Arial" panose="020B0604020202020204" pitchFamily="34" charset="0"/>
                <a:cs typeface="Arial" panose="020B0604020202020204" pitchFamily="34" charset="0"/>
              </a:rPr>
              <a:t>-</a:t>
            </a:r>
            <a:r>
              <a:rPr lang="it-IT" sz="2000" i="1" dirty="0" err="1">
                <a:solidFill>
                  <a:schemeClr val="bg1"/>
                </a:solidFill>
                <a:latin typeface="Arial" panose="020B0604020202020204" pitchFamily="34" charset="0"/>
                <a:cs typeface="Arial" panose="020B0604020202020204" pitchFamily="34" charset="0"/>
              </a:rPr>
              <a:t>ray</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emission</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around</a:t>
            </a:r>
            <a:r>
              <a:rPr lang="it-IT" sz="2000" i="1" dirty="0">
                <a:solidFill>
                  <a:schemeClr val="bg1"/>
                </a:solidFill>
                <a:latin typeface="Arial" panose="020B0604020202020204" pitchFamily="34" charset="0"/>
                <a:cs typeface="Arial" panose="020B0604020202020204" pitchFamily="34" charset="0"/>
              </a:rPr>
              <a:t> Westerlund 1 from HESS (Aharonian+2022)</a:t>
            </a:r>
            <a:endParaRPr lang="en-GB" sz="2000" i="1" dirty="0">
              <a:solidFill>
                <a:schemeClr val="bg1"/>
              </a:solidFill>
            </a:endParaRPr>
          </a:p>
        </p:txBody>
      </p:sp>
    </p:spTree>
    <p:extLst>
      <p:ext uri="{BB962C8B-B14F-4D97-AF65-F5344CB8AC3E}">
        <p14:creationId xmlns:p14="http://schemas.microsoft.com/office/powerpoint/2010/main" val="39296404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40AFDF2-ADCF-4C04-A611-350CFFC529B6}"/>
              </a:ext>
            </a:extLst>
          </p:cNvPr>
          <p:cNvSpPr txBox="1"/>
          <p:nvPr/>
        </p:nvSpPr>
        <p:spPr>
          <a:xfrm>
            <a:off x="29817" y="54520"/>
            <a:ext cx="666137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EFFECTS OF INCREASING </a:t>
            </a:r>
            <a:r>
              <a:rPr lang="it-IT" sz="3200" b="1" dirty="0" err="1">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CRs</a:t>
            </a: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 FLUX</a:t>
            </a:r>
          </a:p>
        </p:txBody>
      </p:sp>
      <p:sp>
        <p:nvSpPr>
          <p:cNvPr id="4" name="Rettangolo con angoli arrotondati 3">
            <a:extLst>
              <a:ext uri="{FF2B5EF4-FFF2-40B4-BE49-F238E27FC236}">
                <a16:creationId xmlns:a16="http://schemas.microsoft.com/office/drawing/2014/main" id="{AB284CB6-50EF-4BFD-B653-A45A99204FBA}"/>
              </a:ext>
            </a:extLst>
          </p:cNvPr>
          <p:cNvSpPr/>
          <p:nvPr/>
        </p:nvSpPr>
        <p:spPr>
          <a:xfrm>
            <a:off x="128671" y="924484"/>
            <a:ext cx="5467093" cy="5525743"/>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i="1" dirty="0">
                <a:solidFill>
                  <a:schemeClr val="tx1"/>
                </a:solidFill>
                <a:latin typeface="Arial" panose="020B0604020202020204" pitchFamily="34" charset="0"/>
              </a:rPr>
              <a:t>Kobayashi+ </a:t>
            </a:r>
            <a:r>
              <a:rPr lang="it-IT" altLang="it-IT" sz="2400" dirty="0">
                <a:solidFill>
                  <a:schemeClr val="tx1"/>
                </a:solidFill>
                <a:latin typeface="Arial" panose="020B0604020202020204" pitchFamily="34" charset="0"/>
              </a:rPr>
              <a:t>2023: MHD </a:t>
            </a:r>
            <a:r>
              <a:rPr lang="it-IT" altLang="it-IT" sz="2400" dirty="0" err="1">
                <a:solidFill>
                  <a:schemeClr val="tx1"/>
                </a:solidFill>
                <a:latin typeface="Arial" panose="020B0604020202020204" pitchFamily="34" charset="0"/>
              </a:rPr>
              <a:t>simulation</a:t>
            </a:r>
            <a:r>
              <a:rPr lang="it-IT" altLang="it-IT" sz="2400" dirty="0">
                <a:solidFill>
                  <a:schemeClr val="tx1"/>
                </a:solidFill>
                <a:latin typeface="Arial" panose="020B0604020202020204" pitchFamily="34" charset="0"/>
              </a:rPr>
              <a:t> of </a:t>
            </a:r>
            <a:r>
              <a:rPr lang="it-IT" altLang="it-IT" sz="2400" dirty="0" err="1">
                <a:solidFill>
                  <a:schemeClr val="tx1"/>
                </a:solidFill>
                <a:latin typeface="Arial" panose="020B0604020202020204" pitchFamily="34" charset="0"/>
              </a:rPr>
              <a:t>formation</a:t>
            </a:r>
            <a:r>
              <a:rPr lang="it-IT" altLang="it-IT" sz="2400" dirty="0">
                <a:solidFill>
                  <a:schemeClr val="tx1"/>
                </a:solidFill>
                <a:latin typeface="Arial" panose="020B0604020202020204" pitchFamily="34" charset="0"/>
              </a:rPr>
              <a:t> and </a:t>
            </a:r>
            <a:r>
              <a:rPr lang="it-IT" altLang="it-IT" sz="2400" dirty="0" err="1">
                <a:solidFill>
                  <a:schemeClr val="tx1"/>
                </a:solidFill>
                <a:latin typeface="Arial" panose="020B0604020202020204" pitchFamily="34" charset="0"/>
              </a:rPr>
              <a:t>early</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evolution</a:t>
            </a:r>
            <a:r>
              <a:rPr lang="it-IT" altLang="it-IT" sz="2400" dirty="0">
                <a:solidFill>
                  <a:schemeClr val="tx1"/>
                </a:solidFill>
                <a:latin typeface="Arial" panose="020B0604020202020204" pitchFamily="34" charset="0"/>
              </a:rPr>
              <a:t> of PPD with </a:t>
            </a:r>
            <a:r>
              <a:rPr lang="it-IT" altLang="it-IT" sz="2400" dirty="0" err="1">
                <a:solidFill>
                  <a:schemeClr val="tx1"/>
                </a:solidFill>
                <a:latin typeface="Arial" panose="020B0604020202020204" pitchFamily="34" charset="0"/>
              </a:rPr>
              <a:t>increasing</a:t>
            </a:r>
            <a:r>
              <a:rPr lang="it-IT" altLang="it-IT" sz="2400" dirty="0">
                <a:solidFill>
                  <a:schemeClr val="tx1"/>
                </a:solidFill>
                <a:latin typeface="Arial" panose="020B0604020202020204" pitchFamily="34" charset="0"/>
              </a:rPr>
              <a:t> CR </a:t>
            </a:r>
            <a:r>
              <a:rPr lang="it-IT" altLang="it-IT" sz="2400" dirty="0" err="1">
                <a:solidFill>
                  <a:schemeClr val="tx1"/>
                </a:solidFill>
                <a:latin typeface="Arial" panose="020B0604020202020204" pitchFamily="34" charset="0"/>
              </a:rPr>
              <a:t>incidence</a:t>
            </a:r>
            <a:endParaRPr lang="it-IT" altLang="it-IT" sz="2400" dirty="0">
              <a:solidFill>
                <a:schemeClr val="tx1"/>
              </a:solidFill>
              <a:latin typeface="Arial" panose="020B0604020202020204" pitchFamily="34" charset="0"/>
            </a:endParaRPr>
          </a:p>
          <a:p>
            <a:pPr algn="ctr">
              <a:tabLst>
                <a:tab pos="630238" algn="l"/>
              </a:tabLst>
            </a:pPr>
            <a:endParaRPr lang="it-IT" altLang="it-IT" sz="2400"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Higher</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ionization</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rate </a:t>
            </a:r>
          </a:p>
          <a:p>
            <a:pPr marL="342900" indent="-342900" algn="ctr">
              <a:buFont typeface="Arial" panose="020B0604020202020204" pitchFamily="34" charset="0"/>
              <a:buChar char="•"/>
              <a:tabLst>
                <a:tab pos="630238" algn="l"/>
              </a:tabLst>
            </a:pPr>
            <a:endParaRPr lang="it-IT" altLang="it-IT" sz="2400"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Smaller</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disc size and mass</a:t>
            </a:r>
          </a:p>
          <a:p>
            <a:pPr marL="342900" indent="-342900" algn="ctr">
              <a:buFont typeface="Arial" panose="020B0604020202020204" pitchFamily="34" charset="0"/>
              <a:buChar char="•"/>
              <a:tabLst>
                <a:tab pos="630238" algn="l"/>
              </a:tabLst>
            </a:pPr>
            <a:endParaRPr lang="it-IT" altLang="it-IT" sz="2400"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Earlier</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onset</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of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outflow</a:t>
            </a:r>
            <a:endPar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a:buFont typeface="Arial" panose="020B0604020202020204" pitchFamily="34" charset="0"/>
              <a:buChar char="•"/>
              <a:tabLst>
                <a:tab pos="630238" algn="l"/>
              </a:tabLst>
            </a:pPr>
            <a:endPar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Larger</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angular</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momentum</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transported</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dirty="0">
                <a:solidFill>
                  <a:schemeClr val="tx1"/>
                </a:solidFill>
                <a:latin typeface="Arial" panose="020B0604020202020204" pitchFamily="34" charset="0"/>
              </a:rPr>
              <a:t>by the </a:t>
            </a:r>
            <a:r>
              <a:rPr lang="it-IT" altLang="it-IT" sz="2400" dirty="0" err="1">
                <a:solidFill>
                  <a:schemeClr val="tx1"/>
                </a:solidFill>
                <a:latin typeface="Arial" panose="020B0604020202020204" pitchFamily="34" charset="0"/>
              </a:rPr>
              <a:t>outfow</a:t>
            </a:r>
            <a:endParaRPr lang="it-IT" altLang="it-IT" sz="2400" dirty="0">
              <a:solidFill>
                <a:schemeClr val="tx1"/>
              </a:solidFill>
              <a:latin typeface="Arial" panose="020B0604020202020204" pitchFamily="34" charset="0"/>
            </a:endParaRPr>
          </a:p>
        </p:txBody>
      </p:sp>
      <p:sp>
        <p:nvSpPr>
          <p:cNvPr id="7" name="CasellaDiTesto 6">
            <a:extLst>
              <a:ext uri="{FF2B5EF4-FFF2-40B4-BE49-F238E27FC236}">
                <a16:creationId xmlns:a16="http://schemas.microsoft.com/office/drawing/2014/main" id="{13785EB8-62A0-4111-BD9A-354723E78AF5}"/>
              </a:ext>
            </a:extLst>
          </p:cNvPr>
          <p:cNvSpPr txBox="1"/>
          <p:nvPr/>
        </p:nvSpPr>
        <p:spPr>
          <a:xfrm>
            <a:off x="6346400" y="5343020"/>
            <a:ext cx="4893186" cy="1323439"/>
          </a:xfrm>
          <a:prstGeom prst="rect">
            <a:avLst/>
          </a:prstGeom>
          <a:noFill/>
          <a:ln w="28575">
            <a:solidFill>
              <a:srgbClr val="FF0000"/>
            </a:solidFill>
          </a:ln>
        </p:spPr>
        <p:txBody>
          <a:bodyPr wrap="square" rtlCol="0">
            <a:spAutoFit/>
          </a:bodyPr>
          <a:lstStyle/>
          <a:p>
            <a:pPr algn="ctr"/>
            <a:r>
              <a:rPr lang="it-IT" sz="2000" i="1" dirty="0">
                <a:solidFill>
                  <a:schemeClr val="bg1"/>
                </a:solidFill>
                <a:latin typeface="Arial" panose="020B0604020202020204" pitchFamily="34" charset="0"/>
                <a:cs typeface="Arial" panose="020B0604020202020204" pitchFamily="34" charset="0"/>
              </a:rPr>
              <a:t>Time </a:t>
            </a:r>
            <a:r>
              <a:rPr lang="it-IT" sz="2000" i="1" dirty="0" err="1">
                <a:solidFill>
                  <a:schemeClr val="bg1"/>
                </a:solidFill>
                <a:latin typeface="Arial" panose="020B0604020202020204" pitchFamily="34" charset="0"/>
                <a:cs typeface="Arial" panose="020B0604020202020204" pitchFamily="34" charset="0"/>
              </a:rPr>
              <a:t>evolution</a:t>
            </a:r>
            <a:r>
              <a:rPr lang="it-IT" sz="2000" i="1" dirty="0">
                <a:solidFill>
                  <a:schemeClr val="bg1"/>
                </a:solidFill>
                <a:latin typeface="Arial" panose="020B0604020202020204" pitchFamily="34" charset="0"/>
                <a:cs typeface="Arial" panose="020B0604020202020204" pitchFamily="34" charset="0"/>
              </a:rPr>
              <a:t> of the mass of disc (</a:t>
            </a:r>
            <a:r>
              <a:rPr lang="it-IT" sz="2000" i="1" dirty="0" err="1">
                <a:solidFill>
                  <a:schemeClr val="bg1"/>
                </a:solidFill>
                <a:latin typeface="Arial" panose="020B0604020202020204" pitchFamily="34" charset="0"/>
                <a:cs typeface="Arial" panose="020B0604020202020204" pitchFamily="34" charset="0"/>
              </a:rPr>
              <a:t>solid</a:t>
            </a:r>
            <a:r>
              <a:rPr lang="it-IT" sz="2000" i="1" dirty="0">
                <a:solidFill>
                  <a:schemeClr val="bg1"/>
                </a:solidFill>
                <a:latin typeface="Arial" panose="020B0604020202020204" pitchFamily="34" charset="0"/>
                <a:cs typeface="Arial" panose="020B0604020202020204" pitchFamily="34" charset="0"/>
              </a:rPr>
              <a:t> line), </a:t>
            </a:r>
            <a:r>
              <a:rPr lang="it-IT" sz="2000" i="1" dirty="0" err="1">
                <a:solidFill>
                  <a:schemeClr val="bg1"/>
                </a:solidFill>
                <a:latin typeface="Arial" panose="020B0604020202020204" pitchFamily="34" charset="0"/>
                <a:cs typeface="Arial" panose="020B0604020202020204" pitchFamily="34" charset="0"/>
              </a:rPr>
              <a:t>protostar</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dashed</a:t>
            </a:r>
            <a:r>
              <a:rPr lang="it-IT" sz="2000" i="1" dirty="0">
                <a:solidFill>
                  <a:schemeClr val="bg1"/>
                </a:solidFill>
                <a:latin typeface="Arial" panose="020B0604020202020204" pitchFamily="34" charset="0"/>
                <a:cs typeface="Arial" panose="020B0604020202020204" pitchFamily="34" charset="0"/>
              </a:rPr>
              <a:t>), and </a:t>
            </a:r>
            <a:r>
              <a:rPr lang="it-IT" sz="2000" i="1" dirty="0" err="1">
                <a:solidFill>
                  <a:schemeClr val="bg1"/>
                </a:solidFill>
                <a:latin typeface="Arial" panose="020B0604020202020204" pitchFamily="34" charset="0"/>
                <a:cs typeface="Arial" panose="020B0604020202020204" pitchFamily="34" charset="0"/>
              </a:rPr>
              <a:t>total</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dotted</a:t>
            </a:r>
            <a:r>
              <a:rPr lang="it-IT" sz="2000" i="1" dirty="0">
                <a:solidFill>
                  <a:schemeClr val="bg1"/>
                </a:solidFill>
                <a:latin typeface="Arial" panose="020B0604020202020204" pitchFamily="34" charset="0"/>
                <a:cs typeface="Arial" panose="020B0604020202020204" pitchFamily="34" charset="0"/>
              </a:rPr>
              <a:t>) for </a:t>
            </a:r>
            <a:r>
              <a:rPr lang="it-IT" sz="2000" i="1" dirty="0" err="1">
                <a:solidFill>
                  <a:schemeClr val="bg1"/>
                </a:solidFill>
                <a:latin typeface="Arial" panose="020B0604020202020204" pitchFamily="34" charset="0"/>
                <a:cs typeface="Arial" panose="020B0604020202020204" pitchFamily="34" charset="0"/>
              </a:rPr>
              <a:t>two</a:t>
            </a:r>
            <a:r>
              <a:rPr lang="it-IT" sz="2000" i="1" dirty="0">
                <a:solidFill>
                  <a:schemeClr val="bg1"/>
                </a:solidFill>
                <a:latin typeface="Arial" panose="020B0604020202020204" pitchFamily="34" charset="0"/>
                <a:cs typeface="Arial" panose="020B0604020202020204" pitchFamily="34" charset="0"/>
              </a:rPr>
              <a:t> </a:t>
            </a:r>
            <a:r>
              <a:rPr lang="it-IT" sz="2000" i="1" dirty="0" err="1">
                <a:solidFill>
                  <a:schemeClr val="bg1"/>
                </a:solidFill>
                <a:latin typeface="Arial" panose="020B0604020202020204" pitchFamily="34" charset="0"/>
                <a:cs typeface="Arial" panose="020B0604020202020204" pitchFamily="34" charset="0"/>
              </a:rPr>
              <a:t>values</a:t>
            </a:r>
            <a:r>
              <a:rPr lang="it-IT" sz="2000" i="1" dirty="0">
                <a:solidFill>
                  <a:schemeClr val="bg1"/>
                </a:solidFill>
                <a:latin typeface="Arial" panose="020B0604020202020204" pitchFamily="34" charset="0"/>
                <a:cs typeface="Arial" panose="020B0604020202020204" pitchFamily="34" charset="0"/>
              </a:rPr>
              <a:t> of </a:t>
            </a:r>
            <a:r>
              <a:rPr lang="it-IT" sz="2000" i="1" dirty="0" err="1">
                <a:solidFill>
                  <a:schemeClr val="bg1"/>
                </a:solidFill>
                <a:latin typeface="Arial" panose="020B0604020202020204" pitchFamily="34" charset="0"/>
                <a:cs typeface="Arial" panose="020B0604020202020204" pitchFamily="34" charset="0"/>
              </a:rPr>
              <a:t>ionization</a:t>
            </a:r>
            <a:r>
              <a:rPr lang="it-IT" sz="2000" i="1" dirty="0">
                <a:solidFill>
                  <a:schemeClr val="bg1"/>
                </a:solidFill>
                <a:latin typeface="Arial" panose="020B0604020202020204" pitchFamily="34" charset="0"/>
                <a:cs typeface="Arial" panose="020B0604020202020204" pitchFamily="34" charset="0"/>
              </a:rPr>
              <a:t> rate and </a:t>
            </a:r>
            <a:r>
              <a:rPr lang="it-IT" sz="2000" i="1" dirty="0" err="1">
                <a:solidFill>
                  <a:schemeClr val="bg1"/>
                </a:solidFill>
                <a:latin typeface="Arial" panose="020B0604020202020204" pitchFamily="34" charset="0"/>
                <a:cs typeface="Arial" panose="020B0604020202020204" pitchFamily="34" charset="0"/>
              </a:rPr>
              <a:t>dust</a:t>
            </a:r>
            <a:r>
              <a:rPr lang="it-IT" sz="2000" i="1" dirty="0">
                <a:solidFill>
                  <a:schemeClr val="bg1"/>
                </a:solidFill>
                <a:latin typeface="Arial" panose="020B0604020202020204" pitchFamily="34" charset="0"/>
                <a:cs typeface="Arial" panose="020B0604020202020204" pitchFamily="34" charset="0"/>
              </a:rPr>
              <a:t>/gas mass ratio (f) </a:t>
            </a:r>
            <a:endParaRPr lang="en-GB" sz="2000" i="1" dirty="0">
              <a:solidFill>
                <a:schemeClr val="bg1"/>
              </a:solidFill>
            </a:endParaRPr>
          </a:p>
        </p:txBody>
      </p:sp>
      <p:pic>
        <p:nvPicPr>
          <p:cNvPr id="9218" name="Picture 2" descr="Time evolution of the mass of disc Mdisc (solid lines), protostar Mstar (dashed lines), and Mdisc + Mstar (dotted lines). The red, black, orange, and yellow lines show the results of model_MRN_f1e2_zeta1e17, model_MRN_f1e3_zeta1e17, model_MRN_f1e2_zeta1e16, and model_MRN_f1e3_zeta1e16, respectively.">
            <a:extLst>
              <a:ext uri="{FF2B5EF4-FFF2-40B4-BE49-F238E27FC236}">
                <a16:creationId xmlns:a16="http://schemas.microsoft.com/office/drawing/2014/main" id="{50279AB3-5EAE-4E75-B261-2F79930BC8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3077" y="807094"/>
            <a:ext cx="6191765" cy="4417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0412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3FF5D372-BF98-412B-9EE3-9B92C16DD43A}"/>
              </a:ext>
            </a:extLst>
          </p:cNvPr>
          <p:cNvSpPr/>
          <p:nvPr/>
        </p:nvSpPr>
        <p:spPr>
          <a:xfrm>
            <a:off x="135925" y="711923"/>
            <a:ext cx="6098058" cy="600256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i="1" dirty="0">
                <a:solidFill>
                  <a:schemeClr val="tx1"/>
                </a:solidFill>
                <a:latin typeface="Arial" panose="020B0604020202020204" pitchFamily="34" charset="0"/>
              </a:rPr>
              <a:t>Nishio+2025</a:t>
            </a:r>
          </a:p>
          <a:p>
            <a:pPr algn="ctr">
              <a:tabLst>
                <a:tab pos="630238" algn="l"/>
              </a:tabLst>
            </a:pPr>
            <a:r>
              <a:rPr lang="it-IT" altLang="it-IT" sz="2400" dirty="0">
                <a:solidFill>
                  <a:schemeClr val="tx1"/>
                </a:solidFill>
                <a:latin typeface="Arial" panose="020B0604020202020204" pitchFamily="34" charset="0"/>
              </a:rPr>
              <a:t>MHD </a:t>
            </a:r>
            <a:r>
              <a:rPr lang="it-IT" altLang="it-IT" sz="2400" dirty="0" err="1">
                <a:solidFill>
                  <a:schemeClr val="tx1"/>
                </a:solidFill>
                <a:latin typeface="Arial" panose="020B0604020202020204" pitchFamily="34" charset="0"/>
              </a:rPr>
              <a:t>simulation</a:t>
            </a:r>
            <a:r>
              <a:rPr lang="it-IT" altLang="it-IT" sz="2400" dirty="0">
                <a:solidFill>
                  <a:schemeClr val="tx1"/>
                </a:solidFill>
                <a:latin typeface="Arial" panose="020B0604020202020204" pitchFamily="34" charset="0"/>
              </a:rPr>
              <a:t> of </a:t>
            </a:r>
            <a:r>
              <a:rPr lang="it-IT" altLang="it-IT" sz="2400" dirty="0" err="1">
                <a:solidFill>
                  <a:schemeClr val="tx1"/>
                </a:solidFill>
                <a:latin typeface="Arial" panose="020B0604020202020204" pitchFamily="34" charset="0"/>
              </a:rPr>
              <a:t>formation</a:t>
            </a:r>
            <a:r>
              <a:rPr lang="it-IT" altLang="it-IT" sz="2400" dirty="0">
                <a:solidFill>
                  <a:schemeClr val="tx1"/>
                </a:solidFill>
                <a:latin typeface="Arial" panose="020B0604020202020204" pitchFamily="34" charset="0"/>
              </a:rPr>
              <a:t> and </a:t>
            </a:r>
            <a:r>
              <a:rPr lang="it-IT" altLang="it-IT" sz="2400" dirty="0" err="1">
                <a:solidFill>
                  <a:schemeClr val="tx1"/>
                </a:solidFill>
                <a:latin typeface="Arial" panose="020B0604020202020204" pitchFamily="34" charset="0"/>
              </a:rPr>
              <a:t>evolution</a:t>
            </a:r>
            <a:r>
              <a:rPr lang="it-IT" altLang="it-IT" sz="2400" dirty="0">
                <a:solidFill>
                  <a:schemeClr val="tx1"/>
                </a:solidFill>
                <a:latin typeface="Arial" panose="020B0604020202020204" pitchFamily="34" charset="0"/>
              </a:rPr>
              <a:t> of the disc with </a:t>
            </a:r>
            <a:r>
              <a:rPr lang="it-IT" altLang="it-IT" sz="2400" dirty="0" err="1">
                <a:solidFill>
                  <a:schemeClr val="tx1"/>
                </a:solidFill>
                <a:latin typeface="Arial" panose="020B0604020202020204" pitchFamily="34" charset="0"/>
              </a:rPr>
              <a:t>not</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uniform</a:t>
            </a:r>
            <a:r>
              <a:rPr lang="it-IT" altLang="it-IT" sz="2400" dirty="0">
                <a:solidFill>
                  <a:schemeClr val="tx1"/>
                </a:solidFill>
                <a:latin typeface="Arial" panose="020B0604020202020204" pitchFamily="34" charset="0"/>
              </a:rPr>
              <a:t> CR </a:t>
            </a:r>
          </a:p>
          <a:p>
            <a:pPr algn="ctr">
              <a:tabLst>
                <a:tab pos="630238" algn="l"/>
              </a:tabLst>
            </a:pPr>
            <a:endParaRPr lang="it-IT" altLang="it-IT" dirty="0">
              <a:solidFill>
                <a:schemeClr val="tx1"/>
              </a:solidFill>
              <a:latin typeface="Arial" panose="020B0604020202020204" pitchFamily="34" charset="0"/>
            </a:endParaRPr>
          </a:p>
          <a:p>
            <a:pPr algn="ctr">
              <a:tabLst>
                <a:tab pos="630238" algn="l"/>
              </a:tabLst>
            </a:pPr>
            <a:r>
              <a:rPr lang="it-IT" altLang="it-IT" sz="2400" dirty="0" err="1">
                <a:solidFill>
                  <a:schemeClr val="tx1"/>
                </a:solidFill>
                <a:latin typeface="Arial" panose="020B0604020202020204" pitchFamily="34" charset="0"/>
              </a:rPr>
              <a:t>Formation</a:t>
            </a:r>
            <a:r>
              <a:rPr lang="it-IT" altLang="it-IT" sz="2400" dirty="0">
                <a:solidFill>
                  <a:schemeClr val="tx1"/>
                </a:solidFill>
                <a:latin typeface="Arial" panose="020B0604020202020204" pitchFamily="34" charset="0"/>
              </a:rPr>
              <a:t> of the disc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unaffected</a:t>
            </a:r>
            <a:endPar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a:p>
            <a:pPr algn="ctr">
              <a:tabLst>
                <a:tab pos="630238" algn="l"/>
              </a:tabLst>
            </a:pPr>
            <a:endParaRPr lang="it-IT" altLang="it-IT" dirty="0">
              <a:solidFill>
                <a:schemeClr val="tx1"/>
              </a:solidFill>
              <a:latin typeface="Arial" panose="020B0604020202020204" pitchFamily="34" charset="0"/>
            </a:endParaRPr>
          </a:p>
          <a:p>
            <a:pPr algn="ct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Impacted</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angular</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momentum</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transport</a:t>
            </a:r>
            <a:r>
              <a:rPr lang="it-IT" altLang="it-IT" sz="2400" dirty="0">
                <a:solidFill>
                  <a:schemeClr val="tx1"/>
                </a:solidFill>
                <a:latin typeface="Arial" panose="020B0604020202020204" pitchFamily="34" charset="0"/>
              </a:rPr>
              <a:t>: </a:t>
            </a:r>
          </a:p>
          <a:p>
            <a:pPr marL="342900" indent="-342900" algn="ctr">
              <a:buFont typeface="Arial" panose="020B0604020202020204" pitchFamily="34" charset="0"/>
              <a:buChar char="•"/>
              <a:tabLst>
                <a:tab pos="630238" algn="l"/>
              </a:tabLst>
            </a:pPr>
            <a:r>
              <a:rPr lang="it-IT" altLang="it-IT" sz="2400" dirty="0">
                <a:solidFill>
                  <a:schemeClr val="tx1"/>
                </a:solidFill>
                <a:latin typeface="Arial" panose="020B0604020202020204" pitchFamily="34" charset="0"/>
              </a:rPr>
              <a:t>More </a:t>
            </a:r>
            <a:r>
              <a:rPr lang="it-IT" altLang="it-IT" sz="2400" dirty="0" err="1">
                <a:solidFill>
                  <a:schemeClr val="tx1"/>
                </a:solidFill>
                <a:latin typeface="Arial" panose="020B0604020202020204" pitchFamily="34" charset="0"/>
              </a:rPr>
              <a:t>efficient</a:t>
            </a:r>
            <a:r>
              <a:rPr lang="it-IT" altLang="it-IT" sz="2400" dirty="0">
                <a:solidFill>
                  <a:schemeClr val="tx1"/>
                </a:solidFill>
                <a:latin typeface="Arial" panose="020B0604020202020204" pitchFamily="34" charset="0"/>
              </a:rPr>
              <a:t> MF-disc </a:t>
            </a:r>
            <a:r>
              <a:rPr lang="it-IT" altLang="it-IT" sz="2400" dirty="0" err="1">
                <a:solidFill>
                  <a:schemeClr val="tx1"/>
                </a:solidFill>
                <a:latin typeface="Arial" panose="020B0604020202020204" pitchFamily="34" charset="0"/>
              </a:rPr>
              <a:t>coupling</a:t>
            </a:r>
            <a:endParaRPr lang="it-IT" altLang="it-IT" sz="2400" dirty="0">
              <a:solidFill>
                <a:schemeClr val="tx1"/>
              </a:solidFill>
              <a:latin typeface="Arial" panose="020B0604020202020204" pitchFamily="34" charset="0"/>
            </a:endParaRPr>
          </a:p>
          <a:p>
            <a:pPr marL="342900" indent="-342900" algn="ctr">
              <a:buFont typeface="Arial" panose="020B0604020202020204" pitchFamily="34" charset="0"/>
              <a:buChar char="•"/>
              <a:tabLst>
                <a:tab pos="630238" algn="l"/>
              </a:tabLst>
            </a:pPr>
            <a:r>
              <a:rPr lang="it-IT" altLang="it-IT" sz="2400" dirty="0" err="1">
                <a:solidFill>
                  <a:schemeClr val="tx1"/>
                </a:solidFill>
                <a:latin typeface="Arial" panose="020B0604020202020204" pitchFamily="34" charset="0"/>
              </a:rPr>
              <a:t>Less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turbulent</a:t>
            </a:r>
            <a:r>
              <a:rPr lang="it-IT" altLang="it-IT" sz="2400" dirty="0">
                <a:solidFill>
                  <a:schemeClr val="tx1"/>
                </a:solidFill>
                <a:latin typeface="Arial" panose="020B0604020202020204" pitchFamily="34" charset="0"/>
              </a:rPr>
              <a:t> MF</a:t>
            </a:r>
          </a:p>
          <a:p>
            <a:pPr marL="342900" indent="-342900" algn="ctr">
              <a:buFont typeface="Arial" panose="020B0604020202020204" pitchFamily="34" charset="0"/>
              <a:buChar char="•"/>
              <a:tabLst>
                <a:tab pos="630238" algn="l"/>
              </a:tabLst>
            </a:pPr>
            <a:r>
              <a:rPr lang="it-IT" altLang="it-IT" sz="2400" dirty="0" err="1">
                <a:solidFill>
                  <a:schemeClr val="tx1"/>
                </a:solidFill>
                <a:latin typeface="Arial" panose="020B0604020202020204" pitchFamily="34" charset="0"/>
              </a:rPr>
              <a:t>Less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efficient</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angular</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momentum</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transport</a:t>
            </a:r>
            <a:endParaRPr lang="it-IT" altLang="it-IT" sz="2400" dirty="0">
              <a:solidFill>
                <a:schemeClr val="tx1"/>
              </a:solidFill>
              <a:latin typeface="Arial" panose="020B0604020202020204" pitchFamily="34" charset="0"/>
            </a:endParaRPr>
          </a:p>
          <a:p>
            <a:pPr algn="ctr">
              <a:tabLst>
                <a:tab pos="630238" algn="l"/>
              </a:tabLst>
            </a:pPr>
            <a:endParaRPr lang="it-IT" altLang="it-IT" sz="2000" dirty="0">
              <a:solidFill>
                <a:schemeClr val="tx1"/>
              </a:solidFill>
              <a:latin typeface="Arial" panose="020B0604020202020204" pitchFamily="34" charset="0"/>
            </a:endParaRPr>
          </a:p>
          <a:p>
            <a:pPr algn="ctr">
              <a:tabLst>
                <a:tab pos="630238" algn="l"/>
              </a:tabLst>
            </a:pP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Less</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effective</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accretion</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but</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disc more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gravitationally</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unstable</a:t>
            </a:r>
            <a:endPar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endParaRPr>
          </a:p>
        </p:txBody>
      </p:sp>
      <p:pic>
        <p:nvPicPr>
          <p:cNvPr id="4098" name="Picture 2">
            <a:extLst>
              <a:ext uri="{FF2B5EF4-FFF2-40B4-BE49-F238E27FC236}">
                <a16:creationId xmlns:a16="http://schemas.microsoft.com/office/drawing/2014/main" id="{3D0A9BB9-EDB7-400B-BFDC-5D7F9C14F6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6086" y="711923"/>
            <a:ext cx="5679989" cy="4830227"/>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DDE6CC11-9596-4B3A-83F1-FADF8A235545}"/>
              </a:ext>
            </a:extLst>
          </p:cNvPr>
          <p:cNvSpPr txBox="1"/>
          <p:nvPr/>
        </p:nvSpPr>
        <p:spPr>
          <a:xfrm>
            <a:off x="29817" y="54520"/>
            <a:ext cx="6661375"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EFFECTS OF INCREASING </a:t>
            </a:r>
            <a:r>
              <a:rPr lang="it-IT" sz="3200" b="1" dirty="0" err="1">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CRs</a:t>
            </a:r>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 FLUX</a:t>
            </a:r>
          </a:p>
        </p:txBody>
      </p:sp>
      <p:sp>
        <p:nvSpPr>
          <p:cNvPr id="7" name="CasellaDiTesto 6">
            <a:extLst>
              <a:ext uri="{FF2B5EF4-FFF2-40B4-BE49-F238E27FC236}">
                <a16:creationId xmlns:a16="http://schemas.microsoft.com/office/drawing/2014/main" id="{C15FAD5D-F0F4-4265-8042-1FDA64E34EF8}"/>
              </a:ext>
            </a:extLst>
          </p:cNvPr>
          <p:cNvSpPr txBox="1"/>
          <p:nvPr/>
        </p:nvSpPr>
        <p:spPr>
          <a:xfrm>
            <a:off x="6376086" y="5629487"/>
            <a:ext cx="5679988" cy="1015663"/>
          </a:xfrm>
          <a:prstGeom prst="rect">
            <a:avLst/>
          </a:prstGeom>
          <a:noFill/>
          <a:ln w="28575">
            <a:solidFill>
              <a:srgbClr val="FF0000"/>
            </a:solidFill>
          </a:ln>
        </p:spPr>
        <p:txBody>
          <a:bodyPr wrap="square" rtlCol="0">
            <a:spAutoFit/>
          </a:bodyPr>
          <a:lstStyle/>
          <a:p>
            <a:pPr algn="ctr"/>
            <a:r>
              <a:rPr lang="en-US" sz="2000" dirty="0">
                <a:solidFill>
                  <a:schemeClr val="bg1"/>
                </a:solidFill>
              </a:rPr>
              <a:t>Distribution of gas density, </a:t>
            </a:r>
            <a:r>
              <a:rPr lang="en-US" sz="2000" dirty="0" err="1">
                <a:solidFill>
                  <a:schemeClr val="bg1"/>
                </a:solidFill>
              </a:rPr>
              <a:t>Toomroe</a:t>
            </a:r>
            <a:r>
              <a:rPr lang="en-US" sz="2000" dirty="0">
                <a:solidFill>
                  <a:schemeClr val="bg1"/>
                </a:solidFill>
              </a:rPr>
              <a:t> Q value, Reynold number of ambipolar diffusion and CRs ionization rate</a:t>
            </a:r>
            <a:endParaRPr lang="en-US" sz="2000" baseline="30000" dirty="0">
              <a:solidFill>
                <a:schemeClr val="bg1"/>
              </a:solidFill>
            </a:endParaRPr>
          </a:p>
        </p:txBody>
      </p:sp>
    </p:spTree>
    <p:extLst>
      <p:ext uri="{BB962C8B-B14F-4D97-AF65-F5344CB8AC3E}">
        <p14:creationId xmlns:p14="http://schemas.microsoft.com/office/powerpoint/2010/main" val="24810471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36D7EBC0-EDBC-4128-A130-C70FE24E334E}"/>
              </a:ext>
            </a:extLst>
          </p:cNvPr>
          <p:cNvSpPr/>
          <p:nvPr/>
        </p:nvSpPr>
        <p:spPr>
          <a:xfrm>
            <a:off x="144589" y="800916"/>
            <a:ext cx="5526637" cy="6002564"/>
          </a:xfrm>
          <a:prstGeom prst="roundRect">
            <a:avLst>
              <a:gd name="adj" fmla="val 9982"/>
            </a:avLst>
          </a:prstGeom>
          <a:solidFill>
            <a:srgbClr val="FF505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630238" algn="l"/>
              </a:tabLst>
            </a:pPr>
            <a:r>
              <a:rPr lang="it-IT" altLang="it-IT" sz="2400" dirty="0" err="1">
                <a:solidFill>
                  <a:schemeClr val="tx1"/>
                </a:solidFill>
                <a:latin typeface="Arial" panose="020B0604020202020204" pitchFamily="34" charset="0"/>
              </a:rPr>
              <a:t>CRs</a:t>
            </a:r>
            <a:r>
              <a:rPr lang="it-IT" altLang="it-IT" sz="2400" dirty="0">
                <a:solidFill>
                  <a:schemeClr val="tx1"/>
                </a:solidFill>
                <a:latin typeface="Arial" panose="020B0604020202020204" pitchFamily="34" charset="0"/>
              </a:rPr>
              <a:t> in </a:t>
            </a:r>
            <a:r>
              <a:rPr lang="it-IT" altLang="it-IT" sz="2400" dirty="0" err="1">
                <a:solidFill>
                  <a:schemeClr val="tx1"/>
                </a:solidFill>
                <a:latin typeface="Arial" panose="020B0604020202020204" pitchFamily="34" charset="0"/>
              </a:rPr>
              <a:t>PPDs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cannot</a:t>
            </a:r>
            <a:r>
              <a:rPr lang="it-IT" altLang="it-IT" sz="2400" dirty="0">
                <a:solidFill>
                  <a:schemeClr val="tx1"/>
                </a:solidFill>
                <a:latin typeface="Arial" panose="020B0604020202020204" pitchFamily="34" charset="0"/>
              </a:rPr>
              <a:t> be </a:t>
            </a:r>
            <a:r>
              <a:rPr lang="it-IT" altLang="it-IT" sz="2400" dirty="0" err="1">
                <a:solidFill>
                  <a:schemeClr val="tx1"/>
                </a:solidFill>
                <a:latin typeface="Arial" panose="020B0604020202020204" pitchFamily="34" charset="0"/>
              </a:rPr>
              <a:t>measured</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through</a:t>
            </a:r>
            <a:r>
              <a:rPr lang="it-IT" altLang="it-IT" sz="2400" dirty="0">
                <a:solidFill>
                  <a:schemeClr val="tx1"/>
                </a:solidFill>
                <a:latin typeface="Arial" panose="020B0604020202020204" pitchFamily="34" charset="0"/>
              </a:rPr>
              <a:t> </a:t>
            </a:r>
            <a:r>
              <a:rPr lang="el-GR" altLang="it-IT" sz="2400" dirty="0">
                <a:solidFill>
                  <a:schemeClr val="tx1"/>
                </a:solidFill>
                <a:latin typeface="Arial" panose="020B0604020202020204" pitchFamily="34" charset="0"/>
              </a:rPr>
              <a:t>γ</a:t>
            </a:r>
            <a:r>
              <a:rPr lang="it-IT" altLang="it-IT" sz="2400" dirty="0">
                <a:solidFill>
                  <a:schemeClr val="tx1"/>
                </a:solidFill>
                <a:latin typeface="Arial" panose="020B0604020202020204" pitchFamily="34" charset="0"/>
              </a:rPr>
              <a:t>-</a:t>
            </a:r>
            <a:r>
              <a:rPr lang="it-IT" altLang="it-IT" sz="2400" dirty="0" err="1">
                <a:solidFill>
                  <a:schemeClr val="tx1"/>
                </a:solidFill>
                <a:latin typeface="Arial" panose="020B0604020202020204" pitchFamily="34" charset="0"/>
              </a:rPr>
              <a:t>ray</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emission</a:t>
            </a:r>
            <a:endParaRPr lang="it-IT" altLang="it-IT" sz="2400" dirty="0">
              <a:solidFill>
                <a:schemeClr val="tx1"/>
              </a:solidFill>
              <a:latin typeface="Arial" panose="020B0604020202020204" pitchFamily="34" charset="0"/>
            </a:endParaRPr>
          </a:p>
          <a:p>
            <a:pPr algn="ctr">
              <a:tabLst>
                <a:tab pos="630238" algn="l"/>
              </a:tabLst>
            </a:pPr>
            <a:endParaRPr lang="it-IT" altLang="it-IT" sz="2400" dirty="0">
              <a:solidFill>
                <a:schemeClr val="tx1"/>
              </a:solidFill>
              <a:latin typeface="Arial" panose="020B0604020202020204" pitchFamily="34" charset="0"/>
            </a:endParaRPr>
          </a:p>
          <a:p>
            <a:pPr algn="ctr">
              <a:tabLst>
                <a:tab pos="630238" algn="l"/>
              </a:tabLst>
            </a:pPr>
            <a:r>
              <a:rPr lang="it-IT" altLang="it-IT" sz="2400" dirty="0" err="1">
                <a:solidFill>
                  <a:schemeClr val="tx1"/>
                </a:solidFill>
                <a:latin typeface="Arial" panose="020B0604020202020204" pitchFamily="34" charset="0"/>
              </a:rPr>
              <a:t>Observations</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determine</a:t>
            </a:r>
            <a:r>
              <a:rPr lang="it-IT" altLang="it-IT" sz="2400" dirty="0">
                <a:solidFill>
                  <a:schemeClr val="tx1"/>
                </a:solidFill>
                <a:latin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abundance</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of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molecules</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that</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constrain</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the </a:t>
            </a:r>
            <a:r>
              <a:rPr lang="it-IT" altLang="it-IT" sz="2400" b="1" dirty="0" err="1">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ionization</a:t>
            </a:r>
            <a:r>
              <a:rPr lang="it-IT" altLang="it-IT" sz="2400" b="1" dirty="0">
                <a:solidFill>
                  <a:srgbClr val="FFFF00"/>
                </a:solidFill>
                <a:effectLst>
                  <a:outerShdw blurRad="50800" dist="38100" dir="16200000" rotWithShape="0">
                    <a:prstClr val="black">
                      <a:alpha val="40000"/>
                    </a:prstClr>
                  </a:outerShdw>
                </a:effectLst>
                <a:latin typeface="Arial" panose="020B0604020202020204" pitchFamily="34" charset="0"/>
                <a:cs typeface="Arial" panose="020B0604020202020204" pitchFamily="34" charset="0"/>
              </a:rPr>
              <a:t> rate</a:t>
            </a:r>
          </a:p>
          <a:p>
            <a:pPr algn="ctr">
              <a:tabLst>
                <a:tab pos="630238" algn="l"/>
              </a:tabLst>
            </a:pPr>
            <a:endParaRPr lang="it-IT" altLang="it-IT" sz="2400" i="1" dirty="0">
              <a:solidFill>
                <a:schemeClr val="tx1"/>
              </a:solidFill>
              <a:latin typeface="Arial" panose="020B0604020202020204" pitchFamily="34" charset="0"/>
            </a:endParaRPr>
          </a:p>
          <a:p>
            <a:pPr algn="ctr">
              <a:tabLst>
                <a:tab pos="630238" algn="l"/>
              </a:tabLst>
            </a:pPr>
            <a:r>
              <a:rPr lang="it-IT" altLang="it-IT" sz="2400" i="1" dirty="0">
                <a:solidFill>
                  <a:schemeClr val="tx1"/>
                </a:solidFill>
                <a:latin typeface="Arial" panose="020B0604020202020204" pitchFamily="34" charset="0"/>
              </a:rPr>
              <a:t>Cleeves+2015: </a:t>
            </a:r>
            <a:r>
              <a:rPr lang="it-IT" altLang="it-IT" sz="2400" dirty="0">
                <a:solidFill>
                  <a:schemeClr val="tx1"/>
                </a:solidFill>
                <a:latin typeface="Arial" panose="020B0604020202020204" pitchFamily="34" charset="0"/>
              </a:rPr>
              <a:t>HCO+ and N2H+, </a:t>
            </a:r>
            <a:r>
              <a:rPr lang="it-IT" altLang="it-IT" sz="2400" dirty="0" err="1">
                <a:solidFill>
                  <a:schemeClr val="tx1"/>
                </a:solidFill>
                <a:latin typeface="Arial" panose="020B0604020202020204" pitchFamily="34" charset="0"/>
              </a:rPr>
              <a:t>constrained</a:t>
            </a:r>
            <a:r>
              <a:rPr lang="it-IT" altLang="it-IT" sz="2400" dirty="0">
                <a:solidFill>
                  <a:schemeClr val="tx1"/>
                </a:solidFill>
                <a:latin typeface="Arial" panose="020B0604020202020204" pitchFamily="34" charset="0"/>
              </a:rPr>
              <a:t> ζ</a:t>
            </a:r>
            <a:r>
              <a:rPr lang="it-IT" altLang="it-IT" sz="2400" baseline="-25000" dirty="0">
                <a:solidFill>
                  <a:schemeClr val="tx1"/>
                </a:solidFill>
                <a:latin typeface="Arial" panose="020B0604020202020204" pitchFamily="34" charset="0"/>
              </a:rPr>
              <a:t>CR </a:t>
            </a:r>
            <a:r>
              <a:rPr lang="it-IT" altLang="it-IT" sz="2400" dirty="0">
                <a:solidFill>
                  <a:schemeClr val="tx1"/>
                </a:solidFill>
                <a:latin typeface="Arial" panose="020B0604020202020204" pitchFamily="34" charset="0"/>
              </a:rPr>
              <a:t> ≤ 10</a:t>
            </a:r>
            <a:r>
              <a:rPr lang="it-IT" altLang="it-IT" sz="2400" baseline="30000" dirty="0">
                <a:solidFill>
                  <a:schemeClr val="tx1"/>
                </a:solidFill>
                <a:latin typeface="Arial" panose="020B0604020202020204" pitchFamily="34" charset="0"/>
              </a:rPr>
              <a:t>-19</a:t>
            </a:r>
            <a:r>
              <a:rPr lang="it-IT" altLang="it-IT" sz="2400" dirty="0">
                <a:solidFill>
                  <a:schemeClr val="tx1"/>
                </a:solidFill>
                <a:latin typeface="Arial" panose="020B0604020202020204" pitchFamily="34" charset="0"/>
              </a:rPr>
              <a:t> s</a:t>
            </a:r>
            <a:r>
              <a:rPr lang="it-IT" altLang="it-IT" sz="2400" baseline="30000" dirty="0">
                <a:solidFill>
                  <a:schemeClr val="tx1"/>
                </a:solidFill>
                <a:latin typeface="Arial" panose="020B0604020202020204" pitchFamily="34" charset="0"/>
              </a:rPr>
              <a:t>-1 </a:t>
            </a:r>
            <a:r>
              <a:rPr lang="it-IT" altLang="it-IT" sz="2400" dirty="0">
                <a:solidFill>
                  <a:schemeClr val="tx1"/>
                </a:solidFill>
                <a:latin typeface="Arial" panose="020B0604020202020204" pitchFamily="34" charset="0"/>
              </a:rPr>
              <a:t>in         TW </a:t>
            </a:r>
            <a:r>
              <a:rPr lang="it-IT" altLang="it-IT" sz="2400" dirty="0" err="1">
                <a:solidFill>
                  <a:schemeClr val="tx1"/>
                </a:solidFill>
                <a:latin typeface="Arial" panose="020B0604020202020204" pitchFamily="34" charset="0"/>
              </a:rPr>
              <a:t>Hya</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But</a:t>
            </a:r>
            <a:r>
              <a:rPr lang="it-IT" altLang="it-IT" sz="2400" dirty="0">
                <a:solidFill>
                  <a:schemeClr val="tx1"/>
                </a:solidFill>
                <a:latin typeface="Arial" panose="020B0604020202020204" pitchFamily="34" charset="0"/>
              </a:rPr>
              <a:t> </a:t>
            </a:r>
            <a:r>
              <a:rPr lang="it-IT" altLang="it-IT" sz="2400" dirty="0" err="1">
                <a:solidFill>
                  <a:schemeClr val="tx1"/>
                </a:solidFill>
                <a:latin typeface="Arial" panose="020B0604020202020204" pitchFamily="34" charset="0"/>
              </a:rPr>
              <a:t>caveats</a:t>
            </a:r>
            <a:r>
              <a:rPr lang="it-IT" altLang="it-IT" sz="2400" dirty="0">
                <a:solidFill>
                  <a:schemeClr val="tx1"/>
                </a:solidFill>
                <a:latin typeface="Arial" panose="020B0604020202020204" pitchFamily="34" charset="0"/>
              </a:rPr>
              <a:t>. </a:t>
            </a:r>
          </a:p>
        </p:txBody>
      </p:sp>
      <p:sp>
        <p:nvSpPr>
          <p:cNvPr id="3" name="CasellaDiTesto 2">
            <a:extLst>
              <a:ext uri="{FF2B5EF4-FFF2-40B4-BE49-F238E27FC236}">
                <a16:creationId xmlns:a16="http://schemas.microsoft.com/office/drawing/2014/main" id="{59196142-278F-497E-BB01-99FA8F88071C}"/>
              </a:ext>
            </a:extLst>
          </p:cNvPr>
          <p:cNvSpPr txBox="1"/>
          <p:nvPr/>
        </p:nvSpPr>
        <p:spPr>
          <a:xfrm>
            <a:off x="29817" y="54520"/>
            <a:ext cx="6284669"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HOW TO CONFIRM PREDICTIONS?</a:t>
            </a:r>
          </a:p>
        </p:txBody>
      </p:sp>
      <p:pic>
        <p:nvPicPr>
          <p:cNvPr id="8194" name="Picture 2" descr="Figure 1. Refer to the following caption and surrounding text.">
            <a:extLst>
              <a:ext uri="{FF2B5EF4-FFF2-40B4-BE49-F238E27FC236}">
                <a16:creationId xmlns:a16="http://schemas.microsoft.com/office/drawing/2014/main" id="{8770969E-DAA2-44C3-8E67-221F747C2E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2003" y="800916"/>
            <a:ext cx="5715000" cy="46672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C86933C3-0AF8-4AC8-BC64-160B56C09043}"/>
              </a:ext>
            </a:extLst>
          </p:cNvPr>
          <p:cNvSpPr txBox="1"/>
          <p:nvPr/>
        </p:nvSpPr>
        <p:spPr>
          <a:xfrm>
            <a:off x="5782003" y="5549252"/>
            <a:ext cx="5715000" cy="1015663"/>
          </a:xfrm>
          <a:prstGeom prst="rect">
            <a:avLst/>
          </a:prstGeom>
          <a:noFill/>
          <a:ln w="28575">
            <a:solidFill>
              <a:srgbClr val="FF0000"/>
            </a:solidFill>
          </a:ln>
        </p:spPr>
        <p:txBody>
          <a:bodyPr wrap="square" rtlCol="0">
            <a:spAutoFit/>
          </a:bodyPr>
          <a:lstStyle/>
          <a:p>
            <a:pPr algn="ctr"/>
            <a:r>
              <a:rPr lang="en-US" sz="2000" dirty="0">
                <a:solidFill>
                  <a:schemeClr val="bg1"/>
                </a:solidFill>
              </a:rPr>
              <a:t>Velocity integrated SMA images. </a:t>
            </a:r>
            <a:r>
              <a:rPr lang="en-US" sz="2000" dirty="0" err="1">
                <a:solidFill>
                  <a:schemeClr val="bg1"/>
                </a:solidFill>
              </a:rPr>
              <a:t>Very-extended+extednded+compact</a:t>
            </a:r>
            <a:r>
              <a:rPr lang="en-US" sz="2000" dirty="0">
                <a:solidFill>
                  <a:schemeClr val="bg1"/>
                </a:solidFill>
              </a:rPr>
              <a:t> array data (a, c), only very-extended (b, d)</a:t>
            </a:r>
          </a:p>
        </p:txBody>
      </p:sp>
    </p:spTree>
    <p:extLst>
      <p:ext uri="{BB962C8B-B14F-4D97-AF65-F5344CB8AC3E}">
        <p14:creationId xmlns:p14="http://schemas.microsoft.com/office/powerpoint/2010/main" val="36121785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BBC465C-B678-4ACB-A5EB-5CAC076A9EC9}"/>
              </a:ext>
            </a:extLst>
          </p:cNvPr>
          <p:cNvSpPr txBox="1"/>
          <p:nvPr/>
        </p:nvSpPr>
        <p:spPr>
          <a:xfrm>
            <a:off x="29817" y="54520"/>
            <a:ext cx="3391057" cy="584775"/>
          </a:xfrm>
          <a:prstGeom prst="rect">
            <a:avLst/>
          </a:prstGeom>
          <a:gradFill flip="none" rotWithShape="1">
            <a:gsLst>
              <a:gs pos="0">
                <a:srgbClr val="00B050"/>
              </a:gs>
              <a:gs pos="53000">
                <a:srgbClr val="92D050"/>
              </a:gs>
              <a:gs pos="100000">
                <a:srgbClr val="00B050"/>
              </a:gs>
            </a:gsLst>
            <a:path path="circle">
              <a:fillToRect l="100000" t="100000"/>
            </a:path>
            <a:tileRect r="-100000" b="-100000"/>
          </a:gradFill>
          <a:ln>
            <a:noFill/>
          </a:ln>
          <a:effectLst>
            <a:innerShdw blurRad="114300">
              <a:prstClr val="black"/>
            </a:innerShdw>
          </a:effectLst>
        </p:spPr>
        <p:txBody>
          <a:bodyPr wrap="none" rtlCol="0">
            <a:spAutoFit/>
          </a:bodyPr>
          <a:lstStyle/>
          <a:p>
            <a:r>
              <a:rPr lang="it-IT" sz="3200" b="1" dirty="0">
                <a:gradFill>
                  <a:gsLst>
                    <a:gs pos="0">
                      <a:srgbClr val="C00000"/>
                    </a:gs>
                    <a:gs pos="51000">
                      <a:srgbClr val="FF0000"/>
                    </a:gs>
                    <a:gs pos="100000">
                      <a:srgbClr val="C00000"/>
                    </a:gs>
                  </a:gsLst>
                  <a:path path="circle">
                    <a:fillToRect l="100000" t="100000"/>
                  </a:path>
                </a:gradFill>
                <a:effectLst>
                  <a:outerShdw blurRad="38100" dist="38100" dir="2700000" algn="tl">
                    <a:srgbClr val="000000">
                      <a:alpha val="43137"/>
                    </a:srgbClr>
                  </a:outerShdw>
                </a:effectLst>
                <a:latin typeface="Franklin Gothic Demi" panose="020B0703020102020204" pitchFamily="34" charset="0"/>
              </a:rPr>
              <a:t>OPEN QUESTIONS</a:t>
            </a:r>
          </a:p>
        </p:txBody>
      </p:sp>
      <p:sp>
        <p:nvSpPr>
          <p:cNvPr id="6" name="CasellaDiTesto 5">
            <a:extLst>
              <a:ext uri="{FF2B5EF4-FFF2-40B4-BE49-F238E27FC236}">
                <a16:creationId xmlns:a16="http://schemas.microsoft.com/office/drawing/2014/main" id="{F64370F2-6109-4DB6-9E00-B6AF138C2D2C}"/>
              </a:ext>
            </a:extLst>
          </p:cNvPr>
          <p:cNvSpPr txBox="1"/>
          <p:nvPr/>
        </p:nvSpPr>
        <p:spPr>
          <a:xfrm>
            <a:off x="0" y="985441"/>
            <a:ext cx="10922558" cy="830997"/>
          </a:xfrm>
          <a:prstGeom prst="rect">
            <a:avLst/>
          </a:prstGeom>
          <a:noFill/>
        </p:spPr>
        <p:txBody>
          <a:bodyPr wrap="square" rtlCol="0">
            <a:spAutoFit/>
          </a:bodyPr>
          <a:lstStyle/>
          <a:p>
            <a:pPr marL="285750" indent="-285750" algn="ctr">
              <a:buFont typeface="Arial" panose="020B0604020202020204" pitchFamily="34" charset="0"/>
              <a:buChar char="•"/>
            </a:pPr>
            <a:r>
              <a:rPr lang="it-IT" sz="2400" dirty="0" err="1">
                <a:solidFill>
                  <a:schemeClr val="bg1"/>
                </a:solidFill>
                <a:latin typeface="Comic Sans MS" panose="030F0702030302020204" pitchFamily="66" charset="0"/>
              </a:rPr>
              <a:t>Effects</a:t>
            </a:r>
            <a:r>
              <a:rPr lang="it-IT" sz="2400" dirty="0">
                <a:solidFill>
                  <a:schemeClr val="bg1"/>
                </a:solidFill>
                <a:latin typeface="Comic Sans MS" panose="030F0702030302020204" pitchFamily="66" charset="0"/>
              </a:rPr>
              <a:t> of </a:t>
            </a:r>
            <a:r>
              <a:rPr lang="it-IT" sz="2400" dirty="0" err="1">
                <a:solidFill>
                  <a:schemeClr val="bg1"/>
                </a:solidFill>
                <a:latin typeface="Comic Sans MS" panose="030F0702030302020204" pitchFamily="66" charset="0"/>
              </a:rPr>
              <a:t>energetic</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particles</a:t>
            </a:r>
            <a:r>
              <a:rPr lang="it-IT" sz="2400" dirty="0">
                <a:solidFill>
                  <a:schemeClr val="bg1"/>
                </a:solidFill>
                <a:latin typeface="Comic Sans MS" panose="030F0702030302020204" pitchFamily="66" charset="0"/>
              </a:rPr>
              <a:t> in massive and </a:t>
            </a:r>
            <a:r>
              <a:rPr lang="it-IT" sz="2400" dirty="0" err="1">
                <a:solidFill>
                  <a:schemeClr val="bg1"/>
                </a:solidFill>
                <a:latin typeface="Comic Sans MS" panose="030F0702030302020204" pitchFamily="66" charset="0"/>
              </a:rPr>
              <a:t>supermassive</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SFRs</a:t>
            </a:r>
            <a:r>
              <a:rPr lang="it-IT" sz="2400" dirty="0">
                <a:solidFill>
                  <a:schemeClr val="bg1"/>
                </a:solidFill>
                <a:latin typeface="Comic Sans MS" panose="030F0702030302020204" pitchFamily="66" charset="0"/>
              </a:rPr>
              <a:t> on </a:t>
            </a:r>
            <a:r>
              <a:rPr lang="it-IT" sz="2400" dirty="0" err="1">
                <a:solidFill>
                  <a:schemeClr val="bg1"/>
                </a:solidFill>
                <a:latin typeface="Comic Sans MS" panose="030F0702030302020204" pitchFamily="66" charset="0"/>
              </a:rPr>
              <a:t>PPDs</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almost</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completely</a:t>
            </a:r>
            <a:r>
              <a:rPr lang="it-IT" sz="2400" dirty="0">
                <a:solidFill>
                  <a:schemeClr val="bg1"/>
                </a:solidFill>
                <a:latin typeface="Comic Sans MS" panose="030F0702030302020204" pitchFamily="66" charset="0"/>
              </a:rPr>
              <a:t> </a:t>
            </a:r>
            <a:r>
              <a:rPr lang="it-IT" sz="2400" dirty="0" err="1">
                <a:solidFill>
                  <a:schemeClr val="bg1"/>
                </a:solidFill>
                <a:latin typeface="Comic Sans MS" panose="030F0702030302020204" pitchFamily="66" charset="0"/>
              </a:rPr>
              <a:t>unexplored</a:t>
            </a:r>
            <a:endParaRPr lang="it-IT" sz="24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419367772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19999</TotalTime>
  <Words>6657</Words>
  <Application>Microsoft Office PowerPoint</Application>
  <PresentationFormat>Widescreen</PresentationFormat>
  <Paragraphs>1000</Paragraphs>
  <Slides>96</Slides>
  <Notes>25</Notes>
  <HiddenSlides>1</HiddenSlides>
  <MMClips>0</MMClips>
  <ScaleCrop>false</ScaleCrop>
  <HeadingPairs>
    <vt:vector size="6" baseType="variant">
      <vt:variant>
        <vt:lpstr>Caratteri utilizzati</vt:lpstr>
      </vt:variant>
      <vt:variant>
        <vt:i4>13</vt:i4>
      </vt:variant>
      <vt:variant>
        <vt:lpstr>Tema</vt:lpstr>
      </vt:variant>
      <vt:variant>
        <vt:i4>1</vt:i4>
      </vt:variant>
      <vt:variant>
        <vt:lpstr>Titoli diapositive</vt:lpstr>
      </vt:variant>
      <vt:variant>
        <vt:i4>96</vt:i4>
      </vt:variant>
    </vt:vector>
  </HeadingPairs>
  <TitlesOfParts>
    <vt:vector size="110" baseType="lpstr">
      <vt:lpstr>Aharoni</vt:lpstr>
      <vt:lpstr>-apple-system</vt:lpstr>
      <vt:lpstr>Arial</vt:lpstr>
      <vt:lpstr>Calibri</vt:lpstr>
      <vt:lpstr>Calibri Light</vt:lpstr>
      <vt:lpstr>Cambria Math</vt:lpstr>
      <vt:lpstr>Comic Sans MS</vt:lpstr>
      <vt:lpstr>Crimson Text</vt:lpstr>
      <vt:lpstr>Franklin Gothic Demi</vt:lpstr>
      <vt:lpstr>Google Sans Text</vt:lpstr>
      <vt:lpstr>Harding</vt:lpstr>
      <vt:lpstr>Liberation Sans</vt:lpstr>
      <vt:lpstr>Times New Roman</vt:lpstr>
      <vt:lpstr>Tema di Office</vt:lpstr>
      <vt:lpstr>Disk populations and their evolution in various galactic environments</vt:lpstr>
      <vt:lpstr>Presentazione standard di PowerPoint</vt:lpstr>
      <vt:lpstr>Presentazione standard di PowerPoint</vt:lpstr>
      <vt:lpstr>Presentazione standard di PowerPoint</vt:lpstr>
      <vt:lpstr>Presentazione standard di PowerPoint</vt:lpstr>
      <vt:lpstr>Presentazione standard di PowerPoint</vt:lpstr>
      <vt:lpstr>THE BASIC PHYSICS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PROPLYDS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PHOTOEVAPORATION AND PLANET FORMATION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PHOTOEVAPORATION AND DISCS POPULATIONS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PHOTOEVAPORATION AND DISCS CHEMISTRY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PHOTOEVAPORATION VS. OTHER ENVIRONMENT FEEDBACKS</vt:lpstr>
      <vt:lpstr>Presentazione standard di PowerPoint</vt:lpstr>
      <vt:lpstr>Presentazione standard di PowerPoint</vt:lpstr>
      <vt:lpstr>Presentazione standard di PowerPoint</vt:lpstr>
      <vt:lpstr>Presentazione standard di PowerPoint</vt:lpstr>
      <vt:lpstr>Disk populations and their evolution in various galactic environments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Mario Giuseppe Guarcello</dc:creator>
  <cp:lastModifiedBy>Mario Giuseppe Guarcello</cp:lastModifiedBy>
  <cp:revision>577</cp:revision>
  <dcterms:created xsi:type="dcterms:W3CDTF">2026-10-05T12:30:33Z</dcterms:created>
  <dcterms:modified xsi:type="dcterms:W3CDTF">2026-10-21T13:49:28Z</dcterms:modified>
</cp:coreProperties>
</file>