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6" r:id="rId5"/>
    <p:sldId id="259" r:id="rId6"/>
    <p:sldId id="263" r:id="rId7"/>
    <p:sldId id="267" r:id="rId8"/>
    <p:sldId id="262" r:id="rId9"/>
    <p:sldId id="272" r:id="rId10"/>
    <p:sldId id="271" r:id="rId11"/>
    <p:sldId id="287" r:id="rId12"/>
    <p:sldId id="288" r:id="rId13"/>
    <p:sldId id="289" r:id="rId14"/>
    <p:sldId id="290" r:id="rId15"/>
    <p:sldId id="295" r:id="rId16"/>
    <p:sldId id="292" r:id="rId17"/>
    <p:sldId id="291" r:id="rId18"/>
    <p:sldId id="293" r:id="rId19"/>
    <p:sldId id="294" r:id="rId20"/>
    <p:sldId id="296" r:id="rId21"/>
    <p:sldId id="285" r:id="rId22"/>
    <p:sldId id="279" r:id="rId23"/>
    <p:sldId id="284" r:id="rId24"/>
    <p:sldId id="297" r:id="rId25"/>
    <p:sldId id="298" r:id="rId26"/>
    <p:sldId id="282" r:id="rId27"/>
    <p:sldId id="283" r:id="rId28"/>
    <p:sldId id="266" r:id="rId29"/>
    <p:sldId id="278" r:id="rId30"/>
    <p:sldId id="299" r:id="rId31"/>
    <p:sldId id="303" r:id="rId32"/>
    <p:sldId id="304" r:id="rId33"/>
    <p:sldId id="306" r:id="rId34"/>
    <p:sldId id="305" r:id="rId35"/>
    <p:sldId id="301" r:id="rId36"/>
    <p:sldId id="273"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A65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Cartel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D51-4380-96FE-D2230E5FE6A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D51-4380-96FE-D2230E5FE6A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D51-4380-96FE-D2230E5FE6A5}"/>
              </c:ext>
            </c:extLst>
          </c:dPt>
          <c:dLbls>
            <c:dLbl>
              <c:idx val="0"/>
              <c:layout>
                <c:manualLayout>
                  <c:x val="-9.9977893709788407E-2"/>
                  <c:y val="0.31454611528569221"/>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D51-4380-96FE-D2230E5FE6A5}"/>
                </c:ext>
              </c:extLst>
            </c:dLbl>
            <c:dLbl>
              <c:idx val="1"/>
              <c:layout>
                <c:manualLayout>
                  <c:x val="-0.17593035438471424"/>
                  <c:y val="-0.3426000196601147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D51-4380-96FE-D2230E5FE6A5}"/>
                </c:ext>
              </c:extLst>
            </c:dLbl>
            <c:dLbl>
              <c:idx val="2"/>
              <c:layout>
                <c:manualLayout>
                  <c:x val="0.23668880896060832"/>
                  <c:y val="0.2098264443556585"/>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D51-4380-96FE-D2230E5FE6A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Foglio1!$C$4:$C$6</c:f>
              <c:numCache>
                <c:formatCode>General</c:formatCode>
                <c:ptCount val="3"/>
                <c:pt idx="0">
                  <c:v>45</c:v>
                </c:pt>
                <c:pt idx="1">
                  <c:v>195</c:v>
                </c:pt>
                <c:pt idx="2">
                  <c:v>120</c:v>
                </c:pt>
              </c:numCache>
            </c:numRef>
          </c:val>
          <c:extLst>
            <c:ext xmlns:c16="http://schemas.microsoft.com/office/drawing/2014/chart" uri="{C3380CC4-5D6E-409C-BE32-E72D297353CC}">
              <c16:uniqueId val="{00000006-5D51-4380-96FE-D2230E5FE6A5}"/>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0.43709</cdr:x>
      <cdr:y>0.68941</cdr:y>
    </cdr:from>
    <cdr:to>
      <cdr:x>0.64834</cdr:x>
      <cdr:y>0.90393</cdr:y>
    </cdr:to>
    <cdr:sp macro="" textlink="">
      <cdr:nvSpPr>
        <cdr:cNvPr id="2" name="CasellaDiTesto 1">
          <a:extLst xmlns:a="http://schemas.openxmlformats.org/drawingml/2006/main">
            <a:ext uri="{FF2B5EF4-FFF2-40B4-BE49-F238E27FC236}">
              <a16:creationId xmlns:a16="http://schemas.microsoft.com/office/drawing/2014/main" id="{4B39B2F5-C145-51D5-8F8F-1B7360E457D8}"/>
            </a:ext>
          </a:extLst>
        </cdr:cNvPr>
        <cdr:cNvSpPr txBox="1"/>
      </cdr:nvSpPr>
      <cdr:spPr>
        <a:xfrm xmlns:a="http://schemas.openxmlformats.org/drawingml/2006/main">
          <a:off x="3035038" y="2938552"/>
          <a:ext cx="146685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it-IT" sz="2400" kern="1200" dirty="0"/>
            <a:t>Burocrazia</a:t>
          </a:r>
        </a:p>
      </cdr:txBody>
    </cdr:sp>
  </cdr:relSizeAnchor>
  <cdr:relSizeAnchor xmlns:cdr="http://schemas.openxmlformats.org/drawingml/2006/chartDrawing">
    <cdr:from>
      <cdr:x>0.26562</cdr:x>
      <cdr:y>0.30579</cdr:y>
    </cdr:from>
    <cdr:to>
      <cdr:x>0.47687</cdr:x>
      <cdr:y>0.52032</cdr:y>
    </cdr:to>
    <cdr:sp macro="" textlink="">
      <cdr:nvSpPr>
        <cdr:cNvPr id="3" name="CasellaDiTesto 1">
          <a:extLst xmlns:a="http://schemas.openxmlformats.org/drawingml/2006/main">
            <a:ext uri="{FF2B5EF4-FFF2-40B4-BE49-F238E27FC236}">
              <a16:creationId xmlns:a16="http://schemas.microsoft.com/office/drawing/2014/main" id="{061F04E6-EBA2-6DFF-42E6-51DCFE3BA70D}"/>
            </a:ext>
          </a:extLst>
        </cdr:cNvPr>
        <cdr:cNvSpPr txBox="1"/>
      </cdr:nvSpPr>
      <cdr:spPr>
        <a:xfrm xmlns:a="http://schemas.openxmlformats.org/drawingml/2006/main">
          <a:off x="1844413" y="1303427"/>
          <a:ext cx="146685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t-IT" sz="2400" kern="1200" dirty="0"/>
            <a:t>Attività</a:t>
          </a:r>
        </a:p>
      </cdr:txBody>
    </cdr:sp>
  </cdr:relSizeAnchor>
  <cdr:relSizeAnchor xmlns:cdr="http://schemas.openxmlformats.org/drawingml/2006/chartDrawing">
    <cdr:from>
      <cdr:x>0.5</cdr:x>
      <cdr:y>0.10468</cdr:y>
    </cdr:from>
    <cdr:to>
      <cdr:x>0.71125</cdr:x>
      <cdr:y>0.3192</cdr:y>
    </cdr:to>
    <cdr:sp macro="" textlink="">
      <cdr:nvSpPr>
        <cdr:cNvPr id="4" name="CasellaDiTesto 1">
          <a:extLst xmlns:a="http://schemas.openxmlformats.org/drawingml/2006/main">
            <a:ext uri="{FF2B5EF4-FFF2-40B4-BE49-F238E27FC236}">
              <a16:creationId xmlns:a16="http://schemas.microsoft.com/office/drawing/2014/main" id="{061F04E6-EBA2-6DFF-42E6-51DCFE3BA70D}"/>
            </a:ext>
          </a:extLst>
        </cdr:cNvPr>
        <cdr:cNvSpPr txBox="1"/>
      </cdr:nvSpPr>
      <cdr:spPr>
        <a:xfrm xmlns:a="http://schemas.openxmlformats.org/drawingml/2006/main">
          <a:off x="3471862" y="446177"/>
          <a:ext cx="146685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t-IT" sz="2400" kern="1200" dirty="0"/>
            <a:t>Progetto</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AA19FA-41AE-4F2A-8228-3399FEB02D4B}" type="datetimeFigureOut">
              <a:rPr lang="it-IT" smtClean="0"/>
              <a:t>01/07/2026</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F2187-BD6B-4CD4-8DF4-F350925E52CA}" type="slidenum">
              <a:rPr lang="it-IT" smtClean="0"/>
              <a:t>‹N›</a:t>
            </a:fld>
            <a:endParaRPr lang="it-IT"/>
          </a:p>
        </p:txBody>
      </p:sp>
    </p:spTree>
    <p:extLst>
      <p:ext uri="{BB962C8B-B14F-4D97-AF65-F5344CB8AC3E}">
        <p14:creationId xmlns:p14="http://schemas.microsoft.com/office/powerpoint/2010/main" val="3084720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9" name="Immagine 3">
            <a:extLst>
              <a:ext uri="{FF2B5EF4-FFF2-40B4-BE49-F238E27FC236}">
                <a16:creationId xmlns:a16="http://schemas.microsoft.com/office/drawing/2014/main" id="{25F6244B-B1B3-416D-B88B-0FE1D1159F8D}"/>
              </a:ext>
            </a:extLst>
          </p:cNvPr>
          <p:cNvPicPr>
            <a:picLocks noChangeAspect="1"/>
          </p:cNvPicPr>
          <p:nvPr userDrawn="1"/>
        </p:nvPicPr>
        <p:blipFill rotWithShape="1">
          <a:blip r:embed="rId2"/>
          <a:srcRect b="9003"/>
          <a:stretch/>
        </p:blipFill>
        <p:spPr>
          <a:xfrm>
            <a:off x="0" y="1310759"/>
            <a:ext cx="12202758" cy="5038670"/>
          </a:xfrm>
          <a:prstGeom prst="rect">
            <a:avLst/>
          </a:prstGeom>
        </p:spPr>
      </p:pic>
      <p:sp>
        <p:nvSpPr>
          <p:cNvPr id="2" name="Title 1">
            <a:extLst>
              <a:ext uri="{FF2B5EF4-FFF2-40B4-BE49-F238E27FC236}">
                <a16:creationId xmlns:a16="http://schemas.microsoft.com/office/drawing/2014/main" id="{263D0686-F3B6-4B9D-A347-9CE02FFD17B0}"/>
              </a:ext>
            </a:extLst>
          </p:cNvPr>
          <p:cNvSpPr>
            <a:spLocks noGrp="1"/>
          </p:cNvSpPr>
          <p:nvPr>
            <p:ph type="ctrTitle"/>
          </p:nvPr>
        </p:nvSpPr>
        <p:spPr>
          <a:xfrm>
            <a:off x="838200" y="1335636"/>
            <a:ext cx="3795445" cy="2414431"/>
          </a:xfrm>
        </p:spPr>
        <p:txBody>
          <a:bodyPr anchor="b">
            <a:normAutofit/>
          </a:bodyPr>
          <a:lstStyle>
            <a:lvl1pPr algn="l">
              <a:defRPr sz="4500"/>
            </a:lvl1pPr>
          </a:lstStyle>
          <a:p>
            <a:r>
              <a:rPr lang="it-IT"/>
              <a:t>Fare clic per modificare lo stile del titolo dello schema</a:t>
            </a:r>
          </a:p>
        </p:txBody>
      </p:sp>
      <p:sp>
        <p:nvSpPr>
          <p:cNvPr id="3" name="Subtitle 2">
            <a:extLst>
              <a:ext uri="{FF2B5EF4-FFF2-40B4-BE49-F238E27FC236}">
                <a16:creationId xmlns:a16="http://schemas.microsoft.com/office/drawing/2014/main" id="{760DCE23-7D2E-4485-A8A3-6D0DC38C1D3F}"/>
              </a:ext>
            </a:extLst>
          </p:cNvPr>
          <p:cNvSpPr>
            <a:spLocks noGrp="1"/>
          </p:cNvSpPr>
          <p:nvPr>
            <p:ph type="subTitle" idx="1"/>
          </p:nvPr>
        </p:nvSpPr>
        <p:spPr>
          <a:xfrm>
            <a:off x="838200" y="3879437"/>
            <a:ext cx="3795445"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Date Placeholder 3">
            <a:extLst>
              <a:ext uri="{FF2B5EF4-FFF2-40B4-BE49-F238E27FC236}">
                <a16:creationId xmlns:a16="http://schemas.microsoft.com/office/drawing/2014/main" id="{255F0CEF-51FF-466C-8532-9EF423A4266A}"/>
              </a:ext>
            </a:extLst>
          </p:cNvPr>
          <p:cNvSpPr>
            <a:spLocks noGrp="1"/>
          </p:cNvSpPr>
          <p:nvPr>
            <p:ph type="dt" sz="half" idx="10"/>
          </p:nvPr>
        </p:nvSpPr>
        <p:spPr/>
        <p:txBody>
          <a:bodyPr/>
          <a:lstStyle>
            <a:lvl1pPr>
              <a:defRPr/>
            </a:lvl1pPr>
          </a:lstStyle>
          <a:p>
            <a:r>
              <a:rPr lang="it-IT"/>
              <a:t>Nome beneficiario</a:t>
            </a:r>
          </a:p>
        </p:txBody>
      </p:sp>
      <p:sp>
        <p:nvSpPr>
          <p:cNvPr id="5" name="Footer Placeholder 4">
            <a:extLst>
              <a:ext uri="{FF2B5EF4-FFF2-40B4-BE49-F238E27FC236}">
                <a16:creationId xmlns:a16="http://schemas.microsoft.com/office/drawing/2014/main" id="{325040DB-8460-4471-A536-03EED8D2ECE0}"/>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600264DF-C80E-4A54-97BF-B28A94C1B9DC}"/>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10" name="Picture Placeholder 2">
            <a:extLst>
              <a:ext uri="{FF2B5EF4-FFF2-40B4-BE49-F238E27FC236}">
                <a16:creationId xmlns:a16="http://schemas.microsoft.com/office/drawing/2014/main" id="{27805BB2-49DE-4832-9EF2-DACA471C18BD}"/>
              </a:ext>
            </a:extLst>
          </p:cNvPr>
          <p:cNvSpPr>
            <a:spLocks noGrp="1"/>
          </p:cNvSpPr>
          <p:nvPr>
            <p:ph type="pic" idx="13"/>
          </p:nvPr>
        </p:nvSpPr>
        <p:spPr>
          <a:xfrm>
            <a:off x="5188449" y="2106202"/>
            <a:ext cx="5712431" cy="3754848"/>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11" name="Picture Placeholder 11">
            <a:extLst>
              <a:ext uri="{FF2B5EF4-FFF2-40B4-BE49-F238E27FC236}">
                <a16:creationId xmlns:a16="http://schemas.microsoft.com/office/drawing/2014/main" id="{6EDCB0A2-728A-49A8-AB77-143BA4F3D5D7}"/>
              </a:ext>
            </a:extLst>
          </p:cNvPr>
          <p:cNvSpPr txBox="1">
            <a:spLocks/>
          </p:cNvSpPr>
          <p:nvPr userDrawn="1"/>
        </p:nvSpPr>
        <p:spPr>
          <a:xfrm>
            <a:off x="9821594" y="195173"/>
            <a:ext cx="1870075" cy="730250"/>
          </a:xfrm>
          <a:prstGeom prst="rect">
            <a:avLst/>
          </a:prstGeom>
          <a:ln>
            <a:solidFill>
              <a:schemeClr val="bg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a:t>Logo ente beneficiario</a:t>
            </a:r>
          </a:p>
        </p:txBody>
      </p:sp>
      <p:sp>
        <p:nvSpPr>
          <p:cNvPr id="8" name="Content Placeholder 7">
            <a:extLst>
              <a:ext uri="{FF2B5EF4-FFF2-40B4-BE49-F238E27FC236}">
                <a16:creationId xmlns:a16="http://schemas.microsoft.com/office/drawing/2014/main" id="{E6A686CD-BC84-4E44-BDAF-161736E81F40}"/>
              </a:ext>
            </a:extLst>
          </p:cNvPr>
          <p:cNvSpPr>
            <a:spLocks noGrp="1"/>
          </p:cNvSpPr>
          <p:nvPr>
            <p:ph sz="quarter" idx="14" hasCustomPrompt="1"/>
          </p:nvPr>
        </p:nvSpPr>
        <p:spPr>
          <a:xfrm>
            <a:off x="838200" y="5681663"/>
            <a:ext cx="3795444" cy="482600"/>
          </a:xfrm>
        </p:spPr>
        <p:txBody>
          <a:bodyPr>
            <a:normAutofit/>
          </a:bodyPr>
          <a:lstStyle>
            <a:lvl1pPr marL="0" indent="0">
              <a:buNone/>
              <a:defRPr sz="1800"/>
            </a:lvl1pPr>
          </a:lstStyle>
          <a:p>
            <a:pPr lvl="0"/>
            <a:r>
              <a:rPr lang="it-IT"/>
              <a:t>Click to </a:t>
            </a:r>
            <a:r>
              <a:rPr lang="it-IT" err="1"/>
              <a:t>edit</a:t>
            </a:r>
            <a:r>
              <a:rPr lang="it-IT"/>
              <a:t> date</a:t>
            </a:r>
          </a:p>
        </p:txBody>
      </p:sp>
    </p:spTree>
    <p:extLst>
      <p:ext uri="{BB962C8B-B14F-4D97-AF65-F5344CB8AC3E}">
        <p14:creationId xmlns:p14="http://schemas.microsoft.com/office/powerpoint/2010/main" val="668521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9BC9C-2F86-4F3C-86FF-092C95A64B84}"/>
              </a:ext>
            </a:extLst>
          </p:cNvPr>
          <p:cNvSpPr>
            <a:spLocks noGrp="1"/>
          </p:cNvSpPr>
          <p:nvPr>
            <p:ph type="title"/>
          </p:nvPr>
        </p:nvSpPr>
        <p:spPr/>
        <p:txBody>
          <a:bodyPr/>
          <a:lstStyle/>
          <a:p>
            <a:r>
              <a:rPr lang="it-IT"/>
              <a:t>Fare clic per modificare lo stile del titolo dello schema</a:t>
            </a:r>
          </a:p>
        </p:txBody>
      </p:sp>
      <p:sp>
        <p:nvSpPr>
          <p:cNvPr id="3" name="Vertical Text Placeholder 2">
            <a:extLst>
              <a:ext uri="{FF2B5EF4-FFF2-40B4-BE49-F238E27FC236}">
                <a16:creationId xmlns:a16="http://schemas.microsoft.com/office/drawing/2014/main" id="{E723F1F7-0749-4694-BE63-E403BDDD5F47}"/>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Date Placeholder 3">
            <a:extLst>
              <a:ext uri="{FF2B5EF4-FFF2-40B4-BE49-F238E27FC236}">
                <a16:creationId xmlns:a16="http://schemas.microsoft.com/office/drawing/2014/main" id="{409E3090-1E92-4CFB-9491-E0F885599797}"/>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5" name="Footer Placeholder 4">
            <a:extLst>
              <a:ext uri="{FF2B5EF4-FFF2-40B4-BE49-F238E27FC236}">
                <a16:creationId xmlns:a16="http://schemas.microsoft.com/office/drawing/2014/main" id="{DFD25BC3-9F27-484C-9378-EEFF57FBB926}"/>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0555A28A-D94D-4C1E-9701-B2E9F89D9F6B}"/>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7" name="Picture Placeholder 11">
            <a:extLst>
              <a:ext uri="{FF2B5EF4-FFF2-40B4-BE49-F238E27FC236}">
                <a16:creationId xmlns:a16="http://schemas.microsoft.com/office/drawing/2014/main" id="{B0E018EA-3E2C-4221-8F2D-FEADDDF2C9FC}"/>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3297685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1B6E7A-AAE9-4771-A56C-9BFBA5E562BD}"/>
              </a:ext>
            </a:extLst>
          </p:cNvPr>
          <p:cNvSpPr>
            <a:spLocks noGrp="1"/>
          </p:cNvSpPr>
          <p:nvPr>
            <p:ph type="title" orient="vert"/>
          </p:nvPr>
        </p:nvSpPr>
        <p:spPr>
          <a:xfrm>
            <a:off x="8724900" y="1335635"/>
            <a:ext cx="2628900" cy="4841328"/>
          </a:xfrm>
        </p:spPr>
        <p:txBody>
          <a:bodyPr vert="eaVert"/>
          <a:lstStyle/>
          <a:p>
            <a:r>
              <a:rPr lang="it-IT"/>
              <a:t>Fare clic per modificare lo stile del titolo dello schema</a:t>
            </a:r>
          </a:p>
        </p:txBody>
      </p:sp>
      <p:sp>
        <p:nvSpPr>
          <p:cNvPr id="3" name="Vertical Text Placeholder 2">
            <a:extLst>
              <a:ext uri="{FF2B5EF4-FFF2-40B4-BE49-F238E27FC236}">
                <a16:creationId xmlns:a16="http://schemas.microsoft.com/office/drawing/2014/main" id="{3BDB7342-37F0-452E-BA73-5C35A8EBE74A}"/>
              </a:ext>
            </a:extLst>
          </p:cNvPr>
          <p:cNvSpPr>
            <a:spLocks noGrp="1"/>
          </p:cNvSpPr>
          <p:nvPr>
            <p:ph type="body" orient="vert" idx="1"/>
          </p:nvPr>
        </p:nvSpPr>
        <p:spPr>
          <a:xfrm>
            <a:off x="838200" y="1335635"/>
            <a:ext cx="7734300" cy="484132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Date Placeholder 3">
            <a:extLst>
              <a:ext uri="{FF2B5EF4-FFF2-40B4-BE49-F238E27FC236}">
                <a16:creationId xmlns:a16="http://schemas.microsoft.com/office/drawing/2014/main" id="{BDE9D5CD-1CAE-47E9-9CA5-BEAB47994C3F}"/>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5" name="Footer Placeholder 4">
            <a:extLst>
              <a:ext uri="{FF2B5EF4-FFF2-40B4-BE49-F238E27FC236}">
                <a16:creationId xmlns:a16="http://schemas.microsoft.com/office/drawing/2014/main" id="{859C3418-3EDC-4379-99CA-291BB22DBA11}"/>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F375C136-5125-40ED-9798-0847DBFB37DB}"/>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7" name="Picture Placeholder 11">
            <a:extLst>
              <a:ext uri="{FF2B5EF4-FFF2-40B4-BE49-F238E27FC236}">
                <a16:creationId xmlns:a16="http://schemas.microsoft.com/office/drawing/2014/main" id="{335E7CDD-E29C-417A-9EB6-CD2357295E23}"/>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64661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E6F965-22BB-5CB6-312C-62EDB1057A8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740986D-B2E6-E64A-9F09-D13E9F372CD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0F22038-E401-9B59-43A1-1AFFB7DF452F}"/>
              </a:ext>
            </a:extLst>
          </p:cNvPr>
          <p:cNvSpPr>
            <a:spLocks noGrp="1"/>
          </p:cNvSpPr>
          <p:nvPr>
            <p:ph type="dt" sz="half" idx="10"/>
          </p:nvPr>
        </p:nvSpPr>
        <p:spPr/>
        <p:txBody>
          <a:bodyPr/>
          <a:lstStyle/>
          <a:p>
            <a:fld id="{0CECE968-9458-1846-8B1A-FEE51423D98D}" type="datetimeFigureOut">
              <a:rPr lang="it-IT" smtClean="0"/>
              <a:t>01/07/2026</a:t>
            </a:fld>
            <a:endParaRPr lang="it-IT"/>
          </a:p>
        </p:txBody>
      </p:sp>
      <p:sp>
        <p:nvSpPr>
          <p:cNvPr id="5" name="Segnaposto piè di pagina 4">
            <a:extLst>
              <a:ext uri="{FF2B5EF4-FFF2-40B4-BE49-F238E27FC236}">
                <a16:creationId xmlns:a16="http://schemas.microsoft.com/office/drawing/2014/main" id="{0F960FDE-D97A-7471-78F1-CE28AF30207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67E22B4-7DF0-794F-F8A7-5684B7EAD564}"/>
              </a:ext>
            </a:extLst>
          </p:cNvPr>
          <p:cNvSpPr>
            <a:spLocks noGrp="1"/>
          </p:cNvSpPr>
          <p:nvPr>
            <p:ph type="sldNum" sz="quarter" idx="12"/>
          </p:nvPr>
        </p:nvSpPr>
        <p:spPr/>
        <p:txBody>
          <a:bodyPr/>
          <a:lstStyle/>
          <a:p>
            <a:fld id="{E46192B8-55D9-4942-9C82-0B9DDA21D461}" type="slidenum">
              <a:rPr lang="it-IT" smtClean="0"/>
              <a:t>‹N›</a:t>
            </a:fld>
            <a:endParaRPr lang="it-IT"/>
          </a:p>
        </p:txBody>
      </p:sp>
      <p:sp>
        <p:nvSpPr>
          <p:cNvPr id="7" name="Picture Placeholder 11">
            <a:extLst>
              <a:ext uri="{FF2B5EF4-FFF2-40B4-BE49-F238E27FC236}">
                <a16:creationId xmlns:a16="http://schemas.microsoft.com/office/drawing/2014/main" id="{FC9E42A7-6B34-1F97-76DA-EBB8E18730D0}"/>
              </a:ext>
            </a:extLst>
          </p:cNvPr>
          <p:cNvSpPr txBox="1">
            <a:spLocks/>
          </p:cNvSpPr>
          <p:nvPr userDrawn="1"/>
        </p:nvSpPr>
        <p:spPr>
          <a:xfrm>
            <a:off x="9821594" y="195173"/>
            <a:ext cx="1870075" cy="730250"/>
          </a:xfrm>
          <a:prstGeom prst="rect">
            <a:avLst/>
          </a:prstGeom>
          <a:ln>
            <a:solidFill>
              <a:schemeClr val="bg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a:t>Logo ente beneficiario</a:t>
            </a:r>
          </a:p>
        </p:txBody>
      </p:sp>
    </p:spTree>
    <p:extLst>
      <p:ext uri="{BB962C8B-B14F-4D97-AF65-F5344CB8AC3E}">
        <p14:creationId xmlns:p14="http://schemas.microsoft.com/office/powerpoint/2010/main" val="2825917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23C25-57A7-422D-B6C7-C275549FF640}"/>
              </a:ext>
            </a:extLst>
          </p:cNvPr>
          <p:cNvSpPr>
            <a:spLocks noGrp="1"/>
          </p:cNvSpPr>
          <p:nvPr>
            <p:ph type="title"/>
          </p:nvPr>
        </p:nvSpPr>
        <p:spPr>
          <a:xfrm>
            <a:off x="838200" y="1335635"/>
            <a:ext cx="10515600" cy="544535"/>
          </a:xfrm>
        </p:spPr>
        <p:txBody>
          <a:bodyPr/>
          <a:lstStyle/>
          <a:p>
            <a:r>
              <a:rPr lang="it-IT"/>
              <a:t>Fare clic per modificare lo stile del titolo dello schema</a:t>
            </a:r>
          </a:p>
        </p:txBody>
      </p:sp>
      <p:sp>
        <p:nvSpPr>
          <p:cNvPr id="3" name="Content Placeholder 2">
            <a:extLst>
              <a:ext uri="{FF2B5EF4-FFF2-40B4-BE49-F238E27FC236}">
                <a16:creationId xmlns:a16="http://schemas.microsoft.com/office/drawing/2014/main" id="{54D1D7BD-5B6C-4729-8C26-EC0268815D31}"/>
              </a:ext>
            </a:extLst>
          </p:cNvPr>
          <p:cNvSpPr>
            <a:spLocks noGrp="1"/>
          </p:cNvSpPr>
          <p:nvPr>
            <p:ph idx="1"/>
          </p:nvPr>
        </p:nvSpPr>
        <p:spPr>
          <a:xfrm>
            <a:off x="838200" y="2496619"/>
            <a:ext cx="10515600" cy="368034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Date Placeholder 3">
            <a:extLst>
              <a:ext uri="{FF2B5EF4-FFF2-40B4-BE49-F238E27FC236}">
                <a16:creationId xmlns:a16="http://schemas.microsoft.com/office/drawing/2014/main" id="{B1E677E2-EEEB-4625-AFD0-BA41ADF9EC3A}"/>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5" name="Footer Placeholder 4">
            <a:extLst>
              <a:ext uri="{FF2B5EF4-FFF2-40B4-BE49-F238E27FC236}">
                <a16:creationId xmlns:a16="http://schemas.microsoft.com/office/drawing/2014/main" id="{17FDC0B7-3FBE-491C-8FE8-55BD53B99BCD}"/>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6863BC19-E814-447A-9737-03C21E843360}"/>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11" name="Text Placeholder 10">
            <a:extLst>
              <a:ext uri="{FF2B5EF4-FFF2-40B4-BE49-F238E27FC236}">
                <a16:creationId xmlns:a16="http://schemas.microsoft.com/office/drawing/2014/main" id="{FBC8B6CE-46DE-458F-9FB7-666DF33C8D38}"/>
              </a:ext>
            </a:extLst>
          </p:cNvPr>
          <p:cNvSpPr>
            <a:spLocks noGrp="1"/>
          </p:cNvSpPr>
          <p:nvPr>
            <p:ph type="body" sz="quarter" idx="13" hasCustomPrompt="1"/>
          </p:nvPr>
        </p:nvSpPr>
        <p:spPr>
          <a:xfrm>
            <a:off x="838200" y="1931597"/>
            <a:ext cx="10515600" cy="452007"/>
          </a:xfrm>
        </p:spPr>
        <p:txBody>
          <a:bodyPr vert="horz" lIns="91440" tIns="45720" rIns="91440" bIns="45720" rtlCol="0" anchor="t">
            <a:normAutofit/>
          </a:bodyPr>
          <a:lstStyle>
            <a:lvl1pPr>
              <a:defRPr lang="it-IT" sz="2400" b="1" dirty="0">
                <a:solidFill>
                  <a:srgbClr val="B27F47"/>
                </a:solidFill>
                <a:latin typeface="Titillium Bd" pitchFamily="2" charset="77"/>
              </a:defRPr>
            </a:lvl1pPr>
          </a:lstStyle>
          <a:p>
            <a:pPr marL="0" lvl="0">
              <a:spcBef>
                <a:spcPct val="0"/>
              </a:spcBef>
              <a:buNone/>
            </a:pPr>
            <a:r>
              <a:rPr lang="en-US"/>
              <a:t>Click to edit Master sub-title styles</a:t>
            </a:r>
            <a:endParaRPr lang="it-IT"/>
          </a:p>
        </p:txBody>
      </p:sp>
      <p:sp>
        <p:nvSpPr>
          <p:cNvPr id="7" name="Picture Placeholder 11">
            <a:extLst>
              <a:ext uri="{FF2B5EF4-FFF2-40B4-BE49-F238E27FC236}">
                <a16:creationId xmlns:a16="http://schemas.microsoft.com/office/drawing/2014/main" id="{FBEC598D-3278-1A0C-1A08-CE187DED5E0F}"/>
              </a:ext>
            </a:extLst>
          </p:cNvPr>
          <p:cNvSpPr txBox="1">
            <a:spLocks/>
          </p:cNvSpPr>
          <p:nvPr userDrawn="1"/>
        </p:nvSpPr>
        <p:spPr>
          <a:xfrm>
            <a:off x="9821594" y="195173"/>
            <a:ext cx="1870075" cy="730250"/>
          </a:xfrm>
          <a:prstGeom prst="rect">
            <a:avLst/>
          </a:prstGeom>
          <a:ln>
            <a:solidFill>
              <a:schemeClr val="bg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a:t>Logo ente beneficiario</a:t>
            </a:r>
          </a:p>
        </p:txBody>
      </p:sp>
    </p:spTree>
    <p:extLst>
      <p:ext uri="{BB962C8B-B14F-4D97-AF65-F5344CB8AC3E}">
        <p14:creationId xmlns:p14="http://schemas.microsoft.com/office/powerpoint/2010/main" val="277897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3263CD4-4668-4FC6-9FA0-9C78C434250A}"/>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5" name="Footer Placeholder 4">
            <a:extLst>
              <a:ext uri="{FF2B5EF4-FFF2-40B4-BE49-F238E27FC236}">
                <a16:creationId xmlns:a16="http://schemas.microsoft.com/office/drawing/2014/main" id="{62280035-87ED-481F-BA20-EE60B0190F75}"/>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3B3D36F7-444C-4BBE-9901-9D7D2895045E}"/>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8" name="Title 1">
            <a:extLst>
              <a:ext uri="{FF2B5EF4-FFF2-40B4-BE49-F238E27FC236}">
                <a16:creationId xmlns:a16="http://schemas.microsoft.com/office/drawing/2014/main" id="{1AD4B3F6-6C68-4448-9A54-C6BD041FE18A}"/>
              </a:ext>
            </a:extLst>
          </p:cNvPr>
          <p:cNvSpPr>
            <a:spLocks noGrp="1"/>
          </p:cNvSpPr>
          <p:nvPr>
            <p:ph type="ctrTitle"/>
          </p:nvPr>
        </p:nvSpPr>
        <p:spPr>
          <a:xfrm>
            <a:off x="838200" y="1335636"/>
            <a:ext cx="4925602" cy="2414431"/>
          </a:xfrm>
        </p:spPr>
        <p:txBody>
          <a:bodyPr anchor="b">
            <a:normAutofit/>
          </a:bodyPr>
          <a:lstStyle>
            <a:lvl1pPr algn="l">
              <a:defRPr sz="4500"/>
            </a:lvl1pPr>
          </a:lstStyle>
          <a:p>
            <a:r>
              <a:rPr lang="it-IT"/>
              <a:t>Fare clic per modificare lo stile del titolo dello schema</a:t>
            </a:r>
          </a:p>
        </p:txBody>
      </p:sp>
      <p:sp>
        <p:nvSpPr>
          <p:cNvPr id="9" name="Subtitle 2">
            <a:extLst>
              <a:ext uri="{FF2B5EF4-FFF2-40B4-BE49-F238E27FC236}">
                <a16:creationId xmlns:a16="http://schemas.microsoft.com/office/drawing/2014/main" id="{2C7E8842-6CF4-4239-978C-24793C718D97}"/>
              </a:ext>
            </a:extLst>
          </p:cNvPr>
          <p:cNvSpPr>
            <a:spLocks noGrp="1"/>
          </p:cNvSpPr>
          <p:nvPr>
            <p:ph type="subTitle" idx="1"/>
          </p:nvPr>
        </p:nvSpPr>
        <p:spPr>
          <a:xfrm>
            <a:off x="838200" y="3879437"/>
            <a:ext cx="4925602"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10" name="Picture Placeholder 2">
            <a:extLst>
              <a:ext uri="{FF2B5EF4-FFF2-40B4-BE49-F238E27FC236}">
                <a16:creationId xmlns:a16="http://schemas.microsoft.com/office/drawing/2014/main" id="{0595AC86-47A3-4B03-BA39-81256C7A369C}"/>
              </a:ext>
            </a:extLst>
          </p:cNvPr>
          <p:cNvSpPr>
            <a:spLocks noGrp="1"/>
          </p:cNvSpPr>
          <p:nvPr>
            <p:ph type="pic" idx="13"/>
          </p:nvPr>
        </p:nvSpPr>
        <p:spPr>
          <a:xfrm>
            <a:off x="6096000" y="1335636"/>
            <a:ext cx="5257800" cy="4525414"/>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11" name="Picture Placeholder 11">
            <a:extLst>
              <a:ext uri="{FF2B5EF4-FFF2-40B4-BE49-F238E27FC236}">
                <a16:creationId xmlns:a16="http://schemas.microsoft.com/office/drawing/2014/main" id="{A34C89DB-F94E-416B-B427-5896895C74C7}"/>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3038443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BA8B0-F68D-4A0D-8A24-8F78014D6953}"/>
              </a:ext>
            </a:extLst>
          </p:cNvPr>
          <p:cNvSpPr>
            <a:spLocks noGrp="1"/>
          </p:cNvSpPr>
          <p:nvPr>
            <p:ph type="title"/>
          </p:nvPr>
        </p:nvSpPr>
        <p:spPr/>
        <p:txBody>
          <a:bodyPr/>
          <a:lstStyle/>
          <a:p>
            <a:r>
              <a:rPr lang="it-IT"/>
              <a:t>Fare clic per modificare lo stile del titolo dello schema</a:t>
            </a:r>
          </a:p>
        </p:txBody>
      </p:sp>
      <p:sp>
        <p:nvSpPr>
          <p:cNvPr id="3" name="Content Placeholder 2">
            <a:extLst>
              <a:ext uri="{FF2B5EF4-FFF2-40B4-BE49-F238E27FC236}">
                <a16:creationId xmlns:a16="http://schemas.microsoft.com/office/drawing/2014/main" id="{4326570B-BDA4-42C4-922B-A550CE793100}"/>
              </a:ext>
            </a:extLst>
          </p:cNvPr>
          <p:cNvSpPr>
            <a:spLocks noGrp="1"/>
          </p:cNvSpPr>
          <p:nvPr>
            <p:ph sz="half" idx="1"/>
          </p:nvPr>
        </p:nvSpPr>
        <p:spPr>
          <a:xfrm>
            <a:off x="838200" y="2496619"/>
            <a:ext cx="5181600" cy="3680344"/>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Content Placeholder 3">
            <a:extLst>
              <a:ext uri="{FF2B5EF4-FFF2-40B4-BE49-F238E27FC236}">
                <a16:creationId xmlns:a16="http://schemas.microsoft.com/office/drawing/2014/main" id="{9E526D08-C78C-4553-A117-1F0011D763A4}"/>
              </a:ext>
            </a:extLst>
          </p:cNvPr>
          <p:cNvSpPr>
            <a:spLocks noGrp="1"/>
          </p:cNvSpPr>
          <p:nvPr>
            <p:ph sz="half" idx="2"/>
          </p:nvPr>
        </p:nvSpPr>
        <p:spPr>
          <a:xfrm>
            <a:off x="6172200" y="2496619"/>
            <a:ext cx="5181600" cy="3680344"/>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4">
            <a:extLst>
              <a:ext uri="{FF2B5EF4-FFF2-40B4-BE49-F238E27FC236}">
                <a16:creationId xmlns:a16="http://schemas.microsoft.com/office/drawing/2014/main" id="{B8B81DAE-08F7-4455-BD6C-BE39F64CE254}"/>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6" name="Footer Placeholder 5">
            <a:extLst>
              <a:ext uri="{FF2B5EF4-FFF2-40B4-BE49-F238E27FC236}">
                <a16:creationId xmlns:a16="http://schemas.microsoft.com/office/drawing/2014/main" id="{5DED7E12-FA56-48FD-AA8A-F0F91A8E3DB8}"/>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DB05207B-2CAE-431E-B6E5-F19E2A9F58F8}"/>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8" name="Picture Placeholder 11">
            <a:extLst>
              <a:ext uri="{FF2B5EF4-FFF2-40B4-BE49-F238E27FC236}">
                <a16:creationId xmlns:a16="http://schemas.microsoft.com/office/drawing/2014/main" id="{98F001A2-F3A9-48F9-9076-4BED0F384D6A}"/>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1222053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9DA399C-1B0C-440F-B657-67652B399CD2}"/>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8" name="Footer Placeholder 7">
            <a:extLst>
              <a:ext uri="{FF2B5EF4-FFF2-40B4-BE49-F238E27FC236}">
                <a16:creationId xmlns:a16="http://schemas.microsoft.com/office/drawing/2014/main" id="{5B255F85-46AF-4BA1-AF87-BD384DE93224}"/>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E402AF58-9572-47BE-A27E-675094BA3F36}"/>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10" name="Title 1">
            <a:extLst>
              <a:ext uri="{FF2B5EF4-FFF2-40B4-BE49-F238E27FC236}">
                <a16:creationId xmlns:a16="http://schemas.microsoft.com/office/drawing/2014/main" id="{4170A749-EDF4-4F2E-B347-33EC26320285}"/>
              </a:ext>
            </a:extLst>
          </p:cNvPr>
          <p:cNvSpPr>
            <a:spLocks noGrp="1"/>
          </p:cNvSpPr>
          <p:nvPr>
            <p:ph type="title"/>
          </p:nvPr>
        </p:nvSpPr>
        <p:spPr>
          <a:xfrm>
            <a:off x="838200" y="1335636"/>
            <a:ext cx="10515600" cy="540000"/>
          </a:xfrm>
        </p:spPr>
        <p:txBody>
          <a:bodyPr/>
          <a:lstStyle/>
          <a:p>
            <a:r>
              <a:rPr lang="it-IT"/>
              <a:t>Fare clic per modificare lo stile del titolo dello schema</a:t>
            </a:r>
          </a:p>
        </p:txBody>
      </p:sp>
      <p:sp>
        <p:nvSpPr>
          <p:cNvPr id="11" name="Text Placeholder 10">
            <a:extLst>
              <a:ext uri="{FF2B5EF4-FFF2-40B4-BE49-F238E27FC236}">
                <a16:creationId xmlns:a16="http://schemas.microsoft.com/office/drawing/2014/main" id="{4645C435-9F3C-40A6-BA2D-BD3831F5FA98}"/>
              </a:ext>
            </a:extLst>
          </p:cNvPr>
          <p:cNvSpPr>
            <a:spLocks noGrp="1"/>
          </p:cNvSpPr>
          <p:nvPr>
            <p:ph type="body" sz="quarter" idx="13" hasCustomPrompt="1"/>
          </p:nvPr>
        </p:nvSpPr>
        <p:spPr>
          <a:xfrm>
            <a:off x="838200" y="1931597"/>
            <a:ext cx="10515600" cy="452007"/>
          </a:xfrm>
        </p:spPr>
        <p:txBody>
          <a:bodyPr vert="horz" lIns="91440" tIns="45720" rIns="91440" bIns="45720" rtlCol="0" anchor="t">
            <a:normAutofit/>
          </a:bodyPr>
          <a:lstStyle>
            <a:lvl1pPr>
              <a:defRPr lang="it-IT" sz="2400" b="1" dirty="0">
                <a:solidFill>
                  <a:srgbClr val="B27F47"/>
                </a:solidFill>
                <a:latin typeface="Titillium Bd" pitchFamily="2" charset="77"/>
              </a:defRPr>
            </a:lvl1pPr>
          </a:lstStyle>
          <a:p>
            <a:pPr marL="0" lvl="0">
              <a:spcBef>
                <a:spcPct val="0"/>
              </a:spcBef>
              <a:buNone/>
            </a:pPr>
            <a:r>
              <a:rPr lang="en-US"/>
              <a:t>Click to edit Master sub-title styles</a:t>
            </a:r>
            <a:endParaRPr lang="it-IT"/>
          </a:p>
        </p:txBody>
      </p:sp>
      <p:sp>
        <p:nvSpPr>
          <p:cNvPr id="12" name="Content Placeholder 2">
            <a:extLst>
              <a:ext uri="{FF2B5EF4-FFF2-40B4-BE49-F238E27FC236}">
                <a16:creationId xmlns:a16="http://schemas.microsoft.com/office/drawing/2014/main" id="{03523A13-DF16-439A-A901-D42A74C992BA}"/>
              </a:ext>
            </a:extLst>
          </p:cNvPr>
          <p:cNvSpPr>
            <a:spLocks noGrp="1"/>
          </p:cNvSpPr>
          <p:nvPr>
            <p:ph sz="half" idx="1"/>
          </p:nvPr>
        </p:nvSpPr>
        <p:spPr>
          <a:xfrm>
            <a:off x="838200" y="2496619"/>
            <a:ext cx="5181600" cy="3680344"/>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3" name="Content Placeholder 3">
            <a:extLst>
              <a:ext uri="{FF2B5EF4-FFF2-40B4-BE49-F238E27FC236}">
                <a16:creationId xmlns:a16="http://schemas.microsoft.com/office/drawing/2014/main" id="{91548BF4-DA08-4F5A-BD58-1257B92A59D7}"/>
              </a:ext>
            </a:extLst>
          </p:cNvPr>
          <p:cNvSpPr>
            <a:spLocks noGrp="1"/>
          </p:cNvSpPr>
          <p:nvPr>
            <p:ph sz="half" idx="2"/>
          </p:nvPr>
        </p:nvSpPr>
        <p:spPr>
          <a:xfrm>
            <a:off x="6172200" y="2496619"/>
            <a:ext cx="5181600" cy="3680344"/>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4" name="Picture Placeholder 11">
            <a:extLst>
              <a:ext uri="{FF2B5EF4-FFF2-40B4-BE49-F238E27FC236}">
                <a16:creationId xmlns:a16="http://schemas.microsoft.com/office/drawing/2014/main" id="{69B21D3C-ED42-40F8-9DE1-D9D7ADC643C2}"/>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134094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64FA8-0EC4-493B-8FF4-DB43442ADC44}"/>
              </a:ext>
            </a:extLst>
          </p:cNvPr>
          <p:cNvSpPr>
            <a:spLocks noGrp="1"/>
          </p:cNvSpPr>
          <p:nvPr>
            <p:ph type="title"/>
          </p:nvPr>
        </p:nvSpPr>
        <p:spPr/>
        <p:txBody>
          <a:bodyPr/>
          <a:lstStyle/>
          <a:p>
            <a:r>
              <a:rPr lang="it-IT"/>
              <a:t>Fare clic per modificare lo stile del titolo dello schema</a:t>
            </a:r>
          </a:p>
        </p:txBody>
      </p:sp>
      <p:sp>
        <p:nvSpPr>
          <p:cNvPr id="3" name="Date Placeholder 2">
            <a:extLst>
              <a:ext uri="{FF2B5EF4-FFF2-40B4-BE49-F238E27FC236}">
                <a16:creationId xmlns:a16="http://schemas.microsoft.com/office/drawing/2014/main" id="{A7EABCFE-413D-4F1C-BAAC-CBBB0BF41604}"/>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4" name="Footer Placeholder 3">
            <a:extLst>
              <a:ext uri="{FF2B5EF4-FFF2-40B4-BE49-F238E27FC236}">
                <a16:creationId xmlns:a16="http://schemas.microsoft.com/office/drawing/2014/main" id="{674F461C-019F-49AF-A23C-B47D0FC8E452}"/>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6EE70EE3-9A44-439E-9280-9267337E5A31}"/>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6" name="Picture Placeholder 11">
            <a:extLst>
              <a:ext uri="{FF2B5EF4-FFF2-40B4-BE49-F238E27FC236}">
                <a16:creationId xmlns:a16="http://schemas.microsoft.com/office/drawing/2014/main" id="{D2282136-A6F6-4DE9-B674-70AB2DBAADA2}"/>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1890870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F67D12-C271-44F1-A874-5C28BCD38B1E}"/>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3" name="Footer Placeholder 2">
            <a:extLst>
              <a:ext uri="{FF2B5EF4-FFF2-40B4-BE49-F238E27FC236}">
                <a16:creationId xmlns:a16="http://schemas.microsoft.com/office/drawing/2014/main" id="{B2DA6622-24D6-47F0-9FF2-EB2FC437D361}"/>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20351582-F7D0-499A-8765-179B26F43FDD}"/>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5" name="Picture Placeholder 11">
            <a:extLst>
              <a:ext uri="{FF2B5EF4-FFF2-40B4-BE49-F238E27FC236}">
                <a16:creationId xmlns:a16="http://schemas.microsoft.com/office/drawing/2014/main" id="{FA1DE595-D9C3-453C-B639-599CEBA2F1AF}"/>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723981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5E764F-CF80-49B6-8E4B-C193335C2FEC}"/>
              </a:ext>
            </a:extLst>
          </p:cNvPr>
          <p:cNvSpPr>
            <a:spLocks noGrp="1"/>
          </p:cNvSpPr>
          <p:nvPr>
            <p:ph idx="1"/>
          </p:nvPr>
        </p:nvSpPr>
        <p:spPr>
          <a:xfrm>
            <a:off x="5183188" y="1335636"/>
            <a:ext cx="6172200" cy="484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Text Placeholder 3">
            <a:extLst>
              <a:ext uri="{FF2B5EF4-FFF2-40B4-BE49-F238E27FC236}">
                <a16:creationId xmlns:a16="http://schemas.microsoft.com/office/drawing/2014/main" id="{3DBF6AB0-1695-409A-92AC-42B69DBF8DC7}"/>
              </a:ext>
            </a:extLst>
          </p:cNvPr>
          <p:cNvSpPr>
            <a:spLocks noGrp="1"/>
          </p:cNvSpPr>
          <p:nvPr>
            <p:ph type="body" sz="half" idx="2"/>
          </p:nvPr>
        </p:nvSpPr>
        <p:spPr>
          <a:xfrm>
            <a:off x="839788" y="2496619"/>
            <a:ext cx="3932237" cy="36803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a:extLst>
              <a:ext uri="{FF2B5EF4-FFF2-40B4-BE49-F238E27FC236}">
                <a16:creationId xmlns:a16="http://schemas.microsoft.com/office/drawing/2014/main" id="{63A1C334-8129-4545-8C84-46DA06B03D8B}"/>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6" name="Footer Placeholder 5">
            <a:extLst>
              <a:ext uri="{FF2B5EF4-FFF2-40B4-BE49-F238E27FC236}">
                <a16:creationId xmlns:a16="http://schemas.microsoft.com/office/drawing/2014/main" id="{3188F4DD-001E-4B6C-BAD4-62C2A6952B28}"/>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31106F97-3F23-4DEE-B190-0481C29793AA}"/>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8" name="Title 1">
            <a:extLst>
              <a:ext uri="{FF2B5EF4-FFF2-40B4-BE49-F238E27FC236}">
                <a16:creationId xmlns:a16="http://schemas.microsoft.com/office/drawing/2014/main" id="{39C5567D-41FF-426C-86BB-85B0FAD82684}"/>
              </a:ext>
            </a:extLst>
          </p:cNvPr>
          <p:cNvSpPr>
            <a:spLocks noGrp="1"/>
          </p:cNvSpPr>
          <p:nvPr>
            <p:ph type="title"/>
          </p:nvPr>
        </p:nvSpPr>
        <p:spPr>
          <a:xfrm>
            <a:off x="838200" y="1335636"/>
            <a:ext cx="3932237" cy="780114"/>
          </a:xfrm>
        </p:spPr>
        <p:txBody>
          <a:bodyPr/>
          <a:lstStyle/>
          <a:p>
            <a:r>
              <a:rPr lang="it-IT"/>
              <a:t>Fare clic per modificare lo stile del titolo dello schema</a:t>
            </a:r>
          </a:p>
        </p:txBody>
      </p:sp>
      <p:sp>
        <p:nvSpPr>
          <p:cNvPr id="9" name="Picture Placeholder 11">
            <a:extLst>
              <a:ext uri="{FF2B5EF4-FFF2-40B4-BE49-F238E27FC236}">
                <a16:creationId xmlns:a16="http://schemas.microsoft.com/office/drawing/2014/main" id="{F76D1A69-D327-43C4-90DC-9A69E27F3DAE}"/>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3756111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F011955-3DB8-4C70-93FB-7A2C5F5DFAAF}"/>
              </a:ext>
            </a:extLst>
          </p:cNvPr>
          <p:cNvSpPr>
            <a:spLocks noGrp="1"/>
          </p:cNvSpPr>
          <p:nvPr>
            <p:ph type="pic" idx="1"/>
          </p:nvPr>
        </p:nvSpPr>
        <p:spPr>
          <a:xfrm>
            <a:off x="5183188" y="1335636"/>
            <a:ext cx="6172200" cy="484132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5" name="Date Placeholder 4">
            <a:extLst>
              <a:ext uri="{FF2B5EF4-FFF2-40B4-BE49-F238E27FC236}">
                <a16:creationId xmlns:a16="http://schemas.microsoft.com/office/drawing/2014/main" id="{6EAB0AD8-6FDF-4622-85A4-51A8E967EC8D}"/>
              </a:ext>
            </a:extLst>
          </p:cNvPr>
          <p:cNvSpPr>
            <a:spLocks noGrp="1"/>
          </p:cNvSpPr>
          <p:nvPr>
            <p:ph type="dt" sz="half" idx="10"/>
          </p:nvPr>
        </p:nvSpPr>
        <p:spPr/>
        <p:txBody>
          <a:bodyPr/>
          <a:lstStyle/>
          <a:p>
            <a:fld id="{C3A2CE4C-2805-4E3E-AF65-4896882F519E}" type="datetimeFigureOut">
              <a:rPr lang="it-IT" smtClean="0"/>
              <a:t>01/07/2026</a:t>
            </a:fld>
            <a:endParaRPr lang="it-IT"/>
          </a:p>
        </p:txBody>
      </p:sp>
      <p:sp>
        <p:nvSpPr>
          <p:cNvPr id="6" name="Footer Placeholder 5">
            <a:extLst>
              <a:ext uri="{FF2B5EF4-FFF2-40B4-BE49-F238E27FC236}">
                <a16:creationId xmlns:a16="http://schemas.microsoft.com/office/drawing/2014/main" id="{634D2E99-DBA0-4970-ABF3-9596AA57D33E}"/>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8FADE91F-FFB0-4E6D-8AF8-6FBDBC0DE59D}"/>
              </a:ext>
            </a:extLst>
          </p:cNvPr>
          <p:cNvSpPr>
            <a:spLocks noGrp="1"/>
          </p:cNvSpPr>
          <p:nvPr>
            <p:ph type="sldNum" sz="quarter" idx="12"/>
          </p:nvPr>
        </p:nvSpPr>
        <p:spPr/>
        <p:txBody>
          <a:bodyPr/>
          <a:lstStyle/>
          <a:p>
            <a:fld id="{9B13B172-409A-48BF-92CD-9E808051E234}" type="slidenum">
              <a:rPr lang="it-IT" smtClean="0"/>
              <a:t>‹N›</a:t>
            </a:fld>
            <a:endParaRPr lang="it-IT"/>
          </a:p>
        </p:txBody>
      </p:sp>
      <p:sp>
        <p:nvSpPr>
          <p:cNvPr id="8" name="Text Placeholder 3">
            <a:extLst>
              <a:ext uri="{FF2B5EF4-FFF2-40B4-BE49-F238E27FC236}">
                <a16:creationId xmlns:a16="http://schemas.microsoft.com/office/drawing/2014/main" id="{27F36783-77AA-4762-A0D4-79CAC387421F}"/>
              </a:ext>
            </a:extLst>
          </p:cNvPr>
          <p:cNvSpPr>
            <a:spLocks noGrp="1"/>
          </p:cNvSpPr>
          <p:nvPr>
            <p:ph type="body" sz="half" idx="2"/>
          </p:nvPr>
        </p:nvSpPr>
        <p:spPr>
          <a:xfrm>
            <a:off x="839788" y="2496619"/>
            <a:ext cx="3932237" cy="36803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9" name="Title 1">
            <a:extLst>
              <a:ext uri="{FF2B5EF4-FFF2-40B4-BE49-F238E27FC236}">
                <a16:creationId xmlns:a16="http://schemas.microsoft.com/office/drawing/2014/main" id="{40DBF051-2A17-4A20-A3FC-2B33FE5B757D}"/>
              </a:ext>
            </a:extLst>
          </p:cNvPr>
          <p:cNvSpPr>
            <a:spLocks noGrp="1"/>
          </p:cNvSpPr>
          <p:nvPr>
            <p:ph type="title"/>
          </p:nvPr>
        </p:nvSpPr>
        <p:spPr>
          <a:xfrm>
            <a:off x="838200" y="1335636"/>
            <a:ext cx="3932237" cy="780114"/>
          </a:xfrm>
        </p:spPr>
        <p:txBody>
          <a:bodyPr/>
          <a:lstStyle/>
          <a:p>
            <a:r>
              <a:rPr lang="it-IT"/>
              <a:t>Fare clic per modificare lo stile del titolo dello schema</a:t>
            </a:r>
          </a:p>
        </p:txBody>
      </p:sp>
      <p:sp>
        <p:nvSpPr>
          <p:cNvPr id="10" name="Picture Placeholder 11">
            <a:extLst>
              <a:ext uri="{FF2B5EF4-FFF2-40B4-BE49-F238E27FC236}">
                <a16:creationId xmlns:a16="http://schemas.microsoft.com/office/drawing/2014/main" id="{DC7008B9-D8E1-48AB-8B5F-71A812399F42}"/>
              </a:ext>
            </a:extLst>
          </p:cNvPr>
          <p:cNvSpPr txBox="1">
            <a:spLocks/>
          </p:cNvSpPr>
          <p:nvPr userDrawn="1"/>
        </p:nvSpPr>
        <p:spPr>
          <a:xfrm>
            <a:off x="9821594" y="195173"/>
            <a:ext cx="1870075" cy="730250"/>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lang="en-US" sz="2800" kern="1200" dirty="0" smtClean="0">
                <a:solidFill>
                  <a:schemeClr val="bg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t>Logo</a:t>
            </a:r>
          </a:p>
        </p:txBody>
      </p:sp>
    </p:spTree>
    <p:extLst>
      <p:ext uri="{BB962C8B-B14F-4D97-AF65-F5344CB8AC3E}">
        <p14:creationId xmlns:p14="http://schemas.microsoft.com/office/powerpoint/2010/main" val="110849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838A3F9A-B0DF-455D-9D22-F973C5829AD4}"/>
              </a:ext>
            </a:extLst>
          </p:cNvPr>
          <p:cNvPicPr>
            <a:picLocks noChangeAspect="1"/>
          </p:cNvPicPr>
          <p:nvPr userDrawn="1"/>
        </p:nvPicPr>
        <p:blipFill>
          <a:blip r:embed="rId14"/>
          <a:stretch>
            <a:fillRect/>
          </a:stretch>
        </p:blipFill>
        <p:spPr>
          <a:xfrm>
            <a:off x="0" y="6352350"/>
            <a:ext cx="12192000" cy="520700"/>
          </a:xfrm>
          <a:prstGeom prst="rect">
            <a:avLst/>
          </a:prstGeom>
        </p:spPr>
      </p:pic>
      <p:pic>
        <p:nvPicPr>
          <p:cNvPr id="7" name="Immagine 21">
            <a:extLst>
              <a:ext uri="{FF2B5EF4-FFF2-40B4-BE49-F238E27FC236}">
                <a16:creationId xmlns:a16="http://schemas.microsoft.com/office/drawing/2014/main" id="{05C8ED0B-EDF3-4C3A-92D1-A4F9DD64EA11}"/>
              </a:ext>
            </a:extLst>
          </p:cNvPr>
          <p:cNvPicPr>
            <a:picLocks noChangeAspect="1"/>
          </p:cNvPicPr>
          <p:nvPr userDrawn="1"/>
        </p:nvPicPr>
        <p:blipFill>
          <a:blip r:embed="rId15"/>
          <a:stretch>
            <a:fillRect/>
          </a:stretch>
        </p:blipFill>
        <p:spPr>
          <a:xfrm>
            <a:off x="0" y="-25841"/>
            <a:ext cx="12192000" cy="1219200"/>
          </a:xfrm>
          <a:prstGeom prst="rect">
            <a:avLst/>
          </a:prstGeom>
        </p:spPr>
      </p:pic>
      <p:sp>
        <p:nvSpPr>
          <p:cNvPr id="2" name="Title Placeholder 1">
            <a:extLst>
              <a:ext uri="{FF2B5EF4-FFF2-40B4-BE49-F238E27FC236}">
                <a16:creationId xmlns:a16="http://schemas.microsoft.com/office/drawing/2014/main" id="{C15A10E0-2D6B-4598-95E9-DAF7E2001CCC}"/>
              </a:ext>
            </a:extLst>
          </p:cNvPr>
          <p:cNvSpPr>
            <a:spLocks noGrp="1"/>
          </p:cNvSpPr>
          <p:nvPr>
            <p:ph type="title"/>
          </p:nvPr>
        </p:nvSpPr>
        <p:spPr>
          <a:xfrm>
            <a:off x="838200" y="1335636"/>
            <a:ext cx="10515600" cy="780114"/>
          </a:xfrm>
          <a:prstGeom prst="rect">
            <a:avLst/>
          </a:prstGeom>
        </p:spPr>
        <p:txBody>
          <a:bodyPr vert="horz" lIns="91440" tIns="45720" rIns="91440" bIns="45720" rtlCol="0" anchor="t">
            <a:normAutofit/>
          </a:bodyPr>
          <a:lstStyle/>
          <a:p>
            <a:r>
              <a:rPr lang="it-IT"/>
              <a:t>Fare clic per modificare lo stile del titolo dello schema</a:t>
            </a:r>
          </a:p>
        </p:txBody>
      </p:sp>
      <p:sp>
        <p:nvSpPr>
          <p:cNvPr id="3" name="Text Placeholder 2">
            <a:extLst>
              <a:ext uri="{FF2B5EF4-FFF2-40B4-BE49-F238E27FC236}">
                <a16:creationId xmlns:a16="http://schemas.microsoft.com/office/drawing/2014/main" id="{5AD6820F-9E8E-47CA-AD4E-6E99B9E0B8A8}"/>
              </a:ext>
            </a:extLst>
          </p:cNvPr>
          <p:cNvSpPr>
            <a:spLocks noGrp="1"/>
          </p:cNvSpPr>
          <p:nvPr>
            <p:ph type="body" idx="1"/>
          </p:nvPr>
        </p:nvSpPr>
        <p:spPr>
          <a:xfrm>
            <a:off x="838200" y="2291137"/>
            <a:ext cx="10515600" cy="3885826"/>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Date Placeholder 3">
            <a:extLst>
              <a:ext uri="{FF2B5EF4-FFF2-40B4-BE49-F238E27FC236}">
                <a16:creationId xmlns:a16="http://schemas.microsoft.com/office/drawing/2014/main" id="{65169399-BC99-4040-8272-2E03FED919DC}"/>
              </a:ext>
            </a:extLst>
          </p:cNvPr>
          <p:cNvSpPr>
            <a:spLocks noGrp="1"/>
          </p:cNvSpPr>
          <p:nvPr>
            <p:ph type="dt" sz="half" idx="2"/>
          </p:nvPr>
        </p:nvSpPr>
        <p:spPr>
          <a:xfrm>
            <a:off x="838200" y="6430138"/>
            <a:ext cx="2743200" cy="365125"/>
          </a:xfrm>
          <a:prstGeom prst="rect">
            <a:avLst/>
          </a:prstGeom>
        </p:spPr>
        <p:txBody>
          <a:bodyPr vert="horz" lIns="91440" tIns="45720" rIns="91440" bIns="45720" rtlCol="0" anchor="ctr"/>
          <a:lstStyle>
            <a:lvl1pPr algn="l">
              <a:defRPr lang="it-IT" sz="1400" kern="1200" smtClean="0">
                <a:solidFill>
                  <a:schemeClr val="bg1">
                    <a:alpha val="50000"/>
                  </a:schemeClr>
                </a:solidFill>
                <a:latin typeface="Titillium" pitchFamily="2" charset="77"/>
                <a:ea typeface="+mn-ea"/>
                <a:cs typeface="+mn-cs"/>
              </a:defRPr>
            </a:lvl1pPr>
          </a:lstStyle>
          <a:p>
            <a:r>
              <a:rPr lang="it-IT"/>
              <a:t>Nome beneficiario</a:t>
            </a:r>
          </a:p>
        </p:txBody>
      </p:sp>
      <p:sp>
        <p:nvSpPr>
          <p:cNvPr id="5" name="Footer Placeholder 4">
            <a:extLst>
              <a:ext uri="{FF2B5EF4-FFF2-40B4-BE49-F238E27FC236}">
                <a16:creationId xmlns:a16="http://schemas.microsoft.com/office/drawing/2014/main" id="{4937EE08-80FA-4652-929B-0973683787A9}"/>
              </a:ext>
            </a:extLst>
          </p:cNvPr>
          <p:cNvSpPr>
            <a:spLocks noGrp="1"/>
          </p:cNvSpPr>
          <p:nvPr>
            <p:ph type="ftr" sz="quarter" idx="3"/>
          </p:nvPr>
        </p:nvSpPr>
        <p:spPr>
          <a:xfrm>
            <a:off x="8610600" y="6430138"/>
            <a:ext cx="2743200" cy="365125"/>
          </a:xfrm>
          <a:prstGeom prst="rect">
            <a:avLst/>
          </a:prstGeom>
        </p:spPr>
        <p:txBody>
          <a:bodyPr vert="horz" lIns="91440" tIns="45720" rIns="91440" bIns="45720" rtlCol="0" anchor="ctr"/>
          <a:lstStyle>
            <a:lvl1pPr algn="r">
              <a:defRPr lang="it-IT" sz="1400" kern="1200" smtClean="0">
                <a:solidFill>
                  <a:schemeClr val="bg1">
                    <a:alpha val="50000"/>
                  </a:schemeClr>
                </a:solidFill>
                <a:latin typeface="Titillium" pitchFamily="2" charset="77"/>
                <a:ea typeface="+mn-ea"/>
                <a:cs typeface="+mn-cs"/>
              </a:defRPr>
            </a:lvl1pPr>
          </a:lstStyle>
          <a:p>
            <a:r>
              <a:rPr lang="it-IT"/>
              <a:t>Missione 4 • Istruzione e Ricerca </a:t>
            </a:r>
          </a:p>
        </p:txBody>
      </p:sp>
      <p:sp>
        <p:nvSpPr>
          <p:cNvPr id="6" name="Slide Number Placeholder 5">
            <a:extLst>
              <a:ext uri="{FF2B5EF4-FFF2-40B4-BE49-F238E27FC236}">
                <a16:creationId xmlns:a16="http://schemas.microsoft.com/office/drawing/2014/main" id="{C90B07AC-22DD-4854-AF1C-98DD868E264E}"/>
              </a:ext>
            </a:extLst>
          </p:cNvPr>
          <p:cNvSpPr>
            <a:spLocks noGrp="1"/>
          </p:cNvSpPr>
          <p:nvPr>
            <p:ph type="sldNum" sz="quarter" idx="4"/>
          </p:nvPr>
        </p:nvSpPr>
        <p:spPr>
          <a:xfrm>
            <a:off x="4724400" y="6430138"/>
            <a:ext cx="2743200" cy="365125"/>
          </a:xfrm>
          <a:prstGeom prst="rect">
            <a:avLst/>
          </a:prstGeom>
        </p:spPr>
        <p:txBody>
          <a:bodyPr vert="horz" lIns="91440" tIns="45720" rIns="91440" bIns="45720" rtlCol="0" anchor="ctr"/>
          <a:lstStyle>
            <a:lvl1pPr algn="ctr">
              <a:defRPr lang="it-IT" sz="1400" kern="1200" smtClean="0">
                <a:solidFill>
                  <a:schemeClr val="bg1">
                    <a:alpha val="50000"/>
                  </a:schemeClr>
                </a:solidFill>
                <a:latin typeface="Titillium" pitchFamily="2" charset="77"/>
                <a:ea typeface="+mn-ea"/>
                <a:cs typeface="+mn-cs"/>
              </a:defRPr>
            </a:lvl1pPr>
          </a:lstStyle>
          <a:p>
            <a:fld id="{9B13B172-409A-48BF-92CD-9E808051E234}" type="slidenum">
              <a:rPr lang="it-IT" smtClean="0"/>
              <a:pPr/>
              <a:t>‹N›</a:t>
            </a:fld>
            <a:endParaRPr lang="it-IT"/>
          </a:p>
        </p:txBody>
      </p:sp>
    </p:spTree>
    <p:extLst>
      <p:ext uri="{BB962C8B-B14F-4D97-AF65-F5344CB8AC3E}">
        <p14:creationId xmlns:p14="http://schemas.microsoft.com/office/powerpoint/2010/main" val="3591437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0" algn="l" defTabSz="914400" rtl="0" eaLnBrk="1" latinLnBrk="0" hangingPunct="1">
        <a:lnSpc>
          <a:spcPct val="90000"/>
        </a:lnSpc>
        <a:spcBef>
          <a:spcPct val="0"/>
        </a:spcBef>
        <a:buNone/>
        <a:defRPr lang="it-IT" sz="2800" b="1" kern="1200" dirty="0">
          <a:solidFill>
            <a:srgbClr val="B27F47"/>
          </a:solidFill>
          <a:latin typeface="Titillium Bd" pitchFamily="2" charset="77"/>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dirty="0" smtClean="0">
          <a:solidFill>
            <a:schemeClr val="tx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jpeg"/><Relationship Id="rId2" Type="http://schemas.openxmlformats.org/officeDocument/2006/relationships/image" Target="../media/image5.png"/><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1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35.emf"/><Relationship Id="rId5" Type="http://schemas.openxmlformats.org/officeDocument/2006/relationships/image" Target="../media/image34.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43.jp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53.jp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hyperlink" Target="http://www.ira.inaf.it/slide-story/60-simulainaug/slides/File0046-orig.html" TargetMode="External"/><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CCC7D-5E06-47A8-A7BC-3298CBC83031}"/>
              </a:ext>
            </a:extLst>
          </p:cNvPr>
          <p:cNvSpPr>
            <a:spLocks noGrp="1"/>
          </p:cNvSpPr>
          <p:nvPr>
            <p:ph type="ctrTitle"/>
          </p:nvPr>
        </p:nvSpPr>
        <p:spPr>
          <a:xfrm>
            <a:off x="485774" y="1538777"/>
            <a:ext cx="4192906" cy="1817139"/>
          </a:xfrm>
        </p:spPr>
        <p:txBody>
          <a:bodyPr>
            <a:normAutofit/>
          </a:bodyPr>
          <a:lstStyle/>
          <a:p>
            <a:r>
              <a:rPr lang="it-IT" dirty="0" smtClean="0"/>
              <a:t>PROGETTO </a:t>
            </a:r>
            <a:br>
              <a:rPr lang="it-IT" dirty="0" smtClean="0"/>
            </a:br>
            <a:r>
              <a:rPr lang="it-IT" dirty="0" smtClean="0"/>
              <a:t>NG - CROCE</a:t>
            </a:r>
            <a:endParaRPr lang="it-IT" dirty="0"/>
          </a:p>
        </p:txBody>
      </p:sp>
      <p:sp>
        <p:nvSpPr>
          <p:cNvPr id="3" name="Subtitle 2">
            <a:extLst>
              <a:ext uri="{FF2B5EF4-FFF2-40B4-BE49-F238E27FC236}">
                <a16:creationId xmlns:a16="http://schemas.microsoft.com/office/drawing/2014/main" id="{350F7673-4CDE-4739-943F-69412A824714}"/>
              </a:ext>
            </a:extLst>
          </p:cNvPr>
          <p:cNvSpPr>
            <a:spLocks noGrp="1"/>
          </p:cNvSpPr>
          <p:nvPr>
            <p:ph type="subTitle" idx="1"/>
          </p:nvPr>
        </p:nvSpPr>
        <p:spPr>
          <a:xfrm>
            <a:off x="485774" y="3705225"/>
            <a:ext cx="3836844" cy="2016701"/>
          </a:xfrm>
        </p:spPr>
        <p:txBody>
          <a:bodyPr>
            <a:normAutofit/>
          </a:bodyPr>
          <a:lstStyle/>
          <a:p>
            <a:r>
              <a:rPr lang="it-IT" sz="2800" b="1" dirty="0" smtClean="0">
                <a:solidFill>
                  <a:srgbClr val="5B6D85"/>
                </a:solidFill>
              </a:rPr>
              <a:t>Risultati </a:t>
            </a:r>
            <a:r>
              <a:rPr lang="it-IT" sz="2800" b="1" dirty="0">
                <a:solidFill>
                  <a:srgbClr val="5B6D85"/>
                </a:solidFill>
              </a:rPr>
              <a:t>Consolidati e Nuovi Orizzonti</a:t>
            </a:r>
          </a:p>
          <a:p>
            <a:endParaRPr lang="it-IT" sz="1400" b="1" dirty="0" smtClean="0">
              <a:solidFill>
                <a:srgbClr val="7196BE"/>
              </a:solidFill>
            </a:endParaRPr>
          </a:p>
          <a:p>
            <a:r>
              <a:rPr lang="it-IT" sz="1400" b="1" dirty="0" smtClean="0">
                <a:solidFill>
                  <a:srgbClr val="7196BE"/>
                </a:solidFill>
              </a:rPr>
              <a:t>30 giugno – 2 luglio 2026, Arcetri (FI)</a:t>
            </a:r>
            <a:endParaRPr lang="it-IT" sz="1400" b="1" dirty="0">
              <a:solidFill>
                <a:srgbClr val="7196BE"/>
              </a:solidFill>
            </a:endParaRPr>
          </a:p>
          <a:p>
            <a:endParaRPr lang="it-IT" dirty="0"/>
          </a:p>
        </p:txBody>
      </p:sp>
      <p:pic>
        <p:nvPicPr>
          <p:cNvPr id="7" name="Segnaposto immagine 6" descr="Immagine che contiene simbolo, Elementi grafici, bianco, logo&#10;&#10;Descrizione generata automaticamente">
            <a:extLst>
              <a:ext uri="{FF2B5EF4-FFF2-40B4-BE49-F238E27FC236}">
                <a16:creationId xmlns:a16="http://schemas.microsoft.com/office/drawing/2014/main" id="{E0DA5E35-8F4C-5FBF-76C8-701E5741AFD6}"/>
              </a:ext>
            </a:extLst>
          </p:cNvPr>
          <p:cNvPicPr>
            <a:picLocks noGrp="1" noChangeAspect="1"/>
          </p:cNvPicPr>
          <p:nvPr>
            <p:ph type="pic" idx="13"/>
          </p:nvPr>
        </p:nvPicPr>
        <p:blipFill rotWithShape="1">
          <a:blip r:embed="rId2">
            <a:extLst>
              <a:ext uri="{28A0092B-C50C-407E-A947-70E740481C1C}">
                <a14:useLocalDpi xmlns:a14="http://schemas.microsoft.com/office/drawing/2010/main" val="0"/>
              </a:ext>
            </a:extLst>
          </a:blip>
          <a:srcRect t="3421" b="-102"/>
          <a:stretch/>
        </p:blipFill>
        <p:spPr>
          <a:xfrm>
            <a:off x="6096000" y="1671004"/>
            <a:ext cx="4225900" cy="4251959"/>
          </a:xfrm>
        </p:spPr>
      </p:pic>
      <p:sp>
        <p:nvSpPr>
          <p:cNvPr id="11" name="CasellaDiTesto 10">
            <a:extLst>
              <a:ext uri="{FF2B5EF4-FFF2-40B4-BE49-F238E27FC236}">
                <a16:creationId xmlns:a16="http://schemas.microsoft.com/office/drawing/2014/main" id="{50230911-BBD2-F50C-97D4-E1B7FEA8CEB4}"/>
              </a:ext>
            </a:extLst>
          </p:cNvPr>
          <p:cNvSpPr txBox="1"/>
          <p:nvPr/>
        </p:nvSpPr>
        <p:spPr>
          <a:xfrm>
            <a:off x="9722498" y="186612"/>
            <a:ext cx="2043403" cy="748425"/>
          </a:xfrm>
          <a:prstGeom prst="rect">
            <a:avLst/>
          </a:prstGeom>
          <a:solidFill>
            <a:srgbClr val="2A65AF"/>
          </a:solidFill>
          <a:ln>
            <a:solidFill>
              <a:srgbClr val="2A65AF"/>
            </a:solidFill>
          </a:ln>
        </p:spPr>
        <p:txBody>
          <a:bodyPr wrap="square" rtlCol="0">
            <a:spAutoFit/>
          </a:bodyPr>
          <a:lstStyle/>
          <a:p>
            <a:endParaRPr lang="it-IT" dirty="0"/>
          </a:p>
        </p:txBody>
      </p:sp>
      <p:pic>
        <p:nvPicPr>
          <p:cNvPr id="19" name="Segnaposto contenuto 17" descr="Immagine che contiene testo, Carattere, schermata, Elementi grafici&#10;&#10;Descrizione generata automaticamente">
            <a:extLst>
              <a:ext uri="{FF2B5EF4-FFF2-40B4-BE49-F238E27FC236}">
                <a16:creationId xmlns:a16="http://schemas.microsoft.com/office/drawing/2014/main" id="{ED1A063E-5590-9030-CE9D-3ACA37F24AD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918398" y="186612"/>
            <a:ext cx="1651602" cy="778125"/>
          </a:xfrm>
          <a:prstGeom prst="rect">
            <a:avLst/>
          </a:prstGeom>
        </p:spPr>
      </p:pic>
      <p:sp>
        <p:nvSpPr>
          <p:cNvPr id="12" name="Subtitle 2">
            <a:extLst>
              <a:ext uri="{FF2B5EF4-FFF2-40B4-BE49-F238E27FC236}">
                <a16:creationId xmlns:a16="http://schemas.microsoft.com/office/drawing/2014/main" id="{C83E8FDF-9B7B-4F6C-BE93-C25DBC1F7AD7}"/>
              </a:ext>
            </a:extLst>
          </p:cNvPr>
          <p:cNvSpPr txBox="1">
            <a:spLocks/>
          </p:cNvSpPr>
          <p:nvPr/>
        </p:nvSpPr>
        <p:spPr>
          <a:xfrm>
            <a:off x="3823163" y="6375400"/>
            <a:ext cx="4545673" cy="482600"/>
          </a:xfrm>
          <a:prstGeom prst="rect">
            <a:avLst/>
          </a:prstGeom>
        </p:spPr>
        <p:txBody>
          <a:bodyPr vert="horz" lIns="91440" tIns="45720" rIns="91440" bIns="45720" rtlCol="0">
            <a:normAutofit fontScale="77500" lnSpcReduction="20000"/>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sz="1200" dirty="0"/>
          </a:p>
          <a:p>
            <a:pPr algn="ctr"/>
            <a:r>
              <a:rPr lang="it-IT" sz="2800" b="1" dirty="0" smtClean="0">
                <a:solidFill>
                  <a:schemeClr val="bg1"/>
                </a:solidFill>
              </a:rPr>
              <a:t>Germano Bianchi</a:t>
            </a:r>
            <a:endParaRPr lang="it-IT" sz="2800" b="1" dirty="0">
              <a:solidFill>
                <a:schemeClr val="bg1"/>
              </a:solidFill>
            </a:endParaRPr>
          </a:p>
        </p:txBody>
      </p:sp>
    </p:spTree>
    <p:extLst>
      <p:ext uri="{BB962C8B-B14F-4D97-AF65-F5344CB8AC3E}">
        <p14:creationId xmlns:p14="http://schemas.microsoft.com/office/powerpoint/2010/main" val="24168926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descr="C:\Users\Germano\AppData\Local\Microsoft\Windows\INetCache\Content.Word\IMG_20250319_17433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7240" y="1259197"/>
            <a:ext cx="8262417" cy="4998402"/>
          </a:xfrm>
          <a:prstGeom prst="rect">
            <a:avLst/>
          </a:prstGeom>
          <a:noFill/>
          <a:ln>
            <a:noFill/>
          </a:ln>
        </p:spPr>
      </p:pic>
    </p:spTree>
    <p:extLst>
      <p:ext uri="{BB962C8B-B14F-4D97-AF65-F5344CB8AC3E}">
        <p14:creationId xmlns:p14="http://schemas.microsoft.com/office/powerpoint/2010/main" val="1087634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a:extLst>
              <a:ext uri="{FF2B5EF4-FFF2-40B4-BE49-F238E27FC236}">
                <a16:creationId xmlns:a16="http://schemas.microsoft.com/office/drawing/2014/main" id="{3008F0FF-1785-458A-BFB7-932969BABEC8}"/>
              </a:ext>
            </a:extLst>
          </p:cNvPr>
          <p:cNvPicPr/>
          <p:nvPr/>
        </p:nvPicPr>
        <p:blipFill rotWithShape="1">
          <a:blip r:embed="rId3"/>
          <a:srcRect l="15501" r="11342"/>
          <a:stretch/>
        </p:blipFill>
        <p:spPr>
          <a:xfrm>
            <a:off x="1468584" y="1281293"/>
            <a:ext cx="5043053" cy="4997870"/>
          </a:xfrm>
          <a:prstGeom prst="rect">
            <a:avLst/>
          </a:prstGeom>
        </p:spPr>
      </p:pic>
      <p:pic>
        <p:nvPicPr>
          <p:cNvPr id="7" name="Immagine 6">
            <a:extLst>
              <a:ext uri="{FF2B5EF4-FFF2-40B4-BE49-F238E27FC236}">
                <a16:creationId xmlns:a16="http://schemas.microsoft.com/office/drawing/2014/main" id="{66A1F395-08D9-4BD3-BEBD-E5DA415C86FD}"/>
              </a:ext>
            </a:extLst>
          </p:cNvPr>
          <p:cNvPicPr/>
          <p:nvPr/>
        </p:nvPicPr>
        <p:blipFill>
          <a:blip r:embed="rId4" cstate="print">
            <a:extLst>
              <a:ext uri="{28A0092B-C50C-407E-A947-70E740481C1C}">
                <a14:useLocalDpi xmlns:a14="http://schemas.microsoft.com/office/drawing/2010/main" val="0"/>
              </a:ext>
            </a:extLst>
          </a:blip>
          <a:stretch>
            <a:fillRect/>
          </a:stretch>
        </p:blipFill>
        <p:spPr>
          <a:xfrm rot="5400000">
            <a:off x="6063593" y="2089558"/>
            <a:ext cx="4997871" cy="3381344"/>
          </a:xfrm>
          <a:prstGeom prst="rect">
            <a:avLst/>
          </a:prstGeom>
        </p:spPr>
      </p:pic>
    </p:spTree>
    <p:extLst>
      <p:ext uri="{BB962C8B-B14F-4D97-AF65-F5344CB8AC3E}">
        <p14:creationId xmlns:p14="http://schemas.microsoft.com/office/powerpoint/2010/main" val="36134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a:extLst>
              <a:ext uri="{FF2B5EF4-FFF2-40B4-BE49-F238E27FC236}">
                <a16:creationId xmlns:a16="http://schemas.microsoft.com/office/drawing/2014/main" id="{BA566AC2-7DE6-4C44-960A-1C039A1B89A9}"/>
              </a:ext>
            </a:extLst>
          </p:cNvPr>
          <p:cNvPicPr/>
          <p:nvPr/>
        </p:nvPicPr>
        <p:blipFill>
          <a:blip r:embed="rId3" cstate="print">
            <a:extLst>
              <a:ext uri="{28A0092B-C50C-407E-A947-70E740481C1C}">
                <a14:useLocalDpi xmlns:a14="http://schemas.microsoft.com/office/drawing/2010/main" val="0"/>
              </a:ext>
            </a:extLst>
          </a:blip>
          <a:stretch>
            <a:fillRect/>
          </a:stretch>
        </p:blipFill>
        <p:spPr>
          <a:xfrm rot="5400000">
            <a:off x="1001942" y="1627553"/>
            <a:ext cx="5116052" cy="4240790"/>
          </a:xfrm>
          <a:prstGeom prst="rect">
            <a:avLst/>
          </a:prstGeom>
        </p:spPr>
      </p:pic>
      <p:pic>
        <p:nvPicPr>
          <p:cNvPr id="7" name="Immagine 6">
            <a:extLst>
              <a:ext uri="{FF2B5EF4-FFF2-40B4-BE49-F238E27FC236}">
                <a16:creationId xmlns:a16="http://schemas.microsoft.com/office/drawing/2014/main" id="{90F7BCD2-0E6F-4FD2-9DA6-267AF46ACE67}"/>
              </a:ext>
            </a:extLst>
          </p:cNvPr>
          <p:cNvPicPr/>
          <p:nvPr/>
        </p:nvPicPr>
        <p:blipFill>
          <a:blip r:embed="rId4" cstate="print">
            <a:extLst>
              <a:ext uri="{28A0092B-C50C-407E-A947-70E740481C1C}">
                <a14:useLocalDpi xmlns:a14="http://schemas.microsoft.com/office/drawing/2010/main" val="0"/>
              </a:ext>
            </a:extLst>
          </a:blip>
          <a:stretch>
            <a:fillRect/>
          </a:stretch>
        </p:blipFill>
        <p:spPr>
          <a:xfrm rot="5400000">
            <a:off x="5238186" y="2178487"/>
            <a:ext cx="5116052" cy="3138921"/>
          </a:xfrm>
          <a:prstGeom prst="rect">
            <a:avLst/>
          </a:prstGeom>
        </p:spPr>
      </p:pic>
    </p:spTree>
    <p:extLst>
      <p:ext uri="{BB962C8B-B14F-4D97-AF65-F5344CB8AC3E}">
        <p14:creationId xmlns:p14="http://schemas.microsoft.com/office/powerpoint/2010/main" val="2772545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descr="C:\Users\Germano\AppData\Local\Microsoft\Windows\INetCache\Content.Outlook\72873NED\IMG-20260617-WA001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9222" y="1240183"/>
            <a:ext cx="4031759" cy="5340726"/>
          </a:xfrm>
          <a:prstGeom prst="rect">
            <a:avLst/>
          </a:prstGeom>
          <a:noFill/>
          <a:ln>
            <a:noFill/>
          </a:ln>
        </p:spPr>
      </p:pic>
      <p:pic>
        <p:nvPicPr>
          <p:cNvPr id="2" name="Immagine 1"/>
          <p:cNvPicPr>
            <a:picLocks noChangeAspect="1"/>
          </p:cNvPicPr>
          <p:nvPr/>
        </p:nvPicPr>
        <p:blipFill rotWithShape="1">
          <a:blip r:embed="rId4"/>
          <a:srcRect l="36264" t="14666" r="36476" b="20277"/>
          <a:stretch/>
        </p:blipFill>
        <p:spPr>
          <a:xfrm>
            <a:off x="5708072" y="1240183"/>
            <a:ext cx="4020389" cy="5394626"/>
          </a:xfrm>
          <a:prstGeom prst="rect">
            <a:avLst/>
          </a:prstGeom>
        </p:spPr>
      </p:pic>
    </p:spTree>
    <p:extLst>
      <p:ext uri="{BB962C8B-B14F-4D97-AF65-F5344CB8AC3E}">
        <p14:creationId xmlns:p14="http://schemas.microsoft.com/office/powerpoint/2010/main" val="1058929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descr="C:\Users\Germano\AppData\Local\Microsoft\Windows\INetCache\Content.Word\IMG_20260410_17271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415" y="2133600"/>
            <a:ext cx="5793567" cy="3375571"/>
          </a:xfrm>
          <a:prstGeom prst="rect">
            <a:avLst/>
          </a:prstGeom>
          <a:noFill/>
          <a:ln>
            <a:noFill/>
          </a:ln>
        </p:spPr>
      </p:pic>
      <p:pic>
        <p:nvPicPr>
          <p:cNvPr id="7" name="image3.jpg"/>
          <p:cNvPicPr/>
          <p:nvPr/>
        </p:nvPicPr>
        <p:blipFill>
          <a:blip r:embed="rId4"/>
          <a:srcRect/>
          <a:stretch>
            <a:fillRect/>
          </a:stretch>
        </p:blipFill>
        <p:spPr>
          <a:xfrm>
            <a:off x="6248400" y="1517994"/>
            <a:ext cx="2629997" cy="4490836"/>
          </a:xfrm>
          <a:prstGeom prst="rect">
            <a:avLst/>
          </a:prstGeom>
          <a:ln/>
        </p:spPr>
      </p:pic>
      <p:pic>
        <p:nvPicPr>
          <p:cNvPr id="8" name="image14.png"/>
          <p:cNvPicPr/>
          <p:nvPr/>
        </p:nvPicPr>
        <p:blipFill>
          <a:blip r:embed="rId5"/>
          <a:srcRect/>
          <a:stretch>
            <a:fillRect/>
          </a:stretch>
        </p:blipFill>
        <p:spPr>
          <a:xfrm>
            <a:off x="9039815" y="1517994"/>
            <a:ext cx="2990157" cy="4490836"/>
          </a:xfrm>
          <a:prstGeom prst="rect">
            <a:avLst/>
          </a:prstGeom>
          <a:ln/>
        </p:spPr>
      </p:pic>
    </p:spTree>
    <p:extLst>
      <p:ext uri="{BB962C8B-B14F-4D97-AF65-F5344CB8AC3E}">
        <p14:creationId xmlns:p14="http://schemas.microsoft.com/office/powerpoint/2010/main" val="11189267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p:cNvPicPr/>
          <p:nvPr/>
        </p:nvPicPr>
        <p:blipFill rotWithShape="1">
          <a:blip r:embed="rId3"/>
          <a:srcRect l="13657" t="18024" r="12939" b="7353"/>
          <a:stretch/>
        </p:blipFill>
        <p:spPr bwMode="auto">
          <a:xfrm>
            <a:off x="1397923" y="1237210"/>
            <a:ext cx="9186949" cy="49314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67355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p:cNvPicPr/>
          <p:nvPr/>
        </p:nvPicPr>
        <p:blipFill rotWithShape="1">
          <a:blip r:embed="rId3"/>
          <a:srcRect l="38238" t="20198" r="38034" b="13025"/>
          <a:stretch/>
        </p:blipFill>
        <p:spPr bwMode="auto">
          <a:xfrm>
            <a:off x="4316093" y="1206682"/>
            <a:ext cx="3533775" cy="5386705"/>
          </a:xfrm>
          <a:prstGeom prst="rect">
            <a:avLst/>
          </a:prstGeom>
          <a:ln>
            <a:noFill/>
          </a:ln>
          <a:extLst>
            <a:ext uri="{53640926-AAD7-44D8-BBD7-CCE9431645EC}">
              <a14:shadowObscured xmlns:a14="http://schemas.microsoft.com/office/drawing/2010/main"/>
            </a:ext>
          </a:extLst>
        </p:spPr>
      </p:pic>
      <p:pic>
        <p:nvPicPr>
          <p:cNvPr id="7" name="Immagine 6"/>
          <p:cNvPicPr/>
          <p:nvPr/>
        </p:nvPicPr>
        <p:blipFill rotWithShape="1">
          <a:blip r:embed="rId4"/>
          <a:srcRect l="38190" t="11269" r="38313" b="19308"/>
          <a:stretch/>
        </p:blipFill>
        <p:spPr bwMode="auto">
          <a:xfrm>
            <a:off x="240942" y="1206682"/>
            <a:ext cx="3834332" cy="5373588"/>
          </a:xfrm>
          <a:prstGeom prst="rect">
            <a:avLst/>
          </a:prstGeom>
          <a:ln>
            <a:noFill/>
          </a:ln>
          <a:extLst>
            <a:ext uri="{53640926-AAD7-44D8-BBD7-CCE9431645EC}">
              <a14:shadowObscured xmlns:a14="http://schemas.microsoft.com/office/drawing/2010/main"/>
            </a:ext>
          </a:extLst>
        </p:spPr>
      </p:pic>
      <p:pic>
        <p:nvPicPr>
          <p:cNvPr id="8" name="Immagine 7"/>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14688" t="11543" r="13887" b="19742"/>
          <a:stretch/>
        </p:blipFill>
        <p:spPr bwMode="auto">
          <a:xfrm>
            <a:off x="7953660" y="1206682"/>
            <a:ext cx="4127500" cy="2233930"/>
          </a:xfrm>
          <a:prstGeom prst="rect">
            <a:avLst/>
          </a:prstGeom>
          <a:ln>
            <a:noFill/>
          </a:ln>
          <a:extLst>
            <a:ext uri="{53640926-AAD7-44D8-BBD7-CCE9431645EC}">
              <a14:shadowObscured xmlns:a14="http://schemas.microsoft.com/office/drawing/2010/main"/>
            </a:ext>
          </a:extLst>
        </p:spPr>
      </p:pic>
      <p:pic>
        <p:nvPicPr>
          <p:cNvPr id="11" name="Immagine 10"/>
          <p:cNvPicPr/>
          <p:nvPr/>
        </p:nvPicPr>
        <p:blipFill>
          <a:blip r:embed="rId7" cstate="print">
            <a:extLst>
              <a:ext uri="{28A0092B-C50C-407E-A947-70E740481C1C}">
                <a14:useLocalDpi xmlns:a14="http://schemas.microsoft.com/office/drawing/2010/main" val="0"/>
              </a:ext>
            </a:extLst>
          </a:blip>
          <a:stretch>
            <a:fillRect/>
          </a:stretch>
        </p:blipFill>
        <p:spPr>
          <a:xfrm rot="5400000">
            <a:off x="8596160" y="3760961"/>
            <a:ext cx="2842500" cy="2294372"/>
          </a:xfrm>
          <a:prstGeom prst="rect">
            <a:avLst/>
          </a:prstGeom>
        </p:spPr>
      </p:pic>
    </p:spTree>
    <p:extLst>
      <p:ext uri="{BB962C8B-B14F-4D97-AF65-F5344CB8AC3E}">
        <p14:creationId xmlns:p14="http://schemas.microsoft.com/office/powerpoint/2010/main" val="2782938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age13.png"/>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a:xfrm>
            <a:off x="3380509" y="1167172"/>
            <a:ext cx="5785917" cy="5566987"/>
          </a:xfrm>
          <a:prstGeom prst="rect">
            <a:avLst/>
          </a:prstGeom>
          <a:ln/>
        </p:spPr>
      </p:pic>
    </p:spTree>
    <p:extLst>
      <p:ext uri="{BB962C8B-B14F-4D97-AF65-F5344CB8AC3E}">
        <p14:creationId xmlns:p14="http://schemas.microsoft.com/office/powerpoint/2010/main" val="28662306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age5.png"/>
          <p:cNvPicPr/>
          <p:nvPr/>
        </p:nvPicPr>
        <p:blipFill>
          <a:blip r:embed="rId3"/>
          <a:srcRect/>
          <a:stretch>
            <a:fillRect/>
          </a:stretch>
        </p:blipFill>
        <p:spPr>
          <a:xfrm>
            <a:off x="1579418" y="1385424"/>
            <a:ext cx="9240981" cy="4752140"/>
          </a:xfrm>
          <a:prstGeom prst="rect">
            <a:avLst/>
          </a:prstGeom>
          <a:ln/>
        </p:spPr>
      </p:pic>
    </p:spTree>
    <p:extLst>
      <p:ext uri="{BB962C8B-B14F-4D97-AF65-F5344CB8AC3E}">
        <p14:creationId xmlns:p14="http://schemas.microsoft.com/office/powerpoint/2010/main" val="7039518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grpSp>
        <p:nvGrpSpPr>
          <p:cNvPr id="7" name="Gruppo 8"/>
          <p:cNvGrpSpPr>
            <a:grpSpLocks/>
          </p:cNvGrpSpPr>
          <p:nvPr/>
        </p:nvGrpSpPr>
        <p:grpSpPr bwMode="auto">
          <a:xfrm>
            <a:off x="1280160" y="1125538"/>
            <a:ext cx="9144000" cy="5732462"/>
            <a:chOff x="0" y="1125538"/>
            <a:chExt cx="9144000" cy="5732462"/>
          </a:xfrm>
        </p:grpSpPr>
        <p:sp>
          <p:nvSpPr>
            <p:cNvPr id="8" name="Rectangle 10"/>
            <p:cNvSpPr>
              <a:spLocks noChangeArrowheads="1"/>
            </p:cNvSpPr>
            <p:nvPr/>
          </p:nvSpPr>
          <p:spPr bwMode="auto">
            <a:xfrm>
              <a:off x="0" y="1125538"/>
              <a:ext cx="9144000" cy="5732462"/>
            </a:xfrm>
            <a:prstGeom prst="rect">
              <a:avLst/>
            </a:prstGeom>
            <a:solidFill>
              <a:schemeClr val="tx1"/>
            </a:solidFill>
            <a:ln w="9525">
              <a:solidFill>
                <a:schemeClr val="tx1"/>
              </a:solidFill>
              <a:miter lim="800000"/>
              <a:headEnd/>
              <a:tailEnd/>
            </a:ln>
          </p:spPr>
          <p:txBody>
            <a:bodyPr wrap="none" anchor="ctr"/>
            <a:lstStyle>
              <a:lvl1pPr eaLnBrk="0" hangingPunct="0">
                <a:spcBef>
                  <a:spcPts val="800"/>
                </a:spcBef>
                <a:defRPr sz="3200">
                  <a:solidFill>
                    <a:srgbClr val="FFFFFF"/>
                  </a:solidFill>
                  <a:latin typeface="Tahoma" pitchFamily="32" charset="0"/>
                  <a:ea typeface="WenQuanYi Zen Hei" charset="0"/>
                  <a:cs typeface="WenQuanYi Zen Hei" charset="0"/>
                </a:defRPr>
              </a:lvl1pPr>
              <a:lvl2pPr eaLnBrk="0" hangingPunct="0">
                <a:spcBef>
                  <a:spcPts val="700"/>
                </a:spcBef>
                <a:defRPr sz="2800">
                  <a:solidFill>
                    <a:srgbClr val="FFFFFF"/>
                  </a:solidFill>
                  <a:latin typeface="Tahoma" pitchFamily="32" charset="0"/>
                  <a:ea typeface="WenQuanYi Zen Hei" charset="0"/>
                  <a:cs typeface="WenQuanYi Zen Hei" charset="0"/>
                </a:defRPr>
              </a:lvl2pPr>
              <a:lvl3pPr eaLnBrk="0" hangingPunct="0">
                <a:spcBef>
                  <a:spcPts val="600"/>
                </a:spcBef>
                <a:defRPr sz="2400">
                  <a:solidFill>
                    <a:srgbClr val="FFFFFF"/>
                  </a:solidFill>
                  <a:latin typeface="Tahoma" pitchFamily="32" charset="0"/>
                  <a:ea typeface="WenQuanYi Zen Hei" charset="0"/>
                  <a:cs typeface="WenQuanYi Zen Hei" charset="0"/>
                </a:defRPr>
              </a:lvl3pPr>
              <a:lvl4pPr eaLnBrk="0" hangingPunct="0">
                <a:spcBef>
                  <a:spcPts val="500"/>
                </a:spcBef>
                <a:defRPr sz="2000">
                  <a:solidFill>
                    <a:srgbClr val="FFFFFF"/>
                  </a:solidFill>
                  <a:latin typeface="Tahoma" pitchFamily="32" charset="0"/>
                  <a:ea typeface="WenQuanYi Zen Hei" charset="0"/>
                  <a:cs typeface="WenQuanYi Zen Hei" charset="0"/>
                </a:defRPr>
              </a:lvl4pPr>
              <a:lvl5pPr eaLnBrk="0" hangingPunct="0">
                <a:spcBef>
                  <a:spcPts val="500"/>
                </a:spcBef>
                <a:defRPr sz="2000">
                  <a:solidFill>
                    <a:srgbClr val="FFFFFF"/>
                  </a:solidFill>
                  <a:latin typeface="Tahoma" pitchFamily="32" charset="0"/>
                  <a:ea typeface="WenQuanYi Zen Hei" charset="0"/>
                  <a:cs typeface="WenQuanYi Zen Hei"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defRPr sz="2000">
                  <a:solidFill>
                    <a:srgbClr val="FFFFFF"/>
                  </a:solidFill>
                  <a:latin typeface="Tahoma" pitchFamily="32" charset="0"/>
                  <a:ea typeface="WenQuanYi Zen Hei" charset="0"/>
                  <a:cs typeface="WenQuanYi Zen Hei"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defRPr sz="2000">
                  <a:solidFill>
                    <a:srgbClr val="FFFFFF"/>
                  </a:solidFill>
                  <a:latin typeface="Tahoma" pitchFamily="32" charset="0"/>
                  <a:ea typeface="WenQuanYi Zen Hei" charset="0"/>
                  <a:cs typeface="WenQuanYi Zen Hei"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defRPr sz="2000">
                  <a:solidFill>
                    <a:srgbClr val="FFFFFF"/>
                  </a:solidFill>
                  <a:latin typeface="Tahoma" pitchFamily="32" charset="0"/>
                  <a:ea typeface="WenQuanYi Zen Hei" charset="0"/>
                  <a:cs typeface="WenQuanYi Zen Hei"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defRPr sz="2000">
                  <a:solidFill>
                    <a:srgbClr val="FFFFFF"/>
                  </a:solidFill>
                  <a:latin typeface="Tahoma" pitchFamily="32" charset="0"/>
                  <a:ea typeface="WenQuanYi Zen Hei" charset="0"/>
                  <a:cs typeface="WenQuanYi Zen Hei" charset="0"/>
                </a:defRPr>
              </a:lvl9pPr>
            </a:lstStyle>
            <a:p>
              <a:pPr eaLnBrk="1" hangingPunct="1">
                <a:spcBef>
                  <a:spcPct val="0"/>
                </a:spcBef>
              </a:pPr>
              <a:endParaRPr lang="it-IT" altLang="it-IT" sz="1800">
                <a:solidFill>
                  <a:schemeClr val="tx1"/>
                </a:solidFill>
                <a:latin typeface="Arial" charset="0"/>
              </a:endParaRPr>
            </a:p>
          </p:txBody>
        </p:sp>
        <p:pic>
          <p:nvPicPr>
            <p:cNvPr id="11" name="Picture 11" descr="772458382_85de65aa68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30648"/>
              <a:ext cx="9144000" cy="2827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2" descr="http://cdn.phys.org/newman/gfx/news/hires/2015/spacedebrise.jpg"/>
          <p:cNvPicPr>
            <a:picLocks noChangeAspect="1" noChangeArrowheads="1"/>
          </p:cNvPicPr>
          <p:nvPr/>
        </p:nvPicPr>
        <p:blipFill>
          <a:blip r:embed="rId4">
            <a:extLst>
              <a:ext uri="{28A0092B-C50C-407E-A947-70E740481C1C}">
                <a14:useLocalDpi xmlns:a14="http://schemas.microsoft.com/office/drawing/2010/main" val="0"/>
              </a:ext>
            </a:extLst>
          </a:blip>
          <a:srcRect l="44168" t="6462" r="25929" b="33521"/>
          <a:stretch>
            <a:fillRect/>
          </a:stretch>
        </p:blipFill>
        <p:spPr bwMode="auto">
          <a:xfrm>
            <a:off x="4699635" y="1347788"/>
            <a:ext cx="2235200"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figa"/>
          <p:cNvPicPr>
            <a:picLocks noChangeAspect="1" noChangeArrowheads="1"/>
          </p:cNvPicPr>
          <p:nvPr/>
        </p:nvPicPr>
        <p:blipFill>
          <a:blip r:embed="rId5">
            <a:clrChange>
              <a:clrFrom>
                <a:srgbClr val="264E62"/>
              </a:clrFrom>
              <a:clrTo>
                <a:srgbClr val="264E62">
                  <a:alpha val="0"/>
                </a:srgbClr>
              </a:clrTo>
            </a:clrChange>
            <a:extLst>
              <a:ext uri="{28A0092B-C50C-407E-A947-70E740481C1C}">
                <a14:useLocalDpi xmlns:a14="http://schemas.microsoft.com/office/drawing/2010/main" val="0"/>
              </a:ext>
            </a:extLst>
          </a:blip>
          <a:srcRect/>
          <a:stretch>
            <a:fillRect/>
          </a:stretch>
        </p:blipFill>
        <p:spPr bwMode="auto">
          <a:xfrm rot="624133" flipH="1">
            <a:off x="802322" y="4175125"/>
            <a:ext cx="3663951"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Arco 16"/>
          <p:cNvSpPr/>
          <p:nvPr/>
        </p:nvSpPr>
        <p:spPr>
          <a:xfrm rot="12011314">
            <a:off x="4244023" y="2689225"/>
            <a:ext cx="1146175" cy="901700"/>
          </a:xfrm>
          <a:prstGeom prst="arc">
            <a:avLst>
              <a:gd name="adj1" fmla="val 16200000"/>
              <a:gd name="adj2" fmla="val 20896841"/>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19" name="Arco 18"/>
          <p:cNvSpPr/>
          <p:nvPr/>
        </p:nvSpPr>
        <p:spPr>
          <a:xfrm rot="16788946">
            <a:off x="6893561" y="3016250"/>
            <a:ext cx="1530350" cy="1355725"/>
          </a:xfrm>
          <a:prstGeom prst="arc">
            <a:avLst>
              <a:gd name="adj1" fmla="val 16200000"/>
              <a:gd name="adj2" fmla="val 20896841"/>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21" name="Arco 20"/>
          <p:cNvSpPr/>
          <p:nvPr/>
        </p:nvSpPr>
        <p:spPr>
          <a:xfrm rot="16931549">
            <a:off x="6271260" y="2570163"/>
            <a:ext cx="2198687" cy="1868488"/>
          </a:xfrm>
          <a:prstGeom prst="arc">
            <a:avLst>
              <a:gd name="adj1" fmla="val 16200000"/>
              <a:gd name="adj2" fmla="val 20896841"/>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22" name="Arco 21"/>
          <p:cNvSpPr/>
          <p:nvPr/>
        </p:nvSpPr>
        <p:spPr>
          <a:xfrm rot="11103231">
            <a:off x="3863023" y="3006725"/>
            <a:ext cx="873125" cy="863600"/>
          </a:xfrm>
          <a:prstGeom prst="arc">
            <a:avLst>
              <a:gd name="adj1" fmla="val 16200000"/>
              <a:gd name="adj2" fmla="val 20896841"/>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23" name="Arco 22"/>
          <p:cNvSpPr/>
          <p:nvPr/>
        </p:nvSpPr>
        <p:spPr>
          <a:xfrm rot="11550357">
            <a:off x="3450273" y="3636963"/>
            <a:ext cx="617537" cy="568325"/>
          </a:xfrm>
          <a:prstGeom prst="arc">
            <a:avLst>
              <a:gd name="adj1" fmla="val 16200000"/>
              <a:gd name="adj2" fmla="val 20896841"/>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24" name="Arco 23"/>
          <p:cNvSpPr/>
          <p:nvPr/>
        </p:nvSpPr>
        <p:spPr>
          <a:xfrm rot="12011314">
            <a:off x="4669473" y="2230438"/>
            <a:ext cx="1335087" cy="1062037"/>
          </a:xfrm>
          <a:prstGeom prst="arc">
            <a:avLst>
              <a:gd name="adj1" fmla="val 16200000"/>
              <a:gd name="adj2" fmla="val 21574836"/>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pic>
        <p:nvPicPr>
          <p:cNvPr id="25" name="Immagine 24"/>
          <p:cNvPicPr/>
          <p:nvPr/>
        </p:nvPicPr>
        <p:blipFill>
          <a:blip r:embed="rId6">
            <a:extLst>
              <a:ext uri="{28A0092B-C50C-407E-A947-70E740481C1C}">
                <a14:useLocalDpi xmlns:a14="http://schemas.microsoft.com/office/drawing/2010/main" val="0"/>
              </a:ext>
            </a:extLst>
          </a:blip>
          <a:srcRect/>
          <a:stretch>
            <a:fillRect/>
          </a:stretch>
        </p:blipFill>
        <p:spPr bwMode="auto">
          <a:xfrm>
            <a:off x="4359643" y="4110364"/>
            <a:ext cx="2915183" cy="2160240"/>
          </a:xfrm>
          <a:prstGeom prst="rect">
            <a:avLst/>
          </a:prstGeom>
          <a:noFill/>
          <a:ln>
            <a:noFill/>
          </a:ln>
        </p:spPr>
      </p:pic>
      <p:pic>
        <p:nvPicPr>
          <p:cNvPr id="26" name="Immagine 25"/>
          <p:cNvPicPr>
            <a:picLocks noChangeAspect="1"/>
          </p:cNvPicPr>
          <p:nvPr/>
        </p:nvPicPr>
        <p:blipFill>
          <a:blip r:embed="rId7"/>
          <a:stretch>
            <a:fillRect/>
          </a:stretch>
        </p:blipFill>
        <p:spPr>
          <a:xfrm flipH="1">
            <a:off x="7798255" y="3907104"/>
            <a:ext cx="1611542" cy="2289856"/>
          </a:xfrm>
          <a:prstGeom prst="rect">
            <a:avLst/>
          </a:prstGeom>
        </p:spPr>
      </p:pic>
      <p:sp>
        <p:nvSpPr>
          <p:cNvPr id="18" name="Arco 17"/>
          <p:cNvSpPr/>
          <p:nvPr/>
        </p:nvSpPr>
        <p:spPr>
          <a:xfrm rot="17408853">
            <a:off x="7251541" y="3553619"/>
            <a:ext cx="1144588" cy="901700"/>
          </a:xfrm>
          <a:prstGeom prst="arc">
            <a:avLst>
              <a:gd name="adj1" fmla="val 16200000"/>
              <a:gd name="adj2" fmla="val 20896841"/>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20" name="Arco 19"/>
          <p:cNvSpPr/>
          <p:nvPr/>
        </p:nvSpPr>
        <p:spPr>
          <a:xfrm rot="17888024">
            <a:off x="7561104" y="3972719"/>
            <a:ext cx="858838" cy="469900"/>
          </a:xfrm>
          <a:prstGeom prst="arc">
            <a:avLst>
              <a:gd name="adj1" fmla="val 16200000"/>
              <a:gd name="adj2" fmla="val 20896841"/>
            </a:avLst>
          </a:pr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dirty="0"/>
          </a:p>
        </p:txBody>
      </p:sp>
    </p:spTree>
    <p:extLst>
      <p:ext uri="{BB962C8B-B14F-4D97-AF65-F5344CB8AC3E}">
        <p14:creationId xmlns:p14="http://schemas.microsoft.com/office/powerpoint/2010/main" val="286895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000"/>
                            </p:stCondLst>
                            <p:childTnLst>
                              <p:par>
                                <p:cTn id="37" presetID="42" presetClass="entr" presetSubtype="0"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7" name="Google Shape;90;p2"/>
          <p:cNvSpPr txBox="1">
            <a:spLocks/>
          </p:cNvSpPr>
          <p:nvPr/>
        </p:nvSpPr>
        <p:spPr>
          <a:xfrm>
            <a:off x="587486" y="2115750"/>
            <a:ext cx="10515600" cy="4351338"/>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dirty="0" smtClean="0">
                <a:solidFill>
                  <a:schemeClr val="tx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dirty="0"/>
              <a:t>Ripristino delle piene potenzialità della Croce del Nord sia per il suo impiego in ambito SSA-SST (Space </a:t>
            </a:r>
            <a:r>
              <a:rPr lang="it-IT" dirty="0" err="1"/>
              <a:t>Situational</a:t>
            </a:r>
            <a:r>
              <a:rPr lang="it-IT" dirty="0"/>
              <a:t> </a:t>
            </a:r>
            <a:r>
              <a:rPr lang="it-IT" dirty="0" err="1"/>
              <a:t>Awareness</a:t>
            </a:r>
            <a:r>
              <a:rPr lang="it-IT" dirty="0"/>
              <a:t> – Space </a:t>
            </a:r>
            <a:r>
              <a:rPr lang="it-IT" dirty="0" err="1"/>
              <a:t>Surveillance</a:t>
            </a:r>
            <a:r>
              <a:rPr lang="it-IT" dirty="0"/>
              <a:t> and </a:t>
            </a:r>
            <a:r>
              <a:rPr lang="it-IT" dirty="0" err="1"/>
              <a:t>Tracking</a:t>
            </a:r>
            <a:r>
              <a:rPr lang="it-IT" dirty="0"/>
              <a:t>) che per ricerca di </a:t>
            </a:r>
            <a:r>
              <a:rPr lang="it-IT" dirty="0" smtClean="0"/>
              <a:t>FRB (Fast Radio </a:t>
            </a:r>
            <a:r>
              <a:rPr lang="it-IT" dirty="0" err="1" smtClean="0"/>
              <a:t>Burst</a:t>
            </a:r>
            <a:r>
              <a:rPr lang="it-IT" dirty="0" smtClean="0"/>
              <a:t>);</a:t>
            </a:r>
            <a:endParaRPr lang="it-IT" dirty="0"/>
          </a:p>
          <a:p>
            <a:pPr algn="just"/>
            <a:r>
              <a:rPr lang="it-IT" dirty="0"/>
              <a:t>Interventi </a:t>
            </a:r>
            <a:r>
              <a:rPr lang="it-IT" dirty="0" smtClean="0"/>
              <a:t>upgrade sulla parabola </a:t>
            </a:r>
            <a:r>
              <a:rPr lang="it-IT" dirty="0"/>
              <a:t>di Noto </a:t>
            </a:r>
            <a:r>
              <a:rPr lang="it-IT" dirty="0" smtClean="0"/>
              <a:t>e </a:t>
            </a:r>
            <a:r>
              <a:rPr lang="it-IT" dirty="0"/>
              <a:t>installazione nuovo ricevitore </a:t>
            </a:r>
            <a:r>
              <a:rPr lang="it-IT" dirty="0" smtClean="0"/>
              <a:t>banda P, di </a:t>
            </a:r>
            <a:r>
              <a:rPr lang="it-IT" dirty="0"/>
              <a:t>supporto alla Croce del Nord;</a:t>
            </a:r>
          </a:p>
          <a:p>
            <a:pPr algn="just"/>
            <a:r>
              <a:rPr lang="it-IT" dirty="0"/>
              <a:t>Collaborazione con CHORD–CHIME e SRT in ambito di ricerca </a:t>
            </a:r>
            <a:r>
              <a:rPr lang="it-IT" dirty="0" smtClean="0"/>
              <a:t>FRB.</a:t>
            </a:r>
            <a:endParaRPr lang="it-IT" dirty="0"/>
          </a:p>
          <a:p>
            <a:pPr lvl="1" indent="-76200" algn="just">
              <a:buClr>
                <a:schemeClr val="dk1"/>
              </a:buClr>
              <a:buSzPts val="2400"/>
              <a:buFont typeface="Arial" panose="020B0604020202020204" pitchFamily="34" charset="0"/>
              <a:buNone/>
            </a:pPr>
            <a:endParaRPr lang="it-IT" dirty="0" smtClean="0"/>
          </a:p>
          <a:p>
            <a:pPr lvl="1" indent="-76200">
              <a:buClr>
                <a:schemeClr val="dk1"/>
              </a:buClr>
              <a:buSzPts val="2400"/>
              <a:buFont typeface="Arial" panose="020B0604020202020204" pitchFamily="34" charset="0"/>
              <a:buNone/>
            </a:pPr>
            <a:endParaRPr lang="it-IT" dirty="0"/>
          </a:p>
        </p:txBody>
      </p:sp>
      <p:sp>
        <p:nvSpPr>
          <p:cNvPr id="2" name="Titolo 1"/>
          <p:cNvSpPr>
            <a:spLocks noGrp="1"/>
          </p:cNvSpPr>
          <p:nvPr>
            <p:ph type="title"/>
          </p:nvPr>
        </p:nvSpPr>
        <p:spPr/>
        <p:txBody>
          <a:bodyPr>
            <a:normAutofit/>
          </a:bodyPr>
          <a:lstStyle/>
          <a:p>
            <a:r>
              <a:rPr lang="it-IT" sz="3200" dirty="0" smtClean="0"/>
              <a:t>Obiettivi principali</a:t>
            </a:r>
            <a:endParaRPr lang="en-GB" sz="3200" dirty="0"/>
          </a:p>
        </p:txBody>
      </p:sp>
    </p:spTree>
    <p:extLst>
      <p:ext uri="{BB962C8B-B14F-4D97-AF65-F5344CB8AC3E}">
        <p14:creationId xmlns:p14="http://schemas.microsoft.com/office/powerpoint/2010/main" val="24254112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descr="C:\Users\mariotti\Downloads\min_dim_plot_log_20230530_mod.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0709" y="1257588"/>
            <a:ext cx="6997050" cy="5476571"/>
          </a:xfrm>
          <a:prstGeom prst="rect">
            <a:avLst/>
          </a:prstGeom>
          <a:noFill/>
          <a:ln>
            <a:noFill/>
          </a:ln>
        </p:spPr>
      </p:pic>
      <p:pic>
        <p:nvPicPr>
          <p:cNvPr id="7" name="Video WhatsApp 2024-09-13 ore 15.11.45_f6ff9d6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37759" y="1191586"/>
            <a:ext cx="4954241" cy="2804287"/>
          </a:xfrm>
          <a:prstGeom prst="rect">
            <a:avLst/>
          </a:prstGeom>
        </p:spPr>
      </p:pic>
      <p:pic>
        <p:nvPicPr>
          <p:cNvPr id="2" name="Immagine 1"/>
          <p:cNvPicPr>
            <a:picLocks noChangeAspect="1"/>
          </p:cNvPicPr>
          <p:nvPr/>
        </p:nvPicPr>
        <p:blipFill>
          <a:blip r:embed="rId7"/>
          <a:stretch>
            <a:fillRect/>
          </a:stretch>
        </p:blipFill>
        <p:spPr>
          <a:xfrm>
            <a:off x="7417282" y="3888776"/>
            <a:ext cx="4622360" cy="2969224"/>
          </a:xfrm>
          <a:prstGeom prst="rect">
            <a:avLst/>
          </a:prstGeom>
        </p:spPr>
      </p:pic>
    </p:spTree>
    <p:extLst>
      <p:ext uri="{BB962C8B-B14F-4D97-AF65-F5344CB8AC3E}">
        <p14:creationId xmlns:p14="http://schemas.microsoft.com/office/powerpoint/2010/main" val="34063845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p:cNvPicPr>
            <a:picLocks noChangeAspect="1"/>
          </p:cNvPicPr>
          <p:nvPr/>
        </p:nvPicPr>
        <p:blipFill rotWithShape="1">
          <a:blip r:embed="rId3"/>
          <a:srcRect l="21209" t="11092" r="5389" b="3990"/>
          <a:stretch/>
        </p:blipFill>
        <p:spPr>
          <a:xfrm>
            <a:off x="1733524" y="1397366"/>
            <a:ext cx="8405446" cy="5267203"/>
          </a:xfrm>
          <a:prstGeom prst="rect">
            <a:avLst/>
          </a:prstGeom>
        </p:spPr>
      </p:pic>
      <p:sp>
        <p:nvSpPr>
          <p:cNvPr id="7" name="Ovale 6"/>
          <p:cNvSpPr/>
          <p:nvPr/>
        </p:nvSpPr>
        <p:spPr>
          <a:xfrm rot="16200000">
            <a:off x="5473829" y="2399493"/>
            <a:ext cx="185467" cy="3852335"/>
          </a:xfrm>
          <a:prstGeom prst="ellipse">
            <a:avLst/>
          </a:prstGeom>
          <a:solidFill>
            <a:srgbClr val="00B0F0">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e 7"/>
          <p:cNvSpPr/>
          <p:nvPr/>
        </p:nvSpPr>
        <p:spPr>
          <a:xfrm>
            <a:off x="5402852" y="2447888"/>
            <a:ext cx="298938" cy="3869016"/>
          </a:xfrm>
          <a:prstGeom prst="ellipse">
            <a:avLst/>
          </a:prstGeom>
          <a:solidFill>
            <a:schemeClr val="accent2">
              <a:lumMod val="60000"/>
              <a:lumOff val="40000"/>
              <a:alpha val="50196"/>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Immagine 10"/>
          <p:cNvPicPr>
            <a:picLocks noChangeAspect="1"/>
          </p:cNvPicPr>
          <p:nvPr/>
        </p:nvPicPr>
        <p:blipFill rotWithShape="1">
          <a:blip r:embed="rId4"/>
          <a:srcRect l="12737" r="19541"/>
          <a:stretch/>
        </p:blipFill>
        <p:spPr>
          <a:xfrm>
            <a:off x="121106" y="1542510"/>
            <a:ext cx="2855738" cy="2372004"/>
          </a:xfrm>
          <a:prstGeom prst="rect">
            <a:avLst/>
          </a:prstGeom>
        </p:spPr>
      </p:pic>
      <p:cxnSp>
        <p:nvCxnSpPr>
          <p:cNvPr id="12" name="Connettore 2 11"/>
          <p:cNvCxnSpPr/>
          <p:nvPr/>
        </p:nvCxnSpPr>
        <p:spPr>
          <a:xfrm flipH="1" flipV="1">
            <a:off x="2302933" y="3022631"/>
            <a:ext cx="3099920" cy="1032903"/>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4" name="Immagine 13" descr="C:\Users\Germano\Pictures\Stazione\Croce\IMG_7895.JPG"/>
          <p:cNvPicPr/>
          <p:nvPr/>
        </p:nvPicPr>
        <p:blipFill rotWithShape="1">
          <a:blip r:embed="rId5" cstate="email">
            <a:extLst>
              <a:ext uri="{28A0092B-C50C-407E-A947-70E740481C1C}">
                <a14:useLocalDpi xmlns:a14="http://schemas.microsoft.com/office/drawing/2010/main"/>
              </a:ext>
            </a:extLst>
          </a:blip>
          <a:srcRect/>
          <a:stretch/>
        </p:blipFill>
        <p:spPr bwMode="auto">
          <a:xfrm>
            <a:off x="8127798" y="4309532"/>
            <a:ext cx="3811068" cy="2435497"/>
          </a:xfrm>
          <a:prstGeom prst="rect">
            <a:avLst/>
          </a:prstGeom>
          <a:noFill/>
          <a:ln>
            <a:noFill/>
          </a:ln>
          <a:extLst>
            <a:ext uri="{53640926-AAD7-44D8-BBD7-CCE9431645EC}">
              <a14:shadowObscured xmlns:a14="http://schemas.microsoft.com/office/drawing/2010/main"/>
            </a:ext>
          </a:extLst>
        </p:spPr>
      </p:pic>
      <p:cxnSp>
        <p:nvCxnSpPr>
          <p:cNvPr id="15" name="Connettore 2 14"/>
          <p:cNvCxnSpPr/>
          <p:nvPr/>
        </p:nvCxnSpPr>
        <p:spPr>
          <a:xfrm>
            <a:off x="7255317" y="4376829"/>
            <a:ext cx="1312333" cy="5769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flipV="1">
            <a:off x="3699164" y="1795549"/>
            <a:ext cx="1014152" cy="40981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a:off x="5935287" y="1920240"/>
            <a:ext cx="1320030" cy="33583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a:off x="3956858" y="2447888"/>
            <a:ext cx="3449782" cy="146662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flipV="1">
            <a:off x="4247804" y="2377440"/>
            <a:ext cx="2219498" cy="351628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p:cNvCxnSpPr/>
          <p:nvPr/>
        </p:nvCxnSpPr>
        <p:spPr>
          <a:xfrm>
            <a:off x="4123113" y="2867891"/>
            <a:ext cx="2859578" cy="29427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flipV="1">
            <a:off x="3850487" y="5278583"/>
            <a:ext cx="2948597" cy="10909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095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500"/>
                                        <p:tgtEl>
                                          <p:spTgt spid="17"/>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p:cNvPicPr/>
          <p:nvPr/>
        </p:nvPicPr>
        <p:blipFill rotWithShape="1">
          <a:blip r:embed="rId3"/>
          <a:srcRect l="61606" t="12472" r="6156" b="5743"/>
          <a:stretch/>
        </p:blipFill>
        <p:spPr bwMode="auto">
          <a:xfrm>
            <a:off x="2904208" y="1276049"/>
            <a:ext cx="5486400" cy="3914775"/>
          </a:xfrm>
          <a:prstGeom prst="rect">
            <a:avLst/>
          </a:prstGeom>
          <a:ln>
            <a:noFill/>
          </a:ln>
          <a:extLst>
            <a:ext uri="{53640926-AAD7-44D8-BBD7-CCE9431645EC}">
              <a14:shadowObscured xmlns:a14="http://schemas.microsoft.com/office/drawing/2010/main"/>
            </a:ext>
          </a:extLst>
        </p:spPr>
      </p:pic>
      <p:cxnSp>
        <p:nvCxnSpPr>
          <p:cNvPr id="7" name="Connettore 2 6"/>
          <p:cNvCxnSpPr/>
          <p:nvPr/>
        </p:nvCxnSpPr>
        <p:spPr>
          <a:xfrm flipH="1" flipV="1">
            <a:off x="3868615" y="2846576"/>
            <a:ext cx="2708031" cy="1494692"/>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Ovale 7"/>
          <p:cNvSpPr/>
          <p:nvPr/>
        </p:nvSpPr>
        <p:spPr>
          <a:xfrm>
            <a:off x="3780692" y="2776238"/>
            <a:ext cx="123092" cy="123092"/>
          </a:xfrm>
          <a:prstGeom prst="ellipse">
            <a:avLst/>
          </a:prstGeom>
          <a:solidFill>
            <a:srgbClr val="FF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sellaDiTesto 10"/>
          <p:cNvSpPr txBox="1"/>
          <p:nvPr/>
        </p:nvSpPr>
        <p:spPr>
          <a:xfrm>
            <a:off x="6576646" y="4205042"/>
            <a:ext cx="434734" cy="400110"/>
          </a:xfrm>
          <a:prstGeom prst="rect">
            <a:avLst/>
          </a:prstGeom>
          <a:noFill/>
        </p:spPr>
        <p:txBody>
          <a:bodyPr wrap="none" rtlCol="0">
            <a:spAutoFit/>
          </a:bodyPr>
          <a:lstStyle/>
          <a:p>
            <a:pPr algn="l"/>
            <a:r>
              <a:rPr lang="it-IT" sz="2000" dirty="0" err="1" smtClean="0">
                <a:solidFill>
                  <a:srgbClr val="FF0000"/>
                </a:solidFill>
                <a:latin typeface="+mj-lt"/>
              </a:rPr>
              <a:t>Rx</a:t>
            </a:r>
            <a:endParaRPr lang="en-GB" sz="2000" dirty="0">
              <a:solidFill>
                <a:srgbClr val="FF0000"/>
              </a:solidFill>
              <a:latin typeface="+mj-lt"/>
            </a:endParaRPr>
          </a:p>
        </p:txBody>
      </p:sp>
      <p:sp>
        <p:nvSpPr>
          <p:cNvPr id="12" name="CasellaDiTesto 11"/>
          <p:cNvSpPr txBox="1"/>
          <p:nvPr/>
        </p:nvSpPr>
        <p:spPr>
          <a:xfrm>
            <a:off x="3623156" y="2437674"/>
            <a:ext cx="402995" cy="400110"/>
          </a:xfrm>
          <a:prstGeom prst="rect">
            <a:avLst/>
          </a:prstGeom>
          <a:noFill/>
        </p:spPr>
        <p:txBody>
          <a:bodyPr wrap="none" rtlCol="0">
            <a:spAutoFit/>
          </a:bodyPr>
          <a:lstStyle/>
          <a:p>
            <a:pPr algn="l"/>
            <a:r>
              <a:rPr lang="it-IT" sz="2000" dirty="0" err="1" smtClean="0">
                <a:solidFill>
                  <a:srgbClr val="FF0000"/>
                </a:solidFill>
                <a:latin typeface="+mj-lt"/>
              </a:rPr>
              <a:t>Tx</a:t>
            </a:r>
            <a:endParaRPr lang="en-GB" sz="2000" dirty="0">
              <a:solidFill>
                <a:srgbClr val="FF0000"/>
              </a:solidFill>
              <a:latin typeface="+mj-lt"/>
            </a:endParaRPr>
          </a:p>
        </p:txBody>
      </p:sp>
      <p:sp>
        <p:nvSpPr>
          <p:cNvPr id="14" name="Ovale 13"/>
          <p:cNvSpPr/>
          <p:nvPr/>
        </p:nvSpPr>
        <p:spPr>
          <a:xfrm>
            <a:off x="6535614" y="4273865"/>
            <a:ext cx="123092" cy="123092"/>
          </a:xfrm>
          <a:prstGeom prst="ellipse">
            <a:avLst/>
          </a:prstGeom>
          <a:solidFill>
            <a:srgbClr val="FF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Immagine 14"/>
          <p:cNvPicPr>
            <a:picLocks noChangeAspect="1"/>
          </p:cNvPicPr>
          <p:nvPr/>
        </p:nvPicPr>
        <p:blipFill rotWithShape="1">
          <a:blip r:embed="rId4" cstate="print">
            <a:extLst>
              <a:ext uri="{28A0092B-C50C-407E-A947-70E740481C1C}">
                <a14:useLocalDpi xmlns:a14="http://schemas.microsoft.com/office/drawing/2010/main" val="0"/>
              </a:ext>
            </a:extLst>
          </a:blip>
          <a:srcRect l="2963" t="11282" b="16442"/>
          <a:stretch/>
        </p:blipFill>
        <p:spPr>
          <a:xfrm>
            <a:off x="7973194" y="1654233"/>
            <a:ext cx="3492433" cy="4624477"/>
          </a:xfrm>
          <a:prstGeom prst="rect">
            <a:avLst/>
          </a:prstGeom>
        </p:spPr>
      </p:pic>
      <p:pic>
        <p:nvPicPr>
          <p:cNvPr id="16" name="Immagine 15"/>
          <p:cNvPicPr>
            <a:picLocks noChangeAspect="1"/>
          </p:cNvPicPr>
          <p:nvPr/>
        </p:nvPicPr>
        <p:blipFill>
          <a:blip r:embed="rId5"/>
          <a:stretch>
            <a:fillRect/>
          </a:stretch>
        </p:blipFill>
        <p:spPr>
          <a:xfrm>
            <a:off x="930908" y="2932049"/>
            <a:ext cx="2526002" cy="3346661"/>
          </a:xfrm>
          <a:prstGeom prst="rect">
            <a:avLst/>
          </a:prstGeom>
        </p:spPr>
      </p:pic>
      <p:sp>
        <p:nvSpPr>
          <p:cNvPr id="17" name="CasellaDiTesto 16"/>
          <p:cNvSpPr txBox="1"/>
          <p:nvPr/>
        </p:nvSpPr>
        <p:spPr>
          <a:xfrm rot="1720554">
            <a:off x="4542130" y="3051129"/>
            <a:ext cx="949299" cy="400110"/>
          </a:xfrm>
          <a:prstGeom prst="rect">
            <a:avLst/>
          </a:prstGeom>
          <a:noFill/>
        </p:spPr>
        <p:txBody>
          <a:bodyPr wrap="none" rtlCol="0">
            <a:spAutoFit/>
          </a:bodyPr>
          <a:lstStyle/>
          <a:p>
            <a:r>
              <a:rPr lang="it-IT" sz="2000" dirty="0">
                <a:solidFill>
                  <a:srgbClr val="FF0000"/>
                </a:solidFill>
                <a:latin typeface="+mj-lt"/>
              </a:rPr>
              <a:t>550 km</a:t>
            </a:r>
            <a:endParaRPr lang="en-US" sz="2000" dirty="0">
              <a:solidFill>
                <a:srgbClr val="FF0000"/>
              </a:solidFill>
              <a:latin typeface="+mj-lt"/>
            </a:endParaRPr>
          </a:p>
        </p:txBody>
      </p:sp>
    </p:spTree>
    <p:extLst>
      <p:ext uri="{BB962C8B-B14F-4D97-AF65-F5344CB8AC3E}">
        <p14:creationId xmlns:p14="http://schemas.microsoft.com/office/powerpoint/2010/main" val="11214213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6" name="Rettangolo 5"/>
          <p:cNvSpPr/>
          <p:nvPr/>
        </p:nvSpPr>
        <p:spPr>
          <a:xfrm>
            <a:off x="2047132" y="2359290"/>
            <a:ext cx="796949" cy="369332"/>
          </a:xfrm>
          <a:prstGeom prst="rect">
            <a:avLst/>
          </a:prstGeom>
        </p:spPr>
        <p:txBody>
          <a:bodyPr wrap="none">
            <a:spAutoFit/>
          </a:bodyPr>
          <a:lstStyle/>
          <a:p>
            <a:r>
              <a:rPr lang="it-IT" dirty="0"/>
              <a:t>TRACK</a:t>
            </a:r>
          </a:p>
        </p:txBody>
      </p:sp>
      <p:sp>
        <p:nvSpPr>
          <p:cNvPr id="7" name="Rettangolo 6"/>
          <p:cNvSpPr/>
          <p:nvPr/>
        </p:nvSpPr>
        <p:spPr>
          <a:xfrm>
            <a:off x="6166547" y="2291224"/>
            <a:ext cx="1051891" cy="369332"/>
          </a:xfrm>
          <a:prstGeom prst="rect">
            <a:avLst/>
          </a:prstGeom>
        </p:spPr>
        <p:txBody>
          <a:bodyPr wrap="none">
            <a:spAutoFit/>
          </a:bodyPr>
          <a:lstStyle/>
          <a:p>
            <a:r>
              <a:rPr lang="it-IT" dirty="0"/>
              <a:t>DOPPLER</a:t>
            </a:r>
          </a:p>
        </p:txBody>
      </p:sp>
      <p:sp>
        <p:nvSpPr>
          <p:cNvPr id="8" name="Rettangolo 7"/>
          <p:cNvSpPr/>
          <p:nvPr/>
        </p:nvSpPr>
        <p:spPr>
          <a:xfrm>
            <a:off x="9545399" y="2291224"/>
            <a:ext cx="1612942" cy="369332"/>
          </a:xfrm>
          <a:prstGeom prst="rect">
            <a:avLst/>
          </a:prstGeom>
        </p:spPr>
        <p:txBody>
          <a:bodyPr wrap="none">
            <a:spAutoFit/>
          </a:bodyPr>
          <a:lstStyle/>
          <a:p>
            <a:r>
              <a:rPr lang="it-IT" dirty="0"/>
              <a:t>SLANTE RANGE</a:t>
            </a:r>
          </a:p>
        </p:txBody>
      </p:sp>
      <p:pic>
        <p:nvPicPr>
          <p:cNvPr id="11" name="Immagine 10"/>
          <p:cNvPicPr>
            <a:picLocks noChangeAspect="1"/>
          </p:cNvPicPr>
          <p:nvPr/>
        </p:nvPicPr>
        <p:blipFill>
          <a:blip r:embed="rId3"/>
          <a:stretch>
            <a:fillRect/>
          </a:stretch>
        </p:blipFill>
        <p:spPr>
          <a:xfrm>
            <a:off x="460691" y="2728622"/>
            <a:ext cx="3969830" cy="3556927"/>
          </a:xfrm>
          <a:prstGeom prst="rect">
            <a:avLst/>
          </a:prstGeom>
        </p:spPr>
      </p:pic>
      <p:pic>
        <p:nvPicPr>
          <p:cNvPr id="12" name="Immagine 11"/>
          <p:cNvPicPr>
            <a:picLocks noChangeAspect="1"/>
          </p:cNvPicPr>
          <p:nvPr/>
        </p:nvPicPr>
        <p:blipFill>
          <a:blip r:embed="rId4"/>
          <a:stretch>
            <a:fillRect/>
          </a:stretch>
        </p:blipFill>
        <p:spPr>
          <a:xfrm>
            <a:off x="4700134" y="2728622"/>
            <a:ext cx="3373472" cy="3591264"/>
          </a:xfrm>
          <a:prstGeom prst="rect">
            <a:avLst/>
          </a:prstGeom>
        </p:spPr>
      </p:pic>
      <p:pic>
        <p:nvPicPr>
          <p:cNvPr id="14" name="Immagine 13"/>
          <p:cNvPicPr>
            <a:picLocks noChangeAspect="1"/>
          </p:cNvPicPr>
          <p:nvPr/>
        </p:nvPicPr>
        <p:blipFill>
          <a:blip r:embed="rId5"/>
          <a:stretch>
            <a:fillRect/>
          </a:stretch>
        </p:blipFill>
        <p:spPr>
          <a:xfrm>
            <a:off x="8381284" y="2728622"/>
            <a:ext cx="3268156" cy="3556927"/>
          </a:xfrm>
          <a:prstGeom prst="rect">
            <a:avLst/>
          </a:prstGeom>
        </p:spPr>
      </p:pic>
      <p:sp>
        <p:nvSpPr>
          <p:cNvPr id="15" name="Rettangolo 14"/>
          <p:cNvSpPr/>
          <p:nvPr/>
        </p:nvSpPr>
        <p:spPr>
          <a:xfrm>
            <a:off x="3091374" y="1761075"/>
            <a:ext cx="5289910" cy="369332"/>
          </a:xfrm>
          <a:prstGeom prst="rect">
            <a:avLst/>
          </a:prstGeom>
        </p:spPr>
        <p:txBody>
          <a:bodyPr wrap="none">
            <a:spAutoFit/>
          </a:bodyPr>
          <a:lstStyle/>
          <a:p>
            <a:r>
              <a:rPr lang="it-IT" dirty="0"/>
              <a:t>Dati raccolti durante </a:t>
            </a:r>
            <a:r>
              <a:rPr lang="it-IT" dirty="0" smtClean="0"/>
              <a:t>l’osservazione del 5 </a:t>
            </a:r>
            <a:r>
              <a:rPr lang="it-IT" dirty="0"/>
              <a:t>maggio </a:t>
            </a:r>
            <a:r>
              <a:rPr lang="it-IT" dirty="0" smtClean="0"/>
              <a:t>2021</a:t>
            </a:r>
            <a:endParaRPr lang="en-GB" dirty="0"/>
          </a:p>
        </p:txBody>
      </p:sp>
      <p:sp>
        <p:nvSpPr>
          <p:cNvPr id="2" name="Rettangolo 1"/>
          <p:cNvSpPr/>
          <p:nvPr/>
        </p:nvSpPr>
        <p:spPr>
          <a:xfrm>
            <a:off x="296996" y="1204428"/>
            <a:ext cx="11739102" cy="461665"/>
          </a:xfrm>
          <a:prstGeom prst="rect">
            <a:avLst/>
          </a:prstGeom>
        </p:spPr>
        <p:txBody>
          <a:bodyPr wrap="square">
            <a:spAutoFit/>
          </a:bodyPr>
          <a:lstStyle/>
          <a:p>
            <a:r>
              <a:rPr lang="en-US" sz="2400" b="1" dirty="0">
                <a:solidFill>
                  <a:srgbClr val="B27F47"/>
                </a:solidFill>
                <a:latin typeface="Titillium Bd" pitchFamily="2" charset="77"/>
              </a:rPr>
              <a:t>Re-entry campaign: </a:t>
            </a:r>
            <a:r>
              <a:rPr lang="it-IT" sz="2400" b="1" dirty="0">
                <a:solidFill>
                  <a:srgbClr val="B27F47"/>
                </a:solidFill>
                <a:latin typeface="Titillium Bd" pitchFamily="2" charset="77"/>
              </a:rPr>
              <a:t>Long March CZ-5B R/B/2021-035B</a:t>
            </a:r>
            <a:endParaRPr lang="en-GB" sz="2400" b="1" dirty="0">
              <a:solidFill>
                <a:srgbClr val="B27F47"/>
              </a:solidFill>
              <a:latin typeface="Titillium Bd" pitchFamily="2" charset="77"/>
            </a:endParaRPr>
          </a:p>
        </p:txBody>
      </p:sp>
    </p:spTree>
    <p:extLst>
      <p:ext uri="{BB962C8B-B14F-4D97-AF65-F5344CB8AC3E}">
        <p14:creationId xmlns:p14="http://schemas.microsoft.com/office/powerpoint/2010/main" val="1163978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descr="Protezione civile in seduta permanente per il ‘folle rientro’ del razzo cinese"/>
          <p:cNvPicPr/>
          <p:nvPr/>
        </p:nvPicPr>
        <p:blipFill>
          <a:blip r:embed="rId3">
            <a:extLst>
              <a:ext uri="{28A0092B-C50C-407E-A947-70E740481C1C}">
                <a14:useLocalDpi xmlns:a14="http://schemas.microsoft.com/office/drawing/2010/main" val="0"/>
              </a:ext>
            </a:extLst>
          </a:blip>
          <a:srcRect/>
          <a:stretch>
            <a:fillRect/>
          </a:stretch>
        </p:blipFill>
        <p:spPr bwMode="auto">
          <a:xfrm>
            <a:off x="0" y="1237960"/>
            <a:ext cx="7290262" cy="5015691"/>
          </a:xfrm>
          <a:prstGeom prst="rect">
            <a:avLst/>
          </a:prstGeom>
          <a:noFill/>
          <a:ln>
            <a:noFill/>
          </a:ln>
        </p:spPr>
      </p:pic>
      <p:pic>
        <p:nvPicPr>
          <p:cNvPr id="7" name="Immagine 6"/>
          <p:cNvPicPr/>
          <p:nvPr/>
        </p:nvPicPr>
        <p:blipFill>
          <a:blip r:embed="rId4"/>
          <a:stretch>
            <a:fillRect/>
          </a:stretch>
        </p:blipFill>
        <p:spPr>
          <a:xfrm>
            <a:off x="7792347" y="2333418"/>
            <a:ext cx="3872230" cy="3244850"/>
          </a:xfrm>
          <a:prstGeom prst="rect">
            <a:avLst/>
          </a:prstGeom>
        </p:spPr>
      </p:pic>
      <p:cxnSp>
        <p:nvCxnSpPr>
          <p:cNvPr id="8" name="Connettore 2 7"/>
          <p:cNvCxnSpPr/>
          <p:nvPr/>
        </p:nvCxnSpPr>
        <p:spPr>
          <a:xfrm>
            <a:off x="10041575" y="1998470"/>
            <a:ext cx="839587" cy="42367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ttangolo 10"/>
          <p:cNvSpPr/>
          <p:nvPr/>
        </p:nvSpPr>
        <p:spPr>
          <a:xfrm>
            <a:off x="7704224" y="1498754"/>
            <a:ext cx="3374428" cy="646331"/>
          </a:xfrm>
          <a:prstGeom prst="rect">
            <a:avLst/>
          </a:prstGeom>
        </p:spPr>
        <p:txBody>
          <a:bodyPr wrap="square">
            <a:spAutoFit/>
          </a:bodyPr>
          <a:lstStyle/>
          <a:p>
            <a:r>
              <a:rPr lang="en-US" dirty="0" smtClean="0"/>
              <a:t>Eco </a:t>
            </a:r>
            <a:r>
              <a:rPr lang="en-US" dirty="0" err="1" smtClean="0"/>
              <a:t>rilevato</a:t>
            </a:r>
            <a:r>
              <a:rPr lang="en-US" dirty="0" smtClean="0"/>
              <a:t> </a:t>
            </a:r>
            <a:r>
              <a:rPr lang="en-US" dirty="0" err="1" smtClean="0"/>
              <a:t>durante</a:t>
            </a:r>
            <a:r>
              <a:rPr lang="en-US" dirty="0" smtClean="0"/>
              <a:t> </a:t>
            </a:r>
            <a:r>
              <a:rPr lang="en-US" dirty="0" err="1" smtClean="0"/>
              <a:t>l’ultimo</a:t>
            </a:r>
            <a:r>
              <a:rPr lang="en-US" dirty="0" smtClean="0"/>
              <a:t> </a:t>
            </a:r>
            <a:r>
              <a:rPr lang="en-US" dirty="0" err="1" smtClean="0"/>
              <a:t>passaggio</a:t>
            </a:r>
            <a:r>
              <a:rPr lang="en-US" dirty="0" smtClean="0"/>
              <a:t> </a:t>
            </a:r>
            <a:r>
              <a:rPr lang="en-US" dirty="0" err="1" smtClean="0"/>
              <a:t>sull’Europa</a:t>
            </a:r>
            <a:endParaRPr lang="en-US" dirty="0"/>
          </a:p>
        </p:txBody>
      </p:sp>
      <p:sp>
        <p:nvSpPr>
          <p:cNvPr id="12" name="CasellaDiTesto 11"/>
          <p:cNvSpPr txBox="1"/>
          <p:nvPr/>
        </p:nvSpPr>
        <p:spPr>
          <a:xfrm rot="16200000">
            <a:off x="7275699" y="4103159"/>
            <a:ext cx="663964" cy="369332"/>
          </a:xfrm>
          <a:prstGeom prst="rect">
            <a:avLst/>
          </a:prstGeom>
          <a:noFill/>
        </p:spPr>
        <p:txBody>
          <a:bodyPr wrap="none" rtlCol="0">
            <a:spAutoFit/>
          </a:bodyPr>
          <a:lstStyle/>
          <a:p>
            <a:r>
              <a:rPr lang="it-IT" dirty="0"/>
              <a:t>TIME</a:t>
            </a:r>
            <a:endParaRPr lang="en-GB" dirty="0"/>
          </a:p>
        </p:txBody>
      </p:sp>
      <p:sp>
        <p:nvSpPr>
          <p:cNvPr id="14" name="CasellaDiTesto 13"/>
          <p:cNvSpPr txBox="1"/>
          <p:nvPr/>
        </p:nvSpPr>
        <p:spPr>
          <a:xfrm>
            <a:off x="9066453" y="5587835"/>
            <a:ext cx="1324017" cy="369332"/>
          </a:xfrm>
          <a:prstGeom prst="rect">
            <a:avLst/>
          </a:prstGeom>
          <a:noFill/>
        </p:spPr>
        <p:txBody>
          <a:bodyPr wrap="none" rtlCol="0">
            <a:spAutoFit/>
          </a:bodyPr>
          <a:lstStyle/>
          <a:p>
            <a:r>
              <a:rPr lang="it-IT" dirty="0"/>
              <a:t>FREQUENCY</a:t>
            </a:r>
            <a:endParaRPr lang="en-GB" dirty="0"/>
          </a:p>
        </p:txBody>
      </p:sp>
    </p:spTree>
    <p:extLst>
      <p:ext uri="{BB962C8B-B14F-4D97-AF65-F5344CB8AC3E}">
        <p14:creationId xmlns:p14="http://schemas.microsoft.com/office/powerpoint/2010/main" val="4453517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2" name="Immagine 1"/>
          <p:cNvPicPr>
            <a:picLocks noChangeAspect="1"/>
          </p:cNvPicPr>
          <p:nvPr/>
        </p:nvPicPr>
        <p:blipFill rotWithShape="1">
          <a:blip r:embed="rId3"/>
          <a:srcRect l="9750" t="26113" r="11240" b="10419"/>
          <a:stretch/>
        </p:blipFill>
        <p:spPr>
          <a:xfrm>
            <a:off x="304800" y="1150421"/>
            <a:ext cx="11540836" cy="5212248"/>
          </a:xfrm>
          <a:prstGeom prst="rect">
            <a:avLst/>
          </a:prstGeom>
        </p:spPr>
      </p:pic>
      <p:pic>
        <p:nvPicPr>
          <p:cNvPr id="12" name="image1.png"/>
          <p:cNvPicPr/>
          <p:nvPr/>
        </p:nvPicPr>
        <p:blipFill>
          <a:blip r:embed="rId4" cstate="email">
            <a:extLst>
              <a:ext uri="{28A0092B-C50C-407E-A947-70E740481C1C}">
                <a14:useLocalDpi xmlns:a14="http://schemas.microsoft.com/office/drawing/2010/main"/>
              </a:ext>
            </a:extLst>
          </a:blip>
          <a:srcRect/>
          <a:stretch>
            <a:fillRect/>
          </a:stretch>
        </p:blipFill>
        <p:spPr>
          <a:xfrm>
            <a:off x="6414653" y="3784255"/>
            <a:ext cx="5777347" cy="2550704"/>
          </a:xfrm>
          <a:prstGeom prst="rect">
            <a:avLst/>
          </a:prstGeom>
          <a:ln/>
        </p:spPr>
      </p:pic>
      <p:sp>
        <p:nvSpPr>
          <p:cNvPr id="4" name="Rettangolo 3"/>
          <p:cNvSpPr/>
          <p:nvPr/>
        </p:nvSpPr>
        <p:spPr>
          <a:xfrm>
            <a:off x="415636" y="4090111"/>
            <a:ext cx="5999017" cy="1938992"/>
          </a:xfrm>
          <a:prstGeom prst="rect">
            <a:avLst/>
          </a:prstGeom>
          <a:solidFill>
            <a:schemeClr val="bg1"/>
          </a:solidFill>
        </p:spPr>
        <p:txBody>
          <a:bodyPr wrap="square">
            <a:spAutoFit/>
          </a:bodyPr>
          <a:lstStyle/>
          <a:p>
            <a:pPr algn="just"/>
            <a:r>
              <a:rPr lang="it-IT" sz="2000" dirty="0"/>
              <a:t>Le osservazioni di FRB effettuate con la Croce del Nord hanno portato a diverse pubblicazioni, sfruttando solo parte del ramo N-S. Si prevede quindi che, utilizzando l’intero radiotelescopio e includendo il ramo Est-Ovest, si otterranno risultati scientifici di gran lunga migliori grazie all’aumento della sensibilità e del campo di vista.</a:t>
            </a:r>
            <a:endParaRPr lang="en-GB" sz="2000" dirty="0"/>
          </a:p>
        </p:txBody>
      </p:sp>
    </p:spTree>
    <p:extLst>
      <p:ext uri="{BB962C8B-B14F-4D97-AF65-F5344CB8AC3E}">
        <p14:creationId xmlns:p14="http://schemas.microsoft.com/office/powerpoint/2010/main" val="19437364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5" name="Immagine 4"/>
          <p:cNvPicPr>
            <a:picLocks noChangeAspect="1"/>
          </p:cNvPicPr>
          <p:nvPr/>
        </p:nvPicPr>
        <p:blipFill rotWithShape="1">
          <a:blip r:embed="rId3"/>
          <a:srcRect l="2935" t="22507" r="5037" b="8683"/>
          <a:stretch/>
        </p:blipFill>
        <p:spPr>
          <a:xfrm>
            <a:off x="18300" y="1228997"/>
            <a:ext cx="12145990" cy="5105962"/>
          </a:xfrm>
          <a:prstGeom prst="rect">
            <a:avLst/>
          </a:prstGeom>
        </p:spPr>
      </p:pic>
      <p:sp>
        <p:nvSpPr>
          <p:cNvPr id="11" name="Rettangolo 10"/>
          <p:cNvSpPr/>
          <p:nvPr/>
        </p:nvSpPr>
        <p:spPr>
          <a:xfrm>
            <a:off x="2079017" y="5734339"/>
            <a:ext cx="7855527" cy="646331"/>
          </a:xfrm>
          <a:prstGeom prst="rect">
            <a:avLst/>
          </a:prstGeom>
          <a:solidFill>
            <a:schemeClr val="bg1"/>
          </a:solidFill>
        </p:spPr>
        <p:txBody>
          <a:bodyPr wrap="square">
            <a:spAutoFit/>
          </a:bodyPr>
          <a:lstStyle/>
          <a:p>
            <a:pPr algn="just"/>
            <a:r>
              <a:rPr lang="it-IT" sz="3600" dirty="0" smtClean="0"/>
              <a:t>Siamo pronti per un catalogo pubblico</a:t>
            </a:r>
            <a:endParaRPr lang="en-GB" sz="3600" dirty="0"/>
          </a:p>
        </p:txBody>
      </p:sp>
    </p:spTree>
    <p:extLst>
      <p:ext uri="{BB962C8B-B14F-4D97-AF65-F5344CB8AC3E}">
        <p14:creationId xmlns:p14="http://schemas.microsoft.com/office/powerpoint/2010/main" val="268434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anim calcmode="lin" valueType="num">
                                      <p:cBhvr>
                                        <p:cTn id="10" dur="500" fill="hold"/>
                                        <p:tgtEl>
                                          <p:spTgt spid="11"/>
                                        </p:tgtEl>
                                        <p:attrNameLst>
                                          <p:attrName>ppt_x</p:attrName>
                                        </p:attrNameLst>
                                      </p:cBhvr>
                                      <p:tavLst>
                                        <p:tav tm="0">
                                          <p:val>
                                            <p:fltVal val="0.5"/>
                                          </p:val>
                                        </p:tav>
                                        <p:tav tm="100000">
                                          <p:val>
                                            <p:strVal val="#ppt_x"/>
                                          </p:val>
                                        </p:tav>
                                      </p:tavLst>
                                    </p:anim>
                                    <p:anim calcmode="lin" valueType="num">
                                      <p:cBhvr>
                                        <p:cTn id="11" dur="500" fill="hold"/>
                                        <p:tgtEl>
                                          <p:spTgt spid="1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Google Shape;253;p8"/>
          <p:cNvPicPr preferRelativeResize="0"/>
          <p:nvPr/>
        </p:nvPicPr>
        <p:blipFill rotWithShape="1">
          <a:blip r:embed="rId3">
            <a:alphaModFix/>
          </a:blip>
          <a:srcRect/>
          <a:stretch/>
        </p:blipFill>
        <p:spPr>
          <a:xfrm>
            <a:off x="231301" y="1796726"/>
            <a:ext cx="5690133" cy="4305266"/>
          </a:xfrm>
          <a:prstGeom prst="rect">
            <a:avLst/>
          </a:prstGeom>
          <a:noFill/>
          <a:ln>
            <a:noFill/>
          </a:ln>
        </p:spPr>
      </p:pic>
      <p:pic>
        <p:nvPicPr>
          <p:cNvPr id="7" name="Google Shape;366;p15"/>
          <p:cNvPicPr preferRelativeResize="0"/>
          <p:nvPr/>
        </p:nvPicPr>
        <p:blipFill rotWithShape="1">
          <a:blip r:embed="rId4">
            <a:alphaModFix/>
          </a:blip>
          <a:srcRect/>
          <a:stretch/>
        </p:blipFill>
        <p:spPr>
          <a:xfrm>
            <a:off x="6346342" y="1796726"/>
            <a:ext cx="5683630" cy="4305266"/>
          </a:xfrm>
          <a:prstGeom prst="rect">
            <a:avLst/>
          </a:prstGeom>
          <a:noFill/>
          <a:ln>
            <a:noFill/>
          </a:ln>
        </p:spPr>
      </p:pic>
      <p:sp>
        <p:nvSpPr>
          <p:cNvPr id="8" name="Rettangolo 7"/>
          <p:cNvSpPr/>
          <p:nvPr/>
        </p:nvSpPr>
        <p:spPr>
          <a:xfrm>
            <a:off x="296996" y="1204428"/>
            <a:ext cx="11739102" cy="461665"/>
          </a:xfrm>
          <a:prstGeom prst="rect">
            <a:avLst/>
          </a:prstGeom>
        </p:spPr>
        <p:txBody>
          <a:bodyPr wrap="square">
            <a:spAutoFit/>
          </a:bodyPr>
          <a:lstStyle/>
          <a:p>
            <a:r>
              <a:rPr lang="it-IT" sz="2400" b="1" dirty="0" smtClean="0">
                <a:solidFill>
                  <a:srgbClr val="B27F47"/>
                </a:solidFill>
                <a:latin typeface="Titillium Bd" pitchFamily="2" charset="77"/>
              </a:rPr>
              <a:t>Un occhio alla sostenibilità futura…</a:t>
            </a:r>
            <a:endParaRPr lang="en-GB" sz="2400" b="1" dirty="0">
              <a:solidFill>
                <a:srgbClr val="B27F47"/>
              </a:solidFill>
              <a:latin typeface="Titillium Bd" pitchFamily="2" charset="77"/>
            </a:endParaRPr>
          </a:p>
        </p:txBody>
      </p:sp>
    </p:spTree>
    <p:extLst>
      <p:ext uri="{BB962C8B-B14F-4D97-AF65-F5344CB8AC3E}">
        <p14:creationId xmlns:p14="http://schemas.microsoft.com/office/powerpoint/2010/main" val="25418181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11" name="Rettangolo 10"/>
          <p:cNvSpPr/>
          <p:nvPr/>
        </p:nvSpPr>
        <p:spPr>
          <a:xfrm>
            <a:off x="296996" y="1204428"/>
            <a:ext cx="11739102" cy="461665"/>
          </a:xfrm>
          <a:prstGeom prst="rect">
            <a:avLst/>
          </a:prstGeom>
        </p:spPr>
        <p:txBody>
          <a:bodyPr wrap="square">
            <a:spAutoFit/>
          </a:bodyPr>
          <a:lstStyle/>
          <a:p>
            <a:r>
              <a:rPr lang="it-IT" sz="2400" b="1" dirty="0" smtClean="0">
                <a:solidFill>
                  <a:srgbClr val="B27F47"/>
                </a:solidFill>
                <a:latin typeface="Titillium Bd" pitchFamily="2" charset="77"/>
              </a:rPr>
              <a:t>Quindi è andato tutto bene?</a:t>
            </a:r>
            <a:endParaRPr lang="en-GB" sz="2400" b="1" dirty="0">
              <a:solidFill>
                <a:srgbClr val="B27F47"/>
              </a:solidFill>
              <a:latin typeface="Titillium Bd" pitchFamily="2" charset="77"/>
            </a:endParaRPr>
          </a:p>
        </p:txBody>
      </p:sp>
      <p:pic>
        <p:nvPicPr>
          <p:cNvPr id="14" name="Immagine 13">
            <a:extLst>
              <a:ext uri="{FF2B5EF4-FFF2-40B4-BE49-F238E27FC236}">
                <a16:creationId xmlns:a16="http://schemas.microsoft.com/office/drawing/2014/main" id="{93DF7CB8-AED2-2E0B-0D5E-BFC276C3062D}"/>
              </a:ext>
            </a:extLst>
          </p:cNvPr>
          <p:cNvPicPr>
            <a:picLocks noChangeAspect="1"/>
          </p:cNvPicPr>
          <p:nvPr/>
        </p:nvPicPr>
        <p:blipFill>
          <a:blip r:embed="rId3"/>
          <a:stretch>
            <a:fillRect/>
          </a:stretch>
        </p:blipFill>
        <p:spPr>
          <a:xfrm>
            <a:off x="157685" y="1800491"/>
            <a:ext cx="8088339" cy="4491493"/>
          </a:xfrm>
          <a:prstGeom prst="rect">
            <a:avLst/>
          </a:prstGeom>
        </p:spPr>
      </p:pic>
      <p:pic>
        <p:nvPicPr>
          <p:cNvPr id="16" name="Immagine 15">
            <a:extLst>
              <a:ext uri="{FF2B5EF4-FFF2-40B4-BE49-F238E27FC236}">
                <a16:creationId xmlns:a16="http://schemas.microsoft.com/office/drawing/2014/main" id="{EBE09D5C-B04E-13F7-D164-CF1A1A4862B1}"/>
              </a:ext>
            </a:extLst>
          </p:cNvPr>
          <p:cNvPicPr>
            <a:picLocks noChangeAspect="1"/>
          </p:cNvPicPr>
          <p:nvPr/>
        </p:nvPicPr>
        <p:blipFill>
          <a:blip r:embed="rId4"/>
          <a:stretch>
            <a:fillRect/>
          </a:stretch>
        </p:blipFill>
        <p:spPr>
          <a:xfrm>
            <a:off x="8374753" y="1192076"/>
            <a:ext cx="3761827" cy="5139397"/>
          </a:xfrm>
          <a:prstGeom prst="rect">
            <a:avLst/>
          </a:prstGeom>
        </p:spPr>
      </p:pic>
    </p:spTree>
    <p:extLst>
      <p:ext uri="{BB962C8B-B14F-4D97-AF65-F5344CB8AC3E}">
        <p14:creationId xmlns:p14="http://schemas.microsoft.com/office/powerpoint/2010/main" val="388176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11" name="Rettangolo 10"/>
          <p:cNvSpPr/>
          <p:nvPr/>
        </p:nvSpPr>
        <p:spPr>
          <a:xfrm>
            <a:off x="296996" y="1204428"/>
            <a:ext cx="11739102" cy="461665"/>
          </a:xfrm>
          <a:prstGeom prst="rect">
            <a:avLst/>
          </a:prstGeom>
        </p:spPr>
        <p:txBody>
          <a:bodyPr wrap="square">
            <a:spAutoFit/>
          </a:bodyPr>
          <a:lstStyle/>
          <a:p>
            <a:r>
              <a:rPr lang="it-IT" sz="2400" b="1" dirty="0" smtClean="0">
                <a:solidFill>
                  <a:srgbClr val="B27F47"/>
                </a:solidFill>
                <a:latin typeface="Titillium Bd" pitchFamily="2" charset="77"/>
              </a:rPr>
              <a:t>Quindi è andato tutto bene?</a:t>
            </a:r>
            <a:endParaRPr lang="en-GB" sz="2400" b="1" dirty="0">
              <a:solidFill>
                <a:srgbClr val="B27F47"/>
              </a:solidFill>
              <a:latin typeface="Titillium Bd" pitchFamily="2" charset="77"/>
            </a:endParaRPr>
          </a:p>
        </p:txBody>
      </p:sp>
      <p:pic>
        <p:nvPicPr>
          <p:cNvPr id="8" name="Immagine 7">
            <a:extLst>
              <a:ext uri="{FF2B5EF4-FFF2-40B4-BE49-F238E27FC236}">
                <a16:creationId xmlns:a16="http://schemas.microsoft.com/office/drawing/2014/main" id="{73D3C2BC-8581-7F02-9BCA-749CE8912E55}"/>
              </a:ext>
            </a:extLst>
          </p:cNvPr>
          <p:cNvPicPr>
            <a:picLocks noChangeAspect="1"/>
          </p:cNvPicPr>
          <p:nvPr/>
        </p:nvPicPr>
        <p:blipFill>
          <a:blip r:embed="rId3"/>
          <a:stretch>
            <a:fillRect/>
          </a:stretch>
        </p:blipFill>
        <p:spPr>
          <a:xfrm>
            <a:off x="5680365" y="1332385"/>
            <a:ext cx="6377317" cy="4782989"/>
          </a:xfrm>
          <a:prstGeom prst="rect">
            <a:avLst/>
          </a:prstGeom>
        </p:spPr>
      </p:pic>
      <p:pic>
        <p:nvPicPr>
          <p:cNvPr id="2" name="Immagine 1"/>
          <p:cNvPicPr>
            <a:picLocks noChangeAspect="1"/>
          </p:cNvPicPr>
          <p:nvPr/>
        </p:nvPicPr>
        <p:blipFill rotWithShape="1">
          <a:blip r:embed="rId4"/>
          <a:srcRect l="19653" t="15286" r="33889" b="24676"/>
          <a:stretch/>
        </p:blipFill>
        <p:spPr>
          <a:xfrm>
            <a:off x="125398" y="1907923"/>
            <a:ext cx="5457983" cy="3965621"/>
          </a:xfrm>
          <a:prstGeom prst="rect">
            <a:avLst/>
          </a:prstGeom>
        </p:spPr>
      </p:pic>
    </p:spTree>
    <p:extLst>
      <p:ext uri="{BB962C8B-B14F-4D97-AF65-F5344CB8AC3E}">
        <p14:creationId xmlns:p14="http://schemas.microsoft.com/office/powerpoint/2010/main" val="26259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6" name="Rettangolo 5"/>
          <p:cNvSpPr/>
          <p:nvPr/>
        </p:nvSpPr>
        <p:spPr>
          <a:xfrm>
            <a:off x="5109359" y="1545203"/>
            <a:ext cx="6819406" cy="4401205"/>
          </a:xfrm>
          <a:prstGeom prst="rect">
            <a:avLst/>
          </a:prstGeom>
        </p:spPr>
        <p:txBody>
          <a:bodyPr wrap="square">
            <a:spAutoFit/>
          </a:bodyPr>
          <a:lstStyle/>
          <a:p>
            <a:pPr algn="just"/>
            <a:r>
              <a:rPr lang="it-IT" sz="2800" dirty="0"/>
              <a:t>Il progetto per la costruzione della Croce del Nord iniziò nel 1959 (responsabile Marcello Ceccarelli, sotto la supervisione del prof. Puppi, direttore dell'Istituto di Fisica), con la realizzazione di un radiotelescopio sperimentale (</a:t>
            </a:r>
            <a:r>
              <a:rPr lang="it-IT" sz="2800" dirty="0" err="1"/>
              <a:t>Medicinoscopio</a:t>
            </a:r>
            <a:r>
              <a:rPr lang="it-IT" sz="2800" dirty="0"/>
              <a:t>), un cilindro parabolico lungo 110 m e largo 6,7 m operante a 327,4 MHz, al fine di acquisire esperienza con questo tipo di antenna e le tecnologie correlate.</a:t>
            </a:r>
            <a:endParaRPr lang="en-GB" sz="2800" dirty="0">
              <a:latin typeface="TimesNewRoman"/>
            </a:endParaRPr>
          </a:p>
        </p:txBody>
      </p:sp>
      <p:pic>
        <p:nvPicPr>
          <p:cNvPr id="7" name="Picture 11" descr="Clicca per scorrere le foto originali ingrandite">
            <a:hlinkClick r:id="rId3" tooltip="Clicca per scorrere le foto originali ingrandit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186" y="1261653"/>
            <a:ext cx="4591049" cy="5493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041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03071-8880-35C8-0453-3BE075D40E7E}"/>
            </a:ext>
          </a:extLst>
        </p:cNvPr>
        <p:cNvGrpSpPr/>
        <p:nvPr/>
      </p:nvGrpSpPr>
      <p:grpSpPr>
        <a:xfrm>
          <a:off x="0" y="0"/>
          <a:ext cx="0" cy="0"/>
          <a:chOff x="0" y="0"/>
          <a:chExt cx="0" cy="0"/>
        </a:xfrm>
      </p:grpSpPr>
      <p:sp>
        <p:nvSpPr>
          <p:cNvPr id="13" name="CasellaDiTesto 12">
            <a:extLst>
              <a:ext uri="{FF2B5EF4-FFF2-40B4-BE49-F238E27FC236}">
                <a16:creationId xmlns:a16="http://schemas.microsoft.com/office/drawing/2014/main" id="{D1E962AF-A11C-1B92-7251-F9555E4BDAB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616E7542-9F5B-68CE-9445-FE14BBFEA149}"/>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C5F260B2-76F4-FAB2-7428-3FCFDEA69AA6}"/>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090B94E7-2C38-B237-44C7-84E4738CC27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8" name="Immagine 7">
            <a:extLst>
              <a:ext uri="{FF2B5EF4-FFF2-40B4-BE49-F238E27FC236}">
                <a16:creationId xmlns:a16="http://schemas.microsoft.com/office/drawing/2014/main" id="{784BCEA3-453F-952D-ACD5-9EF1C7EC525D}"/>
              </a:ext>
            </a:extLst>
          </p:cNvPr>
          <p:cNvPicPr>
            <a:picLocks noChangeAspect="1"/>
          </p:cNvPicPr>
          <p:nvPr/>
        </p:nvPicPr>
        <p:blipFill>
          <a:blip r:embed="rId3"/>
          <a:stretch>
            <a:fillRect/>
          </a:stretch>
        </p:blipFill>
        <p:spPr>
          <a:xfrm>
            <a:off x="6982170" y="2309906"/>
            <a:ext cx="4419256" cy="3938404"/>
          </a:xfrm>
          <a:prstGeom prst="rect">
            <a:avLst/>
          </a:prstGeom>
        </p:spPr>
      </p:pic>
      <p:sp>
        <p:nvSpPr>
          <p:cNvPr id="22" name="CasellaDiTesto 1">
            <a:extLst>
              <a:ext uri="{FF2B5EF4-FFF2-40B4-BE49-F238E27FC236}">
                <a16:creationId xmlns:a16="http://schemas.microsoft.com/office/drawing/2014/main" id="{AC46DFFF-2076-41A4-50F9-708A3628B41E}"/>
              </a:ext>
            </a:extLst>
          </p:cNvPr>
          <p:cNvSpPr txBox="1"/>
          <p:nvPr/>
        </p:nvSpPr>
        <p:spPr>
          <a:xfrm>
            <a:off x="8467694" y="1243301"/>
            <a:ext cx="1466850"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2400" kern="1200" dirty="0"/>
              <a:t>Burocrazia</a:t>
            </a:r>
          </a:p>
        </p:txBody>
      </p:sp>
      <p:sp>
        <p:nvSpPr>
          <p:cNvPr id="23" name="Freccia in giù 22">
            <a:extLst>
              <a:ext uri="{FF2B5EF4-FFF2-40B4-BE49-F238E27FC236}">
                <a16:creationId xmlns:a16="http://schemas.microsoft.com/office/drawing/2014/main" id="{EFC0AFCC-10A3-771C-CF33-A63D12AAD90F}"/>
              </a:ext>
            </a:extLst>
          </p:cNvPr>
          <p:cNvSpPr/>
          <p:nvPr/>
        </p:nvSpPr>
        <p:spPr>
          <a:xfrm>
            <a:off x="8953500" y="1621690"/>
            <a:ext cx="504825" cy="5101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CasellaDiTesto 23">
            <a:extLst>
              <a:ext uri="{FF2B5EF4-FFF2-40B4-BE49-F238E27FC236}">
                <a16:creationId xmlns:a16="http://schemas.microsoft.com/office/drawing/2014/main" id="{E493FCF3-148F-FC8D-D6E1-434688C81325}"/>
              </a:ext>
            </a:extLst>
          </p:cNvPr>
          <p:cNvSpPr txBox="1"/>
          <p:nvPr/>
        </p:nvSpPr>
        <p:spPr>
          <a:xfrm>
            <a:off x="7401098" y="2879453"/>
            <a:ext cx="17907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Capitolati tecnici</a:t>
            </a:r>
          </a:p>
        </p:txBody>
      </p:sp>
      <p:sp>
        <p:nvSpPr>
          <p:cNvPr id="25" name="CasellaDiTesto 24">
            <a:extLst>
              <a:ext uri="{FF2B5EF4-FFF2-40B4-BE49-F238E27FC236}">
                <a16:creationId xmlns:a16="http://schemas.microsoft.com/office/drawing/2014/main" id="{97D12783-8857-1192-365D-42E968BBC63E}"/>
              </a:ext>
            </a:extLst>
          </p:cNvPr>
          <p:cNvSpPr txBox="1"/>
          <p:nvPr/>
        </p:nvSpPr>
        <p:spPr>
          <a:xfrm>
            <a:off x="9371358" y="4192389"/>
            <a:ext cx="144613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Determine di affidamento </a:t>
            </a:r>
          </a:p>
        </p:txBody>
      </p:sp>
      <p:sp>
        <p:nvSpPr>
          <p:cNvPr id="26" name="CasellaDiTesto 25">
            <a:extLst>
              <a:ext uri="{FF2B5EF4-FFF2-40B4-BE49-F238E27FC236}">
                <a16:creationId xmlns:a16="http://schemas.microsoft.com/office/drawing/2014/main" id="{3A19A4A0-258A-6A6A-B04B-889786415B3B}"/>
              </a:ext>
            </a:extLst>
          </p:cNvPr>
          <p:cNvSpPr txBox="1"/>
          <p:nvPr/>
        </p:nvSpPr>
        <p:spPr>
          <a:xfrm>
            <a:off x="9211477" y="3449381"/>
            <a:ext cx="1682591"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Manifestazione di interesse</a:t>
            </a:r>
          </a:p>
        </p:txBody>
      </p:sp>
      <p:sp>
        <p:nvSpPr>
          <p:cNvPr id="27" name="CasellaDiTesto 26">
            <a:extLst>
              <a:ext uri="{FF2B5EF4-FFF2-40B4-BE49-F238E27FC236}">
                <a16:creationId xmlns:a16="http://schemas.microsoft.com/office/drawing/2014/main" id="{5ACB36CD-6CD2-B350-227B-E6E42AE205C2}"/>
              </a:ext>
            </a:extLst>
          </p:cNvPr>
          <p:cNvSpPr txBox="1"/>
          <p:nvPr/>
        </p:nvSpPr>
        <p:spPr>
          <a:xfrm>
            <a:off x="7455152" y="3402377"/>
            <a:ext cx="1682591"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Determina a contrarre</a:t>
            </a:r>
          </a:p>
        </p:txBody>
      </p:sp>
      <p:sp>
        <p:nvSpPr>
          <p:cNvPr id="28" name="CasellaDiTesto 27">
            <a:extLst>
              <a:ext uri="{FF2B5EF4-FFF2-40B4-BE49-F238E27FC236}">
                <a16:creationId xmlns:a16="http://schemas.microsoft.com/office/drawing/2014/main" id="{8AB2D6AD-CBCA-C827-BC88-B10CAC633FB8}"/>
              </a:ext>
            </a:extLst>
          </p:cNvPr>
          <p:cNvSpPr txBox="1"/>
          <p:nvPr/>
        </p:nvSpPr>
        <p:spPr>
          <a:xfrm>
            <a:off x="7691610" y="4277307"/>
            <a:ext cx="144613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Contatti con le ditte</a:t>
            </a:r>
          </a:p>
        </p:txBody>
      </p:sp>
      <p:sp>
        <p:nvSpPr>
          <p:cNvPr id="29" name="CasellaDiTesto 28">
            <a:extLst>
              <a:ext uri="{FF2B5EF4-FFF2-40B4-BE49-F238E27FC236}">
                <a16:creationId xmlns:a16="http://schemas.microsoft.com/office/drawing/2014/main" id="{D2B97BF8-5509-6D88-0B5D-4CA3BC1D14F8}"/>
              </a:ext>
            </a:extLst>
          </p:cNvPr>
          <p:cNvSpPr txBox="1"/>
          <p:nvPr/>
        </p:nvSpPr>
        <p:spPr>
          <a:xfrm>
            <a:off x="6902650" y="1660164"/>
            <a:ext cx="144613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Problemi delle ditte</a:t>
            </a:r>
          </a:p>
        </p:txBody>
      </p:sp>
      <p:sp>
        <p:nvSpPr>
          <p:cNvPr id="30" name="CasellaDiTesto 29">
            <a:extLst>
              <a:ext uri="{FF2B5EF4-FFF2-40B4-BE49-F238E27FC236}">
                <a16:creationId xmlns:a16="http://schemas.microsoft.com/office/drawing/2014/main" id="{DBEEFA2E-B9AC-5291-8D64-FA8935BADA18}"/>
              </a:ext>
            </a:extLst>
          </p:cNvPr>
          <p:cNvSpPr txBox="1"/>
          <p:nvPr/>
        </p:nvSpPr>
        <p:spPr>
          <a:xfrm>
            <a:off x="7667865" y="5134586"/>
            <a:ext cx="136183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Contratto</a:t>
            </a:r>
          </a:p>
        </p:txBody>
      </p:sp>
      <p:sp>
        <p:nvSpPr>
          <p:cNvPr id="31" name="CasellaDiTesto 30">
            <a:extLst>
              <a:ext uri="{FF2B5EF4-FFF2-40B4-BE49-F238E27FC236}">
                <a16:creationId xmlns:a16="http://schemas.microsoft.com/office/drawing/2014/main" id="{B50F5CDF-29FC-8A1C-E3DA-75D5A7251F23}"/>
              </a:ext>
            </a:extLst>
          </p:cNvPr>
          <p:cNvSpPr txBox="1"/>
          <p:nvPr/>
        </p:nvSpPr>
        <p:spPr>
          <a:xfrm>
            <a:off x="9211477" y="4950873"/>
            <a:ext cx="1446133"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Controlli</a:t>
            </a:r>
          </a:p>
        </p:txBody>
      </p:sp>
      <p:sp>
        <p:nvSpPr>
          <p:cNvPr id="32" name="CasellaDiTesto 31">
            <a:extLst>
              <a:ext uri="{FF2B5EF4-FFF2-40B4-BE49-F238E27FC236}">
                <a16:creationId xmlns:a16="http://schemas.microsoft.com/office/drawing/2014/main" id="{1BEA3344-E8C5-CE39-7112-8478DBB5873D}"/>
              </a:ext>
            </a:extLst>
          </p:cNvPr>
          <p:cNvSpPr txBox="1"/>
          <p:nvPr/>
        </p:nvSpPr>
        <p:spPr>
          <a:xfrm>
            <a:off x="9029701" y="5430545"/>
            <a:ext cx="1682591"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Avvisi di pubblicazione</a:t>
            </a:r>
          </a:p>
        </p:txBody>
      </p:sp>
      <p:sp>
        <p:nvSpPr>
          <p:cNvPr id="33" name="CasellaDiTesto 32">
            <a:extLst>
              <a:ext uri="{FF2B5EF4-FFF2-40B4-BE49-F238E27FC236}">
                <a16:creationId xmlns:a16="http://schemas.microsoft.com/office/drawing/2014/main" id="{3471128C-641A-2B0D-9F29-886389F8E92F}"/>
              </a:ext>
            </a:extLst>
          </p:cNvPr>
          <p:cNvSpPr txBox="1"/>
          <p:nvPr/>
        </p:nvSpPr>
        <p:spPr>
          <a:xfrm>
            <a:off x="7899707" y="2330203"/>
            <a:ext cx="79348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CAM</a:t>
            </a:r>
          </a:p>
        </p:txBody>
      </p:sp>
      <p:sp>
        <p:nvSpPr>
          <p:cNvPr id="34" name="CasellaDiTesto 33">
            <a:extLst>
              <a:ext uri="{FF2B5EF4-FFF2-40B4-BE49-F238E27FC236}">
                <a16:creationId xmlns:a16="http://schemas.microsoft.com/office/drawing/2014/main" id="{A9C72990-804B-7548-562F-46850E3D82CD}"/>
              </a:ext>
            </a:extLst>
          </p:cNvPr>
          <p:cNvSpPr txBox="1"/>
          <p:nvPr/>
        </p:nvSpPr>
        <p:spPr>
          <a:xfrm>
            <a:off x="8017936" y="5687021"/>
            <a:ext cx="79348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DNSH</a:t>
            </a:r>
          </a:p>
        </p:txBody>
      </p:sp>
      <p:sp>
        <p:nvSpPr>
          <p:cNvPr id="35" name="CasellaDiTesto 34">
            <a:extLst>
              <a:ext uri="{FF2B5EF4-FFF2-40B4-BE49-F238E27FC236}">
                <a16:creationId xmlns:a16="http://schemas.microsoft.com/office/drawing/2014/main" id="{43CFE76A-2690-32E5-528B-4915BD4C09A0}"/>
              </a:ext>
            </a:extLst>
          </p:cNvPr>
          <p:cNvSpPr txBox="1"/>
          <p:nvPr/>
        </p:nvSpPr>
        <p:spPr>
          <a:xfrm>
            <a:off x="9360968" y="2412633"/>
            <a:ext cx="1882437"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Stato di famiglia</a:t>
            </a:r>
          </a:p>
        </p:txBody>
      </p:sp>
      <p:sp>
        <p:nvSpPr>
          <p:cNvPr id="36" name="CasellaDiTesto 35">
            <a:extLst>
              <a:ext uri="{FF2B5EF4-FFF2-40B4-BE49-F238E27FC236}">
                <a16:creationId xmlns:a16="http://schemas.microsoft.com/office/drawing/2014/main" id="{8F2481DE-4049-AD80-AAAB-5089276106A8}"/>
              </a:ext>
            </a:extLst>
          </p:cNvPr>
          <p:cNvSpPr txBox="1"/>
          <p:nvPr/>
        </p:nvSpPr>
        <p:spPr>
          <a:xfrm>
            <a:off x="8545851" y="1999317"/>
            <a:ext cx="177254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Gender Equality</a:t>
            </a:r>
          </a:p>
        </p:txBody>
      </p:sp>
      <p:sp>
        <p:nvSpPr>
          <p:cNvPr id="37" name="CasellaDiTesto 36">
            <a:extLst>
              <a:ext uri="{FF2B5EF4-FFF2-40B4-BE49-F238E27FC236}">
                <a16:creationId xmlns:a16="http://schemas.microsoft.com/office/drawing/2014/main" id="{57C352C1-1779-E4BE-4D95-050460697B80}"/>
              </a:ext>
            </a:extLst>
          </p:cNvPr>
          <p:cNvSpPr txBox="1"/>
          <p:nvPr/>
        </p:nvSpPr>
        <p:spPr>
          <a:xfrm>
            <a:off x="9371358" y="2932070"/>
            <a:ext cx="177254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Disciplinare</a:t>
            </a:r>
          </a:p>
        </p:txBody>
      </p:sp>
      <p:sp>
        <p:nvSpPr>
          <p:cNvPr id="38" name="CasellaDiTesto 37">
            <a:extLst>
              <a:ext uri="{FF2B5EF4-FFF2-40B4-BE49-F238E27FC236}">
                <a16:creationId xmlns:a16="http://schemas.microsoft.com/office/drawing/2014/main" id="{00145394-B2D2-BED8-3A7C-5C5368723175}"/>
              </a:ext>
            </a:extLst>
          </p:cNvPr>
          <p:cNvSpPr txBox="1"/>
          <p:nvPr/>
        </p:nvSpPr>
        <p:spPr>
          <a:xfrm>
            <a:off x="10416664" y="1432313"/>
            <a:ext cx="1559254"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Congruità della manodopera</a:t>
            </a:r>
          </a:p>
        </p:txBody>
      </p:sp>
      <p:sp>
        <p:nvSpPr>
          <p:cNvPr id="39" name="CasellaDiTesto 38">
            <a:extLst>
              <a:ext uri="{FF2B5EF4-FFF2-40B4-BE49-F238E27FC236}">
                <a16:creationId xmlns:a16="http://schemas.microsoft.com/office/drawing/2014/main" id="{1B944097-5DEF-CC50-9C5B-18946DF0BA28}"/>
              </a:ext>
            </a:extLst>
          </p:cNvPr>
          <p:cNvSpPr txBox="1"/>
          <p:nvPr/>
        </p:nvSpPr>
        <p:spPr>
          <a:xfrm>
            <a:off x="5773950" y="4671358"/>
            <a:ext cx="1446133"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Verifiche del titolare effettivo</a:t>
            </a:r>
          </a:p>
        </p:txBody>
      </p:sp>
      <p:sp>
        <p:nvSpPr>
          <p:cNvPr id="40" name="CasellaDiTesto 39">
            <a:extLst>
              <a:ext uri="{FF2B5EF4-FFF2-40B4-BE49-F238E27FC236}">
                <a16:creationId xmlns:a16="http://schemas.microsoft.com/office/drawing/2014/main" id="{E0F26F38-49CE-0ACE-3526-35A844AAD8C2}"/>
              </a:ext>
            </a:extLst>
          </p:cNvPr>
          <p:cNvSpPr txBox="1"/>
          <p:nvPr/>
        </p:nvSpPr>
        <p:spPr>
          <a:xfrm>
            <a:off x="5735741" y="3896232"/>
            <a:ext cx="144613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Obblighi di trasparenza</a:t>
            </a:r>
          </a:p>
        </p:txBody>
      </p:sp>
      <p:sp>
        <p:nvSpPr>
          <p:cNvPr id="41" name="CasellaDiTesto 40">
            <a:extLst>
              <a:ext uri="{FF2B5EF4-FFF2-40B4-BE49-F238E27FC236}">
                <a16:creationId xmlns:a16="http://schemas.microsoft.com/office/drawing/2014/main" id="{48B3420E-0894-79BC-339F-9254E47A1FAF}"/>
              </a:ext>
            </a:extLst>
          </p:cNvPr>
          <p:cNvSpPr txBox="1"/>
          <p:nvPr/>
        </p:nvSpPr>
        <p:spPr>
          <a:xfrm>
            <a:off x="5537492" y="3116736"/>
            <a:ext cx="144613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Transizione digitale</a:t>
            </a:r>
          </a:p>
        </p:txBody>
      </p:sp>
      <p:sp>
        <p:nvSpPr>
          <p:cNvPr id="42" name="Freccia in su 41">
            <a:extLst>
              <a:ext uri="{FF2B5EF4-FFF2-40B4-BE49-F238E27FC236}">
                <a16:creationId xmlns:a16="http://schemas.microsoft.com/office/drawing/2014/main" id="{F02E9AB0-9933-C50E-3EBD-47CEA38F3531}"/>
              </a:ext>
            </a:extLst>
          </p:cNvPr>
          <p:cNvSpPr/>
          <p:nvPr/>
        </p:nvSpPr>
        <p:spPr>
          <a:xfrm rot="16200000">
            <a:off x="5039184" y="3257405"/>
            <a:ext cx="363768" cy="45176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3" name="CasellaDiTesto 42">
            <a:extLst>
              <a:ext uri="{FF2B5EF4-FFF2-40B4-BE49-F238E27FC236}">
                <a16:creationId xmlns:a16="http://schemas.microsoft.com/office/drawing/2014/main" id="{3E8A1A2C-1C33-5A1C-1C11-573C65DB043B}"/>
              </a:ext>
            </a:extLst>
          </p:cNvPr>
          <p:cNvSpPr txBox="1"/>
          <p:nvPr/>
        </p:nvSpPr>
        <p:spPr>
          <a:xfrm>
            <a:off x="2922226" y="3116736"/>
            <a:ext cx="201229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Malfunzionamenti</a:t>
            </a:r>
          </a:p>
          <a:p>
            <a:pPr algn="ctr"/>
            <a:r>
              <a:rPr lang="it-IT" dirty="0"/>
              <a:t>BDNCP</a:t>
            </a:r>
          </a:p>
        </p:txBody>
      </p:sp>
      <p:sp>
        <p:nvSpPr>
          <p:cNvPr id="44" name="Freccia in su 43">
            <a:extLst>
              <a:ext uri="{FF2B5EF4-FFF2-40B4-BE49-F238E27FC236}">
                <a16:creationId xmlns:a16="http://schemas.microsoft.com/office/drawing/2014/main" id="{C0D345F4-B465-E0A2-D696-68B947D6CBF9}"/>
              </a:ext>
            </a:extLst>
          </p:cNvPr>
          <p:cNvSpPr/>
          <p:nvPr/>
        </p:nvSpPr>
        <p:spPr>
          <a:xfrm rot="10800000">
            <a:off x="3751997" y="3849299"/>
            <a:ext cx="363768" cy="45176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CasellaDiTesto 44">
            <a:extLst>
              <a:ext uri="{FF2B5EF4-FFF2-40B4-BE49-F238E27FC236}">
                <a16:creationId xmlns:a16="http://schemas.microsoft.com/office/drawing/2014/main" id="{2090D4A0-BF40-C047-2F39-E8AE38AF20C0}"/>
              </a:ext>
            </a:extLst>
          </p:cNvPr>
          <p:cNvSpPr txBox="1"/>
          <p:nvPr/>
        </p:nvSpPr>
        <p:spPr>
          <a:xfrm>
            <a:off x="2927735" y="4380949"/>
            <a:ext cx="201229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dirty="0"/>
              <a:t>Apertura di ticket</a:t>
            </a:r>
          </a:p>
          <a:p>
            <a:pPr algn="ctr"/>
            <a:r>
              <a:rPr lang="it-IT" dirty="0"/>
              <a:t>di assistenza</a:t>
            </a:r>
          </a:p>
        </p:txBody>
      </p:sp>
      <p:sp>
        <p:nvSpPr>
          <p:cNvPr id="46" name="Rettangolo 45">
            <a:extLst>
              <a:ext uri="{FF2B5EF4-FFF2-40B4-BE49-F238E27FC236}">
                <a16:creationId xmlns:a16="http://schemas.microsoft.com/office/drawing/2014/main" id="{694F12D2-5DB7-D7D4-5694-F50E8E579A23}"/>
              </a:ext>
            </a:extLst>
          </p:cNvPr>
          <p:cNvSpPr/>
          <p:nvPr/>
        </p:nvSpPr>
        <p:spPr>
          <a:xfrm>
            <a:off x="2476500" y="2514869"/>
            <a:ext cx="3025626" cy="27334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4" name="Grafico 3">
            <a:extLst>
              <a:ext uri="{FF2B5EF4-FFF2-40B4-BE49-F238E27FC236}">
                <a16:creationId xmlns:a16="http://schemas.microsoft.com/office/drawing/2014/main" id="{2CB4B4B3-51D2-F7DA-9F98-8E4BD5D8B712}"/>
              </a:ext>
            </a:extLst>
          </p:cNvPr>
          <p:cNvGraphicFramePr>
            <a:graphicFrameLocks/>
          </p:cNvGraphicFramePr>
          <p:nvPr>
            <p:extLst/>
          </p:nvPr>
        </p:nvGraphicFramePr>
        <p:xfrm>
          <a:off x="-607286" y="1765013"/>
          <a:ext cx="6943725" cy="4262437"/>
        </p:xfrm>
        <a:graphic>
          <a:graphicData uri="http://schemas.openxmlformats.org/drawingml/2006/chart">
            <c:chart xmlns:c="http://schemas.openxmlformats.org/drawingml/2006/chart" xmlns:r="http://schemas.openxmlformats.org/officeDocument/2006/relationships" r:id="rId4"/>
          </a:graphicData>
        </a:graphic>
      </p:graphicFrame>
      <p:sp>
        <p:nvSpPr>
          <p:cNvPr id="47" name="Rettangolo 46"/>
          <p:cNvSpPr/>
          <p:nvPr/>
        </p:nvSpPr>
        <p:spPr>
          <a:xfrm>
            <a:off x="296996" y="1204428"/>
            <a:ext cx="11739102" cy="461665"/>
          </a:xfrm>
          <a:prstGeom prst="rect">
            <a:avLst/>
          </a:prstGeom>
        </p:spPr>
        <p:txBody>
          <a:bodyPr wrap="square">
            <a:spAutoFit/>
          </a:bodyPr>
          <a:lstStyle/>
          <a:p>
            <a:r>
              <a:rPr lang="it-IT" sz="2400" b="1" dirty="0" smtClean="0">
                <a:solidFill>
                  <a:srgbClr val="B27F47"/>
                </a:solidFill>
                <a:latin typeface="Titillium Bd" pitchFamily="2" charset="77"/>
              </a:rPr>
              <a:t>Quindi è andato tutto bene?</a:t>
            </a:r>
            <a:endParaRPr lang="en-GB" sz="2400" b="1" dirty="0">
              <a:solidFill>
                <a:srgbClr val="B27F47"/>
              </a:solidFill>
              <a:latin typeface="Titillium Bd" pitchFamily="2" charset="77"/>
            </a:endParaRPr>
          </a:p>
        </p:txBody>
      </p:sp>
    </p:spTree>
    <p:extLst>
      <p:ext uri="{BB962C8B-B14F-4D97-AF65-F5344CB8AC3E}">
        <p14:creationId xmlns:p14="http://schemas.microsoft.com/office/powerpoint/2010/main" val="3469275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ppt_x"/>
                                          </p:val>
                                        </p:tav>
                                        <p:tav tm="100000">
                                          <p:val>
                                            <p:strVal val="#ppt_x"/>
                                          </p:val>
                                        </p:tav>
                                      </p:tavLst>
                                    </p:anim>
                                    <p:anim calcmode="lin" valueType="num">
                                      <p:cBhvr additive="base">
                                        <p:cTn id="50"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ppt_x"/>
                                          </p:val>
                                        </p:tav>
                                        <p:tav tm="100000">
                                          <p:val>
                                            <p:strVal val="#ppt_x"/>
                                          </p:val>
                                        </p:tav>
                                      </p:tavLst>
                                    </p:anim>
                                    <p:anim calcmode="lin" valueType="num">
                                      <p:cBhvr additive="base">
                                        <p:cTn id="56"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additive="base">
                                        <p:cTn id="61" dur="500" fill="hold"/>
                                        <p:tgtEl>
                                          <p:spTgt spid="35"/>
                                        </p:tgtEl>
                                        <p:attrNameLst>
                                          <p:attrName>ppt_x</p:attrName>
                                        </p:attrNameLst>
                                      </p:cBhvr>
                                      <p:tavLst>
                                        <p:tav tm="0">
                                          <p:val>
                                            <p:strVal val="#ppt_x"/>
                                          </p:val>
                                        </p:tav>
                                        <p:tav tm="100000">
                                          <p:val>
                                            <p:strVal val="#ppt_x"/>
                                          </p:val>
                                        </p:tav>
                                      </p:tavLst>
                                    </p:anim>
                                    <p:anim calcmode="lin" valueType="num">
                                      <p:cBhvr additive="base">
                                        <p:cTn id="62"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anim calcmode="lin" valueType="num">
                                      <p:cBhvr additive="base">
                                        <p:cTn id="67" dur="500" fill="hold"/>
                                        <p:tgtEl>
                                          <p:spTgt spid="34"/>
                                        </p:tgtEl>
                                        <p:attrNameLst>
                                          <p:attrName>ppt_x</p:attrName>
                                        </p:attrNameLst>
                                      </p:cBhvr>
                                      <p:tavLst>
                                        <p:tav tm="0">
                                          <p:val>
                                            <p:strVal val="#ppt_x"/>
                                          </p:val>
                                        </p:tav>
                                        <p:tav tm="100000">
                                          <p:val>
                                            <p:strVal val="#ppt_x"/>
                                          </p:val>
                                        </p:tav>
                                      </p:tavLst>
                                    </p:anim>
                                    <p:anim calcmode="lin" valueType="num">
                                      <p:cBhvr additive="base">
                                        <p:cTn id="68"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1" fill="hold" grpId="0" nodeType="clickEffect">
                                  <p:stCondLst>
                                    <p:cond delay="0"/>
                                  </p:stCondLst>
                                  <p:childTnLst>
                                    <p:set>
                                      <p:cBhvr>
                                        <p:cTn id="72" dur="1" fill="hold">
                                          <p:stCondLst>
                                            <p:cond delay="0"/>
                                          </p:stCondLst>
                                        </p:cTn>
                                        <p:tgtEl>
                                          <p:spTgt spid="36"/>
                                        </p:tgtEl>
                                        <p:attrNameLst>
                                          <p:attrName>style.visibility</p:attrName>
                                        </p:attrNameLst>
                                      </p:cBhvr>
                                      <p:to>
                                        <p:strVal val="visible"/>
                                      </p:to>
                                    </p:set>
                                    <p:anim calcmode="lin" valueType="num">
                                      <p:cBhvr additive="base">
                                        <p:cTn id="73" dur="500" fill="hold"/>
                                        <p:tgtEl>
                                          <p:spTgt spid="36"/>
                                        </p:tgtEl>
                                        <p:attrNameLst>
                                          <p:attrName>ppt_x</p:attrName>
                                        </p:attrNameLst>
                                      </p:cBhvr>
                                      <p:tavLst>
                                        <p:tav tm="0">
                                          <p:val>
                                            <p:strVal val="#ppt_x"/>
                                          </p:val>
                                        </p:tav>
                                        <p:tav tm="100000">
                                          <p:val>
                                            <p:strVal val="#ppt_x"/>
                                          </p:val>
                                        </p:tav>
                                      </p:tavLst>
                                    </p:anim>
                                    <p:anim calcmode="lin" valueType="num">
                                      <p:cBhvr additive="base">
                                        <p:cTn id="74" dur="5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1"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ppt_x"/>
                                          </p:val>
                                        </p:tav>
                                        <p:tav tm="100000">
                                          <p:val>
                                            <p:strVal val="#ppt_x"/>
                                          </p:val>
                                        </p:tav>
                                      </p:tavLst>
                                    </p:anim>
                                    <p:anim calcmode="lin" valueType="num">
                                      <p:cBhvr additive="base">
                                        <p:cTn id="80" dur="500" fill="hold"/>
                                        <p:tgtEl>
                                          <p:spTgt spid="33"/>
                                        </p:tgtEl>
                                        <p:attrNameLst>
                                          <p:attrName>ppt_y</p:attrName>
                                        </p:attrNameLst>
                                      </p:cBhvr>
                                      <p:tavLst>
                                        <p:tav tm="0">
                                          <p:val>
                                            <p:strVal val="0-#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7" presetClass="entr" presetSubtype="0"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anim calcmode="lin" valueType="num">
                                      <p:cBhvr>
                                        <p:cTn id="86" dur="500" fill="hold"/>
                                        <p:tgtEl>
                                          <p:spTgt spid="38"/>
                                        </p:tgtEl>
                                        <p:attrNameLst>
                                          <p:attrName>ppt_x</p:attrName>
                                        </p:attrNameLst>
                                      </p:cBhvr>
                                      <p:tavLst>
                                        <p:tav tm="0">
                                          <p:val>
                                            <p:strVal val="#ppt_x"/>
                                          </p:val>
                                        </p:tav>
                                        <p:tav tm="100000">
                                          <p:val>
                                            <p:strVal val="#ppt_x"/>
                                          </p:val>
                                        </p:tav>
                                      </p:tavLst>
                                    </p:anim>
                                    <p:anim calcmode="lin" valueType="num">
                                      <p:cBhvr>
                                        <p:cTn id="87"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7" presetClass="entr" presetSubtype="0" fill="hold" grpId="0" nodeType="click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fade">
                                      <p:cBhvr>
                                        <p:cTn id="92" dur="500"/>
                                        <p:tgtEl>
                                          <p:spTgt spid="39"/>
                                        </p:tgtEl>
                                      </p:cBhvr>
                                    </p:animEffect>
                                    <p:anim calcmode="lin" valueType="num">
                                      <p:cBhvr>
                                        <p:cTn id="93" dur="500" fill="hold"/>
                                        <p:tgtEl>
                                          <p:spTgt spid="39"/>
                                        </p:tgtEl>
                                        <p:attrNameLst>
                                          <p:attrName>ppt_x</p:attrName>
                                        </p:attrNameLst>
                                      </p:cBhvr>
                                      <p:tavLst>
                                        <p:tav tm="0">
                                          <p:val>
                                            <p:strVal val="#ppt_x"/>
                                          </p:val>
                                        </p:tav>
                                        <p:tav tm="100000">
                                          <p:val>
                                            <p:strVal val="#ppt_x"/>
                                          </p:val>
                                        </p:tav>
                                      </p:tavLst>
                                    </p:anim>
                                    <p:anim calcmode="lin" valueType="num">
                                      <p:cBhvr>
                                        <p:cTn id="94"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7" presetClass="entr" presetSubtype="0" fill="hold" grpId="0" nodeType="clickEffect">
                                  <p:stCondLst>
                                    <p:cond delay="0"/>
                                  </p:stCondLst>
                                  <p:childTnLst>
                                    <p:set>
                                      <p:cBhvr>
                                        <p:cTn id="98" dur="1" fill="hold">
                                          <p:stCondLst>
                                            <p:cond delay="0"/>
                                          </p:stCondLst>
                                        </p:cTn>
                                        <p:tgtEl>
                                          <p:spTgt spid="29"/>
                                        </p:tgtEl>
                                        <p:attrNameLst>
                                          <p:attrName>style.visibility</p:attrName>
                                        </p:attrNameLst>
                                      </p:cBhvr>
                                      <p:to>
                                        <p:strVal val="visible"/>
                                      </p:to>
                                    </p:set>
                                    <p:animEffect transition="in" filter="fade">
                                      <p:cBhvr>
                                        <p:cTn id="99" dur="500"/>
                                        <p:tgtEl>
                                          <p:spTgt spid="29"/>
                                        </p:tgtEl>
                                      </p:cBhvr>
                                    </p:animEffect>
                                    <p:anim calcmode="lin" valueType="num">
                                      <p:cBhvr>
                                        <p:cTn id="100" dur="500" fill="hold"/>
                                        <p:tgtEl>
                                          <p:spTgt spid="29"/>
                                        </p:tgtEl>
                                        <p:attrNameLst>
                                          <p:attrName>ppt_x</p:attrName>
                                        </p:attrNameLst>
                                      </p:cBhvr>
                                      <p:tavLst>
                                        <p:tav tm="0">
                                          <p:val>
                                            <p:strVal val="#ppt_x"/>
                                          </p:val>
                                        </p:tav>
                                        <p:tav tm="100000">
                                          <p:val>
                                            <p:strVal val="#ppt_x"/>
                                          </p:val>
                                        </p:tav>
                                      </p:tavLst>
                                    </p:anim>
                                    <p:anim calcmode="lin" valueType="num">
                                      <p:cBhvr>
                                        <p:cTn id="101"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7" presetClass="entr" presetSubtype="0" fill="hold" grpId="0" nodeType="clickEffect">
                                  <p:stCondLst>
                                    <p:cond delay="0"/>
                                  </p:stCondLst>
                                  <p:childTnLst>
                                    <p:set>
                                      <p:cBhvr>
                                        <p:cTn id="105" dur="1" fill="hold">
                                          <p:stCondLst>
                                            <p:cond delay="0"/>
                                          </p:stCondLst>
                                        </p:cTn>
                                        <p:tgtEl>
                                          <p:spTgt spid="40"/>
                                        </p:tgtEl>
                                        <p:attrNameLst>
                                          <p:attrName>style.visibility</p:attrName>
                                        </p:attrNameLst>
                                      </p:cBhvr>
                                      <p:to>
                                        <p:strVal val="visible"/>
                                      </p:to>
                                    </p:set>
                                    <p:animEffect transition="in" filter="fade">
                                      <p:cBhvr>
                                        <p:cTn id="106" dur="500"/>
                                        <p:tgtEl>
                                          <p:spTgt spid="40"/>
                                        </p:tgtEl>
                                      </p:cBhvr>
                                    </p:animEffect>
                                    <p:anim calcmode="lin" valueType="num">
                                      <p:cBhvr>
                                        <p:cTn id="107" dur="500" fill="hold"/>
                                        <p:tgtEl>
                                          <p:spTgt spid="40"/>
                                        </p:tgtEl>
                                        <p:attrNameLst>
                                          <p:attrName>ppt_x</p:attrName>
                                        </p:attrNameLst>
                                      </p:cBhvr>
                                      <p:tavLst>
                                        <p:tav tm="0">
                                          <p:val>
                                            <p:strVal val="#ppt_x"/>
                                          </p:val>
                                        </p:tav>
                                        <p:tav tm="100000">
                                          <p:val>
                                            <p:strVal val="#ppt_x"/>
                                          </p:val>
                                        </p:tav>
                                      </p:tavLst>
                                    </p:anim>
                                    <p:anim calcmode="lin" valueType="num">
                                      <p:cBhvr>
                                        <p:cTn id="108" dur="5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7" presetClass="entr" presetSubtype="0" fill="hold" grpId="0" nodeType="clickEffect">
                                  <p:stCondLst>
                                    <p:cond delay="0"/>
                                  </p:stCondLst>
                                  <p:childTnLst>
                                    <p:set>
                                      <p:cBhvr>
                                        <p:cTn id="112" dur="1" fill="hold">
                                          <p:stCondLst>
                                            <p:cond delay="0"/>
                                          </p:stCondLst>
                                        </p:cTn>
                                        <p:tgtEl>
                                          <p:spTgt spid="41"/>
                                        </p:tgtEl>
                                        <p:attrNameLst>
                                          <p:attrName>style.visibility</p:attrName>
                                        </p:attrNameLst>
                                      </p:cBhvr>
                                      <p:to>
                                        <p:strVal val="visible"/>
                                      </p:to>
                                    </p:set>
                                    <p:animEffect transition="in" filter="fade">
                                      <p:cBhvr>
                                        <p:cTn id="113" dur="500"/>
                                        <p:tgtEl>
                                          <p:spTgt spid="41"/>
                                        </p:tgtEl>
                                      </p:cBhvr>
                                    </p:animEffect>
                                    <p:anim calcmode="lin" valueType="num">
                                      <p:cBhvr>
                                        <p:cTn id="114" dur="500" fill="hold"/>
                                        <p:tgtEl>
                                          <p:spTgt spid="41"/>
                                        </p:tgtEl>
                                        <p:attrNameLst>
                                          <p:attrName>ppt_x</p:attrName>
                                        </p:attrNameLst>
                                      </p:cBhvr>
                                      <p:tavLst>
                                        <p:tav tm="0">
                                          <p:val>
                                            <p:strVal val="#ppt_x"/>
                                          </p:val>
                                        </p:tav>
                                        <p:tav tm="100000">
                                          <p:val>
                                            <p:strVal val="#ppt_x"/>
                                          </p:val>
                                        </p:tav>
                                      </p:tavLst>
                                    </p:anim>
                                    <p:anim calcmode="lin" valueType="num">
                                      <p:cBhvr>
                                        <p:cTn id="115"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43"/>
                                        </p:tgtEl>
                                        <p:attrNameLst>
                                          <p:attrName>style.visibility</p:attrName>
                                        </p:attrNameLst>
                                      </p:cBhvr>
                                      <p:to>
                                        <p:strVal val="visible"/>
                                      </p:to>
                                    </p:set>
                                    <p:animEffect transition="in" filter="fade">
                                      <p:cBhvr>
                                        <p:cTn id="120" dur="500"/>
                                        <p:tgtEl>
                                          <p:spTgt spid="43"/>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42"/>
                                        </p:tgtEl>
                                        <p:attrNameLst>
                                          <p:attrName>style.visibility</p:attrName>
                                        </p:attrNameLst>
                                      </p:cBhvr>
                                      <p:to>
                                        <p:strVal val="visible"/>
                                      </p:to>
                                    </p:set>
                                    <p:animEffect transition="in" filter="fade">
                                      <p:cBhvr>
                                        <p:cTn id="123" dur="500"/>
                                        <p:tgtEl>
                                          <p:spTgt spid="42"/>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44"/>
                                        </p:tgtEl>
                                        <p:attrNameLst>
                                          <p:attrName>style.visibility</p:attrName>
                                        </p:attrNameLst>
                                      </p:cBhvr>
                                      <p:to>
                                        <p:strVal val="visible"/>
                                      </p:to>
                                    </p:set>
                                    <p:animEffect transition="in" filter="fade">
                                      <p:cBhvr>
                                        <p:cTn id="128" dur="500"/>
                                        <p:tgtEl>
                                          <p:spTgt spid="44"/>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45"/>
                                        </p:tgtEl>
                                        <p:attrNameLst>
                                          <p:attrName>style.visibility</p:attrName>
                                        </p:attrNameLst>
                                      </p:cBhvr>
                                      <p:to>
                                        <p:strVal val="visible"/>
                                      </p:to>
                                    </p:set>
                                    <p:animEffect transition="in" filter="fade">
                                      <p:cBhvr>
                                        <p:cTn id="131" dur="500"/>
                                        <p:tgtEl>
                                          <p:spTgt spid="45"/>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46"/>
                                        </p:tgtEl>
                                        <p:attrNameLst>
                                          <p:attrName>style.visibility</p:attrName>
                                        </p:attrNameLst>
                                      </p:cBhvr>
                                      <p:to>
                                        <p:strVal val="visible"/>
                                      </p:to>
                                    </p:set>
                                    <p:animEffect transition="in" filter="fade">
                                      <p:cBhvr>
                                        <p:cTn id="136" dur="500"/>
                                        <p:tgtEl>
                                          <p:spTgt spid="46"/>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4"/>
                                        </p:tgtEl>
                                        <p:attrNameLst>
                                          <p:attrName>style.visibility</p:attrName>
                                        </p:attrNameLst>
                                      </p:cBhvr>
                                      <p:to>
                                        <p:strVal val="visible"/>
                                      </p:to>
                                    </p:set>
                                    <p:animEffect transition="in" filter="fade">
                                      <p:cBhvr>
                                        <p:cTn id="1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Graphic spid="4"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12" name="CasellaDiTesto 11">
            <a:extLst>
              <a:ext uri="{FF2B5EF4-FFF2-40B4-BE49-F238E27FC236}">
                <a16:creationId xmlns:a16="http://schemas.microsoft.com/office/drawing/2014/main" id="{3013AAFF-EDCA-CE54-A6EA-0ADFFC150EA8}"/>
              </a:ext>
            </a:extLst>
          </p:cNvPr>
          <p:cNvSpPr txBox="1"/>
          <p:nvPr/>
        </p:nvSpPr>
        <p:spPr>
          <a:xfrm>
            <a:off x="195237" y="1298982"/>
            <a:ext cx="11608836" cy="4462760"/>
          </a:xfrm>
          <a:prstGeom prst="rect">
            <a:avLst/>
          </a:prstGeom>
          <a:noFill/>
        </p:spPr>
        <p:txBody>
          <a:bodyPr wrap="square" rtlCol="0">
            <a:spAutoFit/>
          </a:bodyPr>
          <a:lstStyle/>
          <a:p>
            <a:pPr algn="just"/>
            <a:r>
              <a:rPr lang="it-IT" sz="3200" b="1" dirty="0">
                <a:solidFill>
                  <a:srgbClr val="B27F47"/>
                </a:solidFill>
                <a:latin typeface="Titillium Bd" pitchFamily="2" charset="77"/>
              </a:rPr>
              <a:t>CONSIDERAZIONI</a:t>
            </a:r>
          </a:p>
          <a:p>
            <a:pPr algn="just"/>
            <a:r>
              <a:rPr lang="it-IT" sz="2800" dirty="0" smtClean="0"/>
              <a:t>Nei progetti, soprattutto quelli che ricevono grandi finanziamenti, le procedure </a:t>
            </a:r>
            <a:r>
              <a:rPr lang="it-IT" sz="2800" dirty="0"/>
              <a:t>amministrative </a:t>
            </a:r>
            <a:r>
              <a:rPr lang="it-IT" sz="2800" dirty="0" smtClean="0"/>
              <a:t>hanno la precedenza sugli aspetti tecnici e questo porta a prodotti non sempre ottimali e da rivedere anche a valle della chiusura del progetto stesso.</a:t>
            </a:r>
          </a:p>
          <a:p>
            <a:pPr algn="just"/>
            <a:r>
              <a:rPr lang="it-IT" sz="2800" dirty="0" smtClean="0">
                <a:sym typeface="Wingdings" panose="05000000000000000000" pitchFamily="2" charset="2"/>
              </a:rPr>
              <a:t>Apertura </a:t>
            </a:r>
            <a:r>
              <a:rPr lang="it-IT" sz="2800" dirty="0">
                <a:sym typeface="Wingdings" panose="05000000000000000000" pitchFamily="2" charset="2"/>
              </a:rPr>
              <a:t>Mercato  </a:t>
            </a:r>
            <a:r>
              <a:rPr lang="it-IT" sz="2800" dirty="0" smtClean="0">
                <a:sym typeface="Wingdings" panose="05000000000000000000" pitchFamily="2" charset="2"/>
              </a:rPr>
              <a:t>Le gare </a:t>
            </a:r>
            <a:r>
              <a:rPr lang="it-IT" sz="2800" dirty="0">
                <a:sym typeface="Wingdings" panose="05000000000000000000" pitchFamily="2" charset="2"/>
              </a:rPr>
              <a:t>al ribasso </a:t>
            </a:r>
            <a:r>
              <a:rPr lang="it-IT" sz="2800" dirty="0" smtClean="0">
                <a:sym typeface="Wingdings" panose="05000000000000000000" pitchFamily="2" charset="2"/>
              </a:rPr>
              <a:t>sono un vero </a:t>
            </a:r>
            <a:r>
              <a:rPr lang="it-IT" sz="2800" dirty="0">
                <a:sym typeface="Wingdings" panose="05000000000000000000" pitchFamily="2" charset="2"/>
              </a:rPr>
              <a:t>risparmio</a:t>
            </a:r>
            <a:r>
              <a:rPr lang="it-IT" sz="2800" dirty="0" smtClean="0">
                <a:sym typeface="Wingdings" panose="05000000000000000000" pitchFamily="2" charset="2"/>
              </a:rPr>
              <a:t>?</a:t>
            </a:r>
          </a:p>
          <a:p>
            <a:pPr algn="just"/>
            <a:r>
              <a:rPr lang="it-IT" sz="2800" dirty="0" smtClean="0">
                <a:sym typeface="Wingdings" panose="05000000000000000000" pitchFamily="2" charset="2"/>
              </a:rPr>
              <a:t>Da esperienza personali, </a:t>
            </a:r>
            <a:r>
              <a:rPr lang="it-IT" sz="2800" b="1" dirty="0" smtClean="0">
                <a:sym typeface="Wingdings" panose="05000000000000000000" pitchFamily="2" charset="2"/>
              </a:rPr>
              <a:t>NO!</a:t>
            </a:r>
            <a:r>
              <a:rPr lang="it-IT" sz="2800" dirty="0" smtClean="0">
                <a:sym typeface="Wingdings" panose="05000000000000000000" pitchFamily="2" charset="2"/>
              </a:rPr>
              <a:t>  Per una specifica fornitura si è dovuto perdere del tempo per sistemare delle schede mal prodotte, facendo slittare il collaudo da 3 </a:t>
            </a:r>
            <a:r>
              <a:rPr lang="it-IT" sz="2800" dirty="0">
                <a:sym typeface="Wingdings" panose="05000000000000000000" pitchFamily="2" charset="2"/>
              </a:rPr>
              <a:t>settimane a 2 </a:t>
            </a:r>
            <a:r>
              <a:rPr lang="it-IT" sz="2800" dirty="0" smtClean="0">
                <a:sym typeface="Wingdings" panose="05000000000000000000" pitchFamily="2" charset="2"/>
              </a:rPr>
              <a:t>mesi e con dispositivi </a:t>
            </a:r>
            <a:r>
              <a:rPr lang="it-IT" sz="2800" dirty="0">
                <a:sym typeface="Wingdings" panose="05000000000000000000" pitchFamily="2" charset="2"/>
              </a:rPr>
              <a:t>nativamente «deboli» causa </a:t>
            </a:r>
            <a:r>
              <a:rPr lang="it-IT" sz="2800" dirty="0" smtClean="0">
                <a:sym typeface="Wingdings" panose="05000000000000000000" pitchFamily="2" charset="2"/>
              </a:rPr>
              <a:t>rilavorazioni e quindi con una minore affidabilità.</a:t>
            </a:r>
            <a:endParaRPr lang="it-IT" sz="2800" dirty="0"/>
          </a:p>
        </p:txBody>
      </p:sp>
    </p:spTree>
    <p:extLst>
      <p:ext uri="{BB962C8B-B14F-4D97-AF65-F5344CB8AC3E}">
        <p14:creationId xmlns:p14="http://schemas.microsoft.com/office/powerpoint/2010/main" val="5679868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6" name="Titolo 1"/>
          <p:cNvSpPr>
            <a:spLocks noGrp="1"/>
          </p:cNvSpPr>
          <p:nvPr>
            <p:ph type="title"/>
          </p:nvPr>
        </p:nvSpPr>
        <p:spPr>
          <a:xfrm>
            <a:off x="623219" y="1280202"/>
            <a:ext cx="10515600" cy="1113905"/>
          </a:xfrm>
        </p:spPr>
        <p:txBody>
          <a:bodyPr>
            <a:normAutofit/>
          </a:bodyPr>
          <a:lstStyle/>
          <a:p>
            <a:pPr algn="ctr"/>
            <a:r>
              <a:rPr lang="en-GB" sz="3600" b="1" dirty="0" smtClean="0"/>
              <a:t>The “first light”?</a:t>
            </a:r>
            <a:endParaRPr lang="en-GB" sz="3600" b="1" dirty="0"/>
          </a:p>
        </p:txBody>
      </p:sp>
      <p:pic>
        <p:nvPicPr>
          <p:cNvPr id="7" name="Immagine 6"/>
          <p:cNvPicPr>
            <a:picLocks noChangeAspect="1"/>
          </p:cNvPicPr>
          <p:nvPr/>
        </p:nvPicPr>
        <p:blipFill>
          <a:blip r:embed="rId3"/>
          <a:stretch>
            <a:fillRect/>
          </a:stretch>
        </p:blipFill>
        <p:spPr>
          <a:xfrm>
            <a:off x="2546138" y="1837155"/>
            <a:ext cx="6714381" cy="4897004"/>
          </a:xfrm>
          <a:prstGeom prst="rect">
            <a:avLst/>
          </a:prstGeom>
        </p:spPr>
      </p:pic>
    </p:spTree>
    <p:extLst>
      <p:ext uri="{BB962C8B-B14F-4D97-AF65-F5344CB8AC3E}">
        <p14:creationId xmlns:p14="http://schemas.microsoft.com/office/powerpoint/2010/main" val="124425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grpSp>
        <p:nvGrpSpPr>
          <p:cNvPr id="2" name="Gruppo 1">
            <a:extLst>
              <a:ext uri="{FF2B5EF4-FFF2-40B4-BE49-F238E27FC236}">
                <a16:creationId xmlns:a16="http://schemas.microsoft.com/office/drawing/2014/main" id="{96F2BE92-CAD6-4E5F-BBD8-41DFE99B71B6}"/>
              </a:ext>
            </a:extLst>
          </p:cNvPr>
          <p:cNvGrpSpPr/>
          <p:nvPr/>
        </p:nvGrpSpPr>
        <p:grpSpPr>
          <a:xfrm>
            <a:off x="0" y="1613646"/>
            <a:ext cx="12192000" cy="4410636"/>
            <a:chOff x="0" y="1613646"/>
            <a:chExt cx="12192000" cy="4410636"/>
          </a:xfrm>
        </p:grpSpPr>
        <p:sp>
          <p:nvSpPr>
            <p:cNvPr id="4" name="Rettangolo 3">
              <a:extLst>
                <a:ext uri="{FF2B5EF4-FFF2-40B4-BE49-F238E27FC236}">
                  <a16:creationId xmlns:a16="http://schemas.microsoft.com/office/drawing/2014/main" id="{11AE6265-A576-43AA-A83A-6125E2752AFA}"/>
                </a:ext>
              </a:extLst>
            </p:cNvPr>
            <p:cNvSpPr/>
            <p:nvPr/>
          </p:nvSpPr>
          <p:spPr>
            <a:xfrm>
              <a:off x="0" y="3585884"/>
              <a:ext cx="12192000" cy="2438398"/>
            </a:xfrm>
            <a:prstGeom prst="rect">
              <a:avLst/>
            </a:prstGeom>
            <a:solidFill>
              <a:srgbClr val="BBD3EF"/>
            </a:solidFill>
            <a:ln>
              <a:solidFill>
                <a:srgbClr val="BBD3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ubtitle 2">
              <a:extLst>
                <a:ext uri="{FF2B5EF4-FFF2-40B4-BE49-F238E27FC236}">
                  <a16:creationId xmlns:a16="http://schemas.microsoft.com/office/drawing/2014/main" id="{02AB8B11-02B5-4281-8A61-3CC19DD3D26F}"/>
                </a:ext>
              </a:extLst>
            </p:cNvPr>
            <p:cNvSpPr txBox="1">
              <a:spLocks/>
            </p:cNvSpPr>
            <p:nvPr/>
          </p:nvSpPr>
          <p:spPr>
            <a:xfrm>
              <a:off x="4473847" y="3854082"/>
              <a:ext cx="6167260" cy="195079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dirty="0" smtClean="0">
                  <a:solidFill>
                    <a:schemeClr val="tx1"/>
                  </a:solidFill>
                  <a:effectLst/>
                  <a:latin typeface="Titill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Titill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Titill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Titill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600" kern="1200" dirty="0">
                  <a:solidFill>
                    <a:schemeClr val="tx1"/>
                  </a:solidFill>
                  <a:effectLst/>
                  <a:latin typeface="Titill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200"/>
                </a:spcAft>
                <a:buNone/>
              </a:pPr>
              <a:r>
                <a:rPr lang="it-IT" sz="1600" b="1" dirty="0">
                  <a:solidFill>
                    <a:srgbClr val="3F4B5B"/>
                  </a:solidFill>
                </a:rPr>
                <a:t>Next Generation – Croce del Nord</a:t>
              </a:r>
            </a:p>
            <a:p>
              <a:pPr marL="0" indent="0" algn="ctr">
                <a:spcBef>
                  <a:spcPts val="0"/>
                </a:spcBef>
                <a:buNone/>
              </a:pPr>
              <a:r>
                <a:rPr lang="it-IT" sz="1600" b="1" dirty="0">
                  <a:solidFill>
                    <a:srgbClr val="4973A1"/>
                  </a:solidFill>
                </a:rPr>
                <a:t>IR0000026</a:t>
              </a:r>
            </a:p>
            <a:p>
              <a:pPr marL="0" indent="0" algn="ctr">
                <a:spcBef>
                  <a:spcPts val="0"/>
                </a:spcBef>
                <a:buNone/>
              </a:pPr>
              <a:r>
                <a:rPr lang="it-IT" sz="1200" b="1" dirty="0">
                  <a:solidFill>
                    <a:srgbClr val="4973A1"/>
                  </a:solidFill>
                </a:rPr>
                <a:t>Intervento finanziato nell’ambito del </a:t>
              </a:r>
              <a:r>
                <a:rPr lang="it-IT" sz="1400" b="1" dirty="0">
                  <a:solidFill>
                    <a:srgbClr val="4973A1"/>
                  </a:solidFill>
                </a:rPr>
                <a:t>PNRR</a:t>
              </a:r>
              <a:r>
                <a:rPr lang="it-IT" sz="1200" b="1" dirty="0">
                  <a:solidFill>
                    <a:srgbClr val="4973A1"/>
                  </a:solidFill>
                </a:rPr>
                <a:t> - Piano Nazionale di Ripresa e Resilienza</a:t>
              </a:r>
            </a:p>
            <a:p>
              <a:pPr marL="0" indent="0" algn="ctr">
                <a:spcBef>
                  <a:spcPts val="1200"/>
                </a:spcBef>
                <a:buNone/>
              </a:pPr>
              <a:r>
                <a:rPr lang="it-IT" sz="1600" b="1" dirty="0">
                  <a:solidFill>
                    <a:srgbClr val="4973A1"/>
                  </a:solidFill>
                </a:rPr>
                <a:t>M4C2 </a:t>
              </a:r>
            </a:p>
            <a:p>
              <a:pPr marL="0" indent="0" algn="ctr">
                <a:spcBef>
                  <a:spcPts val="0"/>
                </a:spcBef>
                <a:buNone/>
              </a:pPr>
              <a:r>
                <a:rPr lang="it-IT" sz="1200" b="1" dirty="0">
                  <a:solidFill>
                    <a:srgbClr val="4973A1"/>
                  </a:solidFill>
                </a:rPr>
                <a:t>Missione 4 - </a:t>
              </a:r>
              <a:r>
                <a:rPr lang="it-IT" sz="1200" b="1" i="1" dirty="0">
                  <a:solidFill>
                    <a:srgbClr val="4973A1"/>
                  </a:solidFill>
                </a:rPr>
                <a:t>Istruzione e Ricerca           </a:t>
              </a:r>
              <a:r>
                <a:rPr lang="it-IT" sz="1200" b="1" dirty="0">
                  <a:solidFill>
                    <a:srgbClr val="4973A1"/>
                  </a:solidFill>
                </a:rPr>
                <a:t>Componente 2 - </a:t>
              </a:r>
              <a:r>
                <a:rPr lang="it-IT" sz="1200" b="1" i="1" dirty="0">
                  <a:solidFill>
                    <a:srgbClr val="4973A1"/>
                  </a:solidFill>
                </a:rPr>
                <a:t>Dalla Ricerca alla Impresa</a:t>
              </a:r>
            </a:p>
            <a:p>
              <a:pPr marL="0" indent="0" algn="ctr">
                <a:spcBef>
                  <a:spcPts val="0"/>
                </a:spcBef>
                <a:buNone/>
              </a:pPr>
              <a:r>
                <a:rPr lang="it-IT" sz="1200" b="1" dirty="0">
                  <a:solidFill>
                    <a:srgbClr val="4973A1"/>
                  </a:solidFill>
                </a:rPr>
                <a:t>Linea di Investimento 3.1 - </a:t>
              </a:r>
              <a:r>
                <a:rPr lang="it-IT" sz="1200" b="1" i="1" dirty="0">
                  <a:solidFill>
                    <a:srgbClr val="4973A1"/>
                  </a:solidFill>
                </a:rPr>
                <a:t>Rafforzamento e creazione di Infrastrutture di Ricerca</a:t>
              </a:r>
            </a:p>
            <a:p>
              <a:pPr marL="0" indent="0" algn="ctr">
                <a:spcBef>
                  <a:spcPts val="0"/>
                </a:spcBef>
                <a:buNone/>
              </a:pPr>
              <a:endParaRPr lang="it-IT" sz="1200" b="1" i="1" dirty="0">
                <a:solidFill>
                  <a:srgbClr val="4973A1"/>
                </a:solidFill>
              </a:endParaRPr>
            </a:p>
            <a:p>
              <a:pPr marL="0" indent="0" algn="ctr">
                <a:spcBef>
                  <a:spcPts val="0"/>
                </a:spcBef>
                <a:buNone/>
              </a:pPr>
              <a:r>
                <a:rPr lang="it-IT" sz="1200" b="1" i="1" dirty="0">
                  <a:solidFill>
                    <a:srgbClr val="4973A1"/>
                  </a:solidFill>
                </a:rPr>
                <a:t>CUP C53C22000880006</a:t>
              </a:r>
            </a:p>
          </p:txBody>
        </p:sp>
        <p:pic>
          <p:nvPicPr>
            <p:cNvPr id="8" name="Segnaposto immagine 6" descr="Immagine che contiene simbolo, Elementi grafici, bianco, logo&#10;&#10;Descrizione generata automaticamente">
              <a:extLst>
                <a:ext uri="{FF2B5EF4-FFF2-40B4-BE49-F238E27FC236}">
                  <a16:creationId xmlns:a16="http://schemas.microsoft.com/office/drawing/2014/main" id="{BE67F900-7C00-4565-BA7A-5E2191B4346B}"/>
                </a:ext>
              </a:extLst>
            </p:cNvPr>
            <p:cNvPicPr>
              <a:picLocks noChangeAspect="1"/>
            </p:cNvPicPr>
            <p:nvPr/>
          </p:nvPicPr>
          <p:blipFill rotWithShape="1">
            <a:blip r:embed="rId3">
              <a:extLst>
                <a:ext uri="{28A0092B-C50C-407E-A947-70E740481C1C}">
                  <a14:useLocalDpi xmlns:a14="http://schemas.microsoft.com/office/drawing/2010/main" val="0"/>
                </a:ext>
              </a:extLst>
            </a:blip>
            <a:srcRect t="3421" b="-102"/>
            <a:stretch/>
          </p:blipFill>
          <p:spPr>
            <a:xfrm>
              <a:off x="2314381" y="3820533"/>
              <a:ext cx="1905497" cy="1917246"/>
            </a:xfrm>
            <a:prstGeom prst="rect">
              <a:avLst/>
            </a:prstGeom>
          </p:spPr>
        </p:pic>
        <p:sp>
          <p:nvSpPr>
            <p:cNvPr id="11" name="Title 1">
              <a:extLst>
                <a:ext uri="{FF2B5EF4-FFF2-40B4-BE49-F238E27FC236}">
                  <a16:creationId xmlns:a16="http://schemas.microsoft.com/office/drawing/2014/main" id="{706E1CF5-E9D4-4DCA-B64A-3E51953D2B00}"/>
                </a:ext>
              </a:extLst>
            </p:cNvPr>
            <p:cNvSpPr txBox="1">
              <a:spLocks/>
            </p:cNvSpPr>
            <p:nvPr/>
          </p:nvSpPr>
          <p:spPr>
            <a:xfrm>
              <a:off x="1312783" y="1613646"/>
              <a:ext cx="9566434" cy="1658471"/>
            </a:xfrm>
            <a:prstGeom prst="rect">
              <a:avLst/>
            </a:prstGeom>
          </p:spPr>
          <p:txBody>
            <a:bodyPr vert="horz" lIns="91440" tIns="45720" rIns="91440" bIns="45720" rtlCol="0" anchor="t">
              <a:normAutofit fontScale="92500" lnSpcReduction="20000"/>
            </a:bodyPr>
            <a:lstStyle>
              <a:lvl1pPr marL="0" algn="l" defTabSz="914400" rtl="0" eaLnBrk="1" latinLnBrk="0" hangingPunct="1">
                <a:lnSpc>
                  <a:spcPct val="90000"/>
                </a:lnSpc>
                <a:spcBef>
                  <a:spcPct val="0"/>
                </a:spcBef>
                <a:buNone/>
                <a:defRPr lang="it-IT" sz="2800" b="1" kern="1200" dirty="0">
                  <a:solidFill>
                    <a:srgbClr val="B27F47"/>
                  </a:solidFill>
                  <a:latin typeface="Titillium Bd" pitchFamily="2" charset="77"/>
                  <a:ea typeface="+mn-ea"/>
                  <a:cs typeface="+mn-cs"/>
                </a:defRPr>
              </a:lvl1pPr>
            </a:lstStyle>
            <a:p>
              <a:pPr algn="ctr"/>
              <a:r>
                <a:rPr lang="it-IT" sz="9400" dirty="0"/>
                <a:t>GRAZIE</a:t>
              </a:r>
            </a:p>
            <a:p>
              <a:pPr algn="ctr"/>
              <a:r>
                <a:rPr lang="it-IT" sz="5200" dirty="0">
                  <a:solidFill>
                    <a:srgbClr val="573E23"/>
                  </a:solidFill>
                </a:rPr>
                <a:t>PER L’ATTENZIONE</a:t>
              </a:r>
            </a:p>
          </p:txBody>
        </p:sp>
      </p:grpSp>
    </p:spTree>
    <p:extLst>
      <p:ext uri="{BB962C8B-B14F-4D97-AF65-F5344CB8AC3E}">
        <p14:creationId xmlns:p14="http://schemas.microsoft.com/office/powerpoint/2010/main" val="774915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6" name="Rettangolo 5"/>
          <p:cNvSpPr/>
          <p:nvPr/>
        </p:nvSpPr>
        <p:spPr>
          <a:xfrm>
            <a:off x="1129146" y="1241368"/>
            <a:ext cx="5246716" cy="523220"/>
          </a:xfrm>
          <a:prstGeom prst="rect">
            <a:avLst/>
          </a:prstGeom>
        </p:spPr>
        <p:txBody>
          <a:bodyPr wrap="square">
            <a:spAutoFit/>
          </a:bodyPr>
          <a:lstStyle/>
          <a:p>
            <a:r>
              <a:rPr lang="en-GB" sz="2800" dirty="0" err="1"/>
              <a:t>I</a:t>
            </a:r>
            <a:r>
              <a:rPr lang="en-GB" sz="2800" dirty="0" err="1" smtClean="0"/>
              <a:t>naugurata</a:t>
            </a:r>
            <a:r>
              <a:rPr lang="en-GB" sz="2800" dirty="0" smtClean="0"/>
              <a:t> </a:t>
            </a:r>
            <a:r>
              <a:rPr lang="en-GB" sz="2800" dirty="0" err="1" smtClean="0"/>
              <a:t>il</a:t>
            </a:r>
            <a:r>
              <a:rPr lang="en-GB" sz="2800" dirty="0" smtClean="0"/>
              <a:t> 24 </a:t>
            </a:r>
            <a:r>
              <a:rPr lang="en-GB" sz="2800" dirty="0" err="1" smtClean="0"/>
              <a:t>ottobre</a:t>
            </a:r>
            <a:r>
              <a:rPr lang="en-GB" sz="2800" dirty="0" smtClean="0"/>
              <a:t> 1964.</a:t>
            </a:r>
          </a:p>
        </p:txBody>
      </p:sp>
      <p:pic>
        <p:nvPicPr>
          <p:cNvPr id="7" name="Picture 8" descr="inaug_Croce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708" y="1872582"/>
            <a:ext cx="6166658" cy="470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inaug_Croce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2869" y="1241368"/>
            <a:ext cx="4107873" cy="5400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692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7" name="Immagine 6"/>
          <p:cNvPicPr>
            <a:picLocks noChangeAspect="1"/>
          </p:cNvPicPr>
          <p:nvPr/>
        </p:nvPicPr>
        <p:blipFill>
          <a:blip r:embed="rId3"/>
          <a:stretch>
            <a:fillRect/>
          </a:stretch>
        </p:blipFill>
        <p:spPr>
          <a:xfrm>
            <a:off x="2696872" y="1285468"/>
            <a:ext cx="6084295" cy="2302166"/>
          </a:xfrm>
          <a:prstGeom prst="rect">
            <a:avLst/>
          </a:prstGeom>
        </p:spPr>
      </p:pic>
      <p:sp>
        <p:nvSpPr>
          <p:cNvPr id="8" name="CasellaDiTesto 7"/>
          <p:cNvSpPr txBox="1"/>
          <p:nvPr/>
        </p:nvSpPr>
        <p:spPr>
          <a:xfrm>
            <a:off x="5281201" y="1411315"/>
            <a:ext cx="915635" cy="523220"/>
          </a:xfrm>
          <a:prstGeom prst="rect">
            <a:avLst/>
          </a:prstGeom>
          <a:noFill/>
        </p:spPr>
        <p:txBody>
          <a:bodyPr wrap="none" rtlCol="0">
            <a:spAutoFit/>
          </a:bodyPr>
          <a:lstStyle/>
          <a:p>
            <a:r>
              <a:rPr lang="it-IT" sz="2800" b="1" dirty="0" smtClean="0">
                <a:solidFill>
                  <a:schemeClr val="bg1"/>
                </a:solidFill>
              </a:rPr>
              <a:t>1967</a:t>
            </a:r>
            <a:endParaRPr lang="en-GB" sz="2800" b="1" dirty="0">
              <a:solidFill>
                <a:schemeClr val="bg1"/>
              </a:solidFill>
            </a:endParaRPr>
          </a:p>
        </p:txBody>
      </p:sp>
      <p:pic>
        <p:nvPicPr>
          <p:cNvPr id="11" name="Immagine 10"/>
          <p:cNvPicPr>
            <a:picLocks noChangeAspect="1"/>
          </p:cNvPicPr>
          <p:nvPr/>
        </p:nvPicPr>
        <p:blipFill rotWithShape="1">
          <a:blip r:embed="rId4" cstate="print">
            <a:extLst>
              <a:ext uri="{28A0092B-C50C-407E-A947-70E740481C1C}">
                <a14:useLocalDpi xmlns:a14="http://schemas.microsoft.com/office/drawing/2010/main" val="0"/>
              </a:ext>
            </a:extLst>
          </a:blip>
          <a:srcRect l="4967" t="23757" r="7284" b="22788"/>
          <a:stretch/>
        </p:blipFill>
        <p:spPr>
          <a:xfrm>
            <a:off x="2700345" y="3736859"/>
            <a:ext cx="6080822" cy="2469284"/>
          </a:xfrm>
          <a:prstGeom prst="rect">
            <a:avLst/>
          </a:prstGeom>
        </p:spPr>
      </p:pic>
      <p:sp>
        <p:nvSpPr>
          <p:cNvPr id="12" name="Ovale 11"/>
          <p:cNvSpPr/>
          <p:nvPr/>
        </p:nvSpPr>
        <p:spPr>
          <a:xfrm rot="952532">
            <a:off x="2661176" y="4040040"/>
            <a:ext cx="3993238" cy="1014569"/>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0472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12" name="Immagine 11" descr="C:\Users\Germano\Pictures\Stazione\Croce\IMG_7895.JPG"/>
          <p:cNvPicPr/>
          <p:nvPr/>
        </p:nvPicPr>
        <p:blipFill rotWithShape="1">
          <a:blip r:embed="rId3" cstate="email">
            <a:extLst>
              <a:ext uri="{28A0092B-C50C-407E-A947-70E740481C1C}">
                <a14:useLocalDpi xmlns:a14="http://schemas.microsoft.com/office/drawing/2010/main"/>
              </a:ext>
            </a:extLst>
          </a:blip>
          <a:srcRect/>
          <a:stretch/>
        </p:blipFill>
        <p:spPr bwMode="auto">
          <a:xfrm>
            <a:off x="1645625" y="1393863"/>
            <a:ext cx="8560777" cy="470388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98685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sp>
        <p:nvSpPr>
          <p:cNvPr id="7" name="Google Shape;95;p3"/>
          <p:cNvSpPr txBox="1">
            <a:spLocks/>
          </p:cNvSpPr>
          <p:nvPr/>
        </p:nvSpPr>
        <p:spPr>
          <a:xfrm>
            <a:off x="668214" y="973806"/>
            <a:ext cx="105156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it-IT" sz="3200" b="1" dirty="0">
                <a:solidFill>
                  <a:srgbClr val="B27F47"/>
                </a:solidFill>
                <a:latin typeface="Titillium Bd" pitchFamily="2" charset="77"/>
                <a:ea typeface="+mn-ea"/>
                <a:cs typeface="+mn-cs"/>
              </a:rPr>
              <a:t>Upgrade Croce del Nord: ramo Est-Ovest</a:t>
            </a:r>
            <a:endParaRPr lang="en-GB" sz="3200" b="1" dirty="0">
              <a:solidFill>
                <a:srgbClr val="B27F47"/>
              </a:solidFill>
              <a:latin typeface="Titillium Bd" pitchFamily="2" charset="77"/>
              <a:ea typeface="+mn-ea"/>
              <a:cs typeface="+mn-cs"/>
            </a:endParaRPr>
          </a:p>
        </p:txBody>
      </p:sp>
      <p:sp>
        <p:nvSpPr>
          <p:cNvPr id="8" name="Segnaposto contenuto 2"/>
          <p:cNvSpPr>
            <a:spLocks noGrp="1"/>
          </p:cNvSpPr>
          <p:nvPr>
            <p:ph idx="1"/>
          </p:nvPr>
        </p:nvSpPr>
        <p:spPr>
          <a:xfrm>
            <a:off x="668214" y="2071544"/>
            <a:ext cx="10515600" cy="3792925"/>
          </a:xfrm>
        </p:spPr>
        <p:txBody>
          <a:bodyPr>
            <a:normAutofit/>
          </a:bodyPr>
          <a:lstStyle/>
          <a:p>
            <a:pPr lvl="0"/>
            <a:r>
              <a:rPr lang="it-IT" dirty="0" smtClean="0"/>
              <a:t>Consolidamento strutturale e verniciatura</a:t>
            </a:r>
            <a:endParaRPr lang="en-GB" dirty="0" smtClean="0"/>
          </a:p>
          <a:p>
            <a:pPr lvl="0"/>
            <a:r>
              <a:rPr lang="it-IT" dirty="0" smtClean="0"/>
              <a:t>Modifica della movimentazione</a:t>
            </a:r>
            <a:endParaRPr lang="en-GB" dirty="0" smtClean="0"/>
          </a:p>
          <a:p>
            <a:pPr lvl="0"/>
            <a:r>
              <a:rPr lang="it-IT" dirty="0" smtClean="0"/>
              <a:t>Modifica </a:t>
            </a:r>
            <a:r>
              <a:rPr lang="it-IT" dirty="0"/>
              <a:t>linea </a:t>
            </a:r>
            <a:r>
              <a:rPr lang="it-IT" dirty="0" smtClean="0"/>
              <a:t>focale</a:t>
            </a:r>
            <a:endParaRPr lang="en-GB" dirty="0"/>
          </a:p>
          <a:p>
            <a:pPr lvl="0"/>
            <a:r>
              <a:rPr lang="it-IT" dirty="0"/>
              <a:t>Installazione nuovi ricevitori sulla linea </a:t>
            </a:r>
            <a:r>
              <a:rPr lang="it-IT" dirty="0" smtClean="0"/>
              <a:t>focale e collegamenti in fibra ottica</a:t>
            </a:r>
            <a:endParaRPr lang="en-GB" dirty="0"/>
          </a:p>
          <a:p>
            <a:pPr lvl="0"/>
            <a:r>
              <a:rPr lang="it-IT" dirty="0" smtClean="0"/>
              <a:t>Nuovo Data Center </a:t>
            </a:r>
            <a:endParaRPr lang="en-GB" dirty="0"/>
          </a:p>
          <a:p>
            <a:pPr lvl="0"/>
            <a:r>
              <a:rPr lang="it-IT" dirty="0" smtClean="0"/>
              <a:t>Sviluppo </a:t>
            </a:r>
            <a:r>
              <a:rPr lang="it-IT" dirty="0"/>
              <a:t>firmware e </a:t>
            </a:r>
            <a:r>
              <a:rPr lang="it-IT" dirty="0" smtClean="0"/>
              <a:t>software</a:t>
            </a:r>
            <a:endParaRPr lang="en-GB" dirty="0"/>
          </a:p>
          <a:p>
            <a:endParaRPr lang="en-GB" dirty="0"/>
          </a:p>
        </p:txBody>
      </p:sp>
    </p:spTree>
    <p:extLst>
      <p:ext uri="{BB962C8B-B14F-4D97-AF65-F5344CB8AC3E}">
        <p14:creationId xmlns:p14="http://schemas.microsoft.com/office/powerpoint/2010/main" val="326602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11" name="Immagine 10">
            <a:extLst>
              <a:ext uri="{FF2B5EF4-FFF2-40B4-BE49-F238E27FC236}">
                <a16:creationId xmlns:a16="http://schemas.microsoft.com/office/drawing/2014/main" id="{2A721B42-7500-BA10-67B6-1476ED00DD0B}"/>
              </a:ext>
            </a:extLst>
          </p:cNvPr>
          <p:cNvPicPr/>
          <p:nvPr/>
        </p:nvPicPr>
        <p:blipFill>
          <a:blip r:embed="rId3"/>
          <a:stretch>
            <a:fillRect/>
          </a:stretch>
        </p:blipFill>
        <p:spPr>
          <a:xfrm>
            <a:off x="166630" y="1634832"/>
            <a:ext cx="5915516" cy="4059382"/>
          </a:xfrm>
          <a:prstGeom prst="rect">
            <a:avLst/>
          </a:prstGeom>
        </p:spPr>
      </p:pic>
      <p:pic>
        <p:nvPicPr>
          <p:cNvPr id="12" name="Immagine 11">
            <a:extLst>
              <a:ext uri="{FF2B5EF4-FFF2-40B4-BE49-F238E27FC236}">
                <a16:creationId xmlns:a16="http://schemas.microsoft.com/office/drawing/2014/main" id="{1DDCF2B3-0023-8C2D-A72B-FBE8071B659B}"/>
              </a:ext>
            </a:extLst>
          </p:cNvPr>
          <p:cNvPicPr/>
          <p:nvPr/>
        </p:nvPicPr>
        <p:blipFill>
          <a:blip r:embed="rId4"/>
          <a:stretch>
            <a:fillRect/>
          </a:stretch>
        </p:blipFill>
        <p:spPr>
          <a:xfrm>
            <a:off x="6289964" y="1634832"/>
            <a:ext cx="5740008" cy="4059382"/>
          </a:xfrm>
          <a:prstGeom prst="rect">
            <a:avLst/>
          </a:prstGeom>
        </p:spPr>
      </p:pic>
    </p:spTree>
    <p:extLst>
      <p:ext uri="{BB962C8B-B14F-4D97-AF65-F5344CB8AC3E}">
        <p14:creationId xmlns:p14="http://schemas.microsoft.com/office/powerpoint/2010/main" val="2136523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1477B1D9-6D3E-8C3D-E797-9125E28CE66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3" name="CasellaDiTesto 2">
            <a:extLst>
              <a:ext uri="{FF2B5EF4-FFF2-40B4-BE49-F238E27FC236}">
                <a16:creationId xmlns:a16="http://schemas.microsoft.com/office/drawing/2014/main" id="{2A47D499-B358-7178-829A-9775F658D851}"/>
              </a:ext>
            </a:extLst>
          </p:cNvPr>
          <p:cNvSpPr txBox="1"/>
          <p:nvPr/>
        </p:nvSpPr>
        <p:spPr>
          <a:xfrm>
            <a:off x="6712747" y="6426382"/>
            <a:ext cx="5317225" cy="307777"/>
          </a:xfrm>
          <a:prstGeom prst="rect">
            <a:avLst/>
          </a:prstGeom>
          <a:noFill/>
        </p:spPr>
        <p:txBody>
          <a:bodyPr wrap="square" rtlCol="0">
            <a:spAutoFit/>
          </a:bodyPr>
          <a:lstStyle/>
          <a:p>
            <a:pPr algn="r"/>
            <a:r>
              <a:rPr lang="it-IT" sz="1400">
                <a:solidFill>
                  <a:schemeClr val="bg1">
                    <a:alpha val="50000"/>
                  </a:schemeClr>
                </a:solidFill>
                <a:latin typeface="Titillium" pitchFamily="2" charset="77"/>
              </a:rPr>
              <a:t>Missione 4 </a:t>
            </a:r>
            <a:r>
              <a:rPr lang="it-IT" sz="1400" b="1">
                <a:solidFill>
                  <a:schemeClr val="bg1">
                    <a:alpha val="50000"/>
                  </a:schemeClr>
                </a:solidFill>
                <a:latin typeface="Titillium" pitchFamily="2" charset="77"/>
              </a:rPr>
              <a:t>• Istruzione e Ricerca </a:t>
            </a:r>
            <a:endParaRPr lang="it-IT" sz="1400">
              <a:solidFill>
                <a:schemeClr val="bg1">
                  <a:alpha val="50000"/>
                </a:schemeClr>
              </a:solidFill>
              <a:latin typeface="Titillium" pitchFamily="2" charset="77"/>
            </a:endParaRPr>
          </a:p>
        </p:txBody>
      </p:sp>
      <p:sp>
        <p:nvSpPr>
          <p:cNvPr id="10" name="Rettangolo 9">
            <a:extLst>
              <a:ext uri="{FF2B5EF4-FFF2-40B4-BE49-F238E27FC236}">
                <a16:creationId xmlns:a16="http://schemas.microsoft.com/office/drawing/2014/main" id="{AB9059A0-B191-5E22-34EA-18B6D8C53934}"/>
              </a:ext>
            </a:extLst>
          </p:cNvPr>
          <p:cNvSpPr/>
          <p:nvPr/>
        </p:nvSpPr>
        <p:spPr>
          <a:xfrm>
            <a:off x="9728462" y="122548"/>
            <a:ext cx="2301510" cy="942681"/>
          </a:xfrm>
          <a:prstGeom prst="rect">
            <a:avLst/>
          </a:prstGeom>
          <a:solidFill>
            <a:srgbClr val="2A65AF"/>
          </a:solidFill>
          <a:ln>
            <a:solidFill>
              <a:srgbClr val="2A65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Segnaposto contenuto 17" descr="Immagine che contiene testo, Carattere, schermata, Elementi grafici&#10;&#10;Descrizione generata automaticamente">
            <a:extLst>
              <a:ext uri="{FF2B5EF4-FFF2-40B4-BE49-F238E27FC236}">
                <a16:creationId xmlns:a16="http://schemas.microsoft.com/office/drawing/2014/main" id="{30522EE0-0AD6-B07E-9BE2-F7074CEE433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34544" y="195681"/>
            <a:ext cx="1651602" cy="778125"/>
          </a:xfrm>
          <a:prstGeom prst="rect">
            <a:avLst/>
          </a:prstGeom>
        </p:spPr>
      </p:pic>
      <p:pic>
        <p:nvPicPr>
          <p:cNvPr id="6" name="Immagine 5" descr="C:\Users\Germano\AppData\Local\Microsoft\Windows\INetCache\Content.Word\IMG_20250530_13441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2437" y="1205343"/>
            <a:ext cx="8742217" cy="5060341"/>
          </a:xfrm>
          <a:prstGeom prst="rect">
            <a:avLst/>
          </a:prstGeom>
          <a:noFill/>
          <a:ln>
            <a:noFill/>
          </a:ln>
        </p:spPr>
      </p:pic>
    </p:spTree>
    <p:extLst>
      <p:ext uri="{BB962C8B-B14F-4D97-AF65-F5344CB8AC3E}">
        <p14:creationId xmlns:p14="http://schemas.microsoft.com/office/powerpoint/2010/main" val="19132628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MUR_SoggAttuatori.potx" id="{9805767C-2E52-4DE8-B760-2E02FDAAF4CD}" vid="{686DB170-6579-47D4-A971-0F75D53EEB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77A26F539967D4F98503910BA4FFFD8" ma:contentTypeVersion="15" ma:contentTypeDescription="Creare un nuovo documento." ma:contentTypeScope="" ma:versionID="63b9c261a55c251c9d1e50215d3749c4">
  <xsd:schema xmlns:xsd="http://www.w3.org/2001/XMLSchema" xmlns:xs="http://www.w3.org/2001/XMLSchema" xmlns:p="http://schemas.microsoft.com/office/2006/metadata/properties" xmlns:ns2="33de9cbb-7065-497c-aaf6-21859a933a93" xmlns:ns3="a398c2fc-ef96-41f5-a6be-4e19eee013d8" targetNamespace="http://schemas.microsoft.com/office/2006/metadata/properties" ma:root="true" ma:fieldsID="a66aada771cda6968eaf211002d80a89" ns2:_="" ns3:_="">
    <xsd:import namespace="33de9cbb-7065-497c-aaf6-21859a933a93"/>
    <xsd:import namespace="a398c2fc-ef96-41f5-a6be-4e19eee013d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de9cbb-7065-497c-aaf6-21859a933a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Tag immagine" ma:readOnly="false" ma:fieldId="{5cf76f15-5ced-4ddc-b409-7134ff3c332f}" ma:taxonomyMulti="true" ma:sspId="6d165d17-9b79-46c3-82b9-c927e733c429"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398c2fc-ef96-41f5-a6be-4e19eee013d8" elementFormDefault="qualified">
    <xsd:import namespace="http://schemas.microsoft.com/office/2006/documentManagement/types"/>
    <xsd:import namespace="http://schemas.microsoft.com/office/infopath/2007/PartnerControls"/>
    <xsd:element name="SharedWithUsers" ma:index="16"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Condiviso con dettagli" ma:internalName="SharedWithDetails" ma:readOnly="true">
      <xsd:simpleType>
        <xsd:restriction base="dms:Note">
          <xsd:maxLength value="255"/>
        </xsd:restriction>
      </xsd:simpleType>
    </xsd:element>
    <xsd:element name="TaxCatchAll" ma:index="21" nillable="true" ma:displayName="Taxonomy Catch All Column" ma:hidden="true" ma:list="{71b5f323-8b4a-4b41-bb8e-fb1b53a1f540}" ma:internalName="TaxCatchAll" ma:showField="CatchAllData" ma:web="a398c2fc-ef96-41f5-a6be-4e19eee013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398c2fc-ef96-41f5-a6be-4e19eee013d8" xsi:nil="true"/>
    <lcf76f155ced4ddcb4097134ff3c332f xmlns="33de9cbb-7065-497c-aaf6-21859a933a9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8A19A0-51A2-4533-A590-3477DED3BD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de9cbb-7065-497c-aaf6-21859a933a93"/>
    <ds:schemaRef ds:uri="a398c2fc-ef96-41f5-a6be-4e19eee013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467FBC-AEAE-4EC2-BF36-9EF027E22BDD}">
  <ds:schemaRefs>
    <ds:schemaRef ds:uri="a398c2fc-ef96-41f5-a6be-4e19eee013d8"/>
    <ds:schemaRef ds:uri="http://purl.org/dc/elements/1.1/"/>
    <ds:schemaRef ds:uri="http://purl.org/dc/dcmitype/"/>
    <ds:schemaRef ds:uri="http://schemas.openxmlformats.org/package/2006/metadata/core-properties"/>
    <ds:schemaRef ds:uri="http://www.w3.org/XML/1998/namespace"/>
    <ds:schemaRef ds:uri="http://schemas.microsoft.com/office/2006/documentManagement/types"/>
    <ds:schemaRef ds:uri="http://schemas.microsoft.com/office/2006/metadata/properties"/>
    <ds:schemaRef ds:uri="33de9cbb-7065-497c-aaf6-21859a933a93"/>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90BE24F4-7EB1-434B-8205-B2D5D65848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 MUR_SoggAttuatori</Template>
  <TotalTime>582</TotalTime>
  <Words>979</Words>
  <Application>Microsoft Office PowerPoint</Application>
  <PresentationFormat>Widescreen</PresentationFormat>
  <Paragraphs>142</Paragraphs>
  <Slides>33</Slides>
  <Notes>0</Notes>
  <HiddenSlides>0</HiddenSlides>
  <MMClips>1</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33</vt:i4>
      </vt:variant>
    </vt:vector>
  </HeadingPairs>
  <TitlesOfParts>
    <vt:vector size="42" baseType="lpstr">
      <vt:lpstr>Arial</vt:lpstr>
      <vt:lpstr>Calibri</vt:lpstr>
      <vt:lpstr>Calibri Light</vt:lpstr>
      <vt:lpstr>TimesNewRoman</vt:lpstr>
      <vt:lpstr>Titillium</vt:lpstr>
      <vt:lpstr>Titillium Bd</vt:lpstr>
      <vt:lpstr>WenQuanYi Zen Hei</vt:lpstr>
      <vt:lpstr>Wingdings</vt:lpstr>
      <vt:lpstr>Tema di Office</vt:lpstr>
      <vt:lpstr>PROGETTO  NG - CROCE</vt:lpstr>
      <vt:lpstr>Obiettivi principali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The “first light”?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Germano Bianchi</cp:lastModifiedBy>
  <cp:revision>61</cp:revision>
  <dcterms:created xsi:type="dcterms:W3CDTF">2022-10-26T09:11:02Z</dcterms:created>
  <dcterms:modified xsi:type="dcterms:W3CDTF">2026-07-01T15:54:25Z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0x010100777A26F539967D4F98503910BA4FFFD8</vt:lpwstr>
  </property>
</Properties>
</file>