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268" r:id="rId6"/>
    <p:sldId id="279" r:id="rId7"/>
    <p:sldId id="259" r:id="rId8"/>
    <p:sldId id="281" r:id="rId9"/>
    <p:sldId id="280" r:id="rId10"/>
    <p:sldId id="277" r:id="rId11"/>
    <p:sldId id="283" r:id="rId12"/>
    <p:sldId id="282" r:id="rId13"/>
    <p:sldId id="284" r:id="rId14"/>
    <p:sldId id="278" r:id="rId15"/>
    <p:sldId id="285" r:id="rId16"/>
    <p:sldId id="261" r:id="rId17"/>
    <p:sldId id="288" r:id="rId18"/>
    <p:sldId id="263" r:id="rId19"/>
    <p:sldId id="287" r:id="rId20"/>
    <p:sldId id="286" r:id="rId21"/>
    <p:sldId id="269" r:id="rId22"/>
    <p:sldId id="265" r:id="rId23"/>
    <p:sldId id="270" r:id="rId24"/>
    <p:sldId id="267" r:id="rId25"/>
    <p:sldId id="266" r:id="rId26"/>
    <p:sldId id="271" r:id="rId27"/>
    <p:sldId id="273" r:id="rId28"/>
    <p:sldId id="275" r:id="rId29"/>
    <p:sldId id="276" r:id="rId30"/>
    <p:sldId id="274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AF"/>
    <a:srgbClr val="EFDC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11"/>
    <p:restoredTop sz="72654"/>
  </p:normalViewPr>
  <p:slideViewPr>
    <p:cSldViewPr snapToGrid="0">
      <p:cViewPr varScale="1">
        <p:scale>
          <a:sx n="44" d="100"/>
          <a:sy n="44" d="100"/>
        </p:scale>
        <p:origin x="10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D2CD-F82A-F32A-12EE-958B0C4F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7551A2-6B61-BDB9-D906-CA799B3A4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758038E-562A-373F-0DAE-ABE85C6AC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pagina web del progetto si trova all’indirizzo </a:t>
            </a:r>
            <a:r>
              <a:rPr lang="it-IT" noProof="0" dirty="0" err="1"/>
              <a:t>pnrr.inaf.it</a:t>
            </a:r>
            <a:endParaRPr lang="it-IT" noProof="0" dirty="0"/>
          </a:p>
          <a:p>
            <a:r>
              <a:rPr lang="it-IT" noProof="0" dirty="0"/>
              <a:t>Contiene tutti i progetti PNRR a guida INAF.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D758C5-930B-CCE0-7EE5-8E06A36AF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2317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78B7-F1FA-BC27-C00B-02BA3C04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EDD427-482B-9018-190D-0339E56D0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1F3931-07C6-9E27-52DC-581114F49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nostra sezione raccoglie diverse pagine, tra cui «chi siamo» in cui è presentato l’elenco delle persone coinvolte nel progetto, la pagina «pubblicazioni» con l’elenco delle pubblicazioni e partecipazioni a conferenze e «ultime notizie» per raccontare i dettagli più interessanti al pubblico.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284E25-3541-298D-6CAB-507282891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849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78B7-F1FA-BC27-C00B-02BA3C04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EDD427-482B-9018-190D-0339E56D0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1F3931-07C6-9E27-52DC-581114F49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nostra sezione raccoglie diverse pagine, tra cui «chi siamo» in cui è presentato l’elenco delle persone coinvolte nel progetto, la pagina «pubblicazioni» con l’elenco delle pubblicazioni e partecipazioni a conferenze e «ultime notizie» per raccontare i dettagli più interessanti al pubblico.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284E25-3541-298D-6CAB-507282891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903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DC2F0-C43F-F7B0-0947-11E7B3E4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52779A4-70CD-5E47-1572-0E678F3C7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63CD66E-7F6E-977B-1EB2-FACD1C161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campagna di comunicazione social procede principalmente tramite i canali dell’istituto di radioastronomia, nelle sedi di Medicina e Noto.</a:t>
            </a:r>
          </a:p>
          <a:p>
            <a:r>
              <a:rPr lang="it-IT" noProof="0" dirty="0"/>
              <a:t>Nei post si raccontano gli ultimi sviluppi del progetto, rimandando poi alla pagina web per ulteriori dettagli.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8B183B-3761-723D-ABBE-C56F63AE7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06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DC2F0-C43F-F7B0-0947-11E7B3E4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52779A4-70CD-5E47-1572-0E678F3C7A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63CD66E-7F6E-977B-1EB2-FACD1C161B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campagna di comunicazione social procede principalmente tramite i canali dell’istituto di radioastronomia, nelle sedi di Medicina e Noto.</a:t>
            </a:r>
          </a:p>
          <a:p>
            <a:r>
              <a:rPr lang="it-IT" noProof="0" dirty="0"/>
              <a:t>Nei post si raccontano gli ultimi sviluppi del progetto, rimandando poi alla pagina web per ulteriori dettagli.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F8B183B-3761-723D-ABBE-C56F63AE7A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980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3232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1588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2603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1361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78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5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BD2CD-F82A-F32A-12EE-958B0C4F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E7551A2-6B61-BDB9-D906-CA799B3A4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758038E-562A-373F-0DAE-ABE85C6AC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pagina web del progetto si trova all’indirizzo </a:t>
            </a:r>
            <a:r>
              <a:rPr lang="it-IT" noProof="0" dirty="0" err="1"/>
              <a:t>pnrr.inaf.it</a:t>
            </a:r>
            <a:endParaRPr lang="it-IT" noProof="0" dirty="0"/>
          </a:p>
          <a:p>
            <a:r>
              <a:rPr lang="it-IT" noProof="0" dirty="0"/>
              <a:t>Contiene tutti i progetti PNRR a guida INAF.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D758C5-930B-CCE0-7EE5-8E06A36AF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0981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4284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0611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64965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8471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5194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45156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633B4-1D19-C39E-C0B4-6638D201F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6C4818B-EB0C-E14A-E4F8-06E6D3844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A709BCF-A235-5CEC-CBE4-D644F73AB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Infine la comunicazione esterna, che ha visto non solo il coinvolgimento di </a:t>
            </a:r>
            <a:r>
              <a:rPr lang="it-IT" noProof="0" dirty="0" err="1"/>
              <a:t>MediaIANF</a:t>
            </a:r>
            <a:r>
              <a:rPr lang="it-IT" noProof="0" dirty="0"/>
              <a:t>, la testata giornalistica del nostro ente, ma anche giornali locali e pagine divulgative che hanno dedicato articoli e/o fatto interviste per parlare del progetto.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noProof="0" dirty="0"/>
              <a:t>Dall’inizio del progetto sono stati pubblicati 2 servizi di </a:t>
            </a:r>
            <a:r>
              <a:rPr lang="it-IT" noProof="0" dirty="0" err="1"/>
              <a:t>MediaINAF</a:t>
            </a:r>
            <a:r>
              <a:rPr lang="it-IT" noProof="0" dirty="0"/>
              <a:t> e 9 tra articoli e interviste.</a:t>
            </a:r>
          </a:p>
          <a:p>
            <a:endParaRPr lang="it-IT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D0A69C0-C786-4AB8-DFAF-C026422A1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00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78B7-F1FA-BC27-C00B-02BA3C04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EDD427-482B-9018-190D-0339E56D0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1F3931-07C6-9E27-52DC-581114F49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nostra sezione raccoglie diverse pagine, tra cui «chi siamo» in cui è presentato l’elenco delle persone coinvolte nel progetto, la pagina «pubblicazioni» con l’elenco delle pubblicazioni e partecipazioni a conferenze e «ultime notizie» per raccontare i dettagli più interessanti al pubblico.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284E25-3541-298D-6CAB-507282891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2526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78B7-F1FA-BC27-C00B-02BA3C04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EDD427-482B-9018-190D-0339E56D0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1F3931-07C6-9E27-52DC-581114F49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nostra sezione raccoglie diverse pagine, tra cui «chi siamo» in cui è presentato l’elenco delle persone coinvolte nel progetto, la pagina «pubblicazioni» con l’elenco delle pubblicazioni e partecipazioni a conferenze e «ultime notizie» per raccontare i dettagli più interessanti al pubblico.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284E25-3541-298D-6CAB-507282891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007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78B7-F1FA-BC27-C00B-02BA3C04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EDD427-482B-9018-190D-0339E56D0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1F3931-07C6-9E27-52DC-581114F49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nostra sezione raccoglie diverse pagine, tra cui «chi siamo» in cui è presentato l’elenco delle persone coinvolte nel progetto, la pagina «pubblicazioni» con l’elenco delle pubblicazioni e partecipazioni a conferenze e «ultime notizie» per raccontare i dettagli più interessanti al pubblico.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284E25-3541-298D-6CAB-507282891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736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78B7-F1FA-BC27-C00B-02BA3C04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EDD427-482B-9018-190D-0339E56D0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1F3931-07C6-9E27-52DC-581114F49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nostra sezione raccoglie diverse pagine, tra cui «chi siamo» in cui è presentato l’elenco delle persone coinvolte nel progetto, la pagina «pubblicazioni» con l’elenco delle pubblicazioni e partecipazioni a conferenze e «ultime notizie» per raccontare i dettagli più interessanti al pubblico.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284E25-3541-298D-6CAB-507282891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072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78B7-F1FA-BC27-C00B-02BA3C04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EDD427-482B-9018-190D-0339E56D0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1F3931-07C6-9E27-52DC-581114F49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nostra sezione raccoglie diverse pagine, tra cui «chi siamo» in cui è presentato l’elenco delle persone coinvolte nel progetto, la pagina «pubblicazioni» con l’elenco delle pubblicazioni e partecipazioni a conferenze e «ultime notizie» per raccontare i dettagli più interessanti al pubblico.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284E25-3541-298D-6CAB-507282891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3666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78B7-F1FA-BC27-C00B-02BA3C04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EDD427-482B-9018-190D-0339E56D0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1F3931-07C6-9E27-52DC-581114F49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nostra sezione raccoglie diverse pagine, tra cui «chi siamo» in cui è presentato l’elenco delle persone coinvolte nel progetto, la pagina «pubblicazioni» con l’elenco delle pubblicazioni e partecipazioni a conferenze e «ultime notizie» per raccontare i dettagli più interessanti al pubblico.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284E25-3541-298D-6CAB-507282891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6484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578B7-F1FA-BC27-C00B-02BA3C044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3EDD427-482B-9018-190D-0339E56D02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A1F3931-07C6-9E27-52DC-581114F49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noProof="0" dirty="0"/>
              <a:t>La nostra sezione raccoglie diverse pagine, tra cui «chi siamo» in cui è presentato l’elenco delle persone coinvolte nel progetto, la pagina «pubblicazioni» con l’elenco delle pubblicazioni e partecipazioni a conferenze e «ultime notizie» per raccontare i dettagli più interessanti al pubblico.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0284E25-3541-298D-6CAB-507282891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513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6EDCB0A2-728A-49A8-AB77-143BA4F3D5D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B0E018EA-3E2C-4221-8F2D-FEADDDF2C9FC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335E7CDD-E29C-417A-9EB6-CD2357295E23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C9E42A7-6B34-1F97-76DA-EBB8E18730D0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BEC598D-3278-1A0C-1A08-CE187DED5E0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/>
              <a:t>Logo ente beneficiario</a:t>
            </a:r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A34C89DB-F94E-416B-B427-5896895C74C7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98F001A2-F3A9-48F9-9076-4BED0F384D6A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69B21D3C-ED42-40F8-9DE1-D9D7ADC643C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D2282136-A6F6-4DE9-B674-70AB2DBAADA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F76D1A69-D327-43C4-90DC-9A69E27F3DAE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30/06/2026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DC7008B9-D8E1-48AB-8B5F-71A812399F42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775" y="1335636"/>
            <a:ext cx="3795445" cy="1817139"/>
          </a:xfrm>
        </p:spPr>
        <p:txBody>
          <a:bodyPr>
            <a:normAutofit/>
          </a:bodyPr>
          <a:lstStyle/>
          <a:p>
            <a:r>
              <a:rPr lang="it-IT" sz="4400" dirty="0"/>
              <a:t>Comunicazione e divulgazione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774" y="3705226"/>
            <a:ext cx="3795445" cy="1655762"/>
          </a:xfrm>
        </p:spPr>
        <p:txBody>
          <a:bodyPr>
            <a:normAutofit fontScale="92500" lnSpcReduction="10000"/>
          </a:bodyPr>
          <a:lstStyle/>
          <a:p>
            <a:r>
              <a:rPr lang="it-IT" sz="2800" b="1" dirty="0" err="1">
                <a:solidFill>
                  <a:srgbClr val="5B6D85"/>
                </a:solidFill>
              </a:rPr>
              <a:t>Final</a:t>
            </a:r>
            <a:r>
              <a:rPr lang="it-IT" sz="2800" b="1" dirty="0">
                <a:solidFill>
                  <a:srgbClr val="5B6D85"/>
                </a:solidFill>
              </a:rPr>
              <a:t> Meeting</a:t>
            </a:r>
          </a:p>
          <a:p>
            <a:r>
              <a:rPr lang="it-IT" sz="2800" b="1" dirty="0">
                <a:solidFill>
                  <a:srgbClr val="5B6D85"/>
                </a:solidFill>
              </a:rPr>
              <a:t>NG-Croce</a:t>
            </a:r>
          </a:p>
          <a:p>
            <a:endParaRPr lang="it-IT" sz="1400" b="1" dirty="0">
              <a:solidFill>
                <a:srgbClr val="7196BE"/>
              </a:solidFill>
            </a:endParaRPr>
          </a:p>
          <a:p>
            <a:r>
              <a:rPr lang="it-IT" sz="1400" b="1" dirty="0">
                <a:solidFill>
                  <a:srgbClr val="7196BE"/>
                </a:solidFill>
              </a:rPr>
              <a:t>30 giugno – 2 luglio 2026</a:t>
            </a:r>
            <a:br>
              <a:rPr lang="it-IT" sz="1400" b="1" dirty="0">
                <a:solidFill>
                  <a:srgbClr val="7196BE"/>
                </a:solidFill>
              </a:rPr>
            </a:br>
            <a:r>
              <a:rPr lang="it-IT" sz="1400" b="1" dirty="0">
                <a:solidFill>
                  <a:srgbClr val="7196BE"/>
                </a:solidFill>
              </a:rPr>
              <a:t>Arcetri</a:t>
            </a:r>
          </a:p>
          <a:p>
            <a:endParaRPr lang="it-IT" dirty="0"/>
          </a:p>
        </p:txBody>
      </p:sp>
      <p:pic>
        <p:nvPicPr>
          <p:cNvPr id="7" name="Segnaposto immagine 6" descr="Immagine che contiene simbolo, Elementi grafici, bianco, logo&#10;&#10;Descrizione generata automaticamente">
            <a:extLst>
              <a:ext uri="{FF2B5EF4-FFF2-40B4-BE49-F238E27FC236}">
                <a16:creationId xmlns:a16="http://schemas.microsoft.com/office/drawing/2014/main" id="{E0DA5E35-8F4C-5FBF-76C8-701E5741AFD6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" b="-102"/>
          <a:stretch/>
        </p:blipFill>
        <p:spPr>
          <a:xfrm>
            <a:off x="6096000" y="1671004"/>
            <a:ext cx="4225900" cy="4251959"/>
          </a:xfr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0230911-BBD2-F50C-97D4-E1B7FEA8CEB4}"/>
              </a:ext>
            </a:extLst>
          </p:cNvPr>
          <p:cNvSpPr txBox="1"/>
          <p:nvPr/>
        </p:nvSpPr>
        <p:spPr>
          <a:xfrm>
            <a:off x="9722498" y="186612"/>
            <a:ext cx="2043403" cy="748425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1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ED1A063E-5590-9030-CE9D-3ACA37F24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98" y="186612"/>
            <a:ext cx="1651602" cy="778125"/>
          </a:xfrm>
          <a:prstGeom prst="rect">
            <a:avLst/>
          </a:prstGeom>
        </p:spPr>
      </p:pic>
      <p:sp>
        <p:nvSpPr>
          <p:cNvPr id="21" name="Segnaposto contenuto 20">
            <a:extLst>
              <a:ext uri="{FF2B5EF4-FFF2-40B4-BE49-F238E27FC236}">
                <a16:creationId xmlns:a16="http://schemas.microsoft.com/office/drawing/2014/main" id="{190CF29E-E057-1299-60A8-F13548116E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5775" y="5681663"/>
            <a:ext cx="3795444" cy="482600"/>
          </a:xfrm>
        </p:spPr>
        <p:txBody>
          <a:bodyPr>
            <a:normAutofit/>
          </a:bodyPr>
          <a:lstStyle/>
          <a:p>
            <a:endParaRPr lang="it-IT" sz="1800" b="1" i="1" dirty="0">
              <a:solidFill>
                <a:srgbClr val="2A65AF"/>
              </a:solidFill>
            </a:endParaRPr>
          </a:p>
          <a:p>
            <a:endParaRPr lang="it-IT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83E8FDF-9B7B-4F6C-BE93-C25DBC1F7AD7}"/>
              </a:ext>
            </a:extLst>
          </p:cNvPr>
          <p:cNvSpPr txBox="1">
            <a:spLocks/>
          </p:cNvSpPr>
          <p:nvPr/>
        </p:nvSpPr>
        <p:spPr>
          <a:xfrm>
            <a:off x="3823163" y="6375400"/>
            <a:ext cx="4545673" cy="48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200" dirty="0"/>
          </a:p>
          <a:p>
            <a:pPr algn="ctr"/>
            <a:r>
              <a:rPr lang="it-IT" sz="2800" b="1" dirty="0">
                <a:solidFill>
                  <a:schemeClr val="bg1"/>
                </a:solidFill>
              </a:rPr>
              <a:t>Rachele Toniolo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F0DA-148C-862B-7CDF-20EECCF5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7E0B9-53D6-CB8C-77D8-74F1F2F892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A0868-A53B-A9A3-4AB8-27BE075B69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1ACE1-6036-4AFC-F6F0-59110B826D8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2D60770-F569-C284-10C3-68250EC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0CBFC5-C58C-F847-923B-29527E2981EE}"/>
              </a:ext>
            </a:extLst>
          </p:cNvPr>
          <p:cNvSpPr txBox="1"/>
          <p:nvPr/>
        </p:nvSpPr>
        <p:spPr>
          <a:xfrm>
            <a:off x="118533" y="1257331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Concorsi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A57049-BE24-F498-F7E0-BBDF577F452F}"/>
              </a:ext>
            </a:extLst>
          </p:cNvPr>
          <p:cNvSpPr txBox="1"/>
          <p:nvPr/>
        </p:nvSpPr>
        <p:spPr>
          <a:xfrm>
            <a:off x="3639815" y="1278529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Gare d’appalto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8A61C5-5E27-8BE1-A0B6-2FA4E6D2D2AB}"/>
              </a:ext>
            </a:extLst>
          </p:cNvPr>
          <p:cNvSpPr txBox="1"/>
          <p:nvPr/>
        </p:nvSpPr>
        <p:spPr>
          <a:xfrm>
            <a:off x="8291539" y="1257331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Pubblicazioni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A0A8FD-9D39-7AD8-7AF0-71F7328B7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4" y="1863304"/>
            <a:ext cx="3331112" cy="43059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D8D7093-CE53-A83C-34F3-6489F4EA8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121" y="1914012"/>
            <a:ext cx="3331112" cy="425522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FD4F52A-CE5B-E560-5071-C50DFE87A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539" y="1824320"/>
            <a:ext cx="3353197" cy="4909839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2B04E20-1AF9-8CE3-B64E-47953101A41F}"/>
              </a:ext>
            </a:extLst>
          </p:cNvPr>
          <p:cNvSpPr/>
          <p:nvPr/>
        </p:nvSpPr>
        <p:spPr>
          <a:xfrm>
            <a:off x="8193643" y="3223512"/>
            <a:ext cx="3069638" cy="1821464"/>
          </a:xfrm>
          <a:prstGeom prst="rect">
            <a:avLst/>
          </a:prstGeom>
          <a:solidFill>
            <a:srgbClr val="EFDC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500" b="1" dirty="0">
                <a:solidFill>
                  <a:schemeClr val="tx1"/>
                </a:solidFill>
                <a:latin typeface=""/>
              </a:rPr>
              <a:t>13</a:t>
            </a:r>
            <a:r>
              <a:rPr lang="it-IT" sz="3500" noProof="0" dirty="0">
                <a:solidFill>
                  <a:schemeClr val="tx1"/>
                </a:solidFill>
                <a:latin typeface=""/>
              </a:rPr>
              <a:t> articoli</a:t>
            </a:r>
            <a:endParaRPr lang="it-IT" sz="3500" b="1" dirty="0">
              <a:solidFill>
                <a:schemeClr val="accent1"/>
              </a:solidFill>
              <a:latin typeface=""/>
            </a:endParaRPr>
          </a:p>
          <a:p>
            <a:pPr algn="ctr"/>
            <a:r>
              <a:rPr lang="it-IT" sz="3500" b="1" dirty="0">
                <a:solidFill>
                  <a:schemeClr val="tx1"/>
                </a:solidFill>
                <a:latin typeface=""/>
              </a:rPr>
              <a:t>32</a:t>
            </a:r>
            <a:r>
              <a:rPr lang="it-IT" sz="3500" noProof="0" dirty="0">
                <a:solidFill>
                  <a:schemeClr val="tx1"/>
                </a:solidFill>
                <a:latin typeface=""/>
              </a:rPr>
              <a:t> talk/poster</a:t>
            </a:r>
          </a:p>
        </p:txBody>
      </p:sp>
    </p:spTree>
    <p:extLst>
      <p:ext uri="{BB962C8B-B14F-4D97-AF65-F5344CB8AC3E}">
        <p14:creationId xmlns:p14="http://schemas.microsoft.com/office/powerpoint/2010/main" val="1658341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F0DA-148C-862B-7CDF-20EECCF5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7E0B9-53D6-CB8C-77D8-74F1F2F892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A0868-A53B-A9A3-4AB8-27BE075B69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1ACE1-6036-4AFC-F6F0-59110B826D8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2D60770-F569-C284-10C3-68250EC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A57049-BE24-F498-F7E0-BBDF577F452F}"/>
              </a:ext>
            </a:extLst>
          </p:cNvPr>
          <p:cNvSpPr txBox="1"/>
          <p:nvPr/>
        </p:nvSpPr>
        <p:spPr>
          <a:xfrm>
            <a:off x="3639815" y="1278529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Ultime notizie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C5CB6D-C46B-F505-13CB-D5BD802A1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342" y="1899139"/>
            <a:ext cx="7254017" cy="716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28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F0DA-148C-862B-7CDF-20EECCF5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7E0B9-53D6-CB8C-77D8-74F1F2F892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A0868-A53B-A9A3-4AB8-27BE075B69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1ACE1-6036-4AFC-F6F0-59110B826D8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2D60770-F569-C284-10C3-68250EC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A57049-BE24-F498-F7E0-BBDF577F452F}"/>
              </a:ext>
            </a:extLst>
          </p:cNvPr>
          <p:cNvSpPr txBox="1"/>
          <p:nvPr/>
        </p:nvSpPr>
        <p:spPr>
          <a:xfrm>
            <a:off x="3639815" y="1278529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Ultime notizie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C5CB6D-C46B-F505-13CB-D5BD802A1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342" y="1899139"/>
            <a:ext cx="7254017" cy="716683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77E4B55-F7FB-5BB2-B464-C1ACCDCA54C1}"/>
              </a:ext>
            </a:extLst>
          </p:cNvPr>
          <p:cNvSpPr/>
          <p:nvPr/>
        </p:nvSpPr>
        <p:spPr>
          <a:xfrm>
            <a:off x="3639815" y="2835074"/>
            <a:ext cx="3132667" cy="1821464"/>
          </a:xfrm>
          <a:prstGeom prst="rect">
            <a:avLst/>
          </a:prstGeom>
          <a:solidFill>
            <a:srgbClr val="EFDC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500" b="1" noProof="0" dirty="0">
                <a:solidFill>
                  <a:schemeClr val="tx1"/>
                </a:solidFill>
                <a:latin typeface=""/>
              </a:rPr>
              <a:t>15</a:t>
            </a:r>
            <a:r>
              <a:rPr lang="it-IT" sz="3500" noProof="0" dirty="0">
                <a:solidFill>
                  <a:schemeClr val="tx1"/>
                </a:solidFill>
                <a:latin typeface=""/>
              </a:rPr>
              <a:t> notizie pubblicate</a:t>
            </a:r>
            <a:endParaRPr lang="it-IT" sz="3500" b="1" noProof="0" dirty="0">
              <a:solidFill>
                <a:schemeClr val="accent1"/>
              </a:solidFill>
              <a:latin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819914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EB29C-5DEB-4869-B303-7F3DCF55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92CB9F-1806-C860-495F-A9CC65EFF58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515947-294E-06B6-7786-636F387323F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BB123FA-9DE9-F2EC-3C14-40BA52F7F265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97B55BF-7F50-113A-61F5-8DD439E9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29E4A4-79F0-BFA4-6573-3D5B84D48FCF}"/>
              </a:ext>
            </a:extLst>
          </p:cNvPr>
          <p:cNvSpPr txBox="1"/>
          <p:nvPr/>
        </p:nvSpPr>
        <p:spPr>
          <a:xfrm>
            <a:off x="1431655" y="1267837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Facebook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ED648B-5096-449F-B6DD-5705C94F6F27}"/>
              </a:ext>
            </a:extLst>
          </p:cNvPr>
          <p:cNvSpPr txBox="1"/>
          <p:nvPr/>
        </p:nvSpPr>
        <p:spPr>
          <a:xfrm>
            <a:off x="8913765" y="1257331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Instagram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2CB45C-8076-00C3-5482-3AD9DF517FC1}"/>
              </a:ext>
            </a:extLst>
          </p:cNvPr>
          <p:cNvSpPr txBox="1"/>
          <p:nvPr/>
        </p:nvSpPr>
        <p:spPr>
          <a:xfrm>
            <a:off x="5347082" y="3656199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Linkedin</a:t>
            </a:r>
          </a:p>
        </p:txBody>
      </p:sp>
      <p:pic>
        <p:nvPicPr>
          <p:cNvPr id="25" name="Immagine 24" descr="Immagine che contiene testo, schermata, cielo, Sito Web&#10;&#10;Il contenuto generato dall'IA potrebbe non essere corretto.">
            <a:extLst>
              <a:ext uri="{FF2B5EF4-FFF2-40B4-BE49-F238E27FC236}">
                <a16:creationId xmlns:a16="http://schemas.microsoft.com/office/drawing/2014/main" id="{36869535-B950-D9E5-89D6-278AF567E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65" y="4397922"/>
            <a:ext cx="4917971" cy="2169868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DE6F638-B59E-64BB-8C93-91CC1988EDF3}"/>
              </a:ext>
            </a:extLst>
          </p:cNvPr>
          <p:cNvSpPr txBox="1"/>
          <p:nvPr/>
        </p:nvSpPr>
        <p:spPr>
          <a:xfrm>
            <a:off x="5284640" y="2085925"/>
            <a:ext cx="2769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2"/>
                </a:solidFill>
                <a:latin typeface=""/>
                <a:cs typeface="Calibri" panose="020F0502020204030204" pitchFamily="34" charset="0"/>
              </a:rPr>
              <a:t>Social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003E739-9D52-C927-DC91-63983473B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54" y="3110826"/>
            <a:ext cx="3849421" cy="28008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E538497-6FA3-F9DB-038B-56DC818FD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605" y="2123207"/>
            <a:ext cx="2935373" cy="21698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6C14B3B-5EF7-8B4C-6FC3-F44817FA9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445" y="1983044"/>
            <a:ext cx="3568198" cy="168358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EAECC29-6204-EE1A-6A90-82C620772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96" y="3733558"/>
            <a:ext cx="3406195" cy="163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669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EB29C-5DEB-4869-B303-7F3DCF55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92CB9F-1806-C860-495F-A9CC65EFF58A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4515947-294E-06B6-7786-636F387323FE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BB123FA-9DE9-F2EC-3C14-40BA52F7F265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97B55BF-7F50-113A-61F5-8DD439E9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029E4A4-79F0-BFA4-6573-3D5B84D48FCF}"/>
              </a:ext>
            </a:extLst>
          </p:cNvPr>
          <p:cNvSpPr txBox="1"/>
          <p:nvPr/>
        </p:nvSpPr>
        <p:spPr>
          <a:xfrm>
            <a:off x="1431655" y="1267837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Facebook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ED648B-5096-449F-B6DD-5705C94F6F27}"/>
              </a:ext>
            </a:extLst>
          </p:cNvPr>
          <p:cNvSpPr txBox="1"/>
          <p:nvPr/>
        </p:nvSpPr>
        <p:spPr>
          <a:xfrm>
            <a:off x="8913765" y="1257331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Instagram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22CB45C-8076-00C3-5482-3AD9DF517FC1}"/>
              </a:ext>
            </a:extLst>
          </p:cNvPr>
          <p:cNvSpPr txBox="1"/>
          <p:nvPr/>
        </p:nvSpPr>
        <p:spPr>
          <a:xfrm>
            <a:off x="5347082" y="3656199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Linkedin</a:t>
            </a:r>
          </a:p>
        </p:txBody>
      </p:sp>
      <p:pic>
        <p:nvPicPr>
          <p:cNvPr id="25" name="Immagine 24" descr="Immagine che contiene testo, schermata, cielo, Sito Web&#10;&#10;Il contenuto generato dall'IA potrebbe non essere corretto.">
            <a:extLst>
              <a:ext uri="{FF2B5EF4-FFF2-40B4-BE49-F238E27FC236}">
                <a16:creationId xmlns:a16="http://schemas.microsoft.com/office/drawing/2014/main" id="{36869535-B950-D9E5-89D6-278AF567EE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65" y="4397922"/>
            <a:ext cx="4917971" cy="2169868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DE6F638-B59E-64BB-8C93-91CC1988EDF3}"/>
              </a:ext>
            </a:extLst>
          </p:cNvPr>
          <p:cNvSpPr txBox="1"/>
          <p:nvPr/>
        </p:nvSpPr>
        <p:spPr>
          <a:xfrm>
            <a:off x="5284640" y="2085925"/>
            <a:ext cx="2769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2"/>
                </a:solidFill>
                <a:latin typeface=""/>
                <a:cs typeface="Calibri" panose="020F0502020204030204" pitchFamily="34" charset="0"/>
              </a:rPr>
              <a:t>Social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003E739-9D52-C927-DC91-63983473BF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454" y="3110826"/>
            <a:ext cx="3849421" cy="28008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E538497-6FA3-F9DB-038B-56DC818FD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605" y="2123207"/>
            <a:ext cx="2935373" cy="21698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6C14B3B-5EF7-8B4C-6FC3-F44817FA9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445" y="1983044"/>
            <a:ext cx="3568198" cy="168358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EAECC29-6204-EE1A-6A90-82C620772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196" y="3733558"/>
            <a:ext cx="3406195" cy="163057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B6608227-EB4E-8409-7148-95E635A81F6B}"/>
              </a:ext>
            </a:extLst>
          </p:cNvPr>
          <p:cNvSpPr/>
          <p:nvPr/>
        </p:nvSpPr>
        <p:spPr>
          <a:xfrm>
            <a:off x="1774389" y="2647578"/>
            <a:ext cx="4106334" cy="1040247"/>
          </a:xfrm>
          <a:prstGeom prst="rect">
            <a:avLst/>
          </a:prstGeom>
          <a:solidFill>
            <a:srgbClr val="EFDC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500" b="1" dirty="0">
                <a:solidFill>
                  <a:schemeClr val="tx1"/>
                </a:solidFill>
                <a:latin typeface=""/>
              </a:rPr>
              <a:t>80+</a:t>
            </a:r>
            <a:r>
              <a:rPr lang="it-IT" sz="3500" b="1" noProof="0" dirty="0">
                <a:solidFill>
                  <a:schemeClr val="tx1"/>
                </a:solidFill>
                <a:latin typeface=""/>
              </a:rPr>
              <a:t> contenuti</a:t>
            </a:r>
          </a:p>
        </p:txBody>
      </p:sp>
    </p:spTree>
    <p:extLst>
      <p:ext uri="{BB962C8B-B14F-4D97-AF65-F5344CB8AC3E}">
        <p14:creationId xmlns:p14="http://schemas.microsoft.com/office/powerpoint/2010/main" val="555183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Servizi giornalistici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E326C2-A00F-DAF8-08A8-2313E6A2F3C4}"/>
              </a:ext>
            </a:extLst>
          </p:cNvPr>
          <p:cNvSpPr txBox="1"/>
          <p:nvPr/>
        </p:nvSpPr>
        <p:spPr>
          <a:xfrm>
            <a:off x="235145" y="2089919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 err="1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MediaINAF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pic>
        <p:nvPicPr>
          <p:cNvPr id="16" name="Immagine 15" descr="Immagine che contiene testo, cielo, schermata, Cartellone&#10;&#10;Il contenuto generato dall'IA potrebbe non essere corretto.">
            <a:extLst>
              <a:ext uri="{FF2B5EF4-FFF2-40B4-BE49-F238E27FC236}">
                <a16:creationId xmlns:a16="http://schemas.microsoft.com/office/drawing/2014/main" id="{AF824F34-0BB7-F0AC-4DEF-E627AC6FD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2799397"/>
            <a:ext cx="1955269" cy="1721804"/>
          </a:xfrm>
          <a:prstGeom prst="rect">
            <a:avLst/>
          </a:prstGeom>
        </p:spPr>
      </p:pic>
      <p:pic>
        <p:nvPicPr>
          <p:cNvPr id="18" name="Immagine 17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B822F6F2-10C3-0986-4C3B-E94616B6C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4" y="4183307"/>
            <a:ext cx="2696633" cy="19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05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Servizi giornalistici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E326C2-A00F-DAF8-08A8-2313E6A2F3C4}"/>
              </a:ext>
            </a:extLst>
          </p:cNvPr>
          <p:cNvSpPr txBox="1"/>
          <p:nvPr/>
        </p:nvSpPr>
        <p:spPr>
          <a:xfrm>
            <a:off x="235145" y="2089919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 err="1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MediaINAF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C35A80-34B0-56F3-D011-0B7E8B7C83A2}"/>
              </a:ext>
            </a:extLst>
          </p:cNvPr>
          <p:cNvSpPr txBox="1"/>
          <p:nvPr/>
        </p:nvSpPr>
        <p:spPr>
          <a:xfrm>
            <a:off x="4431246" y="2089921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Articoli</a:t>
            </a:r>
          </a:p>
        </p:txBody>
      </p:sp>
      <p:pic>
        <p:nvPicPr>
          <p:cNvPr id="16" name="Immagine 15" descr="Immagine che contiene testo, cielo, schermata, Cartellone&#10;&#10;Il contenuto generato dall'IA potrebbe non essere corretto.">
            <a:extLst>
              <a:ext uri="{FF2B5EF4-FFF2-40B4-BE49-F238E27FC236}">
                <a16:creationId xmlns:a16="http://schemas.microsoft.com/office/drawing/2014/main" id="{AF824F34-0BB7-F0AC-4DEF-E627AC6FD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2799397"/>
            <a:ext cx="1955269" cy="1721804"/>
          </a:xfrm>
          <a:prstGeom prst="rect">
            <a:avLst/>
          </a:prstGeom>
        </p:spPr>
      </p:pic>
      <p:pic>
        <p:nvPicPr>
          <p:cNvPr id="18" name="Immagine 17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B822F6F2-10C3-0986-4C3B-E94616B6C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4" y="4183307"/>
            <a:ext cx="2696633" cy="1996687"/>
          </a:xfrm>
          <a:prstGeom prst="rect">
            <a:avLst/>
          </a:prstGeom>
        </p:spPr>
      </p:pic>
      <p:pic>
        <p:nvPicPr>
          <p:cNvPr id="22" name="Immagine 21" descr="Immagine che contiene testo, schermata, giornale, persona&#10;&#10;Il contenuto generato dall'IA potrebbe non essere corretto.">
            <a:extLst>
              <a:ext uri="{FF2B5EF4-FFF2-40B4-BE49-F238E27FC236}">
                <a16:creationId xmlns:a16="http://schemas.microsoft.com/office/drawing/2014/main" id="{F7C1987C-434D-68FF-35F6-063A2DF0B1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05" y="2674694"/>
            <a:ext cx="3039890" cy="39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246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Servizi giornalistici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E326C2-A00F-DAF8-08A8-2313E6A2F3C4}"/>
              </a:ext>
            </a:extLst>
          </p:cNvPr>
          <p:cNvSpPr txBox="1"/>
          <p:nvPr/>
        </p:nvSpPr>
        <p:spPr>
          <a:xfrm>
            <a:off x="235145" y="2089919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 err="1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MediaINAF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C35A80-34B0-56F3-D011-0B7E8B7C83A2}"/>
              </a:ext>
            </a:extLst>
          </p:cNvPr>
          <p:cNvSpPr txBox="1"/>
          <p:nvPr/>
        </p:nvSpPr>
        <p:spPr>
          <a:xfrm>
            <a:off x="4431246" y="2089921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Articoli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016A64-70E5-998D-31EC-39C878975595}"/>
              </a:ext>
            </a:extLst>
          </p:cNvPr>
          <p:cNvSpPr txBox="1"/>
          <p:nvPr/>
        </p:nvSpPr>
        <p:spPr>
          <a:xfrm>
            <a:off x="8358615" y="2089920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Interviste</a:t>
            </a:r>
          </a:p>
        </p:txBody>
      </p:sp>
      <p:pic>
        <p:nvPicPr>
          <p:cNvPr id="16" name="Immagine 15" descr="Immagine che contiene testo, cielo, schermata, Cartellone&#10;&#10;Il contenuto generato dall'IA potrebbe non essere corretto.">
            <a:extLst>
              <a:ext uri="{FF2B5EF4-FFF2-40B4-BE49-F238E27FC236}">
                <a16:creationId xmlns:a16="http://schemas.microsoft.com/office/drawing/2014/main" id="{AF824F34-0BB7-F0AC-4DEF-E627AC6FD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2799397"/>
            <a:ext cx="1955269" cy="1721804"/>
          </a:xfrm>
          <a:prstGeom prst="rect">
            <a:avLst/>
          </a:prstGeom>
        </p:spPr>
      </p:pic>
      <p:pic>
        <p:nvPicPr>
          <p:cNvPr id="18" name="Immagine 17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B822F6F2-10C3-0986-4C3B-E94616B6C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4" y="4183307"/>
            <a:ext cx="2696633" cy="1996687"/>
          </a:xfrm>
          <a:prstGeom prst="rect">
            <a:avLst/>
          </a:prstGeom>
        </p:spPr>
      </p:pic>
      <p:pic>
        <p:nvPicPr>
          <p:cNvPr id="20" name="Immagine 19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F900F869-BB5D-7AFC-6595-C6FF1193B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34" y="2799397"/>
            <a:ext cx="3039890" cy="3295650"/>
          </a:xfrm>
          <a:prstGeom prst="rect">
            <a:avLst/>
          </a:prstGeom>
        </p:spPr>
      </p:pic>
      <p:pic>
        <p:nvPicPr>
          <p:cNvPr id="22" name="Immagine 21" descr="Immagine che contiene testo, schermata, giornale, persona&#10;&#10;Il contenuto generato dall'IA potrebbe non essere corretto.">
            <a:extLst>
              <a:ext uri="{FF2B5EF4-FFF2-40B4-BE49-F238E27FC236}">
                <a16:creationId xmlns:a16="http://schemas.microsoft.com/office/drawing/2014/main" id="{F7C1987C-434D-68FF-35F6-063A2DF0B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05" y="2674694"/>
            <a:ext cx="3039890" cy="39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29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Servizi giornalistici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11E326C2-A00F-DAF8-08A8-2313E6A2F3C4}"/>
              </a:ext>
            </a:extLst>
          </p:cNvPr>
          <p:cNvSpPr txBox="1"/>
          <p:nvPr/>
        </p:nvSpPr>
        <p:spPr>
          <a:xfrm>
            <a:off x="235145" y="2089919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 err="1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MediaINAF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C35A80-34B0-56F3-D011-0B7E8B7C83A2}"/>
              </a:ext>
            </a:extLst>
          </p:cNvPr>
          <p:cNvSpPr txBox="1"/>
          <p:nvPr/>
        </p:nvSpPr>
        <p:spPr>
          <a:xfrm>
            <a:off x="4431246" y="2089921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Articoli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6016A64-70E5-998D-31EC-39C878975595}"/>
              </a:ext>
            </a:extLst>
          </p:cNvPr>
          <p:cNvSpPr txBox="1"/>
          <p:nvPr/>
        </p:nvSpPr>
        <p:spPr>
          <a:xfrm>
            <a:off x="8358615" y="2089920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Interviste</a:t>
            </a:r>
          </a:p>
        </p:txBody>
      </p:sp>
      <p:pic>
        <p:nvPicPr>
          <p:cNvPr id="16" name="Immagine 15" descr="Immagine che contiene testo, cielo, schermata, Cartellone&#10;&#10;Il contenuto generato dall'IA potrebbe non essere corretto.">
            <a:extLst>
              <a:ext uri="{FF2B5EF4-FFF2-40B4-BE49-F238E27FC236}">
                <a16:creationId xmlns:a16="http://schemas.microsoft.com/office/drawing/2014/main" id="{AF824F34-0BB7-F0AC-4DEF-E627AC6FD0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2799397"/>
            <a:ext cx="1955269" cy="1721804"/>
          </a:xfrm>
          <a:prstGeom prst="rect">
            <a:avLst/>
          </a:prstGeom>
        </p:spPr>
      </p:pic>
      <p:pic>
        <p:nvPicPr>
          <p:cNvPr id="18" name="Immagine 17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B822F6F2-10C3-0986-4C3B-E94616B6C5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4" y="4183307"/>
            <a:ext cx="2696633" cy="1996687"/>
          </a:xfrm>
          <a:prstGeom prst="rect">
            <a:avLst/>
          </a:prstGeom>
        </p:spPr>
      </p:pic>
      <p:pic>
        <p:nvPicPr>
          <p:cNvPr id="20" name="Immagine 19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F900F869-BB5D-7AFC-6595-C6FF1193B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734" y="2799397"/>
            <a:ext cx="3039890" cy="3295650"/>
          </a:xfrm>
          <a:prstGeom prst="rect">
            <a:avLst/>
          </a:prstGeom>
        </p:spPr>
      </p:pic>
      <p:pic>
        <p:nvPicPr>
          <p:cNvPr id="22" name="Immagine 21" descr="Immagine che contiene testo, schermata, giornale, persona&#10;&#10;Il contenuto generato dall'IA potrebbe non essere corretto.">
            <a:extLst>
              <a:ext uri="{FF2B5EF4-FFF2-40B4-BE49-F238E27FC236}">
                <a16:creationId xmlns:a16="http://schemas.microsoft.com/office/drawing/2014/main" id="{F7C1987C-434D-68FF-35F6-063A2DF0B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305" y="2674694"/>
            <a:ext cx="3039890" cy="3932857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447883FA-134B-D422-880C-6D0F31B736DC}"/>
              </a:ext>
            </a:extLst>
          </p:cNvPr>
          <p:cNvSpPr/>
          <p:nvPr/>
        </p:nvSpPr>
        <p:spPr>
          <a:xfrm>
            <a:off x="2940015" y="4001077"/>
            <a:ext cx="6268469" cy="1040247"/>
          </a:xfrm>
          <a:prstGeom prst="rect">
            <a:avLst/>
          </a:prstGeom>
          <a:solidFill>
            <a:srgbClr val="EFDC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500" b="1" noProof="0" dirty="0">
                <a:solidFill>
                  <a:schemeClr val="tx1"/>
                </a:solidFill>
                <a:latin typeface=""/>
              </a:rPr>
              <a:t>11 </a:t>
            </a:r>
            <a:r>
              <a:rPr lang="it-IT" sz="3500" noProof="0" dirty="0">
                <a:solidFill>
                  <a:schemeClr val="tx1"/>
                </a:solidFill>
                <a:latin typeface=""/>
              </a:rPr>
              <a:t>prodotti</a:t>
            </a:r>
          </a:p>
        </p:txBody>
      </p:sp>
    </p:spTree>
    <p:extLst>
      <p:ext uri="{BB962C8B-B14F-4D97-AF65-F5344CB8AC3E}">
        <p14:creationId xmlns:p14="http://schemas.microsoft.com/office/powerpoint/2010/main" val="316315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Dirette training meeting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59C901F-DC88-A4BD-4F54-D763E6655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99" y="1965217"/>
            <a:ext cx="7294303" cy="41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92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648A4-387B-540A-4D5D-D7BD532CF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59BC65-F240-E40A-28F5-FA24CA234BA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6873DE-8E16-86D4-DE98-FEEA74BD5B5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E22596C-86B3-F08F-45DA-947AAEA3728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4C52671-3102-04AE-1D40-A1C735D0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6E10C7-0DD8-2F75-17CA-13528CB04EAA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Pagina WEB: </a:t>
            </a:r>
            <a:r>
              <a:rPr lang="it-IT" sz="4000" b="1" noProof="0" dirty="0" err="1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pnrr.inaf.it</a:t>
            </a:r>
            <a:endParaRPr lang="it-IT" sz="40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pic>
        <p:nvPicPr>
          <p:cNvPr id="11" name="Immagine 10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85108D52-3318-43AE-0AB5-6CE35748D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1965217"/>
            <a:ext cx="7772400" cy="42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88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Dirette training meeting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59C901F-DC88-A4BD-4F54-D763E66552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099" y="1965217"/>
            <a:ext cx="7294303" cy="410304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AD931E5-ECCC-CCFD-2B17-3CEF25A3D6BD}"/>
              </a:ext>
            </a:extLst>
          </p:cNvPr>
          <p:cNvSpPr/>
          <p:nvPr/>
        </p:nvSpPr>
        <p:spPr>
          <a:xfrm>
            <a:off x="444278" y="5386135"/>
            <a:ext cx="6268469" cy="1040247"/>
          </a:xfrm>
          <a:prstGeom prst="rect">
            <a:avLst/>
          </a:prstGeom>
          <a:solidFill>
            <a:srgbClr val="EFDCC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500" b="1" noProof="0" dirty="0">
                <a:solidFill>
                  <a:schemeClr val="tx1"/>
                </a:solidFill>
                <a:latin typeface=""/>
              </a:rPr>
              <a:t>300+ </a:t>
            </a:r>
            <a:r>
              <a:rPr lang="it-IT" sz="3500" noProof="0" dirty="0">
                <a:solidFill>
                  <a:schemeClr val="tx1"/>
                </a:solidFill>
                <a:latin typeface=""/>
              </a:rPr>
              <a:t>persone raggiunte</a:t>
            </a:r>
          </a:p>
        </p:txBody>
      </p:sp>
    </p:spTree>
    <p:extLst>
      <p:ext uri="{BB962C8B-B14F-4D97-AF65-F5344CB8AC3E}">
        <p14:creationId xmlns:p14="http://schemas.microsoft.com/office/powerpoint/2010/main" val="999631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Roll - up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50D8290-1BC9-5765-AFCD-AF668ED732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1998"/>
          <a:stretch/>
        </p:blipFill>
        <p:spPr>
          <a:xfrm>
            <a:off x="5767754" y="2784002"/>
            <a:ext cx="2827505" cy="338291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A9FC3B0-3432-809C-1475-47F2A4CEA6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089" y="2064902"/>
            <a:ext cx="5194492" cy="180371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7B05EBF-20E4-5909-AB24-6D940A222D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6438"/>
          <a:stretch/>
        </p:blipFill>
        <p:spPr>
          <a:xfrm>
            <a:off x="8732109" y="2094030"/>
            <a:ext cx="3050802" cy="407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83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 err="1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Exhibit</a:t>
            </a:r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 SRT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F2B65C-A3C1-1541-D4C3-838CAE680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8" t="40513" r="20827" b="23077"/>
          <a:stretch/>
        </p:blipFill>
        <p:spPr bwMode="auto">
          <a:xfrm>
            <a:off x="545123" y="2180491"/>
            <a:ext cx="4255477" cy="38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D80806-E953-F85B-8F4D-E9A645CF6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6" b="6293"/>
          <a:stretch/>
        </p:blipFill>
        <p:spPr bwMode="auto">
          <a:xfrm>
            <a:off x="5428976" y="2046322"/>
            <a:ext cx="4805271" cy="416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2089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 err="1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Exhibit</a:t>
            </a:r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 SRT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F2B65C-A3C1-1541-D4C3-838CAE6800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8" t="40513" r="20827" b="23077"/>
          <a:stretch/>
        </p:blipFill>
        <p:spPr bwMode="auto">
          <a:xfrm>
            <a:off x="545123" y="2180491"/>
            <a:ext cx="4255477" cy="38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D80806-E953-F85B-8F4D-E9A645CF6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6" b="6293"/>
          <a:stretch/>
        </p:blipFill>
        <p:spPr bwMode="auto">
          <a:xfrm>
            <a:off x="5428976" y="2046322"/>
            <a:ext cx="4805271" cy="416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DAD70AD-FBC8-FDB1-D687-F2E5CEC54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6" t="16744" r="-13946"/>
          <a:stretch/>
        </p:blipFill>
        <p:spPr bwMode="auto">
          <a:xfrm>
            <a:off x="8732166" y="1425397"/>
            <a:ext cx="3611993" cy="40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857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 err="1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Exhibit</a:t>
            </a:r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 SRT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2D80806-E953-F85B-8F4D-E9A645CF6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6" b="6293"/>
          <a:stretch/>
        </p:blipFill>
        <p:spPr bwMode="auto">
          <a:xfrm>
            <a:off x="5428976" y="2046322"/>
            <a:ext cx="4805271" cy="416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2DDF4CA-6563-05C3-8F38-9C1FD2CEB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2" y="2294926"/>
            <a:ext cx="5888041" cy="330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648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"/>
                <a:cs typeface="Calibri" panose="020F0502020204030204" pitchFamily="34" charset="0"/>
              </a:rPr>
              <a:t>Fare comunicazione e divulgazione non è solo rispettare determinati obiettivi…</a:t>
            </a:r>
            <a:endParaRPr lang="it-IT" sz="3000" b="1" noProof="0" dirty="0">
              <a:latin typeface="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996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"/>
                <a:cs typeface="Calibri" panose="020F0502020204030204" pitchFamily="34" charset="0"/>
              </a:rPr>
              <a:t>Fare comunicazione e divulgazione non è solo rispettare determinati obiettivi…</a:t>
            </a:r>
            <a:endParaRPr lang="it-IT" sz="3000" b="1" noProof="0" dirty="0">
              <a:latin typeface="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32D6BD-C965-D8ED-8E02-0BA450BBFE65}"/>
              </a:ext>
            </a:extLst>
          </p:cNvPr>
          <p:cNvSpPr txBox="1"/>
          <p:nvPr/>
        </p:nvSpPr>
        <p:spPr>
          <a:xfrm>
            <a:off x="118532" y="5218617"/>
            <a:ext cx="119114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9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… è cogliere l’occasione per raccontare la complessità, l’ingegno e l’impegno dietro i grandi progetti scientifico-tecnologici</a:t>
            </a:r>
            <a:endParaRPr lang="it-IT" sz="29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893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F00C2-F58C-0CDA-F4CB-5FE5A4A28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E273741-4523-2DD6-52AD-D1EDD39CB1A4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20F49C5-2393-89A7-0BB4-39047653FA6B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6115BD63-5964-7AC5-1BF0-267FA3C24AC1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595A588-9E17-0136-7B78-E0B8B6D60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0C9EFA6-581D-2BD3-1261-DA979CC8F52E}"/>
              </a:ext>
            </a:extLst>
          </p:cNvPr>
          <p:cNvSpPr txBox="1"/>
          <p:nvPr/>
        </p:nvSpPr>
        <p:spPr>
          <a:xfrm>
            <a:off x="118532" y="1257331"/>
            <a:ext cx="11911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000" b="1" dirty="0">
                <a:latin typeface=""/>
                <a:cs typeface="Calibri" panose="020F0502020204030204" pitchFamily="34" charset="0"/>
              </a:rPr>
              <a:t>Fare comunicazione e divulgazione non è solo rispettare determinati obiettivi…</a:t>
            </a:r>
            <a:endParaRPr lang="it-IT" sz="3000" b="1" noProof="0" dirty="0">
              <a:latin typeface=""/>
              <a:cs typeface="Calibri" panose="020F050202020403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32D6BD-C965-D8ED-8E02-0BA450BBFE65}"/>
              </a:ext>
            </a:extLst>
          </p:cNvPr>
          <p:cNvSpPr txBox="1"/>
          <p:nvPr/>
        </p:nvSpPr>
        <p:spPr>
          <a:xfrm>
            <a:off x="118532" y="5218617"/>
            <a:ext cx="1191143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9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… è cogliere l’occasione per raccontare la complessità, l’ingegno e l’impegno dietro i grandi progetti scientifico-tecnologici</a:t>
            </a:r>
            <a:endParaRPr lang="it-IT" sz="29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AEC1A24-4D48-A2B7-98CA-FD1FD87F0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0" b="19500"/>
          <a:stretch/>
        </p:blipFill>
        <p:spPr bwMode="auto">
          <a:xfrm>
            <a:off x="1416283" y="2295829"/>
            <a:ext cx="9315936" cy="281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97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B648A4-387B-540A-4D5D-D7BD532CF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B59BC65-F240-E40A-28F5-FA24CA234BA2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6873DE-8E16-86D4-DE98-FEEA74BD5B56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E22596C-86B3-F08F-45DA-947AAEA3728D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84C52671-3102-04AE-1D40-A1C735D045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6E10C7-0DD8-2F75-17CA-13528CB04EAA}"/>
              </a:ext>
            </a:extLst>
          </p:cNvPr>
          <p:cNvSpPr txBox="1"/>
          <p:nvPr/>
        </p:nvSpPr>
        <p:spPr>
          <a:xfrm>
            <a:off x="118532" y="1257331"/>
            <a:ext cx="11911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Pagina WEB: </a:t>
            </a:r>
            <a:r>
              <a:rPr lang="it-IT" sz="4000" b="1" noProof="0" dirty="0" err="1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pnrr.inaf.it</a:t>
            </a:r>
            <a:endParaRPr lang="it-IT" sz="40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pic>
        <p:nvPicPr>
          <p:cNvPr id="11" name="Immagine 10" descr="Immagine che contiene testo, schermata, Sito Web, Pubblicità online&#10;&#10;Il contenuto generato dall'IA potrebbe non essere corretto.">
            <a:extLst>
              <a:ext uri="{FF2B5EF4-FFF2-40B4-BE49-F238E27FC236}">
                <a16:creationId xmlns:a16="http://schemas.microsoft.com/office/drawing/2014/main" id="{85108D52-3318-43AE-0AB5-6CE35748D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" y="1965217"/>
            <a:ext cx="7772400" cy="4266769"/>
          </a:xfrm>
          <a:prstGeom prst="rect">
            <a:avLst/>
          </a:prstGeom>
        </p:spPr>
      </p:pic>
      <p:pic>
        <p:nvPicPr>
          <p:cNvPr id="14" name="Immagine 13" descr="Immagine che contiene testo, schermata, Sito Web, Pagina Web&#10;&#10;Il contenuto generato dall'IA potrebbe non essere corretto.">
            <a:extLst>
              <a:ext uri="{FF2B5EF4-FFF2-40B4-BE49-F238E27FC236}">
                <a16:creationId xmlns:a16="http://schemas.microsoft.com/office/drawing/2014/main" id="{FC10D97F-C6D4-F218-A7C2-7581A181E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364" y="2118688"/>
            <a:ext cx="5694607" cy="395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95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F0DA-148C-862B-7CDF-20EECCF5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7E0B9-53D6-CB8C-77D8-74F1F2F892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A0868-A53B-A9A3-4AB8-27BE075B69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1ACE1-6036-4AFC-F6F0-59110B826D8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2D60770-F569-C284-10C3-68250EC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0CBFC5-C58C-F847-923B-29527E2981EE}"/>
              </a:ext>
            </a:extLst>
          </p:cNvPr>
          <p:cNvSpPr txBox="1"/>
          <p:nvPr/>
        </p:nvSpPr>
        <p:spPr>
          <a:xfrm>
            <a:off x="118533" y="1257331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Il progetto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F9E7BFB-6E91-86A9-D33B-503CAD3171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82"/>
          <a:stretch/>
        </p:blipFill>
        <p:spPr>
          <a:xfrm>
            <a:off x="146836" y="2057400"/>
            <a:ext cx="2977366" cy="385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4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F0DA-148C-862B-7CDF-20EECCF5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7E0B9-53D6-CB8C-77D8-74F1F2F892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A0868-A53B-A9A3-4AB8-27BE075B69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1ACE1-6036-4AFC-F6F0-59110B826D8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2D60770-F569-C284-10C3-68250EC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0CBFC5-C58C-F847-923B-29527E2981EE}"/>
              </a:ext>
            </a:extLst>
          </p:cNvPr>
          <p:cNvSpPr txBox="1"/>
          <p:nvPr/>
        </p:nvSpPr>
        <p:spPr>
          <a:xfrm>
            <a:off x="118533" y="1257331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Il progetto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A57049-BE24-F498-F7E0-BBDF577F452F}"/>
              </a:ext>
            </a:extLst>
          </p:cNvPr>
          <p:cNvSpPr txBox="1"/>
          <p:nvPr/>
        </p:nvSpPr>
        <p:spPr>
          <a:xfrm>
            <a:off x="3639815" y="1278529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Il programma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F9E7BFB-6E91-86A9-D33B-503CAD3171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82"/>
          <a:stretch/>
        </p:blipFill>
        <p:spPr>
          <a:xfrm>
            <a:off x="146836" y="2057400"/>
            <a:ext cx="2977366" cy="385103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BCC6067-21B6-0EA0-8B5F-C817D1766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264" y="1972590"/>
            <a:ext cx="3286009" cy="418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58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F0DA-148C-862B-7CDF-20EECCF5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7E0B9-53D6-CB8C-77D8-74F1F2F892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A0868-A53B-A9A3-4AB8-27BE075B69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1ACE1-6036-4AFC-F6F0-59110B826D8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2D60770-F569-C284-10C3-68250EC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0CBFC5-C58C-F847-923B-29527E2981EE}"/>
              </a:ext>
            </a:extLst>
          </p:cNvPr>
          <p:cNvSpPr txBox="1"/>
          <p:nvPr/>
        </p:nvSpPr>
        <p:spPr>
          <a:xfrm>
            <a:off x="118533" y="1257331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Il progetto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A57049-BE24-F498-F7E0-BBDF577F452F}"/>
              </a:ext>
            </a:extLst>
          </p:cNvPr>
          <p:cNvSpPr txBox="1"/>
          <p:nvPr/>
        </p:nvSpPr>
        <p:spPr>
          <a:xfrm>
            <a:off x="3639815" y="1278529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Il programma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8A61C5-5E27-8BE1-A0B6-2FA4E6D2D2AB}"/>
              </a:ext>
            </a:extLst>
          </p:cNvPr>
          <p:cNvSpPr txBox="1"/>
          <p:nvPr/>
        </p:nvSpPr>
        <p:spPr>
          <a:xfrm>
            <a:off x="8291539" y="1257331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Chi siamo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F9E7BFB-6E91-86A9-D33B-503CAD3171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82"/>
          <a:stretch/>
        </p:blipFill>
        <p:spPr>
          <a:xfrm>
            <a:off x="146836" y="2057400"/>
            <a:ext cx="2977366" cy="385103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BCC6067-21B6-0EA0-8B5F-C817D1766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264" y="1972590"/>
            <a:ext cx="3286009" cy="4186067"/>
          </a:xfrm>
          <a:prstGeom prst="rect">
            <a:avLst/>
          </a:prstGeom>
        </p:spPr>
      </p:pic>
      <p:pic>
        <p:nvPicPr>
          <p:cNvPr id="14" name="Immagine 13" descr="Immagine che contiene Viso umano, testo, persona, schermata&#10;&#10;Il contenuto generato dall'IA potrebbe non essere corretto.">
            <a:extLst>
              <a:ext uri="{FF2B5EF4-FFF2-40B4-BE49-F238E27FC236}">
                <a16:creationId xmlns:a16="http://schemas.microsoft.com/office/drawing/2014/main" id="{E2FAA966-8B18-F702-06F4-7F018BB2C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933" y="1863304"/>
            <a:ext cx="2769220" cy="473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73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F0DA-148C-862B-7CDF-20EECCF5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7E0B9-53D6-CB8C-77D8-74F1F2F892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A0868-A53B-A9A3-4AB8-27BE075B69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1ACE1-6036-4AFC-F6F0-59110B826D8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2D60770-F569-C284-10C3-68250EC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0CBFC5-C58C-F847-923B-29527E2981EE}"/>
              </a:ext>
            </a:extLst>
          </p:cNvPr>
          <p:cNvSpPr txBox="1"/>
          <p:nvPr/>
        </p:nvSpPr>
        <p:spPr>
          <a:xfrm>
            <a:off x="118533" y="1257331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Concorsi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A0A8FD-9D39-7AD8-7AF0-71F7328B7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4" y="1863304"/>
            <a:ext cx="3331112" cy="430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38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F0DA-148C-862B-7CDF-20EECCF5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7E0B9-53D6-CB8C-77D8-74F1F2F892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A0868-A53B-A9A3-4AB8-27BE075B69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1ACE1-6036-4AFC-F6F0-59110B826D8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2D60770-F569-C284-10C3-68250EC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0CBFC5-C58C-F847-923B-29527E2981EE}"/>
              </a:ext>
            </a:extLst>
          </p:cNvPr>
          <p:cNvSpPr txBox="1"/>
          <p:nvPr/>
        </p:nvSpPr>
        <p:spPr>
          <a:xfrm>
            <a:off x="118533" y="1257331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Concorsi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A57049-BE24-F498-F7E0-BBDF577F452F}"/>
              </a:ext>
            </a:extLst>
          </p:cNvPr>
          <p:cNvSpPr txBox="1"/>
          <p:nvPr/>
        </p:nvSpPr>
        <p:spPr>
          <a:xfrm>
            <a:off x="3639815" y="1278529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Gare d’appalto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A0A8FD-9D39-7AD8-7AF0-71F7328B7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4" y="1863304"/>
            <a:ext cx="3331112" cy="43059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D8D7093-CE53-A83C-34F3-6489F4EA8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121" y="1914012"/>
            <a:ext cx="3331112" cy="425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72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0F0DA-148C-862B-7CDF-20EECCF57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FE7E0B9-53D6-CB8C-77D8-74F1F2F89268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58A0868-A53B-A9A3-4AB8-27BE075B6939}"/>
              </a:ext>
            </a:extLst>
          </p:cNvPr>
          <p:cNvSpPr txBox="1"/>
          <p:nvPr/>
        </p:nvSpPr>
        <p:spPr>
          <a:xfrm>
            <a:off x="6712747" y="6426382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noProof="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noProof="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DB1ACE1-6036-4AFC-F6F0-59110B826D83}"/>
              </a:ext>
            </a:extLst>
          </p:cNvPr>
          <p:cNvSpPr/>
          <p:nvPr/>
        </p:nvSpPr>
        <p:spPr>
          <a:xfrm>
            <a:off x="9728462" y="122548"/>
            <a:ext cx="2301510" cy="942681"/>
          </a:xfrm>
          <a:prstGeom prst="rect">
            <a:avLst/>
          </a:prstGeom>
          <a:solidFill>
            <a:srgbClr val="2A65AF"/>
          </a:solidFill>
          <a:ln>
            <a:solidFill>
              <a:srgbClr val="2A65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noProof="0" dirty="0"/>
          </a:p>
        </p:txBody>
      </p:sp>
      <p:pic>
        <p:nvPicPr>
          <p:cNvPr id="9" name="Segnaposto contenuto 17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92D60770-F569-C284-10C3-68250ECB4C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44" y="195681"/>
            <a:ext cx="1651602" cy="77812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0CBFC5-C58C-F847-923B-29527E2981EE}"/>
              </a:ext>
            </a:extLst>
          </p:cNvPr>
          <p:cNvSpPr txBox="1"/>
          <p:nvPr/>
        </p:nvSpPr>
        <p:spPr>
          <a:xfrm>
            <a:off x="118533" y="1257331"/>
            <a:ext cx="2769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Concorsi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2A57049-BE24-F498-F7E0-BBDF577F452F}"/>
              </a:ext>
            </a:extLst>
          </p:cNvPr>
          <p:cNvSpPr txBox="1"/>
          <p:nvPr/>
        </p:nvSpPr>
        <p:spPr>
          <a:xfrm>
            <a:off x="3639815" y="1278529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Gare d’appalto</a:t>
            </a:r>
            <a:endParaRPr lang="it-IT" sz="3200" b="1" noProof="0" dirty="0">
              <a:solidFill>
                <a:schemeClr val="accent1"/>
              </a:solidFill>
              <a:latin typeface=""/>
              <a:cs typeface="Calibri" panose="020F0502020204030204" pitchFamily="34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48A61C5-5E27-8BE1-A0B6-2FA4E6D2D2AB}"/>
              </a:ext>
            </a:extLst>
          </p:cNvPr>
          <p:cNvSpPr txBox="1"/>
          <p:nvPr/>
        </p:nvSpPr>
        <p:spPr>
          <a:xfrm>
            <a:off x="8291539" y="1257331"/>
            <a:ext cx="3286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noProof="0" dirty="0">
                <a:solidFill>
                  <a:schemeClr val="accent1"/>
                </a:solidFill>
                <a:latin typeface=""/>
                <a:cs typeface="Calibri" panose="020F0502020204030204" pitchFamily="34" charset="0"/>
              </a:rPr>
              <a:t>Pubblicazioni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EA0A8FD-9D39-7AD8-7AF0-71F7328B7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94" y="1863304"/>
            <a:ext cx="3331112" cy="43059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D8D7093-CE53-A83C-34F3-6489F4EA8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121" y="1914012"/>
            <a:ext cx="3331112" cy="425522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7FD4F52A-CE5B-E560-5071-C50DFE87A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1539" y="1824320"/>
            <a:ext cx="3353197" cy="49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56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7A26F539967D4F98503910BA4FFFD8" ma:contentTypeVersion="15" ma:contentTypeDescription="Creare un nuovo documento." ma:contentTypeScope="" ma:versionID="63b9c261a55c251c9d1e50215d3749c4">
  <xsd:schema xmlns:xsd="http://www.w3.org/2001/XMLSchema" xmlns:xs="http://www.w3.org/2001/XMLSchema" xmlns:p="http://schemas.microsoft.com/office/2006/metadata/properties" xmlns:ns2="33de9cbb-7065-497c-aaf6-21859a933a93" xmlns:ns3="a398c2fc-ef96-41f5-a6be-4e19eee013d8" targetNamespace="http://schemas.microsoft.com/office/2006/metadata/properties" ma:root="true" ma:fieldsID="a66aada771cda6968eaf211002d80a89" ns2:_="" ns3:_="">
    <xsd:import namespace="33de9cbb-7065-497c-aaf6-21859a933a93"/>
    <xsd:import namespace="a398c2fc-ef96-41f5-a6be-4e19eee013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de9cbb-7065-497c-aaf6-21859a933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Tag immagine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8c2fc-ef96-41f5-a6be-4e19eee013d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1b5f323-8b4a-4b41-bb8e-fb1b53a1f540}" ma:internalName="TaxCatchAll" ma:showField="CatchAllData" ma:web="a398c2fc-ef96-41f5-a6be-4e19eee013d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98c2fc-ef96-41f5-a6be-4e19eee013d8" xsi:nil="true"/>
    <lcf76f155ced4ddcb4097134ff3c332f xmlns="33de9cbb-7065-497c-aaf6-21859a933a9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F8A19A0-51A2-4533-A590-3477DED3BD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de9cbb-7065-497c-aaf6-21859a933a93"/>
    <ds:schemaRef ds:uri="a398c2fc-ef96-41f5-a6be-4e19eee013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3467FBC-AEAE-4EC2-BF36-9EF027E22BDD}">
  <ds:schemaRefs>
    <ds:schemaRef ds:uri="33de9cbb-7065-497c-aaf6-21859a933a93"/>
    <ds:schemaRef ds:uri="a398c2fc-ef96-41f5-a6be-4e19eee013d8"/>
    <ds:schemaRef ds:uri="d2b3df68-07b5-4773-aba1-bd9b51ecb5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0</TotalTime>
  <Words>1886</Words>
  <Application>Microsoft Office PowerPoint</Application>
  <PresentationFormat>Widescreen</PresentationFormat>
  <Paragraphs>185</Paragraphs>
  <Slides>27</Slides>
  <Notes>26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2" baseType="lpstr">
      <vt:lpstr>Arial</vt:lpstr>
      <vt:lpstr>Calibri</vt:lpstr>
      <vt:lpstr>Titillium</vt:lpstr>
      <vt:lpstr>Titillium Bd</vt:lpstr>
      <vt:lpstr>Tema di Office</vt:lpstr>
      <vt:lpstr>Comunicazione e divulgazione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Rachele Toniolo</cp:lastModifiedBy>
  <cp:revision>7</cp:revision>
  <dcterms:created xsi:type="dcterms:W3CDTF">2022-10-26T09:11:02Z</dcterms:created>
  <dcterms:modified xsi:type="dcterms:W3CDTF">2026-06-30T22:28:57Z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0x010100777A26F539967D4F98503910BA4FFFD8</vt:lpwstr>
  </property>
</Properties>
</file>