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6" d="100"/>
          <a:sy n="126" d="100"/>
        </p:scale>
        <p:origin x="20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688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Due </a:t>
            </a:r>
            <a:r>
              <a:rPr lang="en-US" sz="4800" b="1" dirty="0" err="1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Linguaggi</a:t>
            </a:r>
            <a:r>
              <a:rPr lang="en-US" sz="4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,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548640" y="160020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800" b="1" dirty="0">
                <a:solidFill>
                  <a:srgbClr val="F5A62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 Solo Budget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548640" y="265176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Contabilità Finanziaria vs </a:t>
            </a:r>
            <a:r>
              <a:rPr lang="en-US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Contabilità</a:t>
            </a:r>
            <a:r>
              <a:rPr lang="en-US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Economico-</a:t>
            </a:r>
            <a:r>
              <a:rPr lang="en-US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Patrimoniale</a:t>
            </a:r>
            <a:endParaRPr lang="en-US" b="1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r>
              <a:rPr lang="en-US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 </a:t>
            </a:r>
            <a:r>
              <a:rPr lang="en-US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progetti</a:t>
            </a:r>
            <a:r>
              <a:rPr lang="en-US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PN RIC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548640" y="43891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guida rapida per chi fa scienza, non </a:t>
            </a:r>
            <a:r>
              <a:rPr lang="en-US" sz="1600" i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contabilità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8412480" y="365760"/>
            <a:ext cx="54864" cy="54864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Shape 5"/>
          <p:cNvSpPr/>
          <p:nvPr/>
        </p:nvSpPr>
        <p:spPr>
          <a:xfrm>
            <a:off x="8686800" y="1005840"/>
            <a:ext cx="36576" cy="36576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Shape 6"/>
          <p:cNvSpPr/>
          <p:nvPr/>
        </p:nvSpPr>
        <p:spPr>
          <a:xfrm>
            <a:off x="8229600" y="2011680"/>
            <a:ext cx="45720" cy="45720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Shape 7"/>
          <p:cNvSpPr/>
          <p:nvPr/>
        </p:nvSpPr>
        <p:spPr>
          <a:xfrm>
            <a:off x="8778240" y="2743200"/>
            <a:ext cx="36576" cy="36576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Shape 8"/>
          <p:cNvSpPr/>
          <p:nvPr/>
        </p:nvSpPr>
        <p:spPr>
          <a:xfrm>
            <a:off x="8503920" y="3749040"/>
            <a:ext cx="54864" cy="54864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Shape 9"/>
          <p:cNvSpPr/>
          <p:nvPr/>
        </p:nvSpPr>
        <p:spPr>
          <a:xfrm>
            <a:off x="8869680" y="438912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 due contabilità a confronto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3931920" cy="4069080"/>
          </a:xfrm>
          <a:prstGeom prst="roundRect">
            <a:avLst>
              <a:gd name="adj" fmla="val 2791"/>
            </a:avLst>
          </a:prstGeom>
          <a:solidFill>
            <a:srgbClr val="EEF2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 sz="3200"/>
          </a:p>
        </p:txBody>
      </p:sp>
      <p:sp>
        <p:nvSpPr>
          <p:cNvPr id="5" name="Text 3"/>
          <p:cNvSpPr/>
          <p:nvPr/>
        </p:nvSpPr>
        <p:spPr>
          <a:xfrm>
            <a:off x="457200" y="987552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💸  Contabilità Finanziaria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02920" y="1600200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Domanda chiave: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874520" y="1600200"/>
            <a:ext cx="2103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"Quanti soldi ho speso?"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02920" y="2075688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Logica: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874520" y="2075688"/>
            <a:ext cx="2103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cassa – conta i movimenti bancari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2551176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874520" y="2551176"/>
            <a:ext cx="2103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il pagamento avviene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" y="3026664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Documento: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874520" y="3026664"/>
            <a:ext cx="2103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 di pagamento, estratto conto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02920" y="3502152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 la usa: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874520" y="3502152"/>
            <a:ext cx="2103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Ufficio Ragioneria / Tesoreria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2920" y="3977640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 PNRR: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874520" y="3977640"/>
            <a:ext cx="2103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Rendicontazione alla struttura di missione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937760" y="868680"/>
            <a:ext cx="3931920" cy="4069080"/>
          </a:xfrm>
          <a:prstGeom prst="roundRect">
            <a:avLst>
              <a:gd name="adj" fmla="val 2791"/>
            </a:avLst>
          </a:prstGeom>
          <a:solidFill>
            <a:srgbClr val="FFF7ED"/>
          </a:solidFill>
          <a:ln w="12700">
            <a:solidFill>
              <a:srgbClr val="FDE68A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9" name="Text 17"/>
          <p:cNvSpPr/>
          <p:nvPr/>
        </p:nvSpPr>
        <p:spPr>
          <a:xfrm>
            <a:off x="5074920" y="987552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92400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📊  Contabilità Economico-Patrimoniale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120640" y="1600200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Domanda chiave: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92240" y="1600200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"Qual è il costo reale del progetto?"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120640" y="2075688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Logica: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92240" y="2075688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competenza – rileva costi/ricavi maturati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120640" y="2551176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Momento: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492240" y="2551176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la prestazione è erogata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120640" y="3026664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Documento: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492240" y="3026664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Fattura, contratto, SAL, busta paga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120640" y="3502152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 la usa: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92240" y="3502152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Ufficio Contabilità Generale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120640" y="3977640"/>
            <a:ext cx="1325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 PNRIC: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492240" y="3977640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Bilancio d'esercizio dell'ente attuatore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251960" y="2560320"/>
            <a:ext cx="640080" cy="64008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3" name="Text 31"/>
          <p:cNvSpPr/>
          <p:nvPr/>
        </p:nvSpPr>
        <p:spPr>
          <a:xfrm>
            <a:off x="4251960" y="25603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VS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 esempio concreto: il ricercatore a tempo determinato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2651760" cy="1828800"/>
          </a:xfrm>
          <a:prstGeom prst="roundRect">
            <a:avLst>
              <a:gd name="adj" fmla="val 5000"/>
            </a:avLst>
          </a:prstGeom>
          <a:solidFill>
            <a:srgbClr val="EEF2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 – Dic 2027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70432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Contratto attivo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55448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ricercatore lavora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sul </a:t>
            </a:r>
            <a:r>
              <a:rPr lang="en-US" sz="11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progetto</a:t>
            </a: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PNRIC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017520" y="1764792"/>
            <a:ext cx="228600" cy="0"/>
          </a:xfrm>
          <a:prstGeom prst="line">
            <a:avLst/>
          </a:prstGeom>
          <a:noFill/>
          <a:ln w="254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Shape 7"/>
          <p:cNvSpPr/>
          <p:nvPr/>
        </p:nvSpPr>
        <p:spPr>
          <a:xfrm>
            <a:off x="3246120" y="868680"/>
            <a:ext cx="2651760" cy="1828800"/>
          </a:xfrm>
          <a:prstGeom prst="roundRect">
            <a:avLst>
              <a:gd name="adj" fmla="val 5000"/>
            </a:avLst>
          </a:prstGeom>
          <a:solidFill>
            <a:srgbClr val="FFF7ED"/>
          </a:solidFill>
          <a:ln w="12700">
            <a:solidFill>
              <a:srgbClr val="FDE68A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0" name="Text 8"/>
          <p:cNvSpPr/>
          <p:nvPr/>
        </p:nvSpPr>
        <p:spPr>
          <a:xfrm>
            <a:off x="3337560" y="9144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Gen 2027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337560" y="1170432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Pagamento stipendio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337560" y="155448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Bonifico in uscita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 conto dell'ente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897880" y="1764792"/>
            <a:ext cx="228600" cy="0"/>
          </a:xfrm>
          <a:prstGeom prst="line">
            <a:avLst/>
          </a:prstGeom>
          <a:noFill/>
          <a:ln w="254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Shape 12"/>
          <p:cNvSpPr/>
          <p:nvPr/>
        </p:nvSpPr>
        <p:spPr>
          <a:xfrm>
            <a:off x="6126480" y="868680"/>
            <a:ext cx="2651760" cy="1828800"/>
          </a:xfrm>
          <a:prstGeom prst="roundRect">
            <a:avLst>
              <a:gd name="adj" fmla="val 5000"/>
            </a:avLst>
          </a:prstGeom>
          <a:solidFill>
            <a:srgbClr val="ECFDF5"/>
          </a:solidFill>
          <a:ln w="12700">
            <a:solidFill>
              <a:srgbClr val="6EE7B7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6217920" y="9144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 2027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217920" y="1170432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Rendicontazione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17920" y="155448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dichiarano i costi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alla struttura missione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2834640"/>
            <a:ext cx="2651760" cy="1600200"/>
          </a:xfrm>
          <a:prstGeom prst="roundRect">
            <a:avLst>
              <a:gd name="adj" fmla="val 5714"/>
            </a:avLst>
          </a:prstGeom>
          <a:solidFill>
            <a:srgbClr val="EEF2FF"/>
          </a:solidFill>
          <a:ln w="12700">
            <a:solidFill>
              <a:srgbClr val="CADCFC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9" name="Text 17"/>
          <p:cNvSpPr/>
          <p:nvPr/>
        </p:nvSpPr>
        <p:spPr>
          <a:xfrm>
            <a:off x="457200" y="290779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📋  Contab. Economico-Patr.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3246120"/>
            <a:ext cx="2468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Costo </a:t>
            </a:r>
            <a:r>
              <a:rPr lang="en-US" sz="10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competenza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2027: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stipendi + contributi maturati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 bilancio </a:t>
            </a:r>
            <a:r>
              <a:rPr lang="en-US" sz="1000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dicembre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2027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46120" y="2834640"/>
            <a:ext cx="2651760" cy="1600200"/>
          </a:xfrm>
          <a:prstGeom prst="roundRect">
            <a:avLst>
              <a:gd name="adj" fmla="val 5714"/>
            </a:avLst>
          </a:prstGeom>
          <a:solidFill>
            <a:srgbClr val="FFF7ED"/>
          </a:solidFill>
          <a:ln w="12700">
            <a:solidFill>
              <a:srgbClr val="FDE68A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2" name="Text 20"/>
          <p:cNvSpPr/>
          <p:nvPr/>
        </p:nvSpPr>
        <p:spPr>
          <a:xfrm>
            <a:off x="3337560" y="290779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92400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🏦  Contab. Finanziaria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337560" y="3246120"/>
            <a:ext cx="2468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Uscita finanziaria gen 2027: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registrata quando esce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denaro dal conto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126480" y="2834640"/>
            <a:ext cx="2651760" cy="1600200"/>
          </a:xfrm>
          <a:prstGeom prst="roundRect">
            <a:avLst>
              <a:gd name="adj" fmla="val 5714"/>
            </a:avLst>
          </a:prstGeom>
          <a:solidFill>
            <a:srgbClr val="ECFDF5"/>
          </a:solidFill>
          <a:ln w="12700">
            <a:solidFill>
              <a:srgbClr val="6EE7B7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5" name="Text 23"/>
          <p:cNvSpPr/>
          <p:nvPr/>
        </p:nvSpPr>
        <p:spPr>
          <a:xfrm>
            <a:off x="6217920" y="290779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65F4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✅  Entrambe necessarie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217920" y="3246120"/>
            <a:ext cx="2468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Rendicontare </a:t>
            </a:r>
            <a:r>
              <a:rPr lang="en-US" sz="100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PNRIC </a:t>
            </a: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richiede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documenti di entrambe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contabilità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274320" y="4572000"/>
            <a:ext cx="8595360" cy="393192"/>
          </a:xfrm>
          <a:prstGeom prst="roundRect">
            <a:avLst>
              <a:gd name="adj" fmla="val 18605"/>
            </a:avLst>
          </a:prstGeom>
          <a:solidFill>
            <a:schemeClr val="accent4">
              <a:lumMod val="75000"/>
            </a:schemeClr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8" name="Text 26"/>
          <p:cNvSpPr/>
          <p:nvPr/>
        </p:nvSpPr>
        <p:spPr>
          <a:xfrm>
            <a:off x="411480" y="4581144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  Regola pratica: se il documento riporta una data di prestazione → Economico-Patr. | se riporta una data di pagamento → Finanziaria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ol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Presentazione su schermo (16:9)</PresentationFormat>
  <Paragraphs>62</Paragraphs>
  <Slides>3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Office Theme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Due Lingue, Un Solo Budget</dc:title>
  <dc:subject>PptxGenJS Presentation</dc:subject>
  <dc:creator>PptxGenJS</dc:creator>
  <cp:lastModifiedBy>Francesca Manuli</cp:lastModifiedBy>
  <cp:revision>3</cp:revision>
  <dcterms:created xsi:type="dcterms:W3CDTF">2026-06-09T16:13:40Z</dcterms:created>
  <dcterms:modified xsi:type="dcterms:W3CDTF">2026-06-10T10:38:50Z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d0b24d-6422-44b0-b3de-abb3a9e8c81a_Enabled">
    <vt:lpwstr>true</vt:lpwstr>
  </property>
  <property fmtid="{D5CDD505-2E9C-101B-9397-08002B2CF9AE}" pid="3" name="MSIP_Label_2ad0b24d-6422-44b0-b3de-abb3a9e8c81a_SetDate">
    <vt:lpwstr>2026-06-09T16:20:30Z</vt:lpwstr>
  </property>
  <property fmtid="{D5CDD505-2E9C-101B-9397-08002B2CF9AE}" pid="4" name="MSIP_Label_2ad0b24d-6422-44b0-b3de-abb3a9e8c81a_Method">
    <vt:lpwstr>Standard</vt:lpwstr>
  </property>
  <property fmtid="{D5CDD505-2E9C-101B-9397-08002B2CF9AE}" pid="5" name="MSIP_Label_2ad0b24d-6422-44b0-b3de-abb3a9e8c81a_Name">
    <vt:lpwstr>defa4170-0d19-0005-0004-bc88714345d2</vt:lpwstr>
  </property>
  <property fmtid="{D5CDD505-2E9C-101B-9397-08002B2CF9AE}" pid="6" name="MSIP_Label_2ad0b24d-6422-44b0-b3de-abb3a9e8c81a_SiteId">
    <vt:lpwstr>2fcfe26a-bb62-46b0-b1e3-28f9da0c45fd</vt:lpwstr>
  </property>
  <property fmtid="{D5CDD505-2E9C-101B-9397-08002B2CF9AE}" pid="7" name="MSIP_Label_2ad0b24d-6422-44b0-b3de-abb3a9e8c81a_ActionId">
    <vt:lpwstr>db5556d9-8103-47c5-b047-94bcb329d61b</vt:lpwstr>
  </property>
  <property fmtid="{D5CDD505-2E9C-101B-9397-08002B2CF9AE}" pid="8" name="MSIP_Label_2ad0b24d-6422-44b0-b3de-abb3a9e8c81a_ContentBits">
    <vt:lpwstr>0</vt:lpwstr>
  </property>
  <property fmtid="{D5CDD505-2E9C-101B-9397-08002B2CF9AE}" pid="9" name="MSIP_Label_2ad0b24d-6422-44b0-b3de-abb3a9e8c81a_Tag">
    <vt:lpwstr>10, 3, 0, 1</vt:lpwstr>
  </property>
</Properties>
</file>