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57" r:id="rId6"/>
    <p:sldId id="258" r:id="rId7"/>
    <p:sldId id="259" r:id="rId8"/>
    <p:sldId id="273" r:id="rId9"/>
    <p:sldId id="272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70" r:id="rId18"/>
    <p:sldId id="276" r:id="rId19"/>
    <p:sldId id="277" r:id="rId20"/>
    <p:sldId id="275" r:id="rId21"/>
    <p:sldId id="278" r:id="rId22"/>
    <p:sldId id="279" r:id="rId23"/>
    <p:sldId id="280" r:id="rId24"/>
    <p:sldId id="281" r:id="rId25"/>
    <p:sldId id="282" r:id="rId26"/>
    <p:sldId id="271" r:id="rId27"/>
    <p:sldId id="285" r:id="rId28"/>
    <p:sldId id="274" r:id="rId29"/>
    <p:sldId id="284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6" userDrawn="1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AF"/>
    <a:srgbClr val="F7F8EA"/>
    <a:srgbClr val="E7E5D9"/>
    <a:srgbClr val="F7F5E8"/>
    <a:srgbClr val="5B6D85"/>
    <a:srgbClr val="7196BE"/>
    <a:srgbClr val="B27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203" autoAdjust="0"/>
  </p:normalViewPr>
  <p:slideViewPr>
    <p:cSldViewPr snapToGrid="0">
      <p:cViewPr>
        <p:scale>
          <a:sx n="60" d="100"/>
          <a:sy n="60" d="100"/>
        </p:scale>
        <p:origin x="1138" y="218"/>
      </p:cViewPr>
      <p:guideLst>
        <p:guide orient="horz" pos="3566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  <a:p>
            <a:r>
              <a:rPr lang="it-IT" dirty="0"/>
              <a:t>Il rumore di fase indica le fluttuazioni rapide e casuali nella fase di un segnale ondulatorio. Nei maser ad idrogeno, che devono garantire una purezza spettrale estrema, questa misura è fondamentale.</a:t>
            </a:r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Metodologia:</a:t>
            </a:r>
            <a:r>
              <a:rPr lang="it-IT" dirty="0"/>
              <a:t> Viene eseguita su un intervallo di </a:t>
            </a:r>
            <a:r>
              <a:rPr lang="it-IT" b="1" dirty="0"/>
              <a:t>30 minuti</a:t>
            </a:r>
            <a:r>
              <a:rPr lang="it-IT" dirty="0"/>
              <a:t> utilizzando il metodo della </a:t>
            </a:r>
            <a:r>
              <a:rPr lang="it-IT" b="1" dirty="0"/>
              <a:t>cross-correlazione</a:t>
            </a:r>
            <a:r>
              <a:rPr lang="it-IT" dirty="0"/>
              <a:t> tramite un sistema di test dedicato (</a:t>
            </a:r>
            <a:r>
              <a:rPr lang="it-IT" i="1" dirty="0" err="1"/>
              <a:t>NoiseXT</a:t>
            </a:r>
            <a:r>
              <a:rPr lang="it-IT" i="1" dirty="0"/>
              <a:t> DNA</a:t>
            </a:r>
            <a:r>
              <a:rPr lang="it-IT" dirty="0"/>
              <a:t>). Questo approccio permette di abbattere il rumore di fondo dello strumento di misura stesso, isolando esclusivamente il rumore purissimo del maser.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Risultato:</a:t>
            </a:r>
            <a:r>
              <a:rPr lang="it-IT" dirty="0"/>
              <a:t> Viene mappato lo spettro di densità spettrale del rumore di fase a diverse frequenze di offset dalla portante (da pochi Hz fino a diverse decine di kHz).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/>
              <a:t>Livello di Potenza (Output Level):</a:t>
            </a:r>
            <a:r>
              <a:rPr lang="it-IT" dirty="0"/>
              <a:t> Si verifica che la potenza del segnale (espressa in dBm) su ogni singolo canale di uscita rientri esattamente nel range nominale. Una potenza stabile previene la degradazione del segnale lungo i cavi di collegamento.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924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Armoniche (</a:t>
            </a:r>
            <a:r>
              <a:rPr lang="it-IT" b="1" dirty="0" err="1"/>
              <a:t>Harmonics</a:t>
            </a:r>
            <a:r>
              <a:rPr lang="it-IT" b="1" dirty="0"/>
              <a:t>):</a:t>
            </a:r>
            <a:r>
              <a:rPr lang="it-IT" dirty="0"/>
              <a:t> Quando si genera un segnale sinusoidale puro, si creano inevitabilmente dei segnali multipli della frequenza base (es. a 20 MHz per l'uscita a 10 MHz). Il test misura che l'ampiezza di queste armoniche sia sufficientemente bassa (espressa in </a:t>
            </a:r>
            <a:r>
              <a:rPr lang="it-IT" dirty="0" err="1"/>
              <a:t>dBc</a:t>
            </a:r>
            <a:r>
              <a:rPr lang="it-IT" dirty="0"/>
              <a:t>, decibel rispetto alla portante) per non disturbare i dispositivi collegati.</a:t>
            </a:r>
          </a:p>
          <a:p>
            <a:endParaRPr lang="it-IT" dirty="0"/>
          </a:p>
          <a:p>
            <a:r>
              <a:rPr lang="it-IT" b="1" dirty="0"/>
              <a:t>Segnali Spuri (</a:t>
            </a:r>
            <a:r>
              <a:rPr lang="it-IT" b="1" dirty="0" err="1"/>
              <a:t>Spurious</a:t>
            </a:r>
            <a:r>
              <a:rPr lang="it-IT" b="1" dirty="0"/>
              <a:t>):</a:t>
            </a:r>
            <a:r>
              <a:rPr lang="it-IT" dirty="0"/>
              <a:t> Si controlla l'assenza di frequenze </a:t>
            </a:r>
            <a:r>
              <a:rPr lang="it-IT" dirty="0" err="1"/>
              <a:t>indiderate</a:t>
            </a:r>
            <a:r>
              <a:rPr lang="it-IT" dirty="0"/>
              <a:t> e non correlate (rumore spurio dovuto a interferenze interne o oscillazioni parassite) all'interno dello spettro del segnale.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465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Durata dell'impulso (Duration / </a:t>
            </a:r>
            <a:r>
              <a:rPr lang="it-IT" b="1" dirty="0" err="1"/>
              <a:t>Pulse</a:t>
            </a:r>
            <a:r>
              <a:rPr lang="it-IT" b="1" dirty="0"/>
              <a:t> </a:t>
            </a:r>
            <a:r>
              <a:rPr lang="it-IT" b="1" dirty="0" err="1"/>
              <a:t>Width</a:t>
            </a:r>
            <a:r>
              <a:rPr lang="it-IT" b="1" dirty="0"/>
              <a:t>):</a:t>
            </a:r>
            <a:r>
              <a:rPr lang="it-IT" dirty="0"/>
              <a:t> Si misura la larghezza temporale dell'impulso per assicurarsi che sia conforme alle specifiche logiche del sistema.</a:t>
            </a:r>
          </a:p>
          <a:p>
            <a:endParaRPr lang="it-IT" dirty="0"/>
          </a:p>
          <a:p>
            <a:r>
              <a:rPr lang="it-IT" b="1" dirty="0"/>
              <a:t>Tempo di Salita e di Discesa (Rise / Fall Time):</a:t>
            </a:r>
            <a:r>
              <a:rPr lang="it-IT" dirty="0"/>
              <a:t> Si verifica la rapidità con cui il segnale passa da zero al valore massimo (e viceversa). Più i fronti d'onda sono ripidi, più la sincronizzazione è precisa, riducendo l'incertezza del trigger.</a:t>
            </a:r>
          </a:p>
          <a:p>
            <a:endParaRPr lang="it-IT" dirty="0"/>
          </a:p>
          <a:p>
            <a:r>
              <a:rPr lang="it-IT" b="1" dirty="0"/>
              <a:t>Jitter:</a:t>
            </a:r>
            <a:r>
              <a:rPr lang="it-IT" dirty="0"/>
              <a:t> Rappresenta la variazione o l'instabilità temporale del fronte di salita dell'impulso rispetto al tempo ideale. Viene misurato per garantire che l'istante di inizio di ogni secondo sia incredibilmente ripetibile.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932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effectLst/>
                <a:latin typeface="Google Sans Text"/>
              </a:rPr>
              <a:t>Varianza di Allan (Allan </a:t>
            </a:r>
            <a:r>
              <a:rPr lang="it-IT" b="1" dirty="0" err="1">
                <a:effectLst/>
                <a:latin typeface="Google Sans Text"/>
              </a:rPr>
              <a:t>Deviation</a:t>
            </a:r>
            <a:r>
              <a:rPr lang="it-IT" b="1" dirty="0">
                <a:effectLst/>
                <a:latin typeface="Google Sans Text"/>
              </a:rPr>
              <a:t>):</a:t>
            </a:r>
            <a:r>
              <a:rPr lang="it-IT" dirty="0">
                <a:effectLst/>
                <a:latin typeface="Google Sans Text"/>
              </a:rPr>
              <a:t> È la metrica matematica standard utilizzata per quantificare la stabilità di frequenza negli oscillatori nel dominio del tempo, calcolata a diversi intervalli di integrazione ($\tau$, ad esempio a 1s, 10s, 100s, fino a molte ore). Il test serve a escludere anomalie come salti di fase repentini o derive termiche incontrollate.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716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maser viene monitorato in continuo per </a:t>
            </a:r>
            <a:r>
              <a:rPr lang="it-IT" b="1" dirty="0"/>
              <a:t>3 giorni consecutivi</a:t>
            </a:r>
            <a:r>
              <a:rPr lang="it-IT" dirty="0"/>
              <a:t> tramite un comparatore di fase (</a:t>
            </a:r>
            <a:r>
              <a:rPr lang="it-IT" i="1" dirty="0" err="1"/>
              <a:t>TimeTech</a:t>
            </a:r>
            <a:r>
              <a:rPr lang="it-IT" i="1" dirty="0"/>
              <a:t> </a:t>
            </a:r>
            <a:r>
              <a:rPr lang="it-IT" i="1" dirty="0" err="1"/>
              <a:t>Phase</a:t>
            </a:r>
            <a:r>
              <a:rPr lang="it-IT" i="1" dirty="0"/>
              <a:t> </a:t>
            </a:r>
            <a:r>
              <a:rPr lang="it-IT" i="1" dirty="0" err="1"/>
              <a:t>Comparator</a:t>
            </a:r>
            <a:r>
              <a:rPr lang="it-IT" dirty="0"/>
              <a:t>). I dati di frequenza accumulati vengono elaborati statisticamente.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757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effectLst/>
                <a:latin typeface="Google Sans Text"/>
              </a:rPr>
              <a:t>Sensibilità Magnetica (</a:t>
            </a:r>
            <a:r>
              <a:rPr lang="it-IT" b="1" dirty="0" err="1">
                <a:effectLst/>
                <a:latin typeface="Google Sans Text"/>
              </a:rPr>
              <a:t>Magnetic</a:t>
            </a:r>
            <a:r>
              <a:rPr lang="it-IT" b="1" dirty="0">
                <a:effectLst/>
                <a:latin typeface="Google Sans Text"/>
              </a:rPr>
              <a:t> </a:t>
            </a:r>
            <a:r>
              <a:rPr lang="it-IT" b="1" dirty="0" err="1">
                <a:effectLst/>
                <a:latin typeface="Google Sans Text"/>
              </a:rPr>
              <a:t>Sensitivity</a:t>
            </a:r>
            <a:r>
              <a:rPr lang="it-IT" b="1" dirty="0">
                <a:effectLst/>
                <a:latin typeface="Google Sans Text"/>
              </a:rPr>
              <a:t>):</a:t>
            </a:r>
            <a:r>
              <a:rPr lang="it-IT" dirty="0"/>
              <a:t> Viene applicato un campo magnetico esterno indotto di (+/- 1 Gauss)Il test serve a verificare che gli schermi magnetici interni proteggano efficacemente la cavità di risonanza dell'idrogeno, impedendo al campo magnetico di spostare i livelli energetici degli atomi (effetto </a:t>
            </a:r>
            <a:r>
              <a:rPr lang="it-IT" dirty="0" err="1"/>
              <a:t>Zeeman</a:t>
            </a:r>
            <a:r>
              <a:rPr lang="it-IT" dirty="0"/>
              <a:t>) e variare la frequenza di riga.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8121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effectLst/>
                <a:latin typeface="Google Sans Text"/>
              </a:rPr>
              <a:t>Sensibilità Termica (Thermal </a:t>
            </a:r>
            <a:r>
              <a:rPr lang="it-IT" b="1" dirty="0" err="1">
                <a:effectLst/>
                <a:latin typeface="Google Sans Text"/>
              </a:rPr>
              <a:t>Sensitivity</a:t>
            </a:r>
            <a:r>
              <a:rPr lang="it-IT" b="1" dirty="0">
                <a:effectLst/>
                <a:latin typeface="Google Sans Text"/>
              </a:rPr>
              <a:t>):</a:t>
            </a:r>
            <a:r>
              <a:rPr lang="it-IT" dirty="0"/>
              <a:t> L'unità viene inserita in una camera climatica e sottoposta a uno sbalzo controllato di temperatura di </a:t>
            </a:r>
            <a:r>
              <a:rPr lang="it-IT" b="1" dirty="0">
                <a:effectLst/>
                <a:latin typeface="Google Sans Text"/>
              </a:rPr>
              <a:t>(+/- 7 gradi C).</a:t>
            </a:r>
          </a:p>
          <a:p>
            <a:r>
              <a:rPr lang="it-IT" dirty="0"/>
              <a:t>Si misura lo spostamento della frequenza per calcolare il coefficiente termico del maser, accertandosi che rimanga al di sotto dei limiti di tolleranza.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222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effectLst/>
                <a:latin typeface="Google Sans Text"/>
              </a:rPr>
              <a:t>Infine, viene effettuata una verifica software e hardware dello stato di salute generale del sistema. Vengono registrati i parametri vitali interni dell'</a:t>
            </a:r>
            <a:r>
              <a:rPr lang="it-IT" dirty="0" err="1">
                <a:effectLst/>
                <a:latin typeface="Google Sans Text"/>
              </a:rPr>
              <a:t>iMaser</a:t>
            </a:r>
            <a:r>
              <a:rPr lang="it-IT" dirty="0">
                <a:effectLst/>
                <a:latin typeface="Google Sans Text"/>
              </a:rPr>
              <a:t> 52, tra cui: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Google Sans Text"/>
              </a:rPr>
              <a:t>La pressione del vuoto all'interno del sistema di pompaggio.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Google Sans Text"/>
              </a:rPr>
              <a:t>Le temperature interne della cavità e del bulbo di stoccaggio dell'idrogeno.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Google Sans Text"/>
              </a:rPr>
              <a:t>I livelli di scarica del plasma (bulbo </a:t>
            </a:r>
            <a:r>
              <a:rPr lang="it-IT" dirty="0" err="1">
                <a:effectLst/>
                <a:latin typeface="Google Sans Text"/>
              </a:rPr>
              <a:t>dissociatore</a:t>
            </a:r>
            <a:r>
              <a:rPr lang="it-IT" dirty="0">
                <a:effectLst/>
                <a:latin typeface="Google Sans Text"/>
              </a:rPr>
              <a:t> che scinde le molecole di idrogeno $H_2$ in atomi singoli $H$).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Google Sans Text"/>
              </a:rPr>
              <a:t>Le tensioni elettriche di alimentazione dei circuiti di controllo.</a:t>
            </a:r>
          </a:p>
          <a:p>
            <a:r>
              <a:rPr lang="it-IT" b="1" dirty="0">
                <a:effectLst/>
                <a:latin typeface="Google Sans Text"/>
              </a:rPr>
              <a:t>Esito Complessivo:</a:t>
            </a:r>
            <a:r>
              <a:rPr lang="it-IT" dirty="0">
                <a:effectLst/>
                <a:latin typeface="Google Sans Text"/>
              </a:rPr>
              <a:t> Il documento attesta che tutte queste categorie di misura hanno riportato l'esito finale </a:t>
            </a:r>
            <a:r>
              <a:rPr lang="it-IT" b="1" dirty="0">
                <a:effectLst/>
                <a:latin typeface="Google Sans Text"/>
              </a:rPr>
              <a:t>PASS</a:t>
            </a:r>
            <a:r>
              <a:rPr lang="it-IT" dirty="0">
                <a:effectLst/>
                <a:latin typeface="Google Sans Text"/>
              </a:rPr>
              <a:t>, certificando la perfetta operatività dell'unità </a:t>
            </a:r>
            <a:r>
              <a:rPr lang="it-IT" i="1" dirty="0" err="1">
                <a:effectLst/>
                <a:latin typeface="Google Sans Text"/>
              </a:rPr>
              <a:t>iMaser</a:t>
            </a:r>
            <a:r>
              <a:rPr lang="it-IT" i="1" dirty="0">
                <a:effectLst/>
                <a:latin typeface="Google Sans Text"/>
              </a:rPr>
              <a:t> 52</a:t>
            </a:r>
            <a:r>
              <a:rPr lang="it-IT" dirty="0">
                <a:effectLst/>
                <a:latin typeface="Google Sans Text"/>
              </a:rPr>
              <a:t> prima della sua installazione.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390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31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01/07/2026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11546"/>
            <a:ext cx="3544019" cy="1852256"/>
          </a:xfrm>
        </p:spPr>
        <p:txBody>
          <a:bodyPr>
            <a:normAutofit fontScale="90000"/>
          </a:bodyPr>
          <a:lstStyle/>
          <a:p>
            <a:r>
              <a:rPr lang="it-IT" dirty="0"/>
              <a:t>Nuovo MASER della Stazione di Noto</a:t>
            </a:r>
          </a:p>
        </p:txBody>
      </p:sp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E0DA5E35-8F4C-5FBF-76C8-701E5741AF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230911-BBD2-F50C-97D4-E1B7FEA8CEB4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D1A063E-5590-9030-CE9D-3ACA37F2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3E827EB-3D99-450E-8B9E-4427A04CF0F0}"/>
              </a:ext>
            </a:extLst>
          </p:cNvPr>
          <p:cNvSpPr txBox="1">
            <a:spLocks/>
          </p:cNvSpPr>
          <p:nvPr/>
        </p:nvSpPr>
        <p:spPr>
          <a:xfrm>
            <a:off x="838200" y="3793172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 NG-Croce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1E1A7E26-2111-4DBA-92F1-ABFCD58AD0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448934"/>
            <a:ext cx="3795444" cy="734152"/>
          </a:xfrm>
        </p:spPr>
        <p:txBody>
          <a:bodyPr>
            <a:normAutofit fontScale="77500" lnSpcReduction="20000"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  <a:p>
            <a:r>
              <a:rPr lang="it-IT" sz="1400" b="1" i="1" dirty="0">
                <a:solidFill>
                  <a:srgbClr val="5B6D85"/>
                </a:solidFill>
              </a:rPr>
              <a:t>Autrici: Federica Caputo e Michela Zardi</a:t>
            </a:r>
          </a:p>
          <a:p>
            <a:r>
              <a:rPr lang="it-IT" sz="1400" b="1" i="1" dirty="0">
                <a:solidFill>
                  <a:srgbClr val="5B6D85"/>
                </a:solidFill>
              </a:rPr>
              <a:t>INAF – Istituto di Radioastronomia</a:t>
            </a:r>
          </a:p>
        </p:txBody>
      </p:sp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551589" y="1483335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Connettività e alimentazione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861129C-2ECF-B3D2-2D3A-2AD697221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33" y="2378091"/>
            <a:ext cx="11057205" cy="290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18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551589" y="1483335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Garanzia e assistenza tecnica 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3DDF4DD-19B3-C76F-7F55-C3B39F368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400" y="2455256"/>
            <a:ext cx="3709566" cy="276060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EB9C791-BE92-7C60-4EE8-69E3686D4A21}"/>
              </a:ext>
            </a:extLst>
          </p:cNvPr>
          <p:cNvSpPr txBox="1"/>
          <p:nvPr/>
        </p:nvSpPr>
        <p:spPr>
          <a:xfrm>
            <a:off x="6206067" y="2547772"/>
            <a:ext cx="523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 Intervento: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Sostituzione componenti difettosi entro </a:t>
            </a: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30 giorni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 Oneri: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Spese di manodopera, ricambi, trasporto e trasferte a carico del fornitore.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 Supporto: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Assistenza tecnica remota da personale altamente specializzato inclusa.</a:t>
            </a:r>
          </a:p>
        </p:txBody>
      </p:sp>
    </p:spTree>
    <p:extLst>
      <p:ext uri="{BB962C8B-B14F-4D97-AF65-F5344CB8AC3E}">
        <p14:creationId xmlns:p14="http://schemas.microsoft.com/office/powerpoint/2010/main" val="184999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87363" y="145476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Logistica e Consegna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0A9B0E0-2E89-F77A-4E76-682D3373CBCA}"/>
              </a:ext>
            </a:extLst>
          </p:cNvPr>
          <p:cNvSpPr txBox="1"/>
          <p:nvPr/>
        </p:nvSpPr>
        <p:spPr>
          <a:xfrm>
            <a:off x="482599" y="2450406"/>
            <a:ext cx="69850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rgbClr val="0056B3"/>
                </a:solidFill>
                <a:effectLst/>
                <a:latin typeface="Arimo"/>
              </a:rPr>
              <a:t>Condizioni di Spedizione</a:t>
            </a:r>
          </a:p>
          <a:p>
            <a:pPr algn="l"/>
            <a:endParaRPr lang="it-IT" b="1" i="0" dirty="0">
              <a:solidFill>
                <a:srgbClr val="0056B3"/>
              </a:solidFill>
              <a:effectLst/>
              <a:latin typeface="Arimo"/>
            </a:endParaRPr>
          </a:p>
          <a:p>
            <a:pPr algn="l"/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Resa: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</a:t>
            </a: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DAP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(</a:t>
            </a:r>
            <a:r>
              <a:rPr lang="it-IT" b="0" i="0" dirty="0" err="1">
                <a:solidFill>
                  <a:srgbClr val="334155"/>
                </a:solidFill>
                <a:effectLst/>
                <a:latin typeface="Arimo"/>
              </a:rPr>
              <a:t>Delivered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 </a:t>
            </a:r>
            <a:r>
              <a:rPr lang="it-IT" b="0" i="0" dirty="0" err="1">
                <a:solidFill>
                  <a:srgbClr val="334155"/>
                </a:solidFill>
                <a:effectLst/>
                <a:latin typeface="Arimo"/>
              </a:rPr>
              <a:t>at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 Place) presso la Stazione di Noto (SR).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/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Oneri: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Imballo, dazi, spese doganali e assicurazione trasporto a carico dell'Aggiudicatario.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/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Sede: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Contrada Renna Bassa, 96017 Noto (SR). Scarico al piano con trasporto al punto d'uso.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8A91CEE-EC96-B471-FD39-94DE0156F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801" y="1631692"/>
            <a:ext cx="3229322" cy="43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50071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Criteri premianti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61979C47-FD35-DEF1-82E3-3A2B2201E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694464"/>
              </p:ext>
            </p:extLst>
          </p:nvPr>
        </p:nvGraphicFramePr>
        <p:xfrm>
          <a:off x="344108" y="2582522"/>
          <a:ext cx="10996992" cy="185420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120625">
                  <a:extLst>
                    <a:ext uri="{9D8B030D-6E8A-4147-A177-3AD203B41FA5}">
                      <a16:colId xmlns:a16="http://schemas.microsoft.com/office/drawing/2014/main" val="2250771382"/>
                    </a:ext>
                  </a:extLst>
                </a:gridCol>
                <a:gridCol w="7874000">
                  <a:extLst>
                    <a:ext uri="{9D8B030D-6E8A-4147-A177-3AD203B41FA5}">
                      <a16:colId xmlns:a16="http://schemas.microsoft.com/office/drawing/2014/main" val="1945397668"/>
                    </a:ext>
                  </a:extLst>
                </a:gridCol>
                <a:gridCol w="2002367">
                  <a:extLst>
                    <a:ext uri="{9D8B030D-6E8A-4147-A177-3AD203B41FA5}">
                      <a16:colId xmlns:a16="http://schemas.microsoft.com/office/drawing/2014/main" val="18786671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Criterio premiante (punti max 40)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Punti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5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B-1/2/3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U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scite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supplementarI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(10 MHz, 100 MHz, 1PPS)</a:t>
                      </a:r>
                      <a:endParaRPr lang="en-US" b="0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Titillium Bd"/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817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B-4/5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P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ower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backup extra e secondo set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accumulatori</a:t>
                      </a:r>
                      <a:endParaRPr lang="en-US" b="0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kern="1200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188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B-6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G</a:t>
                      </a:r>
                      <a:r>
                        <a:rPr lang="en-US" sz="1800" b="1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estione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e </a:t>
                      </a:r>
                      <a:r>
                        <a:rPr lang="en-US" sz="1800" b="1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Manutenzione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: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sostenibilità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e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ciclo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di vita (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Discrezionale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)</a:t>
                      </a:r>
                      <a:endParaRPr lang="en-US" b="0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it-IT" dirty="0">
                        <a:solidFill>
                          <a:schemeClr val="bg1"/>
                        </a:solidFill>
                        <a:effectLst/>
                        <a:latin typeface="Titillium Bd"/>
                      </a:endParaRPr>
                    </a:p>
                  </a:txBody>
                  <a:tcPr marL="57150" marR="57150" anchor="ctr"/>
                </a:tc>
                <a:extLst>
                  <a:ext uri="{0D108BD9-81ED-4DB2-BD59-A6C34878D82A}">
                    <a16:rowId xmlns:a16="http://schemas.microsoft.com/office/drawing/2014/main" val="1555840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B-7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E</a:t>
                      </a:r>
                      <a:r>
                        <a:rPr lang="en-US" sz="1800" b="1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stensione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garanzia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: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calcolo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lineare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tra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offerte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Titillium Bd"/>
                        </a:rPr>
                        <a:t> </a:t>
                      </a:r>
                      <a:endParaRPr lang="en-US" b="0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411351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6F1C52-BC63-5930-49C2-11E7168B18A1}"/>
              </a:ext>
            </a:extLst>
          </p:cNvPr>
          <p:cNvSpPr txBox="1"/>
          <p:nvPr/>
        </p:nvSpPr>
        <p:spPr>
          <a:xfrm>
            <a:off x="249766" y="4588569"/>
            <a:ext cx="72051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>
                <a:solidFill>
                  <a:srgbClr val="334155"/>
                </a:solidFill>
                <a:effectLst/>
                <a:latin typeface="Arimo"/>
              </a:rPr>
              <a:t>Nota: L'offerta tecnica pesa per l'</a:t>
            </a:r>
            <a:r>
              <a:rPr lang="it-IT" sz="1600" b="1" i="1" dirty="0">
                <a:solidFill>
                  <a:srgbClr val="334155"/>
                </a:solidFill>
                <a:effectLst/>
                <a:latin typeface="Arimo"/>
              </a:rPr>
              <a:t>85%</a:t>
            </a:r>
            <a:r>
              <a:rPr lang="it-IT" sz="1600" b="0" i="1" dirty="0">
                <a:solidFill>
                  <a:srgbClr val="334155"/>
                </a:solidFill>
                <a:effectLst/>
                <a:latin typeface="Arimo"/>
              </a:rPr>
              <a:t> del punteggio totale di gara.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807720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492773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u="sng" dirty="0">
                <a:solidFill>
                  <a:srgbClr val="2A65AF"/>
                </a:solidFill>
                <a:effectLst/>
                <a:latin typeface="Titillium"/>
              </a:rPr>
              <a:t>Factory Acceptance Test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237209F-6B7C-4CCB-F4B2-A5E132AB1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61" y="2566648"/>
            <a:ext cx="5077650" cy="243458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67F5E48-8F56-37C1-B92E-6E978E0F5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4288" y="2891131"/>
            <a:ext cx="3739460" cy="182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0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25045" y="1347443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U</a:t>
            </a:r>
            <a:r>
              <a:rPr lang="en-US" sz="3600" b="1" u="sng" dirty="0" err="1">
                <a:solidFill>
                  <a:srgbClr val="2A65AF"/>
                </a:solidFill>
                <a:latin typeface="Titillium"/>
              </a:rPr>
              <a:t>scite</a:t>
            </a:r>
            <a:r>
              <a:rPr lang="en-US" sz="3600" b="1" u="sng" dirty="0">
                <a:solidFill>
                  <a:srgbClr val="2A65AF"/>
                </a:solidFill>
                <a:latin typeface="Titillium"/>
              </a:rPr>
              <a:t> RF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051A1EC-2BC0-8017-1928-0AFE6583B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817" y="2122191"/>
            <a:ext cx="4896927" cy="367045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41923B2-9CBB-14C2-A034-04CAF4069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70" y="2313603"/>
            <a:ext cx="1518488" cy="111695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B07C18ED-EB69-2A99-868C-50A8DAEBDD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570" y="3700463"/>
            <a:ext cx="1554643" cy="1108402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B44970DF-7E4B-20C2-8D2C-5F59F810F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517" y="5051667"/>
            <a:ext cx="1560929" cy="1108402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3C3220F-CBE5-7460-C6EC-397EEFB80F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9503" y="3062152"/>
            <a:ext cx="4464832" cy="2825423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35B9E629-72B2-B035-BBF4-85E22B5337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7924" y="2002357"/>
            <a:ext cx="3667990" cy="92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9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25045" y="1347443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U</a:t>
            </a:r>
            <a:r>
              <a:rPr lang="en-US" sz="3600" b="1" u="sng" dirty="0" err="1">
                <a:solidFill>
                  <a:srgbClr val="2A65AF"/>
                </a:solidFill>
                <a:latin typeface="Titillium"/>
              </a:rPr>
              <a:t>scite</a:t>
            </a:r>
            <a:r>
              <a:rPr lang="en-US" sz="3600" b="1" u="sng" dirty="0">
                <a:solidFill>
                  <a:srgbClr val="2A65AF"/>
                </a:solidFill>
                <a:latin typeface="Titillium"/>
              </a:rPr>
              <a:t> RF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B04902-98B3-30C7-6631-DCCAADA6B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45" y="2395443"/>
            <a:ext cx="5504644" cy="35373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4F5AEDA-B5EA-7EAE-FFF6-543A29393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1828" y="2434918"/>
            <a:ext cx="5365127" cy="357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9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41D8358-8C3E-8C7F-A95F-96EFDC1AB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61" y="2401072"/>
            <a:ext cx="4634777" cy="22271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170734" y="1378285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Verifica dell’impulso 1PPS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B4A6CDE-7889-EC6E-4654-5805705C5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75" y="4780065"/>
            <a:ext cx="3099861" cy="14889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340967EC-EE1D-869A-8117-AB4CAF037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2587" y="1566798"/>
            <a:ext cx="3324375" cy="2259105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03B109A7-1EAD-B947-E384-D9C2991BBF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5075" y="3766636"/>
            <a:ext cx="3266887" cy="2222372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D4EAB950-2B0D-D23B-706A-A89D55B934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8002" y="3873160"/>
            <a:ext cx="3171970" cy="2115848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BB80704E-F106-52C0-86B2-517D26332B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8898" y="1655059"/>
            <a:ext cx="3324375" cy="22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33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314475" y="1362322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Varianza</a:t>
            </a:r>
            <a:r>
              <a:rPr lang="it-IT" sz="3600" b="1" i="0" u="sng" dirty="0">
                <a:solidFill>
                  <a:srgbClr val="2A65AF"/>
                </a:solidFill>
                <a:effectLst/>
                <a:latin typeface="Titillium"/>
              </a:rPr>
              <a:t> di Allan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B0A8E14-FE26-C939-E756-9930DB428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085" y="1800779"/>
            <a:ext cx="5391617" cy="42370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E8E5CFC-8AC4-B7B1-BF9F-A49FACF68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26" y="2433293"/>
            <a:ext cx="5162997" cy="14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54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314475" y="1362322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i="0" u="sng" dirty="0">
                <a:solidFill>
                  <a:srgbClr val="2A65AF"/>
                </a:solidFill>
                <a:effectLst/>
                <a:latin typeface="Titillium"/>
              </a:rPr>
              <a:t>Stabilità nel tempo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465B35F-4AB4-56F9-C882-0A475A29C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321" y="1586746"/>
            <a:ext cx="5734203" cy="447577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83985F9-F30D-0569-C93D-4D5A44DD8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969" y="2713036"/>
            <a:ext cx="5130458" cy="222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83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392552"/>
            <a:ext cx="11563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u="sng" dirty="0">
                <a:solidFill>
                  <a:srgbClr val="2A65AF"/>
                </a:solidFill>
                <a:latin typeface="Titillium Bd"/>
              </a:rPr>
              <a:t>Nuova gestione del laboratorio Tempo &amp; Frequenza</a:t>
            </a:r>
            <a:endParaRPr lang="en-US" sz="4000" b="1" u="sng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648B9B-FD16-BB1B-490E-AFB75F902151}"/>
              </a:ext>
            </a:extLst>
          </p:cNvPr>
          <p:cNvSpPr txBox="1"/>
          <p:nvPr/>
        </p:nvSpPr>
        <p:spPr>
          <a:xfrm>
            <a:off x="440267" y="2390019"/>
            <a:ext cx="52461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Dal pensionamento dei colleghi Mauro Roma e Carmelo Nicotra subentra il </a:t>
            </a:r>
            <a:r>
              <a:rPr lang="it-IT" dirty="0">
                <a:latin typeface="Titillium Bd"/>
              </a:rPr>
              <a:t>nuovo</a:t>
            </a:r>
            <a:r>
              <a:rPr lang="it-IT" dirty="0"/>
              <a:t> personale a gestione dei laboratori dedicati al Tempo &amp; Frequenza per le stazioni di Medicina e di Noto: </a:t>
            </a:r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Federica Caputo (Medicina/Noto)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Gianluca Esposito (Noto)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Jacopo Malagoli (Medicina/Noto)</a:t>
            </a:r>
          </a:p>
          <a:p>
            <a:endParaRPr lang="it-IT" dirty="0"/>
          </a:p>
          <a:p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8843310-B185-56DA-8513-2AAC29269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1029" y="2390018"/>
            <a:ext cx="5880704" cy="3207656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28593D5-ACC8-CA68-EFF7-7351670A4A67}"/>
              </a:ext>
            </a:extLst>
          </p:cNvPr>
          <p:cNvSpPr/>
          <p:nvPr/>
        </p:nvSpPr>
        <p:spPr>
          <a:xfrm>
            <a:off x="7215979" y="5334104"/>
            <a:ext cx="3187779" cy="131344"/>
          </a:xfrm>
          <a:prstGeom prst="rect">
            <a:avLst/>
          </a:prstGeom>
          <a:solidFill>
            <a:srgbClr val="F7F8EA"/>
          </a:solidFill>
          <a:ln>
            <a:solidFill>
              <a:srgbClr val="E7E5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314475" y="1362322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Sensibilità magnetica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D796537-FCA4-2FB9-C5E2-111793237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125" y="1775290"/>
            <a:ext cx="5048399" cy="41621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25D8396-E281-F1C9-FBFA-4E2E7C1E5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949" y="3195192"/>
            <a:ext cx="6385703" cy="77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36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314475" y="1362322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i="0" u="sng" dirty="0">
                <a:solidFill>
                  <a:srgbClr val="2A65AF"/>
                </a:solidFill>
                <a:effectLst/>
                <a:latin typeface="Titillium"/>
              </a:rPr>
              <a:t>Sensibilità termica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EEB018-092A-B84B-73DA-E85ADD439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41" y="2441303"/>
            <a:ext cx="5334054" cy="311103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29F473D-E92F-EB1A-7811-1851FDB97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6907" y="2655368"/>
            <a:ext cx="4430444" cy="319097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17C3B5D-513B-F5B4-E348-D29A7E9D7D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754" y="5731502"/>
            <a:ext cx="5348824" cy="55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41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3722BEE-309A-42E4-6669-04F041C424F6}"/>
              </a:ext>
            </a:extLst>
          </p:cNvPr>
          <p:cNvSpPr txBox="1"/>
          <p:nvPr/>
        </p:nvSpPr>
        <p:spPr>
          <a:xfrm>
            <a:off x="99860" y="1285629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"/>
              </a:rPr>
              <a:t>Conclusioni del FAT</a:t>
            </a:r>
            <a:endParaRPr lang="en-US" sz="3600" b="1" i="0" u="sng" dirty="0">
              <a:solidFill>
                <a:srgbClr val="2A65AF"/>
              </a:solidFill>
              <a:effectLst/>
              <a:latin typeface="Titillium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602927-1690-84E9-34B4-E3D4347E1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836" y="1183175"/>
            <a:ext cx="3342561" cy="512526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88FD658-699F-EDF2-8A12-137A75164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899" y="1333307"/>
            <a:ext cx="4515241" cy="44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47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28775" y="144991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2A65AF"/>
                </a:solidFill>
                <a:latin typeface="Titillium Bd"/>
              </a:rPr>
              <a:t>Esito dell’installazione nella sede di Noto</a:t>
            </a:r>
            <a:endParaRPr lang="en-US" sz="3600" b="1" dirty="0">
              <a:solidFill>
                <a:srgbClr val="2A65AF"/>
              </a:solidFill>
              <a:latin typeface="Titillium Bd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82D0EBF-E20D-635D-8C6E-5EA29E7DA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186" y="2391183"/>
            <a:ext cx="5317225" cy="344750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2A0DCFD-132D-9120-03DE-1ED515224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457" y="2191615"/>
            <a:ext cx="3562659" cy="200804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22711AD-2E82-581F-C323-56430AE43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242" y="4452888"/>
            <a:ext cx="4801016" cy="11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84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28775" y="144991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2A65AF"/>
                </a:solidFill>
                <a:latin typeface="Titillium Bd"/>
              </a:rPr>
              <a:t>Esito dell’installazione nella sede di Noto</a:t>
            </a:r>
            <a:endParaRPr lang="en-US" sz="3600" b="1" dirty="0">
              <a:solidFill>
                <a:srgbClr val="2A65AF"/>
              </a:solidFill>
              <a:latin typeface="Titillium Bd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7FB0718-4EB3-9FFD-1CCC-0147537FD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24" y="2433675"/>
            <a:ext cx="4363936" cy="327295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17EA4D8-19BB-87D6-4B39-D03E307A9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87" y="2433675"/>
            <a:ext cx="5685013" cy="32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28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411844" y="1615010"/>
            <a:ext cx="40172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2A65AF"/>
                </a:solidFill>
                <a:latin typeface="Titillium Bd"/>
              </a:rPr>
              <a:t>Sintonizzazione 1PPS dell’unità </a:t>
            </a:r>
          </a:p>
          <a:p>
            <a:r>
              <a:rPr lang="it-IT" sz="3600" b="1" dirty="0">
                <a:solidFill>
                  <a:srgbClr val="2A65AF"/>
                </a:solidFill>
                <a:latin typeface="Titillium Bd"/>
              </a:rPr>
              <a:t>i52 </a:t>
            </a:r>
            <a:endParaRPr lang="en-US" sz="3600" b="1" dirty="0">
              <a:solidFill>
                <a:srgbClr val="2A65AF"/>
              </a:solidFill>
              <a:latin typeface="Titillium Bd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EA4B6F9-F78E-CDA3-501B-165654D68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1193206"/>
            <a:ext cx="8034336" cy="44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44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D37CC38B-6B9B-6225-18D6-4F7ABE701890}"/>
              </a:ext>
            </a:extLst>
          </p:cNvPr>
          <p:cNvSpPr/>
          <p:nvPr/>
        </p:nvSpPr>
        <p:spPr>
          <a:xfrm>
            <a:off x="9695124" y="108261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CA83241-73C3-988B-03EA-95F75B1020A3}"/>
              </a:ext>
            </a:extLst>
          </p:cNvPr>
          <p:cNvSpPr txBox="1"/>
          <p:nvPr/>
        </p:nvSpPr>
        <p:spPr>
          <a:xfrm>
            <a:off x="4583906" y="2967335"/>
            <a:ext cx="3024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>
                <a:solidFill>
                  <a:srgbClr val="2A65AF"/>
                </a:solidFill>
              </a:rPr>
              <a:t>GRAZIE!</a:t>
            </a:r>
            <a:endParaRPr lang="en-US" sz="5400" b="1" dirty="0">
              <a:solidFill>
                <a:srgbClr val="2A65AF"/>
              </a:solidFill>
            </a:endParaRPr>
          </a:p>
        </p:txBody>
      </p:sp>
      <p:pic>
        <p:nvPicPr>
          <p:cNvPr id="4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139EF464-E947-79F3-65B4-C15A3F146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953" y="190538"/>
            <a:ext cx="1651602" cy="7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3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392552"/>
            <a:ext cx="11563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u="sng" dirty="0">
                <a:solidFill>
                  <a:srgbClr val="2A65AF"/>
                </a:solidFill>
                <a:latin typeface="Titillium Bd"/>
              </a:rPr>
              <a:t>Dismissione </a:t>
            </a:r>
            <a:r>
              <a:rPr lang="it-IT" sz="4000" b="1" u="sng" dirty="0" err="1">
                <a:solidFill>
                  <a:srgbClr val="2A65AF"/>
                </a:solidFill>
                <a:latin typeface="Titillium Bd"/>
              </a:rPr>
              <a:t>iMASER</a:t>
            </a:r>
            <a:r>
              <a:rPr lang="it-IT" sz="4000" b="1" u="sng" dirty="0">
                <a:solidFill>
                  <a:srgbClr val="2A65AF"/>
                </a:solidFill>
                <a:latin typeface="Titillium Bd"/>
              </a:rPr>
              <a:t> 3000 s/n 80</a:t>
            </a:r>
            <a:endParaRPr lang="en-US" sz="4000" b="1" u="sng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648B9B-FD16-BB1B-490E-AFB75F902151}"/>
              </a:ext>
            </a:extLst>
          </p:cNvPr>
          <p:cNvSpPr txBox="1"/>
          <p:nvPr/>
        </p:nvSpPr>
        <p:spPr>
          <a:xfrm>
            <a:off x="440267" y="2390019"/>
            <a:ext cx="51283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guasto definitivo è riconducibile a eventi elettrici estremi: 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Incendio in cabina elettrica: </a:t>
            </a:r>
            <a:r>
              <a:rPr lang="it-IT" dirty="0"/>
              <a:t>lunghi periodi di blackout e sbalzi di tensione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Danno Hardware: </a:t>
            </a:r>
            <a:r>
              <a:rPr lang="it-IT" dirty="0"/>
              <a:t>rottura della scheda di controllo per la generazione del segnale del Picco per Secondo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Effetto: </a:t>
            </a:r>
            <a:r>
              <a:rPr lang="it-IT" dirty="0"/>
              <a:t>Output 5 e 10 MHz corretti, segnale </a:t>
            </a:r>
            <a:r>
              <a:rPr lang="it-IT" u="sng" dirty="0"/>
              <a:t>1PPS</a:t>
            </a:r>
            <a:r>
              <a:rPr lang="it-IT" dirty="0"/>
              <a:t> </a:t>
            </a:r>
            <a:r>
              <a:rPr lang="it-IT" u="sng" dirty="0"/>
              <a:t>assente</a:t>
            </a:r>
          </a:p>
          <a:p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C912B86-DAE1-4CBE-6E22-09AC173C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051" y="2504664"/>
            <a:ext cx="5494496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392552"/>
            <a:ext cx="11563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u="sng" dirty="0">
                <a:solidFill>
                  <a:srgbClr val="2A65AF"/>
                </a:solidFill>
                <a:latin typeface="Titillium Bd"/>
              </a:rPr>
              <a:t>Procedura di acquisto</a:t>
            </a:r>
            <a:endParaRPr lang="en-US" sz="4000" b="1" u="sng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768F43-6364-4E72-B000-F31EE7A54EF0}"/>
              </a:ext>
            </a:extLst>
          </p:cNvPr>
          <p:cNvSpPr txBox="1"/>
          <p:nvPr/>
        </p:nvSpPr>
        <p:spPr>
          <a:xfrm>
            <a:off x="803414" y="2427761"/>
            <a:ext cx="6096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it-IT" sz="2400" b="1" i="0" u="none" strike="noStrike" dirty="0">
                <a:solidFill>
                  <a:srgbClr val="004B8D"/>
                </a:solidFill>
                <a:effectLst/>
              </a:rPr>
              <a:t>Obiettivo</a:t>
            </a:r>
            <a:endParaRPr lang="it-IT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it-IT" b="0" dirty="0">
                <a:effectLst/>
              </a:rPr>
            </a:b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Acquisizione di un </a:t>
            </a:r>
            <a:r>
              <a:rPr lang="it-IT" sz="1800" b="1" i="0" u="none" strike="noStrike" dirty="0">
                <a:solidFill>
                  <a:srgbClr val="334155"/>
                </a:solidFill>
                <a:effectLst/>
              </a:rPr>
              <a:t>Oscillatore Standard di Frequenza Maser a Idrogeno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 in sostituzione di quello prima vecchio e poi guasto della stazione radioastronomica di Noto (SR).</a:t>
            </a:r>
            <a:endParaRPr lang="it-IT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it-IT" b="0" dirty="0">
                <a:effectLst/>
              </a:rPr>
            </a:br>
            <a:r>
              <a:rPr lang="it-IT" sz="2400" b="1" i="0" u="none" strike="noStrike" dirty="0">
                <a:solidFill>
                  <a:srgbClr val="004B8D"/>
                </a:solidFill>
                <a:effectLst/>
              </a:rPr>
              <a:t>Riferimenti Contrattuali</a:t>
            </a:r>
            <a:endParaRPr lang="it-IT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it-IT" b="0" dirty="0">
                <a:effectLst/>
              </a:rPr>
            </a:br>
            <a:r>
              <a:rPr lang="it-IT" sz="1800" b="1" i="0" u="none" strike="noStrike" dirty="0">
                <a:solidFill>
                  <a:srgbClr val="334155"/>
                </a:solidFill>
                <a:effectLst/>
              </a:rPr>
              <a:t>Operatore: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 </a:t>
            </a:r>
            <a:r>
              <a:rPr lang="it-IT" sz="1800" b="0" i="0" u="none" strike="noStrike" dirty="0" err="1">
                <a:solidFill>
                  <a:srgbClr val="334155"/>
                </a:solidFill>
                <a:effectLst/>
              </a:rPr>
              <a:t>Sincron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 Sistemi S.r.l. 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  <a:sym typeface="Wingdings" panose="05000000000000000000" pitchFamily="2" charset="2"/>
              </a:rPr>
              <a:t> T4 Science</a:t>
            </a:r>
            <a:br>
              <a:rPr lang="it-IT" b="0" dirty="0">
                <a:effectLst/>
              </a:rPr>
            </a:br>
            <a:r>
              <a:rPr lang="it-IT" sz="1800" b="1" i="0" u="none" strike="noStrike" dirty="0">
                <a:solidFill>
                  <a:srgbClr val="334155"/>
                </a:solidFill>
                <a:effectLst/>
              </a:rPr>
              <a:t>Importo: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 € 546.500,00 (IVA esclusa)</a:t>
            </a:r>
            <a:br>
              <a:rPr lang="it-IT" b="0" dirty="0">
                <a:effectLst/>
              </a:rPr>
            </a:br>
            <a:r>
              <a:rPr lang="it-IT" sz="1800" b="1" i="0" u="none" strike="noStrike" dirty="0">
                <a:solidFill>
                  <a:srgbClr val="334155"/>
                </a:solidFill>
                <a:effectLst/>
              </a:rPr>
              <a:t>Termine consegna:</a:t>
            </a:r>
            <a:r>
              <a:rPr lang="it-IT" sz="1800" b="0" i="0" u="none" strike="noStrike" dirty="0">
                <a:solidFill>
                  <a:srgbClr val="334155"/>
                </a:solidFill>
                <a:effectLst/>
              </a:rPr>
              <a:t> 31 Dicembre 2025</a:t>
            </a:r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32C460-E6FE-49F6-94EC-C7C83FA42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r="24131" b="9119"/>
          <a:stretch/>
        </p:blipFill>
        <p:spPr bwMode="auto">
          <a:xfrm>
            <a:off x="7388352" y="1392552"/>
            <a:ext cx="4283138" cy="470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491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81FE131-C834-4206-A277-D73DEF3F01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571026"/>
              </p:ext>
            </p:extLst>
          </p:nvPr>
        </p:nvGraphicFramePr>
        <p:xfrm>
          <a:off x="616746" y="1710119"/>
          <a:ext cx="10969399" cy="4167234"/>
        </p:xfrm>
        <a:graphic>
          <a:graphicData uri="http://schemas.openxmlformats.org/drawingml/2006/table">
            <a:tbl>
              <a:tblPr/>
              <a:tblGrid>
                <a:gridCol w="2505940">
                  <a:extLst>
                    <a:ext uri="{9D8B030D-6E8A-4147-A177-3AD203B41FA5}">
                      <a16:colId xmlns:a16="http://schemas.microsoft.com/office/drawing/2014/main" val="1833357653"/>
                    </a:ext>
                  </a:extLst>
                </a:gridCol>
                <a:gridCol w="1446826">
                  <a:extLst>
                    <a:ext uri="{9D8B030D-6E8A-4147-A177-3AD203B41FA5}">
                      <a16:colId xmlns:a16="http://schemas.microsoft.com/office/drawing/2014/main" val="2164419526"/>
                    </a:ext>
                  </a:extLst>
                </a:gridCol>
                <a:gridCol w="5096988">
                  <a:extLst>
                    <a:ext uri="{9D8B030D-6E8A-4147-A177-3AD203B41FA5}">
                      <a16:colId xmlns:a16="http://schemas.microsoft.com/office/drawing/2014/main" val="3626902647"/>
                    </a:ext>
                  </a:extLst>
                </a:gridCol>
                <a:gridCol w="1919645">
                  <a:extLst>
                    <a:ext uri="{9D8B030D-6E8A-4147-A177-3AD203B41FA5}">
                      <a16:colId xmlns:a16="http://schemas.microsoft.com/office/drawing/2014/main" val="1691181904"/>
                    </a:ext>
                  </a:extLst>
                </a:gridCol>
              </a:tblGrid>
              <a:tr h="100807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Milestone</a:t>
                      </a:r>
                      <a:endParaRPr lang="it-IT" sz="36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5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% pagamento</a:t>
                      </a:r>
                      <a:endParaRPr lang="it-IT" sz="36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5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Deliverable / Requisito</a:t>
                      </a:r>
                      <a:endParaRPr lang="it-IT" sz="36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5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Stato</a:t>
                      </a:r>
                      <a:endParaRPr lang="it-IT" sz="36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601227"/>
                  </a:ext>
                </a:extLst>
              </a:tr>
              <a:tr h="100807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MS1: Avvio Produzione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1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Tempistica Prevista 07/25</a:t>
                      </a:r>
                      <a:endParaRPr lang="it-IT" sz="2000" b="0" i="1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40%</a:t>
                      </a:r>
                      <a:endParaRPr lang="it-IT" sz="20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Verifica materiali e componenti presso sede fornitore.</a:t>
                      </a:r>
                      <a:endParaRPr lang="it-IT" sz="200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Eseguito (07/2025)</a:t>
                      </a:r>
                      <a:endParaRPr lang="it-IT" sz="2000">
                        <a:effectLst/>
                      </a:endParaRPr>
                    </a:p>
                  </a:txBody>
                  <a:tcPr marL="22860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201553"/>
                  </a:ext>
                </a:extLst>
              </a:tr>
              <a:tr h="10080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MS2: Test Accettazione (FAT)</a:t>
                      </a:r>
                      <a:br>
                        <a:rPr lang="it-IT" sz="16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it-IT" sz="1400" b="0" i="1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Tempistica Prevista 10/25</a:t>
                      </a:r>
                      <a:endParaRPr lang="it-IT" sz="1400" b="0" i="1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1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40%</a:t>
                      </a:r>
                      <a:endParaRPr lang="it-IT" sz="200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Factory Acceptance Test report e documentazione tecnica completa.</a:t>
                      </a:r>
                      <a:endParaRPr lang="it-IT" sz="200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Eseguito (03/2026)</a:t>
                      </a:r>
                      <a:endParaRPr lang="it-IT" sz="2000">
                        <a:effectLst/>
                      </a:endParaRPr>
                    </a:p>
                  </a:txBody>
                  <a:tcPr marL="22860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321075"/>
                  </a:ext>
                </a:extLst>
              </a:tr>
              <a:tr h="100807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MS3: Consegna e Collaudo</a:t>
                      </a:r>
                      <a:br>
                        <a:rPr lang="it-IT" sz="1600" b="1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it-IT" sz="1400" b="0" i="1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Tempistica Prevista 12/25</a:t>
                      </a:r>
                      <a:endParaRPr lang="it-IT" sz="1400" dirty="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1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20%</a:t>
                      </a:r>
                      <a:endParaRPr lang="it-IT" sz="200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Consegna presso Noto, SAT e installazione operativa.</a:t>
                      </a:r>
                      <a:endParaRPr lang="it-IT" sz="2000">
                        <a:effectLst/>
                      </a:endParaRPr>
                    </a:p>
                  </a:txBody>
                  <a:tcPr marL="5334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400" b="0" i="0" u="none" strike="noStrike" dirty="0">
                          <a:solidFill>
                            <a:srgbClr val="334155"/>
                          </a:solidFill>
                          <a:effectLst/>
                          <a:latin typeface="Lato" panose="020F0502020204030203" pitchFamily="34" charset="0"/>
                        </a:rPr>
                        <a:t>Eseguito (03/2026)</a:t>
                      </a:r>
                      <a:endParaRPr lang="it-IT" sz="2000" dirty="0">
                        <a:effectLst/>
                      </a:endParaRPr>
                    </a:p>
                  </a:txBody>
                  <a:tcPr marL="228600" marR="53340" marT="22860" marB="2286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774498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27AA63D3-CC33-4AA3-A74F-D3D27F55A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7" y="1710754"/>
            <a:ext cx="15130206" cy="72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59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7AA63D3-CC33-4AA3-A74F-D3D27F55A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7" y="1710754"/>
            <a:ext cx="15130206" cy="72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42884AB-50D7-488A-AABB-476BB053629F}"/>
              </a:ext>
            </a:extLst>
          </p:cNvPr>
          <p:cNvSpPr txBox="1"/>
          <p:nvPr/>
        </p:nvSpPr>
        <p:spPr>
          <a:xfrm>
            <a:off x="652826" y="1726958"/>
            <a:ext cx="715670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it-IT" sz="2800" b="1" i="0" u="none" strike="noStrike" dirty="0">
                <a:solidFill>
                  <a:srgbClr val="004B8D"/>
                </a:solidFill>
                <a:effectLst/>
              </a:rPr>
              <a:t>Problematica Rilevata</a:t>
            </a:r>
            <a:endParaRPr lang="it-IT" sz="20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Durante la validazione del </a:t>
            </a:r>
            <a:r>
              <a:rPr lang="it-IT" sz="2000" b="0" i="1" u="none" strike="noStrike" dirty="0" err="1">
                <a:solidFill>
                  <a:srgbClr val="334155"/>
                </a:solidFill>
                <a:effectLst/>
              </a:rPr>
              <a:t>Physics</a:t>
            </a:r>
            <a:r>
              <a:rPr lang="it-IT" sz="2000" b="0" i="1" u="none" strike="noStrike" dirty="0">
                <a:solidFill>
                  <a:srgbClr val="334155"/>
                </a:solidFill>
                <a:effectLst/>
              </a:rPr>
              <a:t> Package</a:t>
            </a: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 dell'unità originale sono emerse "criticità tecniche non prevedibili" (</a:t>
            </a:r>
            <a:r>
              <a:rPr lang="it-IT" sz="2000" b="0" i="0" u="none" strike="noStrike" dirty="0" err="1">
                <a:solidFill>
                  <a:srgbClr val="334155"/>
                </a:solidFill>
                <a:effectLst/>
              </a:rPr>
              <a:t>Material</a:t>
            </a: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 Performance </a:t>
            </a:r>
            <a:r>
              <a:rPr lang="it-IT" sz="2000" b="0" i="0" u="none" strike="noStrike" dirty="0" err="1">
                <a:solidFill>
                  <a:srgbClr val="334155"/>
                </a:solidFill>
                <a:effectLst/>
              </a:rPr>
              <a:t>Inconsistency</a:t>
            </a: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), causando lo sforamento del termine del 31/12/2025.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it-IT" sz="20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it-IT" sz="2000" b="0" dirty="0">
                <a:effectLst/>
              </a:rPr>
            </a:br>
            <a:r>
              <a:rPr lang="it-IT" sz="2800" b="1" i="0" u="none" strike="noStrike" dirty="0">
                <a:solidFill>
                  <a:srgbClr val="004B8D"/>
                </a:solidFill>
                <a:effectLst/>
              </a:rPr>
              <a:t>Soluzione Adottata</a:t>
            </a:r>
            <a:endParaRPr lang="it-IT" sz="20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L'appaltatore ha proposto la fornitura di una unità alternativa </a:t>
            </a:r>
            <a:r>
              <a:rPr lang="it-IT" sz="2000" b="1" i="0" u="none" strike="noStrike" dirty="0">
                <a:solidFill>
                  <a:srgbClr val="334155"/>
                </a:solidFill>
                <a:effectLst/>
              </a:rPr>
              <a:t>(modello </a:t>
            </a:r>
            <a:r>
              <a:rPr lang="it-IT" sz="2000" b="1" i="0" u="none" strike="noStrike" dirty="0" err="1">
                <a:solidFill>
                  <a:srgbClr val="334155"/>
                </a:solidFill>
                <a:effectLst/>
              </a:rPr>
              <a:t>iMaser</a:t>
            </a:r>
            <a:r>
              <a:rPr lang="it-IT" sz="2000" b="1" i="0" u="none" strike="noStrike" dirty="0">
                <a:solidFill>
                  <a:srgbClr val="334155"/>
                </a:solidFill>
                <a:effectLst/>
              </a:rPr>
              <a:t> 3000 / </a:t>
            </a:r>
            <a:r>
              <a:rPr lang="it-IT" sz="2000" b="1" i="0" u="none" strike="noStrike" dirty="0" err="1">
                <a:solidFill>
                  <a:srgbClr val="334155"/>
                </a:solidFill>
                <a:effectLst/>
              </a:rPr>
              <a:t>iMaser</a:t>
            </a:r>
            <a:r>
              <a:rPr lang="it-IT" sz="2000" b="1" i="0" u="none" strike="noStrike" dirty="0">
                <a:solidFill>
                  <a:srgbClr val="334155"/>
                </a:solidFill>
                <a:effectLst/>
              </a:rPr>
              <a:t> 52)</a:t>
            </a:r>
            <a:r>
              <a:rPr lang="it-IT" sz="2000" b="0" i="0" u="none" strike="noStrike" dirty="0">
                <a:solidFill>
                  <a:srgbClr val="334155"/>
                </a:solidFill>
                <a:effectLst/>
              </a:rPr>
              <a:t> immediatamente disponibile e con prestazioni conformi al Capitolato Tecnico. La proposta è stata accettata per salvaguardare il finanziamento PNRR.</a:t>
            </a:r>
            <a:endParaRPr lang="it-IT" sz="2000" dirty="0"/>
          </a:p>
        </p:txBody>
      </p:sp>
      <p:pic>
        <p:nvPicPr>
          <p:cNvPr id="3075" name="Picture 3" descr="Verdun - A Colpi di Matita - A Colpi di Matita">
            <a:extLst>
              <a:ext uri="{FF2B5EF4-FFF2-40B4-BE49-F238E27FC236}">
                <a16:creationId xmlns:a16="http://schemas.microsoft.com/office/drawing/2014/main" id="{0B07FC2C-1698-4606-924A-21B2A2785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594" y="1400969"/>
            <a:ext cx="3422898" cy="468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99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392552"/>
            <a:ext cx="115630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u="sng" dirty="0">
                <a:solidFill>
                  <a:srgbClr val="2A65AF"/>
                </a:solidFill>
                <a:latin typeface="Titillium Bd"/>
              </a:rPr>
              <a:t>Requisiti funzionali minimi </a:t>
            </a:r>
            <a:endParaRPr lang="en-US" sz="4000" b="1" u="sng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A66BDE4-BBBA-D722-0BD7-A8DF790EFA12}"/>
              </a:ext>
            </a:extLst>
          </p:cNvPr>
          <p:cNvSpPr txBox="1"/>
          <p:nvPr/>
        </p:nvSpPr>
        <p:spPr>
          <a:xfrm>
            <a:off x="990599" y="3105834"/>
            <a:ext cx="39454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So</a:t>
            </a:r>
            <a:r>
              <a:rPr lang="it-IT" dirty="0">
                <a:solidFill>
                  <a:schemeClr val="bg1"/>
                </a:solidFill>
                <a:latin typeface="Titillium Bd"/>
              </a:rPr>
              <a:t>stituzione del H-MASER i3000 s/n 80 a seguito del guasto per garantire la continuità del servizio metrologico all’interno della Stazione Radioastronomica di Noto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8E74EA8-634A-FE8F-BCED-4BBCB0EFEE42}"/>
              </a:ext>
            </a:extLst>
          </p:cNvPr>
          <p:cNvSpPr txBox="1"/>
          <p:nvPr/>
        </p:nvSpPr>
        <p:spPr>
          <a:xfrm>
            <a:off x="605365" y="2486504"/>
            <a:ext cx="994357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F-1/F-2: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Strumenti originali, nuovi e di ultima generazione, regolarmente commercializzati.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F-3: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Esclusione tassativa di prodotti ricondizionati, demo o fuori produzione.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F-6 DNSH: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Rispetto assoluto del principio "Do No </a:t>
            </a:r>
            <a:r>
              <a:rPr lang="it-IT" b="0" i="0" dirty="0" err="1">
                <a:solidFill>
                  <a:srgbClr val="334155"/>
                </a:solidFill>
                <a:effectLst/>
                <a:latin typeface="Arimo"/>
              </a:rPr>
              <a:t>Significant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 </a:t>
            </a:r>
            <a:r>
              <a:rPr lang="it-IT" b="0" i="0" dirty="0" err="1">
                <a:solidFill>
                  <a:srgbClr val="334155"/>
                </a:solidFill>
                <a:effectLst/>
                <a:latin typeface="Arimo"/>
              </a:rPr>
              <a:t>Harm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".</a:t>
            </a:r>
          </a:p>
          <a:p>
            <a:pPr algn="l"/>
            <a:endParaRPr lang="it-IT" b="0" i="0" dirty="0">
              <a:solidFill>
                <a:srgbClr val="334155"/>
              </a:solidFill>
              <a:effectLst/>
              <a:latin typeface="Arim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1" i="0" dirty="0">
                <a:solidFill>
                  <a:srgbClr val="334155"/>
                </a:solidFill>
                <a:effectLst/>
                <a:latin typeface="Arimo"/>
              </a:rPr>
              <a:t>F-5 Gestione:</a:t>
            </a:r>
            <a:r>
              <a:rPr lang="it-IT" b="0" i="0" dirty="0">
                <a:solidFill>
                  <a:srgbClr val="334155"/>
                </a:solidFill>
                <a:effectLst/>
                <a:latin typeface="Arimo"/>
              </a:rPr>
              <a:t> Obbligo di prospetto dettagliato per manutenzione ordinaria post-garanzia.</a:t>
            </a:r>
          </a:p>
        </p:txBody>
      </p:sp>
    </p:spTree>
    <p:extLst>
      <p:ext uri="{BB962C8B-B14F-4D97-AF65-F5344CB8AC3E}">
        <p14:creationId xmlns:p14="http://schemas.microsoft.com/office/powerpoint/2010/main" val="5274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50071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Specifiche tecniche: Uscite dedicate ai segnali di riferimento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61979C47-FD35-DEF1-82E3-3A2B2201E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778201"/>
              </p:ext>
            </p:extLst>
          </p:nvPr>
        </p:nvGraphicFramePr>
        <p:xfrm>
          <a:off x="344108" y="2582522"/>
          <a:ext cx="10996992" cy="185420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940409">
                  <a:extLst>
                    <a:ext uri="{9D8B030D-6E8A-4147-A177-3AD203B41FA5}">
                      <a16:colId xmlns:a16="http://schemas.microsoft.com/office/drawing/2014/main" val="2250771382"/>
                    </a:ext>
                  </a:extLst>
                </a:gridCol>
                <a:gridCol w="1794959">
                  <a:extLst>
                    <a:ext uri="{9D8B030D-6E8A-4147-A177-3AD203B41FA5}">
                      <a16:colId xmlns:a16="http://schemas.microsoft.com/office/drawing/2014/main" val="1945397668"/>
                    </a:ext>
                  </a:extLst>
                </a:gridCol>
                <a:gridCol w="8261624">
                  <a:extLst>
                    <a:ext uri="{9D8B030D-6E8A-4147-A177-3AD203B41FA5}">
                      <a16:colId xmlns:a16="http://schemas.microsoft.com/office/drawing/2014/main" val="18786671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Interfaccia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Specifica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5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A-1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</a:rPr>
                        <a:t>Output 5 MHz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kern="1200" dirty="0">
                          <a:solidFill>
                            <a:schemeClr val="bg1"/>
                          </a:solidFill>
                          <a:effectLst/>
                        </a:rPr>
                        <a:t>2 Uscite | Sinusoidale | +13dBm | 50 Ohm | Isolamento &gt; 60dB | Connettore N o SMA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817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A-2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</a:rPr>
                        <a:t>Output 10 MHz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kern="1200" dirty="0">
                          <a:solidFill>
                            <a:schemeClr val="bg1"/>
                          </a:solidFill>
                          <a:effectLst/>
                        </a:rPr>
                        <a:t>2 Uscite | Sinusoidale | +13dBm | 50 Ohm | Isolamento &gt; 60dB | Connettore N o SMA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188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A-3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</a:rPr>
                        <a:t>Output 100 MHz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effectLst/>
                        </a:rPr>
                        <a:t>1 Uscita | Sinusoidale | +13dBm | 50 Ohm | Connettore N o SMA</a:t>
                      </a:r>
                      <a:endParaRPr lang="it-IT" dirty="0">
                        <a:solidFill>
                          <a:schemeClr val="bg1"/>
                        </a:solidFill>
                        <a:effectLst/>
                        <a:latin typeface="Titillium Bd"/>
                      </a:endParaRPr>
                    </a:p>
                  </a:txBody>
                  <a:tcPr marL="57150" marR="57150" anchor="ctr"/>
                </a:tc>
                <a:extLst>
                  <a:ext uri="{0D108BD9-81ED-4DB2-BD59-A6C34878D82A}">
                    <a16:rowId xmlns:a16="http://schemas.microsoft.com/office/drawing/2014/main" val="1555840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A-4/A-5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</a:rPr>
                        <a:t>1PPS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</a:rPr>
                        <a:t>Uscite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</a:rPr>
                        <a:t> ! 1 Input (PPSSYNC) |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</a:rPr>
                        <a:t>Segnale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</a:rPr>
                        <a:t> TTL &gt; 2V | 50 Ohm | </a:t>
                      </a:r>
                      <a:r>
                        <a:rPr lang="en-US" sz="1800" b="0" kern="1200" dirty="0" err="1">
                          <a:solidFill>
                            <a:schemeClr val="bg1"/>
                          </a:solidFill>
                          <a:effectLst/>
                        </a:rPr>
                        <a:t>Connettore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</a:rPr>
                        <a:t> N, SMA o BNC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411351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B713722-BFED-38E9-4A99-C464476E23DB}"/>
              </a:ext>
            </a:extLst>
          </p:cNvPr>
          <p:cNvSpPr txBox="1"/>
          <p:nvPr/>
        </p:nvSpPr>
        <p:spPr>
          <a:xfrm>
            <a:off x="314475" y="4792824"/>
            <a:ext cx="7199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1" dirty="0">
                <a:solidFill>
                  <a:srgbClr val="64748B"/>
                </a:solidFill>
                <a:effectLst/>
                <a:latin typeface="Titillium Bd"/>
              </a:rPr>
              <a:t>Nota: Le licenze software installate devono essere perpetue (requisito A-0).</a:t>
            </a:r>
            <a:endParaRPr lang="en-US" dirty="0">
              <a:latin typeface="Titillium Bd"/>
            </a:endParaRPr>
          </a:p>
        </p:txBody>
      </p:sp>
    </p:spTree>
    <p:extLst>
      <p:ext uri="{BB962C8B-B14F-4D97-AF65-F5344CB8AC3E}">
        <p14:creationId xmlns:p14="http://schemas.microsoft.com/office/powerpoint/2010/main" val="248973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20BB74-643E-DCE1-D10E-8C6CF278BD0F}"/>
              </a:ext>
            </a:extLst>
          </p:cNvPr>
          <p:cNvSpPr txBox="1"/>
          <p:nvPr/>
        </p:nvSpPr>
        <p:spPr>
          <a:xfrm>
            <a:off x="314475" y="1500710"/>
            <a:ext cx="11563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u="sng" dirty="0" err="1">
                <a:solidFill>
                  <a:srgbClr val="2A65AF"/>
                </a:solidFill>
                <a:latin typeface="Titillium Bd"/>
              </a:rPr>
              <a:t>Stablità</a:t>
            </a:r>
            <a:r>
              <a:rPr lang="it-IT" sz="3600" b="1" u="sng" dirty="0">
                <a:solidFill>
                  <a:srgbClr val="2A65AF"/>
                </a:solidFill>
                <a:latin typeface="Titillium Bd"/>
              </a:rPr>
              <a:t> e Rumore di Fase</a:t>
            </a:r>
            <a:endParaRPr lang="en-US" sz="3600" b="1" u="sng" dirty="0">
              <a:solidFill>
                <a:srgbClr val="2A65AF"/>
              </a:solidFill>
              <a:latin typeface="Titillium B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>
                <a:extLst>
                  <a:ext uri="{FF2B5EF4-FFF2-40B4-BE49-F238E27FC236}">
                    <a16:creationId xmlns:a16="http://schemas.microsoft.com/office/drawing/2014/main" id="{61979C47-FD35-DEF1-82E3-3A2B2201E52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8393233"/>
                  </p:ext>
                </p:extLst>
              </p:nvPr>
            </p:nvGraphicFramePr>
            <p:xfrm>
              <a:off x="441475" y="3185849"/>
              <a:ext cx="5235425" cy="1849120"/>
            </p:xfrm>
            <a:graphic>
              <a:graphicData uri="http://schemas.openxmlformats.org/drawingml/2006/table">
                <a:tbl>
                  <a:tblPr firstRow="1" bandRow="1">
                    <a:tableStyleId>{125E5076-3810-47DD-B79F-674D7AD40C01}</a:tableStyleId>
                  </a:tblPr>
                  <a:tblGrid>
                    <a:gridCol w="1567723">
                      <a:extLst>
                        <a:ext uri="{9D8B030D-6E8A-4147-A177-3AD203B41FA5}">
                          <a16:colId xmlns:a16="http://schemas.microsoft.com/office/drawing/2014/main" val="2250771382"/>
                        </a:ext>
                      </a:extLst>
                    </a:gridCol>
                    <a:gridCol w="3667702">
                      <a:extLst>
                        <a:ext uri="{9D8B030D-6E8A-4147-A177-3AD203B41FA5}">
                          <a16:colId xmlns:a16="http://schemas.microsoft.com/office/drawing/2014/main" val="1945397668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it-IT" dirty="0"/>
                            <a:t>Intervallo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it-IT" dirty="0"/>
                            <a:t>Performance (1Hz BW)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4582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0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98176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i="0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  <m:r>
                                      <a:rPr lang="it-IT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171882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0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i="0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  <m:r>
                                      <a:rPr lang="it-IT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58404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1000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i="0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i="0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  <m:r>
                                      <a:rPr lang="it-IT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74113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>
                <a:extLst>
                  <a:ext uri="{FF2B5EF4-FFF2-40B4-BE49-F238E27FC236}">
                    <a16:creationId xmlns:a16="http://schemas.microsoft.com/office/drawing/2014/main" id="{61979C47-FD35-DEF1-82E3-3A2B2201E52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8393233"/>
                  </p:ext>
                </p:extLst>
              </p:nvPr>
            </p:nvGraphicFramePr>
            <p:xfrm>
              <a:off x="441475" y="3185849"/>
              <a:ext cx="5235425" cy="1849120"/>
            </p:xfrm>
            <a:graphic>
              <a:graphicData uri="http://schemas.openxmlformats.org/drawingml/2006/table">
                <a:tbl>
                  <a:tblPr firstRow="1" bandRow="1">
                    <a:tableStyleId>{125E5076-3810-47DD-B79F-674D7AD40C01}</a:tableStyleId>
                  </a:tblPr>
                  <a:tblGrid>
                    <a:gridCol w="1567723">
                      <a:extLst>
                        <a:ext uri="{9D8B030D-6E8A-4147-A177-3AD203B41FA5}">
                          <a16:colId xmlns:a16="http://schemas.microsoft.com/office/drawing/2014/main" val="2250771382"/>
                        </a:ext>
                      </a:extLst>
                    </a:gridCol>
                    <a:gridCol w="3667702">
                      <a:extLst>
                        <a:ext uri="{9D8B030D-6E8A-4147-A177-3AD203B41FA5}">
                          <a16:colId xmlns:a16="http://schemas.microsoft.com/office/drawing/2014/main" val="1945397668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r>
                            <a:rPr lang="it-IT" dirty="0"/>
                            <a:t>Intervallo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it-IT" dirty="0"/>
                            <a:t>Performance (1Hz BW)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4582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2857" t="-106557" r="-332" b="-3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98176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2857" t="-206557" r="-332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71882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2857" t="-306557" r="-332" b="-1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558404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it-IT" b="1" dirty="0">
                              <a:solidFill>
                                <a:schemeClr val="bg1"/>
                              </a:solidFill>
                              <a:latin typeface="Titillium Bd"/>
                            </a:rPr>
                            <a:t>1000 s</a:t>
                          </a:r>
                          <a:endParaRPr lang="en-US" b="1" dirty="0">
                            <a:solidFill>
                              <a:schemeClr val="bg1"/>
                            </a:solidFill>
                            <a:latin typeface="Titillium Bd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2857" t="-406557" r="-332" b="-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8741135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94557F9-65C9-011B-68F7-8D4DD196C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94923"/>
              </p:ext>
            </p:extLst>
          </p:nvPr>
        </p:nvGraphicFramePr>
        <p:xfrm>
          <a:off x="6019800" y="3184740"/>
          <a:ext cx="5566346" cy="147828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790415">
                  <a:extLst>
                    <a:ext uri="{9D8B030D-6E8A-4147-A177-3AD203B41FA5}">
                      <a16:colId xmlns:a16="http://schemas.microsoft.com/office/drawing/2014/main" val="2250771382"/>
                    </a:ext>
                  </a:extLst>
                </a:gridCol>
                <a:gridCol w="3775931">
                  <a:extLst>
                    <a:ext uri="{9D8B030D-6E8A-4147-A177-3AD203B41FA5}">
                      <a16:colId xmlns:a16="http://schemas.microsoft.com/office/drawing/2014/main" val="1945397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Frequenza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 Hz/10 Hz/100 Hz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5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5 MHz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Titillium Bd"/>
                        </a:rPr>
                        <a:t>-125/-140/-150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817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10 MHz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Titillium Bd"/>
                        </a:rPr>
                        <a:t>-120/-130/-140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188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Titillium Bd"/>
                        </a:rPr>
                        <a:t>100 MHz</a:t>
                      </a:r>
                      <a:endParaRPr lang="en-US" b="1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bg1"/>
                          </a:solidFill>
                          <a:latin typeface="Titillium Bd"/>
                        </a:rPr>
                        <a:t>-100/-115/-120</a:t>
                      </a:r>
                      <a:endParaRPr lang="en-US" dirty="0">
                        <a:solidFill>
                          <a:schemeClr val="bg1"/>
                        </a:solidFill>
                        <a:latin typeface="Titillium B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40444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D48D7E20-21D3-89B7-BBC9-7A9534568034}"/>
              </a:ext>
            </a:extLst>
          </p:cNvPr>
          <p:cNvSpPr txBox="1"/>
          <p:nvPr/>
        </p:nvSpPr>
        <p:spPr>
          <a:xfrm>
            <a:off x="386442" y="2582522"/>
            <a:ext cx="39442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2A65AF"/>
                </a:solidFill>
                <a:latin typeface="Titillium Bd"/>
              </a:rPr>
              <a:t>Stabilità (Varianza di Allan)</a:t>
            </a:r>
            <a:endParaRPr lang="en-US" sz="2400" b="1" dirty="0">
              <a:solidFill>
                <a:srgbClr val="2A65AF"/>
              </a:solidFill>
              <a:latin typeface="Titillium Bd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DA5409-3F37-AC24-FEFF-539A1A80ED6A}"/>
              </a:ext>
            </a:extLst>
          </p:cNvPr>
          <p:cNvSpPr txBox="1"/>
          <p:nvPr/>
        </p:nvSpPr>
        <p:spPr>
          <a:xfrm>
            <a:off x="5956906" y="2567056"/>
            <a:ext cx="39442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2A65AF"/>
                </a:solidFill>
                <a:latin typeface="Titillium Bd"/>
              </a:rPr>
              <a:t>Rumore di Fase (</a:t>
            </a:r>
            <a:r>
              <a:rPr lang="it-IT" sz="2400" b="1" dirty="0" err="1">
                <a:solidFill>
                  <a:srgbClr val="2A65AF"/>
                </a:solidFill>
                <a:latin typeface="Titillium Bd"/>
              </a:rPr>
              <a:t>dBc</a:t>
            </a:r>
            <a:r>
              <a:rPr lang="it-IT" sz="2400" b="1" dirty="0">
                <a:solidFill>
                  <a:srgbClr val="2A65AF"/>
                </a:solidFill>
                <a:latin typeface="Titillium Bd"/>
              </a:rPr>
              <a:t>/Hz)</a:t>
            </a:r>
            <a:endParaRPr lang="en-US" sz="2400" b="1" dirty="0">
              <a:solidFill>
                <a:srgbClr val="2A65AF"/>
              </a:solidFill>
              <a:latin typeface="Titillium Bd"/>
            </a:endParaRPr>
          </a:p>
        </p:txBody>
      </p:sp>
    </p:spTree>
    <p:extLst>
      <p:ext uri="{BB962C8B-B14F-4D97-AF65-F5344CB8AC3E}">
        <p14:creationId xmlns:p14="http://schemas.microsoft.com/office/powerpoint/2010/main" val="2058850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0</TotalTime>
  <Words>1837</Words>
  <Application>Microsoft Office PowerPoint</Application>
  <PresentationFormat>Widescreen</PresentationFormat>
  <Paragraphs>222</Paragraphs>
  <Slides>26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7" baseType="lpstr">
      <vt:lpstr>Arial</vt:lpstr>
      <vt:lpstr>Arimo</vt:lpstr>
      <vt:lpstr>Calibri</vt:lpstr>
      <vt:lpstr>Cambria Math</vt:lpstr>
      <vt:lpstr>Google Sans Text</vt:lpstr>
      <vt:lpstr>Lato</vt:lpstr>
      <vt:lpstr>Montserrat</vt:lpstr>
      <vt:lpstr>Titillium</vt:lpstr>
      <vt:lpstr>Titillium Bd</vt:lpstr>
      <vt:lpstr>Wingdings</vt:lpstr>
      <vt:lpstr>Tema di Office</vt:lpstr>
      <vt:lpstr>Nuovo MASER della Stazione di Noto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Caputo</dc:creator>
  <cp:lastModifiedBy>Federica Caputo</cp:lastModifiedBy>
  <cp:revision>17</cp:revision>
  <dcterms:created xsi:type="dcterms:W3CDTF">2022-10-26T09:11:02Z</dcterms:created>
  <dcterms:modified xsi:type="dcterms:W3CDTF">2026-07-01T08:15:55Z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