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6858000" cx="12192000"/>
  <p:notesSz cx="6858000" cy="9144000"/>
  <p:embeddedFontLst>
    <p:embeddedFont>
      <p:font typeface="Robot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0" roundtripDataSignature="AMtx7mjuK2NxfIDPnyQIf0issFAU6U2q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regular.fntdata"/><Relationship Id="rId25" Type="http://schemas.openxmlformats.org/officeDocument/2006/relationships/slide" Target="slides/slide21.xml"/><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boldItalic.fntdata"/><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Ecco alcune immagini toccanti che mostrano lo stato di inagibilità della foresteria, a causa di importanti infiltrazioni dal coperto, un forte degrado interno con presenza eccessiva di umidità che ha comportato la effettiva inagibilità dei locali interni, per fortuna non delle strutture.</a:t>
            </a:r>
            <a:endParaRPr/>
          </a:p>
          <a:p>
            <a:pPr indent="0" lvl="0" marL="0" rtl="0" algn="l">
              <a:spcBef>
                <a:spcPts val="0"/>
              </a:spcBef>
              <a:spcAft>
                <a:spcPts val="0"/>
              </a:spcAft>
              <a:buNone/>
            </a:pPr>
            <a:r>
              <a:rPr lang="it-IT"/>
              <a:t>La guardiania invece (11x3,48 m circa) , oltre ad importanti infiltrazioni di acqua, analoghe a quelle della foresteria, ha subito negli anni anche un degrado delle strutture portanti perimetrali, con problematiche di tipo strutturale, comportando pertanto una necessita di un cospicuo intervento di riabilitazione oppure di semplice demolizione, per il quale si è optato, rimandando la decisione di una eventuale ricostruzione della stessa.</a:t>
            </a:r>
            <a:endParaRPr/>
          </a:p>
        </p:txBody>
      </p:sp>
      <p:sp>
        <p:nvSpPr>
          <p:cNvPr id="250" name="Google Shape;25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lang="it-IT" sz="1200">
                <a:latin typeface="Arial"/>
                <a:ea typeface="Arial"/>
                <a:cs typeface="Arial"/>
                <a:sym typeface="Arial"/>
              </a:rPr>
              <a:t>Al fine della realizzare dei </a:t>
            </a:r>
            <a:r>
              <a:rPr b="1" lang="it-IT" sz="1200">
                <a:latin typeface="Arial"/>
                <a:ea typeface="Arial"/>
                <a:cs typeface="Arial"/>
                <a:sym typeface="Arial"/>
              </a:rPr>
              <a:t>nuovi interventi</a:t>
            </a:r>
            <a:r>
              <a:rPr lang="it-IT" sz="1200">
                <a:latin typeface="Arial"/>
                <a:ea typeface="Arial"/>
                <a:cs typeface="Arial"/>
                <a:sym typeface="Arial"/>
              </a:rPr>
              <a:t> e del </a:t>
            </a:r>
            <a:r>
              <a:rPr b="1" lang="it-IT" sz="1200">
                <a:latin typeface="Arial"/>
                <a:ea typeface="Arial"/>
                <a:cs typeface="Arial"/>
                <a:sym typeface="Arial"/>
              </a:rPr>
              <a:t>passaggio di proprietà </a:t>
            </a:r>
            <a:r>
              <a:rPr lang="it-IT" sz="1200">
                <a:latin typeface="Arial"/>
                <a:ea typeface="Arial"/>
                <a:cs typeface="Arial"/>
                <a:sym typeface="Arial"/>
              </a:rPr>
              <a:t>degli immobili dal C.N.R. all’INAF, è stata presentata la </a:t>
            </a:r>
            <a:r>
              <a:rPr b="1" lang="it-IT" sz="1200">
                <a:latin typeface="Arial"/>
                <a:ea typeface="Arial"/>
                <a:cs typeface="Arial"/>
                <a:sym typeface="Arial"/>
              </a:rPr>
              <a:t>S.C.I.A. </a:t>
            </a:r>
            <a:r>
              <a:rPr lang="it-IT" sz="1200">
                <a:latin typeface="Arial"/>
                <a:ea typeface="Arial"/>
                <a:cs typeface="Arial"/>
                <a:sym typeface="Arial"/>
              </a:rPr>
              <a:t>(art. 37 del DPR 380/2001) prot. n. 41145 del 19/07/2024 per </a:t>
            </a:r>
            <a:r>
              <a:rPr b="1" i="1" lang="it-IT" sz="1200">
                <a:latin typeface="Arial"/>
                <a:ea typeface="Arial"/>
                <a:cs typeface="Arial"/>
                <a:sym typeface="Arial"/>
              </a:rPr>
              <a:t>la regolarizzazione degli spazi esterni:</a:t>
            </a:r>
            <a:endParaRPr/>
          </a:p>
          <a:p>
            <a:pPr indent="0" lvl="0" marL="0" rtl="0" algn="just">
              <a:spcBef>
                <a:spcPts val="0"/>
              </a:spcBef>
              <a:spcAft>
                <a:spcPts val="0"/>
              </a:spcAft>
              <a:buNone/>
            </a:pPr>
            <a:r>
              <a:rPr b="1" i="1" lang="it-IT" sz="1200">
                <a:latin typeface="Arial"/>
                <a:ea typeface="Arial"/>
                <a:cs typeface="Arial"/>
                <a:sym typeface="Arial"/>
              </a:rPr>
              <a:t> fra cui la mancata realizzazione di una tettoia di collegamento fra l’edificio principale e la foresteria e per la realizzazione di tutti gli interventi di cui al PNRR richiamati, oltre che per la demolizione della guardiania, la rimozione di tutti gli impianti obsoleti presenti sui coperti e per la nuova realizzazione di una centrale termica esterna all’edificio. </a:t>
            </a:r>
            <a:endParaRPr/>
          </a:p>
          <a:p>
            <a:pPr indent="0" lvl="0" marL="0" rtl="0" algn="just">
              <a:spcBef>
                <a:spcPts val="0"/>
              </a:spcBef>
              <a:spcAft>
                <a:spcPts val="0"/>
              </a:spcAft>
              <a:buNone/>
            </a:pPr>
            <a:r>
              <a:rPr i="1" lang="it-IT" sz="1200">
                <a:latin typeface="Arial"/>
                <a:ea typeface="Arial"/>
                <a:cs typeface="Arial"/>
                <a:sym typeface="Arial"/>
              </a:rPr>
              <a:t>E’ stato necessario il reperimento del parere della competente Soprintendenza regionale per i beni architettonici e paesaggistici</a:t>
            </a:r>
            <a:endParaRPr/>
          </a:p>
        </p:txBody>
      </p:sp>
      <p:sp>
        <p:nvSpPr>
          <p:cNvPr id="265" name="Google Shape;26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it-IT" sz="1200"/>
              <a:t>Intervento eseguito con finanziamento di INAF, </a:t>
            </a:r>
            <a:r>
              <a:rPr i="1" lang="it-IT"/>
              <a:t>propedeutico alla realizzazione di un importante intervento PNRR di cui parlerò in seguito: L’installazione di un impianto fotovoltaico,</a:t>
            </a:r>
            <a:endParaRPr i="1"/>
          </a:p>
          <a:p>
            <a:pPr indent="0" lvl="0" marL="0" rtl="0" algn="l">
              <a:spcBef>
                <a:spcPts val="0"/>
              </a:spcBef>
              <a:spcAft>
                <a:spcPts val="0"/>
              </a:spcAft>
              <a:buNone/>
            </a:pPr>
            <a:r>
              <a:rPr i="1" lang="it-IT"/>
              <a:t>che necessitava infatti di avere le coperture in perfette condizioni.</a:t>
            </a:r>
            <a:endParaRPr i="1"/>
          </a:p>
          <a:p>
            <a:pPr indent="0" lvl="0" marL="0" rtl="0" algn="l">
              <a:spcBef>
                <a:spcPts val="0"/>
              </a:spcBef>
              <a:spcAft>
                <a:spcPts val="0"/>
              </a:spcAft>
              <a:buNone/>
            </a:pPr>
            <a:r>
              <a:rPr b="1" i="1" lang="it-IT"/>
              <a:t>I</a:t>
            </a:r>
            <a:r>
              <a:rPr b="1" i="1" lang="it-IT" sz="1200"/>
              <a:t>niziato il 9/12/202</a:t>
            </a:r>
            <a:r>
              <a:rPr b="1" i="1" lang="it-IT"/>
              <a:t>4</a:t>
            </a:r>
            <a:r>
              <a:rPr b="1" i="1" lang="it-IT" sz="1200"/>
              <a:t> </a:t>
            </a:r>
            <a:r>
              <a:rPr i="1" lang="it-IT" sz="1200"/>
              <a:t>e </a:t>
            </a:r>
            <a:r>
              <a:rPr i="1" lang="it-IT"/>
              <a:t>finito il 4/02/2026</a:t>
            </a:r>
            <a:r>
              <a:rPr i="1" lang="it-IT" sz="1200"/>
              <a:t>; Interventi realizzati:</a:t>
            </a:r>
            <a:endParaRPr/>
          </a:p>
          <a:p>
            <a:pPr indent="0" lvl="0" marL="0" rtl="0" algn="l">
              <a:spcBef>
                <a:spcPts val="0"/>
              </a:spcBef>
              <a:spcAft>
                <a:spcPts val="0"/>
              </a:spcAft>
              <a:buNone/>
            </a:pPr>
            <a:r>
              <a:rPr b="1" i="1" lang="it-IT" sz="1200"/>
              <a:t>parapetto metallico lungo tutto il perimetro degli edifici;</a:t>
            </a:r>
            <a:r>
              <a:rPr lang="it-IT"/>
              <a:t> </a:t>
            </a:r>
            <a:r>
              <a:rPr b="1" i="1" lang="it-IT" sz="1200"/>
              <a:t>rimozione pavimentazioni flottanti presenti </a:t>
            </a:r>
            <a:r>
              <a:rPr b="0" i="1" lang="it-IT" sz="1200"/>
              <a:t>sul corpo principale ed ala nuova;</a:t>
            </a:r>
            <a:r>
              <a:rPr lang="it-IT"/>
              <a:t> </a:t>
            </a:r>
            <a:r>
              <a:rPr b="1" lang="it-IT"/>
              <a:t>rimozione</a:t>
            </a:r>
            <a:r>
              <a:rPr b="1" i="0" lang="it-IT" sz="1200" u="none" strike="noStrike">
                <a:solidFill>
                  <a:schemeClr val="dk1"/>
                </a:solidFill>
                <a:latin typeface="Calibri"/>
                <a:ea typeface="Calibri"/>
                <a:cs typeface="Calibri"/>
                <a:sym typeface="Calibri"/>
              </a:rPr>
              <a:t> delle strutture in acciaio su tutte le coperture</a:t>
            </a:r>
            <a:r>
              <a:rPr b="1" lang="it-IT"/>
              <a:t>;</a:t>
            </a:r>
            <a:endParaRPr b="1" i="1" sz="1200"/>
          </a:p>
          <a:p>
            <a:pPr indent="0" lvl="0" marL="0" rtl="0" algn="l">
              <a:spcBef>
                <a:spcPts val="0"/>
              </a:spcBef>
              <a:spcAft>
                <a:spcPts val="0"/>
              </a:spcAft>
              <a:buNone/>
            </a:pPr>
            <a:r>
              <a:rPr b="1" i="1" lang="it-IT" sz="1200"/>
              <a:t>rimozione guaina ardesiata ed altri materiali isolanti su tutti gli edifici;</a:t>
            </a:r>
            <a:r>
              <a:rPr lang="it-IT"/>
              <a:t> </a:t>
            </a:r>
            <a:r>
              <a:rPr b="1" i="1" lang="it-IT" sz="1200"/>
              <a:t>adeguamento impianto di videosorveglianza;</a:t>
            </a:r>
            <a:r>
              <a:rPr lang="it-IT"/>
              <a:t> </a:t>
            </a:r>
            <a:r>
              <a:rPr b="1" i="1" lang="it-IT" sz="1200"/>
              <a:t>nuovo massetto delle pendenze su foresteria ed edificio principale;</a:t>
            </a:r>
            <a:r>
              <a:rPr lang="it-IT"/>
              <a:t> </a:t>
            </a:r>
            <a:r>
              <a:rPr b="1" i="0" lang="it-IT" sz="1200" u="none" strike="noStrike">
                <a:solidFill>
                  <a:schemeClr val="dk1"/>
                </a:solidFill>
                <a:latin typeface="Calibri"/>
                <a:ea typeface="Calibri"/>
                <a:cs typeface="Calibri"/>
                <a:sym typeface="Calibri"/>
              </a:rPr>
              <a:t>Sostituzione delle scossaline;</a:t>
            </a:r>
            <a:r>
              <a:rPr lang="it-IT"/>
              <a:t> </a:t>
            </a:r>
            <a:r>
              <a:rPr b="1" i="1" lang="it-IT" sz="1200"/>
              <a:t>Posa della nuova guaina Membrapol: i</a:t>
            </a:r>
            <a:r>
              <a:rPr b="0" i="0" lang="it-IT" sz="1200" u="none" strike="noStrike">
                <a:solidFill>
                  <a:schemeClr val="dk1"/>
                </a:solidFill>
                <a:latin typeface="Calibri"/>
                <a:ea typeface="Calibri"/>
                <a:cs typeface="Calibri"/>
                <a:sym typeface="Calibri"/>
              </a:rPr>
              <a:t>mpermeabilizzazione su più strati con finitura poliuretanica alifatica bicomponente di colore grigio chiaro a faccia vista, completamente resistente al fuoco e compatibile con la successiva posa in opera dell’impianto fotovoltaico, stesa a pennello e rullo;</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PADIGLIONE UFFICI: il </a:t>
            </a:r>
            <a:r>
              <a:rPr b="1" i="0" lang="it-IT" sz="1200" u="none" strike="noStrike">
                <a:solidFill>
                  <a:schemeClr val="dk1"/>
                </a:solidFill>
                <a:latin typeface="Calibri"/>
                <a:ea typeface="Calibri"/>
                <a:cs typeface="Calibri"/>
                <a:sym typeface="Calibri"/>
              </a:rPr>
              <a:t>massetto presente risultava incoerente </a:t>
            </a:r>
            <a:r>
              <a:rPr b="0" i="0" lang="it-IT" sz="1200" u="none" strike="noStrike">
                <a:solidFill>
                  <a:schemeClr val="dk1"/>
                </a:solidFill>
                <a:latin typeface="Calibri"/>
                <a:ea typeface="Calibri"/>
                <a:cs typeface="Calibri"/>
                <a:sym typeface="Calibri"/>
              </a:rPr>
              <a:t>ed umido a causa della sovrapposizione di ulteriore strato di malta e da rete (tipo quella porta intonaco) che trattengono l’umidità. La scelta è stata quella di eliminare tali strati e far asciugare il massetto sottostante in modo da far espellere l’umidità. Tutto questo al fine di far aderire per bene la nuova impermeabilizzazione in modo che non si creino bolle d’aria dovute all’umidità che potrebbero comportare il distacco dello strato impermeabile dal supporto. </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Tali operazioni non previste hanno comportato un prolungamento dei tempi di consegna in aggiunta a quello causato dalla condizioni metereologiche.</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A tal proposito si è scelto anche di </a:t>
            </a:r>
            <a:r>
              <a:rPr b="1" i="0" lang="it-IT" sz="1200" u="none" strike="noStrike">
                <a:solidFill>
                  <a:schemeClr val="dk1"/>
                </a:solidFill>
                <a:latin typeface="Calibri"/>
                <a:ea typeface="Calibri"/>
                <a:cs typeface="Calibri"/>
                <a:sym typeface="Calibri"/>
              </a:rPr>
              <a:t>impermeabilizzare con guaina bituminosa, quasi tutto il perimetro sotto le scossaline </a:t>
            </a:r>
            <a:r>
              <a:rPr b="0" i="0" lang="it-IT" sz="1200" u="none" strike="noStrike">
                <a:solidFill>
                  <a:schemeClr val="dk1"/>
                </a:solidFill>
                <a:latin typeface="Calibri"/>
                <a:ea typeface="Calibri"/>
                <a:cs typeface="Calibri"/>
                <a:sym typeface="Calibri"/>
              </a:rPr>
              <a:t>in modo da sigillare tali punti critici in assenza della nuova impermeabilizzazione.  </a:t>
            </a:r>
            <a:endParaRPr i="1" sz="1200"/>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PADIGLIONE UFFICI (ALA NUOVA): </a:t>
            </a:r>
            <a:r>
              <a:rPr b="1" i="0" lang="it-IT" sz="1200" u="none" strike="noStrike">
                <a:solidFill>
                  <a:schemeClr val="dk1"/>
                </a:solidFill>
                <a:latin typeface="Calibri"/>
                <a:ea typeface="Calibri"/>
                <a:cs typeface="Calibri"/>
                <a:sym typeface="Calibri"/>
              </a:rPr>
              <a:t>rimozione del casotto pompe</a:t>
            </a:r>
            <a:r>
              <a:rPr lang="it-IT"/>
              <a:t>; </a:t>
            </a:r>
            <a:r>
              <a:rPr lang="it-IT"/>
              <a:t>realizzazione</a:t>
            </a:r>
            <a:r>
              <a:rPr lang="it-IT"/>
              <a:t> di </a:t>
            </a:r>
            <a:r>
              <a:rPr b="0" i="0" lang="it-IT" sz="1200" u="none" strike="noStrike">
                <a:solidFill>
                  <a:schemeClr val="dk1"/>
                </a:solidFill>
                <a:latin typeface="Calibri"/>
                <a:ea typeface="Calibri"/>
                <a:cs typeface="Calibri"/>
                <a:sym typeface="Calibri"/>
              </a:rPr>
              <a:t>PLATEA </a:t>
            </a:r>
            <a:r>
              <a:rPr lang="it-IT"/>
              <a:t>COPERTA per ospitare la nuova CT.</a:t>
            </a:r>
            <a:endParaRPr/>
          </a:p>
        </p:txBody>
      </p:sp>
      <p:sp>
        <p:nvSpPr>
          <p:cNvPr id="284" name="Google Shape;28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it-IT" sz="1200">
                <a:latin typeface="Arial"/>
                <a:ea typeface="Arial"/>
                <a:cs typeface="Arial"/>
                <a:sym typeface="Arial"/>
              </a:rPr>
              <a:t>Rifacimento completo dell’impianto </a:t>
            </a:r>
            <a:r>
              <a:rPr b="1" i="0" lang="it-IT" sz="1200" u="none" strike="noStrike">
                <a:latin typeface="Arial"/>
                <a:ea typeface="Arial"/>
                <a:cs typeface="Arial"/>
                <a:sym typeface="Arial"/>
              </a:rPr>
              <a:t>di climatizzazione - ventilazione forzata - idrico sanitario - centrale termo-frigorifera - centrale idrica – regolazione: </a:t>
            </a:r>
            <a:r>
              <a:rPr b="1" lang="it-IT" sz="1200">
                <a:latin typeface="Arial"/>
                <a:ea typeface="Arial"/>
                <a:cs typeface="Arial"/>
                <a:sym typeface="Arial"/>
              </a:rPr>
              <a:t>con nuovo sistema alimentato da PDC esistente </a:t>
            </a:r>
            <a:r>
              <a:rPr lang="it-IT" sz="1200">
                <a:latin typeface="Arial"/>
                <a:ea typeface="Arial"/>
                <a:cs typeface="Arial"/>
                <a:sym typeface="Arial"/>
              </a:rPr>
              <a:t>(</a:t>
            </a:r>
            <a:r>
              <a:rPr b="0" i="0" lang="it-IT" sz="1300" u="none" strike="noStrike">
                <a:latin typeface="Arial"/>
                <a:ea typeface="Arial"/>
                <a:cs typeface="Arial"/>
                <a:sym typeface="Arial"/>
              </a:rPr>
              <a:t>aria-acqua AERMEC potenza termica nominale 118,9 kW e frigorifera 101,6 kW, di recente installazione dotata anche di desurriscaldatore che nel funzionamento estivo recupera il calore per la produzione dell’acqua calda sanitaria).</a:t>
            </a:r>
            <a:r>
              <a:rPr lang="it-IT" sz="1300">
                <a:latin typeface="Arial"/>
                <a:ea typeface="Arial"/>
                <a:cs typeface="Arial"/>
                <a:sym typeface="Arial"/>
              </a:rPr>
              <a:t> </a:t>
            </a:r>
            <a:r>
              <a:rPr b="0" i="0" lang="it-IT" sz="1300" u="none" strike="noStrike">
                <a:latin typeface="Arial"/>
                <a:ea typeface="Arial"/>
                <a:cs typeface="Arial"/>
                <a:sym typeface="Arial"/>
              </a:rPr>
              <a:t>PDC </a:t>
            </a:r>
            <a:r>
              <a:rPr lang="it-IT" sz="1200">
                <a:latin typeface="Arial"/>
                <a:ea typeface="Arial"/>
                <a:cs typeface="Arial"/>
                <a:sym typeface="Arial"/>
              </a:rPr>
              <a:t>spostata dal coperto alla nuova CT a terra. </a:t>
            </a:r>
            <a:r>
              <a:rPr b="1" lang="it-IT">
                <a:latin typeface="Arial"/>
                <a:ea typeface="Arial"/>
                <a:cs typeface="Arial"/>
                <a:sym typeface="Arial"/>
              </a:rPr>
              <a:t>I</a:t>
            </a:r>
            <a:r>
              <a:rPr b="1" lang="it-IT" sz="1200">
                <a:latin typeface="Arial"/>
                <a:ea typeface="Arial"/>
                <a:cs typeface="Arial"/>
                <a:sym typeface="Arial"/>
              </a:rPr>
              <a:t>nstallati fan coil a pavimento</a:t>
            </a:r>
            <a:r>
              <a:rPr lang="it-IT" sz="1200">
                <a:latin typeface="Arial"/>
                <a:ea typeface="Arial"/>
                <a:cs typeface="Arial"/>
                <a:sym typeface="Arial"/>
              </a:rPr>
              <a:t> in tutti gli uffici e laboratori ad eccezione di alcuni locali, quali la sala conferenze in cui si è optato per la soluzione a </a:t>
            </a:r>
            <a:r>
              <a:rPr b="1" lang="it-IT" sz="1200">
                <a:latin typeface="Arial"/>
                <a:ea typeface="Arial"/>
                <a:cs typeface="Arial"/>
                <a:sym typeface="Arial"/>
              </a:rPr>
              <a:t>cassetta</a:t>
            </a:r>
            <a:r>
              <a:rPr lang="it-IT" sz="1200">
                <a:latin typeface="Arial"/>
                <a:ea typeface="Arial"/>
                <a:cs typeface="Arial"/>
                <a:sym typeface="Arial"/>
              </a:rPr>
              <a:t>, incassati nel controsoffitto</a:t>
            </a:r>
            <a:r>
              <a:rPr lang="it-IT">
                <a:latin typeface="Arial"/>
                <a:ea typeface="Arial"/>
                <a:cs typeface="Arial"/>
                <a:sym typeface="Arial"/>
              </a:rPr>
              <a:t> </a:t>
            </a:r>
            <a:r>
              <a:rPr lang="it-IT">
                <a:latin typeface="Arial"/>
                <a:ea typeface="Arial"/>
                <a:cs typeface="Arial"/>
                <a:sym typeface="Arial"/>
              </a:rPr>
              <a:t>e termoventilatori dei bagni (radiatori elettrici).</a:t>
            </a:r>
            <a:r>
              <a:rPr lang="it-IT" sz="1200">
                <a:latin typeface="Arial"/>
                <a:ea typeface="Arial"/>
                <a:cs typeface="Arial"/>
                <a:sym typeface="Arial"/>
              </a:rPr>
              <a:t> </a:t>
            </a:r>
            <a:r>
              <a:rPr b="0" i="0" lang="it-IT" u="none" strike="noStrike">
                <a:latin typeface="Arial"/>
                <a:ea typeface="Arial"/>
                <a:cs typeface="Arial"/>
                <a:sym typeface="Arial"/>
              </a:rPr>
              <a:t>Sono state pertanto</a:t>
            </a:r>
            <a:r>
              <a:rPr b="1" i="0" lang="it-IT" u="none" strike="noStrike">
                <a:latin typeface="Arial"/>
                <a:ea typeface="Arial"/>
                <a:cs typeface="Arial"/>
                <a:sym typeface="Arial"/>
              </a:rPr>
              <a:t> rifatte tutte le dorsali </a:t>
            </a:r>
            <a:r>
              <a:rPr b="0" i="0" lang="it-IT" u="none" strike="noStrike">
                <a:latin typeface="Arial"/>
                <a:ea typeface="Arial"/>
                <a:cs typeface="Arial"/>
                <a:sym typeface="Arial"/>
              </a:rPr>
              <a:t>poste nel vano sotto pavimento del corridoio centrale e le linee di collegamento dei fan coil. Presenza di ulteriore impianto autonomo </a:t>
            </a:r>
            <a:r>
              <a:rPr lang="it-IT">
                <a:latin typeface="Arial"/>
                <a:ea typeface="Arial"/>
                <a:cs typeface="Arial"/>
                <a:sym typeface="Arial"/>
              </a:rPr>
              <a:t>ad espansione diretta con unità</a:t>
            </a:r>
            <a:r>
              <a:rPr lang="it-IT"/>
              <a:t> </a:t>
            </a:r>
            <a:r>
              <a:rPr lang="it-IT">
                <a:latin typeface="Arial"/>
                <a:ea typeface="Arial"/>
                <a:cs typeface="Arial"/>
                <a:sym typeface="Arial"/>
              </a:rPr>
              <a:t>interne a cassetta ed unità motocondensante esterna (alta a parete), per abbattere i carichi termici</a:t>
            </a:r>
            <a:r>
              <a:rPr lang="it-IT"/>
              <a:t> </a:t>
            </a:r>
            <a:r>
              <a:rPr lang="it-IT">
                <a:latin typeface="Arial"/>
                <a:ea typeface="Arial"/>
                <a:cs typeface="Arial"/>
                <a:sym typeface="Arial"/>
              </a:rPr>
              <a:t>delle macchine e potere funzionare in raffrescamento anche nella fase invernale,</a:t>
            </a:r>
            <a:r>
              <a:rPr lang="it-IT">
                <a:latin typeface="Arial"/>
                <a:ea typeface="Arial"/>
                <a:cs typeface="Arial"/>
                <a:sym typeface="Arial"/>
              </a:rPr>
              <a:t> nella </a:t>
            </a:r>
            <a:r>
              <a:rPr b="1" lang="it-IT">
                <a:latin typeface="Arial"/>
                <a:ea typeface="Arial"/>
                <a:cs typeface="Arial"/>
                <a:sym typeface="Arial"/>
              </a:rPr>
              <a:t>sala CED e Centro di Calcolo</a:t>
            </a:r>
            <a:r>
              <a:rPr lang="it-IT">
                <a:latin typeface="Arial"/>
                <a:ea typeface="Arial"/>
                <a:cs typeface="Arial"/>
                <a:sym typeface="Arial"/>
              </a:rPr>
              <a:t>. </a:t>
            </a:r>
            <a:r>
              <a:rPr b="0" i="0" lang="it-IT" u="none" strike="noStrike">
                <a:latin typeface="Arial"/>
                <a:ea typeface="Arial"/>
                <a:cs typeface="Arial"/>
                <a:sym typeface="Arial"/>
              </a:rPr>
              <a:t>L</a:t>
            </a:r>
            <a:r>
              <a:rPr b="1" i="0" lang="it-IT" u="none" strike="noStrike">
                <a:latin typeface="Arial"/>
                <a:ea typeface="Arial"/>
                <a:cs typeface="Arial"/>
                <a:sym typeface="Arial"/>
              </a:rPr>
              <a:t>’impianto di regolazione</a:t>
            </a:r>
            <a:r>
              <a:rPr b="0" i="0" lang="it-IT" u="none" strike="noStrike">
                <a:latin typeface="Arial"/>
                <a:ea typeface="Arial"/>
                <a:cs typeface="Arial"/>
                <a:sym typeface="Arial"/>
              </a:rPr>
              <a:t> è dotato di termostato e regolatore ambiente in ogni locale comandato da centralina automatizzata. Il sistema è regolabile da remoto ed impostato, in base alla stagione, con temperatura definita, variabile all’interno di ogni locale di + o – 2 °C. </a:t>
            </a:r>
            <a:endParaRPr sz="600"/>
          </a:p>
          <a:p>
            <a:pPr indent="0" lvl="0" marL="0" rtl="0" algn="l">
              <a:spcBef>
                <a:spcPts val="0"/>
              </a:spcBef>
              <a:spcAft>
                <a:spcPts val="0"/>
              </a:spcAft>
              <a:buNone/>
            </a:pPr>
            <a:r>
              <a:rPr b="1" i="0" lang="it-IT" u="none" strike="noStrike">
                <a:latin typeface="Arial"/>
                <a:ea typeface="Arial"/>
                <a:cs typeface="Arial"/>
                <a:sym typeface="Arial"/>
              </a:rPr>
              <a:t>Parte sanitaria</a:t>
            </a:r>
            <a:r>
              <a:rPr b="0" i="0" lang="it-IT" u="none" strike="noStrike">
                <a:latin typeface="Arial"/>
                <a:ea typeface="Arial"/>
                <a:cs typeface="Arial"/>
                <a:sym typeface="Arial"/>
              </a:rPr>
              <a:t>: rifacimento linee principali fino ai rubinetti di arresto e trattamento acqua in centrale (con esclusione per il pozzo non oggetto di intervento).</a:t>
            </a:r>
            <a:endParaRPr sz="600"/>
          </a:p>
          <a:p>
            <a:pPr indent="0" lvl="0" marL="0" rtl="0" algn="l">
              <a:spcBef>
                <a:spcPts val="0"/>
              </a:spcBef>
              <a:spcAft>
                <a:spcPts val="0"/>
              </a:spcAft>
              <a:buNone/>
            </a:pPr>
            <a:r>
              <a:rPr lang="it-IT">
                <a:latin typeface="Arial"/>
                <a:ea typeface="Arial"/>
                <a:cs typeface="Arial"/>
                <a:sym typeface="Arial"/>
              </a:rPr>
              <a:t>R</a:t>
            </a:r>
            <a:r>
              <a:rPr b="0" i="0" lang="it-IT" u="none" strike="noStrike">
                <a:latin typeface="Arial"/>
                <a:ea typeface="Arial"/>
                <a:cs typeface="Arial"/>
                <a:sym typeface="Arial"/>
              </a:rPr>
              <a:t>ifunzionalizza</a:t>
            </a:r>
            <a:r>
              <a:rPr lang="it-IT">
                <a:latin typeface="Arial"/>
                <a:ea typeface="Arial"/>
                <a:cs typeface="Arial"/>
                <a:sym typeface="Arial"/>
              </a:rPr>
              <a:t>ta </a:t>
            </a:r>
            <a:r>
              <a:rPr b="0" i="0" lang="it-IT" u="none" strike="noStrike">
                <a:latin typeface="Arial"/>
                <a:ea typeface="Arial"/>
                <a:cs typeface="Arial"/>
                <a:sym typeface="Arial"/>
              </a:rPr>
              <a:t>la centrale termo-frigorifera ed idrica con completamento del sistema di regolazione/supervisione.</a:t>
            </a:r>
            <a:endParaRPr sz="600">
              <a:latin typeface="Arial"/>
              <a:ea typeface="Arial"/>
              <a:cs typeface="Arial"/>
              <a:sym typeface="Arial"/>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a:p>
        </p:txBody>
      </p:sp>
      <p:sp>
        <p:nvSpPr>
          <p:cNvPr id="312" name="Google Shape;31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it-IT">
                <a:latin typeface="Arial"/>
                <a:ea typeface="Arial"/>
                <a:cs typeface="Arial"/>
                <a:sym typeface="Arial"/>
              </a:rPr>
              <a:t>Nuovo impianto di ventilazione forzata nel controsoffitto</a:t>
            </a:r>
            <a:r>
              <a:rPr lang="it-IT">
                <a:latin typeface="Arial"/>
                <a:ea typeface="Arial"/>
                <a:cs typeface="Arial"/>
                <a:sym typeface="Arial"/>
              </a:rPr>
              <a:t>, sotto alla copertura dell’intero edificio con UTA a sospensione nel soffitto-ha consentito di</a:t>
            </a:r>
            <a:r>
              <a:rPr lang="it-IT" sz="1200">
                <a:latin typeface="Arial"/>
                <a:ea typeface="Arial"/>
                <a:cs typeface="Arial"/>
                <a:sym typeface="Arial"/>
              </a:rPr>
              <a:t> </a:t>
            </a:r>
            <a:r>
              <a:rPr b="1" lang="it-IT" sz="1200">
                <a:latin typeface="Arial"/>
                <a:ea typeface="Arial"/>
                <a:cs typeface="Arial"/>
                <a:sym typeface="Arial"/>
              </a:rPr>
              <a:t>migliorare le condizioni indoor di benessere ambientale</a:t>
            </a:r>
            <a:r>
              <a:rPr lang="it-IT">
                <a:latin typeface="Arial"/>
                <a:ea typeface="Arial"/>
                <a:cs typeface="Arial"/>
                <a:sym typeface="Arial"/>
              </a:rPr>
              <a:t> consentendo la ventila</a:t>
            </a:r>
            <a:r>
              <a:rPr lang="it-IT" sz="1200">
                <a:latin typeface="Arial"/>
                <a:ea typeface="Arial"/>
                <a:cs typeface="Arial"/>
                <a:sym typeface="Arial"/>
              </a:rPr>
              <a:t>zione forzata dell’aria primaria di ricambio continuo mediante 3 </a:t>
            </a:r>
            <a:r>
              <a:rPr b="1" lang="it-IT" sz="1200">
                <a:latin typeface="Arial"/>
                <a:ea typeface="Arial"/>
                <a:cs typeface="Arial"/>
                <a:sym typeface="Arial"/>
              </a:rPr>
              <a:t>ventilator</a:t>
            </a:r>
            <a:r>
              <a:rPr b="1" lang="it-IT">
                <a:latin typeface="Arial"/>
                <a:ea typeface="Arial"/>
                <a:cs typeface="Arial"/>
                <a:sym typeface="Arial"/>
              </a:rPr>
              <a:t>i</a:t>
            </a:r>
            <a:r>
              <a:rPr b="1" lang="it-IT" sz="1200">
                <a:latin typeface="Arial"/>
                <a:ea typeface="Arial"/>
                <a:cs typeface="Arial"/>
                <a:sym typeface="Arial"/>
              </a:rPr>
              <a:t> con sistema di recupero</a:t>
            </a:r>
            <a:r>
              <a:rPr lang="it-IT" sz="1200">
                <a:latin typeface="Arial"/>
                <a:ea typeface="Arial"/>
                <a:cs typeface="Arial"/>
                <a:sym typeface="Arial"/>
              </a:rPr>
              <a:t>, nelle seguenti zone:</a:t>
            </a:r>
            <a:endParaRPr/>
          </a:p>
          <a:p>
            <a:pPr indent="0" lvl="0" marL="0" rtl="0" algn="l">
              <a:spcBef>
                <a:spcPts val="0"/>
              </a:spcBef>
              <a:spcAft>
                <a:spcPts val="0"/>
              </a:spcAft>
              <a:buNone/>
            </a:pPr>
            <a:r>
              <a:rPr b="1" lang="it-IT" sz="1200">
                <a:latin typeface="Arial"/>
                <a:ea typeface="Arial"/>
                <a:cs typeface="Arial"/>
                <a:sym typeface="Arial"/>
              </a:rPr>
              <a:t>Sala riunioni; Uffici e locali edificio esistente; Uffici e locali ampliamento.</a:t>
            </a:r>
            <a:endParaRPr/>
          </a:p>
          <a:p>
            <a:pPr indent="0" lvl="0" marL="0" rtl="0" algn="l">
              <a:spcBef>
                <a:spcPts val="0"/>
              </a:spcBef>
              <a:spcAft>
                <a:spcPts val="0"/>
              </a:spcAft>
              <a:buNone/>
            </a:pPr>
            <a:r>
              <a:t/>
            </a:r>
            <a:endParaRPr/>
          </a:p>
        </p:txBody>
      </p:sp>
      <p:sp>
        <p:nvSpPr>
          <p:cNvPr id="343" name="Google Shape;34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it-IT"/>
              <a:t>Variante:</a:t>
            </a:r>
            <a:r>
              <a:rPr b="1" i="0" lang="it-IT" sz="1200" u="none" strike="noStrike">
                <a:solidFill>
                  <a:srgbClr val="000000"/>
                </a:solidFill>
              </a:rPr>
              <a:t> Rinforzo staffaggio per recuperatori di calore</a:t>
            </a:r>
            <a:r>
              <a:rPr b="0" i="0" lang="it-IT" sz="1200" u="none" strike="noStrike">
                <a:solidFill>
                  <a:srgbClr val="000000"/>
                </a:solidFill>
                <a:latin typeface="Calibri"/>
                <a:ea typeface="Calibri"/>
                <a:cs typeface="Calibri"/>
                <a:sym typeface="Calibri"/>
              </a:rPr>
              <a:t> - </a:t>
            </a:r>
            <a:r>
              <a:rPr b="1" i="0" lang="it-IT" sz="1200" u="none" strike="noStrike">
                <a:solidFill>
                  <a:srgbClr val="000000"/>
                </a:solidFill>
              </a:rPr>
              <a:t>nuovi pannelli controsoffittatura </a:t>
            </a:r>
            <a:r>
              <a:rPr b="0" i="0" lang="it-IT" sz="1200" u="none" strike="noStrike">
                <a:solidFill>
                  <a:srgbClr val="000000"/>
                </a:solidFill>
                <a:latin typeface="Calibri"/>
                <a:ea typeface="Calibri"/>
                <a:cs typeface="Calibri"/>
                <a:sym typeface="Calibri"/>
              </a:rPr>
              <a:t>adeguati alla nuova normativa ai fini della coibentazione termoacustica e rispondenti alle prescrizioni antincendio - </a:t>
            </a:r>
            <a:r>
              <a:rPr b="1" lang="it-IT">
                <a:solidFill>
                  <a:srgbClr val="000000"/>
                </a:solidFill>
              </a:rPr>
              <a:t>Rifacimento</a:t>
            </a:r>
            <a:r>
              <a:rPr b="1" i="0" lang="it-IT" sz="1200" u="none" strike="noStrike">
                <a:solidFill>
                  <a:srgbClr val="000000"/>
                </a:solidFill>
              </a:rPr>
              <a:t> pavimentazione flottante ala vecchia</a:t>
            </a:r>
            <a:r>
              <a:rPr b="0" i="0" lang="it-IT" sz="1200" u="none" strike="noStrike">
                <a:solidFill>
                  <a:srgbClr val="000000"/>
                </a:solidFill>
                <a:latin typeface="Calibri"/>
                <a:ea typeface="Calibri"/>
                <a:cs typeface="Calibri"/>
                <a:sym typeface="Calibri"/>
              </a:rPr>
              <a:t> - </a:t>
            </a:r>
            <a:r>
              <a:rPr b="1" i="0" lang="it-IT" sz="1200" u="none" strike="noStrike">
                <a:solidFill>
                  <a:srgbClr val="000000"/>
                </a:solidFill>
              </a:rPr>
              <a:t>Rifacimento totale n° 2 bagni ala vecchia</a:t>
            </a:r>
            <a:r>
              <a:rPr b="0" i="0" lang="it-IT" sz="1200" u="none" strike="noStrike">
                <a:solidFill>
                  <a:srgbClr val="000000"/>
                </a:solidFill>
                <a:latin typeface="Calibri"/>
                <a:ea typeface="Calibri"/>
                <a:cs typeface="Calibri"/>
                <a:sym typeface="Calibri"/>
              </a:rPr>
              <a:t> oramai fatiscenti che </a:t>
            </a:r>
            <a:r>
              <a:rPr lang="it-IT">
                <a:solidFill>
                  <a:srgbClr val="000000"/>
                </a:solidFill>
              </a:rPr>
              <a:t>mostravano</a:t>
            </a:r>
            <a:r>
              <a:rPr b="0" i="0" lang="it-IT" sz="1200" u="none" strike="noStrike">
                <a:solidFill>
                  <a:srgbClr val="000000"/>
                </a:solidFill>
                <a:latin typeface="Calibri"/>
                <a:ea typeface="Calibri"/>
                <a:cs typeface="Calibri"/>
                <a:sym typeface="Calibri"/>
              </a:rPr>
              <a:t> evidenti segni di infiltrazioni di acqua nelle pareti divisorie - Valvola bypass nella centrale termica - Adeguamento di quadri elettrici - </a:t>
            </a:r>
            <a:r>
              <a:rPr b="1" i="0" lang="it-IT" sz="1200" u="none" strike="noStrike">
                <a:solidFill>
                  <a:srgbClr val="000000"/>
                </a:solidFill>
              </a:rPr>
              <a:t>Silenziatori per canali di ventilazione</a:t>
            </a:r>
            <a:r>
              <a:rPr b="0" i="0" lang="it-IT" sz="1200" u="none" strike="noStrike">
                <a:solidFill>
                  <a:srgbClr val="000000"/>
                </a:solidFill>
                <a:latin typeface="Calibri"/>
                <a:ea typeface="Calibri"/>
                <a:cs typeface="Calibri"/>
                <a:sym typeface="Calibri"/>
              </a:rPr>
              <a:t>. </a:t>
            </a:r>
            <a:endParaRPr/>
          </a:p>
          <a:p>
            <a:pPr indent="0" lvl="0" marL="0" rtl="0" algn="l">
              <a:spcBef>
                <a:spcPts val="0"/>
              </a:spcBef>
              <a:spcAft>
                <a:spcPts val="0"/>
              </a:spcAft>
              <a:buNone/>
            </a:pPr>
            <a:r>
              <a:t/>
            </a:r>
            <a:endParaRPr/>
          </a:p>
        </p:txBody>
      </p:sp>
      <p:sp>
        <p:nvSpPr>
          <p:cNvPr id="364" name="Google Shape;36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Neon interni, alogenuri metallici e/o vapori di sodio, esterni</a:t>
            </a:r>
            <a:endParaRPr/>
          </a:p>
        </p:txBody>
      </p:sp>
      <p:sp>
        <p:nvSpPr>
          <p:cNvPr id="410" name="Google Shape;41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it-IT"/>
              <a:t>Opere realizzate con la variante:</a:t>
            </a:r>
            <a:endParaRPr sz="1400">
              <a:latin typeface="Arial"/>
              <a:ea typeface="Arial"/>
              <a:cs typeface="Arial"/>
              <a:sym typeface="Arial"/>
            </a:endParaRPr>
          </a:p>
          <a:p>
            <a:pPr indent="0" lvl="0" marL="0" rtl="0" algn="l">
              <a:spcBef>
                <a:spcPts val="0"/>
              </a:spcBef>
              <a:spcAft>
                <a:spcPts val="0"/>
              </a:spcAft>
              <a:buClr>
                <a:schemeClr val="dk1"/>
              </a:buClr>
              <a:buFont typeface="Arial"/>
              <a:buNone/>
            </a:pPr>
            <a:r>
              <a:rPr lang="it-IT"/>
              <a:t>Ampliamento impianto illuminazione ordinaria e sic. Ala Nuova-Rimod. imp. al. utenze elettriche, quadretti e torrette a pavimento-Ampl. imp. trasm. dati Ala Vecchia-aggiunta di nuovi interruttori in QE a protezione dei nuovi circuiti elettrici di alimentazione di utenza acquistate dall’Amministrazione durante l’es. (nuovi armadi rack)- Non realizzazione del sistema di dimmerazione  automatica e sensori presenza dell’impianto di illuminazione nel centro operativo (ala vecchia) al fine di evitare interferenze con gli strumenti scientifici-Sostituzione interruttore generale MT esist. a seguito guasto-Realizzazione nuovo sistema di sgancio dell’alimentazione per motivi di sicurezza-MS impianto di illuminazione esterna-Installazione scaricatori di sovratensione SPD nel Quadro Power Center e nel quadro Q1 a servizio del corpo uffici</a:t>
            </a:r>
            <a:r>
              <a:rPr lang="it-IT" sz="1400">
                <a:latin typeface="Arial"/>
                <a:ea typeface="Arial"/>
                <a:cs typeface="Arial"/>
                <a:sym typeface="Arial"/>
              </a:rPr>
              <a:t>-</a:t>
            </a:r>
            <a:r>
              <a:rPr lang="it-IT"/>
              <a:t>Installazione di analizzatore di rete nel Quadro Power Center-Realizzazione di nuovo impianto di illuminazione ed alimentazione prese energia corpo servizi tecnici adiacenti</a:t>
            </a:r>
            <a:endParaRPr sz="1400">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Calibri"/>
              <a:buNone/>
            </a:pPr>
            <a:r>
              <a:t/>
            </a:r>
            <a:endParaRPr>
              <a:solidFill>
                <a:srgbClr val="000000"/>
              </a:solidFill>
            </a:endParaRPr>
          </a:p>
          <a:p>
            <a:pPr indent="0" lvl="0" marL="0" rtl="0" algn="l">
              <a:spcBef>
                <a:spcPts val="0"/>
              </a:spcBef>
              <a:spcAft>
                <a:spcPts val="0"/>
              </a:spcAft>
              <a:buNone/>
            </a:pPr>
            <a:r>
              <a:t/>
            </a:r>
            <a:endParaRPr/>
          </a:p>
        </p:txBody>
      </p:sp>
      <p:sp>
        <p:nvSpPr>
          <p:cNvPr id="430" name="Google Shape;43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sz="1400">
                <a:latin typeface="Arial"/>
                <a:ea typeface="Arial"/>
                <a:cs typeface="Arial"/>
                <a:sym typeface="Arial"/>
              </a:rPr>
              <a:t>La Stazione Radiastronomica di Noto è ubicata in Contrada Renna Bassa del Comune di Noto (SR), Loc. Case di Mezzo, in area pianeggiante e ventilata, valle del fiume Tellaro, caratterizzata dal contesto agricolo</a:t>
            </a:r>
            <a:endParaRPr/>
          </a:p>
          <a:p>
            <a:pPr indent="0" lvl="0" marL="0" rtl="0" algn="l">
              <a:spcBef>
                <a:spcPts val="0"/>
              </a:spcBef>
              <a:spcAft>
                <a:spcPts val="0"/>
              </a:spcAft>
              <a:buNone/>
            </a:pPr>
            <a:r>
              <a:rPr lang="it-IT" sz="1400">
                <a:latin typeface="Arial"/>
                <a:ea typeface="Arial"/>
                <a:cs typeface="Arial"/>
                <a:sym typeface="Arial"/>
              </a:rPr>
              <a:t>della coltura di aranceti, vigneti ed uliveti, ed è posta a circa 15 Km dal centro storico di Noto.</a:t>
            </a:r>
            <a:endParaRPr/>
          </a:p>
          <a:p>
            <a:pPr indent="0" lvl="0" marL="0" rtl="0" algn="l">
              <a:spcBef>
                <a:spcPts val="0"/>
              </a:spcBef>
              <a:spcAft>
                <a:spcPts val="0"/>
              </a:spcAft>
              <a:buNone/>
            </a:pPr>
            <a:r>
              <a:rPr lang="it-IT" sz="1400">
                <a:latin typeface="Arial"/>
                <a:ea typeface="Arial"/>
                <a:cs typeface="Arial"/>
                <a:sym typeface="Arial"/>
              </a:rPr>
              <a:t>L’immobile è identificato al Catasto Fabbricati della Provincia di Siracusa al mappale 398 del</a:t>
            </a:r>
            <a:endParaRPr/>
          </a:p>
          <a:p>
            <a:pPr indent="0" lvl="0" marL="0" rtl="0" algn="l">
              <a:spcBef>
                <a:spcPts val="0"/>
              </a:spcBef>
              <a:spcAft>
                <a:spcPts val="0"/>
              </a:spcAft>
              <a:buNone/>
            </a:pPr>
            <a:r>
              <a:rPr lang="it-IT" sz="1400">
                <a:latin typeface="Arial"/>
                <a:ea typeface="Arial"/>
                <a:cs typeface="Arial"/>
                <a:sym typeface="Arial"/>
              </a:rPr>
              <a:t>Foglio 264 e presenta una estensione territoriale di 19.946 mq.</a:t>
            </a:r>
            <a:endParaRPr sz="1400"/>
          </a:p>
          <a:p>
            <a:pPr indent="0" lvl="0" marL="0" rtl="0" algn="l">
              <a:spcBef>
                <a:spcPts val="0"/>
              </a:spcBef>
              <a:spcAft>
                <a:spcPts val="0"/>
              </a:spcAft>
              <a:buNone/>
            </a:pPr>
            <a:r>
              <a:t/>
            </a:r>
            <a:endParaRPr/>
          </a:p>
        </p:txBody>
      </p:sp>
      <p:sp>
        <p:nvSpPr>
          <p:cNvPr id="121" name="Google Shape;12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500"/>
          </a:p>
        </p:txBody>
      </p:sp>
      <p:sp>
        <p:nvSpPr>
          <p:cNvPr id="441" name="Google Shape;44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In occasione dei documenti preparatori al passaggio di proprietà in corso da CNR  a INAF, è stata regolarizzata e dichiarata la conformità catastale …</a:t>
            </a:r>
            <a:endParaRPr/>
          </a:p>
        </p:txBody>
      </p:sp>
      <p:sp>
        <p:nvSpPr>
          <p:cNvPr id="133" name="Google Shape;13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lnSpc>
                <a:spcPct val="110000"/>
              </a:lnSpc>
              <a:spcBef>
                <a:spcPts val="0"/>
              </a:spcBef>
              <a:spcAft>
                <a:spcPts val="0"/>
              </a:spcAft>
              <a:buClr>
                <a:schemeClr val="dk1"/>
              </a:buClr>
              <a:buSzPts val="1200"/>
              <a:buFont typeface="Calibri"/>
              <a:buNone/>
            </a:pPr>
            <a:r>
              <a:rPr lang="it-IT"/>
              <a:t>L’area ricade in “zona E” a destinazione agricola, volta all’esercizio dell’agricoltura, alla salvaguardia del sistema idrogeologico, del paesaggio agrario e dell’equilibrio ecologico e naturale secondo le disposizioni del P.R.G. Comunale Vigente; </a:t>
            </a:r>
            <a:endParaRPr/>
          </a:p>
          <a:p>
            <a:pPr indent="0" lvl="0" marL="0" rtl="0" algn="just">
              <a:lnSpc>
                <a:spcPct val="110000"/>
              </a:lnSpc>
              <a:spcBef>
                <a:spcPts val="0"/>
              </a:spcBef>
              <a:spcAft>
                <a:spcPts val="0"/>
              </a:spcAft>
              <a:buClr>
                <a:schemeClr val="dk1"/>
              </a:buClr>
              <a:buSzPts val="1200"/>
              <a:buFont typeface="Calibri"/>
              <a:buNone/>
            </a:pPr>
            <a:r>
              <a:rPr lang="it-IT"/>
              <a:t>in queste zone sono consentite costruzioni adibite alla civile abitazione ed attrezzature necessarie alle attività agricole, nonché impianti o manufatti edilizi destinati alla lavorazione e trasformazione dei prodotti agricoli e zootecnici, deposito attrezzature ed agriturismi/attrezzature per il turismo rurale. Destinazione quindi non appropriata al sito di ricerca di importanza internazionale.</a:t>
            </a:r>
            <a:endParaRPr/>
          </a:p>
          <a:p>
            <a:pPr indent="0" lvl="0" marL="0" rtl="0" algn="just">
              <a:lnSpc>
                <a:spcPct val="110000"/>
              </a:lnSpc>
              <a:spcBef>
                <a:spcPts val="0"/>
              </a:spcBef>
              <a:spcAft>
                <a:spcPts val="0"/>
              </a:spcAft>
              <a:buClr>
                <a:schemeClr val="dk1"/>
              </a:buClr>
              <a:buSzPts val="1200"/>
              <a:buFont typeface="Calibri"/>
              <a:buNone/>
            </a:pPr>
            <a:r>
              <a:rPr lang="it-IT"/>
              <a:t>Per questo, appena entrata in servizio nell’INAF e venuta a conoscenza di un nuovo strumento urbanistico in fase di adozione da parte del Comune, mi sono adoperata per chiedere il cambio di destinazione d’uso dell’area.</a:t>
            </a:r>
            <a:endParaRPr/>
          </a:p>
          <a:p>
            <a:pPr indent="0" lvl="0" marL="0" rtl="0" algn="l">
              <a:spcBef>
                <a:spcPts val="0"/>
              </a:spcBef>
              <a:spcAft>
                <a:spcPts val="0"/>
              </a:spcAft>
              <a:buNone/>
            </a:pPr>
            <a:r>
              <a:t/>
            </a:r>
            <a:endParaRPr/>
          </a:p>
        </p:txBody>
      </p:sp>
      <p:sp>
        <p:nvSpPr>
          <p:cNvPr id="150" name="Google Shape;15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it-IT">
                <a:solidFill>
                  <a:srgbClr val="222222"/>
                </a:solidFill>
                <a:latin typeface="Arial"/>
                <a:ea typeface="Arial"/>
                <a:cs typeface="Arial"/>
                <a:sym typeface="Arial"/>
              </a:rPr>
              <a:t>L’adozione del nuovo P.R.G. è ancora in itinere, in attesa che la Regione emani specifico decreto che permetta l’adozione in consiglio comunale. Da quel momento scatteranno i 60 gg per tutte le osservazioni e gli adempimenti conseguenziali. </a:t>
            </a:r>
            <a:endParaRPr/>
          </a:p>
          <a:p>
            <a:pPr indent="0" lvl="0" marL="0" rtl="0" algn="l">
              <a:spcBef>
                <a:spcPts val="0"/>
              </a:spcBef>
              <a:spcAft>
                <a:spcPts val="0"/>
              </a:spcAft>
              <a:buNone/>
            </a:pPr>
            <a:r>
              <a:rPr b="0" i="0" lang="it-IT">
                <a:solidFill>
                  <a:srgbClr val="222222"/>
                </a:solidFill>
                <a:latin typeface="Arial"/>
                <a:ea typeface="Arial"/>
                <a:cs typeface="Arial"/>
                <a:sym typeface="Arial"/>
              </a:rPr>
              <a:t>L’area è stata inserita con la destinazione «f8» : "Zone per attrezzature di interesse generale«, dove la NTA </a:t>
            </a:r>
            <a:r>
              <a:rPr b="0" i="0" lang="it-IT" sz="1800" u="none" strike="noStrike">
                <a:solidFill>
                  <a:srgbClr val="000000"/>
                </a:solidFill>
                <a:latin typeface="Calibri"/>
                <a:ea typeface="Calibri"/>
                <a:cs typeface="Calibri"/>
                <a:sym typeface="Calibri"/>
              </a:rPr>
              <a:t>ammette per intervento diretto tutti i tipi di intervento edilizio necessari al funzionamento e al potenziamento dell’ impianto </a:t>
            </a:r>
            <a:endParaRPr/>
          </a:p>
          <a:p>
            <a:pPr indent="0" lvl="0" marL="0" rtl="0" algn="l">
              <a:spcBef>
                <a:spcPts val="0"/>
              </a:spcBef>
              <a:spcAft>
                <a:spcPts val="0"/>
              </a:spcAft>
              <a:buNone/>
            </a:pPr>
            <a:r>
              <a:t/>
            </a:r>
            <a:endParaRPr/>
          </a:p>
        </p:txBody>
      </p:sp>
      <p:sp>
        <p:nvSpPr>
          <p:cNvPr id="162" name="Google Shape;16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SzPts val="1200"/>
              <a:buFont typeface="Calibri"/>
              <a:buNone/>
            </a:pPr>
            <a:r>
              <a:rPr lang="it-IT"/>
              <a:t>Queste cartografie colorate mostrano la presenza del vincolo paesaggistico </a:t>
            </a:r>
            <a:r>
              <a:rPr lang="it-IT" sz="1200"/>
              <a:t>«Immobili ed aree di notevole interesse pubblico sottoposte a vincolo paesaggistico ex art. 136» del D.Lgs. 42/2004 Codice dei Beni Culturali e del Paesaggio ( ex L. 1497/1939). Vincolo in linea con la bellezza del paesaggio in ncui la Stazione è inserita, ma che ci crea qualche problemin</a:t>
            </a:r>
            <a:r>
              <a:rPr lang="it-IT"/>
              <a:t>o negli interventi da eseguire.</a:t>
            </a:r>
            <a:endParaRPr/>
          </a:p>
          <a:p>
            <a:pPr indent="0" lvl="0" marL="0" rtl="0" algn="just">
              <a:spcBef>
                <a:spcPts val="0"/>
              </a:spcBef>
              <a:spcAft>
                <a:spcPts val="0"/>
              </a:spcAft>
              <a:buClr>
                <a:schemeClr val="dk1"/>
              </a:buClr>
              <a:buSzPts val="1200"/>
              <a:buFont typeface="Calibri"/>
              <a:buNone/>
            </a:pPr>
            <a:r>
              <a:rPr lang="it-IT" sz="1200"/>
              <a:t>La stessa infatti è inserita nelle “Aree con livello di tutela 2 - art. 20 delle N.d.A.” dal Piano Paesaggistico dell’Ambito 16 e 17 della Provincia di Siracusa, approvato con D.A.5040 del 20/10/2017.</a:t>
            </a:r>
            <a:endParaRPr/>
          </a:p>
          <a:p>
            <a:pPr indent="0" lvl="0" marL="0" rtl="0" algn="just">
              <a:spcBef>
                <a:spcPts val="0"/>
              </a:spcBef>
              <a:spcAft>
                <a:spcPts val="0"/>
              </a:spcAft>
              <a:buClr>
                <a:schemeClr val="dk1"/>
              </a:buClr>
              <a:buSzPts val="1200"/>
              <a:buFont typeface="Calibri"/>
              <a:buNone/>
            </a:pPr>
            <a:r>
              <a:rPr lang="it-IT" sz="1200"/>
              <a:t>Tutti gli interventi che alterano lo stato dei luoghi devono essere sottoposti al parere vincolante della Soprintendenza per i Beni Architettonici e Paesaggistici.</a:t>
            </a:r>
            <a:endParaRPr/>
          </a:p>
          <a:p>
            <a:pPr indent="0" lvl="0" marL="0" rtl="0" algn="just">
              <a:spcBef>
                <a:spcPts val="0"/>
              </a:spcBef>
              <a:spcAft>
                <a:spcPts val="0"/>
              </a:spcAft>
              <a:buClr>
                <a:schemeClr val="dk1"/>
              </a:buClr>
              <a:buSzPts val="1200"/>
              <a:buFont typeface="Calibri"/>
              <a:buNone/>
            </a:pPr>
            <a:r>
              <a:t/>
            </a:r>
            <a:endParaRPr/>
          </a:p>
        </p:txBody>
      </p:sp>
      <p:sp>
        <p:nvSpPr>
          <p:cNvPr id="176" name="Google Shape;17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b="1" lang="it-IT">
                <a:latin typeface="Arial"/>
                <a:ea typeface="Arial"/>
                <a:cs typeface="Arial"/>
                <a:sym typeface="Arial"/>
              </a:rPr>
              <a:t>Questa slide mostra come è stato possibile costruire il nuovo radiotelescopio e gli adiacenti </a:t>
            </a:r>
            <a:r>
              <a:rPr b="1" lang="it-IT">
                <a:latin typeface="Arial"/>
                <a:ea typeface="Arial"/>
                <a:cs typeface="Arial"/>
                <a:sym typeface="Arial"/>
              </a:rPr>
              <a:t>edifici</a:t>
            </a:r>
            <a:r>
              <a:rPr b="1" lang="it-IT">
                <a:latin typeface="Arial"/>
                <a:ea typeface="Arial"/>
                <a:cs typeface="Arial"/>
                <a:sym typeface="Arial"/>
              </a:rPr>
              <a:t> in questa area a vocazione agricola: </a:t>
            </a:r>
            <a:r>
              <a:rPr lang="it-IT">
                <a:latin typeface="Arial"/>
                <a:ea typeface="Arial"/>
                <a:cs typeface="Arial"/>
                <a:sym typeface="Arial"/>
              </a:rPr>
              <a:t>La </a:t>
            </a:r>
            <a:r>
              <a:rPr lang="it-IT" sz="1200">
                <a:latin typeface="Arial"/>
                <a:ea typeface="Arial"/>
                <a:cs typeface="Arial"/>
                <a:sym typeface="Arial"/>
              </a:rPr>
              <a:t>Regione</a:t>
            </a:r>
            <a:r>
              <a:rPr lang="it-IT">
                <a:latin typeface="Arial"/>
                <a:ea typeface="Arial"/>
                <a:cs typeface="Arial"/>
                <a:sym typeface="Arial"/>
              </a:rPr>
              <a:t> infatti, su richiesta del CNR </a:t>
            </a:r>
            <a:r>
              <a:rPr b="1" lang="it-IT">
                <a:latin typeface="Arial"/>
                <a:ea typeface="Arial"/>
                <a:cs typeface="Arial"/>
                <a:sym typeface="Arial"/>
              </a:rPr>
              <a:t>ha approvato una</a:t>
            </a:r>
            <a:r>
              <a:rPr b="1" lang="it-IT" sz="1200">
                <a:latin typeface="Arial"/>
                <a:ea typeface="Arial"/>
                <a:cs typeface="Arial"/>
                <a:sym typeface="Arial"/>
              </a:rPr>
              <a:t> deroga agli strumenti urbanistic</a:t>
            </a:r>
            <a:r>
              <a:rPr lang="it-IT" sz="1200">
                <a:latin typeface="Arial"/>
                <a:ea typeface="Arial"/>
                <a:cs typeface="Arial"/>
                <a:sym typeface="Arial"/>
              </a:rPr>
              <a:t>i - DA 566/87 del 30/03/1987: Vista la richiesta del CNR, LA DCC 377/87 del Comune di Noto di approvazione del progetto in deroga agli indici di PRG ed alla destinazione d’uso, «</a:t>
            </a:r>
            <a:r>
              <a:rPr b="1" lang="it-IT" sz="1200">
                <a:latin typeface="Arial"/>
                <a:ea typeface="Arial"/>
                <a:cs typeface="Arial"/>
                <a:sym typeface="Arial"/>
              </a:rPr>
              <a:t>Considerato che l’intervento previsto assume rilevante interesse pubblico in quanto l’installazione della Stazione Radioastronomica consentirà di imprimere un notevole impulso agli studi astrofisici a livello internazionale</a:t>
            </a:r>
            <a:r>
              <a:rPr lang="it-IT" sz="1200">
                <a:latin typeface="Arial"/>
                <a:ea typeface="Arial"/>
                <a:cs typeface="Arial"/>
                <a:sym typeface="Arial"/>
              </a:rPr>
              <a:t>»</a:t>
            </a:r>
            <a:endParaRPr/>
          </a:p>
          <a:p>
            <a:pPr indent="0" lvl="0" marL="0" rtl="0" algn="just">
              <a:spcBef>
                <a:spcPts val="0"/>
              </a:spcBef>
              <a:spcAft>
                <a:spcPts val="0"/>
              </a:spcAft>
              <a:buNone/>
            </a:pPr>
            <a:r>
              <a:rPr lang="it-IT" sz="1200">
                <a:latin typeface="Arial"/>
                <a:ea typeface="Arial"/>
                <a:cs typeface="Arial"/>
                <a:sym typeface="Arial"/>
              </a:rPr>
              <a:t>C.E. 66/1986 per la realizzazione di una «stazione astronomica VLBI» e variante con CE 89/88 del 04/01/1989:  un corpo di fabbrica destinato a laboratori per la ricerca scientifica, con adiacente capannone adibito ad autorimessa e centrali tecnologiche, da un corpo di fabbrica adibito a foresteria, da un piccolo corpo di fabbrica, situato vicino all’ingresso, adibito a guardiania e magazzini e da una centrale elettrica, oltre che </a:t>
            </a:r>
            <a:r>
              <a:rPr b="1" lang="it-IT" sz="1200">
                <a:latin typeface="Arial"/>
                <a:ea typeface="Arial"/>
                <a:cs typeface="Arial"/>
                <a:sym typeface="Arial"/>
              </a:rPr>
              <a:t>dall’antenna V.L.B.I., una parabola del diametro di 32 m </a:t>
            </a:r>
            <a:r>
              <a:rPr lang="it-IT" sz="1200">
                <a:latin typeface="Arial"/>
                <a:ea typeface="Arial"/>
                <a:cs typeface="Arial"/>
                <a:sym typeface="Arial"/>
              </a:rPr>
              <a:t>su apposito basamento in c.a., inaugurata nel 1988.</a:t>
            </a:r>
            <a:endParaRPr/>
          </a:p>
        </p:txBody>
      </p:sp>
      <p:sp>
        <p:nvSpPr>
          <p:cNvPr id="192" name="Google Shape;19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Alcune immagini della Stazione che dimostra lo stato di consistenza dei fabbricati</a:t>
            </a:r>
            <a:endParaRPr/>
          </a:p>
        </p:txBody>
      </p:sp>
      <p:sp>
        <p:nvSpPr>
          <p:cNvPr id="214" name="Google Shape;21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Ed alcune immagini che attestano lo stato di degrado della parte impiantistica e non solo…Dal 2006 al 2023 non sono stati fatti importanti interventi di MS, da ciò risulta un deterioramento dei materiali di finitura, soprattutto quelli esterni, anche a causa della forte esposizione solare ed agli agenti atmosferici, oltre che degli impianti, causando importanti infiltrazioni di acqua ed umidità dalle coperture, soprattutto nella foresteria ed inadeguatezza del comfort e benessere termico e per la sicurezza sanitaria, visto l’utilizzo dell’acqua del pozzo.</a:t>
            </a:r>
            <a:endParaRPr/>
          </a:p>
          <a:p>
            <a:pPr indent="0" lvl="0" marL="0" rtl="0" algn="l">
              <a:spcBef>
                <a:spcPts val="0"/>
              </a:spcBef>
              <a:spcAft>
                <a:spcPts val="0"/>
              </a:spcAft>
              <a:buNone/>
            </a:pPr>
            <a:r>
              <a:t/>
            </a:r>
            <a:endParaRPr/>
          </a:p>
        </p:txBody>
      </p:sp>
      <p:sp>
        <p:nvSpPr>
          <p:cNvPr id="237" name="Google Shape;23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p:cSld name="Diapositiva titolo">
    <p:spTree>
      <p:nvGrpSpPr>
        <p:cNvPr id="17" name="Shape 17"/>
        <p:cNvGrpSpPr/>
        <p:nvPr/>
      </p:nvGrpSpPr>
      <p:grpSpPr>
        <a:xfrm>
          <a:off x="0" y="0"/>
          <a:ext cx="0" cy="0"/>
          <a:chOff x="0" y="0"/>
          <a:chExt cx="0" cy="0"/>
        </a:xfrm>
      </p:grpSpPr>
      <p:pic>
        <p:nvPicPr>
          <p:cNvPr id="18" name="Google Shape;18;p23"/>
          <p:cNvPicPr preferRelativeResize="0"/>
          <p:nvPr/>
        </p:nvPicPr>
        <p:blipFill rotWithShape="1">
          <a:blip r:embed="rId2">
            <a:alphaModFix/>
          </a:blip>
          <a:srcRect b="9003" l="0" r="0" t="0"/>
          <a:stretch/>
        </p:blipFill>
        <p:spPr>
          <a:xfrm>
            <a:off x="0" y="1310759"/>
            <a:ext cx="12202758" cy="5038670"/>
          </a:xfrm>
          <a:prstGeom prst="rect">
            <a:avLst/>
          </a:prstGeom>
          <a:noFill/>
          <a:ln>
            <a:noFill/>
          </a:ln>
        </p:spPr>
      </p:pic>
      <p:sp>
        <p:nvSpPr>
          <p:cNvPr id="19" name="Google Shape;19;p23"/>
          <p:cNvSpPr txBox="1"/>
          <p:nvPr>
            <p:ph type="ctrTitle"/>
          </p:nvPr>
        </p:nvSpPr>
        <p:spPr>
          <a:xfrm>
            <a:off x="838200" y="1335636"/>
            <a:ext cx="3795445" cy="241443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B27F47"/>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23"/>
          <p:cNvSpPr txBox="1"/>
          <p:nvPr>
            <p:ph idx="1" type="subTitle"/>
          </p:nvPr>
        </p:nvSpPr>
        <p:spPr>
          <a:xfrm>
            <a:off x="838200" y="3879437"/>
            <a:ext cx="3795445"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 name="Google Shape;21;p23"/>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3"/>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3"/>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24" name="Google Shape;24;p23"/>
          <p:cNvSpPr/>
          <p:nvPr>
            <p:ph idx="2" type="pic"/>
          </p:nvPr>
        </p:nvSpPr>
        <p:spPr>
          <a:xfrm>
            <a:off x="5188449" y="2106202"/>
            <a:ext cx="5712431" cy="3754848"/>
          </a:xfrm>
          <a:prstGeom prst="rect">
            <a:avLst/>
          </a:prstGeom>
          <a:noFill/>
          <a:ln>
            <a:noFill/>
          </a:ln>
        </p:spPr>
      </p:sp>
      <p:sp>
        <p:nvSpPr>
          <p:cNvPr id="25" name="Google Shape;25;p23"/>
          <p:cNvSpPr txBox="1"/>
          <p:nvPr/>
        </p:nvSpPr>
        <p:spPr>
          <a:xfrm>
            <a:off x="9821594" y="195173"/>
            <a:ext cx="1870075" cy="730250"/>
          </a:xfrm>
          <a:prstGeom prst="rect">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b="0" i="0" lang="it-IT" sz="1600" u="none" cap="none" strike="noStrike">
                <a:solidFill>
                  <a:schemeClr val="lt1"/>
                </a:solidFill>
                <a:latin typeface="Arial"/>
                <a:ea typeface="Arial"/>
                <a:cs typeface="Arial"/>
                <a:sym typeface="Arial"/>
              </a:rPr>
              <a:t>Logo ente beneficiario</a:t>
            </a:r>
            <a:endParaRPr/>
          </a:p>
        </p:txBody>
      </p:sp>
      <p:sp>
        <p:nvSpPr>
          <p:cNvPr id="26" name="Google Shape;26;p23"/>
          <p:cNvSpPr txBox="1"/>
          <p:nvPr>
            <p:ph idx="3" type="body"/>
          </p:nvPr>
        </p:nvSpPr>
        <p:spPr>
          <a:xfrm>
            <a:off x="838200" y="5681663"/>
            <a:ext cx="3795444" cy="482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p:cSld name="Immagine con didascalia">
    <p:spTree>
      <p:nvGrpSpPr>
        <p:cNvPr id="86" name="Shape 86"/>
        <p:cNvGrpSpPr/>
        <p:nvPr/>
      </p:nvGrpSpPr>
      <p:grpSpPr>
        <a:xfrm>
          <a:off x="0" y="0"/>
          <a:ext cx="0" cy="0"/>
          <a:chOff x="0" y="0"/>
          <a:chExt cx="0" cy="0"/>
        </a:xfrm>
      </p:grpSpPr>
      <p:sp>
        <p:nvSpPr>
          <p:cNvPr id="87" name="Google Shape;87;p32"/>
          <p:cNvSpPr/>
          <p:nvPr>
            <p:ph idx="2" type="pic"/>
          </p:nvPr>
        </p:nvSpPr>
        <p:spPr>
          <a:xfrm>
            <a:off x="5183188" y="1335636"/>
            <a:ext cx="6172200" cy="4841327"/>
          </a:xfrm>
          <a:prstGeom prst="rect">
            <a:avLst/>
          </a:prstGeom>
          <a:noFill/>
          <a:ln>
            <a:noFill/>
          </a:ln>
        </p:spPr>
      </p:sp>
      <p:sp>
        <p:nvSpPr>
          <p:cNvPr id="88" name="Google Shape;88;p32"/>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32"/>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32"/>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91" name="Google Shape;91;p32"/>
          <p:cNvSpPr txBox="1"/>
          <p:nvPr>
            <p:ph idx="1" type="body"/>
          </p:nvPr>
        </p:nvSpPr>
        <p:spPr>
          <a:xfrm>
            <a:off x="839788" y="2496619"/>
            <a:ext cx="3932237" cy="368034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2" name="Google Shape;92;p32"/>
          <p:cNvSpPr txBox="1"/>
          <p:nvPr>
            <p:ph type="title"/>
          </p:nvPr>
        </p:nvSpPr>
        <p:spPr>
          <a:xfrm>
            <a:off x="838200" y="1335636"/>
            <a:ext cx="3932237"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32"/>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94" name="Shape 94"/>
        <p:cNvGrpSpPr/>
        <p:nvPr/>
      </p:nvGrpSpPr>
      <p:grpSpPr>
        <a:xfrm>
          <a:off x="0" y="0"/>
          <a:ext cx="0" cy="0"/>
          <a:chOff x="0" y="0"/>
          <a:chExt cx="0" cy="0"/>
        </a:xfrm>
      </p:grpSpPr>
      <p:sp>
        <p:nvSpPr>
          <p:cNvPr id="95" name="Google Shape;95;p33"/>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33"/>
          <p:cNvSpPr txBox="1"/>
          <p:nvPr>
            <p:ph idx="1" type="body"/>
          </p:nvPr>
        </p:nvSpPr>
        <p:spPr>
          <a:xfrm rot="5400000">
            <a:off x="4153087" y="-1023750"/>
            <a:ext cx="3885826"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33"/>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33"/>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33"/>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100" name="Google Shape;100;p33"/>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itleAndTx">
  <p:cSld name="VERTICAL_TITLE_AND_VERTICAL_TEXT">
    <p:spTree>
      <p:nvGrpSpPr>
        <p:cNvPr id="101" name="Shape 101"/>
        <p:cNvGrpSpPr/>
        <p:nvPr/>
      </p:nvGrpSpPr>
      <p:grpSpPr>
        <a:xfrm>
          <a:off x="0" y="0"/>
          <a:ext cx="0" cy="0"/>
          <a:chOff x="0" y="0"/>
          <a:chExt cx="0" cy="0"/>
        </a:xfrm>
      </p:grpSpPr>
      <p:sp>
        <p:nvSpPr>
          <p:cNvPr id="102" name="Google Shape;102;p34"/>
          <p:cNvSpPr txBox="1"/>
          <p:nvPr>
            <p:ph type="title"/>
          </p:nvPr>
        </p:nvSpPr>
        <p:spPr>
          <a:xfrm rot="5400000">
            <a:off x="7618686" y="2441849"/>
            <a:ext cx="4841328" cy="2628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34"/>
          <p:cNvSpPr txBox="1"/>
          <p:nvPr>
            <p:ph idx="1" type="body"/>
          </p:nvPr>
        </p:nvSpPr>
        <p:spPr>
          <a:xfrm rot="5400000">
            <a:off x="2284687" y="-110851"/>
            <a:ext cx="4841327"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34"/>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34"/>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34"/>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107" name="Google Shape;107;p34"/>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p:cSld name="Titolo e contenuto">
    <p:spTree>
      <p:nvGrpSpPr>
        <p:cNvPr id="27" name="Shape 27"/>
        <p:cNvGrpSpPr/>
        <p:nvPr/>
      </p:nvGrpSpPr>
      <p:grpSpPr>
        <a:xfrm>
          <a:off x="0" y="0"/>
          <a:ext cx="0" cy="0"/>
          <a:chOff x="0" y="0"/>
          <a:chExt cx="0" cy="0"/>
        </a:xfrm>
      </p:grpSpPr>
      <p:sp>
        <p:nvSpPr>
          <p:cNvPr id="28" name="Google Shape;28;p24"/>
          <p:cNvSpPr txBox="1"/>
          <p:nvPr>
            <p:ph type="title"/>
          </p:nvPr>
        </p:nvSpPr>
        <p:spPr>
          <a:xfrm>
            <a:off x="838200" y="1335635"/>
            <a:ext cx="10515600" cy="54453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4"/>
          <p:cNvSpPr txBox="1"/>
          <p:nvPr>
            <p:ph idx="1" type="body"/>
          </p:nvPr>
        </p:nvSpPr>
        <p:spPr>
          <a:xfrm>
            <a:off x="838200" y="2496619"/>
            <a:ext cx="10515600" cy="368034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24"/>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4"/>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4"/>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33" name="Google Shape;33;p24"/>
          <p:cNvSpPr txBox="1"/>
          <p:nvPr>
            <p:ph idx="2" type="body"/>
          </p:nvPr>
        </p:nvSpPr>
        <p:spPr>
          <a:xfrm>
            <a:off x="838200" y="1931597"/>
            <a:ext cx="10515600" cy="45200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B27F47"/>
              </a:buClr>
              <a:buSzPts val="2400"/>
              <a:buChar char="•"/>
              <a:defRPr b="1" sz="2400">
                <a:solidFill>
                  <a:srgbClr val="B27F47"/>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24"/>
          <p:cNvSpPr txBox="1"/>
          <p:nvPr/>
        </p:nvSpPr>
        <p:spPr>
          <a:xfrm>
            <a:off x="9821594" y="195173"/>
            <a:ext cx="1870075" cy="730250"/>
          </a:xfrm>
          <a:prstGeom prst="rect">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lang="it-IT" sz="1600">
                <a:solidFill>
                  <a:schemeClr val="lt1"/>
                </a:solidFill>
                <a:latin typeface="Arial"/>
                <a:ea typeface="Arial"/>
                <a:cs typeface="Arial"/>
                <a:sym typeface="Arial"/>
              </a:rPr>
              <a:t>Logo ente beneficiario</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contenuto" type="obj">
  <p:cSld name="OBJECT">
    <p:spTree>
      <p:nvGrpSpPr>
        <p:cNvPr id="35" name="Shape 35"/>
        <p:cNvGrpSpPr/>
        <p:nvPr/>
      </p:nvGrpSpPr>
      <p:grpSpPr>
        <a:xfrm>
          <a:off x="0" y="0"/>
          <a:ext cx="0" cy="0"/>
          <a:chOff x="0" y="0"/>
          <a:chExt cx="0" cy="0"/>
        </a:xfrm>
      </p:grpSpPr>
      <p:sp>
        <p:nvSpPr>
          <p:cNvPr id="36" name="Google Shape;36;p25"/>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25"/>
          <p:cNvSpPr txBox="1"/>
          <p:nvPr>
            <p:ph idx="1" type="body"/>
          </p:nvPr>
        </p:nvSpPr>
        <p:spPr>
          <a:xfrm>
            <a:off x="838200" y="2291137"/>
            <a:ext cx="10515600" cy="388582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25"/>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5"/>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25"/>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41" name="Google Shape;41;p25"/>
          <p:cNvSpPr txBox="1"/>
          <p:nvPr/>
        </p:nvSpPr>
        <p:spPr>
          <a:xfrm>
            <a:off x="9821594" y="195173"/>
            <a:ext cx="1870075" cy="730250"/>
          </a:xfrm>
          <a:prstGeom prst="rect">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600"/>
              <a:buFont typeface="Arial"/>
              <a:buNone/>
            </a:pPr>
            <a:r>
              <a:rPr lang="it-IT" sz="1600">
                <a:solidFill>
                  <a:schemeClr val="lt1"/>
                </a:solidFill>
                <a:latin typeface="Arial"/>
                <a:ea typeface="Arial"/>
                <a:cs typeface="Arial"/>
                <a:sym typeface="Arial"/>
              </a:rPr>
              <a:t>Logo ente beneficiario</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p:cSld name="Intestazione sezione">
    <p:spTree>
      <p:nvGrpSpPr>
        <p:cNvPr id="42" name="Shape 42"/>
        <p:cNvGrpSpPr/>
        <p:nvPr/>
      </p:nvGrpSpPr>
      <p:grpSpPr>
        <a:xfrm>
          <a:off x="0" y="0"/>
          <a:ext cx="0" cy="0"/>
          <a:chOff x="0" y="0"/>
          <a:chExt cx="0" cy="0"/>
        </a:xfrm>
      </p:grpSpPr>
      <p:sp>
        <p:nvSpPr>
          <p:cNvPr id="43" name="Google Shape;43;p26"/>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6"/>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26"/>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46" name="Google Shape;46;p26"/>
          <p:cNvSpPr txBox="1"/>
          <p:nvPr>
            <p:ph type="ctrTitle"/>
          </p:nvPr>
        </p:nvSpPr>
        <p:spPr>
          <a:xfrm>
            <a:off x="838200" y="1335636"/>
            <a:ext cx="4925602" cy="241443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B27F47"/>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6"/>
          <p:cNvSpPr txBox="1"/>
          <p:nvPr>
            <p:ph idx="1" type="subTitle"/>
          </p:nvPr>
        </p:nvSpPr>
        <p:spPr>
          <a:xfrm>
            <a:off x="838200" y="3879437"/>
            <a:ext cx="4925602"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8" name="Google Shape;48;p26"/>
          <p:cNvSpPr/>
          <p:nvPr>
            <p:ph idx="2" type="pic"/>
          </p:nvPr>
        </p:nvSpPr>
        <p:spPr>
          <a:xfrm>
            <a:off x="6096000" y="1335636"/>
            <a:ext cx="5257800" cy="4525414"/>
          </a:xfrm>
          <a:prstGeom prst="rect">
            <a:avLst/>
          </a:prstGeom>
          <a:noFill/>
          <a:ln>
            <a:noFill/>
          </a:ln>
        </p:spPr>
      </p:sp>
      <p:sp>
        <p:nvSpPr>
          <p:cNvPr id="49" name="Google Shape;49;p26"/>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p:cSld name="Due contenuti">
    <p:spTree>
      <p:nvGrpSpPr>
        <p:cNvPr id="50" name="Shape 50"/>
        <p:cNvGrpSpPr/>
        <p:nvPr/>
      </p:nvGrpSpPr>
      <p:grpSpPr>
        <a:xfrm>
          <a:off x="0" y="0"/>
          <a:ext cx="0" cy="0"/>
          <a:chOff x="0" y="0"/>
          <a:chExt cx="0" cy="0"/>
        </a:xfrm>
      </p:grpSpPr>
      <p:sp>
        <p:nvSpPr>
          <p:cNvPr id="51" name="Google Shape;51;p27"/>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27"/>
          <p:cNvSpPr txBox="1"/>
          <p:nvPr>
            <p:ph idx="1" type="body"/>
          </p:nvPr>
        </p:nvSpPr>
        <p:spPr>
          <a:xfrm>
            <a:off x="838200" y="2496619"/>
            <a:ext cx="5181600" cy="36803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27"/>
          <p:cNvSpPr txBox="1"/>
          <p:nvPr>
            <p:ph idx="2" type="body"/>
          </p:nvPr>
        </p:nvSpPr>
        <p:spPr>
          <a:xfrm>
            <a:off x="6172200" y="2496619"/>
            <a:ext cx="5181600" cy="36803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27"/>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27"/>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7"/>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57" name="Google Shape;57;p27"/>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p:cSld name="Confronto">
    <p:spTree>
      <p:nvGrpSpPr>
        <p:cNvPr id="58" name="Shape 58"/>
        <p:cNvGrpSpPr/>
        <p:nvPr/>
      </p:nvGrpSpPr>
      <p:grpSpPr>
        <a:xfrm>
          <a:off x="0" y="0"/>
          <a:ext cx="0" cy="0"/>
          <a:chOff x="0" y="0"/>
          <a:chExt cx="0" cy="0"/>
        </a:xfrm>
      </p:grpSpPr>
      <p:sp>
        <p:nvSpPr>
          <p:cNvPr id="59" name="Google Shape;59;p28"/>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8"/>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28"/>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62" name="Google Shape;62;p28"/>
          <p:cNvSpPr txBox="1"/>
          <p:nvPr>
            <p:ph type="title"/>
          </p:nvPr>
        </p:nvSpPr>
        <p:spPr>
          <a:xfrm>
            <a:off x="838200" y="1335636"/>
            <a:ext cx="10515600" cy="540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8"/>
          <p:cNvSpPr txBox="1"/>
          <p:nvPr>
            <p:ph idx="1" type="body"/>
          </p:nvPr>
        </p:nvSpPr>
        <p:spPr>
          <a:xfrm>
            <a:off x="838200" y="1931597"/>
            <a:ext cx="10515600" cy="45200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B27F47"/>
              </a:buClr>
              <a:buSzPts val="2400"/>
              <a:buChar char="•"/>
              <a:defRPr b="1" sz="2400">
                <a:solidFill>
                  <a:srgbClr val="B27F47"/>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28"/>
          <p:cNvSpPr txBox="1"/>
          <p:nvPr>
            <p:ph idx="2" type="body"/>
          </p:nvPr>
        </p:nvSpPr>
        <p:spPr>
          <a:xfrm>
            <a:off x="838200" y="2496619"/>
            <a:ext cx="5181600" cy="36803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28"/>
          <p:cNvSpPr txBox="1"/>
          <p:nvPr>
            <p:ph idx="3" type="body"/>
          </p:nvPr>
        </p:nvSpPr>
        <p:spPr>
          <a:xfrm>
            <a:off x="6172200" y="2496619"/>
            <a:ext cx="5181600" cy="36803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28"/>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67" name="Shape 67"/>
        <p:cNvGrpSpPr/>
        <p:nvPr/>
      </p:nvGrpSpPr>
      <p:grpSpPr>
        <a:xfrm>
          <a:off x="0" y="0"/>
          <a:ext cx="0" cy="0"/>
          <a:chOff x="0" y="0"/>
          <a:chExt cx="0" cy="0"/>
        </a:xfrm>
      </p:grpSpPr>
      <p:sp>
        <p:nvSpPr>
          <p:cNvPr id="68" name="Google Shape;68;p29"/>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29"/>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9"/>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9"/>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72" name="Google Shape;72;p29"/>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73" name="Shape 73"/>
        <p:cNvGrpSpPr/>
        <p:nvPr/>
      </p:nvGrpSpPr>
      <p:grpSpPr>
        <a:xfrm>
          <a:off x="0" y="0"/>
          <a:ext cx="0" cy="0"/>
          <a:chOff x="0" y="0"/>
          <a:chExt cx="0" cy="0"/>
        </a:xfrm>
      </p:grpSpPr>
      <p:sp>
        <p:nvSpPr>
          <p:cNvPr id="74" name="Google Shape;74;p30"/>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0"/>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0"/>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77" name="Google Shape;77;p30"/>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p:cSld name="Contenuto con didascalia">
    <p:spTree>
      <p:nvGrpSpPr>
        <p:cNvPr id="78" name="Shape 78"/>
        <p:cNvGrpSpPr/>
        <p:nvPr/>
      </p:nvGrpSpPr>
      <p:grpSpPr>
        <a:xfrm>
          <a:off x="0" y="0"/>
          <a:ext cx="0" cy="0"/>
          <a:chOff x="0" y="0"/>
          <a:chExt cx="0" cy="0"/>
        </a:xfrm>
      </p:grpSpPr>
      <p:sp>
        <p:nvSpPr>
          <p:cNvPr id="79" name="Google Shape;79;p31"/>
          <p:cNvSpPr txBox="1"/>
          <p:nvPr>
            <p:ph idx="1" type="body"/>
          </p:nvPr>
        </p:nvSpPr>
        <p:spPr>
          <a:xfrm>
            <a:off x="5183188" y="1335636"/>
            <a:ext cx="6172200" cy="4841327"/>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0" name="Google Shape;80;p31"/>
          <p:cNvSpPr txBox="1"/>
          <p:nvPr>
            <p:ph idx="2" type="body"/>
          </p:nvPr>
        </p:nvSpPr>
        <p:spPr>
          <a:xfrm>
            <a:off x="839788" y="2496619"/>
            <a:ext cx="3932237" cy="368034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1" name="Google Shape;81;p31"/>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1"/>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1"/>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it-IT"/>
              <a:t>‹#›</a:t>
            </a:fld>
            <a:endParaRPr/>
          </a:p>
        </p:txBody>
      </p:sp>
      <p:sp>
        <p:nvSpPr>
          <p:cNvPr id="84" name="Google Shape;84;p31"/>
          <p:cNvSpPr txBox="1"/>
          <p:nvPr>
            <p:ph type="title"/>
          </p:nvPr>
        </p:nvSpPr>
        <p:spPr>
          <a:xfrm>
            <a:off x="838200" y="1335636"/>
            <a:ext cx="3932237" cy="78011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B27F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31"/>
          <p:cNvSpPr txBox="1"/>
          <p:nvPr/>
        </p:nvSpPr>
        <p:spPr>
          <a:xfrm>
            <a:off x="9821594" y="195173"/>
            <a:ext cx="1870075" cy="73025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Arial"/>
              <a:buNone/>
            </a:pPr>
            <a:r>
              <a:rPr lang="it-IT" sz="2800">
                <a:solidFill>
                  <a:schemeClr val="lt1"/>
                </a:solidFill>
                <a:latin typeface="Arial"/>
                <a:ea typeface="Arial"/>
                <a:cs typeface="Arial"/>
                <a:sym typeface="Arial"/>
              </a:rPr>
              <a:t>Logo</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3.jpg"/><Relationship Id="rId2" Type="http://schemas.openxmlformats.org/officeDocument/2006/relationships/image" Target="../media/image1.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theme" Target="../theme/theme1.xml"/><Relationship Id="rId14" Type="http://schemas.openxmlformats.org/officeDocument/2006/relationships/slideLayout" Target="../slideLayouts/slideLayout1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22"/>
          <p:cNvPicPr preferRelativeResize="0"/>
          <p:nvPr/>
        </p:nvPicPr>
        <p:blipFill rotWithShape="1">
          <a:blip r:embed="rId1">
            <a:alphaModFix/>
          </a:blip>
          <a:srcRect b="0" l="0" r="0" t="0"/>
          <a:stretch/>
        </p:blipFill>
        <p:spPr>
          <a:xfrm>
            <a:off x="0" y="6352350"/>
            <a:ext cx="12192000" cy="520700"/>
          </a:xfrm>
          <a:prstGeom prst="rect">
            <a:avLst/>
          </a:prstGeom>
          <a:noFill/>
          <a:ln>
            <a:noFill/>
          </a:ln>
        </p:spPr>
      </p:pic>
      <p:pic>
        <p:nvPicPr>
          <p:cNvPr id="11" name="Google Shape;11;p22"/>
          <p:cNvPicPr preferRelativeResize="0"/>
          <p:nvPr/>
        </p:nvPicPr>
        <p:blipFill rotWithShape="1">
          <a:blip r:embed="rId2">
            <a:alphaModFix/>
          </a:blip>
          <a:srcRect b="0" l="0" r="0" t="0"/>
          <a:stretch/>
        </p:blipFill>
        <p:spPr>
          <a:xfrm>
            <a:off x="0" y="-25841"/>
            <a:ext cx="12192000" cy="1219200"/>
          </a:xfrm>
          <a:prstGeom prst="rect">
            <a:avLst/>
          </a:prstGeom>
          <a:noFill/>
          <a:ln>
            <a:noFill/>
          </a:ln>
        </p:spPr>
      </p:pic>
      <p:sp>
        <p:nvSpPr>
          <p:cNvPr id="12" name="Google Shape;12;p22"/>
          <p:cNvSpPr txBox="1"/>
          <p:nvPr>
            <p:ph type="title"/>
          </p:nvPr>
        </p:nvSpPr>
        <p:spPr>
          <a:xfrm>
            <a:off x="838200" y="1335636"/>
            <a:ext cx="10515600" cy="780114"/>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B27F47"/>
              </a:buClr>
              <a:buSzPts val="2800"/>
              <a:buFont typeface="Arial"/>
              <a:buNone/>
              <a:defRPr b="1" i="0" sz="2800" u="none" cap="none" strike="noStrike">
                <a:solidFill>
                  <a:srgbClr val="B27F47"/>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22"/>
          <p:cNvSpPr txBox="1"/>
          <p:nvPr>
            <p:ph idx="1" type="body"/>
          </p:nvPr>
        </p:nvSpPr>
        <p:spPr>
          <a:xfrm>
            <a:off x="838200" y="2291137"/>
            <a:ext cx="10515600" cy="3885826"/>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 name="Google Shape;14;p22"/>
          <p:cNvSpPr txBox="1"/>
          <p:nvPr>
            <p:ph idx="10" type="dt"/>
          </p:nvPr>
        </p:nvSpPr>
        <p:spPr>
          <a:xfrm>
            <a:off x="838200" y="6430138"/>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22"/>
          <p:cNvSpPr txBox="1"/>
          <p:nvPr>
            <p:ph idx="11" type="ftr"/>
          </p:nvPr>
        </p:nvSpPr>
        <p:spPr>
          <a:xfrm>
            <a:off x="8610600" y="6430138"/>
            <a:ext cx="2743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4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22"/>
          <p:cNvSpPr txBox="1"/>
          <p:nvPr>
            <p:ph idx="12" type="sldNum"/>
          </p:nvPr>
        </p:nvSpPr>
        <p:spPr>
          <a:xfrm>
            <a:off x="4724400" y="6430138"/>
            <a:ext cx="2743200"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400" u="none" cap="none" strike="noStrike">
                <a:solidFill>
                  <a:schemeClr val="lt1"/>
                </a:solidFill>
                <a:latin typeface="Arial"/>
                <a:ea typeface="Arial"/>
                <a:cs typeface="Arial"/>
                <a:sym typeface="Arial"/>
              </a:defRPr>
            </a:lvl1pPr>
            <a:lvl2pPr indent="0" lvl="1" marL="0" marR="0" rtl="0" algn="ctr">
              <a:spcBef>
                <a:spcPts val="0"/>
              </a:spcBef>
              <a:buNone/>
              <a:defRPr b="0" i="0" sz="1400" u="none" cap="none" strike="noStrike">
                <a:solidFill>
                  <a:schemeClr val="lt1"/>
                </a:solidFill>
                <a:latin typeface="Arial"/>
                <a:ea typeface="Arial"/>
                <a:cs typeface="Arial"/>
                <a:sym typeface="Arial"/>
              </a:defRPr>
            </a:lvl2pPr>
            <a:lvl3pPr indent="0" lvl="2" marL="0" marR="0" rtl="0" algn="ctr">
              <a:spcBef>
                <a:spcPts val="0"/>
              </a:spcBef>
              <a:buNone/>
              <a:defRPr b="0" i="0" sz="1400" u="none" cap="none" strike="noStrike">
                <a:solidFill>
                  <a:schemeClr val="lt1"/>
                </a:solidFill>
                <a:latin typeface="Arial"/>
                <a:ea typeface="Arial"/>
                <a:cs typeface="Arial"/>
                <a:sym typeface="Arial"/>
              </a:defRPr>
            </a:lvl3pPr>
            <a:lvl4pPr indent="0" lvl="3" marL="0" marR="0" rtl="0" algn="ctr">
              <a:spcBef>
                <a:spcPts val="0"/>
              </a:spcBef>
              <a:buNone/>
              <a:defRPr b="0" i="0" sz="1400" u="none" cap="none" strike="noStrike">
                <a:solidFill>
                  <a:schemeClr val="lt1"/>
                </a:solidFill>
                <a:latin typeface="Arial"/>
                <a:ea typeface="Arial"/>
                <a:cs typeface="Arial"/>
                <a:sym typeface="Arial"/>
              </a:defRPr>
            </a:lvl4pPr>
            <a:lvl5pPr indent="0" lvl="4" marL="0" marR="0" rtl="0" algn="ctr">
              <a:spcBef>
                <a:spcPts val="0"/>
              </a:spcBef>
              <a:buNone/>
              <a:defRPr b="0" i="0" sz="1400" u="none" cap="none" strike="noStrike">
                <a:solidFill>
                  <a:schemeClr val="lt1"/>
                </a:solidFill>
                <a:latin typeface="Arial"/>
                <a:ea typeface="Arial"/>
                <a:cs typeface="Arial"/>
                <a:sym typeface="Arial"/>
              </a:defRPr>
            </a:lvl5pPr>
            <a:lvl6pPr indent="0" lvl="5" marL="0" marR="0" rtl="0" algn="ctr">
              <a:spcBef>
                <a:spcPts val="0"/>
              </a:spcBef>
              <a:buNone/>
              <a:defRPr b="0" i="0" sz="1400" u="none" cap="none" strike="noStrike">
                <a:solidFill>
                  <a:schemeClr val="lt1"/>
                </a:solidFill>
                <a:latin typeface="Arial"/>
                <a:ea typeface="Arial"/>
                <a:cs typeface="Arial"/>
                <a:sym typeface="Arial"/>
              </a:defRPr>
            </a:lvl6pPr>
            <a:lvl7pPr indent="0" lvl="6" marL="0" marR="0" rtl="0" algn="ctr">
              <a:spcBef>
                <a:spcPts val="0"/>
              </a:spcBef>
              <a:buNone/>
              <a:defRPr b="0" i="0" sz="1400" u="none" cap="none" strike="noStrike">
                <a:solidFill>
                  <a:schemeClr val="lt1"/>
                </a:solidFill>
                <a:latin typeface="Arial"/>
                <a:ea typeface="Arial"/>
                <a:cs typeface="Arial"/>
                <a:sym typeface="Arial"/>
              </a:defRPr>
            </a:lvl7pPr>
            <a:lvl8pPr indent="0" lvl="7" marL="0" marR="0" rtl="0" algn="ctr">
              <a:spcBef>
                <a:spcPts val="0"/>
              </a:spcBef>
              <a:buNone/>
              <a:defRPr b="0" i="0" sz="1400" u="none" cap="none" strike="noStrike">
                <a:solidFill>
                  <a:schemeClr val="lt1"/>
                </a:solidFill>
                <a:latin typeface="Arial"/>
                <a:ea typeface="Arial"/>
                <a:cs typeface="Arial"/>
                <a:sym typeface="Arial"/>
              </a:defRPr>
            </a:lvl8pPr>
            <a:lvl9pPr indent="0" lvl="8" marL="0" marR="0" rtl="0" algn="ctr">
              <a:spcBef>
                <a:spcPts val="0"/>
              </a:spcBef>
              <a:buNone/>
              <a:defRPr b="0" i="0" sz="14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7.jpg"/><Relationship Id="rId4" Type="http://schemas.openxmlformats.org/officeDocument/2006/relationships/image" Target="../media/image33.jpg"/><Relationship Id="rId9" Type="http://schemas.openxmlformats.org/officeDocument/2006/relationships/image" Target="../media/image49.png"/><Relationship Id="rId5" Type="http://schemas.openxmlformats.org/officeDocument/2006/relationships/image" Target="../media/image59.jpg"/><Relationship Id="rId6" Type="http://schemas.openxmlformats.org/officeDocument/2006/relationships/image" Target="../media/image41.jpg"/><Relationship Id="rId7" Type="http://schemas.openxmlformats.org/officeDocument/2006/relationships/image" Target="../media/image47.jpg"/><Relationship Id="rId8" Type="http://schemas.openxmlformats.org/officeDocument/2006/relationships/image" Target="../media/image42.jpg"/></Relationships>
</file>

<file path=ppt/slides/_rels/slide11.xml.rels><?xml version="1.0" encoding="UTF-8" standalone="yes"?><Relationships xmlns="http://schemas.openxmlformats.org/package/2006/relationships"><Relationship Id="rId10"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6.png"/><Relationship Id="rId5" Type="http://schemas.openxmlformats.org/officeDocument/2006/relationships/image" Target="../media/image65.png"/><Relationship Id="rId6" Type="http://schemas.openxmlformats.org/officeDocument/2006/relationships/image" Target="../media/image74.png"/><Relationship Id="rId7" Type="http://schemas.openxmlformats.org/officeDocument/2006/relationships/image" Target="../media/image58.png"/><Relationship Id="rId8" Type="http://schemas.openxmlformats.org/officeDocument/2006/relationships/image" Target="../media/image51.png"/></Relationships>
</file>

<file path=ppt/slides/_rels/slide12.xml.rels><?xml version="1.0" encoding="UTF-8" standalone="yes"?><Relationships xmlns="http://schemas.openxmlformats.org/package/2006/relationships"><Relationship Id="rId11" Type="http://schemas.openxmlformats.org/officeDocument/2006/relationships/image" Target="../media/image85.jpg"/><Relationship Id="rId10" Type="http://schemas.openxmlformats.org/officeDocument/2006/relationships/image" Target="../media/image67.png"/><Relationship Id="rId13" Type="http://schemas.openxmlformats.org/officeDocument/2006/relationships/image" Target="../media/image62.jpg"/><Relationship Id="rId12" Type="http://schemas.openxmlformats.org/officeDocument/2006/relationships/image" Target="../media/image69.jp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5.jpg"/><Relationship Id="rId4" Type="http://schemas.openxmlformats.org/officeDocument/2006/relationships/image" Target="../media/image52.jpg"/><Relationship Id="rId9" Type="http://schemas.openxmlformats.org/officeDocument/2006/relationships/image" Target="../media/image64.png"/><Relationship Id="rId5" Type="http://schemas.openxmlformats.org/officeDocument/2006/relationships/image" Target="../media/image56.jpg"/><Relationship Id="rId6" Type="http://schemas.openxmlformats.org/officeDocument/2006/relationships/image" Target="../media/image61.jpg"/><Relationship Id="rId7" Type="http://schemas.openxmlformats.org/officeDocument/2006/relationships/image" Target="../media/image63.jpg"/><Relationship Id="rId8" Type="http://schemas.openxmlformats.org/officeDocument/2006/relationships/image" Target="../media/image72.jpg"/></Relationships>
</file>

<file path=ppt/slides/_rels/slide13.xml.rels><?xml version="1.0" encoding="UTF-8" standalone="yes"?><Relationships xmlns="http://schemas.openxmlformats.org/package/2006/relationships"><Relationship Id="rId20" Type="http://schemas.openxmlformats.org/officeDocument/2006/relationships/image" Target="../media/image87.png"/><Relationship Id="rId11" Type="http://schemas.openxmlformats.org/officeDocument/2006/relationships/image" Target="../media/image68.jpg"/><Relationship Id="rId22" Type="http://schemas.openxmlformats.org/officeDocument/2006/relationships/image" Target="../media/image77.jpg"/><Relationship Id="rId10" Type="http://schemas.openxmlformats.org/officeDocument/2006/relationships/image" Target="../media/image70.jpg"/><Relationship Id="rId21" Type="http://schemas.openxmlformats.org/officeDocument/2006/relationships/image" Target="../media/image95.png"/><Relationship Id="rId13" Type="http://schemas.openxmlformats.org/officeDocument/2006/relationships/image" Target="../media/image79.jpg"/><Relationship Id="rId12" Type="http://schemas.openxmlformats.org/officeDocument/2006/relationships/image" Target="../media/image71.jpg"/><Relationship Id="rId23" Type="http://schemas.openxmlformats.org/officeDocument/2006/relationships/image" Target="../media/image81.jpg"/><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0.jpg"/><Relationship Id="rId4" Type="http://schemas.openxmlformats.org/officeDocument/2006/relationships/image" Target="../media/image4.png"/><Relationship Id="rId9" Type="http://schemas.openxmlformats.org/officeDocument/2006/relationships/image" Target="../media/image78.jpg"/><Relationship Id="rId15" Type="http://schemas.openxmlformats.org/officeDocument/2006/relationships/image" Target="../media/image73.jpg"/><Relationship Id="rId14" Type="http://schemas.openxmlformats.org/officeDocument/2006/relationships/image" Target="../media/image88.jpg"/><Relationship Id="rId17" Type="http://schemas.openxmlformats.org/officeDocument/2006/relationships/image" Target="../media/image80.png"/><Relationship Id="rId16" Type="http://schemas.openxmlformats.org/officeDocument/2006/relationships/image" Target="../media/image89.jpg"/><Relationship Id="rId5" Type="http://schemas.openxmlformats.org/officeDocument/2006/relationships/image" Target="../media/image92.png"/><Relationship Id="rId19" Type="http://schemas.openxmlformats.org/officeDocument/2006/relationships/image" Target="../media/image82.png"/><Relationship Id="rId6" Type="http://schemas.openxmlformats.org/officeDocument/2006/relationships/image" Target="../media/image66.jpg"/><Relationship Id="rId18" Type="http://schemas.openxmlformats.org/officeDocument/2006/relationships/image" Target="../media/image76.png"/><Relationship Id="rId7" Type="http://schemas.openxmlformats.org/officeDocument/2006/relationships/image" Target="../media/image86.jpg"/><Relationship Id="rId8" Type="http://schemas.openxmlformats.org/officeDocument/2006/relationships/image" Target="../media/image75.jpg"/></Relationships>
</file>

<file path=ppt/slides/_rels/slide14.xml.rels><?xml version="1.0" encoding="UTF-8" standalone="yes"?><Relationships xmlns="http://schemas.openxmlformats.org/package/2006/relationships"><Relationship Id="rId11" Type="http://schemas.openxmlformats.org/officeDocument/2006/relationships/image" Target="../media/image116.png"/><Relationship Id="rId10" Type="http://schemas.openxmlformats.org/officeDocument/2006/relationships/image" Target="../media/image93.png"/><Relationship Id="rId13" Type="http://schemas.openxmlformats.org/officeDocument/2006/relationships/image" Target="../media/image97.jpg"/><Relationship Id="rId12" Type="http://schemas.openxmlformats.org/officeDocument/2006/relationships/image" Target="../media/image96.png"/><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08.png"/><Relationship Id="rId9" Type="http://schemas.openxmlformats.org/officeDocument/2006/relationships/image" Target="../media/image84.png"/><Relationship Id="rId14" Type="http://schemas.openxmlformats.org/officeDocument/2006/relationships/image" Target="../media/image118.jpg"/><Relationship Id="rId5" Type="http://schemas.openxmlformats.org/officeDocument/2006/relationships/image" Target="../media/image83.jpg"/><Relationship Id="rId6" Type="http://schemas.openxmlformats.org/officeDocument/2006/relationships/image" Target="../media/image99.jpg"/><Relationship Id="rId7" Type="http://schemas.openxmlformats.org/officeDocument/2006/relationships/image" Target="../media/image91.jpg"/><Relationship Id="rId8" Type="http://schemas.openxmlformats.org/officeDocument/2006/relationships/image" Target="../media/image9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0" Type="http://schemas.openxmlformats.org/officeDocument/2006/relationships/image" Target="../media/image102.jp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4.png"/><Relationship Id="rId4" Type="http://schemas.openxmlformats.org/officeDocument/2006/relationships/image" Target="../media/image4.png"/><Relationship Id="rId9" Type="http://schemas.openxmlformats.org/officeDocument/2006/relationships/image" Target="../media/image100.jpg"/><Relationship Id="rId5" Type="http://schemas.openxmlformats.org/officeDocument/2006/relationships/image" Target="../media/image98.jpg"/><Relationship Id="rId6" Type="http://schemas.openxmlformats.org/officeDocument/2006/relationships/image" Target="../media/image112.jpg"/><Relationship Id="rId7" Type="http://schemas.openxmlformats.org/officeDocument/2006/relationships/image" Target="../media/image113.jpg"/><Relationship Id="rId8" Type="http://schemas.openxmlformats.org/officeDocument/2006/relationships/image" Target="../media/image10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94.png"/><Relationship Id="rId5" Type="http://schemas.openxmlformats.org/officeDocument/2006/relationships/image" Target="../media/image105.jpg"/><Relationship Id="rId6" Type="http://schemas.openxmlformats.org/officeDocument/2006/relationships/image" Target="../media/image111.jpg"/></Relationships>
</file>

<file path=ppt/slides/_rels/slide18.xml.rels><?xml version="1.0" encoding="UTF-8" standalone="yes"?><Relationships xmlns="http://schemas.openxmlformats.org/package/2006/relationships"><Relationship Id="rId11" Type="http://schemas.openxmlformats.org/officeDocument/2006/relationships/image" Target="../media/image106.jpg"/><Relationship Id="rId10" Type="http://schemas.openxmlformats.org/officeDocument/2006/relationships/image" Target="../media/image119.jp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101.png"/><Relationship Id="rId9" Type="http://schemas.openxmlformats.org/officeDocument/2006/relationships/image" Target="../media/image115.jpg"/><Relationship Id="rId5" Type="http://schemas.openxmlformats.org/officeDocument/2006/relationships/image" Target="../media/image109.png"/><Relationship Id="rId6" Type="http://schemas.openxmlformats.org/officeDocument/2006/relationships/image" Target="../media/image103.png"/><Relationship Id="rId7" Type="http://schemas.openxmlformats.org/officeDocument/2006/relationships/image" Target="../media/image104.jpg"/><Relationship Id="rId8" Type="http://schemas.openxmlformats.org/officeDocument/2006/relationships/image" Target="../media/image1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0.jpg"/><Relationship Id="rId5" Type="http://schemas.openxmlformats.org/officeDocument/2006/relationships/image" Target="../media/image25.png"/><Relationship Id="rId6"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10.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16.png"/><Relationship Id="rId8"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5.png"/><Relationship Id="rId5"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9.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15.png"/><Relationship Id="rId5" Type="http://schemas.openxmlformats.org/officeDocument/2006/relationships/image" Target="../media/image24.png"/><Relationship Id="rId6" Type="http://schemas.openxmlformats.org/officeDocument/2006/relationships/image" Target="../media/image31.png"/><Relationship Id="rId7" Type="http://schemas.openxmlformats.org/officeDocument/2006/relationships/image" Target="../media/image20.jpg"/><Relationship Id="rId8"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7.png"/><Relationship Id="rId7" Type="http://schemas.openxmlformats.org/officeDocument/2006/relationships/image" Target="../media/image25.png"/><Relationship Id="rId8"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54.jpg"/><Relationship Id="rId9" Type="http://schemas.openxmlformats.org/officeDocument/2006/relationships/image" Target="../media/image25.png"/><Relationship Id="rId5" Type="http://schemas.openxmlformats.org/officeDocument/2006/relationships/image" Target="../media/image29.jpg"/><Relationship Id="rId6" Type="http://schemas.openxmlformats.org/officeDocument/2006/relationships/image" Target="../media/image37.jpg"/><Relationship Id="rId7" Type="http://schemas.openxmlformats.org/officeDocument/2006/relationships/image" Target="../media/image32.jpg"/><Relationship Id="rId8"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35.png"/><Relationship Id="rId6" Type="http://schemas.openxmlformats.org/officeDocument/2006/relationships/image" Target="../media/image40.png"/><Relationship Id="rId7"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
          <p:cNvSpPr txBox="1"/>
          <p:nvPr>
            <p:ph type="ctrTitle"/>
          </p:nvPr>
        </p:nvSpPr>
        <p:spPr>
          <a:xfrm>
            <a:off x="476250" y="1671004"/>
            <a:ext cx="3695700" cy="2384106"/>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1A63A0"/>
              </a:buClr>
              <a:buSzPct val="100000"/>
              <a:buFont typeface="Roboto"/>
              <a:buNone/>
            </a:pPr>
            <a:r>
              <a:rPr b="1" i="0" lang="it-IT">
                <a:solidFill>
                  <a:srgbClr val="1A63A0"/>
                </a:solidFill>
                <a:latin typeface="Roboto"/>
                <a:ea typeface="Roboto"/>
                <a:cs typeface="Roboto"/>
                <a:sym typeface="Roboto"/>
              </a:rPr>
              <a:t>Refurbishment impianti della Stazione di Noto</a:t>
            </a:r>
            <a:endParaRPr/>
          </a:p>
        </p:txBody>
      </p:sp>
      <p:pic>
        <p:nvPicPr>
          <p:cNvPr descr="Immagine che contiene simbolo, Elementi grafici, bianco, logo&#10;&#10;Descrizione generata automaticamente" id="113" name="Google Shape;113;p1"/>
          <p:cNvPicPr preferRelativeResize="0"/>
          <p:nvPr>
            <p:ph idx="2" type="pic"/>
          </p:nvPr>
        </p:nvPicPr>
        <p:blipFill rotWithShape="1">
          <a:blip r:embed="rId3">
            <a:alphaModFix/>
          </a:blip>
          <a:srcRect b="-102" l="0" r="0" t="3421"/>
          <a:stretch/>
        </p:blipFill>
        <p:spPr>
          <a:xfrm>
            <a:off x="6096000" y="1671004"/>
            <a:ext cx="4225900" cy="4251959"/>
          </a:xfrm>
          <a:prstGeom prst="rect">
            <a:avLst/>
          </a:prstGeom>
          <a:noFill/>
          <a:ln>
            <a:noFill/>
          </a:ln>
        </p:spPr>
      </p:pic>
      <p:sp>
        <p:nvSpPr>
          <p:cNvPr id="114" name="Google Shape;114;p1"/>
          <p:cNvSpPr txBox="1"/>
          <p:nvPr/>
        </p:nvSpPr>
        <p:spPr>
          <a:xfrm>
            <a:off x="9722498" y="186612"/>
            <a:ext cx="2043403" cy="748425"/>
          </a:xfrm>
          <a:prstGeom prst="rect">
            <a:avLst/>
          </a:prstGeom>
          <a:solidFill>
            <a:srgbClr val="2A65AF"/>
          </a:solidFill>
          <a:ln cap="flat" cmpd="sng" w="9525">
            <a:solidFill>
              <a:srgbClr val="2A65A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Immagine che contiene testo, Carattere, schermata, Elementi grafici&#10;&#10;Descrizione generata automaticamente" id="115" name="Google Shape;115;p1"/>
          <p:cNvPicPr preferRelativeResize="0"/>
          <p:nvPr/>
        </p:nvPicPr>
        <p:blipFill rotWithShape="1">
          <a:blip r:embed="rId4">
            <a:alphaModFix/>
          </a:blip>
          <a:srcRect b="0" l="0" r="0" t="0"/>
          <a:stretch/>
        </p:blipFill>
        <p:spPr>
          <a:xfrm>
            <a:off x="9918398" y="186612"/>
            <a:ext cx="1651602" cy="778125"/>
          </a:xfrm>
          <a:prstGeom prst="rect">
            <a:avLst/>
          </a:prstGeom>
          <a:noFill/>
          <a:ln>
            <a:noFill/>
          </a:ln>
        </p:spPr>
      </p:pic>
      <p:sp>
        <p:nvSpPr>
          <p:cNvPr id="116" name="Google Shape;116;p1"/>
          <p:cNvSpPr txBox="1"/>
          <p:nvPr/>
        </p:nvSpPr>
        <p:spPr>
          <a:xfrm>
            <a:off x="838200" y="3793172"/>
            <a:ext cx="3795445" cy="165576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200"/>
              <a:buFont typeface="Arial"/>
              <a:buNone/>
            </a:pPr>
            <a:r>
              <a:t/>
            </a:r>
            <a:endParaRPr b="0" sz="1200" u="non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5B6D85"/>
              </a:buClr>
              <a:buSzPts val="3600"/>
              <a:buFont typeface="Arial"/>
              <a:buNone/>
            </a:pPr>
            <a:r>
              <a:rPr b="1" lang="it-IT" sz="3600" u="none">
                <a:solidFill>
                  <a:srgbClr val="5B6D85"/>
                </a:solidFill>
                <a:latin typeface="Arial"/>
                <a:ea typeface="Arial"/>
                <a:cs typeface="Arial"/>
                <a:sym typeface="Arial"/>
              </a:rPr>
              <a:t>Final Meeting</a:t>
            </a:r>
            <a:endParaRPr/>
          </a:p>
          <a:p>
            <a:pPr indent="0" lvl="0" marL="0" marR="0" rtl="0" algn="l">
              <a:lnSpc>
                <a:spcPct val="90000"/>
              </a:lnSpc>
              <a:spcBef>
                <a:spcPts val="1000"/>
              </a:spcBef>
              <a:spcAft>
                <a:spcPts val="0"/>
              </a:spcAft>
              <a:buClr>
                <a:srgbClr val="7196BE"/>
              </a:buClr>
              <a:buSzPts val="1400"/>
              <a:buFont typeface="Arial"/>
              <a:buNone/>
            </a:pPr>
            <a:r>
              <a:rPr b="1" lang="it-IT" sz="1400" u="none">
                <a:solidFill>
                  <a:srgbClr val="7196BE"/>
                </a:solidFill>
                <a:latin typeface="Arial"/>
                <a:ea typeface="Arial"/>
                <a:cs typeface="Arial"/>
                <a:sym typeface="Arial"/>
              </a:rPr>
              <a:t>Martedì 30 Giugno – Giovedì 02 Luglio</a:t>
            </a:r>
            <a:endParaRPr/>
          </a:p>
          <a:p>
            <a:pPr indent="0" lvl="0" marL="0" marR="0" rtl="0" algn="l">
              <a:lnSpc>
                <a:spcPct val="90000"/>
              </a:lnSpc>
              <a:spcBef>
                <a:spcPts val="1000"/>
              </a:spcBef>
              <a:spcAft>
                <a:spcPts val="0"/>
              </a:spcAft>
              <a:buClr>
                <a:schemeClr val="dk1"/>
              </a:buClr>
              <a:buSzPts val="2400"/>
              <a:buFont typeface="Arial"/>
              <a:buNone/>
            </a:pPr>
            <a:r>
              <a:t/>
            </a:r>
            <a:endParaRPr b="0" sz="2400" u="none">
              <a:solidFill>
                <a:schemeClr val="dk1"/>
              </a:solidFill>
              <a:latin typeface="Arial"/>
              <a:ea typeface="Arial"/>
              <a:cs typeface="Arial"/>
              <a:sym typeface="Arial"/>
            </a:endParaRPr>
          </a:p>
        </p:txBody>
      </p:sp>
      <p:sp>
        <p:nvSpPr>
          <p:cNvPr id="117" name="Google Shape;117;p1"/>
          <p:cNvSpPr txBox="1"/>
          <p:nvPr>
            <p:ph idx="3" type="body"/>
          </p:nvPr>
        </p:nvSpPr>
        <p:spPr>
          <a:xfrm>
            <a:off x="838200" y="5448934"/>
            <a:ext cx="3795444" cy="38776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A65AF"/>
              </a:buClr>
              <a:buSzPts val="1400"/>
              <a:buNone/>
            </a:pPr>
            <a:r>
              <a:rPr b="1" i="1" lang="it-IT" sz="1400">
                <a:solidFill>
                  <a:srgbClr val="2A65AF"/>
                </a:solidFill>
              </a:rPr>
              <a:t>OAC - Osservatorio Astrofisico di Arcetri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0"/>
          <p:cNvSpPr txBox="1"/>
          <p:nvPr>
            <p:ph type="title"/>
          </p:nvPr>
        </p:nvSpPr>
        <p:spPr>
          <a:xfrm>
            <a:off x="107182" y="1158304"/>
            <a:ext cx="4945380" cy="317904"/>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rgbClr val="B27F47"/>
              </a:buClr>
              <a:buSzPct val="100000"/>
              <a:buFont typeface="Arial"/>
              <a:buNone/>
            </a:pPr>
            <a:r>
              <a:rPr lang="it-IT"/>
              <a:t>Foresteria e Guardiania</a:t>
            </a:r>
            <a:endParaRPr/>
          </a:p>
        </p:txBody>
      </p:sp>
      <p:pic>
        <p:nvPicPr>
          <p:cNvPr id="253" name="Google Shape;253;p10"/>
          <p:cNvPicPr preferRelativeResize="0"/>
          <p:nvPr/>
        </p:nvPicPr>
        <p:blipFill rotWithShape="1">
          <a:blip r:embed="rId3">
            <a:alphaModFix/>
          </a:blip>
          <a:srcRect b="20879" l="43750" r="0" t="0"/>
          <a:stretch/>
        </p:blipFill>
        <p:spPr>
          <a:xfrm>
            <a:off x="53340" y="1561406"/>
            <a:ext cx="2994660" cy="2046656"/>
          </a:xfrm>
          <a:prstGeom prst="rect">
            <a:avLst/>
          </a:prstGeom>
          <a:noFill/>
          <a:ln>
            <a:noFill/>
          </a:ln>
        </p:spPr>
      </p:pic>
      <p:pic>
        <p:nvPicPr>
          <p:cNvPr id="254" name="Google Shape;254;p10"/>
          <p:cNvPicPr preferRelativeResize="0"/>
          <p:nvPr/>
        </p:nvPicPr>
        <p:blipFill rotWithShape="1">
          <a:blip r:embed="rId4">
            <a:alphaModFix/>
          </a:blip>
          <a:srcRect b="0" l="0" r="0" t="0"/>
          <a:stretch/>
        </p:blipFill>
        <p:spPr>
          <a:xfrm rot="5400000">
            <a:off x="4432628" y="4225548"/>
            <a:ext cx="2833210" cy="1376588"/>
          </a:xfrm>
          <a:prstGeom prst="rect">
            <a:avLst/>
          </a:prstGeom>
          <a:noFill/>
          <a:ln>
            <a:noFill/>
          </a:ln>
        </p:spPr>
      </p:pic>
      <p:pic>
        <p:nvPicPr>
          <p:cNvPr id="255" name="Google Shape;255;p10"/>
          <p:cNvPicPr preferRelativeResize="0"/>
          <p:nvPr/>
        </p:nvPicPr>
        <p:blipFill rotWithShape="1">
          <a:blip r:embed="rId5">
            <a:alphaModFix/>
          </a:blip>
          <a:srcRect b="0" l="0" r="0" t="0"/>
          <a:stretch/>
        </p:blipFill>
        <p:spPr>
          <a:xfrm>
            <a:off x="6545542" y="4611511"/>
            <a:ext cx="3533128" cy="1718936"/>
          </a:xfrm>
          <a:prstGeom prst="rect">
            <a:avLst/>
          </a:prstGeom>
          <a:noFill/>
          <a:ln>
            <a:noFill/>
          </a:ln>
        </p:spPr>
      </p:pic>
      <p:pic>
        <p:nvPicPr>
          <p:cNvPr id="256" name="Google Shape;256;p10"/>
          <p:cNvPicPr preferRelativeResize="0"/>
          <p:nvPr/>
        </p:nvPicPr>
        <p:blipFill rotWithShape="1">
          <a:blip r:embed="rId6">
            <a:alphaModFix/>
          </a:blip>
          <a:srcRect b="0" l="0" r="0" t="0"/>
          <a:stretch/>
        </p:blipFill>
        <p:spPr>
          <a:xfrm flipH="1" rot="-5400000">
            <a:off x="9018024" y="3236686"/>
            <a:ext cx="4162422" cy="2025100"/>
          </a:xfrm>
          <a:prstGeom prst="rect">
            <a:avLst/>
          </a:prstGeom>
          <a:noFill/>
          <a:ln>
            <a:noFill/>
          </a:ln>
        </p:spPr>
      </p:pic>
      <p:pic>
        <p:nvPicPr>
          <p:cNvPr id="257" name="Google Shape;257;p10"/>
          <p:cNvPicPr preferRelativeResize="0"/>
          <p:nvPr/>
        </p:nvPicPr>
        <p:blipFill rotWithShape="1">
          <a:blip r:embed="rId7">
            <a:alphaModFix/>
          </a:blip>
          <a:srcRect b="0" l="0" r="0" t="0"/>
          <a:stretch/>
        </p:blipFill>
        <p:spPr>
          <a:xfrm>
            <a:off x="53340" y="3637848"/>
            <a:ext cx="5053064" cy="2455161"/>
          </a:xfrm>
          <a:prstGeom prst="rect">
            <a:avLst/>
          </a:prstGeom>
          <a:noFill/>
          <a:ln>
            <a:noFill/>
          </a:ln>
        </p:spPr>
      </p:pic>
      <p:pic>
        <p:nvPicPr>
          <p:cNvPr id="258" name="Google Shape;258;p10"/>
          <p:cNvPicPr preferRelativeResize="0"/>
          <p:nvPr/>
        </p:nvPicPr>
        <p:blipFill rotWithShape="1">
          <a:blip r:embed="rId8">
            <a:alphaModFix/>
          </a:blip>
          <a:srcRect b="0" l="16624" r="0" t="0"/>
          <a:stretch/>
        </p:blipFill>
        <p:spPr>
          <a:xfrm>
            <a:off x="6235287" y="1158304"/>
            <a:ext cx="2432897" cy="1417767"/>
          </a:xfrm>
          <a:prstGeom prst="rect">
            <a:avLst/>
          </a:prstGeom>
          <a:noFill/>
          <a:ln>
            <a:noFill/>
          </a:ln>
        </p:spPr>
      </p:pic>
      <p:pic>
        <p:nvPicPr>
          <p:cNvPr id="259" name="Google Shape;259;p10"/>
          <p:cNvPicPr preferRelativeResize="0"/>
          <p:nvPr/>
        </p:nvPicPr>
        <p:blipFill rotWithShape="1">
          <a:blip r:embed="rId9">
            <a:alphaModFix/>
          </a:blip>
          <a:srcRect b="0" l="0" r="0" t="0"/>
          <a:stretch/>
        </p:blipFill>
        <p:spPr>
          <a:xfrm>
            <a:off x="3077286" y="1567880"/>
            <a:ext cx="3009190" cy="2045559"/>
          </a:xfrm>
          <a:prstGeom prst="rect">
            <a:avLst/>
          </a:prstGeom>
          <a:noFill/>
          <a:ln>
            <a:noFill/>
          </a:ln>
        </p:spPr>
      </p:pic>
      <p:pic>
        <p:nvPicPr>
          <p:cNvPr id="260" name="Google Shape;260;p10"/>
          <p:cNvPicPr preferRelativeResize="0"/>
          <p:nvPr/>
        </p:nvPicPr>
        <p:blipFill rotWithShape="1">
          <a:blip r:embed="rId10">
            <a:alphaModFix/>
          </a:blip>
          <a:srcRect b="8429" l="8544" r="15546" t="26732"/>
          <a:stretch/>
        </p:blipFill>
        <p:spPr>
          <a:xfrm>
            <a:off x="6628890" y="2637555"/>
            <a:ext cx="3366431" cy="1850699"/>
          </a:xfrm>
          <a:prstGeom prst="rect">
            <a:avLst/>
          </a:prstGeom>
          <a:noFill/>
          <a:ln>
            <a:noFill/>
          </a:ln>
        </p:spPr>
      </p:pic>
      <p:pic>
        <p:nvPicPr>
          <p:cNvPr id="261" name="Google Shape;261;p10"/>
          <p:cNvPicPr preferRelativeResize="0"/>
          <p:nvPr/>
        </p:nvPicPr>
        <p:blipFill rotWithShape="1">
          <a:blip r:embed="rId11">
            <a:alphaModFix/>
          </a:blip>
          <a:srcRect b="0" l="0" r="0" t="0"/>
          <a:stretch/>
        </p:blipFill>
        <p:spPr>
          <a:xfrm rot="5400000">
            <a:off x="9709257" y="166656"/>
            <a:ext cx="1361455" cy="334475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1"/>
          <p:cNvSpPr txBox="1"/>
          <p:nvPr>
            <p:ph type="title"/>
          </p:nvPr>
        </p:nvSpPr>
        <p:spPr>
          <a:xfrm>
            <a:off x="0" y="1143300"/>
            <a:ext cx="12727200" cy="4431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rgbClr val="B27F47"/>
              </a:buClr>
              <a:buSzPct val="100000"/>
              <a:buFont typeface="Arial"/>
              <a:buNone/>
            </a:pPr>
            <a:r>
              <a:rPr lang="it-IT"/>
              <a:t>Regolarizzazione edilizia per difformità fra stato attuale e legittimo</a:t>
            </a:r>
            <a:endParaRPr/>
          </a:p>
        </p:txBody>
      </p:sp>
      <p:pic>
        <p:nvPicPr>
          <p:cNvPr id="268" name="Google Shape;268;p11"/>
          <p:cNvPicPr preferRelativeResize="0"/>
          <p:nvPr/>
        </p:nvPicPr>
        <p:blipFill rotWithShape="1">
          <a:blip r:embed="rId3">
            <a:alphaModFix/>
          </a:blip>
          <a:srcRect b="0" l="0" r="0" t="0"/>
          <a:stretch/>
        </p:blipFill>
        <p:spPr>
          <a:xfrm>
            <a:off x="4380175" y="1525254"/>
            <a:ext cx="7596939" cy="4779954"/>
          </a:xfrm>
          <a:prstGeom prst="rect">
            <a:avLst/>
          </a:prstGeom>
          <a:noFill/>
          <a:ln cap="flat" cmpd="sng" w="9525">
            <a:solidFill>
              <a:schemeClr val="dk1"/>
            </a:solidFill>
            <a:prstDash val="solid"/>
            <a:round/>
            <a:headEnd len="sm" w="sm" type="none"/>
            <a:tailEnd len="sm" w="sm" type="none"/>
          </a:ln>
        </p:spPr>
      </p:pic>
      <p:pic>
        <p:nvPicPr>
          <p:cNvPr id="269" name="Google Shape;269;p11"/>
          <p:cNvPicPr preferRelativeResize="0"/>
          <p:nvPr/>
        </p:nvPicPr>
        <p:blipFill rotWithShape="1">
          <a:blip r:embed="rId4">
            <a:alphaModFix/>
          </a:blip>
          <a:srcRect b="0" l="0" r="0" t="0"/>
          <a:stretch/>
        </p:blipFill>
        <p:spPr>
          <a:xfrm rot="10800000">
            <a:off x="5118189" y="4835915"/>
            <a:ext cx="650486" cy="650486"/>
          </a:xfrm>
          <a:prstGeom prst="rect">
            <a:avLst/>
          </a:prstGeom>
          <a:noFill/>
          <a:ln>
            <a:noFill/>
          </a:ln>
        </p:spPr>
      </p:pic>
      <p:pic>
        <p:nvPicPr>
          <p:cNvPr id="270" name="Google Shape;270;p11"/>
          <p:cNvPicPr preferRelativeResize="0"/>
          <p:nvPr/>
        </p:nvPicPr>
        <p:blipFill rotWithShape="1">
          <a:blip r:embed="rId5">
            <a:alphaModFix/>
          </a:blip>
          <a:srcRect b="19887" l="0" r="0" t="0"/>
          <a:stretch/>
        </p:blipFill>
        <p:spPr>
          <a:xfrm>
            <a:off x="9584965" y="5740542"/>
            <a:ext cx="2408129" cy="1025659"/>
          </a:xfrm>
          <a:prstGeom prst="rect">
            <a:avLst/>
          </a:prstGeom>
          <a:solidFill>
            <a:srgbClr val="ECECEC"/>
          </a:solidFill>
          <a:ln cap="sq" cmpd="sng" w="88900">
            <a:solidFill>
              <a:srgbClr val="FFFFFF"/>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id="271" name="Google Shape;271;p11"/>
          <p:cNvPicPr preferRelativeResize="0"/>
          <p:nvPr/>
        </p:nvPicPr>
        <p:blipFill rotWithShape="1">
          <a:blip r:embed="rId6">
            <a:alphaModFix/>
          </a:blip>
          <a:srcRect b="9827" l="39008" r="0" t="0"/>
          <a:stretch/>
        </p:blipFill>
        <p:spPr>
          <a:xfrm>
            <a:off x="6513471" y="1701800"/>
            <a:ext cx="1468759" cy="1110472"/>
          </a:xfrm>
          <a:prstGeom prst="rect">
            <a:avLst/>
          </a:prstGeom>
          <a:solidFill>
            <a:srgbClr val="ECECEC"/>
          </a:solidFill>
          <a:ln cap="sq" cmpd="sng" w="88900">
            <a:solidFill>
              <a:srgbClr val="FFFFFF"/>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id="272" name="Google Shape;272;p11"/>
          <p:cNvPicPr preferRelativeResize="0"/>
          <p:nvPr/>
        </p:nvPicPr>
        <p:blipFill rotWithShape="1">
          <a:blip r:embed="rId7">
            <a:alphaModFix/>
          </a:blip>
          <a:srcRect b="0" l="25482" r="0" t="0"/>
          <a:stretch/>
        </p:blipFill>
        <p:spPr>
          <a:xfrm>
            <a:off x="10045922" y="1673738"/>
            <a:ext cx="1725647" cy="1294956"/>
          </a:xfrm>
          <a:prstGeom prst="rect">
            <a:avLst/>
          </a:prstGeom>
          <a:solidFill>
            <a:srgbClr val="ECECEC"/>
          </a:solidFill>
          <a:ln cap="sq" cmpd="sng" w="88900">
            <a:solidFill>
              <a:srgbClr val="FFFFFF"/>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id="273" name="Google Shape;273;p11"/>
          <p:cNvPicPr preferRelativeResize="0"/>
          <p:nvPr/>
        </p:nvPicPr>
        <p:blipFill rotWithShape="1">
          <a:blip r:embed="rId8">
            <a:alphaModFix/>
          </a:blip>
          <a:srcRect b="0" l="0" r="0" t="0"/>
          <a:stretch/>
        </p:blipFill>
        <p:spPr>
          <a:xfrm>
            <a:off x="5035713" y="1701800"/>
            <a:ext cx="977288" cy="1508160"/>
          </a:xfrm>
          <a:prstGeom prst="rect">
            <a:avLst/>
          </a:prstGeom>
          <a:solidFill>
            <a:srgbClr val="ECECEC"/>
          </a:solidFill>
          <a:ln cap="sq" cmpd="sng" w="88900">
            <a:solidFill>
              <a:srgbClr val="FFFFFF"/>
            </a:solidFill>
            <a:prstDash val="solid"/>
            <a:miter lim="8000"/>
            <a:headEnd len="sm" w="sm" type="none"/>
            <a:tailEnd len="sm" w="sm" type="none"/>
          </a:ln>
          <a:effectLst>
            <a:outerShdw blurRad="55000" rotWithShape="0" algn="tl" dir="5400000" dist="18000">
              <a:srgbClr val="000000">
                <a:alpha val="40000"/>
              </a:srgbClr>
            </a:outerShdw>
          </a:effectLst>
        </p:spPr>
      </p:pic>
      <p:cxnSp>
        <p:nvCxnSpPr>
          <p:cNvPr id="274" name="Google Shape;274;p11"/>
          <p:cNvCxnSpPr/>
          <p:nvPr/>
        </p:nvCxnSpPr>
        <p:spPr>
          <a:xfrm rot="5400000">
            <a:off x="7500537" y="2959600"/>
            <a:ext cx="909300" cy="500700"/>
          </a:xfrm>
          <a:prstGeom prst="bentConnector3">
            <a:avLst>
              <a:gd fmla="val 50000" name="adj1"/>
            </a:avLst>
          </a:prstGeom>
          <a:noFill/>
          <a:ln cap="flat" cmpd="sng" w="9525">
            <a:solidFill>
              <a:schemeClr val="accent1"/>
            </a:solidFill>
            <a:prstDash val="solid"/>
            <a:miter lim="8000"/>
            <a:headEnd len="sm" w="sm" type="none"/>
            <a:tailEnd len="med" w="med" type="triangle"/>
          </a:ln>
        </p:spPr>
      </p:cxnSp>
      <p:cxnSp>
        <p:nvCxnSpPr>
          <p:cNvPr id="275" name="Google Shape;275;p11"/>
          <p:cNvCxnSpPr/>
          <p:nvPr/>
        </p:nvCxnSpPr>
        <p:spPr>
          <a:xfrm flipH="1">
            <a:off x="9496942" y="3056021"/>
            <a:ext cx="1034700" cy="724800"/>
          </a:xfrm>
          <a:prstGeom prst="bentConnector3">
            <a:avLst>
              <a:gd fmla="val 50000" name="adj1"/>
            </a:avLst>
          </a:prstGeom>
          <a:noFill/>
          <a:ln cap="flat" cmpd="sng" w="9525">
            <a:solidFill>
              <a:schemeClr val="accent1"/>
            </a:solidFill>
            <a:prstDash val="solid"/>
            <a:miter lim="8000"/>
            <a:headEnd len="sm" w="sm" type="none"/>
            <a:tailEnd len="med" w="med" type="triangle"/>
          </a:ln>
        </p:spPr>
      </p:cxnSp>
      <p:cxnSp>
        <p:nvCxnSpPr>
          <p:cNvPr id="276" name="Google Shape;276;p11"/>
          <p:cNvCxnSpPr/>
          <p:nvPr/>
        </p:nvCxnSpPr>
        <p:spPr>
          <a:xfrm flipH="1" rot="5400000">
            <a:off x="9436760" y="4962492"/>
            <a:ext cx="938400" cy="617700"/>
          </a:xfrm>
          <a:prstGeom prst="bentConnector3">
            <a:avLst>
              <a:gd fmla="val 50000" name="adj1"/>
            </a:avLst>
          </a:prstGeom>
          <a:noFill/>
          <a:ln cap="flat" cmpd="sng" w="9525">
            <a:solidFill>
              <a:schemeClr val="accent1"/>
            </a:solidFill>
            <a:prstDash val="solid"/>
            <a:miter lim="8000"/>
            <a:headEnd len="sm" w="sm" type="none"/>
            <a:tailEnd len="med" w="med" type="triangle"/>
          </a:ln>
        </p:spPr>
      </p:cxnSp>
      <p:pic>
        <p:nvPicPr>
          <p:cNvPr id="277" name="Google Shape;277;p11"/>
          <p:cNvPicPr preferRelativeResize="0"/>
          <p:nvPr/>
        </p:nvPicPr>
        <p:blipFill rotWithShape="1">
          <a:blip r:embed="rId9">
            <a:alphaModFix/>
          </a:blip>
          <a:srcRect b="0" l="0" r="0" t="0"/>
          <a:stretch/>
        </p:blipFill>
        <p:spPr>
          <a:xfrm>
            <a:off x="214886" y="3780859"/>
            <a:ext cx="3918644" cy="2495455"/>
          </a:xfrm>
          <a:prstGeom prst="rect">
            <a:avLst/>
          </a:prstGeom>
          <a:noFill/>
          <a:ln>
            <a:noFill/>
          </a:ln>
        </p:spPr>
      </p:pic>
      <p:cxnSp>
        <p:nvCxnSpPr>
          <p:cNvPr id="278" name="Google Shape;278;p11"/>
          <p:cNvCxnSpPr/>
          <p:nvPr/>
        </p:nvCxnSpPr>
        <p:spPr>
          <a:xfrm flipH="1" rot="-5400000">
            <a:off x="5259481" y="3295374"/>
            <a:ext cx="1089300" cy="786000"/>
          </a:xfrm>
          <a:prstGeom prst="bentConnector3">
            <a:avLst>
              <a:gd fmla="val 50000" name="adj1"/>
            </a:avLst>
          </a:prstGeom>
          <a:noFill/>
          <a:ln cap="flat" cmpd="sng" w="9525">
            <a:solidFill>
              <a:schemeClr val="accent1"/>
            </a:solidFill>
            <a:prstDash val="solid"/>
            <a:miter lim="8000"/>
            <a:headEnd len="sm" w="sm" type="none"/>
            <a:tailEnd len="med" w="med" type="triangle"/>
          </a:ln>
        </p:spPr>
      </p:cxnSp>
      <p:pic>
        <p:nvPicPr>
          <p:cNvPr id="279" name="Google Shape;279;p11"/>
          <p:cNvPicPr preferRelativeResize="0"/>
          <p:nvPr/>
        </p:nvPicPr>
        <p:blipFill rotWithShape="1">
          <a:blip r:embed="rId10">
            <a:alphaModFix/>
          </a:blip>
          <a:srcRect b="0" l="0" r="0" t="0"/>
          <a:stretch/>
        </p:blipFill>
        <p:spPr>
          <a:xfrm>
            <a:off x="9693501" y="145934"/>
            <a:ext cx="2191056" cy="981212"/>
          </a:xfrm>
          <a:prstGeom prst="rect">
            <a:avLst/>
          </a:prstGeom>
          <a:noFill/>
          <a:ln>
            <a:noFill/>
          </a:ln>
        </p:spPr>
      </p:pic>
      <p:sp>
        <p:nvSpPr>
          <p:cNvPr id="280" name="Google Shape;280;p11"/>
          <p:cNvSpPr/>
          <p:nvPr/>
        </p:nvSpPr>
        <p:spPr>
          <a:xfrm>
            <a:off x="532" y="1525255"/>
            <a:ext cx="4379643" cy="280076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it-IT" sz="1600">
                <a:solidFill>
                  <a:schemeClr val="dk1"/>
                </a:solidFill>
                <a:latin typeface="Arial"/>
                <a:ea typeface="Arial"/>
                <a:cs typeface="Arial"/>
                <a:sym typeface="Arial"/>
              </a:rPr>
              <a:t>S.C.I.A. </a:t>
            </a:r>
            <a:r>
              <a:rPr lang="it-IT" sz="1600">
                <a:solidFill>
                  <a:schemeClr val="dk1"/>
                </a:solidFill>
                <a:latin typeface="Arial"/>
                <a:ea typeface="Arial"/>
                <a:cs typeface="Arial"/>
                <a:sym typeface="Arial"/>
              </a:rPr>
              <a:t>(art. 37 del DPR 380/2001) prot. n. 41145 del 19/07/2024 per </a:t>
            </a:r>
            <a:r>
              <a:rPr b="1" i="1" lang="it-IT" sz="1600">
                <a:solidFill>
                  <a:schemeClr val="dk1"/>
                </a:solidFill>
                <a:latin typeface="Arial"/>
                <a:ea typeface="Arial"/>
                <a:cs typeface="Arial"/>
                <a:sym typeface="Arial"/>
              </a:rPr>
              <a:t>la regolarizzazione degli spazi esterni-mancata realizzazione di tettoia di collegamento fra edificio principale e foresteria - sistemazione di spazi interni – interventi di M.S. per adeguamento impianti e N.C. di impianto fotovoltaico da realizzare con finanziamento PNRR – demolizione guardiania, rifacimento manto di copertura e realizzazione di centrale termica esterna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2"/>
          <p:cNvSpPr txBox="1"/>
          <p:nvPr>
            <p:ph type="title"/>
          </p:nvPr>
        </p:nvSpPr>
        <p:spPr>
          <a:xfrm>
            <a:off x="83225" y="1097175"/>
            <a:ext cx="10984800" cy="4302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rgbClr val="B27F47"/>
              </a:buClr>
              <a:buSzPct val="100000"/>
              <a:buFont typeface="Arial"/>
              <a:buNone/>
            </a:pPr>
            <a:r>
              <a:rPr lang="it-IT"/>
              <a:t>Rifacimento manto di copertura degli edifici esistenti</a:t>
            </a:r>
            <a:endParaRPr/>
          </a:p>
        </p:txBody>
      </p:sp>
      <p:pic>
        <p:nvPicPr>
          <p:cNvPr id="287" name="Google Shape;287;p12"/>
          <p:cNvPicPr preferRelativeResize="0"/>
          <p:nvPr/>
        </p:nvPicPr>
        <p:blipFill rotWithShape="1">
          <a:blip r:embed="rId3">
            <a:alphaModFix/>
          </a:blip>
          <a:srcRect b="0" l="0" r="0" t="0"/>
          <a:stretch/>
        </p:blipFill>
        <p:spPr>
          <a:xfrm>
            <a:off x="99756" y="3409786"/>
            <a:ext cx="2883007" cy="1296507"/>
          </a:xfrm>
          <a:prstGeom prst="rect">
            <a:avLst/>
          </a:prstGeom>
          <a:noFill/>
          <a:ln>
            <a:noFill/>
          </a:ln>
        </p:spPr>
      </p:pic>
      <p:pic>
        <p:nvPicPr>
          <p:cNvPr id="288" name="Google Shape;288;p12"/>
          <p:cNvPicPr preferRelativeResize="0"/>
          <p:nvPr/>
        </p:nvPicPr>
        <p:blipFill rotWithShape="1">
          <a:blip r:embed="rId4">
            <a:alphaModFix/>
          </a:blip>
          <a:srcRect b="0" l="52467" r="0" t="0"/>
          <a:stretch/>
        </p:blipFill>
        <p:spPr>
          <a:xfrm>
            <a:off x="6992899" y="1523019"/>
            <a:ext cx="1440960" cy="1364139"/>
          </a:xfrm>
          <a:prstGeom prst="rect">
            <a:avLst/>
          </a:prstGeom>
          <a:noFill/>
          <a:ln>
            <a:noFill/>
          </a:ln>
        </p:spPr>
      </p:pic>
      <p:pic>
        <p:nvPicPr>
          <p:cNvPr id="289" name="Google Shape;289;p12"/>
          <p:cNvPicPr preferRelativeResize="0"/>
          <p:nvPr/>
        </p:nvPicPr>
        <p:blipFill rotWithShape="1">
          <a:blip r:embed="rId5">
            <a:alphaModFix/>
          </a:blip>
          <a:srcRect b="0" l="0" r="0" t="0"/>
          <a:stretch/>
        </p:blipFill>
        <p:spPr>
          <a:xfrm>
            <a:off x="8568826" y="1523465"/>
            <a:ext cx="1622406" cy="1216804"/>
          </a:xfrm>
          <a:prstGeom prst="rect">
            <a:avLst/>
          </a:prstGeom>
          <a:noFill/>
          <a:ln>
            <a:noFill/>
          </a:ln>
        </p:spPr>
      </p:pic>
      <p:pic>
        <p:nvPicPr>
          <p:cNvPr id="290" name="Google Shape;290;p12"/>
          <p:cNvPicPr preferRelativeResize="0"/>
          <p:nvPr/>
        </p:nvPicPr>
        <p:blipFill rotWithShape="1">
          <a:blip r:embed="rId6">
            <a:alphaModFix/>
          </a:blip>
          <a:srcRect b="0" l="0" r="0" t="0"/>
          <a:stretch/>
        </p:blipFill>
        <p:spPr>
          <a:xfrm>
            <a:off x="5950270" y="5036819"/>
            <a:ext cx="2244460" cy="1265314"/>
          </a:xfrm>
          <a:prstGeom prst="rect">
            <a:avLst/>
          </a:prstGeom>
          <a:noFill/>
          <a:ln>
            <a:noFill/>
          </a:ln>
        </p:spPr>
      </p:pic>
      <p:pic>
        <p:nvPicPr>
          <p:cNvPr id="291" name="Google Shape;291;p12"/>
          <p:cNvPicPr preferRelativeResize="0"/>
          <p:nvPr/>
        </p:nvPicPr>
        <p:blipFill rotWithShape="1">
          <a:blip r:embed="rId7">
            <a:alphaModFix/>
          </a:blip>
          <a:srcRect b="0" l="5091" r="19212" t="0"/>
          <a:stretch/>
        </p:blipFill>
        <p:spPr>
          <a:xfrm>
            <a:off x="10450597" y="1527460"/>
            <a:ext cx="1622406" cy="1208814"/>
          </a:xfrm>
          <a:prstGeom prst="rect">
            <a:avLst/>
          </a:prstGeom>
          <a:noFill/>
          <a:ln>
            <a:noFill/>
          </a:ln>
        </p:spPr>
      </p:pic>
      <p:pic>
        <p:nvPicPr>
          <p:cNvPr id="292" name="Google Shape;292;p12"/>
          <p:cNvPicPr preferRelativeResize="0"/>
          <p:nvPr/>
        </p:nvPicPr>
        <p:blipFill rotWithShape="1">
          <a:blip r:embed="rId8">
            <a:alphaModFix/>
          </a:blip>
          <a:srcRect b="0" l="0" r="0" t="0"/>
          <a:stretch/>
        </p:blipFill>
        <p:spPr>
          <a:xfrm>
            <a:off x="3047833" y="5044346"/>
            <a:ext cx="2811810" cy="1265315"/>
          </a:xfrm>
          <a:prstGeom prst="rect">
            <a:avLst/>
          </a:prstGeom>
          <a:noFill/>
          <a:ln>
            <a:noFill/>
          </a:ln>
        </p:spPr>
      </p:pic>
      <p:sp>
        <p:nvSpPr>
          <p:cNvPr id="293" name="Google Shape;293;p12"/>
          <p:cNvSpPr txBox="1"/>
          <p:nvPr/>
        </p:nvSpPr>
        <p:spPr>
          <a:xfrm>
            <a:off x="-11421" y="2987600"/>
            <a:ext cx="3167497" cy="21894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Arial"/>
              <a:buNone/>
            </a:pPr>
            <a:r>
              <a:rPr lang="it-IT" sz="1400">
                <a:solidFill>
                  <a:schemeClr val="dk1"/>
                </a:solidFill>
                <a:latin typeface="Arial"/>
                <a:ea typeface="Arial"/>
                <a:cs typeface="Arial"/>
                <a:sym typeface="Arial"/>
              </a:rPr>
              <a:t>Rimozione pavimenti ed. principale e installazione parapetto  </a:t>
            </a:r>
            <a:endParaRPr/>
          </a:p>
        </p:txBody>
      </p:sp>
      <p:sp>
        <p:nvSpPr>
          <p:cNvPr id="294" name="Google Shape;294;p12"/>
          <p:cNvSpPr txBox="1"/>
          <p:nvPr/>
        </p:nvSpPr>
        <p:spPr>
          <a:xfrm>
            <a:off x="8459904" y="2705737"/>
            <a:ext cx="3613099" cy="2818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Arial"/>
              <a:buNone/>
            </a:pPr>
            <a:r>
              <a:rPr lang="it-IT" sz="1400">
                <a:solidFill>
                  <a:schemeClr val="dk1"/>
                </a:solidFill>
                <a:latin typeface="Arial"/>
                <a:ea typeface="Arial"/>
                <a:cs typeface="Arial"/>
                <a:sym typeface="Arial"/>
              </a:rPr>
              <a:t>Realizzazione della nuova centrale termica</a:t>
            </a:r>
            <a:endParaRPr/>
          </a:p>
        </p:txBody>
      </p:sp>
      <p:sp>
        <p:nvSpPr>
          <p:cNvPr id="295" name="Google Shape;295;p12"/>
          <p:cNvSpPr txBox="1"/>
          <p:nvPr/>
        </p:nvSpPr>
        <p:spPr>
          <a:xfrm>
            <a:off x="6972055" y="2613533"/>
            <a:ext cx="3167497" cy="21894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Arial"/>
              <a:buNone/>
            </a:pPr>
            <a:r>
              <a:rPr lang="it-IT" sz="1400">
                <a:solidFill>
                  <a:schemeClr val="dk1"/>
                </a:solidFill>
                <a:latin typeface="Arial"/>
                <a:ea typeface="Arial"/>
                <a:cs typeface="Arial"/>
                <a:sym typeface="Arial"/>
              </a:rPr>
              <a:t>Nuovo parapetto</a:t>
            </a:r>
            <a:endParaRPr/>
          </a:p>
        </p:txBody>
      </p:sp>
      <p:sp>
        <p:nvSpPr>
          <p:cNvPr id="296" name="Google Shape;296;p12"/>
          <p:cNvSpPr txBox="1"/>
          <p:nvPr/>
        </p:nvSpPr>
        <p:spPr>
          <a:xfrm>
            <a:off x="5909140" y="6302133"/>
            <a:ext cx="4357313" cy="7465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lang="it-IT" sz="1400">
                <a:solidFill>
                  <a:schemeClr val="dk1"/>
                </a:solidFill>
                <a:latin typeface="Arial"/>
                <a:ea typeface="Arial"/>
                <a:cs typeface="Arial"/>
                <a:sym typeface="Arial"/>
              </a:rPr>
              <a:t>Posa nuova guaina </a:t>
            </a:r>
            <a:endParaRPr/>
          </a:p>
          <a:p>
            <a:pPr indent="0" lvl="0" marL="0" marR="0" rtl="0" algn="l">
              <a:lnSpc>
                <a:spcPct val="100000"/>
              </a:lnSpc>
              <a:spcBef>
                <a:spcPts val="0"/>
              </a:spcBef>
              <a:spcAft>
                <a:spcPts val="0"/>
              </a:spcAft>
              <a:buClr>
                <a:schemeClr val="dk1"/>
              </a:buClr>
              <a:buSzPts val="1400"/>
              <a:buFont typeface="Arial"/>
              <a:buNone/>
            </a:pPr>
            <a:r>
              <a:rPr lang="it-IT" sz="1400">
                <a:solidFill>
                  <a:schemeClr val="dk1"/>
                </a:solidFill>
                <a:latin typeface="Arial"/>
                <a:ea typeface="Arial"/>
                <a:cs typeface="Arial"/>
                <a:sym typeface="Arial"/>
              </a:rPr>
              <a:t>impermeabilizzante Membrapol</a:t>
            </a:r>
            <a:endParaRPr sz="1400">
              <a:solidFill>
                <a:schemeClr val="dk1"/>
              </a:solidFill>
              <a:latin typeface="Arial"/>
              <a:ea typeface="Arial"/>
              <a:cs typeface="Arial"/>
              <a:sym typeface="Arial"/>
            </a:endParaRPr>
          </a:p>
        </p:txBody>
      </p:sp>
      <p:sp>
        <p:nvSpPr>
          <p:cNvPr id="297" name="Google Shape;297;p12"/>
          <p:cNvSpPr txBox="1"/>
          <p:nvPr/>
        </p:nvSpPr>
        <p:spPr>
          <a:xfrm>
            <a:off x="2982763" y="6359199"/>
            <a:ext cx="3167497" cy="21894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Arial"/>
              <a:buNone/>
            </a:pPr>
            <a:r>
              <a:rPr lang="it-IT" sz="1400">
                <a:solidFill>
                  <a:schemeClr val="dk1"/>
                </a:solidFill>
                <a:latin typeface="Arial"/>
                <a:ea typeface="Arial"/>
                <a:cs typeface="Arial"/>
                <a:sym typeface="Arial"/>
              </a:rPr>
              <a:t>Realizzazione nuovo massetto delle pendenze sull’Ala Nuova</a:t>
            </a:r>
            <a:endParaRPr/>
          </a:p>
        </p:txBody>
      </p:sp>
      <p:pic>
        <p:nvPicPr>
          <p:cNvPr id="298" name="Google Shape;298;p12"/>
          <p:cNvPicPr preferRelativeResize="0"/>
          <p:nvPr/>
        </p:nvPicPr>
        <p:blipFill rotWithShape="1">
          <a:blip r:embed="rId9">
            <a:alphaModFix/>
          </a:blip>
          <a:srcRect b="0" l="0" r="385" t="31778"/>
          <a:stretch/>
        </p:blipFill>
        <p:spPr>
          <a:xfrm>
            <a:off x="2989398" y="3001569"/>
            <a:ext cx="5172388" cy="2011543"/>
          </a:xfrm>
          <a:prstGeom prst="rect">
            <a:avLst/>
          </a:prstGeom>
          <a:noFill/>
          <a:ln>
            <a:noFill/>
          </a:ln>
        </p:spPr>
      </p:pic>
      <p:sp>
        <p:nvSpPr>
          <p:cNvPr id="299" name="Google Shape;299;p12"/>
          <p:cNvSpPr txBox="1"/>
          <p:nvPr/>
        </p:nvSpPr>
        <p:spPr>
          <a:xfrm>
            <a:off x="7833" y="5898365"/>
            <a:ext cx="3167497" cy="21894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Arial"/>
              <a:buNone/>
            </a:pPr>
            <a:r>
              <a:rPr lang="it-IT" sz="1400">
                <a:solidFill>
                  <a:schemeClr val="dk1"/>
                </a:solidFill>
                <a:latin typeface="Arial"/>
                <a:ea typeface="Arial"/>
                <a:cs typeface="Arial"/>
                <a:sym typeface="Arial"/>
              </a:rPr>
              <a:t>Strutture metalliche ed impianti da rimuovere sul corpo servizi</a:t>
            </a:r>
            <a:endParaRPr/>
          </a:p>
        </p:txBody>
      </p:sp>
      <p:pic>
        <p:nvPicPr>
          <p:cNvPr id="300" name="Google Shape;300;p12"/>
          <p:cNvPicPr preferRelativeResize="0"/>
          <p:nvPr/>
        </p:nvPicPr>
        <p:blipFill rotWithShape="1">
          <a:blip r:embed="rId10">
            <a:alphaModFix/>
          </a:blip>
          <a:srcRect b="14580" l="0" r="0" t="0"/>
          <a:stretch/>
        </p:blipFill>
        <p:spPr>
          <a:xfrm>
            <a:off x="102498" y="4786049"/>
            <a:ext cx="2883008" cy="1121253"/>
          </a:xfrm>
          <a:prstGeom prst="rect">
            <a:avLst/>
          </a:prstGeom>
          <a:noFill/>
          <a:ln>
            <a:noFill/>
          </a:ln>
        </p:spPr>
      </p:pic>
      <p:sp>
        <p:nvSpPr>
          <p:cNvPr id="301" name="Google Shape;301;p12"/>
          <p:cNvSpPr txBox="1"/>
          <p:nvPr/>
        </p:nvSpPr>
        <p:spPr>
          <a:xfrm>
            <a:off x="3263225" y="1562475"/>
            <a:ext cx="38748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700">
                <a:solidFill>
                  <a:srgbClr val="375623"/>
                </a:solidFill>
                <a:latin typeface="Arial"/>
                <a:ea typeface="Arial"/>
                <a:cs typeface="Arial"/>
                <a:sym typeface="Arial"/>
              </a:rPr>
              <a:t>Costo</a:t>
            </a:r>
            <a:r>
              <a:rPr b="1" lang="it-IT" sz="1700">
                <a:solidFill>
                  <a:srgbClr val="A5A5A5"/>
                </a:solidFill>
                <a:latin typeface="Arial"/>
                <a:ea typeface="Arial"/>
                <a:cs typeface="Arial"/>
                <a:sym typeface="Arial"/>
              </a:rPr>
              <a:t> </a:t>
            </a:r>
            <a:r>
              <a:rPr b="1" lang="it-IT" sz="1700">
                <a:solidFill>
                  <a:srgbClr val="375623"/>
                </a:solidFill>
                <a:latin typeface="Arial"/>
                <a:ea typeface="Arial"/>
                <a:cs typeface="Arial"/>
                <a:sym typeface="Arial"/>
              </a:rPr>
              <a:t>complessivo iniziale 192 K€</a:t>
            </a:r>
            <a:endParaRPr sz="1300"/>
          </a:p>
          <a:p>
            <a:pPr indent="0" lvl="0" marL="0" marR="0" rtl="0" algn="ctr">
              <a:spcBef>
                <a:spcPts val="0"/>
              </a:spcBef>
              <a:spcAft>
                <a:spcPts val="0"/>
              </a:spcAft>
              <a:buNone/>
            </a:pPr>
            <a:r>
              <a:rPr b="1" lang="it-IT" sz="1700">
                <a:solidFill>
                  <a:srgbClr val="375623"/>
                </a:solidFill>
                <a:latin typeface="Arial"/>
                <a:ea typeface="Arial"/>
                <a:cs typeface="Arial"/>
                <a:sym typeface="Arial"/>
              </a:rPr>
              <a:t>da finanziamento INAF</a:t>
            </a:r>
            <a:endParaRPr b="1" sz="1700">
              <a:solidFill>
                <a:srgbClr val="375623"/>
              </a:solidFill>
              <a:latin typeface="Arial"/>
              <a:ea typeface="Arial"/>
              <a:cs typeface="Arial"/>
              <a:sym typeface="Arial"/>
            </a:endParaRPr>
          </a:p>
        </p:txBody>
      </p:sp>
      <p:sp>
        <p:nvSpPr>
          <p:cNvPr id="302" name="Google Shape;302;p12"/>
          <p:cNvSpPr txBox="1"/>
          <p:nvPr/>
        </p:nvSpPr>
        <p:spPr>
          <a:xfrm>
            <a:off x="3525809" y="2168063"/>
            <a:ext cx="2925300" cy="548400"/>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120000"/>
              </a:lnSpc>
              <a:spcBef>
                <a:spcPts val="0"/>
              </a:spcBef>
              <a:spcAft>
                <a:spcPts val="0"/>
              </a:spcAft>
              <a:buClr>
                <a:srgbClr val="FFC000"/>
              </a:buClr>
              <a:buSzPct val="100000"/>
              <a:buFont typeface="Arial"/>
              <a:buNone/>
            </a:pPr>
            <a:r>
              <a:rPr b="1" lang="it-IT" sz="1800">
                <a:solidFill>
                  <a:srgbClr val="FFC000"/>
                </a:solidFill>
                <a:latin typeface="Arial"/>
                <a:ea typeface="Arial"/>
                <a:cs typeface="Arial"/>
                <a:sym typeface="Arial"/>
              </a:rPr>
              <a:t>Variante: Demolizione</a:t>
            </a:r>
            <a:r>
              <a:rPr lang="it-IT" sz="2000">
                <a:solidFill>
                  <a:srgbClr val="FFC000"/>
                </a:solidFill>
                <a:latin typeface="Arial"/>
                <a:ea typeface="Arial"/>
                <a:cs typeface="Arial"/>
                <a:sym typeface="Arial"/>
              </a:rPr>
              <a:t> </a:t>
            </a:r>
            <a:r>
              <a:rPr b="1" lang="it-IT" sz="1800">
                <a:solidFill>
                  <a:srgbClr val="FFC000"/>
                </a:solidFill>
                <a:latin typeface="Arial"/>
                <a:ea typeface="Arial"/>
                <a:cs typeface="Arial"/>
                <a:sym typeface="Arial"/>
              </a:rPr>
              <a:t>Guardiania ed altri interventi edili 27 K€</a:t>
            </a:r>
            <a:endParaRPr/>
          </a:p>
          <a:p>
            <a:pPr indent="-104140" lvl="0" marL="228600" marR="0" rtl="0" algn="l">
              <a:lnSpc>
                <a:spcPct val="90000"/>
              </a:lnSpc>
              <a:spcBef>
                <a:spcPts val="1000"/>
              </a:spcBef>
              <a:spcAft>
                <a:spcPts val="0"/>
              </a:spcAft>
              <a:buClr>
                <a:schemeClr val="dk1"/>
              </a:buClr>
              <a:buSzPct val="100000"/>
              <a:buFont typeface="Arial"/>
              <a:buNone/>
            </a:pPr>
            <a:r>
              <a:t/>
            </a:r>
            <a:endParaRPr sz="2800">
              <a:solidFill>
                <a:schemeClr val="dk1"/>
              </a:solidFill>
              <a:latin typeface="Arial"/>
              <a:ea typeface="Arial"/>
              <a:cs typeface="Arial"/>
              <a:sym typeface="Arial"/>
            </a:endParaRPr>
          </a:p>
        </p:txBody>
      </p:sp>
      <p:sp>
        <p:nvSpPr>
          <p:cNvPr id="303" name="Google Shape;303;p12"/>
          <p:cNvSpPr txBox="1"/>
          <p:nvPr/>
        </p:nvSpPr>
        <p:spPr>
          <a:xfrm>
            <a:off x="3263225" y="2600075"/>
            <a:ext cx="38175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it-IT" sz="1800">
                <a:solidFill>
                  <a:srgbClr val="FF0000"/>
                </a:solidFill>
                <a:latin typeface="Arial"/>
                <a:ea typeface="Arial"/>
                <a:cs typeface="Arial"/>
                <a:sym typeface="Arial"/>
              </a:rPr>
              <a:t>Costo complessivo finale 215 K€</a:t>
            </a:r>
            <a:endParaRPr/>
          </a:p>
        </p:txBody>
      </p:sp>
      <p:sp>
        <p:nvSpPr>
          <p:cNvPr id="304" name="Google Shape;304;p12"/>
          <p:cNvSpPr txBox="1"/>
          <p:nvPr/>
        </p:nvSpPr>
        <p:spPr>
          <a:xfrm>
            <a:off x="9089649" y="3783727"/>
            <a:ext cx="2678281" cy="2818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Arial"/>
              <a:buNone/>
            </a:pPr>
            <a:r>
              <a:rPr lang="it-IT" sz="1400">
                <a:solidFill>
                  <a:schemeClr val="dk1"/>
                </a:solidFill>
                <a:latin typeface="Arial"/>
                <a:ea typeface="Arial"/>
                <a:cs typeface="Arial"/>
                <a:sym typeface="Arial"/>
              </a:rPr>
              <a:t>Foto a lavFoto 1 oro finito da inserire!</a:t>
            </a:r>
            <a:endParaRPr/>
          </a:p>
        </p:txBody>
      </p:sp>
      <p:sp>
        <p:nvSpPr>
          <p:cNvPr id="305" name="Google Shape;305;p12"/>
          <p:cNvSpPr/>
          <p:nvPr/>
        </p:nvSpPr>
        <p:spPr>
          <a:xfrm rot="5400000">
            <a:off x="6101574" y="2319018"/>
            <a:ext cx="406400" cy="194699"/>
          </a:xfrm>
          <a:prstGeom prst="rightArrow">
            <a:avLst>
              <a:gd fmla="val 50000" name="adj1"/>
              <a:gd fmla="val 50000" name="adj2"/>
            </a:avLst>
          </a:prstGeom>
          <a:solidFill>
            <a:schemeClr val="accent1"/>
          </a:solidFill>
          <a:ln cap="flat" cmpd="sng" w="12700">
            <a:solidFill>
              <a:srgbClr val="31538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6" name="Google Shape;306;p12"/>
          <p:cNvPicPr preferRelativeResize="0"/>
          <p:nvPr/>
        </p:nvPicPr>
        <p:blipFill rotWithShape="1">
          <a:blip r:embed="rId11">
            <a:alphaModFix/>
          </a:blip>
          <a:srcRect b="0" l="0" r="0" t="0"/>
          <a:stretch/>
        </p:blipFill>
        <p:spPr>
          <a:xfrm>
            <a:off x="102492" y="1527449"/>
            <a:ext cx="3317537" cy="1491920"/>
          </a:xfrm>
          <a:prstGeom prst="rect">
            <a:avLst/>
          </a:prstGeom>
          <a:noFill/>
          <a:ln>
            <a:noFill/>
          </a:ln>
        </p:spPr>
      </p:pic>
      <p:pic>
        <p:nvPicPr>
          <p:cNvPr id="307" name="Google Shape;307;p12"/>
          <p:cNvPicPr preferRelativeResize="0"/>
          <p:nvPr/>
        </p:nvPicPr>
        <p:blipFill rotWithShape="1">
          <a:blip r:embed="rId12">
            <a:alphaModFix/>
          </a:blip>
          <a:srcRect b="0" l="5086" r="0" t="0"/>
          <a:stretch/>
        </p:blipFill>
        <p:spPr>
          <a:xfrm flipH="1">
            <a:off x="8255363" y="2969401"/>
            <a:ext cx="3817640" cy="1809981"/>
          </a:xfrm>
          <a:prstGeom prst="rect">
            <a:avLst/>
          </a:prstGeom>
          <a:noFill/>
          <a:ln>
            <a:noFill/>
          </a:ln>
        </p:spPr>
      </p:pic>
      <p:pic>
        <p:nvPicPr>
          <p:cNvPr id="308" name="Google Shape;308;p12"/>
          <p:cNvPicPr preferRelativeResize="0"/>
          <p:nvPr/>
        </p:nvPicPr>
        <p:blipFill rotWithShape="1">
          <a:blip r:embed="rId13">
            <a:alphaModFix/>
          </a:blip>
          <a:srcRect b="0" l="0" r="0" t="0"/>
          <a:stretch/>
        </p:blipFill>
        <p:spPr>
          <a:xfrm>
            <a:off x="8260353" y="4810347"/>
            <a:ext cx="3818351" cy="17182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3">
                                            <p:txEl>
                                              <p:pRg end="0" st="0"/>
                                            </p:txEl>
                                          </p:spTgt>
                                        </p:tgtEl>
                                        <p:attrNameLst>
                                          <p:attrName>style.visibility</p:attrName>
                                        </p:attrNameLst>
                                      </p:cBhvr>
                                      <p:to>
                                        <p:strVal val="visible"/>
                                      </p:to>
                                    </p:set>
                                    <p:animEffect filter="fade" transition="in">
                                      <p:cBhvr>
                                        <p:cTn dur="1000"/>
                                        <p:tgtEl>
                                          <p:spTgt spid="29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94">
                                            <p:txEl>
                                              <p:pRg end="0" st="0"/>
                                            </p:txEl>
                                          </p:spTgt>
                                        </p:tgtEl>
                                        <p:attrNameLst>
                                          <p:attrName>style.visibility</p:attrName>
                                        </p:attrNameLst>
                                      </p:cBhvr>
                                      <p:to>
                                        <p:strVal val="visible"/>
                                      </p:to>
                                    </p:set>
                                    <p:animEffect filter="fade" transition="in">
                                      <p:cBhvr>
                                        <p:cTn dur="1000"/>
                                        <p:tgtEl>
                                          <p:spTgt spid="294">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95">
                                            <p:txEl>
                                              <p:pRg end="0" st="0"/>
                                            </p:txEl>
                                          </p:spTgt>
                                        </p:tgtEl>
                                        <p:attrNameLst>
                                          <p:attrName>style.visibility</p:attrName>
                                        </p:attrNameLst>
                                      </p:cBhvr>
                                      <p:to>
                                        <p:strVal val="visible"/>
                                      </p:to>
                                    </p:set>
                                    <p:animEffect filter="fade" transition="in">
                                      <p:cBhvr>
                                        <p:cTn dur="1000"/>
                                        <p:tgtEl>
                                          <p:spTgt spid="295">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96">
                                            <p:txEl>
                                              <p:pRg end="0" st="0"/>
                                            </p:txEl>
                                          </p:spTgt>
                                        </p:tgtEl>
                                        <p:attrNameLst>
                                          <p:attrName>style.visibility</p:attrName>
                                        </p:attrNameLst>
                                      </p:cBhvr>
                                      <p:to>
                                        <p:strVal val="visible"/>
                                      </p:to>
                                    </p:set>
                                    <p:animEffect filter="fade" transition="in">
                                      <p:cBhvr>
                                        <p:cTn dur="1000"/>
                                        <p:tgtEl>
                                          <p:spTgt spid="29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96">
                                            <p:txEl>
                                              <p:pRg end="1" st="1"/>
                                            </p:txEl>
                                          </p:spTgt>
                                        </p:tgtEl>
                                        <p:attrNameLst>
                                          <p:attrName>style.visibility</p:attrName>
                                        </p:attrNameLst>
                                      </p:cBhvr>
                                      <p:to>
                                        <p:strVal val="visible"/>
                                      </p:to>
                                    </p:set>
                                    <p:animEffect filter="fade" transition="in">
                                      <p:cBhvr>
                                        <p:cTn dur="1000"/>
                                        <p:tgtEl>
                                          <p:spTgt spid="296">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97">
                                            <p:txEl>
                                              <p:pRg end="0" st="0"/>
                                            </p:txEl>
                                          </p:spTgt>
                                        </p:tgtEl>
                                        <p:attrNameLst>
                                          <p:attrName>style.visibility</p:attrName>
                                        </p:attrNameLst>
                                      </p:cBhvr>
                                      <p:to>
                                        <p:strVal val="visible"/>
                                      </p:to>
                                    </p:set>
                                    <p:animEffect filter="fade" transition="in">
                                      <p:cBhvr>
                                        <p:cTn dur="1000"/>
                                        <p:tgtEl>
                                          <p:spTgt spid="29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99">
                                            <p:txEl>
                                              <p:pRg end="0" st="0"/>
                                            </p:txEl>
                                          </p:spTgt>
                                        </p:tgtEl>
                                        <p:attrNameLst>
                                          <p:attrName>style.visibility</p:attrName>
                                        </p:attrNameLst>
                                      </p:cBhvr>
                                      <p:to>
                                        <p:strVal val="visible"/>
                                      </p:to>
                                    </p:set>
                                    <p:animEffect filter="fade" transition="in">
                                      <p:cBhvr>
                                        <p:cTn dur="1000"/>
                                        <p:tgtEl>
                                          <p:spTgt spid="299">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04">
                                            <p:txEl>
                                              <p:pRg end="0" st="0"/>
                                            </p:txEl>
                                          </p:spTgt>
                                        </p:tgtEl>
                                        <p:attrNameLst>
                                          <p:attrName>style.visibility</p:attrName>
                                        </p:attrNameLst>
                                      </p:cBhvr>
                                      <p:to>
                                        <p:strVal val="visible"/>
                                      </p:to>
                                    </p:set>
                                    <p:animEffect filter="fade" transition="in">
                                      <p:cBhvr>
                                        <p:cTn dur="1000"/>
                                        <p:tgtEl>
                                          <p:spTgt spid="30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13"/>
          <p:cNvPicPr preferRelativeResize="0"/>
          <p:nvPr/>
        </p:nvPicPr>
        <p:blipFill rotWithShape="1">
          <a:blip r:embed="rId3">
            <a:alphaModFix/>
          </a:blip>
          <a:srcRect b="32633" l="174877" r="-174877" t="-10856"/>
          <a:stretch/>
        </p:blipFill>
        <p:spPr>
          <a:xfrm>
            <a:off x="12965502" y="4791386"/>
            <a:ext cx="1457124" cy="1519701"/>
          </a:xfrm>
          <a:prstGeom prst="rect">
            <a:avLst/>
          </a:prstGeom>
          <a:noFill/>
          <a:ln>
            <a:noFill/>
          </a:ln>
        </p:spPr>
      </p:pic>
      <p:sp>
        <p:nvSpPr>
          <p:cNvPr id="315" name="Google Shape;315;p13"/>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16" name="Google Shape;316;p13"/>
          <p:cNvSpPr txBox="1"/>
          <p:nvPr/>
        </p:nvSpPr>
        <p:spPr>
          <a:xfrm>
            <a:off x="6712747" y="6426382"/>
            <a:ext cx="5317225" cy="95410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t/>
            </a:r>
            <a:endParaRPr sz="1400">
              <a:solidFill>
                <a:schemeClr val="lt1"/>
              </a:solidFill>
              <a:latin typeface="Arial"/>
              <a:ea typeface="Arial"/>
              <a:cs typeface="Arial"/>
              <a:sym typeface="Arial"/>
            </a:endParaRPr>
          </a:p>
          <a:p>
            <a:pPr indent="0" lvl="0" marL="0" marR="0" rtl="0" algn="r">
              <a:spcBef>
                <a:spcPts val="0"/>
              </a:spcBef>
              <a:spcAft>
                <a:spcPts val="0"/>
              </a:spcAft>
              <a:buNone/>
            </a:pPr>
            <a:r>
              <a:t/>
            </a:r>
            <a:endParaRPr sz="1400">
              <a:solidFill>
                <a:schemeClr val="lt1"/>
              </a:solidFill>
              <a:latin typeface="Arial"/>
              <a:ea typeface="Arial"/>
              <a:cs typeface="Arial"/>
              <a:sym typeface="Arial"/>
            </a:endParaRPr>
          </a:p>
          <a:p>
            <a:pPr indent="0" lvl="0" marL="0" marR="0" rtl="0" algn="r">
              <a:spcBef>
                <a:spcPts val="0"/>
              </a:spcBef>
              <a:spcAft>
                <a:spcPts val="0"/>
              </a:spcAft>
              <a:buNone/>
            </a:pPr>
            <a:r>
              <a:t/>
            </a:r>
            <a:endParaRPr sz="1400">
              <a:solidFill>
                <a:schemeClr val="lt1"/>
              </a:solidFill>
              <a:latin typeface="Arial"/>
              <a:ea typeface="Arial"/>
              <a:cs typeface="Arial"/>
              <a:sym typeface="Arial"/>
            </a:endParaRPr>
          </a:p>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17" name="Google Shape;317;p13"/>
          <p:cNvSpPr/>
          <p:nvPr/>
        </p:nvSpPr>
        <p:spPr>
          <a:xfrm>
            <a:off x="9728462" y="122548"/>
            <a:ext cx="2301510" cy="942681"/>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318" name="Google Shape;318;p13"/>
          <p:cNvPicPr preferRelativeResize="0"/>
          <p:nvPr/>
        </p:nvPicPr>
        <p:blipFill rotWithShape="1">
          <a:blip r:embed="rId4">
            <a:alphaModFix/>
          </a:blip>
          <a:srcRect b="0" l="0" r="0" t="0"/>
          <a:stretch/>
        </p:blipFill>
        <p:spPr>
          <a:xfrm>
            <a:off x="9934544" y="195681"/>
            <a:ext cx="1651602" cy="778125"/>
          </a:xfrm>
          <a:prstGeom prst="rect">
            <a:avLst/>
          </a:prstGeom>
          <a:noFill/>
          <a:ln>
            <a:noFill/>
          </a:ln>
        </p:spPr>
      </p:pic>
      <p:pic>
        <p:nvPicPr>
          <p:cNvPr id="319" name="Google Shape;319;p13"/>
          <p:cNvPicPr preferRelativeResize="0"/>
          <p:nvPr/>
        </p:nvPicPr>
        <p:blipFill rotWithShape="1">
          <a:blip r:embed="rId5">
            <a:alphaModFix/>
          </a:blip>
          <a:srcRect b="3172" l="-1" r="5390" t="0"/>
          <a:stretch/>
        </p:blipFill>
        <p:spPr>
          <a:xfrm>
            <a:off x="2383740" y="2799082"/>
            <a:ext cx="7550804" cy="3512005"/>
          </a:xfrm>
          <a:prstGeom prst="rect">
            <a:avLst/>
          </a:prstGeom>
          <a:noFill/>
          <a:ln>
            <a:noFill/>
          </a:ln>
        </p:spPr>
      </p:pic>
      <p:sp>
        <p:nvSpPr>
          <p:cNvPr id="320" name="Google Shape;320;p13"/>
          <p:cNvSpPr txBox="1"/>
          <p:nvPr>
            <p:ph type="title"/>
          </p:nvPr>
        </p:nvSpPr>
        <p:spPr>
          <a:xfrm>
            <a:off x="2224678" y="6259725"/>
            <a:ext cx="6913800" cy="641100"/>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rgbClr val="B27F47"/>
              </a:buClr>
              <a:buSzPts val="1600"/>
              <a:buFont typeface="Arial"/>
              <a:buNone/>
            </a:pPr>
            <a:r>
              <a:rPr b="0" lang="it-IT" sz="1600">
                <a:solidFill>
                  <a:srgbClr val="783F04"/>
                </a:solidFill>
              </a:rPr>
              <a:t>Adeguamento ed efficientamento energetico degli impianti meccanici, di climatizzazione, idro-termo-sanitari e di ventilazione;</a:t>
            </a:r>
            <a:endParaRPr b="0">
              <a:solidFill>
                <a:srgbClr val="783F04"/>
              </a:solidFill>
            </a:endParaRPr>
          </a:p>
        </p:txBody>
      </p:sp>
      <p:pic>
        <p:nvPicPr>
          <p:cNvPr id="321" name="Google Shape;321;p13"/>
          <p:cNvPicPr preferRelativeResize="0"/>
          <p:nvPr/>
        </p:nvPicPr>
        <p:blipFill rotWithShape="1">
          <a:blip r:embed="rId6">
            <a:alphaModFix/>
          </a:blip>
          <a:srcRect b="0" l="0" r="0" t="0"/>
          <a:stretch/>
        </p:blipFill>
        <p:spPr>
          <a:xfrm>
            <a:off x="8736475" y="1216408"/>
            <a:ext cx="1456900" cy="1942773"/>
          </a:xfrm>
          <a:prstGeom prst="rect">
            <a:avLst/>
          </a:prstGeom>
          <a:noFill/>
          <a:ln>
            <a:noFill/>
          </a:ln>
        </p:spPr>
      </p:pic>
      <p:pic>
        <p:nvPicPr>
          <p:cNvPr id="322" name="Google Shape;322;p13"/>
          <p:cNvPicPr preferRelativeResize="0"/>
          <p:nvPr/>
        </p:nvPicPr>
        <p:blipFill rotWithShape="1">
          <a:blip r:embed="rId7">
            <a:alphaModFix/>
          </a:blip>
          <a:srcRect b="0" l="11624" r="18780" t="0"/>
          <a:stretch/>
        </p:blipFill>
        <p:spPr>
          <a:xfrm>
            <a:off x="7674540" y="1204179"/>
            <a:ext cx="1013848" cy="1942230"/>
          </a:xfrm>
          <a:prstGeom prst="rect">
            <a:avLst/>
          </a:prstGeom>
          <a:noFill/>
          <a:ln>
            <a:noFill/>
          </a:ln>
        </p:spPr>
      </p:pic>
      <p:pic>
        <p:nvPicPr>
          <p:cNvPr id="323" name="Google Shape;323;p13"/>
          <p:cNvPicPr preferRelativeResize="0"/>
          <p:nvPr/>
        </p:nvPicPr>
        <p:blipFill rotWithShape="1">
          <a:blip r:embed="rId8">
            <a:alphaModFix/>
          </a:blip>
          <a:srcRect b="5097" l="-5387" r="17758" t="11696"/>
          <a:stretch/>
        </p:blipFill>
        <p:spPr>
          <a:xfrm>
            <a:off x="3556831" y="3233350"/>
            <a:ext cx="1098510" cy="782354"/>
          </a:xfrm>
          <a:prstGeom prst="rect">
            <a:avLst/>
          </a:prstGeom>
          <a:noFill/>
          <a:ln>
            <a:noFill/>
          </a:ln>
        </p:spPr>
      </p:pic>
      <p:pic>
        <p:nvPicPr>
          <p:cNvPr id="324" name="Google Shape;324;p13"/>
          <p:cNvPicPr preferRelativeResize="0"/>
          <p:nvPr/>
        </p:nvPicPr>
        <p:blipFill rotWithShape="1">
          <a:blip r:embed="rId9">
            <a:alphaModFix/>
          </a:blip>
          <a:srcRect b="0" l="18567" r="6539" t="0"/>
          <a:stretch/>
        </p:blipFill>
        <p:spPr>
          <a:xfrm>
            <a:off x="4120596" y="1203580"/>
            <a:ext cx="1091013" cy="1942401"/>
          </a:xfrm>
          <a:prstGeom prst="rect">
            <a:avLst/>
          </a:prstGeom>
          <a:noFill/>
          <a:ln>
            <a:noFill/>
          </a:ln>
        </p:spPr>
      </p:pic>
      <p:pic>
        <p:nvPicPr>
          <p:cNvPr id="325" name="Google Shape;325;p13"/>
          <p:cNvPicPr preferRelativeResize="0"/>
          <p:nvPr/>
        </p:nvPicPr>
        <p:blipFill rotWithShape="1">
          <a:blip r:embed="rId10">
            <a:alphaModFix/>
          </a:blip>
          <a:srcRect b="0" l="25303" r="0" t="0"/>
          <a:stretch/>
        </p:blipFill>
        <p:spPr>
          <a:xfrm>
            <a:off x="5267818" y="1198005"/>
            <a:ext cx="1091447" cy="1948404"/>
          </a:xfrm>
          <a:prstGeom prst="rect">
            <a:avLst/>
          </a:prstGeom>
          <a:noFill/>
          <a:ln>
            <a:noFill/>
          </a:ln>
        </p:spPr>
      </p:pic>
      <p:pic>
        <p:nvPicPr>
          <p:cNvPr id="326" name="Google Shape;326;p13"/>
          <p:cNvPicPr preferRelativeResize="0"/>
          <p:nvPr/>
        </p:nvPicPr>
        <p:blipFill rotWithShape="1">
          <a:blip r:embed="rId11">
            <a:alphaModFix/>
          </a:blip>
          <a:srcRect b="3974" l="0" r="0" t="0"/>
          <a:stretch/>
        </p:blipFill>
        <p:spPr>
          <a:xfrm>
            <a:off x="9972555" y="4985296"/>
            <a:ext cx="1025180" cy="1312110"/>
          </a:xfrm>
          <a:prstGeom prst="rect">
            <a:avLst/>
          </a:prstGeom>
          <a:noFill/>
          <a:ln>
            <a:noFill/>
          </a:ln>
        </p:spPr>
      </p:pic>
      <p:pic>
        <p:nvPicPr>
          <p:cNvPr id="327" name="Google Shape;327;p13"/>
          <p:cNvPicPr preferRelativeResize="0"/>
          <p:nvPr/>
        </p:nvPicPr>
        <p:blipFill rotWithShape="1">
          <a:blip r:embed="rId12">
            <a:alphaModFix/>
          </a:blip>
          <a:srcRect b="0" l="0" r="0" t="9454"/>
          <a:stretch/>
        </p:blipFill>
        <p:spPr>
          <a:xfrm>
            <a:off x="6415474" y="1198005"/>
            <a:ext cx="1210145" cy="1947976"/>
          </a:xfrm>
          <a:prstGeom prst="rect">
            <a:avLst/>
          </a:prstGeom>
          <a:noFill/>
          <a:ln>
            <a:noFill/>
          </a:ln>
        </p:spPr>
      </p:pic>
      <p:pic>
        <p:nvPicPr>
          <p:cNvPr id="328" name="Google Shape;328;p13"/>
          <p:cNvPicPr preferRelativeResize="0"/>
          <p:nvPr/>
        </p:nvPicPr>
        <p:blipFill rotWithShape="1">
          <a:blip r:embed="rId13">
            <a:alphaModFix/>
          </a:blip>
          <a:srcRect b="0" l="0" r="0" t="0"/>
          <a:stretch/>
        </p:blipFill>
        <p:spPr>
          <a:xfrm>
            <a:off x="2248837" y="1219347"/>
            <a:ext cx="1815550" cy="1361946"/>
          </a:xfrm>
          <a:prstGeom prst="rect">
            <a:avLst/>
          </a:prstGeom>
          <a:noFill/>
          <a:ln>
            <a:noFill/>
          </a:ln>
        </p:spPr>
      </p:pic>
      <p:pic>
        <p:nvPicPr>
          <p:cNvPr id="329" name="Google Shape;329;p13"/>
          <p:cNvPicPr preferRelativeResize="0"/>
          <p:nvPr/>
        </p:nvPicPr>
        <p:blipFill rotWithShape="1">
          <a:blip r:embed="rId14">
            <a:alphaModFix/>
          </a:blip>
          <a:srcRect b="32652" l="24999" r="20145" t="23816"/>
          <a:stretch/>
        </p:blipFill>
        <p:spPr>
          <a:xfrm>
            <a:off x="10249584" y="2463100"/>
            <a:ext cx="1815549" cy="1080798"/>
          </a:xfrm>
          <a:prstGeom prst="rect">
            <a:avLst/>
          </a:prstGeom>
          <a:noFill/>
          <a:ln>
            <a:noFill/>
          </a:ln>
        </p:spPr>
      </p:pic>
      <p:pic>
        <p:nvPicPr>
          <p:cNvPr id="330" name="Google Shape;330;p13"/>
          <p:cNvPicPr preferRelativeResize="0"/>
          <p:nvPr/>
        </p:nvPicPr>
        <p:blipFill rotWithShape="1">
          <a:blip r:embed="rId15">
            <a:alphaModFix/>
          </a:blip>
          <a:srcRect b="13738" l="0" r="0" t="0"/>
          <a:stretch/>
        </p:blipFill>
        <p:spPr>
          <a:xfrm>
            <a:off x="10244154" y="1221042"/>
            <a:ext cx="1845053" cy="1193850"/>
          </a:xfrm>
          <a:prstGeom prst="rect">
            <a:avLst/>
          </a:prstGeom>
          <a:noFill/>
          <a:ln>
            <a:noFill/>
          </a:ln>
        </p:spPr>
      </p:pic>
      <p:pic>
        <p:nvPicPr>
          <p:cNvPr id="331" name="Google Shape;331;p13"/>
          <p:cNvPicPr preferRelativeResize="0"/>
          <p:nvPr/>
        </p:nvPicPr>
        <p:blipFill rotWithShape="1">
          <a:blip r:embed="rId16">
            <a:alphaModFix/>
          </a:blip>
          <a:srcRect b="16130" l="0" r="50848" t="-1"/>
          <a:stretch/>
        </p:blipFill>
        <p:spPr>
          <a:xfrm>
            <a:off x="11035746" y="4980903"/>
            <a:ext cx="1025180" cy="1312110"/>
          </a:xfrm>
          <a:prstGeom prst="rect">
            <a:avLst/>
          </a:prstGeom>
          <a:noFill/>
          <a:ln>
            <a:noFill/>
          </a:ln>
        </p:spPr>
      </p:pic>
      <p:pic>
        <p:nvPicPr>
          <p:cNvPr id="332" name="Google Shape;332;p13"/>
          <p:cNvPicPr preferRelativeResize="0"/>
          <p:nvPr/>
        </p:nvPicPr>
        <p:blipFill rotWithShape="1">
          <a:blip r:embed="rId17">
            <a:alphaModFix/>
          </a:blip>
          <a:srcRect b="0" l="0" r="2618" t="0"/>
          <a:stretch/>
        </p:blipFill>
        <p:spPr>
          <a:xfrm>
            <a:off x="98310" y="4890878"/>
            <a:ext cx="2103120" cy="959845"/>
          </a:xfrm>
          <a:prstGeom prst="rect">
            <a:avLst/>
          </a:prstGeom>
          <a:noFill/>
          <a:ln>
            <a:noFill/>
          </a:ln>
        </p:spPr>
      </p:pic>
      <p:pic>
        <p:nvPicPr>
          <p:cNvPr id="333" name="Google Shape;333;p13"/>
          <p:cNvPicPr preferRelativeResize="0"/>
          <p:nvPr/>
        </p:nvPicPr>
        <p:blipFill rotWithShape="1">
          <a:blip r:embed="rId18">
            <a:alphaModFix/>
          </a:blip>
          <a:srcRect b="0" l="0" r="0" t="0"/>
          <a:stretch/>
        </p:blipFill>
        <p:spPr>
          <a:xfrm>
            <a:off x="98744" y="5877098"/>
            <a:ext cx="2103120" cy="980902"/>
          </a:xfrm>
          <a:prstGeom prst="rect">
            <a:avLst/>
          </a:prstGeom>
          <a:noFill/>
          <a:ln>
            <a:noFill/>
          </a:ln>
        </p:spPr>
      </p:pic>
      <p:pic>
        <p:nvPicPr>
          <p:cNvPr id="334" name="Google Shape;334;p13"/>
          <p:cNvPicPr preferRelativeResize="0"/>
          <p:nvPr/>
        </p:nvPicPr>
        <p:blipFill rotWithShape="1">
          <a:blip r:embed="rId19">
            <a:alphaModFix/>
          </a:blip>
          <a:srcRect b="0" l="0" r="0" t="0"/>
          <a:stretch/>
        </p:blipFill>
        <p:spPr>
          <a:xfrm>
            <a:off x="98310" y="3876421"/>
            <a:ext cx="2103120" cy="980902"/>
          </a:xfrm>
          <a:prstGeom prst="rect">
            <a:avLst/>
          </a:prstGeom>
          <a:noFill/>
          <a:ln>
            <a:noFill/>
          </a:ln>
        </p:spPr>
      </p:pic>
      <p:pic>
        <p:nvPicPr>
          <p:cNvPr id="335" name="Google Shape;335;p13"/>
          <p:cNvPicPr preferRelativeResize="0"/>
          <p:nvPr/>
        </p:nvPicPr>
        <p:blipFill rotWithShape="1">
          <a:blip r:embed="rId20">
            <a:alphaModFix/>
          </a:blip>
          <a:srcRect b="0" l="7128" r="14659" t="0"/>
          <a:stretch/>
        </p:blipFill>
        <p:spPr>
          <a:xfrm>
            <a:off x="89508" y="2537708"/>
            <a:ext cx="2103120" cy="1264434"/>
          </a:xfrm>
          <a:prstGeom prst="rect">
            <a:avLst/>
          </a:prstGeom>
          <a:noFill/>
          <a:ln>
            <a:noFill/>
          </a:ln>
        </p:spPr>
      </p:pic>
      <p:pic>
        <p:nvPicPr>
          <p:cNvPr id="336" name="Google Shape;336;p13"/>
          <p:cNvPicPr preferRelativeResize="0"/>
          <p:nvPr/>
        </p:nvPicPr>
        <p:blipFill rotWithShape="1">
          <a:blip r:embed="rId21">
            <a:alphaModFix/>
          </a:blip>
          <a:srcRect b="8359" l="-68" r="29674" t="-1002"/>
          <a:stretch/>
        </p:blipFill>
        <p:spPr>
          <a:xfrm>
            <a:off x="9979105" y="3624527"/>
            <a:ext cx="2110102" cy="1303122"/>
          </a:xfrm>
          <a:prstGeom prst="rect">
            <a:avLst/>
          </a:prstGeom>
          <a:noFill/>
          <a:ln>
            <a:noFill/>
          </a:ln>
        </p:spPr>
      </p:pic>
      <p:sp>
        <p:nvSpPr>
          <p:cNvPr id="337" name="Google Shape;337;p13"/>
          <p:cNvSpPr txBox="1"/>
          <p:nvPr/>
        </p:nvSpPr>
        <p:spPr>
          <a:xfrm>
            <a:off x="7375294" y="3527428"/>
            <a:ext cx="2471100" cy="270000"/>
          </a:xfrm>
          <a:prstGeom prst="rect">
            <a:avLst/>
          </a:prstGeom>
          <a:noFill/>
          <a:ln>
            <a:noFill/>
          </a:ln>
        </p:spPr>
        <p:txBody>
          <a:bodyPr anchorCtr="0" anchor="t" bIns="45700" lIns="91425" spcFirstLastPara="1" rIns="91425" wrap="square" tIns="45700">
            <a:normAutofit fontScale="77500" lnSpcReduction="10000"/>
          </a:bodyPr>
          <a:lstStyle/>
          <a:p>
            <a:pPr indent="0" lvl="0" marL="0" marR="0" rtl="0" algn="l">
              <a:lnSpc>
                <a:spcPct val="90000"/>
              </a:lnSpc>
              <a:spcBef>
                <a:spcPts val="0"/>
              </a:spcBef>
              <a:spcAft>
                <a:spcPts val="0"/>
              </a:spcAft>
              <a:buClr>
                <a:srgbClr val="B27F47"/>
              </a:buClr>
              <a:buSzPct val="100000"/>
              <a:buFont typeface="Arial"/>
              <a:buNone/>
            </a:pPr>
            <a:r>
              <a:rPr b="1" lang="it-IT" sz="1800">
                <a:solidFill>
                  <a:srgbClr val="B27F47"/>
                </a:solidFill>
                <a:latin typeface="Arial"/>
                <a:ea typeface="Arial"/>
                <a:cs typeface="Arial"/>
                <a:sym typeface="Arial"/>
              </a:rPr>
              <a:t>Impianto di climatizzazione</a:t>
            </a:r>
            <a:endParaRPr/>
          </a:p>
        </p:txBody>
      </p:sp>
      <p:pic>
        <p:nvPicPr>
          <p:cNvPr id="338" name="Google Shape;338;p13"/>
          <p:cNvPicPr preferRelativeResize="0"/>
          <p:nvPr/>
        </p:nvPicPr>
        <p:blipFill rotWithShape="1">
          <a:blip r:embed="rId22">
            <a:alphaModFix/>
          </a:blip>
          <a:srcRect b="0" l="0" r="27536" t="3713"/>
          <a:stretch/>
        </p:blipFill>
        <p:spPr>
          <a:xfrm>
            <a:off x="89508" y="1219347"/>
            <a:ext cx="2103120" cy="1255781"/>
          </a:xfrm>
          <a:prstGeom prst="rect">
            <a:avLst/>
          </a:prstGeom>
          <a:noFill/>
          <a:ln>
            <a:noFill/>
          </a:ln>
        </p:spPr>
      </p:pic>
      <p:pic>
        <p:nvPicPr>
          <p:cNvPr id="339" name="Google Shape;339;p13"/>
          <p:cNvPicPr preferRelativeResize="0"/>
          <p:nvPr/>
        </p:nvPicPr>
        <p:blipFill rotWithShape="1">
          <a:blip r:embed="rId23">
            <a:alphaModFix/>
          </a:blip>
          <a:srcRect b="0" l="0" r="0" t="0"/>
          <a:stretch/>
        </p:blipFill>
        <p:spPr>
          <a:xfrm>
            <a:off x="4743247" y="3233350"/>
            <a:ext cx="1740982" cy="78235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14"/>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46" name="Google Shape;346;p14"/>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47" name="Google Shape;347;p14"/>
          <p:cNvSpPr/>
          <p:nvPr/>
        </p:nvSpPr>
        <p:spPr>
          <a:xfrm>
            <a:off x="9728462" y="122548"/>
            <a:ext cx="2301510" cy="942681"/>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348" name="Google Shape;348;p14"/>
          <p:cNvPicPr preferRelativeResize="0"/>
          <p:nvPr/>
        </p:nvPicPr>
        <p:blipFill rotWithShape="1">
          <a:blip r:embed="rId3">
            <a:alphaModFix/>
          </a:blip>
          <a:srcRect b="0" l="0" r="0" t="0"/>
          <a:stretch/>
        </p:blipFill>
        <p:spPr>
          <a:xfrm>
            <a:off x="9934544" y="195681"/>
            <a:ext cx="1651602" cy="778125"/>
          </a:xfrm>
          <a:prstGeom prst="rect">
            <a:avLst/>
          </a:prstGeom>
          <a:noFill/>
          <a:ln>
            <a:noFill/>
          </a:ln>
        </p:spPr>
      </p:pic>
      <p:pic>
        <p:nvPicPr>
          <p:cNvPr id="349" name="Google Shape;349;p14"/>
          <p:cNvPicPr preferRelativeResize="0"/>
          <p:nvPr/>
        </p:nvPicPr>
        <p:blipFill rotWithShape="1">
          <a:blip r:embed="rId4">
            <a:alphaModFix/>
          </a:blip>
          <a:srcRect b="3447" l="0" r="5909" t="0"/>
          <a:stretch/>
        </p:blipFill>
        <p:spPr>
          <a:xfrm>
            <a:off x="1319917" y="3196852"/>
            <a:ext cx="9296060" cy="3128661"/>
          </a:xfrm>
          <a:prstGeom prst="rect">
            <a:avLst/>
          </a:prstGeom>
          <a:noFill/>
          <a:ln>
            <a:noFill/>
          </a:ln>
        </p:spPr>
      </p:pic>
      <p:sp>
        <p:nvSpPr>
          <p:cNvPr id="350" name="Google Shape;350;p14"/>
          <p:cNvSpPr txBox="1"/>
          <p:nvPr>
            <p:ph type="title"/>
          </p:nvPr>
        </p:nvSpPr>
        <p:spPr>
          <a:xfrm>
            <a:off x="7755075" y="3065450"/>
            <a:ext cx="3000600" cy="35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1800"/>
              <a:buFont typeface="Arial"/>
              <a:buNone/>
            </a:pPr>
            <a:r>
              <a:rPr lang="it-IT" sz="1800"/>
              <a:t>Impianto di ventilazione </a:t>
            </a:r>
            <a:endParaRPr/>
          </a:p>
        </p:txBody>
      </p:sp>
      <p:pic>
        <p:nvPicPr>
          <p:cNvPr id="351" name="Google Shape;351;p14"/>
          <p:cNvPicPr preferRelativeResize="0"/>
          <p:nvPr/>
        </p:nvPicPr>
        <p:blipFill rotWithShape="1">
          <a:blip r:embed="rId5">
            <a:alphaModFix/>
          </a:blip>
          <a:srcRect b="0" l="0" r="0" t="0"/>
          <a:stretch/>
        </p:blipFill>
        <p:spPr>
          <a:xfrm>
            <a:off x="10703216" y="1191447"/>
            <a:ext cx="1422087" cy="1896116"/>
          </a:xfrm>
          <a:prstGeom prst="rect">
            <a:avLst/>
          </a:prstGeom>
          <a:noFill/>
          <a:ln>
            <a:noFill/>
          </a:ln>
        </p:spPr>
      </p:pic>
      <p:pic>
        <p:nvPicPr>
          <p:cNvPr id="352" name="Google Shape;352;p14"/>
          <p:cNvPicPr preferRelativeResize="0"/>
          <p:nvPr/>
        </p:nvPicPr>
        <p:blipFill rotWithShape="1">
          <a:blip r:embed="rId6">
            <a:alphaModFix/>
          </a:blip>
          <a:srcRect b="0" l="0" r="0" t="0"/>
          <a:stretch/>
        </p:blipFill>
        <p:spPr>
          <a:xfrm>
            <a:off x="9193890" y="1199867"/>
            <a:ext cx="1422087" cy="1896116"/>
          </a:xfrm>
          <a:prstGeom prst="rect">
            <a:avLst/>
          </a:prstGeom>
          <a:noFill/>
          <a:ln>
            <a:noFill/>
          </a:ln>
        </p:spPr>
      </p:pic>
      <p:pic>
        <p:nvPicPr>
          <p:cNvPr id="353" name="Google Shape;353;p14"/>
          <p:cNvPicPr preferRelativeResize="0"/>
          <p:nvPr/>
        </p:nvPicPr>
        <p:blipFill rotWithShape="1">
          <a:blip r:embed="rId7">
            <a:alphaModFix/>
          </a:blip>
          <a:srcRect b="0" l="0" r="0" t="0"/>
          <a:stretch/>
        </p:blipFill>
        <p:spPr>
          <a:xfrm>
            <a:off x="3995504" y="1181316"/>
            <a:ext cx="2511954" cy="1884122"/>
          </a:xfrm>
          <a:prstGeom prst="rect">
            <a:avLst/>
          </a:prstGeom>
          <a:noFill/>
          <a:ln>
            <a:noFill/>
          </a:ln>
        </p:spPr>
      </p:pic>
      <p:pic>
        <p:nvPicPr>
          <p:cNvPr id="354" name="Google Shape;354;p14"/>
          <p:cNvPicPr preferRelativeResize="0"/>
          <p:nvPr/>
        </p:nvPicPr>
        <p:blipFill rotWithShape="1">
          <a:blip r:embed="rId8">
            <a:alphaModFix/>
          </a:blip>
          <a:srcRect b="0" l="0" r="0" t="0"/>
          <a:stretch/>
        </p:blipFill>
        <p:spPr>
          <a:xfrm>
            <a:off x="6594697" y="1191447"/>
            <a:ext cx="2511954" cy="1885645"/>
          </a:xfrm>
          <a:prstGeom prst="rect">
            <a:avLst/>
          </a:prstGeom>
          <a:noFill/>
          <a:ln>
            <a:noFill/>
          </a:ln>
        </p:spPr>
      </p:pic>
      <p:pic>
        <p:nvPicPr>
          <p:cNvPr id="355" name="Google Shape;355;p14"/>
          <p:cNvPicPr preferRelativeResize="0"/>
          <p:nvPr/>
        </p:nvPicPr>
        <p:blipFill rotWithShape="1">
          <a:blip r:embed="rId9">
            <a:alphaModFix/>
          </a:blip>
          <a:srcRect b="0" l="0" r="0" t="0"/>
          <a:stretch/>
        </p:blipFill>
        <p:spPr>
          <a:xfrm>
            <a:off x="232572" y="1199867"/>
            <a:ext cx="901337" cy="1965129"/>
          </a:xfrm>
          <a:prstGeom prst="rect">
            <a:avLst/>
          </a:prstGeom>
          <a:noFill/>
          <a:ln>
            <a:noFill/>
          </a:ln>
        </p:spPr>
      </p:pic>
      <p:pic>
        <p:nvPicPr>
          <p:cNvPr id="356" name="Google Shape;356;p14"/>
          <p:cNvPicPr preferRelativeResize="0"/>
          <p:nvPr/>
        </p:nvPicPr>
        <p:blipFill rotWithShape="1">
          <a:blip r:embed="rId10">
            <a:alphaModFix/>
          </a:blip>
          <a:srcRect b="0" l="0" r="0" t="0"/>
          <a:stretch/>
        </p:blipFill>
        <p:spPr>
          <a:xfrm>
            <a:off x="232571" y="3198381"/>
            <a:ext cx="901337" cy="1961804"/>
          </a:xfrm>
          <a:prstGeom prst="rect">
            <a:avLst/>
          </a:prstGeom>
          <a:noFill/>
          <a:ln>
            <a:noFill/>
          </a:ln>
        </p:spPr>
      </p:pic>
      <p:pic>
        <p:nvPicPr>
          <p:cNvPr id="357" name="Google Shape;357;p14"/>
          <p:cNvPicPr preferRelativeResize="0"/>
          <p:nvPr/>
        </p:nvPicPr>
        <p:blipFill rotWithShape="1">
          <a:blip r:embed="rId11">
            <a:alphaModFix/>
          </a:blip>
          <a:srcRect b="0" l="0" r="0" t="39636"/>
          <a:stretch/>
        </p:blipFill>
        <p:spPr>
          <a:xfrm>
            <a:off x="139621" y="5193570"/>
            <a:ext cx="1087236" cy="1428467"/>
          </a:xfrm>
          <a:prstGeom prst="rect">
            <a:avLst/>
          </a:prstGeom>
          <a:noFill/>
          <a:ln>
            <a:noFill/>
          </a:ln>
        </p:spPr>
      </p:pic>
      <p:pic>
        <p:nvPicPr>
          <p:cNvPr id="358" name="Google Shape;358;p14"/>
          <p:cNvPicPr preferRelativeResize="0"/>
          <p:nvPr/>
        </p:nvPicPr>
        <p:blipFill rotWithShape="1">
          <a:blip r:embed="rId12">
            <a:alphaModFix/>
          </a:blip>
          <a:srcRect b="-191" l="0" r="0" t="0"/>
          <a:stretch/>
        </p:blipFill>
        <p:spPr>
          <a:xfrm>
            <a:off x="1396311" y="1181316"/>
            <a:ext cx="2511954" cy="1891794"/>
          </a:xfrm>
          <a:prstGeom prst="rect">
            <a:avLst/>
          </a:prstGeom>
          <a:noFill/>
          <a:ln>
            <a:noFill/>
          </a:ln>
        </p:spPr>
      </p:pic>
      <p:pic>
        <p:nvPicPr>
          <p:cNvPr id="359" name="Google Shape;359;p14"/>
          <p:cNvPicPr preferRelativeResize="0"/>
          <p:nvPr/>
        </p:nvPicPr>
        <p:blipFill rotWithShape="1">
          <a:blip r:embed="rId13">
            <a:alphaModFix/>
          </a:blip>
          <a:srcRect b="0" l="0" r="0" t="0"/>
          <a:stretch/>
        </p:blipFill>
        <p:spPr>
          <a:xfrm rot="5400000">
            <a:off x="10466203" y="3383461"/>
            <a:ext cx="1896117" cy="1422088"/>
          </a:xfrm>
          <a:prstGeom prst="rect">
            <a:avLst/>
          </a:prstGeom>
          <a:noFill/>
          <a:ln>
            <a:noFill/>
          </a:ln>
        </p:spPr>
      </p:pic>
      <p:pic>
        <p:nvPicPr>
          <p:cNvPr id="360" name="Google Shape;360;p14" title="Foto 1 Platania.jpeg"/>
          <p:cNvPicPr preferRelativeResize="0"/>
          <p:nvPr/>
        </p:nvPicPr>
        <p:blipFill rotWithShape="1">
          <a:blip r:embed="rId14">
            <a:alphaModFix/>
          </a:blip>
          <a:srcRect b="-54895" l="0" r="0" t="0"/>
          <a:stretch/>
        </p:blipFill>
        <p:spPr>
          <a:xfrm>
            <a:off x="10709050" y="5101450"/>
            <a:ext cx="1422075" cy="189611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5"/>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67" name="Google Shape;367;p15"/>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68" name="Google Shape;368;p15"/>
          <p:cNvSpPr/>
          <p:nvPr/>
        </p:nvSpPr>
        <p:spPr>
          <a:xfrm>
            <a:off x="9728462" y="122548"/>
            <a:ext cx="2301510" cy="942681"/>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369" name="Google Shape;369;p15"/>
          <p:cNvPicPr preferRelativeResize="0"/>
          <p:nvPr/>
        </p:nvPicPr>
        <p:blipFill rotWithShape="1">
          <a:blip r:embed="rId3">
            <a:alphaModFix/>
          </a:blip>
          <a:srcRect b="0" l="0" r="0" t="0"/>
          <a:stretch/>
        </p:blipFill>
        <p:spPr>
          <a:xfrm>
            <a:off x="9934544" y="195681"/>
            <a:ext cx="1651602" cy="778125"/>
          </a:xfrm>
          <a:prstGeom prst="rect">
            <a:avLst/>
          </a:prstGeom>
          <a:noFill/>
          <a:ln>
            <a:noFill/>
          </a:ln>
        </p:spPr>
      </p:pic>
      <p:sp>
        <p:nvSpPr>
          <p:cNvPr id="370" name="Google Shape;370;p15"/>
          <p:cNvSpPr txBox="1"/>
          <p:nvPr>
            <p:ph idx="1" type="body"/>
          </p:nvPr>
        </p:nvSpPr>
        <p:spPr>
          <a:xfrm>
            <a:off x="790433" y="1665027"/>
            <a:ext cx="10515600" cy="4294282"/>
          </a:xfrm>
          <a:prstGeom prst="rect">
            <a:avLst/>
          </a:prstGeom>
          <a:solidFill>
            <a:schemeClr val="lt1"/>
          </a:solidFill>
          <a:ln cap="flat" cmpd="sng" w="12700">
            <a:solidFill>
              <a:schemeClr val="accent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rPr b="0" i="0" lang="it-IT" sz="2000" u="none" cap="none" strike="noStrike">
                <a:solidFill>
                  <a:schemeClr val="dk1"/>
                </a:solidFill>
                <a:latin typeface="Arial"/>
                <a:ea typeface="Arial"/>
                <a:cs typeface="Arial"/>
                <a:sym typeface="Arial"/>
              </a:rPr>
              <a:t>Affidamento servizio progettazione esecutiva e DL: novembre 2023</a:t>
            </a:r>
            <a:endParaRPr/>
          </a:p>
          <a:p>
            <a:pPr indent="0" lvl="0" marL="0" marR="0" rtl="0" algn="ctr">
              <a:lnSpc>
                <a:spcPct val="100000"/>
              </a:lnSpc>
              <a:spcBef>
                <a:spcPts val="600"/>
              </a:spcBef>
              <a:spcAft>
                <a:spcPts val="0"/>
              </a:spcAft>
              <a:buClr>
                <a:schemeClr val="dk1"/>
              </a:buClr>
              <a:buSzPts val="2000"/>
              <a:buFont typeface="Arial"/>
              <a:buNone/>
            </a:pPr>
            <a:r>
              <a:rPr b="0" i="0" lang="it-IT" sz="2000" u="none" cap="none" strike="noStrike">
                <a:solidFill>
                  <a:schemeClr val="dk1"/>
                </a:solidFill>
                <a:latin typeface="Arial"/>
                <a:ea typeface="Arial"/>
                <a:cs typeface="Arial"/>
                <a:sym typeface="Arial"/>
              </a:rPr>
              <a:t>Presentazione, Validazione ed approvazione progetto esecutivo: luglio-ottobre 2024</a:t>
            </a:r>
            <a:endParaRPr/>
          </a:p>
          <a:p>
            <a:pPr indent="0" lvl="0" marL="0" marR="0" rtl="0" algn="ctr">
              <a:lnSpc>
                <a:spcPct val="100000"/>
              </a:lnSpc>
              <a:spcBef>
                <a:spcPts val="600"/>
              </a:spcBef>
              <a:spcAft>
                <a:spcPts val="0"/>
              </a:spcAft>
              <a:buClr>
                <a:schemeClr val="dk1"/>
              </a:buClr>
              <a:buSzPts val="2000"/>
              <a:buFont typeface="Arial"/>
              <a:buNone/>
            </a:pPr>
            <a:r>
              <a:rPr b="0" i="0" lang="it-IT" sz="2000" u="none" cap="none" strike="noStrike">
                <a:solidFill>
                  <a:schemeClr val="dk1"/>
                </a:solidFill>
                <a:latin typeface="Arial"/>
                <a:ea typeface="Arial"/>
                <a:cs typeface="Arial"/>
                <a:sym typeface="Arial"/>
              </a:rPr>
              <a:t>Indagine di mercato per individuazione O.E. da invitare alla procedura negoziata: luglio 2024</a:t>
            </a:r>
            <a:endParaRPr/>
          </a:p>
          <a:p>
            <a:pPr indent="0" lvl="0" marL="0" marR="0" rtl="0" algn="ctr">
              <a:lnSpc>
                <a:spcPct val="100000"/>
              </a:lnSpc>
              <a:spcBef>
                <a:spcPts val="600"/>
              </a:spcBef>
              <a:spcAft>
                <a:spcPts val="0"/>
              </a:spcAft>
              <a:buClr>
                <a:schemeClr val="dk1"/>
              </a:buClr>
              <a:buSzPts val="2000"/>
              <a:buFont typeface="Arial"/>
              <a:buNone/>
            </a:pPr>
            <a:r>
              <a:rPr b="0" i="0" lang="it-IT" sz="2000" u="none" cap="none" strike="noStrike">
                <a:solidFill>
                  <a:schemeClr val="dk1"/>
                </a:solidFill>
                <a:latin typeface="Arial"/>
                <a:ea typeface="Arial"/>
                <a:cs typeface="Arial"/>
                <a:sym typeface="Arial"/>
              </a:rPr>
              <a:t>Procedura negoziata per l’affidamento lavori - contratto: ottobre 2024 – febbraio 2025 –aprile/maggio 2025</a:t>
            </a:r>
            <a:endParaRPr/>
          </a:p>
          <a:p>
            <a:pPr indent="0" lvl="0" marL="0" marR="0" rtl="0" algn="ctr">
              <a:lnSpc>
                <a:spcPct val="100000"/>
              </a:lnSpc>
              <a:spcBef>
                <a:spcPts val="600"/>
              </a:spcBef>
              <a:spcAft>
                <a:spcPts val="0"/>
              </a:spcAft>
              <a:buClr>
                <a:schemeClr val="dk1"/>
              </a:buClr>
              <a:buSzPts val="2000"/>
              <a:buFont typeface="Arial"/>
              <a:buNone/>
            </a:pPr>
            <a:r>
              <a:rPr b="0" i="0" lang="it-IT" sz="2000" u="none" cap="none" strike="noStrike">
                <a:solidFill>
                  <a:schemeClr val="dk1"/>
                </a:solidFill>
                <a:latin typeface="Arial"/>
                <a:ea typeface="Arial"/>
                <a:cs typeface="Arial"/>
                <a:sym typeface="Arial"/>
              </a:rPr>
              <a:t>Consegna dei lavori: 16 aprile 2025 (parziale) – 09 maggio 2025 (definitiva)⟶scadenza 20 novembre 2025</a:t>
            </a:r>
            <a:endParaRPr/>
          </a:p>
          <a:p>
            <a:pPr indent="0" lvl="0" marL="0" marR="0" rtl="0" algn="ctr">
              <a:lnSpc>
                <a:spcPct val="100000"/>
              </a:lnSpc>
              <a:spcBef>
                <a:spcPts val="600"/>
              </a:spcBef>
              <a:spcAft>
                <a:spcPts val="0"/>
              </a:spcAft>
              <a:buClr>
                <a:schemeClr val="dk1"/>
              </a:buClr>
              <a:buSzPts val="2000"/>
              <a:buFont typeface="Arial"/>
              <a:buNone/>
            </a:pPr>
            <a:r>
              <a:rPr b="0" i="0" lang="it-IT" sz="2000" u="none" cap="none" strike="noStrike">
                <a:solidFill>
                  <a:schemeClr val="dk1"/>
                </a:solidFill>
                <a:latin typeface="Arial"/>
                <a:ea typeface="Arial"/>
                <a:cs typeface="Arial"/>
                <a:sym typeface="Arial"/>
              </a:rPr>
              <a:t>Proroga scadenza termini concessa fino al 23 dicembre 2025</a:t>
            </a:r>
            <a:endParaRPr/>
          </a:p>
          <a:p>
            <a:pPr indent="0" lvl="0" marL="0" marR="0" rtl="0" algn="ctr">
              <a:lnSpc>
                <a:spcPct val="100000"/>
              </a:lnSpc>
              <a:spcBef>
                <a:spcPts val="600"/>
              </a:spcBef>
              <a:spcAft>
                <a:spcPts val="0"/>
              </a:spcAft>
              <a:buClr>
                <a:schemeClr val="dk1"/>
              </a:buClr>
              <a:buSzPts val="2000"/>
              <a:buFont typeface="Arial"/>
              <a:buNone/>
            </a:pPr>
            <a:r>
              <a:rPr b="0" i="0" lang="it-IT" sz="2000" u="none" cap="none" strike="noStrike">
                <a:solidFill>
                  <a:schemeClr val="dk1"/>
                </a:solidFill>
                <a:latin typeface="Arial"/>
                <a:ea typeface="Arial"/>
                <a:cs typeface="Arial"/>
                <a:sym typeface="Arial"/>
              </a:rPr>
              <a:t>Sospensione lavori: nel mese di dicembre è stata effettuata una sospensione dei lavori in attesa della presentazione ed approvazione della perizia di variante</a:t>
            </a:r>
            <a:endParaRPr/>
          </a:p>
          <a:p>
            <a:pPr indent="0" lvl="0" marL="0" marR="0" rtl="0" algn="ctr">
              <a:lnSpc>
                <a:spcPct val="100000"/>
              </a:lnSpc>
              <a:spcBef>
                <a:spcPts val="600"/>
              </a:spcBef>
              <a:spcAft>
                <a:spcPts val="0"/>
              </a:spcAft>
              <a:buClr>
                <a:schemeClr val="dk1"/>
              </a:buClr>
              <a:buSzPts val="2000"/>
              <a:buFont typeface="Arial"/>
              <a:buNone/>
            </a:pPr>
            <a:r>
              <a:rPr b="0" i="0" lang="it-IT" sz="2000" u="none" cap="none" strike="noStrike">
                <a:solidFill>
                  <a:schemeClr val="dk1"/>
                </a:solidFill>
                <a:latin typeface="Arial"/>
                <a:ea typeface="Arial"/>
                <a:cs typeface="Arial"/>
                <a:sym typeface="Arial"/>
              </a:rPr>
              <a:t>Perizia di Variante: dicembre 2025 (82 k€) ⟶scadenza 31 gennaio 2026</a:t>
            </a:r>
            <a:endParaRPr/>
          </a:p>
          <a:p>
            <a:pPr indent="0" lvl="0" marL="0" marR="0" rtl="0" algn="ctr">
              <a:lnSpc>
                <a:spcPct val="100000"/>
              </a:lnSpc>
              <a:spcBef>
                <a:spcPts val="600"/>
              </a:spcBef>
              <a:spcAft>
                <a:spcPts val="0"/>
              </a:spcAft>
              <a:buClr>
                <a:schemeClr val="dk1"/>
              </a:buClr>
              <a:buSzPts val="2000"/>
              <a:buFont typeface="Arial"/>
              <a:buNone/>
            </a:pPr>
            <a:r>
              <a:rPr b="0" i="0" lang="it-IT" sz="2000" u="none" cap="none" strike="noStrike">
                <a:solidFill>
                  <a:schemeClr val="dk1"/>
                </a:solidFill>
                <a:latin typeface="Arial"/>
                <a:ea typeface="Arial"/>
                <a:cs typeface="Arial"/>
                <a:sym typeface="Arial"/>
              </a:rPr>
              <a:t>Diffida del RUP ad adempiere entro il 28 febbraio 2026</a:t>
            </a:r>
            <a:endParaRPr/>
          </a:p>
          <a:p>
            <a:pPr indent="0" lvl="0" marL="0" marR="0" rtl="0" algn="ctr">
              <a:lnSpc>
                <a:spcPct val="100000"/>
              </a:lnSpc>
              <a:spcBef>
                <a:spcPts val="600"/>
              </a:spcBef>
              <a:spcAft>
                <a:spcPts val="0"/>
              </a:spcAft>
              <a:buClr>
                <a:schemeClr val="dk1"/>
              </a:buClr>
              <a:buSzPts val="2000"/>
              <a:buFont typeface="Arial"/>
              <a:buNone/>
            </a:pPr>
            <a:r>
              <a:rPr b="1" i="0" lang="it-IT" sz="2000" u="none" cap="none" strike="noStrike">
                <a:solidFill>
                  <a:schemeClr val="dk1"/>
                </a:solidFill>
                <a:latin typeface="Arial"/>
                <a:ea typeface="Arial"/>
                <a:cs typeface="Arial"/>
                <a:sym typeface="Arial"/>
              </a:rPr>
              <a:t>Fine dei lavori: 28 febbraio 2026</a:t>
            </a:r>
            <a:endParaRPr/>
          </a:p>
        </p:txBody>
      </p:sp>
      <p:sp>
        <p:nvSpPr>
          <p:cNvPr id="371" name="Google Shape;371;p15"/>
          <p:cNvSpPr txBox="1"/>
          <p:nvPr>
            <p:ph type="title"/>
          </p:nvPr>
        </p:nvSpPr>
        <p:spPr>
          <a:xfrm>
            <a:off x="838200" y="1169985"/>
            <a:ext cx="10515600" cy="49504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B27F47"/>
              </a:buClr>
              <a:buSzPts val="2400"/>
              <a:buFont typeface="Arial"/>
              <a:buNone/>
            </a:pPr>
            <a:r>
              <a:rPr lang="it-IT" sz="2400">
                <a:latin typeface="Arial"/>
                <a:ea typeface="Arial"/>
                <a:cs typeface="Arial"/>
                <a:sym typeface="Arial"/>
              </a:rPr>
              <a:t>PROCEDURA DI REALIZZAZIONE DELL’OPERA PUBBLICA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16"/>
          <p:cNvSpPr txBox="1"/>
          <p:nvPr/>
        </p:nvSpPr>
        <p:spPr>
          <a:xfrm>
            <a:off x="3280005" y="1134517"/>
            <a:ext cx="51822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it-IT" sz="1200" u="none" strike="noStrike">
                <a:solidFill>
                  <a:schemeClr val="dk1"/>
                </a:solidFill>
                <a:latin typeface="Calibri"/>
                <a:ea typeface="Calibri"/>
                <a:cs typeface="Calibri"/>
                <a:sym typeface="Calibri"/>
              </a:rPr>
              <a:t>Opere </a:t>
            </a:r>
            <a:r>
              <a:rPr b="1" lang="it-IT" sz="1200">
                <a:solidFill>
                  <a:schemeClr val="dk1"/>
                </a:solidFill>
                <a:latin typeface="Calibri"/>
                <a:ea typeface="Calibri"/>
                <a:cs typeface="Calibri"/>
                <a:sym typeface="Calibri"/>
              </a:rPr>
              <a:t>eseguite da progetto:</a:t>
            </a:r>
            <a:endParaRPr b="1" i="0" sz="1200" u="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it-IT" sz="1200" u="none" strike="noStrike">
                <a:solidFill>
                  <a:schemeClr val="dk1"/>
                </a:solidFill>
                <a:latin typeface="Calibri"/>
                <a:ea typeface="Calibri"/>
                <a:cs typeface="Calibri"/>
                <a:sym typeface="Calibri"/>
              </a:rPr>
              <a:t>Sostituzione Quadro Power Center in cabina MT/BT - </a:t>
            </a:r>
            <a:endParaRPr/>
          </a:p>
          <a:p>
            <a:pPr indent="0" lvl="0" marL="0" marR="0" rtl="0" algn="l">
              <a:spcBef>
                <a:spcPts val="0"/>
              </a:spcBef>
              <a:spcAft>
                <a:spcPts val="0"/>
              </a:spcAft>
              <a:buNone/>
            </a:pPr>
            <a:r>
              <a:rPr b="0" i="0" lang="it-IT" sz="1200" u="none" strike="noStrike">
                <a:solidFill>
                  <a:schemeClr val="dk1"/>
                </a:solidFill>
                <a:latin typeface="Calibri"/>
                <a:ea typeface="Calibri"/>
                <a:cs typeface="Calibri"/>
                <a:sym typeface="Calibri"/>
              </a:rPr>
              <a:t>montante alimentazione Quadro generale centro Operativo (Q1) - </a:t>
            </a:r>
            <a:endParaRPr/>
          </a:p>
          <a:p>
            <a:pPr indent="0" lvl="0" marL="0" marR="0" rtl="0" algn="l">
              <a:spcBef>
                <a:spcPts val="0"/>
              </a:spcBef>
              <a:spcAft>
                <a:spcPts val="0"/>
              </a:spcAft>
              <a:buNone/>
            </a:pPr>
            <a:r>
              <a:rPr b="0" i="0" lang="it-IT" sz="1200" u="none" strike="noStrike">
                <a:solidFill>
                  <a:schemeClr val="dk1"/>
                </a:solidFill>
                <a:latin typeface="Calibri"/>
                <a:ea typeface="Calibri"/>
                <a:cs typeface="Calibri"/>
                <a:sym typeface="Calibri"/>
              </a:rPr>
              <a:t>Quadro generale del centro Oparativo (Q1);</a:t>
            </a:r>
            <a:endParaRPr/>
          </a:p>
          <a:p>
            <a:pPr indent="0" lvl="0" marL="0" marR="0" rtl="0" algn="l">
              <a:spcBef>
                <a:spcPts val="0"/>
              </a:spcBef>
              <a:spcAft>
                <a:spcPts val="0"/>
              </a:spcAft>
              <a:buNone/>
            </a:pPr>
            <a:r>
              <a:rPr b="0" i="0" lang="it-IT" sz="1200" u="none" strike="noStrike">
                <a:solidFill>
                  <a:schemeClr val="dk1"/>
                </a:solidFill>
                <a:latin typeface="Calibri"/>
                <a:ea typeface="Calibri"/>
                <a:cs typeface="Calibri"/>
                <a:sym typeface="Calibri"/>
              </a:rPr>
              <a:t>Realizzazione ed al. quadri elettrici stanze dell’Ala Vecchia</a:t>
            </a:r>
            <a:r>
              <a:rPr lang="it-IT" sz="1200">
                <a:solidFill>
                  <a:schemeClr val="dk1"/>
                </a:solidFill>
                <a:latin typeface="Calibri"/>
                <a:ea typeface="Calibri"/>
                <a:cs typeface="Calibri"/>
                <a:sym typeface="Calibri"/>
              </a:rPr>
              <a:t> -</a:t>
            </a:r>
            <a:r>
              <a:rPr b="0" i="0" lang="it-IT" sz="1200" u="none" strike="noStrike">
                <a:solidFill>
                  <a:schemeClr val="dk1"/>
                </a:solidFill>
                <a:latin typeface="Calibri"/>
                <a:ea typeface="Calibri"/>
                <a:cs typeface="Calibri"/>
                <a:sym typeface="Calibri"/>
              </a:rPr>
              <a:t> quadretti prese energia e torrette a pavimento per l’alimentazione delle utenze delle postazioni lavoro</a:t>
            </a:r>
            <a:r>
              <a:rPr lang="it-IT" sz="1200">
                <a:solidFill>
                  <a:schemeClr val="dk1"/>
                </a:solidFill>
                <a:latin typeface="Calibri"/>
                <a:ea typeface="Calibri"/>
                <a:cs typeface="Calibri"/>
                <a:sym typeface="Calibri"/>
              </a:rPr>
              <a:t> - nuovo impianto di illuminazione ordinaria e sicurezza nell’Ala Vecchia dell’edificio;</a:t>
            </a:r>
            <a:endParaRPr/>
          </a:p>
        </p:txBody>
      </p:sp>
      <p:pic>
        <p:nvPicPr>
          <p:cNvPr id="378" name="Google Shape;378;p16"/>
          <p:cNvPicPr preferRelativeResize="0"/>
          <p:nvPr/>
        </p:nvPicPr>
        <p:blipFill rotWithShape="1">
          <a:blip r:embed="rId3">
            <a:alphaModFix/>
          </a:blip>
          <a:srcRect b="0" l="0" r="0" t="0"/>
          <a:stretch/>
        </p:blipFill>
        <p:spPr>
          <a:xfrm>
            <a:off x="1177578" y="2645180"/>
            <a:ext cx="7373358" cy="3619724"/>
          </a:xfrm>
          <a:prstGeom prst="rect">
            <a:avLst/>
          </a:prstGeom>
          <a:noFill/>
          <a:ln>
            <a:noFill/>
          </a:ln>
        </p:spPr>
      </p:pic>
      <p:sp>
        <p:nvSpPr>
          <p:cNvPr id="379" name="Google Shape;379;p16"/>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80" name="Google Shape;380;p16"/>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81" name="Google Shape;381;p16"/>
          <p:cNvSpPr/>
          <p:nvPr/>
        </p:nvSpPr>
        <p:spPr>
          <a:xfrm>
            <a:off x="9728462" y="122548"/>
            <a:ext cx="2301510" cy="942681"/>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382" name="Google Shape;382;p16"/>
          <p:cNvPicPr preferRelativeResize="0"/>
          <p:nvPr/>
        </p:nvPicPr>
        <p:blipFill rotWithShape="1">
          <a:blip r:embed="rId4">
            <a:alphaModFix/>
          </a:blip>
          <a:srcRect b="0" l="0" r="0" t="0"/>
          <a:stretch/>
        </p:blipFill>
        <p:spPr>
          <a:xfrm>
            <a:off x="9934544" y="195681"/>
            <a:ext cx="1651602" cy="778125"/>
          </a:xfrm>
          <a:prstGeom prst="rect">
            <a:avLst/>
          </a:prstGeom>
          <a:noFill/>
          <a:ln>
            <a:noFill/>
          </a:ln>
        </p:spPr>
      </p:pic>
      <p:sp>
        <p:nvSpPr>
          <p:cNvPr id="383" name="Google Shape;383;p16"/>
          <p:cNvSpPr txBox="1"/>
          <p:nvPr>
            <p:ph type="title"/>
          </p:nvPr>
        </p:nvSpPr>
        <p:spPr>
          <a:xfrm>
            <a:off x="2775564" y="6017515"/>
            <a:ext cx="4971600" cy="3078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rgbClr val="B27F47"/>
              </a:buClr>
              <a:buSzPct val="100000"/>
              <a:buFont typeface="Arial"/>
              <a:buNone/>
            </a:pPr>
            <a:r>
              <a:rPr lang="it-IT" sz="1800"/>
              <a:t>Impianto di alimentazione ed utenze impianti speciali</a:t>
            </a:r>
            <a:endParaRPr/>
          </a:p>
        </p:txBody>
      </p:sp>
      <p:pic>
        <p:nvPicPr>
          <p:cNvPr id="384" name="Google Shape;384;p16"/>
          <p:cNvPicPr preferRelativeResize="0"/>
          <p:nvPr/>
        </p:nvPicPr>
        <p:blipFill rotWithShape="1">
          <a:blip r:embed="rId5">
            <a:alphaModFix/>
          </a:blip>
          <a:srcRect b="0" l="0" r="0" t="0"/>
          <a:stretch/>
        </p:blipFill>
        <p:spPr>
          <a:xfrm>
            <a:off x="66675" y="1184910"/>
            <a:ext cx="3213330" cy="1443990"/>
          </a:xfrm>
          <a:prstGeom prst="rect">
            <a:avLst/>
          </a:prstGeom>
          <a:noFill/>
          <a:ln>
            <a:noFill/>
          </a:ln>
        </p:spPr>
      </p:pic>
      <p:sp>
        <p:nvSpPr>
          <p:cNvPr id="385" name="Google Shape;385;p16"/>
          <p:cNvSpPr txBox="1"/>
          <p:nvPr/>
        </p:nvSpPr>
        <p:spPr>
          <a:xfrm>
            <a:off x="-145573" y="6281200"/>
            <a:ext cx="7678200" cy="739500"/>
          </a:xfrm>
          <a:prstGeom prst="rect">
            <a:avLst/>
          </a:prstGeom>
          <a:noFill/>
          <a:ln>
            <a:noFill/>
          </a:ln>
        </p:spPr>
        <p:txBody>
          <a:bodyPr anchorCtr="0" anchor="t" bIns="45700" lIns="91425" spcFirstLastPara="1" rIns="91425" wrap="square" tIns="45700">
            <a:normAutofit/>
          </a:bodyPr>
          <a:lstStyle/>
          <a:p>
            <a:pPr indent="0" lvl="0" marL="0" marR="0" rtl="0" algn="ctr">
              <a:lnSpc>
                <a:spcPct val="120000"/>
              </a:lnSpc>
              <a:spcBef>
                <a:spcPts val="0"/>
              </a:spcBef>
              <a:spcAft>
                <a:spcPts val="0"/>
              </a:spcAft>
              <a:buClr>
                <a:srgbClr val="B27F47"/>
              </a:buClr>
              <a:buSzPts val="1600"/>
              <a:buFont typeface="Arial"/>
              <a:buNone/>
            </a:pPr>
            <a:r>
              <a:rPr b="1" lang="it-IT" sz="1600">
                <a:solidFill>
                  <a:srgbClr val="783F04"/>
                </a:solidFill>
                <a:latin typeface="Arial"/>
                <a:ea typeface="Arial"/>
                <a:cs typeface="Arial"/>
                <a:sym typeface="Arial"/>
              </a:rPr>
              <a:t>Rifacimento e Ammodernamento Dell’impianto Elettrico Dell’ala Vecchia </a:t>
            </a:r>
            <a:r>
              <a:rPr b="1" lang="it-IT" sz="1600">
                <a:solidFill>
                  <a:srgbClr val="783F04"/>
                </a:solidFill>
              </a:rPr>
              <a:t>d</a:t>
            </a:r>
            <a:r>
              <a:rPr b="1" lang="it-IT" sz="1600">
                <a:solidFill>
                  <a:srgbClr val="783F04"/>
                </a:solidFill>
                <a:latin typeface="Arial"/>
                <a:ea typeface="Arial"/>
                <a:cs typeface="Arial"/>
                <a:sym typeface="Arial"/>
              </a:rPr>
              <a:t>ell’edificio Principale </a:t>
            </a:r>
            <a:r>
              <a:rPr b="1" lang="it-IT" sz="1600">
                <a:solidFill>
                  <a:srgbClr val="783F04"/>
                </a:solidFill>
              </a:rPr>
              <a:t>d</a:t>
            </a:r>
            <a:r>
              <a:rPr b="1" lang="it-IT" sz="1600">
                <a:solidFill>
                  <a:srgbClr val="783F04"/>
                </a:solidFill>
                <a:latin typeface="Arial"/>
                <a:ea typeface="Arial"/>
                <a:cs typeface="Arial"/>
                <a:sym typeface="Arial"/>
              </a:rPr>
              <a:t>ella Stazione Radioastronomica di Noto</a:t>
            </a:r>
            <a:endParaRPr>
              <a:solidFill>
                <a:srgbClr val="783F04"/>
              </a:solidFill>
            </a:endParaRPr>
          </a:p>
        </p:txBody>
      </p:sp>
      <p:sp>
        <p:nvSpPr>
          <p:cNvPr id="386" name="Google Shape;386;p16"/>
          <p:cNvSpPr txBox="1"/>
          <p:nvPr/>
        </p:nvSpPr>
        <p:spPr>
          <a:xfrm>
            <a:off x="8462251" y="1134517"/>
            <a:ext cx="3729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pic>
        <p:nvPicPr>
          <p:cNvPr id="387" name="Google Shape;387;p16" title="Foto 12 Esposito.jpeg"/>
          <p:cNvPicPr preferRelativeResize="0"/>
          <p:nvPr/>
        </p:nvPicPr>
        <p:blipFill>
          <a:blip r:embed="rId6">
            <a:alphaModFix/>
          </a:blip>
          <a:stretch>
            <a:fillRect/>
          </a:stretch>
        </p:blipFill>
        <p:spPr>
          <a:xfrm>
            <a:off x="8618348" y="1184892"/>
            <a:ext cx="3417405" cy="2563054"/>
          </a:xfrm>
          <a:prstGeom prst="rect">
            <a:avLst/>
          </a:prstGeom>
          <a:noFill/>
          <a:ln>
            <a:noFill/>
          </a:ln>
        </p:spPr>
      </p:pic>
      <p:pic>
        <p:nvPicPr>
          <p:cNvPr id="388" name="Google Shape;388;p16" title="Foto 8 Platania.jpeg"/>
          <p:cNvPicPr preferRelativeResize="0"/>
          <p:nvPr/>
        </p:nvPicPr>
        <p:blipFill rotWithShape="1">
          <a:blip r:embed="rId7">
            <a:alphaModFix/>
          </a:blip>
          <a:srcRect b="0" l="0" r="26508" t="0"/>
          <a:stretch/>
        </p:blipFill>
        <p:spPr>
          <a:xfrm>
            <a:off x="10761425" y="3936425"/>
            <a:ext cx="1268550" cy="2301476"/>
          </a:xfrm>
          <a:prstGeom prst="rect">
            <a:avLst/>
          </a:prstGeom>
          <a:noFill/>
          <a:ln>
            <a:noFill/>
          </a:ln>
        </p:spPr>
      </p:pic>
      <p:pic>
        <p:nvPicPr>
          <p:cNvPr id="389" name="Google Shape;389;p16" title="IMG-20260617-WA0012.jpg"/>
          <p:cNvPicPr preferRelativeResize="0"/>
          <p:nvPr/>
        </p:nvPicPr>
        <p:blipFill rotWithShape="1">
          <a:blip r:embed="rId8">
            <a:alphaModFix/>
          </a:blip>
          <a:srcRect b="0" l="0" r="0" t="17580"/>
          <a:stretch/>
        </p:blipFill>
        <p:spPr>
          <a:xfrm>
            <a:off x="8618350" y="3936425"/>
            <a:ext cx="2094202" cy="2301476"/>
          </a:xfrm>
          <a:prstGeom prst="rect">
            <a:avLst/>
          </a:prstGeom>
          <a:noFill/>
          <a:ln>
            <a:noFill/>
          </a:ln>
        </p:spPr>
      </p:pic>
      <p:pic>
        <p:nvPicPr>
          <p:cNvPr id="390" name="Google Shape;390;p16" title="IMG-20260617-WA0006.jpg"/>
          <p:cNvPicPr preferRelativeResize="0"/>
          <p:nvPr/>
        </p:nvPicPr>
        <p:blipFill>
          <a:blip r:embed="rId9">
            <a:alphaModFix/>
          </a:blip>
          <a:stretch>
            <a:fillRect/>
          </a:stretch>
        </p:blipFill>
        <p:spPr>
          <a:xfrm>
            <a:off x="66675" y="4668000"/>
            <a:ext cx="1177425" cy="1569900"/>
          </a:xfrm>
          <a:prstGeom prst="rect">
            <a:avLst/>
          </a:prstGeom>
          <a:noFill/>
          <a:ln>
            <a:noFill/>
          </a:ln>
        </p:spPr>
      </p:pic>
      <p:pic>
        <p:nvPicPr>
          <p:cNvPr id="391" name="Google Shape;391;p16" title="IMG-20260617-WA0007.jpg"/>
          <p:cNvPicPr preferRelativeResize="0"/>
          <p:nvPr/>
        </p:nvPicPr>
        <p:blipFill rotWithShape="1">
          <a:blip r:embed="rId10">
            <a:alphaModFix/>
          </a:blip>
          <a:srcRect b="8881" l="29118" r="0" t="3277"/>
          <a:stretch/>
        </p:blipFill>
        <p:spPr>
          <a:xfrm>
            <a:off x="66675" y="2786325"/>
            <a:ext cx="1043501" cy="17242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17"/>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98" name="Google Shape;398;p17"/>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399" name="Google Shape;399;p17"/>
          <p:cNvSpPr/>
          <p:nvPr/>
        </p:nvSpPr>
        <p:spPr>
          <a:xfrm>
            <a:off x="9728462" y="122548"/>
            <a:ext cx="2301510" cy="942681"/>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400" name="Google Shape;400;p17"/>
          <p:cNvPicPr preferRelativeResize="0"/>
          <p:nvPr/>
        </p:nvPicPr>
        <p:blipFill rotWithShape="1">
          <a:blip r:embed="rId3">
            <a:alphaModFix/>
          </a:blip>
          <a:srcRect b="0" l="0" r="0" t="0"/>
          <a:stretch/>
        </p:blipFill>
        <p:spPr>
          <a:xfrm>
            <a:off x="9934544" y="195681"/>
            <a:ext cx="1651602" cy="778125"/>
          </a:xfrm>
          <a:prstGeom prst="rect">
            <a:avLst/>
          </a:prstGeom>
          <a:noFill/>
          <a:ln>
            <a:noFill/>
          </a:ln>
        </p:spPr>
      </p:pic>
      <p:sp>
        <p:nvSpPr>
          <p:cNvPr id="401" name="Google Shape;401;p17"/>
          <p:cNvSpPr txBox="1"/>
          <p:nvPr>
            <p:ph type="title"/>
          </p:nvPr>
        </p:nvSpPr>
        <p:spPr>
          <a:xfrm>
            <a:off x="3234454" y="2326669"/>
            <a:ext cx="5235343" cy="307777"/>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rgbClr val="B27F47"/>
              </a:buClr>
              <a:buSzPct val="100000"/>
              <a:buFont typeface="Arial"/>
              <a:buNone/>
            </a:pPr>
            <a:r>
              <a:rPr lang="it-IT" sz="1800"/>
              <a:t>Impianto di illuminazione interna</a:t>
            </a:r>
            <a:endParaRPr/>
          </a:p>
        </p:txBody>
      </p:sp>
      <p:sp>
        <p:nvSpPr>
          <p:cNvPr id="402" name="Google Shape;402;p17"/>
          <p:cNvSpPr txBox="1"/>
          <p:nvPr/>
        </p:nvSpPr>
        <p:spPr>
          <a:xfrm>
            <a:off x="-119449" y="6275000"/>
            <a:ext cx="6736200" cy="739500"/>
          </a:xfrm>
          <a:prstGeom prst="rect">
            <a:avLst/>
          </a:prstGeom>
          <a:noFill/>
          <a:ln>
            <a:noFill/>
          </a:ln>
        </p:spPr>
        <p:txBody>
          <a:bodyPr anchorCtr="0" anchor="t" bIns="45700" lIns="91425" spcFirstLastPara="1" rIns="91425" wrap="square" tIns="45700">
            <a:normAutofit fontScale="92500"/>
          </a:bodyPr>
          <a:lstStyle/>
          <a:p>
            <a:pPr indent="0" lvl="0" marL="0" marR="0" rtl="0" algn="ctr">
              <a:lnSpc>
                <a:spcPct val="120000"/>
              </a:lnSpc>
              <a:spcBef>
                <a:spcPts val="0"/>
              </a:spcBef>
              <a:spcAft>
                <a:spcPts val="0"/>
              </a:spcAft>
              <a:buClr>
                <a:srgbClr val="B27F47"/>
              </a:buClr>
              <a:buSzPct val="100000"/>
              <a:buFont typeface="Arial"/>
              <a:buNone/>
            </a:pPr>
            <a:r>
              <a:rPr b="1" lang="it-IT" sz="1600">
                <a:solidFill>
                  <a:srgbClr val="783F04"/>
                </a:solidFill>
                <a:latin typeface="Arial"/>
                <a:ea typeface="Arial"/>
                <a:cs typeface="Arial"/>
                <a:sym typeface="Arial"/>
              </a:rPr>
              <a:t>Rifacimento e Ammodernamento Dell’impianto Elettrico Dell’ala Vecchia Dell’edificio Principale Della Stazione Radioastronomica</a:t>
            </a:r>
            <a:r>
              <a:rPr b="1" lang="it-IT" sz="1600">
                <a:solidFill>
                  <a:srgbClr val="B27F47"/>
                </a:solidFill>
                <a:latin typeface="Arial"/>
                <a:ea typeface="Arial"/>
                <a:cs typeface="Arial"/>
                <a:sym typeface="Arial"/>
              </a:rPr>
              <a:t> </a:t>
            </a:r>
            <a:r>
              <a:rPr b="1" lang="it-IT" sz="1600">
                <a:solidFill>
                  <a:srgbClr val="783F04"/>
                </a:solidFill>
                <a:latin typeface="Arial"/>
                <a:ea typeface="Arial"/>
                <a:cs typeface="Arial"/>
                <a:sym typeface="Arial"/>
              </a:rPr>
              <a:t>di Noto</a:t>
            </a:r>
            <a:endParaRPr>
              <a:solidFill>
                <a:srgbClr val="783F04"/>
              </a:solidFill>
            </a:endParaRPr>
          </a:p>
        </p:txBody>
      </p:sp>
      <p:pic>
        <p:nvPicPr>
          <p:cNvPr id="403" name="Google Shape;403;p17"/>
          <p:cNvPicPr preferRelativeResize="0"/>
          <p:nvPr/>
        </p:nvPicPr>
        <p:blipFill rotWithShape="1">
          <a:blip r:embed="rId4">
            <a:alphaModFix/>
          </a:blip>
          <a:srcRect b="0" l="0" r="0" t="0"/>
          <a:stretch/>
        </p:blipFill>
        <p:spPr>
          <a:xfrm>
            <a:off x="784871" y="1217935"/>
            <a:ext cx="10735121" cy="5055739"/>
          </a:xfrm>
          <a:prstGeom prst="rect">
            <a:avLst/>
          </a:prstGeom>
          <a:noFill/>
          <a:ln>
            <a:noFill/>
          </a:ln>
        </p:spPr>
      </p:pic>
      <p:sp>
        <p:nvSpPr>
          <p:cNvPr id="404" name="Google Shape;404;p17"/>
          <p:cNvSpPr txBox="1"/>
          <p:nvPr/>
        </p:nvSpPr>
        <p:spPr>
          <a:xfrm>
            <a:off x="7460050" y="5967232"/>
            <a:ext cx="4971600" cy="3078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rgbClr val="B27F47"/>
              </a:buClr>
              <a:buSzPts val="1800"/>
              <a:buFont typeface="Arial"/>
              <a:buNone/>
            </a:pPr>
            <a:r>
              <a:rPr b="1" lang="it-IT" sz="1800">
                <a:solidFill>
                  <a:srgbClr val="B27F47"/>
                </a:solidFill>
                <a:latin typeface="Arial"/>
                <a:ea typeface="Arial"/>
                <a:cs typeface="Arial"/>
                <a:sym typeface="Arial"/>
              </a:rPr>
              <a:t>Impianto di illuminazione interno</a:t>
            </a:r>
            <a:endParaRPr/>
          </a:p>
        </p:txBody>
      </p:sp>
      <p:pic>
        <p:nvPicPr>
          <p:cNvPr id="405" name="Google Shape;405;p17" title="Foto 13 Platania.jpeg"/>
          <p:cNvPicPr preferRelativeResize="0"/>
          <p:nvPr/>
        </p:nvPicPr>
        <p:blipFill>
          <a:blip r:embed="rId5">
            <a:alphaModFix/>
          </a:blip>
          <a:stretch>
            <a:fillRect/>
          </a:stretch>
        </p:blipFill>
        <p:spPr>
          <a:xfrm>
            <a:off x="2290825" y="4165425"/>
            <a:ext cx="2812786" cy="2109600"/>
          </a:xfrm>
          <a:prstGeom prst="rect">
            <a:avLst/>
          </a:prstGeom>
          <a:noFill/>
          <a:ln>
            <a:noFill/>
          </a:ln>
        </p:spPr>
      </p:pic>
      <p:pic>
        <p:nvPicPr>
          <p:cNvPr id="406" name="Google Shape;406;p17" title="Foto 17 Platania.jpeg"/>
          <p:cNvPicPr preferRelativeResize="0"/>
          <p:nvPr/>
        </p:nvPicPr>
        <p:blipFill>
          <a:blip r:embed="rId6">
            <a:alphaModFix/>
          </a:blip>
          <a:stretch>
            <a:fillRect/>
          </a:stretch>
        </p:blipFill>
        <p:spPr>
          <a:xfrm>
            <a:off x="5193375" y="4165425"/>
            <a:ext cx="2934159" cy="1650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18"/>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13" name="Google Shape;413;p18"/>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14" name="Google Shape;414;p18"/>
          <p:cNvSpPr/>
          <p:nvPr/>
        </p:nvSpPr>
        <p:spPr>
          <a:xfrm>
            <a:off x="9728462" y="122548"/>
            <a:ext cx="2301510" cy="942681"/>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415" name="Google Shape;415;p18"/>
          <p:cNvPicPr preferRelativeResize="0"/>
          <p:nvPr/>
        </p:nvPicPr>
        <p:blipFill rotWithShape="1">
          <a:blip r:embed="rId3">
            <a:alphaModFix/>
          </a:blip>
          <a:srcRect b="0" l="0" r="0" t="0"/>
          <a:stretch/>
        </p:blipFill>
        <p:spPr>
          <a:xfrm>
            <a:off x="9934544" y="195681"/>
            <a:ext cx="1651602" cy="778125"/>
          </a:xfrm>
          <a:prstGeom prst="rect">
            <a:avLst/>
          </a:prstGeom>
          <a:noFill/>
          <a:ln>
            <a:noFill/>
          </a:ln>
        </p:spPr>
      </p:pic>
      <p:sp>
        <p:nvSpPr>
          <p:cNvPr id="416" name="Google Shape;416;p18"/>
          <p:cNvSpPr txBox="1"/>
          <p:nvPr>
            <p:ph type="title"/>
          </p:nvPr>
        </p:nvSpPr>
        <p:spPr>
          <a:xfrm>
            <a:off x="7124852" y="1293415"/>
            <a:ext cx="5235300" cy="3078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rgbClr val="B27F47"/>
              </a:buClr>
              <a:buSzPct val="100000"/>
              <a:buFont typeface="Arial"/>
              <a:buNone/>
            </a:pPr>
            <a:r>
              <a:rPr lang="it-IT" sz="1800"/>
              <a:t>Impianto di illuminazione esterno</a:t>
            </a:r>
            <a:endParaRPr/>
          </a:p>
        </p:txBody>
      </p:sp>
      <p:sp>
        <p:nvSpPr>
          <p:cNvPr id="417" name="Google Shape;417;p18"/>
          <p:cNvSpPr txBox="1"/>
          <p:nvPr/>
        </p:nvSpPr>
        <p:spPr>
          <a:xfrm>
            <a:off x="699150" y="6280550"/>
            <a:ext cx="7254300" cy="739500"/>
          </a:xfrm>
          <a:prstGeom prst="rect">
            <a:avLst/>
          </a:prstGeom>
          <a:noFill/>
          <a:ln>
            <a:noFill/>
          </a:ln>
        </p:spPr>
        <p:txBody>
          <a:bodyPr anchorCtr="0" anchor="t" bIns="45700" lIns="91425" spcFirstLastPara="1" rIns="91425" wrap="square" tIns="45700">
            <a:normAutofit/>
          </a:bodyPr>
          <a:lstStyle/>
          <a:p>
            <a:pPr indent="0" lvl="0" marL="0" marR="0" rtl="0" algn="ctr">
              <a:lnSpc>
                <a:spcPct val="120000"/>
              </a:lnSpc>
              <a:spcBef>
                <a:spcPts val="0"/>
              </a:spcBef>
              <a:spcAft>
                <a:spcPts val="0"/>
              </a:spcAft>
              <a:buClr>
                <a:srgbClr val="B27F47"/>
              </a:buClr>
              <a:buSzPts val="1600"/>
              <a:buFont typeface="Arial"/>
              <a:buNone/>
            </a:pPr>
            <a:r>
              <a:rPr b="1" lang="it-IT" sz="1600">
                <a:solidFill>
                  <a:srgbClr val="783F04"/>
                </a:solidFill>
                <a:latin typeface="Arial"/>
                <a:ea typeface="Arial"/>
                <a:cs typeface="Arial"/>
                <a:sym typeface="Arial"/>
              </a:rPr>
              <a:t>Rifacimento e Ammodernamento Dell’impianto Elettrico Dell’ala Vecchia Dell’edificio Principale Della Stazione Radioastronomica di Noto</a:t>
            </a:r>
            <a:endParaRPr>
              <a:solidFill>
                <a:srgbClr val="783F04"/>
              </a:solidFill>
            </a:endParaRPr>
          </a:p>
        </p:txBody>
      </p:sp>
      <p:pic>
        <p:nvPicPr>
          <p:cNvPr id="418" name="Google Shape;418;p18"/>
          <p:cNvPicPr preferRelativeResize="0"/>
          <p:nvPr/>
        </p:nvPicPr>
        <p:blipFill rotWithShape="1">
          <a:blip r:embed="rId4">
            <a:alphaModFix/>
          </a:blip>
          <a:srcRect b="0" l="0" r="0" t="0"/>
          <a:stretch/>
        </p:blipFill>
        <p:spPr>
          <a:xfrm>
            <a:off x="149002" y="2794458"/>
            <a:ext cx="5749181" cy="3486084"/>
          </a:xfrm>
          <a:prstGeom prst="rect">
            <a:avLst/>
          </a:prstGeom>
          <a:noFill/>
          <a:ln>
            <a:noFill/>
          </a:ln>
        </p:spPr>
      </p:pic>
      <p:sp>
        <p:nvSpPr>
          <p:cNvPr id="419" name="Google Shape;419;p18"/>
          <p:cNvSpPr txBox="1"/>
          <p:nvPr/>
        </p:nvSpPr>
        <p:spPr>
          <a:xfrm>
            <a:off x="6969252" y="1719174"/>
            <a:ext cx="5210100" cy="181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it-IT" sz="1400" u="none" strike="noStrike">
                <a:solidFill>
                  <a:schemeClr val="dk1"/>
                </a:solidFill>
                <a:latin typeface="Calibri"/>
                <a:ea typeface="Calibri"/>
                <a:cs typeface="Calibri"/>
                <a:sym typeface="Calibri"/>
              </a:rPr>
              <a:t>Manutenzione straordinaria dell’impianto di illuminazione esterna), mediante sostituzione dei proiettori esistenti ad incandescenza per l’illuminazione perimetrale e dei</a:t>
            </a:r>
            <a:endParaRPr/>
          </a:p>
          <a:p>
            <a:pPr indent="0" lvl="0" marL="0" marR="0" rtl="0" algn="l">
              <a:spcBef>
                <a:spcPts val="0"/>
              </a:spcBef>
              <a:spcAft>
                <a:spcPts val="0"/>
              </a:spcAft>
              <a:buNone/>
            </a:pPr>
            <a:r>
              <a:rPr b="0" i="0" lang="it-IT" sz="1400" u="none" strike="noStrike">
                <a:solidFill>
                  <a:schemeClr val="dk1"/>
                </a:solidFill>
                <a:latin typeface="Calibri"/>
                <a:ea typeface="Calibri"/>
                <a:cs typeface="Calibri"/>
                <a:sym typeface="Calibri"/>
              </a:rPr>
              <a:t>camminamenti con n° 60 nuovi corpi illuminanti a LED fissati agli stessi pali esistenti con apposite staffe, ed aggiunta di n°7 proiettori a LED sulla copertura del centro operativo per una illuminazione esterna diffusa, compreso la</a:t>
            </a:r>
            <a:endParaRPr/>
          </a:p>
          <a:p>
            <a:pPr indent="0" lvl="0" marL="0" marR="0" rtl="0" algn="l">
              <a:spcBef>
                <a:spcPts val="0"/>
              </a:spcBef>
              <a:spcAft>
                <a:spcPts val="0"/>
              </a:spcAft>
              <a:buNone/>
            </a:pPr>
            <a:r>
              <a:rPr b="0" i="0" lang="it-IT" sz="1400" u="none" strike="noStrike">
                <a:solidFill>
                  <a:schemeClr val="dk1"/>
                </a:solidFill>
                <a:latin typeface="Calibri"/>
                <a:ea typeface="Calibri"/>
                <a:cs typeface="Calibri"/>
                <a:sym typeface="Calibri"/>
              </a:rPr>
              <a:t>realizzazione di nuove connessioni a regola dell’arte</a:t>
            </a:r>
            <a:endParaRPr sz="1400">
              <a:solidFill>
                <a:schemeClr val="dk1"/>
              </a:solidFill>
              <a:latin typeface="Calibri"/>
              <a:ea typeface="Calibri"/>
              <a:cs typeface="Calibri"/>
              <a:sym typeface="Calibri"/>
            </a:endParaRPr>
          </a:p>
        </p:txBody>
      </p:sp>
      <p:pic>
        <p:nvPicPr>
          <p:cNvPr id="420" name="Google Shape;420;p18"/>
          <p:cNvPicPr preferRelativeResize="0"/>
          <p:nvPr/>
        </p:nvPicPr>
        <p:blipFill rotWithShape="1">
          <a:blip r:embed="rId5">
            <a:alphaModFix/>
          </a:blip>
          <a:srcRect b="0" l="0" r="0" t="0"/>
          <a:stretch/>
        </p:blipFill>
        <p:spPr>
          <a:xfrm>
            <a:off x="7043963" y="3525420"/>
            <a:ext cx="5060669" cy="2209365"/>
          </a:xfrm>
          <a:prstGeom prst="rect">
            <a:avLst/>
          </a:prstGeom>
          <a:noFill/>
          <a:ln>
            <a:noFill/>
          </a:ln>
        </p:spPr>
      </p:pic>
      <p:pic>
        <p:nvPicPr>
          <p:cNvPr id="421" name="Google Shape;421;p18"/>
          <p:cNvPicPr preferRelativeResize="0"/>
          <p:nvPr/>
        </p:nvPicPr>
        <p:blipFill rotWithShape="1">
          <a:blip r:embed="rId6">
            <a:alphaModFix/>
          </a:blip>
          <a:srcRect b="0" l="0" r="0" t="0"/>
          <a:stretch/>
        </p:blipFill>
        <p:spPr>
          <a:xfrm>
            <a:off x="4545143" y="5832100"/>
            <a:ext cx="7646855" cy="496950"/>
          </a:xfrm>
          <a:prstGeom prst="rect">
            <a:avLst/>
          </a:prstGeom>
          <a:noFill/>
          <a:ln>
            <a:noFill/>
          </a:ln>
        </p:spPr>
      </p:pic>
      <p:pic>
        <p:nvPicPr>
          <p:cNvPr id="422" name="Google Shape;422;p18" title="Foto 4 Esposito.jpeg"/>
          <p:cNvPicPr preferRelativeResize="0"/>
          <p:nvPr/>
        </p:nvPicPr>
        <p:blipFill>
          <a:blip r:embed="rId7">
            <a:alphaModFix/>
          </a:blip>
          <a:stretch>
            <a:fillRect/>
          </a:stretch>
        </p:blipFill>
        <p:spPr>
          <a:xfrm>
            <a:off x="5689137" y="1178288"/>
            <a:ext cx="1297699" cy="2307026"/>
          </a:xfrm>
          <a:prstGeom prst="rect">
            <a:avLst/>
          </a:prstGeom>
          <a:noFill/>
          <a:ln>
            <a:noFill/>
          </a:ln>
        </p:spPr>
      </p:pic>
      <p:pic>
        <p:nvPicPr>
          <p:cNvPr id="423" name="Google Shape;423;p18" title="Foto 7 Esposio.jpeg"/>
          <p:cNvPicPr preferRelativeResize="0"/>
          <p:nvPr/>
        </p:nvPicPr>
        <p:blipFill>
          <a:blip r:embed="rId8">
            <a:alphaModFix/>
          </a:blip>
          <a:stretch>
            <a:fillRect/>
          </a:stretch>
        </p:blipFill>
        <p:spPr>
          <a:xfrm>
            <a:off x="4334273" y="1178275"/>
            <a:ext cx="1297699" cy="2307052"/>
          </a:xfrm>
          <a:prstGeom prst="rect">
            <a:avLst/>
          </a:prstGeom>
          <a:noFill/>
          <a:ln>
            <a:noFill/>
          </a:ln>
        </p:spPr>
      </p:pic>
      <p:pic>
        <p:nvPicPr>
          <p:cNvPr id="424" name="Google Shape;424;p18" title="Foto 8 Esposito.jpeg"/>
          <p:cNvPicPr preferRelativeResize="0"/>
          <p:nvPr/>
        </p:nvPicPr>
        <p:blipFill rotWithShape="1">
          <a:blip r:embed="rId9">
            <a:alphaModFix/>
          </a:blip>
          <a:srcRect b="30080" l="0" r="0" t="0"/>
          <a:stretch/>
        </p:blipFill>
        <p:spPr>
          <a:xfrm>
            <a:off x="2971213" y="1178300"/>
            <a:ext cx="1297699" cy="1613051"/>
          </a:xfrm>
          <a:prstGeom prst="rect">
            <a:avLst/>
          </a:prstGeom>
          <a:noFill/>
          <a:ln>
            <a:noFill/>
          </a:ln>
        </p:spPr>
      </p:pic>
      <p:pic>
        <p:nvPicPr>
          <p:cNvPr id="425" name="Google Shape;425;p18" title="Foto 5 Esposito.jpeg"/>
          <p:cNvPicPr preferRelativeResize="0"/>
          <p:nvPr/>
        </p:nvPicPr>
        <p:blipFill>
          <a:blip r:embed="rId10">
            <a:alphaModFix/>
          </a:blip>
          <a:stretch>
            <a:fillRect/>
          </a:stretch>
        </p:blipFill>
        <p:spPr>
          <a:xfrm>
            <a:off x="1608150" y="1178263"/>
            <a:ext cx="1297699" cy="2307062"/>
          </a:xfrm>
          <a:prstGeom prst="rect">
            <a:avLst/>
          </a:prstGeom>
          <a:noFill/>
          <a:ln>
            <a:noFill/>
          </a:ln>
        </p:spPr>
      </p:pic>
      <p:pic>
        <p:nvPicPr>
          <p:cNvPr id="426" name="Google Shape;426;p18" title="Foto 12 Platania.jpeg"/>
          <p:cNvPicPr preferRelativeResize="0"/>
          <p:nvPr/>
        </p:nvPicPr>
        <p:blipFill>
          <a:blip r:embed="rId11">
            <a:alphaModFix/>
          </a:blip>
          <a:stretch>
            <a:fillRect/>
          </a:stretch>
        </p:blipFill>
        <p:spPr>
          <a:xfrm>
            <a:off x="60800" y="1178300"/>
            <a:ext cx="1454700" cy="193959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19"/>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33" name="Google Shape;433;p19"/>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34" name="Google Shape;434;p19"/>
          <p:cNvSpPr/>
          <p:nvPr/>
        </p:nvSpPr>
        <p:spPr>
          <a:xfrm>
            <a:off x="9728462" y="122548"/>
            <a:ext cx="2301510" cy="942681"/>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435" name="Google Shape;435;p19"/>
          <p:cNvPicPr preferRelativeResize="0"/>
          <p:nvPr/>
        </p:nvPicPr>
        <p:blipFill rotWithShape="1">
          <a:blip r:embed="rId3">
            <a:alphaModFix/>
          </a:blip>
          <a:srcRect b="0" l="0" r="0" t="0"/>
          <a:stretch/>
        </p:blipFill>
        <p:spPr>
          <a:xfrm>
            <a:off x="9934544" y="195681"/>
            <a:ext cx="1651602" cy="778125"/>
          </a:xfrm>
          <a:prstGeom prst="rect">
            <a:avLst/>
          </a:prstGeom>
          <a:noFill/>
          <a:ln>
            <a:noFill/>
          </a:ln>
        </p:spPr>
      </p:pic>
      <p:sp>
        <p:nvSpPr>
          <p:cNvPr id="436" name="Google Shape;436;p19"/>
          <p:cNvSpPr txBox="1"/>
          <p:nvPr>
            <p:ph idx="1" type="body"/>
          </p:nvPr>
        </p:nvSpPr>
        <p:spPr>
          <a:xfrm>
            <a:off x="334350" y="2163300"/>
            <a:ext cx="11251800" cy="3490200"/>
          </a:xfrm>
          <a:prstGeom prst="rect">
            <a:avLst/>
          </a:prstGeom>
          <a:solidFill>
            <a:schemeClr val="lt1"/>
          </a:solidFill>
          <a:ln cap="flat" cmpd="sng" w="12700">
            <a:solidFill>
              <a:schemeClr val="accent4"/>
            </a:solidFill>
            <a:prstDash val="solid"/>
            <a:miter lim="8000"/>
            <a:headEnd len="sm" w="sm" type="none"/>
            <a:tailEnd len="sm" w="sm" type="none"/>
          </a:ln>
        </p:spPr>
        <p:txBody>
          <a:bodyPr anchorCtr="0" anchor="t" bIns="45700" lIns="91425" spcFirstLastPara="1" rIns="91425" wrap="square" tIns="45700">
            <a:noAutofit/>
          </a:bodyPr>
          <a:lstStyle/>
          <a:p>
            <a:pPr indent="0" lvl="0" marL="457200" marR="0" rtl="0" algn="ctr">
              <a:lnSpc>
                <a:spcPct val="100000"/>
              </a:lnSpc>
              <a:spcBef>
                <a:spcPts val="0"/>
              </a:spcBef>
              <a:spcAft>
                <a:spcPts val="0"/>
              </a:spcAft>
              <a:buClr>
                <a:schemeClr val="dk1"/>
              </a:buClr>
              <a:buSzPts val="2000"/>
              <a:buFont typeface="Arial"/>
              <a:buNone/>
            </a:pPr>
            <a:r>
              <a:rPr b="0" i="0" lang="it-IT" sz="2000" u="none" cap="none" strike="noStrike">
                <a:solidFill>
                  <a:schemeClr val="dk1"/>
                </a:solidFill>
                <a:latin typeface="Arial"/>
                <a:ea typeface="Arial"/>
                <a:cs typeface="Arial"/>
                <a:sym typeface="Arial"/>
              </a:rPr>
              <a:t>Affidamento servizio progettazione esecutiva e DL: aprile 2023</a:t>
            </a:r>
            <a:endParaRPr/>
          </a:p>
          <a:p>
            <a:pPr indent="0" lvl="0" marL="457200" marR="0" rtl="0" algn="ctr">
              <a:lnSpc>
                <a:spcPct val="100000"/>
              </a:lnSpc>
              <a:spcBef>
                <a:spcPts val="600"/>
              </a:spcBef>
              <a:spcAft>
                <a:spcPts val="0"/>
              </a:spcAft>
              <a:buClr>
                <a:schemeClr val="dk1"/>
              </a:buClr>
              <a:buSzPts val="2000"/>
              <a:buFont typeface="Arial"/>
              <a:buNone/>
            </a:pPr>
            <a:r>
              <a:rPr b="0" i="0" lang="it-IT" sz="2000" u="none" cap="none" strike="noStrike">
                <a:solidFill>
                  <a:schemeClr val="dk1"/>
                </a:solidFill>
                <a:latin typeface="Arial"/>
                <a:ea typeface="Arial"/>
                <a:cs typeface="Arial"/>
                <a:sym typeface="Arial"/>
              </a:rPr>
              <a:t>Presentazione, Validazione ed approvazione progetto esecutivo: febbraio–marzo</a:t>
            </a:r>
            <a:r>
              <a:rPr lang="it-IT" sz="2000"/>
              <a:t>-</a:t>
            </a:r>
            <a:r>
              <a:rPr b="0" i="0" lang="it-IT" sz="2000" u="none" cap="none" strike="noStrike">
                <a:solidFill>
                  <a:schemeClr val="dk1"/>
                </a:solidFill>
                <a:latin typeface="Arial"/>
                <a:ea typeface="Arial"/>
                <a:cs typeface="Arial"/>
                <a:sym typeface="Arial"/>
              </a:rPr>
              <a:t>aprile 2025</a:t>
            </a:r>
            <a:endParaRPr/>
          </a:p>
          <a:p>
            <a:pPr indent="0" lvl="0" marL="457200" marR="0" rtl="0" algn="ctr">
              <a:lnSpc>
                <a:spcPct val="100000"/>
              </a:lnSpc>
              <a:spcBef>
                <a:spcPts val="600"/>
              </a:spcBef>
              <a:spcAft>
                <a:spcPts val="0"/>
              </a:spcAft>
              <a:buClr>
                <a:schemeClr val="dk1"/>
              </a:buClr>
              <a:buSzPts val="2000"/>
              <a:buFont typeface="Arial"/>
              <a:buNone/>
            </a:pPr>
            <a:r>
              <a:rPr b="0" i="0" lang="it-IT" sz="2000" u="none" cap="none" strike="noStrike">
                <a:solidFill>
                  <a:schemeClr val="dk1"/>
                </a:solidFill>
                <a:latin typeface="Arial"/>
                <a:ea typeface="Arial"/>
                <a:cs typeface="Arial"/>
                <a:sym typeface="Arial"/>
              </a:rPr>
              <a:t>Indagine di mercato per individuazione O.E. da invitare alla procedura negoziata: agosto 2024</a:t>
            </a:r>
            <a:endParaRPr/>
          </a:p>
          <a:p>
            <a:pPr indent="0" lvl="0" marL="457200" marR="0" rtl="0" algn="ctr">
              <a:lnSpc>
                <a:spcPct val="100000"/>
              </a:lnSpc>
              <a:spcBef>
                <a:spcPts val="600"/>
              </a:spcBef>
              <a:spcAft>
                <a:spcPts val="0"/>
              </a:spcAft>
              <a:buClr>
                <a:schemeClr val="dk1"/>
              </a:buClr>
              <a:buSzPts val="2000"/>
              <a:buFont typeface="Arial"/>
              <a:buNone/>
            </a:pPr>
            <a:r>
              <a:rPr b="0" i="0" lang="it-IT" sz="2000" u="none" cap="none" strike="noStrike">
                <a:solidFill>
                  <a:schemeClr val="dk1"/>
                </a:solidFill>
                <a:latin typeface="Arial"/>
                <a:ea typeface="Arial"/>
                <a:cs typeface="Arial"/>
                <a:sym typeface="Arial"/>
              </a:rPr>
              <a:t>Procedura negoziata per l’affidamento lavori - contratto: aprile-luglio 2025</a:t>
            </a:r>
            <a:endParaRPr/>
          </a:p>
          <a:p>
            <a:pPr indent="0" lvl="0" marL="457200" marR="0" rtl="0" algn="ctr">
              <a:lnSpc>
                <a:spcPct val="100000"/>
              </a:lnSpc>
              <a:spcBef>
                <a:spcPts val="600"/>
              </a:spcBef>
              <a:spcAft>
                <a:spcPts val="0"/>
              </a:spcAft>
              <a:buClr>
                <a:schemeClr val="dk1"/>
              </a:buClr>
              <a:buSzPts val="2000"/>
              <a:buFont typeface="Arial"/>
              <a:buNone/>
            </a:pPr>
            <a:r>
              <a:rPr b="0" i="0" lang="it-IT" sz="2000" u="none" cap="none" strike="noStrike">
                <a:solidFill>
                  <a:schemeClr val="dk1"/>
                </a:solidFill>
                <a:latin typeface="Arial"/>
                <a:ea typeface="Arial"/>
                <a:cs typeface="Arial"/>
                <a:sym typeface="Arial"/>
              </a:rPr>
              <a:t>Consegna dei lavori: 8 settembre 2025 (durata prevista 50 gg)⟶scadenza 15 novembre 2025</a:t>
            </a:r>
            <a:endParaRPr/>
          </a:p>
          <a:p>
            <a:pPr indent="0" lvl="0" marL="457200" marR="0" rtl="0" algn="ctr">
              <a:lnSpc>
                <a:spcPct val="100000"/>
              </a:lnSpc>
              <a:spcBef>
                <a:spcPts val="600"/>
              </a:spcBef>
              <a:spcAft>
                <a:spcPts val="0"/>
              </a:spcAft>
              <a:buClr>
                <a:schemeClr val="dk1"/>
              </a:buClr>
              <a:buSzPts val="2000"/>
              <a:buFont typeface="Arial"/>
              <a:buNone/>
            </a:pPr>
            <a:r>
              <a:rPr b="0" i="0" lang="it-IT" sz="2000" u="none" cap="none" strike="noStrike">
                <a:solidFill>
                  <a:schemeClr val="dk1"/>
                </a:solidFill>
                <a:latin typeface="Arial"/>
                <a:ea typeface="Arial"/>
                <a:cs typeface="Arial"/>
                <a:sym typeface="Arial"/>
              </a:rPr>
              <a:t>Sospensione lavori: 15 novembre 2026 per presentazione ed approvazione perizia di variante</a:t>
            </a:r>
            <a:endParaRPr/>
          </a:p>
          <a:p>
            <a:pPr indent="0" lvl="0" marL="457200" marR="0" rtl="0" algn="ctr">
              <a:lnSpc>
                <a:spcPct val="100000"/>
              </a:lnSpc>
              <a:spcBef>
                <a:spcPts val="600"/>
              </a:spcBef>
              <a:spcAft>
                <a:spcPts val="0"/>
              </a:spcAft>
              <a:buClr>
                <a:schemeClr val="dk1"/>
              </a:buClr>
              <a:buSzPts val="2000"/>
              <a:buFont typeface="Arial"/>
              <a:buNone/>
            </a:pPr>
            <a:r>
              <a:rPr b="0" i="0" lang="it-IT" sz="2000" u="none" cap="none" strike="noStrike">
                <a:solidFill>
                  <a:schemeClr val="dk1"/>
                </a:solidFill>
                <a:latin typeface="Arial"/>
                <a:ea typeface="Arial"/>
                <a:cs typeface="Arial"/>
                <a:sym typeface="Arial"/>
              </a:rPr>
              <a:t>Perizia di Variante: gennaio 2026 (2</a:t>
            </a:r>
            <a:r>
              <a:rPr lang="it-IT" sz="2000"/>
              <a:t>8</a:t>
            </a:r>
            <a:r>
              <a:rPr b="0" i="0" lang="it-IT" sz="2000" u="none" cap="none" strike="noStrike">
                <a:solidFill>
                  <a:schemeClr val="dk1"/>
                </a:solidFill>
                <a:latin typeface="Arial"/>
                <a:ea typeface="Arial"/>
                <a:cs typeface="Arial"/>
                <a:sym typeface="Arial"/>
              </a:rPr>
              <a:t> k€)</a:t>
            </a:r>
            <a:endParaRPr/>
          </a:p>
          <a:p>
            <a:pPr indent="0" lvl="0" marL="457200" marR="0" rtl="0" algn="ctr">
              <a:lnSpc>
                <a:spcPct val="100000"/>
              </a:lnSpc>
              <a:spcBef>
                <a:spcPts val="600"/>
              </a:spcBef>
              <a:spcAft>
                <a:spcPts val="0"/>
              </a:spcAft>
              <a:buClr>
                <a:schemeClr val="dk1"/>
              </a:buClr>
              <a:buSzPts val="2000"/>
              <a:buFont typeface="Arial"/>
              <a:buNone/>
            </a:pPr>
            <a:r>
              <a:rPr b="1" i="0" lang="it-IT" sz="2000" u="none" cap="none" strike="noStrike">
                <a:solidFill>
                  <a:schemeClr val="dk1"/>
                </a:solidFill>
                <a:latin typeface="Arial"/>
                <a:ea typeface="Arial"/>
                <a:cs typeface="Arial"/>
                <a:sym typeface="Arial"/>
              </a:rPr>
              <a:t>Fine dei lavori: 4 marzo 2026</a:t>
            </a:r>
            <a:endParaRPr/>
          </a:p>
        </p:txBody>
      </p:sp>
      <p:sp>
        <p:nvSpPr>
          <p:cNvPr id="437" name="Google Shape;437;p19"/>
          <p:cNvSpPr txBox="1"/>
          <p:nvPr>
            <p:ph type="title"/>
          </p:nvPr>
        </p:nvSpPr>
        <p:spPr>
          <a:xfrm>
            <a:off x="838200" y="1335088"/>
            <a:ext cx="10515600" cy="78105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B27F47"/>
              </a:buClr>
              <a:buSzPts val="2400"/>
              <a:buFont typeface="Arial"/>
              <a:buNone/>
            </a:pPr>
            <a:r>
              <a:rPr lang="it-IT" sz="2400">
                <a:latin typeface="Arial"/>
                <a:ea typeface="Arial"/>
                <a:cs typeface="Arial"/>
                <a:sym typeface="Arial"/>
              </a:rPr>
              <a:t>PROCEDURA DI REALIZZAZIONE DELL’OPERA PUBBLICA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
          <p:cNvPicPr preferRelativeResize="0"/>
          <p:nvPr/>
        </p:nvPicPr>
        <p:blipFill rotWithShape="1">
          <a:blip r:embed="rId3">
            <a:alphaModFix/>
          </a:blip>
          <a:srcRect b="5834" l="62" r="1041" t="-412"/>
          <a:stretch/>
        </p:blipFill>
        <p:spPr>
          <a:xfrm>
            <a:off x="1" y="1102549"/>
            <a:ext cx="12176760" cy="5237292"/>
          </a:xfrm>
          <a:prstGeom prst="rect">
            <a:avLst/>
          </a:prstGeom>
          <a:noFill/>
          <a:ln>
            <a:noFill/>
          </a:ln>
        </p:spPr>
      </p:pic>
      <p:sp>
        <p:nvSpPr>
          <p:cNvPr id="124" name="Google Shape;124;p2"/>
          <p:cNvSpPr txBox="1"/>
          <p:nvPr>
            <p:ph type="title"/>
          </p:nvPr>
        </p:nvSpPr>
        <p:spPr>
          <a:xfrm>
            <a:off x="128201" y="1102548"/>
            <a:ext cx="10515600" cy="54453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Arial"/>
              <a:buNone/>
            </a:pPr>
            <a:r>
              <a:rPr lang="it-IT"/>
              <a:t>Contestualizzazione del sito</a:t>
            </a:r>
            <a:endParaRPr/>
          </a:p>
        </p:txBody>
      </p:sp>
      <p:pic>
        <p:nvPicPr>
          <p:cNvPr id="125" name="Google Shape;125;p2"/>
          <p:cNvPicPr preferRelativeResize="0"/>
          <p:nvPr/>
        </p:nvPicPr>
        <p:blipFill rotWithShape="1">
          <a:blip r:embed="rId4">
            <a:alphaModFix/>
          </a:blip>
          <a:srcRect b="0" l="1418" r="1192" t="0"/>
          <a:stretch/>
        </p:blipFill>
        <p:spPr>
          <a:xfrm>
            <a:off x="3962876" y="1874345"/>
            <a:ext cx="7044429" cy="4068708"/>
          </a:xfrm>
          <a:prstGeom prst="rect">
            <a:avLst/>
          </a:prstGeom>
          <a:noFill/>
          <a:ln cap="flat" cmpd="sng" w="9525">
            <a:solidFill>
              <a:schemeClr val="dk1"/>
            </a:solidFill>
            <a:prstDash val="solid"/>
            <a:round/>
            <a:headEnd len="sm" w="sm" type="none"/>
            <a:tailEnd len="sm" w="sm" type="none"/>
          </a:ln>
        </p:spPr>
      </p:pic>
      <p:sp>
        <p:nvSpPr>
          <p:cNvPr id="126" name="Google Shape;126;p2"/>
          <p:cNvSpPr txBox="1"/>
          <p:nvPr/>
        </p:nvSpPr>
        <p:spPr>
          <a:xfrm>
            <a:off x="0" y="6356947"/>
            <a:ext cx="2581275" cy="25938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800"/>
              <a:buFont typeface="Arial"/>
              <a:buNone/>
            </a:pPr>
            <a:r>
              <a:rPr b="1" lang="it-IT" sz="800">
                <a:solidFill>
                  <a:schemeClr val="dk1"/>
                </a:solidFill>
                <a:latin typeface="Arial"/>
                <a:ea typeface="Arial"/>
                <a:cs typeface="Arial"/>
                <a:sym typeface="Arial"/>
              </a:rPr>
              <a:t>STRALCIO CARTOGRAFICO I.G.M.</a:t>
            </a:r>
            <a:endParaRPr/>
          </a:p>
        </p:txBody>
      </p:sp>
      <p:pic>
        <p:nvPicPr>
          <p:cNvPr id="127" name="Google Shape;127;p2"/>
          <p:cNvPicPr preferRelativeResize="0"/>
          <p:nvPr/>
        </p:nvPicPr>
        <p:blipFill rotWithShape="1">
          <a:blip r:embed="rId5">
            <a:alphaModFix/>
          </a:blip>
          <a:srcRect b="0" l="0" r="0" t="0"/>
          <a:stretch/>
        </p:blipFill>
        <p:spPr>
          <a:xfrm>
            <a:off x="9682472" y="121336"/>
            <a:ext cx="2191056" cy="981212"/>
          </a:xfrm>
          <a:prstGeom prst="rect">
            <a:avLst/>
          </a:prstGeom>
          <a:noFill/>
          <a:ln>
            <a:noFill/>
          </a:ln>
        </p:spPr>
      </p:pic>
      <p:pic>
        <p:nvPicPr>
          <p:cNvPr id="128" name="Google Shape;128;p2"/>
          <p:cNvPicPr preferRelativeResize="0"/>
          <p:nvPr/>
        </p:nvPicPr>
        <p:blipFill rotWithShape="1">
          <a:blip r:embed="rId6">
            <a:alphaModFix/>
          </a:blip>
          <a:srcRect b="0" l="0" r="0" t="0"/>
          <a:stretch/>
        </p:blipFill>
        <p:spPr>
          <a:xfrm>
            <a:off x="221517" y="4877709"/>
            <a:ext cx="2444456" cy="1378035"/>
          </a:xfrm>
          <a:prstGeom prst="rect">
            <a:avLst/>
          </a:prstGeom>
          <a:noFill/>
          <a:ln>
            <a:noFill/>
          </a:ln>
        </p:spPr>
      </p:pic>
      <p:cxnSp>
        <p:nvCxnSpPr>
          <p:cNvPr id="129" name="Google Shape;129;p2"/>
          <p:cNvCxnSpPr/>
          <p:nvPr/>
        </p:nvCxnSpPr>
        <p:spPr>
          <a:xfrm flipH="1">
            <a:off x="3233057" y="2924583"/>
            <a:ext cx="643501" cy="352017"/>
          </a:xfrm>
          <a:prstGeom prst="straightConnector1">
            <a:avLst/>
          </a:prstGeom>
          <a:noFill/>
          <a:ln cap="flat" cmpd="sng" w="19050">
            <a:solidFill>
              <a:schemeClr val="accent1"/>
            </a:solidFill>
            <a:prstDash val="solid"/>
            <a:miter lim="8000"/>
            <a:headEnd len="sm" w="sm" type="none"/>
            <a:tailEnd len="med" w="med" type="triangl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20"/>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44" name="Google Shape;444;p20"/>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45" name="Google Shape;445;p20"/>
          <p:cNvSpPr/>
          <p:nvPr/>
        </p:nvSpPr>
        <p:spPr>
          <a:xfrm>
            <a:off x="9728462" y="122548"/>
            <a:ext cx="2301510" cy="942681"/>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446" name="Google Shape;446;p20"/>
          <p:cNvPicPr preferRelativeResize="0"/>
          <p:nvPr/>
        </p:nvPicPr>
        <p:blipFill rotWithShape="1">
          <a:blip r:embed="rId3">
            <a:alphaModFix/>
          </a:blip>
          <a:srcRect b="0" l="0" r="0" t="0"/>
          <a:stretch/>
        </p:blipFill>
        <p:spPr>
          <a:xfrm>
            <a:off x="9934544" y="195681"/>
            <a:ext cx="1651602" cy="778125"/>
          </a:xfrm>
          <a:prstGeom prst="rect">
            <a:avLst/>
          </a:prstGeom>
          <a:noFill/>
          <a:ln>
            <a:noFill/>
          </a:ln>
        </p:spPr>
      </p:pic>
      <p:sp>
        <p:nvSpPr>
          <p:cNvPr id="447" name="Google Shape;447;p20"/>
          <p:cNvSpPr txBox="1"/>
          <p:nvPr>
            <p:ph type="title"/>
          </p:nvPr>
        </p:nvSpPr>
        <p:spPr>
          <a:xfrm>
            <a:off x="3596475" y="1223225"/>
            <a:ext cx="8639100" cy="565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1A63A0"/>
              </a:buClr>
              <a:buSzPts val="4050"/>
              <a:buFont typeface="Roboto"/>
              <a:buNone/>
            </a:pPr>
            <a:r>
              <a:rPr lang="it-IT" sz="2320"/>
              <a:t>Refurbishment impianti WP4 T 5.4 </a:t>
            </a:r>
            <a:r>
              <a:rPr b="1" lang="it-IT" sz="2320">
                <a:solidFill>
                  <a:srgbClr val="B27F47"/>
                </a:solidFill>
                <a:latin typeface="Arial"/>
                <a:ea typeface="Arial"/>
                <a:cs typeface="Arial"/>
                <a:sym typeface="Arial"/>
              </a:rPr>
              <a:t>PNRR – NG CROCE</a:t>
            </a:r>
            <a:endParaRPr sz="2320"/>
          </a:p>
        </p:txBody>
      </p:sp>
      <p:sp>
        <p:nvSpPr>
          <p:cNvPr id="448" name="Google Shape;448;p20"/>
          <p:cNvSpPr/>
          <p:nvPr/>
        </p:nvSpPr>
        <p:spPr>
          <a:xfrm>
            <a:off x="173031" y="1174191"/>
            <a:ext cx="3786125" cy="1421928"/>
          </a:xfrm>
          <a:prstGeom prst="roundRect">
            <a:avLst>
              <a:gd fmla="val 16667" name="adj"/>
            </a:avLst>
          </a:prstGeom>
          <a:solidFill>
            <a:schemeClr val="lt1"/>
          </a:solidFill>
          <a:ln cap="flat" cmpd="sng" w="12700">
            <a:solidFill>
              <a:schemeClr val="accent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rPr lang="it-IT" sz="1800">
                <a:solidFill>
                  <a:schemeClr val="dk1"/>
                </a:solidFill>
                <a:latin typeface="Calibri"/>
                <a:ea typeface="Calibri"/>
                <a:cs typeface="Calibri"/>
                <a:sym typeface="Calibri"/>
              </a:rPr>
              <a:t>Adeguamento ed efficientamento energetico degli impianti meccanici, di climatizzazione, idro-termo-sanitari e di ventilazione</a:t>
            </a:r>
            <a:endParaRPr/>
          </a:p>
        </p:txBody>
      </p:sp>
      <p:sp>
        <p:nvSpPr>
          <p:cNvPr id="449" name="Google Shape;449;p20"/>
          <p:cNvSpPr/>
          <p:nvPr/>
        </p:nvSpPr>
        <p:spPr>
          <a:xfrm>
            <a:off x="4422033" y="1660596"/>
            <a:ext cx="3557298" cy="848474"/>
          </a:xfrm>
          <a:prstGeom prst="roundRect">
            <a:avLst>
              <a:gd fmla="val 16667" name="adj"/>
            </a:avLst>
          </a:prstGeom>
          <a:solidFill>
            <a:schemeClr val="lt1"/>
          </a:solidFill>
          <a:ln cap="flat" cmpd="sng" w="12700">
            <a:solidFill>
              <a:srgbClr val="00B0F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B0F0"/>
              </a:solidFill>
              <a:latin typeface="Calibri"/>
              <a:ea typeface="Calibri"/>
              <a:cs typeface="Calibri"/>
              <a:sym typeface="Calibri"/>
            </a:endParaRPr>
          </a:p>
        </p:txBody>
      </p:sp>
      <p:sp>
        <p:nvSpPr>
          <p:cNvPr id="450" name="Google Shape;450;p20"/>
          <p:cNvSpPr/>
          <p:nvPr/>
        </p:nvSpPr>
        <p:spPr>
          <a:xfrm>
            <a:off x="4480472" y="1707264"/>
            <a:ext cx="4067175" cy="75713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it-IT" sz="1800">
                <a:solidFill>
                  <a:schemeClr val="dk1"/>
                </a:solidFill>
                <a:latin typeface="Calibri"/>
                <a:ea typeface="Calibri"/>
                <a:cs typeface="Calibri"/>
                <a:sym typeface="Calibri"/>
              </a:rPr>
              <a:t>MS per adeguamento degli impianti elettrici e relamping dell’edificio</a:t>
            </a:r>
            <a:endParaRPr/>
          </a:p>
        </p:txBody>
      </p:sp>
      <p:sp>
        <p:nvSpPr>
          <p:cNvPr id="451" name="Google Shape;451;p20"/>
          <p:cNvSpPr txBox="1"/>
          <p:nvPr/>
        </p:nvSpPr>
        <p:spPr>
          <a:xfrm>
            <a:off x="8101350" y="3356700"/>
            <a:ext cx="3322500" cy="778200"/>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C55A11"/>
              </a:buClr>
              <a:buSzPts val="2800"/>
              <a:buFont typeface="Arial"/>
              <a:buNone/>
            </a:pPr>
            <a:r>
              <a:rPr b="1" lang="it-IT" sz="2320">
                <a:solidFill>
                  <a:srgbClr val="B27F47"/>
                </a:solidFill>
              </a:rPr>
              <a:t>Importo totale finale lavori: 830 K€</a:t>
            </a:r>
            <a:endParaRPr b="1" sz="2320">
              <a:solidFill>
                <a:srgbClr val="B27F47"/>
              </a:solidFill>
            </a:endParaRPr>
          </a:p>
        </p:txBody>
      </p:sp>
      <p:sp>
        <p:nvSpPr>
          <p:cNvPr id="452" name="Google Shape;452;p20"/>
          <p:cNvSpPr txBox="1"/>
          <p:nvPr/>
        </p:nvSpPr>
        <p:spPr>
          <a:xfrm>
            <a:off x="436490" y="2709189"/>
            <a:ext cx="2830562" cy="741597"/>
          </a:xfrm>
          <a:prstGeom prst="rect">
            <a:avLst/>
          </a:prstGeom>
          <a:solidFill>
            <a:srgbClr val="D8E2F3"/>
          </a:solidFill>
          <a:ln cap="flat" cmpd="sng" w="12700">
            <a:solidFill>
              <a:srgbClr val="64341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C00000"/>
              </a:buClr>
              <a:buSzPts val="1400"/>
              <a:buFont typeface="Arial"/>
              <a:buNone/>
            </a:pPr>
            <a:r>
              <a:rPr b="0" i="1" lang="it-IT" sz="1400">
                <a:solidFill>
                  <a:srgbClr val="C00000"/>
                </a:solidFill>
                <a:latin typeface="Arial"/>
                <a:ea typeface="Arial"/>
                <a:cs typeface="Arial"/>
                <a:sym typeface="Arial"/>
              </a:rPr>
              <a:t>Importo lavori progetto</a:t>
            </a:r>
            <a:endParaRPr/>
          </a:p>
          <a:p>
            <a:pPr indent="0" lvl="0" marL="0" marR="0" rtl="0" algn="ctr">
              <a:lnSpc>
                <a:spcPct val="120000"/>
              </a:lnSpc>
              <a:spcBef>
                <a:spcPts val="600"/>
              </a:spcBef>
              <a:spcAft>
                <a:spcPts val="0"/>
              </a:spcAft>
              <a:buClr>
                <a:srgbClr val="C00000"/>
              </a:buClr>
              <a:buSzPts val="1200"/>
              <a:buFont typeface="Arial"/>
              <a:buNone/>
            </a:pPr>
            <a:r>
              <a:rPr b="0" lang="it-IT" sz="1200">
                <a:solidFill>
                  <a:srgbClr val="C00000"/>
                </a:solidFill>
                <a:latin typeface="Arial"/>
                <a:ea typeface="Arial"/>
                <a:cs typeface="Arial"/>
                <a:sym typeface="Arial"/>
              </a:rPr>
              <a:t>425 K€ - Totale QE Intervento 561 K€</a:t>
            </a:r>
            <a:endParaRPr/>
          </a:p>
        </p:txBody>
      </p:sp>
      <p:sp>
        <p:nvSpPr>
          <p:cNvPr id="453" name="Google Shape;453;p20"/>
          <p:cNvSpPr txBox="1"/>
          <p:nvPr/>
        </p:nvSpPr>
        <p:spPr>
          <a:xfrm>
            <a:off x="475070" y="5012270"/>
            <a:ext cx="2778892" cy="1303787"/>
          </a:xfrm>
          <a:prstGeom prst="rect">
            <a:avLst/>
          </a:prstGeom>
          <a:solidFill>
            <a:srgbClr val="A8D08C"/>
          </a:solidFill>
          <a:ln cap="flat" cmpd="sng" w="12700">
            <a:solidFill>
              <a:srgbClr val="64341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C00000"/>
              </a:buClr>
              <a:buSzPts val="1400"/>
              <a:buFont typeface="Arial"/>
              <a:buNone/>
            </a:pPr>
            <a:r>
              <a:rPr b="0" i="1" lang="it-IT" sz="1400">
                <a:solidFill>
                  <a:srgbClr val="C00000"/>
                </a:solidFill>
                <a:latin typeface="Arial"/>
                <a:ea typeface="Arial"/>
                <a:cs typeface="Arial"/>
                <a:sym typeface="Arial"/>
              </a:rPr>
              <a:t>Importo lavori finale effettivo</a:t>
            </a:r>
            <a:endParaRPr/>
          </a:p>
          <a:p>
            <a:pPr indent="0" lvl="0" marL="0" marR="0" rtl="0" algn="ctr">
              <a:lnSpc>
                <a:spcPct val="120000"/>
              </a:lnSpc>
              <a:spcBef>
                <a:spcPts val="600"/>
              </a:spcBef>
              <a:spcAft>
                <a:spcPts val="0"/>
              </a:spcAft>
              <a:buClr>
                <a:srgbClr val="C00000"/>
              </a:buClr>
              <a:buSzPts val="1200"/>
              <a:buFont typeface="Arial"/>
              <a:buNone/>
            </a:pPr>
            <a:r>
              <a:rPr b="0" lang="it-IT" sz="1200">
                <a:solidFill>
                  <a:srgbClr val="C00000"/>
                </a:solidFill>
                <a:latin typeface="Arial"/>
                <a:ea typeface="Arial"/>
                <a:cs typeface="Arial"/>
                <a:sym typeface="Arial"/>
              </a:rPr>
              <a:t>386 K€ </a:t>
            </a:r>
            <a:endParaRPr/>
          </a:p>
          <a:p>
            <a:pPr indent="0" lvl="0" marL="0" marR="0" rtl="0" algn="ctr">
              <a:lnSpc>
                <a:spcPct val="120000"/>
              </a:lnSpc>
              <a:spcBef>
                <a:spcPts val="600"/>
              </a:spcBef>
              <a:spcAft>
                <a:spcPts val="0"/>
              </a:spcAft>
              <a:buClr>
                <a:srgbClr val="C00000"/>
              </a:buClr>
              <a:buSzPts val="1200"/>
              <a:buFont typeface="Arial"/>
              <a:buNone/>
            </a:pPr>
            <a:r>
              <a:rPr b="0" lang="it-IT" sz="1200">
                <a:solidFill>
                  <a:srgbClr val="C00000"/>
                </a:solidFill>
                <a:latin typeface="Arial"/>
                <a:ea typeface="Arial"/>
                <a:cs typeface="Arial"/>
                <a:sym typeface="Arial"/>
              </a:rPr>
              <a:t>Opere in Variante 82 K€</a:t>
            </a:r>
            <a:endParaRPr/>
          </a:p>
          <a:p>
            <a:pPr indent="0" lvl="0" marL="0" marR="0" rtl="0" algn="ctr">
              <a:lnSpc>
                <a:spcPct val="120000"/>
              </a:lnSpc>
              <a:spcBef>
                <a:spcPts val="600"/>
              </a:spcBef>
              <a:spcAft>
                <a:spcPts val="0"/>
              </a:spcAft>
              <a:buClr>
                <a:srgbClr val="C00000"/>
              </a:buClr>
              <a:buSzPts val="1200"/>
              <a:buFont typeface="Arial"/>
              <a:buNone/>
            </a:pPr>
            <a:r>
              <a:rPr b="0" lang="it-IT" sz="1200">
                <a:solidFill>
                  <a:srgbClr val="C00000"/>
                </a:solidFill>
                <a:latin typeface="Arial"/>
                <a:ea typeface="Arial"/>
                <a:cs typeface="Arial"/>
                <a:sym typeface="Arial"/>
              </a:rPr>
              <a:t> Totale QE Intervento 563 K€</a:t>
            </a:r>
            <a:endParaRPr/>
          </a:p>
        </p:txBody>
      </p:sp>
      <p:sp>
        <p:nvSpPr>
          <p:cNvPr id="454" name="Google Shape;454;p20"/>
          <p:cNvSpPr txBox="1"/>
          <p:nvPr/>
        </p:nvSpPr>
        <p:spPr>
          <a:xfrm>
            <a:off x="449235" y="3871974"/>
            <a:ext cx="2830562" cy="707887"/>
          </a:xfrm>
          <a:prstGeom prst="rect">
            <a:avLst/>
          </a:prstGeom>
          <a:solidFill>
            <a:srgbClr val="FBE4D4"/>
          </a:solidFill>
          <a:ln cap="flat" cmpd="sng" w="12700">
            <a:solidFill>
              <a:srgbClr val="64341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C00000"/>
              </a:buClr>
              <a:buSzPts val="1400"/>
              <a:buFont typeface="Arial"/>
              <a:buNone/>
            </a:pPr>
            <a:r>
              <a:rPr b="0" i="1" lang="it-IT" sz="1400">
                <a:solidFill>
                  <a:srgbClr val="C00000"/>
                </a:solidFill>
                <a:latin typeface="Arial"/>
                <a:ea typeface="Arial"/>
                <a:cs typeface="Arial"/>
                <a:sym typeface="Arial"/>
              </a:rPr>
              <a:t>Importo lavori affidato</a:t>
            </a:r>
            <a:endParaRPr/>
          </a:p>
          <a:p>
            <a:pPr indent="0" lvl="0" marL="0" marR="0" rtl="0" algn="ctr">
              <a:lnSpc>
                <a:spcPct val="120000"/>
              </a:lnSpc>
              <a:spcBef>
                <a:spcPts val="600"/>
              </a:spcBef>
              <a:spcAft>
                <a:spcPts val="0"/>
              </a:spcAft>
              <a:buClr>
                <a:srgbClr val="C00000"/>
              </a:buClr>
              <a:buSzPts val="1200"/>
              <a:buFont typeface="Arial"/>
              <a:buNone/>
            </a:pPr>
            <a:r>
              <a:rPr b="0" lang="it-IT" sz="1200">
                <a:solidFill>
                  <a:srgbClr val="C00000"/>
                </a:solidFill>
                <a:latin typeface="Arial"/>
                <a:ea typeface="Arial"/>
                <a:cs typeface="Arial"/>
                <a:sym typeface="Arial"/>
              </a:rPr>
              <a:t>303 K€ - Totale QE Intervento 561 K€</a:t>
            </a:r>
            <a:endParaRPr/>
          </a:p>
        </p:txBody>
      </p:sp>
      <p:sp>
        <p:nvSpPr>
          <p:cNvPr id="455" name="Google Shape;455;p20"/>
          <p:cNvSpPr txBox="1"/>
          <p:nvPr/>
        </p:nvSpPr>
        <p:spPr>
          <a:xfrm>
            <a:off x="1755236" y="3538358"/>
            <a:ext cx="1841250" cy="33361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0" i="1" lang="it-IT" sz="1400">
                <a:solidFill>
                  <a:srgbClr val="C00000"/>
                </a:solidFill>
                <a:latin typeface="Calibri"/>
                <a:ea typeface="Calibri"/>
                <a:cs typeface="Calibri"/>
                <a:sym typeface="Calibri"/>
              </a:rPr>
              <a:t>Ribasso </a:t>
            </a:r>
            <a:r>
              <a:rPr i="1" lang="it-IT" sz="1400">
                <a:solidFill>
                  <a:srgbClr val="C00000"/>
                </a:solidFill>
                <a:latin typeface="Calibri"/>
                <a:ea typeface="Calibri"/>
                <a:cs typeface="Calibri"/>
                <a:sym typeface="Calibri"/>
              </a:rPr>
              <a:t>29 </a:t>
            </a:r>
            <a:r>
              <a:rPr b="0" i="1" lang="it-IT" sz="1400">
                <a:solidFill>
                  <a:srgbClr val="C00000"/>
                </a:solidFill>
                <a:latin typeface="Calibri"/>
                <a:ea typeface="Calibri"/>
                <a:cs typeface="Calibri"/>
                <a:sym typeface="Calibri"/>
              </a:rPr>
              <a:t>%</a:t>
            </a:r>
            <a:endParaRPr/>
          </a:p>
        </p:txBody>
      </p:sp>
      <p:sp>
        <p:nvSpPr>
          <p:cNvPr id="456" name="Google Shape;456;p20"/>
          <p:cNvSpPr/>
          <p:nvPr/>
        </p:nvSpPr>
        <p:spPr>
          <a:xfrm flipH="1" rot="-5400000">
            <a:off x="1609818" y="4611413"/>
            <a:ext cx="565922" cy="275083"/>
          </a:xfrm>
          <a:prstGeom prst="rightArrow">
            <a:avLst>
              <a:gd fmla="val 50000" name="adj1"/>
              <a:gd fmla="val 50000" name="adj2"/>
            </a:avLst>
          </a:prstGeom>
          <a:solidFill>
            <a:schemeClr val="accent1"/>
          </a:solidFill>
          <a:ln cap="flat" cmpd="sng" w="12700">
            <a:solidFill>
              <a:srgbClr val="31538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20"/>
          <p:cNvSpPr txBox="1"/>
          <p:nvPr/>
        </p:nvSpPr>
        <p:spPr>
          <a:xfrm>
            <a:off x="1818450" y="4639079"/>
            <a:ext cx="15726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0" i="1" lang="it-IT" sz="1400">
                <a:solidFill>
                  <a:srgbClr val="C00000"/>
                </a:solidFill>
                <a:latin typeface="Calibri"/>
                <a:ea typeface="Calibri"/>
                <a:cs typeface="Calibri"/>
                <a:sym typeface="Calibri"/>
              </a:rPr>
              <a:t>variante </a:t>
            </a:r>
            <a:endParaRPr/>
          </a:p>
        </p:txBody>
      </p:sp>
      <p:sp>
        <p:nvSpPr>
          <p:cNvPr id="458" name="Google Shape;458;p20"/>
          <p:cNvSpPr/>
          <p:nvPr/>
        </p:nvSpPr>
        <p:spPr>
          <a:xfrm flipH="1" rot="-5400000">
            <a:off x="1609818" y="3446231"/>
            <a:ext cx="565922" cy="275083"/>
          </a:xfrm>
          <a:prstGeom prst="rightArrow">
            <a:avLst>
              <a:gd fmla="val 50000" name="adj1"/>
              <a:gd fmla="val 50000" name="adj2"/>
            </a:avLst>
          </a:prstGeom>
          <a:solidFill>
            <a:schemeClr val="accent1"/>
          </a:solidFill>
          <a:ln cap="flat" cmpd="sng" w="12700">
            <a:solidFill>
              <a:srgbClr val="31538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9" name="Google Shape;459;p20"/>
          <p:cNvSpPr txBox="1"/>
          <p:nvPr/>
        </p:nvSpPr>
        <p:spPr>
          <a:xfrm>
            <a:off x="4785401" y="2709189"/>
            <a:ext cx="2830562" cy="741597"/>
          </a:xfrm>
          <a:prstGeom prst="rect">
            <a:avLst/>
          </a:prstGeom>
          <a:solidFill>
            <a:srgbClr val="D8E2F3"/>
          </a:solidFill>
          <a:ln cap="flat" cmpd="sng" w="12700">
            <a:solidFill>
              <a:srgbClr val="64341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C00000"/>
              </a:buClr>
              <a:buSzPts val="1400"/>
              <a:buFont typeface="Arial"/>
              <a:buNone/>
            </a:pPr>
            <a:r>
              <a:rPr b="0" i="1" lang="it-IT" sz="1400">
                <a:solidFill>
                  <a:srgbClr val="C00000"/>
                </a:solidFill>
                <a:latin typeface="Arial"/>
                <a:ea typeface="Arial"/>
                <a:cs typeface="Arial"/>
                <a:sym typeface="Arial"/>
              </a:rPr>
              <a:t>Importo lavori progetto</a:t>
            </a:r>
            <a:endParaRPr/>
          </a:p>
          <a:p>
            <a:pPr indent="0" lvl="0" marL="0" marR="0" rtl="0" algn="ctr">
              <a:lnSpc>
                <a:spcPct val="120000"/>
              </a:lnSpc>
              <a:spcBef>
                <a:spcPts val="600"/>
              </a:spcBef>
              <a:spcAft>
                <a:spcPts val="0"/>
              </a:spcAft>
              <a:buClr>
                <a:srgbClr val="C00000"/>
              </a:buClr>
              <a:buSzPts val="1200"/>
              <a:buFont typeface="Arial"/>
              <a:buNone/>
            </a:pPr>
            <a:r>
              <a:rPr b="0" lang="it-IT" sz="1200">
                <a:solidFill>
                  <a:srgbClr val="C00000"/>
                </a:solidFill>
                <a:latin typeface="Arial"/>
                <a:ea typeface="Arial"/>
                <a:cs typeface="Arial"/>
                <a:sym typeface="Arial"/>
              </a:rPr>
              <a:t>201 K€ - Totale QE Intervento 266 K€</a:t>
            </a:r>
            <a:endParaRPr/>
          </a:p>
        </p:txBody>
      </p:sp>
      <p:sp>
        <p:nvSpPr>
          <p:cNvPr id="460" name="Google Shape;460;p20"/>
          <p:cNvSpPr txBox="1"/>
          <p:nvPr/>
        </p:nvSpPr>
        <p:spPr>
          <a:xfrm>
            <a:off x="4789125" y="3866546"/>
            <a:ext cx="2830562" cy="707887"/>
          </a:xfrm>
          <a:prstGeom prst="rect">
            <a:avLst/>
          </a:prstGeom>
          <a:solidFill>
            <a:srgbClr val="FBE4D4"/>
          </a:solidFill>
          <a:ln cap="flat" cmpd="sng" w="12700">
            <a:solidFill>
              <a:srgbClr val="64341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C00000"/>
              </a:buClr>
              <a:buSzPts val="1400"/>
              <a:buFont typeface="Arial"/>
              <a:buNone/>
            </a:pPr>
            <a:r>
              <a:rPr b="0" i="1" lang="it-IT" sz="1400">
                <a:solidFill>
                  <a:srgbClr val="C00000"/>
                </a:solidFill>
                <a:latin typeface="Arial"/>
                <a:ea typeface="Arial"/>
                <a:cs typeface="Arial"/>
                <a:sym typeface="Arial"/>
              </a:rPr>
              <a:t>Importo lavori affidato</a:t>
            </a:r>
            <a:endParaRPr/>
          </a:p>
          <a:p>
            <a:pPr indent="0" lvl="0" marL="0" marR="0" rtl="0" algn="ctr">
              <a:lnSpc>
                <a:spcPct val="120000"/>
              </a:lnSpc>
              <a:spcBef>
                <a:spcPts val="600"/>
              </a:spcBef>
              <a:spcAft>
                <a:spcPts val="0"/>
              </a:spcAft>
              <a:buClr>
                <a:srgbClr val="C00000"/>
              </a:buClr>
              <a:buSzPts val="1200"/>
              <a:buFont typeface="Arial"/>
              <a:buNone/>
            </a:pPr>
            <a:r>
              <a:rPr b="0" lang="it-IT" sz="1200">
                <a:solidFill>
                  <a:srgbClr val="C00000"/>
                </a:solidFill>
                <a:latin typeface="Arial"/>
                <a:ea typeface="Arial"/>
                <a:cs typeface="Arial"/>
                <a:sym typeface="Arial"/>
              </a:rPr>
              <a:t>180 K€ - Totale QE Intervento 267 K€</a:t>
            </a:r>
            <a:endParaRPr/>
          </a:p>
        </p:txBody>
      </p:sp>
      <p:sp>
        <p:nvSpPr>
          <p:cNvPr id="461" name="Google Shape;461;p20"/>
          <p:cNvSpPr txBox="1"/>
          <p:nvPr/>
        </p:nvSpPr>
        <p:spPr>
          <a:xfrm>
            <a:off x="4785401" y="5012270"/>
            <a:ext cx="2778892" cy="1303787"/>
          </a:xfrm>
          <a:prstGeom prst="rect">
            <a:avLst/>
          </a:prstGeom>
          <a:solidFill>
            <a:srgbClr val="A8D08C"/>
          </a:solidFill>
          <a:ln cap="flat" cmpd="sng" w="12700">
            <a:solidFill>
              <a:srgbClr val="643414"/>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C00000"/>
              </a:buClr>
              <a:buSzPts val="1400"/>
              <a:buFont typeface="Arial"/>
              <a:buNone/>
            </a:pPr>
            <a:r>
              <a:rPr b="0" i="1" lang="it-IT" sz="1400">
                <a:solidFill>
                  <a:srgbClr val="C00000"/>
                </a:solidFill>
                <a:latin typeface="Arial"/>
                <a:ea typeface="Arial"/>
                <a:cs typeface="Arial"/>
                <a:sym typeface="Arial"/>
              </a:rPr>
              <a:t>Importo lavori finale effettivo</a:t>
            </a:r>
            <a:endParaRPr/>
          </a:p>
          <a:p>
            <a:pPr indent="0" lvl="0" marL="0" marR="0" rtl="0" algn="ctr">
              <a:lnSpc>
                <a:spcPct val="120000"/>
              </a:lnSpc>
              <a:spcBef>
                <a:spcPts val="600"/>
              </a:spcBef>
              <a:spcAft>
                <a:spcPts val="0"/>
              </a:spcAft>
              <a:buClr>
                <a:srgbClr val="C00000"/>
              </a:buClr>
              <a:buSzPts val="1200"/>
              <a:buFont typeface="Arial"/>
              <a:buNone/>
            </a:pPr>
            <a:r>
              <a:rPr b="0" lang="it-IT" sz="1200">
                <a:solidFill>
                  <a:srgbClr val="C00000"/>
                </a:solidFill>
                <a:latin typeface="Arial"/>
                <a:ea typeface="Arial"/>
                <a:cs typeface="Arial"/>
                <a:sym typeface="Arial"/>
              </a:rPr>
              <a:t>207 K€ </a:t>
            </a:r>
            <a:endParaRPr/>
          </a:p>
          <a:p>
            <a:pPr indent="0" lvl="0" marL="0" marR="0" rtl="0" algn="ctr">
              <a:lnSpc>
                <a:spcPct val="120000"/>
              </a:lnSpc>
              <a:spcBef>
                <a:spcPts val="600"/>
              </a:spcBef>
              <a:spcAft>
                <a:spcPts val="0"/>
              </a:spcAft>
              <a:buClr>
                <a:srgbClr val="C00000"/>
              </a:buClr>
              <a:buSzPts val="1200"/>
              <a:buFont typeface="Arial"/>
              <a:buNone/>
            </a:pPr>
            <a:r>
              <a:rPr b="0" lang="it-IT" sz="1200">
                <a:solidFill>
                  <a:srgbClr val="C00000"/>
                </a:solidFill>
                <a:latin typeface="Arial"/>
                <a:ea typeface="Arial"/>
                <a:cs typeface="Arial"/>
                <a:sym typeface="Arial"/>
              </a:rPr>
              <a:t>Opere in Variante 2</a:t>
            </a:r>
            <a:r>
              <a:rPr lang="it-IT" sz="1200">
                <a:solidFill>
                  <a:srgbClr val="C00000"/>
                </a:solidFill>
              </a:rPr>
              <a:t>8</a:t>
            </a:r>
            <a:r>
              <a:rPr b="0" lang="it-IT" sz="1200">
                <a:solidFill>
                  <a:srgbClr val="C00000"/>
                </a:solidFill>
                <a:latin typeface="Arial"/>
                <a:ea typeface="Arial"/>
                <a:cs typeface="Arial"/>
                <a:sym typeface="Arial"/>
              </a:rPr>
              <a:t> K€</a:t>
            </a:r>
            <a:endParaRPr/>
          </a:p>
          <a:p>
            <a:pPr indent="0" lvl="0" marL="0" marR="0" rtl="0" algn="ctr">
              <a:lnSpc>
                <a:spcPct val="120000"/>
              </a:lnSpc>
              <a:spcBef>
                <a:spcPts val="600"/>
              </a:spcBef>
              <a:spcAft>
                <a:spcPts val="0"/>
              </a:spcAft>
              <a:buClr>
                <a:srgbClr val="C00000"/>
              </a:buClr>
              <a:buSzPts val="1200"/>
              <a:buFont typeface="Arial"/>
              <a:buNone/>
            </a:pPr>
            <a:r>
              <a:rPr b="0" lang="it-IT" sz="1200">
                <a:solidFill>
                  <a:srgbClr val="C00000"/>
                </a:solidFill>
                <a:latin typeface="Arial"/>
                <a:ea typeface="Arial"/>
                <a:cs typeface="Arial"/>
                <a:sym typeface="Arial"/>
              </a:rPr>
              <a:t> Totale QE Intervento 267 K€</a:t>
            </a:r>
            <a:endParaRPr/>
          </a:p>
        </p:txBody>
      </p:sp>
      <p:sp>
        <p:nvSpPr>
          <p:cNvPr id="462" name="Google Shape;462;p20"/>
          <p:cNvSpPr/>
          <p:nvPr/>
        </p:nvSpPr>
        <p:spPr>
          <a:xfrm flipH="1" rot="-5400000">
            <a:off x="5969728" y="4616654"/>
            <a:ext cx="565922" cy="275083"/>
          </a:xfrm>
          <a:prstGeom prst="rightArrow">
            <a:avLst>
              <a:gd fmla="val 50000" name="adj1"/>
              <a:gd fmla="val 50000" name="adj2"/>
            </a:avLst>
          </a:prstGeom>
          <a:solidFill>
            <a:schemeClr val="accent1"/>
          </a:solidFill>
          <a:ln cap="flat" cmpd="sng" w="12700">
            <a:solidFill>
              <a:srgbClr val="31538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3" name="Google Shape;463;p20"/>
          <p:cNvSpPr/>
          <p:nvPr/>
        </p:nvSpPr>
        <p:spPr>
          <a:xfrm flipH="1" rot="-5400000">
            <a:off x="5969728" y="3451472"/>
            <a:ext cx="565922" cy="275083"/>
          </a:xfrm>
          <a:prstGeom prst="rightArrow">
            <a:avLst>
              <a:gd fmla="val 50000" name="adj1"/>
              <a:gd fmla="val 50000" name="adj2"/>
            </a:avLst>
          </a:prstGeom>
          <a:solidFill>
            <a:schemeClr val="accent1"/>
          </a:solidFill>
          <a:ln cap="flat" cmpd="sng" w="12700">
            <a:solidFill>
              <a:srgbClr val="31538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4" name="Google Shape;464;p20"/>
          <p:cNvSpPr txBox="1"/>
          <p:nvPr/>
        </p:nvSpPr>
        <p:spPr>
          <a:xfrm>
            <a:off x="6030910" y="3493643"/>
            <a:ext cx="1841250" cy="33361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0" i="1" lang="it-IT" sz="1400">
                <a:solidFill>
                  <a:srgbClr val="C00000"/>
                </a:solidFill>
                <a:latin typeface="Calibri"/>
                <a:ea typeface="Calibri"/>
                <a:cs typeface="Calibri"/>
                <a:sym typeface="Calibri"/>
              </a:rPr>
              <a:t>Ribasso 11</a:t>
            </a:r>
            <a:r>
              <a:rPr i="1" lang="it-IT" sz="1400">
                <a:solidFill>
                  <a:srgbClr val="C00000"/>
                </a:solidFill>
                <a:latin typeface="Calibri"/>
                <a:ea typeface="Calibri"/>
                <a:cs typeface="Calibri"/>
                <a:sym typeface="Calibri"/>
              </a:rPr>
              <a:t> </a:t>
            </a:r>
            <a:r>
              <a:rPr b="0" i="1" lang="it-IT" sz="1400">
                <a:solidFill>
                  <a:srgbClr val="C00000"/>
                </a:solidFill>
                <a:latin typeface="Calibri"/>
                <a:ea typeface="Calibri"/>
                <a:cs typeface="Calibri"/>
                <a:sym typeface="Calibri"/>
              </a:rPr>
              <a:t>%</a:t>
            </a:r>
            <a:endParaRPr/>
          </a:p>
        </p:txBody>
      </p:sp>
      <p:sp>
        <p:nvSpPr>
          <p:cNvPr id="465" name="Google Shape;465;p20"/>
          <p:cNvSpPr txBox="1"/>
          <p:nvPr/>
        </p:nvSpPr>
        <p:spPr>
          <a:xfrm>
            <a:off x="6200682" y="4636236"/>
            <a:ext cx="15726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0" i="1" lang="it-IT" sz="1400">
                <a:solidFill>
                  <a:srgbClr val="C00000"/>
                </a:solidFill>
                <a:latin typeface="Calibri"/>
                <a:ea typeface="Calibri"/>
                <a:cs typeface="Calibri"/>
                <a:sym typeface="Calibri"/>
              </a:rPr>
              <a:t>variante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21"/>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71" name="Google Shape;471;p21"/>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472" name="Google Shape;472;p21"/>
          <p:cNvSpPr/>
          <p:nvPr/>
        </p:nvSpPr>
        <p:spPr>
          <a:xfrm>
            <a:off x="9728462" y="122548"/>
            <a:ext cx="2301510" cy="942681"/>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473" name="Google Shape;473;p21"/>
          <p:cNvPicPr preferRelativeResize="0"/>
          <p:nvPr/>
        </p:nvPicPr>
        <p:blipFill rotWithShape="1">
          <a:blip r:embed="rId3">
            <a:alphaModFix/>
          </a:blip>
          <a:srcRect b="0" l="0" r="0" t="0"/>
          <a:stretch/>
        </p:blipFill>
        <p:spPr>
          <a:xfrm>
            <a:off x="9934544" y="195681"/>
            <a:ext cx="1651602" cy="778125"/>
          </a:xfrm>
          <a:prstGeom prst="rect">
            <a:avLst/>
          </a:prstGeom>
          <a:noFill/>
          <a:ln>
            <a:noFill/>
          </a:ln>
        </p:spPr>
      </p:pic>
      <p:grpSp>
        <p:nvGrpSpPr>
          <p:cNvPr id="474" name="Google Shape;474;p21"/>
          <p:cNvGrpSpPr/>
          <p:nvPr/>
        </p:nvGrpSpPr>
        <p:grpSpPr>
          <a:xfrm>
            <a:off x="0" y="1613646"/>
            <a:ext cx="12192000" cy="4410636"/>
            <a:chOff x="0" y="1613646"/>
            <a:chExt cx="12192000" cy="4410636"/>
          </a:xfrm>
        </p:grpSpPr>
        <p:sp>
          <p:nvSpPr>
            <p:cNvPr id="475" name="Google Shape;475;p21"/>
            <p:cNvSpPr/>
            <p:nvPr/>
          </p:nvSpPr>
          <p:spPr>
            <a:xfrm>
              <a:off x="0" y="3585884"/>
              <a:ext cx="12192000" cy="2438398"/>
            </a:xfrm>
            <a:prstGeom prst="rect">
              <a:avLst/>
            </a:prstGeom>
            <a:solidFill>
              <a:srgbClr val="BBD3EF"/>
            </a:solidFill>
            <a:ln cap="flat" cmpd="sng" w="12700">
              <a:solidFill>
                <a:srgbClr val="BBD3E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6" name="Google Shape;476;p21"/>
            <p:cNvSpPr txBox="1"/>
            <p:nvPr/>
          </p:nvSpPr>
          <p:spPr>
            <a:xfrm>
              <a:off x="4473847" y="3854082"/>
              <a:ext cx="6167260" cy="1950795"/>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3F4B5B"/>
                </a:buClr>
                <a:buSzPts val="1600"/>
                <a:buFont typeface="Arial"/>
                <a:buNone/>
              </a:pPr>
              <a:r>
                <a:rPr b="1" lang="it-IT" sz="1600">
                  <a:solidFill>
                    <a:srgbClr val="3F4B5B"/>
                  </a:solidFill>
                  <a:latin typeface="Arial"/>
                  <a:ea typeface="Arial"/>
                  <a:cs typeface="Arial"/>
                  <a:sym typeface="Arial"/>
                </a:rPr>
                <a:t>Next Generation – Croce del Nord</a:t>
              </a:r>
              <a:endParaRPr/>
            </a:p>
            <a:p>
              <a:pPr indent="0" lvl="0" marL="0" marR="0" rtl="0" algn="ctr">
                <a:lnSpc>
                  <a:spcPct val="90000"/>
                </a:lnSpc>
                <a:spcBef>
                  <a:spcPts val="1200"/>
                </a:spcBef>
                <a:spcAft>
                  <a:spcPts val="0"/>
                </a:spcAft>
                <a:buClr>
                  <a:srgbClr val="4973A1"/>
                </a:buClr>
                <a:buSzPts val="1600"/>
                <a:buFont typeface="Arial"/>
                <a:buNone/>
              </a:pPr>
              <a:r>
                <a:rPr b="1" lang="it-IT" sz="1600">
                  <a:solidFill>
                    <a:srgbClr val="4973A1"/>
                  </a:solidFill>
                  <a:latin typeface="Arial"/>
                  <a:ea typeface="Arial"/>
                  <a:cs typeface="Arial"/>
                  <a:sym typeface="Arial"/>
                </a:rPr>
                <a:t>IR0000026</a:t>
              </a:r>
              <a:endParaRPr/>
            </a:p>
            <a:p>
              <a:pPr indent="0" lvl="0" marL="0" marR="0" rtl="0" algn="ctr">
                <a:lnSpc>
                  <a:spcPct val="90000"/>
                </a:lnSpc>
                <a:spcBef>
                  <a:spcPts val="0"/>
                </a:spcBef>
                <a:spcAft>
                  <a:spcPts val="0"/>
                </a:spcAft>
                <a:buClr>
                  <a:srgbClr val="4973A1"/>
                </a:buClr>
                <a:buSzPts val="1200"/>
                <a:buFont typeface="Arial"/>
                <a:buNone/>
              </a:pPr>
              <a:r>
                <a:rPr b="1" lang="it-IT" sz="1200">
                  <a:solidFill>
                    <a:srgbClr val="4973A1"/>
                  </a:solidFill>
                  <a:latin typeface="Arial"/>
                  <a:ea typeface="Arial"/>
                  <a:cs typeface="Arial"/>
                  <a:sym typeface="Arial"/>
                </a:rPr>
                <a:t>Intervento finanziato nell’ambito del </a:t>
              </a:r>
              <a:r>
                <a:rPr b="1" lang="it-IT" sz="1400">
                  <a:solidFill>
                    <a:srgbClr val="4973A1"/>
                  </a:solidFill>
                  <a:latin typeface="Arial"/>
                  <a:ea typeface="Arial"/>
                  <a:cs typeface="Arial"/>
                  <a:sym typeface="Arial"/>
                </a:rPr>
                <a:t>PNRR</a:t>
              </a:r>
              <a:r>
                <a:rPr b="1" lang="it-IT" sz="1200">
                  <a:solidFill>
                    <a:srgbClr val="4973A1"/>
                  </a:solidFill>
                  <a:latin typeface="Arial"/>
                  <a:ea typeface="Arial"/>
                  <a:cs typeface="Arial"/>
                  <a:sym typeface="Arial"/>
                </a:rPr>
                <a:t> - Piano Nazionale di Ripresa e Resilienza</a:t>
              </a:r>
              <a:endParaRPr/>
            </a:p>
            <a:p>
              <a:pPr indent="0" lvl="0" marL="0" marR="0" rtl="0" algn="ctr">
                <a:lnSpc>
                  <a:spcPct val="90000"/>
                </a:lnSpc>
                <a:spcBef>
                  <a:spcPts val="1200"/>
                </a:spcBef>
                <a:spcAft>
                  <a:spcPts val="0"/>
                </a:spcAft>
                <a:buClr>
                  <a:srgbClr val="4973A1"/>
                </a:buClr>
                <a:buSzPts val="1600"/>
                <a:buFont typeface="Arial"/>
                <a:buNone/>
              </a:pPr>
              <a:r>
                <a:rPr b="1" lang="it-IT" sz="1600">
                  <a:solidFill>
                    <a:srgbClr val="4973A1"/>
                  </a:solidFill>
                  <a:latin typeface="Arial"/>
                  <a:ea typeface="Arial"/>
                  <a:cs typeface="Arial"/>
                  <a:sym typeface="Arial"/>
                </a:rPr>
                <a:t>M4C2 </a:t>
              </a:r>
              <a:endParaRPr/>
            </a:p>
            <a:p>
              <a:pPr indent="0" lvl="0" marL="0" marR="0" rtl="0" algn="ctr">
                <a:lnSpc>
                  <a:spcPct val="90000"/>
                </a:lnSpc>
                <a:spcBef>
                  <a:spcPts val="0"/>
                </a:spcBef>
                <a:spcAft>
                  <a:spcPts val="0"/>
                </a:spcAft>
                <a:buClr>
                  <a:srgbClr val="4973A1"/>
                </a:buClr>
                <a:buSzPts val="1200"/>
                <a:buFont typeface="Arial"/>
                <a:buNone/>
              </a:pPr>
              <a:r>
                <a:rPr b="1" lang="it-IT" sz="1200">
                  <a:solidFill>
                    <a:srgbClr val="4973A1"/>
                  </a:solidFill>
                  <a:latin typeface="Arial"/>
                  <a:ea typeface="Arial"/>
                  <a:cs typeface="Arial"/>
                  <a:sym typeface="Arial"/>
                </a:rPr>
                <a:t>Missione 4 - </a:t>
              </a:r>
              <a:r>
                <a:rPr b="1" i="1" lang="it-IT" sz="1200">
                  <a:solidFill>
                    <a:srgbClr val="4973A1"/>
                  </a:solidFill>
                  <a:latin typeface="Arial"/>
                  <a:ea typeface="Arial"/>
                  <a:cs typeface="Arial"/>
                  <a:sym typeface="Arial"/>
                </a:rPr>
                <a:t>Istruzione e Ricerca           </a:t>
              </a:r>
              <a:r>
                <a:rPr b="1" lang="it-IT" sz="1200">
                  <a:solidFill>
                    <a:srgbClr val="4973A1"/>
                  </a:solidFill>
                  <a:latin typeface="Arial"/>
                  <a:ea typeface="Arial"/>
                  <a:cs typeface="Arial"/>
                  <a:sym typeface="Arial"/>
                </a:rPr>
                <a:t>Componente 2 - </a:t>
              </a:r>
              <a:r>
                <a:rPr b="1" i="1" lang="it-IT" sz="1200">
                  <a:solidFill>
                    <a:srgbClr val="4973A1"/>
                  </a:solidFill>
                  <a:latin typeface="Arial"/>
                  <a:ea typeface="Arial"/>
                  <a:cs typeface="Arial"/>
                  <a:sym typeface="Arial"/>
                </a:rPr>
                <a:t>Dalla Ricerca alla Impresa</a:t>
              </a:r>
              <a:endParaRPr/>
            </a:p>
            <a:p>
              <a:pPr indent="0" lvl="0" marL="0" marR="0" rtl="0" algn="ctr">
                <a:lnSpc>
                  <a:spcPct val="90000"/>
                </a:lnSpc>
                <a:spcBef>
                  <a:spcPts val="0"/>
                </a:spcBef>
                <a:spcAft>
                  <a:spcPts val="0"/>
                </a:spcAft>
                <a:buClr>
                  <a:srgbClr val="4973A1"/>
                </a:buClr>
                <a:buSzPts val="1200"/>
                <a:buFont typeface="Arial"/>
                <a:buNone/>
              </a:pPr>
              <a:r>
                <a:rPr b="1" lang="it-IT" sz="1200">
                  <a:solidFill>
                    <a:srgbClr val="4973A1"/>
                  </a:solidFill>
                  <a:latin typeface="Arial"/>
                  <a:ea typeface="Arial"/>
                  <a:cs typeface="Arial"/>
                  <a:sym typeface="Arial"/>
                </a:rPr>
                <a:t>Linea di Investimento 3.1 - </a:t>
              </a:r>
              <a:r>
                <a:rPr b="1" i="1" lang="it-IT" sz="1200">
                  <a:solidFill>
                    <a:srgbClr val="4973A1"/>
                  </a:solidFill>
                  <a:latin typeface="Arial"/>
                  <a:ea typeface="Arial"/>
                  <a:cs typeface="Arial"/>
                  <a:sym typeface="Arial"/>
                </a:rPr>
                <a:t>Rafforzamento e creazione di Infrastrutture di Ricerca</a:t>
              </a:r>
              <a:endParaRPr/>
            </a:p>
            <a:p>
              <a:pPr indent="0" lvl="0" marL="0" marR="0" rtl="0" algn="ctr">
                <a:lnSpc>
                  <a:spcPct val="90000"/>
                </a:lnSpc>
                <a:spcBef>
                  <a:spcPts val="0"/>
                </a:spcBef>
                <a:spcAft>
                  <a:spcPts val="0"/>
                </a:spcAft>
                <a:buClr>
                  <a:schemeClr val="dk1"/>
                </a:buClr>
                <a:buSzPts val="1200"/>
                <a:buFont typeface="Arial"/>
                <a:buNone/>
              </a:pPr>
              <a:r>
                <a:t/>
              </a:r>
              <a:endParaRPr b="1" i="1" sz="1200">
                <a:solidFill>
                  <a:srgbClr val="4973A1"/>
                </a:solidFill>
                <a:latin typeface="Arial"/>
                <a:ea typeface="Arial"/>
                <a:cs typeface="Arial"/>
                <a:sym typeface="Arial"/>
              </a:endParaRPr>
            </a:p>
            <a:p>
              <a:pPr indent="0" lvl="0" marL="0" marR="0" rtl="0" algn="ctr">
                <a:lnSpc>
                  <a:spcPct val="90000"/>
                </a:lnSpc>
                <a:spcBef>
                  <a:spcPts val="0"/>
                </a:spcBef>
                <a:spcAft>
                  <a:spcPts val="0"/>
                </a:spcAft>
                <a:buClr>
                  <a:srgbClr val="4973A1"/>
                </a:buClr>
                <a:buSzPts val="1200"/>
                <a:buFont typeface="Arial"/>
                <a:buNone/>
              </a:pPr>
              <a:r>
                <a:rPr b="1" i="1" lang="it-IT" sz="1200">
                  <a:solidFill>
                    <a:srgbClr val="4973A1"/>
                  </a:solidFill>
                  <a:latin typeface="Arial"/>
                  <a:ea typeface="Arial"/>
                  <a:cs typeface="Arial"/>
                  <a:sym typeface="Arial"/>
                </a:rPr>
                <a:t>CUP C53C22000880006</a:t>
              </a:r>
              <a:endParaRPr/>
            </a:p>
          </p:txBody>
        </p:sp>
        <p:pic>
          <p:nvPicPr>
            <p:cNvPr descr="Immagine che contiene simbolo, Elementi grafici, bianco, logo&#10;&#10;Descrizione generata automaticamente" id="477" name="Google Shape;477;p21"/>
            <p:cNvPicPr preferRelativeResize="0"/>
            <p:nvPr/>
          </p:nvPicPr>
          <p:blipFill rotWithShape="1">
            <a:blip r:embed="rId4">
              <a:alphaModFix/>
            </a:blip>
            <a:srcRect b="-102" l="0" r="0" t="3421"/>
            <a:stretch/>
          </p:blipFill>
          <p:spPr>
            <a:xfrm>
              <a:off x="2314381" y="3820533"/>
              <a:ext cx="1905497" cy="1917246"/>
            </a:xfrm>
            <a:prstGeom prst="rect">
              <a:avLst/>
            </a:prstGeom>
            <a:noFill/>
            <a:ln>
              <a:noFill/>
            </a:ln>
          </p:spPr>
        </p:pic>
        <p:sp>
          <p:nvSpPr>
            <p:cNvPr id="478" name="Google Shape;478;p21"/>
            <p:cNvSpPr txBox="1"/>
            <p:nvPr/>
          </p:nvSpPr>
          <p:spPr>
            <a:xfrm>
              <a:off x="1312783" y="1613646"/>
              <a:ext cx="9566434" cy="1658471"/>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rgbClr val="B27F47"/>
                </a:buClr>
                <a:buSzPct val="100000"/>
                <a:buFont typeface="Arial"/>
                <a:buNone/>
              </a:pPr>
              <a:r>
                <a:rPr b="1" lang="it-IT" sz="9400">
                  <a:solidFill>
                    <a:srgbClr val="B27F47"/>
                  </a:solidFill>
                  <a:latin typeface="Arial"/>
                  <a:ea typeface="Arial"/>
                  <a:cs typeface="Arial"/>
                  <a:sym typeface="Arial"/>
                </a:rPr>
                <a:t>GRAZIE</a:t>
              </a:r>
              <a:endParaRPr/>
            </a:p>
            <a:p>
              <a:pPr indent="0" lvl="0" marL="0" marR="0" rtl="0" algn="ctr">
                <a:lnSpc>
                  <a:spcPct val="90000"/>
                </a:lnSpc>
                <a:spcBef>
                  <a:spcPts val="0"/>
                </a:spcBef>
                <a:spcAft>
                  <a:spcPts val="0"/>
                </a:spcAft>
                <a:buClr>
                  <a:srgbClr val="573E23"/>
                </a:buClr>
                <a:buSzPct val="100000"/>
                <a:buFont typeface="Arial"/>
                <a:buNone/>
              </a:pPr>
              <a:r>
                <a:rPr b="1" lang="it-IT" sz="5200">
                  <a:solidFill>
                    <a:srgbClr val="573E23"/>
                  </a:solidFill>
                  <a:latin typeface="Arial"/>
                  <a:ea typeface="Arial"/>
                  <a:cs typeface="Arial"/>
                  <a:sym typeface="Arial"/>
                </a:rPr>
                <a:t>PER L’ATTENZIONE</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3"/>
          <p:cNvPicPr preferRelativeResize="0"/>
          <p:nvPr/>
        </p:nvPicPr>
        <p:blipFill rotWithShape="1">
          <a:blip r:embed="rId3">
            <a:alphaModFix/>
          </a:blip>
          <a:srcRect b="18242" l="0" r="26648" t="0"/>
          <a:stretch/>
        </p:blipFill>
        <p:spPr>
          <a:xfrm>
            <a:off x="3490865" y="1239886"/>
            <a:ext cx="8423112" cy="4965158"/>
          </a:xfrm>
          <a:prstGeom prst="rect">
            <a:avLst/>
          </a:prstGeom>
          <a:noFill/>
          <a:ln cap="flat" cmpd="sng" w="9525">
            <a:solidFill>
              <a:schemeClr val="dk1"/>
            </a:solidFill>
            <a:prstDash val="solid"/>
            <a:round/>
            <a:headEnd len="sm" w="sm" type="none"/>
            <a:tailEnd len="sm" w="sm" type="none"/>
          </a:ln>
        </p:spPr>
      </p:pic>
      <p:sp>
        <p:nvSpPr>
          <p:cNvPr id="136" name="Google Shape;136;p3"/>
          <p:cNvSpPr txBox="1"/>
          <p:nvPr>
            <p:ph type="title"/>
          </p:nvPr>
        </p:nvSpPr>
        <p:spPr>
          <a:xfrm>
            <a:off x="6034115" y="1263220"/>
            <a:ext cx="3206605" cy="54453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Arial"/>
              <a:buNone/>
            </a:pPr>
            <a:r>
              <a:rPr lang="it-IT"/>
              <a:t>Situazione catastale</a:t>
            </a:r>
            <a:endParaRPr/>
          </a:p>
        </p:txBody>
      </p:sp>
      <p:sp>
        <p:nvSpPr>
          <p:cNvPr id="137" name="Google Shape;137;p3"/>
          <p:cNvSpPr txBox="1"/>
          <p:nvPr>
            <p:ph idx="1" type="body"/>
          </p:nvPr>
        </p:nvSpPr>
        <p:spPr>
          <a:xfrm>
            <a:off x="6996235" y="2535674"/>
            <a:ext cx="1675800" cy="6084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1400"/>
              <a:buNone/>
            </a:pPr>
            <a:r>
              <a:rPr lang="it-IT" sz="1400">
                <a:latin typeface="Arial"/>
                <a:ea typeface="Arial"/>
                <a:cs typeface="Arial"/>
                <a:sym typeface="Arial"/>
              </a:rPr>
              <a:t>St lotto 19.946 mq</a:t>
            </a:r>
            <a:endParaRPr/>
          </a:p>
          <a:p>
            <a:pPr indent="-139700" lvl="0" marL="228600" rtl="0" algn="l">
              <a:lnSpc>
                <a:spcPct val="90000"/>
              </a:lnSpc>
              <a:spcBef>
                <a:spcPts val="1000"/>
              </a:spcBef>
              <a:spcAft>
                <a:spcPts val="0"/>
              </a:spcAft>
              <a:buClr>
                <a:schemeClr val="dk1"/>
              </a:buClr>
              <a:buSzPts val="1400"/>
              <a:buNone/>
            </a:pPr>
            <a:r>
              <a:t/>
            </a:r>
            <a:endParaRPr sz="1400"/>
          </a:p>
        </p:txBody>
      </p:sp>
      <p:pic>
        <p:nvPicPr>
          <p:cNvPr id="138" name="Google Shape;138;p3"/>
          <p:cNvPicPr preferRelativeResize="0"/>
          <p:nvPr/>
        </p:nvPicPr>
        <p:blipFill rotWithShape="1">
          <a:blip r:embed="rId4">
            <a:alphaModFix/>
          </a:blip>
          <a:srcRect b="0" l="0" r="0" t="0"/>
          <a:stretch/>
        </p:blipFill>
        <p:spPr>
          <a:xfrm>
            <a:off x="3584575" y="1271261"/>
            <a:ext cx="536494" cy="536494"/>
          </a:xfrm>
          <a:prstGeom prst="rect">
            <a:avLst/>
          </a:prstGeom>
          <a:noFill/>
          <a:ln>
            <a:noFill/>
          </a:ln>
        </p:spPr>
      </p:pic>
      <p:sp>
        <p:nvSpPr>
          <p:cNvPr id="139" name="Google Shape;139;p3"/>
          <p:cNvSpPr txBox="1"/>
          <p:nvPr/>
        </p:nvSpPr>
        <p:spPr>
          <a:xfrm>
            <a:off x="6247729" y="5977347"/>
            <a:ext cx="2581275" cy="196347"/>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800"/>
              <a:buFont typeface="Arial"/>
              <a:buNone/>
            </a:pPr>
            <a:r>
              <a:rPr b="1" lang="it-IT" sz="800">
                <a:solidFill>
                  <a:schemeClr val="dk1"/>
                </a:solidFill>
                <a:latin typeface="Arial"/>
                <a:ea typeface="Arial"/>
                <a:cs typeface="Arial"/>
                <a:sym typeface="Arial"/>
              </a:rPr>
              <a:t>Estratto di mappa catastale</a:t>
            </a:r>
            <a:endParaRPr/>
          </a:p>
        </p:txBody>
      </p:sp>
      <p:pic>
        <p:nvPicPr>
          <p:cNvPr id="140" name="Google Shape;140;p3"/>
          <p:cNvPicPr preferRelativeResize="0"/>
          <p:nvPr/>
        </p:nvPicPr>
        <p:blipFill rotWithShape="1">
          <a:blip r:embed="rId5">
            <a:alphaModFix/>
          </a:blip>
          <a:srcRect b="0" l="0" r="0" t="0"/>
          <a:stretch/>
        </p:blipFill>
        <p:spPr>
          <a:xfrm>
            <a:off x="125625" y="1208536"/>
            <a:ext cx="3196772" cy="2343396"/>
          </a:xfrm>
          <a:prstGeom prst="rect">
            <a:avLst/>
          </a:prstGeom>
          <a:noFill/>
          <a:ln cap="flat" cmpd="sng" w="9525">
            <a:solidFill>
              <a:schemeClr val="dk1"/>
            </a:solidFill>
            <a:prstDash val="solid"/>
            <a:round/>
            <a:headEnd len="sm" w="sm" type="none"/>
            <a:tailEnd len="sm" w="sm" type="none"/>
          </a:ln>
        </p:spPr>
      </p:pic>
      <p:sp>
        <p:nvSpPr>
          <p:cNvPr id="141" name="Google Shape;141;p3"/>
          <p:cNvSpPr txBox="1"/>
          <p:nvPr/>
        </p:nvSpPr>
        <p:spPr>
          <a:xfrm>
            <a:off x="1557374" y="6197970"/>
            <a:ext cx="2581275" cy="25938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800"/>
              <a:buFont typeface="Arial"/>
              <a:buNone/>
            </a:pPr>
            <a:r>
              <a:rPr b="1" lang="it-IT" sz="800">
                <a:solidFill>
                  <a:schemeClr val="dk1"/>
                </a:solidFill>
                <a:latin typeface="Arial"/>
                <a:ea typeface="Arial"/>
                <a:cs typeface="Arial"/>
                <a:sym typeface="Arial"/>
              </a:rPr>
              <a:t>Elaborato Planimetrico aggiornato 2026</a:t>
            </a:r>
            <a:endParaRPr/>
          </a:p>
        </p:txBody>
      </p:sp>
      <p:sp>
        <p:nvSpPr>
          <p:cNvPr id="142" name="Google Shape;142;p3"/>
          <p:cNvSpPr txBox="1"/>
          <p:nvPr/>
        </p:nvSpPr>
        <p:spPr>
          <a:xfrm>
            <a:off x="1408518" y="3527218"/>
            <a:ext cx="2581275" cy="25938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800"/>
              <a:buFont typeface="Arial"/>
              <a:buNone/>
            </a:pPr>
            <a:r>
              <a:rPr b="1" lang="it-IT" sz="800">
                <a:solidFill>
                  <a:schemeClr val="dk1"/>
                </a:solidFill>
                <a:latin typeface="Arial"/>
                <a:ea typeface="Arial"/>
                <a:cs typeface="Arial"/>
                <a:sym typeface="Arial"/>
              </a:rPr>
              <a:t>Elaborato Planimetrico aggiornato al 2023</a:t>
            </a:r>
            <a:endParaRPr/>
          </a:p>
        </p:txBody>
      </p:sp>
      <p:pic>
        <p:nvPicPr>
          <p:cNvPr id="143" name="Google Shape;143;p3"/>
          <p:cNvPicPr preferRelativeResize="0"/>
          <p:nvPr/>
        </p:nvPicPr>
        <p:blipFill rotWithShape="1">
          <a:blip r:embed="rId6">
            <a:alphaModFix/>
          </a:blip>
          <a:srcRect b="0" l="0" r="0" t="0"/>
          <a:stretch/>
        </p:blipFill>
        <p:spPr>
          <a:xfrm>
            <a:off x="8257810" y="5363592"/>
            <a:ext cx="3656167" cy="841452"/>
          </a:xfrm>
          <a:prstGeom prst="rect">
            <a:avLst/>
          </a:prstGeom>
          <a:noFill/>
          <a:ln>
            <a:noFill/>
          </a:ln>
        </p:spPr>
      </p:pic>
      <p:sp>
        <p:nvSpPr>
          <p:cNvPr id="144" name="Google Shape;144;p3"/>
          <p:cNvSpPr/>
          <p:nvPr/>
        </p:nvSpPr>
        <p:spPr>
          <a:xfrm>
            <a:off x="4695770" y="2703366"/>
            <a:ext cx="2300453" cy="1975498"/>
          </a:xfrm>
          <a:custGeom>
            <a:rect b="b" l="l" r="r" t="t"/>
            <a:pathLst>
              <a:path extrusionOk="0" h="1590675" w="1800225">
                <a:moveTo>
                  <a:pt x="209550" y="0"/>
                </a:moveTo>
                <a:lnTo>
                  <a:pt x="0" y="1238250"/>
                </a:lnTo>
                <a:lnTo>
                  <a:pt x="1676400" y="1590675"/>
                </a:lnTo>
                <a:lnTo>
                  <a:pt x="1800225" y="800100"/>
                </a:lnTo>
                <a:lnTo>
                  <a:pt x="742950" y="485775"/>
                </a:lnTo>
                <a:lnTo>
                  <a:pt x="742950" y="485775"/>
                </a:lnTo>
                <a:lnTo>
                  <a:pt x="704850" y="609600"/>
                </a:lnTo>
                <a:lnTo>
                  <a:pt x="390525" y="123825"/>
                </a:lnTo>
                <a:lnTo>
                  <a:pt x="209550" y="0"/>
                </a:lnTo>
                <a:close/>
              </a:path>
            </a:pathLst>
          </a:custGeom>
          <a:solidFill>
            <a:srgbClr val="FFFF00">
              <a:alpha val="36862"/>
            </a:srgbClr>
          </a:solidFill>
          <a:ln cap="flat" cmpd="sng" w="12700">
            <a:solidFill>
              <a:srgbClr val="31538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45" name="Google Shape;145;p3"/>
          <p:cNvPicPr preferRelativeResize="0"/>
          <p:nvPr/>
        </p:nvPicPr>
        <p:blipFill rotWithShape="1">
          <a:blip r:embed="rId7">
            <a:alphaModFix/>
          </a:blip>
          <a:srcRect b="0" l="0" r="0" t="0"/>
          <a:stretch/>
        </p:blipFill>
        <p:spPr>
          <a:xfrm>
            <a:off x="9595726" y="56686"/>
            <a:ext cx="2194750" cy="981541"/>
          </a:xfrm>
          <a:prstGeom prst="rect">
            <a:avLst/>
          </a:prstGeom>
          <a:noFill/>
          <a:ln>
            <a:noFill/>
          </a:ln>
        </p:spPr>
      </p:pic>
      <p:pic>
        <p:nvPicPr>
          <p:cNvPr id="146" name="Google Shape;146;p3"/>
          <p:cNvPicPr preferRelativeResize="0"/>
          <p:nvPr/>
        </p:nvPicPr>
        <p:blipFill rotWithShape="1">
          <a:blip r:embed="rId8">
            <a:alphaModFix/>
          </a:blip>
          <a:srcRect b="0" l="7077" r="1225" t="0"/>
          <a:stretch/>
        </p:blipFill>
        <p:spPr>
          <a:xfrm>
            <a:off x="125610" y="3692370"/>
            <a:ext cx="3196772" cy="2494857"/>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4"/>
          <p:cNvSpPr txBox="1"/>
          <p:nvPr>
            <p:ph type="title"/>
          </p:nvPr>
        </p:nvSpPr>
        <p:spPr>
          <a:xfrm>
            <a:off x="-1" y="1227030"/>
            <a:ext cx="10573407" cy="54453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Arial"/>
              <a:buNone/>
            </a:pPr>
            <a:r>
              <a:rPr lang="it-IT"/>
              <a:t>Inquadramento urbanistico: zona E - Agricola del P.R.G. vigente</a:t>
            </a:r>
            <a:endParaRPr/>
          </a:p>
        </p:txBody>
      </p:sp>
      <p:sp>
        <p:nvSpPr>
          <p:cNvPr id="153" name="Google Shape;153;p4"/>
          <p:cNvSpPr txBox="1"/>
          <p:nvPr>
            <p:ph idx="1" type="body"/>
          </p:nvPr>
        </p:nvSpPr>
        <p:spPr>
          <a:xfrm>
            <a:off x="309262" y="1832545"/>
            <a:ext cx="5072363" cy="4344417"/>
          </a:xfrm>
          <a:prstGeom prst="rect">
            <a:avLst/>
          </a:prstGeom>
          <a:noFill/>
          <a:ln>
            <a:noFill/>
          </a:ln>
        </p:spPr>
        <p:txBody>
          <a:bodyPr anchorCtr="0" anchor="t" bIns="45700" lIns="91425" spcFirstLastPara="1" rIns="91425" wrap="square" tIns="45700">
            <a:normAutofit/>
          </a:bodyPr>
          <a:lstStyle/>
          <a:p>
            <a:pPr indent="0" lvl="0" marL="0" rtl="0" algn="just">
              <a:lnSpc>
                <a:spcPct val="110000"/>
              </a:lnSpc>
              <a:spcBef>
                <a:spcPts val="0"/>
              </a:spcBef>
              <a:spcAft>
                <a:spcPts val="0"/>
              </a:spcAft>
              <a:buClr>
                <a:schemeClr val="dk1"/>
              </a:buClr>
              <a:buSzPts val="2800"/>
              <a:buNone/>
            </a:pPr>
            <a:r>
              <a:t/>
            </a:r>
            <a:endParaRPr/>
          </a:p>
        </p:txBody>
      </p:sp>
      <p:pic>
        <p:nvPicPr>
          <p:cNvPr id="154" name="Google Shape;154;p4"/>
          <p:cNvPicPr preferRelativeResize="0"/>
          <p:nvPr/>
        </p:nvPicPr>
        <p:blipFill rotWithShape="1">
          <a:blip r:embed="rId3">
            <a:alphaModFix/>
          </a:blip>
          <a:srcRect b="0" l="4564" r="3631" t="0"/>
          <a:stretch/>
        </p:blipFill>
        <p:spPr>
          <a:xfrm>
            <a:off x="36786" y="1678753"/>
            <a:ext cx="5728138" cy="4651999"/>
          </a:xfrm>
          <a:prstGeom prst="rect">
            <a:avLst/>
          </a:prstGeom>
          <a:noFill/>
          <a:ln>
            <a:noFill/>
          </a:ln>
        </p:spPr>
      </p:pic>
      <p:sp>
        <p:nvSpPr>
          <p:cNvPr id="155" name="Google Shape;155;p4"/>
          <p:cNvSpPr txBox="1"/>
          <p:nvPr>
            <p:ph idx="2" type="body"/>
          </p:nvPr>
        </p:nvSpPr>
        <p:spPr>
          <a:xfrm>
            <a:off x="-1" y="6391732"/>
            <a:ext cx="2581275" cy="20824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800"/>
              <a:buNone/>
            </a:pPr>
            <a:r>
              <a:rPr lang="it-IT" sz="800">
                <a:solidFill>
                  <a:schemeClr val="dk1"/>
                </a:solidFill>
              </a:rPr>
              <a:t>Stralcio di PRG 1:5000</a:t>
            </a:r>
            <a:endParaRPr/>
          </a:p>
        </p:txBody>
      </p:sp>
      <p:pic>
        <p:nvPicPr>
          <p:cNvPr id="156" name="Google Shape;156;p4"/>
          <p:cNvPicPr preferRelativeResize="0"/>
          <p:nvPr/>
        </p:nvPicPr>
        <p:blipFill rotWithShape="1">
          <a:blip r:embed="rId4">
            <a:alphaModFix/>
          </a:blip>
          <a:srcRect b="0" l="0" r="0" t="0"/>
          <a:stretch/>
        </p:blipFill>
        <p:spPr>
          <a:xfrm>
            <a:off x="9800919" y="135927"/>
            <a:ext cx="2191056" cy="981212"/>
          </a:xfrm>
          <a:prstGeom prst="rect">
            <a:avLst/>
          </a:prstGeom>
          <a:noFill/>
          <a:ln>
            <a:noFill/>
          </a:ln>
        </p:spPr>
      </p:pic>
      <p:pic>
        <p:nvPicPr>
          <p:cNvPr id="157" name="Google Shape;157;p4"/>
          <p:cNvPicPr preferRelativeResize="0"/>
          <p:nvPr/>
        </p:nvPicPr>
        <p:blipFill rotWithShape="1">
          <a:blip r:embed="rId5">
            <a:alphaModFix/>
          </a:blip>
          <a:srcRect b="803" l="6663" r="7483" t="1162"/>
          <a:stretch/>
        </p:blipFill>
        <p:spPr>
          <a:xfrm>
            <a:off x="5764924" y="1702676"/>
            <a:ext cx="6390290" cy="4628076"/>
          </a:xfrm>
          <a:prstGeom prst="rect">
            <a:avLst/>
          </a:prstGeom>
          <a:noFill/>
          <a:ln>
            <a:noFill/>
          </a:ln>
        </p:spPr>
      </p:pic>
      <p:sp>
        <p:nvSpPr>
          <p:cNvPr id="158" name="Google Shape;158;p4"/>
          <p:cNvSpPr txBox="1"/>
          <p:nvPr/>
        </p:nvSpPr>
        <p:spPr>
          <a:xfrm>
            <a:off x="5764924" y="6410529"/>
            <a:ext cx="2581275" cy="20824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800"/>
              <a:buFont typeface="Arial"/>
              <a:buNone/>
            </a:pPr>
            <a:r>
              <a:rPr b="1" lang="it-IT" sz="800">
                <a:solidFill>
                  <a:schemeClr val="dk1"/>
                </a:solidFill>
                <a:latin typeface="Arial"/>
                <a:ea typeface="Arial"/>
                <a:cs typeface="Arial"/>
                <a:sym typeface="Arial"/>
              </a:rPr>
              <a:t>Stralcio di PRG 1:2000</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5"/>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165" name="Google Shape;165;p5"/>
          <p:cNvSpPr txBox="1"/>
          <p:nvPr/>
        </p:nvSpPr>
        <p:spPr>
          <a:xfrm>
            <a:off x="6712747" y="6426382"/>
            <a:ext cx="53172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400">
                <a:solidFill>
                  <a:schemeClr val="lt1"/>
                </a:solidFill>
                <a:latin typeface="Arial"/>
                <a:ea typeface="Arial"/>
                <a:cs typeface="Arial"/>
                <a:sym typeface="Arial"/>
              </a:rPr>
              <a:t>Missione 4 </a:t>
            </a:r>
            <a:r>
              <a:rPr b="1" lang="it-IT" sz="1400">
                <a:solidFill>
                  <a:schemeClr val="lt1"/>
                </a:solidFill>
                <a:latin typeface="Arial"/>
                <a:ea typeface="Arial"/>
                <a:cs typeface="Arial"/>
                <a:sym typeface="Arial"/>
              </a:rPr>
              <a:t>• Istruzione e Ricerca </a:t>
            </a:r>
            <a:endParaRPr sz="1400">
              <a:solidFill>
                <a:schemeClr val="lt1"/>
              </a:solidFill>
              <a:latin typeface="Arial"/>
              <a:ea typeface="Arial"/>
              <a:cs typeface="Arial"/>
              <a:sym typeface="Arial"/>
            </a:endParaRPr>
          </a:p>
        </p:txBody>
      </p:sp>
      <p:sp>
        <p:nvSpPr>
          <p:cNvPr id="166" name="Google Shape;166;p5"/>
          <p:cNvSpPr/>
          <p:nvPr/>
        </p:nvSpPr>
        <p:spPr>
          <a:xfrm>
            <a:off x="9728462" y="122548"/>
            <a:ext cx="2301510" cy="942681"/>
          </a:xfrm>
          <a:prstGeom prst="rect">
            <a:avLst/>
          </a:prstGeom>
          <a:solidFill>
            <a:srgbClr val="2A65AF"/>
          </a:solidFill>
          <a:ln cap="flat" cmpd="sng" w="12700">
            <a:solidFill>
              <a:srgbClr val="2A65A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magine che contiene testo, Carattere, schermata, Elementi grafici&#10;&#10;Descrizione generata automaticamente" id="167" name="Google Shape;167;p5"/>
          <p:cNvPicPr preferRelativeResize="0"/>
          <p:nvPr/>
        </p:nvPicPr>
        <p:blipFill rotWithShape="1">
          <a:blip r:embed="rId3">
            <a:alphaModFix/>
          </a:blip>
          <a:srcRect b="0" l="0" r="0" t="0"/>
          <a:stretch/>
        </p:blipFill>
        <p:spPr>
          <a:xfrm>
            <a:off x="9934544" y="195681"/>
            <a:ext cx="1651602" cy="778125"/>
          </a:xfrm>
          <a:prstGeom prst="rect">
            <a:avLst/>
          </a:prstGeom>
          <a:noFill/>
          <a:ln>
            <a:noFill/>
          </a:ln>
        </p:spPr>
      </p:pic>
      <p:pic>
        <p:nvPicPr>
          <p:cNvPr id="168" name="Google Shape;168;p5"/>
          <p:cNvPicPr preferRelativeResize="0"/>
          <p:nvPr/>
        </p:nvPicPr>
        <p:blipFill rotWithShape="1">
          <a:blip r:embed="rId4">
            <a:alphaModFix/>
          </a:blip>
          <a:srcRect b="0" l="0" r="0" t="0"/>
          <a:stretch/>
        </p:blipFill>
        <p:spPr>
          <a:xfrm>
            <a:off x="2325013" y="1694774"/>
            <a:ext cx="7011855" cy="4590981"/>
          </a:xfrm>
          <a:prstGeom prst="rect">
            <a:avLst/>
          </a:prstGeom>
          <a:noFill/>
          <a:ln>
            <a:noFill/>
          </a:ln>
        </p:spPr>
      </p:pic>
      <p:pic>
        <p:nvPicPr>
          <p:cNvPr id="169" name="Google Shape;169;p5"/>
          <p:cNvPicPr preferRelativeResize="0"/>
          <p:nvPr/>
        </p:nvPicPr>
        <p:blipFill rotWithShape="1">
          <a:blip r:embed="rId5">
            <a:alphaModFix/>
          </a:blip>
          <a:srcRect b="0" l="0" r="0" t="0"/>
          <a:stretch/>
        </p:blipFill>
        <p:spPr>
          <a:xfrm>
            <a:off x="398785" y="2653566"/>
            <a:ext cx="1926228" cy="2754384"/>
          </a:xfrm>
          <a:prstGeom prst="rect">
            <a:avLst/>
          </a:prstGeom>
          <a:noFill/>
          <a:ln>
            <a:noFill/>
          </a:ln>
        </p:spPr>
      </p:pic>
      <p:pic>
        <p:nvPicPr>
          <p:cNvPr id="170" name="Google Shape;170;p5"/>
          <p:cNvPicPr preferRelativeResize="0"/>
          <p:nvPr/>
        </p:nvPicPr>
        <p:blipFill rotWithShape="1">
          <a:blip r:embed="rId6">
            <a:alphaModFix/>
          </a:blip>
          <a:srcRect b="0" l="0" r="0" t="0"/>
          <a:stretch/>
        </p:blipFill>
        <p:spPr>
          <a:xfrm rot="5400000">
            <a:off x="5713102" y="4768944"/>
            <a:ext cx="765795" cy="6103503"/>
          </a:xfrm>
          <a:prstGeom prst="rect">
            <a:avLst/>
          </a:prstGeom>
          <a:noFill/>
          <a:ln>
            <a:noFill/>
          </a:ln>
        </p:spPr>
      </p:pic>
      <p:sp>
        <p:nvSpPr>
          <p:cNvPr id="171" name="Google Shape;171;p5"/>
          <p:cNvSpPr txBox="1"/>
          <p:nvPr>
            <p:ph type="title"/>
          </p:nvPr>
        </p:nvSpPr>
        <p:spPr>
          <a:xfrm>
            <a:off x="-1" y="1205855"/>
            <a:ext cx="10573500" cy="5445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rgbClr val="B27F47"/>
              </a:buClr>
              <a:buSzPct val="100000"/>
              <a:buFont typeface="Arial"/>
              <a:buNone/>
            </a:pPr>
            <a:r>
              <a:rPr lang="it-IT"/>
              <a:t>Nuovo P.R.G. in corso di adozione: "Zone per attrezzature di interesse generale"</a:t>
            </a:r>
            <a:endParaRPr/>
          </a:p>
        </p:txBody>
      </p:sp>
      <p:pic>
        <p:nvPicPr>
          <p:cNvPr id="172" name="Google Shape;172;p5"/>
          <p:cNvPicPr preferRelativeResize="0"/>
          <p:nvPr/>
        </p:nvPicPr>
        <p:blipFill rotWithShape="1">
          <a:blip r:embed="rId7">
            <a:alphaModFix/>
          </a:blip>
          <a:srcRect b="0" l="0" r="0" t="0"/>
          <a:stretch/>
        </p:blipFill>
        <p:spPr>
          <a:xfrm>
            <a:off x="9449896" y="1205856"/>
            <a:ext cx="2010958" cy="50717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6"/>
          <p:cNvSpPr txBox="1"/>
          <p:nvPr>
            <p:ph type="title"/>
          </p:nvPr>
        </p:nvSpPr>
        <p:spPr>
          <a:xfrm>
            <a:off x="-21988" y="1168393"/>
            <a:ext cx="10515600" cy="39146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B27F47"/>
              </a:buClr>
              <a:buSzPts val="2000"/>
              <a:buFont typeface="Arial"/>
              <a:buNone/>
            </a:pPr>
            <a:r>
              <a:rPr lang="it-IT" sz="2000"/>
              <a:t>Vincolo paesaggistico art. 134 lett a) D.Lgs. 42/2004</a:t>
            </a:r>
            <a:endParaRPr/>
          </a:p>
        </p:txBody>
      </p:sp>
      <p:sp>
        <p:nvSpPr>
          <p:cNvPr id="179" name="Google Shape;179;p6"/>
          <p:cNvSpPr txBox="1"/>
          <p:nvPr>
            <p:ph idx="1" type="body"/>
          </p:nvPr>
        </p:nvSpPr>
        <p:spPr>
          <a:xfrm>
            <a:off x="0" y="1507391"/>
            <a:ext cx="7090941" cy="2167956"/>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800"/>
              <a:buNone/>
            </a:pPr>
            <a:r>
              <a:rPr lang="it-IT" sz="1800"/>
              <a:t>.</a:t>
            </a:r>
            <a:endParaRPr/>
          </a:p>
        </p:txBody>
      </p:sp>
      <p:sp>
        <p:nvSpPr>
          <p:cNvPr id="180" name="Google Shape;180;p6"/>
          <p:cNvSpPr/>
          <p:nvPr/>
        </p:nvSpPr>
        <p:spPr>
          <a:xfrm>
            <a:off x="0" y="6163778"/>
            <a:ext cx="453681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000">
                <a:solidFill>
                  <a:schemeClr val="dk1"/>
                </a:solidFill>
                <a:latin typeface="Arial"/>
                <a:ea typeface="Arial"/>
                <a:cs typeface="Arial"/>
                <a:sym typeface="Arial"/>
              </a:rPr>
              <a:t>Estratto Piano Paesaggistico Regione Sicilia TAV 2 - Analisi sistema naturale</a:t>
            </a:r>
            <a:endParaRPr sz="1000">
              <a:solidFill>
                <a:schemeClr val="dk1"/>
              </a:solidFill>
              <a:latin typeface="Calibri"/>
              <a:ea typeface="Calibri"/>
              <a:cs typeface="Calibri"/>
              <a:sym typeface="Calibri"/>
            </a:endParaRPr>
          </a:p>
        </p:txBody>
      </p:sp>
      <p:pic>
        <p:nvPicPr>
          <p:cNvPr id="181" name="Google Shape;181;p6"/>
          <p:cNvPicPr preferRelativeResize="0"/>
          <p:nvPr/>
        </p:nvPicPr>
        <p:blipFill rotWithShape="1">
          <a:blip r:embed="rId3">
            <a:alphaModFix/>
          </a:blip>
          <a:srcRect b="0" l="3939" r="17050" t="14265"/>
          <a:stretch/>
        </p:blipFill>
        <p:spPr>
          <a:xfrm>
            <a:off x="-21988" y="2294248"/>
            <a:ext cx="6941820" cy="3911278"/>
          </a:xfrm>
          <a:prstGeom prst="rect">
            <a:avLst/>
          </a:prstGeom>
          <a:noFill/>
          <a:ln>
            <a:noFill/>
          </a:ln>
        </p:spPr>
      </p:pic>
      <p:pic>
        <p:nvPicPr>
          <p:cNvPr id="182" name="Google Shape;182;p6"/>
          <p:cNvPicPr preferRelativeResize="0"/>
          <p:nvPr/>
        </p:nvPicPr>
        <p:blipFill rotWithShape="1">
          <a:blip r:embed="rId4">
            <a:alphaModFix/>
          </a:blip>
          <a:srcRect b="56300" l="0" r="0" t="0"/>
          <a:stretch/>
        </p:blipFill>
        <p:spPr>
          <a:xfrm>
            <a:off x="4963030" y="4824427"/>
            <a:ext cx="1857148" cy="1257705"/>
          </a:xfrm>
          <a:prstGeom prst="rect">
            <a:avLst/>
          </a:prstGeom>
          <a:noFill/>
          <a:ln>
            <a:noFill/>
          </a:ln>
        </p:spPr>
      </p:pic>
      <p:sp>
        <p:nvSpPr>
          <p:cNvPr id="183" name="Google Shape;183;p6"/>
          <p:cNvSpPr/>
          <p:nvPr/>
        </p:nvSpPr>
        <p:spPr>
          <a:xfrm>
            <a:off x="6888709" y="6160856"/>
            <a:ext cx="424346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000">
                <a:solidFill>
                  <a:schemeClr val="dk1"/>
                </a:solidFill>
                <a:latin typeface="Arial"/>
                <a:ea typeface="Arial"/>
                <a:cs typeface="Arial"/>
                <a:sym typeface="Arial"/>
              </a:rPr>
              <a:t>Estratto Piano Paesaggistico Regionale Tavola 28.5 - Beni Paesaggistici</a:t>
            </a:r>
            <a:endParaRPr sz="1000">
              <a:solidFill>
                <a:schemeClr val="dk1"/>
              </a:solidFill>
              <a:latin typeface="Calibri"/>
              <a:ea typeface="Calibri"/>
              <a:cs typeface="Calibri"/>
              <a:sym typeface="Calibri"/>
            </a:endParaRPr>
          </a:p>
        </p:txBody>
      </p:sp>
      <p:pic>
        <p:nvPicPr>
          <p:cNvPr id="184" name="Google Shape;184;p6"/>
          <p:cNvPicPr preferRelativeResize="0"/>
          <p:nvPr/>
        </p:nvPicPr>
        <p:blipFill rotWithShape="1">
          <a:blip r:embed="rId5">
            <a:alphaModFix/>
          </a:blip>
          <a:srcRect b="0" l="0" r="26377" t="4554"/>
          <a:stretch/>
        </p:blipFill>
        <p:spPr>
          <a:xfrm>
            <a:off x="6950954" y="2295525"/>
            <a:ext cx="5219275" cy="3910001"/>
          </a:xfrm>
          <a:prstGeom prst="rect">
            <a:avLst/>
          </a:prstGeom>
          <a:noFill/>
          <a:ln>
            <a:noFill/>
          </a:ln>
        </p:spPr>
      </p:pic>
      <p:pic>
        <p:nvPicPr>
          <p:cNvPr id="185" name="Google Shape;185;p6"/>
          <p:cNvPicPr preferRelativeResize="0"/>
          <p:nvPr/>
        </p:nvPicPr>
        <p:blipFill rotWithShape="1">
          <a:blip r:embed="rId6">
            <a:alphaModFix/>
          </a:blip>
          <a:srcRect b="227" l="0" r="0" t="0"/>
          <a:stretch/>
        </p:blipFill>
        <p:spPr>
          <a:xfrm>
            <a:off x="9973162" y="3210631"/>
            <a:ext cx="2131737" cy="2871501"/>
          </a:xfrm>
          <a:prstGeom prst="rect">
            <a:avLst/>
          </a:prstGeom>
          <a:noFill/>
          <a:ln>
            <a:noFill/>
          </a:ln>
        </p:spPr>
      </p:pic>
      <p:pic>
        <p:nvPicPr>
          <p:cNvPr id="186" name="Google Shape;186;p6"/>
          <p:cNvPicPr preferRelativeResize="0"/>
          <p:nvPr/>
        </p:nvPicPr>
        <p:blipFill rotWithShape="1">
          <a:blip r:embed="rId7">
            <a:alphaModFix/>
          </a:blip>
          <a:srcRect b="18846" l="0" r="0" t="0"/>
          <a:stretch/>
        </p:blipFill>
        <p:spPr>
          <a:xfrm>
            <a:off x="9329744" y="1195245"/>
            <a:ext cx="2775155" cy="1014368"/>
          </a:xfrm>
          <a:prstGeom prst="rect">
            <a:avLst/>
          </a:prstGeom>
          <a:noFill/>
          <a:ln>
            <a:noFill/>
          </a:ln>
        </p:spPr>
      </p:pic>
      <p:pic>
        <p:nvPicPr>
          <p:cNvPr id="187" name="Google Shape;187;p6"/>
          <p:cNvPicPr preferRelativeResize="0"/>
          <p:nvPr/>
        </p:nvPicPr>
        <p:blipFill rotWithShape="1">
          <a:blip r:embed="rId8">
            <a:alphaModFix/>
          </a:blip>
          <a:srcRect b="0" l="0" r="0" t="0"/>
          <a:stretch/>
        </p:blipFill>
        <p:spPr>
          <a:xfrm>
            <a:off x="9758739" y="108457"/>
            <a:ext cx="2191056" cy="981212"/>
          </a:xfrm>
          <a:prstGeom prst="rect">
            <a:avLst/>
          </a:prstGeom>
          <a:noFill/>
          <a:ln>
            <a:noFill/>
          </a:ln>
        </p:spPr>
      </p:pic>
      <p:sp>
        <p:nvSpPr>
          <p:cNvPr id="188" name="Google Shape;188;p6"/>
          <p:cNvSpPr/>
          <p:nvPr/>
        </p:nvSpPr>
        <p:spPr>
          <a:xfrm>
            <a:off x="-102434" y="1452506"/>
            <a:ext cx="9497508"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it-IT" sz="1800">
                <a:solidFill>
                  <a:schemeClr val="dk1"/>
                </a:solidFill>
                <a:latin typeface="Calibri"/>
                <a:ea typeface="Calibri"/>
                <a:cs typeface="Calibri"/>
                <a:sym typeface="Calibri"/>
              </a:rPr>
              <a:t>«Immobili ed aree di notevole interesse pubblico sottoposte a vincolo paesaggistico ex art. 136»  Codice dei Beni Culturali e del Paesaggio ( ex L. 1497/1939)</a:t>
            </a:r>
            <a:endParaRPr/>
          </a:p>
          <a:p>
            <a:pPr indent="0" lvl="0" marL="0" marR="0" rtl="0" algn="just">
              <a:spcBef>
                <a:spcPts val="0"/>
              </a:spcBef>
              <a:spcAft>
                <a:spcPts val="0"/>
              </a:spcAft>
              <a:buNone/>
            </a:pPr>
            <a:r>
              <a:rPr lang="it-IT" sz="1800">
                <a:solidFill>
                  <a:schemeClr val="dk1"/>
                </a:solidFill>
                <a:latin typeface="Calibri"/>
                <a:ea typeface="Calibri"/>
                <a:cs typeface="Calibri"/>
                <a:sym typeface="Calibri"/>
              </a:rPr>
              <a:t>“Aree con livello di tutela 2 - art. 20 delle N.d.A.” dal Piano Paesaggistico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7"/>
          <p:cNvPicPr preferRelativeResize="0"/>
          <p:nvPr/>
        </p:nvPicPr>
        <p:blipFill rotWithShape="1">
          <a:blip r:embed="rId3">
            <a:alphaModFix/>
          </a:blip>
          <a:srcRect b="0" l="0" r="0" t="0"/>
          <a:stretch/>
        </p:blipFill>
        <p:spPr>
          <a:xfrm>
            <a:off x="65726" y="1165262"/>
            <a:ext cx="11984607" cy="5186094"/>
          </a:xfrm>
          <a:prstGeom prst="rect">
            <a:avLst/>
          </a:prstGeom>
          <a:noFill/>
          <a:ln>
            <a:noFill/>
          </a:ln>
        </p:spPr>
      </p:pic>
      <p:sp>
        <p:nvSpPr>
          <p:cNvPr id="195" name="Google Shape;195;p7"/>
          <p:cNvSpPr txBox="1"/>
          <p:nvPr>
            <p:ph type="title"/>
          </p:nvPr>
        </p:nvSpPr>
        <p:spPr>
          <a:xfrm>
            <a:off x="5034516" y="2563303"/>
            <a:ext cx="3490656" cy="54453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lang="it-IT">
                <a:solidFill>
                  <a:schemeClr val="lt1"/>
                </a:solidFill>
              </a:rPr>
              <a:t>Come è stato possibile costruire il Radiotelescopio?</a:t>
            </a:r>
            <a:endParaRPr/>
          </a:p>
        </p:txBody>
      </p:sp>
      <p:pic>
        <p:nvPicPr>
          <p:cNvPr id="196" name="Google Shape;196;p7"/>
          <p:cNvPicPr preferRelativeResize="0"/>
          <p:nvPr>
            <p:ph idx="1" type="body"/>
          </p:nvPr>
        </p:nvPicPr>
        <p:blipFill rotWithShape="1">
          <a:blip r:embed="rId4">
            <a:alphaModFix/>
          </a:blip>
          <a:srcRect b="-409" l="5200" r="4161" t="3205"/>
          <a:stretch/>
        </p:blipFill>
        <p:spPr>
          <a:xfrm>
            <a:off x="1083123" y="1633596"/>
            <a:ext cx="1832705" cy="2991532"/>
          </a:xfrm>
          <a:prstGeom prst="rect">
            <a:avLst/>
          </a:prstGeom>
          <a:noFill/>
          <a:ln>
            <a:noFill/>
          </a:ln>
        </p:spPr>
      </p:pic>
      <p:sp>
        <p:nvSpPr>
          <p:cNvPr id="197" name="Google Shape;197;p7"/>
          <p:cNvSpPr txBox="1"/>
          <p:nvPr/>
        </p:nvSpPr>
        <p:spPr>
          <a:xfrm>
            <a:off x="128227" y="5771015"/>
            <a:ext cx="4266347" cy="606017"/>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lt1"/>
              </a:buClr>
              <a:buSzPts val="1400"/>
              <a:buFont typeface="Arial"/>
              <a:buChar char="•"/>
            </a:pPr>
            <a:r>
              <a:rPr lang="it-IT" sz="1400">
                <a:solidFill>
                  <a:schemeClr val="lt1"/>
                </a:solidFill>
                <a:latin typeface="Arial"/>
                <a:ea typeface="Arial"/>
                <a:cs typeface="Arial"/>
                <a:sym typeface="Arial"/>
              </a:rPr>
              <a:t>C.E. 66 del 6/12/1986 per la nuova costruzione di una stazione radioastronomica VLBI e Variante C.E. 89/88 del 4/01/1989 </a:t>
            </a:r>
            <a:endParaRPr/>
          </a:p>
        </p:txBody>
      </p:sp>
      <p:sp>
        <p:nvSpPr>
          <p:cNvPr id="198" name="Google Shape;198;p7"/>
          <p:cNvSpPr txBox="1"/>
          <p:nvPr/>
        </p:nvSpPr>
        <p:spPr>
          <a:xfrm>
            <a:off x="4390068" y="5433869"/>
            <a:ext cx="4289361" cy="696201"/>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lt1"/>
              </a:buClr>
              <a:buSzPts val="1400"/>
              <a:buFont typeface="Arial"/>
              <a:buChar char="•"/>
            </a:pPr>
            <a:r>
              <a:rPr lang="it-IT" sz="1400">
                <a:solidFill>
                  <a:schemeClr val="lt1"/>
                </a:solidFill>
                <a:latin typeface="Arial"/>
                <a:ea typeface="Arial"/>
                <a:cs typeface="Arial"/>
                <a:sym typeface="Arial"/>
              </a:rPr>
              <a:t>C.E. 285 del 18/10/2001per ampliamento ed adeguamento civile ed impiantistico della stazione radioastronomica di Noto ad uso radio telescopio e Variante C.E. 138 del 30/03/2006</a:t>
            </a:r>
            <a:endParaRPr/>
          </a:p>
        </p:txBody>
      </p:sp>
      <p:pic>
        <p:nvPicPr>
          <p:cNvPr id="199" name="Google Shape;199;p7"/>
          <p:cNvPicPr preferRelativeResize="0"/>
          <p:nvPr/>
        </p:nvPicPr>
        <p:blipFill rotWithShape="1">
          <a:blip r:embed="rId5">
            <a:alphaModFix/>
          </a:blip>
          <a:srcRect b="0" l="0" r="0" t="0"/>
          <a:stretch/>
        </p:blipFill>
        <p:spPr>
          <a:xfrm>
            <a:off x="9071128" y="1940029"/>
            <a:ext cx="2776096" cy="4248501"/>
          </a:xfrm>
          <a:prstGeom prst="rect">
            <a:avLst/>
          </a:prstGeom>
          <a:noFill/>
          <a:ln>
            <a:noFill/>
          </a:ln>
        </p:spPr>
      </p:pic>
      <p:pic>
        <p:nvPicPr>
          <p:cNvPr id="200" name="Google Shape;200;p7"/>
          <p:cNvPicPr preferRelativeResize="0"/>
          <p:nvPr/>
        </p:nvPicPr>
        <p:blipFill rotWithShape="1">
          <a:blip r:embed="rId6">
            <a:alphaModFix/>
          </a:blip>
          <a:srcRect b="0" l="0" r="1074" t="7615"/>
          <a:stretch/>
        </p:blipFill>
        <p:spPr>
          <a:xfrm>
            <a:off x="9080566" y="4904411"/>
            <a:ext cx="2766658" cy="1274534"/>
          </a:xfrm>
          <a:prstGeom prst="rect">
            <a:avLst/>
          </a:prstGeom>
          <a:noFill/>
          <a:ln>
            <a:noFill/>
          </a:ln>
        </p:spPr>
      </p:pic>
      <p:pic>
        <p:nvPicPr>
          <p:cNvPr id="201" name="Google Shape;201;p7"/>
          <p:cNvPicPr preferRelativeResize="0"/>
          <p:nvPr/>
        </p:nvPicPr>
        <p:blipFill rotWithShape="1">
          <a:blip r:embed="rId7">
            <a:alphaModFix/>
          </a:blip>
          <a:srcRect b="0" l="0" r="0" t="0"/>
          <a:stretch/>
        </p:blipFill>
        <p:spPr>
          <a:xfrm>
            <a:off x="9665606" y="141389"/>
            <a:ext cx="2191056" cy="981212"/>
          </a:xfrm>
          <a:prstGeom prst="rect">
            <a:avLst/>
          </a:prstGeom>
          <a:noFill/>
          <a:ln>
            <a:noFill/>
          </a:ln>
        </p:spPr>
      </p:pic>
      <p:sp>
        <p:nvSpPr>
          <p:cNvPr id="202" name="Google Shape;202;p7"/>
          <p:cNvSpPr/>
          <p:nvPr/>
        </p:nvSpPr>
        <p:spPr>
          <a:xfrm>
            <a:off x="380753" y="1156543"/>
            <a:ext cx="6096000" cy="47705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it-IT" sz="2500">
                <a:solidFill>
                  <a:schemeClr val="lt1"/>
                </a:solidFill>
                <a:latin typeface="Arial"/>
                <a:ea typeface="Arial"/>
                <a:cs typeface="Arial"/>
                <a:sym typeface="Arial"/>
              </a:rPr>
              <a:t>Ente proponente: CNR/IRA</a:t>
            </a:r>
            <a:endParaRPr/>
          </a:p>
        </p:txBody>
      </p:sp>
      <p:sp>
        <p:nvSpPr>
          <p:cNvPr id="203" name="Google Shape;203;p7"/>
          <p:cNvSpPr/>
          <p:nvPr/>
        </p:nvSpPr>
        <p:spPr>
          <a:xfrm>
            <a:off x="1281056" y="4567944"/>
            <a:ext cx="1511945" cy="47705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it-IT" sz="2500">
                <a:solidFill>
                  <a:schemeClr val="lt1"/>
                </a:solidFill>
                <a:latin typeface="Arial"/>
                <a:ea typeface="Arial"/>
                <a:cs typeface="Arial"/>
                <a:sym typeface="Arial"/>
              </a:rPr>
              <a:t>Comune</a:t>
            </a:r>
            <a:endParaRPr/>
          </a:p>
        </p:txBody>
      </p:sp>
      <p:sp>
        <p:nvSpPr>
          <p:cNvPr id="204" name="Google Shape;204;p7"/>
          <p:cNvSpPr/>
          <p:nvPr/>
        </p:nvSpPr>
        <p:spPr>
          <a:xfrm>
            <a:off x="9313289" y="1254244"/>
            <a:ext cx="1704975" cy="7232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it-IT" sz="2500">
                <a:solidFill>
                  <a:schemeClr val="lt1"/>
                </a:solidFill>
                <a:latin typeface="Arial"/>
                <a:ea typeface="Arial"/>
                <a:cs typeface="Arial"/>
                <a:sym typeface="Arial"/>
              </a:rPr>
              <a:t>Regione</a:t>
            </a:r>
            <a:endParaRPr/>
          </a:p>
          <a:p>
            <a:pPr indent="0" lvl="0" marL="0" marR="0" rtl="0" algn="just">
              <a:spcBef>
                <a:spcPts val="0"/>
              </a:spcBef>
              <a:spcAft>
                <a:spcPts val="0"/>
              </a:spcAft>
              <a:buNone/>
            </a:pPr>
            <a:r>
              <a:rPr b="1" lang="it-IT" sz="1600">
                <a:solidFill>
                  <a:schemeClr val="lt1"/>
                </a:solidFill>
                <a:latin typeface="Arial"/>
                <a:ea typeface="Arial"/>
                <a:cs typeface="Arial"/>
                <a:sym typeface="Arial"/>
              </a:rPr>
              <a:t>DA 566/87</a:t>
            </a:r>
            <a:endParaRPr/>
          </a:p>
        </p:txBody>
      </p:sp>
      <p:cxnSp>
        <p:nvCxnSpPr>
          <p:cNvPr id="205" name="Google Shape;205;p7"/>
          <p:cNvCxnSpPr/>
          <p:nvPr/>
        </p:nvCxnSpPr>
        <p:spPr>
          <a:xfrm flipH="1">
            <a:off x="2811238" y="3687609"/>
            <a:ext cx="2288700" cy="1048200"/>
          </a:xfrm>
          <a:prstGeom prst="bentConnector3">
            <a:avLst>
              <a:gd fmla="val 50000" name="adj1"/>
            </a:avLst>
          </a:prstGeom>
          <a:noFill/>
          <a:ln cap="flat" cmpd="sng" w="19050">
            <a:solidFill>
              <a:schemeClr val="accent1"/>
            </a:solidFill>
            <a:prstDash val="solid"/>
            <a:miter lim="8000"/>
            <a:headEnd len="sm" w="sm" type="none"/>
            <a:tailEnd len="med" w="med" type="triangle"/>
          </a:ln>
        </p:spPr>
      </p:cxnSp>
      <p:cxnSp>
        <p:nvCxnSpPr>
          <p:cNvPr id="206" name="Google Shape;206;p7"/>
          <p:cNvCxnSpPr/>
          <p:nvPr/>
        </p:nvCxnSpPr>
        <p:spPr>
          <a:xfrm flipH="1" rot="5400000">
            <a:off x="4127695" y="1789050"/>
            <a:ext cx="1109700" cy="798600"/>
          </a:xfrm>
          <a:prstGeom prst="bentConnector3">
            <a:avLst>
              <a:gd fmla="val 50000" name="adj1"/>
            </a:avLst>
          </a:prstGeom>
          <a:noFill/>
          <a:ln cap="flat" cmpd="sng" w="19050">
            <a:solidFill>
              <a:schemeClr val="accent2"/>
            </a:solidFill>
            <a:prstDash val="solid"/>
            <a:miter lim="8000"/>
            <a:headEnd len="sm" w="sm" type="none"/>
            <a:tailEnd len="med" w="med" type="triangle"/>
          </a:ln>
        </p:spPr>
      </p:cxnSp>
      <p:cxnSp>
        <p:nvCxnSpPr>
          <p:cNvPr id="207" name="Google Shape;207;p7"/>
          <p:cNvCxnSpPr/>
          <p:nvPr/>
        </p:nvCxnSpPr>
        <p:spPr>
          <a:xfrm flipH="1" rot="10800000">
            <a:off x="7525535" y="1642270"/>
            <a:ext cx="1582500" cy="1286700"/>
          </a:xfrm>
          <a:prstGeom prst="bentConnector3">
            <a:avLst>
              <a:gd fmla="val 50000" name="adj1"/>
            </a:avLst>
          </a:prstGeom>
          <a:noFill/>
          <a:ln cap="flat" cmpd="sng" w="19050">
            <a:solidFill>
              <a:schemeClr val="accent4"/>
            </a:solidFill>
            <a:prstDash val="solid"/>
            <a:miter lim="8000"/>
            <a:headEnd len="sm" w="sm" type="none"/>
            <a:tailEnd len="med" w="med" type="triangle"/>
          </a:ln>
        </p:spPr>
      </p:cxnSp>
      <p:sp>
        <p:nvSpPr>
          <p:cNvPr id="208" name="Google Shape;208;p7"/>
          <p:cNvSpPr txBox="1"/>
          <p:nvPr/>
        </p:nvSpPr>
        <p:spPr>
          <a:xfrm>
            <a:off x="128227" y="4991212"/>
            <a:ext cx="4278860" cy="606017"/>
          </a:xfrm>
          <a:prstGeom prst="rect">
            <a:avLst/>
          </a:prstGeom>
          <a:noFill/>
          <a:ln>
            <a:noFill/>
          </a:ln>
        </p:spPr>
        <p:txBody>
          <a:bodyPr anchorCtr="0" anchor="t" bIns="45700" lIns="91425" spcFirstLastPara="1" rIns="91425" wrap="square" tIns="45700">
            <a:noAutofit/>
          </a:bodyPr>
          <a:lstStyle/>
          <a:p>
            <a:pPr indent="-228600" lvl="0" marL="228600" marR="0" rtl="0" algn="just">
              <a:lnSpc>
                <a:spcPct val="90000"/>
              </a:lnSpc>
              <a:spcBef>
                <a:spcPts val="0"/>
              </a:spcBef>
              <a:spcAft>
                <a:spcPts val="0"/>
              </a:spcAft>
              <a:buClr>
                <a:schemeClr val="lt1"/>
              </a:buClr>
              <a:buSzPts val="1400"/>
              <a:buFont typeface="Arial"/>
              <a:buChar char="•"/>
            </a:pPr>
            <a:r>
              <a:rPr lang="it-IT" sz="1400">
                <a:solidFill>
                  <a:schemeClr val="lt1"/>
                </a:solidFill>
                <a:latin typeface="Arial"/>
                <a:ea typeface="Arial"/>
                <a:cs typeface="Arial"/>
                <a:sym typeface="Arial"/>
              </a:rPr>
              <a:t>D.CC 337/86 del 25/11/86 approvazione del progetto in deroga alla destinazione d’uso agricola ed all’indice di edificabilità fondiaria della zona di PRG  </a:t>
            </a:r>
            <a:endParaRPr/>
          </a:p>
        </p:txBody>
      </p:sp>
      <p:pic>
        <p:nvPicPr>
          <p:cNvPr id="209" name="Google Shape;209;p7"/>
          <p:cNvPicPr preferRelativeResize="0"/>
          <p:nvPr/>
        </p:nvPicPr>
        <p:blipFill rotWithShape="1">
          <a:blip r:embed="rId8">
            <a:alphaModFix/>
          </a:blip>
          <a:srcRect b="0" l="0" r="0" t="0"/>
          <a:stretch/>
        </p:blipFill>
        <p:spPr>
          <a:xfrm>
            <a:off x="6438268" y="4428407"/>
            <a:ext cx="2441730" cy="937048"/>
          </a:xfrm>
          <a:prstGeom prst="rect">
            <a:avLst/>
          </a:prstGeom>
          <a:solidFill>
            <a:srgbClr val="ECECEC"/>
          </a:solidFill>
          <a:ln cap="sq" cmpd="sng" w="88900">
            <a:solidFill>
              <a:srgbClr val="FFFFFF"/>
            </a:solidFill>
            <a:prstDash val="solid"/>
            <a:miter lim="8000"/>
            <a:headEnd len="sm" w="sm" type="none"/>
            <a:tailEnd len="sm" w="sm" type="none"/>
          </a:ln>
          <a:effectLst>
            <a:outerShdw blurRad="55000" rotWithShape="0" algn="tl" dir="5400000" dist="18000">
              <a:srgbClr val="000000">
                <a:alpha val="40000"/>
              </a:srgbClr>
            </a:outerShdw>
          </a:effectLst>
        </p:spPr>
      </p:pic>
      <p:sp>
        <p:nvSpPr>
          <p:cNvPr id="210" name="Google Shape;210;p7"/>
          <p:cNvSpPr txBox="1"/>
          <p:nvPr/>
        </p:nvSpPr>
        <p:spPr>
          <a:xfrm>
            <a:off x="3704009" y="4363864"/>
            <a:ext cx="2604304" cy="606017"/>
          </a:xfrm>
          <a:prstGeom prst="rect">
            <a:avLst/>
          </a:prstGeom>
          <a:noFill/>
          <a:ln>
            <a:noFill/>
          </a:ln>
        </p:spPr>
        <p:txBody>
          <a:bodyPr anchorCtr="0" anchor="t" bIns="45700" lIns="91425" spcFirstLastPara="1" rIns="91425" wrap="square" tIns="45700">
            <a:noAutofit/>
          </a:bodyPr>
          <a:lstStyle/>
          <a:p>
            <a:pPr indent="-228600" lvl="0" marL="228600" marR="0" rtl="0" algn="just">
              <a:lnSpc>
                <a:spcPct val="90000"/>
              </a:lnSpc>
              <a:spcBef>
                <a:spcPts val="0"/>
              </a:spcBef>
              <a:spcAft>
                <a:spcPts val="0"/>
              </a:spcAft>
              <a:buClr>
                <a:schemeClr val="lt1"/>
              </a:buClr>
              <a:buSzPts val="1400"/>
              <a:buFont typeface="Arial"/>
              <a:buChar char="•"/>
            </a:pPr>
            <a:r>
              <a:rPr lang="it-IT" sz="1400">
                <a:solidFill>
                  <a:schemeClr val="lt1"/>
                </a:solidFill>
                <a:latin typeface="Arial"/>
                <a:ea typeface="Arial"/>
                <a:cs typeface="Arial"/>
                <a:sym typeface="Arial"/>
              </a:rPr>
              <a:t>Valutazione estimativa dell’area e di congruità del prezzo nella compravendita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500"/>
                                  </p:stCondLst>
                                  <p:childTnLst>
                                    <p:set>
                                      <p:cBhvr>
                                        <p:cTn dur="1" fill="hold">
                                          <p:stCondLst>
                                            <p:cond delay="0"/>
                                          </p:stCondLst>
                                        </p:cTn>
                                        <p:tgtEl>
                                          <p:spTgt spid="196"/>
                                        </p:tgtEl>
                                        <p:attrNameLst>
                                          <p:attrName>style.visibility</p:attrName>
                                        </p:attrNameLst>
                                      </p:cBhvr>
                                      <p:to>
                                        <p:strVal val="visible"/>
                                      </p:to>
                                    </p:set>
                                    <p:animEffect filter="fade" transition="in">
                                      <p:cBhvr>
                                        <p:cTn dur="1250"/>
                                        <p:tgtEl>
                                          <p:spTgt spid="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210"/>
                                        </p:tgtEl>
                                        <p:attrNameLst>
                                          <p:attrName>style.visibility</p:attrName>
                                        </p:attrNameLst>
                                      </p:cBhvr>
                                      <p:to>
                                        <p:strVal val="visible"/>
                                      </p:to>
                                    </p:set>
                                    <p:animEffect filter="fade" transition="in">
                                      <p:cBhvr>
                                        <p:cTn dur="225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197"/>
                                        </p:tgtEl>
                                        <p:attrNameLst>
                                          <p:attrName>style.visibility</p:attrName>
                                        </p:attrNameLst>
                                      </p:cBhvr>
                                      <p:to>
                                        <p:strVal val="visible"/>
                                      </p:to>
                                    </p:set>
                                    <p:animEffect filter="fade" transition="in">
                                      <p:cBhvr>
                                        <p:cTn dur="225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208"/>
                                        </p:tgtEl>
                                        <p:attrNameLst>
                                          <p:attrName>style.visibility</p:attrName>
                                        </p:attrNameLst>
                                      </p:cBhvr>
                                      <p:to>
                                        <p:strVal val="visible"/>
                                      </p:to>
                                    </p:set>
                                    <p:animEffect filter="fade" transition="in">
                                      <p:cBhvr>
                                        <p:cTn dur="225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1250"/>
                                  </p:stCondLst>
                                  <p:childTnLst>
                                    <p:set>
                                      <p:cBhvr>
                                        <p:cTn dur="1" fill="hold">
                                          <p:stCondLst>
                                            <p:cond delay="0"/>
                                          </p:stCondLst>
                                        </p:cTn>
                                        <p:tgtEl>
                                          <p:spTgt spid="199"/>
                                        </p:tgtEl>
                                        <p:attrNameLst>
                                          <p:attrName>style.visibility</p:attrName>
                                        </p:attrNameLst>
                                      </p:cBhvr>
                                      <p:to>
                                        <p:strVal val="visible"/>
                                      </p:to>
                                    </p:set>
                                    <p:animEffect filter="fade" transition="in">
                                      <p:cBhvr>
                                        <p:cTn dur="2000"/>
                                        <p:tgtEl>
                                          <p:spTgt spid="199"/>
                                        </p:tgtEl>
                                      </p:cBhvr>
                                    </p:animEffect>
                                  </p:childTnLst>
                                </p:cTn>
                              </p:par>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2000"/>
                                  </p:stCondLst>
                                  <p:childTnLst>
                                    <p:set>
                                      <p:cBhvr>
                                        <p:cTn dur="1" fill="hold">
                                          <p:stCondLst>
                                            <p:cond delay="0"/>
                                          </p:stCondLst>
                                        </p:cTn>
                                        <p:tgtEl>
                                          <p:spTgt spid="198"/>
                                        </p:tgtEl>
                                        <p:attrNameLst>
                                          <p:attrName>style.visibility</p:attrName>
                                        </p:attrNameLst>
                                      </p:cBhvr>
                                      <p:to>
                                        <p:strVal val="visible"/>
                                      </p:to>
                                    </p:set>
                                    <p:animEffect filter="fade" transition="in">
                                      <p:cBhvr>
                                        <p:cTn dur="2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8"/>
          <p:cNvPicPr preferRelativeResize="0"/>
          <p:nvPr/>
        </p:nvPicPr>
        <p:blipFill rotWithShape="1">
          <a:blip r:embed="rId3">
            <a:alphaModFix/>
          </a:blip>
          <a:srcRect b="0" l="0" r="0" t="0"/>
          <a:stretch/>
        </p:blipFill>
        <p:spPr>
          <a:xfrm>
            <a:off x="3732991" y="1611678"/>
            <a:ext cx="7096359" cy="3889585"/>
          </a:xfrm>
          <a:prstGeom prst="rect">
            <a:avLst/>
          </a:prstGeom>
          <a:noFill/>
          <a:ln>
            <a:noFill/>
          </a:ln>
        </p:spPr>
      </p:pic>
      <p:sp>
        <p:nvSpPr>
          <p:cNvPr id="217" name="Google Shape;217;p8"/>
          <p:cNvSpPr txBox="1"/>
          <p:nvPr>
            <p:ph type="title"/>
          </p:nvPr>
        </p:nvSpPr>
        <p:spPr>
          <a:xfrm>
            <a:off x="-1" y="1129060"/>
            <a:ext cx="12083963" cy="7801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B27F47"/>
              </a:buClr>
              <a:buSzPts val="2800"/>
              <a:buFont typeface="Arial"/>
              <a:buNone/>
            </a:pPr>
            <a:r>
              <a:rPr lang="it-IT" sz="2700"/>
              <a:t>La Stazione Radioastronomica: un complesso da mantenere in efficienza</a:t>
            </a:r>
            <a:endParaRPr sz="2700"/>
          </a:p>
        </p:txBody>
      </p:sp>
      <p:sp>
        <p:nvSpPr>
          <p:cNvPr id="218" name="Google Shape;218;p8"/>
          <p:cNvSpPr txBox="1"/>
          <p:nvPr>
            <p:ph idx="1" type="body"/>
          </p:nvPr>
        </p:nvSpPr>
        <p:spPr>
          <a:xfrm>
            <a:off x="6822799" y="5501263"/>
            <a:ext cx="3963371" cy="83390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it-IT" sz="2000"/>
              <a:t>Edificio principale ad uso uffici, laboratori, sala ricevitore e servizi-magazzino – anno 1987</a:t>
            </a:r>
            <a:endParaRPr/>
          </a:p>
        </p:txBody>
      </p:sp>
      <p:sp>
        <p:nvSpPr>
          <p:cNvPr id="219" name="Google Shape;219;p8"/>
          <p:cNvSpPr txBox="1"/>
          <p:nvPr/>
        </p:nvSpPr>
        <p:spPr>
          <a:xfrm>
            <a:off x="10111033" y="4020381"/>
            <a:ext cx="2137200" cy="604200"/>
          </a:xfrm>
          <a:prstGeom prst="rect">
            <a:avLst/>
          </a:prstGeom>
          <a:noFill/>
          <a:ln>
            <a:noFill/>
          </a:ln>
        </p:spPr>
        <p:txBody>
          <a:bodyPr anchorCtr="0" anchor="t" bIns="45700" lIns="91425" spcFirstLastPara="1" rIns="91425" wrap="square" tIns="45700">
            <a:normAutofit fontScale="62500" lnSpcReduction="10000"/>
          </a:bodyPr>
          <a:lstStyle/>
          <a:p>
            <a:pPr indent="0" lvl="0" marL="0" marR="0" rtl="0" algn="l">
              <a:lnSpc>
                <a:spcPct val="90000"/>
              </a:lnSpc>
              <a:spcBef>
                <a:spcPts val="0"/>
              </a:spcBef>
              <a:spcAft>
                <a:spcPts val="0"/>
              </a:spcAft>
              <a:buClr>
                <a:schemeClr val="dk1"/>
              </a:buClr>
              <a:buSzPct val="100000"/>
              <a:buFont typeface="Arial"/>
              <a:buNone/>
            </a:pPr>
            <a:r>
              <a:rPr lang="it-IT" sz="2000">
                <a:solidFill>
                  <a:schemeClr val="dk1"/>
                </a:solidFill>
                <a:latin typeface="Arial"/>
                <a:ea typeface="Arial"/>
                <a:cs typeface="Arial"/>
                <a:sym typeface="Arial"/>
              </a:rPr>
              <a:t>Antenna Parabolica VLBI diametro 32 anno 1987 inaugurata nel 1988</a:t>
            </a:r>
            <a:endParaRPr/>
          </a:p>
        </p:txBody>
      </p:sp>
      <p:sp>
        <p:nvSpPr>
          <p:cNvPr id="220" name="Google Shape;220;p8"/>
          <p:cNvSpPr/>
          <p:nvPr/>
        </p:nvSpPr>
        <p:spPr>
          <a:xfrm rot="5400000">
            <a:off x="9381079" y="2210066"/>
            <a:ext cx="279919" cy="907080"/>
          </a:xfrm>
          <a:prstGeom prst="downArrow">
            <a:avLst>
              <a:gd fmla="val 50000" name="adj1"/>
              <a:gd fmla="val 50000" name="adj2"/>
            </a:avLst>
          </a:prstGeom>
          <a:solidFill>
            <a:schemeClr val="accent1"/>
          </a:solidFill>
          <a:ln cap="flat" cmpd="sng" w="12700">
            <a:solidFill>
              <a:srgbClr val="31538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 name="Google Shape;221;p8"/>
          <p:cNvSpPr/>
          <p:nvPr/>
        </p:nvSpPr>
        <p:spPr>
          <a:xfrm rot="10800000">
            <a:off x="7001252" y="4316825"/>
            <a:ext cx="279919" cy="1126059"/>
          </a:xfrm>
          <a:prstGeom prst="downArrow">
            <a:avLst>
              <a:gd fmla="val 50000" name="adj1"/>
              <a:gd fmla="val 50000" name="adj2"/>
            </a:avLst>
          </a:prstGeom>
          <a:solidFill>
            <a:schemeClr val="accent1"/>
          </a:solidFill>
          <a:ln cap="flat" cmpd="sng" w="12700">
            <a:solidFill>
              <a:srgbClr val="31538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8"/>
          <p:cNvSpPr txBox="1"/>
          <p:nvPr/>
        </p:nvSpPr>
        <p:spPr>
          <a:xfrm>
            <a:off x="0" y="1528817"/>
            <a:ext cx="4051349" cy="9881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Arial"/>
              <a:buNone/>
            </a:pPr>
            <a:r>
              <a:rPr lang="it-IT" sz="2000">
                <a:solidFill>
                  <a:schemeClr val="dk1"/>
                </a:solidFill>
                <a:latin typeface="Arial"/>
                <a:ea typeface="Arial"/>
                <a:cs typeface="Arial"/>
                <a:sym typeface="Arial"/>
              </a:rPr>
              <a:t>Ampliamento dell’«Ala Nuova»  uffici, laboratori e officina –</a:t>
            </a:r>
            <a:endParaRPr/>
          </a:p>
          <a:p>
            <a:pPr indent="0" lvl="0" marL="0" marR="0" rtl="0" algn="l">
              <a:lnSpc>
                <a:spcPct val="100000"/>
              </a:lnSpc>
              <a:spcBef>
                <a:spcPts val="0"/>
              </a:spcBef>
              <a:spcAft>
                <a:spcPts val="0"/>
              </a:spcAft>
              <a:buClr>
                <a:schemeClr val="dk1"/>
              </a:buClr>
              <a:buSzPts val="2000"/>
              <a:buFont typeface="Arial"/>
              <a:buNone/>
            </a:pPr>
            <a:r>
              <a:rPr lang="it-IT" sz="2000">
                <a:solidFill>
                  <a:schemeClr val="dk1"/>
                </a:solidFill>
                <a:latin typeface="Arial"/>
                <a:ea typeface="Arial"/>
                <a:cs typeface="Arial"/>
                <a:sym typeface="Arial"/>
              </a:rPr>
              <a:t>anno 2006</a:t>
            </a:r>
            <a:endParaRPr/>
          </a:p>
        </p:txBody>
      </p:sp>
      <p:sp>
        <p:nvSpPr>
          <p:cNvPr id="223" name="Google Shape;223;p8"/>
          <p:cNvSpPr txBox="1"/>
          <p:nvPr/>
        </p:nvSpPr>
        <p:spPr>
          <a:xfrm>
            <a:off x="487188" y="4252322"/>
            <a:ext cx="2975378" cy="43563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lang="it-IT" sz="2000">
                <a:solidFill>
                  <a:schemeClr val="dk1"/>
                </a:solidFill>
                <a:latin typeface="Arial"/>
                <a:ea typeface="Arial"/>
                <a:cs typeface="Arial"/>
                <a:sym typeface="Arial"/>
              </a:rPr>
              <a:t>Foresteria – anno 1987</a:t>
            </a:r>
            <a:endParaRPr/>
          </a:p>
        </p:txBody>
      </p:sp>
      <p:sp>
        <p:nvSpPr>
          <p:cNvPr id="224" name="Google Shape;224;p8"/>
          <p:cNvSpPr/>
          <p:nvPr/>
        </p:nvSpPr>
        <p:spPr>
          <a:xfrm rot="-6436041">
            <a:off x="4232695" y="3867953"/>
            <a:ext cx="279919" cy="1126059"/>
          </a:xfrm>
          <a:prstGeom prst="downArrow">
            <a:avLst>
              <a:gd fmla="val 63611" name="adj1"/>
              <a:gd fmla="val 50000" name="adj2"/>
            </a:avLst>
          </a:prstGeom>
          <a:solidFill>
            <a:schemeClr val="accent1"/>
          </a:solidFill>
          <a:ln cap="flat" cmpd="sng" w="12700">
            <a:solidFill>
              <a:srgbClr val="31538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8"/>
          <p:cNvSpPr/>
          <p:nvPr/>
        </p:nvSpPr>
        <p:spPr>
          <a:xfrm rot="-4197021">
            <a:off x="4596782" y="1934736"/>
            <a:ext cx="279919" cy="2124418"/>
          </a:xfrm>
          <a:prstGeom prst="downArrow">
            <a:avLst>
              <a:gd fmla="val 50000" name="adj1"/>
              <a:gd fmla="val 50000" name="adj2"/>
            </a:avLst>
          </a:prstGeom>
          <a:solidFill>
            <a:schemeClr val="accent1"/>
          </a:solidFill>
          <a:ln cap="flat" cmpd="sng" w="12700">
            <a:solidFill>
              <a:srgbClr val="31538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p8"/>
          <p:cNvSpPr txBox="1"/>
          <p:nvPr/>
        </p:nvSpPr>
        <p:spPr>
          <a:xfrm>
            <a:off x="10699152" y="4795736"/>
            <a:ext cx="1895607" cy="33895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lang="it-IT" sz="2000">
                <a:solidFill>
                  <a:schemeClr val="dk1"/>
                </a:solidFill>
                <a:latin typeface="Arial"/>
                <a:ea typeface="Arial"/>
                <a:cs typeface="Arial"/>
                <a:sym typeface="Arial"/>
              </a:rPr>
              <a:t>Guardiania-</a:t>
            </a:r>
            <a:endParaRPr sz="2000">
              <a:solidFill>
                <a:schemeClr val="dk1"/>
              </a:solidFill>
            </a:endParaRPr>
          </a:p>
          <a:p>
            <a:pPr indent="0" lvl="0" marL="0" marR="0" rtl="0" algn="l">
              <a:lnSpc>
                <a:spcPct val="90000"/>
              </a:lnSpc>
              <a:spcBef>
                <a:spcPts val="0"/>
              </a:spcBef>
              <a:spcAft>
                <a:spcPts val="0"/>
              </a:spcAft>
              <a:buClr>
                <a:schemeClr val="dk1"/>
              </a:buClr>
              <a:buSzPts val="2000"/>
              <a:buFont typeface="Arial"/>
              <a:buNone/>
            </a:pPr>
            <a:r>
              <a:rPr lang="it-IT" sz="2000">
                <a:solidFill>
                  <a:schemeClr val="dk1"/>
                </a:solidFill>
                <a:latin typeface="Arial"/>
                <a:ea typeface="Arial"/>
                <a:cs typeface="Arial"/>
                <a:sym typeface="Arial"/>
              </a:rPr>
              <a:t>1987</a:t>
            </a:r>
            <a:endParaRPr/>
          </a:p>
        </p:txBody>
      </p:sp>
      <p:sp>
        <p:nvSpPr>
          <p:cNvPr id="227" name="Google Shape;227;p8"/>
          <p:cNvSpPr/>
          <p:nvPr/>
        </p:nvSpPr>
        <p:spPr>
          <a:xfrm rot="5994655">
            <a:off x="9998656" y="4872379"/>
            <a:ext cx="202604" cy="529347"/>
          </a:xfrm>
          <a:prstGeom prst="downArrow">
            <a:avLst>
              <a:gd fmla="val 56805" name="adj1"/>
              <a:gd fmla="val 50000" name="adj2"/>
            </a:avLst>
          </a:prstGeom>
          <a:solidFill>
            <a:schemeClr val="accent1"/>
          </a:solidFill>
          <a:ln cap="flat" cmpd="sng" w="12700">
            <a:solidFill>
              <a:srgbClr val="31538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28" name="Google Shape;228;p8"/>
          <p:cNvPicPr preferRelativeResize="0"/>
          <p:nvPr/>
        </p:nvPicPr>
        <p:blipFill rotWithShape="1">
          <a:blip r:embed="rId4">
            <a:alphaModFix/>
          </a:blip>
          <a:srcRect b="30986" l="4886" r="20023" t="0"/>
          <a:stretch/>
        </p:blipFill>
        <p:spPr>
          <a:xfrm>
            <a:off x="10424496" y="5477271"/>
            <a:ext cx="1659467" cy="857898"/>
          </a:xfrm>
          <a:prstGeom prst="rect">
            <a:avLst/>
          </a:prstGeom>
          <a:solidFill>
            <a:srgbClr val="ECECEC"/>
          </a:solidFill>
          <a:ln cap="sq" cmpd="sng" w="88900">
            <a:solidFill>
              <a:srgbClr val="FFFFFF"/>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id="229" name="Google Shape;229;p8"/>
          <p:cNvPicPr preferRelativeResize="0"/>
          <p:nvPr/>
        </p:nvPicPr>
        <p:blipFill rotWithShape="1">
          <a:blip r:embed="rId5">
            <a:alphaModFix/>
          </a:blip>
          <a:srcRect b="28502" l="5566" r="4295" t="0"/>
          <a:stretch/>
        </p:blipFill>
        <p:spPr>
          <a:xfrm>
            <a:off x="95170" y="4624721"/>
            <a:ext cx="3667564" cy="1636328"/>
          </a:xfrm>
          <a:prstGeom prst="rect">
            <a:avLst/>
          </a:prstGeom>
          <a:solidFill>
            <a:srgbClr val="ECECEC"/>
          </a:solidFill>
          <a:ln cap="sq" cmpd="sng" w="88900">
            <a:solidFill>
              <a:srgbClr val="FFFFFF"/>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id="230" name="Google Shape;230;p8"/>
          <p:cNvPicPr preferRelativeResize="0"/>
          <p:nvPr/>
        </p:nvPicPr>
        <p:blipFill rotWithShape="1">
          <a:blip r:embed="rId6">
            <a:alphaModFix/>
          </a:blip>
          <a:srcRect b="14289" l="5366" r="3889" t="0"/>
          <a:stretch/>
        </p:blipFill>
        <p:spPr>
          <a:xfrm>
            <a:off x="318275" y="2547876"/>
            <a:ext cx="3178744" cy="1688853"/>
          </a:xfrm>
          <a:prstGeom prst="rect">
            <a:avLst/>
          </a:prstGeom>
          <a:solidFill>
            <a:srgbClr val="ECECEC"/>
          </a:solidFill>
          <a:ln cap="sq" cmpd="sng" w="88900">
            <a:solidFill>
              <a:srgbClr val="FFFFFF"/>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id="231" name="Google Shape;231;p8"/>
          <p:cNvPicPr preferRelativeResize="0"/>
          <p:nvPr/>
        </p:nvPicPr>
        <p:blipFill rotWithShape="1">
          <a:blip r:embed="rId7">
            <a:alphaModFix/>
          </a:blip>
          <a:srcRect b="14584" l="2943" r="16859" t="0"/>
          <a:stretch/>
        </p:blipFill>
        <p:spPr>
          <a:xfrm>
            <a:off x="4008962" y="4776583"/>
            <a:ext cx="2695851" cy="1615082"/>
          </a:xfrm>
          <a:prstGeom prst="rect">
            <a:avLst/>
          </a:prstGeom>
          <a:solidFill>
            <a:srgbClr val="ECECEC"/>
          </a:solidFill>
          <a:ln cap="sq" cmpd="sng" w="88900">
            <a:solidFill>
              <a:srgbClr val="FFFFFF"/>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id="232" name="Google Shape;232;p8"/>
          <p:cNvPicPr preferRelativeResize="0"/>
          <p:nvPr/>
        </p:nvPicPr>
        <p:blipFill rotWithShape="1">
          <a:blip r:embed="rId8">
            <a:alphaModFix/>
          </a:blip>
          <a:srcRect b="0" l="0" r="0" t="0"/>
          <a:stretch/>
        </p:blipFill>
        <p:spPr>
          <a:xfrm>
            <a:off x="10111026" y="1611679"/>
            <a:ext cx="1998541" cy="2247599"/>
          </a:xfrm>
          <a:prstGeom prst="rect">
            <a:avLst/>
          </a:prstGeom>
          <a:solidFill>
            <a:srgbClr val="ECECEC"/>
          </a:solidFill>
          <a:ln cap="sq" cmpd="sng" w="88900">
            <a:solidFill>
              <a:srgbClr val="FFFFFF"/>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id="233" name="Google Shape;233;p8"/>
          <p:cNvPicPr preferRelativeResize="0"/>
          <p:nvPr/>
        </p:nvPicPr>
        <p:blipFill rotWithShape="1">
          <a:blip r:embed="rId9">
            <a:alphaModFix/>
          </a:blip>
          <a:srcRect b="0" l="0" r="0" t="0"/>
          <a:stretch/>
        </p:blipFill>
        <p:spPr>
          <a:xfrm>
            <a:off x="9733822" y="143735"/>
            <a:ext cx="2191056" cy="9812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50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par>
                                <p:cTn fill="hold" nodeType="with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par>
                                <p:cTn fill="hold" nodeType="withEffect" presetClass="entr" presetID="10" presetSubtype="0">
                                  <p:stCondLst>
                                    <p:cond delay="0"/>
                                  </p:stCondLst>
                                  <p:childTnLst>
                                    <p:set>
                                      <p:cBhvr>
                                        <p:cTn dur="1" fill="hold">
                                          <p:stCondLst>
                                            <p:cond delay="0"/>
                                          </p:stCondLst>
                                        </p:cTn>
                                        <p:tgtEl>
                                          <p:spTgt spid="218">
                                            <p:txEl>
                                              <p:pRg end="0" st="0"/>
                                            </p:txEl>
                                          </p:spTgt>
                                        </p:tgtEl>
                                        <p:attrNameLst>
                                          <p:attrName>style.visibility</p:attrName>
                                        </p:attrNameLst>
                                      </p:cBhvr>
                                      <p:to>
                                        <p:strVal val="visible"/>
                                      </p:to>
                                    </p:set>
                                    <p:animEffect filter="fade" transition="in">
                                      <p:cBhvr>
                                        <p:cTn dur="1000"/>
                                        <p:tgtEl>
                                          <p:spTgt spid="218">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50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9"/>
          <p:cNvPicPr preferRelativeResize="0"/>
          <p:nvPr>
            <p:ph idx="1" type="body"/>
          </p:nvPr>
        </p:nvPicPr>
        <p:blipFill rotWithShape="1">
          <a:blip r:embed="rId3">
            <a:alphaModFix/>
          </a:blip>
          <a:srcRect b="0" l="5413" r="6315" t="13437"/>
          <a:stretch/>
        </p:blipFill>
        <p:spPr>
          <a:xfrm>
            <a:off x="96897" y="1209675"/>
            <a:ext cx="5838828" cy="2694490"/>
          </a:xfrm>
          <a:prstGeom prst="rect">
            <a:avLst/>
          </a:prstGeom>
          <a:noFill/>
          <a:ln>
            <a:noFill/>
          </a:ln>
        </p:spPr>
      </p:pic>
      <p:pic>
        <p:nvPicPr>
          <p:cNvPr id="240" name="Google Shape;240;p9"/>
          <p:cNvPicPr preferRelativeResize="0"/>
          <p:nvPr/>
        </p:nvPicPr>
        <p:blipFill rotWithShape="1">
          <a:blip r:embed="rId4">
            <a:alphaModFix/>
          </a:blip>
          <a:srcRect b="0" l="0" r="0" t="0"/>
          <a:stretch/>
        </p:blipFill>
        <p:spPr>
          <a:xfrm>
            <a:off x="6040572" y="1209675"/>
            <a:ext cx="4882195" cy="2243448"/>
          </a:xfrm>
          <a:prstGeom prst="rect">
            <a:avLst/>
          </a:prstGeom>
          <a:noFill/>
          <a:ln>
            <a:noFill/>
          </a:ln>
        </p:spPr>
      </p:pic>
      <p:pic>
        <p:nvPicPr>
          <p:cNvPr id="241" name="Google Shape;241;p9"/>
          <p:cNvPicPr preferRelativeResize="0"/>
          <p:nvPr/>
        </p:nvPicPr>
        <p:blipFill rotWithShape="1">
          <a:blip r:embed="rId5">
            <a:alphaModFix/>
          </a:blip>
          <a:srcRect b="0" l="0" r="0" t="0"/>
          <a:stretch/>
        </p:blipFill>
        <p:spPr>
          <a:xfrm>
            <a:off x="6116236" y="3579084"/>
            <a:ext cx="5730556" cy="2616254"/>
          </a:xfrm>
          <a:prstGeom prst="rect">
            <a:avLst/>
          </a:prstGeom>
          <a:noFill/>
          <a:ln>
            <a:noFill/>
          </a:ln>
        </p:spPr>
      </p:pic>
      <p:pic>
        <p:nvPicPr>
          <p:cNvPr id="242" name="Google Shape;242;p9"/>
          <p:cNvPicPr preferRelativeResize="0"/>
          <p:nvPr/>
        </p:nvPicPr>
        <p:blipFill rotWithShape="1">
          <a:blip r:embed="rId6">
            <a:alphaModFix/>
          </a:blip>
          <a:srcRect b="0" l="0" r="0" t="0"/>
          <a:stretch/>
        </p:blipFill>
        <p:spPr>
          <a:xfrm>
            <a:off x="645670" y="3972976"/>
            <a:ext cx="5066907" cy="2317215"/>
          </a:xfrm>
          <a:prstGeom prst="rect">
            <a:avLst/>
          </a:prstGeom>
          <a:noFill/>
          <a:ln>
            <a:noFill/>
          </a:ln>
        </p:spPr>
      </p:pic>
      <p:sp>
        <p:nvSpPr>
          <p:cNvPr id="243" name="Google Shape;243;p9"/>
          <p:cNvSpPr txBox="1"/>
          <p:nvPr/>
        </p:nvSpPr>
        <p:spPr>
          <a:xfrm>
            <a:off x="1113304" y="5780532"/>
            <a:ext cx="3963371" cy="41071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lang="it-IT" sz="2000">
                <a:solidFill>
                  <a:schemeClr val="dk1"/>
                </a:solidFill>
                <a:latin typeface="Arial"/>
                <a:ea typeface="Arial"/>
                <a:cs typeface="Arial"/>
                <a:sym typeface="Arial"/>
              </a:rPr>
              <a:t>Impianto non più funzionante</a:t>
            </a:r>
            <a:endParaRPr/>
          </a:p>
        </p:txBody>
      </p:sp>
      <p:sp>
        <p:nvSpPr>
          <p:cNvPr id="244" name="Google Shape;244;p9"/>
          <p:cNvSpPr txBox="1"/>
          <p:nvPr/>
        </p:nvSpPr>
        <p:spPr>
          <a:xfrm>
            <a:off x="6923554" y="5780532"/>
            <a:ext cx="4992221" cy="41071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lang="it-IT" sz="2000">
                <a:solidFill>
                  <a:schemeClr val="dk1"/>
                </a:solidFill>
                <a:latin typeface="Arial"/>
                <a:ea typeface="Arial"/>
                <a:cs typeface="Arial"/>
                <a:sym typeface="Arial"/>
              </a:rPr>
              <a:t>Necessità di manutenzione dei coperti</a:t>
            </a:r>
            <a:endParaRPr/>
          </a:p>
        </p:txBody>
      </p:sp>
      <p:sp>
        <p:nvSpPr>
          <p:cNvPr id="245" name="Google Shape;245;p9"/>
          <p:cNvSpPr txBox="1"/>
          <p:nvPr/>
        </p:nvSpPr>
        <p:spPr>
          <a:xfrm>
            <a:off x="5982301" y="3108526"/>
            <a:ext cx="4992221" cy="41071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lang="it-IT" sz="2000">
                <a:solidFill>
                  <a:schemeClr val="dk1"/>
                </a:solidFill>
                <a:latin typeface="Arial"/>
                <a:ea typeface="Arial"/>
                <a:cs typeface="Arial"/>
                <a:sym typeface="Arial"/>
              </a:rPr>
              <a:t>Perdite di acqua dalle tubazioni</a:t>
            </a:r>
            <a:endParaRPr/>
          </a:p>
        </p:txBody>
      </p:sp>
      <p:pic>
        <p:nvPicPr>
          <p:cNvPr id="246" name="Google Shape;246;p9"/>
          <p:cNvPicPr preferRelativeResize="0"/>
          <p:nvPr/>
        </p:nvPicPr>
        <p:blipFill rotWithShape="1">
          <a:blip r:embed="rId7">
            <a:alphaModFix/>
          </a:blip>
          <a:srcRect b="0" l="0" r="0" t="0"/>
          <a:stretch/>
        </p:blipFill>
        <p:spPr>
          <a:xfrm>
            <a:off x="10526280" y="1393276"/>
            <a:ext cx="1389495" cy="30321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3">
                                            <p:txEl>
                                              <p:pRg end="0" st="0"/>
                                            </p:txEl>
                                          </p:spTgt>
                                        </p:tgtEl>
                                        <p:attrNameLst>
                                          <p:attrName>style.visibility</p:attrName>
                                        </p:attrNameLst>
                                      </p:cBhvr>
                                      <p:to>
                                        <p:strVal val="visible"/>
                                      </p:to>
                                    </p:set>
                                    <p:animEffect filter="fade" transition="in">
                                      <p:cBhvr>
                                        <p:cTn dur="1000"/>
                                        <p:tgtEl>
                                          <p:spTgt spid="24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4">
                                            <p:txEl>
                                              <p:pRg end="0" st="0"/>
                                            </p:txEl>
                                          </p:spTgt>
                                        </p:tgtEl>
                                        <p:attrNameLst>
                                          <p:attrName>style.visibility</p:attrName>
                                        </p:attrNameLst>
                                      </p:cBhvr>
                                      <p:to>
                                        <p:strVal val="visible"/>
                                      </p:to>
                                    </p:set>
                                    <p:animEffect filter="fade" transition="in">
                                      <p:cBhvr>
                                        <p:cTn dur="1000"/>
                                        <p:tgtEl>
                                          <p:spTgt spid="244">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5">
                                            <p:txEl>
                                              <p:pRg end="0" st="0"/>
                                            </p:txEl>
                                          </p:spTgt>
                                        </p:tgtEl>
                                        <p:attrNameLst>
                                          <p:attrName>style.visibility</p:attrName>
                                        </p:attrNameLst>
                                      </p:cBhvr>
                                      <p:to>
                                        <p:strVal val="visible"/>
                                      </p:to>
                                    </p:set>
                                    <p:animEffect filter="fade" transition="in">
                                      <p:cBhvr>
                                        <p:cTn dur="1000"/>
                                        <p:tgtEl>
                                          <p:spTgt spid="24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2022-10-26T09:11:02Z</dcterms:created>
  <dc:creator>Manuela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0x010100777A26F539967D4F98503910BA4FFFD8</vt:lpwstr>
  </property>
</Properties>
</file>