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259" r:id="rId7"/>
    <p:sldId id="260" r:id="rId8"/>
    <p:sldId id="261" r:id="rId9"/>
    <p:sldId id="268" r:id="rId10"/>
    <p:sldId id="262" r:id="rId11"/>
    <p:sldId id="270" r:id="rId12"/>
    <p:sldId id="285" r:id="rId13"/>
    <p:sldId id="286" r:id="rId14"/>
    <p:sldId id="287" r:id="rId15"/>
    <p:sldId id="288" r:id="rId16"/>
    <p:sldId id="263" r:id="rId17"/>
    <p:sldId id="289" r:id="rId18"/>
    <p:sldId id="290" r:id="rId19"/>
    <p:sldId id="291" r:id="rId20"/>
    <p:sldId id="264" r:id="rId21"/>
    <p:sldId id="292" r:id="rId22"/>
    <p:sldId id="281" r:id="rId23"/>
    <p:sldId id="265" r:id="rId24"/>
    <p:sldId id="271" r:id="rId25"/>
    <p:sldId id="282" r:id="rId26"/>
    <p:sldId id="283" r:id="rId27"/>
    <p:sldId id="284" r:id="rId28"/>
    <p:sldId id="293" r:id="rId29"/>
    <p:sldId id="294" r:id="rId30"/>
    <p:sldId id="266" r:id="rId31"/>
    <p:sldId id="258" r:id="rId32"/>
  </p:sldIdLst>
  <p:sldSz cx="12192000" cy="6858000"/>
  <p:notesSz cx="7104063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B5B"/>
    <a:srgbClr val="4973A1"/>
    <a:srgbClr val="BBD3EF"/>
    <a:srgbClr val="9DBEE7"/>
    <a:srgbClr val="2A65AF"/>
    <a:srgbClr val="573E23"/>
    <a:srgbClr val="5B6D85"/>
    <a:srgbClr val="719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32" autoAdjust="0"/>
  </p:normalViewPr>
  <p:slideViewPr>
    <p:cSldViewPr snapToGrid="0">
      <p:cViewPr>
        <p:scale>
          <a:sx n="70" d="100"/>
          <a:sy n="70" d="100"/>
        </p:scale>
        <p:origin x="-149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482" y="-84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193F10-E3F8-416C-8465-725FF5FD0F61}" type="datetimeFigureOut">
              <a:rPr lang="it-IT"/>
              <a:pPr>
                <a:defRPr/>
              </a:pPr>
              <a:t>01/07/2026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9BACBC-4CEB-4245-9578-47F4BF219B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0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dirty="0" smtClean="0"/>
              <a:t>L’animazione mostra il principio di funzionamento del radar </a:t>
            </a:r>
            <a:r>
              <a:rPr lang="it-IT" dirty="0" err="1" smtClean="0"/>
              <a:t>bistatico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L’equazione mostra che per massimizzare l’osservabile Pr (Potenza ricevuta) quando si vuole osservare oggetti con piccola cross-</a:t>
            </a:r>
            <a:r>
              <a:rPr lang="it-IT" dirty="0" err="1" smtClean="0"/>
              <a:t>section</a:t>
            </a:r>
            <a:r>
              <a:rPr lang="it-IT" dirty="0" smtClean="0"/>
              <a:t> (sigma) è necessaria una grande potenza trasmessa (</a:t>
            </a:r>
            <a:r>
              <a:rPr lang="it-IT" dirty="0" err="1" smtClean="0"/>
              <a:t>Pt</a:t>
            </a:r>
            <a:r>
              <a:rPr lang="it-IT" dirty="0" smtClean="0"/>
              <a:t>)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FEA913-D535-4308-8007-7A78B982B02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DB960-20EE-45CE-BE99-E657C47F78D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DB960-20EE-45CE-BE99-E657C47F78D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DB960-20EE-45CE-BE99-E657C47F78D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DB960-20EE-45CE-BE99-E657C47F78D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DB960-20EE-45CE-BE99-E657C47F78D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DB960-20EE-45CE-BE99-E657C47F78D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5BB40-1270-4D4A-B407-36DCA7F0A84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9F63E8-3F30-47FB-828F-F7D9E623FC8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5BB17F-791D-4B92-9879-A0FF721353A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092507-4E2E-40DD-9598-99F5476A0E3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E77F0-8B74-4C52-AB61-0DD62DB6F8A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E77F0-8B74-4C52-AB61-0DD62DB6F8A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E77F0-8B74-4C52-AB61-0DD62DB6F8A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E77F0-8B74-4C52-AB61-0DD62DB6F8A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DB960-20EE-45CE-BE99-E657C47F78D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>
            <a:fillRect/>
          </a:stretch>
        </p:blipFill>
        <p:spPr bwMode="auto">
          <a:xfrm>
            <a:off x="0" y="1311275"/>
            <a:ext cx="1220311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/>
              <a:t>Logo ente beneficiario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Nome beneficiario</a:t>
            </a:r>
          </a:p>
        </p:txBody>
      </p:sp>
      <p:sp>
        <p:nvSpPr>
          <p:cNvPr id="11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7FCA6-58D7-40C1-92C4-C85C78177FE7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91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728153-781B-4F01-A99A-6F18506C6338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9A08-9735-4C29-9BC5-40680B99D96A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0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A26052-C7CF-4B47-AE77-0C5FBCF7BC7D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A819-9B19-4EA6-B085-B8DDA07890D9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52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/>
              <a:t>Logo ente beneficiario</a:t>
            </a:r>
          </a:p>
        </p:txBody>
      </p:sp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32D4F-222C-4084-8767-10C6C3B8C5DD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6F0D-D3F6-4CC6-8039-DDA1ACE22BB6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87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/>
              <a:t>Logo ente beneficiario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Text Placeholder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31597"/>
            <a:ext cx="10515600" cy="452007"/>
          </a:xfrm>
        </p:spPr>
        <p:txBody>
          <a:bodyPr rtlCol="0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A261D6-5187-4072-9C93-00FD01F95CAA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02BE-DE8E-4B15-B537-2A7149E87CAB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17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8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5BE7F9-918B-49F0-BAF9-E04F9C2B20A1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7E6D-971D-4E02-B040-7BF5910560E6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19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02C0F1-14D4-41AE-A8AA-493AEA0C11DA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2479-04BA-41F4-B75E-0EBDBDEC4879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75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1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31597"/>
            <a:ext cx="10515600" cy="452007"/>
          </a:xfrm>
        </p:spPr>
        <p:txBody>
          <a:bodyPr rtlCol="0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11DB2A-1B6C-4955-B122-1C90EEA90877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CF6B-2C20-49ED-B407-AC3571BE6487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20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FAA544-0783-4F44-8C58-29020D06BBCA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5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21AA-7690-4235-862E-1BE85E6D2517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93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D6368C-CCF8-4F53-B88D-2136F82E9F91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4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0864-50F1-4E46-A7C3-2EAF18D24677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16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FA3C85-FD86-4316-A0E2-5A107F261F2C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D07E-6AA1-4041-8F39-217E8D63AD02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93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8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2D9337-A3AD-4EF9-81B1-B5B48EA90221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081D-92BC-4242-AFAB-03AFF442F659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46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12192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9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335088"/>
            <a:ext cx="10515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290763"/>
            <a:ext cx="10515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it-IT" sz="1400" kern="12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400" kern="12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18AF5B1C-5384-4792-9047-D6849610CC05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2800" kern="1200" dirty="0">
          <a:solidFill>
            <a:schemeClr val="tx1"/>
          </a:solidFill>
          <a:latin typeface="Titillium" pitchFamily="2" charset="77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sz="2400" kern="1200" dirty="0">
          <a:solidFill>
            <a:schemeClr val="tx1"/>
          </a:solidFill>
          <a:latin typeface="Titillium" pitchFamily="2" charset="77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sz="2000" kern="1200" dirty="0">
          <a:solidFill>
            <a:schemeClr val="tx1"/>
          </a:solidFill>
          <a:latin typeface="Titillium" pitchFamily="2" charset="77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chemeClr val="tx1"/>
          </a:solidFill>
          <a:latin typeface="Titillium" pitchFamily="2" charset="77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it-IT" sz="1600" kern="1200" dirty="0">
          <a:solidFill>
            <a:schemeClr val="tx1"/>
          </a:solidFill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391138"/>
            <a:ext cx="3978031" cy="158481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>
                <a:latin typeface="Titillium Web" pitchFamily="2" charset="0"/>
              </a:rPr>
              <a:t>I </a:t>
            </a:r>
            <a:r>
              <a:rPr lang="it-IT" sz="2800" dirty="0" smtClean="0">
                <a:latin typeface="Titillium Web" pitchFamily="2" charset="0"/>
              </a:rPr>
              <a:t>NUOVI TRASMETTITORI RADAR BIRALES ITALIANI </a:t>
            </a:r>
            <a:r>
              <a:rPr lang="it-IT" sz="2800" dirty="0">
                <a:latin typeface="Titillium Web" pitchFamily="2" charset="0"/>
              </a:rPr>
              <a:t>(WP3)</a:t>
            </a:r>
            <a:endParaRPr sz="2800" dirty="0">
              <a:latin typeface="Titillium Web" pitchFamily="2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838200" y="3879850"/>
            <a:ext cx="3795713" cy="1655763"/>
          </a:xfrm>
        </p:spPr>
        <p:txBody>
          <a:bodyPr/>
          <a:lstStyle/>
          <a:p>
            <a:endParaRPr lang="it-IT" sz="1200" dirty="0" smtClean="0">
              <a:latin typeface="Titillium"/>
            </a:endParaRPr>
          </a:p>
          <a:p>
            <a:r>
              <a:rPr lang="it-IT" sz="1400" b="1" dirty="0" smtClean="0">
                <a:solidFill>
                  <a:srgbClr val="7196BE"/>
                </a:solidFill>
                <a:latin typeface="Titillium Web" pitchFamily="2" charset="0"/>
              </a:rPr>
              <a:t>30 Giugno, 1 e 2 Luglio  2026</a:t>
            </a:r>
          </a:p>
          <a:p>
            <a:endParaRPr lang="it-IT" dirty="0" smtClean="0">
              <a:latin typeface="Titillium"/>
            </a:endParaRPr>
          </a:p>
        </p:txBody>
      </p:sp>
      <p:pic>
        <p:nvPicPr>
          <p:cNvPr id="14340" name="Segnaposto immagine 6" descr="Immagine che contiene simbolo, Elementi grafici, bianco, logo&#10;&#10;Descrizione generata automaticament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>
            <a:fillRect/>
          </a:stretch>
        </p:blipFill>
        <p:spPr>
          <a:xfrm>
            <a:off x="6096000" y="1671638"/>
            <a:ext cx="4225925" cy="4251325"/>
          </a:xfrm>
        </p:spPr>
      </p:pic>
      <p:sp>
        <p:nvSpPr>
          <p:cNvPr id="14341" name="CasellaDiTesto 10"/>
          <p:cNvSpPr txBox="1">
            <a:spLocks noChangeArrowheads="1"/>
          </p:cNvSpPr>
          <p:nvPr/>
        </p:nvSpPr>
        <p:spPr bwMode="auto">
          <a:xfrm>
            <a:off x="9721850" y="187325"/>
            <a:ext cx="2044700" cy="747713"/>
          </a:xfrm>
          <a:prstGeom prst="rect">
            <a:avLst/>
          </a:prstGeom>
          <a:solidFill>
            <a:srgbClr val="2A65AF"/>
          </a:solidFill>
          <a:ln w="9525">
            <a:solidFill>
              <a:srgbClr val="2A65A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/>
          </a:p>
        </p:txBody>
      </p:sp>
      <p:pic>
        <p:nvPicPr>
          <p:cNvPr id="14342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187325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Segnaposto contenuto 20"/>
          <p:cNvSpPr>
            <a:spLocks noGrp="1"/>
          </p:cNvSpPr>
          <p:nvPr>
            <p:ph sz="quarter" idx="14"/>
          </p:nvPr>
        </p:nvSpPr>
        <p:spPr>
          <a:xfrm>
            <a:off x="838200" y="5535613"/>
            <a:ext cx="3795713" cy="356032"/>
          </a:xfrm>
        </p:spPr>
        <p:txBody>
          <a:bodyPr/>
          <a:lstStyle/>
          <a:p>
            <a:r>
              <a:rPr lang="it-IT" sz="1400" b="1" i="1" dirty="0" smtClean="0">
                <a:solidFill>
                  <a:srgbClr val="2A65AF"/>
                </a:solidFill>
                <a:latin typeface="Titillium Web" pitchFamily="2" charset="0"/>
              </a:rPr>
              <a:t>INAF - Osservatorio Astrofisico di Arcetri</a:t>
            </a:r>
          </a:p>
          <a:p>
            <a:endParaRPr lang="it-IT" sz="1400" b="1" i="1" dirty="0" smtClean="0">
              <a:solidFill>
                <a:srgbClr val="2A65AF"/>
              </a:solidFill>
              <a:latin typeface="Titillium Web" pitchFamily="2" charset="0"/>
            </a:endParaRPr>
          </a:p>
        </p:txBody>
      </p:sp>
      <p:sp>
        <p:nvSpPr>
          <p:cNvPr id="14344" name="Subtitle 2"/>
          <p:cNvSpPr txBox="1">
            <a:spLocks/>
          </p:cNvSpPr>
          <p:nvPr/>
        </p:nvSpPr>
        <p:spPr bwMode="auto">
          <a:xfrm>
            <a:off x="4198938" y="6094413"/>
            <a:ext cx="37941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it-IT" sz="1200" dirty="0">
              <a:latin typeface="Titillium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it-IT" sz="2000" b="1" dirty="0">
                <a:solidFill>
                  <a:schemeClr val="bg1"/>
                </a:solidFill>
                <a:latin typeface="Titillium Web" pitchFamily="2" charset="0"/>
              </a:rPr>
              <a:t>Sergio Mariotti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 dirty="0" smtClean="0">
                <a:latin typeface="Titillium Web" pitchFamily="2" charset="0"/>
              </a:rPr>
              <a:t>Abbattimento dell’Intermodulazione</a:t>
            </a:r>
            <a:endParaRPr lang="it-IT" dirty="0">
              <a:latin typeface="Titillium Web" pitchFamily="2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4" y="2398585"/>
            <a:ext cx="5233059" cy="38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8" y="2399062"/>
            <a:ext cx="5320144" cy="392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4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659790" y="2402834"/>
            <a:ext cx="4770070" cy="3680343"/>
          </a:xfrm>
        </p:spPr>
        <p:txBody>
          <a:bodyPr/>
          <a:lstStyle/>
          <a:p>
            <a:r>
              <a:rPr lang="it-IT" sz="2000" dirty="0" smtClean="0">
                <a:latin typeface="Titillium Web" pitchFamily="2" charset="0"/>
              </a:rPr>
              <a:t>E’ il «cervello» dell’amplificatore.</a:t>
            </a:r>
          </a:p>
          <a:p>
            <a:r>
              <a:rPr lang="it-IT" sz="2000" dirty="0" smtClean="0">
                <a:latin typeface="Titillium Web" pitchFamily="2" charset="0"/>
              </a:rPr>
              <a:t>Alimenta il PA con un segnale affetto da una distorsione uguale ma contraria a quella prodotta dal PA stesso.</a:t>
            </a:r>
          </a:p>
          <a:p>
            <a:r>
              <a:rPr lang="it-IT" sz="2000" dirty="0" smtClean="0">
                <a:latin typeface="Titillium Web" pitchFamily="2" charset="0"/>
              </a:rPr>
              <a:t>Effetti:</a:t>
            </a:r>
          </a:p>
          <a:p>
            <a:pPr lvl="1"/>
            <a:r>
              <a:rPr lang="it-IT" sz="1600" dirty="0" smtClean="0">
                <a:latin typeface="Titillium Web" pitchFamily="2" charset="0"/>
              </a:rPr>
              <a:t>Riduzione della distorsione armonica</a:t>
            </a:r>
          </a:p>
          <a:p>
            <a:pPr lvl="1"/>
            <a:r>
              <a:rPr lang="it-IT" sz="1600" dirty="0" smtClean="0">
                <a:latin typeface="Titillium Web" pitchFamily="2" charset="0"/>
              </a:rPr>
              <a:t>Aumento dell’efficienza energetica</a:t>
            </a:r>
          </a:p>
          <a:p>
            <a:r>
              <a:rPr lang="it-IT" sz="2000" dirty="0" smtClean="0">
                <a:latin typeface="Titillium Web" pitchFamily="2" charset="0"/>
              </a:rPr>
              <a:t>Inoltre opera come «</a:t>
            </a:r>
            <a:r>
              <a:rPr lang="it-IT" sz="2000" dirty="0" err="1" smtClean="0">
                <a:latin typeface="Titillium Web" pitchFamily="2" charset="0"/>
              </a:rPr>
              <a:t>exiter</a:t>
            </a:r>
            <a:r>
              <a:rPr lang="it-IT" sz="2000" dirty="0" smtClean="0">
                <a:latin typeface="Titillium Web" pitchFamily="2" charset="0"/>
              </a:rPr>
              <a:t>» generando i segnali modulanti (CW e/o CHIRP) </a:t>
            </a:r>
            <a:r>
              <a:rPr lang="it-IT" sz="2000" dirty="0" smtClean="0">
                <a:solidFill>
                  <a:srgbClr val="FF0000"/>
                </a:solidFill>
                <a:latin typeface="Calibri"/>
              </a:rPr>
              <a:t>•</a:t>
            </a:r>
            <a:r>
              <a:rPr lang="it-IT" sz="2000" dirty="0" smtClean="0">
                <a:latin typeface="Titillium Web" pitchFamily="2" charset="0"/>
              </a:rPr>
              <a:t> </a:t>
            </a:r>
          </a:p>
          <a:p>
            <a:r>
              <a:rPr lang="it-IT" sz="2000" dirty="0" smtClean="0">
                <a:latin typeface="Titillium Web" pitchFamily="2" charset="0"/>
              </a:rPr>
              <a:t>Sincronizzazione: GPS-D-</a:t>
            </a:r>
            <a:r>
              <a:rPr lang="it-IT" sz="2000" dirty="0" err="1" smtClean="0">
                <a:latin typeface="Titillium Web" pitchFamily="2" charset="0"/>
              </a:rPr>
              <a:t>Rb</a:t>
            </a:r>
            <a:r>
              <a:rPr lang="it-IT" sz="2000" dirty="0" smtClean="0">
                <a:latin typeface="Titillium Web" pitchFamily="2" charset="0"/>
              </a:rPr>
              <a:t>-O</a:t>
            </a:r>
            <a:endParaRPr lang="it-IT" sz="2000" dirty="0">
              <a:latin typeface="Titillium Web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19" y="1463797"/>
            <a:ext cx="5994633" cy="266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62" y="4126277"/>
            <a:ext cx="4585755" cy="220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728662" y="1443496"/>
            <a:ext cx="3311525" cy="42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PREDISTORSORE</a:t>
            </a:r>
            <a:endParaRPr lang="it-IT" sz="2800" b="1" dirty="0">
              <a:solidFill>
                <a:srgbClr val="B27F47"/>
              </a:solidFill>
              <a:latin typeface="Titillium Bd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2" y="1282042"/>
            <a:ext cx="1130387" cy="7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5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1266100"/>
            <a:ext cx="8328314" cy="503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728662" y="1443496"/>
            <a:ext cx="3311525" cy="42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PREDISTORSORE</a:t>
            </a:r>
            <a:endParaRPr lang="it-IT" sz="2800" b="1" dirty="0">
              <a:solidFill>
                <a:srgbClr val="B27F47"/>
              </a:solidFill>
              <a:latin typeface="Titillium Bd"/>
            </a:endParaRPr>
          </a:p>
        </p:txBody>
      </p:sp>
    </p:spTree>
    <p:extLst>
      <p:ext uri="{BB962C8B-B14F-4D97-AF65-F5344CB8AC3E}">
        <p14:creationId xmlns:p14="http://schemas.microsoft.com/office/powerpoint/2010/main" val="30318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1509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itle 1"/>
          <p:cNvSpPr txBox="1">
            <a:spLocks/>
          </p:cNvSpPr>
          <p:nvPr/>
        </p:nvSpPr>
        <p:spPr bwMode="auto">
          <a:xfrm>
            <a:off x="728663" y="1219200"/>
            <a:ext cx="97678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T3.2 Trasporto ed Installazione Antenna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08709"/>
              </p:ext>
            </p:extLst>
          </p:nvPr>
        </p:nvGraphicFramePr>
        <p:xfrm>
          <a:off x="82550" y="4360863"/>
          <a:ext cx="11852275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761"/>
                <a:gridCol w="1153761"/>
                <a:gridCol w="2049339"/>
                <a:gridCol w="1169898"/>
                <a:gridCol w="5990516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tillium Web" pitchFamily="2" charset="0"/>
                        </a:rPr>
                        <a:t>Tabella riassuntiva 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Affidamento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Importo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Stato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Tempi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Criticità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</a:tr>
              <a:tr h="1164623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Stralciato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Per redigere il capitolato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serve progettare il trasporto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.</a:t>
                      </a:r>
                      <a:b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</a:b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Da contattare ditte specializzate.</a:t>
                      </a:r>
                      <a:b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</a:b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Serve anche ulteriore competenza INAF in campo strutturale per 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basamento,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relazioni con Difesa 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,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conferenza del servizi.</a:t>
                      </a:r>
                    </a:p>
                    <a:p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Impossibile da realizzare in tempi PNRR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/>
                </a:tc>
              </a:tr>
            </a:tbl>
          </a:graphicData>
        </a:graphic>
      </p:graphicFrame>
      <p:pic>
        <p:nvPicPr>
          <p:cNvPr id="21534" name="Immagine 11" descr="C:\Users\mariotti\Downloads\20240829_112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1825"/>
            <a:ext cx="38957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254125" y="3981450"/>
            <a:ext cx="1693863" cy="433388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dirty="0">
                <a:latin typeface="Titillium Web" pitchFamily="2" charset="0"/>
              </a:rPr>
              <a:t>La </a:t>
            </a:r>
            <a:r>
              <a:rPr lang="it-IT" sz="1600" dirty="0" smtClean="0">
                <a:latin typeface="Titillium Web" pitchFamily="2" charset="0"/>
              </a:rPr>
              <a:t>Farnesiana (Civitavecchia)</a:t>
            </a:r>
            <a:endParaRPr lang="it-IT" sz="1600" dirty="0">
              <a:latin typeface="Titillium Web" pitchFamily="2" charset="0"/>
            </a:endParaRPr>
          </a:p>
        </p:txBody>
      </p:sp>
      <p:sp>
        <p:nvSpPr>
          <p:cNvPr id="15" name="Segnaposto contenuto 3"/>
          <p:cNvSpPr txBox="1">
            <a:spLocks/>
          </p:cNvSpPr>
          <p:nvPr/>
        </p:nvSpPr>
        <p:spPr>
          <a:xfrm>
            <a:off x="5343525" y="3981450"/>
            <a:ext cx="2252663" cy="433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latin typeface="Titillium Web" pitchFamily="2" charset="0"/>
              </a:rPr>
              <a:t>Dimensione Antenna</a:t>
            </a:r>
          </a:p>
        </p:txBody>
      </p:sp>
      <p:sp>
        <p:nvSpPr>
          <p:cNvPr id="16" name="Segnaposto contenuto 3"/>
          <p:cNvSpPr txBox="1">
            <a:spLocks/>
          </p:cNvSpPr>
          <p:nvPr/>
        </p:nvSpPr>
        <p:spPr>
          <a:xfrm>
            <a:off x="9190038" y="3971925"/>
            <a:ext cx="1708150" cy="433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latin typeface="Titillium Web" pitchFamily="2" charset="0"/>
              </a:rPr>
              <a:t>Dimensione Gru</a:t>
            </a:r>
          </a:p>
        </p:txBody>
      </p:sp>
      <p:pic>
        <p:nvPicPr>
          <p:cNvPr id="215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643063"/>
            <a:ext cx="26495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488" y="1608138"/>
            <a:ext cx="187325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1509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itle 1"/>
          <p:cNvSpPr txBox="1">
            <a:spLocks/>
          </p:cNvSpPr>
          <p:nvPr/>
        </p:nvSpPr>
        <p:spPr bwMode="auto">
          <a:xfrm>
            <a:off x="728663" y="1219200"/>
            <a:ext cx="97678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T3.2 Trasporto ed Installazione Antenna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67848"/>
              </p:ext>
            </p:extLst>
          </p:nvPr>
        </p:nvGraphicFramePr>
        <p:xfrm>
          <a:off x="82550" y="4360863"/>
          <a:ext cx="11852275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761"/>
                <a:gridCol w="1153761"/>
                <a:gridCol w="2049339"/>
                <a:gridCol w="1169898"/>
                <a:gridCol w="5990516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tillium Web" pitchFamily="2" charset="0"/>
                        </a:rPr>
                        <a:t>Tabella riassuntiva 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Affidamento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Importo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Stato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Tempi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Criticità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</a:tr>
              <a:tr h="1164623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Stralciato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Per redigere il capitolato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serve progettare il trasporto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.</a:t>
                      </a:r>
                      <a:b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</a:b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Da contattare ditte specializzate.</a:t>
                      </a:r>
                      <a:b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</a:b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Serve anche ulteriore competenza INAF in campo strutturale per 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basamento,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relazioni con Difesa 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,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conferenza del servizi.</a:t>
                      </a:r>
                    </a:p>
                    <a:p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Impossibile da realizzare in tempi PNRR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/>
                </a:tc>
              </a:tr>
            </a:tbl>
          </a:graphicData>
        </a:graphic>
      </p:graphicFrame>
      <p:pic>
        <p:nvPicPr>
          <p:cNvPr id="21534" name="Immagine 11" descr="C:\Users\mariotti\Downloads\20240829_112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1825"/>
            <a:ext cx="38957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254125" y="3981450"/>
            <a:ext cx="1693863" cy="433388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dirty="0">
                <a:latin typeface="Titillium Web" pitchFamily="2" charset="0"/>
              </a:rPr>
              <a:t>La </a:t>
            </a:r>
            <a:r>
              <a:rPr lang="it-IT" sz="1600" dirty="0" smtClean="0">
                <a:latin typeface="Titillium Web" pitchFamily="2" charset="0"/>
              </a:rPr>
              <a:t>Farnesiana (Civitavecchia)</a:t>
            </a:r>
            <a:endParaRPr lang="it-IT" sz="1600" dirty="0">
              <a:latin typeface="Titillium Web" pitchFamily="2" charset="0"/>
            </a:endParaRPr>
          </a:p>
        </p:txBody>
      </p:sp>
      <p:sp>
        <p:nvSpPr>
          <p:cNvPr id="15" name="Segnaposto contenuto 3"/>
          <p:cNvSpPr txBox="1">
            <a:spLocks/>
          </p:cNvSpPr>
          <p:nvPr/>
        </p:nvSpPr>
        <p:spPr>
          <a:xfrm>
            <a:off x="5343525" y="3981450"/>
            <a:ext cx="2252663" cy="433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latin typeface="Titillium Web" pitchFamily="2" charset="0"/>
              </a:rPr>
              <a:t>Dimensione Antenna</a:t>
            </a:r>
          </a:p>
        </p:txBody>
      </p:sp>
      <p:sp>
        <p:nvSpPr>
          <p:cNvPr id="16" name="Segnaposto contenuto 3"/>
          <p:cNvSpPr txBox="1">
            <a:spLocks/>
          </p:cNvSpPr>
          <p:nvPr/>
        </p:nvSpPr>
        <p:spPr>
          <a:xfrm>
            <a:off x="9190038" y="3971925"/>
            <a:ext cx="1708150" cy="433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latin typeface="Titillium Web" pitchFamily="2" charset="0"/>
              </a:rPr>
              <a:t>Dimensione Gru</a:t>
            </a:r>
          </a:p>
        </p:txBody>
      </p:sp>
      <p:pic>
        <p:nvPicPr>
          <p:cNvPr id="215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643063"/>
            <a:ext cx="26495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488" y="1608138"/>
            <a:ext cx="187325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1509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itle 1"/>
          <p:cNvSpPr txBox="1">
            <a:spLocks/>
          </p:cNvSpPr>
          <p:nvPr/>
        </p:nvSpPr>
        <p:spPr bwMode="auto">
          <a:xfrm>
            <a:off x="249383" y="1219200"/>
            <a:ext cx="11780692" cy="42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WP3 – Task T3.2 </a:t>
            </a:r>
            <a:r>
              <a:rPr lang="it-IT" sz="2400" b="1" strike="dblStrike" dirty="0">
                <a:solidFill>
                  <a:srgbClr val="B27F47"/>
                </a:solidFill>
                <a:latin typeface="Titillium Web" pitchFamily="2" charset="0"/>
              </a:rPr>
              <a:t>Trasporto ed Installazione </a:t>
            </a:r>
            <a:r>
              <a:rPr lang="it-IT" sz="2400" b="1" strike="dblStrike" dirty="0" smtClean="0">
                <a:solidFill>
                  <a:srgbClr val="B27F47"/>
                </a:solidFill>
                <a:latin typeface="Titillium Web" pitchFamily="2" charset="0"/>
              </a:rPr>
              <a:t>Antenna </a:t>
            </a:r>
            <a:r>
              <a:rPr lang="it-IT" sz="2400" b="1" dirty="0" err="1" smtClean="0">
                <a:solidFill>
                  <a:srgbClr val="B27F47"/>
                </a:solidFill>
                <a:latin typeface="Titillium Web" pitchFamily="2" charset="0"/>
              </a:rPr>
              <a:t>Commissioning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 del Trasmettitore</a:t>
            </a:r>
            <a:endParaRPr lang="it-IT" sz="2400" b="1" dirty="0">
              <a:solidFill>
                <a:srgbClr val="B27F47"/>
              </a:solidFill>
              <a:latin typeface="Titillium Web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65" y="1881188"/>
            <a:ext cx="9490392" cy="430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3" y="1923503"/>
            <a:ext cx="1130387" cy="7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1509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itle 1"/>
          <p:cNvSpPr txBox="1">
            <a:spLocks/>
          </p:cNvSpPr>
          <p:nvPr/>
        </p:nvSpPr>
        <p:spPr bwMode="auto">
          <a:xfrm>
            <a:off x="197427" y="1219200"/>
            <a:ext cx="1183264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WP3 – Task T3.2 </a:t>
            </a:r>
            <a:r>
              <a:rPr lang="it-IT" sz="2400" b="1" strike="dblStrike" dirty="0">
                <a:solidFill>
                  <a:srgbClr val="B27F47"/>
                </a:solidFill>
                <a:latin typeface="Titillium Web" pitchFamily="2" charset="0"/>
              </a:rPr>
              <a:t>Trasporto ed Installazione Antenna </a:t>
            </a:r>
            <a:r>
              <a:rPr lang="it-IT" sz="2400" b="1" dirty="0" err="1">
                <a:solidFill>
                  <a:srgbClr val="B27F47"/>
                </a:solidFill>
                <a:latin typeface="Titillium Web" pitchFamily="2" charset="0"/>
              </a:rPr>
              <a:t>Commissioning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 del Trasmettitore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78" y="1656052"/>
            <a:ext cx="64103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6" y="1816669"/>
            <a:ext cx="1130387" cy="7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2533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itle 1"/>
          <p:cNvSpPr txBox="1">
            <a:spLocks/>
          </p:cNvSpPr>
          <p:nvPr/>
        </p:nvSpPr>
        <p:spPr bwMode="auto">
          <a:xfrm>
            <a:off x="735013" y="1209675"/>
            <a:ext cx="5587633" cy="78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T3.3</a:t>
            </a:r>
            <a:b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Studio </a:t>
            </a: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EM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31912"/>
              </p:ext>
            </p:extLst>
          </p:nvPr>
        </p:nvGraphicFramePr>
        <p:xfrm>
          <a:off x="210649" y="4861414"/>
          <a:ext cx="114808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100"/>
                <a:gridCol w="1320800"/>
                <a:gridCol w="1781908"/>
                <a:gridCol w="1133231"/>
                <a:gridCol w="5802761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tillium Web" pitchFamily="2" charset="0"/>
                        </a:rPr>
                        <a:t>Tabella riassuntiva 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Affidamento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Importo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Stato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Tempi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Criticità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Affidamento diretto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55632 €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conclusa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Titillium Web" pitchFamily="2" charset="0"/>
                        </a:rPr>
                        <a:t>Giu</a:t>
                      </a:r>
                      <a:r>
                        <a:rPr lang="it-IT" sz="1600" baseline="0" dirty="0" smtClean="0">
                          <a:latin typeface="Titillium Web" pitchFamily="2" charset="0"/>
                        </a:rPr>
                        <a:t> 2025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tillium Web" pitchFamily="2" charset="0"/>
                        </a:rPr>
                        <a:t>Nessuna</a:t>
                      </a:r>
                      <a:r>
                        <a:rPr lang="it-IT" sz="1600" baseline="0" dirty="0" smtClean="0">
                          <a:latin typeface="Titillium Web" pitchFamily="2" charset="0"/>
                        </a:rPr>
                        <a:t> conosciuta</a:t>
                      </a:r>
                      <a:endParaRPr lang="it-IT" sz="1600" dirty="0" smtClean="0">
                        <a:latin typeface="Titillium Web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8" name="Segnaposto contenuto 3"/>
          <p:cNvSpPr>
            <a:spLocks noGrp="1"/>
          </p:cNvSpPr>
          <p:nvPr>
            <p:ph idx="1"/>
          </p:nvPr>
        </p:nvSpPr>
        <p:spPr>
          <a:xfrm>
            <a:off x="798879" y="2391508"/>
            <a:ext cx="10515600" cy="812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it-IT" sz="2000" i="1" dirty="0" err="1">
                <a:latin typeface="Titillium Web" pitchFamily="2" charset="0"/>
              </a:rPr>
              <a:t>Conditio</a:t>
            </a:r>
            <a:r>
              <a:rPr lang="it-IT" sz="2000" i="1" dirty="0">
                <a:latin typeface="Titillium Web" pitchFamily="2" charset="0"/>
              </a:rPr>
              <a:t> sine qua non</a:t>
            </a:r>
            <a:r>
              <a:rPr lang="it-IT" sz="2000" dirty="0">
                <a:latin typeface="Titillium Web" pitchFamily="2" charset="0"/>
              </a:rPr>
              <a:t> affinché </a:t>
            </a:r>
            <a:r>
              <a:rPr lang="it-IT" sz="2000" dirty="0" err="1">
                <a:latin typeface="Titillium Web" pitchFamily="2" charset="0"/>
              </a:rPr>
              <a:t>MdD</a:t>
            </a:r>
            <a:r>
              <a:rPr lang="it-IT" sz="2000" dirty="0">
                <a:latin typeface="Titillium Web" pitchFamily="2" charset="0"/>
              </a:rPr>
              <a:t> fornisca la concessione all’uso del terreno è necessario verificare la rispondenza alle norme di sicurezza in presenza di campo elettrico ai fini</a:t>
            </a:r>
            <a:r>
              <a:rPr lang="it-IT" dirty="0">
                <a:latin typeface="Titillium Web" pitchFamily="2" charset="0"/>
              </a:rPr>
              <a:t>: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74575"/>
              </p:ext>
            </p:extLst>
          </p:nvPr>
        </p:nvGraphicFramePr>
        <p:xfrm>
          <a:off x="938213" y="3509231"/>
          <a:ext cx="9667875" cy="93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5"/>
                <a:gridCol w="1933575"/>
                <a:gridCol w="1933575"/>
                <a:gridCol w="1933575"/>
                <a:gridCol w="1933575"/>
              </a:tblGrid>
              <a:tr h="31407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HERP</a:t>
                      </a:r>
                      <a:endParaRPr lang="it-IT" sz="20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 marT="32395" marB="323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HERO</a:t>
                      </a:r>
                      <a:endParaRPr lang="it-IT" sz="20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 marT="32395" marB="323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HERE</a:t>
                      </a:r>
                      <a:endParaRPr lang="it-IT" sz="20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 marT="32395" marB="323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HERF</a:t>
                      </a:r>
                      <a:endParaRPr lang="it-IT" sz="20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 marT="32395" marB="323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HERA</a:t>
                      </a:r>
                      <a:endParaRPr lang="it-IT" sz="20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 marT="32395" marB="323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893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tillium Web" pitchFamily="2" charset="0"/>
                        </a:rPr>
                        <a:t>Persone</a:t>
                      </a:r>
                      <a:r>
                        <a:rPr lang="it-IT" sz="2000" baseline="0" dirty="0" smtClean="0">
                          <a:latin typeface="Titillium Web" pitchFamily="2" charset="0"/>
                        </a:rPr>
                        <a:t> fisiche</a:t>
                      </a:r>
                      <a:endParaRPr lang="it-IT" sz="2000" dirty="0">
                        <a:latin typeface="Titillium Web" pitchFamily="2" charset="0"/>
                      </a:endParaRPr>
                    </a:p>
                  </a:txBody>
                  <a:tcPr marL="91442" marR="91442" marT="32395" marB="323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tillium Web" pitchFamily="2" charset="0"/>
                        </a:rPr>
                        <a:t>Munizionamenti</a:t>
                      </a:r>
                      <a:endParaRPr lang="it-IT" sz="2000" dirty="0">
                        <a:latin typeface="Titillium Web" pitchFamily="2" charset="0"/>
                      </a:endParaRPr>
                    </a:p>
                  </a:txBody>
                  <a:tcPr marL="91442" marR="91442" marT="32395" marB="323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tillium Web" pitchFamily="2" charset="0"/>
                        </a:rPr>
                        <a:t>Apparati</a:t>
                      </a:r>
                      <a:endParaRPr lang="it-IT" sz="2000" dirty="0">
                        <a:latin typeface="Titillium Web" pitchFamily="2" charset="0"/>
                      </a:endParaRPr>
                    </a:p>
                  </a:txBody>
                  <a:tcPr marL="91442" marR="91442" marT="32395" marB="323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tillium Web" pitchFamily="2" charset="0"/>
                        </a:rPr>
                        <a:t>Carburanti</a:t>
                      </a:r>
                      <a:endParaRPr lang="it-IT" sz="2000" dirty="0">
                        <a:latin typeface="Titillium Web" pitchFamily="2" charset="0"/>
                      </a:endParaRPr>
                    </a:p>
                  </a:txBody>
                  <a:tcPr marL="91442" marR="91442" marT="32395" marB="323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tillium Web" pitchFamily="2" charset="0"/>
                        </a:rPr>
                        <a:t>Avionica</a:t>
                      </a:r>
                      <a:endParaRPr lang="it-IT" sz="2000" dirty="0">
                        <a:latin typeface="Titillium Web" pitchFamily="2" charset="0"/>
                      </a:endParaRPr>
                    </a:p>
                  </a:txBody>
                  <a:tcPr marL="91442" marR="91442" marT="32395" marB="32395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93" y="1249078"/>
            <a:ext cx="2960502" cy="69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2533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itle 1"/>
          <p:cNvSpPr txBox="1">
            <a:spLocks/>
          </p:cNvSpPr>
          <p:nvPr/>
        </p:nvSpPr>
        <p:spPr bwMode="auto">
          <a:xfrm>
            <a:off x="735013" y="1209675"/>
            <a:ext cx="5587633" cy="78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T3.3</a:t>
            </a:r>
            <a:b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Studio </a:t>
            </a: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EM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93" y="1249078"/>
            <a:ext cx="2960502" cy="69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44" y="2493818"/>
            <a:ext cx="4691711" cy="38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4" y="2493818"/>
            <a:ext cx="5478607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contenuto 3"/>
          <p:cNvSpPr>
            <a:spLocks noGrp="1"/>
          </p:cNvSpPr>
          <p:nvPr>
            <p:ph idx="1"/>
          </p:nvPr>
        </p:nvSpPr>
        <p:spPr>
          <a:xfrm>
            <a:off x="7563360" y="1249078"/>
            <a:ext cx="3887421" cy="351692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it-IT" sz="2000" b="1" dirty="0" smtClean="0">
                <a:latin typeface="Titillium Web" pitchFamily="2" charset="0"/>
              </a:rPr>
              <a:t>Verifica del </a:t>
            </a:r>
            <a:r>
              <a:rPr lang="it-IT" sz="2000" b="1" dirty="0" err="1" smtClean="0">
                <a:latin typeface="Titillium Web" pitchFamily="2" charset="0"/>
              </a:rPr>
              <a:t>beam</a:t>
            </a:r>
            <a:r>
              <a:rPr lang="it-IT" sz="2000" b="1" dirty="0" smtClean="0">
                <a:latin typeface="Titillium Web" pitchFamily="2" charset="0"/>
              </a:rPr>
              <a:t> pattern</a:t>
            </a:r>
            <a:endParaRPr lang="it-IT" b="1" dirty="0"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2533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itle 1"/>
          <p:cNvSpPr txBox="1">
            <a:spLocks/>
          </p:cNvSpPr>
          <p:nvPr/>
        </p:nvSpPr>
        <p:spPr bwMode="auto">
          <a:xfrm>
            <a:off x="735013" y="1209675"/>
            <a:ext cx="5587633" cy="78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T3.3</a:t>
            </a:r>
            <a:b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Studio </a:t>
            </a: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EM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712" y="1249078"/>
            <a:ext cx="3547478" cy="82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19" y="1180300"/>
            <a:ext cx="4621254" cy="513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16" y="2414589"/>
            <a:ext cx="52292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8" name="Segnaposto contenuto 3"/>
          <p:cNvSpPr>
            <a:spLocks noGrp="1"/>
          </p:cNvSpPr>
          <p:nvPr>
            <p:ph idx="1"/>
          </p:nvPr>
        </p:nvSpPr>
        <p:spPr>
          <a:xfrm>
            <a:off x="7263245" y="1852325"/>
            <a:ext cx="4258030" cy="103634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it-IT" sz="2000" dirty="0" smtClean="0">
                <a:latin typeface="Titillium Web" pitchFamily="2" charset="0"/>
              </a:rPr>
              <a:t>Limite HERA più stringente: 238 m </a:t>
            </a:r>
            <a:r>
              <a:rPr lang="it-IT" sz="2000" dirty="0" err="1" smtClean="0">
                <a:latin typeface="Titillium Web" pitchFamily="2" charset="0"/>
              </a:rPr>
              <a:t>slm</a:t>
            </a:r>
            <a:r>
              <a:rPr lang="it-IT" sz="2000" dirty="0" smtClean="0">
                <a:latin typeface="Titillium Web" pitchFamily="2" charset="0"/>
              </a:rPr>
              <a:t> pari a </a:t>
            </a:r>
            <a:r>
              <a:rPr lang="it-IT" sz="2400" b="1" dirty="0" smtClean="0">
                <a:latin typeface="Titillium Web" pitchFamily="2" charset="0"/>
              </a:rPr>
              <a:t>93 m sulla verticale dell’antenna</a:t>
            </a:r>
            <a:endParaRPr lang="it-IT" b="1" dirty="0"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5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536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38200" y="1335088"/>
            <a:ext cx="3795713" cy="24145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90600" y="1487488"/>
            <a:ext cx="3795713" cy="24145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grpSp>
        <p:nvGrpSpPr>
          <p:cNvPr id="15369" name="Gruppo 8"/>
          <p:cNvGrpSpPr>
            <a:grpSpLocks/>
          </p:cNvGrpSpPr>
          <p:nvPr/>
        </p:nvGrpSpPr>
        <p:grpSpPr bwMode="auto">
          <a:xfrm>
            <a:off x="884238" y="1125538"/>
            <a:ext cx="9144000" cy="5732462"/>
            <a:chOff x="0" y="1125538"/>
            <a:chExt cx="9144000" cy="5732462"/>
          </a:xfrm>
        </p:grpSpPr>
        <p:sp>
          <p:nvSpPr>
            <p:cNvPr id="15387" name="Rectangle 10"/>
            <p:cNvSpPr>
              <a:spLocks noChangeArrowheads="1"/>
            </p:cNvSpPr>
            <p:nvPr/>
          </p:nvSpPr>
          <p:spPr bwMode="auto">
            <a:xfrm>
              <a:off x="0" y="1125538"/>
              <a:ext cx="9144000" cy="573246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altLang="it-IT">
                <a:latin typeface="Arial" pitchFamily="34" charset="0"/>
                <a:ea typeface="WenQuanYi Zen Hei"/>
                <a:cs typeface="WenQuanYi Zen Hei"/>
              </a:endParaRPr>
            </a:p>
          </p:txBody>
        </p:sp>
        <p:pic>
          <p:nvPicPr>
            <p:cNvPr id="15388" name="Picture 11" descr="772458382_85de65aa68_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0648"/>
              <a:ext cx="9144000" cy="2827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0" name="Picture 2" descr="http://cdn.phys.org/newman/gfx/news/hires/2015/spacedebri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8" t="6462" r="25929" b="33521"/>
          <a:stretch>
            <a:fillRect/>
          </a:stretch>
        </p:blipFill>
        <p:spPr bwMode="auto">
          <a:xfrm>
            <a:off x="4295775" y="1347788"/>
            <a:ext cx="22352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9" descr="fig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64E62"/>
              </a:clrFrom>
              <a:clrTo>
                <a:srgbClr val="264E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133" flipH="1">
            <a:off x="398463" y="4175125"/>
            <a:ext cx="36639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7" descr="parabola_d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401">
            <a:off x="7485063" y="3635375"/>
            <a:ext cx="141446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8" descr="base_d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529138"/>
            <a:ext cx="14827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rco 32"/>
          <p:cNvSpPr/>
          <p:nvPr/>
        </p:nvSpPr>
        <p:spPr>
          <a:xfrm rot="12011314">
            <a:off x="3840163" y="2689225"/>
            <a:ext cx="1146175" cy="901700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" name="Arco 33"/>
          <p:cNvSpPr/>
          <p:nvPr/>
        </p:nvSpPr>
        <p:spPr>
          <a:xfrm rot="17408853">
            <a:off x="6847681" y="3553619"/>
            <a:ext cx="1144588" cy="901700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5" name="Arco 34"/>
          <p:cNvSpPr/>
          <p:nvPr/>
        </p:nvSpPr>
        <p:spPr>
          <a:xfrm rot="16788946">
            <a:off x="6489701" y="3016250"/>
            <a:ext cx="1530350" cy="1355725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" name="Arco 35"/>
          <p:cNvSpPr/>
          <p:nvPr/>
        </p:nvSpPr>
        <p:spPr>
          <a:xfrm rot="17888024">
            <a:off x="7157244" y="3972719"/>
            <a:ext cx="858838" cy="469900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7" name="Arco 36"/>
          <p:cNvSpPr/>
          <p:nvPr/>
        </p:nvSpPr>
        <p:spPr>
          <a:xfrm rot="16931549">
            <a:off x="5867400" y="2570163"/>
            <a:ext cx="2198687" cy="1868488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8" name="Arco 37"/>
          <p:cNvSpPr/>
          <p:nvPr/>
        </p:nvSpPr>
        <p:spPr>
          <a:xfrm rot="11103231">
            <a:off x="3459163" y="3006725"/>
            <a:ext cx="873125" cy="863600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9" name="Arco 38"/>
          <p:cNvSpPr/>
          <p:nvPr/>
        </p:nvSpPr>
        <p:spPr>
          <a:xfrm rot="11550357">
            <a:off x="3046413" y="3636963"/>
            <a:ext cx="617537" cy="568325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0" name="Arco 39"/>
          <p:cNvSpPr/>
          <p:nvPr/>
        </p:nvSpPr>
        <p:spPr>
          <a:xfrm rot="12011314">
            <a:off x="4265613" y="2230438"/>
            <a:ext cx="1335087" cy="1062037"/>
          </a:xfrm>
          <a:prstGeom prst="arc">
            <a:avLst>
              <a:gd name="adj1" fmla="val 16200000"/>
              <a:gd name="adj2" fmla="val 21574836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1" name="Immagin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4110038"/>
            <a:ext cx="29146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3557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itle 1"/>
          <p:cNvSpPr txBox="1">
            <a:spLocks/>
          </p:cNvSpPr>
          <p:nvPr/>
        </p:nvSpPr>
        <p:spPr bwMode="auto">
          <a:xfrm>
            <a:off x="765175" y="1217613"/>
            <a:ext cx="3060719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T3.4</a:t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Parti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di ricambio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TRF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Perdasdefogu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(NU)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/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endParaRPr lang="it-IT" sz="2400" b="1" dirty="0">
              <a:solidFill>
                <a:srgbClr val="B27F47"/>
              </a:solidFill>
              <a:latin typeface="Titillium Web" pitchFamily="2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27654"/>
              </p:ext>
            </p:extLst>
          </p:nvPr>
        </p:nvGraphicFramePr>
        <p:xfrm>
          <a:off x="104775" y="3579535"/>
          <a:ext cx="11480800" cy="25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100"/>
                <a:gridCol w="1254574"/>
                <a:gridCol w="1848134"/>
                <a:gridCol w="1133231"/>
                <a:gridCol w="5802761"/>
              </a:tblGrid>
              <a:tr h="232679">
                <a:tc gridSpan="5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Titillium Web" pitchFamily="2" charset="0"/>
                        </a:rPr>
                        <a:t>Tabella riassuntiva 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32679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Affidamento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Importo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Stato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Tempi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Criticità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</a:tr>
              <a:tr h="91796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Affidamento diretto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169580€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tillium Web" pitchFamily="2" charset="0"/>
                        </a:rPr>
                        <a:t>concluso</a:t>
                      </a:r>
                    </a:p>
                    <a:p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Titillium Web" pitchFamily="2" charset="0"/>
                        </a:rPr>
                        <a:t>Dic</a:t>
                      </a:r>
                      <a:r>
                        <a:rPr lang="it-IT" sz="1600" dirty="0" smtClean="0">
                          <a:latin typeface="Titillium Web" pitchFamily="2" charset="0"/>
                        </a:rPr>
                        <a:t> 2025</a:t>
                      </a:r>
                      <a:endParaRPr lang="it-IT" sz="16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tillium Web" pitchFamily="2" charset="0"/>
                        </a:rPr>
                        <a:t>Nessuna</a:t>
                      </a:r>
                      <a:r>
                        <a:rPr lang="it-IT" sz="1600" baseline="0" dirty="0" smtClean="0">
                          <a:latin typeface="Titillium Web" pitchFamily="2" charset="0"/>
                        </a:rPr>
                        <a:t> conosciuta</a:t>
                      </a:r>
                      <a:endParaRPr lang="it-IT" sz="1600" dirty="0" smtClean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</a:tr>
              <a:tr h="91796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Variazione contrattuale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Titillium Web" pitchFamily="2" charset="0"/>
                          <a:ea typeface="+mn-ea"/>
                          <a:cs typeface="+mn-cs"/>
                        </a:rPr>
                        <a:t>13748,13€</a:t>
                      </a:r>
                      <a:endParaRPr lang="it-IT" sz="1400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Concluso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Mar 2026</a:t>
                      </a:r>
                      <a:endParaRPr lang="it-IT" sz="16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tillium Web" pitchFamily="2" charset="0"/>
                        </a:rPr>
                        <a:t>Nessuna</a:t>
                      </a:r>
                      <a:r>
                        <a:rPr lang="it-IT" sz="1600" baseline="0" dirty="0" smtClean="0">
                          <a:latin typeface="Titillium Web" pitchFamily="2" charset="0"/>
                        </a:rPr>
                        <a:t> conosciuta</a:t>
                      </a:r>
                      <a:endParaRPr lang="it-IT" sz="1600" dirty="0" smtClean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82" y="1217613"/>
            <a:ext cx="3231255" cy="52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3557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55" y="1618640"/>
            <a:ext cx="7250789" cy="301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285086" y="2273300"/>
            <a:ext cx="4770070" cy="3982335"/>
          </a:xfrm>
        </p:spPr>
        <p:txBody>
          <a:bodyPr/>
          <a:lstStyle/>
          <a:p>
            <a:r>
              <a:rPr lang="it-IT" sz="1800" b="1" dirty="0">
                <a:latin typeface="Titillium Web" pitchFamily="2" charset="0"/>
              </a:rPr>
              <a:t>Potenza </a:t>
            </a:r>
            <a:r>
              <a:rPr lang="it-IT" sz="1800" b="1" dirty="0" smtClean="0">
                <a:latin typeface="Titillium Web" pitchFamily="2" charset="0"/>
              </a:rPr>
              <a:t>nominale: </a:t>
            </a:r>
            <a:r>
              <a:rPr lang="it-IT" sz="1800" b="1" dirty="0">
                <a:latin typeface="Titillium Web" pitchFamily="2" charset="0"/>
              </a:rPr>
              <a:t>10 </a:t>
            </a:r>
            <a:r>
              <a:rPr lang="it-IT" sz="1800" b="1" dirty="0" smtClean="0">
                <a:latin typeface="Titillium Web" pitchFamily="2" charset="0"/>
              </a:rPr>
              <a:t>kW </a:t>
            </a:r>
            <a:endParaRPr lang="it-IT" sz="1800" b="1" dirty="0">
              <a:latin typeface="Titillium Web" pitchFamily="2" charset="0"/>
            </a:endParaRPr>
          </a:p>
          <a:p>
            <a:r>
              <a:rPr lang="it-IT" sz="1800" b="1" dirty="0">
                <a:latin typeface="Titillium Web" pitchFamily="2" charset="0"/>
              </a:rPr>
              <a:t>IMD </a:t>
            </a:r>
            <a:r>
              <a:rPr lang="it-IT" sz="1800" b="1" dirty="0" smtClean="0">
                <a:latin typeface="Titillium Web" pitchFamily="2" charset="0"/>
              </a:rPr>
              <a:t>: virtualmente nulla </a:t>
            </a:r>
          </a:p>
          <a:p>
            <a:r>
              <a:rPr lang="it-IT" sz="1800" b="1" dirty="0" smtClean="0">
                <a:latin typeface="Titillium Web" pitchFamily="2" charset="0"/>
              </a:rPr>
              <a:t>Raffreddamento </a:t>
            </a:r>
            <a:r>
              <a:rPr lang="it-IT" sz="1800" b="1" dirty="0">
                <a:latin typeface="Titillium Web" pitchFamily="2" charset="0"/>
              </a:rPr>
              <a:t>a </a:t>
            </a:r>
            <a:r>
              <a:rPr lang="it-IT" sz="1800" b="1" dirty="0" smtClean="0">
                <a:latin typeface="Titillium Web" pitchFamily="2" charset="0"/>
              </a:rPr>
              <a:t>liquido </a:t>
            </a:r>
            <a:r>
              <a:rPr lang="it-IT" sz="1800" b="1" dirty="0" err="1" smtClean="0">
                <a:latin typeface="Titillium Web" pitchFamily="2" charset="0"/>
              </a:rPr>
              <a:t>chilled</a:t>
            </a:r>
            <a:endParaRPr lang="it-IT" sz="1800" b="1" dirty="0">
              <a:latin typeface="Titillium Web" pitchFamily="2" charset="0"/>
            </a:endParaRPr>
          </a:p>
          <a:p>
            <a:r>
              <a:rPr lang="it-IT" sz="1800" b="1" dirty="0">
                <a:latin typeface="Titillium Web" pitchFamily="2" charset="0"/>
              </a:rPr>
              <a:t>Potenza totale </a:t>
            </a:r>
            <a:r>
              <a:rPr lang="it-IT" sz="1800" b="1" dirty="0" smtClean="0">
                <a:latin typeface="Titillium Web" pitchFamily="2" charset="0"/>
              </a:rPr>
              <a:t>assorbita: 15 </a:t>
            </a:r>
            <a:r>
              <a:rPr lang="it-IT" sz="1800" b="1" dirty="0">
                <a:latin typeface="Titillium Web" pitchFamily="2" charset="0"/>
              </a:rPr>
              <a:t>kW 400V </a:t>
            </a:r>
            <a:r>
              <a:rPr lang="it-IT" sz="1800" b="1" dirty="0" smtClean="0">
                <a:latin typeface="Titillium Web" pitchFamily="2" charset="0"/>
              </a:rPr>
              <a:t>3ph</a:t>
            </a:r>
          </a:p>
          <a:p>
            <a:r>
              <a:rPr lang="it-IT" sz="1800" b="1" dirty="0" smtClean="0">
                <a:latin typeface="Titillium Web" pitchFamily="2" charset="0"/>
              </a:rPr>
              <a:t>Alta efficienza (&gt;70%) , classe C</a:t>
            </a:r>
          </a:p>
          <a:p>
            <a:r>
              <a:rPr lang="it-IT" sz="1800" b="1" dirty="0" smtClean="0">
                <a:latin typeface="Titillium Web" pitchFamily="2" charset="0"/>
              </a:rPr>
              <a:t>Ridondanza</a:t>
            </a:r>
            <a:endParaRPr lang="it-IT" sz="1800" b="1" dirty="0">
              <a:latin typeface="Titillium Web" pitchFamily="2" charset="0"/>
            </a:endParaRPr>
          </a:p>
          <a:p>
            <a:r>
              <a:rPr lang="it-IT" sz="1800" b="1" dirty="0" smtClean="0">
                <a:latin typeface="Titillium Web" pitchFamily="2" charset="0"/>
              </a:rPr>
              <a:t>Cassetti </a:t>
            </a:r>
            <a:r>
              <a:rPr lang="it-IT" sz="1800" b="1" dirty="0">
                <a:latin typeface="Titillium Web" pitchFamily="2" charset="0"/>
              </a:rPr>
              <a:t>«hot swap»</a:t>
            </a:r>
          </a:p>
          <a:p>
            <a:r>
              <a:rPr lang="it-IT" sz="1800" b="1" dirty="0">
                <a:latin typeface="Titillium Web" pitchFamily="2" charset="0"/>
              </a:rPr>
              <a:t>Telemetria </a:t>
            </a:r>
            <a:r>
              <a:rPr lang="it-IT" sz="1800" b="1" dirty="0" smtClean="0">
                <a:latin typeface="Titillium Web" pitchFamily="2" charset="0"/>
              </a:rPr>
              <a:t>remota</a:t>
            </a:r>
          </a:p>
          <a:p>
            <a:r>
              <a:rPr lang="it-IT" sz="1800" b="1" dirty="0" smtClean="0">
                <a:latin typeface="Titillium Web" pitchFamily="2" charset="0"/>
              </a:rPr>
              <a:t>Modulazione: CW e/o CHIRP </a:t>
            </a:r>
          </a:p>
          <a:p>
            <a:r>
              <a:rPr lang="it-IT" sz="1800" b="1" dirty="0" smtClean="0">
                <a:latin typeface="Titillium Web" pitchFamily="2" charset="0"/>
              </a:rPr>
              <a:t>Sincronizzazione: GPS</a:t>
            </a:r>
            <a:endParaRPr lang="it-IT" sz="1800" b="1" dirty="0">
              <a:latin typeface="Titillium Web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82" y="1217613"/>
            <a:ext cx="3231255" cy="52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5175" y="1217613"/>
            <a:ext cx="3060719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T3.4</a:t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Parti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di ricambio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TRF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Perdasdefogu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(NU)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/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endParaRPr lang="it-IT" sz="2400" b="1" dirty="0">
              <a:solidFill>
                <a:srgbClr val="B27F47"/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3557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82" y="1217613"/>
            <a:ext cx="3231255" cy="52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5175" y="1217613"/>
            <a:ext cx="3060719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T3.4</a:t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Parti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di ricambio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TRF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Perdasdefogu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(NU)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/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endParaRPr lang="it-IT" sz="2400" b="1" dirty="0">
              <a:solidFill>
                <a:srgbClr val="B27F47"/>
              </a:solidFill>
              <a:latin typeface="Titillium Web" pitchFamily="2" charset="0"/>
            </a:endParaRPr>
          </a:p>
        </p:txBody>
      </p:sp>
      <p:graphicFrame>
        <p:nvGraphicFramePr>
          <p:cNvPr id="14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26798"/>
              </p:ext>
            </p:extLst>
          </p:nvPr>
        </p:nvGraphicFramePr>
        <p:xfrm>
          <a:off x="7999758" y="2196107"/>
          <a:ext cx="2967355" cy="357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130"/>
                <a:gridCol w="1260475"/>
                <a:gridCol w="539750"/>
              </a:tblGrid>
              <a:tr h="191135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RF Pallet Fault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</a:rPr>
                        <a:t>Pout derated kW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sym typeface="Titillium"/>
                        </a:rPr>
                        <a:t></a:t>
                      </a:r>
                      <a:r>
                        <a:rPr lang="it-IT" sz="1200">
                          <a:effectLst/>
                        </a:rPr>
                        <a:t> dB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8.8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-0.6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7.6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-1.2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6.6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-1.8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5.6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-2.5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4.7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-3.3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3.9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-4.1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3.1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-5.1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2.5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-6.0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1.9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-7.2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1.4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-8.5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0.98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-10.1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0.62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-12.1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13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0.35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-14.6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14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0.15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-18.2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15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>
                          <a:effectLst/>
                        </a:rPr>
                        <a:t>0.04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200" dirty="0">
                          <a:effectLst/>
                        </a:rPr>
                        <a:t>-24.0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285086" y="2657765"/>
            <a:ext cx="4770070" cy="29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lang="en-US" sz="28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sz="24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sz="20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it-IT" sz="16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latin typeface="Titillium Web" pitchFamily="2" charset="0"/>
              </a:rPr>
              <a:t>Ridondanza : 2 TX</a:t>
            </a:r>
            <a:br>
              <a:rPr lang="it-IT" sz="1800" b="1" dirty="0" smtClean="0">
                <a:latin typeface="Titillium Web" pitchFamily="2" charset="0"/>
              </a:rPr>
            </a:br>
            <a:r>
              <a:rPr lang="it-IT" sz="1800" b="1" dirty="0" smtClean="0">
                <a:latin typeface="Titillium Web" pitchFamily="2" charset="0"/>
              </a:rPr>
              <a:t>uno funzionante e l’altro acceso in stand-by</a:t>
            </a:r>
          </a:p>
          <a:p>
            <a:r>
              <a:rPr lang="it-IT" sz="1800" b="1" dirty="0" smtClean="0">
                <a:latin typeface="Titillium Web" pitchFamily="2" charset="0"/>
              </a:rPr>
              <a:t>Hot-swap:</a:t>
            </a:r>
            <a:br>
              <a:rPr lang="it-IT" sz="1800" b="1" dirty="0" smtClean="0">
                <a:latin typeface="Titillium Web" pitchFamily="2" charset="0"/>
              </a:rPr>
            </a:br>
            <a:r>
              <a:rPr lang="it-IT" sz="1800" b="1" dirty="0" smtClean="0">
                <a:latin typeface="Titillium Web" pitchFamily="2" charset="0"/>
              </a:rPr>
              <a:t>i moduli possono venir rimossi a macchina accesa con piccole perdite di potenza di uscita</a:t>
            </a:r>
            <a:endParaRPr lang="it-IT" sz="1800" b="1" dirty="0"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3557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5175" y="1217613"/>
            <a:ext cx="3060719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T3.4</a:t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Parti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di ricambio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TRF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Perdasdefogu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(NU)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/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endParaRPr lang="it-IT" sz="2400" b="1" dirty="0">
              <a:solidFill>
                <a:srgbClr val="B27F47"/>
              </a:solidFill>
              <a:latin typeface="Titillium Web" pitchFamily="2" charset="0"/>
            </a:endParaRPr>
          </a:p>
        </p:txBody>
      </p:sp>
      <p:pic>
        <p:nvPicPr>
          <p:cNvPr id="14" name="Segnaposto contenuto 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00501" y="1891145"/>
            <a:ext cx="7418546" cy="4429321"/>
          </a:xfrm>
          <a:prstGeom prst="rect">
            <a:avLst/>
          </a:prstGeom>
        </p:spPr>
      </p:pic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5399001" y="1198708"/>
            <a:ext cx="4770070" cy="80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lang="en-US" sz="28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sz="24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sz="20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it-IT" sz="16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latin typeface="Titillium Web" pitchFamily="2" charset="0"/>
              </a:rPr>
              <a:t>schema a blocchi</a:t>
            </a:r>
          </a:p>
        </p:txBody>
      </p:sp>
    </p:spTree>
    <p:extLst>
      <p:ext uri="{BB962C8B-B14F-4D97-AF65-F5344CB8AC3E}">
        <p14:creationId xmlns:p14="http://schemas.microsoft.com/office/powerpoint/2010/main" val="1730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3557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5175" y="1217613"/>
            <a:ext cx="3060719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T3.4</a:t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Parti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di ricambio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TRF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Perdasdefogu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(NU)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/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endParaRPr lang="it-IT" sz="2400" b="1" dirty="0">
              <a:solidFill>
                <a:srgbClr val="B27F47"/>
              </a:solidFill>
              <a:latin typeface="Titillium Web" pitchFamily="2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 bwMode="auto">
          <a:xfrm>
            <a:off x="765175" y="2713904"/>
            <a:ext cx="3010936" cy="80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lang="en-US" sz="28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sz="24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sz="20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it-IT" sz="16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latin typeface="Titillium Web" pitchFamily="2" charset="0"/>
              </a:rPr>
              <a:t>Modulo PA</a:t>
            </a:r>
          </a:p>
        </p:txBody>
      </p:sp>
      <p:pic>
        <p:nvPicPr>
          <p:cNvPr id="2050" name="Picture 2" descr="C:\Users\mariotti\Downloads\WhatsApp Image 2026-06-30 at 10.00.5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4431" y="37137"/>
            <a:ext cx="4392824" cy="780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3557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5175" y="1217613"/>
            <a:ext cx="3060719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T3.4</a:t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Parti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di ricambio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TRF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Perdasdefogu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(NU)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/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endParaRPr lang="it-IT" sz="2400" b="1" dirty="0">
              <a:solidFill>
                <a:srgbClr val="B27F47"/>
              </a:solidFill>
              <a:latin typeface="Titillium Web" pitchFamily="2" charset="0"/>
            </a:endParaRPr>
          </a:p>
        </p:txBody>
      </p:sp>
      <p:grpSp>
        <p:nvGrpSpPr>
          <p:cNvPr id="11" name="Group 27"/>
          <p:cNvGrpSpPr>
            <a:grpSpLocks/>
          </p:cNvGrpSpPr>
          <p:nvPr/>
        </p:nvGrpSpPr>
        <p:grpSpPr>
          <a:xfrm>
            <a:off x="1559292" y="2558917"/>
            <a:ext cx="7661710" cy="3447248"/>
            <a:chOff x="0" y="0"/>
            <a:chExt cx="5196092" cy="1470579"/>
          </a:xfrm>
        </p:grpSpPr>
        <p:pic>
          <p:nvPicPr>
            <p:cNvPr id="15" name="Image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793" y="1098041"/>
              <a:ext cx="166258" cy="78396"/>
            </a:xfrm>
            <a:prstGeom prst="rect">
              <a:avLst/>
            </a:prstGeom>
          </p:spPr>
        </p:pic>
        <p:pic>
          <p:nvPicPr>
            <p:cNvPr id="16" name="Image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196092" cy="1470579"/>
            </a:xfrm>
            <a:prstGeom prst="rect">
              <a:avLst/>
            </a:prstGeom>
          </p:spPr>
        </p:pic>
        <p:pic>
          <p:nvPicPr>
            <p:cNvPr id="17" name="Image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4240" y="1098041"/>
              <a:ext cx="165535" cy="78786"/>
            </a:xfrm>
            <a:prstGeom prst="rect">
              <a:avLst/>
            </a:prstGeom>
          </p:spPr>
        </p:pic>
      </p:grpSp>
      <p:sp>
        <p:nvSpPr>
          <p:cNvPr id="18" name="Segnaposto contenuto 2"/>
          <p:cNvSpPr txBox="1">
            <a:spLocks/>
          </p:cNvSpPr>
          <p:nvPr/>
        </p:nvSpPr>
        <p:spPr bwMode="auto">
          <a:xfrm>
            <a:off x="5164505" y="1217613"/>
            <a:ext cx="4770070" cy="80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lang="en-US" sz="28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sz="24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sz="20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en-US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lang="it-IT" sz="1600" kern="1200" dirty="0">
                <a:solidFill>
                  <a:schemeClr val="tx1"/>
                </a:solidFill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latin typeface="Titillium Web" pitchFamily="2" charset="0"/>
              </a:rPr>
              <a:t>Appendice tecnica</a:t>
            </a:r>
            <a:br>
              <a:rPr lang="it-IT" sz="1800" b="1" dirty="0" smtClean="0">
                <a:latin typeface="Titillium Web" pitchFamily="2" charset="0"/>
              </a:rPr>
            </a:br>
            <a:r>
              <a:rPr lang="it-IT" sz="1800" b="1" dirty="0" smtClean="0">
                <a:latin typeface="Titillium Web" pitchFamily="2" charset="0"/>
              </a:rPr>
              <a:t>combinazione a riflessione </a:t>
            </a:r>
          </a:p>
        </p:txBody>
      </p:sp>
    </p:spTree>
    <p:extLst>
      <p:ext uri="{BB962C8B-B14F-4D97-AF65-F5344CB8AC3E}">
        <p14:creationId xmlns:p14="http://schemas.microsoft.com/office/powerpoint/2010/main" val="4457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3557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5175" y="1217613"/>
            <a:ext cx="3060719" cy="5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CONCLUSIONI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/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endParaRPr lang="it-IT" sz="2400" b="1" dirty="0">
              <a:solidFill>
                <a:srgbClr val="B27F47"/>
              </a:solidFill>
              <a:latin typeface="Titillium Web" pitchFamily="2" charset="0"/>
            </a:endParaRPr>
          </a:p>
        </p:txBody>
      </p:sp>
      <p:graphicFrame>
        <p:nvGraphicFramePr>
          <p:cNvPr id="14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29999"/>
              </p:ext>
            </p:extLst>
          </p:nvPr>
        </p:nvGraphicFramePr>
        <p:xfrm>
          <a:off x="299712" y="2688685"/>
          <a:ext cx="6516724" cy="236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6059"/>
                <a:gridCol w="1460665"/>
              </a:tblGrid>
              <a:tr h="864334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Titillium Web" pitchFamily="2" charset="0"/>
                        </a:rPr>
                        <a:t>TASK</a:t>
                      </a:r>
                      <a:endParaRPr lang="it-IT" sz="2800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Titillium Web" pitchFamily="2" charset="0"/>
                        </a:rPr>
                        <a:t>STATO</a:t>
                      </a:r>
                      <a:endParaRPr lang="it-IT" sz="3600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T3.1</a:t>
                      </a:r>
                      <a:r>
                        <a:rPr lang="it-IT" b="1" baseline="0" dirty="0" smtClean="0">
                          <a:latin typeface="Titillium Web" pitchFamily="2" charset="0"/>
                        </a:rPr>
                        <a:t> </a:t>
                      </a:r>
                      <a:r>
                        <a:rPr lang="it-IT" b="1" baseline="0" dirty="0" err="1" smtClean="0">
                          <a:latin typeface="Titillium Web" pitchFamily="2" charset="0"/>
                        </a:rPr>
                        <a:t>Shelter</a:t>
                      </a:r>
                      <a:r>
                        <a:rPr lang="it-IT" b="1" baseline="0" dirty="0" smtClean="0">
                          <a:latin typeface="Titillium Web" pitchFamily="2" charset="0"/>
                        </a:rPr>
                        <a:t> contenete TX 10 kW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latin typeface="Titillium Web" pitchFamily="2" charset="0"/>
                        </a:rPr>
                        <a:t>CONCLUSO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T3.2</a:t>
                      </a:r>
                      <a:r>
                        <a:rPr lang="it-IT" b="1" baseline="0" dirty="0" smtClean="0">
                          <a:latin typeface="Titillium Web" pitchFamily="2" charset="0"/>
                        </a:rPr>
                        <a:t> ex «Installazione», -&gt; </a:t>
                      </a:r>
                      <a:r>
                        <a:rPr lang="it-IT" b="1" baseline="0" dirty="0" err="1" smtClean="0">
                          <a:latin typeface="Titillium Web" pitchFamily="2" charset="0"/>
                        </a:rPr>
                        <a:t>commissioning</a:t>
                      </a:r>
                      <a:r>
                        <a:rPr lang="it-IT" b="1" baseline="0" dirty="0" smtClean="0">
                          <a:latin typeface="Titillium Web" pitchFamily="2" charset="0"/>
                        </a:rPr>
                        <a:t> TX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latin typeface="Titillium Web" pitchFamily="2" charset="0"/>
                        </a:rPr>
                        <a:t>CONCLUSO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T3.3 studio EM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latin typeface="Titillium Web" pitchFamily="2" charset="0"/>
                        </a:rPr>
                        <a:t>CONCLUSO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405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latin typeface="Titillium Web" pitchFamily="2" charset="0"/>
                        </a:rPr>
                        <a:t>T3.4 </a:t>
                      </a:r>
                      <a:r>
                        <a:rPr lang="it-IT" b="1" dirty="0" err="1" smtClean="0">
                          <a:latin typeface="Titillium Web" pitchFamily="2" charset="0"/>
                        </a:rPr>
                        <a:t>Refurbishmen</a:t>
                      </a:r>
                      <a:r>
                        <a:rPr lang="it-IT" b="1" baseline="0" dirty="0" err="1" smtClean="0">
                          <a:latin typeface="Titillium Web" pitchFamily="2" charset="0"/>
                        </a:rPr>
                        <a:t>t</a:t>
                      </a:r>
                      <a:r>
                        <a:rPr lang="it-IT" b="1" baseline="0" dirty="0" smtClean="0">
                          <a:latin typeface="Titillium Web" pitchFamily="2" charset="0"/>
                        </a:rPr>
                        <a:t> TX 10 kW PISQ</a:t>
                      </a:r>
                      <a:endParaRPr lang="it-IT" b="1" dirty="0" smtClean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latin typeface="Titillium Web" pitchFamily="2" charset="0"/>
                        </a:rPr>
                        <a:t>CONCLUSO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</a:tbl>
          </a:graphicData>
        </a:graphic>
      </p:graphicFrame>
      <p:graphicFrame>
        <p:nvGraphicFramePr>
          <p:cNvPr id="1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404028"/>
              </p:ext>
            </p:extLst>
          </p:nvPr>
        </p:nvGraphicFramePr>
        <p:xfrm>
          <a:off x="7019167" y="2698581"/>
          <a:ext cx="5056059" cy="236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6059"/>
              </a:tblGrid>
              <a:tr h="864334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latin typeface="Titillium Web" pitchFamily="2" charset="0"/>
                        </a:rPr>
                        <a:t>AZIONI</a:t>
                      </a:r>
                      <a:endParaRPr lang="it-IT" sz="2800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Attivare in sito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Attivare in sito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Atto d’avvio Dirigenza INAF -&gt;</a:t>
                      </a:r>
                      <a:r>
                        <a:rPr lang="it-IT" b="1" baseline="0" dirty="0" smtClean="0">
                          <a:latin typeface="Titillium Web" pitchFamily="2" charset="0"/>
                        </a:rPr>
                        <a:t> SMA</a:t>
                      </a:r>
                      <a:r>
                        <a:rPr lang="it-IT" b="1" dirty="0" smtClean="0">
                          <a:latin typeface="Titillium Web" pitchFamily="2" charset="0"/>
                        </a:rPr>
                        <a:t> 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405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latin typeface="Titillium Web" pitchFamily="2" charset="0"/>
                        </a:rPr>
                        <a:t>Nessuna</a:t>
                      </a:r>
                      <a:endParaRPr lang="it-IT" b="1" dirty="0" smtClean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2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4581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itolo 1"/>
          <p:cNvSpPr>
            <a:spLocks noGrp="1"/>
          </p:cNvSpPr>
          <p:nvPr>
            <p:ph type="title"/>
          </p:nvPr>
        </p:nvSpPr>
        <p:spPr>
          <a:xfrm>
            <a:off x="838200" y="1335088"/>
            <a:ext cx="10515600" cy="544512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RINGRAZIAMENTI</a:t>
            </a:r>
          </a:p>
        </p:txBody>
      </p:sp>
      <p:sp>
        <p:nvSpPr>
          <p:cNvPr id="24583" name="Segnaposto contenuto 3"/>
          <p:cNvSpPr>
            <a:spLocks noGrp="1"/>
          </p:cNvSpPr>
          <p:nvPr>
            <p:ph idx="1"/>
          </p:nvPr>
        </p:nvSpPr>
        <p:spPr>
          <a:xfrm>
            <a:off x="791308" y="1950061"/>
            <a:ext cx="10515600" cy="4180575"/>
          </a:xfrm>
        </p:spPr>
        <p:txBody>
          <a:bodyPr/>
          <a:lstStyle/>
          <a:p>
            <a:r>
              <a:rPr lang="it-IT" sz="2000" spc="100" dirty="0">
                <a:latin typeface="Titillium Web" pitchFamily="2" charset="0"/>
              </a:rPr>
              <a:t>Una menzione particolare va rivolta </a:t>
            </a:r>
            <a:r>
              <a:rPr lang="it-IT" sz="2000" spc="100" dirty="0" smtClean="0">
                <a:latin typeface="Titillium Web" pitchFamily="2" charset="0"/>
              </a:rPr>
              <a:t>agli </a:t>
            </a:r>
            <a:r>
              <a:rPr lang="it-IT" sz="2000" spc="100" dirty="0">
                <a:latin typeface="Titillium Web" pitchFamily="2" charset="0"/>
              </a:rPr>
              <a:t>operatori </a:t>
            </a:r>
            <a:r>
              <a:rPr lang="it-IT" sz="2000" spc="100" dirty="0" smtClean="0">
                <a:latin typeface="Titillium Web" pitchFamily="2" charset="0"/>
              </a:rPr>
              <a:t>economici, industriali ed artigiani e soprattutto alle loro preziose maestranze. Alcuni </a:t>
            </a:r>
            <a:r>
              <a:rPr lang="it-IT" sz="2000" spc="100" dirty="0">
                <a:latin typeface="Titillium Web" pitchFamily="2" charset="0"/>
              </a:rPr>
              <a:t>di </a:t>
            </a:r>
            <a:r>
              <a:rPr lang="it-IT" sz="2000" spc="100" dirty="0" smtClean="0">
                <a:latin typeface="Titillium Web" pitchFamily="2" charset="0"/>
              </a:rPr>
              <a:t>queste, con </a:t>
            </a:r>
            <a:r>
              <a:rPr lang="it-IT" sz="2000" spc="100" dirty="0">
                <a:latin typeface="Titillium Web" pitchFamily="2" charset="0"/>
              </a:rPr>
              <a:t>le loro idee a volte fantasiose, a volte innovative, hanno contribuito al consolidamento della definizione del progetto </a:t>
            </a:r>
            <a:r>
              <a:rPr lang="it-IT" sz="2000" spc="100" dirty="0" smtClean="0">
                <a:latin typeface="Titillium Web" pitchFamily="2" charset="0"/>
              </a:rPr>
              <a:t>tecnico-scientifico</a:t>
            </a:r>
            <a:r>
              <a:rPr lang="it-IT" sz="2000" spc="100" dirty="0">
                <a:latin typeface="Titillium Web" pitchFamily="2" charset="0"/>
              </a:rPr>
              <a:t> </a:t>
            </a:r>
            <a:r>
              <a:rPr lang="it-IT" sz="2000" spc="100" dirty="0" smtClean="0">
                <a:latin typeface="Titillium Web" pitchFamily="2" charset="0"/>
              </a:rPr>
              <a:t>ed al raggiungimento delle prestazioni di capitolato.</a:t>
            </a:r>
            <a:endParaRPr lang="it-IT" sz="2000" spc="100" dirty="0">
              <a:latin typeface="Titillium Web" pitchFamily="2" charset="0"/>
            </a:endParaRPr>
          </a:p>
          <a:p>
            <a:endParaRPr lang="it-IT" sz="2000" spc="100" dirty="0" smtClean="0">
              <a:latin typeface="Titillium Web" pitchFamily="2" charset="0"/>
            </a:endParaRPr>
          </a:p>
          <a:p>
            <a:r>
              <a:rPr lang="it-IT" sz="2000" spc="100" dirty="0" smtClean="0">
                <a:latin typeface="Titillium Web" pitchFamily="2" charset="0"/>
              </a:rPr>
              <a:t>Un </a:t>
            </a:r>
            <a:r>
              <a:rPr lang="it-IT" sz="2000" spc="100" dirty="0">
                <a:latin typeface="Titillium Web" pitchFamily="2" charset="0"/>
              </a:rPr>
              <a:t>gruppo eterogeneo di </a:t>
            </a:r>
            <a:r>
              <a:rPr lang="it-IT" sz="2000" spc="100" dirty="0" smtClean="0">
                <a:latin typeface="Titillium Web" pitchFamily="2" charset="0"/>
              </a:rPr>
              <a:t>ricercatori, tecnologi e tecnici e soprattutto amministrativi  </a:t>
            </a:r>
            <a:r>
              <a:rPr lang="it-IT" sz="2000" spc="100" dirty="0">
                <a:latin typeface="Titillium Web" pitchFamily="2" charset="0"/>
              </a:rPr>
              <a:t>ha </a:t>
            </a:r>
            <a:r>
              <a:rPr lang="it-IT" sz="2000" spc="100" dirty="0" smtClean="0">
                <a:latin typeface="Titillium Web" pitchFamily="2" charset="0"/>
              </a:rPr>
              <a:t>collaborato proficuamente e </a:t>
            </a:r>
            <a:r>
              <a:rPr lang="it-IT" sz="2000" spc="100" dirty="0">
                <a:latin typeface="Titillium Web" pitchFamily="2" charset="0"/>
              </a:rPr>
              <a:t>reso possibile l’operato finora </a:t>
            </a:r>
            <a:r>
              <a:rPr lang="it-IT" sz="2000" spc="100" dirty="0" smtClean="0">
                <a:latin typeface="Titillium Web" pitchFamily="2" charset="0"/>
              </a:rPr>
              <a:t>svolto.</a:t>
            </a:r>
            <a:br>
              <a:rPr lang="it-IT" sz="2000" spc="100" dirty="0" smtClean="0">
                <a:latin typeface="Titillium Web" pitchFamily="2" charset="0"/>
              </a:rPr>
            </a:br>
            <a:r>
              <a:rPr lang="it-IT" sz="2000" spc="100" dirty="0" smtClean="0">
                <a:latin typeface="Titillium Web" pitchFamily="2" charset="0"/>
              </a:rPr>
              <a:t>A tutte/i loro va il mio sincero, sentito, e non retorico, ringraziamento.  </a:t>
            </a:r>
            <a:br>
              <a:rPr lang="it-IT" sz="2000" spc="100" dirty="0" smtClean="0">
                <a:latin typeface="Titillium Web" pitchFamily="2" charset="0"/>
              </a:rPr>
            </a:br>
            <a:endParaRPr lang="it-IT" sz="2000" spc="100" dirty="0">
              <a:latin typeface="Titillium Web" pitchFamily="2" charset="0"/>
            </a:endParaRPr>
          </a:p>
          <a:p>
            <a:r>
              <a:rPr lang="it-IT" sz="2000" spc="100" dirty="0" smtClean="0">
                <a:latin typeface="Titillium Web" pitchFamily="2" charset="0"/>
              </a:rPr>
              <a:t>Le simulazioni dei passaggi orbitali e RCS sono frutto del lavoro del gruppo del</a:t>
            </a:r>
            <a:br>
              <a:rPr lang="it-IT" sz="2000" spc="100" dirty="0" smtClean="0">
                <a:latin typeface="Titillium Web" pitchFamily="2" charset="0"/>
              </a:rPr>
            </a:br>
            <a:r>
              <a:rPr lang="it-IT" sz="2000" spc="100" dirty="0" smtClean="0">
                <a:latin typeface="Titillium Web" pitchFamily="2" charset="0"/>
              </a:rPr>
              <a:t>prof. Di </a:t>
            </a:r>
            <a:r>
              <a:rPr lang="it-IT" sz="2000" spc="100" dirty="0" err="1" smtClean="0">
                <a:latin typeface="Titillium Web" pitchFamily="2" charset="0"/>
              </a:rPr>
              <a:t>Lizia</a:t>
            </a:r>
            <a:r>
              <a:rPr lang="it-IT" sz="2000" spc="100" dirty="0" smtClean="0">
                <a:latin typeface="Titillium Web" pitchFamily="2" charset="0"/>
              </a:rPr>
              <a:t> del Politecnico di Milano.</a:t>
            </a:r>
          </a:p>
          <a:p>
            <a:endParaRPr lang="it-IT" sz="2000" spc="100" dirty="0" smtClean="0">
              <a:latin typeface="Titillium Web" pitchFamily="2" charset="0"/>
            </a:endParaRPr>
          </a:p>
          <a:p>
            <a:r>
              <a:rPr lang="it-IT" sz="2000" spc="100" dirty="0" smtClean="0">
                <a:latin typeface="Titillium Web" pitchFamily="2" charset="0"/>
              </a:rPr>
              <a:t>Molte figure così come spunti e discussioni sul contenuto sono di e con G. Bianchi</a:t>
            </a:r>
            <a:br>
              <a:rPr lang="it-IT" sz="2000" spc="100" dirty="0" smtClean="0">
                <a:latin typeface="Titillium Web" pitchFamily="2" charset="0"/>
              </a:rPr>
            </a:br>
            <a:endParaRPr lang="it-IT" sz="2000" spc="100" dirty="0">
              <a:latin typeface="Titillium Web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560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uppo 1"/>
          <p:cNvGrpSpPr>
            <a:grpSpLocks/>
          </p:cNvGrpSpPr>
          <p:nvPr/>
        </p:nvGrpSpPr>
        <p:grpSpPr bwMode="auto">
          <a:xfrm>
            <a:off x="0" y="1612900"/>
            <a:ext cx="12192000" cy="4411663"/>
            <a:chOff x="0" y="1613646"/>
            <a:chExt cx="12192000" cy="4410636"/>
          </a:xfrm>
        </p:grpSpPr>
        <p:sp>
          <p:nvSpPr>
            <p:cNvPr id="4" name="Rettangolo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3586450"/>
              <a:ext cx="12192000" cy="2437832"/>
            </a:xfrm>
            <a:prstGeom prst="rect">
              <a:avLst/>
            </a:prstGeom>
            <a:solidFill>
              <a:srgbClr val="BBD3EF"/>
            </a:solidFill>
            <a:ln>
              <a:solidFill>
                <a:srgbClr val="BBD3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5608" name="Subtitle 2"/>
            <p:cNvSpPr txBox="1">
              <a:spLocks/>
            </p:cNvSpPr>
            <p:nvPr/>
          </p:nvSpPr>
          <p:spPr bwMode="auto">
            <a:xfrm>
              <a:off x="4473847" y="3854082"/>
              <a:ext cx="6167260" cy="1950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1200"/>
                </a:spcAft>
                <a:buFont typeface="Arial" pitchFamily="34" charset="0"/>
                <a:buNone/>
              </a:pPr>
              <a:r>
                <a:rPr lang="it-IT" sz="1600" b="1" dirty="0" err="1">
                  <a:solidFill>
                    <a:srgbClr val="3F4B5B"/>
                  </a:solidFill>
                  <a:latin typeface="Titillium Web" pitchFamily="2" charset="0"/>
                </a:rPr>
                <a:t>Next</a:t>
              </a:r>
              <a:r>
                <a:rPr lang="it-IT" sz="1600" b="1" dirty="0">
                  <a:solidFill>
                    <a:srgbClr val="3F4B5B"/>
                  </a:solidFill>
                  <a:latin typeface="Titillium Web" pitchFamily="2" charset="0"/>
                </a:rPr>
                <a:t> Generation – Croce del Nord</a:t>
              </a: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it-IT" sz="1600" b="1" dirty="0">
                  <a:solidFill>
                    <a:srgbClr val="4973A1"/>
                  </a:solidFill>
                  <a:latin typeface="Titillium Web" pitchFamily="2" charset="0"/>
                </a:rPr>
                <a:t>IR0000026</a:t>
              </a: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it-IT" sz="1200" b="1" dirty="0">
                  <a:solidFill>
                    <a:srgbClr val="4973A1"/>
                  </a:solidFill>
                  <a:latin typeface="Titillium Web" pitchFamily="2" charset="0"/>
                </a:rPr>
                <a:t>Intervento finanziato nell’ambito del </a:t>
              </a:r>
              <a:r>
                <a:rPr lang="it-IT" sz="1400" b="1" dirty="0">
                  <a:solidFill>
                    <a:srgbClr val="4973A1"/>
                  </a:solidFill>
                  <a:latin typeface="Titillium Web" pitchFamily="2" charset="0"/>
                </a:rPr>
                <a:t>PNRR</a:t>
              </a:r>
              <a:r>
                <a:rPr lang="it-IT" sz="1200" b="1" dirty="0">
                  <a:solidFill>
                    <a:srgbClr val="4973A1"/>
                  </a:solidFill>
                  <a:latin typeface="Titillium Web" pitchFamily="2" charset="0"/>
                </a:rPr>
                <a:t> - Piano Nazionale di Ripresa e Resilienza</a:t>
              </a:r>
            </a:p>
            <a:p>
              <a:pPr algn="ctr">
                <a:lnSpc>
                  <a:spcPct val="90000"/>
                </a:lnSpc>
                <a:spcBef>
                  <a:spcPts val="1200"/>
                </a:spcBef>
                <a:buFont typeface="Arial" pitchFamily="34" charset="0"/>
                <a:buNone/>
              </a:pPr>
              <a:r>
                <a:rPr lang="it-IT" sz="1600" b="1" dirty="0">
                  <a:solidFill>
                    <a:srgbClr val="4973A1"/>
                  </a:solidFill>
                  <a:latin typeface="Titillium Web" pitchFamily="2" charset="0"/>
                </a:rPr>
                <a:t>M4C2 </a:t>
              </a: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it-IT" sz="1200" b="1" dirty="0">
                  <a:solidFill>
                    <a:srgbClr val="4973A1"/>
                  </a:solidFill>
                  <a:latin typeface="Titillium Web" pitchFamily="2" charset="0"/>
                </a:rPr>
                <a:t>Missione 4 - </a:t>
              </a:r>
              <a:r>
                <a:rPr lang="it-IT" sz="1200" b="1" i="1" dirty="0">
                  <a:solidFill>
                    <a:srgbClr val="4973A1"/>
                  </a:solidFill>
                  <a:latin typeface="Titillium Web" pitchFamily="2" charset="0"/>
                </a:rPr>
                <a:t>Istruzione e Ricerca           </a:t>
              </a:r>
              <a:r>
                <a:rPr lang="it-IT" sz="1200" b="1" dirty="0">
                  <a:solidFill>
                    <a:srgbClr val="4973A1"/>
                  </a:solidFill>
                  <a:latin typeface="Titillium Web" pitchFamily="2" charset="0"/>
                </a:rPr>
                <a:t>Componente 2 - </a:t>
              </a:r>
              <a:r>
                <a:rPr lang="it-IT" sz="1200" b="1" i="1" dirty="0">
                  <a:solidFill>
                    <a:srgbClr val="4973A1"/>
                  </a:solidFill>
                  <a:latin typeface="Titillium Web" pitchFamily="2" charset="0"/>
                </a:rPr>
                <a:t>Dalla Ricerca alla Impresa</a:t>
              </a: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it-IT" sz="1200" b="1" dirty="0">
                  <a:solidFill>
                    <a:srgbClr val="4973A1"/>
                  </a:solidFill>
                  <a:latin typeface="Titillium Web" pitchFamily="2" charset="0"/>
                </a:rPr>
                <a:t>Linea di Investimento 3.1 - </a:t>
              </a:r>
              <a:r>
                <a:rPr lang="it-IT" sz="1200" b="1" i="1" dirty="0">
                  <a:solidFill>
                    <a:srgbClr val="4973A1"/>
                  </a:solidFill>
                  <a:latin typeface="Titillium Web" pitchFamily="2" charset="0"/>
                </a:rPr>
                <a:t>Rafforzamento e creazione di Infrastrutture di Ricerca</a:t>
              </a: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endParaRPr lang="it-IT" sz="1200" b="1" i="1" dirty="0">
                <a:solidFill>
                  <a:srgbClr val="4973A1"/>
                </a:solidFill>
                <a:latin typeface="Titillium Web" pitchFamily="2" charset="0"/>
              </a:endParaRP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it-IT" sz="1200" b="1" i="1" dirty="0">
                  <a:solidFill>
                    <a:srgbClr val="4973A1"/>
                  </a:solidFill>
                  <a:latin typeface="Titillium Web" pitchFamily="2" charset="0"/>
                </a:rPr>
                <a:t>CUP C53C22000880006</a:t>
              </a:r>
            </a:p>
          </p:txBody>
        </p:sp>
        <p:pic>
          <p:nvPicPr>
            <p:cNvPr id="25609" name="Segnaposto immagine 6" descr="Immagine che contiene simbolo, Elementi grafici, bianco, logo&#10;&#10;Descrizione generata automaticament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1" b="-102"/>
            <a:stretch>
              <a:fillRect/>
            </a:stretch>
          </p:blipFill>
          <p:spPr bwMode="auto">
            <a:xfrm>
              <a:off x="2314381" y="3820533"/>
              <a:ext cx="1905497" cy="1917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itle 1">
              <a:extLst>
                <a:ext uri="{FF2B5EF4-FFF2-40B4-BE49-F238E27FC236}"/>
              </a:extLst>
            </p:cNvPr>
            <p:cNvSpPr txBox="1">
              <a:spLocks/>
            </p:cNvSpPr>
            <p:nvPr/>
          </p:nvSpPr>
          <p:spPr>
            <a:xfrm>
              <a:off x="1312863" y="1613646"/>
              <a:ext cx="9566275" cy="165855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it-IT" sz="2800" b="1" kern="1200" dirty="0">
                  <a:solidFill>
                    <a:srgbClr val="B27F47"/>
                  </a:solidFill>
                  <a:latin typeface="Titillium Bd" pitchFamily="2" charset="77"/>
                  <a:ea typeface="+mn-ea"/>
                  <a:cs typeface="+mn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sz="5400" dirty="0">
                  <a:latin typeface="Titillium Web" pitchFamily="2" charset="0"/>
                </a:rPr>
                <a:t>GRAZIE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dirty="0">
                  <a:solidFill>
                    <a:srgbClr val="573E23"/>
                  </a:solidFill>
                  <a:latin typeface="Titillium Web" pitchFamily="2" charset="0"/>
                </a:rPr>
                <a:t>PER L’ATTENZIONE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6389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itolo 15"/>
          <p:cNvSpPr>
            <a:spLocks noGrp="1"/>
          </p:cNvSpPr>
          <p:nvPr>
            <p:ph type="title"/>
          </p:nvPr>
        </p:nvSpPr>
        <p:spPr>
          <a:xfrm>
            <a:off x="838200" y="1335088"/>
            <a:ext cx="10515600" cy="544512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TRASMETTITORE di PERDASDEFOGU (NU) </a:t>
            </a:r>
          </a:p>
        </p:txBody>
      </p:sp>
      <p:sp>
        <p:nvSpPr>
          <p:cNvPr id="16391" name="Segnaposto contenuto 16"/>
          <p:cNvSpPr>
            <a:spLocks noGrp="1"/>
          </p:cNvSpPr>
          <p:nvPr>
            <p:ph idx="1"/>
          </p:nvPr>
        </p:nvSpPr>
        <p:spPr>
          <a:xfrm>
            <a:off x="689706" y="1856283"/>
            <a:ext cx="6641125" cy="4570099"/>
          </a:xfrm>
        </p:spPr>
        <p:txBody>
          <a:bodyPr/>
          <a:lstStyle/>
          <a:p>
            <a:r>
              <a:rPr lang="it-IT" sz="2400" dirty="0">
                <a:latin typeface="Titillium Web" pitchFamily="2" charset="0"/>
              </a:rPr>
              <a:t>E’ il TX dell’attuale radar </a:t>
            </a:r>
            <a:r>
              <a:rPr lang="it-IT" sz="2400" dirty="0" err="1">
                <a:latin typeface="Titillium Web" pitchFamily="2" charset="0"/>
              </a:rPr>
              <a:t>bistatico</a:t>
            </a:r>
            <a:r>
              <a:rPr lang="it-IT" sz="2400" dirty="0">
                <a:latin typeface="Titillium Web" pitchFamily="2" charset="0"/>
              </a:rPr>
              <a:t> operante con la Croce Del Nord (N-S) in ricezione.</a:t>
            </a:r>
            <a:br>
              <a:rPr lang="it-IT" sz="2400" dirty="0">
                <a:latin typeface="Titillium Web" pitchFamily="2" charset="0"/>
              </a:rPr>
            </a:br>
            <a:r>
              <a:rPr lang="it-IT" sz="2400" dirty="0" smtClean="0">
                <a:latin typeface="Titillium Web" pitchFamily="2" charset="0"/>
              </a:rPr>
              <a:t>Gestito da                         (ex </a:t>
            </a:r>
            <a:r>
              <a:rPr lang="it-IT" sz="2400" dirty="0" err="1" smtClean="0">
                <a:latin typeface="Titillium Web" pitchFamily="2" charset="0"/>
              </a:rPr>
              <a:t>Vitrociset</a:t>
            </a:r>
            <a:r>
              <a:rPr lang="it-IT" sz="2400" dirty="0" smtClean="0">
                <a:latin typeface="Titillium Web" pitchFamily="2" charset="0"/>
              </a:rPr>
              <a:t>), opera </a:t>
            </a:r>
            <a:r>
              <a:rPr lang="it-IT" sz="2400" dirty="0">
                <a:latin typeface="Titillium Web" pitchFamily="2" charset="0"/>
              </a:rPr>
              <a:t>da anni ed opera </a:t>
            </a:r>
            <a:r>
              <a:rPr lang="it-IT" sz="2400" dirty="0" smtClean="0">
                <a:latin typeface="Titillium Web" pitchFamily="2" charset="0"/>
              </a:rPr>
              <a:t>producendo </a:t>
            </a:r>
            <a:r>
              <a:rPr lang="it-IT" sz="2400" dirty="0">
                <a:latin typeface="Titillium Web" pitchFamily="2" charset="0"/>
              </a:rPr>
              <a:t>buoni risultati.</a:t>
            </a:r>
          </a:p>
          <a:p>
            <a:r>
              <a:rPr lang="it-IT" sz="2400" dirty="0">
                <a:latin typeface="Titillium Web" pitchFamily="2" charset="0"/>
              </a:rPr>
              <a:t>Tuttavia presenta alcune limitazioni</a:t>
            </a:r>
            <a:r>
              <a:rPr lang="it-IT" sz="2400" dirty="0" smtClean="0">
                <a:latin typeface="Titillium Web" pitchFamily="2" charset="0"/>
              </a:rPr>
              <a:t>:</a:t>
            </a:r>
          </a:p>
          <a:p>
            <a:pPr lvl="1"/>
            <a:r>
              <a:rPr lang="it-IT" sz="2000" dirty="0" smtClean="0">
                <a:latin typeface="Titillium Web" pitchFamily="2" charset="0"/>
              </a:rPr>
              <a:t>La polarizzazione </a:t>
            </a:r>
            <a:r>
              <a:rPr lang="it-IT" sz="2000" dirty="0">
                <a:latin typeface="Titillium Web" pitchFamily="2" charset="0"/>
              </a:rPr>
              <a:t>trasmessa è circolare, quando ricevuta dalla N-S (lineare) si perdono 3 dB</a:t>
            </a:r>
          </a:p>
          <a:p>
            <a:pPr lvl="1"/>
            <a:r>
              <a:rPr lang="it-IT" sz="2000" dirty="0">
                <a:latin typeface="Titillium Web" pitchFamily="2" charset="0"/>
              </a:rPr>
              <a:t>Il TX, di fatto ha sempre sofferto di fastidiose intermodulazioni e problemi termici quando opera alla massima </a:t>
            </a:r>
            <a:r>
              <a:rPr lang="it-IT" sz="2000" dirty="0" smtClean="0">
                <a:latin typeface="Titillium Web" pitchFamily="2" charset="0"/>
              </a:rPr>
              <a:t>potenza.</a:t>
            </a:r>
          </a:p>
          <a:p>
            <a:r>
              <a:rPr lang="it-IT" sz="2400" dirty="0" smtClean="0">
                <a:latin typeface="Titillium Web" pitchFamily="2" charset="0"/>
              </a:rPr>
              <a:t>La polarizzazione circolare è adatta ad essere ricevuta con paraboloide come ad es. l’antenna di Noto.</a:t>
            </a:r>
            <a:endParaRPr lang="it-IT" sz="2400" dirty="0">
              <a:latin typeface="Titillium Web" pitchFamily="2" charset="0"/>
            </a:endParaRPr>
          </a:p>
          <a:p>
            <a:pPr marL="457200" lvl="1" indent="0">
              <a:buNone/>
            </a:pPr>
            <a:endParaRPr lang="it-IT" sz="2000" dirty="0">
              <a:latin typeface="Titillium Web" pitchFamily="2" charset="0"/>
            </a:endParaRPr>
          </a:p>
          <a:p>
            <a:pPr marL="457200" lvl="1" indent="0">
              <a:buNone/>
            </a:pPr>
            <a:endParaRPr lang="it-IT" sz="2000" dirty="0" smtClean="0">
              <a:latin typeface="Titillium Web" pitchFamily="2" charset="0"/>
            </a:endParaRPr>
          </a:p>
        </p:txBody>
      </p:sp>
      <p:pic>
        <p:nvPicPr>
          <p:cNvPr id="8" name="Immagine 7" descr="C:\Users\mariotti\Desktop\CANON_SC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7" y="1892667"/>
            <a:ext cx="4462585" cy="328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35" y="2564650"/>
            <a:ext cx="1586387" cy="28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7413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itolo 1"/>
          <p:cNvSpPr>
            <a:spLocks noGrp="1"/>
          </p:cNvSpPr>
          <p:nvPr>
            <p:ph type="title"/>
          </p:nvPr>
        </p:nvSpPr>
        <p:spPr>
          <a:xfrm>
            <a:off x="838200" y="1335088"/>
            <a:ext cx="10515600" cy="544512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TRASMETTITORE SUL MERIDIANO DELLA CROCE DEL NORD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26244" y="2497138"/>
            <a:ext cx="5811044" cy="3679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 err="1">
                <a:latin typeface="Titillium Web" pitchFamily="2" charset="0"/>
              </a:rPr>
              <a:t>Affinchè</a:t>
            </a:r>
            <a:r>
              <a:rPr lang="it-IT" sz="2000" dirty="0">
                <a:latin typeface="Titillium Web" pitchFamily="2" charset="0"/>
              </a:rPr>
              <a:t> non si verifichino perdite dovute al disallineamento delle polarizzazioni d’onda è opportuno il TX presenti le medesime caratteristiche del RX (Nord-Sud): polarizzazione orizzontale e strumenti posti sul medesimo meridiano.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latin typeface="Titillium Web" pitchFamily="2" charset="0"/>
              </a:rPr>
              <a:t>La lunghezza della linea di base è un </a:t>
            </a:r>
            <a:r>
              <a:rPr lang="it-IT" sz="2000" dirty="0" err="1">
                <a:latin typeface="Titillium Web" pitchFamily="2" charset="0"/>
              </a:rPr>
              <a:t>trade</a:t>
            </a:r>
            <a:r>
              <a:rPr lang="it-IT" sz="2000" dirty="0">
                <a:latin typeface="Titillium Web" pitchFamily="2" charset="0"/>
              </a:rPr>
              <a:t>-off, abbastanza lunga da poter triangolare adeguatamente e tale da </a:t>
            </a:r>
            <a:r>
              <a:rPr lang="it-IT" sz="2000" dirty="0" smtClean="0">
                <a:latin typeface="Titillium Web" pitchFamily="2" charset="0"/>
              </a:rPr>
              <a:t>attenuare </a:t>
            </a:r>
            <a:r>
              <a:rPr lang="it-IT" sz="2000" dirty="0">
                <a:latin typeface="Titillium Web" pitchFamily="2" charset="0"/>
              </a:rPr>
              <a:t>l’onda di terra, ma abbastanza corta da ridurre l’attenuazione di tratta la qual cosa aumenta la sensibilità</a:t>
            </a:r>
            <a:r>
              <a:rPr lang="it-IT" dirty="0"/>
              <a:t>. </a:t>
            </a:r>
          </a:p>
        </p:txBody>
      </p:sp>
      <p:sp>
        <p:nvSpPr>
          <p:cNvPr id="17417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838200" y="1931988"/>
            <a:ext cx="10515600" cy="450850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Località «</a:t>
            </a:r>
            <a:r>
              <a:rPr dirty="0" smtClean="0">
                <a:solidFill>
                  <a:srgbClr val="FF0000"/>
                </a:solidFill>
                <a:latin typeface="Titillium Web" pitchFamily="2" charset="0"/>
              </a:rPr>
              <a:t>LA FARNESIANA</a:t>
            </a:r>
            <a:r>
              <a:rPr dirty="0" smtClean="0">
                <a:latin typeface="Titillium Web" pitchFamily="2" charset="0"/>
              </a:rPr>
              <a:t>» CIVITAVECCHIA</a:t>
            </a:r>
          </a:p>
        </p:txBody>
      </p:sp>
      <p:pic>
        <p:nvPicPr>
          <p:cNvPr id="17418" name="Immagin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446338"/>
            <a:ext cx="5395912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8437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itolo 1"/>
          <p:cNvSpPr>
            <a:spLocks noGrp="1"/>
          </p:cNvSpPr>
          <p:nvPr>
            <p:ph type="title"/>
          </p:nvPr>
        </p:nvSpPr>
        <p:spPr>
          <a:xfrm>
            <a:off x="838200" y="1335088"/>
            <a:ext cx="10515600" cy="544512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ANTENNA TX</a:t>
            </a:r>
          </a:p>
        </p:txBody>
      </p:sp>
      <p:sp>
        <p:nvSpPr>
          <p:cNvPr id="18440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838200" y="1931988"/>
            <a:ext cx="10515600" cy="450850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Nuova Antenna </a:t>
            </a:r>
          </a:p>
        </p:txBody>
      </p:sp>
      <p:pic>
        <p:nvPicPr>
          <p:cNvPr id="18441" name="Immagin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338263"/>
            <a:ext cx="414496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2" name="Gruppo 21"/>
          <p:cNvGrpSpPr>
            <a:grpSpLocks/>
          </p:cNvGrpSpPr>
          <p:nvPr/>
        </p:nvGrpSpPr>
        <p:grpSpPr bwMode="auto">
          <a:xfrm>
            <a:off x="354013" y="3290888"/>
            <a:ext cx="4014787" cy="2894012"/>
            <a:chOff x="408351" y="2950572"/>
            <a:chExt cx="4015548" cy="2895331"/>
          </a:xfrm>
        </p:grpSpPr>
        <p:pic>
          <p:nvPicPr>
            <p:cNvPr id="18451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51" y="2950572"/>
              <a:ext cx="4015548" cy="156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Immagin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5110" y="4626502"/>
              <a:ext cx="1329158" cy="110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Immagin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40402" y="4632942"/>
              <a:ext cx="1329157" cy="1096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Immagin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96984" y="4595705"/>
              <a:ext cx="1329165" cy="117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3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316413"/>
            <a:ext cx="122713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ttore diritto 15"/>
          <p:cNvCxnSpPr/>
          <p:nvPr/>
        </p:nvCxnSpPr>
        <p:spPr>
          <a:xfrm flipH="1" flipV="1">
            <a:off x="765175" y="4505325"/>
            <a:ext cx="5797550" cy="3508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16"/>
          <p:cNvCxnSpPr/>
          <p:nvPr/>
        </p:nvCxnSpPr>
        <p:spPr>
          <a:xfrm flipH="1" flipV="1">
            <a:off x="3321050" y="2571750"/>
            <a:ext cx="3354388" cy="2171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5505450" y="4368800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/>
              <a:t>&gt;45°</a:t>
            </a:r>
            <a:endParaRPr lang="en-GB"/>
          </a:p>
        </p:txBody>
      </p:sp>
      <p:cxnSp>
        <p:nvCxnSpPr>
          <p:cNvPr id="27" name="Connettore 2 26"/>
          <p:cNvCxnSpPr/>
          <p:nvPr/>
        </p:nvCxnSpPr>
        <p:spPr>
          <a:xfrm flipH="1">
            <a:off x="6027738" y="4486275"/>
            <a:ext cx="179387" cy="330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magine 43">
            <a:extLst>
              <a:ext uri="{FF2B5EF4-FFF2-40B4-BE49-F238E27FC236}"/>
            </a:extLst>
          </p:cNvPr>
          <p:cNvPicPr/>
          <p:nvPr/>
        </p:nvPicPr>
        <p:blipFill rotWithShape="1">
          <a:blip r:embed="rId10"/>
          <a:srcRect l="29221" t="26873" r="55057" b="24345"/>
          <a:stretch/>
        </p:blipFill>
        <p:spPr>
          <a:xfrm>
            <a:off x="5548313" y="1200150"/>
            <a:ext cx="2012950" cy="311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Segnaposto contenuto 3"/>
          <p:cNvSpPr>
            <a:spLocks noGrp="1"/>
          </p:cNvSpPr>
          <p:nvPr>
            <p:ph idx="1"/>
          </p:nvPr>
        </p:nvSpPr>
        <p:spPr>
          <a:xfrm>
            <a:off x="7688263" y="4879975"/>
            <a:ext cx="4079875" cy="112224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>
                <a:latin typeface="Titillium Web" pitchFamily="2" charset="0"/>
              </a:rPr>
              <a:t>Esempio di </a:t>
            </a:r>
            <a:r>
              <a:rPr lang="it-IT" sz="2000" b="1" dirty="0">
                <a:latin typeface="Titillium Web" pitchFamily="2" charset="0"/>
              </a:rPr>
              <a:t>fan </a:t>
            </a:r>
            <a:r>
              <a:rPr lang="it-IT" sz="2000" b="1" dirty="0" err="1">
                <a:latin typeface="Titillium Web" pitchFamily="2" charset="0"/>
              </a:rPr>
              <a:t>beam</a:t>
            </a:r>
            <a:r>
              <a:rPr lang="it-IT" sz="2000" dirty="0">
                <a:latin typeface="Titillium Web" pitchFamily="2" charset="0"/>
              </a:rPr>
              <a:t> 45° x 7°: modo «</a:t>
            </a:r>
            <a:r>
              <a:rPr lang="it-IT" sz="2000" dirty="0" err="1">
                <a:latin typeface="Titillium Web" pitchFamily="2" charset="0"/>
              </a:rPr>
              <a:t>Survey</a:t>
            </a:r>
            <a:r>
              <a:rPr lang="it-IT" sz="2000" dirty="0">
                <a:latin typeface="Titillium Web" pitchFamily="2" charset="0"/>
              </a:rPr>
              <a:t>» utile per monitorare i rientri, catalogazione, e prevenzione delle collisioni</a:t>
            </a:r>
          </a:p>
        </p:txBody>
      </p:sp>
      <p:sp>
        <p:nvSpPr>
          <p:cNvPr id="46" name="Segnaposto contenuto 3"/>
          <p:cNvSpPr txBox="1">
            <a:spLocks/>
          </p:cNvSpPr>
          <p:nvPr/>
        </p:nvSpPr>
        <p:spPr>
          <a:xfrm>
            <a:off x="1104900" y="2309813"/>
            <a:ext cx="2865438" cy="7302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dirty="0">
                <a:latin typeface="Titillium Web" pitchFamily="2" charset="0"/>
              </a:rPr>
              <a:t>10 kW. Due </a:t>
            </a:r>
            <a:r>
              <a:rPr lang="it-IT" sz="2400" dirty="0" err="1">
                <a:latin typeface="Titillium Web" pitchFamily="2" charset="0"/>
              </a:rPr>
              <a:t>beam</a:t>
            </a:r>
            <a:r>
              <a:rPr lang="it-IT" sz="2400" dirty="0">
                <a:latin typeface="Titillium Web" pitchFamily="2" charset="0"/>
              </a:rPr>
              <a:t/>
            </a:r>
            <a:br>
              <a:rPr lang="it-IT" sz="2400" dirty="0">
                <a:latin typeface="Titillium Web" pitchFamily="2" charset="0"/>
              </a:rPr>
            </a:br>
            <a:r>
              <a:rPr lang="it-IT" sz="2400" b="1" dirty="0">
                <a:latin typeface="Titillium Web" pitchFamily="2" charset="0"/>
              </a:rPr>
              <a:t>7° x 7</a:t>
            </a:r>
            <a:r>
              <a:rPr lang="it-IT" sz="2400" dirty="0">
                <a:latin typeface="Titillium Web" pitchFamily="2" charset="0"/>
              </a:rPr>
              <a:t>°     </a:t>
            </a:r>
            <a:r>
              <a:rPr lang="it-IT" sz="2400" b="1" dirty="0">
                <a:latin typeface="Titillium Web" pitchFamily="2" charset="0"/>
              </a:rPr>
              <a:t>45° x 7°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49" y="1785463"/>
            <a:ext cx="1464124" cy="47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9461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itolo 1"/>
          <p:cNvSpPr>
            <a:spLocks noGrp="1"/>
          </p:cNvSpPr>
          <p:nvPr>
            <p:ph type="title"/>
          </p:nvPr>
        </p:nvSpPr>
        <p:spPr>
          <a:xfrm>
            <a:off x="838200" y="1335088"/>
            <a:ext cx="10515600" cy="544512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ANTENNA TX</a:t>
            </a:r>
          </a:p>
        </p:txBody>
      </p:sp>
      <p:sp>
        <p:nvSpPr>
          <p:cNvPr id="19464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838200" y="1931988"/>
            <a:ext cx="10515600" cy="450850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Nuova Antenna</a:t>
            </a:r>
          </a:p>
        </p:txBody>
      </p:sp>
      <p:pic>
        <p:nvPicPr>
          <p:cNvPr id="19465" name="Immagin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338262"/>
            <a:ext cx="3344862" cy="235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801069"/>
              </p:ext>
            </p:extLst>
          </p:nvPr>
        </p:nvGraphicFramePr>
        <p:xfrm>
          <a:off x="323463" y="3709963"/>
          <a:ext cx="10825981" cy="241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097"/>
                <a:gridCol w="2349474"/>
                <a:gridCol w="2030410"/>
              </a:tblGrid>
              <a:tr h="864334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Confronto</a:t>
                      </a:r>
                      <a:br>
                        <a:rPr lang="it-IT" dirty="0" smtClean="0">
                          <a:latin typeface="Titillium Web" pitchFamily="2" charset="0"/>
                        </a:rPr>
                      </a:br>
                      <a:r>
                        <a:rPr lang="it-IT" sz="1200" dirty="0" smtClean="0">
                          <a:latin typeface="Titillium Web" pitchFamily="2" charset="0"/>
                        </a:rPr>
                        <a:t>(Condizioni di Simulazione: durata 4 gg, altitudine,</a:t>
                      </a:r>
                      <a:r>
                        <a:rPr lang="it-IT" sz="1200" baseline="0" dirty="0" smtClean="0">
                          <a:latin typeface="Titillium Web" pitchFamily="2" charset="0"/>
                        </a:rPr>
                        <a:t> 1000km, RCS=1m</a:t>
                      </a:r>
                      <a:r>
                        <a:rPr lang="it-IT" sz="1200" baseline="30000" dirty="0" smtClean="0">
                          <a:latin typeface="Titillium Web" pitchFamily="2" charset="0"/>
                        </a:rPr>
                        <a:t>2</a:t>
                      </a:r>
                      <a:r>
                        <a:rPr lang="it-IT" sz="1200" baseline="0" dirty="0" smtClean="0">
                          <a:latin typeface="Titillium Web" pitchFamily="2" charset="0"/>
                        </a:rPr>
                        <a:t>, </a:t>
                      </a:r>
                      <a:r>
                        <a:rPr lang="it-IT" sz="1200" baseline="0" dirty="0" err="1" smtClean="0">
                          <a:latin typeface="Titillium Web" pitchFamily="2" charset="0"/>
                        </a:rPr>
                        <a:t>slant</a:t>
                      </a:r>
                      <a:r>
                        <a:rPr lang="it-IT" sz="1200" baseline="0" dirty="0" smtClean="0">
                          <a:latin typeface="Titillium Web" pitchFamily="2" charset="0"/>
                        </a:rPr>
                        <a:t> </a:t>
                      </a:r>
                      <a:r>
                        <a:rPr lang="it-IT" sz="1200" baseline="0" dirty="0" err="1" smtClean="0">
                          <a:latin typeface="Titillium Web" pitchFamily="2" charset="0"/>
                        </a:rPr>
                        <a:t>range</a:t>
                      </a:r>
                      <a:r>
                        <a:rPr lang="it-IT" sz="1200" baseline="0" dirty="0" smtClean="0">
                          <a:latin typeface="Titillium Web" pitchFamily="2" charset="0"/>
                        </a:rPr>
                        <a:t> 3000 km)</a:t>
                      </a:r>
                      <a:endParaRPr lang="it-IT" sz="1400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Radar «attuale» Perdasdefogu</a:t>
                      </a:r>
                      <a:r>
                        <a:rPr lang="it-IT" baseline="0" dirty="0" smtClean="0">
                          <a:latin typeface="Titillium Web" pitchFamily="2" charset="0"/>
                        </a:rPr>
                        <a:t> </a:t>
                      </a:r>
                      <a:br>
                        <a:rPr lang="it-IT" baseline="0" dirty="0" smtClean="0">
                          <a:latin typeface="Titillium Web" pitchFamily="2" charset="0"/>
                        </a:rPr>
                      </a:br>
                      <a:r>
                        <a:rPr lang="it-IT" baseline="0" dirty="0" smtClean="0">
                          <a:latin typeface="Titillium Web" pitchFamily="2" charset="0"/>
                        </a:rPr>
                        <a:t>(PISQ)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Radar «nuovo» </a:t>
                      </a:r>
                      <a:br>
                        <a:rPr lang="it-IT" dirty="0" smtClean="0">
                          <a:latin typeface="Titillium Web" pitchFamily="2" charset="0"/>
                        </a:rPr>
                      </a:br>
                      <a:r>
                        <a:rPr lang="it-IT" dirty="0" smtClean="0">
                          <a:latin typeface="Titillium Web" pitchFamily="2" charset="0"/>
                        </a:rPr>
                        <a:t>La Farnesiana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Oggetti Rivelabili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408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6647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Passaggi Osservabili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439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8562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Minima Radar cross </a:t>
                      </a:r>
                      <a:r>
                        <a:rPr lang="it-IT" dirty="0" err="1" smtClean="0">
                          <a:latin typeface="Titillium Web" pitchFamily="2" charset="0"/>
                        </a:rPr>
                        <a:t>section</a:t>
                      </a:r>
                      <a:r>
                        <a:rPr lang="it-IT" dirty="0" smtClean="0">
                          <a:latin typeface="Titillium Web" pitchFamily="2" charset="0"/>
                        </a:rPr>
                        <a:t> [cm</a:t>
                      </a:r>
                      <a:r>
                        <a:rPr lang="it-IT" baseline="30000" dirty="0" smtClean="0">
                          <a:latin typeface="Titillium Web" pitchFamily="2" charset="0"/>
                        </a:rPr>
                        <a:t>2</a:t>
                      </a:r>
                      <a:r>
                        <a:rPr lang="it-IT" dirty="0" smtClean="0">
                          <a:latin typeface="Titillium Web" pitchFamily="2" charset="0"/>
                        </a:rPr>
                        <a:t>] (N-S)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80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30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405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Titillium Web" pitchFamily="2" charset="0"/>
                        </a:rPr>
                        <a:t>Minima Radar cross </a:t>
                      </a:r>
                      <a:r>
                        <a:rPr lang="it-IT" dirty="0" err="1" smtClean="0">
                          <a:latin typeface="Titillium Web" pitchFamily="2" charset="0"/>
                        </a:rPr>
                        <a:t>section</a:t>
                      </a:r>
                      <a:r>
                        <a:rPr lang="it-IT" dirty="0" smtClean="0">
                          <a:latin typeface="Titillium Web" pitchFamily="2" charset="0"/>
                        </a:rPr>
                        <a:t> [cm</a:t>
                      </a:r>
                      <a:r>
                        <a:rPr lang="it-IT" baseline="30000" dirty="0" smtClean="0">
                          <a:latin typeface="Titillium Web" pitchFamily="2" charset="0"/>
                        </a:rPr>
                        <a:t>2</a:t>
                      </a:r>
                      <a:r>
                        <a:rPr lang="it-IT" dirty="0" smtClean="0">
                          <a:latin typeface="Titillium Web" pitchFamily="2" charset="0"/>
                        </a:rPr>
                        <a:t>] (N-S</a:t>
                      </a:r>
                      <a:r>
                        <a:rPr lang="it-IT" baseline="0" dirty="0" smtClean="0">
                          <a:latin typeface="Titillium Web" pitchFamily="2" charset="0"/>
                        </a:rPr>
                        <a:t> ed E-W)</a:t>
                      </a:r>
                      <a:endParaRPr lang="it-IT" dirty="0" smtClean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N/A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1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61" y="1779192"/>
            <a:ext cx="1502612" cy="4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itle 1"/>
          <p:cNvSpPr txBox="1">
            <a:spLocks/>
          </p:cNvSpPr>
          <p:nvPr/>
        </p:nvSpPr>
        <p:spPr bwMode="auto">
          <a:xfrm>
            <a:off x="98281" y="1196399"/>
            <a:ext cx="505472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T3.1</a:t>
            </a:r>
            <a:b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800" b="1" dirty="0" err="1" smtClean="0">
                <a:solidFill>
                  <a:srgbClr val="B27F47"/>
                </a:solidFill>
                <a:latin typeface="Titillium Bd"/>
              </a:rPr>
              <a:t>Shelter</a:t>
            </a:r>
            <a:r>
              <a:rPr lang="it-IT" sz="2800" b="1" dirty="0" smtClean="0">
                <a:solidFill>
                  <a:srgbClr val="B27F47"/>
                </a:solidFill>
                <a:latin typeface="Titillium Bd"/>
              </a:rPr>
              <a:t> contenente PA</a:t>
            </a:r>
            <a:endParaRPr lang="it-IT" sz="2800" b="1" dirty="0">
              <a:solidFill>
                <a:srgbClr val="B27F47"/>
              </a:solidFill>
              <a:latin typeface="Titillium Bd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60165"/>
              </p:ext>
            </p:extLst>
          </p:nvPr>
        </p:nvGraphicFramePr>
        <p:xfrm>
          <a:off x="104775" y="4838700"/>
          <a:ext cx="11480800" cy="127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100"/>
                <a:gridCol w="1117600"/>
                <a:gridCol w="1985108"/>
                <a:gridCol w="1356362"/>
                <a:gridCol w="5579630"/>
              </a:tblGrid>
              <a:tr h="313268">
                <a:tc gridSpan="5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Titillium Web" pitchFamily="2" charset="0"/>
                        </a:rPr>
                        <a:t>Tabella riassuntiva 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3268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Affidamento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Importo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Stato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Tempi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Criticità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</a:tr>
              <a:tr h="540709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itillium Web" pitchFamily="2" charset="0"/>
                        </a:rPr>
                        <a:t>gara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itillium Web" pitchFamily="2" charset="0"/>
                        </a:rPr>
                        <a:t>467992€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itillium Web" pitchFamily="2" charset="0"/>
                        </a:rPr>
                        <a:t>Conclusa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itillium Web" pitchFamily="2" charset="0"/>
                        </a:rPr>
                        <a:t>Mar 2026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itillium Web" pitchFamily="2" charset="0"/>
                        </a:rPr>
                        <a:t>Nessuna</a:t>
                      </a:r>
                      <a:r>
                        <a:rPr lang="it-IT" sz="1800" baseline="0" dirty="0" smtClean="0">
                          <a:latin typeface="Titillium Web" pitchFamily="2" charset="0"/>
                        </a:rPr>
                        <a:t> conosciuta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</a:tr>
            </a:tbl>
          </a:graphicData>
        </a:graphic>
      </p:graphicFrame>
      <p:pic>
        <p:nvPicPr>
          <p:cNvPr id="1027" name="Picture 3" descr="C:\Users\mariotti\Downloads\shelter_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1" y="2037211"/>
            <a:ext cx="3871191" cy="26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30" y="1706691"/>
            <a:ext cx="3329048" cy="307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47" y="2143110"/>
            <a:ext cx="2388424" cy="237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60" y="1207042"/>
            <a:ext cx="1494426" cy="9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itle 1"/>
          <p:cNvSpPr txBox="1">
            <a:spLocks/>
          </p:cNvSpPr>
          <p:nvPr/>
        </p:nvSpPr>
        <p:spPr bwMode="auto">
          <a:xfrm>
            <a:off x="728663" y="1211263"/>
            <a:ext cx="33115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T3.1</a:t>
            </a:r>
            <a:b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AMPLIFICATORE DI POTENZA</a:t>
            </a:r>
            <a:endParaRPr lang="it-IT" sz="2800" b="1" dirty="0">
              <a:solidFill>
                <a:srgbClr val="B27F47"/>
              </a:solidFill>
              <a:latin typeface="Titillium Bd"/>
            </a:endParaRPr>
          </a:p>
        </p:txBody>
      </p:sp>
      <p:sp>
        <p:nvSpPr>
          <p:cNvPr id="20513" name="Segnaposto contenuto 4"/>
          <p:cNvSpPr>
            <a:spLocks noGrp="1"/>
          </p:cNvSpPr>
          <p:nvPr>
            <p:ph idx="1"/>
          </p:nvPr>
        </p:nvSpPr>
        <p:spPr>
          <a:xfrm>
            <a:off x="597267" y="2777515"/>
            <a:ext cx="5024437" cy="2835275"/>
          </a:xfrm>
        </p:spPr>
        <p:txBody>
          <a:bodyPr/>
          <a:lstStyle/>
          <a:p>
            <a:r>
              <a:rPr lang="it-IT" sz="2000" dirty="0">
                <a:latin typeface="Titillium Web" pitchFamily="2" charset="0"/>
              </a:rPr>
              <a:t>Potenza nominale 10 </a:t>
            </a:r>
            <a:r>
              <a:rPr lang="it-IT" sz="2000" dirty="0" smtClean="0">
                <a:latin typeface="Titillium Web" pitchFamily="2" charset="0"/>
              </a:rPr>
              <a:t>kW </a:t>
            </a:r>
            <a:endParaRPr lang="it-IT" sz="2000" dirty="0">
              <a:solidFill>
                <a:srgbClr val="FF0000"/>
              </a:solidFill>
              <a:latin typeface="Titillium Web" pitchFamily="2" charset="0"/>
            </a:endParaRPr>
          </a:p>
          <a:p>
            <a:r>
              <a:rPr lang="it-IT" sz="2000" dirty="0" smtClean="0">
                <a:latin typeface="Titillium Web" pitchFamily="2" charset="0"/>
              </a:rPr>
              <a:t>IMD </a:t>
            </a:r>
            <a:r>
              <a:rPr lang="it-IT" sz="2000" dirty="0">
                <a:latin typeface="Titillium Web" pitchFamily="2" charset="0"/>
              </a:rPr>
              <a:t>&lt;-60dBc</a:t>
            </a:r>
          </a:p>
          <a:p>
            <a:r>
              <a:rPr lang="it-IT" sz="2000" dirty="0">
                <a:latin typeface="Titillium Web" pitchFamily="2" charset="0"/>
              </a:rPr>
              <a:t>Raffreddamento a </a:t>
            </a:r>
            <a:r>
              <a:rPr lang="it-IT" sz="2000" dirty="0" smtClean="0">
                <a:latin typeface="Titillium Web" pitchFamily="2" charset="0"/>
              </a:rPr>
              <a:t>liquido «free-</a:t>
            </a:r>
            <a:r>
              <a:rPr lang="it-IT" sz="2000" dirty="0" err="1" smtClean="0">
                <a:latin typeface="Titillium Web" pitchFamily="2" charset="0"/>
              </a:rPr>
              <a:t>cooling</a:t>
            </a:r>
            <a:r>
              <a:rPr lang="it-IT" sz="2000" dirty="0" smtClean="0">
                <a:latin typeface="Titillium Web" pitchFamily="2" charset="0"/>
              </a:rPr>
              <a:t>»</a:t>
            </a:r>
            <a:endParaRPr lang="it-IT" sz="2000" dirty="0">
              <a:latin typeface="Titillium Web" pitchFamily="2" charset="0"/>
            </a:endParaRPr>
          </a:p>
          <a:p>
            <a:r>
              <a:rPr lang="it-IT" sz="2000" dirty="0">
                <a:latin typeface="Titillium Web" pitchFamily="2" charset="0"/>
              </a:rPr>
              <a:t>Potenza totale assorbita </a:t>
            </a:r>
            <a:r>
              <a:rPr lang="it-IT" sz="2000" dirty="0" smtClean="0">
                <a:latin typeface="Titillium Web" pitchFamily="2" charset="0"/>
              </a:rPr>
              <a:t>19 </a:t>
            </a:r>
            <a:r>
              <a:rPr lang="it-IT" sz="2000" dirty="0">
                <a:latin typeface="Titillium Web" pitchFamily="2" charset="0"/>
              </a:rPr>
              <a:t>kW 400V </a:t>
            </a:r>
            <a:r>
              <a:rPr lang="it-IT" sz="2000" dirty="0" smtClean="0">
                <a:latin typeface="Titillium Web" pitchFamily="2" charset="0"/>
              </a:rPr>
              <a:t>3ph</a:t>
            </a:r>
          </a:p>
          <a:p>
            <a:r>
              <a:rPr lang="it-IT" sz="2000" dirty="0" smtClean="0">
                <a:latin typeface="Titillium Web" pitchFamily="2" charset="0"/>
              </a:rPr>
              <a:t>Efficienza: &gt; 50% (classe AB)</a:t>
            </a:r>
          </a:p>
          <a:p>
            <a:r>
              <a:rPr lang="it-IT" sz="2000" dirty="0" smtClean="0">
                <a:latin typeface="Titillium Web" pitchFamily="2" charset="0"/>
              </a:rPr>
              <a:t>Cassetti «hot swap»</a:t>
            </a:r>
          </a:p>
          <a:p>
            <a:r>
              <a:rPr lang="it-IT" sz="2000" dirty="0" smtClean="0">
                <a:latin typeface="Titillium Web" pitchFamily="2" charset="0"/>
              </a:rPr>
              <a:t>Telemetria remota</a:t>
            </a:r>
            <a:endParaRPr lang="it-IT" sz="2000" dirty="0">
              <a:latin typeface="Titillium Web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74" y="1290257"/>
            <a:ext cx="1130387" cy="7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80" y="1211263"/>
            <a:ext cx="3834747" cy="515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3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itle 1"/>
          <p:cNvSpPr txBox="1">
            <a:spLocks/>
          </p:cNvSpPr>
          <p:nvPr/>
        </p:nvSpPr>
        <p:spPr bwMode="auto">
          <a:xfrm>
            <a:off x="728663" y="1211263"/>
            <a:ext cx="33115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T3.1</a:t>
            </a:r>
            <a:b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AMPLIFICATORE DI POTENZA</a:t>
            </a:r>
            <a:endParaRPr lang="it-IT" sz="2800" b="1" dirty="0">
              <a:solidFill>
                <a:srgbClr val="B27F47"/>
              </a:solidFill>
              <a:latin typeface="Titillium Bd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74" y="1290257"/>
            <a:ext cx="1130387" cy="7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Segnaposto contenuto 4" descr="C:\Users\mariotti\Downloads\WhatsApp Image 2026-03-06 at 15.17.06 (1).jpe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0" y="2030932"/>
            <a:ext cx="2675823" cy="425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C:\Users\mariotti\Downloads\WhatsApp Image 2026-03-06 at 15.17.06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65" y="2002055"/>
            <a:ext cx="2695073" cy="430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C:\Users\mariotti\Downloads\WhatsApp Image 2026-03-06 at 15.17.07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53" y="2002055"/>
            <a:ext cx="2446238" cy="4302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68925D-FE4F-4D70-90F1-8902516436E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a398c2fc-ef96-41f5-a6be-4e19eee013d8"/>
    <ds:schemaRef ds:uri="33de9cbb-7065-497c-aaf6-21859a933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916</TotalTime>
  <Words>1215</Words>
  <Application>Microsoft Office PowerPoint</Application>
  <PresentationFormat>Personalizzato</PresentationFormat>
  <Paragraphs>322</Paragraphs>
  <Slides>28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I NUOVI TRASMETTITORI RADAR BIRALES ITALIANI (WP3)</vt:lpstr>
      <vt:lpstr>Presentazione standard di PowerPoint</vt:lpstr>
      <vt:lpstr>TRASMETTITORE di PERDASDEFOGU (NU) </vt:lpstr>
      <vt:lpstr>TRASMETTITORE SUL MERIDIANO DELLA CROCE DEL NORD</vt:lpstr>
      <vt:lpstr>ANTENNA TX</vt:lpstr>
      <vt:lpstr>ANTENNA TX</vt:lpstr>
      <vt:lpstr>Presentazione standard di PowerPoint</vt:lpstr>
      <vt:lpstr>Presentazione standard di PowerPoint</vt:lpstr>
      <vt:lpstr>Presentazione standard di PowerPoint</vt:lpstr>
      <vt:lpstr>Abbattimento dell’Intermodulazione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RINGRAZIAMENTI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mariotti</dc:creator>
  <cp:lastModifiedBy>Sergio Mariotti</cp:lastModifiedBy>
  <cp:revision>103</cp:revision>
  <cp:lastPrinted>2026-07-01T05:15:26Z</cp:lastPrinted>
  <dcterms:created xsi:type="dcterms:W3CDTF">2022-10-26T09:11:02Z</dcterms:created>
  <dcterms:modified xsi:type="dcterms:W3CDTF">2026-07-01T05:16:00Z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