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63" r:id="rId8"/>
    <p:sldId id="259" r:id="rId9"/>
    <p:sldId id="262" r:id="rId10"/>
    <p:sldId id="260" r:id="rId11"/>
    <p:sldId id="261" r:id="rId12"/>
    <p:sldId id="265" r:id="rId13"/>
    <p:sldId id="264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5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21"/>
    <p:restoredTop sz="94383"/>
  </p:normalViewPr>
  <p:slideViewPr>
    <p:cSldViewPr snapToGrid="0">
      <p:cViewPr>
        <p:scale>
          <a:sx n="100" d="100"/>
          <a:sy n="100" d="100"/>
        </p:scale>
        <p:origin x="144" y="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A19FA-41AE-4F2A-8228-3399FEB02D4B}" type="datetimeFigureOut">
              <a:rPr lang="it-IT" smtClean="0"/>
              <a:t>26/06/26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F2187-BD6B-4CD4-8DF4-F350925E52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4720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F2187-BD6B-4CD4-8DF4-F350925E52C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6232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3">
            <a:extLst>
              <a:ext uri="{FF2B5EF4-FFF2-40B4-BE49-F238E27FC236}">
                <a16:creationId xmlns:a16="http://schemas.microsoft.com/office/drawing/2014/main" id="{25F6244B-B1B3-416D-B88B-0FE1D1159F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9003"/>
          <a:stretch/>
        </p:blipFill>
        <p:spPr>
          <a:xfrm>
            <a:off x="0" y="1310759"/>
            <a:ext cx="12202758" cy="50386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3D0686-F3B6-4B9D-A347-9CE02FFD1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35636"/>
            <a:ext cx="3795445" cy="241443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DCE23-7D2E-4485-A8A3-6D0DC38C1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79437"/>
            <a:ext cx="3795445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F0CEF-51FF-466C-8532-9EF423A42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Nome beneficiario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040DB-8460-4471-A536-03EED8D2E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264DF-C80E-4A54-97BF-B28A94C1B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7805BB2-49DE-4832-9EF2-DACA471C18B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49" y="2106202"/>
            <a:ext cx="5712431" cy="3754848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6EDCB0A2-728A-49A8-AB77-143BA4F3D5D7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A686CD-BC84-4E44-BDAF-161736E81F4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200" y="5681663"/>
            <a:ext cx="3795444" cy="482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date</a:t>
            </a:r>
          </a:p>
        </p:txBody>
      </p:sp>
    </p:spTree>
    <p:extLst>
      <p:ext uri="{BB962C8B-B14F-4D97-AF65-F5344CB8AC3E}">
        <p14:creationId xmlns:p14="http://schemas.microsoft.com/office/powerpoint/2010/main" val="668521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9BC9C-2F86-4F3C-86FF-092C95A64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23F1F7-0749-4694-BE63-E403BDDD5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E3090-1E92-4CFB-9491-E0F88559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26/06/26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25BC3-9F27-484C-9378-EEFF57FBB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5A28A-D94D-4C1E-9701-B2E9F89D9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B0E018EA-3E2C-4221-8F2D-FEADDDF2C9FC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29768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1B6E7A-AAE9-4771-A56C-9BFBA5E562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35635"/>
            <a:ext cx="2628900" cy="484132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DB7342-37F0-452E-BA73-5C35A8EBE7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35635"/>
            <a:ext cx="7734300" cy="484132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9D5CD-1CAE-47E9-9CA5-BEAB47994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26/06/26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C3418-3EDC-4379-99CA-291BB22DB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5C136-5125-40ED-9798-0847DBFB3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335E7CDD-E29C-417A-9EB6-CD2357295E23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4661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E6F965-22BB-5CB6-312C-62EDB1057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40986D-B2E6-E64A-9F09-D13E9F372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F22038-E401-9B59-43A1-1AFFB7DF4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CE968-9458-1846-8B1A-FEE51423D98D}" type="datetimeFigureOut">
              <a:rPr lang="it-IT" smtClean="0"/>
              <a:t>26/06/26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960FDE-D97A-7471-78F1-CE28AF302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7E22B4-7DF0-794F-F8A7-5684B7EA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192B8-55D9-4942-9C82-0B9DDA21D461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FC9E42A7-6B34-1F97-76DA-EBB8E18730D0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</p:spTree>
    <p:extLst>
      <p:ext uri="{BB962C8B-B14F-4D97-AF65-F5344CB8AC3E}">
        <p14:creationId xmlns:p14="http://schemas.microsoft.com/office/powerpoint/2010/main" val="2825917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23C25-57A7-422D-B6C7-C275549FF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5"/>
            <a:ext cx="10515600" cy="54453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1D7BD-5B6C-4729-8C26-EC0268815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6619"/>
            <a:ext cx="10515600" cy="368034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677E2-EEEB-4625-AFD0-BA41ADF9E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26/06/26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DC0B7-3FBE-491C-8FE8-55BD53B99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3BC19-E814-447A-9737-03C21E843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BC8B6CE-46DE-458F-9FB7-666DF33C8D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931597"/>
            <a:ext cx="10515600" cy="45200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it-IT" sz="2400" b="1" dirty="0">
                <a:solidFill>
                  <a:srgbClr val="B27F47"/>
                </a:solidFill>
                <a:latin typeface="Titillium Bd" pitchFamily="2" charset="77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sub-title styles</a:t>
            </a:r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FBEC598D-3278-1A0C-1A08-CE187DED5E0F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</p:spTree>
    <p:extLst>
      <p:ext uri="{BB962C8B-B14F-4D97-AF65-F5344CB8AC3E}">
        <p14:creationId xmlns:p14="http://schemas.microsoft.com/office/powerpoint/2010/main" val="277897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63CD4-4668-4FC6-9FA0-9C78C4342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26/06/26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80035-87ED-481F-BA20-EE60B0190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D36F7-444C-4BBE-9901-9D7D28950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AD4B3F6-6C68-4448-9A54-C6BD041FE1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35636"/>
            <a:ext cx="4925602" cy="241443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C7E8842-6CF4-4239-978C-24793C718D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79437"/>
            <a:ext cx="4925602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595AC86-47A3-4B03-BA39-81256C7A369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96000" y="1335636"/>
            <a:ext cx="5257800" cy="4525414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A34C89DB-F94E-416B-B427-5896895C74C7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038443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BA8B0-F68D-4A0D-8A24-8F78014D6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6570B-BDA4-42C4-922B-A550CE793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26D08-C78C-4553-A117-1F0011D76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81DAE-08F7-4455-BD6C-BE39F64CE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26/06/26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ED7E12-FA56-48FD-AA8A-F0F91A8E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05207B-2CAE-431E-B6E5-F19E2A9F5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98F001A2-F3A9-48F9-9076-4BED0F384D6A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222053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DA399C-1B0C-440F-B657-67652B399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26/06/26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255F85-46AF-4BA1-AF87-BD384DE93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02AF58-9572-47BE-A27E-675094BA3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170A749-EDF4-4F2E-B347-33EC26320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540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645C435-9F3C-40A6-BA2D-BD3831F5FA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931597"/>
            <a:ext cx="10515600" cy="45200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it-IT" sz="2400" b="1" dirty="0">
                <a:solidFill>
                  <a:srgbClr val="B27F47"/>
                </a:solidFill>
                <a:latin typeface="Titillium Bd" pitchFamily="2" charset="77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sub-title styles</a:t>
            </a:r>
            <a:endParaRPr lang="it-IT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3523A13-DF16-439A-A901-D42A74C992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1548BF4-DA08-4F5A-BD58-1257B92A5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9B21D3C-ED42-40F8-9DE1-D9D7ADC643C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3409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64FA8-0EC4-493B-8FF4-DB43442AD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EABCFE-413D-4F1C-BAAC-CBBB0BF4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26/06/26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4F461C-019F-49AF-A23C-B47D0FC8E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E70EE3-9A44-439E-9280-9267337E5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D2282136-A6F6-4DE9-B674-70AB2DBAADA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89087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F67D12-C271-44F1-A874-5C28BCD38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26/06/26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A6622-24D6-47F0-9FF2-EB2FC437D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51582-F7D0-499A-8765-179B26F43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FA1DE595-D9C3-453C-B639-599CEBA2F1AF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723981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E764F-CF80-49B6-8E4B-C193335C2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35636"/>
            <a:ext cx="6172200" cy="48413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BF6AB0-1695-409A-92AC-42B69DBF8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96619"/>
            <a:ext cx="3932237" cy="36803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A1C334-8129-4545-8C84-46DA06B03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26/06/26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88F4DD-001E-4B6C-BAD4-62C2A6952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06F97-3F23-4DEE-B190-0481C2979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9C5567D-41FF-426C-86BB-85B0FAD82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3932237" cy="78011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F76D1A69-D327-43C4-90DC-9A69E27F3DAE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756111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011955-3DB8-4C70-93FB-7A2C5F5DFA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35636"/>
            <a:ext cx="6172200" cy="484132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AB0AD8-6FDF-4622-85A4-51A8E967E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26/06/26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4D2E99-DBA0-4970-ABF3-9596AA57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DE91F-FFB0-4E6D-8AF8-6FBDBC0DE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7F36783-77AA-4762-A0D4-79CAC3874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96619"/>
            <a:ext cx="3932237" cy="36803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0DBF051-2A17-4A20-A3FC-2B33FE5B7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3932237" cy="78011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DC7008B9-D8E1-48AB-8B5F-71A812399F4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108499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838A3F9A-B0DF-455D-9D22-F973C5829AD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352350"/>
            <a:ext cx="12192000" cy="520700"/>
          </a:xfrm>
          <a:prstGeom prst="rect">
            <a:avLst/>
          </a:prstGeom>
        </p:spPr>
      </p:pic>
      <p:pic>
        <p:nvPicPr>
          <p:cNvPr id="7" name="Immagine 21">
            <a:extLst>
              <a:ext uri="{FF2B5EF4-FFF2-40B4-BE49-F238E27FC236}">
                <a16:creationId xmlns:a16="http://schemas.microsoft.com/office/drawing/2014/main" id="{05C8ED0B-EDF3-4C3A-92D1-A4F9DD64EA1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-25841"/>
            <a:ext cx="12192000" cy="12192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5A10E0-2D6B-4598-95E9-DAF7E2001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7801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6820F-9E8E-47CA-AD4E-6E99B9E0B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1137"/>
            <a:ext cx="10515600" cy="3885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69399-BC99-4040-8272-2E03FED919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r>
              <a:rPr lang="it-IT"/>
              <a:t>Nome beneficiario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7EE08-80FA-4652-929B-0973683787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r>
              <a:rPr lang="it-IT"/>
              <a:t>Missione 4 • Istruzione e Ricerca 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B07AC-22DD-4854-AF1C-98DD868E2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1437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it-IT" sz="2800" b="1" kern="1200" dirty="0">
          <a:solidFill>
            <a:srgbClr val="B27F47"/>
          </a:solidFill>
          <a:latin typeface="Titillium Bd" pitchFamily="2" charset="77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600" kern="1200" dirty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immagine 6" descr="Immagine che contiene simbolo, Elementi grafici, bianco, logo&#10;&#10;Descrizione generata automaticamente">
            <a:extLst>
              <a:ext uri="{FF2B5EF4-FFF2-40B4-BE49-F238E27FC236}">
                <a16:creationId xmlns:a16="http://schemas.microsoft.com/office/drawing/2014/main" id="{E0DA5E35-8F4C-5FBF-76C8-701E5741AFD6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1" b="-102"/>
          <a:stretch/>
        </p:blipFill>
        <p:spPr>
          <a:xfrm>
            <a:off x="6096000" y="1671004"/>
            <a:ext cx="4225900" cy="4251959"/>
          </a:xfr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0230911-BBD2-F50C-97D4-E1B7FEA8CEB4}"/>
              </a:ext>
            </a:extLst>
          </p:cNvPr>
          <p:cNvSpPr txBox="1"/>
          <p:nvPr/>
        </p:nvSpPr>
        <p:spPr>
          <a:xfrm>
            <a:off x="9722498" y="186612"/>
            <a:ext cx="2043403" cy="748425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1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ED1A063E-5590-9030-CE9D-3ACA37F24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398" y="186612"/>
            <a:ext cx="1651602" cy="778125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F3E827EB-3D99-450E-8B9E-4427A04CF0F0}"/>
              </a:ext>
            </a:extLst>
          </p:cNvPr>
          <p:cNvSpPr txBox="1">
            <a:spLocks/>
          </p:cNvSpPr>
          <p:nvPr/>
        </p:nvSpPr>
        <p:spPr>
          <a:xfrm>
            <a:off x="563633" y="3804964"/>
            <a:ext cx="3795445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200" dirty="0"/>
          </a:p>
          <a:p>
            <a:r>
              <a:rPr lang="it-IT" sz="3600" b="1" dirty="0" err="1">
                <a:solidFill>
                  <a:srgbClr val="5B6D85"/>
                </a:solidFill>
              </a:rPr>
              <a:t>Final</a:t>
            </a:r>
            <a:r>
              <a:rPr lang="it-IT" sz="3600" b="1" dirty="0">
                <a:solidFill>
                  <a:srgbClr val="5B6D85"/>
                </a:solidFill>
              </a:rPr>
              <a:t> Meeting</a:t>
            </a:r>
          </a:p>
          <a:p>
            <a:r>
              <a:rPr lang="it-IT" sz="1400" b="1" dirty="0">
                <a:solidFill>
                  <a:srgbClr val="7196BE"/>
                </a:solidFill>
              </a:rPr>
              <a:t>Martedì 30 Giugno – Giovedì 02 Luglio</a:t>
            </a:r>
          </a:p>
          <a:p>
            <a:endParaRPr lang="it-IT" dirty="0"/>
          </a:p>
        </p:txBody>
      </p:sp>
      <p:sp>
        <p:nvSpPr>
          <p:cNvPr id="9" name="Segnaposto contenuto 20">
            <a:extLst>
              <a:ext uri="{FF2B5EF4-FFF2-40B4-BE49-F238E27FC236}">
                <a16:creationId xmlns:a16="http://schemas.microsoft.com/office/drawing/2014/main" id="{1E1A7E26-2111-4DBA-92F1-ABFCD58AD07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8061" y="5460726"/>
            <a:ext cx="3795444" cy="387764"/>
          </a:xfrm>
        </p:spPr>
        <p:txBody>
          <a:bodyPr>
            <a:normAutofit/>
          </a:bodyPr>
          <a:lstStyle/>
          <a:p>
            <a:r>
              <a:rPr lang="it-IT" sz="1400" b="1" i="1" dirty="0">
                <a:solidFill>
                  <a:srgbClr val="2A65AF"/>
                </a:solidFill>
              </a:rPr>
              <a:t>OAC - Osservatorio Astrofisico di Arcetri</a:t>
            </a:r>
          </a:p>
        </p:txBody>
      </p:sp>
      <p:sp>
        <p:nvSpPr>
          <p:cNvPr id="5" name="object 12" descr="$PPTXTitle">
            <a:extLst>
              <a:ext uri="{FF2B5EF4-FFF2-40B4-BE49-F238E27FC236}">
                <a16:creationId xmlns:a16="http://schemas.microsoft.com/office/drawing/2014/main" id="{EE540E0D-A60A-8D55-E57C-1CD59FE6866D}"/>
              </a:ext>
            </a:extLst>
          </p:cNvPr>
          <p:cNvSpPr txBox="1">
            <a:spLocks/>
          </p:cNvSpPr>
          <p:nvPr/>
        </p:nvSpPr>
        <p:spPr>
          <a:xfrm>
            <a:off x="310308" y="2031335"/>
            <a:ext cx="4486910" cy="680720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4500" b="1" kern="1200">
                <a:solidFill>
                  <a:srgbClr val="B27F47"/>
                </a:solidFill>
                <a:latin typeface="Titillium Bd" pitchFamily="2" charset="77"/>
                <a:ea typeface="+mn-ea"/>
                <a:cs typeface="+mn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4300" spc="-229" dirty="0">
                <a:solidFill>
                  <a:srgbClr val="0E1729"/>
                </a:solidFill>
              </a:rPr>
              <a:t>Cluster</a:t>
            </a:r>
            <a:r>
              <a:rPr lang="it-IT" sz="4300" spc="-375" dirty="0">
                <a:solidFill>
                  <a:srgbClr val="0E1729"/>
                </a:solidFill>
              </a:rPr>
              <a:t> </a:t>
            </a:r>
            <a:r>
              <a:rPr lang="it-IT" sz="4300" spc="-280" dirty="0">
                <a:solidFill>
                  <a:srgbClr val="0E1729"/>
                </a:solidFill>
              </a:rPr>
              <a:t>Provisioning</a:t>
            </a:r>
            <a:endParaRPr lang="it-IT" sz="4300" dirty="0"/>
          </a:p>
        </p:txBody>
      </p:sp>
      <p:sp>
        <p:nvSpPr>
          <p:cNvPr id="6" name="object 13">
            <a:extLst>
              <a:ext uri="{FF2B5EF4-FFF2-40B4-BE49-F238E27FC236}">
                <a16:creationId xmlns:a16="http://schemas.microsoft.com/office/drawing/2014/main" id="{B76B70E9-2D3C-5CCE-A9F8-3177F3C755A0}"/>
              </a:ext>
            </a:extLst>
          </p:cNvPr>
          <p:cNvSpPr txBox="1"/>
          <p:nvPr/>
        </p:nvSpPr>
        <p:spPr>
          <a:xfrm>
            <a:off x="1029742" y="2590135"/>
            <a:ext cx="3186657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b="1" spc="-100" dirty="0">
                <a:solidFill>
                  <a:srgbClr val="0E1729"/>
                </a:solidFill>
                <a:latin typeface="Trebuchet MS"/>
                <a:cs typeface="Trebuchet MS"/>
              </a:rPr>
              <a:t>&amp;</a:t>
            </a:r>
            <a:r>
              <a:rPr sz="4300" b="1" spc="-425" dirty="0">
                <a:solidFill>
                  <a:srgbClr val="0E1729"/>
                </a:solidFill>
                <a:latin typeface="Trebuchet MS"/>
                <a:cs typeface="Trebuchet MS"/>
              </a:rPr>
              <a:t> </a:t>
            </a:r>
            <a:r>
              <a:rPr sz="4300" b="1" spc="-175" dirty="0">
                <a:solidFill>
                  <a:srgbClr val="2A65AF"/>
                </a:solidFill>
                <a:latin typeface="Trebuchet MS"/>
                <a:cs typeface="Trebuchet MS"/>
              </a:rPr>
              <a:t>Scheduling</a:t>
            </a:r>
            <a:endParaRPr sz="4300" dirty="0">
              <a:solidFill>
                <a:srgbClr val="2A65AF"/>
              </a:solidFill>
              <a:latin typeface="Trebuchet MS"/>
              <a:cs typeface="Trebuchet MS"/>
            </a:endParaRPr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id="{EA01D328-49EC-AFD4-9564-773381247D76}"/>
              </a:ext>
            </a:extLst>
          </p:cNvPr>
          <p:cNvSpPr txBox="1"/>
          <p:nvPr/>
        </p:nvSpPr>
        <p:spPr>
          <a:xfrm>
            <a:off x="645767" y="3376899"/>
            <a:ext cx="3821429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spc="-95" dirty="0">
                <a:solidFill>
                  <a:srgbClr val="2562EB"/>
                </a:solidFill>
                <a:latin typeface="Trebuchet MS"/>
                <a:cs typeface="Trebuchet MS"/>
              </a:rPr>
              <a:t>Architetture</a:t>
            </a:r>
            <a:r>
              <a:rPr sz="1500" spc="-120" dirty="0">
                <a:solidFill>
                  <a:srgbClr val="2562EB"/>
                </a:solidFill>
                <a:latin typeface="Trebuchet MS"/>
                <a:cs typeface="Trebuchet MS"/>
              </a:rPr>
              <a:t> </a:t>
            </a:r>
            <a:r>
              <a:rPr sz="1500" spc="-75" dirty="0">
                <a:solidFill>
                  <a:srgbClr val="2562EB"/>
                </a:solidFill>
                <a:latin typeface="Trebuchet MS"/>
                <a:cs typeface="Trebuchet MS"/>
              </a:rPr>
              <a:t>Scalabili</a:t>
            </a:r>
            <a:r>
              <a:rPr sz="1500" spc="-10" dirty="0">
                <a:solidFill>
                  <a:srgbClr val="2562EB"/>
                </a:solidFill>
                <a:latin typeface="Trebuchet MS"/>
                <a:cs typeface="Trebuchet MS"/>
              </a:rPr>
              <a:t> </a:t>
            </a:r>
            <a:r>
              <a:rPr sz="1500" spc="-50" dirty="0">
                <a:solidFill>
                  <a:srgbClr val="2562EB"/>
                </a:solidFill>
                <a:latin typeface="Trebuchet MS"/>
                <a:cs typeface="Trebuchet MS"/>
              </a:rPr>
              <a:t>con</a:t>
            </a:r>
            <a:r>
              <a:rPr sz="1500" spc="-85" dirty="0">
                <a:solidFill>
                  <a:srgbClr val="2562EB"/>
                </a:solidFill>
                <a:latin typeface="Trebuchet MS"/>
                <a:cs typeface="Trebuchet MS"/>
              </a:rPr>
              <a:t> </a:t>
            </a:r>
            <a:r>
              <a:rPr sz="1500" spc="-105" dirty="0">
                <a:solidFill>
                  <a:srgbClr val="2562EB"/>
                </a:solidFill>
                <a:latin typeface="Trebuchet MS"/>
                <a:cs typeface="Trebuchet MS"/>
              </a:rPr>
              <a:t>Slurm,</a:t>
            </a:r>
            <a:r>
              <a:rPr sz="1500" spc="-5" dirty="0">
                <a:solidFill>
                  <a:srgbClr val="2562EB"/>
                </a:solidFill>
                <a:latin typeface="Trebuchet MS"/>
                <a:cs typeface="Trebuchet MS"/>
              </a:rPr>
              <a:t> </a:t>
            </a:r>
            <a:r>
              <a:rPr sz="1500" spc="-30" dirty="0">
                <a:solidFill>
                  <a:srgbClr val="2562EB"/>
                </a:solidFill>
                <a:latin typeface="Trebuchet MS"/>
                <a:cs typeface="Trebuchet MS"/>
              </a:rPr>
              <a:t>Ceph</a:t>
            </a:r>
            <a:r>
              <a:rPr sz="1500" spc="-90" dirty="0">
                <a:solidFill>
                  <a:srgbClr val="2562EB"/>
                </a:solidFill>
                <a:latin typeface="Trebuchet MS"/>
                <a:cs typeface="Trebuchet MS"/>
              </a:rPr>
              <a:t> </a:t>
            </a:r>
            <a:r>
              <a:rPr sz="1500" spc="-10" dirty="0">
                <a:solidFill>
                  <a:srgbClr val="2562EB"/>
                </a:solidFill>
                <a:latin typeface="Trebuchet MS"/>
                <a:cs typeface="Trebuchet MS"/>
              </a:rPr>
              <a:t>e</a:t>
            </a:r>
            <a:r>
              <a:rPr sz="1500" spc="-114" dirty="0">
                <a:solidFill>
                  <a:srgbClr val="2562EB"/>
                </a:solidFill>
                <a:latin typeface="Trebuchet MS"/>
                <a:cs typeface="Trebuchet MS"/>
              </a:rPr>
              <a:t> </a:t>
            </a:r>
            <a:r>
              <a:rPr sz="1500" spc="-40" dirty="0" err="1">
                <a:solidFill>
                  <a:srgbClr val="2562EB"/>
                </a:solidFill>
                <a:latin typeface="Trebuchet MS"/>
                <a:cs typeface="Trebuchet MS"/>
              </a:rPr>
              <a:t>Proxmox</a:t>
            </a:r>
            <a:endParaRPr lang="en-US" sz="1500" spc="-40" dirty="0">
              <a:solidFill>
                <a:srgbClr val="2562EB"/>
              </a:solidFill>
              <a:latin typeface="Trebuchet MS"/>
              <a:cs typeface="Trebuchet MS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F1B7F40-C2DA-57E4-2F7F-343778B6B2E4}"/>
              </a:ext>
            </a:extLst>
          </p:cNvPr>
          <p:cNvSpPr txBox="1"/>
          <p:nvPr/>
        </p:nvSpPr>
        <p:spPr>
          <a:xfrm>
            <a:off x="5035550" y="6444564"/>
            <a:ext cx="212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Giacomo Lorenzo</a:t>
            </a:r>
          </a:p>
        </p:txBody>
      </p:sp>
    </p:spTree>
    <p:extLst>
      <p:ext uri="{BB962C8B-B14F-4D97-AF65-F5344CB8AC3E}">
        <p14:creationId xmlns:p14="http://schemas.microsoft.com/office/powerpoint/2010/main" val="2416892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3EC89-EEDC-8C59-E2EB-B5EC024EF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3C9E1FC-5627-1C2D-0CC6-A0363E8A920C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1BF48CC-4585-6BAB-CF26-753AF7B2EEED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7A53E9-8C12-E5AB-DA4D-7DFEF4287CC6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C8E82D3-A11A-EB8C-312F-463A6AACA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2" name="object 6">
            <a:extLst>
              <a:ext uri="{FF2B5EF4-FFF2-40B4-BE49-F238E27FC236}">
                <a16:creationId xmlns:a16="http://schemas.microsoft.com/office/drawing/2014/main" id="{5B8497E8-07E4-D920-852C-D07A8BB6ED1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86320" y="2151956"/>
            <a:ext cx="635000" cy="635000"/>
          </a:xfrm>
          <a:prstGeom prst="rect">
            <a:avLst/>
          </a:prstGeom>
        </p:spPr>
      </p:pic>
      <p:sp>
        <p:nvSpPr>
          <p:cNvPr id="4" name="object 7" descr="$PPTXTitle">
            <a:extLst>
              <a:ext uri="{FF2B5EF4-FFF2-40B4-BE49-F238E27FC236}">
                <a16:creationId xmlns:a16="http://schemas.microsoft.com/office/drawing/2014/main" id="{CC1A8EEC-88E8-A7F3-4B2B-D39FD08C0E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55213" y="2942530"/>
            <a:ext cx="4709160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4300" spc="-160" dirty="0">
                <a:solidFill>
                  <a:srgbClr val="0E1729"/>
                </a:solidFill>
              </a:rPr>
              <a:t>Domande?</a:t>
            </a:r>
            <a:endParaRPr sz="4300" dirty="0"/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3DE50820-E72E-BE14-4268-FF9F83E3EB3B}"/>
              </a:ext>
            </a:extLst>
          </p:cNvPr>
          <p:cNvSpPr txBox="1"/>
          <p:nvPr/>
        </p:nvSpPr>
        <p:spPr>
          <a:xfrm>
            <a:off x="4979052" y="4547810"/>
            <a:ext cx="1044575" cy="1568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spc="-30" dirty="0">
                <a:solidFill>
                  <a:srgbClr val="4F5864"/>
                </a:solidFill>
                <a:latin typeface="Trebuchet MS"/>
                <a:cs typeface="Trebuchet MS"/>
              </a:rPr>
              <a:t>Grazie</a:t>
            </a:r>
            <a:r>
              <a:rPr sz="850" spc="-50" dirty="0">
                <a:solidFill>
                  <a:srgbClr val="4F5864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4F5864"/>
                </a:solidFill>
                <a:latin typeface="Trebuchet MS"/>
                <a:cs typeface="Trebuchet MS"/>
              </a:rPr>
              <a:t>per</a:t>
            </a:r>
            <a:r>
              <a:rPr sz="850" spc="-40" dirty="0">
                <a:solidFill>
                  <a:srgbClr val="4F5864"/>
                </a:solidFill>
                <a:latin typeface="Trebuchet MS"/>
                <a:cs typeface="Trebuchet MS"/>
              </a:rPr>
              <a:t> </a:t>
            </a:r>
            <a:r>
              <a:rPr sz="850" spc="-50" dirty="0">
                <a:solidFill>
                  <a:srgbClr val="4F5864"/>
                </a:solidFill>
                <a:latin typeface="Trebuchet MS"/>
                <a:cs typeface="Trebuchet MS"/>
              </a:rPr>
              <a:t>l'attenzione!</a:t>
            </a:r>
            <a:endParaRPr sz="85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589250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2" name="object 16">
            <a:extLst>
              <a:ext uri="{FF2B5EF4-FFF2-40B4-BE49-F238E27FC236}">
                <a16:creationId xmlns:a16="http://schemas.microsoft.com/office/drawing/2014/main" id="{73AB14A7-A6E9-A476-0482-AF85FDD4335E}"/>
              </a:ext>
            </a:extLst>
          </p:cNvPr>
          <p:cNvSpPr txBox="1"/>
          <p:nvPr/>
        </p:nvSpPr>
        <p:spPr>
          <a:xfrm>
            <a:off x="3604770" y="1930166"/>
            <a:ext cx="4916929" cy="3661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2300" b="1" spc="50" dirty="0">
                <a:solidFill>
                  <a:srgbClr val="2A65AF"/>
                </a:solidFill>
                <a:latin typeface="Trebuchet MS"/>
                <a:cs typeface="Trebuchet MS"/>
              </a:rPr>
              <a:t>I PILASTRI DELL’INFRASTRUTTURA</a:t>
            </a:r>
            <a:endParaRPr sz="2300" dirty="0">
              <a:solidFill>
                <a:srgbClr val="2A65AF"/>
              </a:solidFill>
              <a:latin typeface="Trebuchet MS"/>
              <a:cs typeface="Trebuchet MS"/>
            </a:endParaRPr>
          </a:p>
        </p:txBody>
      </p:sp>
      <p:grpSp>
        <p:nvGrpSpPr>
          <p:cNvPr id="23" name="object 17">
            <a:extLst>
              <a:ext uri="{FF2B5EF4-FFF2-40B4-BE49-F238E27FC236}">
                <a16:creationId xmlns:a16="http://schemas.microsoft.com/office/drawing/2014/main" id="{8EE13274-13FE-C878-92F8-BA03E5340CA9}"/>
              </a:ext>
            </a:extLst>
          </p:cNvPr>
          <p:cNvGrpSpPr/>
          <p:nvPr/>
        </p:nvGrpSpPr>
        <p:grpSpPr>
          <a:xfrm>
            <a:off x="2555486" y="2839899"/>
            <a:ext cx="2509617" cy="2381250"/>
            <a:chOff x="739774" y="6810375"/>
            <a:chExt cx="2324100" cy="2381250"/>
          </a:xfrm>
        </p:grpSpPr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F65E1CB4-4787-F366-F236-1EF94FB4F0E2}"/>
                </a:ext>
              </a:extLst>
            </p:cNvPr>
            <p:cNvSpPr/>
            <p:nvPr/>
          </p:nvSpPr>
          <p:spPr>
            <a:xfrm>
              <a:off x="742949" y="6813550"/>
              <a:ext cx="2317750" cy="2374900"/>
            </a:xfrm>
            <a:custGeom>
              <a:avLst/>
              <a:gdLst/>
              <a:ahLst/>
              <a:cxnLst/>
              <a:rect l="l" t="t" r="r" b="b"/>
              <a:pathLst>
                <a:path w="2317750" h="2374900">
                  <a:moveTo>
                    <a:pt x="2202055" y="2374900"/>
                  </a:moveTo>
                  <a:lnTo>
                    <a:pt x="115694" y="2374900"/>
                  </a:lnTo>
                  <a:lnTo>
                    <a:pt x="107642" y="2374107"/>
                  </a:lnTo>
                  <a:lnTo>
                    <a:pt x="68927" y="2362361"/>
                  </a:lnTo>
                  <a:lnTo>
                    <a:pt x="30518" y="2332882"/>
                  </a:lnTo>
                  <a:lnTo>
                    <a:pt x="6314" y="2290947"/>
                  </a:lnTo>
                  <a:lnTo>
                    <a:pt x="0" y="2259204"/>
                  </a:lnTo>
                  <a:lnTo>
                    <a:pt x="0" y="2251075"/>
                  </a:lnTo>
                  <a:lnTo>
                    <a:pt x="0" y="115694"/>
                  </a:lnTo>
                  <a:lnTo>
                    <a:pt x="12537" y="68926"/>
                  </a:lnTo>
                  <a:lnTo>
                    <a:pt x="42016" y="30518"/>
                  </a:lnTo>
                  <a:lnTo>
                    <a:pt x="83950" y="6313"/>
                  </a:lnTo>
                  <a:lnTo>
                    <a:pt x="115694" y="0"/>
                  </a:lnTo>
                  <a:lnTo>
                    <a:pt x="2202055" y="0"/>
                  </a:lnTo>
                  <a:lnTo>
                    <a:pt x="2248822" y="12536"/>
                  </a:lnTo>
                  <a:lnTo>
                    <a:pt x="2287231" y="42016"/>
                  </a:lnTo>
                  <a:lnTo>
                    <a:pt x="2311435" y="83950"/>
                  </a:lnTo>
                  <a:lnTo>
                    <a:pt x="2317750" y="115694"/>
                  </a:lnTo>
                  <a:lnTo>
                    <a:pt x="2317750" y="2259204"/>
                  </a:lnTo>
                  <a:lnTo>
                    <a:pt x="2305212" y="2305971"/>
                  </a:lnTo>
                  <a:lnTo>
                    <a:pt x="2275733" y="2344380"/>
                  </a:lnTo>
                  <a:lnTo>
                    <a:pt x="2233799" y="2368584"/>
                  </a:lnTo>
                  <a:lnTo>
                    <a:pt x="2210107" y="2374106"/>
                  </a:lnTo>
                  <a:lnTo>
                    <a:pt x="2202055" y="23749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9">
              <a:extLst>
                <a:ext uri="{FF2B5EF4-FFF2-40B4-BE49-F238E27FC236}">
                  <a16:creationId xmlns:a16="http://schemas.microsoft.com/office/drawing/2014/main" id="{0C52378B-3A51-CED1-0208-91AAE3E1D314}"/>
                </a:ext>
              </a:extLst>
            </p:cNvPr>
            <p:cNvSpPr/>
            <p:nvPr/>
          </p:nvSpPr>
          <p:spPr>
            <a:xfrm>
              <a:off x="742949" y="6813550"/>
              <a:ext cx="2317750" cy="2374900"/>
            </a:xfrm>
            <a:custGeom>
              <a:avLst/>
              <a:gdLst/>
              <a:ahLst/>
              <a:cxnLst/>
              <a:rect l="l" t="t" r="r" b="b"/>
              <a:pathLst>
                <a:path w="2317750" h="2374900">
                  <a:moveTo>
                    <a:pt x="0" y="2251075"/>
                  </a:moveTo>
                  <a:lnTo>
                    <a:pt x="0" y="123825"/>
                  </a:lnTo>
                  <a:lnTo>
                    <a:pt x="0" y="115694"/>
                  </a:lnTo>
                  <a:lnTo>
                    <a:pt x="793" y="107641"/>
                  </a:lnTo>
                  <a:lnTo>
                    <a:pt x="2379" y="99667"/>
                  </a:lnTo>
                  <a:lnTo>
                    <a:pt x="3965" y="91693"/>
                  </a:lnTo>
                  <a:lnTo>
                    <a:pt x="6314" y="83950"/>
                  </a:lnTo>
                  <a:lnTo>
                    <a:pt x="9425" y="76438"/>
                  </a:lnTo>
                  <a:lnTo>
                    <a:pt x="12537" y="68926"/>
                  </a:lnTo>
                  <a:lnTo>
                    <a:pt x="36267" y="36267"/>
                  </a:lnTo>
                  <a:lnTo>
                    <a:pt x="55031" y="20868"/>
                  </a:lnTo>
                  <a:lnTo>
                    <a:pt x="61791" y="16350"/>
                  </a:lnTo>
                  <a:lnTo>
                    <a:pt x="99667" y="2378"/>
                  </a:lnTo>
                  <a:lnTo>
                    <a:pt x="115694" y="0"/>
                  </a:lnTo>
                  <a:lnTo>
                    <a:pt x="123825" y="0"/>
                  </a:lnTo>
                  <a:lnTo>
                    <a:pt x="2193925" y="0"/>
                  </a:lnTo>
                  <a:lnTo>
                    <a:pt x="2202055" y="0"/>
                  </a:lnTo>
                  <a:lnTo>
                    <a:pt x="2210107" y="792"/>
                  </a:lnTo>
                  <a:lnTo>
                    <a:pt x="2218082" y="2378"/>
                  </a:lnTo>
                  <a:lnTo>
                    <a:pt x="2226056" y="3965"/>
                  </a:lnTo>
                  <a:lnTo>
                    <a:pt x="2233799" y="6313"/>
                  </a:lnTo>
                  <a:lnTo>
                    <a:pt x="2241310" y="9425"/>
                  </a:lnTo>
                  <a:lnTo>
                    <a:pt x="2248822" y="12536"/>
                  </a:lnTo>
                  <a:lnTo>
                    <a:pt x="2281482" y="36267"/>
                  </a:lnTo>
                  <a:lnTo>
                    <a:pt x="2296881" y="55030"/>
                  </a:lnTo>
                  <a:lnTo>
                    <a:pt x="2301398" y="61790"/>
                  </a:lnTo>
                  <a:lnTo>
                    <a:pt x="2305212" y="68926"/>
                  </a:lnTo>
                  <a:lnTo>
                    <a:pt x="2308324" y="76438"/>
                  </a:lnTo>
                  <a:lnTo>
                    <a:pt x="2311435" y="83950"/>
                  </a:lnTo>
                  <a:lnTo>
                    <a:pt x="2313784" y="91693"/>
                  </a:lnTo>
                  <a:lnTo>
                    <a:pt x="2315370" y="99667"/>
                  </a:lnTo>
                  <a:lnTo>
                    <a:pt x="2316956" y="107641"/>
                  </a:lnTo>
                  <a:lnTo>
                    <a:pt x="2317750" y="115694"/>
                  </a:lnTo>
                  <a:lnTo>
                    <a:pt x="2317750" y="123825"/>
                  </a:lnTo>
                  <a:lnTo>
                    <a:pt x="2317750" y="2251075"/>
                  </a:lnTo>
                  <a:lnTo>
                    <a:pt x="2317750" y="2259204"/>
                  </a:lnTo>
                  <a:lnTo>
                    <a:pt x="2316956" y="2267256"/>
                  </a:lnTo>
                  <a:lnTo>
                    <a:pt x="2305212" y="2305971"/>
                  </a:lnTo>
                  <a:lnTo>
                    <a:pt x="2296881" y="2319867"/>
                  </a:lnTo>
                  <a:lnTo>
                    <a:pt x="2292364" y="2326627"/>
                  </a:lnTo>
                  <a:lnTo>
                    <a:pt x="2262718" y="2354030"/>
                  </a:lnTo>
                  <a:lnTo>
                    <a:pt x="2241310" y="2365472"/>
                  </a:lnTo>
                  <a:lnTo>
                    <a:pt x="2233799" y="2368584"/>
                  </a:lnTo>
                  <a:lnTo>
                    <a:pt x="2226056" y="2370932"/>
                  </a:lnTo>
                  <a:lnTo>
                    <a:pt x="2218082" y="2372519"/>
                  </a:lnTo>
                  <a:lnTo>
                    <a:pt x="2210107" y="2374106"/>
                  </a:lnTo>
                  <a:lnTo>
                    <a:pt x="2202055" y="2374900"/>
                  </a:lnTo>
                  <a:lnTo>
                    <a:pt x="2193925" y="2374900"/>
                  </a:lnTo>
                  <a:lnTo>
                    <a:pt x="123825" y="2374900"/>
                  </a:lnTo>
                  <a:lnTo>
                    <a:pt x="115694" y="2374900"/>
                  </a:lnTo>
                  <a:lnTo>
                    <a:pt x="107642" y="2374107"/>
                  </a:lnTo>
                  <a:lnTo>
                    <a:pt x="99667" y="2372520"/>
                  </a:lnTo>
                  <a:lnTo>
                    <a:pt x="91693" y="2370933"/>
                  </a:lnTo>
                  <a:lnTo>
                    <a:pt x="55031" y="2354029"/>
                  </a:lnTo>
                  <a:lnTo>
                    <a:pt x="48271" y="2349513"/>
                  </a:lnTo>
                  <a:lnTo>
                    <a:pt x="20868" y="2319867"/>
                  </a:lnTo>
                  <a:lnTo>
                    <a:pt x="3965" y="2283204"/>
                  </a:lnTo>
                  <a:lnTo>
                    <a:pt x="2379" y="2275230"/>
                  </a:lnTo>
                  <a:lnTo>
                    <a:pt x="793" y="2267256"/>
                  </a:lnTo>
                  <a:lnTo>
                    <a:pt x="0" y="2259204"/>
                  </a:lnTo>
                  <a:lnTo>
                    <a:pt x="0" y="2251075"/>
                  </a:lnTo>
                </a:path>
              </a:pathLst>
            </a:custGeom>
            <a:ln w="6350">
              <a:solidFill>
                <a:srgbClr val="E2E7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0">
              <a:extLst>
                <a:ext uri="{FF2B5EF4-FFF2-40B4-BE49-F238E27FC236}">
                  <a16:creationId xmlns:a16="http://schemas.microsoft.com/office/drawing/2014/main" id="{76484BE1-CBD4-93E9-7EEA-35BF3FA29AE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9175" y="7067550"/>
              <a:ext cx="304800" cy="311150"/>
            </a:xfrm>
            <a:prstGeom prst="rect">
              <a:avLst/>
            </a:prstGeom>
          </p:spPr>
        </p:pic>
      </p:grpSp>
      <p:sp>
        <p:nvSpPr>
          <p:cNvPr id="27" name="object 21">
            <a:extLst>
              <a:ext uri="{FF2B5EF4-FFF2-40B4-BE49-F238E27FC236}">
                <a16:creationId xmlns:a16="http://schemas.microsoft.com/office/drawing/2014/main" id="{FACA4118-EDC4-BDF5-6419-5AD324CA6070}"/>
              </a:ext>
            </a:extLst>
          </p:cNvPr>
          <p:cNvSpPr txBox="1"/>
          <p:nvPr/>
        </p:nvSpPr>
        <p:spPr>
          <a:xfrm>
            <a:off x="2803138" y="3726359"/>
            <a:ext cx="1224638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95" dirty="0">
                <a:solidFill>
                  <a:srgbClr val="1D293B"/>
                </a:solidFill>
                <a:latin typeface="Trebuchet MS"/>
                <a:cs typeface="Trebuchet MS"/>
              </a:rPr>
              <a:t>Architettura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8" name="object 22">
            <a:extLst>
              <a:ext uri="{FF2B5EF4-FFF2-40B4-BE49-F238E27FC236}">
                <a16:creationId xmlns:a16="http://schemas.microsoft.com/office/drawing/2014/main" id="{BC016816-C30D-C121-C5F3-F4926D128494}"/>
              </a:ext>
            </a:extLst>
          </p:cNvPr>
          <p:cNvSpPr txBox="1"/>
          <p:nvPr/>
        </p:nvSpPr>
        <p:spPr>
          <a:xfrm>
            <a:off x="2803137" y="4095485"/>
            <a:ext cx="2106911" cy="44800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128600"/>
              </a:lnSpc>
              <a:spcBef>
                <a:spcPts val="114"/>
              </a:spcBef>
            </a:pPr>
            <a:r>
              <a:rPr sz="1150" spc="-50" dirty="0">
                <a:solidFill>
                  <a:srgbClr val="465469"/>
                </a:solidFill>
                <a:latin typeface="Trebuchet MS"/>
                <a:cs typeface="Trebuchet MS"/>
              </a:rPr>
              <a:t>Login</a:t>
            </a:r>
            <a:r>
              <a:rPr sz="1150" spc="-4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nodes,</a:t>
            </a:r>
            <a:r>
              <a:rPr sz="1150" spc="3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Compute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nodes 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e</a:t>
            </a:r>
            <a:r>
              <a:rPr sz="1150" spc="-10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lang="en-US" sz="1150" spc="-160" dirty="0">
                <a:solidFill>
                  <a:srgbClr val="465469"/>
                </a:solidFill>
                <a:latin typeface="Trebuchet MS"/>
                <a:cs typeface="Trebuchet MS"/>
              </a:rPr>
              <a:t>il </a:t>
            </a:r>
            <a:r>
              <a:rPr lang="en-US" sz="1150" spc="-160" dirty="0" err="1">
                <a:solidFill>
                  <a:srgbClr val="465469"/>
                </a:solidFill>
                <a:latin typeface="Trebuchet MS"/>
                <a:cs typeface="Trebuchet MS"/>
              </a:rPr>
              <a:t>ruolo</a:t>
            </a:r>
            <a:r>
              <a:rPr sz="1150" spc="-9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di</a:t>
            </a:r>
            <a:r>
              <a:rPr sz="1150" spc="-1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Proxmox Virtualization.</a:t>
            </a:r>
            <a:endParaRPr sz="1150" dirty="0">
              <a:latin typeface="Trebuchet MS"/>
              <a:cs typeface="Trebuchet MS"/>
            </a:endParaRPr>
          </a:p>
        </p:txBody>
      </p:sp>
      <p:grpSp>
        <p:nvGrpSpPr>
          <p:cNvPr id="29" name="object 23">
            <a:extLst>
              <a:ext uri="{FF2B5EF4-FFF2-40B4-BE49-F238E27FC236}">
                <a16:creationId xmlns:a16="http://schemas.microsoft.com/office/drawing/2014/main" id="{6E4050DE-EB8C-2F1D-743E-76DAB45C0255}"/>
              </a:ext>
            </a:extLst>
          </p:cNvPr>
          <p:cNvGrpSpPr/>
          <p:nvPr/>
        </p:nvGrpSpPr>
        <p:grpSpPr>
          <a:xfrm>
            <a:off x="5070086" y="2839899"/>
            <a:ext cx="2509617" cy="2381250"/>
            <a:chOff x="3254374" y="6810375"/>
            <a:chExt cx="2324100" cy="2381250"/>
          </a:xfrm>
        </p:grpSpPr>
        <p:sp>
          <p:nvSpPr>
            <p:cNvPr id="30" name="object 24">
              <a:extLst>
                <a:ext uri="{FF2B5EF4-FFF2-40B4-BE49-F238E27FC236}">
                  <a16:creationId xmlns:a16="http://schemas.microsoft.com/office/drawing/2014/main" id="{15E9EEBD-DCFC-8E3E-2277-89D75D149773}"/>
                </a:ext>
              </a:extLst>
            </p:cNvPr>
            <p:cNvSpPr/>
            <p:nvPr/>
          </p:nvSpPr>
          <p:spPr>
            <a:xfrm>
              <a:off x="3257549" y="6813550"/>
              <a:ext cx="2317750" cy="2374900"/>
            </a:xfrm>
            <a:custGeom>
              <a:avLst/>
              <a:gdLst/>
              <a:ahLst/>
              <a:cxnLst/>
              <a:rect l="l" t="t" r="r" b="b"/>
              <a:pathLst>
                <a:path w="2317750" h="2374900">
                  <a:moveTo>
                    <a:pt x="2202055" y="2374900"/>
                  </a:moveTo>
                  <a:lnTo>
                    <a:pt x="115694" y="2374900"/>
                  </a:lnTo>
                  <a:lnTo>
                    <a:pt x="107642" y="2374107"/>
                  </a:lnTo>
                  <a:lnTo>
                    <a:pt x="68927" y="2362361"/>
                  </a:lnTo>
                  <a:lnTo>
                    <a:pt x="30518" y="2332882"/>
                  </a:lnTo>
                  <a:lnTo>
                    <a:pt x="6314" y="2290947"/>
                  </a:lnTo>
                  <a:lnTo>
                    <a:pt x="0" y="2259204"/>
                  </a:lnTo>
                  <a:lnTo>
                    <a:pt x="0" y="2251075"/>
                  </a:lnTo>
                  <a:lnTo>
                    <a:pt x="0" y="115694"/>
                  </a:lnTo>
                  <a:lnTo>
                    <a:pt x="12536" y="68926"/>
                  </a:lnTo>
                  <a:lnTo>
                    <a:pt x="42016" y="30518"/>
                  </a:lnTo>
                  <a:lnTo>
                    <a:pt x="83950" y="6313"/>
                  </a:lnTo>
                  <a:lnTo>
                    <a:pt x="115694" y="0"/>
                  </a:lnTo>
                  <a:lnTo>
                    <a:pt x="2202055" y="0"/>
                  </a:lnTo>
                  <a:lnTo>
                    <a:pt x="2248822" y="12536"/>
                  </a:lnTo>
                  <a:lnTo>
                    <a:pt x="2287231" y="42016"/>
                  </a:lnTo>
                  <a:lnTo>
                    <a:pt x="2311435" y="83950"/>
                  </a:lnTo>
                  <a:lnTo>
                    <a:pt x="2317749" y="115694"/>
                  </a:lnTo>
                  <a:lnTo>
                    <a:pt x="2317749" y="2259204"/>
                  </a:lnTo>
                  <a:lnTo>
                    <a:pt x="2305212" y="2305971"/>
                  </a:lnTo>
                  <a:lnTo>
                    <a:pt x="2275733" y="2344380"/>
                  </a:lnTo>
                  <a:lnTo>
                    <a:pt x="2233798" y="2368584"/>
                  </a:lnTo>
                  <a:lnTo>
                    <a:pt x="2210107" y="2374106"/>
                  </a:lnTo>
                  <a:lnTo>
                    <a:pt x="2202055" y="23749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5">
              <a:extLst>
                <a:ext uri="{FF2B5EF4-FFF2-40B4-BE49-F238E27FC236}">
                  <a16:creationId xmlns:a16="http://schemas.microsoft.com/office/drawing/2014/main" id="{445A0C39-48EF-5456-C4C4-D17BF2521B21}"/>
                </a:ext>
              </a:extLst>
            </p:cNvPr>
            <p:cNvSpPr/>
            <p:nvPr/>
          </p:nvSpPr>
          <p:spPr>
            <a:xfrm>
              <a:off x="3257549" y="6813550"/>
              <a:ext cx="2317750" cy="2374900"/>
            </a:xfrm>
            <a:custGeom>
              <a:avLst/>
              <a:gdLst/>
              <a:ahLst/>
              <a:cxnLst/>
              <a:rect l="l" t="t" r="r" b="b"/>
              <a:pathLst>
                <a:path w="2317750" h="2374900">
                  <a:moveTo>
                    <a:pt x="0" y="2251075"/>
                  </a:moveTo>
                  <a:lnTo>
                    <a:pt x="0" y="123825"/>
                  </a:lnTo>
                  <a:lnTo>
                    <a:pt x="0" y="115694"/>
                  </a:lnTo>
                  <a:lnTo>
                    <a:pt x="793" y="107641"/>
                  </a:lnTo>
                  <a:lnTo>
                    <a:pt x="2379" y="99667"/>
                  </a:lnTo>
                  <a:lnTo>
                    <a:pt x="3965" y="91693"/>
                  </a:lnTo>
                  <a:lnTo>
                    <a:pt x="6314" y="83950"/>
                  </a:lnTo>
                  <a:lnTo>
                    <a:pt x="9425" y="76438"/>
                  </a:lnTo>
                  <a:lnTo>
                    <a:pt x="12536" y="68926"/>
                  </a:lnTo>
                  <a:lnTo>
                    <a:pt x="16351" y="61790"/>
                  </a:lnTo>
                  <a:lnTo>
                    <a:pt x="20868" y="55030"/>
                  </a:lnTo>
                  <a:lnTo>
                    <a:pt x="25385" y="48270"/>
                  </a:lnTo>
                  <a:lnTo>
                    <a:pt x="55031" y="20868"/>
                  </a:lnTo>
                  <a:lnTo>
                    <a:pt x="61791" y="16350"/>
                  </a:lnTo>
                  <a:lnTo>
                    <a:pt x="68927" y="12536"/>
                  </a:lnTo>
                  <a:lnTo>
                    <a:pt x="76438" y="9425"/>
                  </a:lnTo>
                  <a:lnTo>
                    <a:pt x="83950" y="6313"/>
                  </a:lnTo>
                  <a:lnTo>
                    <a:pt x="91693" y="3965"/>
                  </a:lnTo>
                  <a:lnTo>
                    <a:pt x="99667" y="2378"/>
                  </a:lnTo>
                  <a:lnTo>
                    <a:pt x="107642" y="792"/>
                  </a:lnTo>
                  <a:lnTo>
                    <a:pt x="115694" y="0"/>
                  </a:lnTo>
                  <a:lnTo>
                    <a:pt x="123825" y="0"/>
                  </a:lnTo>
                  <a:lnTo>
                    <a:pt x="2193925" y="0"/>
                  </a:lnTo>
                  <a:lnTo>
                    <a:pt x="2202055" y="0"/>
                  </a:lnTo>
                  <a:lnTo>
                    <a:pt x="2210107" y="792"/>
                  </a:lnTo>
                  <a:lnTo>
                    <a:pt x="2218081" y="2378"/>
                  </a:lnTo>
                  <a:lnTo>
                    <a:pt x="2226056" y="3965"/>
                  </a:lnTo>
                  <a:lnTo>
                    <a:pt x="2233799" y="6313"/>
                  </a:lnTo>
                  <a:lnTo>
                    <a:pt x="2241310" y="9425"/>
                  </a:lnTo>
                  <a:lnTo>
                    <a:pt x="2248822" y="12536"/>
                  </a:lnTo>
                  <a:lnTo>
                    <a:pt x="2281482" y="36267"/>
                  </a:lnTo>
                  <a:lnTo>
                    <a:pt x="2296881" y="55030"/>
                  </a:lnTo>
                  <a:lnTo>
                    <a:pt x="2301398" y="61790"/>
                  </a:lnTo>
                  <a:lnTo>
                    <a:pt x="2305212" y="68926"/>
                  </a:lnTo>
                  <a:lnTo>
                    <a:pt x="2308323" y="76438"/>
                  </a:lnTo>
                  <a:lnTo>
                    <a:pt x="2311435" y="83950"/>
                  </a:lnTo>
                  <a:lnTo>
                    <a:pt x="2313784" y="91693"/>
                  </a:lnTo>
                  <a:lnTo>
                    <a:pt x="2315370" y="99667"/>
                  </a:lnTo>
                  <a:lnTo>
                    <a:pt x="2316956" y="107641"/>
                  </a:lnTo>
                  <a:lnTo>
                    <a:pt x="2317749" y="115694"/>
                  </a:lnTo>
                  <a:lnTo>
                    <a:pt x="2317750" y="123825"/>
                  </a:lnTo>
                  <a:lnTo>
                    <a:pt x="2317750" y="2251075"/>
                  </a:lnTo>
                  <a:lnTo>
                    <a:pt x="2317749" y="2259204"/>
                  </a:lnTo>
                  <a:lnTo>
                    <a:pt x="2316956" y="2267256"/>
                  </a:lnTo>
                  <a:lnTo>
                    <a:pt x="2315370" y="2275230"/>
                  </a:lnTo>
                  <a:lnTo>
                    <a:pt x="2313784" y="2283204"/>
                  </a:lnTo>
                  <a:lnTo>
                    <a:pt x="2311435" y="2290947"/>
                  </a:lnTo>
                  <a:lnTo>
                    <a:pt x="2308323" y="2298459"/>
                  </a:lnTo>
                  <a:lnTo>
                    <a:pt x="2305212" y="2305971"/>
                  </a:lnTo>
                  <a:lnTo>
                    <a:pt x="2301398" y="2313107"/>
                  </a:lnTo>
                  <a:lnTo>
                    <a:pt x="2296881" y="2319867"/>
                  </a:lnTo>
                  <a:lnTo>
                    <a:pt x="2292364" y="2326627"/>
                  </a:lnTo>
                  <a:lnTo>
                    <a:pt x="2262717" y="2354030"/>
                  </a:lnTo>
                  <a:lnTo>
                    <a:pt x="2241310" y="2365472"/>
                  </a:lnTo>
                  <a:lnTo>
                    <a:pt x="2233798" y="2368584"/>
                  </a:lnTo>
                  <a:lnTo>
                    <a:pt x="2226056" y="2370932"/>
                  </a:lnTo>
                  <a:lnTo>
                    <a:pt x="2218081" y="2372519"/>
                  </a:lnTo>
                  <a:lnTo>
                    <a:pt x="2210107" y="2374106"/>
                  </a:lnTo>
                  <a:lnTo>
                    <a:pt x="2202055" y="2374900"/>
                  </a:lnTo>
                  <a:lnTo>
                    <a:pt x="2193925" y="2374900"/>
                  </a:lnTo>
                  <a:lnTo>
                    <a:pt x="123825" y="2374900"/>
                  </a:lnTo>
                  <a:lnTo>
                    <a:pt x="115694" y="2374900"/>
                  </a:lnTo>
                  <a:lnTo>
                    <a:pt x="107642" y="2374107"/>
                  </a:lnTo>
                  <a:lnTo>
                    <a:pt x="99667" y="2372520"/>
                  </a:lnTo>
                  <a:lnTo>
                    <a:pt x="91693" y="2370933"/>
                  </a:lnTo>
                  <a:lnTo>
                    <a:pt x="83950" y="2368584"/>
                  </a:lnTo>
                  <a:lnTo>
                    <a:pt x="76438" y="2365472"/>
                  </a:lnTo>
                  <a:lnTo>
                    <a:pt x="68927" y="2362361"/>
                  </a:lnTo>
                  <a:lnTo>
                    <a:pt x="36267" y="2338631"/>
                  </a:lnTo>
                  <a:lnTo>
                    <a:pt x="20868" y="2319867"/>
                  </a:lnTo>
                  <a:lnTo>
                    <a:pt x="16351" y="2313107"/>
                  </a:lnTo>
                  <a:lnTo>
                    <a:pt x="2379" y="2275230"/>
                  </a:lnTo>
                  <a:lnTo>
                    <a:pt x="793" y="2267256"/>
                  </a:lnTo>
                  <a:lnTo>
                    <a:pt x="0" y="2259204"/>
                  </a:lnTo>
                  <a:lnTo>
                    <a:pt x="0" y="2251075"/>
                  </a:lnTo>
                </a:path>
              </a:pathLst>
            </a:custGeom>
            <a:ln w="6350">
              <a:solidFill>
                <a:srgbClr val="E2E7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26">
              <a:extLst>
                <a:ext uri="{FF2B5EF4-FFF2-40B4-BE49-F238E27FC236}">
                  <a16:creationId xmlns:a16="http://schemas.microsoft.com/office/drawing/2014/main" id="{FFD69D70-7280-D0F6-2194-1F6D3F7B1CE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14724" y="7089775"/>
              <a:ext cx="304800" cy="266700"/>
            </a:xfrm>
            <a:prstGeom prst="rect">
              <a:avLst/>
            </a:prstGeom>
          </p:spPr>
        </p:pic>
      </p:grpSp>
      <p:sp>
        <p:nvSpPr>
          <p:cNvPr id="33" name="object 27">
            <a:extLst>
              <a:ext uri="{FF2B5EF4-FFF2-40B4-BE49-F238E27FC236}">
                <a16:creationId xmlns:a16="http://schemas.microsoft.com/office/drawing/2014/main" id="{E60833AD-F782-4DA7-D77D-4C68E9AAE857}"/>
              </a:ext>
            </a:extLst>
          </p:cNvPr>
          <p:cNvSpPr txBox="1"/>
          <p:nvPr/>
        </p:nvSpPr>
        <p:spPr>
          <a:xfrm>
            <a:off x="5317738" y="3726359"/>
            <a:ext cx="1202696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95" dirty="0">
                <a:solidFill>
                  <a:srgbClr val="1D293B"/>
                </a:solidFill>
                <a:latin typeface="Trebuchet MS"/>
                <a:cs typeface="Trebuchet MS"/>
              </a:rPr>
              <a:t>Provisioning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34" name="object 28">
            <a:extLst>
              <a:ext uri="{FF2B5EF4-FFF2-40B4-BE49-F238E27FC236}">
                <a16:creationId xmlns:a16="http://schemas.microsoft.com/office/drawing/2014/main" id="{FA5F6B48-6DC7-B80D-A183-4B7C705728DA}"/>
              </a:ext>
            </a:extLst>
          </p:cNvPr>
          <p:cNvSpPr txBox="1"/>
          <p:nvPr/>
        </p:nvSpPr>
        <p:spPr>
          <a:xfrm>
            <a:off x="5317738" y="4095485"/>
            <a:ext cx="2095070" cy="67633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just">
              <a:lnSpc>
                <a:spcPct val="128600"/>
              </a:lnSpc>
              <a:spcBef>
                <a:spcPts val="114"/>
              </a:spcBef>
            </a:pPr>
            <a:r>
              <a:rPr sz="1150" spc="-35" dirty="0">
                <a:solidFill>
                  <a:srgbClr val="465469"/>
                </a:solidFill>
                <a:latin typeface="Trebuchet MS"/>
                <a:cs typeface="Trebuchet MS"/>
              </a:rPr>
              <a:t>Deployment</a:t>
            </a:r>
            <a:r>
              <a:rPr lang="en-US" sz="1150" spc="-3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30" dirty="0" err="1">
                <a:solidFill>
                  <a:srgbClr val="465469"/>
                </a:solidFill>
                <a:latin typeface="Trebuchet MS"/>
                <a:cs typeface="Trebuchet MS"/>
              </a:rPr>
              <a:t>automatizzato</a:t>
            </a:r>
            <a:r>
              <a:rPr sz="1150" spc="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0" dirty="0">
                <a:solidFill>
                  <a:srgbClr val="465469"/>
                </a:solidFill>
                <a:latin typeface="Trebuchet MS"/>
                <a:cs typeface="Trebuchet MS"/>
              </a:rPr>
              <a:t>delle</a:t>
            </a:r>
            <a:r>
              <a:rPr sz="1150" spc="-1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0" dirty="0">
                <a:solidFill>
                  <a:srgbClr val="465469"/>
                </a:solidFill>
                <a:latin typeface="Trebuchet MS"/>
                <a:cs typeface="Trebuchet MS"/>
              </a:rPr>
              <a:t>risorse</a:t>
            </a:r>
            <a:r>
              <a:rPr sz="1150" spc="-1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5" dirty="0">
                <a:solidFill>
                  <a:srgbClr val="465469"/>
                </a:solidFill>
                <a:latin typeface="Trebuchet MS"/>
                <a:cs typeface="Trebuchet MS"/>
              </a:rPr>
              <a:t>e</a:t>
            </a:r>
            <a:r>
              <a:rPr sz="1150" spc="-1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30" dirty="0">
                <a:solidFill>
                  <a:srgbClr val="465469"/>
                </a:solidFill>
                <a:latin typeface="Trebuchet MS"/>
                <a:cs typeface="Trebuchet MS"/>
              </a:rPr>
              <a:t>gestione</a:t>
            </a:r>
            <a:r>
              <a:rPr sz="1150" spc="-1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55" dirty="0">
                <a:solidFill>
                  <a:srgbClr val="465469"/>
                </a:solidFill>
                <a:latin typeface="Trebuchet MS"/>
                <a:cs typeface="Trebuchet MS"/>
              </a:rPr>
              <a:t>dello</a:t>
            </a:r>
            <a:r>
              <a:rPr sz="1150" spc="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storage</a:t>
            </a:r>
            <a:r>
              <a:rPr sz="1150" spc="-1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con</a:t>
            </a:r>
            <a:r>
              <a:rPr sz="1150" spc="-9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Ceph.</a:t>
            </a:r>
            <a:endParaRPr sz="1150" dirty="0">
              <a:latin typeface="Trebuchet MS"/>
              <a:cs typeface="Trebuchet MS"/>
            </a:endParaRPr>
          </a:p>
        </p:txBody>
      </p:sp>
      <p:grpSp>
        <p:nvGrpSpPr>
          <p:cNvPr id="35" name="object 29">
            <a:extLst>
              <a:ext uri="{FF2B5EF4-FFF2-40B4-BE49-F238E27FC236}">
                <a16:creationId xmlns:a16="http://schemas.microsoft.com/office/drawing/2014/main" id="{55E9AC69-5BE4-3E52-FE45-213AAEB2E48C}"/>
              </a:ext>
            </a:extLst>
          </p:cNvPr>
          <p:cNvGrpSpPr/>
          <p:nvPr/>
        </p:nvGrpSpPr>
        <p:grpSpPr>
          <a:xfrm>
            <a:off x="7584686" y="2839899"/>
            <a:ext cx="1716923" cy="2381250"/>
            <a:chOff x="5768974" y="6810375"/>
            <a:chExt cx="1431925" cy="2381250"/>
          </a:xfrm>
        </p:grpSpPr>
        <p:sp>
          <p:nvSpPr>
            <p:cNvPr id="36" name="object 30">
              <a:extLst>
                <a:ext uri="{FF2B5EF4-FFF2-40B4-BE49-F238E27FC236}">
                  <a16:creationId xmlns:a16="http://schemas.microsoft.com/office/drawing/2014/main" id="{A42C4671-5844-D091-2817-D05EC4D74A65}"/>
                </a:ext>
              </a:extLst>
            </p:cNvPr>
            <p:cNvSpPr/>
            <p:nvPr/>
          </p:nvSpPr>
          <p:spPr>
            <a:xfrm>
              <a:off x="5772149" y="6813550"/>
              <a:ext cx="1425575" cy="2374900"/>
            </a:xfrm>
            <a:custGeom>
              <a:avLst/>
              <a:gdLst/>
              <a:ahLst/>
              <a:cxnLst/>
              <a:rect l="l" t="t" r="r" b="b"/>
              <a:pathLst>
                <a:path w="1425575" h="2374900">
                  <a:moveTo>
                    <a:pt x="1425476" y="2374900"/>
                  </a:moveTo>
                  <a:lnTo>
                    <a:pt x="115694" y="2374900"/>
                  </a:lnTo>
                  <a:lnTo>
                    <a:pt x="107641" y="2374107"/>
                  </a:lnTo>
                  <a:lnTo>
                    <a:pt x="68927" y="2362361"/>
                  </a:lnTo>
                  <a:lnTo>
                    <a:pt x="30518" y="2332882"/>
                  </a:lnTo>
                  <a:lnTo>
                    <a:pt x="6314" y="2290947"/>
                  </a:lnTo>
                  <a:lnTo>
                    <a:pt x="0" y="2259204"/>
                  </a:lnTo>
                  <a:lnTo>
                    <a:pt x="0" y="115694"/>
                  </a:lnTo>
                  <a:lnTo>
                    <a:pt x="12536" y="68926"/>
                  </a:lnTo>
                  <a:lnTo>
                    <a:pt x="42016" y="30518"/>
                  </a:lnTo>
                  <a:lnTo>
                    <a:pt x="83950" y="6313"/>
                  </a:lnTo>
                  <a:lnTo>
                    <a:pt x="115694" y="0"/>
                  </a:lnTo>
                  <a:lnTo>
                    <a:pt x="1425476" y="0"/>
                  </a:lnTo>
                  <a:lnTo>
                    <a:pt x="1425476" y="23749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1">
              <a:extLst>
                <a:ext uri="{FF2B5EF4-FFF2-40B4-BE49-F238E27FC236}">
                  <a16:creationId xmlns:a16="http://schemas.microsoft.com/office/drawing/2014/main" id="{8732D916-E6A3-E8C3-58F1-75C74BC8CC7B}"/>
                </a:ext>
              </a:extLst>
            </p:cNvPr>
            <p:cNvSpPr/>
            <p:nvPr/>
          </p:nvSpPr>
          <p:spPr>
            <a:xfrm>
              <a:off x="5772149" y="6813550"/>
              <a:ext cx="1425575" cy="2374900"/>
            </a:xfrm>
            <a:custGeom>
              <a:avLst/>
              <a:gdLst/>
              <a:ahLst/>
              <a:cxnLst/>
              <a:rect l="l" t="t" r="r" b="b"/>
              <a:pathLst>
                <a:path w="1425575" h="2374900">
                  <a:moveTo>
                    <a:pt x="1425476" y="2374900"/>
                  </a:moveTo>
                  <a:lnTo>
                    <a:pt x="123825" y="2374900"/>
                  </a:lnTo>
                  <a:lnTo>
                    <a:pt x="115694" y="2374900"/>
                  </a:lnTo>
                  <a:lnTo>
                    <a:pt x="107641" y="2374107"/>
                  </a:lnTo>
                  <a:lnTo>
                    <a:pt x="99667" y="2372520"/>
                  </a:lnTo>
                  <a:lnTo>
                    <a:pt x="91693" y="2370933"/>
                  </a:lnTo>
                  <a:lnTo>
                    <a:pt x="83950" y="2368584"/>
                  </a:lnTo>
                  <a:lnTo>
                    <a:pt x="76439" y="2365472"/>
                  </a:lnTo>
                  <a:lnTo>
                    <a:pt x="68927" y="2362361"/>
                  </a:lnTo>
                  <a:lnTo>
                    <a:pt x="61791" y="2358546"/>
                  </a:lnTo>
                  <a:lnTo>
                    <a:pt x="55031" y="2354029"/>
                  </a:lnTo>
                  <a:lnTo>
                    <a:pt x="48271" y="2349513"/>
                  </a:lnTo>
                  <a:lnTo>
                    <a:pt x="42016" y="2344380"/>
                  </a:lnTo>
                  <a:lnTo>
                    <a:pt x="16350" y="2313107"/>
                  </a:lnTo>
                  <a:lnTo>
                    <a:pt x="2379" y="2275230"/>
                  </a:lnTo>
                  <a:lnTo>
                    <a:pt x="792" y="2267256"/>
                  </a:lnTo>
                  <a:lnTo>
                    <a:pt x="0" y="2259204"/>
                  </a:lnTo>
                  <a:lnTo>
                    <a:pt x="0" y="2251075"/>
                  </a:lnTo>
                  <a:lnTo>
                    <a:pt x="0" y="123825"/>
                  </a:lnTo>
                  <a:lnTo>
                    <a:pt x="6314" y="83950"/>
                  </a:lnTo>
                  <a:lnTo>
                    <a:pt x="25385" y="48270"/>
                  </a:lnTo>
                  <a:lnTo>
                    <a:pt x="36267" y="36267"/>
                  </a:lnTo>
                  <a:lnTo>
                    <a:pt x="42016" y="30518"/>
                  </a:lnTo>
                  <a:lnTo>
                    <a:pt x="48271" y="25385"/>
                  </a:lnTo>
                  <a:lnTo>
                    <a:pt x="55031" y="20868"/>
                  </a:lnTo>
                  <a:lnTo>
                    <a:pt x="61791" y="16350"/>
                  </a:lnTo>
                  <a:lnTo>
                    <a:pt x="68927" y="12536"/>
                  </a:lnTo>
                  <a:lnTo>
                    <a:pt x="76439" y="9425"/>
                  </a:lnTo>
                  <a:lnTo>
                    <a:pt x="83950" y="6313"/>
                  </a:lnTo>
                  <a:lnTo>
                    <a:pt x="91693" y="3965"/>
                  </a:lnTo>
                  <a:lnTo>
                    <a:pt x="99667" y="2378"/>
                  </a:lnTo>
                  <a:lnTo>
                    <a:pt x="107641" y="792"/>
                  </a:lnTo>
                  <a:lnTo>
                    <a:pt x="115694" y="0"/>
                  </a:lnTo>
                  <a:lnTo>
                    <a:pt x="123825" y="0"/>
                  </a:lnTo>
                  <a:lnTo>
                    <a:pt x="1425476" y="0"/>
                  </a:lnTo>
                </a:path>
              </a:pathLst>
            </a:custGeom>
            <a:ln w="6350">
              <a:solidFill>
                <a:srgbClr val="E2E7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2">
              <a:extLst>
                <a:ext uri="{FF2B5EF4-FFF2-40B4-BE49-F238E27FC236}">
                  <a16:creationId xmlns:a16="http://schemas.microsoft.com/office/drawing/2014/main" id="{32C94076-1380-5F8C-60FD-186D1730F8C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29325" y="7070725"/>
              <a:ext cx="304800" cy="304800"/>
            </a:xfrm>
            <a:prstGeom prst="rect">
              <a:avLst/>
            </a:prstGeom>
          </p:spPr>
        </p:pic>
      </p:grpSp>
      <p:sp>
        <p:nvSpPr>
          <p:cNvPr id="39" name="object 33">
            <a:extLst>
              <a:ext uri="{FF2B5EF4-FFF2-40B4-BE49-F238E27FC236}">
                <a16:creationId xmlns:a16="http://schemas.microsoft.com/office/drawing/2014/main" id="{3E70162B-5D04-606D-2421-287161551AE5}"/>
              </a:ext>
            </a:extLst>
          </p:cNvPr>
          <p:cNvSpPr txBox="1"/>
          <p:nvPr/>
        </p:nvSpPr>
        <p:spPr>
          <a:xfrm>
            <a:off x="7832338" y="3726359"/>
            <a:ext cx="1123842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60" dirty="0">
                <a:solidFill>
                  <a:srgbClr val="1D293B"/>
                </a:solidFill>
                <a:latin typeface="Trebuchet MS"/>
                <a:cs typeface="Trebuchet MS"/>
              </a:rPr>
              <a:t>Scheduling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40" name="object 34">
            <a:extLst>
              <a:ext uri="{FF2B5EF4-FFF2-40B4-BE49-F238E27FC236}">
                <a16:creationId xmlns:a16="http://schemas.microsoft.com/office/drawing/2014/main" id="{094CE4E8-B0F4-8A75-1A80-7E944E979A56}"/>
              </a:ext>
            </a:extLst>
          </p:cNvPr>
          <p:cNvSpPr txBox="1"/>
          <p:nvPr/>
        </p:nvSpPr>
        <p:spPr>
          <a:xfrm>
            <a:off x="7832338" y="4095485"/>
            <a:ext cx="2301510" cy="44800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just">
              <a:lnSpc>
                <a:spcPct val="128600"/>
              </a:lnSpc>
              <a:spcBef>
                <a:spcPts val="114"/>
              </a:spcBef>
            </a:pPr>
            <a:r>
              <a:rPr sz="1150" spc="-45" dirty="0" err="1">
                <a:solidFill>
                  <a:srgbClr val="465469"/>
                </a:solidFill>
                <a:latin typeface="Trebuchet MS"/>
                <a:cs typeface="Trebuchet MS"/>
              </a:rPr>
              <a:t>Ottimizzazione</a:t>
            </a:r>
            <a:r>
              <a:rPr sz="1150" spc="5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5" dirty="0" err="1">
                <a:solidFill>
                  <a:srgbClr val="465469"/>
                </a:solidFill>
                <a:latin typeface="Trebuchet MS"/>
                <a:cs typeface="Trebuchet MS"/>
              </a:rPr>
              <a:t>dei</a:t>
            </a:r>
            <a:r>
              <a:rPr lang="en-US" sz="1150" spc="-25" dirty="0">
                <a:solidFill>
                  <a:srgbClr val="465469"/>
                </a:solidFill>
                <a:latin typeface="Trebuchet MS"/>
                <a:cs typeface="Trebuchet MS"/>
              </a:rPr>
              <a:t> job 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0" dirty="0">
                <a:solidFill>
                  <a:srgbClr val="465469"/>
                </a:solidFill>
                <a:latin typeface="Trebuchet MS"/>
                <a:cs typeface="Trebuchet MS"/>
              </a:rPr>
              <a:t>attraverso</a:t>
            </a:r>
            <a:r>
              <a:rPr sz="1150" spc="-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45" dirty="0">
                <a:solidFill>
                  <a:srgbClr val="465469"/>
                </a:solidFill>
                <a:latin typeface="Trebuchet MS"/>
                <a:cs typeface="Trebuchet MS"/>
              </a:rPr>
              <a:t>lo</a:t>
            </a:r>
            <a:r>
              <a:rPr sz="1150" spc="6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sched</a:t>
            </a:r>
            <a:r>
              <a:rPr lang="en-US" sz="1150" spc="-20" dirty="0">
                <a:solidFill>
                  <a:srgbClr val="465469"/>
                </a:solidFill>
                <a:latin typeface="Trebuchet MS"/>
                <a:cs typeface="Trebuchet MS"/>
              </a:rPr>
              <a:t>uling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e</a:t>
            </a:r>
            <a:r>
              <a:rPr sz="1150" spc="-9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50" dirty="0">
                <a:solidFill>
                  <a:srgbClr val="465469"/>
                </a:solidFill>
                <a:latin typeface="Trebuchet MS"/>
                <a:cs typeface="Trebuchet MS"/>
              </a:rPr>
              <a:t>High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Availability.</a:t>
            </a:r>
            <a:endParaRPr sz="115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102379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181FA-AF1C-9A81-F030-55B34DC97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EC8CEF2-35CB-8624-FFD1-93ACEAB0DF4E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EDF3DA0-7013-9453-C8AA-ACDF138193BC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D2BBD91-5CF7-46F5-92F9-DA67BC3626C3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C1841A8A-7862-2D1F-B233-39BE12B9C0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19" name="object 12" descr="$PPTXTitle">
            <a:extLst>
              <a:ext uri="{FF2B5EF4-FFF2-40B4-BE49-F238E27FC236}">
                <a16:creationId xmlns:a16="http://schemas.microsoft.com/office/drawing/2014/main" id="{50F01E67-149F-0E1F-E073-8CF46E0B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07025" y="1568624"/>
            <a:ext cx="5521422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2A65AF"/>
                </a:solidFill>
              </a:rPr>
              <a:t>NODI</a:t>
            </a:r>
            <a:r>
              <a:rPr spc="-20" dirty="0">
                <a:solidFill>
                  <a:srgbClr val="2A65AF"/>
                </a:solidFill>
              </a:rPr>
              <a:t> </a:t>
            </a:r>
            <a:r>
              <a:rPr dirty="0">
                <a:solidFill>
                  <a:srgbClr val="2A65AF"/>
                </a:solidFill>
              </a:rPr>
              <a:t>DI</a:t>
            </a:r>
            <a:r>
              <a:rPr spc="-20" dirty="0">
                <a:solidFill>
                  <a:srgbClr val="2A65AF"/>
                </a:solidFill>
              </a:rPr>
              <a:t> </a:t>
            </a:r>
            <a:r>
              <a:rPr dirty="0">
                <a:solidFill>
                  <a:srgbClr val="2A65AF"/>
                </a:solidFill>
              </a:rPr>
              <a:t>LOGIN</a:t>
            </a:r>
            <a:r>
              <a:rPr spc="-130" dirty="0">
                <a:solidFill>
                  <a:srgbClr val="2A65AF"/>
                </a:solidFill>
              </a:rPr>
              <a:t> </a:t>
            </a:r>
            <a:r>
              <a:rPr spc="204" dirty="0">
                <a:solidFill>
                  <a:srgbClr val="2A65AF"/>
                </a:solidFill>
              </a:rPr>
              <a:t>VS</a:t>
            </a:r>
            <a:r>
              <a:rPr spc="-150" dirty="0">
                <a:solidFill>
                  <a:srgbClr val="2A65AF"/>
                </a:solidFill>
              </a:rPr>
              <a:t> </a:t>
            </a:r>
            <a:r>
              <a:rPr dirty="0">
                <a:solidFill>
                  <a:srgbClr val="2A65AF"/>
                </a:solidFill>
              </a:rPr>
              <a:t>NODI</a:t>
            </a:r>
            <a:r>
              <a:rPr spc="-20" dirty="0">
                <a:solidFill>
                  <a:srgbClr val="2A65AF"/>
                </a:solidFill>
              </a:rPr>
              <a:t> </a:t>
            </a:r>
            <a:r>
              <a:rPr dirty="0">
                <a:solidFill>
                  <a:srgbClr val="2A65AF"/>
                </a:solidFill>
              </a:rPr>
              <a:t>DI</a:t>
            </a:r>
            <a:r>
              <a:rPr spc="-20" dirty="0">
                <a:solidFill>
                  <a:srgbClr val="2A65AF"/>
                </a:solidFill>
              </a:rPr>
              <a:t> </a:t>
            </a:r>
            <a:r>
              <a:rPr spc="-10" dirty="0">
                <a:solidFill>
                  <a:srgbClr val="2A65AF"/>
                </a:solidFill>
              </a:rPr>
              <a:t>CALCOLO</a:t>
            </a:r>
            <a:br>
              <a:rPr lang="it-IT" spc="-10" dirty="0"/>
            </a:br>
            <a:endParaRPr spc="-10" dirty="0"/>
          </a:p>
        </p:txBody>
      </p:sp>
      <p:sp>
        <p:nvSpPr>
          <p:cNvPr id="20" name="object 13">
            <a:extLst>
              <a:ext uri="{FF2B5EF4-FFF2-40B4-BE49-F238E27FC236}">
                <a16:creationId xmlns:a16="http://schemas.microsoft.com/office/drawing/2014/main" id="{6AD6F636-0991-8AD3-CDBF-063D61E32157}"/>
              </a:ext>
            </a:extLst>
          </p:cNvPr>
          <p:cNvSpPr txBox="1"/>
          <p:nvPr/>
        </p:nvSpPr>
        <p:spPr>
          <a:xfrm>
            <a:off x="2545111" y="4089843"/>
            <a:ext cx="24669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80" dirty="0">
                <a:solidFill>
                  <a:srgbClr val="1D293B"/>
                </a:solidFill>
                <a:latin typeface="Trebuchet MS"/>
                <a:cs typeface="Trebuchet MS"/>
              </a:rPr>
              <a:t>Compute</a:t>
            </a:r>
            <a:r>
              <a:rPr sz="1700" b="1" spc="-114" dirty="0">
                <a:solidFill>
                  <a:srgbClr val="1D293B"/>
                </a:solidFill>
                <a:latin typeface="Trebuchet MS"/>
                <a:cs typeface="Trebuchet MS"/>
              </a:rPr>
              <a:t> </a:t>
            </a:r>
            <a:r>
              <a:rPr sz="1700" b="1" spc="-65" dirty="0">
                <a:solidFill>
                  <a:srgbClr val="1D293B"/>
                </a:solidFill>
                <a:latin typeface="Trebuchet MS"/>
                <a:cs typeface="Trebuchet MS"/>
              </a:rPr>
              <a:t>Nodes</a:t>
            </a:r>
            <a:r>
              <a:rPr sz="1700" b="1" spc="-105" dirty="0">
                <a:solidFill>
                  <a:srgbClr val="1D293B"/>
                </a:solidFill>
                <a:latin typeface="Trebuchet MS"/>
                <a:cs typeface="Trebuchet MS"/>
              </a:rPr>
              <a:t> </a:t>
            </a:r>
            <a:r>
              <a:rPr sz="1700" b="1" spc="-60" dirty="0">
                <a:solidFill>
                  <a:srgbClr val="1D293B"/>
                </a:solidFill>
                <a:latin typeface="Trebuchet MS"/>
                <a:cs typeface="Trebuchet MS"/>
              </a:rPr>
              <a:t>(Backend)</a:t>
            </a:r>
            <a:endParaRPr sz="1700">
              <a:latin typeface="Trebuchet MS"/>
              <a:cs typeface="Trebuchet MS"/>
            </a:endParaRPr>
          </a:p>
        </p:txBody>
      </p:sp>
      <p:grpSp>
        <p:nvGrpSpPr>
          <p:cNvPr id="21" name="object 14">
            <a:extLst>
              <a:ext uri="{FF2B5EF4-FFF2-40B4-BE49-F238E27FC236}">
                <a16:creationId xmlns:a16="http://schemas.microsoft.com/office/drawing/2014/main" id="{F450BFFB-62E8-A9AD-1586-EDB374E3D591}"/>
              </a:ext>
            </a:extLst>
          </p:cNvPr>
          <p:cNvGrpSpPr/>
          <p:nvPr/>
        </p:nvGrpSpPr>
        <p:grpSpPr>
          <a:xfrm>
            <a:off x="6424266" y="2581719"/>
            <a:ext cx="2590800" cy="2753678"/>
            <a:chOff x="4606925" y="1565275"/>
            <a:chExt cx="2590800" cy="3016250"/>
          </a:xfrm>
        </p:grpSpPr>
        <p:sp>
          <p:nvSpPr>
            <p:cNvPr id="22" name="object 15">
              <a:extLst>
                <a:ext uri="{FF2B5EF4-FFF2-40B4-BE49-F238E27FC236}">
                  <a16:creationId xmlns:a16="http://schemas.microsoft.com/office/drawing/2014/main" id="{C516AF25-0E88-D6D7-2C8D-F8467CECC645}"/>
                </a:ext>
              </a:extLst>
            </p:cNvPr>
            <p:cNvSpPr/>
            <p:nvPr/>
          </p:nvSpPr>
          <p:spPr>
            <a:xfrm>
              <a:off x="4606925" y="1565275"/>
              <a:ext cx="2590800" cy="3016250"/>
            </a:xfrm>
            <a:custGeom>
              <a:avLst/>
              <a:gdLst/>
              <a:ahLst/>
              <a:cxnLst/>
              <a:rect l="l" t="t" r="r" b="b"/>
              <a:pathLst>
                <a:path w="2590800" h="3016250">
                  <a:moveTo>
                    <a:pt x="2590700" y="3016250"/>
                  </a:moveTo>
                  <a:lnTo>
                    <a:pt x="152400" y="3016250"/>
                  </a:lnTo>
                  <a:lnTo>
                    <a:pt x="144912" y="3016066"/>
                  </a:lnTo>
                  <a:lnTo>
                    <a:pt x="101065" y="3007344"/>
                  </a:lnTo>
                  <a:lnTo>
                    <a:pt x="61606" y="2986252"/>
                  </a:lnTo>
                  <a:lnTo>
                    <a:pt x="29995" y="2954640"/>
                  </a:lnTo>
                  <a:lnTo>
                    <a:pt x="8904" y="2915181"/>
                  </a:lnTo>
                  <a:lnTo>
                    <a:pt x="182" y="2871337"/>
                  </a:lnTo>
                  <a:lnTo>
                    <a:pt x="0" y="2863850"/>
                  </a:lnTo>
                  <a:lnTo>
                    <a:pt x="0" y="152400"/>
                  </a:lnTo>
                  <a:lnTo>
                    <a:pt x="6560" y="108159"/>
                  </a:lnTo>
                  <a:lnTo>
                    <a:pt x="25683" y="67729"/>
                  </a:lnTo>
                  <a:lnTo>
                    <a:pt x="55716" y="34591"/>
                  </a:lnTo>
                  <a:lnTo>
                    <a:pt x="94078" y="11600"/>
                  </a:lnTo>
                  <a:lnTo>
                    <a:pt x="137461" y="731"/>
                  </a:lnTo>
                  <a:lnTo>
                    <a:pt x="152400" y="0"/>
                  </a:lnTo>
                  <a:lnTo>
                    <a:pt x="2590700" y="0"/>
                  </a:lnTo>
                  <a:lnTo>
                    <a:pt x="2590700" y="30162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16">
              <a:extLst>
                <a:ext uri="{FF2B5EF4-FFF2-40B4-BE49-F238E27FC236}">
                  <a16:creationId xmlns:a16="http://schemas.microsoft.com/office/drawing/2014/main" id="{AA1B51E4-E1ED-3A22-5EE1-B841A3AC0A6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925" y="1819275"/>
              <a:ext cx="317500" cy="254000"/>
            </a:xfrm>
            <a:prstGeom prst="rect">
              <a:avLst/>
            </a:prstGeom>
          </p:spPr>
        </p:pic>
      </p:grpSp>
      <p:sp>
        <p:nvSpPr>
          <p:cNvPr id="24" name="object 17">
            <a:extLst>
              <a:ext uri="{FF2B5EF4-FFF2-40B4-BE49-F238E27FC236}">
                <a16:creationId xmlns:a16="http://schemas.microsoft.com/office/drawing/2014/main" id="{A8915902-837A-0F18-BC45-49EA19643E2C}"/>
              </a:ext>
            </a:extLst>
          </p:cNvPr>
          <p:cNvSpPr txBox="1"/>
          <p:nvPr/>
        </p:nvSpPr>
        <p:spPr>
          <a:xfrm>
            <a:off x="6680322" y="3180221"/>
            <a:ext cx="155765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100" dirty="0">
                <a:solidFill>
                  <a:srgbClr val="ABABAB"/>
                </a:solidFill>
                <a:latin typeface="Trebuchet MS"/>
                <a:cs typeface="Trebuchet MS"/>
              </a:rPr>
              <a:t>Interconnessione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id="{D527D98F-1109-BFD6-C89B-92DB2D704457}"/>
              </a:ext>
            </a:extLst>
          </p:cNvPr>
          <p:cNvSpPr txBox="1"/>
          <p:nvPr/>
        </p:nvSpPr>
        <p:spPr>
          <a:xfrm>
            <a:off x="6666261" y="3576630"/>
            <a:ext cx="2339340" cy="9144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26800"/>
              </a:lnSpc>
              <a:spcBef>
                <a:spcPts val="90"/>
              </a:spcBef>
            </a:pPr>
            <a:r>
              <a:rPr sz="1150" spc="-60" dirty="0">
                <a:solidFill>
                  <a:srgbClr val="95A2AA"/>
                </a:solidFill>
                <a:latin typeface="Trebuchet MS"/>
                <a:cs typeface="Trebuchet MS"/>
              </a:rPr>
              <a:t>La</a:t>
            </a:r>
            <a:r>
              <a:rPr sz="1150" spc="-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30" dirty="0">
                <a:solidFill>
                  <a:srgbClr val="95A2AA"/>
                </a:solidFill>
                <a:latin typeface="Trebuchet MS"/>
                <a:cs typeface="Trebuchet MS"/>
              </a:rPr>
              <a:t>separazione</a:t>
            </a:r>
            <a:r>
              <a:rPr sz="1150" spc="-1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35" dirty="0">
                <a:solidFill>
                  <a:srgbClr val="95A2AA"/>
                </a:solidFill>
                <a:latin typeface="Trebuchet MS"/>
                <a:cs typeface="Trebuchet MS"/>
              </a:rPr>
              <a:t>garantisce</a:t>
            </a:r>
            <a:r>
              <a:rPr sz="1150" spc="-1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100" dirty="0">
                <a:solidFill>
                  <a:srgbClr val="95A2AA"/>
                </a:solidFill>
                <a:latin typeface="Trebuchet MS"/>
                <a:cs typeface="Trebuchet MS"/>
              </a:rPr>
              <a:t>la</a:t>
            </a:r>
            <a:r>
              <a:rPr sz="1150" spc="1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95A2AA"/>
                </a:solidFill>
                <a:latin typeface="Trebuchet MS"/>
                <a:cs typeface="Trebuchet MS"/>
              </a:rPr>
              <a:t>stabilità </a:t>
            </a:r>
            <a:r>
              <a:rPr sz="1150" spc="-65" dirty="0">
                <a:solidFill>
                  <a:srgbClr val="95A2AA"/>
                </a:solidFill>
                <a:latin typeface="Trebuchet MS"/>
                <a:cs typeface="Trebuchet MS"/>
              </a:rPr>
              <a:t>sistema.</a:t>
            </a:r>
            <a:r>
              <a:rPr sz="1150" spc="4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55" dirty="0">
                <a:solidFill>
                  <a:srgbClr val="95A2AA"/>
                </a:solidFill>
                <a:latin typeface="Trebuchet MS"/>
                <a:cs typeface="Trebuchet MS"/>
              </a:rPr>
              <a:t>Proxmox</a:t>
            </a:r>
            <a:r>
              <a:rPr sz="1150" spc="-30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35" dirty="0">
                <a:solidFill>
                  <a:srgbClr val="95A2AA"/>
                </a:solidFill>
                <a:latin typeface="Trebuchet MS"/>
                <a:cs typeface="Trebuchet MS"/>
              </a:rPr>
              <a:t>gestisce</a:t>
            </a:r>
            <a:r>
              <a:rPr sz="1150" spc="-5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65" dirty="0">
                <a:solidFill>
                  <a:srgbClr val="95A2AA"/>
                </a:solidFill>
                <a:latin typeface="Trebuchet MS"/>
                <a:cs typeface="Trebuchet MS"/>
              </a:rPr>
              <a:t>questi</a:t>
            </a:r>
            <a:r>
              <a:rPr sz="1150" spc="40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95A2AA"/>
                </a:solidFill>
                <a:latin typeface="Trebuchet MS"/>
                <a:cs typeface="Trebuchet MS"/>
              </a:rPr>
              <a:t>nodi </a:t>
            </a:r>
            <a:r>
              <a:rPr sz="1150" spc="-45" dirty="0">
                <a:solidFill>
                  <a:srgbClr val="95A2AA"/>
                </a:solidFill>
                <a:latin typeface="Trebuchet MS"/>
                <a:cs typeface="Trebuchet MS"/>
              </a:rPr>
              <a:t>istanze</a:t>
            </a:r>
            <a:r>
              <a:rPr sz="1150" spc="-1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70" dirty="0">
                <a:solidFill>
                  <a:srgbClr val="95A2AA"/>
                </a:solidFill>
                <a:latin typeface="Trebuchet MS"/>
                <a:cs typeface="Trebuchet MS"/>
              </a:rPr>
              <a:t>isolate</a:t>
            </a:r>
            <a:r>
              <a:rPr sz="1150" spc="-1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45" dirty="0">
                <a:solidFill>
                  <a:srgbClr val="95A2AA"/>
                </a:solidFill>
                <a:latin typeface="Trebuchet MS"/>
                <a:cs typeface="Trebuchet MS"/>
              </a:rPr>
              <a:t>con</a:t>
            </a:r>
            <a:r>
              <a:rPr sz="1150" spc="1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50" dirty="0">
                <a:solidFill>
                  <a:srgbClr val="95A2AA"/>
                </a:solidFill>
                <a:latin typeface="Trebuchet MS"/>
                <a:cs typeface="Trebuchet MS"/>
              </a:rPr>
              <a:t>risorse</a:t>
            </a:r>
            <a:r>
              <a:rPr sz="1150" spc="-1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45" dirty="0">
                <a:solidFill>
                  <a:srgbClr val="95A2AA"/>
                </a:solidFill>
                <a:latin typeface="Trebuchet MS"/>
                <a:cs typeface="Trebuchet MS"/>
              </a:rPr>
              <a:t>garantite</a:t>
            </a:r>
            <a:r>
              <a:rPr sz="1150" spc="-10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95A2AA"/>
                </a:solidFill>
                <a:latin typeface="Trebuchet MS"/>
                <a:cs typeface="Trebuchet MS"/>
              </a:rPr>
              <a:t>(H </a:t>
            </a:r>
            <a:r>
              <a:rPr sz="1150" spc="-40" dirty="0">
                <a:solidFill>
                  <a:srgbClr val="95A2AA"/>
                </a:solidFill>
                <a:latin typeface="Trebuchet MS"/>
                <a:cs typeface="Trebuchet MS"/>
              </a:rPr>
              <a:t>Passthrough</a:t>
            </a:r>
            <a:r>
              <a:rPr sz="1150" spc="-4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95A2AA"/>
                </a:solidFill>
                <a:latin typeface="Trebuchet MS"/>
                <a:cs typeface="Trebuchet MS"/>
              </a:rPr>
              <a:t>se</a:t>
            </a:r>
            <a:r>
              <a:rPr sz="1150" spc="-70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95A2AA"/>
                </a:solidFill>
                <a:latin typeface="Trebuchet MS"/>
                <a:cs typeface="Trebuchet MS"/>
              </a:rPr>
              <a:t>necessario).</a:t>
            </a:r>
            <a:endParaRPr sz="1150" dirty="0">
              <a:latin typeface="Trebuchet MS"/>
              <a:cs typeface="Trebuchet MS"/>
            </a:endParaRPr>
          </a:p>
        </p:txBody>
      </p:sp>
      <p:sp>
        <p:nvSpPr>
          <p:cNvPr id="26" name="object 19">
            <a:extLst>
              <a:ext uri="{FF2B5EF4-FFF2-40B4-BE49-F238E27FC236}">
                <a16:creationId xmlns:a16="http://schemas.microsoft.com/office/drawing/2014/main" id="{E5F16C66-86CC-C601-6872-ACA4E5FE0B1E}"/>
              </a:ext>
            </a:extLst>
          </p:cNvPr>
          <p:cNvSpPr txBox="1"/>
          <p:nvPr/>
        </p:nvSpPr>
        <p:spPr>
          <a:xfrm>
            <a:off x="2555905" y="2629394"/>
            <a:ext cx="3201035" cy="6108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85" dirty="0">
                <a:solidFill>
                  <a:srgbClr val="1D293B"/>
                </a:solidFill>
                <a:latin typeface="Trebuchet MS"/>
                <a:cs typeface="Trebuchet MS"/>
              </a:rPr>
              <a:t>Login</a:t>
            </a:r>
            <a:r>
              <a:rPr sz="1700" b="1" spc="-110" dirty="0">
                <a:solidFill>
                  <a:srgbClr val="1D293B"/>
                </a:solidFill>
                <a:latin typeface="Trebuchet MS"/>
                <a:cs typeface="Trebuchet MS"/>
              </a:rPr>
              <a:t> </a:t>
            </a:r>
            <a:r>
              <a:rPr sz="1700" b="1" spc="-65" dirty="0">
                <a:solidFill>
                  <a:srgbClr val="1D293B"/>
                </a:solidFill>
                <a:latin typeface="Trebuchet MS"/>
                <a:cs typeface="Trebuchet MS"/>
              </a:rPr>
              <a:t>Nodes</a:t>
            </a:r>
            <a:r>
              <a:rPr sz="1700" b="1" spc="-125" dirty="0">
                <a:solidFill>
                  <a:srgbClr val="1D293B"/>
                </a:solidFill>
                <a:latin typeface="Trebuchet MS"/>
                <a:cs typeface="Trebuchet MS"/>
              </a:rPr>
              <a:t> </a:t>
            </a:r>
            <a:r>
              <a:rPr sz="1700" b="1" spc="-10" dirty="0">
                <a:solidFill>
                  <a:srgbClr val="1D293B"/>
                </a:solidFill>
                <a:latin typeface="Trebuchet MS"/>
                <a:cs typeface="Trebuchet MS"/>
              </a:rPr>
              <a:t>(Frontend)</a:t>
            </a:r>
            <a:endParaRPr sz="17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60"/>
              </a:spcBef>
            </a:pPr>
            <a:r>
              <a:rPr sz="1100" b="1" spc="165" dirty="0">
                <a:solidFill>
                  <a:srgbClr val="0DA5E8"/>
                </a:solidFill>
                <a:latin typeface="Cambria"/>
                <a:cs typeface="Cambria"/>
              </a:rPr>
              <a:t>→</a:t>
            </a:r>
            <a:r>
              <a:rPr sz="1100" b="1" spc="445" dirty="0">
                <a:solidFill>
                  <a:srgbClr val="0DA5E8"/>
                </a:solidFill>
                <a:latin typeface="Cambria"/>
                <a:cs typeface="Cambria"/>
              </a:rPr>
              <a:t> 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Punto</a:t>
            </a:r>
            <a:r>
              <a:rPr sz="1150" spc="-9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di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 accesso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55" dirty="0">
                <a:solidFill>
                  <a:srgbClr val="465469"/>
                </a:solidFill>
                <a:latin typeface="Trebuchet MS"/>
                <a:cs typeface="Trebuchet MS"/>
              </a:rPr>
              <a:t>unico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per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 gli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80" dirty="0">
                <a:solidFill>
                  <a:srgbClr val="465469"/>
                </a:solidFill>
                <a:latin typeface="Trebuchet MS"/>
                <a:cs typeface="Trebuchet MS"/>
              </a:rPr>
              <a:t>utenti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55" dirty="0">
                <a:solidFill>
                  <a:srgbClr val="465469"/>
                </a:solidFill>
                <a:latin typeface="Trebuchet MS"/>
                <a:cs typeface="Trebuchet MS"/>
              </a:rPr>
              <a:t>tramite</a:t>
            </a:r>
            <a:r>
              <a:rPr sz="1150" spc="-9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SSH.</a:t>
            </a:r>
            <a:endParaRPr sz="1150" dirty="0">
              <a:latin typeface="Trebuchet MS"/>
              <a:cs typeface="Trebuchet MS"/>
            </a:endParaRPr>
          </a:p>
        </p:txBody>
      </p:sp>
      <p:sp>
        <p:nvSpPr>
          <p:cNvPr id="27" name="object 20">
            <a:extLst>
              <a:ext uri="{FF2B5EF4-FFF2-40B4-BE49-F238E27FC236}">
                <a16:creationId xmlns:a16="http://schemas.microsoft.com/office/drawing/2014/main" id="{C988D99A-7ED5-2B42-736D-40C84976163E}"/>
              </a:ext>
            </a:extLst>
          </p:cNvPr>
          <p:cNvSpPr txBox="1"/>
          <p:nvPr/>
        </p:nvSpPr>
        <p:spPr>
          <a:xfrm>
            <a:off x="2545111" y="3332606"/>
            <a:ext cx="3222625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b="1" spc="165" dirty="0">
                <a:solidFill>
                  <a:srgbClr val="0DA5E8"/>
                </a:solidFill>
                <a:latin typeface="Cambria"/>
                <a:cs typeface="Cambria"/>
              </a:rPr>
              <a:t>→</a:t>
            </a:r>
            <a:r>
              <a:rPr sz="1100" b="1" spc="495" dirty="0">
                <a:solidFill>
                  <a:srgbClr val="0DA5E8"/>
                </a:solidFill>
                <a:latin typeface="Cambria"/>
                <a:cs typeface="Cambria"/>
              </a:rPr>
              <a:t> </a:t>
            </a:r>
            <a:r>
              <a:rPr sz="1150" spc="-40" dirty="0">
                <a:solidFill>
                  <a:srgbClr val="465469"/>
                </a:solidFill>
                <a:latin typeface="Trebuchet MS"/>
                <a:cs typeface="Trebuchet MS"/>
              </a:rPr>
              <a:t>Sottomissione</a:t>
            </a:r>
            <a:r>
              <a:rPr sz="1150" spc="-7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20" dirty="0">
                <a:solidFill>
                  <a:srgbClr val="465469"/>
                </a:solidFill>
                <a:latin typeface="Trebuchet MS"/>
                <a:cs typeface="Trebuchet MS"/>
              </a:rPr>
              <a:t>job,</a:t>
            </a:r>
            <a:r>
              <a:rPr sz="1150" spc="2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5" dirty="0">
                <a:solidFill>
                  <a:srgbClr val="465469"/>
                </a:solidFill>
                <a:latin typeface="Trebuchet MS"/>
                <a:cs typeface="Trebuchet MS"/>
              </a:rPr>
              <a:t>compilazione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35" dirty="0">
                <a:solidFill>
                  <a:srgbClr val="465469"/>
                </a:solidFill>
                <a:latin typeface="Trebuchet MS"/>
                <a:cs typeface="Trebuchet MS"/>
              </a:rPr>
              <a:t>codice</a:t>
            </a:r>
            <a:r>
              <a:rPr sz="1150" spc="-7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e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35" dirty="0">
                <a:solidFill>
                  <a:srgbClr val="465469"/>
                </a:solidFill>
                <a:latin typeface="Trebuchet MS"/>
                <a:cs typeface="Trebuchet MS"/>
              </a:rPr>
              <a:t>editing.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28" name="object 21">
            <a:extLst>
              <a:ext uri="{FF2B5EF4-FFF2-40B4-BE49-F238E27FC236}">
                <a16:creationId xmlns:a16="http://schemas.microsoft.com/office/drawing/2014/main" id="{4CC6C296-52FD-984E-364D-018AE75AB455}"/>
              </a:ext>
            </a:extLst>
          </p:cNvPr>
          <p:cNvSpPr txBox="1"/>
          <p:nvPr/>
        </p:nvSpPr>
        <p:spPr>
          <a:xfrm>
            <a:off x="2545111" y="3650106"/>
            <a:ext cx="3118485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b="1" spc="165" dirty="0">
                <a:solidFill>
                  <a:srgbClr val="0DA5E8"/>
                </a:solidFill>
                <a:latin typeface="Cambria"/>
                <a:cs typeface="Cambria"/>
              </a:rPr>
              <a:t>→</a:t>
            </a:r>
            <a:r>
              <a:rPr sz="1100" b="1" spc="450" dirty="0">
                <a:solidFill>
                  <a:srgbClr val="0DA5E8"/>
                </a:solidFill>
                <a:latin typeface="Cambria"/>
                <a:cs typeface="Cambria"/>
              </a:rPr>
              <a:t> </a:t>
            </a:r>
            <a:r>
              <a:rPr sz="1150" spc="-35" dirty="0">
                <a:solidFill>
                  <a:srgbClr val="465469"/>
                </a:solidFill>
                <a:latin typeface="Trebuchet MS"/>
                <a:cs typeface="Trebuchet MS"/>
              </a:rPr>
              <a:t>Non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esegue</a:t>
            </a:r>
            <a:r>
              <a:rPr sz="1150" spc="-9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75" dirty="0">
                <a:solidFill>
                  <a:srgbClr val="465469"/>
                </a:solidFill>
                <a:latin typeface="Trebuchet MS"/>
                <a:cs typeface="Trebuchet MS"/>
              </a:rPr>
              <a:t>calcoli</a:t>
            </a:r>
            <a:r>
              <a:rPr sz="1150" spc="-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0" dirty="0">
                <a:solidFill>
                  <a:srgbClr val="465469"/>
                </a:solidFill>
                <a:latin typeface="Trebuchet MS"/>
                <a:cs typeface="Trebuchet MS"/>
              </a:rPr>
              <a:t>pesanti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5" dirty="0">
                <a:solidFill>
                  <a:srgbClr val="465469"/>
                </a:solidFill>
                <a:latin typeface="Trebuchet MS"/>
                <a:cs typeface="Trebuchet MS"/>
              </a:rPr>
              <a:t>(prevenzione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30" dirty="0">
                <a:solidFill>
                  <a:srgbClr val="465469"/>
                </a:solidFill>
                <a:latin typeface="Trebuchet MS"/>
                <a:cs typeface="Trebuchet MS"/>
              </a:rPr>
              <a:t>crash).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29" name="object 22">
            <a:extLst>
              <a:ext uri="{FF2B5EF4-FFF2-40B4-BE49-F238E27FC236}">
                <a16:creationId xmlns:a16="http://schemas.microsoft.com/office/drawing/2014/main" id="{2A80F558-A006-2610-6A9B-555BFE063533}"/>
              </a:ext>
            </a:extLst>
          </p:cNvPr>
          <p:cNvSpPr txBox="1"/>
          <p:nvPr/>
        </p:nvSpPr>
        <p:spPr>
          <a:xfrm>
            <a:off x="2545111" y="4494656"/>
            <a:ext cx="3083560" cy="840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b="1" spc="165" dirty="0">
                <a:solidFill>
                  <a:srgbClr val="0DA5E8"/>
                </a:solidFill>
                <a:latin typeface="Cambria"/>
                <a:cs typeface="Cambria"/>
              </a:rPr>
              <a:t>→</a:t>
            </a:r>
            <a:r>
              <a:rPr sz="1100" b="1" spc="465" dirty="0">
                <a:solidFill>
                  <a:srgbClr val="0DA5E8"/>
                </a:solidFill>
                <a:latin typeface="Cambria"/>
                <a:cs typeface="Cambria"/>
              </a:rPr>
              <a:t> </a:t>
            </a:r>
            <a:r>
              <a:rPr sz="1150" spc="-45" dirty="0">
                <a:solidFill>
                  <a:srgbClr val="465469"/>
                </a:solidFill>
                <a:latin typeface="Trebuchet MS"/>
                <a:cs typeface="Trebuchet MS"/>
              </a:rPr>
              <a:t>Dedicati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5" dirty="0">
                <a:solidFill>
                  <a:srgbClr val="465469"/>
                </a:solidFill>
                <a:latin typeface="Trebuchet MS"/>
                <a:cs typeface="Trebuchet MS"/>
              </a:rPr>
              <a:t>esclusivamente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50" dirty="0">
                <a:solidFill>
                  <a:srgbClr val="465469"/>
                </a:solidFill>
                <a:latin typeface="Trebuchet MS"/>
                <a:cs typeface="Trebuchet MS"/>
              </a:rPr>
              <a:t>all'esecuzione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dei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job.</a:t>
            </a:r>
            <a:endParaRPr sz="115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1100" b="1" spc="165" dirty="0">
                <a:solidFill>
                  <a:srgbClr val="0DA5E8"/>
                </a:solidFill>
                <a:latin typeface="Cambria"/>
                <a:cs typeface="Cambria"/>
              </a:rPr>
              <a:t>→</a:t>
            </a:r>
            <a:r>
              <a:rPr sz="1100" b="1" spc="455" dirty="0">
                <a:solidFill>
                  <a:srgbClr val="0DA5E8"/>
                </a:solidFill>
                <a:latin typeface="Cambria"/>
                <a:cs typeface="Cambria"/>
              </a:rPr>
              <a:t> </a:t>
            </a:r>
            <a:r>
              <a:rPr sz="1150" spc="-35" dirty="0">
                <a:solidFill>
                  <a:srgbClr val="465469"/>
                </a:solidFill>
                <a:latin typeface="Trebuchet MS"/>
                <a:cs typeface="Trebuchet MS"/>
              </a:rPr>
              <a:t>Nessun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accesso</a:t>
            </a:r>
            <a:r>
              <a:rPr sz="1150" spc="-8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diretto</a:t>
            </a:r>
            <a:r>
              <a:rPr sz="1150" spc="-8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esterno.</a:t>
            </a:r>
            <a:endParaRPr sz="115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1100" b="1" spc="165" dirty="0">
                <a:solidFill>
                  <a:srgbClr val="0DA5E8"/>
                </a:solidFill>
                <a:latin typeface="Cambria"/>
                <a:cs typeface="Cambria"/>
              </a:rPr>
              <a:t>→</a:t>
            </a:r>
            <a:r>
              <a:rPr sz="1100" b="1" spc="465" dirty="0">
                <a:solidFill>
                  <a:srgbClr val="0DA5E8"/>
                </a:solidFill>
                <a:latin typeface="Cambria"/>
                <a:cs typeface="Cambria"/>
              </a:rPr>
              <a:t> </a:t>
            </a:r>
            <a:r>
              <a:rPr sz="1150" spc="-55" dirty="0">
                <a:solidFill>
                  <a:srgbClr val="465469"/>
                </a:solidFill>
                <a:latin typeface="Trebuchet MS"/>
                <a:cs typeface="Trebuchet MS"/>
              </a:rPr>
              <a:t>Ottimizzati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per</a:t>
            </a:r>
            <a:r>
              <a:rPr sz="1150" spc="-7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30" dirty="0">
                <a:solidFill>
                  <a:srgbClr val="465469"/>
                </a:solidFill>
                <a:latin typeface="Trebuchet MS"/>
                <a:cs typeface="Trebuchet MS"/>
              </a:rPr>
              <a:t>performance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5" dirty="0">
                <a:solidFill>
                  <a:srgbClr val="465469"/>
                </a:solidFill>
                <a:latin typeface="Trebuchet MS"/>
                <a:cs typeface="Trebuchet MS"/>
              </a:rPr>
              <a:t>CPU/GPU</a:t>
            </a:r>
            <a:r>
              <a:rPr sz="1150" spc="-5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e</a:t>
            </a:r>
            <a:r>
              <a:rPr sz="1150" spc="-8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RAM.</a:t>
            </a:r>
            <a:endParaRPr sz="115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890996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AEF41-0BB9-C3E7-0A76-B17EA2EB8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91A93F0-1173-51D0-F7B5-4EA908A7B91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5D3B077-B436-B433-69BE-0E3028DB08EE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5458AF27-4651-5F15-124E-E68CC6C843BB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824D9E3A-021B-74AC-C31D-634F81506C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object 23">
            <a:extLst>
              <a:ext uri="{FF2B5EF4-FFF2-40B4-BE49-F238E27FC236}">
                <a16:creationId xmlns:a16="http://schemas.microsoft.com/office/drawing/2014/main" id="{48BFF564-153F-FC9F-CE7D-CD98C6E9DFD9}"/>
              </a:ext>
            </a:extLst>
          </p:cNvPr>
          <p:cNvSpPr txBox="1"/>
          <p:nvPr/>
        </p:nvSpPr>
        <p:spPr>
          <a:xfrm>
            <a:off x="3111410" y="1579017"/>
            <a:ext cx="4822190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300" b="1" spc="90" dirty="0">
                <a:solidFill>
                  <a:srgbClr val="2A65AF"/>
                </a:solidFill>
                <a:latin typeface="Trebuchet MS"/>
                <a:cs typeface="Trebuchet MS"/>
              </a:rPr>
              <a:t>PROXMOX</a:t>
            </a:r>
            <a:r>
              <a:rPr sz="2300" b="1" spc="-170" dirty="0">
                <a:solidFill>
                  <a:srgbClr val="2A65AF"/>
                </a:solidFill>
                <a:latin typeface="Trebuchet MS"/>
                <a:cs typeface="Trebuchet MS"/>
              </a:rPr>
              <a:t> </a:t>
            </a:r>
            <a:r>
              <a:rPr sz="2300" b="1" spc="55" dirty="0">
                <a:solidFill>
                  <a:srgbClr val="2A65AF"/>
                </a:solidFill>
                <a:latin typeface="Trebuchet MS"/>
                <a:cs typeface="Trebuchet MS"/>
              </a:rPr>
              <a:t>VE</a:t>
            </a:r>
            <a:r>
              <a:rPr sz="2300" b="1" spc="-70" dirty="0">
                <a:solidFill>
                  <a:srgbClr val="2A65AF"/>
                </a:solidFill>
                <a:latin typeface="Trebuchet MS"/>
                <a:cs typeface="Trebuchet MS"/>
              </a:rPr>
              <a:t> </a:t>
            </a:r>
            <a:r>
              <a:rPr sz="2300" b="1" spc="-120" dirty="0">
                <a:solidFill>
                  <a:srgbClr val="2A65AF"/>
                </a:solidFill>
                <a:latin typeface="Trebuchet MS"/>
                <a:cs typeface="Trebuchet MS"/>
              </a:rPr>
              <a:t>E</a:t>
            </a:r>
            <a:r>
              <a:rPr sz="2300" b="1" spc="-55" dirty="0">
                <a:solidFill>
                  <a:srgbClr val="2A65AF"/>
                </a:solidFill>
                <a:latin typeface="Trebuchet MS"/>
                <a:cs typeface="Trebuchet MS"/>
              </a:rPr>
              <a:t> </a:t>
            </a:r>
            <a:r>
              <a:rPr sz="2300" b="1" dirty="0">
                <a:solidFill>
                  <a:srgbClr val="2A65AF"/>
                </a:solidFill>
                <a:latin typeface="Trebuchet MS"/>
                <a:cs typeface="Trebuchet MS"/>
              </a:rPr>
              <a:t>HIGH</a:t>
            </a:r>
            <a:r>
              <a:rPr sz="2300" b="1" spc="-70" dirty="0">
                <a:solidFill>
                  <a:srgbClr val="2A65AF"/>
                </a:solidFill>
                <a:latin typeface="Trebuchet MS"/>
                <a:cs typeface="Trebuchet MS"/>
              </a:rPr>
              <a:t> </a:t>
            </a:r>
            <a:r>
              <a:rPr sz="2300" b="1" spc="-10" dirty="0">
                <a:solidFill>
                  <a:srgbClr val="2A65AF"/>
                </a:solidFill>
                <a:latin typeface="Trebuchet MS"/>
                <a:cs typeface="Trebuchet MS"/>
              </a:rPr>
              <a:t>AVAILABILITY</a:t>
            </a:r>
            <a:endParaRPr sz="2300" dirty="0">
              <a:solidFill>
                <a:srgbClr val="2A65AF"/>
              </a:solidFill>
              <a:latin typeface="Trebuchet MS"/>
              <a:cs typeface="Trebuchet MS"/>
            </a:endParaRPr>
          </a:p>
        </p:txBody>
      </p:sp>
      <p:grpSp>
        <p:nvGrpSpPr>
          <p:cNvPr id="6" name="object 24">
            <a:extLst>
              <a:ext uri="{FF2B5EF4-FFF2-40B4-BE49-F238E27FC236}">
                <a16:creationId xmlns:a16="http://schemas.microsoft.com/office/drawing/2014/main" id="{621980DB-F33A-95C4-9ECE-E354A44CF520}"/>
              </a:ext>
            </a:extLst>
          </p:cNvPr>
          <p:cNvGrpSpPr/>
          <p:nvPr/>
        </p:nvGrpSpPr>
        <p:grpSpPr>
          <a:xfrm>
            <a:off x="2039530" y="3314862"/>
            <a:ext cx="3486150" cy="2362200"/>
            <a:chOff x="739774" y="7165975"/>
            <a:chExt cx="3486150" cy="2362200"/>
          </a:xfrm>
        </p:grpSpPr>
        <p:sp>
          <p:nvSpPr>
            <p:cNvPr id="7" name="object 25">
              <a:extLst>
                <a:ext uri="{FF2B5EF4-FFF2-40B4-BE49-F238E27FC236}">
                  <a16:creationId xmlns:a16="http://schemas.microsoft.com/office/drawing/2014/main" id="{FA2ED1F9-68D0-B896-9C6B-8B9C80B40008}"/>
                </a:ext>
              </a:extLst>
            </p:cNvPr>
            <p:cNvSpPr/>
            <p:nvPr/>
          </p:nvSpPr>
          <p:spPr>
            <a:xfrm>
              <a:off x="742949" y="7169150"/>
              <a:ext cx="3479800" cy="2355850"/>
            </a:xfrm>
            <a:custGeom>
              <a:avLst/>
              <a:gdLst/>
              <a:ahLst/>
              <a:cxnLst/>
              <a:rect l="l" t="t" r="r" b="b"/>
              <a:pathLst>
                <a:path w="3479800" h="2355850">
                  <a:moveTo>
                    <a:pt x="3364105" y="2355848"/>
                  </a:moveTo>
                  <a:lnTo>
                    <a:pt x="115694" y="2355848"/>
                  </a:lnTo>
                  <a:lnTo>
                    <a:pt x="107642" y="2355056"/>
                  </a:lnTo>
                  <a:lnTo>
                    <a:pt x="68927" y="2343311"/>
                  </a:lnTo>
                  <a:lnTo>
                    <a:pt x="30518" y="2313830"/>
                  </a:lnTo>
                  <a:lnTo>
                    <a:pt x="6314" y="2271897"/>
                  </a:lnTo>
                  <a:lnTo>
                    <a:pt x="0" y="2240156"/>
                  </a:lnTo>
                  <a:lnTo>
                    <a:pt x="0" y="2232025"/>
                  </a:lnTo>
                  <a:lnTo>
                    <a:pt x="0" y="115693"/>
                  </a:lnTo>
                  <a:lnTo>
                    <a:pt x="12537" y="68926"/>
                  </a:lnTo>
                  <a:lnTo>
                    <a:pt x="42016" y="30516"/>
                  </a:lnTo>
                  <a:lnTo>
                    <a:pt x="83950" y="6312"/>
                  </a:lnTo>
                  <a:lnTo>
                    <a:pt x="115694" y="0"/>
                  </a:lnTo>
                  <a:lnTo>
                    <a:pt x="3364105" y="0"/>
                  </a:lnTo>
                  <a:lnTo>
                    <a:pt x="3410872" y="12535"/>
                  </a:lnTo>
                  <a:lnTo>
                    <a:pt x="3449280" y="42014"/>
                  </a:lnTo>
                  <a:lnTo>
                    <a:pt x="3473484" y="83948"/>
                  </a:lnTo>
                  <a:lnTo>
                    <a:pt x="3479799" y="115693"/>
                  </a:lnTo>
                  <a:lnTo>
                    <a:pt x="3479799" y="2240156"/>
                  </a:lnTo>
                  <a:lnTo>
                    <a:pt x="3467262" y="2286919"/>
                  </a:lnTo>
                  <a:lnTo>
                    <a:pt x="3437783" y="2325329"/>
                  </a:lnTo>
                  <a:lnTo>
                    <a:pt x="3395848" y="2349534"/>
                  </a:lnTo>
                  <a:lnTo>
                    <a:pt x="3372157" y="2355056"/>
                  </a:lnTo>
                  <a:lnTo>
                    <a:pt x="3364105" y="23558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6">
              <a:extLst>
                <a:ext uri="{FF2B5EF4-FFF2-40B4-BE49-F238E27FC236}">
                  <a16:creationId xmlns:a16="http://schemas.microsoft.com/office/drawing/2014/main" id="{05FD5EBE-BB1E-CCA3-493E-8E18C87C47BD}"/>
                </a:ext>
              </a:extLst>
            </p:cNvPr>
            <p:cNvSpPr/>
            <p:nvPr/>
          </p:nvSpPr>
          <p:spPr>
            <a:xfrm>
              <a:off x="742949" y="7169150"/>
              <a:ext cx="3479800" cy="2355850"/>
            </a:xfrm>
            <a:custGeom>
              <a:avLst/>
              <a:gdLst/>
              <a:ahLst/>
              <a:cxnLst/>
              <a:rect l="l" t="t" r="r" b="b"/>
              <a:pathLst>
                <a:path w="3479800" h="2355850">
                  <a:moveTo>
                    <a:pt x="0" y="2232025"/>
                  </a:moveTo>
                  <a:lnTo>
                    <a:pt x="0" y="123825"/>
                  </a:lnTo>
                  <a:lnTo>
                    <a:pt x="0" y="115693"/>
                  </a:lnTo>
                  <a:lnTo>
                    <a:pt x="793" y="107641"/>
                  </a:lnTo>
                  <a:lnTo>
                    <a:pt x="2379" y="99667"/>
                  </a:lnTo>
                  <a:lnTo>
                    <a:pt x="3965" y="91692"/>
                  </a:lnTo>
                  <a:lnTo>
                    <a:pt x="6314" y="83948"/>
                  </a:lnTo>
                  <a:lnTo>
                    <a:pt x="9425" y="76437"/>
                  </a:lnTo>
                  <a:lnTo>
                    <a:pt x="12537" y="68926"/>
                  </a:lnTo>
                  <a:lnTo>
                    <a:pt x="16351" y="61789"/>
                  </a:lnTo>
                  <a:lnTo>
                    <a:pt x="20868" y="55029"/>
                  </a:lnTo>
                  <a:lnTo>
                    <a:pt x="25385" y="48268"/>
                  </a:lnTo>
                  <a:lnTo>
                    <a:pt x="30518" y="42014"/>
                  </a:lnTo>
                  <a:lnTo>
                    <a:pt x="36267" y="36266"/>
                  </a:lnTo>
                  <a:lnTo>
                    <a:pt x="42016" y="30516"/>
                  </a:lnTo>
                  <a:lnTo>
                    <a:pt x="48271" y="25382"/>
                  </a:lnTo>
                  <a:lnTo>
                    <a:pt x="55031" y="20866"/>
                  </a:lnTo>
                  <a:lnTo>
                    <a:pt x="61791" y="16349"/>
                  </a:lnTo>
                  <a:lnTo>
                    <a:pt x="99667" y="2379"/>
                  </a:lnTo>
                  <a:lnTo>
                    <a:pt x="107642" y="793"/>
                  </a:lnTo>
                  <a:lnTo>
                    <a:pt x="115694" y="0"/>
                  </a:lnTo>
                  <a:lnTo>
                    <a:pt x="123825" y="0"/>
                  </a:lnTo>
                  <a:lnTo>
                    <a:pt x="3355975" y="0"/>
                  </a:lnTo>
                  <a:lnTo>
                    <a:pt x="3364105" y="0"/>
                  </a:lnTo>
                  <a:lnTo>
                    <a:pt x="3372157" y="793"/>
                  </a:lnTo>
                  <a:lnTo>
                    <a:pt x="3380132" y="2379"/>
                  </a:lnTo>
                  <a:lnTo>
                    <a:pt x="3388106" y="3964"/>
                  </a:lnTo>
                  <a:lnTo>
                    <a:pt x="3395848" y="6312"/>
                  </a:lnTo>
                  <a:lnTo>
                    <a:pt x="3403360" y="9424"/>
                  </a:lnTo>
                  <a:lnTo>
                    <a:pt x="3410872" y="12535"/>
                  </a:lnTo>
                  <a:lnTo>
                    <a:pt x="3443532" y="36266"/>
                  </a:lnTo>
                  <a:lnTo>
                    <a:pt x="3449280" y="42014"/>
                  </a:lnTo>
                  <a:lnTo>
                    <a:pt x="3454413" y="48268"/>
                  </a:lnTo>
                  <a:lnTo>
                    <a:pt x="3458931" y="55029"/>
                  </a:lnTo>
                  <a:lnTo>
                    <a:pt x="3463448" y="61789"/>
                  </a:lnTo>
                  <a:lnTo>
                    <a:pt x="3477419" y="99667"/>
                  </a:lnTo>
                  <a:lnTo>
                    <a:pt x="3479006" y="107641"/>
                  </a:lnTo>
                  <a:lnTo>
                    <a:pt x="3479799" y="115693"/>
                  </a:lnTo>
                  <a:lnTo>
                    <a:pt x="3479800" y="123825"/>
                  </a:lnTo>
                  <a:lnTo>
                    <a:pt x="3479800" y="2232025"/>
                  </a:lnTo>
                  <a:lnTo>
                    <a:pt x="3479799" y="2240156"/>
                  </a:lnTo>
                  <a:lnTo>
                    <a:pt x="3479006" y="2248208"/>
                  </a:lnTo>
                  <a:lnTo>
                    <a:pt x="3477419" y="2256181"/>
                  </a:lnTo>
                  <a:lnTo>
                    <a:pt x="3475833" y="2264154"/>
                  </a:lnTo>
                  <a:lnTo>
                    <a:pt x="3458931" y="2300814"/>
                  </a:lnTo>
                  <a:lnTo>
                    <a:pt x="3454413" y="2307575"/>
                  </a:lnTo>
                  <a:lnTo>
                    <a:pt x="3424768" y="2334980"/>
                  </a:lnTo>
                  <a:lnTo>
                    <a:pt x="3418008" y="2339497"/>
                  </a:lnTo>
                  <a:lnTo>
                    <a:pt x="3380132" y="2353470"/>
                  </a:lnTo>
                  <a:lnTo>
                    <a:pt x="3355975" y="2355850"/>
                  </a:lnTo>
                  <a:lnTo>
                    <a:pt x="123825" y="2355850"/>
                  </a:lnTo>
                  <a:lnTo>
                    <a:pt x="83950" y="2349534"/>
                  </a:lnTo>
                  <a:lnTo>
                    <a:pt x="48271" y="2330462"/>
                  </a:lnTo>
                  <a:lnTo>
                    <a:pt x="20868" y="2300814"/>
                  </a:lnTo>
                  <a:lnTo>
                    <a:pt x="9425" y="2279408"/>
                  </a:lnTo>
                  <a:lnTo>
                    <a:pt x="6314" y="2271897"/>
                  </a:lnTo>
                  <a:lnTo>
                    <a:pt x="3965" y="2264154"/>
                  </a:lnTo>
                  <a:lnTo>
                    <a:pt x="2379" y="2256180"/>
                  </a:lnTo>
                  <a:lnTo>
                    <a:pt x="793" y="2248206"/>
                  </a:lnTo>
                  <a:lnTo>
                    <a:pt x="0" y="2240156"/>
                  </a:lnTo>
                  <a:lnTo>
                    <a:pt x="0" y="2232025"/>
                  </a:lnTo>
                </a:path>
              </a:pathLst>
            </a:custGeom>
            <a:ln w="6350">
              <a:solidFill>
                <a:srgbClr val="CCFA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27">
              <a:extLst>
                <a:ext uri="{FF2B5EF4-FFF2-40B4-BE49-F238E27FC236}">
                  <a16:creationId xmlns:a16="http://schemas.microsoft.com/office/drawing/2014/main" id="{B64F647A-FB0F-6BB4-7944-55C063A9D86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6475" y="7629526"/>
              <a:ext cx="292100" cy="307975"/>
            </a:xfrm>
            <a:prstGeom prst="rect">
              <a:avLst/>
            </a:prstGeom>
          </p:spPr>
        </p:pic>
      </p:grpSp>
      <p:sp>
        <p:nvSpPr>
          <p:cNvPr id="12" name="object 28">
            <a:extLst>
              <a:ext uri="{FF2B5EF4-FFF2-40B4-BE49-F238E27FC236}">
                <a16:creationId xmlns:a16="http://schemas.microsoft.com/office/drawing/2014/main" id="{AA5AB811-4401-8D8E-6ACA-42F8ED5CEFB9}"/>
              </a:ext>
            </a:extLst>
          </p:cNvPr>
          <p:cNvSpPr txBox="1"/>
          <p:nvPr/>
        </p:nvSpPr>
        <p:spPr>
          <a:xfrm>
            <a:off x="2228850" y="2498803"/>
            <a:ext cx="3168650" cy="4699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6800"/>
              </a:lnSpc>
              <a:spcBef>
                <a:spcPts val="90"/>
              </a:spcBef>
            </a:pPr>
            <a:r>
              <a:rPr sz="1150" spc="-45" dirty="0">
                <a:solidFill>
                  <a:srgbClr val="465469"/>
                </a:solidFill>
                <a:latin typeface="Trebuchet MS"/>
                <a:cs typeface="Trebuchet MS"/>
              </a:rPr>
              <a:t>Proxmox</a:t>
            </a:r>
            <a:r>
              <a:rPr sz="1150" spc="-4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funge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da</a:t>
            </a:r>
            <a:r>
              <a:rPr sz="1150" spc="-4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b="1" spc="-55" dirty="0">
                <a:solidFill>
                  <a:srgbClr val="465469"/>
                </a:solidFill>
                <a:latin typeface="Trebuchet MS"/>
                <a:cs typeface="Trebuchet MS"/>
              </a:rPr>
              <a:t>Hypervisor</a:t>
            </a:r>
            <a:r>
              <a:rPr sz="1150" b="1" spc="-6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per</a:t>
            </a:r>
            <a:r>
              <a:rPr sz="1150" spc="-6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75" dirty="0">
                <a:solidFill>
                  <a:srgbClr val="465469"/>
                </a:solidFill>
                <a:latin typeface="Trebuchet MS"/>
                <a:cs typeface="Trebuchet MS"/>
              </a:rPr>
              <a:t>l'intero</a:t>
            </a:r>
            <a:r>
              <a:rPr sz="1150" spc="-5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cluster, </a:t>
            </a:r>
            <a:r>
              <a:rPr sz="1150" spc="-40" dirty="0">
                <a:solidFill>
                  <a:srgbClr val="465469"/>
                </a:solidFill>
                <a:latin typeface="Trebuchet MS"/>
                <a:cs typeface="Trebuchet MS"/>
              </a:rPr>
              <a:t>permettendo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30" dirty="0">
                <a:solidFill>
                  <a:srgbClr val="465469"/>
                </a:solidFill>
                <a:latin typeface="Trebuchet MS"/>
                <a:cs typeface="Trebuchet MS"/>
              </a:rPr>
              <a:t>una</a:t>
            </a:r>
            <a:r>
              <a:rPr sz="1150" spc="-5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35" dirty="0">
                <a:solidFill>
                  <a:srgbClr val="465469"/>
                </a:solidFill>
                <a:latin typeface="Trebuchet MS"/>
                <a:cs typeface="Trebuchet MS"/>
              </a:rPr>
              <a:t>gestione</a:t>
            </a:r>
            <a:r>
              <a:rPr sz="1150" spc="-7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flessibile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dei</a:t>
            </a:r>
            <a:r>
              <a:rPr sz="1150" spc="1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0" dirty="0">
                <a:solidFill>
                  <a:srgbClr val="465469"/>
                </a:solidFill>
                <a:latin typeface="Trebuchet MS"/>
                <a:cs typeface="Trebuchet MS"/>
              </a:rPr>
              <a:t>nodi</a:t>
            </a:r>
            <a:r>
              <a:rPr sz="1150" spc="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virtuali.</a:t>
            </a:r>
            <a:endParaRPr sz="1150" dirty="0">
              <a:latin typeface="Trebuchet MS"/>
              <a:cs typeface="Trebuchet MS"/>
            </a:endParaRPr>
          </a:p>
        </p:txBody>
      </p:sp>
      <p:sp>
        <p:nvSpPr>
          <p:cNvPr id="14" name="object 29">
            <a:extLst>
              <a:ext uri="{FF2B5EF4-FFF2-40B4-BE49-F238E27FC236}">
                <a16:creationId xmlns:a16="http://schemas.microsoft.com/office/drawing/2014/main" id="{78323596-9F3B-FD53-BF49-A5D67D9FC875}"/>
              </a:ext>
            </a:extLst>
          </p:cNvPr>
          <p:cNvSpPr txBox="1"/>
          <p:nvPr/>
        </p:nvSpPr>
        <p:spPr>
          <a:xfrm>
            <a:off x="2640748" y="3813973"/>
            <a:ext cx="1296670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90" dirty="0">
                <a:solidFill>
                  <a:srgbClr val="0E756E"/>
                </a:solidFill>
                <a:latin typeface="Trebuchet MS"/>
                <a:cs typeface="Trebuchet MS"/>
              </a:rPr>
              <a:t>Quorum</a:t>
            </a:r>
            <a:r>
              <a:rPr sz="1700" b="1" spc="-175" dirty="0">
                <a:solidFill>
                  <a:srgbClr val="0E756E"/>
                </a:solidFill>
                <a:latin typeface="Trebuchet MS"/>
                <a:cs typeface="Trebuchet MS"/>
              </a:rPr>
              <a:t> </a:t>
            </a:r>
            <a:r>
              <a:rPr sz="1700" b="1" spc="-30" dirty="0">
                <a:solidFill>
                  <a:srgbClr val="0E756E"/>
                </a:solidFill>
                <a:latin typeface="Trebuchet MS"/>
                <a:cs typeface="Trebuchet MS"/>
              </a:rPr>
              <a:t>&amp;</a:t>
            </a:r>
            <a:r>
              <a:rPr sz="1700" b="1" spc="-145" dirty="0">
                <a:solidFill>
                  <a:srgbClr val="0E756E"/>
                </a:solidFill>
                <a:latin typeface="Trebuchet MS"/>
                <a:cs typeface="Trebuchet MS"/>
              </a:rPr>
              <a:t> </a:t>
            </a:r>
            <a:r>
              <a:rPr sz="1700" b="1" spc="-25" dirty="0">
                <a:solidFill>
                  <a:srgbClr val="0E756E"/>
                </a:solidFill>
                <a:latin typeface="Trebuchet MS"/>
                <a:cs typeface="Trebuchet MS"/>
              </a:rPr>
              <a:t>HA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5" name="object 30">
            <a:extLst>
              <a:ext uri="{FF2B5EF4-FFF2-40B4-BE49-F238E27FC236}">
                <a16:creationId xmlns:a16="http://schemas.microsoft.com/office/drawing/2014/main" id="{70D5F66E-D100-DEE8-400A-81EFDE2A9085}"/>
              </a:ext>
            </a:extLst>
          </p:cNvPr>
          <p:cNvSpPr txBox="1"/>
          <p:nvPr/>
        </p:nvSpPr>
        <p:spPr>
          <a:xfrm>
            <a:off x="2287181" y="4335498"/>
            <a:ext cx="2895600" cy="9144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26800"/>
              </a:lnSpc>
              <a:spcBef>
                <a:spcPts val="90"/>
              </a:spcBef>
            </a:pPr>
            <a:r>
              <a:rPr sz="1150" spc="-125" dirty="0">
                <a:solidFill>
                  <a:srgbClr val="115D58"/>
                </a:solidFill>
                <a:latin typeface="Trebuchet MS"/>
                <a:cs typeface="Trebuchet MS"/>
              </a:rPr>
              <a:t>In</a:t>
            </a:r>
            <a:r>
              <a:rPr sz="1150" spc="35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115D58"/>
                </a:solidFill>
                <a:latin typeface="Trebuchet MS"/>
                <a:cs typeface="Trebuchet MS"/>
              </a:rPr>
              <a:t>caso</a:t>
            </a:r>
            <a:r>
              <a:rPr sz="1150" spc="-85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110" dirty="0">
                <a:solidFill>
                  <a:srgbClr val="115D58"/>
                </a:solidFill>
                <a:latin typeface="Trebuchet MS"/>
                <a:cs typeface="Trebuchet MS"/>
              </a:rPr>
              <a:t>di</a:t>
            </a:r>
            <a:r>
              <a:rPr sz="1150" spc="20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115D58"/>
                </a:solidFill>
                <a:latin typeface="Trebuchet MS"/>
                <a:cs typeface="Trebuchet MS"/>
              </a:rPr>
              <a:t>guasto</a:t>
            </a:r>
            <a:r>
              <a:rPr sz="1150" spc="-55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30" dirty="0">
                <a:solidFill>
                  <a:srgbClr val="115D58"/>
                </a:solidFill>
                <a:latin typeface="Trebuchet MS"/>
                <a:cs typeface="Trebuchet MS"/>
              </a:rPr>
              <a:t>hardware</a:t>
            </a:r>
            <a:r>
              <a:rPr sz="1150" spc="-45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110" dirty="0">
                <a:solidFill>
                  <a:srgbClr val="115D58"/>
                </a:solidFill>
                <a:latin typeface="Trebuchet MS"/>
                <a:cs typeface="Trebuchet MS"/>
              </a:rPr>
              <a:t>di</a:t>
            </a:r>
            <a:r>
              <a:rPr sz="1150" spc="50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105" dirty="0">
                <a:solidFill>
                  <a:srgbClr val="115D58"/>
                </a:solidFill>
                <a:latin typeface="Trebuchet MS"/>
                <a:cs typeface="Trebuchet MS"/>
              </a:rPr>
              <a:t>un</a:t>
            </a:r>
            <a:r>
              <a:rPr sz="1150" spc="15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115D58"/>
                </a:solidFill>
                <a:latin typeface="Trebuchet MS"/>
                <a:cs typeface="Trebuchet MS"/>
              </a:rPr>
              <a:t>nodo</a:t>
            </a:r>
            <a:r>
              <a:rPr sz="1150" spc="-35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100" dirty="0">
                <a:solidFill>
                  <a:srgbClr val="115D58"/>
                </a:solidFill>
                <a:latin typeface="Trebuchet MS"/>
                <a:cs typeface="Trebuchet MS"/>
              </a:rPr>
              <a:t>fisico,</a:t>
            </a:r>
            <a:r>
              <a:rPr sz="1150" spc="55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115D58"/>
                </a:solidFill>
                <a:latin typeface="Trebuchet MS"/>
                <a:cs typeface="Trebuchet MS"/>
              </a:rPr>
              <a:t>le </a:t>
            </a:r>
            <a:r>
              <a:rPr sz="1150" spc="65" dirty="0">
                <a:solidFill>
                  <a:srgbClr val="115D58"/>
                </a:solidFill>
                <a:latin typeface="Trebuchet MS"/>
                <a:cs typeface="Trebuchet MS"/>
              </a:rPr>
              <a:t>VM</a:t>
            </a:r>
            <a:r>
              <a:rPr sz="1150" spc="-75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65" dirty="0">
                <a:solidFill>
                  <a:srgbClr val="115D58"/>
                </a:solidFill>
                <a:latin typeface="Trebuchet MS"/>
                <a:cs typeface="Trebuchet MS"/>
              </a:rPr>
              <a:t>(Login</a:t>
            </a:r>
            <a:r>
              <a:rPr sz="1150" spc="-25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115D58"/>
                </a:solidFill>
                <a:latin typeface="Trebuchet MS"/>
                <a:cs typeface="Trebuchet MS"/>
              </a:rPr>
              <a:t>o</a:t>
            </a:r>
            <a:r>
              <a:rPr sz="1150" spc="-45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30" dirty="0">
                <a:solidFill>
                  <a:srgbClr val="115D58"/>
                </a:solidFill>
                <a:latin typeface="Trebuchet MS"/>
                <a:cs typeface="Trebuchet MS"/>
              </a:rPr>
              <a:t>Slurm</a:t>
            </a:r>
            <a:r>
              <a:rPr sz="1150" spc="-60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65" dirty="0">
                <a:solidFill>
                  <a:srgbClr val="115D58"/>
                </a:solidFill>
                <a:latin typeface="Trebuchet MS"/>
                <a:cs typeface="Trebuchet MS"/>
              </a:rPr>
              <a:t>Controller)</a:t>
            </a:r>
            <a:r>
              <a:rPr sz="1150" spc="35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115D58"/>
                </a:solidFill>
                <a:latin typeface="Trebuchet MS"/>
                <a:cs typeface="Trebuchet MS"/>
              </a:rPr>
              <a:t>vengono</a:t>
            </a:r>
            <a:r>
              <a:rPr sz="1150" spc="-45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115D58"/>
                </a:solidFill>
                <a:latin typeface="Trebuchet MS"/>
                <a:cs typeface="Trebuchet MS"/>
              </a:rPr>
              <a:t>migrate </a:t>
            </a:r>
            <a:r>
              <a:rPr sz="1150" spc="-40" dirty="0">
                <a:solidFill>
                  <a:srgbClr val="115D58"/>
                </a:solidFill>
                <a:latin typeface="Trebuchet MS"/>
                <a:cs typeface="Trebuchet MS"/>
              </a:rPr>
              <a:t>automaticamente</a:t>
            </a:r>
            <a:r>
              <a:rPr sz="1150" spc="-50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60" dirty="0">
                <a:solidFill>
                  <a:srgbClr val="115D58"/>
                </a:solidFill>
                <a:latin typeface="Trebuchet MS"/>
                <a:cs typeface="Trebuchet MS"/>
              </a:rPr>
              <a:t>su</a:t>
            </a:r>
            <a:r>
              <a:rPr sz="1150" spc="-25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60" dirty="0">
                <a:solidFill>
                  <a:srgbClr val="115D58"/>
                </a:solidFill>
                <a:latin typeface="Trebuchet MS"/>
                <a:cs typeface="Trebuchet MS"/>
              </a:rPr>
              <a:t>nodi</a:t>
            </a:r>
            <a:r>
              <a:rPr sz="1150" spc="10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50" dirty="0">
                <a:solidFill>
                  <a:srgbClr val="115D58"/>
                </a:solidFill>
                <a:latin typeface="Trebuchet MS"/>
                <a:cs typeface="Trebuchet MS"/>
              </a:rPr>
              <a:t>sani</a:t>
            </a:r>
            <a:r>
              <a:rPr sz="1150" spc="50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30" dirty="0">
                <a:solidFill>
                  <a:srgbClr val="115D58"/>
                </a:solidFill>
                <a:latin typeface="Trebuchet MS"/>
                <a:cs typeface="Trebuchet MS"/>
              </a:rPr>
              <a:t>grazie</a:t>
            </a:r>
            <a:r>
              <a:rPr sz="1150" spc="-50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80" dirty="0">
                <a:solidFill>
                  <a:srgbClr val="115D58"/>
                </a:solidFill>
                <a:latin typeface="Trebuchet MS"/>
                <a:cs typeface="Trebuchet MS"/>
              </a:rPr>
              <a:t>allo</a:t>
            </a:r>
            <a:r>
              <a:rPr sz="1150" spc="-5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115D58"/>
                </a:solidFill>
                <a:latin typeface="Trebuchet MS"/>
                <a:cs typeface="Trebuchet MS"/>
              </a:rPr>
              <a:t>stack </a:t>
            </a:r>
            <a:r>
              <a:rPr sz="1150" dirty="0">
                <a:solidFill>
                  <a:srgbClr val="115D58"/>
                </a:solidFill>
                <a:latin typeface="Trebuchet MS"/>
                <a:cs typeface="Trebuchet MS"/>
              </a:rPr>
              <a:t>HA</a:t>
            </a:r>
            <a:r>
              <a:rPr sz="1150" spc="-100" dirty="0">
                <a:solidFill>
                  <a:srgbClr val="115D58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115D58"/>
                </a:solidFill>
                <a:latin typeface="Trebuchet MS"/>
                <a:cs typeface="Trebuchet MS"/>
              </a:rPr>
              <a:t>integrato.</a:t>
            </a:r>
            <a:endParaRPr sz="1150" dirty="0">
              <a:latin typeface="Trebuchet MS"/>
              <a:cs typeface="Trebuchet MS"/>
            </a:endParaRPr>
          </a:p>
        </p:txBody>
      </p:sp>
      <p:sp>
        <p:nvSpPr>
          <p:cNvPr id="17" name="object 32">
            <a:extLst>
              <a:ext uri="{FF2B5EF4-FFF2-40B4-BE49-F238E27FC236}">
                <a16:creationId xmlns:a16="http://schemas.microsoft.com/office/drawing/2014/main" id="{802BCD25-3C44-E81E-EDDB-37FE79CAE594}"/>
              </a:ext>
            </a:extLst>
          </p:cNvPr>
          <p:cNvSpPr txBox="1"/>
          <p:nvPr/>
        </p:nvSpPr>
        <p:spPr>
          <a:xfrm>
            <a:off x="6096000" y="2502740"/>
            <a:ext cx="2590800" cy="3706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b="1" spc="165" dirty="0">
                <a:solidFill>
                  <a:srgbClr val="0DA5E8"/>
                </a:solidFill>
                <a:latin typeface="Cambria"/>
                <a:cs typeface="Cambria"/>
              </a:rPr>
              <a:t>→</a:t>
            </a:r>
            <a:r>
              <a:rPr sz="1100" b="1" spc="434" dirty="0">
                <a:solidFill>
                  <a:srgbClr val="0DA5E8"/>
                </a:solidFill>
                <a:latin typeface="Cambria"/>
                <a:cs typeface="Cambria"/>
              </a:rPr>
              <a:t> </a:t>
            </a:r>
            <a:r>
              <a:rPr sz="1150" b="1" spc="-10" dirty="0">
                <a:solidFill>
                  <a:srgbClr val="465469"/>
                </a:solidFill>
                <a:latin typeface="Trebuchet MS"/>
                <a:cs typeface="Trebuchet MS"/>
              </a:rPr>
              <a:t>KVM/LXC: 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Mix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di</a:t>
            </a:r>
            <a:r>
              <a:rPr sz="1150" spc="-1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35" dirty="0">
                <a:solidFill>
                  <a:srgbClr val="465469"/>
                </a:solidFill>
                <a:latin typeface="Trebuchet MS"/>
                <a:cs typeface="Trebuchet MS"/>
              </a:rPr>
              <a:t>macchine</a:t>
            </a:r>
            <a:r>
              <a:rPr sz="1150" spc="-9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virtuali</a:t>
            </a:r>
            <a:r>
              <a:rPr sz="1150" spc="-1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e</a:t>
            </a:r>
            <a:r>
              <a:rPr sz="1150" spc="-9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lang="en-US" sz="1150" spc="-90" dirty="0">
                <a:solidFill>
                  <a:srgbClr val="465469"/>
                </a:solidFill>
                <a:latin typeface="Trebuchet MS"/>
                <a:cs typeface="Trebuchet MS"/>
              </a:rPr>
              <a:t>    </a:t>
            </a:r>
            <a:r>
              <a:rPr sz="1150" spc="-50" dirty="0">
                <a:solidFill>
                  <a:srgbClr val="465469"/>
                </a:solidFill>
                <a:latin typeface="Trebuchet MS"/>
                <a:cs typeface="Trebuchet MS"/>
              </a:rPr>
              <a:t>c</a:t>
            </a:r>
            <a:r>
              <a:rPr lang="en-US" sz="1150" spc="-50" dirty="0">
                <a:solidFill>
                  <a:srgbClr val="465469"/>
                </a:solidFill>
                <a:latin typeface="Trebuchet MS"/>
                <a:cs typeface="Trebuchet MS"/>
              </a:rPr>
              <a:t>ontainer </a:t>
            </a:r>
            <a:r>
              <a:rPr lang="en-US" sz="1150" spc="-50" dirty="0" err="1">
                <a:solidFill>
                  <a:srgbClr val="465469"/>
                </a:solidFill>
                <a:latin typeface="Trebuchet MS"/>
                <a:cs typeface="Trebuchet MS"/>
              </a:rPr>
              <a:t>leggeri</a:t>
            </a:r>
            <a:endParaRPr sz="1150" dirty="0">
              <a:latin typeface="Trebuchet MS"/>
              <a:cs typeface="Trebuchet MS"/>
            </a:endParaRPr>
          </a:p>
        </p:txBody>
      </p:sp>
      <p:sp>
        <p:nvSpPr>
          <p:cNvPr id="18" name="object 33">
            <a:extLst>
              <a:ext uri="{FF2B5EF4-FFF2-40B4-BE49-F238E27FC236}">
                <a16:creationId xmlns:a16="http://schemas.microsoft.com/office/drawing/2014/main" id="{8A1C1E87-0925-7FC7-134A-841C4B452177}"/>
              </a:ext>
            </a:extLst>
          </p:cNvPr>
          <p:cNvSpPr txBox="1"/>
          <p:nvPr/>
        </p:nvSpPr>
        <p:spPr>
          <a:xfrm>
            <a:off x="6096000" y="3000453"/>
            <a:ext cx="2625090" cy="43864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34950" marR="5080" indent="-222250">
              <a:lnSpc>
                <a:spcPct val="126800"/>
              </a:lnSpc>
              <a:spcBef>
                <a:spcPts val="90"/>
              </a:spcBef>
            </a:pPr>
            <a:r>
              <a:rPr sz="1100" b="1" spc="165" dirty="0">
                <a:solidFill>
                  <a:srgbClr val="0DA5E8"/>
                </a:solidFill>
                <a:latin typeface="Cambria"/>
                <a:cs typeface="Cambria"/>
              </a:rPr>
              <a:t>→</a:t>
            </a:r>
            <a:r>
              <a:rPr sz="1100" b="1" spc="470" dirty="0">
                <a:solidFill>
                  <a:srgbClr val="0DA5E8"/>
                </a:solidFill>
                <a:latin typeface="Cambria"/>
                <a:cs typeface="Cambria"/>
              </a:rPr>
              <a:t> </a:t>
            </a:r>
            <a:r>
              <a:rPr sz="1150" b="1" spc="-50" dirty="0">
                <a:solidFill>
                  <a:srgbClr val="465469"/>
                </a:solidFill>
                <a:latin typeface="Trebuchet MS"/>
                <a:cs typeface="Trebuchet MS"/>
              </a:rPr>
              <a:t>Web</a:t>
            </a:r>
            <a:r>
              <a:rPr sz="1150" b="1" spc="-8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b="1" spc="-70" dirty="0">
                <a:solidFill>
                  <a:srgbClr val="465469"/>
                </a:solidFill>
                <a:latin typeface="Trebuchet MS"/>
                <a:cs typeface="Trebuchet MS"/>
              </a:rPr>
              <a:t>GUI:</a:t>
            </a:r>
            <a:r>
              <a:rPr sz="1150" b="1" spc="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Monitoraggio</a:t>
            </a:r>
            <a:r>
              <a:rPr sz="1150" spc="-7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5" dirty="0" err="1">
                <a:solidFill>
                  <a:srgbClr val="465469"/>
                </a:solidFill>
                <a:latin typeface="Trebuchet MS"/>
                <a:cs typeface="Trebuchet MS"/>
              </a:rPr>
              <a:t>centralizzato</a:t>
            </a:r>
            <a:r>
              <a:rPr sz="1150" spc="-7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50" dirty="0" err="1">
                <a:solidFill>
                  <a:srgbClr val="465469"/>
                </a:solidFill>
                <a:latin typeface="Trebuchet MS"/>
                <a:cs typeface="Trebuchet MS"/>
              </a:rPr>
              <a:t>d</a:t>
            </a:r>
            <a:r>
              <a:rPr lang="en-US" sz="1150" spc="-50" dirty="0" err="1">
                <a:solidFill>
                  <a:srgbClr val="465469"/>
                </a:solidFill>
                <a:latin typeface="Trebuchet MS"/>
                <a:cs typeface="Trebuchet MS"/>
              </a:rPr>
              <a:t>ei</a:t>
            </a:r>
            <a:r>
              <a:rPr sz="1150" spc="-5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nodi.</a:t>
            </a:r>
            <a:endParaRPr sz="1150" dirty="0">
              <a:latin typeface="Trebuchet MS"/>
              <a:cs typeface="Trebuchet MS"/>
            </a:endParaRPr>
          </a:p>
        </p:txBody>
      </p:sp>
      <p:sp>
        <p:nvSpPr>
          <p:cNvPr id="19" name="object 34">
            <a:extLst>
              <a:ext uri="{FF2B5EF4-FFF2-40B4-BE49-F238E27FC236}">
                <a16:creationId xmlns:a16="http://schemas.microsoft.com/office/drawing/2014/main" id="{6D4247C8-5E86-C77F-9ACF-36A5AF9E3863}"/>
              </a:ext>
            </a:extLst>
          </p:cNvPr>
          <p:cNvSpPr txBox="1"/>
          <p:nvPr/>
        </p:nvSpPr>
        <p:spPr>
          <a:xfrm>
            <a:off x="6096000" y="3540203"/>
            <a:ext cx="2604770" cy="43864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34950" marR="5080" indent="-222250">
              <a:lnSpc>
                <a:spcPct val="126800"/>
              </a:lnSpc>
              <a:spcBef>
                <a:spcPts val="90"/>
              </a:spcBef>
            </a:pPr>
            <a:r>
              <a:rPr sz="1100" b="1" spc="165" dirty="0">
                <a:solidFill>
                  <a:srgbClr val="0DA5E8"/>
                </a:solidFill>
                <a:latin typeface="Cambria"/>
                <a:cs typeface="Cambria"/>
              </a:rPr>
              <a:t>→</a:t>
            </a:r>
            <a:r>
              <a:rPr sz="1100" b="1" spc="420" dirty="0">
                <a:solidFill>
                  <a:srgbClr val="0DA5E8"/>
                </a:solidFill>
                <a:latin typeface="Cambria"/>
                <a:cs typeface="Cambria"/>
              </a:rPr>
              <a:t> </a:t>
            </a:r>
            <a:r>
              <a:rPr sz="1150" b="1" spc="-55" dirty="0">
                <a:solidFill>
                  <a:srgbClr val="465469"/>
                </a:solidFill>
                <a:latin typeface="Trebuchet MS"/>
                <a:cs typeface="Trebuchet MS"/>
              </a:rPr>
              <a:t>Live</a:t>
            </a:r>
            <a:r>
              <a:rPr sz="1150" b="1" spc="-10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b="1" spc="-50" dirty="0">
                <a:solidFill>
                  <a:srgbClr val="465469"/>
                </a:solidFill>
                <a:latin typeface="Trebuchet MS"/>
                <a:cs typeface="Trebuchet MS"/>
              </a:rPr>
              <a:t>Migration:</a:t>
            </a:r>
            <a:r>
              <a:rPr sz="1150" b="1" spc="-1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Spostamento</a:t>
            </a:r>
            <a:r>
              <a:rPr sz="1150" spc="-9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5" dirty="0" err="1">
                <a:solidFill>
                  <a:srgbClr val="465469"/>
                </a:solidFill>
                <a:latin typeface="Trebuchet MS"/>
                <a:cs typeface="Trebuchet MS"/>
              </a:rPr>
              <a:t>dei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0" dirty="0" err="1">
                <a:solidFill>
                  <a:srgbClr val="465469"/>
                </a:solidFill>
                <a:latin typeface="Trebuchet MS"/>
                <a:cs typeface="Trebuchet MS"/>
              </a:rPr>
              <a:t>caric</a:t>
            </a:r>
            <a:r>
              <a:rPr lang="en-US" sz="1150" spc="-20" dirty="0" err="1">
                <a:solidFill>
                  <a:srgbClr val="465469"/>
                </a:solidFill>
                <a:latin typeface="Trebuchet MS"/>
                <a:cs typeface="Trebuchet MS"/>
              </a:rPr>
              <a:t>hi</a:t>
            </a:r>
            <a:r>
              <a:rPr lang="en-US" sz="1150" spc="-20" dirty="0">
                <a:solidFill>
                  <a:srgbClr val="465469"/>
                </a:solidFill>
                <a:latin typeface="Trebuchet MS"/>
                <a:cs typeface="Trebuchet MS"/>
              </a:rPr>
              <a:t>, </a:t>
            </a:r>
            <a:r>
              <a:rPr lang="en-US" sz="1150" spc="-20" dirty="0" err="1">
                <a:solidFill>
                  <a:srgbClr val="465469"/>
                </a:solidFill>
                <a:latin typeface="Trebuchet MS"/>
                <a:cs typeface="Trebuchet MS"/>
              </a:rPr>
              <a:t>uguale</a:t>
            </a:r>
            <a:r>
              <a:rPr lang="en-US" sz="1150" spc="-20" dirty="0">
                <a:solidFill>
                  <a:srgbClr val="465469"/>
                </a:solidFill>
                <a:latin typeface="Trebuchet MS"/>
                <a:cs typeface="Trebuchet MS"/>
              </a:rPr>
              <a:t> a </a:t>
            </a:r>
            <a:r>
              <a:rPr lang="en-US" sz="1150" spc="-20" dirty="0" err="1">
                <a:solidFill>
                  <a:srgbClr val="465469"/>
                </a:solidFill>
                <a:latin typeface="Trebuchet MS"/>
                <a:cs typeface="Trebuchet MS"/>
              </a:rPr>
              <a:t>meno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downtime.</a:t>
            </a:r>
            <a:endParaRPr sz="1150" dirty="0">
              <a:latin typeface="Trebuchet MS"/>
              <a:cs typeface="Trebuchet MS"/>
            </a:endParaRPr>
          </a:p>
        </p:txBody>
      </p:sp>
      <p:sp>
        <p:nvSpPr>
          <p:cNvPr id="20" name="object 35">
            <a:extLst>
              <a:ext uri="{FF2B5EF4-FFF2-40B4-BE49-F238E27FC236}">
                <a16:creationId xmlns:a16="http://schemas.microsoft.com/office/drawing/2014/main" id="{B08B5BB4-3005-4CEC-5D58-38D230D001E7}"/>
              </a:ext>
            </a:extLst>
          </p:cNvPr>
          <p:cNvSpPr txBox="1"/>
          <p:nvPr/>
        </p:nvSpPr>
        <p:spPr>
          <a:xfrm>
            <a:off x="6096000" y="4128340"/>
            <a:ext cx="2632075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b="1" spc="165" dirty="0">
                <a:solidFill>
                  <a:srgbClr val="0DA5E8"/>
                </a:solidFill>
                <a:latin typeface="Cambria"/>
                <a:cs typeface="Cambria"/>
              </a:rPr>
              <a:t>→</a:t>
            </a:r>
            <a:r>
              <a:rPr sz="1100" b="1" spc="470" dirty="0">
                <a:solidFill>
                  <a:srgbClr val="0DA5E8"/>
                </a:solidFill>
                <a:latin typeface="Cambria"/>
                <a:cs typeface="Cambria"/>
              </a:rPr>
              <a:t> </a:t>
            </a:r>
            <a:r>
              <a:rPr sz="1150" b="1" spc="-85" dirty="0">
                <a:solidFill>
                  <a:srgbClr val="465469"/>
                </a:solidFill>
                <a:latin typeface="Trebuchet MS"/>
                <a:cs typeface="Trebuchet MS"/>
              </a:rPr>
              <a:t>Fencing:</a:t>
            </a:r>
            <a:r>
              <a:rPr sz="1150" b="1" spc="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0" dirty="0">
                <a:solidFill>
                  <a:srgbClr val="465469"/>
                </a:solidFill>
                <a:latin typeface="Trebuchet MS"/>
                <a:cs typeface="Trebuchet MS"/>
              </a:rPr>
              <a:t>Protezione</a:t>
            </a:r>
            <a:r>
              <a:rPr sz="1150" spc="-8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5" dirty="0">
                <a:solidFill>
                  <a:srgbClr val="465469"/>
                </a:solidFill>
                <a:latin typeface="Trebuchet MS"/>
                <a:cs typeface="Trebuchet MS"/>
              </a:rPr>
              <a:t>contro</a:t>
            </a:r>
            <a:r>
              <a:rPr sz="1150" spc="-7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60" dirty="0">
                <a:solidFill>
                  <a:srgbClr val="465469"/>
                </a:solidFill>
                <a:latin typeface="Trebuchet MS"/>
                <a:cs typeface="Trebuchet MS"/>
              </a:rPr>
              <a:t>il</a:t>
            </a:r>
            <a:r>
              <a:rPr sz="1150" spc="1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"split-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brain</a:t>
            </a:r>
            <a:endParaRPr sz="115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955980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46360-6CB6-6786-5993-121AAE6DF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ABBDF6A-8289-A7AD-2EBF-C483DD1F6846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FF720F-FFAA-197F-B0B2-6757498FBC98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FE2B1D5-F0FC-4E77-91FA-C77F2B9D0B5D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DB415723-CAE3-58FE-A9CE-499303C0E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11" name="object 12" descr="$PPTXTitle">
            <a:extLst>
              <a:ext uri="{FF2B5EF4-FFF2-40B4-BE49-F238E27FC236}">
                <a16:creationId xmlns:a16="http://schemas.microsoft.com/office/drawing/2014/main" id="{0BE70C88-B93F-5B45-0BE3-A53F4F1FD59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71440" y="1885667"/>
            <a:ext cx="359092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0" dirty="0">
                <a:solidFill>
                  <a:srgbClr val="2A65AF"/>
                </a:solidFill>
              </a:rPr>
              <a:t>CEPH:</a:t>
            </a:r>
            <a:r>
              <a:rPr spc="-55" dirty="0">
                <a:solidFill>
                  <a:srgbClr val="2A65AF"/>
                </a:solidFill>
              </a:rPr>
              <a:t> </a:t>
            </a:r>
            <a:r>
              <a:rPr spc="-20" dirty="0">
                <a:solidFill>
                  <a:srgbClr val="2A65AF"/>
                </a:solidFill>
              </a:rPr>
              <a:t>IL</a:t>
            </a:r>
            <a:r>
              <a:rPr spc="-125" dirty="0">
                <a:solidFill>
                  <a:srgbClr val="2A65AF"/>
                </a:solidFill>
              </a:rPr>
              <a:t> </a:t>
            </a:r>
            <a:r>
              <a:rPr dirty="0">
                <a:solidFill>
                  <a:srgbClr val="2A65AF"/>
                </a:solidFill>
              </a:rPr>
              <a:t>CUORE</a:t>
            </a:r>
            <a:r>
              <a:rPr spc="-135" dirty="0">
                <a:solidFill>
                  <a:srgbClr val="2A65AF"/>
                </a:solidFill>
              </a:rPr>
              <a:t> </a:t>
            </a:r>
            <a:r>
              <a:rPr dirty="0">
                <a:solidFill>
                  <a:srgbClr val="2A65AF"/>
                </a:solidFill>
              </a:rPr>
              <a:t>DEI</a:t>
            </a:r>
            <a:r>
              <a:rPr spc="-20" dirty="0">
                <a:solidFill>
                  <a:srgbClr val="2A65AF"/>
                </a:solidFill>
              </a:rPr>
              <a:t> DATI</a:t>
            </a: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11F11BA2-0489-943B-9ABE-3988FD478BD0}"/>
              </a:ext>
            </a:extLst>
          </p:cNvPr>
          <p:cNvSpPr txBox="1"/>
          <p:nvPr/>
        </p:nvSpPr>
        <p:spPr>
          <a:xfrm>
            <a:off x="2469628" y="2923986"/>
            <a:ext cx="1634489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35" dirty="0">
                <a:solidFill>
                  <a:srgbClr val="1D293B"/>
                </a:solidFill>
                <a:latin typeface="Trebuchet MS"/>
                <a:cs typeface="Trebuchet MS"/>
              </a:rPr>
              <a:t>Storage</a:t>
            </a:r>
            <a:r>
              <a:rPr sz="1700" b="1" spc="-120" dirty="0">
                <a:solidFill>
                  <a:srgbClr val="1D293B"/>
                </a:solidFill>
                <a:latin typeface="Trebuchet MS"/>
                <a:cs typeface="Trebuchet MS"/>
              </a:rPr>
              <a:t> </a:t>
            </a:r>
            <a:r>
              <a:rPr sz="1700" b="1" spc="-75" dirty="0">
                <a:solidFill>
                  <a:srgbClr val="1D293B"/>
                </a:solidFill>
                <a:latin typeface="Trebuchet MS"/>
                <a:cs typeface="Trebuchet MS"/>
              </a:rPr>
              <a:t>Unificato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84C90816-5665-C72D-ED0D-3AEB4238B8B3}"/>
              </a:ext>
            </a:extLst>
          </p:cNvPr>
          <p:cNvSpPr txBox="1"/>
          <p:nvPr/>
        </p:nvSpPr>
        <p:spPr>
          <a:xfrm>
            <a:off x="2469628" y="3299462"/>
            <a:ext cx="3081020" cy="69850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28600"/>
              </a:lnSpc>
              <a:spcBef>
                <a:spcPts val="65"/>
              </a:spcBef>
            </a:pP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Ceph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50" dirty="0">
                <a:solidFill>
                  <a:srgbClr val="465469"/>
                </a:solidFill>
                <a:latin typeface="Trebuchet MS"/>
                <a:cs typeface="Trebuchet MS"/>
              </a:rPr>
              <a:t>fornisce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Block</a:t>
            </a:r>
            <a:r>
              <a:rPr sz="1150" spc="-6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Storage</a:t>
            </a:r>
            <a:r>
              <a:rPr sz="1150" spc="-9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per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75" dirty="0">
                <a:solidFill>
                  <a:srgbClr val="465469"/>
                </a:solidFill>
                <a:latin typeface="Trebuchet MS"/>
                <a:cs typeface="Trebuchet MS"/>
              </a:rPr>
              <a:t>le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75" dirty="0">
                <a:solidFill>
                  <a:srgbClr val="465469"/>
                </a:solidFill>
                <a:latin typeface="Trebuchet MS"/>
                <a:cs typeface="Trebuchet MS"/>
              </a:rPr>
              <a:t>VM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 di</a:t>
            </a:r>
            <a:r>
              <a:rPr sz="1150" spc="-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Proxmox 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e</a:t>
            </a:r>
            <a:r>
              <a:rPr sz="1150" spc="-9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Shared</a:t>
            </a:r>
            <a:r>
              <a:rPr sz="1150" spc="-5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0" dirty="0">
                <a:solidFill>
                  <a:srgbClr val="465469"/>
                </a:solidFill>
                <a:latin typeface="Trebuchet MS"/>
                <a:cs typeface="Trebuchet MS"/>
              </a:rPr>
              <a:t>File</a:t>
            </a:r>
            <a:r>
              <a:rPr sz="1150" spc="-9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System</a:t>
            </a:r>
            <a:r>
              <a:rPr sz="1150" spc="-114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(CephFS)</a:t>
            </a:r>
            <a:r>
              <a:rPr sz="1150" spc="-1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per</a:t>
            </a:r>
            <a:r>
              <a:rPr sz="1150" spc="-9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75" dirty="0">
                <a:solidFill>
                  <a:srgbClr val="465469"/>
                </a:solidFill>
                <a:latin typeface="Trebuchet MS"/>
                <a:cs typeface="Trebuchet MS"/>
              </a:rPr>
              <a:t>le</a:t>
            </a:r>
            <a:r>
              <a:rPr sz="1150" spc="-9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home </a:t>
            </a:r>
            <a:r>
              <a:rPr sz="1150" spc="-55" dirty="0">
                <a:solidFill>
                  <a:srgbClr val="465469"/>
                </a:solidFill>
                <a:latin typeface="Trebuchet MS"/>
                <a:cs typeface="Trebuchet MS"/>
              </a:rPr>
              <a:t>directory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0" dirty="0">
                <a:solidFill>
                  <a:srgbClr val="465469"/>
                </a:solidFill>
                <a:latin typeface="Trebuchet MS"/>
                <a:cs typeface="Trebuchet MS"/>
              </a:rPr>
              <a:t>degli</a:t>
            </a:r>
            <a:r>
              <a:rPr sz="1150" spc="-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80" dirty="0">
                <a:solidFill>
                  <a:srgbClr val="465469"/>
                </a:solidFill>
                <a:latin typeface="Trebuchet MS"/>
                <a:cs typeface="Trebuchet MS"/>
              </a:rPr>
              <a:t>utenti</a:t>
            </a:r>
            <a:r>
              <a:rPr sz="1150" spc="-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90" dirty="0">
                <a:solidFill>
                  <a:srgbClr val="465469"/>
                </a:solidFill>
                <a:latin typeface="Trebuchet MS"/>
                <a:cs typeface="Trebuchet MS"/>
              </a:rPr>
              <a:t>nei</a:t>
            </a:r>
            <a:r>
              <a:rPr sz="1150" spc="-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0" dirty="0">
                <a:solidFill>
                  <a:srgbClr val="465469"/>
                </a:solidFill>
                <a:latin typeface="Trebuchet MS"/>
                <a:cs typeface="Trebuchet MS"/>
              </a:rPr>
              <a:t>nodi</a:t>
            </a:r>
            <a:r>
              <a:rPr sz="1150" spc="-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di</a:t>
            </a:r>
            <a:r>
              <a:rPr sz="1150" spc="-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calcolo.</a:t>
            </a:r>
            <a:endParaRPr sz="1150" dirty="0">
              <a:latin typeface="Trebuchet MS"/>
              <a:cs typeface="Trebuchet MS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10E60FEE-43E3-288E-59CB-0901D76E8A48}"/>
              </a:ext>
            </a:extLst>
          </p:cNvPr>
          <p:cNvSpPr txBox="1"/>
          <p:nvPr/>
        </p:nvSpPr>
        <p:spPr>
          <a:xfrm>
            <a:off x="6241528" y="2923986"/>
            <a:ext cx="1588770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105" dirty="0">
                <a:solidFill>
                  <a:srgbClr val="1D293B"/>
                </a:solidFill>
                <a:latin typeface="Trebuchet MS"/>
                <a:cs typeface="Trebuchet MS"/>
              </a:rPr>
              <a:t>Resilienza</a:t>
            </a:r>
            <a:r>
              <a:rPr sz="1700" b="1" spc="-80" dirty="0">
                <a:solidFill>
                  <a:srgbClr val="1D293B"/>
                </a:solidFill>
                <a:latin typeface="Trebuchet MS"/>
                <a:cs typeface="Trebuchet MS"/>
              </a:rPr>
              <a:t> </a:t>
            </a:r>
            <a:r>
              <a:rPr sz="1700" b="1" spc="-25" dirty="0">
                <a:solidFill>
                  <a:srgbClr val="1D293B"/>
                </a:solidFill>
                <a:latin typeface="Trebuchet MS"/>
                <a:cs typeface="Trebuchet MS"/>
              </a:rPr>
              <a:t>Nativa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A1B280BD-4EB7-E258-FFAF-A3CF496240D8}"/>
              </a:ext>
            </a:extLst>
          </p:cNvPr>
          <p:cNvSpPr txBox="1"/>
          <p:nvPr/>
        </p:nvSpPr>
        <p:spPr>
          <a:xfrm>
            <a:off x="6241528" y="3299462"/>
            <a:ext cx="3081020" cy="441596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algn="just">
              <a:lnSpc>
                <a:spcPct val="128600"/>
              </a:lnSpc>
              <a:spcBef>
                <a:spcPts val="65"/>
              </a:spcBef>
            </a:pPr>
            <a:r>
              <a:rPr sz="1150" spc="-55" dirty="0">
                <a:solidFill>
                  <a:srgbClr val="465469"/>
                </a:solidFill>
                <a:latin typeface="Trebuchet MS"/>
                <a:cs typeface="Trebuchet MS"/>
              </a:rPr>
              <a:t>Dati</a:t>
            </a:r>
            <a:r>
              <a:rPr sz="1150" spc="-1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80" dirty="0">
                <a:solidFill>
                  <a:srgbClr val="465469"/>
                </a:solidFill>
                <a:latin typeface="Trebuchet MS"/>
                <a:cs typeface="Trebuchet MS"/>
              </a:rPr>
              <a:t>replicati</a:t>
            </a:r>
            <a:r>
              <a:rPr sz="1150" spc="3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0" dirty="0">
                <a:solidFill>
                  <a:srgbClr val="465469"/>
                </a:solidFill>
                <a:latin typeface="Trebuchet MS"/>
                <a:cs typeface="Trebuchet MS"/>
              </a:rPr>
              <a:t>su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95" dirty="0">
                <a:solidFill>
                  <a:srgbClr val="465469"/>
                </a:solidFill>
                <a:latin typeface="Trebuchet MS"/>
                <a:cs typeface="Trebuchet MS"/>
              </a:rPr>
              <a:t>più</a:t>
            </a:r>
            <a:r>
              <a:rPr sz="1150" spc="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dischi/nodi.</a:t>
            </a:r>
            <a:r>
              <a:rPr sz="1150" spc="3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5" dirty="0">
                <a:solidFill>
                  <a:srgbClr val="465469"/>
                </a:solidFill>
                <a:latin typeface="Trebuchet MS"/>
                <a:cs typeface="Trebuchet MS"/>
              </a:rPr>
              <a:t>Autorigenerazione</a:t>
            </a:r>
            <a:r>
              <a:rPr sz="1150" spc="-3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70" dirty="0">
                <a:solidFill>
                  <a:srgbClr val="465469"/>
                </a:solidFill>
                <a:latin typeface="Trebuchet MS"/>
                <a:cs typeface="Trebuchet MS"/>
              </a:rPr>
              <a:t>in</a:t>
            </a:r>
            <a:r>
              <a:rPr sz="1150" spc="8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dirty="0" err="1">
                <a:solidFill>
                  <a:srgbClr val="465469"/>
                </a:solidFill>
                <a:latin typeface="Trebuchet MS"/>
                <a:cs typeface="Trebuchet MS"/>
              </a:rPr>
              <a:t>caso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10" dirty="0">
                <a:solidFill>
                  <a:srgbClr val="465469"/>
                </a:solidFill>
                <a:latin typeface="Trebuchet MS"/>
                <a:cs typeface="Trebuchet MS"/>
              </a:rPr>
              <a:t>d</a:t>
            </a:r>
            <a:r>
              <a:rPr lang="en-US" sz="1150" spc="-110" dirty="0">
                <a:solidFill>
                  <a:srgbClr val="465469"/>
                </a:solidFill>
                <a:latin typeface="Trebuchet MS"/>
                <a:cs typeface="Trebuchet MS"/>
              </a:rPr>
              <a:t>ella </a:t>
            </a:r>
            <a:r>
              <a:rPr lang="en-US" sz="1150" spc="-110" dirty="0" err="1">
                <a:solidFill>
                  <a:srgbClr val="465469"/>
                </a:solidFill>
                <a:latin typeface="Trebuchet MS"/>
                <a:cs typeface="Trebuchet MS"/>
              </a:rPr>
              <a:t>perdita</a:t>
            </a:r>
            <a:r>
              <a:rPr sz="1150" spc="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lang="en-US" sz="1150" spc="5" dirty="0">
                <a:solidFill>
                  <a:srgbClr val="465469"/>
                </a:solidFill>
                <a:latin typeface="Trebuchet MS"/>
                <a:cs typeface="Trebuchet MS"/>
              </a:rPr>
              <a:t>di </a:t>
            </a:r>
            <a:r>
              <a:rPr sz="1150" spc="-55" dirty="0">
                <a:solidFill>
                  <a:srgbClr val="465469"/>
                </a:solidFill>
                <a:latin typeface="Trebuchet MS"/>
                <a:cs typeface="Trebuchet MS"/>
              </a:rPr>
              <a:t>un</a:t>
            </a:r>
            <a:r>
              <a:rPr lang="en-US" sz="1150" spc="-55" dirty="0">
                <a:solidFill>
                  <a:srgbClr val="465469"/>
                </a:solidFill>
                <a:latin typeface="Trebuchet MS"/>
                <a:cs typeface="Trebuchet MS"/>
              </a:rPr>
              <a:t>o o </a:t>
            </a:r>
            <a:r>
              <a:rPr lang="en-US" sz="1150" spc="-55" dirty="0" err="1">
                <a:solidFill>
                  <a:srgbClr val="465469"/>
                </a:solidFill>
                <a:latin typeface="Trebuchet MS"/>
                <a:cs typeface="Trebuchet MS"/>
              </a:rPr>
              <a:t>più</a:t>
            </a:r>
            <a:r>
              <a:rPr sz="1150" spc="-8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 err="1">
                <a:solidFill>
                  <a:srgbClr val="465469"/>
                </a:solidFill>
                <a:latin typeface="Trebuchet MS"/>
                <a:cs typeface="Trebuchet MS"/>
              </a:rPr>
              <a:t>disc</a:t>
            </a:r>
            <a:r>
              <a:rPr lang="en-US" sz="1150" spc="-10" dirty="0" err="1">
                <a:solidFill>
                  <a:srgbClr val="465469"/>
                </a:solidFill>
                <a:latin typeface="Trebuchet MS"/>
                <a:cs typeface="Trebuchet MS"/>
              </a:rPr>
              <a:t>hi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.</a:t>
            </a:r>
            <a:endParaRPr sz="1150" dirty="0">
              <a:latin typeface="Trebuchet MS"/>
              <a:cs typeface="Trebuchet MS"/>
            </a:endParaRPr>
          </a:p>
        </p:txBody>
      </p:sp>
      <p:grpSp>
        <p:nvGrpSpPr>
          <p:cNvPr id="23" name="object 23">
            <a:extLst>
              <a:ext uri="{FF2B5EF4-FFF2-40B4-BE49-F238E27FC236}">
                <a16:creationId xmlns:a16="http://schemas.microsoft.com/office/drawing/2014/main" id="{9DB45856-DF59-3968-B50D-E088098B64F6}"/>
              </a:ext>
            </a:extLst>
          </p:cNvPr>
          <p:cNvGrpSpPr/>
          <p:nvPr/>
        </p:nvGrpSpPr>
        <p:grpSpPr>
          <a:xfrm>
            <a:off x="2831577" y="4619933"/>
            <a:ext cx="6457950" cy="615950"/>
            <a:chOff x="739775" y="3825875"/>
            <a:chExt cx="6457950" cy="615950"/>
          </a:xfrm>
        </p:grpSpPr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7D6CD1FD-C781-6598-020D-E01F69A32138}"/>
                </a:ext>
              </a:extLst>
            </p:cNvPr>
            <p:cNvSpPr/>
            <p:nvPr/>
          </p:nvSpPr>
          <p:spPr>
            <a:xfrm>
              <a:off x="752475" y="3825875"/>
              <a:ext cx="6445250" cy="615950"/>
            </a:xfrm>
            <a:custGeom>
              <a:avLst/>
              <a:gdLst/>
              <a:ahLst/>
              <a:cxnLst/>
              <a:rect l="l" t="t" r="r" b="b"/>
              <a:pathLst>
                <a:path w="6445250" h="615950">
                  <a:moveTo>
                    <a:pt x="6445150" y="615950"/>
                  </a:moveTo>
                  <a:lnTo>
                    <a:pt x="0" y="615950"/>
                  </a:lnTo>
                  <a:lnTo>
                    <a:pt x="0" y="0"/>
                  </a:lnTo>
                  <a:lnTo>
                    <a:pt x="6445150" y="0"/>
                  </a:lnTo>
                  <a:lnTo>
                    <a:pt x="6445150" y="6159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B9536E5E-ACBF-5195-64DE-615E6FA63361}"/>
                </a:ext>
              </a:extLst>
            </p:cNvPr>
            <p:cNvSpPr/>
            <p:nvPr/>
          </p:nvSpPr>
          <p:spPr>
            <a:xfrm>
              <a:off x="739775" y="3825875"/>
              <a:ext cx="25400" cy="615950"/>
            </a:xfrm>
            <a:custGeom>
              <a:avLst/>
              <a:gdLst/>
              <a:ahLst/>
              <a:cxnLst/>
              <a:rect l="l" t="t" r="r" b="b"/>
              <a:pathLst>
                <a:path w="25400" h="615950">
                  <a:moveTo>
                    <a:pt x="25400" y="615950"/>
                  </a:moveTo>
                  <a:lnTo>
                    <a:pt x="0" y="615950"/>
                  </a:lnTo>
                  <a:lnTo>
                    <a:pt x="0" y="0"/>
                  </a:lnTo>
                  <a:lnTo>
                    <a:pt x="25400" y="0"/>
                  </a:lnTo>
                  <a:lnTo>
                    <a:pt x="25400" y="615950"/>
                  </a:lnTo>
                  <a:close/>
                </a:path>
              </a:pathLst>
            </a:custGeom>
            <a:solidFill>
              <a:srgbClr val="0DA5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>
            <a:extLst>
              <a:ext uri="{FF2B5EF4-FFF2-40B4-BE49-F238E27FC236}">
                <a16:creationId xmlns:a16="http://schemas.microsoft.com/office/drawing/2014/main" id="{44DBF9C7-33C8-8DC1-0378-974CAF1ADF80}"/>
              </a:ext>
            </a:extLst>
          </p:cNvPr>
          <p:cNvSpPr txBox="1"/>
          <p:nvPr/>
        </p:nvSpPr>
        <p:spPr>
          <a:xfrm>
            <a:off x="2971277" y="4702337"/>
            <a:ext cx="2350770" cy="393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sz="1000" dirty="0">
                <a:solidFill>
                  <a:srgbClr val="0369A1"/>
                </a:solidFill>
                <a:latin typeface="Lucida Console"/>
                <a:cs typeface="Lucida Console"/>
              </a:rPr>
              <a:t>#</a:t>
            </a:r>
            <a:r>
              <a:rPr sz="1000" spc="-145" dirty="0">
                <a:solidFill>
                  <a:srgbClr val="0369A1"/>
                </a:solidFill>
                <a:latin typeface="Lucida Console"/>
                <a:cs typeface="Lucida Console"/>
              </a:rPr>
              <a:t> </a:t>
            </a:r>
            <a:r>
              <a:rPr sz="1000" spc="-60" dirty="0">
                <a:solidFill>
                  <a:srgbClr val="0369A1"/>
                </a:solidFill>
                <a:latin typeface="Lucida Console"/>
                <a:cs typeface="Lucida Console"/>
              </a:rPr>
              <a:t>Proxmox</a:t>
            </a:r>
            <a:r>
              <a:rPr sz="1000" spc="-90" dirty="0">
                <a:solidFill>
                  <a:srgbClr val="0369A1"/>
                </a:solidFill>
                <a:latin typeface="Lucida Console"/>
                <a:cs typeface="Lucida Console"/>
              </a:rPr>
              <a:t> </a:t>
            </a:r>
            <a:r>
              <a:rPr sz="1000" dirty="0">
                <a:solidFill>
                  <a:srgbClr val="0369A1"/>
                </a:solidFill>
                <a:latin typeface="Lucida Console"/>
                <a:cs typeface="Lucida Console"/>
              </a:rPr>
              <a:t>+</a:t>
            </a:r>
            <a:r>
              <a:rPr sz="1000" spc="-100" dirty="0">
                <a:solidFill>
                  <a:srgbClr val="0369A1"/>
                </a:solidFill>
                <a:latin typeface="Lucida Console"/>
                <a:cs typeface="Lucida Console"/>
              </a:rPr>
              <a:t> </a:t>
            </a:r>
            <a:r>
              <a:rPr sz="1000" spc="-60" dirty="0">
                <a:solidFill>
                  <a:srgbClr val="0369A1"/>
                </a:solidFill>
                <a:latin typeface="Lucida Console"/>
                <a:cs typeface="Lucida Console"/>
              </a:rPr>
              <a:t>Ceph</a:t>
            </a:r>
            <a:r>
              <a:rPr sz="1000" spc="-70" dirty="0">
                <a:solidFill>
                  <a:srgbClr val="0369A1"/>
                </a:solidFill>
                <a:latin typeface="Lucida Console"/>
                <a:cs typeface="Lucida Console"/>
              </a:rPr>
              <a:t> </a:t>
            </a:r>
            <a:r>
              <a:rPr sz="1000" spc="-10" dirty="0">
                <a:solidFill>
                  <a:srgbClr val="0369A1"/>
                </a:solidFill>
                <a:latin typeface="Lucida Console"/>
                <a:cs typeface="Lucida Console"/>
              </a:rPr>
              <a:t>integration </a:t>
            </a:r>
            <a:r>
              <a:rPr sz="1000" spc="-60" dirty="0">
                <a:solidFill>
                  <a:srgbClr val="0369A1"/>
                </a:solidFill>
                <a:latin typeface="Lucida Console"/>
                <a:cs typeface="Lucida Console"/>
              </a:rPr>
              <a:t>pveceph</a:t>
            </a:r>
            <a:r>
              <a:rPr sz="1000" spc="-90" dirty="0">
                <a:solidFill>
                  <a:srgbClr val="0369A1"/>
                </a:solidFill>
                <a:latin typeface="Lucida Console"/>
                <a:cs typeface="Lucida Console"/>
              </a:rPr>
              <a:t> </a:t>
            </a:r>
            <a:r>
              <a:rPr sz="1000" dirty="0">
                <a:solidFill>
                  <a:srgbClr val="0369A1"/>
                </a:solidFill>
                <a:latin typeface="Lucida Console"/>
                <a:cs typeface="Lucida Console"/>
              </a:rPr>
              <a:t>init</a:t>
            </a:r>
            <a:r>
              <a:rPr sz="1000" spc="295" dirty="0">
                <a:solidFill>
                  <a:srgbClr val="0369A1"/>
                </a:solidFill>
                <a:latin typeface="Lucida Console"/>
                <a:cs typeface="Lucida Console"/>
              </a:rPr>
              <a:t> </a:t>
            </a:r>
            <a:r>
              <a:rPr sz="1000" spc="-70" dirty="0">
                <a:solidFill>
                  <a:srgbClr val="0369A1"/>
                </a:solidFill>
                <a:latin typeface="Lucida Console"/>
                <a:cs typeface="Lucida Console"/>
              </a:rPr>
              <a:t>-</a:t>
            </a:r>
            <a:r>
              <a:rPr sz="1000" spc="-60" dirty="0">
                <a:solidFill>
                  <a:srgbClr val="0369A1"/>
                </a:solidFill>
                <a:latin typeface="Lucida Console"/>
                <a:cs typeface="Lucida Console"/>
              </a:rPr>
              <a:t>network</a:t>
            </a:r>
            <a:r>
              <a:rPr sz="1000" spc="-90" dirty="0">
                <a:solidFill>
                  <a:srgbClr val="0369A1"/>
                </a:solidFill>
                <a:latin typeface="Lucida Console"/>
                <a:cs typeface="Lucida Console"/>
              </a:rPr>
              <a:t> </a:t>
            </a:r>
            <a:r>
              <a:rPr sz="1000" spc="-130" dirty="0">
                <a:solidFill>
                  <a:srgbClr val="0369A1"/>
                </a:solidFill>
                <a:latin typeface="Lucida Console"/>
                <a:cs typeface="Lucida Console"/>
              </a:rPr>
              <a:t>10.</a:t>
            </a:r>
            <a:r>
              <a:rPr sz="1000" spc="-425" dirty="0">
                <a:solidFill>
                  <a:srgbClr val="0369A1"/>
                </a:solidFill>
                <a:latin typeface="Lucida Console"/>
                <a:cs typeface="Lucida Console"/>
              </a:rPr>
              <a:t> </a:t>
            </a:r>
            <a:r>
              <a:rPr sz="1000" spc="-160" dirty="0">
                <a:solidFill>
                  <a:srgbClr val="0369A1"/>
                </a:solidFill>
                <a:latin typeface="Lucida Console"/>
                <a:cs typeface="Lucida Console"/>
              </a:rPr>
              <a:t>0.</a:t>
            </a:r>
            <a:r>
              <a:rPr sz="1000" spc="-425" dirty="0">
                <a:solidFill>
                  <a:srgbClr val="0369A1"/>
                </a:solidFill>
                <a:latin typeface="Lucida Console"/>
                <a:cs typeface="Lucida Console"/>
              </a:rPr>
              <a:t> </a:t>
            </a:r>
            <a:r>
              <a:rPr sz="1000" spc="-160" dirty="0">
                <a:solidFill>
                  <a:srgbClr val="0369A1"/>
                </a:solidFill>
                <a:latin typeface="Lucida Console"/>
                <a:cs typeface="Lucida Console"/>
              </a:rPr>
              <a:t>0.</a:t>
            </a:r>
            <a:r>
              <a:rPr sz="1000" spc="-425" dirty="0">
                <a:solidFill>
                  <a:srgbClr val="0369A1"/>
                </a:solidFill>
                <a:latin typeface="Lucida Console"/>
                <a:cs typeface="Lucida Console"/>
              </a:rPr>
              <a:t> </a:t>
            </a:r>
            <a:r>
              <a:rPr sz="1000" spc="-65" dirty="0">
                <a:solidFill>
                  <a:srgbClr val="0369A1"/>
                </a:solidFill>
                <a:latin typeface="Lucida Console"/>
                <a:cs typeface="Lucida Console"/>
              </a:rPr>
              <a:t>0/24</a:t>
            </a:r>
            <a:endParaRPr sz="1000" dirty="0">
              <a:latin typeface="Lucida Console"/>
              <a:cs typeface="Lucida Console"/>
            </a:endParaRPr>
          </a:p>
        </p:txBody>
      </p:sp>
    </p:spTree>
    <p:extLst>
      <p:ext uri="{BB962C8B-B14F-4D97-AF65-F5344CB8AC3E}">
        <p14:creationId xmlns:p14="http://schemas.microsoft.com/office/powerpoint/2010/main" val="2430814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D29C2-0BC3-6CCB-57A1-596B4356D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239B4E9-307F-75AD-F6AB-14867797451E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7E88321-5052-DCA8-7E22-17C01E5EB2C8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C2DE7870-DA66-1F94-7E70-02706CB913B7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B0717CEE-CA9C-F8BA-C1C9-B7D09553D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object 12" descr="$PPTXTitle">
            <a:extLst>
              <a:ext uri="{FF2B5EF4-FFF2-40B4-BE49-F238E27FC236}">
                <a16:creationId xmlns:a16="http://schemas.microsoft.com/office/drawing/2014/main" id="{69A1F319-CC01-0369-D2C2-7513067841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73823" y="1459469"/>
            <a:ext cx="5178199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2A65AF"/>
                </a:solidFill>
              </a:rPr>
              <a:t>SCHEDULING:</a:t>
            </a:r>
            <a:r>
              <a:rPr spc="-70" dirty="0">
                <a:solidFill>
                  <a:srgbClr val="2A65AF"/>
                </a:solidFill>
              </a:rPr>
              <a:t> </a:t>
            </a:r>
            <a:r>
              <a:rPr spc="80" dirty="0">
                <a:solidFill>
                  <a:srgbClr val="2A65AF"/>
                </a:solidFill>
              </a:rPr>
              <a:t>SLURM</a:t>
            </a:r>
            <a:r>
              <a:rPr spc="-175" dirty="0">
                <a:solidFill>
                  <a:srgbClr val="2A65AF"/>
                </a:solidFill>
              </a:rPr>
              <a:t> </a:t>
            </a:r>
            <a:r>
              <a:rPr spc="-10" dirty="0">
                <a:solidFill>
                  <a:srgbClr val="2A65AF"/>
                </a:solidFill>
              </a:rPr>
              <a:t>WORKFLOW</a:t>
            </a: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AC533983-DDB5-1FC4-FEA4-61224D16C5A4}"/>
              </a:ext>
            </a:extLst>
          </p:cNvPr>
          <p:cNvSpPr txBox="1"/>
          <p:nvPr/>
        </p:nvSpPr>
        <p:spPr>
          <a:xfrm>
            <a:off x="493158" y="2277125"/>
            <a:ext cx="2780665" cy="4699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6800"/>
              </a:lnSpc>
              <a:spcBef>
                <a:spcPts val="90"/>
              </a:spcBef>
            </a:pP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Slurm</a:t>
            </a:r>
            <a:r>
              <a:rPr sz="1150" spc="-10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è</a:t>
            </a:r>
            <a:r>
              <a:rPr sz="1150" spc="-7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lo 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standard</a:t>
            </a:r>
            <a:r>
              <a:rPr sz="1150" spc="-3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de-</a:t>
            </a:r>
            <a:r>
              <a:rPr sz="1150" spc="-40" dirty="0">
                <a:solidFill>
                  <a:srgbClr val="465469"/>
                </a:solidFill>
                <a:latin typeface="Trebuchet MS"/>
                <a:cs typeface="Trebuchet MS"/>
              </a:rPr>
              <a:t>facto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per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30" dirty="0">
                <a:solidFill>
                  <a:srgbClr val="465469"/>
                </a:solidFill>
                <a:latin typeface="Trebuchet MS"/>
                <a:cs typeface="Trebuchet MS"/>
              </a:rPr>
              <a:t>orchestrare </a:t>
            </a:r>
            <a:r>
              <a:rPr sz="1150" spc="-50" dirty="0">
                <a:solidFill>
                  <a:srgbClr val="465469"/>
                </a:solidFill>
                <a:latin typeface="Trebuchet MS"/>
                <a:cs typeface="Trebuchet MS"/>
              </a:rPr>
              <a:t>l'esecuzione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dei</a:t>
            </a:r>
            <a:r>
              <a:rPr sz="1150" spc="2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job.</a:t>
            </a:r>
            <a:endParaRPr sz="1150" dirty="0">
              <a:latin typeface="Trebuchet MS"/>
              <a:cs typeface="Trebuchet MS"/>
            </a:endParaRPr>
          </a:p>
        </p:txBody>
      </p:sp>
      <p:sp>
        <p:nvSpPr>
          <p:cNvPr id="7" name="object 17">
            <a:extLst>
              <a:ext uri="{FF2B5EF4-FFF2-40B4-BE49-F238E27FC236}">
                <a16:creationId xmlns:a16="http://schemas.microsoft.com/office/drawing/2014/main" id="{FDFCEB9E-1EF0-E68E-3EB7-3398E86BC0F9}"/>
              </a:ext>
            </a:extLst>
          </p:cNvPr>
          <p:cNvSpPr txBox="1"/>
          <p:nvPr/>
        </p:nvSpPr>
        <p:spPr>
          <a:xfrm>
            <a:off x="747158" y="3381200"/>
            <a:ext cx="2972435" cy="127762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155" dirty="0">
                <a:solidFill>
                  <a:srgbClr val="ABABAB"/>
                </a:solidFill>
                <a:latin typeface="Trebuchet MS"/>
                <a:cs typeface="Trebuchet MS"/>
              </a:rPr>
              <a:t>Funzioni</a:t>
            </a:r>
            <a:r>
              <a:rPr sz="1700" b="1" spc="5" dirty="0">
                <a:solidFill>
                  <a:srgbClr val="ABABAB"/>
                </a:solidFill>
                <a:latin typeface="Trebuchet MS"/>
                <a:cs typeface="Trebuchet MS"/>
              </a:rPr>
              <a:t> </a:t>
            </a:r>
            <a:r>
              <a:rPr sz="1700" b="1" spc="-10" dirty="0">
                <a:solidFill>
                  <a:srgbClr val="ABABAB"/>
                </a:solidFill>
                <a:latin typeface="Trebuchet MS"/>
                <a:cs typeface="Trebuchet MS"/>
              </a:rPr>
              <a:t>Chiave</a:t>
            </a:r>
            <a:endParaRPr sz="1700" dirty="0">
              <a:latin typeface="Trebuchet MS"/>
              <a:cs typeface="Trebuchet MS"/>
            </a:endParaRPr>
          </a:p>
          <a:p>
            <a:pPr marL="139700" marR="284480">
              <a:lnSpc>
                <a:spcPct val="126800"/>
              </a:lnSpc>
              <a:spcBef>
                <a:spcPts val="790"/>
              </a:spcBef>
            </a:pPr>
            <a:r>
              <a:rPr sz="1150" b="1" spc="-65" dirty="0">
                <a:solidFill>
                  <a:srgbClr val="465469"/>
                </a:solidFill>
                <a:latin typeface="Trebuchet MS"/>
                <a:cs typeface="Trebuchet MS"/>
              </a:rPr>
              <a:t>Allocazione:</a:t>
            </a:r>
            <a:r>
              <a:rPr sz="1150" b="1" spc="1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5" dirty="0">
                <a:solidFill>
                  <a:srgbClr val="465469"/>
                </a:solidFill>
                <a:latin typeface="Trebuchet MS"/>
                <a:cs typeface="Trebuchet MS"/>
              </a:rPr>
              <a:t>Riserva</a:t>
            </a:r>
            <a:r>
              <a:rPr sz="1150" spc="-5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CPU/RAM/GPU. </a:t>
            </a:r>
            <a:r>
              <a:rPr sz="1150" b="1" spc="-90" dirty="0">
                <a:solidFill>
                  <a:srgbClr val="465469"/>
                </a:solidFill>
                <a:latin typeface="Trebuchet MS"/>
                <a:cs typeface="Trebuchet MS"/>
              </a:rPr>
              <a:t>Priorità:</a:t>
            </a:r>
            <a:r>
              <a:rPr sz="1150" b="1" spc="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35" dirty="0">
                <a:solidFill>
                  <a:srgbClr val="465469"/>
                </a:solidFill>
                <a:latin typeface="Trebuchet MS"/>
                <a:cs typeface="Trebuchet MS"/>
              </a:rPr>
              <a:t>Gestisce</a:t>
            </a:r>
            <a:r>
              <a:rPr sz="1150" spc="-8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code</a:t>
            </a:r>
            <a:r>
              <a:rPr sz="1150" spc="-8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(Partitions)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90" dirty="0">
                <a:solidFill>
                  <a:srgbClr val="465469"/>
                </a:solidFill>
                <a:latin typeface="Trebuchet MS"/>
                <a:cs typeface="Trebuchet MS"/>
              </a:rPr>
              <a:t>in</a:t>
            </a:r>
            <a:r>
              <a:rPr sz="1150" spc="-6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base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all'utente.</a:t>
            </a:r>
            <a:endParaRPr sz="1150" dirty="0">
              <a:latin typeface="Trebuchet MS"/>
              <a:cs typeface="Trebuchet MS"/>
            </a:endParaRPr>
          </a:p>
          <a:p>
            <a:pPr marL="139700">
              <a:lnSpc>
                <a:spcPct val="100000"/>
              </a:lnSpc>
              <a:spcBef>
                <a:spcPts val="370"/>
              </a:spcBef>
            </a:pPr>
            <a:r>
              <a:rPr sz="1150" b="1" spc="-80" dirty="0">
                <a:solidFill>
                  <a:srgbClr val="465469"/>
                </a:solidFill>
                <a:latin typeface="Trebuchet MS"/>
                <a:cs typeface="Trebuchet MS"/>
              </a:rPr>
              <a:t>Fairshare:</a:t>
            </a:r>
            <a:r>
              <a:rPr sz="1150" b="1" spc="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0" dirty="0">
                <a:solidFill>
                  <a:srgbClr val="465469"/>
                </a:solidFill>
                <a:latin typeface="Trebuchet MS"/>
                <a:cs typeface="Trebuchet MS"/>
              </a:rPr>
              <a:t>Bilancia </a:t>
            </a:r>
            <a:r>
              <a:rPr sz="1150" spc="-55" dirty="0">
                <a:solidFill>
                  <a:srgbClr val="465469"/>
                </a:solidFill>
                <a:latin typeface="Trebuchet MS"/>
                <a:cs typeface="Trebuchet MS"/>
              </a:rPr>
              <a:t>l'uso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delle</a:t>
            </a:r>
            <a:r>
              <a:rPr sz="1150" spc="-7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5" dirty="0">
                <a:solidFill>
                  <a:srgbClr val="465469"/>
                </a:solidFill>
                <a:latin typeface="Trebuchet MS"/>
                <a:cs typeface="Trebuchet MS"/>
              </a:rPr>
              <a:t>risorse</a:t>
            </a:r>
            <a:r>
              <a:rPr sz="1150" spc="-8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0" dirty="0">
                <a:solidFill>
                  <a:srgbClr val="465469"/>
                </a:solidFill>
                <a:latin typeface="Trebuchet MS"/>
                <a:cs typeface="Trebuchet MS"/>
              </a:rPr>
              <a:t>nel</a:t>
            </a:r>
            <a:r>
              <a:rPr sz="1150" spc="2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tempo.</a:t>
            </a:r>
            <a:endParaRPr sz="1150" dirty="0">
              <a:latin typeface="Trebuchet MS"/>
              <a:cs typeface="Trebuchet MS"/>
            </a:endParaRPr>
          </a:p>
        </p:txBody>
      </p:sp>
      <p:sp>
        <p:nvSpPr>
          <p:cNvPr id="8" name="object 19">
            <a:extLst>
              <a:ext uri="{FF2B5EF4-FFF2-40B4-BE49-F238E27FC236}">
                <a16:creationId xmlns:a16="http://schemas.microsoft.com/office/drawing/2014/main" id="{2848D98C-5F6B-78C5-C188-64E6304B428C}"/>
              </a:ext>
            </a:extLst>
          </p:cNvPr>
          <p:cNvSpPr txBox="1"/>
          <p:nvPr/>
        </p:nvSpPr>
        <p:spPr>
          <a:xfrm>
            <a:off x="4550808" y="2333426"/>
            <a:ext cx="2443480" cy="31432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1125"/>
              </a:lnSpc>
              <a:spcBef>
                <a:spcPts val="120"/>
              </a:spcBef>
            </a:pPr>
            <a:r>
              <a:rPr sz="1000" spc="-120" dirty="0">
                <a:solidFill>
                  <a:srgbClr val="1F7E5C"/>
                </a:solidFill>
                <a:latin typeface="Lucida Console"/>
                <a:cs typeface="Lucida Console"/>
              </a:rPr>
              <a:t>#</a:t>
            </a:r>
            <a:r>
              <a:rPr sz="1000" spc="-135" dirty="0">
                <a:solidFill>
                  <a:srgbClr val="1F7E5C"/>
                </a:solidFill>
                <a:latin typeface="Lucida Console"/>
                <a:cs typeface="Lucida Console"/>
              </a:rPr>
              <a:t> Sottomissione</a:t>
            </a:r>
            <a:r>
              <a:rPr sz="1000" spc="-85" dirty="0">
                <a:solidFill>
                  <a:srgbClr val="1F7E5C"/>
                </a:solidFill>
                <a:latin typeface="Lucida Console"/>
                <a:cs typeface="Lucida Console"/>
              </a:rPr>
              <a:t> </a:t>
            </a:r>
            <a:r>
              <a:rPr sz="1000" spc="-25" dirty="0">
                <a:solidFill>
                  <a:srgbClr val="1F7E5C"/>
                </a:solidFill>
                <a:latin typeface="Lucida Console"/>
                <a:cs typeface="Lucida Console"/>
              </a:rPr>
              <a:t>job</a:t>
            </a:r>
            <a:endParaRPr sz="1000">
              <a:latin typeface="Lucida Console"/>
              <a:cs typeface="Lucida Console"/>
            </a:endParaRPr>
          </a:p>
          <a:p>
            <a:pPr marL="12700">
              <a:lnSpc>
                <a:spcPts val="1125"/>
              </a:lnSpc>
            </a:pPr>
            <a:r>
              <a:rPr sz="1000" spc="-90" dirty="0">
                <a:solidFill>
                  <a:srgbClr val="A5A6A7"/>
                </a:solidFill>
                <a:latin typeface="Lucida Console"/>
                <a:cs typeface="Lucida Console"/>
              </a:rPr>
              <a:t>sbatch</a:t>
            </a:r>
            <a:r>
              <a:rPr sz="1000" spc="105" dirty="0">
                <a:solidFill>
                  <a:srgbClr val="A5A6A7"/>
                </a:solidFill>
                <a:latin typeface="Lucida Console"/>
                <a:cs typeface="Lucida Console"/>
              </a:rPr>
              <a:t> </a:t>
            </a:r>
            <a:r>
              <a:rPr sz="1000" spc="-140" dirty="0">
                <a:solidFill>
                  <a:srgbClr val="A5A6A7"/>
                </a:solidFill>
                <a:latin typeface="Lucida Console"/>
                <a:cs typeface="Lucida Console"/>
              </a:rPr>
              <a:t>-</a:t>
            </a:r>
            <a:r>
              <a:rPr sz="1000" spc="-114" dirty="0">
                <a:solidFill>
                  <a:srgbClr val="A5A6A7"/>
                </a:solidFill>
                <a:latin typeface="Lucida Console"/>
                <a:cs typeface="Lucida Console"/>
              </a:rPr>
              <a:t>partition=gpu</a:t>
            </a:r>
            <a:r>
              <a:rPr sz="1000" spc="204" dirty="0">
                <a:solidFill>
                  <a:srgbClr val="A5A6A7"/>
                </a:solidFill>
                <a:latin typeface="Lucida Console"/>
                <a:cs typeface="Lucida Console"/>
              </a:rPr>
              <a:t> </a:t>
            </a:r>
            <a:r>
              <a:rPr sz="1000" spc="-140" dirty="0">
                <a:solidFill>
                  <a:srgbClr val="A5A6A7"/>
                </a:solidFill>
                <a:latin typeface="Lucida Console"/>
                <a:cs typeface="Lucida Console"/>
              </a:rPr>
              <a:t>-</a:t>
            </a:r>
            <a:r>
              <a:rPr sz="1000" spc="-145" dirty="0">
                <a:solidFill>
                  <a:srgbClr val="A5A6A7"/>
                </a:solidFill>
                <a:latin typeface="Lucida Console"/>
                <a:cs typeface="Lucida Console"/>
              </a:rPr>
              <a:t>nodes=2</a:t>
            </a:r>
            <a:r>
              <a:rPr sz="1000" spc="-100" dirty="0">
                <a:solidFill>
                  <a:srgbClr val="A5A6A7"/>
                </a:solidFill>
                <a:latin typeface="Lucida Console"/>
                <a:cs typeface="Lucida Console"/>
              </a:rPr>
              <a:t> </a:t>
            </a:r>
            <a:r>
              <a:rPr sz="1000" spc="-90" dirty="0">
                <a:solidFill>
                  <a:srgbClr val="A5A6A7"/>
                </a:solidFill>
                <a:latin typeface="Lucida Console"/>
                <a:cs typeface="Lucida Console"/>
              </a:rPr>
              <a:t>script.</a:t>
            </a:r>
            <a:endParaRPr sz="1000">
              <a:latin typeface="Lucida Console"/>
              <a:cs typeface="Lucida Console"/>
            </a:endParaRPr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0954F5BA-7E98-043A-A3B5-968FB927E4CD}"/>
              </a:ext>
            </a:extLst>
          </p:cNvPr>
          <p:cNvSpPr txBox="1"/>
          <p:nvPr/>
        </p:nvSpPr>
        <p:spPr>
          <a:xfrm>
            <a:off x="4550808" y="2733476"/>
            <a:ext cx="1057910" cy="71437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1050"/>
              </a:lnSpc>
              <a:spcBef>
                <a:spcPts val="280"/>
              </a:spcBef>
            </a:pPr>
            <a:r>
              <a:rPr sz="1000" spc="-120" dirty="0">
                <a:solidFill>
                  <a:srgbClr val="1F7E5C"/>
                </a:solidFill>
                <a:latin typeface="Lucida Console"/>
                <a:cs typeface="Lucida Console"/>
              </a:rPr>
              <a:t>#</a:t>
            </a:r>
            <a:r>
              <a:rPr sz="1000" spc="-100" dirty="0">
                <a:solidFill>
                  <a:srgbClr val="1F7E5C"/>
                </a:solidFill>
                <a:latin typeface="Lucida Console"/>
                <a:cs typeface="Lucida Console"/>
              </a:rPr>
              <a:t> </a:t>
            </a:r>
            <a:r>
              <a:rPr sz="1000" spc="-145" dirty="0">
                <a:solidFill>
                  <a:srgbClr val="1F7E5C"/>
                </a:solidFill>
                <a:latin typeface="Lucida Console"/>
                <a:cs typeface="Lucida Console"/>
              </a:rPr>
              <a:t>Controllo</a:t>
            </a:r>
            <a:r>
              <a:rPr sz="1000" spc="-40" dirty="0">
                <a:solidFill>
                  <a:srgbClr val="1F7E5C"/>
                </a:solidFill>
                <a:latin typeface="Lucida Console"/>
                <a:cs typeface="Lucida Console"/>
              </a:rPr>
              <a:t> </a:t>
            </a:r>
            <a:r>
              <a:rPr sz="1000" spc="-114" dirty="0">
                <a:solidFill>
                  <a:srgbClr val="1F7E5C"/>
                </a:solidFill>
                <a:latin typeface="Lucida Console"/>
                <a:cs typeface="Lucida Console"/>
              </a:rPr>
              <a:t>stato </a:t>
            </a:r>
            <a:r>
              <a:rPr sz="1000" spc="-145" dirty="0">
                <a:solidFill>
                  <a:srgbClr val="A5A6A7"/>
                </a:solidFill>
                <a:latin typeface="Lucida Console"/>
                <a:cs typeface="Lucida Console"/>
              </a:rPr>
              <a:t>squeue</a:t>
            </a:r>
            <a:r>
              <a:rPr sz="1000" spc="-65" dirty="0">
                <a:solidFill>
                  <a:srgbClr val="A5A6A7"/>
                </a:solidFill>
                <a:latin typeface="Lucida Console"/>
                <a:cs typeface="Lucida Console"/>
              </a:rPr>
              <a:t> </a:t>
            </a:r>
            <a:r>
              <a:rPr sz="1000" spc="-225" dirty="0">
                <a:solidFill>
                  <a:srgbClr val="A5A6A7"/>
                </a:solidFill>
                <a:latin typeface="Lucida Console"/>
                <a:cs typeface="Lucida Console"/>
              </a:rPr>
              <a:t>-</a:t>
            </a:r>
            <a:r>
              <a:rPr sz="1000" spc="-515" dirty="0">
                <a:solidFill>
                  <a:srgbClr val="A5A6A7"/>
                </a:solidFill>
                <a:latin typeface="Lucida Console"/>
                <a:cs typeface="Lucida Console"/>
              </a:rPr>
              <a:t> </a:t>
            </a:r>
            <a:r>
              <a:rPr sz="1000" spc="-175" dirty="0">
                <a:solidFill>
                  <a:srgbClr val="A5A6A7"/>
                </a:solidFill>
                <a:latin typeface="Lucida Console"/>
                <a:cs typeface="Lucida Console"/>
              </a:rPr>
              <a:t>u</a:t>
            </a:r>
            <a:r>
              <a:rPr sz="1000" spc="-55" dirty="0">
                <a:solidFill>
                  <a:srgbClr val="A5A6A7"/>
                </a:solidFill>
                <a:latin typeface="Lucida Console"/>
                <a:cs typeface="Lucida Console"/>
              </a:rPr>
              <a:t> </a:t>
            </a:r>
            <a:r>
              <a:rPr sz="1000" spc="-20" dirty="0">
                <a:solidFill>
                  <a:srgbClr val="A5A6A7"/>
                </a:solidFill>
                <a:latin typeface="Lucida Console"/>
                <a:cs typeface="Lucida Console"/>
              </a:rPr>
              <a:t>$USER</a:t>
            </a:r>
            <a:endParaRPr sz="1000" dirty="0">
              <a:latin typeface="Lucida Console"/>
              <a:cs typeface="Lucida Console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800" dirty="0">
              <a:latin typeface="Lucida Console"/>
              <a:cs typeface="Lucida Console"/>
            </a:endParaRPr>
          </a:p>
          <a:p>
            <a:pPr marL="12700" marR="365760">
              <a:lnSpc>
                <a:spcPts val="1050"/>
              </a:lnSpc>
            </a:pPr>
            <a:r>
              <a:rPr sz="1000" spc="-120" dirty="0">
                <a:solidFill>
                  <a:srgbClr val="1F7E5C"/>
                </a:solidFill>
                <a:latin typeface="Lucida Console"/>
                <a:cs typeface="Lucida Console"/>
              </a:rPr>
              <a:t>#</a:t>
            </a:r>
            <a:r>
              <a:rPr sz="1000" spc="-130" dirty="0">
                <a:solidFill>
                  <a:srgbClr val="1F7E5C"/>
                </a:solidFill>
                <a:latin typeface="Lucida Console"/>
                <a:cs typeface="Lucida Console"/>
              </a:rPr>
              <a:t> </a:t>
            </a:r>
            <a:r>
              <a:rPr sz="1000" spc="-145" dirty="0">
                <a:solidFill>
                  <a:srgbClr val="1F7E5C"/>
                </a:solidFill>
                <a:latin typeface="Lucida Console"/>
                <a:cs typeface="Lucida Console"/>
              </a:rPr>
              <a:t>Info</a:t>
            </a:r>
            <a:r>
              <a:rPr sz="1000" spc="-75" dirty="0">
                <a:solidFill>
                  <a:srgbClr val="1F7E5C"/>
                </a:solidFill>
                <a:latin typeface="Lucida Console"/>
                <a:cs typeface="Lucida Console"/>
              </a:rPr>
              <a:t> </a:t>
            </a:r>
            <a:r>
              <a:rPr sz="1000" spc="-120" dirty="0">
                <a:solidFill>
                  <a:srgbClr val="1F7E5C"/>
                </a:solidFill>
                <a:latin typeface="Lucida Console"/>
                <a:cs typeface="Lucida Console"/>
              </a:rPr>
              <a:t>nodi </a:t>
            </a:r>
            <a:r>
              <a:rPr sz="1000" spc="-10" dirty="0">
                <a:solidFill>
                  <a:srgbClr val="A5A6A7"/>
                </a:solidFill>
                <a:latin typeface="Lucida Console"/>
                <a:cs typeface="Lucida Console"/>
              </a:rPr>
              <a:t>sinfo</a:t>
            </a:r>
            <a:endParaRPr sz="1000" dirty="0">
              <a:latin typeface="Lucida Console"/>
              <a:cs typeface="Lucida Console"/>
            </a:endParaRPr>
          </a:p>
        </p:txBody>
      </p:sp>
    </p:spTree>
    <p:extLst>
      <p:ext uri="{BB962C8B-B14F-4D97-AF65-F5344CB8AC3E}">
        <p14:creationId xmlns:p14="http://schemas.microsoft.com/office/powerpoint/2010/main" val="344436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0976A-ED33-22EB-E87C-A71DE29FF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6B41E91-B30A-A2FE-B79C-931DF9DC25BB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274214B-5FEA-078D-72AC-521D9F82716D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62FCF762-45EB-F251-D28D-23BAAD5FE77F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2EDE8FE9-9740-E92D-A1E0-8F8884CB9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18" name="object 21">
            <a:extLst>
              <a:ext uri="{FF2B5EF4-FFF2-40B4-BE49-F238E27FC236}">
                <a16:creationId xmlns:a16="http://schemas.microsoft.com/office/drawing/2014/main" id="{6704AF75-5105-2AAD-6B48-6535370C475D}"/>
              </a:ext>
            </a:extLst>
          </p:cNvPr>
          <p:cNvSpPr txBox="1"/>
          <p:nvPr/>
        </p:nvSpPr>
        <p:spPr>
          <a:xfrm>
            <a:off x="2725780" y="1701711"/>
            <a:ext cx="5175250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300" b="1" spc="65" dirty="0">
                <a:solidFill>
                  <a:srgbClr val="2A65AF"/>
                </a:solidFill>
                <a:latin typeface="Trebuchet MS"/>
                <a:cs typeface="Trebuchet MS"/>
              </a:rPr>
              <a:t>OTTIMIZZAZIONE</a:t>
            </a:r>
            <a:r>
              <a:rPr sz="2300" b="1" spc="-35" dirty="0">
                <a:solidFill>
                  <a:srgbClr val="2A65AF"/>
                </a:solidFill>
                <a:latin typeface="Trebuchet MS"/>
                <a:cs typeface="Trebuchet MS"/>
              </a:rPr>
              <a:t> </a:t>
            </a:r>
            <a:r>
              <a:rPr sz="2300" b="1" spc="-55" dirty="0">
                <a:solidFill>
                  <a:srgbClr val="2A65AF"/>
                </a:solidFill>
                <a:latin typeface="Trebuchet MS"/>
                <a:cs typeface="Trebuchet MS"/>
              </a:rPr>
              <a:t>DELLE</a:t>
            </a:r>
            <a:r>
              <a:rPr sz="2300" b="1" spc="-30" dirty="0">
                <a:solidFill>
                  <a:srgbClr val="2A65AF"/>
                </a:solidFill>
                <a:latin typeface="Trebuchet MS"/>
                <a:cs typeface="Trebuchet MS"/>
              </a:rPr>
              <a:t> </a:t>
            </a:r>
            <a:r>
              <a:rPr sz="2300" b="1" spc="-10" dirty="0">
                <a:solidFill>
                  <a:srgbClr val="2A65AF"/>
                </a:solidFill>
                <a:latin typeface="Trebuchet MS"/>
                <a:cs typeface="Trebuchet MS"/>
              </a:rPr>
              <a:t>PRESTAZIONI</a:t>
            </a:r>
            <a:endParaRPr sz="2300" dirty="0">
              <a:solidFill>
                <a:srgbClr val="2A65AF"/>
              </a:solidFill>
              <a:latin typeface="Trebuchet MS"/>
              <a:cs typeface="Trebuchet MS"/>
            </a:endParaRPr>
          </a:p>
        </p:txBody>
      </p:sp>
      <p:sp>
        <p:nvSpPr>
          <p:cNvPr id="25" name="object 31">
            <a:extLst>
              <a:ext uri="{FF2B5EF4-FFF2-40B4-BE49-F238E27FC236}">
                <a16:creationId xmlns:a16="http://schemas.microsoft.com/office/drawing/2014/main" id="{D0A56997-140C-7B7D-C2F7-809924D77793}"/>
              </a:ext>
            </a:extLst>
          </p:cNvPr>
          <p:cNvSpPr txBox="1"/>
          <p:nvPr/>
        </p:nvSpPr>
        <p:spPr>
          <a:xfrm>
            <a:off x="1767016" y="3951772"/>
            <a:ext cx="6459220" cy="412933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150" spc="-145" dirty="0">
                <a:solidFill>
                  <a:srgbClr val="465469"/>
                </a:solidFill>
                <a:latin typeface="Trebuchet MS"/>
                <a:cs typeface="Trebuchet MS"/>
              </a:rPr>
              <a:t>Il</a:t>
            </a:r>
            <a:r>
              <a:rPr sz="1150" spc="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b="1" spc="-60" dirty="0">
                <a:solidFill>
                  <a:srgbClr val="465469"/>
                </a:solidFill>
                <a:latin typeface="Trebuchet MS"/>
                <a:cs typeface="Trebuchet MS"/>
              </a:rPr>
              <a:t>Backfill</a:t>
            </a:r>
            <a:r>
              <a:rPr sz="1150" b="1" spc="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b="1" spc="-40" dirty="0">
                <a:solidFill>
                  <a:srgbClr val="465469"/>
                </a:solidFill>
                <a:latin typeface="Trebuchet MS"/>
                <a:cs typeface="Trebuchet MS"/>
              </a:rPr>
              <a:t>Scheduling </a:t>
            </a:r>
            <a:r>
              <a:rPr sz="1150" spc="-45" dirty="0" err="1">
                <a:solidFill>
                  <a:srgbClr val="465469"/>
                </a:solidFill>
                <a:latin typeface="Trebuchet MS"/>
                <a:cs typeface="Trebuchet MS"/>
              </a:rPr>
              <a:t>permette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a</a:t>
            </a:r>
            <a:r>
              <a:rPr sz="1150" spc="-6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0" dirty="0" err="1">
                <a:solidFill>
                  <a:srgbClr val="465469"/>
                </a:solidFill>
                <a:latin typeface="Trebuchet MS"/>
                <a:cs typeface="Trebuchet MS"/>
              </a:rPr>
              <a:t>Slurm</a:t>
            </a:r>
            <a:r>
              <a:rPr sz="1150" spc="-10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di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5" dirty="0" err="1">
                <a:solidFill>
                  <a:srgbClr val="465469"/>
                </a:solidFill>
                <a:latin typeface="Trebuchet MS"/>
                <a:cs typeface="Trebuchet MS"/>
              </a:rPr>
              <a:t>inserire</a:t>
            </a:r>
            <a:r>
              <a:rPr sz="1150" spc="-8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job</a:t>
            </a:r>
            <a:r>
              <a:rPr sz="1150" spc="-8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80" dirty="0" err="1">
                <a:solidFill>
                  <a:srgbClr val="465469"/>
                </a:solidFill>
                <a:latin typeface="Trebuchet MS"/>
                <a:cs typeface="Trebuchet MS"/>
              </a:rPr>
              <a:t>piccoli</a:t>
            </a:r>
            <a:r>
              <a:rPr sz="1150" spc="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90" dirty="0" err="1">
                <a:solidFill>
                  <a:srgbClr val="465469"/>
                </a:solidFill>
                <a:latin typeface="Trebuchet MS"/>
                <a:cs typeface="Trebuchet MS"/>
              </a:rPr>
              <a:t>nei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"</a:t>
            </a:r>
            <a:r>
              <a:rPr sz="1150" spc="-70" dirty="0" err="1">
                <a:solidFill>
                  <a:srgbClr val="465469"/>
                </a:solidFill>
                <a:latin typeface="Trebuchet MS"/>
                <a:cs typeface="Trebuchet MS"/>
              </a:rPr>
              <a:t>buchi</a:t>
            </a:r>
            <a:r>
              <a:rPr sz="1150" spc="-70" dirty="0">
                <a:solidFill>
                  <a:srgbClr val="465469"/>
                </a:solidFill>
                <a:latin typeface="Trebuchet MS"/>
                <a:cs typeface="Trebuchet MS"/>
              </a:rPr>
              <a:t>"</a:t>
            </a:r>
            <a:r>
              <a:rPr sz="1150" spc="-3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55" dirty="0" err="1">
                <a:solidFill>
                  <a:srgbClr val="465469"/>
                </a:solidFill>
                <a:latin typeface="Trebuchet MS"/>
                <a:cs typeface="Trebuchet MS"/>
              </a:rPr>
              <a:t>temporali</a:t>
            </a:r>
            <a:r>
              <a:rPr sz="1150" spc="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70" dirty="0" err="1">
                <a:solidFill>
                  <a:srgbClr val="465469"/>
                </a:solidFill>
                <a:latin typeface="Trebuchet MS"/>
                <a:cs typeface="Trebuchet MS"/>
              </a:rPr>
              <a:t>lasciati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0" dirty="0" err="1">
                <a:solidFill>
                  <a:srgbClr val="465469"/>
                </a:solidFill>
                <a:latin typeface="Trebuchet MS"/>
                <a:cs typeface="Trebuchet MS"/>
              </a:rPr>
              <a:t>dai</a:t>
            </a:r>
            <a:r>
              <a:rPr sz="1150" spc="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job</a:t>
            </a:r>
            <a:r>
              <a:rPr sz="1150" spc="-8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0" dirty="0" err="1">
                <a:solidFill>
                  <a:srgbClr val="465469"/>
                </a:solidFill>
                <a:latin typeface="Trebuchet MS"/>
                <a:cs typeface="Trebuchet MS"/>
              </a:rPr>
              <a:t>grandi</a:t>
            </a:r>
            <a:r>
              <a:rPr sz="1150" spc="-60" dirty="0">
                <a:solidFill>
                  <a:srgbClr val="465469"/>
                </a:solidFill>
                <a:latin typeface="Trebuchet MS"/>
                <a:cs typeface="Trebuchet MS"/>
              </a:rPr>
              <a:t>,</a:t>
            </a:r>
            <a:r>
              <a:rPr sz="1150" spc="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5" dirty="0" err="1">
                <a:solidFill>
                  <a:srgbClr val="465469"/>
                </a:solidFill>
                <a:latin typeface="Trebuchet MS"/>
                <a:cs typeface="Trebuchet MS"/>
              </a:rPr>
              <a:t>m</a:t>
            </a:r>
            <a:r>
              <a:rPr lang="en-US" sz="1150" spc="5" dirty="0" err="1">
                <a:solidFill>
                  <a:srgbClr val="465469"/>
                </a:solidFill>
                <a:latin typeface="Trebuchet MS"/>
                <a:cs typeface="Trebuchet MS"/>
              </a:rPr>
              <a:t>igliorando</a:t>
            </a:r>
            <a:r>
              <a:rPr lang="en-US" sz="1150" spc="5" dirty="0">
                <a:solidFill>
                  <a:srgbClr val="465469"/>
                </a:solidFill>
                <a:latin typeface="Trebuchet MS"/>
                <a:cs typeface="Trebuchet MS"/>
              </a:rPr>
              <a:t> il </a:t>
            </a:r>
            <a:r>
              <a:rPr sz="1150" spc="-45" dirty="0">
                <a:solidFill>
                  <a:srgbClr val="465469"/>
                </a:solidFill>
                <a:latin typeface="Trebuchet MS"/>
                <a:cs typeface="Trebuchet MS"/>
              </a:rPr>
              <a:t>ROI</a:t>
            </a:r>
            <a:r>
              <a:rPr sz="1150" spc="-3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 err="1">
                <a:solidFill>
                  <a:srgbClr val="465469"/>
                </a:solidFill>
                <a:latin typeface="Trebuchet MS"/>
                <a:cs typeface="Trebuchet MS"/>
              </a:rPr>
              <a:t>dell'hardware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.</a:t>
            </a:r>
            <a:endParaRPr sz="1150" dirty="0">
              <a:latin typeface="Trebuchet MS"/>
              <a:cs typeface="Trebuchet MS"/>
            </a:endParaRP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5A7128FB-1F98-13DC-5C86-B2B95C750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016" y="2800796"/>
            <a:ext cx="7092778" cy="115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798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08F40-DD1A-C27E-D468-E62C12CE5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C8C2478-88BE-E5D1-A30D-D0AE38A3C9A2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2E37D2F-8168-D864-A20A-FA20154B95F0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44F0BDB-47B3-06F7-E4F3-3C79B83E782C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DC9C81A7-DEB7-C28F-0999-43939CB8D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object 12" descr="$PPTXTitle">
            <a:extLst>
              <a:ext uri="{FF2B5EF4-FFF2-40B4-BE49-F238E27FC236}">
                <a16:creationId xmlns:a16="http://schemas.microsoft.com/office/drawing/2014/main" id="{D6E54D96-90E4-D6D6-2E99-AC6CE00F29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73746" y="1584389"/>
            <a:ext cx="494284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50" dirty="0">
                <a:solidFill>
                  <a:srgbClr val="2A65AF"/>
                </a:solidFill>
              </a:rPr>
              <a:t>MONITORING</a:t>
            </a:r>
            <a:r>
              <a:rPr spc="-130" dirty="0">
                <a:solidFill>
                  <a:srgbClr val="2A65AF"/>
                </a:solidFill>
              </a:rPr>
              <a:t> </a:t>
            </a:r>
            <a:r>
              <a:rPr dirty="0">
                <a:solidFill>
                  <a:srgbClr val="2A65AF"/>
                </a:solidFill>
              </a:rPr>
              <a:t>&amp;</a:t>
            </a:r>
            <a:r>
              <a:rPr spc="-110" dirty="0">
                <a:solidFill>
                  <a:srgbClr val="2A65AF"/>
                </a:solidFill>
              </a:rPr>
              <a:t> </a:t>
            </a:r>
            <a:r>
              <a:rPr spc="-10" dirty="0">
                <a:solidFill>
                  <a:srgbClr val="2A65AF"/>
                </a:solidFill>
              </a:rPr>
              <a:t>ALERTING</a:t>
            </a:r>
          </a:p>
        </p:txBody>
      </p:sp>
      <p:grpSp>
        <p:nvGrpSpPr>
          <p:cNvPr id="4" name="object 13">
            <a:extLst>
              <a:ext uri="{FF2B5EF4-FFF2-40B4-BE49-F238E27FC236}">
                <a16:creationId xmlns:a16="http://schemas.microsoft.com/office/drawing/2014/main" id="{9588E80C-70A3-A6D0-68DE-1690889C3413}"/>
              </a:ext>
            </a:extLst>
          </p:cNvPr>
          <p:cNvGrpSpPr/>
          <p:nvPr/>
        </p:nvGrpSpPr>
        <p:grpSpPr>
          <a:xfrm>
            <a:off x="2662241" y="2345594"/>
            <a:ext cx="2324100" cy="2622550"/>
            <a:chOff x="739774" y="1736727"/>
            <a:chExt cx="2324100" cy="2622550"/>
          </a:xfrm>
        </p:grpSpPr>
        <p:sp>
          <p:nvSpPr>
            <p:cNvPr id="5" name="object 14">
              <a:extLst>
                <a:ext uri="{FF2B5EF4-FFF2-40B4-BE49-F238E27FC236}">
                  <a16:creationId xmlns:a16="http://schemas.microsoft.com/office/drawing/2014/main" id="{0662C46A-832A-125E-4A67-8FE8D3261CF7}"/>
                </a:ext>
              </a:extLst>
            </p:cNvPr>
            <p:cNvSpPr/>
            <p:nvPr/>
          </p:nvSpPr>
          <p:spPr>
            <a:xfrm>
              <a:off x="742949" y="1739902"/>
              <a:ext cx="2317750" cy="2616200"/>
            </a:xfrm>
            <a:custGeom>
              <a:avLst/>
              <a:gdLst/>
              <a:ahLst/>
              <a:cxnLst/>
              <a:rect l="l" t="t" r="r" b="b"/>
              <a:pathLst>
                <a:path w="2317750" h="2616200">
                  <a:moveTo>
                    <a:pt x="2202055" y="2616196"/>
                  </a:moveTo>
                  <a:lnTo>
                    <a:pt x="115694" y="2616196"/>
                  </a:lnTo>
                  <a:lnTo>
                    <a:pt x="107642" y="2615403"/>
                  </a:lnTo>
                  <a:lnTo>
                    <a:pt x="68927" y="2603658"/>
                  </a:lnTo>
                  <a:lnTo>
                    <a:pt x="30518" y="2574177"/>
                  </a:lnTo>
                  <a:lnTo>
                    <a:pt x="6314" y="2532242"/>
                  </a:lnTo>
                  <a:lnTo>
                    <a:pt x="0" y="2500501"/>
                  </a:lnTo>
                  <a:lnTo>
                    <a:pt x="0" y="2492375"/>
                  </a:lnTo>
                  <a:lnTo>
                    <a:pt x="0" y="115695"/>
                  </a:lnTo>
                  <a:lnTo>
                    <a:pt x="12537" y="68922"/>
                  </a:lnTo>
                  <a:lnTo>
                    <a:pt x="42016" y="30513"/>
                  </a:lnTo>
                  <a:lnTo>
                    <a:pt x="83950" y="6312"/>
                  </a:lnTo>
                  <a:lnTo>
                    <a:pt x="115694" y="0"/>
                  </a:lnTo>
                  <a:lnTo>
                    <a:pt x="2202055" y="0"/>
                  </a:lnTo>
                  <a:lnTo>
                    <a:pt x="2248822" y="12532"/>
                  </a:lnTo>
                  <a:lnTo>
                    <a:pt x="2287231" y="42012"/>
                  </a:lnTo>
                  <a:lnTo>
                    <a:pt x="2311435" y="83948"/>
                  </a:lnTo>
                  <a:lnTo>
                    <a:pt x="2317750" y="115695"/>
                  </a:lnTo>
                  <a:lnTo>
                    <a:pt x="2317750" y="2500501"/>
                  </a:lnTo>
                  <a:lnTo>
                    <a:pt x="2305212" y="2547267"/>
                  </a:lnTo>
                  <a:lnTo>
                    <a:pt x="2275733" y="2585678"/>
                  </a:lnTo>
                  <a:lnTo>
                    <a:pt x="2233799" y="2609877"/>
                  </a:lnTo>
                  <a:lnTo>
                    <a:pt x="2210107" y="2615403"/>
                  </a:lnTo>
                  <a:lnTo>
                    <a:pt x="2202055" y="26161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15">
              <a:extLst>
                <a:ext uri="{FF2B5EF4-FFF2-40B4-BE49-F238E27FC236}">
                  <a16:creationId xmlns:a16="http://schemas.microsoft.com/office/drawing/2014/main" id="{63971433-A236-64EF-C5B9-A36FEB574D4A}"/>
                </a:ext>
              </a:extLst>
            </p:cNvPr>
            <p:cNvSpPr/>
            <p:nvPr/>
          </p:nvSpPr>
          <p:spPr>
            <a:xfrm>
              <a:off x="742949" y="1739902"/>
              <a:ext cx="2317750" cy="2616200"/>
            </a:xfrm>
            <a:custGeom>
              <a:avLst/>
              <a:gdLst/>
              <a:ahLst/>
              <a:cxnLst/>
              <a:rect l="l" t="t" r="r" b="b"/>
              <a:pathLst>
                <a:path w="2317750" h="2616200">
                  <a:moveTo>
                    <a:pt x="0" y="2492375"/>
                  </a:moveTo>
                  <a:lnTo>
                    <a:pt x="0" y="123825"/>
                  </a:lnTo>
                  <a:lnTo>
                    <a:pt x="0" y="115695"/>
                  </a:lnTo>
                  <a:lnTo>
                    <a:pt x="793" y="107643"/>
                  </a:lnTo>
                  <a:lnTo>
                    <a:pt x="2379" y="99668"/>
                  </a:lnTo>
                  <a:lnTo>
                    <a:pt x="3965" y="91693"/>
                  </a:lnTo>
                  <a:lnTo>
                    <a:pt x="6314" y="83948"/>
                  </a:lnTo>
                  <a:lnTo>
                    <a:pt x="9425" y="76435"/>
                  </a:lnTo>
                  <a:lnTo>
                    <a:pt x="12537" y="68922"/>
                  </a:lnTo>
                  <a:lnTo>
                    <a:pt x="36267" y="36264"/>
                  </a:lnTo>
                  <a:lnTo>
                    <a:pt x="42016" y="30513"/>
                  </a:lnTo>
                  <a:lnTo>
                    <a:pt x="76439" y="9422"/>
                  </a:lnTo>
                  <a:lnTo>
                    <a:pt x="83950" y="6312"/>
                  </a:lnTo>
                  <a:lnTo>
                    <a:pt x="91693" y="3962"/>
                  </a:lnTo>
                  <a:lnTo>
                    <a:pt x="99667" y="2378"/>
                  </a:lnTo>
                  <a:lnTo>
                    <a:pt x="107642" y="793"/>
                  </a:lnTo>
                  <a:lnTo>
                    <a:pt x="115694" y="0"/>
                  </a:lnTo>
                  <a:lnTo>
                    <a:pt x="123825" y="0"/>
                  </a:lnTo>
                  <a:lnTo>
                    <a:pt x="2193925" y="0"/>
                  </a:lnTo>
                  <a:lnTo>
                    <a:pt x="2202055" y="0"/>
                  </a:lnTo>
                  <a:lnTo>
                    <a:pt x="2210107" y="793"/>
                  </a:lnTo>
                  <a:lnTo>
                    <a:pt x="2218082" y="2378"/>
                  </a:lnTo>
                  <a:lnTo>
                    <a:pt x="2226056" y="3962"/>
                  </a:lnTo>
                  <a:lnTo>
                    <a:pt x="2233799" y="6312"/>
                  </a:lnTo>
                  <a:lnTo>
                    <a:pt x="2241310" y="9422"/>
                  </a:lnTo>
                  <a:lnTo>
                    <a:pt x="2248822" y="12532"/>
                  </a:lnTo>
                  <a:lnTo>
                    <a:pt x="2281482" y="36264"/>
                  </a:lnTo>
                  <a:lnTo>
                    <a:pt x="2287231" y="42012"/>
                  </a:lnTo>
                  <a:lnTo>
                    <a:pt x="2308324" y="76435"/>
                  </a:lnTo>
                  <a:lnTo>
                    <a:pt x="2317750" y="115695"/>
                  </a:lnTo>
                  <a:lnTo>
                    <a:pt x="2317750" y="123825"/>
                  </a:lnTo>
                  <a:lnTo>
                    <a:pt x="2317750" y="2492375"/>
                  </a:lnTo>
                  <a:lnTo>
                    <a:pt x="2317750" y="2500501"/>
                  </a:lnTo>
                  <a:lnTo>
                    <a:pt x="2316956" y="2508554"/>
                  </a:lnTo>
                  <a:lnTo>
                    <a:pt x="2315370" y="2516525"/>
                  </a:lnTo>
                  <a:lnTo>
                    <a:pt x="2313784" y="2524500"/>
                  </a:lnTo>
                  <a:lnTo>
                    <a:pt x="2311435" y="2532242"/>
                  </a:lnTo>
                  <a:lnTo>
                    <a:pt x="2308324" y="2539754"/>
                  </a:lnTo>
                  <a:lnTo>
                    <a:pt x="2305212" y="2547267"/>
                  </a:lnTo>
                  <a:lnTo>
                    <a:pt x="2281482" y="2579929"/>
                  </a:lnTo>
                  <a:lnTo>
                    <a:pt x="2248822" y="2603658"/>
                  </a:lnTo>
                  <a:lnTo>
                    <a:pt x="2241310" y="2606767"/>
                  </a:lnTo>
                  <a:lnTo>
                    <a:pt x="2233799" y="2609877"/>
                  </a:lnTo>
                  <a:lnTo>
                    <a:pt x="2193925" y="2616200"/>
                  </a:lnTo>
                  <a:lnTo>
                    <a:pt x="123825" y="2616200"/>
                  </a:lnTo>
                  <a:lnTo>
                    <a:pt x="83950" y="2609877"/>
                  </a:lnTo>
                  <a:lnTo>
                    <a:pt x="76439" y="2606767"/>
                  </a:lnTo>
                  <a:lnTo>
                    <a:pt x="68927" y="2603658"/>
                  </a:lnTo>
                  <a:lnTo>
                    <a:pt x="36267" y="2579929"/>
                  </a:lnTo>
                  <a:lnTo>
                    <a:pt x="12537" y="2547267"/>
                  </a:lnTo>
                  <a:lnTo>
                    <a:pt x="9425" y="2539754"/>
                  </a:lnTo>
                  <a:lnTo>
                    <a:pt x="6314" y="2532242"/>
                  </a:lnTo>
                  <a:lnTo>
                    <a:pt x="3965" y="2524500"/>
                  </a:lnTo>
                  <a:lnTo>
                    <a:pt x="2379" y="2516525"/>
                  </a:lnTo>
                  <a:lnTo>
                    <a:pt x="793" y="2508554"/>
                  </a:lnTo>
                  <a:lnTo>
                    <a:pt x="0" y="2500501"/>
                  </a:lnTo>
                  <a:lnTo>
                    <a:pt x="0" y="2492375"/>
                  </a:lnTo>
                </a:path>
              </a:pathLst>
            </a:custGeom>
            <a:ln w="6350">
              <a:solidFill>
                <a:srgbClr val="E2E7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16">
              <a:extLst>
                <a:ext uri="{FF2B5EF4-FFF2-40B4-BE49-F238E27FC236}">
                  <a16:creationId xmlns:a16="http://schemas.microsoft.com/office/drawing/2014/main" id="{15E38A25-160E-664D-2CEA-4C1AF6CA997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0125" y="2016128"/>
              <a:ext cx="304800" cy="266700"/>
            </a:xfrm>
            <a:prstGeom prst="rect">
              <a:avLst/>
            </a:prstGeom>
          </p:spPr>
        </p:pic>
      </p:grpSp>
      <p:sp>
        <p:nvSpPr>
          <p:cNvPr id="8" name="object 17">
            <a:extLst>
              <a:ext uri="{FF2B5EF4-FFF2-40B4-BE49-F238E27FC236}">
                <a16:creationId xmlns:a16="http://schemas.microsoft.com/office/drawing/2014/main" id="{5F6DDE03-903F-346E-304E-B235C1585D29}"/>
              </a:ext>
            </a:extLst>
          </p:cNvPr>
          <p:cNvSpPr txBox="1"/>
          <p:nvPr/>
        </p:nvSpPr>
        <p:spPr>
          <a:xfrm>
            <a:off x="2909892" y="3232055"/>
            <a:ext cx="1099185" cy="5289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1970"/>
              </a:lnSpc>
              <a:spcBef>
                <a:spcPts val="120"/>
              </a:spcBef>
            </a:pPr>
            <a:r>
              <a:rPr sz="1700" b="1" spc="-30" dirty="0">
                <a:solidFill>
                  <a:srgbClr val="1D293B"/>
                </a:solidFill>
                <a:latin typeface="Trebuchet MS"/>
                <a:cs typeface="Trebuchet MS"/>
              </a:rPr>
              <a:t>Grafana</a:t>
            </a:r>
            <a:r>
              <a:rPr sz="1700" b="1" spc="-85" dirty="0">
                <a:solidFill>
                  <a:srgbClr val="1D293B"/>
                </a:solidFill>
                <a:latin typeface="Trebuchet MS"/>
                <a:cs typeface="Trebuchet MS"/>
              </a:rPr>
              <a:t> </a:t>
            </a:r>
            <a:r>
              <a:rPr sz="1700" b="1" spc="-50" dirty="0">
                <a:solidFill>
                  <a:srgbClr val="1D293B"/>
                </a:solidFill>
                <a:latin typeface="Trebuchet MS"/>
                <a:cs typeface="Trebuchet MS"/>
              </a:rPr>
              <a:t>/</a:t>
            </a:r>
            <a:endParaRPr sz="1700">
              <a:latin typeface="Trebuchet MS"/>
              <a:cs typeface="Trebuchet MS"/>
            </a:endParaRPr>
          </a:p>
          <a:p>
            <a:pPr marL="12700">
              <a:lnSpc>
                <a:spcPts val="1970"/>
              </a:lnSpc>
            </a:pPr>
            <a:r>
              <a:rPr sz="1700" b="1" spc="-110" dirty="0">
                <a:solidFill>
                  <a:srgbClr val="1D293B"/>
                </a:solidFill>
                <a:latin typeface="Trebuchet MS"/>
                <a:cs typeface="Trebuchet MS"/>
              </a:rPr>
              <a:t>Prometheus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98A3C5BC-09FB-762E-B1B9-83D96962B79A}"/>
              </a:ext>
            </a:extLst>
          </p:cNvPr>
          <p:cNvSpPr txBox="1"/>
          <p:nvPr/>
        </p:nvSpPr>
        <p:spPr>
          <a:xfrm>
            <a:off x="2909892" y="3842480"/>
            <a:ext cx="1741805" cy="70485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128600"/>
              </a:lnSpc>
              <a:spcBef>
                <a:spcPts val="114"/>
              </a:spcBef>
            </a:pPr>
            <a:r>
              <a:rPr sz="1150" spc="-40" dirty="0">
                <a:solidFill>
                  <a:srgbClr val="465469"/>
                </a:solidFill>
                <a:latin typeface="Trebuchet MS"/>
                <a:cs typeface="Trebuchet MS"/>
              </a:rPr>
              <a:t>Metriche</a:t>
            </a:r>
            <a:r>
              <a:rPr sz="1150" spc="-6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0" dirty="0">
                <a:solidFill>
                  <a:srgbClr val="465469"/>
                </a:solidFill>
                <a:latin typeface="Trebuchet MS"/>
                <a:cs typeface="Trebuchet MS"/>
              </a:rPr>
              <a:t>real-</a:t>
            </a:r>
            <a:r>
              <a:rPr sz="1150" spc="-60" dirty="0">
                <a:solidFill>
                  <a:srgbClr val="465469"/>
                </a:solidFill>
                <a:latin typeface="Trebuchet MS"/>
                <a:cs typeface="Trebuchet MS"/>
              </a:rPr>
              <a:t>time </a:t>
            </a:r>
            <a:r>
              <a:rPr sz="1150" spc="-35" dirty="0">
                <a:solidFill>
                  <a:srgbClr val="465469"/>
                </a:solidFill>
                <a:latin typeface="Trebuchet MS"/>
                <a:cs typeface="Trebuchet MS"/>
              </a:rPr>
              <a:t>su</a:t>
            </a:r>
            <a:r>
              <a:rPr sz="1150" spc="-3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carico 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CPU,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55" dirty="0">
                <a:solidFill>
                  <a:srgbClr val="465469"/>
                </a:solidFill>
                <a:latin typeface="Trebuchet MS"/>
                <a:cs typeface="Trebuchet MS"/>
              </a:rPr>
              <a:t>traffico</a:t>
            </a:r>
            <a:r>
              <a:rPr sz="1150" spc="-8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Ceph</a:t>
            </a:r>
            <a:r>
              <a:rPr sz="1150" spc="-6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e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code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Slurm.</a:t>
            </a:r>
            <a:endParaRPr sz="1150" dirty="0">
              <a:latin typeface="Trebuchet MS"/>
              <a:cs typeface="Trebuchet MS"/>
            </a:endParaRPr>
          </a:p>
        </p:txBody>
      </p:sp>
      <p:grpSp>
        <p:nvGrpSpPr>
          <p:cNvPr id="12" name="object 19">
            <a:extLst>
              <a:ext uri="{FF2B5EF4-FFF2-40B4-BE49-F238E27FC236}">
                <a16:creationId xmlns:a16="http://schemas.microsoft.com/office/drawing/2014/main" id="{885A2D61-EE69-77D6-0240-61E54902C3DB}"/>
              </a:ext>
            </a:extLst>
          </p:cNvPr>
          <p:cNvGrpSpPr/>
          <p:nvPr/>
        </p:nvGrpSpPr>
        <p:grpSpPr>
          <a:xfrm>
            <a:off x="5176841" y="2345594"/>
            <a:ext cx="2324100" cy="2622550"/>
            <a:chOff x="3254374" y="1736727"/>
            <a:chExt cx="2324100" cy="2622550"/>
          </a:xfrm>
        </p:grpSpPr>
        <p:sp>
          <p:nvSpPr>
            <p:cNvPr id="14" name="object 20">
              <a:extLst>
                <a:ext uri="{FF2B5EF4-FFF2-40B4-BE49-F238E27FC236}">
                  <a16:creationId xmlns:a16="http://schemas.microsoft.com/office/drawing/2014/main" id="{36B83572-6FAA-963F-B9C4-599206310C8A}"/>
                </a:ext>
              </a:extLst>
            </p:cNvPr>
            <p:cNvSpPr/>
            <p:nvPr/>
          </p:nvSpPr>
          <p:spPr>
            <a:xfrm>
              <a:off x="3257549" y="1739902"/>
              <a:ext cx="2317750" cy="2616200"/>
            </a:xfrm>
            <a:custGeom>
              <a:avLst/>
              <a:gdLst/>
              <a:ahLst/>
              <a:cxnLst/>
              <a:rect l="l" t="t" r="r" b="b"/>
              <a:pathLst>
                <a:path w="2317750" h="2616200">
                  <a:moveTo>
                    <a:pt x="2202055" y="2616196"/>
                  </a:moveTo>
                  <a:lnTo>
                    <a:pt x="115694" y="2616196"/>
                  </a:lnTo>
                  <a:lnTo>
                    <a:pt x="107642" y="2615403"/>
                  </a:lnTo>
                  <a:lnTo>
                    <a:pt x="68927" y="2603658"/>
                  </a:lnTo>
                  <a:lnTo>
                    <a:pt x="30518" y="2574177"/>
                  </a:lnTo>
                  <a:lnTo>
                    <a:pt x="6314" y="2532242"/>
                  </a:lnTo>
                  <a:lnTo>
                    <a:pt x="0" y="2500501"/>
                  </a:lnTo>
                  <a:lnTo>
                    <a:pt x="0" y="2492375"/>
                  </a:lnTo>
                  <a:lnTo>
                    <a:pt x="0" y="115695"/>
                  </a:lnTo>
                  <a:lnTo>
                    <a:pt x="12536" y="68922"/>
                  </a:lnTo>
                  <a:lnTo>
                    <a:pt x="42016" y="30513"/>
                  </a:lnTo>
                  <a:lnTo>
                    <a:pt x="83950" y="6312"/>
                  </a:lnTo>
                  <a:lnTo>
                    <a:pt x="115694" y="0"/>
                  </a:lnTo>
                  <a:lnTo>
                    <a:pt x="2202055" y="0"/>
                  </a:lnTo>
                  <a:lnTo>
                    <a:pt x="2248822" y="12532"/>
                  </a:lnTo>
                  <a:lnTo>
                    <a:pt x="2287231" y="42012"/>
                  </a:lnTo>
                  <a:lnTo>
                    <a:pt x="2311435" y="83948"/>
                  </a:lnTo>
                  <a:lnTo>
                    <a:pt x="2317749" y="115695"/>
                  </a:lnTo>
                  <a:lnTo>
                    <a:pt x="2317749" y="2500501"/>
                  </a:lnTo>
                  <a:lnTo>
                    <a:pt x="2305212" y="2547267"/>
                  </a:lnTo>
                  <a:lnTo>
                    <a:pt x="2275733" y="2585678"/>
                  </a:lnTo>
                  <a:lnTo>
                    <a:pt x="2233798" y="2609877"/>
                  </a:lnTo>
                  <a:lnTo>
                    <a:pt x="2210107" y="2615403"/>
                  </a:lnTo>
                  <a:lnTo>
                    <a:pt x="2202055" y="26161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1">
              <a:extLst>
                <a:ext uri="{FF2B5EF4-FFF2-40B4-BE49-F238E27FC236}">
                  <a16:creationId xmlns:a16="http://schemas.microsoft.com/office/drawing/2014/main" id="{63E089C3-15A9-7903-E9AE-9A95021C15E3}"/>
                </a:ext>
              </a:extLst>
            </p:cNvPr>
            <p:cNvSpPr/>
            <p:nvPr/>
          </p:nvSpPr>
          <p:spPr>
            <a:xfrm>
              <a:off x="3257549" y="1739902"/>
              <a:ext cx="2317750" cy="2616200"/>
            </a:xfrm>
            <a:custGeom>
              <a:avLst/>
              <a:gdLst/>
              <a:ahLst/>
              <a:cxnLst/>
              <a:rect l="l" t="t" r="r" b="b"/>
              <a:pathLst>
                <a:path w="2317750" h="2616200">
                  <a:moveTo>
                    <a:pt x="0" y="2492375"/>
                  </a:moveTo>
                  <a:lnTo>
                    <a:pt x="0" y="123825"/>
                  </a:lnTo>
                  <a:lnTo>
                    <a:pt x="0" y="115695"/>
                  </a:lnTo>
                  <a:lnTo>
                    <a:pt x="793" y="107643"/>
                  </a:lnTo>
                  <a:lnTo>
                    <a:pt x="12536" y="68922"/>
                  </a:lnTo>
                  <a:lnTo>
                    <a:pt x="36267" y="36264"/>
                  </a:lnTo>
                  <a:lnTo>
                    <a:pt x="42016" y="30513"/>
                  </a:lnTo>
                  <a:lnTo>
                    <a:pt x="76438" y="9422"/>
                  </a:lnTo>
                  <a:lnTo>
                    <a:pt x="83950" y="6312"/>
                  </a:lnTo>
                  <a:lnTo>
                    <a:pt x="91693" y="3962"/>
                  </a:lnTo>
                  <a:lnTo>
                    <a:pt x="99667" y="2378"/>
                  </a:lnTo>
                  <a:lnTo>
                    <a:pt x="107642" y="793"/>
                  </a:lnTo>
                  <a:lnTo>
                    <a:pt x="115694" y="0"/>
                  </a:lnTo>
                  <a:lnTo>
                    <a:pt x="123825" y="0"/>
                  </a:lnTo>
                  <a:lnTo>
                    <a:pt x="2193925" y="0"/>
                  </a:lnTo>
                  <a:lnTo>
                    <a:pt x="2202055" y="0"/>
                  </a:lnTo>
                  <a:lnTo>
                    <a:pt x="2210107" y="793"/>
                  </a:lnTo>
                  <a:lnTo>
                    <a:pt x="2218081" y="2378"/>
                  </a:lnTo>
                  <a:lnTo>
                    <a:pt x="2226056" y="3962"/>
                  </a:lnTo>
                  <a:lnTo>
                    <a:pt x="2233799" y="6312"/>
                  </a:lnTo>
                  <a:lnTo>
                    <a:pt x="2241310" y="9422"/>
                  </a:lnTo>
                  <a:lnTo>
                    <a:pt x="2248822" y="12532"/>
                  </a:lnTo>
                  <a:lnTo>
                    <a:pt x="2281482" y="36264"/>
                  </a:lnTo>
                  <a:lnTo>
                    <a:pt x="2287231" y="42012"/>
                  </a:lnTo>
                  <a:lnTo>
                    <a:pt x="2308323" y="76435"/>
                  </a:lnTo>
                  <a:lnTo>
                    <a:pt x="2311435" y="83948"/>
                  </a:lnTo>
                  <a:lnTo>
                    <a:pt x="2317750" y="123825"/>
                  </a:lnTo>
                  <a:lnTo>
                    <a:pt x="2317750" y="2492375"/>
                  </a:lnTo>
                  <a:lnTo>
                    <a:pt x="2317749" y="2500501"/>
                  </a:lnTo>
                  <a:lnTo>
                    <a:pt x="2316956" y="2508554"/>
                  </a:lnTo>
                  <a:lnTo>
                    <a:pt x="2315370" y="2516525"/>
                  </a:lnTo>
                  <a:lnTo>
                    <a:pt x="2313784" y="2524500"/>
                  </a:lnTo>
                  <a:lnTo>
                    <a:pt x="2311435" y="2532242"/>
                  </a:lnTo>
                  <a:lnTo>
                    <a:pt x="2308323" y="2539754"/>
                  </a:lnTo>
                  <a:lnTo>
                    <a:pt x="2305212" y="2547267"/>
                  </a:lnTo>
                  <a:lnTo>
                    <a:pt x="2281482" y="2579929"/>
                  </a:lnTo>
                  <a:lnTo>
                    <a:pt x="2248821" y="2603658"/>
                  </a:lnTo>
                  <a:lnTo>
                    <a:pt x="2241310" y="2606767"/>
                  </a:lnTo>
                  <a:lnTo>
                    <a:pt x="2233798" y="2609877"/>
                  </a:lnTo>
                  <a:lnTo>
                    <a:pt x="2193925" y="2616200"/>
                  </a:lnTo>
                  <a:lnTo>
                    <a:pt x="123825" y="2616200"/>
                  </a:lnTo>
                  <a:lnTo>
                    <a:pt x="83950" y="2609877"/>
                  </a:lnTo>
                  <a:lnTo>
                    <a:pt x="76438" y="2606767"/>
                  </a:lnTo>
                  <a:lnTo>
                    <a:pt x="68927" y="2603658"/>
                  </a:lnTo>
                  <a:lnTo>
                    <a:pt x="36267" y="2579929"/>
                  </a:lnTo>
                  <a:lnTo>
                    <a:pt x="12536" y="2547267"/>
                  </a:lnTo>
                  <a:lnTo>
                    <a:pt x="2379" y="2516525"/>
                  </a:lnTo>
                  <a:lnTo>
                    <a:pt x="793" y="2508554"/>
                  </a:lnTo>
                  <a:lnTo>
                    <a:pt x="0" y="2500501"/>
                  </a:lnTo>
                  <a:lnTo>
                    <a:pt x="0" y="2492375"/>
                  </a:lnTo>
                </a:path>
              </a:pathLst>
            </a:custGeom>
            <a:ln w="6350">
              <a:solidFill>
                <a:srgbClr val="E2E7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22">
              <a:extLst>
                <a:ext uri="{FF2B5EF4-FFF2-40B4-BE49-F238E27FC236}">
                  <a16:creationId xmlns:a16="http://schemas.microsoft.com/office/drawing/2014/main" id="{1E182BB5-E4C5-C147-2594-5EEB035B39C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11549" y="2016128"/>
              <a:ext cx="311150" cy="266700"/>
            </a:xfrm>
            <a:prstGeom prst="rect">
              <a:avLst/>
            </a:prstGeom>
          </p:spPr>
        </p:pic>
      </p:grpSp>
      <p:sp>
        <p:nvSpPr>
          <p:cNvPr id="17" name="object 23">
            <a:extLst>
              <a:ext uri="{FF2B5EF4-FFF2-40B4-BE49-F238E27FC236}">
                <a16:creationId xmlns:a16="http://schemas.microsoft.com/office/drawing/2014/main" id="{E88987D8-F202-3BA6-237B-AFB80865B4EB}"/>
              </a:ext>
            </a:extLst>
          </p:cNvPr>
          <p:cNvSpPr txBox="1"/>
          <p:nvPr/>
        </p:nvSpPr>
        <p:spPr>
          <a:xfrm>
            <a:off x="5424492" y="3232055"/>
            <a:ext cx="762000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65" dirty="0">
                <a:solidFill>
                  <a:srgbClr val="1D293B"/>
                </a:solidFill>
                <a:latin typeface="Trebuchet MS"/>
                <a:cs typeface="Trebuchet MS"/>
              </a:rPr>
              <a:t>Alerting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8" name="object 24">
            <a:extLst>
              <a:ext uri="{FF2B5EF4-FFF2-40B4-BE49-F238E27FC236}">
                <a16:creationId xmlns:a16="http://schemas.microsoft.com/office/drawing/2014/main" id="{F8BF7257-BB38-D7C0-5535-B8F12EC8014F}"/>
              </a:ext>
            </a:extLst>
          </p:cNvPr>
          <p:cNvSpPr txBox="1"/>
          <p:nvPr/>
        </p:nvSpPr>
        <p:spPr>
          <a:xfrm>
            <a:off x="5424492" y="3601180"/>
            <a:ext cx="1696085" cy="70485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128600"/>
              </a:lnSpc>
              <a:spcBef>
                <a:spcPts val="114"/>
              </a:spcBef>
            </a:pP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Notifiche </a:t>
            </a:r>
            <a:r>
              <a:rPr sz="1150" spc="-45" dirty="0">
                <a:solidFill>
                  <a:srgbClr val="465469"/>
                </a:solidFill>
                <a:latin typeface="Trebuchet MS"/>
                <a:cs typeface="Trebuchet MS"/>
              </a:rPr>
              <a:t>istantanee</a:t>
            </a:r>
            <a:r>
              <a:rPr sz="1150" spc="-6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90" dirty="0">
                <a:solidFill>
                  <a:srgbClr val="465469"/>
                </a:solidFill>
                <a:latin typeface="Trebuchet MS"/>
                <a:cs typeface="Trebuchet MS"/>
              </a:rPr>
              <a:t>in</a:t>
            </a:r>
            <a:r>
              <a:rPr sz="1150" spc="-3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caso 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di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60" dirty="0">
                <a:solidFill>
                  <a:srgbClr val="465469"/>
                </a:solidFill>
                <a:latin typeface="Trebuchet MS"/>
                <a:cs typeface="Trebuchet MS"/>
              </a:rPr>
              <a:t>nodi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0" dirty="0">
                <a:solidFill>
                  <a:srgbClr val="465469"/>
                </a:solidFill>
                <a:latin typeface="Trebuchet MS"/>
                <a:cs typeface="Trebuchet MS"/>
              </a:rPr>
              <a:t>"DOWN"</a:t>
            </a:r>
            <a:r>
              <a:rPr sz="1150" spc="-50" dirty="0">
                <a:solidFill>
                  <a:srgbClr val="465469"/>
                </a:solidFill>
                <a:latin typeface="Trebuchet MS"/>
                <a:cs typeface="Trebuchet MS"/>
              </a:rPr>
              <a:t> o </a:t>
            </a:r>
            <a:r>
              <a:rPr sz="1150" spc="-30" dirty="0">
                <a:solidFill>
                  <a:srgbClr val="465469"/>
                </a:solidFill>
                <a:latin typeface="Trebuchet MS"/>
                <a:cs typeface="Trebuchet MS"/>
              </a:rPr>
              <a:t>performance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degradate.</a:t>
            </a:r>
            <a:endParaRPr sz="1150" dirty="0">
              <a:latin typeface="Trebuchet MS"/>
              <a:cs typeface="Trebuchet MS"/>
            </a:endParaRPr>
          </a:p>
        </p:txBody>
      </p:sp>
      <p:grpSp>
        <p:nvGrpSpPr>
          <p:cNvPr id="19" name="object 25">
            <a:extLst>
              <a:ext uri="{FF2B5EF4-FFF2-40B4-BE49-F238E27FC236}">
                <a16:creationId xmlns:a16="http://schemas.microsoft.com/office/drawing/2014/main" id="{951C7961-BBE5-55FA-B31B-E3508ABFD8EA}"/>
              </a:ext>
            </a:extLst>
          </p:cNvPr>
          <p:cNvGrpSpPr/>
          <p:nvPr/>
        </p:nvGrpSpPr>
        <p:grpSpPr>
          <a:xfrm>
            <a:off x="7691441" y="2345594"/>
            <a:ext cx="1431925" cy="2622550"/>
            <a:chOff x="5768974" y="1736727"/>
            <a:chExt cx="1431925" cy="2622550"/>
          </a:xfrm>
        </p:grpSpPr>
        <p:sp>
          <p:nvSpPr>
            <p:cNvPr id="20" name="object 26">
              <a:extLst>
                <a:ext uri="{FF2B5EF4-FFF2-40B4-BE49-F238E27FC236}">
                  <a16:creationId xmlns:a16="http://schemas.microsoft.com/office/drawing/2014/main" id="{386C7CCA-706F-4A05-D9FD-95AF2FAADD98}"/>
                </a:ext>
              </a:extLst>
            </p:cNvPr>
            <p:cNvSpPr/>
            <p:nvPr/>
          </p:nvSpPr>
          <p:spPr>
            <a:xfrm>
              <a:off x="5772149" y="1739902"/>
              <a:ext cx="1425575" cy="2616200"/>
            </a:xfrm>
            <a:custGeom>
              <a:avLst/>
              <a:gdLst/>
              <a:ahLst/>
              <a:cxnLst/>
              <a:rect l="l" t="t" r="r" b="b"/>
              <a:pathLst>
                <a:path w="1425575" h="2616200">
                  <a:moveTo>
                    <a:pt x="1425476" y="2616200"/>
                  </a:moveTo>
                  <a:lnTo>
                    <a:pt x="115694" y="2616196"/>
                  </a:lnTo>
                  <a:lnTo>
                    <a:pt x="68927" y="2603658"/>
                  </a:lnTo>
                  <a:lnTo>
                    <a:pt x="30518" y="2574177"/>
                  </a:lnTo>
                  <a:lnTo>
                    <a:pt x="6314" y="2532242"/>
                  </a:lnTo>
                  <a:lnTo>
                    <a:pt x="0" y="2500501"/>
                  </a:lnTo>
                  <a:lnTo>
                    <a:pt x="0" y="115695"/>
                  </a:lnTo>
                  <a:lnTo>
                    <a:pt x="12536" y="68922"/>
                  </a:lnTo>
                  <a:lnTo>
                    <a:pt x="42016" y="30513"/>
                  </a:lnTo>
                  <a:lnTo>
                    <a:pt x="83950" y="6312"/>
                  </a:lnTo>
                  <a:lnTo>
                    <a:pt x="115694" y="0"/>
                  </a:lnTo>
                  <a:lnTo>
                    <a:pt x="1425476" y="0"/>
                  </a:lnTo>
                  <a:lnTo>
                    <a:pt x="1425476" y="2616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7">
              <a:extLst>
                <a:ext uri="{FF2B5EF4-FFF2-40B4-BE49-F238E27FC236}">
                  <a16:creationId xmlns:a16="http://schemas.microsoft.com/office/drawing/2014/main" id="{D219ED94-3877-6642-D127-039322171F28}"/>
                </a:ext>
              </a:extLst>
            </p:cNvPr>
            <p:cNvSpPr/>
            <p:nvPr/>
          </p:nvSpPr>
          <p:spPr>
            <a:xfrm>
              <a:off x="5772149" y="1739902"/>
              <a:ext cx="1425575" cy="2616200"/>
            </a:xfrm>
            <a:custGeom>
              <a:avLst/>
              <a:gdLst/>
              <a:ahLst/>
              <a:cxnLst/>
              <a:rect l="l" t="t" r="r" b="b"/>
              <a:pathLst>
                <a:path w="1425575" h="2616200">
                  <a:moveTo>
                    <a:pt x="1425476" y="2616200"/>
                  </a:moveTo>
                  <a:lnTo>
                    <a:pt x="123825" y="2616200"/>
                  </a:lnTo>
                  <a:lnTo>
                    <a:pt x="115694" y="2616196"/>
                  </a:lnTo>
                  <a:lnTo>
                    <a:pt x="76439" y="2606767"/>
                  </a:lnTo>
                  <a:lnTo>
                    <a:pt x="68927" y="2603658"/>
                  </a:lnTo>
                  <a:lnTo>
                    <a:pt x="36267" y="2579929"/>
                  </a:lnTo>
                  <a:lnTo>
                    <a:pt x="12536" y="2547267"/>
                  </a:lnTo>
                  <a:lnTo>
                    <a:pt x="2379" y="2516525"/>
                  </a:lnTo>
                  <a:lnTo>
                    <a:pt x="792" y="2508554"/>
                  </a:lnTo>
                  <a:lnTo>
                    <a:pt x="0" y="2500501"/>
                  </a:lnTo>
                  <a:lnTo>
                    <a:pt x="0" y="2492375"/>
                  </a:lnTo>
                  <a:lnTo>
                    <a:pt x="0" y="123825"/>
                  </a:lnTo>
                  <a:lnTo>
                    <a:pt x="6314" y="83948"/>
                  </a:lnTo>
                  <a:lnTo>
                    <a:pt x="25385" y="48266"/>
                  </a:lnTo>
                  <a:lnTo>
                    <a:pt x="36267" y="36264"/>
                  </a:lnTo>
                  <a:lnTo>
                    <a:pt x="42016" y="30513"/>
                  </a:lnTo>
                  <a:lnTo>
                    <a:pt x="76439" y="9422"/>
                  </a:lnTo>
                  <a:lnTo>
                    <a:pt x="83950" y="6312"/>
                  </a:lnTo>
                  <a:lnTo>
                    <a:pt x="91693" y="3962"/>
                  </a:lnTo>
                  <a:lnTo>
                    <a:pt x="99667" y="2378"/>
                  </a:lnTo>
                  <a:lnTo>
                    <a:pt x="107641" y="793"/>
                  </a:lnTo>
                  <a:lnTo>
                    <a:pt x="115694" y="0"/>
                  </a:lnTo>
                  <a:lnTo>
                    <a:pt x="123825" y="0"/>
                  </a:lnTo>
                  <a:lnTo>
                    <a:pt x="1425476" y="0"/>
                  </a:lnTo>
                </a:path>
              </a:pathLst>
            </a:custGeom>
            <a:ln w="6350">
              <a:solidFill>
                <a:srgbClr val="E2E7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8">
              <a:extLst>
                <a:ext uri="{FF2B5EF4-FFF2-40B4-BE49-F238E27FC236}">
                  <a16:creationId xmlns:a16="http://schemas.microsoft.com/office/drawing/2014/main" id="{D751E664-394F-9AE6-4480-475BCDE7297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29325" y="1997078"/>
              <a:ext cx="304800" cy="304800"/>
            </a:xfrm>
            <a:prstGeom prst="rect">
              <a:avLst/>
            </a:prstGeom>
          </p:spPr>
        </p:pic>
      </p:grpSp>
      <p:sp>
        <p:nvSpPr>
          <p:cNvPr id="23" name="object 29">
            <a:extLst>
              <a:ext uri="{FF2B5EF4-FFF2-40B4-BE49-F238E27FC236}">
                <a16:creationId xmlns:a16="http://schemas.microsoft.com/office/drawing/2014/main" id="{F5C2A7D3-A6A4-8BDC-DC3D-EEEA38A4772B}"/>
              </a:ext>
            </a:extLst>
          </p:cNvPr>
          <p:cNvSpPr txBox="1"/>
          <p:nvPr/>
        </p:nvSpPr>
        <p:spPr>
          <a:xfrm>
            <a:off x="7939092" y="3232055"/>
            <a:ext cx="1050290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80" dirty="0">
                <a:solidFill>
                  <a:srgbClr val="1D293B"/>
                </a:solidFill>
                <a:latin typeface="Trebuchet MS"/>
                <a:cs typeface="Trebuchet MS"/>
              </a:rPr>
              <a:t>Accounting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24" name="object 30">
            <a:extLst>
              <a:ext uri="{FF2B5EF4-FFF2-40B4-BE49-F238E27FC236}">
                <a16:creationId xmlns:a16="http://schemas.microsoft.com/office/drawing/2014/main" id="{48D16102-8FEE-F328-B979-BE9CC3ED3873}"/>
              </a:ext>
            </a:extLst>
          </p:cNvPr>
          <p:cNvSpPr txBox="1"/>
          <p:nvPr/>
        </p:nvSpPr>
        <p:spPr>
          <a:xfrm>
            <a:off x="7939092" y="3601180"/>
            <a:ext cx="1177925" cy="70485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just">
              <a:lnSpc>
                <a:spcPct val="128600"/>
              </a:lnSpc>
              <a:spcBef>
                <a:spcPts val="114"/>
              </a:spcBef>
            </a:pP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SlurmDBD</a:t>
            </a:r>
            <a:r>
              <a:rPr sz="1150" spc="-4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50" dirty="0">
                <a:solidFill>
                  <a:srgbClr val="465469"/>
                </a:solidFill>
                <a:latin typeface="Trebuchet MS"/>
                <a:cs typeface="Trebuchet MS"/>
              </a:rPr>
              <a:t>traccia</a:t>
            </a:r>
            <a:r>
              <a:rPr sz="1150" spc="-1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90" dirty="0">
                <a:solidFill>
                  <a:srgbClr val="465469"/>
                </a:solidFill>
                <a:latin typeface="Trebuchet MS"/>
                <a:cs typeface="Trebuchet MS"/>
              </a:rPr>
              <a:t>l' </a:t>
            </a:r>
            <a:r>
              <a:rPr sz="1150" spc="-55" dirty="0">
                <a:solidFill>
                  <a:srgbClr val="465469"/>
                </a:solidFill>
                <a:latin typeface="Trebuchet MS"/>
                <a:cs typeface="Trebuchet MS"/>
              </a:rPr>
              <a:t>storico</a:t>
            </a:r>
            <a:r>
              <a:rPr sz="1150" spc="-3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0" dirty="0">
                <a:solidFill>
                  <a:srgbClr val="465469"/>
                </a:solidFill>
                <a:latin typeface="Trebuchet MS"/>
                <a:cs typeface="Trebuchet MS"/>
              </a:rPr>
              <a:t>per</a:t>
            </a:r>
            <a:r>
              <a:rPr sz="1150" spc="-3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5" dirty="0">
                <a:solidFill>
                  <a:srgbClr val="465469"/>
                </a:solidFill>
                <a:latin typeface="Trebuchet MS"/>
                <a:cs typeface="Trebuchet MS"/>
              </a:rPr>
              <a:t>reportis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billing.</a:t>
            </a:r>
            <a:endParaRPr sz="115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004726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238B3-0263-B8AD-674D-0EAD3A812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0C80D07-BB90-61D1-34F8-6F59D167C86B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8E69CEA-054A-985D-7956-AEBFA1EF0226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 dirty="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4EA9C4AE-D3E2-2F0A-A8F6-10B4BC4CF0CC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E37D84D6-EA6C-0F88-B48B-F3324C3C03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object 31">
            <a:extLst>
              <a:ext uri="{FF2B5EF4-FFF2-40B4-BE49-F238E27FC236}">
                <a16:creationId xmlns:a16="http://schemas.microsoft.com/office/drawing/2014/main" id="{6BD9D22C-69C3-F955-4862-D364A9C5F324}"/>
              </a:ext>
            </a:extLst>
          </p:cNvPr>
          <p:cNvSpPr txBox="1"/>
          <p:nvPr/>
        </p:nvSpPr>
        <p:spPr>
          <a:xfrm>
            <a:off x="3231238" y="1633615"/>
            <a:ext cx="4636135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300" b="1" spc="-50" dirty="0">
                <a:solidFill>
                  <a:srgbClr val="2A65AF"/>
                </a:solidFill>
                <a:latin typeface="Trebuchet MS"/>
                <a:cs typeface="Trebuchet MS"/>
              </a:rPr>
              <a:t>PERCHÉ</a:t>
            </a:r>
            <a:r>
              <a:rPr sz="2300" b="1" spc="50" dirty="0">
                <a:solidFill>
                  <a:srgbClr val="2A65AF"/>
                </a:solidFill>
                <a:latin typeface="Trebuchet MS"/>
                <a:cs typeface="Trebuchet MS"/>
              </a:rPr>
              <a:t> </a:t>
            </a:r>
            <a:r>
              <a:rPr sz="2300" b="1" dirty="0">
                <a:solidFill>
                  <a:srgbClr val="2A65AF"/>
                </a:solidFill>
                <a:latin typeface="Trebuchet MS"/>
                <a:cs typeface="Trebuchet MS"/>
              </a:rPr>
              <a:t>QUESTA</a:t>
            </a:r>
            <a:r>
              <a:rPr sz="2300" b="1" spc="-20" dirty="0">
                <a:solidFill>
                  <a:srgbClr val="2A65AF"/>
                </a:solidFill>
                <a:latin typeface="Trebuchet MS"/>
                <a:cs typeface="Trebuchet MS"/>
              </a:rPr>
              <a:t> </a:t>
            </a:r>
            <a:r>
              <a:rPr sz="2300" b="1" spc="60" dirty="0">
                <a:solidFill>
                  <a:srgbClr val="2A65AF"/>
                </a:solidFill>
                <a:latin typeface="Trebuchet MS"/>
                <a:cs typeface="Trebuchet MS"/>
              </a:rPr>
              <a:t>COMBINAZIONE?</a:t>
            </a:r>
            <a:endParaRPr sz="2300" dirty="0">
              <a:solidFill>
                <a:srgbClr val="2A65AF"/>
              </a:solidFill>
              <a:latin typeface="Trebuchet MS"/>
              <a:cs typeface="Trebuchet MS"/>
            </a:endParaRPr>
          </a:p>
        </p:txBody>
      </p:sp>
      <p:sp>
        <p:nvSpPr>
          <p:cNvPr id="4" name="object 33">
            <a:extLst>
              <a:ext uri="{FF2B5EF4-FFF2-40B4-BE49-F238E27FC236}">
                <a16:creationId xmlns:a16="http://schemas.microsoft.com/office/drawing/2014/main" id="{1FBCF675-E323-4AB2-5CFA-2BC681158F4D}"/>
              </a:ext>
            </a:extLst>
          </p:cNvPr>
          <p:cNvSpPr txBox="1"/>
          <p:nvPr/>
        </p:nvSpPr>
        <p:spPr>
          <a:xfrm>
            <a:off x="2824521" y="3139658"/>
            <a:ext cx="2724785" cy="1363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b="1" spc="-70" dirty="0">
                <a:solidFill>
                  <a:srgbClr val="ABABAB"/>
                </a:solidFill>
                <a:latin typeface="Trebuchet MS"/>
                <a:cs typeface="Trebuchet MS"/>
              </a:rPr>
              <a:t>Scalabilità</a:t>
            </a:r>
            <a:r>
              <a:rPr sz="2150" b="1" spc="-130" dirty="0">
                <a:solidFill>
                  <a:srgbClr val="ABABAB"/>
                </a:solidFill>
                <a:latin typeface="Trebuchet MS"/>
                <a:cs typeface="Trebuchet MS"/>
              </a:rPr>
              <a:t> </a:t>
            </a:r>
            <a:r>
              <a:rPr sz="2150" b="1" spc="-10" dirty="0">
                <a:solidFill>
                  <a:srgbClr val="ABABAB"/>
                </a:solidFill>
                <a:latin typeface="Trebuchet MS"/>
                <a:cs typeface="Trebuchet MS"/>
              </a:rPr>
              <a:t>Totale</a:t>
            </a:r>
            <a:endParaRPr sz="2150" dirty="0">
              <a:latin typeface="Trebuchet MS"/>
              <a:cs typeface="Trebuchet MS"/>
            </a:endParaRPr>
          </a:p>
          <a:p>
            <a:pPr marL="12700" marR="5080">
              <a:lnSpc>
                <a:spcPct val="128000"/>
              </a:lnSpc>
              <a:spcBef>
                <a:spcPts val="880"/>
              </a:spcBef>
            </a:pPr>
            <a:r>
              <a:rPr sz="1150" spc="-55" dirty="0">
                <a:solidFill>
                  <a:srgbClr val="95A2AA"/>
                </a:solidFill>
                <a:latin typeface="Trebuchet MS"/>
                <a:cs typeface="Trebuchet MS"/>
              </a:rPr>
              <a:t>L'unione</a:t>
            </a:r>
            <a:r>
              <a:rPr sz="1150" spc="-7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85" dirty="0">
                <a:solidFill>
                  <a:srgbClr val="95A2AA"/>
                </a:solidFill>
                <a:latin typeface="Trebuchet MS"/>
                <a:cs typeface="Trebuchet MS"/>
              </a:rPr>
              <a:t>di</a:t>
            </a:r>
            <a:r>
              <a:rPr sz="1150" spc="10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45" dirty="0">
                <a:solidFill>
                  <a:srgbClr val="95A2AA"/>
                </a:solidFill>
                <a:latin typeface="Trebuchet MS"/>
                <a:cs typeface="Trebuchet MS"/>
              </a:rPr>
              <a:t>Proxmox</a:t>
            </a:r>
            <a:r>
              <a:rPr sz="1150" spc="-50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65" dirty="0">
                <a:solidFill>
                  <a:srgbClr val="95A2AA"/>
                </a:solidFill>
                <a:latin typeface="Trebuchet MS"/>
                <a:cs typeface="Trebuchet MS"/>
              </a:rPr>
              <a:t>(Hypervisor),</a:t>
            </a:r>
            <a:r>
              <a:rPr sz="1150" spc="20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95A2AA"/>
                </a:solidFill>
                <a:latin typeface="Trebuchet MS"/>
                <a:cs typeface="Trebuchet MS"/>
              </a:rPr>
              <a:t>Ceph </a:t>
            </a:r>
            <a:r>
              <a:rPr sz="1150" spc="-25" dirty="0">
                <a:solidFill>
                  <a:srgbClr val="95A2AA"/>
                </a:solidFill>
                <a:latin typeface="Trebuchet MS"/>
                <a:cs typeface="Trebuchet MS"/>
              </a:rPr>
              <a:t>(Storage)</a:t>
            </a:r>
            <a:r>
              <a:rPr sz="1150" spc="-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95A2AA"/>
                </a:solidFill>
                <a:latin typeface="Trebuchet MS"/>
                <a:cs typeface="Trebuchet MS"/>
              </a:rPr>
              <a:t>e</a:t>
            </a:r>
            <a:r>
              <a:rPr sz="1150" spc="-80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95A2AA"/>
                </a:solidFill>
                <a:latin typeface="Trebuchet MS"/>
                <a:cs typeface="Trebuchet MS"/>
              </a:rPr>
              <a:t>Slurm</a:t>
            </a:r>
            <a:r>
              <a:rPr sz="1150" spc="-10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50" dirty="0">
                <a:solidFill>
                  <a:srgbClr val="95A2AA"/>
                </a:solidFill>
                <a:latin typeface="Trebuchet MS"/>
                <a:cs typeface="Trebuchet MS"/>
              </a:rPr>
              <a:t>(Orchestratore)</a:t>
            </a:r>
            <a:r>
              <a:rPr sz="1150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30" dirty="0">
                <a:solidFill>
                  <a:srgbClr val="95A2AA"/>
                </a:solidFill>
                <a:latin typeface="Trebuchet MS"/>
                <a:cs typeface="Trebuchet MS"/>
              </a:rPr>
              <a:t>crea</a:t>
            </a:r>
            <a:r>
              <a:rPr sz="1150" spc="-6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95A2AA"/>
                </a:solidFill>
                <a:latin typeface="Trebuchet MS"/>
                <a:cs typeface="Trebuchet MS"/>
              </a:rPr>
              <a:t>un </a:t>
            </a:r>
            <a:r>
              <a:rPr sz="1150" spc="-35" dirty="0">
                <a:solidFill>
                  <a:srgbClr val="95A2AA"/>
                </a:solidFill>
                <a:latin typeface="Trebuchet MS"/>
                <a:cs typeface="Trebuchet MS"/>
              </a:rPr>
              <a:t>ecosistema</a:t>
            </a:r>
            <a:r>
              <a:rPr sz="1150" spc="-50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70" dirty="0">
                <a:solidFill>
                  <a:srgbClr val="95A2AA"/>
                </a:solidFill>
                <a:latin typeface="Trebuchet MS"/>
                <a:cs typeface="Trebuchet MS"/>
              </a:rPr>
              <a:t>robusto,</a:t>
            </a:r>
            <a:r>
              <a:rPr sz="1150" spc="30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95A2AA"/>
                </a:solidFill>
                <a:latin typeface="Trebuchet MS"/>
                <a:cs typeface="Trebuchet MS"/>
              </a:rPr>
              <a:t>open-</a:t>
            </a:r>
            <a:r>
              <a:rPr sz="1150" spc="-40" dirty="0">
                <a:solidFill>
                  <a:srgbClr val="95A2AA"/>
                </a:solidFill>
                <a:latin typeface="Trebuchet MS"/>
                <a:cs typeface="Trebuchet MS"/>
              </a:rPr>
              <a:t>source</a:t>
            </a:r>
            <a:r>
              <a:rPr sz="1150" spc="-6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95A2AA"/>
                </a:solidFill>
                <a:latin typeface="Trebuchet MS"/>
                <a:cs typeface="Trebuchet MS"/>
              </a:rPr>
              <a:t>e</a:t>
            </a:r>
            <a:r>
              <a:rPr sz="1150" spc="-65" dirty="0">
                <a:solidFill>
                  <a:srgbClr val="95A2AA"/>
                </a:solidFill>
                <a:latin typeface="Trebuchet MS"/>
                <a:cs typeface="Trebuchet MS"/>
              </a:rPr>
              <a:t> facile</a:t>
            </a:r>
            <a:r>
              <a:rPr sz="1150" spc="-60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95A2AA"/>
                </a:solidFill>
                <a:latin typeface="Trebuchet MS"/>
                <a:cs typeface="Trebuchet MS"/>
              </a:rPr>
              <a:t>da </a:t>
            </a:r>
            <a:r>
              <a:rPr sz="1150" spc="-35" dirty="0">
                <a:solidFill>
                  <a:srgbClr val="95A2AA"/>
                </a:solidFill>
                <a:latin typeface="Trebuchet MS"/>
                <a:cs typeface="Trebuchet MS"/>
              </a:rPr>
              <a:t>scalare</a:t>
            </a:r>
            <a:r>
              <a:rPr sz="1150" spc="-70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95A2AA"/>
                </a:solidFill>
                <a:latin typeface="Trebuchet MS"/>
                <a:cs typeface="Trebuchet MS"/>
              </a:rPr>
              <a:t>da</a:t>
            </a:r>
            <a:r>
              <a:rPr sz="1150" spc="-4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55" dirty="0">
                <a:solidFill>
                  <a:srgbClr val="95A2AA"/>
                </a:solidFill>
                <a:latin typeface="Trebuchet MS"/>
                <a:cs typeface="Trebuchet MS"/>
              </a:rPr>
              <a:t>3 </a:t>
            </a:r>
            <a:r>
              <a:rPr sz="1150" dirty="0">
                <a:solidFill>
                  <a:srgbClr val="95A2AA"/>
                </a:solidFill>
                <a:latin typeface="Trebuchet MS"/>
                <a:cs typeface="Trebuchet MS"/>
              </a:rPr>
              <a:t>a</a:t>
            </a:r>
            <a:r>
              <a:rPr sz="1150" spc="-50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95A2AA"/>
                </a:solidFill>
                <a:latin typeface="Trebuchet MS"/>
                <a:cs typeface="Trebuchet MS"/>
              </a:rPr>
              <a:t>300</a:t>
            </a:r>
            <a:r>
              <a:rPr sz="1150" spc="-65" dirty="0">
                <a:solidFill>
                  <a:srgbClr val="95A2AA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95A2AA"/>
                </a:solidFill>
                <a:latin typeface="Trebuchet MS"/>
                <a:cs typeface="Trebuchet MS"/>
              </a:rPr>
              <a:t>nodi.</a:t>
            </a:r>
            <a:endParaRPr sz="1150" dirty="0">
              <a:latin typeface="Trebuchet MS"/>
              <a:cs typeface="Trebuchet MS"/>
            </a:endParaRPr>
          </a:p>
        </p:txBody>
      </p:sp>
      <p:sp>
        <p:nvSpPr>
          <p:cNvPr id="5" name="object 34">
            <a:extLst>
              <a:ext uri="{FF2B5EF4-FFF2-40B4-BE49-F238E27FC236}">
                <a16:creationId xmlns:a16="http://schemas.microsoft.com/office/drawing/2014/main" id="{25B765DB-C29A-10D8-B6D4-D2E32968E824}"/>
              </a:ext>
            </a:extLst>
          </p:cNvPr>
          <p:cNvSpPr txBox="1"/>
          <p:nvPr/>
        </p:nvSpPr>
        <p:spPr>
          <a:xfrm>
            <a:off x="6437671" y="2773581"/>
            <a:ext cx="2614295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b="1" spc="165" dirty="0">
                <a:solidFill>
                  <a:srgbClr val="0DA5E8"/>
                </a:solidFill>
                <a:latin typeface="Cambria"/>
                <a:cs typeface="Cambria"/>
              </a:rPr>
              <a:t>→</a:t>
            </a:r>
            <a:r>
              <a:rPr sz="1100" b="1" spc="465" dirty="0">
                <a:solidFill>
                  <a:srgbClr val="0DA5E8"/>
                </a:solidFill>
                <a:latin typeface="Cambria"/>
                <a:cs typeface="Cambria"/>
              </a:rPr>
              <a:t> </a:t>
            </a:r>
            <a:r>
              <a:rPr sz="1150" b="1" spc="-60" dirty="0">
                <a:solidFill>
                  <a:srgbClr val="465469"/>
                </a:solidFill>
                <a:latin typeface="Trebuchet MS"/>
                <a:cs typeface="Trebuchet MS"/>
              </a:rPr>
              <a:t>Costi</a:t>
            </a:r>
            <a:r>
              <a:rPr sz="1150" b="1" spc="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b="1" spc="-95" dirty="0">
                <a:solidFill>
                  <a:srgbClr val="465469"/>
                </a:solidFill>
                <a:latin typeface="Trebuchet MS"/>
                <a:cs typeface="Trebuchet MS"/>
              </a:rPr>
              <a:t>ridotti:</a:t>
            </a:r>
            <a:r>
              <a:rPr sz="1150" b="1" spc="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Nessuna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50" dirty="0">
                <a:solidFill>
                  <a:srgbClr val="465469"/>
                </a:solidFill>
                <a:latin typeface="Trebuchet MS"/>
                <a:cs typeface="Trebuchet MS"/>
              </a:rPr>
              <a:t>licenza</a:t>
            </a:r>
            <a:r>
              <a:rPr sz="1150" spc="-6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proprieta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6" name="object 35">
            <a:extLst>
              <a:ext uri="{FF2B5EF4-FFF2-40B4-BE49-F238E27FC236}">
                <a16:creationId xmlns:a16="http://schemas.microsoft.com/office/drawing/2014/main" id="{4673D499-68E6-1777-FDD8-51C74F5C85B4}"/>
              </a:ext>
            </a:extLst>
          </p:cNvPr>
          <p:cNvSpPr txBox="1"/>
          <p:nvPr/>
        </p:nvSpPr>
        <p:spPr>
          <a:xfrm>
            <a:off x="6437671" y="3097431"/>
            <a:ext cx="2617470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b="1" spc="165" dirty="0">
                <a:solidFill>
                  <a:srgbClr val="0DA5E8"/>
                </a:solidFill>
                <a:latin typeface="Cambria"/>
                <a:cs typeface="Cambria"/>
              </a:rPr>
              <a:t>→</a:t>
            </a:r>
            <a:r>
              <a:rPr sz="1100" b="1" spc="440" dirty="0">
                <a:solidFill>
                  <a:srgbClr val="0DA5E8"/>
                </a:solidFill>
                <a:latin typeface="Cambria"/>
                <a:cs typeface="Cambria"/>
              </a:rPr>
              <a:t> </a:t>
            </a:r>
            <a:r>
              <a:rPr sz="1150" b="1" dirty="0">
                <a:solidFill>
                  <a:srgbClr val="465469"/>
                </a:solidFill>
                <a:latin typeface="Trebuchet MS"/>
                <a:cs typeface="Trebuchet MS"/>
              </a:rPr>
              <a:t>HA</a:t>
            </a:r>
            <a:r>
              <a:rPr sz="1150" b="1" spc="-9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b="1" spc="-60" dirty="0">
                <a:solidFill>
                  <a:srgbClr val="465469"/>
                </a:solidFill>
                <a:latin typeface="Trebuchet MS"/>
                <a:cs typeface="Trebuchet MS"/>
              </a:rPr>
              <a:t>integrata:</a:t>
            </a:r>
            <a:r>
              <a:rPr sz="1150" b="1" spc="-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35" dirty="0">
                <a:solidFill>
                  <a:srgbClr val="465469"/>
                </a:solidFill>
                <a:latin typeface="Trebuchet MS"/>
                <a:cs typeface="Trebuchet MS"/>
              </a:rPr>
              <a:t>Servizi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95" dirty="0">
                <a:solidFill>
                  <a:srgbClr val="465469"/>
                </a:solidFill>
                <a:latin typeface="Trebuchet MS"/>
                <a:cs typeface="Trebuchet MS"/>
              </a:rPr>
              <a:t>critici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5" dirty="0">
                <a:solidFill>
                  <a:srgbClr val="465469"/>
                </a:solidFill>
                <a:latin typeface="Trebuchet MS"/>
                <a:cs typeface="Trebuchet MS"/>
              </a:rPr>
              <a:t>sempre</a:t>
            </a:r>
            <a:r>
              <a:rPr sz="1150" spc="-9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onli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7" name="object 36">
            <a:extLst>
              <a:ext uri="{FF2B5EF4-FFF2-40B4-BE49-F238E27FC236}">
                <a16:creationId xmlns:a16="http://schemas.microsoft.com/office/drawing/2014/main" id="{1A0AD4A4-E096-CBAA-1376-1016627AD310}"/>
              </a:ext>
            </a:extLst>
          </p:cNvPr>
          <p:cNvSpPr txBox="1"/>
          <p:nvPr/>
        </p:nvSpPr>
        <p:spPr>
          <a:xfrm>
            <a:off x="6437671" y="3414931"/>
            <a:ext cx="2549525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b="1" spc="165" dirty="0">
                <a:solidFill>
                  <a:srgbClr val="0DA5E8"/>
                </a:solidFill>
                <a:latin typeface="Cambria"/>
                <a:cs typeface="Cambria"/>
              </a:rPr>
              <a:t>→</a:t>
            </a:r>
            <a:r>
              <a:rPr sz="1100" b="1" spc="445" dirty="0">
                <a:solidFill>
                  <a:srgbClr val="0DA5E8"/>
                </a:solidFill>
                <a:latin typeface="Cambria"/>
                <a:cs typeface="Cambria"/>
              </a:rPr>
              <a:t> </a:t>
            </a:r>
            <a:r>
              <a:rPr sz="1150" b="1" spc="-75" dirty="0">
                <a:solidFill>
                  <a:srgbClr val="465469"/>
                </a:solidFill>
                <a:latin typeface="Trebuchet MS"/>
                <a:cs typeface="Trebuchet MS"/>
              </a:rPr>
              <a:t>Flessibilità:</a:t>
            </a:r>
            <a:r>
              <a:rPr sz="1150" b="1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0" dirty="0">
                <a:solidFill>
                  <a:srgbClr val="465469"/>
                </a:solidFill>
                <a:latin typeface="Trebuchet MS"/>
                <a:cs typeface="Trebuchet MS"/>
              </a:rPr>
              <a:t>Gestione</a:t>
            </a:r>
            <a:r>
              <a:rPr sz="1150" spc="-9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75" dirty="0">
                <a:solidFill>
                  <a:srgbClr val="465469"/>
                </a:solidFill>
                <a:latin typeface="Trebuchet MS"/>
                <a:cs typeface="Trebuchet MS"/>
              </a:rPr>
              <a:t>VM</a:t>
            </a:r>
            <a:r>
              <a:rPr sz="1150" spc="-8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465469"/>
                </a:solidFill>
                <a:latin typeface="Trebuchet MS"/>
                <a:cs typeface="Trebuchet MS"/>
              </a:rPr>
              <a:t>e</a:t>
            </a:r>
            <a:r>
              <a:rPr sz="1150" spc="-9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0" dirty="0">
                <a:solidFill>
                  <a:srgbClr val="465469"/>
                </a:solidFill>
                <a:latin typeface="Trebuchet MS"/>
                <a:cs typeface="Trebuchet MS"/>
              </a:rPr>
              <a:t>Bare</a:t>
            </a:r>
            <a:r>
              <a:rPr sz="1150" spc="-9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20" dirty="0">
                <a:solidFill>
                  <a:srgbClr val="465469"/>
                </a:solidFill>
                <a:latin typeface="Trebuchet MS"/>
                <a:cs typeface="Trebuchet MS"/>
              </a:rPr>
              <a:t>Metal</a:t>
            </a:r>
            <a:endParaRPr sz="1150" dirty="0">
              <a:latin typeface="Trebuchet MS"/>
              <a:cs typeface="Trebuchet MS"/>
            </a:endParaRPr>
          </a:p>
        </p:txBody>
      </p:sp>
      <p:sp>
        <p:nvSpPr>
          <p:cNvPr id="8" name="object 37">
            <a:extLst>
              <a:ext uri="{FF2B5EF4-FFF2-40B4-BE49-F238E27FC236}">
                <a16:creationId xmlns:a16="http://schemas.microsoft.com/office/drawing/2014/main" id="{EE133F61-2911-BD7F-2708-FBA044AD2E4B}"/>
              </a:ext>
            </a:extLst>
          </p:cNvPr>
          <p:cNvSpPr txBox="1"/>
          <p:nvPr/>
        </p:nvSpPr>
        <p:spPr>
          <a:xfrm>
            <a:off x="6437671" y="3732431"/>
            <a:ext cx="2606040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b="1" spc="165" dirty="0">
                <a:solidFill>
                  <a:srgbClr val="0DA5E8"/>
                </a:solidFill>
                <a:latin typeface="Cambria"/>
                <a:cs typeface="Cambria"/>
              </a:rPr>
              <a:t>→</a:t>
            </a:r>
            <a:r>
              <a:rPr sz="1100" b="1" spc="450" dirty="0">
                <a:solidFill>
                  <a:srgbClr val="0DA5E8"/>
                </a:solidFill>
                <a:latin typeface="Cambria"/>
                <a:cs typeface="Cambria"/>
              </a:rPr>
              <a:t> </a:t>
            </a:r>
            <a:r>
              <a:rPr sz="1150" b="1" spc="-40" dirty="0">
                <a:solidFill>
                  <a:srgbClr val="465469"/>
                </a:solidFill>
                <a:latin typeface="Trebuchet MS"/>
                <a:cs typeface="Trebuchet MS"/>
              </a:rPr>
              <a:t>Standard:</a:t>
            </a:r>
            <a:r>
              <a:rPr sz="1150" b="1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5" dirty="0">
                <a:solidFill>
                  <a:srgbClr val="465469"/>
                </a:solidFill>
                <a:latin typeface="Trebuchet MS"/>
                <a:cs typeface="Trebuchet MS"/>
              </a:rPr>
              <a:t>Tecnologie</a:t>
            </a:r>
            <a:r>
              <a:rPr sz="1150" spc="-9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40" dirty="0">
                <a:solidFill>
                  <a:srgbClr val="465469"/>
                </a:solidFill>
                <a:latin typeface="Trebuchet MS"/>
                <a:cs typeface="Trebuchet MS"/>
              </a:rPr>
              <a:t>leader</a:t>
            </a:r>
            <a:r>
              <a:rPr sz="1150" spc="-80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0" dirty="0">
                <a:solidFill>
                  <a:srgbClr val="465469"/>
                </a:solidFill>
                <a:latin typeface="Trebuchet MS"/>
                <a:cs typeface="Trebuchet MS"/>
              </a:rPr>
              <a:t>nel</a:t>
            </a:r>
            <a:r>
              <a:rPr sz="1150" spc="5" dirty="0">
                <a:solidFill>
                  <a:srgbClr val="465469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465469"/>
                </a:solidFill>
                <a:latin typeface="Trebuchet MS"/>
                <a:cs typeface="Trebuchet MS"/>
              </a:rPr>
              <a:t>settor</a:t>
            </a:r>
            <a:endParaRPr sz="115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0309444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MUR_SoggAttuatori.potx" id="{9805767C-2E52-4DE8-B760-2E02FDAAF4CD}" vid="{686DB170-6579-47D4-A971-0F75D53EEB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398c2fc-ef96-41f5-a6be-4e19eee013d8" xsi:nil="true"/>
    <lcf76f155ced4ddcb4097134ff3c332f xmlns="33de9cbb-7065-497c-aaf6-21859a933a9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77A26F539967D4F98503910BA4FFFD8" ma:contentTypeVersion="15" ma:contentTypeDescription="Creare un nuovo documento." ma:contentTypeScope="" ma:versionID="63b9c261a55c251c9d1e50215d3749c4">
  <xsd:schema xmlns:xsd="http://www.w3.org/2001/XMLSchema" xmlns:xs="http://www.w3.org/2001/XMLSchema" xmlns:p="http://schemas.microsoft.com/office/2006/metadata/properties" xmlns:ns2="33de9cbb-7065-497c-aaf6-21859a933a93" xmlns:ns3="a398c2fc-ef96-41f5-a6be-4e19eee013d8" targetNamespace="http://schemas.microsoft.com/office/2006/metadata/properties" ma:root="true" ma:fieldsID="a66aada771cda6968eaf211002d80a89" ns2:_="" ns3:_="">
    <xsd:import namespace="33de9cbb-7065-497c-aaf6-21859a933a93"/>
    <xsd:import namespace="a398c2fc-ef96-41f5-a6be-4e19eee013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de9cbb-7065-497c-aaf6-21859a933a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Tag immagine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8c2fc-ef96-41f5-a6be-4e19eee013d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1b5f323-8b4a-4b41-bb8e-fb1b53a1f540}" ma:internalName="TaxCatchAll" ma:showField="CatchAllData" ma:web="a398c2fc-ef96-41f5-a6be-4e19eee013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467FBC-AEAE-4EC2-BF36-9EF027E22BDD}">
  <ds:schemaRefs>
    <ds:schemaRef ds:uri="33de9cbb-7065-497c-aaf6-21859a933a93"/>
    <ds:schemaRef ds:uri="a398c2fc-ef96-41f5-a6be-4e19eee013d8"/>
    <ds:schemaRef ds:uri="d2b3df68-07b5-4773-aba1-bd9b51ecb5e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F8A19A0-51A2-4533-A590-3477DED3BD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de9cbb-7065-497c-aaf6-21859a933a93"/>
    <ds:schemaRef ds:uri="a398c2fc-ef96-41f5-a6be-4e19eee013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0BE24F4-7EB1-434B-8205-B2D5D65848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MUR_SoggAttuatori</Template>
  <TotalTime>4446</TotalTime>
  <Words>661</Words>
  <Application>Microsoft Macintosh PowerPoint</Application>
  <PresentationFormat>Widescreen</PresentationFormat>
  <Paragraphs>88</Paragraphs>
  <Slides>10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8" baseType="lpstr">
      <vt:lpstr>Arial</vt:lpstr>
      <vt:lpstr>Calibri</vt:lpstr>
      <vt:lpstr>Cambria</vt:lpstr>
      <vt:lpstr>Lucida Console</vt:lpstr>
      <vt:lpstr>Titillium</vt:lpstr>
      <vt:lpstr>Titillium Bd</vt:lpstr>
      <vt:lpstr>Trebuchet MS</vt:lpstr>
      <vt:lpstr>Tema di Office</vt:lpstr>
      <vt:lpstr>Presentazione standard di PowerPoint</vt:lpstr>
      <vt:lpstr>Presentazione standard di PowerPoint</vt:lpstr>
      <vt:lpstr>NODI DI LOGIN VS NODI DI CALCOLO </vt:lpstr>
      <vt:lpstr>Presentazione standard di PowerPoint</vt:lpstr>
      <vt:lpstr>CEPH: IL CUORE DEI DATI</vt:lpstr>
      <vt:lpstr>SCHEDULING: SLURM WORKFLOW</vt:lpstr>
      <vt:lpstr>Presentazione standard di PowerPoint</vt:lpstr>
      <vt:lpstr>MONITORING &amp; ALERTING</vt:lpstr>
      <vt:lpstr>Presentazione standard di PowerPoint</vt:lpstr>
      <vt:lpstr>Domande?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Giacomo Lorenzo</cp:lastModifiedBy>
  <cp:revision>12</cp:revision>
  <dcterms:created xsi:type="dcterms:W3CDTF">2022-10-26T09:11:02Z</dcterms:created>
  <dcterms:modified xsi:type="dcterms:W3CDTF">2026-06-29T08:44:58Z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0x010100777A26F539967D4F98503910BA4FFFD8</vt:lpwstr>
  </property>
</Properties>
</file>