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AmUV/sgPQYRzKmzUOu1CGxODb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4098d4cfe1d_0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4098d4cfe1d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40991c12773_0_2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40991c12773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4098d4cfe1d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4098d4cfe1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40995a563c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40995a563c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40995a563ca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40995a563c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40995a563ca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40995a563ca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0995a563ca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40995a563ca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40991c1277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40991c1277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40991c12773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40991c12773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4098d4cfe1d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4098d4cfe1d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40991c12773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40991c12773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40991c12773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40991c12773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40991c12773_0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40991c12773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40991c12773_0_1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40991c12773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40991c12773_0_1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40991c12773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40991c12773_0_1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40991c12773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40991c12773_0_2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40991c12773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4098d4cfe1d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4098d4cfe1d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4098d4cfe1d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4098d4cfe1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4098d4cfe1d_0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4098d4cfe1d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4098d4cfe1d_0_1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4098d4cfe1d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4098d4cfe1d_0_1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4098d4cfe1d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4098d4cfe1d_0_2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4098d4cfe1d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40991c12773_0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40991c12773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7"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b="9003" l="0" r="0" t="0"/>
          <a:stretch/>
        </p:blipFill>
        <p:spPr>
          <a:xfrm>
            <a:off x="0" y="1310759"/>
            <a:ext cx="12202758" cy="5038670"/>
          </a:xfrm>
          <a:prstGeom prst="rect">
            <a:avLst/>
          </a:prstGeom>
          <a:noFill/>
          <a:ln>
            <a:noFill/>
          </a:ln>
        </p:spPr>
      </p:pic>
      <p:sp>
        <p:nvSpPr>
          <p:cNvPr id="19" name="Google Shape;19;p4"/>
          <p:cNvSpPr txBox="1"/>
          <p:nvPr>
            <p:ph type="ctrTitle"/>
          </p:nvPr>
        </p:nvSpPr>
        <p:spPr>
          <a:xfrm>
            <a:off x="838200" y="1335636"/>
            <a:ext cx="3795445"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subTitle"/>
          </p:nvPr>
        </p:nvSpPr>
        <p:spPr>
          <a:xfrm>
            <a:off x="838200" y="3879437"/>
            <a:ext cx="3795445"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4"/>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24" name="Google Shape;24;p4"/>
          <p:cNvSpPr/>
          <p:nvPr>
            <p:ph idx="2" type="pic"/>
          </p:nvPr>
        </p:nvSpPr>
        <p:spPr>
          <a:xfrm>
            <a:off x="5188449" y="2106202"/>
            <a:ext cx="5712431" cy="3754848"/>
          </a:xfrm>
          <a:prstGeom prst="rect">
            <a:avLst/>
          </a:prstGeom>
          <a:noFill/>
          <a:ln>
            <a:noFill/>
          </a:ln>
        </p:spPr>
      </p:sp>
      <p:sp>
        <p:nvSpPr>
          <p:cNvPr id="25" name="Google Shape;25;p4"/>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0" i="0" lang="it-IT" sz="1600" u="none" cap="none" strike="noStrike">
                <a:solidFill>
                  <a:schemeClr val="lt1"/>
                </a:solidFill>
                <a:latin typeface="Arial"/>
                <a:ea typeface="Arial"/>
                <a:cs typeface="Arial"/>
                <a:sym typeface="Arial"/>
              </a:rPr>
              <a:t>Logo ente beneficiario</a:t>
            </a:r>
            <a:endParaRPr/>
          </a:p>
        </p:txBody>
      </p:sp>
      <p:sp>
        <p:nvSpPr>
          <p:cNvPr id="26" name="Google Shape;26;p4"/>
          <p:cNvSpPr txBox="1"/>
          <p:nvPr>
            <p:ph idx="3" type="body"/>
          </p:nvPr>
        </p:nvSpPr>
        <p:spPr>
          <a:xfrm>
            <a:off x="838200" y="5681663"/>
            <a:ext cx="3795444" cy="48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p:cSld name="Immagine con didascalia">
    <p:spTree>
      <p:nvGrpSpPr>
        <p:cNvPr id="86" name="Shape 86"/>
        <p:cNvGrpSpPr/>
        <p:nvPr/>
      </p:nvGrpSpPr>
      <p:grpSpPr>
        <a:xfrm>
          <a:off x="0" y="0"/>
          <a:ext cx="0" cy="0"/>
          <a:chOff x="0" y="0"/>
          <a:chExt cx="0" cy="0"/>
        </a:xfrm>
      </p:grpSpPr>
      <p:sp>
        <p:nvSpPr>
          <p:cNvPr id="87" name="Google Shape;87;p13"/>
          <p:cNvSpPr/>
          <p:nvPr>
            <p:ph idx="2" type="pic"/>
          </p:nvPr>
        </p:nvSpPr>
        <p:spPr>
          <a:xfrm>
            <a:off x="5183188" y="1335636"/>
            <a:ext cx="6172200" cy="4841327"/>
          </a:xfrm>
          <a:prstGeom prst="rect">
            <a:avLst/>
          </a:prstGeom>
          <a:noFill/>
          <a:ln>
            <a:noFill/>
          </a:ln>
        </p:spPr>
      </p:sp>
      <p:sp>
        <p:nvSpPr>
          <p:cNvPr id="88" name="Google Shape;88;p13"/>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91" name="Google Shape;91;p13"/>
          <p:cNvSpPr txBox="1"/>
          <p:nvPr>
            <p:ph idx="1"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13"/>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3"/>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4" name="Shape 94"/>
        <p:cNvGrpSpPr/>
        <p:nvPr/>
      </p:nvGrpSpPr>
      <p:grpSpPr>
        <a:xfrm>
          <a:off x="0" y="0"/>
          <a:ext cx="0" cy="0"/>
          <a:chOff x="0" y="0"/>
          <a:chExt cx="0" cy="0"/>
        </a:xfrm>
      </p:grpSpPr>
      <p:sp>
        <p:nvSpPr>
          <p:cNvPr id="95" name="Google Shape;95;p14"/>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4"/>
          <p:cNvSpPr txBox="1"/>
          <p:nvPr>
            <p:ph idx="1" type="body"/>
          </p:nvPr>
        </p:nvSpPr>
        <p:spPr>
          <a:xfrm rot="5400000">
            <a:off x="4153087" y="-1023750"/>
            <a:ext cx="388582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4"/>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4"/>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100" name="Google Shape;100;p14"/>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101" name="Shape 101"/>
        <p:cNvGrpSpPr/>
        <p:nvPr/>
      </p:nvGrpSpPr>
      <p:grpSpPr>
        <a:xfrm>
          <a:off x="0" y="0"/>
          <a:ext cx="0" cy="0"/>
          <a:chOff x="0" y="0"/>
          <a:chExt cx="0" cy="0"/>
        </a:xfrm>
      </p:grpSpPr>
      <p:sp>
        <p:nvSpPr>
          <p:cNvPr id="102" name="Google Shape;102;p15"/>
          <p:cNvSpPr txBox="1"/>
          <p:nvPr>
            <p:ph type="title"/>
          </p:nvPr>
        </p:nvSpPr>
        <p:spPr>
          <a:xfrm rot="5400000">
            <a:off x="7618686" y="2441849"/>
            <a:ext cx="4841328" cy="2628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5"/>
          <p:cNvSpPr txBox="1"/>
          <p:nvPr>
            <p:ph idx="1" type="body"/>
          </p:nvPr>
        </p:nvSpPr>
        <p:spPr>
          <a:xfrm rot="5400000">
            <a:off x="2284687" y="-110851"/>
            <a:ext cx="4841327"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5"/>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5"/>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107" name="Google Shape;107;p15"/>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spTree>
      <p:nvGrpSpPr>
        <p:cNvPr id="27" name="Shape 27"/>
        <p:cNvGrpSpPr/>
        <p:nvPr/>
      </p:nvGrpSpPr>
      <p:grpSpPr>
        <a:xfrm>
          <a:off x="0" y="0"/>
          <a:ext cx="0" cy="0"/>
          <a:chOff x="0" y="0"/>
          <a:chExt cx="0" cy="0"/>
        </a:xfrm>
      </p:grpSpPr>
      <p:sp>
        <p:nvSpPr>
          <p:cNvPr id="28" name="Google Shape;28;p5"/>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33" name="Google Shape;33;p5"/>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it-IT" sz="1600">
                <a:solidFill>
                  <a:schemeClr val="lt1"/>
                </a:solidFill>
                <a:latin typeface="Arial"/>
                <a:ea typeface="Arial"/>
                <a:cs typeface="Arial"/>
                <a:sym typeface="Arial"/>
              </a:rPr>
              <a:t>Logo ente beneficiario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34" name="Shape 34"/>
        <p:cNvGrpSpPr/>
        <p:nvPr/>
      </p:nvGrpSpPr>
      <p:grpSpPr>
        <a:xfrm>
          <a:off x="0" y="0"/>
          <a:ext cx="0" cy="0"/>
          <a:chOff x="0" y="0"/>
          <a:chExt cx="0" cy="0"/>
        </a:xfrm>
      </p:grpSpPr>
      <p:sp>
        <p:nvSpPr>
          <p:cNvPr id="35" name="Google Shape;35;p6"/>
          <p:cNvSpPr txBox="1"/>
          <p:nvPr>
            <p:ph type="title"/>
          </p:nvPr>
        </p:nvSpPr>
        <p:spPr>
          <a:xfrm>
            <a:off x="838200" y="1335635"/>
            <a:ext cx="10515600" cy="5445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838200" y="2496619"/>
            <a:ext cx="10515600" cy="36803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40" name="Google Shape;40;p6"/>
          <p:cNvSpPr txBox="1"/>
          <p:nvPr>
            <p:ph idx="2"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it-IT" sz="1600">
                <a:solidFill>
                  <a:schemeClr val="lt1"/>
                </a:solidFill>
                <a:latin typeface="Arial"/>
                <a:ea typeface="Arial"/>
                <a:cs typeface="Arial"/>
                <a:sym typeface="Arial"/>
              </a:rPr>
              <a:t>Logo ente beneficiario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42" name="Shape 42"/>
        <p:cNvGrpSpPr/>
        <p:nvPr/>
      </p:nvGrpSpPr>
      <p:grpSpPr>
        <a:xfrm>
          <a:off x="0" y="0"/>
          <a:ext cx="0" cy="0"/>
          <a:chOff x="0" y="0"/>
          <a:chExt cx="0" cy="0"/>
        </a:xfrm>
      </p:grpSpPr>
      <p:sp>
        <p:nvSpPr>
          <p:cNvPr id="43" name="Google Shape;43;p7"/>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46" name="Google Shape;46;p7"/>
          <p:cNvSpPr txBox="1"/>
          <p:nvPr>
            <p:ph type="ctrTitle"/>
          </p:nvPr>
        </p:nvSpPr>
        <p:spPr>
          <a:xfrm>
            <a:off x="838200" y="1335636"/>
            <a:ext cx="4925602"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subTitle"/>
          </p:nvPr>
        </p:nvSpPr>
        <p:spPr>
          <a:xfrm>
            <a:off x="838200" y="3879437"/>
            <a:ext cx="4925602"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 name="Google Shape;48;p7"/>
          <p:cNvSpPr/>
          <p:nvPr>
            <p:ph idx="2" type="pic"/>
          </p:nvPr>
        </p:nvSpPr>
        <p:spPr>
          <a:xfrm>
            <a:off x="6096000" y="1335636"/>
            <a:ext cx="5257800" cy="4525414"/>
          </a:xfrm>
          <a:prstGeom prst="rect">
            <a:avLst/>
          </a:prstGeom>
          <a:noFill/>
          <a:ln>
            <a:noFill/>
          </a:ln>
        </p:spPr>
      </p:sp>
      <p:sp>
        <p:nvSpPr>
          <p:cNvPr id="49" name="Google Shape;49;p7"/>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50" name="Shape 50"/>
        <p:cNvGrpSpPr/>
        <p:nvPr/>
      </p:nvGrpSpPr>
      <p:grpSpPr>
        <a:xfrm>
          <a:off x="0" y="0"/>
          <a:ext cx="0" cy="0"/>
          <a:chOff x="0" y="0"/>
          <a:chExt cx="0" cy="0"/>
        </a:xfrm>
      </p:grpSpPr>
      <p:sp>
        <p:nvSpPr>
          <p:cNvPr id="51" name="Google Shape;51;p8"/>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57" name="Google Shape;57;p8"/>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58" name="Shape 58"/>
        <p:cNvGrpSpPr/>
        <p:nvPr/>
      </p:nvGrpSpPr>
      <p:grpSpPr>
        <a:xfrm>
          <a:off x="0" y="0"/>
          <a:ext cx="0" cy="0"/>
          <a:chOff x="0" y="0"/>
          <a:chExt cx="0" cy="0"/>
        </a:xfrm>
      </p:grpSpPr>
      <p:sp>
        <p:nvSpPr>
          <p:cNvPr id="59" name="Google Shape;59;p9"/>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62" name="Google Shape;62;p9"/>
          <p:cNvSpPr txBox="1"/>
          <p:nvPr>
            <p:ph type="title"/>
          </p:nvPr>
        </p:nvSpPr>
        <p:spPr>
          <a:xfrm>
            <a:off x="838200" y="1335636"/>
            <a:ext cx="10515600" cy="540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9"/>
          <p:cNvSpPr txBox="1"/>
          <p:nvPr>
            <p:ph idx="2"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9"/>
          <p:cNvSpPr txBox="1"/>
          <p:nvPr>
            <p:ph idx="3"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9"/>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67" name="Shape 67"/>
        <p:cNvGrpSpPr/>
        <p:nvPr/>
      </p:nvGrpSpPr>
      <p:grpSpPr>
        <a:xfrm>
          <a:off x="0" y="0"/>
          <a:ext cx="0" cy="0"/>
          <a:chOff x="0" y="0"/>
          <a:chExt cx="0" cy="0"/>
        </a:xfrm>
      </p:grpSpPr>
      <p:sp>
        <p:nvSpPr>
          <p:cNvPr id="68" name="Google Shape;68;p10"/>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72" name="Google Shape;72;p10"/>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73" name="Shape 73"/>
        <p:cNvGrpSpPr/>
        <p:nvPr/>
      </p:nvGrpSpPr>
      <p:grpSpPr>
        <a:xfrm>
          <a:off x="0" y="0"/>
          <a:ext cx="0" cy="0"/>
          <a:chOff x="0" y="0"/>
          <a:chExt cx="0" cy="0"/>
        </a:xfrm>
      </p:grpSpPr>
      <p:sp>
        <p:nvSpPr>
          <p:cNvPr id="74" name="Google Shape;74;p11"/>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77" name="Google Shape;77;p11"/>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p:cSld name="Contenuto con didascalia">
    <p:spTree>
      <p:nvGrpSpPr>
        <p:cNvPr id="78" name="Shape 78"/>
        <p:cNvGrpSpPr/>
        <p:nvPr/>
      </p:nvGrpSpPr>
      <p:grpSpPr>
        <a:xfrm>
          <a:off x="0" y="0"/>
          <a:ext cx="0" cy="0"/>
          <a:chOff x="0" y="0"/>
          <a:chExt cx="0" cy="0"/>
        </a:xfrm>
      </p:grpSpPr>
      <p:sp>
        <p:nvSpPr>
          <p:cNvPr id="79" name="Google Shape;79;p12"/>
          <p:cNvSpPr txBox="1"/>
          <p:nvPr>
            <p:ph idx="1" type="body"/>
          </p:nvPr>
        </p:nvSpPr>
        <p:spPr>
          <a:xfrm>
            <a:off x="5183188" y="1335636"/>
            <a:ext cx="6172200" cy="484132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12"/>
          <p:cNvSpPr txBox="1"/>
          <p:nvPr>
            <p:ph idx="2"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12"/>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84" name="Google Shape;84;p12"/>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jpg"/><Relationship Id="rId2" Type="http://schemas.openxmlformats.org/officeDocument/2006/relationships/image" Target="../media/image3.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1">
            <a:alphaModFix/>
          </a:blip>
          <a:srcRect b="0" l="0" r="0" t="0"/>
          <a:stretch/>
        </p:blipFill>
        <p:spPr>
          <a:xfrm>
            <a:off x="0" y="6352350"/>
            <a:ext cx="12192000" cy="520700"/>
          </a:xfrm>
          <a:prstGeom prst="rect">
            <a:avLst/>
          </a:prstGeom>
          <a:noFill/>
          <a:ln>
            <a:noFill/>
          </a:ln>
        </p:spPr>
      </p:pic>
      <p:pic>
        <p:nvPicPr>
          <p:cNvPr id="11" name="Google Shape;11;p3"/>
          <p:cNvPicPr preferRelativeResize="0"/>
          <p:nvPr/>
        </p:nvPicPr>
        <p:blipFill rotWithShape="1">
          <a:blip r:embed="rId2">
            <a:alphaModFix/>
          </a:blip>
          <a:srcRect b="0" l="0" r="0" t="0"/>
          <a:stretch/>
        </p:blipFill>
        <p:spPr>
          <a:xfrm>
            <a:off x="0" y="-25841"/>
            <a:ext cx="12192000" cy="1219200"/>
          </a:xfrm>
          <a:prstGeom prst="rect">
            <a:avLst/>
          </a:prstGeom>
          <a:noFill/>
          <a:ln>
            <a:noFill/>
          </a:ln>
        </p:spPr>
      </p:pic>
      <p:sp>
        <p:nvSpPr>
          <p:cNvPr id="12" name="Google Shape;12;p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B27F47"/>
              </a:buClr>
              <a:buSzPts val="2800"/>
              <a:buFont typeface="Arial"/>
              <a:buNone/>
              <a:defRPr b="1" i="0" sz="2800" u="none" cap="none" strike="noStrike">
                <a:solidFill>
                  <a:srgbClr val="B27F4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3"/>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Arial"/>
                <a:ea typeface="Arial"/>
                <a:cs typeface="Arial"/>
                <a:sym typeface="Arial"/>
              </a:defRPr>
            </a:lvl1pPr>
            <a:lvl2pPr indent="0" lvl="1" marL="0" marR="0" rtl="0" algn="ctr">
              <a:spcBef>
                <a:spcPts val="0"/>
              </a:spcBef>
              <a:buNone/>
              <a:defRPr b="0" i="0" sz="1400" u="none" cap="none" strike="noStrike">
                <a:solidFill>
                  <a:schemeClr val="lt1"/>
                </a:solidFill>
                <a:latin typeface="Arial"/>
                <a:ea typeface="Arial"/>
                <a:cs typeface="Arial"/>
                <a:sym typeface="Arial"/>
              </a:defRPr>
            </a:lvl2pPr>
            <a:lvl3pPr indent="0" lvl="2" marL="0" marR="0" rtl="0" algn="ctr">
              <a:spcBef>
                <a:spcPts val="0"/>
              </a:spcBef>
              <a:buNone/>
              <a:defRPr b="0" i="0" sz="1400" u="none" cap="none" strike="noStrike">
                <a:solidFill>
                  <a:schemeClr val="lt1"/>
                </a:solidFill>
                <a:latin typeface="Arial"/>
                <a:ea typeface="Arial"/>
                <a:cs typeface="Arial"/>
                <a:sym typeface="Arial"/>
              </a:defRPr>
            </a:lvl3pPr>
            <a:lvl4pPr indent="0" lvl="3" marL="0" marR="0" rtl="0" algn="ctr">
              <a:spcBef>
                <a:spcPts val="0"/>
              </a:spcBef>
              <a:buNone/>
              <a:defRPr b="0" i="0" sz="1400" u="none" cap="none" strike="noStrike">
                <a:solidFill>
                  <a:schemeClr val="lt1"/>
                </a:solidFill>
                <a:latin typeface="Arial"/>
                <a:ea typeface="Arial"/>
                <a:cs typeface="Arial"/>
                <a:sym typeface="Arial"/>
              </a:defRPr>
            </a:lvl4pPr>
            <a:lvl5pPr indent="0" lvl="4" marL="0" marR="0" rtl="0" algn="ctr">
              <a:spcBef>
                <a:spcPts val="0"/>
              </a:spcBef>
              <a:buNone/>
              <a:defRPr b="0" i="0" sz="1400" u="none" cap="none" strike="noStrike">
                <a:solidFill>
                  <a:schemeClr val="lt1"/>
                </a:solidFill>
                <a:latin typeface="Arial"/>
                <a:ea typeface="Arial"/>
                <a:cs typeface="Arial"/>
                <a:sym typeface="Arial"/>
              </a:defRPr>
            </a:lvl5pPr>
            <a:lvl6pPr indent="0" lvl="5" marL="0" marR="0" rtl="0" algn="ctr">
              <a:spcBef>
                <a:spcPts val="0"/>
              </a:spcBef>
              <a:buNone/>
              <a:defRPr b="0" i="0" sz="1400" u="none" cap="none" strike="noStrike">
                <a:solidFill>
                  <a:schemeClr val="lt1"/>
                </a:solidFill>
                <a:latin typeface="Arial"/>
                <a:ea typeface="Arial"/>
                <a:cs typeface="Arial"/>
                <a:sym typeface="Arial"/>
              </a:defRPr>
            </a:lvl6pPr>
            <a:lvl7pPr indent="0" lvl="6" marL="0" marR="0" rtl="0" algn="ctr">
              <a:spcBef>
                <a:spcPts val="0"/>
              </a:spcBef>
              <a:buNone/>
              <a:defRPr b="0" i="0" sz="1400" u="none" cap="none" strike="noStrike">
                <a:solidFill>
                  <a:schemeClr val="lt1"/>
                </a:solidFill>
                <a:latin typeface="Arial"/>
                <a:ea typeface="Arial"/>
                <a:cs typeface="Arial"/>
                <a:sym typeface="Arial"/>
              </a:defRPr>
            </a:lvl7pPr>
            <a:lvl8pPr indent="0" lvl="7" marL="0" marR="0" rtl="0" algn="ctr">
              <a:spcBef>
                <a:spcPts val="0"/>
              </a:spcBef>
              <a:buNone/>
              <a:defRPr b="0" i="0" sz="1400" u="none" cap="none" strike="noStrike">
                <a:solidFill>
                  <a:schemeClr val="lt1"/>
                </a:solidFill>
                <a:latin typeface="Arial"/>
                <a:ea typeface="Arial"/>
                <a:cs typeface="Arial"/>
                <a:sym typeface="Arial"/>
              </a:defRPr>
            </a:lvl8pPr>
            <a:lvl9pPr indent="0" lvl="8" marL="0" marR="0" rtl="0" algn="ctr">
              <a:spcBef>
                <a:spcPts val="0"/>
              </a:spcBef>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44.jpg"/><Relationship Id="rId6" Type="http://schemas.openxmlformats.org/officeDocument/2006/relationships/image" Target="../media/image22.png"/><Relationship Id="rId7" Type="http://schemas.openxmlformats.org/officeDocument/2006/relationships/image" Target="../media/image33.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8.jpg"/><Relationship Id="rId5"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63.png"/></Relationships>
</file>

<file path=ppt/slides/_rels/slide19.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1.png"/><Relationship Id="rId13" Type="http://schemas.openxmlformats.org/officeDocument/2006/relationships/image" Target="../media/image48.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9.png"/><Relationship Id="rId15" Type="http://schemas.openxmlformats.org/officeDocument/2006/relationships/image" Target="../media/image49.png"/><Relationship Id="rId14" Type="http://schemas.openxmlformats.org/officeDocument/2006/relationships/image" Target="../media/image60.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51.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71.png"/><Relationship Id="rId5" Type="http://schemas.openxmlformats.org/officeDocument/2006/relationships/image" Target="../media/image54.png"/><Relationship Id="rId6"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66.png"/><Relationship Id="rId7"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68.jpg"/><Relationship Id="rId7"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43.jp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1.jpg"/><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8.jpg"/><Relationship Id="rId5" Type="http://schemas.openxmlformats.org/officeDocument/2006/relationships/image" Target="../media/image62.jpg"/><Relationship Id="rId6" Type="http://schemas.openxmlformats.org/officeDocument/2006/relationships/image" Target="../media/image6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1.jp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50.jpg"/><Relationship Id="rId6" Type="http://schemas.openxmlformats.org/officeDocument/2006/relationships/image" Target="../media/image8.jpg"/><Relationship Id="rId7"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4.jpg"/><Relationship Id="rId5"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
          <p:cNvSpPr txBox="1"/>
          <p:nvPr>
            <p:ph type="ctrTitle"/>
          </p:nvPr>
        </p:nvSpPr>
        <p:spPr>
          <a:xfrm>
            <a:off x="838200" y="1811550"/>
            <a:ext cx="6278700" cy="1852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a:t>L’evoluzione della stazione </a:t>
            </a:r>
            <a:r>
              <a:rPr lang="it-IT"/>
              <a:t>radioastronomica</a:t>
            </a:r>
            <a:r>
              <a:rPr lang="it-IT"/>
              <a:t> di Noto </a:t>
            </a:r>
            <a:endParaRPr/>
          </a:p>
        </p:txBody>
      </p:sp>
      <p:pic>
        <p:nvPicPr>
          <p:cNvPr descr="Immagine che contiene simbolo, Elementi grafici, bianco, logo&#10;&#10;Descrizione generata automaticamente" id="113" name="Google Shape;113;p1"/>
          <p:cNvPicPr preferRelativeResize="0"/>
          <p:nvPr>
            <p:ph idx="2" type="pic"/>
          </p:nvPr>
        </p:nvPicPr>
        <p:blipFill rotWithShape="1">
          <a:blip r:embed="rId3">
            <a:alphaModFix/>
          </a:blip>
          <a:srcRect b="-102" l="0" r="0" t="3421"/>
          <a:stretch/>
        </p:blipFill>
        <p:spPr>
          <a:xfrm>
            <a:off x="6096000" y="1671004"/>
            <a:ext cx="4225900" cy="4251959"/>
          </a:xfrm>
          <a:prstGeom prst="rect">
            <a:avLst/>
          </a:prstGeom>
          <a:noFill/>
          <a:ln>
            <a:noFill/>
          </a:ln>
        </p:spPr>
      </p:pic>
      <p:sp>
        <p:nvSpPr>
          <p:cNvPr id="114" name="Google Shape;114;p1"/>
          <p:cNvSpPr txBox="1"/>
          <p:nvPr/>
        </p:nvSpPr>
        <p:spPr>
          <a:xfrm>
            <a:off x="9722498" y="186612"/>
            <a:ext cx="2043403" cy="748425"/>
          </a:xfrm>
          <a:prstGeom prst="rect">
            <a:avLst/>
          </a:prstGeom>
          <a:solidFill>
            <a:srgbClr val="2A65AF"/>
          </a:solidFill>
          <a:ln cap="flat" cmpd="sng" w="9525">
            <a:solidFill>
              <a:srgbClr val="2A65A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magine che contiene testo, Carattere, schermata, Elementi grafici&#10;&#10;Descrizione generata automaticamente" id="115" name="Google Shape;115;p1"/>
          <p:cNvPicPr preferRelativeResize="0"/>
          <p:nvPr/>
        </p:nvPicPr>
        <p:blipFill rotWithShape="1">
          <a:blip r:embed="rId4">
            <a:alphaModFix/>
          </a:blip>
          <a:srcRect b="0" l="0" r="0" t="0"/>
          <a:stretch/>
        </p:blipFill>
        <p:spPr>
          <a:xfrm>
            <a:off x="9918398" y="186612"/>
            <a:ext cx="1651602" cy="778125"/>
          </a:xfrm>
          <a:prstGeom prst="rect">
            <a:avLst/>
          </a:prstGeom>
          <a:noFill/>
          <a:ln>
            <a:noFill/>
          </a:ln>
        </p:spPr>
      </p:pic>
      <p:sp>
        <p:nvSpPr>
          <p:cNvPr id="116" name="Google Shape;116;p1"/>
          <p:cNvSpPr txBox="1"/>
          <p:nvPr/>
        </p:nvSpPr>
        <p:spPr>
          <a:xfrm>
            <a:off x="838200" y="3793172"/>
            <a:ext cx="3795445" cy="165576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Arial"/>
              <a:buNone/>
            </a:pPr>
            <a:r>
              <a:t/>
            </a:r>
            <a:endParaRPr b="0" sz="1200" u="non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5B6D85"/>
              </a:buClr>
              <a:buSzPts val="3600"/>
              <a:buFont typeface="Arial"/>
              <a:buNone/>
            </a:pPr>
            <a:r>
              <a:rPr b="1" lang="it-IT" sz="3600" u="none">
                <a:solidFill>
                  <a:srgbClr val="5B6D85"/>
                </a:solidFill>
                <a:latin typeface="Arial"/>
                <a:ea typeface="Arial"/>
                <a:cs typeface="Arial"/>
                <a:sym typeface="Arial"/>
              </a:rPr>
              <a:t>Final Meeting</a:t>
            </a:r>
            <a:endParaRPr/>
          </a:p>
          <a:p>
            <a:pPr indent="0" lvl="0" marL="0" marR="0" rtl="0" algn="l">
              <a:lnSpc>
                <a:spcPct val="90000"/>
              </a:lnSpc>
              <a:spcBef>
                <a:spcPts val="1000"/>
              </a:spcBef>
              <a:spcAft>
                <a:spcPts val="0"/>
              </a:spcAft>
              <a:buClr>
                <a:srgbClr val="7196BE"/>
              </a:buClr>
              <a:buSzPts val="1400"/>
              <a:buFont typeface="Arial"/>
              <a:buNone/>
            </a:pPr>
            <a:r>
              <a:rPr b="1" lang="it-IT" sz="1400" u="none">
                <a:solidFill>
                  <a:srgbClr val="7196BE"/>
                </a:solidFill>
                <a:latin typeface="Arial"/>
                <a:ea typeface="Arial"/>
                <a:cs typeface="Arial"/>
                <a:sym typeface="Arial"/>
              </a:rPr>
              <a:t>Martedì 30 Giugno – Giovedì 02 Luglio</a:t>
            </a:r>
            <a:endParaRPr/>
          </a:p>
          <a:p>
            <a:pPr indent="0" lvl="0" marL="0" marR="0" rtl="0" algn="l">
              <a:lnSpc>
                <a:spcPct val="90000"/>
              </a:lnSpc>
              <a:spcBef>
                <a:spcPts val="1000"/>
              </a:spcBef>
              <a:spcAft>
                <a:spcPts val="0"/>
              </a:spcAft>
              <a:buClr>
                <a:schemeClr val="dk1"/>
              </a:buClr>
              <a:buSzPts val="2400"/>
              <a:buFont typeface="Arial"/>
              <a:buNone/>
            </a:pPr>
            <a:r>
              <a:t/>
            </a:r>
            <a:endParaRPr b="0" sz="2400" u="none">
              <a:solidFill>
                <a:schemeClr val="dk1"/>
              </a:solidFill>
              <a:latin typeface="Arial"/>
              <a:ea typeface="Arial"/>
              <a:cs typeface="Arial"/>
              <a:sym typeface="Arial"/>
            </a:endParaRPr>
          </a:p>
        </p:txBody>
      </p:sp>
      <p:sp>
        <p:nvSpPr>
          <p:cNvPr id="117" name="Google Shape;117;p1"/>
          <p:cNvSpPr txBox="1"/>
          <p:nvPr>
            <p:ph idx="3" type="body"/>
          </p:nvPr>
        </p:nvSpPr>
        <p:spPr>
          <a:xfrm>
            <a:off x="838200" y="5448934"/>
            <a:ext cx="3795444" cy="3877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A65AF"/>
              </a:buClr>
              <a:buSzPts val="1400"/>
              <a:buNone/>
            </a:pPr>
            <a:r>
              <a:rPr b="1" i="1" lang="it-IT" sz="1400">
                <a:solidFill>
                  <a:srgbClr val="2A65AF"/>
                </a:solidFill>
              </a:rPr>
              <a:t>OAC - Osservatorio Astrofisico di Arcetri</a:t>
            </a:r>
            <a:endParaRPr/>
          </a:p>
        </p:txBody>
      </p:sp>
      <p:pic>
        <p:nvPicPr>
          <p:cNvPr id="118" name="Google Shape;118;p1"/>
          <p:cNvPicPr preferRelativeResize="0"/>
          <p:nvPr/>
        </p:nvPicPr>
        <p:blipFill>
          <a:blip r:embed="rId5">
            <a:alphaModFix/>
          </a:blip>
          <a:stretch>
            <a:fillRect/>
          </a:stretch>
        </p:blipFill>
        <p:spPr>
          <a:xfrm>
            <a:off x="3148013" y="6241500"/>
            <a:ext cx="5895975" cy="67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41" name="Google Shape;241;p2"/>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42" name="Google Shape;242;p2"/>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43" name="Google Shape;243;p2"/>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244" name="Google Shape;244;p2"/>
          <p:cNvSpPr txBox="1"/>
          <p:nvPr>
            <p:ph idx="4294967295" type="body"/>
          </p:nvPr>
        </p:nvSpPr>
        <p:spPr>
          <a:xfrm>
            <a:off x="481550" y="3419325"/>
            <a:ext cx="3526500" cy="942600"/>
          </a:xfrm>
          <a:prstGeom prst="rect">
            <a:avLst/>
          </a:prstGeom>
        </p:spPr>
        <p:txBody>
          <a:bodyPr anchorCtr="0" anchor="t" bIns="45700" lIns="91425" spcFirstLastPara="1" rIns="91425" wrap="square" tIns="45700">
            <a:normAutofit fontScale="47500"/>
          </a:bodyPr>
          <a:lstStyle/>
          <a:p>
            <a:pPr indent="0" lvl="0" marL="0" rtl="0" algn="l">
              <a:lnSpc>
                <a:spcPct val="115000"/>
              </a:lnSpc>
              <a:spcBef>
                <a:spcPts val="0"/>
              </a:spcBef>
              <a:spcAft>
                <a:spcPts val="1200"/>
              </a:spcAft>
              <a:buNone/>
            </a:pPr>
            <a:r>
              <a:rPr b="1" lang="it-IT" sz="2800"/>
              <a:t>KM3Net to follow-up neutrino sources(High Frequency). </a:t>
            </a:r>
            <a:r>
              <a:rPr b="1" lang="it-IT"/>
              <a:t>Exploiting</a:t>
            </a:r>
            <a:r>
              <a:rPr b="1" lang="it-IT" sz="2800"/>
              <a:t> capabilities of CTR receiver.</a:t>
            </a:r>
            <a:endParaRPr b="1"/>
          </a:p>
        </p:txBody>
      </p:sp>
      <p:sp>
        <p:nvSpPr>
          <p:cNvPr id="245" name="Google Shape;245;p2"/>
          <p:cNvSpPr txBox="1"/>
          <p:nvPr>
            <p:ph type="title"/>
          </p:nvPr>
        </p:nvSpPr>
        <p:spPr>
          <a:xfrm>
            <a:off x="327050" y="1319886"/>
            <a:ext cx="10515600" cy="540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it-IT"/>
              <a:t>Increased high frequency capabilities</a:t>
            </a:r>
            <a:endParaRPr/>
          </a:p>
        </p:txBody>
      </p:sp>
      <p:sp>
        <p:nvSpPr>
          <p:cNvPr id="246" name="Google Shape;246;p2"/>
          <p:cNvSpPr txBox="1"/>
          <p:nvPr>
            <p:ph idx="4294967295" type="body"/>
          </p:nvPr>
        </p:nvSpPr>
        <p:spPr>
          <a:xfrm>
            <a:off x="246675" y="4331725"/>
            <a:ext cx="3526500" cy="1452000"/>
          </a:xfrm>
          <a:prstGeom prst="rect">
            <a:avLst/>
          </a:prstGeom>
        </p:spPr>
        <p:txBody>
          <a:bodyPr anchorCtr="0" anchor="t" bIns="45700" lIns="91425" spcFirstLastPara="1" rIns="91425" wrap="square" tIns="45700">
            <a:normAutofit/>
          </a:bodyPr>
          <a:lstStyle/>
          <a:p>
            <a:pPr indent="-323850" lvl="2" marL="630000" marR="0" rtl="0" algn="l">
              <a:lnSpc>
                <a:spcPct val="115000"/>
              </a:lnSpc>
              <a:spcBef>
                <a:spcPts val="0"/>
              </a:spcBef>
              <a:spcAft>
                <a:spcPts val="0"/>
              </a:spcAft>
              <a:buClr>
                <a:srgbClr val="595959"/>
              </a:buClr>
              <a:buSzPts val="1500"/>
              <a:buChar char="■"/>
            </a:pPr>
            <a:r>
              <a:rPr lang="it-IT" sz="1500"/>
              <a:t>New digital backend and data </a:t>
            </a:r>
            <a:r>
              <a:rPr lang="it-IT" sz="1500"/>
              <a:t>acquisition</a:t>
            </a:r>
            <a:r>
              <a:rPr lang="it-IT" sz="1500"/>
              <a:t> system based on SKARAB Boards.</a:t>
            </a:r>
            <a:endParaRPr sz="1500"/>
          </a:p>
          <a:p>
            <a:pPr indent="-323850" lvl="2" marL="630000" marR="0" rtl="0" algn="l">
              <a:lnSpc>
                <a:spcPct val="115000"/>
              </a:lnSpc>
              <a:spcBef>
                <a:spcPts val="0"/>
              </a:spcBef>
              <a:spcAft>
                <a:spcPts val="0"/>
              </a:spcAft>
              <a:buClr>
                <a:srgbClr val="595959"/>
              </a:buClr>
              <a:buSzPts val="1500"/>
              <a:buChar char="■"/>
            </a:pPr>
            <a:r>
              <a:rPr lang="it-IT" sz="1500"/>
              <a:t>New, 50-microns-RMS, </a:t>
            </a:r>
            <a:r>
              <a:rPr lang="it-IT" sz="1500"/>
              <a:t>secondary</a:t>
            </a:r>
            <a:r>
              <a:rPr lang="it-IT" sz="1500"/>
              <a:t> mirror (subreflector)</a:t>
            </a:r>
            <a:endParaRPr sz="1500"/>
          </a:p>
        </p:txBody>
      </p:sp>
      <p:sp>
        <p:nvSpPr>
          <p:cNvPr id="247" name="Google Shape;247;p2"/>
          <p:cNvSpPr txBox="1"/>
          <p:nvPr/>
        </p:nvSpPr>
        <p:spPr>
          <a:xfrm>
            <a:off x="1476500" y="2513250"/>
            <a:ext cx="1825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2023-2025</a:t>
            </a:r>
            <a:endParaRPr b="1" sz="2600">
              <a:solidFill>
                <a:schemeClr val="dk1"/>
              </a:solidFill>
            </a:endParaRPr>
          </a:p>
        </p:txBody>
      </p:sp>
      <p:pic>
        <p:nvPicPr>
          <p:cNvPr id="248" name="Google Shape;248;p2" title="Screenshot 2026-06-29 alle 18.02.56.png"/>
          <p:cNvPicPr preferRelativeResize="0"/>
          <p:nvPr/>
        </p:nvPicPr>
        <p:blipFill>
          <a:blip r:embed="rId4">
            <a:alphaModFix/>
          </a:blip>
          <a:stretch>
            <a:fillRect/>
          </a:stretch>
        </p:blipFill>
        <p:spPr>
          <a:xfrm>
            <a:off x="327050" y="2023125"/>
            <a:ext cx="1010225" cy="1020075"/>
          </a:xfrm>
          <a:prstGeom prst="rect">
            <a:avLst/>
          </a:prstGeom>
          <a:noFill/>
          <a:ln>
            <a:noFill/>
          </a:ln>
        </p:spPr>
      </p:pic>
      <p:sp>
        <p:nvSpPr>
          <p:cNvPr id="249" name="Google Shape;249;p2"/>
          <p:cNvSpPr txBox="1"/>
          <p:nvPr>
            <p:ph idx="4294967295" type="body"/>
          </p:nvPr>
        </p:nvSpPr>
        <p:spPr>
          <a:xfrm>
            <a:off x="1476501" y="2056051"/>
            <a:ext cx="1825200" cy="457200"/>
          </a:xfrm>
          <a:prstGeom prst="rect">
            <a:avLst/>
          </a:prstGeom>
          <a:solidFill>
            <a:srgbClr val="4A86E8"/>
          </a:solidFill>
        </p:spPr>
        <p:txBody>
          <a:bodyPr anchorCtr="0" anchor="t" bIns="45700" lIns="91425" spcFirstLastPara="1" rIns="91425" wrap="square" tIns="45700">
            <a:normAutofit fontScale="77500"/>
          </a:bodyPr>
          <a:lstStyle/>
          <a:p>
            <a:pPr indent="0" lvl="0" marL="0" rtl="0" algn="ctr">
              <a:lnSpc>
                <a:spcPct val="115000"/>
              </a:lnSpc>
              <a:spcBef>
                <a:spcPts val="0"/>
              </a:spcBef>
              <a:spcAft>
                <a:spcPts val="1200"/>
              </a:spcAft>
              <a:buNone/>
            </a:pPr>
            <a:r>
              <a:rPr b="1" lang="it-IT"/>
              <a:t>INAF-OACT</a:t>
            </a:r>
            <a:endParaRPr b="1"/>
          </a:p>
        </p:txBody>
      </p:sp>
      <p:pic>
        <p:nvPicPr>
          <p:cNvPr id="250" name="Google Shape;250;p2" title="IMG_20260514_090323674.jpg"/>
          <p:cNvPicPr preferRelativeResize="0"/>
          <p:nvPr/>
        </p:nvPicPr>
        <p:blipFill>
          <a:blip r:embed="rId5">
            <a:alphaModFix/>
          </a:blip>
          <a:stretch>
            <a:fillRect/>
          </a:stretch>
        </p:blipFill>
        <p:spPr>
          <a:xfrm>
            <a:off x="9397475" y="1332125"/>
            <a:ext cx="2188676" cy="4866898"/>
          </a:xfrm>
          <a:prstGeom prst="rect">
            <a:avLst/>
          </a:prstGeom>
          <a:noFill/>
          <a:ln>
            <a:noFill/>
          </a:ln>
        </p:spPr>
      </p:pic>
      <p:pic>
        <p:nvPicPr>
          <p:cNvPr id="251" name="Google Shape;251;p2" title="Screenshot 2026-06-29 alle 18.15.43.png"/>
          <p:cNvPicPr preferRelativeResize="0"/>
          <p:nvPr/>
        </p:nvPicPr>
        <p:blipFill>
          <a:blip r:embed="rId6">
            <a:alphaModFix/>
          </a:blip>
          <a:stretch>
            <a:fillRect/>
          </a:stretch>
        </p:blipFill>
        <p:spPr>
          <a:xfrm>
            <a:off x="7451725" y="1332136"/>
            <a:ext cx="1866900" cy="3276600"/>
          </a:xfrm>
          <a:prstGeom prst="rect">
            <a:avLst/>
          </a:prstGeom>
          <a:noFill/>
          <a:ln>
            <a:noFill/>
          </a:ln>
        </p:spPr>
      </p:pic>
      <p:pic>
        <p:nvPicPr>
          <p:cNvPr id="252" name="Google Shape;252;p2" title="Screenshot 2026-06-29 alle 18.17.40.png"/>
          <p:cNvPicPr preferRelativeResize="0"/>
          <p:nvPr/>
        </p:nvPicPr>
        <p:blipFill>
          <a:blip r:embed="rId7">
            <a:alphaModFix/>
          </a:blip>
          <a:stretch>
            <a:fillRect/>
          </a:stretch>
        </p:blipFill>
        <p:spPr>
          <a:xfrm>
            <a:off x="3350250" y="1859875"/>
            <a:ext cx="3871574" cy="2328450"/>
          </a:xfrm>
          <a:prstGeom prst="rect">
            <a:avLst/>
          </a:prstGeom>
          <a:noFill/>
          <a:ln>
            <a:noFill/>
          </a:ln>
        </p:spPr>
      </p:pic>
      <p:sp>
        <p:nvSpPr>
          <p:cNvPr id="253" name="Google Shape;253;p2"/>
          <p:cNvSpPr txBox="1"/>
          <p:nvPr/>
        </p:nvSpPr>
        <p:spPr>
          <a:xfrm>
            <a:off x="3724750" y="3669975"/>
            <a:ext cx="1289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800">
                <a:solidFill>
                  <a:schemeClr val="dk1"/>
                </a:solidFill>
              </a:rPr>
              <a:t>Juri Roda</a:t>
            </a:r>
            <a:endParaRPr sz="800">
              <a:solidFill>
                <a:schemeClr val="dk1"/>
              </a:solidFill>
            </a:endParaRPr>
          </a:p>
        </p:txBody>
      </p:sp>
      <p:pic>
        <p:nvPicPr>
          <p:cNvPr id="254" name="Google Shape;254;p2" title="Screenshot 2026-06-29 alle 18.19.31.png"/>
          <p:cNvPicPr preferRelativeResize="0"/>
          <p:nvPr/>
        </p:nvPicPr>
        <p:blipFill>
          <a:blip r:embed="rId8">
            <a:alphaModFix/>
          </a:blip>
          <a:stretch>
            <a:fillRect/>
          </a:stretch>
        </p:blipFill>
        <p:spPr>
          <a:xfrm>
            <a:off x="6006013" y="3944400"/>
            <a:ext cx="2399897" cy="23159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4098d4cfe1d_0_18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60" name="Google Shape;260;g4098d4cfe1d_0_18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61" name="Google Shape;261;g4098d4cfe1d_0_182"/>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62" name="Google Shape;262;g4098d4cfe1d_0_182"/>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263" name="Google Shape;263;g4098d4cfe1d_0_182"/>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New C-X- Receiver</a:t>
            </a:r>
            <a:endParaRPr/>
          </a:p>
        </p:txBody>
      </p:sp>
      <p:sp>
        <p:nvSpPr>
          <p:cNvPr id="264" name="Google Shape;264;g4098d4cfe1d_0_182"/>
          <p:cNvSpPr txBox="1"/>
          <p:nvPr/>
        </p:nvSpPr>
        <p:spPr>
          <a:xfrm>
            <a:off x="563000" y="3434050"/>
            <a:ext cx="102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2026</a:t>
            </a:r>
            <a:endParaRPr b="1" sz="2600">
              <a:solidFill>
                <a:schemeClr val="dk1"/>
              </a:solidFill>
            </a:endParaRPr>
          </a:p>
        </p:txBody>
      </p:sp>
      <p:sp>
        <p:nvSpPr>
          <p:cNvPr id="265" name="Google Shape;265;g4098d4cfe1d_0_182"/>
          <p:cNvSpPr txBox="1"/>
          <p:nvPr/>
        </p:nvSpPr>
        <p:spPr>
          <a:xfrm>
            <a:off x="6189875" y="1981350"/>
            <a:ext cx="5575200" cy="23313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Char char="●"/>
            </a:pPr>
            <a:r>
              <a:rPr lang="it-IT" sz="2800">
                <a:solidFill>
                  <a:schemeClr val="dk1"/>
                </a:solidFill>
              </a:rPr>
              <a:t>Cryogenic </a:t>
            </a:r>
            <a:endParaRPr sz="2800">
              <a:solidFill>
                <a:schemeClr val="dk1"/>
              </a:solidFill>
            </a:endParaRPr>
          </a:p>
          <a:p>
            <a:pPr indent="-406400" lvl="0" marL="457200" rtl="0" algn="l">
              <a:spcBef>
                <a:spcPts val="0"/>
              </a:spcBef>
              <a:spcAft>
                <a:spcPts val="0"/>
              </a:spcAft>
              <a:buClr>
                <a:schemeClr val="dk1"/>
              </a:buClr>
              <a:buSzPts val="2800"/>
              <a:buChar char="●"/>
            </a:pPr>
            <a:r>
              <a:rPr lang="it-IT" sz="2800">
                <a:solidFill>
                  <a:schemeClr val="dk1"/>
                </a:solidFill>
              </a:rPr>
              <a:t>Tric is 8K</a:t>
            </a:r>
            <a:endParaRPr sz="2800">
              <a:solidFill>
                <a:schemeClr val="dk1"/>
              </a:solidFill>
            </a:endParaRPr>
          </a:p>
          <a:p>
            <a:pPr indent="-406400" lvl="0" marL="457200" rtl="0" algn="l">
              <a:spcBef>
                <a:spcPts val="0"/>
              </a:spcBef>
              <a:spcAft>
                <a:spcPts val="0"/>
              </a:spcAft>
              <a:buClr>
                <a:schemeClr val="dk1"/>
              </a:buClr>
              <a:buSzPts val="2800"/>
              <a:buChar char="●"/>
            </a:pPr>
            <a:r>
              <a:rPr lang="it-IT" sz="2800">
                <a:solidFill>
                  <a:schemeClr val="dk1"/>
                </a:solidFill>
              </a:rPr>
              <a:t>Sky frequency 4.0-9.0 GHz</a:t>
            </a:r>
            <a:endParaRPr sz="2800">
              <a:solidFill>
                <a:schemeClr val="dk1"/>
              </a:solidFill>
            </a:endParaRPr>
          </a:p>
          <a:p>
            <a:pPr indent="-406400" lvl="0" marL="457200" rtl="0" algn="l">
              <a:spcBef>
                <a:spcPts val="0"/>
              </a:spcBef>
              <a:spcAft>
                <a:spcPts val="0"/>
              </a:spcAft>
              <a:buClr>
                <a:schemeClr val="dk1"/>
              </a:buClr>
              <a:buSzPts val="2800"/>
              <a:buChar char="●"/>
            </a:pPr>
            <a:r>
              <a:rPr lang="it-IT" sz="2800">
                <a:solidFill>
                  <a:schemeClr val="dk1"/>
                </a:solidFill>
              </a:rPr>
              <a:t>4 IFs 0.1-2.4 GHz bandwidth </a:t>
            </a:r>
            <a:endParaRPr sz="2800">
              <a:solidFill>
                <a:schemeClr val="dk1"/>
              </a:solidFill>
            </a:endParaRPr>
          </a:p>
          <a:p>
            <a:pPr indent="-406400" lvl="0" marL="457200" rtl="0" algn="l">
              <a:spcBef>
                <a:spcPts val="0"/>
              </a:spcBef>
              <a:spcAft>
                <a:spcPts val="0"/>
              </a:spcAft>
              <a:buClr>
                <a:schemeClr val="dk1"/>
              </a:buClr>
              <a:buSzPts val="2800"/>
              <a:buChar char="●"/>
            </a:pPr>
            <a:r>
              <a:rPr lang="it-IT" sz="2800">
                <a:solidFill>
                  <a:schemeClr val="dk1"/>
                </a:solidFill>
              </a:rPr>
              <a:t>Full linear polarization.</a:t>
            </a:r>
            <a:endParaRPr sz="2800">
              <a:solidFill>
                <a:schemeClr val="dk1"/>
              </a:solidFill>
            </a:endParaRPr>
          </a:p>
        </p:txBody>
      </p:sp>
      <p:pic>
        <p:nvPicPr>
          <p:cNvPr id="266" name="Google Shape;266;g4098d4cfe1d_0_182" title="PHOTO-2026-06-27-16-13-01.jpg"/>
          <p:cNvPicPr preferRelativeResize="0"/>
          <p:nvPr/>
        </p:nvPicPr>
        <p:blipFill>
          <a:blip r:embed="rId4">
            <a:alphaModFix/>
          </a:blip>
          <a:stretch>
            <a:fillRect/>
          </a:stretch>
        </p:blipFill>
        <p:spPr>
          <a:xfrm>
            <a:off x="2534600" y="2048575"/>
            <a:ext cx="3084300" cy="4096310"/>
          </a:xfrm>
          <a:prstGeom prst="rect">
            <a:avLst/>
          </a:prstGeom>
          <a:noFill/>
          <a:ln>
            <a:noFill/>
          </a:ln>
        </p:spPr>
      </p:pic>
      <p:pic>
        <p:nvPicPr>
          <p:cNvPr id="267" name="Google Shape;267;g4098d4cfe1d_0_182"/>
          <p:cNvPicPr preferRelativeResize="0"/>
          <p:nvPr/>
        </p:nvPicPr>
        <p:blipFill>
          <a:blip r:embed="rId5">
            <a:alphaModFix/>
          </a:blip>
          <a:stretch>
            <a:fillRect/>
          </a:stretch>
        </p:blipFill>
        <p:spPr>
          <a:xfrm>
            <a:off x="474825" y="2024275"/>
            <a:ext cx="1357701" cy="12612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40991c12773_0_22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73" name="Google Shape;273;g40991c12773_0_22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74" name="Google Shape;274;g40991c12773_0_222"/>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75" name="Google Shape;275;g40991c12773_0_222"/>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276" name="Google Shape;276;g40991c12773_0_222"/>
          <p:cNvSpPr txBox="1"/>
          <p:nvPr>
            <p:ph idx="4294967295" type="body"/>
          </p:nvPr>
        </p:nvSpPr>
        <p:spPr>
          <a:xfrm>
            <a:off x="2307470" y="1963350"/>
            <a:ext cx="4021800" cy="3680400"/>
          </a:xfrm>
          <a:prstGeom prst="rect">
            <a:avLst/>
          </a:prstGeom>
        </p:spPr>
        <p:txBody>
          <a:bodyPr anchorCtr="0" anchor="t" bIns="45700" lIns="91425" spcFirstLastPara="1" rIns="91425" wrap="square" tIns="45700">
            <a:normAutofit fontScale="62500"/>
          </a:bodyPr>
          <a:lstStyle/>
          <a:p>
            <a:pPr indent="-300038" lvl="0" marL="457200" rtl="0" algn="l">
              <a:lnSpc>
                <a:spcPct val="115000"/>
              </a:lnSpc>
              <a:spcBef>
                <a:spcPts val="0"/>
              </a:spcBef>
              <a:spcAft>
                <a:spcPts val="0"/>
              </a:spcAft>
              <a:buClr>
                <a:srgbClr val="595959"/>
              </a:buClr>
              <a:buSzPct val="64286"/>
              <a:buChar char="●"/>
            </a:pPr>
            <a:r>
              <a:rPr lang="it-IT"/>
              <a:t>Goal</a:t>
            </a:r>
            <a:endParaRPr/>
          </a:p>
          <a:p>
            <a:pPr indent="-284163" lvl="1" marL="914400" rtl="0" algn="l">
              <a:lnSpc>
                <a:spcPct val="115000"/>
              </a:lnSpc>
              <a:spcBef>
                <a:spcPts val="0"/>
              </a:spcBef>
              <a:spcAft>
                <a:spcPts val="0"/>
              </a:spcAft>
              <a:buClr>
                <a:srgbClr val="595959"/>
              </a:buClr>
              <a:buSzPct val="50000"/>
              <a:buChar char="○"/>
            </a:pPr>
            <a:r>
              <a:rPr lang="it-IT" sz="2800"/>
              <a:t>Enable Noto radio telescope  for SST monitoring and for FRBs observations</a:t>
            </a:r>
            <a:endParaRPr sz="2800"/>
          </a:p>
          <a:p>
            <a:pPr indent="-300038" lvl="0" marL="457200" rtl="0" algn="l">
              <a:lnSpc>
                <a:spcPct val="115000"/>
              </a:lnSpc>
              <a:spcBef>
                <a:spcPts val="0"/>
              </a:spcBef>
              <a:spcAft>
                <a:spcPts val="0"/>
              </a:spcAft>
              <a:buClr>
                <a:srgbClr val="595959"/>
              </a:buClr>
              <a:buSzPct val="64286"/>
              <a:buChar char="●"/>
            </a:pPr>
            <a:r>
              <a:rPr lang="it-IT"/>
              <a:t>Synergies</a:t>
            </a:r>
            <a:endParaRPr/>
          </a:p>
          <a:p>
            <a:pPr indent="-284163" lvl="1" marL="914400" rtl="0" algn="l">
              <a:lnSpc>
                <a:spcPct val="115000"/>
              </a:lnSpc>
              <a:spcBef>
                <a:spcPts val="0"/>
              </a:spcBef>
              <a:spcAft>
                <a:spcPts val="0"/>
              </a:spcAft>
              <a:buClr>
                <a:srgbClr val="595959"/>
              </a:buClr>
              <a:buSzPct val="50000"/>
              <a:buChar char="○"/>
            </a:pPr>
            <a:r>
              <a:rPr lang="it-IT" sz="2800"/>
              <a:t>KM3Net to follow-up neutrino sources(High Frequency).</a:t>
            </a:r>
            <a:endParaRPr sz="2800"/>
          </a:p>
          <a:p>
            <a:pPr indent="-284163" lvl="1" marL="914400" rtl="0" algn="l">
              <a:lnSpc>
                <a:spcPct val="115000"/>
              </a:lnSpc>
              <a:spcBef>
                <a:spcPts val="0"/>
              </a:spcBef>
              <a:spcAft>
                <a:spcPts val="0"/>
              </a:spcAft>
              <a:buClr>
                <a:srgbClr val="595959"/>
              </a:buClr>
              <a:buSzPct val="50000"/>
              <a:buChar char="○"/>
            </a:pPr>
            <a:r>
              <a:rPr lang="it-IT" sz="2800"/>
              <a:t>All science activities of the facility (EVN, IVS, etc.)</a:t>
            </a:r>
            <a:endParaRPr sz="2800"/>
          </a:p>
          <a:p>
            <a:pPr indent="-300038" lvl="0" marL="457200" rtl="0" algn="l">
              <a:lnSpc>
                <a:spcPct val="115000"/>
              </a:lnSpc>
              <a:spcBef>
                <a:spcPts val="0"/>
              </a:spcBef>
              <a:spcAft>
                <a:spcPts val="0"/>
              </a:spcAft>
              <a:buClr>
                <a:srgbClr val="595959"/>
              </a:buClr>
              <a:buSzPct val="64286"/>
              <a:buChar char="●"/>
            </a:pPr>
            <a:r>
              <a:rPr lang="it-IT"/>
              <a:t>Budget</a:t>
            </a:r>
            <a:endParaRPr/>
          </a:p>
          <a:p>
            <a:pPr indent="-284163" lvl="1" marL="914400" rtl="0" algn="l">
              <a:lnSpc>
                <a:spcPct val="115000"/>
              </a:lnSpc>
              <a:spcBef>
                <a:spcPts val="0"/>
              </a:spcBef>
              <a:spcAft>
                <a:spcPts val="0"/>
              </a:spcAft>
              <a:buClr>
                <a:srgbClr val="595959"/>
              </a:buClr>
              <a:buSzPct val="50000"/>
              <a:buChar char="○"/>
            </a:pPr>
            <a:r>
              <a:rPr lang="it-IT" sz="2800"/>
              <a:t>4.1M€</a:t>
            </a:r>
            <a:endParaRPr/>
          </a:p>
        </p:txBody>
      </p:sp>
      <p:sp>
        <p:nvSpPr>
          <p:cNvPr id="277" name="Google Shape;277;g40991c12773_0_222"/>
          <p:cNvSpPr txBox="1"/>
          <p:nvPr>
            <p:ph type="title"/>
          </p:nvPr>
        </p:nvSpPr>
        <p:spPr>
          <a:xfrm>
            <a:off x="838200" y="1335636"/>
            <a:ext cx="10515600" cy="5400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it-IT"/>
              <a:t>WP4 - Upgrade of Noto observatory</a:t>
            </a:r>
            <a:endParaRPr/>
          </a:p>
        </p:txBody>
      </p:sp>
      <p:sp>
        <p:nvSpPr>
          <p:cNvPr id="278" name="Google Shape;278;g40991c12773_0_222"/>
          <p:cNvSpPr txBox="1"/>
          <p:nvPr>
            <p:ph idx="4294967295" type="body"/>
          </p:nvPr>
        </p:nvSpPr>
        <p:spPr>
          <a:xfrm>
            <a:off x="7099616" y="1833900"/>
            <a:ext cx="5446500" cy="2121900"/>
          </a:xfrm>
          <a:prstGeom prst="rect">
            <a:avLst/>
          </a:prstGeom>
        </p:spPr>
        <p:txBody>
          <a:bodyPr anchorCtr="0" anchor="t" bIns="45700" lIns="91425" spcFirstLastPara="1" rIns="91425" wrap="square" tIns="45700">
            <a:normAutofit fontScale="77500"/>
          </a:bodyPr>
          <a:lstStyle/>
          <a:p>
            <a:pPr indent="0" lvl="0" marL="0" marR="0" rtl="0" algn="l">
              <a:lnSpc>
                <a:spcPct val="115000"/>
              </a:lnSpc>
              <a:spcBef>
                <a:spcPts val="0"/>
              </a:spcBef>
              <a:spcAft>
                <a:spcPts val="0"/>
              </a:spcAft>
              <a:buNone/>
            </a:pPr>
            <a:r>
              <a:rPr lang="it-IT" sz="2800"/>
              <a:t>Improve availability and reliability of the facility “at-large”</a:t>
            </a:r>
            <a:endParaRPr sz="2800"/>
          </a:p>
          <a:p>
            <a:pPr indent="0" lvl="0" marL="0" marR="0" rtl="0" algn="l">
              <a:lnSpc>
                <a:spcPct val="115000"/>
              </a:lnSpc>
              <a:spcBef>
                <a:spcPts val="1200"/>
              </a:spcBef>
              <a:spcAft>
                <a:spcPts val="1200"/>
              </a:spcAft>
              <a:buNone/>
            </a:pPr>
            <a:r>
              <a:rPr lang="it-IT" sz="2800"/>
              <a:t>Add scientific instrumentation (receiver, backend) to enable the cooperation and the synergies with the Northen-Cross</a:t>
            </a:r>
            <a:endParaRPr/>
          </a:p>
        </p:txBody>
      </p:sp>
      <p:pic>
        <p:nvPicPr>
          <p:cNvPr id="279" name="Google Shape;279;g40991c12773_0_222"/>
          <p:cNvPicPr preferRelativeResize="0"/>
          <p:nvPr/>
        </p:nvPicPr>
        <p:blipFill>
          <a:blip r:embed="rId4">
            <a:alphaModFix/>
          </a:blip>
          <a:stretch>
            <a:fillRect/>
          </a:stretch>
        </p:blipFill>
        <p:spPr>
          <a:xfrm>
            <a:off x="7505191" y="3897900"/>
            <a:ext cx="3593100" cy="2178950"/>
          </a:xfrm>
          <a:prstGeom prst="rect">
            <a:avLst/>
          </a:prstGeom>
          <a:noFill/>
          <a:ln>
            <a:noFill/>
          </a:ln>
        </p:spPr>
      </p:pic>
      <p:sp>
        <p:nvSpPr>
          <p:cNvPr id="280" name="Google Shape;280;g40991c12773_0_222"/>
          <p:cNvSpPr/>
          <p:nvPr/>
        </p:nvSpPr>
        <p:spPr>
          <a:xfrm>
            <a:off x="6121020" y="2426550"/>
            <a:ext cx="1068000" cy="540000"/>
          </a:xfrm>
          <a:prstGeom prst="rightArrow">
            <a:avLst>
              <a:gd fmla="val 50000" name="adj1"/>
              <a:gd fmla="val 50000" name="adj2"/>
            </a:avLst>
          </a:prstGeom>
          <a:solidFill>
            <a:srgbClr val="B6D7A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Immagine che contiene simbolo, Elementi grafici, bianco, logo&#10;&#10;Descrizione generata automaticamente" id="281" name="Google Shape;281;g40991c12773_0_222"/>
          <p:cNvPicPr preferRelativeResize="0"/>
          <p:nvPr>
            <p:ph idx="2" type="pic"/>
          </p:nvPr>
        </p:nvPicPr>
        <p:blipFill rotWithShape="1">
          <a:blip r:embed="rId5">
            <a:alphaModFix/>
          </a:blip>
          <a:srcRect b="-106" l="0" r="0" t="3423"/>
          <a:stretch/>
        </p:blipFill>
        <p:spPr>
          <a:xfrm>
            <a:off x="299275" y="2013576"/>
            <a:ext cx="1163500" cy="1170675"/>
          </a:xfrm>
          <a:prstGeom prst="rect">
            <a:avLst/>
          </a:prstGeom>
          <a:noFill/>
          <a:ln>
            <a:noFill/>
          </a:ln>
        </p:spPr>
      </p:pic>
      <p:sp>
        <p:nvSpPr>
          <p:cNvPr id="282" name="Google Shape;282;g40991c12773_0_222"/>
          <p:cNvSpPr txBox="1"/>
          <p:nvPr/>
        </p:nvSpPr>
        <p:spPr>
          <a:xfrm>
            <a:off x="234100" y="3249025"/>
            <a:ext cx="2106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2023-2026</a:t>
            </a:r>
            <a:endParaRPr b="1" sz="2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4098d4cfe1d_0_1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88" name="Google Shape;288;g4098d4cfe1d_0_1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89" name="Google Shape;289;g4098d4cfe1d_0_13"/>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90" name="Google Shape;290;g4098d4cfe1d_0_13"/>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pic>
        <p:nvPicPr>
          <p:cNvPr id="291" name="Google Shape;291;g4098d4cfe1d_0_13" title="WhatsApp Image 2025-12-04 at 16.07.38 (1).jpeg"/>
          <p:cNvPicPr preferRelativeResize="0"/>
          <p:nvPr/>
        </p:nvPicPr>
        <p:blipFill rotWithShape="1">
          <a:blip r:embed="rId4">
            <a:alphaModFix/>
          </a:blip>
          <a:srcRect b="0" l="28834" r="28838" t="0"/>
          <a:stretch/>
        </p:blipFill>
        <p:spPr>
          <a:xfrm>
            <a:off x="8251125" y="1890138"/>
            <a:ext cx="2792780" cy="3711249"/>
          </a:xfrm>
          <a:prstGeom prst="rect">
            <a:avLst/>
          </a:prstGeom>
          <a:noFill/>
          <a:ln>
            <a:noFill/>
          </a:ln>
        </p:spPr>
      </p:pic>
      <p:sp>
        <p:nvSpPr>
          <p:cNvPr id="292" name="Google Shape;292;g4098d4cfe1d_0_13"/>
          <p:cNvSpPr txBox="1"/>
          <p:nvPr/>
        </p:nvSpPr>
        <p:spPr>
          <a:xfrm>
            <a:off x="2953757" y="1875629"/>
            <a:ext cx="4969500" cy="4050600"/>
          </a:xfrm>
          <a:prstGeom prst="rect">
            <a:avLst/>
          </a:prstGeom>
          <a:solidFill>
            <a:srgbClr val="FFFFFF"/>
          </a:solidFill>
          <a:ln>
            <a:noFill/>
          </a:ln>
        </p:spPr>
        <p:txBody>
          <a:bodyPr anchorCtr="0" anchor="t" bIns="114825" lIns="114825" spcFirstLastPara="1" rIns="114825" wrap="square" tIns="114825">
            <a:normAutofit fontScale="70000" lnSpcReduction="10000"/>
          </a:bodyPr>
          <a:lstStyle/>
          <a:p>
            <a:pPr indent="-308610" lvl="0" marL="457200" marR="0" rtl="0" algn="l">
              <a:lnSpc>
                <a:spcPct val="115000"/>
              </a:lnSpc>
              <a:spcBef>
                <a:spcPts val="0"/>
              </a:spcBef>
              <a:spcAft>
                <a:spcPts val="0"/>
              </a:spcAft>
              <a:buClr>
                <a:srgbClr val="595959"/>
              </a:buClr>
              <a:buSzPct val="64286"/>
              <a:buChar char="●"/>
            </a:pPr>
            <a:r>
              <a:rPr b="1" lang="it-IT" sz="2800">
                <a:solidFill>
                  <a:schemeClr val="dk1"/>
                </a:solidFill>
              </a:rPr>
              <a:t>Station Refurbishment</a:t>
            </a:r>
            <a:endParaRPr b="1"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Air cooling system</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Power distribution</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Green energy</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Time &amp; Frequency - new H-maser</a:t>
            </a:r>
            <a:endParaRPr sz="2800">
              <a:solidFill>
                <a:schemeClr val="dk1"/>
              </a:solidFill>
            </a:endParaRPr>
          </a:p>
          <a:p>
            <a:pPr indent="-308610" lvl="0" marL="457200" marR="0" rtl="0" algn="l">
              <a:lnSpc>
                <a:spcPct val="115000"/>
              </a:lnSpc>
              <a:spcBef>
                <a:spcPts val="0"/>
              </a:spcBef>
              <a:spcAft>
                <a:spcPts val="0"/>
              </a:spcAft>
              <a:buClr>
                <a:srgbClr val="595959"/>
              </a:buClr>
              <a:buSzPct val="64286"/>
              <a:buChar char="●"/>
            </a:pPr>
            <a:r>
              <a:rPr b="1" lang="it-IT" sz="2800">
                <a:solidFill>
                  <a:schemeClr val="dk1"/>
                </a:solidFill>
              </a:rPr>
              <a:t>Radio Telescope</a:t>
            </a:r>
            <a:endParaRPr b="1"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Elevation rack</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Azimuth rail</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Replacement of mechanical parts of the Active Surface Actuators</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Primary mirror repainting</a:t>
            </a:r>
            <a:endParaRPr sz="2800">
              <a:solidFill>
                <a:schemeClr val="dk1"/>
              </a:solidFill>
            </a:endParaRPr>
          </a:p>
          <a:p>
            <a:pPr indent="-290830" lvl="1" marL="914400" marR="0" rtl="0" algn="l">
              <a:lnSpc>
                <a:spcPct val="115000"/>
              </a:lnSpc>
              <a:spcBef>
                <a:spcPts val="0"/>
              </a:spcBef>
              <a:spcAft>
                <a:spcPts val="0"/>
              </a:spcAft>
              <a:buClr>
                <a:srgbClr val="595959"/>
              </a:buClr>
              <a:buSzPct val="50000"/>
              <a:buChar char="○"/>
            </a:pPr>
            <a:r>
              <a:rPr lang="it-IT" sz="2800">
                <a:solidFill>
                  <a:schemeClr val="dk1"/>
                </a:solidFill>
              </a:rPr>
              <a:t>P-Band receiver </a:t>
            </a:r>
            <a:endParaRPr sz="1759">
              <a:solidFill>
                <a:srgbClr val="595959"/>
              </a:solidFill>
            </a:endParaRPr>
          </a:p>
        </p:txBody>
      </p:sp>
      <p:sp>
        <p:nvSpPr>
          <p:cNvPr id="293" name="Google Shape;293;g4098d4cfe1d_0_13"/>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a:t>Station and Radio Telescope tasks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40995a563ca_0_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99" name="Google Shape;299;g40995a563ca_0_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00" name="Google Shape;300;g40995a563ca_0_0"/>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01" name="Google Shape;301;g40995a563ca_0_0"/>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02" name="Google Shape;302;g40995a563ca_0_0"/>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a:t>P-band receiver data sheet</a:t>
            </a:r>
            <a:endParaRPr/>
          </a:p>
        </p:txBody>
      </p:sp>
      <p:pic>
        <p:nvPicPr>
          <p:cNvPr id="303" name="Google Shape;303;g40995a563ca_0_0"/>
          <p:cNvPicPr preferRelativeResize="0"/>
          <p:nvPr/>
        </p:nvPicPr>
        <p:blipFill>
          <a:blip r:embed="rId4">
            <a:alphaModFix/>
          </a:blip>
          <a:stretch>
            <a:fillRect/>
          </a:stretch>
        </p:blipFill>
        <p:spPr>
          <a:xfrm>
            <a:off x="1572126" y="2028125"/>
            <a:ext cx="8382000" cy="3943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40995a563ca_0_11"/>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09" name="Google Shape;309;g40995a563ca_0_11"/>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10" name="Google Shape;310;g40995a563ca_0_11"/>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11" name="Google Shape;311;g40995a563ca_0_11"/>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12" name="Google Shape;312;g40995a563ca_0_11"/>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a:t>P-band receiver design </a:t>
            </a:r>
            <a:endParaRPr/>
          </a:p>
        </p:txBody>
      </p:sp>
      <p:pic>
        <p:nvPicPr>
          <p:cNvPr id="313" name="Google Shape;313;g40995a563ca_0_11"/>
          <p:cNvPicPr preferRelativeResize="0"/>
          <p:nvPr/>
        </p:nvPicPr>
        <p:blipFill>
          <a:blip r:embed="rId4">
            <a:alphaModFix/>
          </a:blip>
          <a:stretch>
            <a:fillRect/>
          </a:stretch>
        </p:blipFill>
        <p:spPr>
          <a:xfrm>
            <a:off x="6725899" y="2025150"/>
            <a:ext cx="3002550" cy="4008200"/>
          </a:xfrm>
          <a:prstGeom prst="rect">
            <a:avLst/>
          </a:prstGeom>
          <a:noFill/>
          <a:ln>
            <a:noFill/>
          </a:ln>
        </p:spPr>
      </p:pic>
      <p:pic>
        <p:nvPicPr>
          <p:cNvPr id="314" name="Google Shape;314;g40995a563ca_0_11"/>
          <p:cNvPicPr preferRelativeResize="0"/>
          <p:nvPr/>
        </p:nvPicPr>
        <p:blipFill>
          <a:blip r:embed="rId5">
            <a:alphaModFix/>
          </a:blip>
          <a:stretch>
            <a:fillRect/>
          </a:stretch>
        </p:blipFill>
        <p:spPr>
          <a:xfrm>
            <a:off x="561475" y="1954450"/>
            <a:ext cx="4654250" cy="400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40995a563ca_0_2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20" name="Google Shape;320;g40995a563ca_0_2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21" name="Google Shape;321;g40995a563ca_0_23"/>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22" name="Google Shape;322;g40995a563ca_0_23"/>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23" name="Google Shape;323;g40995a563ca_0_23"/>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a:t>P-band receiver on primary focus</a:t>
            </a:r>
            <a:endParaRPr/>
          </a:p>
        </p:txBody>
      </p:sp>
      <p:pic>
        <p:nvPicPr>
          <p:cNvPr id="324" name="Google Shape;324;g40995a563ca_0_23"/>
          <p:cNvPicPr preferRelativeResize="0"/>
          <p:nvPr/>
        </p:nvPicPr>
        <p:blipFill>
          <a:blip r:embed="rId4">
            <a:alphaModFix/>
          </a:blip>
          <a:stretch>
            <a:fillRect/>
          </a:stretch>
        </p:blipFill>
        <p:spPr>
          <a:xfrm>
            <a:off x="671950" y="1976175"/>
            <a:ext cx="4245856" cy="4245856"/>
          </a:xfrm>
          <a:prstGeom prst="rect">
            <a:avLst/>
          </a:prstGeom>
          <a:noFill/>
          <a:ln>
            <a:noFill/>
          </a:ln>
        </p:spPr>
      </p:pic>
      <p:pic>
        <p:nvPicPr>
          <p:cNvPr id="325" name="Google Shape;325;g40995a563ca_0_23"/>
          <p:cNvPicPr preferRelativeResize="0"/>
          <p:nvPr/>
        </p:nvPicPr>
        <p:blipFill>
          <a:blip r:embed="rId5">
            <a:alphaModFix/>
          </a:blip>
          <a:stretch>
            <a:fillRect/>
          </a:stretch>
        </p:blipFill>
        <p:spPr>
          <a:xfrm>
            <a:off x="8074906" y="1875725"/>
            <a:ext cx="3853670" cy="4245857"/>
          </a:xfrm>
          <a:prstGeom prst="rect">
            <a:avLst/>
          </a:prstGeom>
          <a:noFill/>
          <a:ln>
            <a:noFill/>
          </a:ln>
        </p:spPr>
      </p:pic>
      <p:pic>
        <p:nvPicPr>
          <p:cNvPr id="326" name="Google Shape;326;g40995a563ca_0_23" title="Screenshot 2026-06-30 alle 19.42.07.png"/>
          <p:cNvPicPr preferRelativeResize="0"/>
          <p:nvPr/>
        </p:nvPicPr>
        <p:blipFill>
          <a:blip r:embed="rId6">
            <a:alphaModFix/>
          </a:blip>
          <a:stretch>
            <a:fillRect/>
          </a:stretch>
        </p:blipFill>
        <p:spPr>
          <a:xfrm>
            <a:off x="5070206" y="2028125"/>
            <a:ext cx="2852299" cy="23833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40995a563ca_0_36"/>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32" name="Google Shape;332;g40995a563ca_0_36"/>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33" name="Google Shape;333;g40995a563ca_0_36"/>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34" name="Google Shape;334;g40995a563ca_0_36"/>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35" name="Google Shape;335;g40995a563ca_0_36"/>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a:t>P-band preliminary results - RFI</a:t>
            </a:r>
            <a:endParaRPr/>
          </a:p>
        </p:txBody>
      </p:sp>
      <p:pic>
        <p:nvPicPr>
          <p:cNvPr id="336" name="Google Shape;336;g40995a563ca_0_36"/>
          <p:cNvPicPr preferRelativeResize="0"/>
          <p:nvPr/>
        </p:nvPicPr>
        <p:blipFill>
          <a:blip r:embed="rId4">
            <a:alphaModFix/>
          </a:blip>
          <a:stretch>
            <a:fillRect/>
          </a:stretch>
        </p:blipFill>
        <p:spPr>
          <a:xfrm>
            <a:off x="152400" y="2028125"/>
            <a:ext cx="4667250" cy="2628900"/>
          </a:xfrm>
          <a:prstGeom prst="rect">
            <a:avLst/>
          </a:prstGeom>
          <a:noFill/>
          <a:ln>
            <a:noFill/>
          </a:ln>
        </p:spPr>
      </p:pic>
      <p:pic>
        <p:nvPicPr>
          <p:cNvPr id="337" name="Google Shape;337;g40995a563ca_0_36"/>
          <p:cNvPicPr preferRelativeResize="0"/>
          <p:nvPr/>
        </p:nvPicPr>
        <p:blipFill>
          <a:blip r:embed="rId5">
            <a:alphaModFix/>
          </a:blip>
          <a:stretch>
            <a:fillRect/>
          </a:stretch>
        </p:blipFill>
        <p:spPr>
          <a:xfrm>
            <a:off x="4962500" y="2582325"/>
            <a:ext cx="7067551" cy="32928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40991c12773_0_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43" name="Google Shape;343;g40991c12773_0_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44" name="Google Shape;344;g40991c12773_0_0"/>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45" name="Google Shape;345;g40991c12773_0_0"/>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46" name="Google Shape;346;g40991c12773_0_0"/>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60000"/>
              </a:lnSpc>
              <a:spcBef>
                <a:spcPts val="0"/>
              </a:spcBef>
              <a:spcAft>
                <a:spcPts val="0"/>
              </a:spcAft>
              <a:buNone/>
            </a:pPr>
            <a:r>
              <a:rPr lang="it-IT"/>
              <a:t>Azimuth Rail and Wheel Replacement</a:t>
            </a:r>
            <a:endParaRPr/>
          </a:p>
        </p:txBody>
      </p:sp>
      <p:pic>
        <p:nvPicPr>
          <p:cNvPr id="347" name="Google Shape;347;g40991c12773_0_0" title="Screenshot 2026-06-29 alle 10.48.22.png"/>
          <p:cNvPicPr preferRelativeResize="0"/>
          <p:nvPr/>
        </p:nvPicPr>
        <p:blipFill>
          <a:blip r:embed="rId4">
            <a:alphaModFix/>
          </a:blip>
          <a:stretch>
            <a:fillRect/>
          </a:stretch>
        </p:blipFill>
        <p:spPr>
          <a:xfrm>
            <a:off x="152400" y="2028125"/>
            <a:ext cx="2358175" cy="3124200"/>
          </a:xfrm>
          <a:prstGeom prst="rect">
            <a:avLst/>
          </a:prstGeom>
          <a:noFill/>
          <a:ln>
            <a:noFill/>
          </a:ln>
        </p:spPr>
      </p:pic>
      <p:sp>
        <p:nvSpPr>
          <p:cNvPr id="348" name="Google Shape;348;g40991c12773_0_0"/>
          <p:cNvSpPr txBox="1"/>
          <p:nvPr/>
        </p:nvSpPr>
        <p:spPr>
          <a:xfrm>
            <a:off x="2545700" y="2028125"/>
            <a:ext cx="6431700" cy="2897700"/>
          </a:xfrm>
          <a:prstGeom prst="rect">
            <a:avLst/>
          </a:prstGeom>
          <a:noFill/>
          <a:ln>
            <a:noFill/>
          </a:ln>
        </p:spPr>
        <p:txBody>
          <a:bodyPr anchorCtr="0" anchor="t" bIns="91425" lIns="91425" spcFirstLastPara="1" rIns="91425" wrap="square" tIns="91425">
            <a:normAutofit fontScale="47500" lnSpcReduction="10000"/>
          </a:bodyPr>
          <a:lstStyle/>
          <a:p>
            <a:pPr indent="0" lvl="0" marL="0" rtl="0" algn="l">
              <a:lnSpc>
                <a:spcPct val="100000"/>
              </a:lnSpc>
              <a:spcBef>
                <a:spcPts val="0"/>
              </a:spcBef>
              <a:spcAft>
                <a:spcPts val="0"/>
              </a:spcAft>
              <a:buNone/>
            </a:pPr>
            <a:r>
              <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it-IT" sz="2800">
                <a:solidFill>
                  <a:schemeClr val="dk1"/>
                </a:solidFill>
              </a:rPr>
              <a:t>The Rail:</a:t>
            </a:r>
            <a:r>
              <a:rPr lang="it-IT" sz="2800">
                <a:solidFill>
                  <a:schemeClr val="dk1"/>
                </a:solidFill>
                <a:latin typeface="Arial"/>
                <a:ea typeface="Arial"/>
                <a:cs typeface="Arial"/>
                <a:sym typeface="Arial"/>
              </a:rPr>
              <a:t> It has a nominal diameter of 18.3 meters. It is divided into 12 high-precision machined steel sectors, weighing approximately 420 kg each.</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it-IT" sz="2800">
                <a:solidFill>
                  <a:schemeClr val="dk1"/>
                </a:solidFill>
              </a:rPr>
              <a:t>Fastening</a:t>
            </a:r>
            <a:r>
              <a:rPr lang="it-IT" sz="2800">
                <a:solidFill>
                  <a:schemeClr val="dk1"/>
                </a:solidFill>
                <a:latin typeface="Arial"/>
                <a:ea typeface="Arial"/>
                <a:cs typeface="Arial"/>
                <a:sym typeface="Arial"/>
              </a:rPr>
              <a:t>: The anchoring to the annular foundation plate is achieved through a robust bolted wedge system, technically called "pizzicotti" (pinchers).</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it-IT" sz="2800">
                <a:solidFill>
                  <a:schemeClr val="dk1"/>
                </a:solidFill>
              </a:rPr>
              <a:t>Structural Support</a:t>
            </a:r>
            <a:r>
              <a:rPr lang="it-IT" sz="2800">
                <a:solidFill>
                  <a:schemeClr val="dk1"/>
                </a:solidFill>
                <a:latin typeface="Arial"/>
                <a:ea typeface="Arial"/>
                <a:cs typeface="Arial"/>
                <a:sym typeface="Arial"/>
              </a:rPr>
              <a:t>: The weight of the entire mobile radio telescope structure (32 meters) is supported by four wheel groups.</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28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it-IT" sz="2800">
                <a:solidFill>
                  <a:schemeClr val="dk1"/>
                </a:solidFill>
              </a:rPr>
              <a:t>Traction System</a:t>
            </a:r>
            <a:r>
              <a:rPr lang="it-IT" sz="2800">
                <a:solidFill>
                  <a:schemeClr val="dk1"/>
                </a:solidFill>
                <a:latin typeface="Arial"/>
                <a:ea typeface="Arial"/>
                <a:cs typeface="Arial"/>
                <a:sym typeface="Arial"/>
              </a:rPr>
              <a:t>: Two "drive wheel groups" are connected to reducer-motor-brake systems for rotation. The remaining two are "idler wheel groups" dedicated exclusively to support and sliding.</a:t>
            </a:r>
            <a:endParaRPr sz="2800">
              <a:solidFill>
                <a:schemeClr val="dk1"/>
              </a:solidFill>
              <a:latin typeface="Arial"/>
              <a:ea typeface="Arial"/>
              <a:cs typeface="Arial"/>
              <a:sym typeface="Arial"/>
            </a:endParaRPr>
          </a:p>
        </p:txBody>
      </p:sp>
      <p:pic>
        <p:nvPicPr>
          <p:cNvPr id="349" name="Google Shape;349;g40991c12773_0_0" title="Screenshot 2026-06-29 alle 11.41.55.png"/>
          <p:cNvPicPr preferRelativeResize="0"/>
          <p:nvPr/>
        </p:nvPicPr>
        <p:blipFill>
          <a:blip r:embed="rId5">
            <a:alphaModFix/>
          </a:blip>
          <a:stretch>
            <a:fillRect/>
          </a:stretch>
        </p:blipFill>
        <p:spPr>
          <a:xfrm>
            <a:off x="9321850" y="1801049"/>
            <a:ext cx="2708200" cy="3619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40991c12773_0_2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55" name="Google Shape;355;g40991c12773_0_2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56" name="Google Shape;356;g40991c12773_0_20"/>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57" name="Google Shape;357;g40991c12773_0_20"/>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58" name="Google Shape;358;g40991c12773_0_20"/>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Quality checks and </a:t>
            </a:r>
            <a:r>
              <a:rPr lang="it-IT"/>
              <a:t>measurements</a:t>
            </a:r>
            <a:endParaRPr b="0" sz="1400">
              <a:solidFill>
                <a:schemeClr val="dk1"/>
              </a:solidFill>
            </a:endParaRPr>
          </a:p>
          <a:p>
            <a:pPr indent="0" lvl="0" marL="0" rtl="0" algn="l">
              <a:lnSpc>
                <a:spcPct val="100000"/>
              </a:lnSpc>
              <a:spcBef>
                <a:spcPts val="0"/>
              </a:spcBef>
              <a:spcAft>
                <a:spcPts val="0"/>
              </a:spcAft>
              <a:buNone/>
            </a:pPr>
            <a:r>
              <a:t/>
            </a:r>
            <a:endParaRPr/>
          </a:p>
        </p:txBody>
      </p:sp>
      <p:pic>
        <p:nvPicPr>
          <p:cNvPr descr="image.png" id="359" name="Google Shape;359;g40991c12773_0_20"/>
          <p:cNvPicPr preferRelativeResize="0"/>
          <p:nvPr/>
        </p:nvPicPr>
        <p:blipFill rotWithShape="1">
          <a:blip r:embed="rId4">
            <a:alphaModFix/>
          </a:blip>
          <a:srcRect b="0" l="0" r="0" t="0"/>
          <a:stretch/>
        </p:blipFill>
        <p:spPr>
          <a:xfrm>
            <a:off x="762000" y="1800225"/>
            <a:ext cx="3302049" cy="4486275"/>
          </a:xfrm>
          <a:prstGeom prst="rect">
            <a:avLst/>
          </a:prstGeom>
          <a:noFill/>
          <a:ln>
            <a:noFill/>
          </a:ln>
        </p:spPr>
      </p:pic>
      <p:pic>
        <p:nvPicPr>
          <p:cNvPr descr="image.png" id="360" name="Google Shape;360;g40991c12773_0_20"/>
          <p:cNvPicPr preferRelativeResize="0"/>
          <p:nvPr/>
        </p:nvPicPr>
        <p:blipFill rotWithShape="1">
          <a:blip r:embed="rId5">
            <a:alphaModFix/>
          </a:blip>
          <a:srcRect b="0" l="0" r="0" t="0"/>
          <a:stretch/>
        </p:blipFill>
        <p:spPr>
          <a:xfrm>
            <a:off x="4445049" y="1800225"/>
            <a:ext cx="3302049" cy="4486275"/>
          </a:xfrm>
          <a:prstGeom prst="rect">
            <a:avLst/>
          </a:prstGeom>
          <a:noFill/>
          <a:ln>
            <a:noFill/>
          </a:ln>
        </p:spPr>
      </p:pic>
      <p:pic>
        <p:nvPicPr>
          <p:cNvPr descr="image.png" id="361" name="Google Shape;361;g40991c12773_0_20"/>
          <p:cNvPicPr preferRelativeResize="0"/>
          <p:nvPr/>
        </p:nvPicPr>
        <p:blipFill rotWithShape="1">
          <a:blip r:embed="rId6">
            <a:alphaModFix/>
          </a:blip>
          <a:srcRect b="0" l="0" r="0" t="0"/>
          <a:stretch/>
        </p:blipFill>
        <p:spPr>
          <a:xfrm>
            <a:off x="8128099" y="1800225"/>
            <a:ext cx="3302049" cy="4486275"/>
          </a:xfrm>
          <a:prstGeom prst="rect">
            <a:avLst/>
          </a:prstGeom>
          <a:noFill/>
          <a:ln>
            <a:noFill/>
          </a:ln>
        </p:spPr>
      </p:pic>
      <p:pic>
        <p:nvPicPr>
          <p:cNvPr descr="image.png" id="362" name="Google Shape;362;g40991c12773_0_20"/>
          <p:cNvPicPr preferRelativeResize="0"/>
          <p:nvPr/>
        </p:nvPicPr>
        <p:blipFill rotWithShape="1">
          <a:blip r:embed="rId7">
            <a:alphaModFix/>
          </a:blip>
          <a:srcRect b="0" l="0" r="0" t="0"/>
          <a:stretch/>
        </p:blipFill>
        <p:spPr>
          <a:xfrm>
            <a:off x="902785" y="1922072"/>
            <a:ext cx="666750" cy="666750"/>
          </a:xfrm>
          <a:prstGeom prst="rect">
            <a:avLst/>
          </a:prstGeom>
          <a:noFill/>
          <a:ln>
            <a:noFill/>
          </a:ln>
        </p:spPr>
      </p:pic>
      <p:sp>
        <p:nvSpPr>
          <p:cNvPr id="363" name="Google Shape;363;g40991c12773_0_20"/>
          <p:cNvSpPr txBox="1"/>
          <p:nvPr/>
        </p:nvSpPr>
        <p:spPr>
          <a:xfrm>
            <a:off x="1723985" y="1922072"/>
            <a:ext cx="18903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100"/>
              <a:buNone/>
            </a:pPr>
            <a:r>
              <a:rPr lang="it-IT" sz="1800">
                <a:solidFill>
                  <a:srgbClr val="0F172A"/>
                </a:solidFill>
              </a:rPr>
              <a:t>Hardness Test</a:t>
            </a:r>
            <a:endParaRPr/>
          </a:p>
        </p:txBody>
      </p:sp>
      <p:sp>
        <p:nvSpPr>
          <p:cNvPr id="364" name="Google Shape;364;g40991c12773_0_20"/>
          <p:cNvSpPr txBox="1"/>
          <p:nvPr/>
        </p:nvSpPr>
        <p:spPr>
          <a:xfrm>
            <a:off x="807609" y="2614655"/>
            <a:ext cx="3110100" cy="1309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it-IT" sz="1150">
                <a:solidFill>
                  <a:srgbClr val="1F1F1F"/>
                </a:solidFill>
                <a:highlight>
                  <a:srgbClr val="FFFFFF"/>
                </a:highlight>
              </a:rPr>
              <a:t>Post-machining measurements were performed using a SAUTER hardness tester. The recorded values (327-331 HB) are perfectly compliant with the strict technical design specifications (321-388 HB)</a:t>
            </a:r>
            <a:endParaRPr sz="1500"/>
          </a:p>
        </p:txBody>
      </p:sp>
      <p:pic>
        <p:nvPicPr>
          <p:cNvPr descr="image.png" id="365" name="Google Shape;365;g40991c12773_0_20"/>
          <p:cNvPicPr preferRelativeResize="0"/>
          <p:nvPr/>
        </p:nvPicPr>
        <p:blipFill rotWithShape="1">
          <a:blip r:embed="rId8">
            <a:alphaModFix/>
          </a:blip>
          <a:srcRect b="0" l="0" r="0" t="0"/>
          <a:stretch/>
        </p:blipFill>
        <p:spPr>
          <a:xfrm>
            <a:off x="4532099" y="1892615"/>
            <a:ext cx="666750" cy="666750"/>
          </a:xfrm>
          <a:prstGeom prst="rect">
            <a:avLst/>
          </a:prstGeom>
          <a:noFill/>
          <a:ln>
            <a:noFill/>
          </a:ln>
        </p:spPr>
      </p:pic>
      <p:sp>
        <p:nvSpPr>
          <p:cNvPr id="366" name="Google Shape;366;g40991c12773_0_20"/>
          <p:cNvSpPr txBox="1"/>
          <p:nvPr/>
        </p:nvSpPr>
        <p:spPr>
          <a:xfrm>
            <a:off x="5459050" y="1948940"/>
            <a:ext cx="18903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it-IT" sz="1800">
                <a:solidFill>
                  <a:srgbClr val="0F172A"/>
                </a:solidFill>
              </a:rPr>
              <a:t>Dimensional Accuracy</a:t>
            </a:r>
            <a:endParaRPr/>
          </a:p>
        </p:txBody>
      </p:sp>
      <p:sp>
        <p:nvSpPr>
          <p:cNvPr id="367" name="Google Shape;367;g40991c12773_0_20"/>
          <p:cNvSpPr txBox="1"/>
          <p:nvPr/>
        </p:nvSpPr>
        <p:spPr>
          <a:xfrm>
            <a:off x="4532100" y="2654948"/>
            <a:ext cx="3110100" cy="1026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it-IT" sz="1150">
                <a:solidFill>
                  <a:srgbClr val="1F1F1F"/>
                </a:solidFill>
                <a:highlight>
                  <a:srgbClr val="FFFFFF"/>
                </a:highlight>
              </a:rPr>
              <a:t>A Laser Tracker certified a diameter of Ø18288 ±6 mm (well within the ±10 mm tolerance). Parallelism between faces showed minimal deviations (maximum 0.03 mm over 100 mm).</a:t>
            </a:r>
            <a:endParaRPr sz="1500"/>
          </a:p>
        </p:txBody>
      </p:sp>
      <p:pic>
        <p:nvPicPr>
          <p:cNvPr descr="image.png" id="368" name="Google Shape;368;g40991c12773_0_20"/>
          <p:cNvPicPr preferRelativeResize="0"/>
          <p:nvPr/>
        </p:nvPicPr>
        <p:blipFill rotWithShape="1">
          <a:blip r:embed="rId9">
            <a:alphaModFix/>
          </a:blip>
          <a:srcRect b="0" l="0" r="0" t="0"/>
          <a:stretch/>
        </p:blipFill>
        <p:spPr>
          <a:xfrm>
            <a:off x="8242024" y="1928789"/>
            <a:ext cx="666750" cy="666750"/>
          </a:xfrm>
          <a:prstGeom prst="rect">
            <a:avLst/>
          </a:prstGeom>
          <a:noFill/>
          <a:ln>
            <a:noFill/>
          </a:ln>
        </p:spPr>
      </p:pic>
      <p:sp>
        <p:nvSpPr>
          <p:cNvPr id="369" name="Google Shape;369;g40991c12773_0_20"/>
          <p:cNvSpPr txBox="1"/>
          <p:nvPr/>
        </p:nvSpPr>
        <p:spPr>
          <a:xfrm>
            <a:off x="9039625" y="1992489"/>
            <a:ext cx="21729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it-IT" sz="1800">
                <a:solidFill>
                  <a:srgbClr val="0F172A"/>
                </a:solidFill>
              </a:rPr>
              <a:t>Joint Coupling</a:t>
            </a:r>
            <a:endParaRPr/>
          </a:p>
        </p:txBody>
      </p:sp>
      <p:sp>
        <p:nvSpPr>
          <p:cNvPr id="370" name="Google Shape;370;g40991c12773_0_20"/>
          <p:cNvSpPr txBox="1"/>
          <p:nvPr/>
        </p:nvSpPr>
        <p:spPr>
          <a:xfrm>
            <a:off x="8242675" y="2648625"/>
            <a:ext cx="3072900" cy="1309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it-IT" sz="1150">
                <a:solidFill>
                  <a:srgbClr val="1F1F1F"/>
                </a:solidFill>
                <a:highlight>
                  <a:srgbClr val="FFFFFF"/>
                </a:highlight>
              </a:rPr>
              <a:t>Empirical test performed with Johnson gauge blocks and a 0.05 mm feeler gauge. The tool did not pass through any of the joints, certifying perfect alignment and the absence of gaps ("lights").</a:t>
            </a:r>
            <a:endParaRPr sz="1500"/>
          </a:p>
        </p:txBody>
      </p:sp>
      <p:pic>
        <p:nvPicPr>
          <p:cNvPr descr="image.png" id="371" name="Google Shape;371;g40991c12773_0_20"/>
          <p:cNvPicPr preferRelativeResize="0"/>
          <p:nvPr/>
        </p:nvPicPr>
        <p:blipFill rotWithShape="1">
          <a:blip r:embed="rId10">
            <a:alphaModFix/>
          </a:blip>
          <a:srcRect b="0" l="0" r="0" t="0"/>
          <a:stretch/>
        </p:blipFill>
        <p:spPr>
          <a:xfrm>
            <a:off x="1152031" y="2083997"/>
            <a:ext cx="342900" cy="342900"/>
          </a:xfrm>
          <a:prstGeom prst="rect">
            <a:avLst/>
          </a:prstGeom>
          <a:noFill/>
          <a:ln>
            <a:noFill/>
          </a:ln>
        </p:spPr>
      </p:pic>
      <p:pic>
        <p:nvPicPr>
          <p:cNvPr descr="image.png" id="372" name="Google Shape;372;g40991c12773_0_20"/>
          <p:cNvPicPr preferRelativeResize="0"/>
          <p:nvPr/>
        </p:nvPicPr>
        <p:blipFill rotWithShape="1">
          <a:blip r:embed="rId11">
            <a:alphaModFix/>
          </a:blip>
          <a:srcRect b="0" l="0" r="0" t="0"/>
          <a:stretch/>
        </p:blipFill>
        <p:spPr>
          <a:xfrm>
            <a:off x="4828363" y="2050412"/>
            <a:ext cx="342900" cy="342900"/>
          </a:xfrm>
          <a:prstGeom prst="rect">
            <a:avLst/>
          </a:prstGeom>
          <a:noFill/>
          <a:ln>
            <a:noFill/>
          </a:ln>
        </p:spPr>
      </p:pic>
      <p:pic>
        <p:nvPicPr>
          <p:cNvPr descr="image.png" id="373" name="Google Shape;373;g40991c12773_0_20"/>
          <p:cNvPicPr preferRelativeResize="0"/>
          <p:nvPr/>
        </p:nvPicPr>
        <p:blipFill rotWithShape="1">
          <a:blip r:embed="rId12">
            <a:alphaModFix/>
          </a:blip>
          <a:srcRect b="0" l="0" r="0" t="0"/>
          <a:stretch/>
        </p:blipFill>
        <p:spPr>
          <a:xfrm>
            <a:off x="8585299" y="2090714"/>
            <a:ext cx="342900" cy="342900"/>
          </a:xfrm>
          <a:prstGeom prst="rect">
            <a:avLst/>
          </a:prstGeom>
          <a:noFill/>
          <a:ln>
            <a:noFill/>
          </a:ln>
        </p:spPr>
      </p:pic>
      <p:pic>
        <p:nvPicPr>
          <p:cNvPr id="374" name="Google Shape;374;g40991c12773_0_20" title="Screenshot 2026-06-29 alle 11.11.03.png"/>
          <p:cNvPicPr preferRelativeResize="0"/>
          <p:nvPr/>
        </p:nvPicPr>
        <p:blipFill>
          <a:blip r:embed="rId13">
            <a:alphaModFix/>
          </a:blip>
          <a:stretch>
            <a:fillRect/>
          </a:stretch>
        </p:blipFill>
        <p:spPr>
          <a:xfrm>
            <a:off x="8908776" y="4117450"/>
            <a:ext cx="1568080" cy="2087625"/>
          </a:xfrm>
          <a:prstGeom prst="rect">
            <a:avLst/>
          </a:prstGeom>
          <a:noFill/>
          <a:ln>
            <a:noFill/>
          </a:ln>
        </p:spPr>
      </p:pic>
      <p:pic>
        <p:nvPicPr>
          <p:cNvPr id="375" name="Google Shape;375;g40991c12773_0_20" title="Screenshot 2026-06-29 alle 11.12.23.png"/>
          <p:cNvPicPr preferRelativeResize="0"/>
          <p:nvPr/>
        </p:nvPicPr>
        <p:blipFill>
          <a:blip r:embed="rId14">
            <a:alphaModFix/>
          </a:blip>
          <a:stretch>
            <a:fillRect/>
          </a:stretch>
        </p:blipFill>
        <p:spPr>
          <a:xfrm>
            <a:off x="4642863" y="4021750"/>
            <a:ext cx="2906416" cy="2183325"/>
          </a:xfrm>
          <a:prstGeom prst="rect">
            <a:avLst/>
          </a:prstGeom>
          <a:noFill/>
          <a:ln>
            <a:noFill/>
          </a:ln>
        </p:spPr>
      </p:pic>
      <p:pic>
        <p:nvPicPr>
          <p:cNvPr id="376" name="Google Shape;376;g40991c12773_0_20" title="Screenshot 2026-06-29 alle 11.16.06.png"/>
          <p:cNvPicPr preferRelativeResize="0"/>
          <p:nvPr/>
        </p:nvPicPr>
        <p:blipFill>
          <a:blip r:embed="rId15">
            <a:alphaModFix/>
          </a:blip>
          <a:stretch>
            <a:fillRect/>
          </a:stretch>
        </p:blipFill>
        <p:spPr>
          <a:xfrm>
            <a:off x="1856424" y="3681550"/>
            <a:ext cx="1890300" cy="25299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4098d4cfe1d_0_7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24" name="Google Shape;124;g4098d4cfe1d_0_7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25" name="Google Shape;125;g4098d4cfe1d_0_73"/>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26" name="Google Shape;126;g4098d4cfe1d_0_73"/>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27" name="Google Shape;127;g4098d4cfe1d_0_73"/>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Key Takeaway</a:t>
            </a:r>
            <a:endParaRPr/>
          </a:p>
        </p:txBody>
      </p:sp>
      <p:pic>
        <p:nvPicPr>
          <p:cNvPr id="128" name="Google Shape;128;g4098d4cfe1d_0_73"/>
          <p:cNvPicPr preferRelativeResize="0"/>
          <p:nvPr/>
        </p:nvPicPr>
        <p:blipFill>
          <a:blip r:embed="rId4">
            <a:alphaModFix/>
          </a:blip>
          <a:stretch>
            <a:fillRect/>
          </a:stretch>
        </p:blipFill>
        <p:spPr>
          <a:xfrm>
            <a:off x="1609725" y="1980500"/>
            <a:ext cx="9310976" cy="4245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40991c12773_0_56"/>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82" name="Google Shape;382;g40991c12773_0_56"/>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83" name="Google Shape;383;g40991c12773_0_56"/>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84" name="Google Shape;384;g40991c12773_0_56"/>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85" name="Google Shape;385;g40991c12773_0_56"/>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Installation and metrology</a:t>
            </a:r>
            <a:endParaRPr b="0" sz="1400">
              <a:solidFill>
                <a:schemeClr val="dk1"/>
              </a:solidFill>
            </a:endParaRPr>
          </a:p>
          <a:p>
            <a:pPr indent="0" lvl="0" marL="0" rtl="0" algn="l">
              <a:lnSpc>
                <a:spcPct val="100000"/>
              </a:lnSpc>
              <a:spcBef>
                <a:spcPts val="0"/>
              </a:spcBef>
              <a:spcAft>
                <a:spcPts val="0"/>
              </a:spcAft>
              <a:buNone/>
            </a:pPr>
            <a:r>
              <a:t/>
            </a:r>
            <a:endParaRPr/>
          </a:p>
        </p:txBody>
      </p:sp>
      <p:sp>
        <p:nvSpPr>
          <p:cNvPr id="386" name="Google Shape;386;g40991c12773_0_56"/>
          <p:cNvSpPr txBox="1"/>
          <p:nvPr/>
        </p:nvSpPr>
        <p:spPr>
          <a:xfrm>
            <a:off x="429850" y="2008000"/>
            <a:ext cx="3919500" cy="40980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lang="it-IT" sz="2800">
                <a:solidFill>
                  <a:schemeClr val="dk1"/>
                </a:solidFill>
              </a:rPr>
              <a:t>During the assembly process, the metrological measurements were crucial. Performed using precision instruments, they were necessary to establish the physical axis of the parabola, ensure the correct positioning of the 12 track sectors, and guarantee the proper tilt of the wheels.</a:t>
            </a:r>
            <a:endParaRPr sz="2800">
              <a:solidFill>
                <a:schemeClr val="dk1"/>
              </a:solidFill>
              <a:latin typeface="Arial"/>
              <a:ea typeface="Arial"/>
              <a:cs typeface="Arial"/>
              <a:sym typeface="Arial"/>
            </a:endParaRPr>
          </a:p>
        </p:txBody>
      </p:sp>
      <p:pic>
        <p:nvPicPr>
          <p:cNvPr id="387" name="Google Shape;387;g40991c12773_0_56" title="Screenshot 2026-06-29 alle 11.55.18.png"/>
          <p:cNvPicPr preferRelativeResize="0"/>
          <p:nvPr/>
        </p:nvPicPr>
        <p:blipFill>
          <a:blip r:embed="rId4">
            <a:alphaModFix/>
          </a:blip>
          <a:stretch>
            <a:fillRect/>
          </a:stretch>
        </p:blipFill>
        <p:spPr>
          <a:xfrm>
            <a:off x="4681700" y="1477350"/>
            <a:ext cx="1893525" cy="2519649"/>
          </a:xfrm>
          <a:prstGeom prst="rect">
            <a:avLst/>
          </a:prstGeom>
          <a:noFill/>
          <a:ln>
            <a:noFill/>
          </a:ln>
        </p:spPr>
      </p:pic>
      <p:pic>
        <p:nvPicPr>
          <p:cNvPr id="388" name="Google Shape;388;g40991c12773_0_56" title="Screenshot 2026-06-29 alle 11.56.58.png"/>
          <p:cNvPicPr preferRelativeResize="0"/>
          <p:nvPr/>
        </p:nvPicPr>
        <p:blipFill>
          <a:blip r:embed="rId5">
            <a:alphaModFix/>
          </a:blip>
          <a:stretch>
            <a:fillRect/>
          </a:stretch>
        </p:blipFill>
        <p:spPr>
          <a:xfrm>
            <a:off x="7235608" y="1751803"/>
            <a:ext cx="4591004" cy="4245857"/>
          </a:xfrm>
          <a:prstGeom prst="rect">
            <a:avLst/>
          </a:prstGeom>
          <a:noFill/>
          <a:ln>
            <a:noFill/>
          </a:ln>
        </p:spPr>
      </p:pic>
      <p:pic>
        <p:nvPicPr>
          <p:cNvPr id="389" name="Google Shape;389;g40991c12773_0_56" title="Screenshot 2026-06-29 alle 12.08.32.png"/>
          <p:cNvPicPr preferRelativeResize="0"/>
          <p:nvPr/>
        </p:nvPicPr>
        <p:blipFill>
          <a:blip r:embed="rId6">
            <a:alphaModFix/>
          </a:blip>
          <a:stretch>
            <a:fillRect/>
          </a:stretch>
        </p:blipFill>
        <p:spPr>
          <a:xfrm>
            <a:off x="5615000" y="3664103"/>
            <a:ext cx="1893525" cy="25121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40991c12773_0_134"/>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95" name="Google Shape;395;g40991c12773_0_134"/>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96" name="Google Shape;396;g40991c12773_0_134"/>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97" name="Google Shape;397;g40991c12773_0_134"/>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398" name="Google Shape;398;g40991c12773_0_134"/>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Rack &amp; Pinion Replacement and Quality Control</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sp>
        <p:nvSpPr>
          <p:cNvPr id="399" name="Google Shape;399;g40991c12773_0_134"/>
          <p:cNvSpPr txBox="1"/>
          <p:nvPr/>
        </p:nvSpPr>
        <p:spPr>
          <a:xfrm>
            <a:off x="748537" y="1914859"/>
            <a:ext cx="3570900" cy="693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it-IT" sz="1073">
                <a:solidFill>
                  <a:schemeClr val="dk1"/>
                </a:solidFill>
              </a:rPr>
              <a:t>Component Replacement </a:t>
            </a:r>
            <a:r>
              <a:rPr lang="it-IT" sz="1073">
                <a:solidFill>
                  <a:schemeClr val="dk1"/>
                </a:solidFill>
              </a:rPr>
              <a:t>Complete replacement of 7 geared rack sectors and drive pinions due to historical lamination and wear.</a:t>
            </a:r>
            <a:endParaRPr sz="1009"/>
          </a:p>
        </p:txBody>
      </p:sp>
      <p:sp>
        <p:nvSpPr>
          <p:cNvPr id="400" name="Google Shape;400;g40991c12773_0_134"/>
          <p:cNvSpPr txBox="1"/>
          <p:nvPr/>
        </p:nvSpPr>
        <p:spPr>
          <a:xfrm>
            <a:off x="730499" y="2723743"/>
            <a:ext cx="3570900" cy="693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it-IT" sz="1073">
                <a:solidFill>
                  <a:schemeClr val="dk1"/>
                </a:solidFill>
              </a:rPr>
              <a:t>Hardness Testing</a:t>
            </a:r>
            <a:r>
              <a:rPr lang="it-IT" sz="1073">
                <a:solidFill>
                  <a:schemeClr val="dk1"/>
                </a:solidFill>
              </a:rPr>
              <a:t> Achieved rigorous specifications: ~60 HRC on the pinions and 311-326 HB on the rack, validated via portable instruments.</a:t>
            </a:r>
            <a:endParaRPr sz="1009"/>
          </a:p>
        </p:txBody>
      </p:sp>
      <p:sp>
        <p:nvSpPr>
          <p:cNvPr id="401" name="Google Shape;401;g40991c12773_0_134"/>
          <p:cNvSpPr txBox="1"/>
          <p:nvPr/>
        </p:nvSpPr>
        <p:spPr>
          <a:xfrm>
            <a:off x="730499" y="3473790"/>
            <a:ext cx="3570900" cy="693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it-IT" sz="1073">
                <a:solidFill>
                  <a:schemeClr val="dk1"/>
                </a:solidFill>
              </a:rPr>
              <a:t>Dimensional Accuracy </a:t>
            </a:r>
            <a:r>
              <a:rPr lang="it-IT" sz="1073">
                <a:solidFill>
                  <a:schemeClr val="dk1"/>
                </a:solidFill>
              </a:rPr>
              <a:t>Theoretical curvature verified; maximum radius deviation remained strictly under 0.09mm across all sectors.</a:t>
            </a:r>
            <a:endParaRPr sz="1009"/>
          </a:p>
        </p:txBody>
      </p:sp>
      <p:sp>
        <p:nvSpPr>
          <p:cNvPr id="402" name="Google Shape;402;g40991c12773_0_134"/>
          <p:cNvSpPr txBox="1"/>
          <p:nvPr/>
        </p:nvSpPr>
        <p:spPr>
          <a:xfrm>
            <a:off x="730499" y="4234308"/>
            <a:ext cx="3570900" cy="693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it-IT" sz="1073" u="none" cap="none" strike="noStrike">
                <a:solidFill>
                  <a:schemeClr val="dk1"/>
                </a:solidFill>
              </a:rPr>
              <a:t>Pitch Consistency</a:t>
            </a:r>
            <a:r>
              <a:rPr i="0" lang="it-IT" sz="1073" u="none" cap="none" strike="noStrike">
                <a:solidFill>
                  <a:schemeClr val="dk1"/>
                </a:solidFill>
              </a:rPr>
              <a:t> Joint gaps were measured and validated sequentially, maintaining an exact tooth pitch between 39.91mm and 39.96mm.</a:t>
            </a:r>
            <a:endParaRPr sz="1109">
              <a:solidFill>
                <a:schemeClr val="dk1"/>
              </a:solidFill>
            </a:endParaRPr>
          </a:p>
        </p:txBody>
      </p:sp>
      <p:pic>
        <p:nvPicPr>
          <p:cNvPr descr="image.png" id="403" name="Google Shape;403;g40991c12773_0_134"/>
          <p:cNvPicPr preferRelativeResize="0"/>
          <p:nvPr/>
        </p:nvPicPr>
        <p:blipFill rotWithShape="1">
          <a:blip r:embed="rId4">
            <a:alphaModFix/>
          </a:blip>
          <a:srcRect b="0" l="0" r="0" t="0"/>
          <a:stretch/>
        </p:blipFill>
        <p:spPr>
          <a:xfrm>
            <a:off x="524483" y="1950090"/>
            <a:ext cx="109875" cy="109875"/>
          </a:xfrm>
          <a:prstGeom prst="rect">
            <a:avLst/>
          </a:prstGeom>
          <a:noFill/>
          <a:ln>
            <a:noFill/>
          </a:ln>
        </p:spPr>
      </p:pic>
      <p:pic>
        <p:nvPicPr>
          <p:cNvPr descr="image.png" id="404" name="Google Shape;404;g40991c12773_0_134"/>
          <p:cNvPicPr preferRelativeResize="0"/>
          <p:nvPr/>
        </p:nvPicPr>
        <p:blipFill rotWithShape="1">
          <a:blip r:embed="rId4">
            <a:alphaModFix/>
          </a:blip>
          <a:srcRect b="0" l="0" r="0" t="0"/>
          <a:stretch/>
        </p:blipFill>
        <p:spPr>
          <a:xfrm>
            <a:off x="524483" y="2757628"/>
            <a:ext cx="109875" cy="109875"/>
          </a:xfrm>
          <a:prstGeom prst="rect">
            <a:avLst/>
          </a:prstGeom>
          <a:noFill/>
          <a:ln>
            <a:noFill/>
          </a:ln>
        </p:spPr>
      </p:pic>
      <p:pic>
        <p:nvPicPr>
          <p:cNvPr descr="image.png" id="405" name="Google Shape;405;g40991c12773_0_134"/>
          <p:cNvPicPr preferRelativeResize="0"/>
          <p:nvPr/>
        </p:nvPicPr>
        <p:blipFill rotWithShape="1">
          <a:blip r:embed="rId4">
            <a:alphaModFix/>
          </a:blip>
          <a:srcRect b="0" l="0" r="0" t="0"/>
          <a:stretch/>
        </p:blipFill>
        <p:spPr>
          <a:xfrm>
            <a:off x="524483" y="3507675"/>
            <a:ext cx="109875" cy="109875"/>
          </a:xfrm>
          <a:prstGeom prst="rect">
            <a:avLst/>
          </a:prstGeom>
          <a:noFill/>
          <a:ln>
            <a:noFill/>
          </a:ln>
        </p:spPr>
      </p:pic>
      <p:pic>
        <p:nvPicPr>
          <p:cNvPr descr="image.png" id="406" name="Google Shape;406;g40991c12773_0_134"/>
          <p:cNvPicPr preferRelativeResize="0"/>
          <p:nvPr/>
        </p:nvPicPr>
        <p:blipFill rotWithShape="1">
          <a:blip r:embed="rId4">
            <a:alphaModFix/>
          </a:blip>
          <a:srcRect b="0" l="0" r="0" t="0"/>
          <a:stretch/>
        </p:blipFill>
        <p:spPr>
          <a:xfrm>
            <a:off x="524483" y="4281627"/>
            <a:ext cx="109875" cy="109875"/>
          </a:xfrm>
          <a:prstGeom prst="rect">
            <a:avLst/>
          </a:prstGeom>
          <a:noFill/>
          <a:ln>
            <a:noFill/>
          </a:ln>
        </p:spPr>
      </p:pic>
      <p:pic>
        <p:nvPicPr>
          <p:cNvPr id="407" name="Google Shape;407;g40991c12773_0_134"/>
          <p:cNvPicPr preferRelativeResize="0"/>
          <p:nvPr/>
        </p:nvPicPr>
        <p:blipFill>
          <a:blip r:embed="rId5">
            <a:alphaModFix/>
          </a:blip>
          <a:stretch>
            <a:fillRect/>
          </a:stretch>
        </p:blipFill>
        <p:spPr>
          <a:xfrm>
            <a:off x="4511050" y="1914850"/>
            <a:ext cx="2896750" cy="3847251"/>
          </a:xfrm>
          <a:prstGeom prst="rect">
            <a:avLst/>
          </a:prstGeom>
          <a:noFill/>
          <a:ln>
            <a:noFill/>
          </a:ln>
        </p:spPr>
      </p:pic>
      <p:sp>
        <p:nvSpPr>
          <p:cNvPr id="408" name="Google Shape;408;g40991c12773_0_134"/>
          <p:cNvSpPr txBox="1"/>
          <p:nvPr/>
        </p:nvSpPr>
        <p:spPr>
          <a:xfrm>
            <a:off x="636463" y="4994800"/>
            <a:ext cx="3570900" cy="878400"/>
          </a:xfrm>
          <a:prstGeom prst="rect">
            <a:avLst/>
          </a:prstGeom>
          <a:noFill/>
          <a:ln>
            <a:noFill/>
          </a:ln>
        </p:spPr>
        <p:txBody>
          <a:bodyPr anchorCtr="0" anchor="t" bIns="91425" lIns="91425" spcFirstLastPara="1" rIns="91425" wrap="square" tIns="91425">
            <a:spAutoFit/>
          </a:bodyPr>
          <a:lstStyle/>
          <a:p>
            <a:pPr indent="0" lvl="0" marL="0" rtl="0" algn="l">
              <a:lnSpc>
                <a:spcPct val="160000"/>
              </a:lnSpc>
              <a:spcBef>
                <a:spcPts val="0"/>
              </a:spcBef>
              <a:spcAft>
                <a:spcPts val="0"/>
              </a:spcAft>
              <a:buNone/>
            </a:pPr>
            <a:r>
              <a:rPr b="1" lang="it-IT" sz="1073">
                <a:solidFill>
                  <a:schemeClr val="dk1"/>
                </a:solidFill>
              </a:rPr>
              <a:t>Alignement</a:t>
            </a:r>
            <a:r>
              <a:rPr lang="it-IT" sz="1073">
                <a:solidFill>
                  <a:schemeClr val="dk1"/>
                </a:solidFill>
              </a:rPr>
              <a:t> The mechanical backlash between the pinion and rack teeth was registered to a strict tolerance of exactly 0.2mm to 0.4mm.</a:t>
            </a:r>
            <a:endParaRPr>
              <a:solidFill>
                <a:schemeClr val="dk1"/>
              </a:solidFill>
            </a:endParaRPr>
          </a:p>
        </p:txBody>
      </p:sp>
      <p:pic>
        <p:nvPicPr>
          <p:cNvPr id="409" name="Google Shape;409;g40991c12773_0_134" title="Screenshot 2026-06-29 alle 16.23.29.png"/>
          <p:cNvPicPr preferRelativeResize="0"/>
          <p:nvPr/>
        </p:nvPicPr>
        <p:blipFill>
          <a:blip r:embed="rId6">
            <a:alphaModFix/>
          </a:blip>
          <a:stretch>
            <a:fillRect/>
          </a:stretch>
        </p:blipFill>
        <p:spPr>
          <a:xfrm>
            <a:off x="7812325" y="1950100"/>
            <a:ext cx="3186875" cy="2039400"/>
          </a:xfrm>
          <a:prstGeom prst="rect">
            <a:avLst/>
          </a:prstGeom>
          <a:noFill/>
          <a:ln>
            <a:noFill/>
          </a:ln>
        </p:spPr>
      </p:pic>
      <p:pic>
        <p:nvPicPr>
          <p:cNvPr descr="image.png" id="410" name="Google Shape;410;g40991c12773_0_134"/>
          <p:cNvPicPr preferRelativeResize="0"/>
          <p:nvPr/>
        </p:nvPicPr>
        <p:blipFill rotWithShape="1">
          <a:blip r:embed="rId4">
            <a:alphaModFix/>
          </a:blip>
          <a:srcRect b="0" l="0" r="0" t="0"/>
          <a:stretch/>
        </p:blipFill>
        <p:spPr>
          <a:xfrm>
            <a:off x="524483" y="5125852"/>
            <a:ext cx="109875" cy="109875"/>
          </a:xfrm>
          <a:prstGeom prst="rect">
            <a:avLst/>
          </a:prstGeom>
          <a:noFill/>
          <a:ln>
            <a:noFill/>
          </a:ln>
        </p:spPr>
      </p:pic>
      <p:pic>
        <p:nvPicPr>
          <p:cNvPr id="411" name="Google Shape;411;g40991c12773_0_134" title="Screenshot 2026-06-29 alle 16.33.10.png"/>
          <p:cNvPicPr preferRelativeResize="0"/>
          <p:nvPr/>
        </p:nvPicPr>
        <p:blipFill>
          <a:blip r:embed="rId7">
            <a:alphaModFix/>
          </a:blip>
          <a:stretch>
            <a:fillRect/>
          </a:stretch>
        </p:blipFill>
        <p:spPr>
          <a:xfrm>
            <a:off x="7573025" y="4063875"/>
            <a:ext cx="3731949" cy="1688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40991c12773_0_11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17" name="Google Shape;417;g40991c12773_0_112"/>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18" name="Google Shape;418;g40991c12773_0_112"/>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19" name="Google Shape;419;g40991c12773_0_112"/>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420" name="Google Shape;420;g40991c12773_0_112"/>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Structural Balancing</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sp>
        <p:nvSpPr>
          <p:cNvPr id="421" name="Google Shape;421;g40991c12773_0_112"/>
          <p:cNvSpPr txBox="1"/>
          <p:nvPr/>
        </p:nvSpPr>
        <p:spPr>
          <a:xfrm>
            <a:off x="5085400" y="2486744"/>
            <a:ext cx="5500800" cy="165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it-IT" sz="1073">
                <a:solidFill>
                  <a:schemeClr val="dk1"/>
                </a:solidFill>
              </a:rPr>
              <a:t>Counterweight Restoration</a:t>
            </a:r>
            <a:endParaRPr b="1"/>
          </a:p>
        </p:txBody>
      </p:sp>
      <p:sp>
        <p:nvSpPr>
          <p:cNvPr id="422" name="Google Shape;422;g40991c12773_0_112"/>
          <p:cNvSpPr txBox="1"/>
          <p:nvPr/>
        </p:nvSpPr>
        <p:spPr>
          <a:xfrm>
            <a:off x="5085400" y="2706869"/>
            <a:ext cx="5238900" cy="958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it-IT" sz="1073">
                <a:solidFill>
                  <a:schemeClr val="dk1"/>
                </a:solidFill>
              </a:rPr>
              <a:t>Over the years, structural additions—such as the Active Surface installed in 2001—shifted the optimal "positive balance" to a negative state. This imbalance placed undue stress on the elevation mechanisms and degraded the original concrete and metal counterweights.</a:t>
            </a:r>
            <a:endParaRPr/>
          </a:p>
        </p:txBody>
      </p:sp>
      <p:sp>
        <p:nvSpPr>
          <p:cNvPr id="423" name="Google Shape;423;g40991c12773_0_112"/>
          <p:cNvSpPr txBox="1"/>
          <p:nvPr/>
        </p:nvSpPr>
        <p:spPr>
          <a:xfrm>
            <a:off x="5085400" y="3804102"/>
            <a:ext cx="5598600" cy="693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it-IT" sz="1073">
                <a:solidFill>
                  <a:schemeClr val="dk1"/>
                </a:solidFill>
              </a:rPr>
              <a:t>To restore equilibrium, a new heavy-duty steel framework was installed directly onto the existing counterweight boxes. Using precise torque measurements, steel plates are iteratively added to the structure until perfect positive balance is achieved.</a:t>
            </a:r>
            <a:endParaRPr/>
          </a:p>
        </p:txBody>
      </p:sp>
      <p:pic>
        <p:nvPicPr>
          <p:cNvPr id="424" name="Google Shape;424;g40991c12773_0_112" title="Screenshot 2026-06-29 alle 16.35.26.png"/>
          <p:cNvPicPr preferRelativeResize="0"/>
          <p:nvPr/>
        </p:nvPicPr>
        <p:blipFill rotWithShape="1">
          <a:blip r:embed="rId4">
            <a:alphaModFix/>
          </a:blip>
          <a:srcRect b="0" l="15471" r="15464" t="0"/>
          <a:stretch/>
        </p:blipFill>
        <p:spPr>
          <a:xfrm>
            <a:off x="729975" y="1929425"/>
            <a:ext cx="3981450" cy="39814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40991c12773_0_16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30" name="Google Shape;430;g40991c12773_0_16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31" name="Google Shape;431;g40991c12773_0_160"/>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32" name="Google Shape;432;g40991c12773_0_160"/>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433" name="Google Shape;433;g40991c12773_0_160"/>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Active Surface Refurbishment</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sp>
        <p:nvSpPr>
          <p:cNvPr id="434" name="Google Shape;434;g40991c12773_0_160"/>
          <p:cNvSpPr txBox="1"/>
          <p:nvPr/>
        </p:nvSpPr>
        <p:spPr>
          <a:xfrm>
            <a:off x="448950" y="1927700"/>
            <a:ext cx="8938200" cy="2068800"/>
          </a:xfrm>
          <a:prstGeom prst="rect">
            <a:avLst/>
          </a:prstGeom>
          <a:noFill/>
          <a:ln>
            <a:noFill/>
          </a:ln>
        </p:spPr>
        <p:txBody>
          <a:bodyPr anchorCtr="0" anchor="t" bIns="0" lIns="0" spcFirstLastPara="1" rIns="0" wrap="square" tIns="0">
            <a:spAutoFit/>
          </a:bodyPr>
          <a:lstStyle/>
          <a:p>
            <a:pPr indent="-241300" lvl="1" marL="630000" marR="0" rtl="0" algn="l">
              <a:lnSpc>
                <a:spcPct val="115000"/>
              </a:lnSpc>
              <a:spcBef>
                <a:spcPts val="0"/>
              </a:spcBef>
              <a:spcAft>
                <a:spcPts val="0"/>
              </a:spcAft>
              <a:buClr>
                <a:srgbClr val="595959"/>
              </a:buClr>
              <a:buSzPts val="200"/>
              <a:buChar char="○"/>
            </a:pPr>
            <a:r>
              <a:rPr lang="it-IT" sz="1600">
                <a:solidFill>
                  <a:schemeClr val="dk1"/>
                </a:solidFill>
              </a:rPr>
              <a:t>Prolonged environmental exposure caused severe corrosion on the aluminum alloy components of the primary mirror's support system, necessitating immediate intervention.</a:t>
            </a:r>
            <a:endParaRPr sz="1600">
              <a:solidFill>
                <a:schemeClr val="dk1"/>
              </a:solidFill>
            </a:endParaRPr>
          </a:p>
          <a:p>
            <a:pPr indent="-241300" lvl="1" marL="630000" marR="0" rtl="0" algn="l">
              <a:lnSpc>
                <a:spcPct val="115000"/>
              </a:lnSpc>
              <a:spcBef>
                <a:spcPts val="0"/>
              </a:spcBef>
              <a:spcAft>
                <a:spcPts val="0"/>
              </a:spcAft>
              <a:buClr>
                <a:srgbClr val="595959"/>
              </a:buClr>
              <a:buSzPts val="200"/>
              <a:buChar char="○"/>
            </a:pPr>
            <a:r>
              <a:rPr lang="it-IT" sz="1600">
                <a:solidFill>
                  <a:schemeClr val="dk1"/>
                </a:solidFill>
              </a:rPr>
              <a:t>Instead of removing the 244 actuators completely, a targeted replacements of damaged sub-components (adjustment tubes, locking rings, spherical joints).</a:t>
            </a:r>
            <a:endParaRPr sz="1600">
              <a:solidFill>
                <a:schemeClr val="dk1"/>
              </a:solidFill>
            </a:endParaRPr>
          </a:p>
          <a:p>
            <a:pPr indent="-241300" lvl="1" marL="630000" marR="0" rtl="0" algn="l">
              <a:lnSpc>
                <a:spcPct val="115000"/>
              </a:lnSpc>
              <a:spcBef>
                <a:spcPts val="0"/>
              </a:spcBef>
              <a:spcAft>
                <a:spcPts val="0"/>
              </a:spcAft>
              <a:buClr>
                <a:srgbClr val="595959"/>
              </a:buClr>
              <a:buSzPts val="200"/>
              <a:buChar char="○"/>
            </a:pPr>
            <a:r>
              <a:rPr lang="it-IT" sz="1600">
                <a:solidFill>
                  <a:schemeClr val="dk1"/>
                </a:solidFill>
              </a:rPr>
              <a:t>Also all aluminum panels were cleaned a painted with with Goldstone 7 Series Low Gloss White to optimize thermal reflectance and structural longevity</a:t>
            </a:r>
            <a:endParaRPr sz="1600">
              <a:solidFill>
                <a:schemeClr val="dk1"/>
              </a:solidFill>
            </a:endParaRPr>
          </a:p>
          <a:p>
            <a:pPr indent="0" lvl="0" marL="0" marR="0" rtl="0" algn="l">
              <a:lnSpc>
                <a:spcPct val="160000"/>
              </a:lnSpc>
              <a:spcBef>
                <a:spcPts val="1200"/>
              </a:spcBef>
              <a:spcAft>
                <a:spcPts val="0"/>
              </a:spcAft>
              <a:buNone/>
            </a:pPr>
            <a:r>
              <a:t/>
            </a:r>
            <a:endParaRPr/>
          </a:p>
        </p:txBody>
      </p:sp>
      <p:pic>
        <p:nvPicPr>
          <p:cNvPr id="435" name="Google Shape;435;g40991c12773_0_160" title="Screenshot 2026-06-29 alle 17.02.02.png"/>
          <p:cNvPicPr preferRelativeResize="0"/>
          <p:nvPr/>
        </p:nvPicPr>
        <p:blipFill>
          <a:blip r:embed="rId4">
            <a:alphaModFix/>
          </a:blip>
          <a:stretch>
            <a:fillRect/>
          </a:stretch>
        </p:blipFill>
        <p:spPr>
          <a:xfrm>
            <a:off x="3395550" y="4008325"/>
            <a:ext cx="2214751" cy="2271124"/>
          </a:xfrm>
          <a:prstGeom prst="rect">
            <a:avLst/>
          </a:prstGeom>
          <a:noFill/>
          <a:ln>
            <a:noFill/>
          </a:ln>
        </p:spPr>
      </p:pic>
      <p:pic>
        <p:nvPicPr>
          <p:cNvPr id="436" name="Google Shape;436;g40991c12773_0_160" title="Screenshot 2026-06-29 alle 17.04.15.png"/>
          <p:cNvPicPr preferRelativeResize="0"/>
          <p:nvPr/>
        </p:nvPicPr>
        <p:blipFill>
          <a:blip r:embed="rId5">
            <a:alphaModFix/>
          </a:blip>
          <a:stretch>
            <a:fillRect/>
          </a:stretch>
        </p:blipFill>
        <p:spPr>
          <a:xfrm>
            <a:off x="629275" y="4008325"/>
            <a:ext cx="2023957" cy="2271124"/>
          </a:xfrm>
          <a:prstGeom prst="rect">
            <a:avLst/>
          </a:prstGeom>
          <a:noFill/>
          <a:ln>
            <a:noFill/>
          </a:ln>
        </p:spPr>
      </p:pic>
      <p:pic>
        <p:nvPicPr>
          <p:cNvPr id="437" name="Google Shape;437;g40991c12773_0_160" title="IMG_20260520_230933636.jpg"/>
          <p:cNvPicPr preferRelativeResize="0"/>
          <p:nvPr/>
        </p:nvPicPr>
        <p:blipFill>
          <a:blip r:embed="rId6">
            <a:alphaModFix/>
          </a:blip>
          <a:stretch>
            <a:fillRect/>
          </a:stretch>
        </p:blipFill>
        <p:spPr>
          <a:xfrm>
            <a:off x="9539438" y="1875725"/>
            <a:ext cx="1900475" cy="4221425"/>
          </a:xfrm>
          <a:prstGeom prst="rect">
            <a:avLst/>
          </a:prstGeom>
          <a:noFill/>
          <a:ln>
            <a:noFill/>
          </a:ln>
        </p:spPr>
      </p:pic>
      <p:pic>
        <p:nvPicPr>
          <p:cNvPr id="438" name="Google Shape;438;g40991c12773_0_160" title="Screenshot 2026-06-29 alle 17.19.08.png"/>
          <p:cNvPicPr preferRelativeResize="0"/>
          <p:nvPr/>
        </p:nvPicPr>
        <p:blipFill>
          <a:blip r:embed="rId7">
            <a:alphaModFix/>
          </a:blip>
          <a:stretch>
            <a:fillRect/>
          </a:stretch>
        </p:blipFill>
        <p:spPr>
          <a:xfrm>
            <a:off x="6132150" y="4008325"/>
            <a:ext cx="2959680" cy="2271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40991c12773_0_178"/>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44" name="Google Shape;444;g40991c12773_0_178"/>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45" name="Google Shape;445;g40991c12773_0_178"/>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46" name="Google Shape;446;g40991c12773_0_178"/>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447" name="Google Shape;447;g40991c12773_0_178"/>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Metrology</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sp>
        <p:nvSpPr>
          <p:cNvPr id="448" name="Google Shape;448;g40991c12773_0_178"/>
          <p:cNvSpPr txBox="1"/>
          <p:nvPr/>
        </p:nvSpPr>
        <p:spPr>
          <a:xfrm>
            <a:off x="448950" y="1927700"/>
            <a:ext cx="7628400" cy="5097300"/>
          </a:xfrm>
          <a:prstGeom prst="rect">
            <a:avLst/>
          </a:prstGeom>
          <a:noFill/>
          <a:ln>
            <a:noFill/>
          </a:ln>
        </p:spPr>
        <p:txBody>
          <a:bodyPr anchorCtr="0" anchor="t" bIns="0" lIns="0" spcFirstLastPara="1" rIns="0" wrap="square" tIns="0">
            <a:spAutoFit/>
          </a:bodyPr>
          <a:lstStyle/>
          <a:p>
            <a:pPr indent="-273050" lvl="1" marL="360001" rtl="0" algn="l">
              <a:lnSpc>
                <a:spcPct val="115000"/>
              </a:lnSpc>
              <a:spcBef>
                <a:spcPts val="1200"/>
              </a:spcBef>
              <a:spcAft>
                <a:spcPts val="0"/>
              </a:spcAft>
              <a:buClr>
                <a:srgbClr val="595959"/>
              </a:buClr>
              <a:buSzPts val="700"/>
              <a:buChar char="○"/>
            </a:pPr>
            <a:r>
              <a:rPr b="1" lang="it-IT" sz="1500">
                <a:solidFill>
                  <a:schemeClr val="dk1"/>
                </a:solidFill>
              </a:rPr>
              <a:t>1. Laser Tracker Measurements:</a:t>
            </a:r>
            <a:r>
              <a:rPr lang="it-IT" sz="1500">
                <a:solidFill>
                  <a:schemeClr val="dk1"/>
                </a:solidFill>
              </a:rPr>
              <a:t> Utilizing a column-mounted Leica instrument in the Vertex room and special retro-reflective spheres (Corner Cubes), the position of the Secondary Mirror M2 relative to the Primary Mirror M1 was determined at various elevation angles (from 3° to 90°). This activity was conducted during the night to minimize thermal distortions.</a:t>
            </a:r>
            <a:endParaRPr sz="1500">
              <a:solidFill>
                <a:schemeClr val="dk1"/>
              </a:solidFill>
            </a:endParaRPr>
          </a:p>
          <a:p>
            <a:pPr indent="-228600" lvl="0" marL="360001" rtl="0" algn="l">
              <a:lnSpc>
                <a:spcPct val="115000"/>
              </a:lnSpc>
              <a:spcBef>
                <a:spcPts val="1200"/>
              </a:spcBef>
              <a:spcAft>
                <a:spcPts val="0"/>
              </a:spcAft>
              <a:buNone/>
            </a:pPr>
            <a:r>
              <a:t/>
            </a:r>
            <a:endParaRPr sz="1500">
              <a:solidFill>
                <a:schemeClr val="dk1"/>
              </a:solidFill>
            </a:endParaRPr>
          </a:p>
          <a:p>
            <a:pPr indent="-273050" lvl="1" marL="360001" rtl="0" algn="l">
              <a:lnSpc>
                <a:spcPct val="115000"/>
              </a:lnSpc>
              <a:spcBef>
                <a:spcPts val="1200"/>
              </a:spcBef>
              <a:spcAft>
                <a:spcPts val="0"/>
              </a:spcAft>
              <a:buClr>
                <a:srgbClr val="595959"/>
              </a:buClr>
              <a:buSzPts val="700"/>
              <a:buChar char="○"/>
            </a:pPr>
            <a:r>
              <a:rPr b="1" lang="it-IT" sz="1500">
                <a:solidFill>
                  <a:schemeClr val="dk1"/>
                </a:solidFill>
              </a:rPr>
              <a:t>2. Close Range Photogrammetry:</a:t>
            </a:r>
            <a:r>
              <a:rPr lang="it-IT" sz="1500">
                <a:solidFill>
                  <a:schemeClr val="dk1"/>
                </a:solidFill>
              </a:rPr>
              <a:t> Photogrammetric survey of the deformations sustained by the support grid (BUS - Back-Up Structure) under the effect of gravity. This operation requires applying approximately 1000 retro-reflective targets on the corners of the 240 panels of the primary mirror, as well as utilizing an aerial platform capable of lifting operators 60 meters above the ground to take high-resolution photographs at various elevations. The data analysis, processed using "bundle adjustment" software, guarantees sub-millimeter precision (less than 0.25 mm), which is essential for updating the system's corrective tables. As of the date of this report, the final results from the analysis of the collected data have not yet been delivered.</a:t>
            </a:r>
            <a:endParaRPr sz="1500">
              <a:solidFill>
                <a:schemeClr val="dk1"/>
              </a:solidFill>
            </a:endParaRPr>
          </a:p>
          <a:p>
            <a:pPr indent="0" lvl="0" marL="0" marR="0" rtl="0" algn="l">
              <a:lnSpc>
                <a:spcPct val="115000"/>
              </a:lnSpc>
              <a:spcBef>
                <a:spcPts val="1200"/>
              </a:spcBef>
              <a:spcAft>
                <a:spcPts val="0"/>
              </a:spcAft>
              <a:buNone/>
            </a:pPr>
            <a:r>
              <a:t/>
            </a:r>
            <a:endParaRPr sz="1600">
              <a:solidFill>
                <a:schemeClr val="dk1"/>
              </a:solidFill>
            </a:endParaRPr>
          </a:p>
          <a:p>
            <a:pPr indent="0" lvl="0" marL="0" marR="0" rtl="0" algn="l">
              <a:lnSpc>
                <a:spcPct val="160000"/>
              </a:lnSpc>
              <a:spcBef>
                <a:spcPts val="1200"/>
              </a:spcBef>
              <a:spcAft>
                <a:spcPts val="0"/>
              </a:spcAft>
              <a:buNone/>
            </a:pPr>
            <a:r>
              <a:t/>
            </a:r>
            <a:endParaRPr/>
          </a:p>
        </p:txBody>
      </p:sp>
      <p:pic>
        <p:nvPicPr>
          <p:cNvPr id="449" name="Google Shape;449;g40991c12773_0_178" title="IMG_20260521_043211674.jpg"/>
          <p:cNvPicPr preferRelativeResize="0"/>
          <p:nvPr/>
        </p:nvPicPr>
        <p:blipFill>
          <a:blip r:embed="rId4">
            <a:alphaModFix/>
          </a:blip>
          <a:stretch>
            <a:fillRect/>
          </a:stretch>
        </p:blipFill>
        <p:spPr>
          <a:xfrm>
            <a:off x="8901475" y="1622851"/>
            <a:ext cx="2037274" cy="45253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40991c12773_0_194"/>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55" name="Google Shape;455;g40991c12773_0_194"/>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56" name="Google Shape;456;g40991c12773_0_194"/>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57" name="Google Shape;457;g40991c12773_0_194"/>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458" name="Google Shape;458;g40991c12773_0_194"/>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Photogrammetry preliminary results</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pic>
        <p:nvPicPr>
          <p:cNvPr id="459" name="Google Shape;459;g40991c12773_0_194" title="Fotogrammetria Noto EL45.jpg"/>
          <p:cNvPicPr preferRelativeResize="0"/>
          <p:nvPr/>
        </p:nvPicPr>
        <p:blipFill>
          <a:blip r:embed="rId4">
            <a:alphaModFix/>
          </a:blip>
          <a:stretch>
            <a:fillRect/>
          </a:stretch>
        </p:blipFill>
        <p:spPr>
          <a:xfrm>
            <a:off x="1663675" y="1947525"/>
            <a:ext cx="8804874" cy="4311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40991c12773_0_205"/>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65" name="Google Shape;465;g40991c12773_0_205"/>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66" name="Google Shape;466;g40991c12773_0_205"/>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67" name="Google Shape;467;g40991c12773_0_205"/>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468" name="Google Shape;468;g40991c12773_0_205"/>
          <p:cNvSpPr txBox="1"/>
          <p:nvPr>
            <p:ph type="title"/>
          </p:nvPr>
        </p:nvSpPr>
        <p:spPr>
          <a:xfrm>
            <a:off x="353725" y="1352525"/>
            <a:ext cx="11000100" cy="523200"/>
          </a:xfrm>
          <a:prstGeom prst="rect">
            <a:avLst/>
          </a:prstGeom>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None/>
            </a:pPr>
            <a:r>
              <a:rPr lang="it-IT"/>
              <a:t>Photogrammetry preliminary results</a:t>
            </a:r>
            <a:endParaRPr sz="3600">
              <a:solidFill>
                <a:srgbClr val="38BDF8"/>
              </a:solidFill>
            </a:endParaRPr>
          </a:p>
          <a:p>
            <a:pPr indent="0" lvl="0" marL="0" rtl="0" algn="l">
              <a:lnSpc>
                <a:spcPct val="100000"/>
              </a:lnSpc>
              <a:spcBef>
                <a:spcPts val="0"/>
              </a:spcBef>
              <a:spcAft>
                <a:spcPts val="0"/>
              </a:spcAft>
              <a:buNone/>
            </a:pPr>
            <a:r>
              <a:t/>
            </a:r>
            <a:endParaRPr b="0" sz="1400">
              <a:solidFill>
                <a:schemeClr val="dk1"/>
              </a:solidFill>
            </a:endParaRPr>
          </a:p>
          <a:p>
            <a:pPr indent="0" lvl="0" marL="0" rtl="0" algn="l">
              <a:lnSpc>
                <a:spcPct val="100000"/>
              </a:lnSpc>
              <a:spcBef>
                <a:spcPts val="0"/>
              </a:spcBef>
              <a:spcAft>
                <a:spcPts val="0"/>
              </a:spcAft>
              <a:buNone/>
            </a:pPr>
            <a:r>
              <a:t/>
            </a:r>
            <a:endParaRPr/>
          </a:p>
        </p:txBody>
      </p:sp>
      <p:pic>
        <p:nvPicPr>
          <p:cNvPr id="469" name="Google Shape;469;g40991c12773_0_205" title="Screenshot 2026-06-29 alle 17.39.30.png"/>
          <p:cNvPicPr preferRelativeResize="0"/>
          <p:nvPr/>
        </p:nvPicPr>
        <p:blipFill>
          <a:blip r:embed="rId4">
            <a:alphaModFix/>
          </a:blip>
          <a:stretch>
            <a:fillRect/>
          </a:stretch>
        </p:blipFill>
        <p:spPr>
          <a:xfrm>
            <a:off x="2536925" y="1875725"/>
            <a:ext cx="6688549" cy="440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4098d4cfe1d_0_95"/>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34" name="Google Shape;134;g4098d4cfe1d_0_95"/>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35" name="Google Shape;135;g4098d4cfe1d_0_95"/>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36" name="Google Shape;136;g4098d4cfe1d_0_95"/>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37" name="Google Shape;137;g4098d4cfe1d_0_95"/>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Where we started</a:t>
            </a:r>
            <a:endParaRPr/>
          </a:p>
        </p:txBody>
      </p:sp>
      <p:sp>
        <p:nvSpPr>
          <p:cNvPr id="138" name="Google Shape;138;g4098d4cfe1d_0_95"/>
          <p:cNvSpPr txBox="1"/>
          <p:nvPr>
            <p:ph idx="4294967295" type="body"/>
          </p:nvPr>
        </p:nvSpPr>
        <p:spPr>
          <a:xfrm>
            <a:off x="267725" y="1963350"/>
            <a:ext cx="11376000" cy="5232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1200"/>
              </a:spcAft>
              <a:buNone/>
            </a:pPr>
            <a:r>
              <a:rPr lang="it-IT"/>
              <a:t>Mid 2018 to mid 2023: reports and funding requests</a:t>
            </a:r>
            <a:endParaRPr/>
          </a:p>
        </p:txBody>
      </p:sp>
      <p:sp>
        <p:nvSpPr>
          <p:cNvPr id="139" name="Google Shape;139;g4098d4cfe1d_0_95"/>
          <p:cNvSpPr txBox="1"/>
          <p:nvPr>
            <p:ph idx="4294967295" type="body"/>
          </p:nvPr>
        </p:nvSpPr>
        <p:spPr>
          <a:xfrm>
            <a:off x="329700" y="2574175"/>
            <a:ext cx="6984600" cy="34647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Clr>
                <a:srgbClr val="595959"/>
              </a:buClr>
              <a:buSzPts val="1800"/>
              <a:buChar char="●"/>
            </a:pPr>
            <a:r>
              <a:rPr lang="it-IT"/>
              <a:t>Main building ceiling water leaks</a:t>
            </a:r>
            <a:endParaRPr/>
          </a:p>
          <a:p>
            <a:pPr indent="-342900" lvl="0" marL="457200" rtl="0" algn="l">
              <a:lnSpc>
                <a:spcPct val="115000"/>
              </a:lnSpc>
              <a:spcBef>
                <a:spcPts val="0"/>
              </a:spcBef>
              <a:spcAft>
                <a:spcPts val="0"/>
              </a:spcAft>
              <a:buClr>
                <a:srgbClr val="595959"/>
              </a:buClr>
              <a:buSzPts val="1800"/>
              <a:buChar char="●"/>
            </a:pPr>
            <a:r>
              <a:rPr lang="it-IT"/>
              <a:t>Non-compliant electrical system</a:t>
            </a:r>
            <a:endParaRPr/>
          </a:p>
          <a:p>
            <a:pPr indent="-342900" lvl="0" marL="457200" rtl="0" algn="l">
              <a:lnSpc>
                <a:spcPct val="115000"/>
              </a:lnSpc>
              <a:spcBef>
                <a:spcPts val="0"/>
              </a:spcBef>
              <a:spcAft>
                <a:spcPts val="0"/>
              </a:spcAft>
              <a:buClr>
                <a:srgbClr val="595959"/>
              </a:buClr>
              <a:buSzPts val="1800"/>
              <a:buChar char="●"/>
            </a:pPr>
            <a:r>
              <a:rPr lang="it-IT"/>
              <a:t>Leaking AC pipes </a:t>
            </a:r>
            <a:endParaRPr/>
          </a:p>
          <a:p>
            <a:pPr indent="-342900" lvl="0" marL="457200" rtl="0" algn="l">
              <a:lnSpc>
                <a:spcPct val="115000"/>
              </a:lnSpc>
              <a:spcBef>
                <a:spcPts val="0"/>
              </a:spcBef>
              <a:spcAft>
                <a:spcPts val="0"/>
              </a:spcAft>
              <a:buClr>
                <a:srgbClr val="595959"/>
              </a:buClr>
              <a:buSzPts val="1800"/>
              <a:buChar char="●"/>
            </a:pPr>
            <a:r>
              <a:rPr lang="it-IT"/>
              <a:t>Flooding</a:t>
            </a:r>
            <a:endParaRPr/>
          </a:p>
          <a:p>
            <a:pPr indent="-342900" lvl="0" marL="457200" rtl="0" algn="l">
              <a:lnSpc>
                <a:spcPct val="115000"/>
              </a:lnSpc>
              <a:spcBef>
                <a:spcPts val="0"/>
              </a:spcBef>
              <a:spcAft>
                <a:spcPts val="0"/>
              </a:spcAft>
              <a:buClr>
                <a:srgbClr val="595959"/>
              </a:buClr>
              <a:buSzPts val="1800"/>
              <a:buChar char="●"/>
            </a:pPr>
            <a:r>
              <a:rPr lang="it-IT"/>
              <a:t>H-Maser hydrogen refill issues</a:t>
            </a:r>
            <a:endParaRPr/>
          </a:p>
          <a:p>
            <a:pPr indent="-342900" lvl="0" marL="457200" rtl="0" algn="l">
              <a:lnSpc>
                <a:spcPct val="115000"/>
              </a:lnSpc>
              <a:spcBef>
                <a:spcPts val="0"/>
              </a:spcBef>
              <a:spcAft>
                <a:spcPts val="0"/>
              </a:spcAft>
              <a:buClr>
                <a:srgbClr val="595959"/>
              </a:buClr>
              <a:buSzPts val="1800"/>
              <a:buChar char="●"/>
            </a:pPr>
            <a:r>
              <a:rPr lang="it-IT"/>
              <a:t>Unsafe guardhouse </a:t>
            </a:r>
            <a:endParaRPr/>
          </a:p>
        </p:txBody>
      </p:sp>
      <p:pic>
        <p:nvPicPr>
          <p:cNvPr id="140" name="Google Shape;140;g4098d4cfe1d_0_95"/>
          <p:cNvPicPr preferRelativeResize="0"/>
          <p:nvPr/>
        </p:nvPicPr>
        <p:blipFill>
          <a:blip r:embed="rId4">
            <a:alphaModFix/>
          </a:blip>
          <a:stretch>
            <a:fillRect/>
          </a:stretch>
        </p:blipFill>
        <p:spPr>
          <a:xfrm>
            <a:off x="7390925" y="2574175"/>
            <a:ext cx="3721850" cy="2091725"/>
          </a:xfrm>
          <a:prstGeom prst="rect">
            <a:avLst/>
          </a:prstGeom>
          <a:noFill/>
          <a:ln>
            <a:noFill/>
          </a:ln>
        </p:spPr>
      </p:pic>
      <p:pic>
        <p:nvPicPr>
          <p:cNvPr id="141" name="Google Shape;141;g4098d4cfe1d_0_95"/>
          <p:cNvPicPr preferRelativeResize="0"/>
          <p:nvPr/>
        </p:nvPicPr>
        <p:blipFill>
          <a:blip r:embed="rId5">
            <a:alphaModFix/>
          </a:blip>
          <a:stretch>
            <a:fillRect/>
          </a:stretch>
        </p:blipFill>
        <p:spPr>
          <a:xfrm>
            <a:off x="8947725" y="4218700"/>
            <a:ext cx="2638425" cy="198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4098d4cfe1d_0_11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47" name="Google Shape;147;g4098d4cfe1d_0_11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48" name="Google Shape;148;g4098d4cfe1d_0_113"/>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49" name="Google Shape;149;g4098d4cfe1d_0_113"/>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50" name="Google Shape;150;g4098d4cfe1d_0_113"/>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Where we started</a:t>
            </a:r>
            <a:endParaRPr/>
          </a:p>
        </p:txBody>
      </p:sp>
      <p:sp>
        <p:nvSpPr>
          <p:cNvPr id="151" name="Google Shape;151;g4098d4cfe1d_0_113"/>
          <p:cNvSpPr txBox="1"/>
          <p:nvPr>
            <p:ph idx="4294967295" type="body"/>
          </p:nvPr>
        </p:nvSpPr>
        <p:spPr>
          <a:xfrm>
            <a:off x="329700" y="1875725"/>
            <a:ext cx="7134600" cy="4382700"/>
          </a:xfrm>
          <a:prstGeom prst="rect">
            <a:avLst/>
          </a:prstGeom>
        </p:spPr>
        <p:txBody>
          <a:bodyPr anchorCtr="0" anchor="t" bIns="45700" lIns="91425" spcFirstLastPara="1" rIns="91425" wrap="square" tIns="45700">
            <a:normAutofit fontScale="85000" lnSpcReduction="20000"/>
          </a:bodyPr>
          <a:lstStyle/>
          <a:p>
            <a:pPr indent="-325755" lvl="0" marL="457200" marR="0" rtl="0" algn="l">
              <a:lnSpc>
                <a:spcPct val="115000"/>
              </a:lnSpc>
              <a:spcBef>
                <a:spcPts val="0"/>
              </a:spcBef>
              <a:spcAft>
                <a:spcPts val="0"/>
              </a:spcAft>
              <a:buClr>
                <a:srgbClr val="595959"/>
              </a:buClr>
              <a:buSzPct val="64286"/>
              <a:buChar char="●"/>
            </a:pPr>
            <a:r>
              <a:rPr lang="it-IT"/>
              <a:t>Faulty S-X-L- receiver</a:t>
            </a:r>
            <a:endParaRPr/>
          </a:p>
          <a:p>
            <a:pPr indent="-325755" lvl="0" marL="457200" marR="0" rtl="0" algn="l">
              <a:lnSpc>
                <a:spcPct val="115000"/>
              </a:lnSpc>
              <a:spcBef>
                <a:spcPts val="0"/>
              </a:spcBef>
              <a:spcAft>
                <a:spcPts val="0"/>
              </a:spcAft>
              <a:buClr>
                <a:srgbClr val="595959"/>
              </a:buClr>
              <a:buSzPct val="64286"/>
              <a:buChar char="●"/>
            </a:pPr>
            <a:r>
              <a:rPr lang="it-IT"/>
              <a:t>5cm and 1.3cm receiver issues</a:t>
            </a:r>
            <a:endParaRPr/>
          </a:p>
          <a:p>
            <a:pPr indent="-325755" lvl="0" marL="457200" marR="0" rtl="0" algn="l">
              <a:lnSpc>
                <a:spcPct val="115000"/>
              </a:lnSpc>
              <a:spcBef>
                <a:spcPts val="0"/>
              </a:spcBef>
              <a:spcAft>
                <a:spcPts val="0"/>
              </a:spcAft>
              <a:buClr>
                <a:srgbClr val="595959"/>
              </a:buClr>
              <a:buSzPct val="64286"/>
              <a:buChar char="●"/>
            </a:pPr>
            <a:r>
              <a:rPr lang="it-IT"/>
              <a:t>Secondary drive system jamming</a:t>
            </a:r>
            <a:endParaRPr/>
          </a:p>
          <a:p>
            <a:pPr indent="-325755" lvl="0" marL="457200" marR="0" rtl="0" algn="l">
              <a:lnSpc>
                <a:spcPct val="115000"/>
              </a:lnSpc>
              <a:spcBef>
                <a:spcPts val="0"/>
              </a:spcBef>
              <a:spcAft>
                <a:spcPts val="0"/>
              </a:spcAft>
              <a:buClr>
                <a:srgbClr val="595959"/>
              </a:buClr>
              <a:buSzPct val="64286"/>
              <a:buChar char="●"/>
            </a:pPr>
            <a:r>
              <a:rPr lang="it-IT"/>
              <a:t>Drive system obsolescence and spare parts procurement issues</a:t>
            </a:r>
            <a:endParaRPr/>
          </a:p>
          <a:p>
            <a:pPr indent="-325755" lvl="0" marL="457200" marR="0" rtl="0" algn="l">
              <a:lnSpc>
                <a:spcPct val="115000"/>
              </a:lnSpc>
              <a:spcBef>
                <a:spcPts val="0"/>
              </a:spcBef>
              <a:spcAft>
                <a:spcPts val="0"/>
              </a:spcAft>
              <a:buClr>
                <a:srgbClr val="595959"/>
              </a:buClr>
              <a:buSzPct val="64286"/>
              <a:buChar char="●"/>
            </a:pPr>
            <a:r>
              <a:rPr lang="it-IT"/>
              <a:t>Secondary mirror unsuitable for high frequencies</a:t>
            </a:r>
            <a:endParaRPr/>
          </a:p>
          <a:p>
            <a:pPr indent="-325755" lvl="0" marL="457200" marR="0" rtl="0" algn="l">
              <a:lnSpc>
                <a:spcPct val="115000"/>
              </a:lnSpc>
              <a:spcBef>
                <a:spcPts val="0"/>
              </a:spcBef>
              <a:spcAft>
                <a:spcPts val="0"/>
              </a:spcAft>
              <a:buClr>
                <a:srgbClr val="595959"/>
              </a:buClr>
              <a:buSzPct val="64286"/>
              <a:buChar char="●"/>
            </a:pPr>
            <a:r>
              <a:rPr lang="it-IT"/>
              <a:t>Primary mirror repainting and treatment required</a:t>
            </a:r>
            <a:endParaRPr/>
          </a:p>
          <a:p>
            <a:pPr indent="-325755" lvl="0" marL="457200" marR="0" rtl="0" algn="l">
              <a:lnSpc>
                <a:spcPct val="115000"/>
              </a:lnSpc>
              <a:spcBef>
                <a:spcPts val="0"/>
              </a:spcBef>
              <a:spcAft>
                <a:spcPts val="0"/>
              </a:spcAft>
              <a:buClr>
                <a:srgbClr val="595959"/>
              </a:buClr>
              <a:buSzPct val="64286"/>
              <a:buChar char="●"/>
            </a:pPr>
            <a:r>
              <a:rPr lang="it-IT"/>
              <a:t>Azimuth track structural issues</a:t>
            </a:r>
            <a:endParaRPr/>
          </a:p>
          <a:p>
            <a:pPr indent="-325755" lvl="0" marL="457200" marR="0" rtl="0" algn="l">
              <a:lnSpc>
                <a:spcPct val="115000"/>
              </a:lnSpc>
              <a:spcBef>
                <a:spcPts val="0"/>
              </a:spcBef>
              <a:spcAft>
                <a:spcPts val="0"/>
              </a:spcAft>
              <a:buClr>
                <a:srgbClr val="595959"/>
              </a:buClr>
              <a:buSzPct val="64286"/>
              <a:buChar char="●"/>
            </a:pPr>
            <a:r>
              <a:rPr lang="it-IT"/>
              <a:t>Elevation rack wear and tear</a:t>
            </a:r>
            <a:endParaRPr/>
          </a:p>
          <a:p>
            <a:pPr indent="-325755" lvl="0" marL="457200" marR="0" rtl="0" algn="l">
              <a:lnSpc>
                <a:spcPct val="115000"/>
              </a:lnSpc>
              <a:spcBef>
                <a:spcPts val="0"/>
              </a:spcBef>
              <a:spcAft>
                <a:spcPts val="0"/>
              </a:spcAft>
              <a:buClr>
                <a:srgbClr val="595959"/>
              </a:buClr>
              <a:buSzPct val="64286"/>
              <a:buChar char="●"/>
            </a:pPr>
            <a:r>
              <a:rPr lang="it-IT"/>
              <a:t>Severe corrosion on active surface actuators </a:t>
            </a:r>
            <a:endParaRPr/>
          </a:p>
          <a:p>
            <a:pPr indent="-325755" lvl="0" marL="457200" marR="0" rtl="0" algn="l">
              <a:lnSpc>
                <a:spcPct val="115000"/>
              </a:lnSpc>
              <a:spcBef>
                <a:spcPts val="0"/>
              </a:spcBef>
              <a:spcAft>
                <a:spcPts val="0"/>
              </a:spcAft>
              <a:buClr>
                <a:srgbClr val="595959"/>
              </a:buClr>
              <a:buSzPct val="64286"/>
              <a:buChar char="●"/>
            </a:pPr>
            <a:r>
              <a:rPr lang="it-IT"/>
              <a:t>Radio telescope structure needs repainting</a:t>
            </a:r>
            <a:endParaRPr/>
          </a:p>
        </p:txBody>
      </p:sp>
      <p:pic>
        <p:nvPicPr>
          <p:cNvPr id="152" name="Google Shape;152;g4098d4cfe1d_0_113"/>
          <p:cNvPicPr preferRelativeResize="0"/>
          <p:nvPr/>
        </p:nvPicPr>
        <p:blipFill>
          <a:blip r:embed="rId4">
            <a:alphaModFix/>
          </a:blip>
          <a:stretch>
            <a:fillRect/>
          </a:stretch>
        </p:blipFill>
        <p:spPr>
          <a:xfrm>
            <a:off x="7464300" y="1352525"/>
            <a:ext cx="4171649" cy="2778800"/>
          </a:xfrm>
          <a:prstGeom prst="rect">
            <a:avLst/>
          </a:prstGeom>
          <a:noFill/>
          <a:ln>
            <a:noFill/>
          </a:ln>
        </p:spPr>
      </p:pic>
      <p:pic>
        <p:nvPicPr>
          <p:cNvPr id="153" name="Google Shape;153;g4098d4cfe1d_0_113"/>
          <p:cNvPicPr preferRelativeResize="0"/>
          <p:nvPr/>
        </p:nvPicPr>
        <p:blipFill>
          <a:blip r:embed="rId5">
            <a:alphaModFix/>
          </a:blip>
          <a:stretch>
            <a:fillRect/>
          </a:stretch>
        </p:blipFill>
        <p:spPr>
          <a:xfrm>
            <a:off x="8663700" y="3953175"/>
            <a:ext cx="2809875" cy="2095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4098d4cfe1d_0_149"/>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59" name="Google Shape;159;g4098d4cfe1d_0_149"/>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60" name="Google Shape;160;g4098d4cfe1d_0_149"/>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61" name="Google Shape;161;g4098d4cfe1d_0_149"/>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62" name="Google Shape;162;g4098d4cfe1d_0_149"/>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S-X-L-Receiver</a:t>
            </a:r>
            <a:endParaRPr/>
          </a:p>
        </p:txBody>
      </p:sp>
      <p:pic>
        <p:nvPicPr>
          <p:cNvPr id="163" name="Google Shape;163;g4098d4cfe1d_0_149" title="Screenshot 2026-06-26 alle 18.46.49.png"/>
          <p:cNvPicPr preferRelativeResize="0"/>
          <p:nvPr/>
        </p:nvPicPr>
        <p:blipFill>
          <a:blip r:embed="rId4">
            <a:alphaModFix/>
          </a:blip>
          <a:stretch>
            <a:fillRect/>
          </a:stretch>
        </p:blipFill>
        <p:spPr>
          <a:xfrm>
            <a:off x="353725" y="2582300"/>
            <a:ext cx="4667250" cy="3476625"/>
          </a:xfrm>
          <a:prstGeom prst="rect">
            <a:avLst/>
          </a:prstGeom>
          <a:noFill/>
          <a:ln>
            <a:noFill/>
          </a:ln>
        </p:spPr>
      </p:pic>
      <p:pic>
        <p:nvPicPr>
          <p:cNvPr id="164" name="Google Shape;164;g4098d4cfe1d_0_149" title="Screenshot 2026-06-26 alle 18.45.33.png"/>
          <p:cNvPicPr preferRelativeResize="0"/>
          <p:nvPr/>
        </p:nvPicPr>
        <p:blipFill>
          <a:blip r:embed="rId5">
            <a:alphaModFix/>
          </a:blip>
          <a:stretch>
            <a:fillRect/>
          </a:stretch>
        </p:blipFill>
        <p:spPr>
          <a:xfrm>
            <a:off x="4089400" y="1531650"/>
            <a:ext cx="3790950" cy="2447925"/>
          </a:xfrm>
          <a:prstGeom prst="rect">
            <a:avLst/>
          </a:prstGeom>
          <a:noFill/>
          <a:ln>
            <a:noFill/>
          </a:ln>
        </p:spPr>
      </p:pic>
      <p:sp>
        <p:nvSpPr>
          <p:cNvPr id="165" name="Google Shape;165;g4098d4cfe1d_0_149"/>
          <p:cNvSpPr txBox="1"/>
          <p:nvPr/>
        </p:nvSpPr>
        <p:spPr>
          <a:xfrm>
            <a:off x="7960875" y="1875725"/>
            <a:ext cx="3994800" cy="1877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it-IT" sz="1100">
                <a:solidFill>
                  <a:schemeClr val="dk1"/>
                </a:solidFill>
              </a:rPr>
              <a:t>Banda L (1316 MHz - 1722 MHz)</a:t>
            </a:r>
            <a:endParaRPr sz="1100">
              <a:solidFill>
                <a:schemeClr val="dk1"/>
              </a:solidFill>
            </a:endParaRPr>
          </a:p>
          <a:p>
            <a:pPr indent="0" lvl="0" marL="0" rtl="0" algn="just">
              <a:spcBef>
                <a:spcPts val="0"/>
              </a:spcBef>
              <a:spcAft>
                <a:spcPts val="0"/>
              </a:spcAft>
              <a:buNone/>
            </a:pPr>
            <a:r>
              <a:rPr lang="it-IT" sz="1100">
                <a:solidFill>
                  <a:schemeClr val="dk1"/>
                </a:solidFill>
              </a:rPr>
              <a:t>Tsys (LCP):    71° K 		Tsys (RCP):	77° K</a:t>
            </a:r>
            <a:endParaRPr sz="1100">
              <a:solidFill>
                <a:schemeClr val="dk1"/>
              </a:solidFill>
            </a:endParaRPr>
          </a:p>
          <a:p>
            <a:pPr indent="0" lvl="0" marL="0" rtl="0" algn="just">
              <a:spcBef>
                <a:spcPts val="0"/>
              </a:spcBef>
              <a:spcAft>
                <a:spcPts val="0"/>
              </a:spcAft>
              <a:buNone/>
            </a:pPr>
            <a:r>
              <a:rPr lang="it-IT" sz="1100">
                <a:solidFill>
                  <a:schemeClr val="dk1"/>
                </a:solidFill>
              </a:rPr>
              <a:t>DFPU (LCP): 0,10 K/Jy	DFPU (RCP): 0,10 K/Jy</a:t>
            </a:r>
            <a:endParaRPr sz="1100">
              <a:solidFill>
                <a:schemeClr val="dk1"/>
              </a:solidFill>
            </a:endParaRPr>
          </a:p>
          <a:p>
            <a:pPr indent="0" lvl="0" marL="0" rtl="0" algn="just">
              <a:spcBef>
                <a:spcPts val="0"/>
              </a:spcBef>
              <a:spcAft>
                <a:spcPts val="0"/>
              </a:spcAft>
              <a:buNone/>
            </a:pPr>
            <a:r>
              <a:t/>
            </a:r>
            <a:endParaRPr sz="1100">
              <a:solidFill>
                <a:schemeClr val="dk1"/>
              </a:solidFill>
            </a:endParaRPr>
          </a:p>
          <a:p>
            <a:pPr indent="0" lvl="0" marL="0" rtl="0" algn="just">
              <a:spcBef>
                <a:spcPts val="0"/>
              </a:spcBef>
              <a:spcAft>
                <a:spcPts val="0"/>
              </a:spcAft>
              <a:buNone/>
            </a:pPr>
            <a:r>
              <a:rPr lang="it-IT" sz="1100">
                <a:solidFill>
                  <a:schemeClr val="dk1"/>
                </a:solidFill>
              </a:rPr>
              <a:t>Banda S</a:t>
            </a:r>
            <a:endParaRPr sz="1100">
              <a:solidFill>
                <a:schemeClr val="dk1"/>
              </a:solidFill>
            </a:endParaRPr>
          </a:p>
          <a:p>
            <a:pPr indent="0" lvl="0" marL="0" rtl="0" algn="just">
              <a:spcBef>
                <a:spcPts val="0"/>
              </a:spcBef>
              <a:spcAft>
                <a:spcPts val="0"/>
              </a:spcAft>
              <a:buNone/>
            </a:pPr>
            <a:r>
              <a:rPr lang="it-IT" sz="1100">
                <a:solidFill>
                  <a:schemeClr val="dk1"/>
                </a:solidFill>
              </a:rPr>
              <a:t>(2213 MHZ - 2389 MHz)</a:t>
            </a:r>
            <a:endParaRPr sz="1100">
              <a:solidFill>
                <a:schemeClr val="dk1"/>
              </a:solidFill>
            </a:endParaRPr>
          </a:p>
          <a:p>
            <a:pPr indent="0" lvl="0" marL="0" rtl="0" algn="just">
              <a:spcBef>
                <a:spcPts val="0"/>
              </a:spcBef>
              <a:spcAft>
                <a:spcPts val="0"/>
              </a:spcAft>
              <a:buNone/>
            </a:pPr>
            <a:r>
              <a:t/>
            </a:r>
            <a:endParaRPr sz="1100">
              <a:solidFill>
                <a:schemeClr val="dk1"/>
              </a:solidFill>
            </a:endParaRPr>
          </a:p>
          <a:p>
            <a:pPr indent="0" lvl="0" marL="0" rtl="0" algn="just">
              <a:spcBef>
                <a:spcPts val="0"/>
              </a:spcBef>
              <a:spcAft>
                <a:spcPts val="0"/>
              </a:spcAft>
              <a:buNone/>
            </a:pPr>
            <a:r>
              <a:rPr lang="it-IT" sz="1100">
                <a:solidFill>
                  <a:schemeClr val="dk1"/>
                </a:solidFill>
              </a:rPr>
              <a:t>Banda X (8205 MHz - (938 MHz)</a:t>
            </a:r>
            <a:endParaRPr sz="1100">
              <a:solidFill>
                <a:schemeClr val="dk1"/>
              </a:solidFill>
            </a:endParaRPr>
          </a:p>
          <a:p>
            <a:pPr indent="0" lvl="0" marL="0" rtl="0" algn="just">
              <a:spcBef>
                <a:spcPts val="0"/>
              </a:spcBef>
              <a:spcAft>
                <a:spcPts val="0"/>
              </a:spcAft>
              <a:buNone/>
            </a:pPr>
            <a:r>
              <a:rPr lang="it-IT" sz="1100">
                <a:solidFill>
                  <a:schemeClr val="dk1"/>
                </a:solidFill>
              </a:rPr>
              <a:t>Tsys (LCP):    88° K		Tsys (RCP):	93° K</a:t>
            </a:r>
            <a:endParaRPr sz="1100">
              <a:solidFill>
                <a:schemeClr val="dk1"/>
              </a:solidFill>
            </a:endParaRPr>
          </a:p>
          <a:p>
            <a:pPr indent="0" lvl="0" marL="0" rtl="0" algn="just">
              <a:spcBef>
                <a:spcPts val="0"/>
              </a:spcBef>
              <a:spcAft>
                <a:spcPts val="0"/>
              </a:spcAft>
              <a:buNone/>
            </a:pPr>
            <a:r>
              <a:rPr lang="it-IT" sz="1100">
                <a:solidFill>
                  <a:schemeClr val="dk1"/>
                </a:solidFill>
              </a:rPr>
              <a:t>DFPU (LCP): 0,103 K/Jy	DFPU (RCP): 0,108 K/Jy</a:t>
            </a:r>
            <a:endParaRPr sz="2800">
              <a:solidFill>
                <a:schemeClr val="dk1"/>
              </a:solidFill>
            </a:endParaRPr>
          </a:p>
        </p:txBody>
      </p:sp>
      <p:pic>
        <p:nvPicPr>
          <p:cNvPr id="166" name="Google Shape;166;g4098d4cfe1d_0_149" title="Screenshot 2026-06-26 alle 18.48.08.png"/>
          <p:cNvPicPr preferRelativeResize="0"/>
          <p:nvPr/>
        </p:nvPicPr>
        <p:blipFill>
          <a:blip r:embed="rId6">
            <a:alphaModFix/>
          </a:blip>
          <a:stretch>
            <a:fillRect/>
          </a:stretch>
        </p:blipFill>
        <p:spPr>
          <a:xfrm>
            <a:off x="8010150" y="3813450"/>
            <a:ext cx="3896258" cy="2368157"/>
          </a:xfrm>
          <a:prstGeom prst="rect">
            <a:avLst/>
          </a:prstGeom>
          <a:noFill/>
          <a:ln>
            <a:noFill/>
          </a:ln>
        </p:spPr>
      </p:pic>
      <p:grpSp>
        <p:nvGrpSpPr>
          <p:cNvPr id="167" name="Google Shape;167;g4098d4cfe1d_0_149"/>
          <p:cNvGrpSpPr/>
          <p:nvPr/>
        </p:nvGrpSpPr>
        <p:grpSpPr>
          <a:xfrm>
            <a:off x="353858" y="2001732"/>
            <a:ext cx="896933" cy="523149"/>
            <a:chOff x="3311575" y="4670750"/>
            <a:chExt cx="1878000" cy="1095600"/>
          </a:xfrm>
        </p:grpSpPr>
        <p:sp>
          <p:nvSpPr>
            <p:cNvPr id="168" name="Google Shape;168;g4098d4cfe1d_0_149"/>
            <p:cNvSpPr/>
            <p:nvPr/>
          </p:nvSpPr>
          <p:spPr>
            <a:xfrm>
              <a:off x="3311575" y="4670750"/>
              <a:ext cx="1878000" cy="1095600"/>
            </a:xfrm>
            <a:prstGeom prst="rect">
              <a:avLst/>
            </a:prstGeom>
            <a:solidFill>
              <a:srgbClr val="2A65AF"/>
            </a:solidFill>
            <a:ln cap="flat" cmpd="sng" w="4550">
              <a:solidFill>
                <a:schemeClr val="dk2"/>
              </a:solidFill>
              <a:prstDash val="solid"/>
              <a:round/>
              <a:headEnd len="sm" w="sm" type="none"/>
              <a:tailEnd len="sm" w="sm" type="none"/>
            </a:ln>
          </p:spPr>
          <p:txBody>
            <a:bodyPr anchorCtr="0" anchor="ctr" bIns="43675" lIns="43675" spcFirstLastPara="1" rIns="43675" wrap="square" tIns="43675">
              <a:noAutofit/>
            </a:bodyPr>
            <a:lstStyle/>
            <a:p>
              <a:pPr indent="0" lvl="0" marL="0" rtl="0" algn="ctr">
                <a:spcBef>
                  <a:spcPts val="0"/>
                </a:spcBef>
                <a:spcAft>
                  <a:spcPts val="0"/>
                </a:spcAft>
                <a:buNone/>
              </a:pPr>
              <a:r>
                <a:t/>
              </a:r>
              <a:endParaRPr sz="669"/>
            </a:p>
          </p:txBody>
        </p:sp>
        <p:pic>
          <p:nvPicPr>
            <p:cNvPr descr="Immagine che contiene testo, Carattere, schermata, Elementi grafici&#10;&#10;Descrizione generata automaticamente" id="169" name="Google Shape;169;g4098d4cfe1d_0_149"/>
            <p:cNvPicPr preferRelativeResize="0"/>
            <p:nvPr/>
          </p:nvPicPr>
          <p:blipFill rotWithShape="1">
            <a:blip r:embed="rId3">
              <a:alphaModFix/>
            </a:blip>
            <a:srcRect b="0" l="0" r="0" t="0"/>
            <a:stretch/>
          </p:blipFill>
          <p:spPr>
            <a:xfrm>
              <a:off x="3537869" y="4829494"/>
              <a:ext cx="1651601" cy="778124"/>
            </a:xfrm>
            <a:prstGeom prst="rect">
              <a:avLst/>
            </a:prstGeom>
            <a:noFill/>
            <a:ln>
              <a:noFill/>
            </a:ln>
          </p:spPr>
        </p:pic>
      </p:grpSp>
      <p:sp>
        <p:nvSpPr>
          <p:cNvPr id="170" name="Google Shape;170;g4098d4cfe1d_0_149"/>
          <p:cNvSpPr txBox="1"/>
          <p:nvPr/>
        </p:nvSpPr>
        <p:spPr>
          <a:xfrm>
            <a:off x="1221475" y="1921225"/>
            <a:ext cx="102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2019</a:t>
            </a:r>
            <a:endParaRPr b="1" sz="26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4098d4cfe1d_0_13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76" name="Google Shape;176;g4098d4cfe1d_0_130"/>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77" name="Google Shape;177;g4098d4cfe1d_0_130"/>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78" name="Google Shape;178;g4098d4cfe1d_0_130"/>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79" name="Google Shape;179;g4098d4cfe1d_0_130"/>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Secondary mirror servo system</a:t>
            </a:r>
            <a:endParaRPr/>
          </a:p>
        </p:txBody>
      </p:sp>
      <p:sp>
        <p:nvSpPr>
          <p:cNvPr id="180" name="Google Shape;180;g4098d4cfe1d_0_130"/>
          <p:cNvSpPr txBox="1"/>
          <p:nvPr/>
        </p:nvSpPr>
        <p:spPr>
          <a:xfrm>
            <a:off x="7960875" y="1875725"/>
            <a:ext cx="3994800" cy="3678900"/>
          </a:xfrm>
          <a:prstGeom prst="rect">
            <a:avLst/>
          </a:prstGeom>
          <a:noFill/>
          <a:ln>
            <a:noFill/>
          </a:ln>
        </p:spPr>
        <p:txBody>
          <a:bodyPr anchorCtr="0" anchor="t" bIns="91425" lIns="91425" spcFirstLastPara="1" rIns="91425" wrap="square" tIns="91425">
            <a:spAutoFit/>
          </a:bodyPr>
          <a:lstStyle/>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7-axis positioning system (5 for the sub-reflector and 2 for the prime-focus receiver)</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implemented using a Beckhoff PLC </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ultra-compact Elmo drives</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Brushless motors.</a:t>
            </a:r>
            <a:endParaRPr sz="2100">
              <a:solidFill>
                <a:srgbClr val="1F1F1F"/>
              </a:solidFill>
              <a:highlight>
                <a:srgbClr val="F8F9FA"/>
              </a:highlight>
            </a:endParaRPr>
          </a:p>
          <a:p>
            <a:pPr indent="0" lvl="0" marL="0" rtl="0" algn="just">
              <a:spcBef>
                <a:spcPts val="0"/>
              </a:spcBef>
              <a:spcAft>
                <a:spcPts val="0"/>
              </a:spcAft>
              <a:buClr>
                <a:schemeClr val="dk1"/>
              </a:buClr>
              <a:buSzPts val="1100"/>
              <a:buFont typeface="Arial"/>
              <a:buNone/>
            </a:pPr>
            <a:r>
              <a:t/>
            </a:r>
            <a:endParaRPr sz="1100">
              <a:solidFill>
                <a:schemeClr val="dk1"/>
              </a:solidFill>
            </a:endParaRPr>
          </a:p>
        </p:txBody>
      </p:sp>
      <p:grpSp>
        <p:nvGrpSpPr>
          <p:cNvPr id="181" name="Google Shape;181;g4098d4cfe1d_0_130"/>
          <p:cNvGrpSpPr/>
          <p:nvPr/>
        </p:nvGrpSpPr>
        <p:grpSpPr>
          <a:xfrm>
            <a:off x="353858" y="2001732"/>
            <a:ext cx="896933" cy="523149"/>
            <a:chOff x="3311575" y="4670750"/>
            <a:chExt cx="1878000" cy="1095600"/>
          </a:xfrm>
        </p:grpSpPr>
        <p:sp>
          <p:nvSpPr>
            <p:cNvPr id="182" name="Google Shape;182;g4098d4cfe1d_0_130"/>
            <p:cNvSpPr/>
            <p:nvPr/>
          </p:nvSpPr>
          <p:spPr>
            <a:xfrm>
              <a:off x="3311575" y="4670750"/>
              <a:ext cx="1878000" cy="1095600"/>
            </a:xfrm>
            <a:prstGeom prst="rect">
              <a:avLst/>
            </a:prstGeom>
            <a:solidFill>
              <a:srgbClr val="2A65AF"/>
            </a:solidFill>
            <a:ln cap="flat" cmpd="sng" w="4550">
              <a:solidFill>
                <a:schemeClr val="dk2"/>
              </a:solidFill>
              <a:prstDash val="solid"/>
              <a:round/>
              <a:headEnd len="sm" w="sm" type="none"/>
              <a:tailEnd len="sm" w="sm" type="none"/>
            </a:ln>
          </p:spPr>
          <p:txBody>
            <a:bodyPr anchorCtr="0" anchor="ctr" bIns="43675" lIns="43675" spcFirstLastPara="1" rIns="43675" wrap="square" tIns="43675">
              <a:noAutofit/>
            </a:bodyPr>
            <a:lstStyle/>
            <a:p>
              <a:pPr indent="0" lvl="0" marL="0" rtl="0" algn="ctr">
                <a:spcBef>
                  <a:spcPts val="0"/>
                </a:spcBef>
                <a:spcAft>
                  <a:spcPts val="0"/>
                </a:spcAft>
                <a:buNone/>
              </a:pPr>
              <a:r>
                <a:t/>
              </a:r>
              <a:endParaRPr sz="669"/>
            </a:p>
          </p:txBody>
        </p:sp>
        <p:pic>
          <p:nvPicPr>
            <p:cNvPr descr="Immagine che contiene testo, Carattere, schermata, Elementi grafici&#10;&#10;Descrizione generata automaticamente" id="183" name="Google Shape;183;g4098d4cfe1d_0_130"/>
            <p:cNvPicPr preferRelativeResize="0"/>
            <p:nvPr/>
          </p:nvPicPr>
          <p:blipFill rotWithShape="1">
            <a:blip r:embed="rId3">
              <a:alphaModFix/>
            </a:blip>
            <a:srcRect b="0" l="0" r="0" t="0"/>
            <a:stretch/>
          </p:blipFill>
          <p:spPr>
            <a:xfrm>
              <a:off x="3537869" y="4829494"/>
              <a:ext cx="1651601" cy="778124"/>
            </a:xfrm>
            <a:prstGeom prst="rect">
              <a:avLst/>
            </a:prstGeom>
            <a:noFill/>
            <a:ln>
              <a:noFill/>
            </a:ln>
          </p:spPr>
        </p:pic>
      </p:grpSp>
      <p:sp>
        <p:nvSpPr>
          <p:cNvPr id="184" name="Google Shape;184;g4098d4cfe1d_0_130"/>
          <p:cNvSpPr txBox="1"/>
          <p:nvPr/>
        </p:nvSpPr>
        <p:spPr>
          <a:xfrm>
            <a:off x="1221475" y="1921225"/>
            <a:ext cx="102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2021</a:t>
            </a:r>
            <a:endParaRPr b="1" sz="2600">
              <a:solidFill>
                <a:schemeClr val="dk1"/>
              </a:solidFill>
            </a:endParaRPr>
          </a:p>
        </p:txBody>
      </p:sp>
      <p:pic>
        <p:nvPicPr>
          <p:cNvPr id="185" name="Google Shape;185;g4098d4cfe1d_0_130" title="20210908_113746.jpg"/>
          <p:cNvPicPr preferRelativeResize="0"/>
          <p:nvPr/>
        </p:nvPicPr>
        <p:blipFill>
          <a:blip r:embed="rId4">
            <a:alphaModFix/>
          </a:blip>
          <a:stretch>
            <a:fillRect/>
          </a:stretch>
        </p:blipFill>
        <p:spPr>
          <a:xfrm>
            <a:off x="4757625" y="2001725"/>
            <a:ext cx="1911465" cy="4245857"/>
          </a:xfrm>
          <a:prstGeom prst="rect">
            <a:avLst/>
          </a:prstGeom>
          <a:noFill/>
          <a:ln>
            <a:noFill/>
          </a:ln>
        </p:spPr>
      </p:pic>
      <p:pic>
        <p:nvPicPr>
          <p:cNvPr id="186" name="Google Shape;186;g4098d4cfe1d_0_130" title="20210830_170947.jpg"/>
          <p:cNvPicPr preferRelativeResize="0"/>
          <p:nvPr/>
        </p:nvPicPr>
        <p:blipFill>
          <a:blip r:embed="rId5">
            <a:alphaModFix/>
          </a:blip>
          <a:stretch>
            <a:fillRect/>
          </a:stretch>
        </p:blipFill>
        <p:spPr>
          <a:xfrm>
            <a:off x="212850" y="2650876"/>
            <a:ext cx="2396901" cy="3195873"/>
          </a:xfrm>
          <a:prstGeom prst="rect">
            <a:avLst/>
          </a:prstGeom>
          <a:noFill/>
          <a:ln>
            <a:noFill/>
          </a:ln>
        </p:spPr>
      </p:pic>
      <p:pic>
        <p:nvPicPr>
          <p:cNvPr id="187" name="Google Shape;187;g4098d4cfe1d_0_130" title="20210831_093142.jpg"/>
          <p:cNvPicPr preferRelativeResize="0"/>
          <p:nvPr/>
        </p:nvPicPr>
        <p:blipFill>
          <a:blip r:embed="rId6">
            <a:alphaModFix/>
          </a:blip>
          <a:stretch>
            <a:fillRect/>
          </a:stretch>
        </p:blipFill>
        <p:spPr>
          <a:xfrm>
            <a:off x="2717224" y="2357250"/>
            <a:ext cx="1867668" cy="249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4098d4cfe1d_0_19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93" name="Google Shape;193;g4098d4cfe1d_0_193"/>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94" name="Google Shape;194;g4098d4cfe1d_0_193"/>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95" name="Google Shape;195;g4098d4cfe1d_0_193"/>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196" name="Google Shape;196;g4098d4cfe1d_0_193"/>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CTR - Compact Triband Receiver</a:t>
            </a:r>
            <a:endParaRPr/>
          </a:p>
        </p:txBody>
      </p:sp>
      <p:sp>
        <p:nvSpPr>
          <p:cNvPr id="197" name="Google Shape;197;g4098d4cfe1d_0_193"/>
          <p:cNvSpPr txBox="1"/>
          <p:nvPr/>
        </p:nvSpPr>
        <p:spPr>
          <a:xfrm>
            <a:off x="2132775" y="1970800"/>
            <a:ext cx="102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2022</a:t>
            </a:r>
            <a:endParaRPr b="1" sz="2600">
              <a:solidFill>
                <a:schemeClr val="dk1"/>
              </a:solidFill>
            </a:endParaRPr>
          </a:p>
        </p:txBody>
      </p:sp>
      <p:sp>
        <p:nvSpPr>
          <p:cNvPr id="198" name="Google Shape;198;g4098d4cfe1d_0_193"/>
          <p:cNvSpPr txBox="1"/>
          <p:nvPr/>
        </p:nvSpPr>
        <p:spPr>
          <a:xfrm>
            <a:off x="481975" y="2650875"/>
            <a:ext cx="6364800" cy="1554000"/>
          </a:xfrm>
          <a:prstGeom prst="rect">
            <a:avLst/>
          </a:prstGeom>
          <a:solidFill>
            <a:srgbClr val="FFFFFF"/>
          </a:solidFill>
          <a:ln>
            <a:noFill/>
          </a:ln>
        </p:spPr>
        <p:txBody>
          <a:bodyPr anchorCtr="0" anchor="t" bIns="91425" lIns="91425" spcFirstLastPara="1" rIns="91425" wrap="square" tIns="91425">
            <a:normAutofit fontScale="85000" lnSpcReduction="20000"/>
          </a:bodyPr>
          <a:lstStyle/>
          <a:p>
            <a:pPr indent="-325755" lvl="0" marL="457200" rtl="0" algn="l">
              <a:lnSpc>
                <a:spcPct val="115000"/>
              </a:lnSpc>
              <a:spcBef>
                <a:spcPts val="0"/>
              </a:spcBef>
              <a:spcAft>
                <a:spcPts val="0"/>
              </a:spcAft>
              <a:buClr>
                <a:srgbClr val="595959"/>
              </a:buClr>
              <a:buSzPct val="100000"/>
              <a:buChar char="●"/>
            </a:pPr>
            <a:r>
              <a:rPr lang="it-IT" sz="1800">
                <a:solidFill>
                  <a:srgbClr val="595959"/>
                </a:solidFill>
              </a:rPr>
              <a:t>Receiver assembled and tested.</a:t>
            </a:r>
            <a:endParaRPr sz="1800">
              <a:solidFill>
                <a:srgbClr val="595959"/>
              </a:solidFill>
            </a:endParaRPr>
          </a:p>
          <a:p>
            <a:pPr indent="-290236" lvl="1" marL="914400" rtl="0" algn="l">
              <a:lnSpc>
                <a:spcPct val="115000"/>
              </a:lnSpc>
              <a:spcBef>
                <a:spcPts val="0"/>
              </a:spcBef>
              <a:spcAft>
                <a:spcPts val="0"/>
              </a:spcAft>
              <a:buClr>
                <a:srgbClr val="595959"/>
              </a:buClr>
              <a:buSzPct val="74059"/>
              <a:buChar char="○"/>
            </a:pPr>
            <a:r>
              <a:rPr lang="it-IT" sz="1542">
                <a:solidFill>
                  <a:srgbClr val="595959"/>
                </a:solidFill>
              </a:rPr>
              <a:t>Gain hole in Q-band Channel B. </a:t>
            </a:r>
            <a:r>
              <a:rPr b="1" lang="it-IT" sz="1542">
                <a:solidFill>
                  <a:srgbClr val="6AA84F"/>
                </a:solidFill>
              </a:rPr>
              <a:t>Solved.</a:t>
            </a:r>
            <a:endParaRPr sz="1542">
              <a:solidFill>
                <a:srgbClr val="FF0000"/>
              </a:solidFill>
            </a:endParaRPr>
          </a:p>
          <a:p>
            <a:pPr indent="-311826" lvl="1" marL="914400" rtl="0" algn="l">
              <a:lnSpc>
                <a:spcPct val="115000"/>
              </a:lnSpc>
              <a:spcBef>
                <a:spcPts val="0"/>
              </a:spcBef>
              <a:spcAft>
                <a:spcPts val="0"/>
              </a:spcAft>
              <a:buClr>
                <a:srgbClr val="000000"/>
              </a:buClr>
              <a:buSzPct val="100000"/>
              <a:buChar char="○"/>
            </a:pPr>
            <a:r>
              <a:rPr lang="it-IT" sz="1542">
                <a:solidFill>
                  <a:srgbClr val="595959"/>
                </a:solidFill>
              </a:rPr>
              <a:t>Same condensation problem as Medicina CTR</a:t>
            </a:r>
            <a:r>
              <a:rPr lang="it-IT" sz="1542">
                <a:solidFill>
                  <a:srgbClr val="000000"/>
                </a:solidFill>
              </a:rPr>
              <a:t>. </a:t>
            </a:r>
            <a:r>
              <a:rPr b="1" lang="it-IT" sz="1542">
                <a:solidFill>
                  <a:srgbClr val="6AA84F"/>
                </a:solidFill>
              </a:rPr>
              <a:t>Solved</a:t>
            </a:r>
            <a:r>
              <a:rPr lang="it-IT" sz="1542">
                <a:solidFill>
                  <a:srgbClr val="000000"/>
                </a:solidFill>
              </a:rPr>
              <a:t>.</a:t>
            </a:r>
            <a:endParaRPr sz="1542">
              <a:solidFill>
                <a:srgbClr val="000000"/>
              </a:solidFill>
            </a:endParaRPr>
          </a:p>
          <a:p>
            <a:pPr indent="-325755" lvl="0" marL="457200" rtl="0" algn="l">
              <a:lnSpc>
                <a:spcPct val="115000"/>
              </a:lnSpc>
              <a:spcBef>
                <a:spcPts val="0"/>
              </a:spcBef>
              <a:spcAft>
                <a:spcPts val="0"/>
              </a:spcAft>
              <a:buClr>
                <a:srgbClr val="595959"/>
              </a:buClr>
              <a:buSzPct val="100000"/>
              <a:buChar char="●"/>
            </a:pPr>
            <a:r>
              <a:rPr lang="it-IT" sz="1800">
                <a:solidFill>
                  <a:srgbClr val="595959"/>
                </a:solidFill>
              </a:rPr>
              <a:t>Installed in dec ‘24, ready for commissioning and first light. But a severe issue with driver of the servo system halted telescope operations. </a:t>
            </a:r>
            <a:endParaRPr sz="1800">
              <a:solidFill>
                <a:srgbClr val="595959"/>
              </a:solidFill>
            </a:endParaRPr>
          </a:p>
        </p:txBody>
      </p:sp>
      <p:pic>
        <p:nvPicPr>
          <p:cNvPr id="199" name="Google Shape;199;g4098d4cfe1d_0_193"/>
          <p:cNvPicPr preferRelativeResize="0"/>
          <p:nvPr/>
        </p:nvPicPr>
        <p:blipFill rotWithShape="1">
          <a:blip r:embed="rId4">
            <a:alphaModFix/>
          </a:blip>
          <a:srcRect b="0" l="13986" r="18024" t="0"/>
          <a:stretch/>
        </p:blipFill>
        <p:spPr>
          <a:xfrm>
            <a:off x="6638650" y="2055613"/>
            <a:ext cx="1930701" cy="3773724"/>
          </a:xfrm>
          <a:prstGeom prst="rect">
            <a:avLst/>
          </a:prstGeom>
          <a:noFill/>
          <a:ln>
            <a:noFill/>
          </a:ln>
        </p:spPr>
      </p:pic>
      <p:pic>
        <p:nvPicPr>
          <p:cNvPr id="200" name="Google Shape;200;g4098d4cfe1d_0_193"/>
          <p:cNvPicPr preferRelativeResize="0"/>
          <p:nvPr/>
        </p:nvPicPr>
        <p:blipFill>
          <a:blip r:embed="rId5">
            <a:alphaModFix/>
          </a:blip>
          <a:stretch>
            <a:fillRect/>
          </a:stretch>
        </p:blipFill>
        <p:spPr>
          <a:xfrm>
            <a:off x="789750" y="4111700"/>
            <a:ext cx="5020775" cy="2009650"/>
          </a:xfrm>
          <a:prstGeom prst="rect">
            <a:avLst/>
          </a:prstGeom>
          <a:noFill/>
          <a:ln>
            <a:noFill/>
          </a:ln>
        </p:spPr>
      </p:pic>
      <p:pic>
        <p:nvPicPr>
          <p:cNvPr id="201" name="Google Shape;201;g4098d4cfe1d_0_193" title="Screenshot 2025-10-24 alle 09.46.00.png"/>
          <p:cNvPicPr preferRelativeResize="0"/>
          <p:nvPr/>
        </p:nvPicPr>
        <p:blipFill>
          <a:blip r:embed="rId6">
            <a:alphaModFix/>
          </a:blip>
          <a:stretch>
            <a:fillRect/>
          </a:stretch>
        </p:blipFill>
        <p:spPr>
          <a:xfrm>
            <a:off x="8698850" y="3067200"/>
            <a:ext cx="3331201" cy="2341806"/>
          </a:xfrm>
          <a:prstGeom prst="rect">
            <a:avLst/>
          </a:prstGeom>
          <a:noFill/>
          <a:ln>
            <a:noFill/>
          </a:ln>
        </p:spPr>
      </p:pic>
      <p:pic>
        <p:nvPicPr>
          <p:cNvPr id="202" name="Google Shape;202;g4098d4cfe1d_0_193" title="Screenshot 2026-06-29 alle 17.55.06.png"/>
          <p:cNvPicPr preferRelativeResize="0"/>
          <p:nvPr/>
        </p:nvPicPr>
        <p:blipFill>
          <a:blip r:embed="rId7">
            <a:alphaModFix/>
          </a:blip>
          <a:stretch>
            <a:fillRect/>
          </a:stretch>
        </p:blipFill>
        <p:spPr>
          <a:xfrm>
            <a:off x="789750" y="1958500"/>
            <a:ext cx="1343025"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4098d4cfe1d_0_207"/>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08" name="Google Shape;208;g4098d4cfe1d_0_207"/>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09" name="Google Shape;209;g4098d4cfe1d_0_207"/>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10" name="Google Shape;210;g4098d4cfe1d_0_207"/>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211" name="Google Shape;211;g4098d4cfe1d_0_207"/>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Telescope infrastructure refurbishment</a:t>
            </a:r>
            <a:endParaRPr/>
          </a:p>
        </p:txBody>
      </p:sp>
      <p:sp>
        <p:nvSpPr>
          <p:cNvPr id="212" name="Google Shape;212;g4098d4cfe1d_0_207"/>
          <p:cNvSpPr txBox="1"/>
          <p:nvPr/>
        </p:nvSpPr>
        <p:spPr>
          <a:xfrm>
            <a:off x="7960875" y="1815272"/>
            <a:ext cx="3994800" cy="4925400"/>
          </a:xfrm>
          <a:prstGeom prst="rect">
            <a:avLst/>
          </a:prstGeom>
          <a:noFill/>
          <a:ln>
            <a:noFill/>
          </a:ln>
        </p:spPr>
        <p:txBody>
          <a:bodyPr anchorCtr="0" anchor="t" bIns="91425" lIns="91425" spcFirstLastPara="1" rIns="91425" wrap="square" tIns="91425">
            <a:spAutoFit/>
          </a:bodyPr>
          <a:lstStyle/>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New power distribution system.</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New elium lines serving the Vertex room. </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New air cooling system for the Vertex Room</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New cryogenic compressor room.</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Optical Fiber cabling</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Elevation cable wrap</a:t>
            </a:r>
            <a:endParaRPr sz="2100">
              <a:solidFill>
                <a:srgbClr val="1F1F1F"/>
              </a:solidFill>
              <a:highlight>
                <a:srgbClr val="F8F9FA"/>
              </a:highlight>
            </a:endParaRPr>
          </a:p>
          <a:p>
            <a:pPr indent="-361950" lvl="0" marL="457200" marR="38100" rtl="0" algn="l">
              <a:lnSpc>
                <a:spcPct val="128571"/>
              </a:lnSpc>
              <a:spcBef>
                <a:spcPts val="0"/>
              </a:spcBef>
              <a:spcAft>
                <a:spcPts val="0"/>
              </a:spcAft>
              <a:buClr>
                <a:srgbClr val="1F1F1F"/>
              </a:buClr>
              <a:buSzPts val="2100"/>
              <a:buChar char="●"/>
            </a:pPr>
            <a:r>
              <a:rPr lang="it-IT" sz="2100">
                <a:solidFill>
                  <a:srgbClr val="1F1F1F"/>
                </a:solidFill>
                <a:highlight>
                  <a:srgbClr val="F8F9FA"/>
                </a:highlight>
              </a:rPr>
              <a:t>New Servo System Room</a:t>
            </a:r>
            <a:endParaRPr sz="2100">
              <a:solidFill>
                <a:srgbClr val="1F1F1F"/>
              </a:solidFill>
              <a:highlight>
                <a:srgbClr val="F8F9FA"/>
              </a:highlight>
            </a:endParaRPr>
          </a:p>
          <a:p>
            <a:pPr indent="0" lvl="0" marL="0" rtl="0" algn="just">
              <a:spcBef>
                <a:spcPts val="0"/>
              </a:spcBef>
              <a:spcAft>
                <a:spcPts val="0"/>
              </a:spcAft>
              <a:buNone/>
            </a:pPr>
            <a:r>
              <a:t/>
            </a:r>
            <a:endParaRPr sz="1100">
              <a:solidFill>
                <a:schemeClr val="dk1"/>
              </a:solidFill>
            </a:endParaRPr>
          </a:p>
        </p:txBody>
      </p:sp>
      <p:grpSp>
        <p:nvGrpSpPr>
          <p:cNvPr id="213" name="Google Shape;213;g4098d4cfe1d_0_207"/>
          <p:cNvGrpSpPr/>
          <p:nvPr/>
        </p:nvGrpSpPr>
        <p:grpSpPr>
          <a:xfrm>
            <a:off x="353858" y="2001732"/>
            <a:ext cx="896933" cy="523149"/>
            <a:chOff x="3311575" y="4670750"/>
            <a:chExt cx="1878000" cy="1095600"/>
          </a:xfrm>
        </p:grpSpPr>
        <p:sp>
          <p:nvSpPr>
            <p:cNvPr id="214" name="Google Shape;214;g4098d4cfe1d_0_207"/>
            <p:cNvSpPr/>
            <p:nvPr/>
          </p:nvSpPr>
          <p:spPr>
            <a:xfrm>
              <a:off x="3311575" y="4670750"/>
              <a:ext cx="1878000" cy="1095600"/>
            </a:xfrm>
            <a:prstGeom prst="rect">
              <a:avLst/>
            </a:prstGeom>
            <a:solidFill>
              <a:srgbClr val="2A65AF"/>
            </a:solidFill>
            <a:ln cap="flat" cmpd="sng" w="4550">
              <a:solidFill>
                <a:schemeClr val="dk2"/>
              </a:solidFill>
              <a:prstDash val="solid"/>
              <a:round/>
              <a:headEnd len="sm" w="sm" type="none"/>
              <a:tailEnd len="sm" w="sm" type="none"/>
            </a:ln>
          </p:spPr>
          <p:txBody>
            <a:bodyPr anchorCtr="0" anchor="ctr" bIns="43675" lIns="43675" spcFirstLastPara="1" rIns="43675" wrap="square" tIns="43675">
              <a:noAutofit/>
            </a:bodyPr>
            <a:lstStyle/>
            <a:p>
              <a:pPr indent="0" lvl="0" marL="0" rtl="0" algn="ctr">
                <a:spcBef>
                  <a:spcPts val="0"/>
                </a:spcBef>
                <a:spcAft>
                  <a:spcPts val="0"/>
                </a:spcAft>
                <a:buNone/>
              </a:pPr>
              <a:r>
                <a:t/>
              </a:r>
              <a:endParaRPr sz="669"/>
            </a:p>
          </p:txBody>
        </p:sp>
        <p:pic>
          <p:nvPicPr>
            <p:cNvPr descr="Immagine che contiene testo, Carattere, schermata, Elementi grafici&#10;&#10;Descrizione generata automaticamente" id="215" name="Google Shape;215;g4098d4cfe1d_0_207"/>
            <p:cNvPicPr preferRelativeResize="0"/>
            <p:nvPr/>
          </p:nvPicPr>
          <p:blipFill rotWithShape="1">
            <a:blip r:embed="rId3">
              <a:alphaModFix/>
            </a:blip>
            <a:srcRect b="0" l="0" r="0" t="0"/>
            <a:stretch/>
          </p:blipFill>
          <p:spPr>
            <a:xfrm>
              <a:off x="3537869" y="4829494"/>
              <a:ext cx="1651601" cy="778124"/>
            </a:xfrm>
            <a:prstGeom prst="rect">
              <a:avLst/>
            </a:prstGeom>
            <a:noFill/>
            <a:ln>
              <a:noFill/>
            </a:ln>
          </p:spPr>
        </p:pic>
      </p:grpSp>
      <p:sp>
        <p:nvSpPr>
          <p:cNvPr id="216" name="Google Shape;216;g4098d4cfe1d_0_207"/>
          <p:cNvSpPr txBox="1"/>
          <p:nvPr/>
        </p:nvSpPr>
        <p:spPr>
          <a:xfrm>
            <a:off x="1221475" y="1921225"/>
            <a:ext cx="220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2023-2024</a:t>
            </a:r>
            <a:endParaRPr b="1" sz="2600">
              <a:solidFill>
                <a:schemeClr val="dk1"/>
              </a:solidFill>
            </a:endParaRPr>
          </a:p>
        </p:txBody>
      </p:sp>
      <p:pic>
        <p:nvPicPr>
          <p:cNvPr id="217" name="Google Shape;217;g4098d4cfe1d_0_207" title="WhatsApp Image 2023-09-22 at 09.57.50 (1).jpeg"/>
          <p:cNvPicPr preferRelativeResize="0"/>
          <p:nvPr/>
        </p:nvPicPr>
        <p:blipFill>
          <a:blip r:embed="rId4">
            <a:alphaModFix/>
          </a:blip>
          <a:stretch>
            <a:fillRect/>
          </a:stretch>
        </p:blipFill>
        <p:spPr>
          <a:xfrm>
            <a:off x="2062050" y="2551725"/>
            <a:ext cx="2091150" cy="2788208"/>
          </a:xfrm>
          <a:prstGeom prst="rect">
            <a:avLst/>
          </a:prstGeom>
          <a:noFill/>
          <a:ln>
            <a:noFill/>
          </a:ln>
        </p:spPr>
      </p:pic>
      <p:pic>
        <p:nvPicPr>
          <p:cNvPr id="218" name="Google Shape;218;g4098d4cfe1d_0_207" title="WhatsApp Image 2023-09-22 at 09.57.49.jpeg"/>
          <p:cNvPicPr preferRelativeResize="0"/>
          <p:nvPr/>
        </p:nvPicPr>
        <p:blipFill>
          <a:blip r:embed="rId5">
            <a:alphaModFix/>
          </a:blip>
          <a:stretch>
            <a:fillRect/>
          </a:stretch>
        </p:blipFill>
        <p:spPr>
          <a:xfrm>
            <a:off x="99373" y="3349824"/>
            <a:ext cx="2202000" cy="2935984"/>
          </a:xfrm>
          <a:prstGeom prst="rect">
            <a:avLst/>
          </a:prstGeom>
          <a:noFill/>
          <a:ln>
            <a:noFill/>
          </a:ln>
        </p:spPr>
      </p:pic>
      <p:pic>
        <p:nvPicPr>
          <p:cNvPr id="219" name="Google Shape;219;g4098d4cfe1d_0_207" title="WhatsApp Image 2023-11-08 at 13.15.17 (1).jpeg"/>
          <p:cNvPicPr preferRelativeResize="0"/>
          <p:nvPr/>
        </p:nvPicPr>
        <p:blipFill>
          <a:blip r:embed="rId6">
            <a:alphaModFix/>
          </a:blip>
          <a:stretch>
            <a:fillRect/>
          </a:stretch>
        </p:blipFill>
        <p:spPr>
          <a:xfrm>
            <a:off x="3877725" y="3754375"/>
            <a:ext cx="1764889" cy="2353190"/>
          </a:xfrm>
          <a:prstGeom prst="rect">
            <a:avLst/>
          </a:prstGeom>
          <a:noFill/>
          <a:ln>
            <a:noFill/>
          </a:ln>
        </p:spPr>
      </p:pic>
      <p:pic>
        <p:nvPicPr>
          <p:cNvPr id="220" name="Google Shape;220;g4098d4cfe1d_0_207" title="WhatsApp Image 2023-10-27 at 09.31.32.jpeg"/>
          <p:cNvPicPr preferRelativeResize="0"/>
          <p:nvPr/>
        </p:nvPicPr>
        <p:blipFill>
          <a:blip r:embed="rId7">
            <a:alphaModFix/>
          </a:blip>
          <a:stretch>
            <a:fillRect/>
          </a:stretch>
        </p:blipFill>
        <p:spPr>
          <a:xfrm>
            <a:off x="5391989" y="2603513"/>
            <a:ext cx="2013461" cy="2684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40991c12773_0_99"/>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26" name="Google Shape;226;g40991c12773_0_99"/>
          <p:cNvSpPr txBox="1"/>
          <p:nvPr/>
        </p:nvSpPr>
        <p:spPr>
          <a:xfrm>
            <a:off x="6712747" y="6426382"/>
            <a:ext cx="53172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227" name="Google Shape;227;g40991c12773_0_99"/>
          <p:cNvSpPr/>
          <p:nvPr/>
        </p:nvSpPr>
        <p:spPr>
          <a:xfrm>
            <a:off x="9728462" y="122548"/>
            <a:ext cx="2301600" cy="942600"/>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228" name="Google Shape;228;g40991c12773_0_99"/>
          <p:cNvPicPr preferRelativeResize="0"/>
          <p:nvPr/>
        </p:nvPicPr>
        <p:blipFill rotWithShape="1">
          <a:blip r:embed="rId3">
            <a:alphaModFix/>
          </a:blip>
          <a:srcRect b="0" l="0" r="0" t="0"/>
          <a:stretch/>
        </p:blipFill>
        <p:spPr>
          <a:xfrm>
            <a:off x="9934544" y="195681"/>
            <a:ext cx="1651601" cy="778124"/>
          </a:xfrm>
          <a:prstGeom prst="rect">
            <a:avLst/>
          </a:prstGeom>
          <a:noFill/>
          <a:ln>
            <a:noFill/>
          </a:ln>
        </p:spPr>
      </p:pic>
      <p:sp>
        <p:nvSpPr>
          <p:cNvPr id="229" name="Google Shape;229;g40991c12773_0_99"/>
          <p:cNvSpPr txBox="1"/>
          <p:nvPr>
            <p:ph type="title"/>
          </p:nvPr>
        </p:nvSpPr>
        <p:spPr>
          <a:xfrm>
            <a:off x="353725" y="1352525"/>
            <a:ext cx="11000100" cy="523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it-IT"/>
              <a:t>Main building ceiling </a:t>
            </a:r>
            <a:endParaRPr/>
          </a:p>
        </p:txBody>
      </p:sp>
      <p:grpSp>
        <p:nvGrpSpPr>
          <p:cNvPr id="230" name="Google Shape;230;g40991c12773_0_99"/>
          <p:cNvGrpSpPr/>
          <p:nvPr/>
        </p:nvGrpSpPr>
        <p:grpSpPr>
          <a:xfrm>
            <a:off x="353858" y="2001732"/>
            <a:ext cx="896933" cy="523149"/>
            <a:chOff x="3311575" y="4670750"/>
            <a:chExt cx="1878000" cy="1095600"/>
          </a:xfrm>
        </p:grpSpPr>
        <p:sp>
          <p:nvSpPr>
            <p:cNvPr id="231" name="Google Shape;231;g40991c12773_0_99"/>
            <p:cNvSpPr/>
            <p:nvPr/>
          </p:nvSpPr>
          <p:spPr>
            <a:xfrm>
              <a:off x="3311575" y="4670750"/>
              <a:ext cx="1878000" cy="1095600"/>
            </a:xfrm>
            <a:prstGeom prst="rect">
              <a:avLst/>
            </a:prstGeom>
            <a:solidFill>
              <a:srgbClr val="2A65AF"/>
            </a:solidFill>
            <a:ln cap="flat" cmpd="sng" w="4550">
              <a:solidFill>
                <a:schemeClr val="dk2"/>
              </a:solidFill>
              <a:prstDash val="solid"/>
              <a:round/>
              <a:headEnd len="sm" w="sm" type="none"/>
              <a:tailEnd len="sm" w="sm" type="none"/>
            </a:ln>
          </p:spPr>
          <p:txBody>
            <a:bodyPr anchorCtr="0" anchor="ctr" bIns="43675" lIns="43675" spcFirstLastPara="1" rIns="43675" wrap="square" tIns="43675">
              <a:noAutofit/>
            </a:bodyPr>
            <a:lstStyle/>
            <a:p>
              <a:pPr indent="0" lvl="0" marL="0" rtl="0" algn="ctr">
                <a:spcBef>
                  <a:spcPts val="0"/>
                </a:spcBef>
                <a:spcAft>
                  <a:spcPts val="0"/>
                </a:spcAft>
                <a:buNone/>
              </a:pPr>
              <a:r>
                <a:t/>
              </a:r>
              <a:endParaRPr sz="669"/>
            </a:p>
          </p:txBody>
        </p:sp>
        <p:pic>
          <p:nvPicPr>
            <p:cNvPr descr="Immagine che contiene testo, Carattere, schermata, Elementi grafici&#10;&#10;Descrizione generata automaticamente" id="232" name="Google Shape;232;g40991c12773_0_99"/>
            <p:cNvPicPr preferRelativeResize="0"/>
            <p:nvPr/>
          </p:nvPicPr>
          <p:blipFill rotWithShape="1">
            <a:blip r:embed="rId3">
              <a:alphaModFix/>
            </a:blip>
            <a:srcRect b="0" l="0" r="0" t="0"/>
            <a:stretch/>
          </p:blipFill>
          <p:spPr>
            <a:xfrm>
              <a:off x="3537869" y="4829494"/>
              <a:ext cx="1651601" cy="778124"/>
            </a:xfrm>
            <a:prstGeom prst="rect">
              <a:avLst/>
            </a:prstGeom>
            <a:noFill/>
            <a:ln>
              <a:noFill/>
            </a:ln>
          </p:spPr>
        </p:pic>
      </p:grpSp>
      <p:sp>
        <p:nvSpPr>
          <p:cNvPr id="233" name="Google Shape;233;g40991c12773_0_99"/>
          <p:cNvSpPr txBox="1"/>
          <p:nvPr/>
        </p:nvSpPr>
        <p:spPr>
          <a:xfrm>
            <a:off x="1221475" y="1921225"/>
            <a:ext cx="1024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chemeClr val="dk1"/>
                </a:solidFill>
              </a:rPr>
              <a:t>2025</a:t>
            </a:r>
            <a:endParaRPr b="1" sz="2600">
              <a:solidFill>
                <a:schemeClr val="dk1"/>
              </a:solidFill>
            </a:endParaRPr>
          </a:p>
        </p:txBody>
      </p:sp>
      <p:pic>
        <p:nvPicPr>
          <p:cNvPr id="234" name="Google Shape;234;g40991c12773_0_99" title="WhatsApp Image 2026-06-16.2.jpeg"/>
          <p:cNvPicPr preferRelativeResize="0"/>
          <p:nvPr/>
        </p:nvPicPr>
        <p:blipFill>
          <a:blip r:embed="rId4">
            <a:alphaModFix/>
          </a:blip>
          <a:stretch>
            <a:fillRect/>
          </a:stretch>
        </p:blipFill>
        <p:spPr>
          <a:xfrm>
            <a:off x="5765650" y="1803025"/>
            <a:ext cx="5273851" cy="3955377"/>
          </a:xfrm>
          <a:prstGeom prst="rect">
            <a:avLst/>
          </a:prstGeom>
          <a:noFill/>
          <a:ln>
            <a:noFill/>
          </a:ln>
        </p:spPr>
      </p:pic>
      <p:pic>
        <p:nvPicPr>
          <p:cNvPr id="235" name="Google Shape;235;g40991c12773_0_99" title="WhatsApp Image 2026-06-16.1.jpeg"/>
          <p:cNvPicPr preferRelativeResize="0"/>
          <p:nvPr/>
        </p:nvPicPr>
        <p:blipFill>
          <a:blip r:embed="rId5">
            <a:alphaModFix/>
          </a:blip>
          <a:stretch>
            <a:fillRect/>
          </a:stretch>
        </p:blipFill>
        <p:spPr>
          <a:xfrm>
            <a:off x="353850" y="2894600"/>
            <a:ext cx="5136724" cy="2895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2022-10-26T09:11:02Z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