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29"/>
  </p:notesMasterIdLst>
  <p:sldIdLst>
    <p:sldId id="256" r:id="rId6"/>
    <p:sldId id="257" r:id="rId7"/>
    <p:sldId id="258" r:id="rId8"/>
    <p:sldId id="489" r:id="rId9"/>
    <p:sldId id="490" r:id="rId10"/>
    <p:sldId id="491" r:id="rId11"/>
    <p:sldId id="492" r:id="rId12"/>
    <p:sldId id="497" r:id="rId13"/>
    <p:sldId id="493" r:id="rId14"/>
    <p:sldId id="494" r:id="rId15"/>
    <p:sldId id="495" r:id="rId16"/>
    <p:sldId id="496" r:id="rId17"/>
    <p:sldId id="498" r:id="rId18"/>
    <p:sldId id="499" r:id="rId19"/>
    <p:sldId id="500" r:id="rId20"/>
    <p:sldId id="501" r:id="rId21"/>
    <p:sldId id="502" r:id="rId22"/>
    <p:sldId id="503" r:id="rId23"/>
    <p:sldId id="504" r:id="rId24"/>
    <p:sldId id="505" r:id="rId25"/>
    <p:sldId id="507" r:id="rId26"/>
    <p:sldId id="506" r:id="rId27"/>
    <p:sldId id="488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6D85"/>
    <a:srgbClr val="2A6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66EDF9-175F-4955-B2CE-BF88BD4BCDF2}" v="62" dt="2023-07-04T13:08:48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gliarosi, Giorgia" userId="b987781b-dc17-4dfb-90e8-873d9248b427" providerId="ADAL" clId="{EC66EDF9-175F-4955-B2CE-BF88BD4BCDF2}"/>
    <pc:docChg chg="undo redo custSel modSld modMainMaster">
      <pc:chgData name="Pagliarosi, Giorgia" userId="b987781b-dc17-4dfb-90e8-873d9248b427" providerId="ADAL" clId="{EC66EDF9-175F-4955-B2CE-BF88BD4BCDF2}" dt="2023-07-04T13:08:48.830" v="59"/>
      <pc:docMkLst>
        <pc:docMk/>
      </pc:docMkLst>
      <pc:sldChg chg="modSp mod">
        <pc:chgData name="Pagliarosi, Giorgia" userId="b987781b-dc17-4dfb-90e8-873d9248b427" providerId="ADAL" clId="{EC66EDF9-175F-4955-B2CE-BF88BD4BCDF2}" dt="2023-07-04T13:06:20.502" v="33" actId="20577"/>
        <pc:sldMkLst>
          <pc:docMk/>
          <pc:sldMk cId="2416892646" sldId="256"/>
        </pc:sldMkLst>
        <pc:spChg chg="mod">
          <ac:chgData name="Pagliarosi, Giorgia" userId="b987781b-dc17-4dfb-90e8-873d9248b427" providerId="ADAL" clId="{EC66EDF9-175F-4955-B2CE-BF88BD4BCDF2}" dt="2023-07-04T13:06:20.502" v="33" actId="20577"/>
          <ac:spMkLst>
            <pc:docMk/>
            <pc:sldMk cId="2416892646" sldId="256"/>
            <ac:spMk id="2" creationId="{583CCC7D-5E06-47A8-A7BC-3298CBC83031}"/>
          </ac:spMkLst>
        </pc:spChg>
      </pc:sldChg>
      <pc:sldChg chg="delSp mod">
        <pc:chgData name="Pagliarosi, Giorgia" userId="b987781b-dc17-4dfb-90e8-873d9248b427" providerId="ADAL" clId="{EC66EDF9-175F-4955-B2CE-BF88BD4BCDF2}" dt="2023-07-04T13:06:32.003" v="34" actId="478"/>
        <pc:sldMkLst>
          <pc:docMk/>
          <pc:sldMk cId="1102379267" sldId="257"/>
        </pc:sldMkLst>
        <pc:spChg chg="del">
          <ac:chgData name="Pagliarosi, Giorgia" userId="b987781b-dc17-4dfb-90e8-873d9248b427" providerId="ADAL" clId="{EC66EDF9-175F-4955-B2CE-BF88BD4BCDF2}" dt="2023-07-04T13:06:32.003" v="34" actId="478"/>
          <ac:spMkLst>
            <pc:docMk/>
            <pc:sldMk cId="1102379267" sldId="257"/>
            <ac:spMk id="15" creationId="{6770A171-DE94-7B1D-BCA6-A901A8C21C70}"/>
          </ac:spMkLst>
        </pc:spChg>
      </pc:sldChg>
      <pc:sldMasterChg chg="modSldLayout">
        <pc:chgData name="Pagliarosi, Giorgia" userId="b987781b-dc17-4dfb-90e8-873d9248b427" providerId="ADAL" clId="{EC66EDF9-175F-4955-B2CE-BF88BD4BCDF2}" dt="2023-07-04T13:08:48.830" v="59"/>
        <pc:sldMasterMkLst>
          <pc:docMk/>
          <pc:sldMasterMk cId="3591437458" sldId="2147483648"/>
        </pc:sldMasterMkLst>
        <pc:sldLayoutChg chg="modSp mod">
          <pc:chgData name="Pagliarosi, Giorgia" userId="b987781b-dc17-4dfb-90e8-873d9248b427" providerId="ADAL" clId="{EC66EDF9-175F-4955-B2CE-BF88BD4BCDF2}" dt="2023-07-04T13:07:50.024" v="52" actId="403"/>
          <pc:sldLayoutMkLst>
            <pc:docMk/>
            <pc:sldMasterMk cId="3591437458" sldId="2147483648"/>
            <pc:sldLayoutMk cId="668521014" sldId="2147483649"/>
          </pc:sldLayoutMkLst>
          <pc:spChg chg="mod">
            <ac:chgData name="Pagliarosi, Giorgia" userId="b987781b-dc17-4dfb-90e8-873d9248b427" providerId="ADAL" clId="{EC66EDF9-175F-4955-B2CE-BF88BD4BCDF2}" dt="2023-07-04T13:07:50.024" v="52" actId="403"/>
            <ac:spMkLst>
              <pc:docMk/>
              <pc:sldMasterMk cId="3591437458" sldId="2147483648"/>
              <pc:sldLayoutMk cId="668521014" sldId="2147483649"/>
              <ac:spMk id="11" creationId="{6EDCB0A2-728A-49A8-AB77-143BA4F3D5D7}"/>
            </ac:spMkLst>
          </pc:spChg>
        </pc:sldLayoutChg>
        <pc:sldLayoutChg chg="addSp delSp modSp mod">
          <pc:chgData name="Pagliarosi, Giorgia" userId="b987781b-dc17-4dfb-90e8-873d9248b427" providerId="ADAL" clId="{EC66EDF9-175F-4955-B2CE-BF88BD4BCDF2}" dt="2023-07-04T13:08:28.105" v="58"/>
          <pc:sldLayoutMkLst>
            <pc:docMk/>
            <pc:sldMasterMk cId="3591437458" sldId="2147483648"/>
            <pc:sldLayoutMk cId="2778974981" sldId="2147483650"/>
          </pc:sldLayoutMkLst>
          <pc:spChg chg="add del mod">
            <ac:chgData name="Pagliarosi, Giorgia" userId="b987781b-dc17-4dfb-90e8-873d9248b427" providerId="ADAL" clId="{EC66EDF9-175F-4955-B2CE-BF88BD4BCDF2}" dt="2023-07-04T13:08:28.105" v="58"/>
            <ac:spMkLst>
              <pc:docMk/>
              <pc:sldMasterMk cId="3591437458" sldId="2147483648"/>
              <pc:sldLayoutMk cId="2778974981" sldId="2147483650"/>
              <ac:spMk id="7" creationId="{FBEC598D-3278-1A0C-1A08-CE187DED5E0F}"/>
            </ac:spMkLst>
          </pc:spChg>
          <pc:spChg chg="add del">
            <ac:chgData name="Pagliarosi, Giorgia" userId="b987781b-dc17-4dfb-90e8-873d9248b427" providerId="ADAL" clId="{EC66EDF9-175F-4955-B2CE-BF88BD4BCDF2}" dt="2023-07-04T13:08:27.494" v="57" actId="478"/>
            <ac:spMkLst>
              <pc:docMk/>
              <pc:sldMasterMk cId="3591437458" sldId="2147483648"/>
              <pc:sldLayoutMk cId="2778974981" sldId="2147483650"/>
              <ac:spMk id="8" creationId="{54EC5F5D-65B5-432F-B6D3-1AFAA67DEF72}"/>
            </ac:spMkLst>
          </pc:spChg>
        </pc:sldLayoutChg>
        <pc:sldLayoutChg chg="addSp modSp">
          <pc:chgData name="Pagliarosi, Giorgia" userId="b987781b-dc17-4dfb-90e8-873d9248b427" providerId="ADAL" clId="{EC66EDF9-175F-4955-B2CE-BF88BD4BCDF2}" dt="2023-07-04T13:08:48.830" v="59"/>
          <pc:sldLayoutMkLst>
            <pc:docMk/>
            <pc:sldMasterMk cId="3591437458" sldId="2147483648"/>
            <pc:sldLayoutMk cId="2825917361" sldId="2147483660"/>
          </pc:sldLayoutMkLst>
          <pc:spChg chg="add mod">
            <ac:chgData name="Pagliarosi, Giorgia" userId="b987781b-dc17-4dfb-90e8-873d9248b427" providerId="ADAL" clId="{EC66EDF9-175F-4955-B2CE-BF88BD4BCDF2}" dt="2023-07-04T13:08:48.830" v="59"/>
            <ac:spMkLst>
              <pc:docMk/>
              <pc:sldMasterMk cId="3591437458" sldId="2147483648"/>
              <pc:sldLayoutMk cId="2825917361" sldId="2147483660"/>
              <ac:spMk id="7" creationId="{FC9E42A7-6B34-1F97-76DA-EBB8E18730D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1A4C0-C91B-1AE6-5730-827DB020D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945F8C8-C042-6F71-5CA2-049D33FFF5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37B4B48-C408-5B74-767F-EBBDEAE21D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F098E0-EBB5-0EE6-EBF7-178183BEBF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1F3A4-2505-FD45-AD13-1F722B1A15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643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C9E42A7-6B34-1F97-76DA-EBB8E18730D0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3231-FB8D-4B5D-A471-184F8E235E4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7A16-2D76-4B53-A802-874709F9C15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52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3231-FB8D-4B5D-A471-184F8E235E4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7A16-2D76-4B53-A802-874709F9C15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3231-FB8D-4B5D-A471-184F8E235E4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7A16-2D76-4B53-A802-874709F9C15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70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3231-FB8D-4B5D-A471-184F8E235E4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7A16-2D76-4B53-A802-874709F9C15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47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3231-FB8D-4B5D-A471-184F8E235E4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7A16-2D76-4B53-A802-874709F9C15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45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3231-FB8D-4B5D-A471-184F8E235E4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7A16-2D76-4B53-A802-874709F9C15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45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3231-FB8D-4B5D-A471-184F8E235E4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7A16-2D76-4B53-A802-874709F9C15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6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BEC598D-3278-1A0C-1A08-CE187DED5E0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3231-FB8D-4B5D-A471-184F8E235E4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7A16-2D76-4B53-A802-874709F9C15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59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3231-FB8D-4B5D-A471-184F8E235E4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7A16-2D76-4B53-A802-874709F9C15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66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3231-FB8D-4B5D-A471-184F8E235E4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7A16-2D76-4B53-A802-874709F9C15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08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3231-FB8D-4B5D-A471-184F8E235E4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7A16-2D76-4B53-A802-874709F9C15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78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33231-FB8D-4B5D-A471-184F8E235E46}" type="datetimeFigureOut">
              <a:rPr lang="en-US" smtClean="0"/>
              <a:t>6/30/2026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27A16-2D76-4B53-A802-874709F9C15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3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535446"/>
            <a:ext cx="3544019" cy="1852256"/>
          </a:xfrm>
        </p:spPr>
        <p:txBody>
          <a:bodyPr>
            <a:normAutofit fontScale="90000"/>
          </a:bodyPr>
          <a:lstStyle/>
          <a:p>
            <a:r>
              <a:rPr lang="it-IT" dirty="0"/>
              <a:t>Nuovo sistema di acquisizione dati e calcolo per la Croce del Nord</a:t>
            </a:r>
          </a:p>
        </p:txBody>
      </p:sp>
      <p:pic>
        <p:nvPicPr>
          <p:cNvPr id="7" name="Segnaposto immagine 6" descr="Immagine che contiene simbolo, Elementi grafici, bianco, logo&#10;&#10;Descrizione generata automaticamente">
            <a:extLst>
              <a:ext uri="{FF2B5EF4-FFF2-40B4-BE49-F238E27FC236}">
                <a16:creationId xmlns:a16="http://schemas.microsoft.com/office/drawing/2014/main" id="{E0DA5E35-8F4C-5FBF-76C8-701E5741AFD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b="-102"/>
          <a:stretch/>
        </p:blipFill>
        <p:spPr>
          <a:xfrm>
            <a:off x="6096000" y="1671004"/>
            <a:ext cx="4225900" cy="4251959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230911-BBD2-F50C-97D4-E1B7FEA8CEB4}"/>
              </a:ext>
            </a:extLst>
          </p:cNvPr>
          <p:cNvSpPr txBox="1"/>
          <p:nvPr/>
        </p:nvSpPr>
        <p:spPr>
          <a:xfrm>
            <a:off x="9722498" y="186612"/>
            <a:ext cx="2043403" cy="748425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D1A063E-5590-9030-CE9D-3ACA37F24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3E827EB-3D99-450E-8B9E-4427A04CF0F0}"/>
              </a:ext>
            </a:extLst>
          </p:cNvPr>
          <p:cNvSpPr txBox="1">
            <a:spLocks/>
          </p:cNvSpPr>
          <p:nvPr/>
        </p:nvSpPr>
        <p:spPr>
          <a:xfrm>
            <a:off x="838200" y="4326572"/>
            <a:ext cx="379544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r>
              <a:rPr lang="it-IT" sz="3600" b="1" dirty="0" err="1">
                <a:solidFill>
                  <a:srgbClr val="5B6D85"/>
                </a:solidFill>
              </a:rPr>
              <a:t>Final</a:t>
            </a:r>
            <a:r>
              <a:rPr lang="it-IT" sz="3600" b="1" dirty="0">
                <a:solidFill>
                  <a:srgbClr val="5B6D85"/>
                </a:solidFill>
              </a:rPr>
              <a:t> Meeting</a:t>
            </a:r>
          </a:p>
          <a:p>
            <a:r>
              <a:rPr lang="it-IT" sz="1400" b="1" dirty="0">
                <a:solidFill>
                  <a:srgbClr val="7196BE"/>
                </a:solidFill>
              </a:rPr>
              <a:t>Martedì 30 Giugno – Giovedì 02 Luglio</a:t>
            </a:r>
          </a:p>
          <a:p>
            <a:endParaRPr lang="it-IT" dirty="0"/>
          </a:p>
        </p:txBody>
      </p:sp>
      <p:sp>
        <p:nvSpPr>
          <p:cNvPr id="9" name="Segnaposto contenuto 20">
            <a:extLst>
              <a:ext uri="{FF2B5EF4-FFF2-40B4-BE49-F238E27FC236}">
                <a16:creationId xmlns:a16="http://schemas.microsoft.com/office/drawing/2014/main" id="{1E1A7E26-2111-4DBA-92F1-ABFCD58AD07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5791834"/>
            <a:ext cx="3795444" cy="387764"/>
          </a:xfrm>
        </p:spPr>
        <p:txBody>
          <a:bodyPr>
            <a:normAutofit/>
          </a:bodyPr>
          <a:lstStyle/>
          <a:p>
            <a:r>
              <a:rPr lang="it-IT" sz="1400" b="1" i="1" dirty="0">
                <a:solidFill>
                  <a:srgbClr val="2A65AF"/>
                </a:solidFill>
              </a:rPr>
              <a:t>OAA - Osservatorio Astrofisico di Arcetri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DF763D7-8B5C-9E92-68BE-8B0C3C291F2B}"/>
              </a:ext>
            </a:extLst>
          </p:cNvPr>
          <p:cNvSpPr txBox="1">
            <a:spLocks/>
          </p:cNvSpPr>
          <p:nvPr/>
        </p:nvSpPr>
        <p:spPr>
          <a:xfrm>
            <a:off x="4198277" y="6093702"/>
            <a:ext cx="3795445" cy="974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8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it-IT" sz="1600" kern="120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Giovanni Naldi</a:t>
            </a:r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6545E-9D1D-4619-C39A-792F31329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D849563-3DF8-254C-D6B3-661793E1AF5C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D729635-B098-D946-315C-A9E4DBBEFE66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AA4EFCF-67F6-9C41-5ECD-D13B016400BA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B0796524-2F5B-1095-4BD4-672DF809E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D8FD7C8C-6BF4-62C9-690D-4BCE495A136F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Componenti Hardware: Cluster HPC </a:t>
            </a:r>
          </a:p>
        </p:txBody>
      </p:sp>
      <p:pic>
        <p:nvPicPr>
          <p:cNvPr id="5" name="Immagine 4" descr="Immagine che contiene testo, diagramma, schermata, Biglietto Post-it&#10;&#10;Il contenuto generato dall'IA potrebbe non essere corretto.">
            <a:extLst>
              <a:ext uri="{FF2B5EF4-FFF2-40B4-BE49-F238E27FC236}">
                <a16:creationId xmlns:a16="http://schemas.microsoft.com/office/drawing/2014/main" id="{DA037DC3-23BE-AAE8-8F24-C6112B404B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92" y="1936384"/>
            <a:ext cx="8469415" cy="429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25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CAD33-61CC-1B85-01CC-4D3223FC0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F87A5FD-E3D7-85F3-BD40-5E21C09C563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60B23DA-3F71-FFC0-4422-1D16533652F0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0390F39-FC61-DDA6-3751-AD02CD3AA3F0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B44A3FE-1CDB-F366-1FE2-C22780F82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84CABAC5-E165-D5A5-3A1F-5C058625F220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Componenti Hardware: Cluster HPC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67AFD2D-E773-6621-7801-1BC4315FF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03" y="1855851"/>
            <a:ext cx="7835993" cy="44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20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511F2-F0CF-3E55-CD1B-D09C8C360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8658D45-CE94-6CE0-BEF1-32511E2CEB6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A3EE934-8644-5B01-7557-612A2B25FE0D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6F469D8-C628-B1ED-7E20-7FBBB3B45D82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7858CC07-1EFB-C1FD-7B5B-39DD45F4A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848C328-2F34-E881-4A48-B669731E1B04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Componenti Hardware: Cluster HPC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7AB7EAA-B6C8-F898-16F4-21062D342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371" y="2840962"/>
            <a:ext cx="4459823" cy="25086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DBDA1BA-45F8-1C5B-BB35-EA0F45676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07924" y="2840961"/>
            <a:ext cx="4459824" cy="250865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4DA7FFD-EF2A-17B4-F031-30C545AFC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791476" y="2840959"/>
            <a:ext cx="4459828" cy="250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45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D9CEF-00E6-529D-2C8D-05275A419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B027B76-F1B8-9E38-EC29-4433F6A406F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4C5F8D5-09B4-2933-8924-F4B277502B9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0F83020-43C7-DA91-11CF-D0C45788FA5C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4E28C928-18DC-E099-C97A-04420FB5A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62DEE2F-5570-592B-BD61-78F323C269D5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Procurement Cluster HPC 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CC3B3C0-7DC8-D643-9CF4-750AB7AB05E4}"/>
              </a:ext>
            </a:extLst>
          </p:cNvPr>
          <p:cNvSpPr txBox="1">
            <a:spLocks/>
          </p:cNvSpPr>
          <p:nvPr/>
        </p:nvSpPr>
        <p:spPr>
          <a:xfrm>
            <a:off x="445008" y="1837496"/>
            <a:ext cx="11385042" cy="3410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 Procedura di gara aperta (ordine sopra soglia)</a:t>
            </a:r>
          </a:p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 Attività di </a:t>
            </a:r>
            <a:r>
              <a:rPr lang="it-IT" sz="2600" u="sng" dirty="0">
                <a:solidFill>
                  <a:srgbClr val="5B6D85"/>
                </a:solidFill>
              </a:rPr>
              <a:t>progettazione dell’architettura del sistema</a:t>
            </a:r>
            <a:r>
              <a:rPr lang="it-IT" sz="2600" dirty="0">
                <a:solidFill>
                  <a:srgbClr val="5B6D85"/>
                </a:solidFill>
              </a:rPr>
              <a:t> e stesura capitolato tecnico</a:t>
            </a:r>
          </a:p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 Passi principali 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Gara pubblicata: 28/08/2024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Contratto firmato: 19/05/2025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Materiale consegnato: 27/11/2025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Materiale installato: 21/04/2026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Materiale testato e accettato: 23/04/2026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Procedura conclusa </a:t>
            </a:r>
          </a:p>
        </p:txBody>
      </p:sp>
      <p:pic>
        <p:nvPicPr>
          <p:cNvPr id="32" name="Immagine 31" descr="Immagine che contiene Elementi grafici, simbolo, Carattere, logo&#10;&#10;Il contenuto generato dall'IA potrebbe non essere corretto.">
            <a:extLst>
              <a:ext uri="{FF2B5EF4-FFF2-40B4-BE49-F238E27FC236}">
                <a16:creationId xmlns:a16="http://schemas.microsoft.com/office/drawing/2014/main" id="{778006AA-3BF5-7423-2933-D1ECAD393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16708" r="12444" b="17624"/>
          <a:stretch/>
        </p:blipFill>
        <p:spPr>
          <a:xfrm>
            <a:off x="3590080" y="4818408"/>
            <a:ext cx="369990" cy="3103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931CD8D-CBF4-CE24-B0D9-38249BFF2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17750" r="20207" b="4647"/>
          <a:stretch>
            <a:fillRect/>
          </a:stretch>
        </p:blipFill>
        <p:spPr>
          <a:xfrm>
            <a:off x="6928702" y="2729158"/>
            <a:ext cx="4485264" cy="356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74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6F426-DFDB-ACFC-0DA2-570C348AB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9B67A60-9E1D-9A30-9B7F-8362BDAE82CE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B4FABD0-3CCB-94B8-EEA8-A38224DA3FEA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AAB654C-3EEF-D7DE-5BF6-945B3B6C2B2A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A778ABA3-2195-AE18-F5D8-684D84204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2623A73D-3A0F-38DA-05EC-B0450576C485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Attività di sviluppo firmware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9E874D3-3A63-41FA-C5CB-2CC39DFA5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11" y="1846326"/>
            <a:ext cx="9445178" cy="44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62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8DD09-6531-3327-6472-750A6B6F6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B5AB905-EC2D-B927-FA0A-24B8E675F5B1}"/>
              </a:ext>
            </a:extLst>
          </p:cNvPr>
          <p:cNvSpPr txBox="1">
            <a:spLocks/>
          </p:cNvSpPr>
          <p:nvPr/>
        </p:nvSpPr>
        <p:spPr>
          <a:xfrm>
            <a:off x="445008" y="1942271"/>
            <a:ext cx="11385042" cy="3410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 Procedura di affidamento diretto (ordine entro i 140 </a:t>
            </a:r>
            <a:r>
              <a:rPr lang="it-IT" sz="2600" dirty="0" err="1">
                <a:solidFill>
                  <a:srgbClr val="5B6D85"/>
                </a:solidFill>
              </a:rPr>
              <a:t>kEuro</a:t>
            </a:r>
            <a:r>
              <a:rPr lang="it-IT" sz="2600" dirty="0">
                <a:solidFill>
                  <a:srgbClr val="5B6D85"/>
                </a:solidFill>
              </a:rPr>
              <a:t>)</a:t>
            </a:r>
          </a:p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 Attività di </a:t>
            </a:r>
            <a:r>
              <a:rPr lang="it-IT" sz="2600" u="sng" dirty="0">
                <a:solidFill>
                  <a:srgbClr val="5B6D85"/>
                </a:solidFill>
              </a:rPr>
              <a:t>progettazione dell’architettura del sistema</a:t>
            </a:r>
            <a:r>
              <a:rPr lang="it-IT" sz="2600" dirty="0">
                <a:solidFill>
                  <a:srgbClr val="5B6D85"/>
                </a:solidFill>
              </a:rPr>
              <a:t> e stesura capitolato tecnico</a:t>
            </a:r>
          </a:p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 Passi principali 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Determina a contrarre: 29/09/2025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Determina di affidamento diretto pubblicata: 17/11/2025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Contratto firmato: 26/11/2025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Attività terminata e deliverables consegnati: 17/04/2026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Procedura conclusa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57B6AEB-70B7-7758-0AF5-09E2819FE8B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1F451D-EFFD-543A-8CAE-73CAEE1919D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6AD5674-CE04-1179-3C1C-9D99E89F5F16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6EE16C85-6086-B22F-247B-A83EA60DB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02DC0D9D-A4D6-9C44-D0C2-016D6E36A732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Contratto per attività di sviluppo firmware </a:t>
            </a:r>
          </a:p>
        </p:txBody>
      </p:sp>
      <p:pic>
        <p:nvPicPr>
          <p:cNvPr id="32" name="Immagine 31" descr="Immagine che contiene Elementi grafici, simbolo, Carattere, logo&#10;&#10;Il contenuto generato dall'IA potrebbe non essere corretto.">
            <a:extLst>
              <a:ext uri="{FF2B5EF4-FFF2-40B4-BE49-F238E27FC236}">
                <a16:creationId xmlns:a16="http://schemas.microsoft.com/office/drawing/2014/main" id="{EBF429A0-F91D-29E2-1814-F0F14D5DB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16708" r="12444" b="17624"/>
          <a:stretch/>
        </p:blipFill>
        <p:spPr>
          <a:xfrm>
            <a:off x="3609130" y="4607333"/>
            <a:ext cx="369990" cy="31033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12C6B6A-1D32-EDD5-C175-97FCDF4F4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8" t="37917" r="20463" b="33939"/>
          <a:stretch>
            <a:fillRect/>
          </a:stretch>
        </p:blipFill>
        <p:spPr>
          <a:xfrm>
            <a:off x="7296150" y="3467794"/>
            <a:ext cx="4591050" cy="19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FBBAC-A031-C505-0D05-ADDFF0785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40588D7-60CF-0678-0509-FFE2914AE78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C7E10D-84E3-143B-C526-32450F36DF3E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2BD8FF4-9473-B8DC-A85E-401E15681916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F1ACDCFD-2E9A-EDC7-C212-22CE6DBC5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2A8EDBCD-B32E-8156-CFB0-ECD3540993F8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Attività di sviluppo software </a:t>
            </a:r>
          </a:p>
        </p:txBody>
      </p:sp>
      <p:pic>
        <p:nvPicPr>
          <p:cNvPr id="5" name="Immagine 4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0BC79172-2D59-524C-542A-CDD2566E8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47" y="1865376"/>
            <a:ext cx="7862705" cy="441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54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D4596-B019-5DAB-4D39-9B67818AA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E013AEB2-C78E-B707-AEC1-736C80A5BAE7}"/>
              </a:ext>
            </a:extLst>
          </p:cNvPr>
          <p:cNvSpPr txBox="1">
            <a:spLocks/>
          </p:cNvSpPr>
          <p:nvPr/>
        </p:nvSpPr>
        <p:spPr>
          <a:xfrm>
            <a:off x="445008" y="1942271"/>
            <a:ext cx="11584964" cy="4325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 Procedura di affidamento diretto (ordine entro i 140 </a:t>
            </a:r>
            <a:r>
              <a:rPr lang="it-IT" sz="2600" dirty="0" err="1">
                <a:solidFill>
                  <a:srgbClr val="5B6D85"/>
                </a:solidFill>
              </a:rPr>
              <a:t>kEuro</a:t>
            </a:r>
            <a:r>
              <a:rPr lang="it-IT" sz="2600" dirty="0">
                <a:solidFill>
                  <a:srgbClr val="5B6D85"/>
                </a:solidFill>
              </a:rPr>
              <a:t>)</a:t>
            </a:r>
          </a:p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 Attività di </a:t>
            </a:r>
            <a:r>
              <a:rPr lang="it-IT" sz="2600" u="sng" dirty="0">
                <a:solidFill>
                  <a:srgbClr val="5B6D85"/>
                </a:solidFill>
              </a:rPr>
              <a:t>progettazione dell’architettura del sistema</a:t>
            </a:r>
            <a:r>
              <a:rPr lang="it-IT" sz="2600" dirty="0">
                <a:solidFill>
                  <a:srgbClr val="5B6D85"/>
                </a:solidFill>
              </a:rPr>
              <a:t> e stesura capitolato tecnico</a:t>
            </a:r>
          </a:p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 </a:t>
            </a:r>
            <a:r>
              <a:rPr lang="it-IT" sz="2600" b="1" dirty="0">
                <a:solidFill>
                  <a:srgbClr val="5B6D85"/>
                </a:solidFill>
              </a:rPr>
              <a:t>Impossibilità di stipulare contratto PNRR con partner estero (Università di Malta)</a:t>
            </a:r>
          </a:p>
          <a:p>
            <a:pPr marL="228600" lvl="1">
              <a:spcBef>
                <a:spcPts val="1200"/>
              </a:spcBef>
            </a:pPr>
            <a:r>
              <a:rPr lang="it-IT" sz="2600" dirty="0">
                <a:solidFill>
                  <a:srgbClr val="5B6D85"/>
                </a:solidFill>
              </a:rPr>
              <a:t> Contratto caricato su altri fondi (con ritardo conseguente)</a:t>
            </a:r>
          </a:p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Passi principali 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Determina a contrarre: 27/10/2025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Determina di affidamento diretto pubblicata: 26/03/2026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Contratto firmato: 13/04/2026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b="1" dirty="0">
                <a:solidFill>
                  <a:srgbClr val="5B6D85"/>
                </a:solidFill>
              </a:rPr>
              <a:t>Procedura in itinere 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75186D1-A8E4-CBC0-D6D4-2E5492E3413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9D65AF-4974-5192-18B5-B6E033216DE0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33949C9-AA30-E48A-9503-527CA71DDC59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6798A77-7589-7400-C7D9-B6780E304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88F5A5B-8A3C-9278-04E8-90EE052B618E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Contratto per attività di sviluppo software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FEDDBF0-506D-94F6-0F99-EB0CFB151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1" t="34923" r="83216" b="47231"/>
          <a:stretch>
            <a:fillRect/>
          </a:stretch>
        </p:blipFill>
        <p:spPr>
          <a:xfrm>
            <a:off x="285750" y="2838450"/>
            <a:ext cx="523030" cy="5524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A1AD367-EE6A-680F-15B9-06BF85843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1" t="38250" r="70333" b="50000"/>
          <a:stretch>
            <a:fillRect/>
          </a:stretch>
        </p:blipFill>
        <p:spPr>
          <a:xfrm>
            <a:off x="3562343" y="5202460"/>
            <a:ext cx="508210" cy="51930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259B878-3156-F22D-72A5-9CBEE1181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5" t="38750" r="20871" b="33472"/>
          <a:stretch>
            <a:fillRect/>
          </a:stretch>
        </p:blipFill>
        <p:spPr>
          <a:xfrm>
            <a:off x="7257947" y="4104860"/>
            <a:ext cx="4743450" cy="1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03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69186-5C7F-1B6C-1481-D647445B0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530D39D0-0B0D-6738-035C-64F31EA2025A}"/>
              </a:ext>
            </a:extLst>
          </p:cNvPr>
          <p:cNvSpPr txBox="1">
            <a:spLocks/>
          </p:cNvSpPr>
          <p:nvPr/>
        </p:nvSpPr>
        <p:spPr>
          <a:xfrm>
            <a:off x="187833" y="1770126"/>
            <a:ext cx="11832718" cy="45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 Abilitare le osservazioni con array di </a:t>
            </a:r>
            <a:r>
              <a:rPr lang="en-US" sz="2600" dirty="0">
                <a:solidFill>
                  <a:srgbClr val="5B6D85"/>
                </a:solidFill>
              </a:rPr>
              <a:t>32 </a:t>
            </a:r>
            <a:r>
              <a:rPr lang="en-US" sz="2600" dirty="0" err="1">
                <a:solidFill>
                  <a:srgbClr val="5B6D85"/>
                </a:solidFill>
              </a:rPr>
              <a:t>cilindri</a:t>
            </a:r>
            <a:r>
              <a:rPr lang="en-US" sz="2600" dirty="0">
                <a:solidFill>
                  <a:srgbClr val="5B6D85"/>
                </a:solidFill>
              </a:rPr>
              <a:t> (</a:t>
            </a:r>
            <a:r>
              <a:rPr lang="en-US" sz="2600" dirty="0" err="1">
                <a:solidFill>
                  <a:srgbClr val="5B6D85"/>
                </a:solidFill>
              </a:rPr>
              <a:t>ramo</a:t>
            </a:r>
            <a:r>
              <a:rPr lang="en-US" sz="2600" dirty="0">
                <a:solidFill>
                  <a:srgbClr val="5B6D85"/>
                </a:solidFill>
              </a:rPr>
              <a:t> N-S) con </a:t>
            </a:r>
            <a:r>
              <a:rPr lang="en-US" sz="2600" dirty="0" err="1">
                <a:solidFill>
                  <a:srgbClr val="5B6D85"/>
                </a:solidFill>
              </a:rPr>
              <a:t>singolo</a:t>
            </a:r>
            <a:r>
              <a:rPr lang="en-US" sz="2600" dirty="0">
                <a:solidFill>
                  <a:srgbClr val="5B6D85"/>
                </a:solidFill>
              </a:rPr>
              <a:t> beam </a:t>
            </a:r>
            <a:r>
              <a:rPr lang="en-US" sz="2600" dirty="0" err="1">
                <a:solidFill>
                  <a:srgbClr val="5B6D85"/>
                </a:solidFill>
              </a:rPr>
              <a:t>direzionabile</a:t>
            </a:r>
            <a:r>
              <a:rPr lang="en-US" sz="2600" dirty="0">
                <a:solidFill>
                  <a:srgbClr val="5B6D85"/>
                </a:solidFill>
              </a:rPr>
              <a:t> </a:t>
            </a:r>
            <a:r>
              <a:rPr lang="en-US" sz="2600" dirty="0">
                <a:solidFill>
                  <a:srgbClr val="5B6D85"/>
                </a:solidFill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5B6D85"/>
                </a:solidFill>
                <a:sym typeface="Wingdings" panose="05000000000000000000" pitchFamily="2" charset="2"/>
              </a:rPr>
              <a:t>fattore</a:t>
            </a:r>
            <a:r>
              <a:rPr lang="en-US" sz="2600" dirty="0">
                <a:solidFill>
                  <a:srgbClr val="5B6D85"/>
                </a:solidFill>
                <a:sym typeface="Wingdings" panose="05000000000000000000" pitchFamily="2" charset="2"/>
              </a:rPr>
              <a:t> 2x di </a:t>
            </a:r>
            <a:r>
              <a:rPr lang="en-US" sz="2600" dirty="0" err="1">
                <a:solidFill>
                  <a:srgbClr val="5B6D85"/>
                </a:solidFill>
                <a:sym typeface="Wingdings" panose="05000000000000000000" pitchFamily="2" charset="2"/>
              </a:rPr>
              <a:t>miglioramento</a:t>
            </a:r>
            <a:r>
              <a:rPr lang="en-US" sz="2600" dirty="0">
                <a:solidFill>
                  <a:srgbClr val="5B6D85"/>
                </a:solidFill>
                <a:sym typeface="Wingdings" panose="05000000000000000000" pitchFamily="2" charset="2"/>
              </a:rPr>
              <a:t> rispetto a </a:t>
            </a:r>
            <a:r>
              <a:rPr lang="en-US" sz="2600" dirty="0" err="1">
                <a:solidFill>
                  <a:srgbClr val="5B6D85"/>
                </a:solidFill>
                <a:sym typeface="Wingdings" panose="05000000000000000000" pitchFamily="2" charset="2"/>
              </a:rPr>
              <a:t>quanto</a:t>
            </a:r>
            <a:r>
              <a:rPr lang="en-US" sz="2600" dirty="0">
                <a:solidFill>
                  <a:srgbClr val="5B6D85"/>
                </a:solidFill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5B6D85"/>
                </a:solidFill>
                <a:sym typeface="Wingdings" panose="05000000000000000000" pitchFamily="2" charset="2"/>
              </a:rPr>
              <a:t>disponibile</a:t>
            </a:r>
            <a:r>
              <a:rPr lang="en-US" sz="2600" dirty="0">
                <a:solidFill>
                  <a:srgbClr val="5B6D85"/>
                </a:solidFill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5B6D85"/>
                </a:solidFill>
                <a:sym typeface="Wingdings" panose="05000000000000000000" pitchFamily="2" charset="2"/>
              </a:rPr>
              <a:t>oggi</a:t>
            </a:r>
            <a:r>
              <a:rPr lang="en-US" sz="2600" dirty="0">
                <a:solidFill>
                  <a:srgbClr val="5B6D85"/>
                </a:solidFill>
              </a:rPr>
              <a:t> </a:t>
            </a: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5B6D85"/>
                </a:solidFill>
              </a:rPr>
              <a:t> Nuovo software di </a:t>
            </a:r>
            <a:r>
              <a:rPr lang="en-US" dirty="0" err="1">
                <a:solidFill>
                  <a:srgbClr val="5B6D85"/>
                </a:solidFill>
              </a:rPr>
              <a:t>monitoraggio</a:t>
            </a:r>
            <a:r>
              <a:rPr lang="en-US" dirty="0">
                <a:solidFill>
                  <a:srgbClr val="5B6D85"/>
                </a:solidFill>
              </a:rPr>
              <a:t> e </a:t>
            </a:r>
            <a:r>
              <a:rPr lang="en-US" dirty="0" err="1">
                <a:solidFill>
                  <a:srgbClr val="5B6D85"/>
                </a:solidFill>
              </a:rPr>
              <a:t>controllo</a:t>
            </a:r>
            <a:r>
              <a:rPr lang="en-US" dirty="0">
                <a:solidFill>
                  <a:srgbClr val="5B6D85"/>
                </a:solidFill>
              </a:rPr>
              <a:t>  </a:t>
            </a:r>
            <a:r>
              <a:rPr lang="en-US" dirty="0">
                <a:solidFill>
                  <a:srgbClr val="5B6D85"/>
                </a:solidFill>
                <a:sym typeface="Wingdings" panose="05000000000000000000" pitchFamily="2" charset="2"/>
              </a:rPr>
              <a:t>--&gt;  </a:t>
            </a:r>
            <a:r>
              <a:rPr lang="en-US" dirty="0">
                <a:solidFill>
                  <a:srgbClr val="5B6D85"/>
                </a:solidFill>
              </a:rPr>
              <a:t>Francesco</a:t>
            </a: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5B6D85"/>
                </a:solidFill>
              </a:rPr>
              <a:t> Test in hardware del nuovo </a:t>
            </a:r>
            <a:r>
              <a:rPr lang="en-US" dirty="0" err="1">
                <a:solidFill>
                  <a:srgbClr val="5B6D85"/>
                </a:solidFill>
              </a:rPr>
              <a:t>canalizzatore</a:t>
            </a:r>
            <a:r>
              <a:rPr lang="en-US" dirty="0">
                <a:solidFill>
                  <a:srgbClr val="5B6D85"/>
                </a:solidFill>
              </a:rPr>
              <a:t>  </a:t>
            </a:r>
            <a:r>
              <a:rPr lang="en-US" dirty="0">
                <a:solidFill>
                  <a:srgbClr val="5B6D85"/>
                </a:solidFill>
                <a:sym typeface="Wingdings" panose="05000000000000000000" pitchFamily="2" charset="2"/>
              </a:rPr>
              <a:t>--&gt;  </a:t>
            </a:r>
            <a:r>
              <a:rPr lang="en-US" dirty="0">
                <a:solidFill>
                  <a:srgbClr val="5B6D85"/>
                </a:solidFill>
              </a:rPr>
              <a:t>Francesco</a:t>
            </a: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5B6D85"/>
                </a:solidFill>
              </a:rPr>
              <a:t> Nuovo software </a:t>
            </a:r>
            <a:r>
              <a:rPr lang="fr-FR" dirty="0">
                <a:solidFill>
                  <a:srgbClr val="5B6D85"/>
                </a:solidFill>
              </a:rPr>
              <a:t>DAQ (Digital Acquisition)</a:t>
            </a:r>
          </a:p>
          <a:p>
            <a:pPr marL="457200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5B6D85"/>
                </a:solidFill>
                <a:sym typeface="Wingdings" panose="05000000000000000000" pitchFamily="2" charset="2"/>
              </a:rPr>
              <a:t>	--&gt;  Malta (</a:t>
            </a:r>
            <a:r>
              <a:rPr lang="en-US" dirty="0" err="1">
                <a:solidFill>
                  <a:srgbClr val="5B6D85"/>
                </a:solidFill>
                <a:sym typeface="Wingdings" panose="05000000000000000000" pitchFamily="2" charset="2"/>
              </a:rPr>
              <a:t>contratto</a:t>
            </a:r>
            <a:r>
              <a:rPr lang="en-US" dirty="0">
                <a:solidFill>
                  <a:srgbClr val="5B6D85"/>
                </a:solidFill>
                <a:sym typeface="Wingdings" panose="05000000000000000000" pitchFamily="2" charset="2"/>
              </a:rPr>
              <a:t>), Francesco</a:t>
            </a:r>
            <a:endParaRPr lang="fr-FR" dirty="0">
              <a:solidFill>
                <a:srgbClr val="5B6D85"/>
              </a:solidFill>
            </a:endParaRP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5B6D85"/>
                </a:solidFill>
              </a:rPr>
              <a:t> Nuovo software per </a:t>
            </a:r>
            <a:r>
              <a:rPr lang="fr-FR" dirty="0" err="1">
                <a:solidFill>
                  <a:srgbClr val="5B6D85"/>
                </a:solidFill>
              </a:rPr>
              <a:t>beamforming</a:t>
            </a:r>
            <a:r>
              <a:rPr lang="fr-FR" dirty="0">
                <a:solidFill>
                  <a:srgbClr val="5B6D85"/>
                </a:solidFill>
              </a:rPr>
              <a:t> (multi-</a:t>
            </a:r>
            <a:r>
              <a:rPr lang="fr-FR" dirty="0" err="1">
                <a:solidFill>
                  <a:srgbClr val="5B6D85"/>
                </a:solidFill>
              </a:rPr>
              <a:t>beam</a:t>
            </a:r>
            <a:r>
              <a:rPr lang="fr-FR" dirty="0">
                <a:solidFill>
                  <a:srgbClr val="5B6D85"/>
                </a:solidFill>
              </a:rPr>
              <a:t>) e </a:t>
            </a:r>
            <a:r>
              <a:rPr lang="fr-FR" dirty="0" err="1">
                <a:solidFill>
                  <a:srgbClr val="5B6D85"/>
                </a:solidFill>
              </a:rPr>
              <a:t>correlazione</a:t>
            </a:r>
            <a:endParaRPr lang="fr-FR" dirty="0">
              <a:solidFill>
                <a:srgbClr val="5B6D85"/>
              </a:solidFill>
            </a:endParaRPr>
          </a:p>
          <a:p>
            <a:pPr marL="457200" lvl="2" indent="0">
              <a:spcBef>
                <a:spcPts val="0"/>
              </a:spcBef>
              <a:buNone/>
            </a:pPr>
            <a:r>
              <a:rPr lang="en-US" dirty="0">
                <a:solidFill>
                  <a:srgbClr val="5B6D85"/>
                </a:solidFill>
              </a:rPr>
              <a:t>  	</a:t>
            </a:r>
            <a:r>
              <a:rPr lang="en-US" dirty="0">
                <a:solidFill>
                  <a:srgbClr val="5B6D85"/>
                </a:solidFill>
                <a:sym typeface="Wingdings" panose="05000000000000000000" pitchFamily="2" charset="2"/>
              </a:rPr>
              <a:t>--&gt;  Malta (</a:t>
            </a:r>
            <a:r>
              <a:rPr lang="en-US" dirty="0" err="1">
                <a:solidFill>
                  <a:srgbClr val="5B6D85"/>
                </a:solidFill>
                <a:sym typeface="Wingdings" panose="05000000000000000000" pitchFamily="2" charset="2"/>
              </a:rPr>
              <a:t>contratto</a:t>
            </a:r>
            <a:r>
              <a:rPr lang="en-US" dirty="0">
                <a:solidFill>
                  <a:srgbClr val="5B6D85"/>
                </a:solidFill>
                <a:sym typeface="Wingdings" panose="05000000000000000000" pitchFamily="2" charset="2"/>
              </a:rPr>
              <a:t>)</a:t>
            </a: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5B6D85"/>
                </a:solidFill>
              </a:rPr>
              <a:t> </a:t>
            </a:r>
            <a:r>
              <a:rPr lang="fr-FR" dirty="0" err="1">
                <a:solidFill>
                  <a:srgbClr val="5B6D85"/>
                </a:solidFill>
              </a:rPr>
              <a:t>Abilitare</a:t>
            </a:r>
            <a:r>
              <a:rPr lang="fr-FR" dirty="0">
                <a:solidFill>
                  <a:srgbClr val="5B6D85"/>
                </a:solidFill>
              </a:rPr>
              <a:t> la pipeline di </a:t>
            </a:r>
            <a:r>
              <a:rPr lang="fr-FR" dirty="0" err="1">
                <a:solidFill>
                  <a:srgbClr val="5B6D85"/>
                </a:solidFill>
              </a:rPr>
              <a:t>detection</a:t>
            </a:r>
            <a:r>
              <a:rPr lang="fr-FR" dirty="0">
                <a:solidFill>
                  <a:srgbClr val="5B6D85"/>
                </a:solidFill>
              </a:rPr>
              <a:t> FRB </a:t>
            </a:r>
            <a:r>
              <a:rPr lang="en-US" dirty="0">
                <a:solidFill>
                  <a:srgbClr val="5B6D85"/>
                </a:solidFill>
              </a:rPr>
              <a:t>(Heimdall) in </a:t>
            </a:r>
            <a:r>
              <a:rPr lang="en-US" dirty="0" err="1">
                <a:solidFill>
                  <a:srgbClr val="5B6D85"/>
                </a:solidFill>
              </a:rPr>
              <a:t>modalità</a:t>
            </a:r>
            <a:r>
              <a:rPr lang="en-US" dirty="0">
                <a:solidFill>
                  <a:srgbClr val="5B6D85"/>
                </a:solidFill>
              </a:rPr>
              <a:t> real-time  </a:t>
            </a:r>
          </a:p>
          <a:p>
            <a:pPr marL="457200" lvl="2" indent="0">
              <a:spcBef>
                <a:spcPts val="0"/>
              </a:spcBef>
              <a:buNone/>
            </a:pPr>
            <a:r>
              <a:rPr lang="en-US" dirty="0">
                <a:solidFill>
                  <a:srgbClr val="5B6D85"/>
                </a:solidFill>
              </a:rPr>
              <a:t>	--&gt;  Valentina, </a:t>
            </a:r>
            <a:r>
              <a:rPr lang="en-US" dirty="0">
                <a:solidFill>
                  <a:srgbClr val="5B6D85"/>
                </a:solidFill>
                <a:sym typeface="Wingdings" panose="05000000000000000000" pitchFamily="2" charset="2"/>
              </a:rPr>
              <a:t>Malta (</a:t>
            </a:r>
            <a:r>
              <a:rPr lang="en-US" dirty="0" err="1">
                <a:solidFill>
                  <a:srgbClr val="5B6D85"/>
                </a:solidFill>
                <a:sym typeface="Wingdings" panose="05000000000000000000" pitchFamily="2" charset="2"/>
              </a:rPr>
              <a:t>contratto</a:t>
            </a:r>
            <a:r>
              <a:rPr lang="en-US" dirty="0">
                <a:solidFill>
                  <a:srgbClr val="5B6D85"/>
                </a:solidFill>
                <a:sym typeface="Wingdings" panose="05000000000000000000" pitchFamily="2" charset="2"/>
              </a:rPr>
              <a:t>)</a:t>
            </a: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fr-FR" dirty="0">
                <a:solidFill>
                  <a:srgbClr val="5B6D85"/>
                </a:solidFill>
              </a:rPr>
              <a:t> </a:t>
            </a:r>
            <a:r>
              <a:rPr lang="fr-FR" dirty="0" err="1">
                <a:solidFill>
                  <a:srgbClr val="5B6D85"/>
                </a:solidFill>
              </a:rPr>
              <a:t>Ottimizzazione</a:t>
            </a:r>
            <a:r>
              <a:rPr lang="fr-FR" dirty="0">
                <a:solidFill>
                  <a:srgbClr val="5B6D85"/>
                </a:solidFill>
              </a:rPr>
              <a:t> </a:t>
            </a:r>
            <a:r>
              <a:rPr lang="fr-FR" dirty="0" err="1">
                <a:solidFill>
                  <a:srgbClr val="5B6D85"/>
                </a:solidFill>
              </a:rPr>
              <a:t>del</a:t>
            </a:r>
            <a:r>
              <a:rPr lang="fr-FR" dirty="0">
                <a:solidFill>
                  <a:srgbClr val="5B6D85"/>
                </a:solidFill>
              </a:rPr>
              <a:t> </a:t>
            </a:r>
            <a:r>
              <a:rPr lang="fr-FR" dirty="0" err="1">
                <a:solidFill>
                  <a:srgbClr val="5B6D85"/>
                </a:solidFill>
              </a:rPr>
              <a:t>classificatore</a:t>
            </a:r>
            <a:r>
              <a:rPr lang="fr-FR" dirty="0">
                <a:solidFill>
                  <a:srgbClr val="5B6D85"/>
                </a:solidFill>
              </a:rPr>
              <a:t> DL-</a:t>
            </a:r>
            <a:r>
              <a:rPr lang="fr-FR" dirty="0" err="1">
                <a:solidFill>
                  <a:srgbClr val="5B6D85"/>
                </a:solidFill>
              </a:rPr>
              <a:t>based</a:t>
            </a:r>
            <a:r>
              <a:rPr lang="fr-FR" dirty="0">
                <a:solidFill>
                  <a:srgbClr val="5B6D85"/>
                </a:solidFill>
              </a:rPr>
              <a:t> dei </a:t>
            </a:r>
            <a:r>
              <a:rPr lang="fr-FR" dirty="0" err="1">
                <a:solidFill>
                  <a:srgbClr val="5B6D85"/>
                </a:solidFill>
              </a:rPr>
              <a:t>candidati</a:t>
            </a:r>
            <a:r>
              <a:rPr lang="fr-FR" dirty="0">
                <a:solidFill>
                  <a:srgbClr val="5B6D85"/>
                </a:solidFill>
              </a:rPr>
              <a:t> FRB </a:t>
            </a:r>
            <a:r>
              <a:rPr lang="en-US" dirty="0">
                <a:solidFill>
                  <a:srgbClr val="5B6D85"/>
                </a:solidFill>
              </a:rPr>
              <a:t>(FETCH) </a:t>
            </a:r>
            <a:endParaRPr lang="en-US" dirty="0">
              <a:solidFill>
                <a:srgbClr val="5B6D85"/>
              </a:solidFill>
              <a:sym typeface="Wingdings" panose="05000000000000000000" pitchFamily="2" charset="2"/>
            </a:endParaRPr>
          </a:p>
          <a:p>
            <a:pPr marL="457200" lvl="2" indent="0">
              <a:spcBef>
                <a:spcPts val="0"/>
              </a:spcBef>
              <a:buNone/>
            </a:pPr>
            <a:r>
              <a:rPr lang="en-US" dirty="0">
                <a:solidFill>
                  <a:srgbClr val="5B6D85"/>
                </a:solidFill>
              </a:rPr>
              <a:t>	--&gt;  </a:t>
            </a:r>
            <a:r>
              <a:rPr lang="en-US" dirty="0" err="1">
                <a:solidFill>
                  <a:srgbClr val="5B6D85"/>
                </a:solidFill>
              </a:rPr>
              <a:t>tesi</a:t>
            </a:r>
            <a:r>
              <a:rPr lang="en-US" dirty="0">
                <a:solidFill>
                  <a:srgbClr val="5B6D85"/>
                </a:solidFill>
              </a:rPr>
              <a:t> di </a:t>
            </a:r>
            <a:r>
              <a:rPr lang="en-US" dirty="0" err="1">
                <a:solidFill>
                  <a:srgbClr val="5B6D85"/>
                </a:solidFill>
              </a:rPr>
              <a:t>laurea</a:t>
            </a:r>
            <a:r>
              <a:rPr lang="en-US" dirty="0">
                <a:solidFill>
                  <a:srgbClr val="5B6D85"/>
                </a:solidFill>
              </a:rPr>
              <a:t> </a:t>
            </a:r>
            <a:r>
              <a:rPr lang="en-US" dirty="0" err="1">
                <a:solidFill>
                  <a:srgbClr val="5B6D85"/>
                </a:solidFill>
              </a:rPr>
              <a:t>magistrale</a:t>
            </a:r>
            <a:r>
              <a:rPr lang="en-US" dirty="0">
                <a:solidFill>
                  <a:srgbClr val="5B6D85"/>
                </a:solidFill>
              </a:rPr>
              <a:t> A&amp;C </a:t>
            </a:r>
            <a:r>
              <a:rPr lang="en-US" dirty="0" err="1">
                <a:solidFill>
                  <a:srgbClr val="5B6D85"/>
                </a:solidFill>
              </a:rPr>
              <a:t>UniBO</a:t>
            </a:r>
            <a:r>
              <a:rPr lang="en-US" dirty="0">
                <a:solidFill>
                  <a:srgbClr val="5B6D85"/>
                </a:solidFill>
              </a:rPr>
              <a:t> + </a:t>
            </a:r>
            <a:r>
              <a:rPr lang="en-US" dirty="0" err="1">
                <a:solidFill>
                  <a:srgbClr val="5B6D85"/>
                </a:solidFill>
              </a:rPr>
              <a:t>un’altra</a:t>
            </a:r>
            <a:r>
              <a:rPr lang="en-US" dirty="0">
                <a:solidFill>
                  <a:srgbClr val="5B6D85"/>
                </a:solidFill>
              </a:rPr>
              <a:t> </a:t>
            </a:r>
            <a:r>
              <a:rPr lang="en-US" dirty="0" err="1">
                <a:solidFill>
                  <a:srgbClr val="5B6D85"/>
                </a:solidFill>
              </a:rPr>
              <a:t>programmata</a:t>
            </a:r>
            <a:r>
              <a:rPr lang="en-US" dirty="0">
                <a:solidFill>
                  <a:srgbClr val="5B6D85"/>
                </a:solidFill>
              </a:rPr>
              <a:t> (sett-</a:t>
            </a:r>
            <a:r>
              <a:rPr lang="en-US" dirty="0" err="1">
                <a:solidFill>
                  <a:srgbClr val="5B6D85"/>
                </a:solidFill>
              </a:rPr>
              <a:t>ott</a:t>
            </a:r>
            <a:r>
              <a:rPr lang="en-US" dirty="0">
                <a:solidFill>
                  <a:srgbClr val="5B6D85"/>
                </a:solidFill>
              </a:rPr>
              <a:t>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9D6C3A2-B1D2-1151-472A-89A6E0659CA6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502A3F-C6B7-912F-D01C-FB6F159256B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CBEF33F-1DAA-A8B3-CC97-F4F02D741855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918F177C-7655-0526-90B0-052140767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7CC08B8-667B-594A-6AD0-44E2D50B4024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Attività in corso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32D64BD-F419-2FDD-1B0E-60DE814E3A90}"/>
              </a:ext>
            </a:extLst>
          </p:cNvPr>
          <p:cNvGrpSpPr/>
          <p:nvPr/>
        </p:nvGrpSpPr>
        <p:grpSpPr>
          <a:xfrm>
            <a:off x="8448676" y="2733062"/>
            <a:ext cx="3648075" cy="2923877"/>
            <a:chOff x="8448676" y="2894987"/>
            <a:chExt cx="3648075" cy="2923877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C04011E-A995-66C8-5838-7FB628B5B881}"/>
                </a:ext>
              </a:extLst>
            </p:cNvPr>
            <p:cNvSpPr txBox="1"/>
            <p:nvPr/>
          </p:nvSpPr>
          <p:spPr>
            <a:xfrm>
              <a:off x="8448676" y="2894987"/>
              <a:ext cx="3648075" cy="2923877"/>
            </a:xfrm>
            <a:prstGeom prst="rect">
              <a:avLst/>
            </a:prstGeom>
            <a:solidFill>
              <a:srgbClr val="EBF2FE"/>
            </a:solidFill>
            <a:ln>
              <a:solidFill>
                <a:srgbClr val="5B6D8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i="1" dirty="0">
                  <a:solidFill>
                    <a:srgbClr val="4C5B70"/>
                  </a:solidFill>
                </a:rPr>
                <a:t>Strategia di sviluppo:</a:t>
              </a:r>
            </a:p>
            <a:p>
              <a:endParaRPr lang="it-IT" i="1" dirty="0">
                <a:solidFill>
                  <a:srgbClr val="5B6D85"/>
                </a:solidFill>
              </a:endParaRPr>
            </a:p>
            <a:p>
              <a:endParaRPr lang="it-IT" i="1" dirty="0">
                <a:solidFill>
                  <a:srgbClr val="5B6D85"/>
                </a:solidFill>
              </a:endParaRPr>
            </a:p>
            <a:p>
              <a:endParaRPr lang="it-IT" i="1" dirty="0">
                <a:solidFill>
                  <a:srgbClr val="5B6D85"/>
                </a:solidFill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it-IT" sz="1600" i="1" dirty="0">
                  <a:solidFill>
                    <a:srgbClr val="4C5B70"/>
                  </a:solidFill>
                </a:rPr>
                <a:t>Integrazione continua di nuove funzionalità senza interrompere le operazioni in produzione (approccio CI/CD)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endParaRPr lang="it-IT" sz="1600" i="1" dirty="0">
                <a:solidFill>
                  <a:srgbClr val="4C5B70"/>
                </a:solidFill>
              </a:endParaRP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it-IT" sz="1600" i="1" dirty="0">
                  <a:solidFill>
                    <a:srgbClr val="4C5B70"/>
                  </a:solidFill>
                </a:rPr>
                <a:t>Setup dedicati per attività di sviluppo, debugging, testing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0DD847E5-64A9-9047-F6BD-EF97E8E30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6800" y="3273949"/>
              <a:ext cx="523875" cy="600075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0F6D0A50-95DE-36C1-9002-22B5B86A3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34527" y="3450161"/>
              <a:ext cx="1152525" cy="247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2140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F59B6-F54C-C22C-8D58-6B7E02778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5A5C1D9D-A048-799B-0C39-A4C1B3BBF660}"/>
              </a:ext>
            </a:extLst>
          </p:cNvPr>
          <p:cNvSpPr txBox="1">
            <a:spLocks/>
          </p:cNvSpPr>
          <p:nvPr/>
        </p:nvSpPr>
        <p:spPr>
          <a:xfrm>
            <a:off x="187833" y="1770126"/>
            <a:ext cx="11546967" cy="3951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  <a:spcAft>
                <a:spcPts val="1200"/>
              </a:spcAft>
            </a:pPr>
            <a:r>
              <a:rPr lang="it-IT" sz="2600" dirty="0">
                <a:solidFill>
                  <a:srgbClr val="5B6D85"/>
                </a:solidFill>
              </a:rPr>
              <a:t> Abilitare le osservazioni con array di </a:t>
            </a:r>
            <a:r>
              <a:rPr lang="en-US" sz="2600" dirty="0">
                <a:solidFill>
                  <a:srgbClr val="5B6D85"/>
                </a:solidFill>
              </a:rPr>
              <a:t>32 </a:t>
            </a:r>
            <a:r>
              <a:rPr lang="en-US" sz="2600" dirty="0" err="1">
                <a:solidFill>
                  <a:srgbClr val="5B6D85"/>
                </a:solidFill>
              </a:rPr>
              <a:t>cilindri</a:t>
            </a:r>
            <a:r>
              <a:rPr lang="en-US" sz="2600" dirty="0">
                <a:solidFill>
                  <a:srgbClr val="5B6D85"/>
                </a:solidFill>
              </a:rPr>
              <a:t> (</a:t>
            </a:r>
            <a:r>
              <a:rPr lang="en-US" sz="2600" dirty="0" err="1">
                <a:solidFill>
                  <a:srgbClr val="5B6D85"/>
                </a:solidFill>
              </a:rPr>
              <a:t>ramo</a:t>
            </a:r>
            <a:r>
              <a:rPr lang="en-US" sz="2600" dirty="0">
                <a:solidFill>
                  <a:srgbClr val="5B6D85"/>
                </a:solidFill>
              </a:rPr>
              <a:t> N-S) con multi-beam e </a:t>
            </a:r>
            <a:r>
              <a:rPr lang="en-US" sz="2800" dirty="0">
                <a:solidFill>
                  <a:srgbClr val="5B6D85"/>
                </a:solidFill>
              </a:rPr>
              <a:t>in </a:t>
            </a:r>
            <a:r>
              <a:rPr lang="en-US" sz="2800" dirty="0" err="1">
                <a:solidFill>
                  <a:srgbClr val="5B6D85"/>
                </a:solidFill>
              </a:rPr>
              <a:t>modalità</a:t>
            </a:r>
            <a:r>
              <a:rPr lang="en-US" sz="2800" dirty="0">
                <a:solidFill>
                  <a:srgbClr val="5B6D85"/>
                </a:solidFill>
              </a:rPr>
              <a:t> real-time</a:t>
            </a:r>
          </a:p>
          <a:p>
            <a:pPr marL="228600" lvl="1">
              <a:spcBef>
                <a:spcPts val="1000"/>
              </a:spcBef>
            </a:pPr>
            <a:r>
              <a:rPr lang="en-US" sz="2600" dirty="0">
                <a:solidFill>
                  <a:srgbClr val="5B6D85"/>
                </a:solidFill>
              </a:rPr>
              <a:t> </a:t>
            </a:r>
            <a:r>
              <a:rPr lang="it-IT" sz="2600" dirty="0">
                <a:solidFill>
                  <a:srgbClr val="5B6D85"/>
                </a:solidFill>
              </a:rPr>
              <a:t>Abilitare le osservazioni con array di 64 cilindri (ramo N-S) </a:t>
            </a: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5B6D85"/>
                </a:solidFill>
              </a:rPr>
              <a:t> </a:t>
            </a:r>
            <a:r>
              <a:rPr lang="en-US" sz="2200" dirty="0" err="1">
                <a:solidFill>
                  <a:srgbClr val="5B6D85"/>
                </a:solidFill>
              </a:rPr>
              <a:t>Singolo</a:t>
            </a:r>
            <a:r>
              <a:rPr lang="en-US" sz="2200" dirty="0">
                <a:solidFill>
                  <a:srgbClr val="5B6D85"/>
                </a:solidFill>
              </a:rPr>
              <a:t> beam </a:t>
            </a:r>
            <a:r>
              <a:rPr lang="en-US" sz="2200" dirty="0" err="1">
                <a:solidFill>
                  <a:srgbClr val="5B6D85"/>
                </a:solidFill>
              </a:rPr>
              <a:t>direzionabile</a:t>
            </a:r>
            <a:r>
              <a:rPr lang="en-US" sz="2200" dirty="0">
                <a:solidFill>
                  <a:srgbClr val="5B6D85"/>
                </a:solidFill>
              </a:rPr>
              <a:t>, </a:t>
            </a:r>
            <a:r>
              <a:rPr lang="en-US" sz="2200" dirty="0" err="1">
                <a:solidFill>
                  <a:srgbClr val="5B6D85"/>
                </a:solidFill>
              </a:rPr>
              <a:t>modalità</a:t>
            </a:r>
            <a:r>
              <a:rPr lang="en-US" sz="2200" dirty="0">
                <a:solidFill>
                  <a:srgbClr val="5B6D85"/>
                </a:solidFill>
              </a:rPr>
              <a:t> real-time</a:t>
            </a:r>
          </a:p>
          <a:p>
            <a:pPr marL="800100" lvl="2" indent="-342900">
              <a:spcBef>
                <a:spcPts val="10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5B6D85"/>
                </a:solidFill>
              </a:rPr>
              <a:t> multi-beam, </a:t>
            </a:r>
            <a:r>
              <a:rPr lang="en-US" sz="2200" dirty="0" err="1">
                <a:solidFill>
                  <a:srgbClr val="5B6D85"/>
                </a:solidFill>
              </a:rPr>
              <a:t>modalità</a:t>
            </a:r>
            <a:r>
              <a:rPr lang="en-US" sz="2200" dirty="0">
                <a:solidFill>
                  <a:srgbClr val="5B6D85"/>
                </a:solidFill>
              </a:rPr>
              <a:t> real-time</a:t>
            </a:r>
          </a:p>
          <a:p>
            <a:pPr marL="228600" marR="0" lvl="1" fontAlgn="auto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600" dirty="0">
                <a:solidFill>
                  <a:srgbClr val="5B6D85"/>
                </a:solidFill>
              </a:rPr>
              <a:t> </a:t>
            </a:r>
            <a:r>
              <a:rPr lang="it-IT" sz="2600" dirty="0">
                <a:solidFill>
                  <a:srgbClr val="5B6D85"/>
                </a:solidFill>
              </a:rPr>
              <a:t>Abilitare le osservazioni con il ramo </a:t>
            </a:r>
            <a:r>
              <a:rPr lang="en-US" sz="2600" dirty="0">
                <a:solidFill>
                  <a:srgbClr val="5B6D85"/>
                </a:solidFill>
              </a:rPr>
              <a:t>Est-</a:t>
            </a:r>
            <a:r>
              <a:rPr lang="en-US" sz="2600" dirty="0" err="1">
                <a:solidFill>
                  <a:srgbClr val="5B6D85"/>
                </a:solidFill>
              </a:rPr>
              <a:t>Ovest</a:t>
            </a:r>
            <a:endParaRPr lang="en-US" sz="2600" dirty="0">
              <a:solidFill>
                <a:srgbClr val="5B6D85"/>
              </a:solidFill>
            </a:endParaRP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5B6D85"/>
                </a:solidFill>
              </a:rPr>
              <a:t> </a:t>
            </a:r>
            <a:r>
              <a:rPr lang="en-US" sz="2200" dirty="0" err="1">
                <a:solidFill>
                  <a:srgbClr val="5B6D85"/>
                </a:solidFill>
              </a:rPr>
              <a:t>Singolo</a:t>
            </a:r>
            <a:r>
              <a:rPr lang="en-US" sz="2200" dirty="0">
                <a:solidFill>
                  <a:srgbClr val="5B6D85"/>
                </a:solidFill>
              </a:rPr>
              <a:t> beam </a:t>
            </a:r>
            <a:r>
              <a:rPr lang="en-US" sz="2200" dirty="0" err="1">
                <a:solidFill>
                  <a:srgbClr val="5B6D85"/>
                </a:solidFill>
              </a:rPr>
              <a:t>direzionabile</a:t>
            </a:r>
            <a:r>
              <a:rPr lang="en-US" sz="2200" dirty="0">
                <a:solidFill>
                  <a:srgbClr val="5B6D85"/>
                </a:solidFill>
              </a:rPr>
              <a:t>, </a:t>
            </a:r>
            <a:r>
              <a:rPr lang="en-US" sz="2200" dirty="0" err="1">
                <a:solidFill>
                  <a:srgbClr val="5B6D85"/>
                </a:solidFill>
              </a:rPr>
              <a:t>modalità</a:t>
            </a:r>
            <a:r>
              <a:rPr lang="en-US" sz="2200" dirty="0">
                <a:solidFill>
                  <a:srgbClr val="5B6D85"/>
                </a:solidFill>
              </a:rPr>
              <a:t> real-time</a:t>
            </a:r>
          </a:p>
          <a:p>
            <a:pPr marL="800100" lvl="2" indent="-342900"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5B6D85"/>
                </a:solidFill>
              </a:rPr>
              <a:t> multi-beam, </a:t>
            </a:r>
            <a:r>
              <a:rPr lang="en-US" sz="2200" dirty="0" err="1">
                <a:solidFill>
                  <a:srgbClr val="5B6D85"/>
                </a:solidFill>
              </a:rPr>
              <a:t>modalità</a:t>
            </a:r>
            <a:r>
              <a:rPr lang="en-US" sz="2200" dirty="0">
                <a:solidFill>
                  <a:srgbClr val="5B6D85"/>
                </a:solidFill>
              </a:rPr>
              <a:t> real-time</a:t>
            </a:r>
            <a:r>
              <a:rPr lang="it-IT" sz="2600" dirty="0">
                <a:solidFill>
                  <a:srgbClr val="5B6D85"/>
                </a:solidFill>
              </a:rPr>
              <a:t> </a:t>
            </a:r>
            <a:endParaRPr lang="en-US" sz="2600" dirty="0">
              <a:solidFill>
                <a:srgbClr val="5B6D85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03FAFEA-9078-7244-6D89-3D5CB2A13A3D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86FEC57-CAD6-A1B6-9E21-807BB643931F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91DDF43-FAB3-1A74-8723-1CF85A2499E6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AD6538B-EDDB-0CF7-9FA5-D2B4C646F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A93372C-0C1A-320B-15F9-4B880D9F85C6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Prossimi passi</a:t>
            </a:r>
          </a:p>
        </p:txBody>
      </p:sp>
    </p:spTree>
    <p:extLst>
      <p:ext uri="{BB962C8B-B14F-4D97-AF65-F5344CB8AC3E}">
        <p14:creationId xmlns:p14="http://schemas.microsoft.com/office/powerpoint/2010/main" val="3975467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477B1D9-6D3E-8C3D-E797-9125E28CE66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7D499-B358-7178-829A-9775F658D85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B9059A0-B191-5E22-34EA-18B6D8C5393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0522EE0-0AD6-B07E-9BE2-F7074CEE4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24A8201-078C-1956-5CF2-07DE88025B2C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Agenda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B129151-CEE2-E816-6A4D-FBA6677B6B75}"/>
              </a:ext>
            </a:extLst>
          </p:cNvPr>
          <p:cNvSpPr txBox="1">
            <a:spLocks/>
          </p:cNvSpPr>
          <p:nvPr/>
        </p:nvSpPr>
        <p:spPr>
          <a:xfrm>
            <a:off x="445008" y="1961320"/>
            <a:ext cx="11404092" cy="2915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600" dirty="0">
                <a:solidFill>
                  <a:srgbClr val="5B6D85"/>
                </a:solidFill>
              </a:rPr>
              <a:t>Breve riepilogo degli obiettivi di questo Work Package</a:t>
            </a:r>
            <a:endParaRPr lang="it-IT" sz="2200" dirty="0">
              <a:solidFill>
                <a:srgbClr val="5B6D85"/>
              </a:solidFill>
            </a:endParaRPr>
          </a:p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Principali linee di azione:</a:t>
            </a:r>
          </a:p>
          <a:p>
            <a:pPr lvl="1"/>
            <a:r>
              <a:rPr lang="it-IT" sz="2200" dirty="0">
                <a:solidFill>
                  <a:srgbClr val="5B6D85"/>
                </a:solidFill>
              </a:rPr>
              <a:t>Procurement dei componenti hardware</a:t>
            </a:r>
          </a:p>
          <a:p>
            <a:pPr lvl="1"/>
            <a:r>
              <a:rPr lang="it-IT" sz="2200" dirty="0">
                <a:solidFill>
                  <a:srgbClr val="5B6D85"/>
                </a:solidFill>
              </a:rPr>
              <a:t>Attività di sviluppo Firmware/Software</a:t>
            </a:r>
          </a:p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Criticità riscontrate</a:t>
            </a:r>
          </a:p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Prospettive future</a:t>
            </a:r>
          </a:p>
        </p:txBody>
      </p:sp>
    </p:spTree>
    <p:extLst>
      <p:ext uri="{BB962C8B-B14F-4D97-AF65-F5344CB8AC3E}">
        <p14:creationId xmlns:p14="http://schemas.microsoft.com/office/powerpoint/2010/main" val="1102379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15152-E078-9549-D994-85D3E6291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195D1029-A023-7414-911C-870AF5A5E474}"/>
              </a:ext>
            </a:extLst>
          </p:cNvPr>
          <p:cNvSpPr txBox="1">
            <a:spLocks/>
          </p:cNvSpPr>
          <p:nvPr/>
        </p:nvSpPr>
        <p:spPr>
          <a:xfrm>
            <a:off x="187833" y="1770126"/>
            <a:ext cx="11546967" cy="4525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 </a:t>
            </a:r>
            <a:r>
              <a:rPr lang="en-US" sz="2600" dirty="0" err="1">
                <a:solidFill>
                  <a:srgbClr val="5B6D85"/>
                </a:solidFill>
              </a:rPr>
              <a:t>Sviluppo</a:t>
            </a:r>
            <a:r>
              <a:rPr lang="en-US" sz="2600" dirty="0">
                <a:solidFill>
                  <a:srgbClr val="5B6D85"/>
                </a:solidFill>
              </a:rPr>
              <a:t> di </a:t>
            </a:r>
            <a:r>
              <a:rPr lang="en-US" sz="2600" dirty="0" err="1">
                <a:solidFill>
                  <a:srgbClr val="5B6D85"/>
                </a:solidFill>
              </a:rPr>
              <a:t>una</a:t>
            </a:r>
            <a:r>
              <a:rPr lang="en-US" sz="2600" dirty="0">
                <a:solidFill>
                  <a:srgbClr val="5B6D85"/>
                </a:solidFill>
              </a:rPr>
              <a:t> </a:t>
            </a:r>
            <a:r>
              <a:rPr lang="en-US" sz="2600" dirty="0" err="1">
                <a:solidFill>
                  <a:srgbClr val="5B6D85"/>
                </a:solidFill>
              </a:rPr>
              <a:t>nuova</a:t>
            </a:r>
            <a:r>
              <a:rPr lang="en-US" sz="2600" dirty="0">
                <a:solidFill>
                  <a:srgbClr val="5B6D85"/>
                </a:solidFill>
              </a:rPr>
              <a:t> pipeline per la </a:t>
            </a:r>
            <a:r>
              <a:rPr lang="en-US" sz="2600" dirty="0" err="1">
                <a:solidFill>
                  <a:srgbClr val="5B6D85"/>
                </a:solidFill>
              </a:rPr>
              <a:t>ricerca</a:t>
            </a:r>
            <a:r>
              <a:rPr lang="en-US" sz="2600" dirty="0">
                <a:solidFill>
                  <a:srgbClr val="5B6D85"/>
                </a:solidFill>
              </a:rPr>
              <a:t> di </a:t>
            </a:r>
            <a:r>
              <a:rPr lang="en-US" sz="2600" dirty="0" err="1">
                <a:solidFill>
                  <a:srgbClr val="5B6D85"/>
                </a:solidFill>
              </a:rPr>
              <a:t>segnali</a:t>
            </a:r>
            <a:r>
              <a:rPr lang="en-US" sz="2600" dirty="0">
                <a:solidFill>
                  <a:srgbClr val="5B6D85"/>
                </a:solidFill>
              </a:rPr>
              <a:t> radio </a:t>
            </a:r>
            <a:r>
              <a:rPr lang="en-US" sz="2600" dirty="0" err="1">
                <a:solidFill>
                  <a:srgbClr val="5B6D85"/>
                </a:solidFill>
              </a:rPr>
              <a:t>transienti</a:t>
            </a:r>
            <a:r>
              <a:rPr lang="en-US" sz="2600" dirty="0">
                <a:solidFill>
                  <a:srgbClr val="5B6D85"/>
                </a:solidFill>
              </a:rPr>
              <a:t>, </a:t>
            </a:r>
            <a:r>
              <a:rPr lang="en-US" sz="2600" dirty="0" err="1">
                <a:solidFill>
                  <a:srgbClr val="5B6D85"/>
                </a:solidFill>
              </a:rPr>
              <a:t>ottimizzata</a:t>
            </a:r>
            <a:r>
              <a:rPr lang="en-US" sz="2600" dirty="0">
                <a:solidFill>
                  <a:srgbClr val="5B6D85"/>
                </a:solidFill>
              </a:rPr>
              <a:t> per il nostro </a:t>
            </a:r>
            <a:r>
              <a:rPr lang="en-US" sz="2600" dirty="0" err="1">
                <a:solidFill>
                  <a:srgbClr val="5B6D85"/>
                </a:solidFill>
              </a:rPr>
              <a:t>strumento</a:t>
            </a:r>
            <a:endParaRPr lang="en-US" sz="2600" dirty="0">
              <a:solidFill>
                <a:srgbClr val="5B6D85"/>
              </a:solidFill>
            </a:endParaRP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5B6D85"/>
                </a:solidFill>
              </a:rPr>
              <a:t> GPU-accelerated e AI-powered</a:t>
            </a: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5B6D85"/>
                </a:solidFill>
              </a:rPr>
              <a:t> </a:t>
            </a:r>
            <a:r>
              <a:rPr lang="en-US" sz="2200" dirty="0" err="1">
                <a:solidFill>
                  <a:srgbClr val="5B6D85"/>
                </a:solidFill>
              </a:rPr>
              <a:t>Attivata</a:t>
            </a:r>
            <a:r>
              <a:rPr lang="en-US" sz="2200" dirty="0">
                <a:solidFill>
                  <a:srgbClr val="5B6D85"/>
                </a:solidFill>
              </a:rPr>
              <a:t> </a:t>
            </a:r>
            <a:r>
              <a:rPr lang="en-US" sz="2200" dirty="0" err="1">
                <a:solidFill>
                  <a:srgbClr val="5B6D85"/>
                </a:solidFill>
              </a:rPr>
              <a:t>posizione</a:t>
            </a:r>
            <a:r>
              <a:rPr lang="en-US" sz="2200" dirty="0">
                <a:solidFill>
                  <a:srgbClr val="5B6D85"/>
                </a:solidFill>
              </a:rPr>
              <a:t> PhD (</a:t>
            </a:r>
            <a:r>
              <a:rPr lang="en-US" sz="2200" dirty="0" err="1">
                <a:solidFill>
                  <a:srgbClr val="5B6D85"/>
                </a:solidFill>
              </a:rPr>
              <a:t>ciclo</a:t>
            </a:r>
            <a:r>
              <a:rPr lang="en-US" sz="2200" dirty="0">
                <a:solidFill>
                  <a:srgbClr val="5B6D85"/>
                </a:solidFill>
              </a:rPr>
              <a:t> XLII) in Computer Science and Engineering (</a:t>
            </a:r>
            <a:r>
              <a:rPr lang="en-US" sz="2200" dirty="0" err="1">
                <a:solidFill>
                  <a:srgbClr val="5B6D85"/>
                </a:solidFill>
              </a:rPr>
              <a:t>UniBO</a:t>
            </a:r>
            <a:r>
              <a:rPr lang="en-US" sz="2200" dirty="0">
                <a:solidFill>
                  <a:srgbClr val="5B6D85"/>
                </a:solidFill>
              </a:rPr>
              <a:t>)</a:t>
            </a:r>
          </a:p>
          <a:p>
            <a:pPr marL="1257300" lvl="3" indent="-3429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5B6D85"/>
                </a:solidFill>
              </a:rPr>
              <a:t> Co-</a:t>
            </a:r>
            <a:r>
              <a:rPr lang="en-US" sz="2000" dirty="0" err="1">
                <a:solidFill>
                  <a:srgbClr val="5B6D85"/>
                </a:solidFill>
              </a:rPr>
              <a:t>finanziata</a:t>
            </a:r>
            <a:r>
              <a:rPr lang="en-US" sz="2000" dirty="0">
                <a:solidFill>
                  <a:srgbClr val="5B6D85"/>
                </a:solidFill>
              </a:rPr>
              <a:t> (50%) </a:t>
            </a:r>
            <a:r>
              <a:rPr lang="en-US" sz="2000" dirty="0" err="1">
                <a:solidFill>
                  <a:srgbClr val="5B6D85"/>
                </a:solidFill>
              </a:rPr>
              <a:t>dalla</a:t>
            </a:r>
            <a:r>
              <a:rPr lang="en-US" sz="2000" dirty="0">
                <a:solidFill>
                  <a:srgbClr val="5B6D85"/>
                </a:solidFill>
              </a:rPr>
              <a:t> </a:t>
            </a:r>
            <a:r>
              <a:rPr lang="en-US" sz="2000" dirty="0" err="1">
                <a:solidFill>
                  <a:srgbClr val="5B6D85"/>
                </a:solidFill>
              </a:rPr>
              <a:t>Direzione</a:t>
            </a:r>
            <a:r>
              <a:rPr lang="en-US" sz="2000" dirty="0">
                <a:solidFill>
                  <a:srgbClr val="5B6D85"/>
                </a:solidFill>
              </a:rPr>
              <a:t> </a:t>
            </a:r>
            <a:r>
              <a:rPr lang="en-US" sz="2000" dirty="0" err="1">
                <a:solidFill>
                  <a:srgbClr val="5B6D85"/>
                </a:solidFill>
              </a:rPr>
              <a:t>Scientifica</a:t>
            </a:r>
            <a:r>
              <a:rPr lang="en-US" sz="2000" dirty="0">
                <a:solidFill>
                  <a:srgbClr val="5B6D85"/>
                </a:solidFill>
              </a:rPr>
              <a:t> INAF (</a:t>
            </a:r>
            <a:r>
              <a:rPr lang="en-US" sz="2000" dirty="0" err="1">
                <a:solidFill>
                  <a:srgbClr val="5B6D85"/>
                </a:solidFill>
              </a:rPr>
              <a:t>Unità</a:t>
            </a:r>
            <a:r>
              <a:rPr lang="en-US" sz="2000" dirty="0">
                <a:solidFill>
                  <a:srgbClr val="5B6D85"/>
                </a:solidFill>
              </a:rPr>
              <a:t> UTG-B)</a:t>
            </a:r>
          </a:p>
          <a:p>
            <a:pPr marL="228600" lvl="1">
              <a:spcBef>
                <a:spcPts val="1000"/>
              </a:spcBef>
              <a:spcAft>
                <a:spcPts val="600"/>
              </a:spcAft>
            </a:pPr>
            <a:r>
              <a:rPr lang="en-US" sz="2600" dirty="0">
                <a:solidFill>
                  <a:srgbClr val="5B6D85"/>
                </a:solidFill>
              </a:rPr>
              <a:t> </a:t>
            </a:r>
            <a:r>
              <a:rPr lang="en-US" sz="2600" dirty="0" err="1">
                <a:solidFill>
                  <a:srgbClr val="5B6D85"/>
                </a:solidFill>
              </a:rPr>
              <a:t>Sviluppo</a:t>
            </a:r>
            <a:r>
              <a:rPr lang="en-US" sz="2600" dirty="0">
                <a:solidFill>
                  <a:srgbClr val="5B6D85"/>
                </a:solidFill>
              </a:rPr>
              <a:t> di un SW di </a:t>
            </a:r>
            <a:r>
              <a:rPr lang="en-US" sz="2600" dirty="0" err="1">
                <a:solidFill>
                  <a:srgbClr val="5B6D85"/>
                </a:solidFill>
              </a:rPr>
              <a:t>gestione</a:t>
            </a:r>
            <a:r>
              <a:rPr lang="en-US" sz="2600" dirty="0">
                <a:solidFill>
                  <a:srgbClr val="5B6D85"/>
                </a:solidFill>
              </a:rPr>
              <a:t> del </a:t>
            </a:r>
            <a:r>
              <a:rPr lang="en-US" sz="2600" dirty="0" err="1">
                <a:solidFill>
                  <a:srgbClr val="5B6D85"/>
                </a:solidFill>
              </a:rPr>
              <a:t>telescopio</a:t>
            </a:r>
            <a:r>
              <a:rPr lang="en-US" sz="2600" dirty="0">
                <a:solidFill>
                  <a:srgbClr val="5B6D85"/>
                </a:solidFill>
              </a:rPr>
              <a:t> (Telescope Manager) per ora non </a:t>
            </a:r>
            <a:r>
              <a:rPr lang="en-US" sz="2600" dirty="0" err="1">
                <a:solidFill>
                  <a:srgbClr val="5B6D85"/>
                </a:solidFill>
              </a:rPr>
              <a:t>considerato</a:t>
            </a:r>
            <a:endParaRPr lang="en-US" sz="2600" dirty="0">
              <a:solidFill>
                <a:srgbClr val="5B6D85"/>
              </a:solidFill>
            </a:endParaRPr>
          </a:p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 Abilitare le osservazioni del Radiotelescopio di Noto con il ricevitore in banda P </a:t>
            </a:r>
          </a:p>
          <a:p>
            <a:pPr marL="800100" lvl="2" indent="-3429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5B6D85"/>
                </a:solidFill>
              </a:rPr>
              <a:t> </a:t>
            </a:r>
            <a:r>
              <a:rPr lang="en-US" sz="2200" dirty="0" err="1">
                <a:solidFill>
                  <a:srgbClr val="5B6D85"/>
                </a:solidFill>
              </a:rPr>
              <a:t>Riutilizzo</a:t>
            </a:r>
            <a:r>
              <a:rPr lang="en-US" sz="2200" dirty="0">
                <a:solidFill>
                  <a:srgbClr val="5B6D85"/>
                </a:solidFill>
              </a:rPr>
              <a:t> di </a:t>
            </a:r>
            <a:r>
              <a:rPr lang="en-US" sz="2200" dirty="0" err="1">
                <a:solidFill>
                  <a:srgbClr val="5B6D85"/>
                </a:solidFill>
              </a:rPr>
              <a:t>componenti</a:t>
            </a:r>
            <a:r>
              <a:rPr lang="en-US" sz="2200" dirty="0">
                <a:solidFill>
                  <a:srgbClr val="5B6D85"/>
                </a:solidFill>
              </a:rPr>
              <a:t> FW/SW </a:t>
            </a:r>
            <a:r>
              <a:rPr lang="en-US" sz="2200" dirty="0" err="1">
                <a:solidFill>
                  <a:srgbClr val="5B6D85"/>
                </a:solidFill>
              </a:rPr>
              <a:t>già</a:t>
            </a:r>
            <a:r>
              <a:rPr lang="en-US" sz="2200" dirty="0">
                <a:solidFill>
                  <a:srgbClr val="5B6D85"/>
                </a:solidFill>
              </a:rPr>
              <a:t> </a:t>
            </a:r>
            <a:r>
              <a:rPr lang="en-US" sz="2200" dirty="0" err="1">
                <a:solidFill>
                  <a:srgbClr val="5B6D85"/>
                </a:solidFill>
              </a:rPr>
              <a:t>sviluppate</a:t>
            </a:r>
            <a:r>
              <a:rPr lang="en-US" sz="2200" dirty="0">
                <a:solidFill>
                  <a:srgbClr val="5B6D85"/>
                </a:solidFill>
              </a:rPr>
              <a:t> e testate per NG-Croce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7706DA9-56BC-80BB-C45C-C1F65941D72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4098F28-9579-338D-3A51-1A667E42530F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BC7F365-F9FA-744F-2B2F-D3EE2073B4A4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A324163D-A0DE-306C-A8A3-ADAA03923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7C264D3-5C0F-34EE-945E-814BCFE50908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Prospettive future</a:t>
            </a:r>
          </a:p>
        </p:txBody>
      </p:sp>
    </p:spTree>
    <p:extLst>
      <p:ext uri="{BB962C8B-B14F-4D97-AF65-F5344CB8AC3E}">
        <p14:creationId xmlns:p14="http://schemas.microsoft.com/office/powerpoint/2010/main" val="884409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69945-CD72-F12C-C5BD-7AA9DC8D4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D463829F-C629-A134-C884-5DAC0A98B4DD}"/>
              </a:ext>
            </a:extLst>
          </p:cNvPr>
          <p:cNvSpPr txBox="1">
            <a:spLocks/>
          </p:cNvSpPr>
          <p:nvPr/>
        </p:nvSpPr>
        <p:spPr>
          <a:xfrm>
            <a:off x="187833" y="1770126"/>
            <a:ext cx="12004167" cy="4583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 </a:t>
            </a:r>
            <a:r>
              <a:rPr lang="en-US" sz="2600" dirty="0">
                <a:solidFill>
                  <a:srgbClr val="5B6D85"/>
                </a:solidFill>
              </a:rPr>
              <a:t>Schema di </a:t>
            </a:r>
            <a:r>
              <a:rPr lang="en-US" sz="2600" dirty="0" err="1">
                <a:solidFill>
                  <a:srgbClr val="5B6D85"/>
                </a:solidFill>
              </a:rPr>
              <a:t>finanziamento</a:t>
            </a:r>
            <a:r>
              <a:rPr lang="en-US" sz="2600" dirty="0">
                <a:solidFill>
                  <a:srgbClr val="5B6D85"/>
                </a:solidFill>
              </a:rPr>
              <a:t> con </a:t>
            </a:r>
            <a:r>
              <a:rPr lang="en-US" sz="2600" dirty="0" err="1">
                <a:solidFill>
                  <a:srgbClr val="5B6D85"/>
                </a:solidFill>
              </a:rPr>
              <a:t>moltissime</a:t>
            </a:r>
            <a:r>
              <a:rPr lang="en-US" sz="2600" dirty="0">
                <a:solidFill>
                  <a:srgbClr val="5B6D85"/>
                </a:solidFill>
              </a:rPr>
              <a:t> </a:t>
            </a:r>
            <a:r>
              <a:rPr lang="en-US" sz="2600" dirty="0" err="1">
                <a:solidFill>
                  <a:srgbClr val="5B6D85"/>
                </a:solidFill>
              </a:rPr>
              <a:t>limitazioni</a:t>
            </a:r>
            <a:r>
              <a:rPr lang="en-US" sz="2600" dirty="0">
                <a:solidFill>
                  <a:srgbClr val="5B6D85"/>
                </a:solidFill>
              </a:rPr>
              <a:t> e </a:t>
            </a:r>
            <a:r>
              <a:rPr lang="en-US" sz="2600" dirty="0" err="1">
                <a:solidFill>
                  <a:srgbClr val="5B6D85"/>
                </a:solidFill>
              </a:rPr>
              <a:t>vincoli</a:t>
            </a:r>
            <a:r>
              <a:rPr lang="en-US" sz="2600" dirty="0">
                <a:solidFill>
                  <a:srgbClr val="5B6D85"/>
                </a:solidFill>
              </a:rPr>
              <a:t> </a:t>
            </a:r>
            <a:r>
              <a:rPr lang="en-US" sz="2600" dirty="0" err="1">
                <a:solidFill>
                  <a:srgbClr val="5B6D85"/>
                </a:solidFill>
              </a:rPr>
              <a:t>burocratici</a:t>
            </a:r>
            <a:endParaRPr lang="en-US" sz="2600" dirty="0">
              <a:solidFill>
                <a:srgbClr val="5B6D85"/>
              </a:solidFill>
            </a:endParaRPr>
          </a:p>
          <a:p>
            <a:pPr marL="800100" lvl="2" indent="-342900"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5B6D85"/>
                </a:solidFill>
              </a:rPr>
              <a:t>Es. Non </a:t>
            </a:r>
            <a:r>
              <a:rPr lang="en-US" sz="2200" dirty="0" err="1">
                <a:solidFill>
                  <a:srgbClr val="5B6D85"/>
                </a:solidFill>
              </a:rPr>
              <a:t>possibile</a:t>
            </a:r>
            <a:r>
              <a:rPr lang="en-US" sz="2200" dirty="0">
                <a:solidFill>
                  <a:srgbClr val="5B6D85"/>
                </a:solidFill>
              </a:rPr>
              <a:t> </a:t>
            </a:r>
            <a:r>
              <a:rPr lang="en-US" sz="2200" dirty="0" err="1">
                <a:solidFill>
                  <a:srgbClr val="5B6D85"/>
                </a:solidFill>
              </a:rPr>
              <a:t>contrattualizzare</a:t>
            </a:r>
            <a:r>
              <a:rPr lang="en-US" sz="2200" dirty="0">
                <a:solidFill>
                  <a:srgbClr val="5B6D85"/>
                </a:solidFill>
              </a:rPr>
              <a:t> partner </a:t>
            </a:r>
            <a:r>
              <a:rPr lang="en-US" sz="2200" dirty="0" err="1">
                <a:solidFill>
                  <a:srgbClr val="5B6D85"/>
                </a:solidFill>
              </a:rPr>
              <a:t>esteri</a:t>
            </a:r>
            <a:endParaRPr lang="en-US" sz="2200" dirty="0">
              <a:solidFill>
                <a:srgbClr val="5B6D85"/>
              </a:solidFill>
            </a:endParaRPr>
          </a:p>
          <a:p>
            <a:pPr marL="228600" lvl="1">
              <a:spcBef>
                <a:spcPts val="1000"/>
              </a:spcBef>
            </a:pPr>
            <a:r>
              <a:rPr lang="en-US" sz="2600" dirty="0">
                <a:solidFill>
                  <a:srgbClr val="5B6D85"/>
                </a:solidFill>
              </a:rPr>
              <a:t> </a:t>
            </a:r>
            <a:r>
              <a:rPr lang="it-IT" sz="2600" dirty="0">
                <a:solidFill>
                  <a:srgbClr val="5B6D85"/>
                </a:solidFill>
              </a:rPr>
              <a:t>Sforzo enorme in tempo scala ultra-compresso (per gli obiettivi prefissati)</a:t>
            </a:r>
          </a:p>
          <a:p>
            <a:pPr marL="800100" marR="0" lvl="2" indent="-342900" fontAlgn="auto"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solidFill>
                  <a:srgbClr val="5B6D85"/>
                </a:solidFill>
              </a:rPr>
              <a:t>Procedure di </a:t>
            </a:r>
            <a:r>
              <a:rPr lang="en-US" sz="2200" dirty="0" err="1">
                <a:solidFill>
                  <a:srgbClr val="5B6D85"/>
                </a:solidFill>
              </a:rPr>
              <a:t>acquisizione</a:t>
            </a:r>
            <a:r>
              <a:rPr lang="en-US" sz="2200" dirty="0">
                <a:solidFill>
                  <a:srgbClr val="5B6D85"/>
                </a:solidFill>
              </a:rPr>
              <a:t> </a:t>
            </a:r>
            <a:r>
              <a:rPr lang="en-US" sz="2200" dirty="0" err="1">
                <a:solidFill>
                  <a:srgbClr val="5B6D85"/>
                </a:solidFill>
              </a:rPr>
              <a:t>hanno</a:t>
            </a:r>
            <a:r>
              <a:rPr lang="en-US" sz="2200" dirty="0">
                <a:solidFill>
                  <a:srgbClr val="5B6D85"/>
                </a:solidFill>
              </a:rPr>
              <a:t> </a:t>
            </a:r>
            <a:r>
              <a:rPr lang="en-US" sz="2200" dirty="0" err="1">
                <a:solidFill>
                  <a:srgbClr val="5B6D85"/>
                </a:solidFill>
              </a:rPr>
              <a:t>richiesto</a:t>
            </a:r>
            <a:r>
              <a:rPr lang="en-US" sz="2200" dirty="0">
                <a:solidFill>
                  <a:srgbClr val="5B6D85"/>
                </a:solidFill>
              </a:rPr>
              <a:t> </a:t>
            </a:r>
            <a:r>
              <a:rPr lang="en-US" sz="2200" dirty="0" err="1">
                <a:solidFill>
                  <a:srgbClr val="5B6D85"/>
                </a:solidFill>
              </a:rPr>
              <a:t>anche</a:t>
            </a:r>
            <a:r>
              <a:rPr lang="en-US" sz="2200" dirty="0">
                <a:solidFill>
                  <a:srgbClr val="5B6D85"/>
                </a:solidFill>
              </a:rPr>
              <a:t> </a:t>
            </a:r>
            <a:r>
              <a:rPr lang="en-US" sz="2200" dirty="0" err="1">
                <a:solidFill>
                  <a:srgbClr val="5B6D85"/>
                </a:solidFill>
              </a:rPr>
              <a:t>attività</a:t>
            </a:r>
            <a:r>
              <a:rPr lang="en-US" sz="2200" dirty="0">
                <a:solidFill>
                  <a:srgbClr val="5B6D85"/>
                </a:solidFill>
              </a:rPr>
              <a:t> di </a:t>
            </a:r>
            <a:r>
              <a:rPr lang="en-US" sz="2200" dirty="0" err="1">
                <a:solidFill>
                  <a:srgbClr val="5B6D85"/>
                </a:solidFill>
              </a:rPr>
              <a:t>progettazione</a:t>
            </a:r>
            <a:endParaRPr lang="en-US" sz="2200" dirty="0">
              <a:solidFill>
                <a:srgbClr val="5B6D85"/>
              </a:solidFill>
            </a:endParaRPr>
          </a:p>
          <a:p>
            <a:pPr marL="800100" marR="0" lvl="2" indent="-342900" fontAlgn="auto">
              <a:spcBef>
                <a:spcPts val="1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dirty="0">
                <a:solidFill>
                  <a:srgbClr val="5B6D85"/>
                </a:solidFill>
              </a:rPr>
              <a:t>Tempi di </a:t>
            </a:r>
            <a:r>
              <a:rPr lang="en-US" sz="2200" dirty="0" err="1">
                <a:solidFill>
                  <a:srgbClr val="5B6D85"/>
                </a:solidFill>
              </a:rPr>
              <a:t>reclutamento</a:t>
            </a:r>
            <a:r>
              <a:rPr lang="en-US" sz="2200" dirty="0">
                <a:solidFill>
                  <a:srgbClr val="5B6D85"/>
                </a:solidFill>
              </a:rPr>
              <a:t> e </a:t>
            </a:r>
            <a:r>
              <a:rPr lang="en-US" sz="2200" dirty="0" err="1">
                <a:solidFill>
                  <a:srgbClr val="5B6D85"/>
                </a:solidFill>
              </a:rPr>
              <a:t>formazione</a:t>
            </a:r>
            <a:r>
              <a:rPr lang="en-US" sz="2200" dirty="0">
                <a:solidFill>
                  <a:srgbClr val="5B6D85"/>
                </a:solidFill>
              </a:rPr>
              <a:t> nuovo </a:t>
            </a:r>
            <a:r>
              <a:rPr lang="en-US" sz="2200" dirty="0" err="1">
                <a:solidFill>
                  <a:srgbClr val="5B6D85"/>
                </a:solidFill>
              </a:rPr>
              <a:t>personale</a:t>
            </a:r>
            <a:r>
              <a:rPr lang="en-US" sz="2200" dirty="0">
                <a:solidFill>
                  <a:srgbClr val="5B6D85"/>
                </a:solidFill>
              </a:rPr>
              <a:t> da </a:t>
            </a:r>
            <a:r>
              <a:rPr lang="en-US" sz="2200" dirty="0" err="1">
                <a:solidFill>
                  <a:srgbClr val="5B6D85"/>
                </a:solidFill>
              </a:rPr>
              <a:t>tenere</a:t>
            </a:r>
            <a:r>
              <a:rPr lang="en-US" sz="2200" dirty="0">
                <a:solidFill>
                  <a:srgbClr val="5B6D85"/>
                </a:solidFill>
              </a:rPr>
              <a:t> in </a:t>
            </a:r>
            <a:r>
              <a:rPr lang="en-US" sz="2200" dirty="0" err="1">
                <a:solidFill>
                  <a:srgbClr val="5B6D85"/>
                </a:solidFill>
              </a:rPr>
              <a:t>conto</a:t>
            </a:r>
            <a:r>
              <a:rPr lang="en-US" sz="2200" dirty="0">
                <a:solidFill>
                  <a:srgbClr val="5B6D85"/>
                </a:solidFill>
              </a:rPr>
              <a:t> </a:t>
            </a:r>
            <a:r>
              <a:rPr lang="en-US" sz="2200" dirty="0" err="1">
                <a:solidFill>
                  <a:srgbClr val="5B6D85"/>
                </a:solidFill>
              </a:rPr>
              <a:t>nel</a:t>
            </a:r>
            <a:r>
              <a:rPr lang="en-US" sz="2200" dirty="0">
                <a:solidFill>
                  <a:srgbClr val="5B6D85"/>
                </a:solidFill>
              </a:rPr>
              <a:t> budget di tempo </a:t>
            </a:r>
            <a:r>
              <a:rPr lang="en-US" sz="2200" dirty="0" err="1">
                <a:solidFill>
                  <a:srgbClr val="5B6D85"/>
                </a:solidFill>
              </a:rPr>
              <a:t>complessivo</a:t>
            </a:r>
            <a:endParaRPr lang="en-US" sz="2200" dirty="0">
              <a:solidFill>
                <a:srgbClr val="5B6D85"/>
              </a:solidFill>
            </a:endParaRPr>
          </a:p>
          <a:p>
            <a:pPr marL="228600" lvl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/>
            </a:pPr>
            <a:r>
              <a:rPr lang="en-US" sz="2600" dirty="0">
                <a:solidFill>
                  <a:srgbClr val="5B6D85"/>
                </a:solidFill>
              </a:rPr>
              <a:t> </a:t>
            </a:r>
            <a:r>
              <a:rPr lang="en-US" sz="2600" dirty="0" err="1">
                <a:solidFill>
                  <a:srgbClr val="5B6D85"/>
                </a:solidFill>
              </a:rPr>
              <a:t>Errore</a:t>
            </a:r>
            <a:r>
              <a:rPr lang="en-US" sz="2600" dirty="0">
                <a:solidFill>
                  <a:srgbClr val="5B6D85"/>
                </a:solidFill>
              </a:rPr>
              <a:t> </a:t>
            </a:r>
            <a:r>
              <a:rPr lang="en-US" sz="2600" dirty="0" err="1">
                <a:solidFill>
                  <a:srgbClr val="5B6D85"/>
                </a:solidFill>
              </a:rPr>
              <a:t>comune</a:t>
            </a:r>
            <a:r>
              <a:rPr lang="en-US" sz="2600" dirty="0">
                <a:solidFill>
                  <a:srgbClr val="5B6D85"/>
                </a:solidFill>
              </a:rPr>
              <a:t>: </a:t>
            </a:r>
            <a:r>
              <a:rPr lang="en-US" sz="2600" dirty="0" err="1">
                <a:solidFill>
                  <a:srgbClr val="5B6D85"/>
                </a:solidFill>
              </a:rPr>
              <a:t>considerare</a:t>
            </a:r>
            <a:r>
              <a:rPr lang="en-US" sz="2600" dirty="0">
                <a:solidFill>
                  <a:srgbClr val="5B6D85"/>
                </a:solidFill>
              </a:rPr>
              <a:t> </a:t>
            </a:r>
            <a:r>
              <a:rPr lang="en-US" sz="2600" dirty="0" err="1">
                <a:solidFill>
                  <a:srgbClr val="5B6D85"/>
                </a:solidFill>
              </a:rPr>
              <a:t>questo</a:t>
            </a:r>
            <a:r>
              <a:rPr lang="en-US" sz="2600" dirty="0">
                <a:solidFill>
                  <a:srgbClr val="5B6D85"/>
                </a:solidFill>
              </a:rPr>
              <a:t> </a:t>
            </a:r>
            <a:r>
              <a:rPr lang="en-US" sz="2600" dirty="0" err="1">
                <a:solidFill>
                  <a:srgbClr val="5B6D85"/>
                </a:solidFill>
              </a:rPr>
              <a:t>sistema</a:t>
            </a:r>
            <a:r>
              <a:rPr lang="en-US" sz="2600" dirty="0">
                <a:solidFill>
                  <a:srgbClr val="5B6D85"/>
                </a:solidFill>
              </a:rPr>
              <a:t> come </a:t>
            </a:r>
            <a:r>
              <a:rPr lang="en-US" sz="2600" dirty="0" err="1">
                <a:solidFill>
                  <a:srgbClr val="5B6D85"/>
                </a:solidFill>
              </a:rPr>
              <a:t>una</a:t>
            </a:r>
            <a:r>
              <a:rPr lang="en-US" sz="2600" dirty="0">
                <a:solidFill>
                  <a:srgbClr val="5B6D85"/>
                </a:solidFill>
              </a:rPr>
              <a:t> </a:t>
            </a:r>
            <a:r>
              <a:rPr lang="en-US" sz="2600" dirty="0" err="1">
                <a:solidFill>
                  <a:srgbClr val="5B6D85"/>
                </a:solidFill>
              </a:rPr>
              <a:t>estensione</a:t>
            </a:r>
            <a:r>
              <a:rPr lang="en-US" sz="2600" dirty="0">
                <a:solidFill>
                  <a:srgbClr val="5B6D85"/>
                </a:solidFill>
              </a:rPr>
              <a:t> di </a:t>
            </a:r>
            <a:r>
              <a:rPr lang="en-US" sz="2600" dirty="0" err="1">
                <a:solidFill>
                  <a:srgbClr val="5B6D85"/>
                </a:solidFill>
              </a:rPr>
              <a:t>qualcosa</a:t>
            </a:r>
            <a:r>
              <a:rPr lang="en-US" sz="2600" dirty="0">
                <a:solidFill>
                  <a:srgbClr val="5B6D85"/>
                </a:solidFill>
              </a:rPr>
              <a:t> di </a:t>
            </a:r>
            <a:r>
              <a:rPr lang="en-US" sz="2600" dirty="0" err="1">
                <a:solidFill>
                  <a:srgbClr val="5B6D85"/>
                </a:solidFill>
              </a:rPr>
              <a:t>già</a:t>
            </a:r>
            <a:r>
              <a:rPr lang="en-US" sz="2600" dirty="0">
                <a:solidFill>
                  <a:srgbClr val="5B6D85"/>
                </a:solidFill>
              </a:rPr>
              <a:t> </a:t>
            </a:r>
            <a:r>
              <a:rPr lang="en-US" sz="2600" dirty="0" err="1">
                <a:solidFill>
                  <a:srgbClr val="5B6D85"/>
                </a:solidFill>
              </a:rPr>
              <a:t>esistente</a:t>
            </a:r>
            <a:r>
              <a:rPr lang="en-US" sz="2600" dirty="0">
                <a:solidFill>
                  <a:srgbClr val="5B6D85"/>
                </a:solidFill>
              </a:rPr>
              <a:t>  </a:t>
            </a:r>
            <a:r>
              <a:rPr lang="en-US" sz="2600" dirty="0">
                <a:solidFill>
                  <a:srgbClr val="5B6D85"/>
                </a:solidFill>
                <a:sym typeface="Wingdings" panose="05000000000000000000" pitchFamily="2" charset="2"/>
              </a:rPr>
              <a:t>--&gt;  NO, è un </a:t>
            </a:r>
            <a:r>
              <a:rPr lang="en-US" sz="2600" dirty="0" err="1">
                <a:solidFill>
                  <a:srgbClr val="5B6D85"/>
                </a:solidFill>
                <a:sym typeface="Wingdings" panose="05000000000000000000" pitchFamily="2" charset="2"/>
              </a:rPr>
              <a:t>sistema</a:t>
            </a:r>
            <a:r>
              <a:rPr lang="en-US" sz="2600" dirty="0">
                <a:solidFill>
                  <a:srgbClr val="5B6D85"/>
                </a:solidFill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5B6D85"/>
                </a:solidFill>
                <a:sym typeface="Wingdings" panose="05000000000000000000" pitchFamily="2" charset="2"/>
              </a:rPr>
              <a:t>completamente</a:t>
            </a:r>
            <a:r>
              <a:rPr lang="en-US" sz="2600" dirty="0">
                <a:solidFill>
                  <a:srgbClr val="5B6D85"/>
                </a:solidFill>
                <a:sym typeface="Wingdings" panose="05000000000000000000" pitchFamily="2" charset="2"/>
              </a:rPr>
              <a:t> NUOVO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/>
            </a:pPr>
            <a:r>
              <a:rPr lang="en-US" sz="2600" dirty="0">
                <a:solidFill>
                  <a:srgbClr val="5B6D85"/>
                </a:solidFill>
                <a:sym typeface="Wingdings" panose="05000000000000000000" pitchFamily="2" charset="2"/>
              </a:rPr>
              <a:t> Altro </a:t>
            </a:r>
            <a:r>
              <a:rPr lang="en-US" sz="2600" dirty="0" err="1">
                <a:solidFill>
                  <a:srgbClr val="5B6D85"/>
                </a:solidFill>
                <a:sym typeface="Wingdings" panose="05000000000000000000" pitchFamily="2" charset="2"/>
              </a:rPr>
              <a:t>errore</a:t>
            </a:r>
            <a:r>
              <a:rPr lang="en-US" sz="2600" dirty="0">
                <a:solidFill>
                  <a:srgbClr val="5B6D85"/>
                </a:solidFill>
                <a:sym typeface="Wingdings" panose="05000000000000000000" pitchFamily="2" charset="2"/>
              </a:rPr>
              <a:t> </a:t>
            </a:r>
            <a:r>
              <a:rPr lang="en-US" sz="2600" dirty="0" err="1">
                <a:solidFill>
                  <a:srgbClr val="5B6D85"/>
                </a:solidFill>
                <a:sym typeface="Wingdings" panose="05000000000000000000" pitchFamily="2" charset="2"/>
              </a:rPr>
              <a:t>comune</a:t>
            </a:r>
            <a:r>
              <a:rPr lang="en-US" sz="2600" dirty="0">
                <a:solidFill>
                  <a:srgbClr val="5B6D85"/>
                </a:solidFill>
                <a:sym typeface="Wingdings" panose="05000000000000000000" pitchFamily="2" charset="2"/>
              </a:rPr>
              <a:t>: non vale </a:t>
            </a:r>
            <a:r>
              <a:rPr lang="en-US" sz="2600" dirty="0" err="1">
                <a:solidFill>
                  <a:srgbClr val="5B6D85"/>
                </a:solidFill>
                <a:sym typeface="Wingdings" panose="05000000000000000000" pitchFamily="2" charset="2"/>
              </a:rPr>
              <a:t>l’equazione</a:t>
            </a:r>
            <a:r>
              <a:rPr lang="en-US" sz="2600" dirty="0">
                <a:solidFill>
                  <a:srgbClr val="5B6D85"/>
                </a:solidFill>
                <a:sym typeface="Wingdings" panose="05000000000000000000" pitchFamily="2" charset="2"/>
              </a:rPr>
              <a:t> “tanti soldi subito” = “tanti </a:t>
            </a:r>
            <a:r>
              <a:rPr lang="en-US" sz="2600" dirty="0" err="1">
                <a:solidFill>
                  <a:srgbClr val="5B6D85"/>
                </a:solidFill>
                <a:sym typeface="Wingdings" panose="05000000000000000000" pitchFamily="2" charset="2"/>
              </a:rPr>
              <a:t>risultati</a:t>
            </a:r>
            <a:r>
              <a:rPr lang="en-US" sz="2600" dirty="0">
                <a:solidFill>
                  <a:srgbClr val="5B6D85"/>
                </a:solidFill>
                <a:sym typeface="Wingdings" panose="05000000000000000000" pitchFamily="2" charset="2"/>
              </a:rPr>
              <a:t> subito”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/>
            </a:pPr>
            <a:endParaRPr lang="en-US" sz="2200" dirty="0">
              <a:solidFill>
                <a:srgbClr val="5B6D85"/>
              </a:solidFill>
            </a:endParaRPr>
          </a:p>
          <a:p>
            <a:pPr marL="228600" lvl="1">
              <a:spcBef>
                <a:spcPts val="1000"/>
              </a:spcBef>
            </a:pPr>
            <a:endParaRPr lang="it-IT" sz="2600" dirty="0">
              <a:solidFill>
                <a:srgbClr val="5B6D85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5E9B3F5-7733-17EA-AEA0-85352EF50046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933EEF4-EB95-39D0-325C-06643872C9F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390F1DA-A507-164B-8099-E9BCF71E5D8D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D592A4D8-1D90-5777-6E21-D19D14B1A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A451837-5189-7DA2-1EB3-EDEF27538793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Criticità &amp; </a:t>
            </a:r>
            <a:r>
              <a:rPr lang="it-IT" sz="5100" b="1" dirty="0" err="1">
                <a:solidFill>
                  <a:srgbClr val="B27F47"/>
                </a:solidFill>
                <a:latin typeface="Titillium Bd" pitchFamily="2" charset="77"/>
              </a:rPr>
              <a:t>Caveats</a:t>
            </a:r>
            <a:endParaRPr lang="it-IT" sz="5100" b="1" dirty="0">
              <a:solidFill>
                <a:srgbClr val="B27F47"/>
              </a:solidFill>
              <a:latin typeface="Titillium B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60754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E7F77-9569-5B1D-F8F4-EA7358211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B11F59E-5E1A-2EB3-325B-523707C58B9A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A11262-9D7B-8325-8C09-C9272340C19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DAEE144-FE75-0D43-7F74-3490486DA18C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11E0D26-F3AB-9DE4-EB86-7717222E9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4D1100D1-E583-8B2F-9968-1A55A95765A6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Considerazioni finali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F3150CB-34A6-0605-6F93-4A42795601FE}"/>
              </a:ext>
            </a:extLst>
          </p:cNvPr>
          <p:cNvSpPr txBox="1">
            <a:spLocks/>
          </p:cNvSpPr>
          <p:nvPr/>
        </p:nvSpPr>
        <p:spPr>
          <a:xfrm>
            <a:off x="0" y="1865376"/>
            <a:ext cx="12191999" cy="392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1000"/>
              </a:spcBef>
              <a:buNone/>
            </a:pPr>
            <a:r>
              <a:rPr lang="en-US" sz="1800" i="1" dirty="0">
                <a:solidFill>
                  <a:srgbClr val="5B6D85"/>
                </a:solidFill>
                <a:latin typeface="SansSerif" panose="00000400000000000000" pitchFamily="2" charset="2"/>
              </a:rPr>
              <a:t>“While we have accomplished much, our journey is far from over”</a:t>
            </a:r>
            <a:endParaRPr lang="it-IT" sz="1800" i="1" dirty="0">
              <a:solidFill>
                <a:srgbClr val="5B6D85"/>
              </a:solidFill>
              <a:latin typeface="SansSerif" panose="00000400000000000000" pitchFamily="2" charset="2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CA94138-09FA-1E19-CD60-A5FC300828D6}"/>
              </a:ext>
            </a:extLst>
          </p:cNvPr>
          <p:cNvSpPr txBox="1"/>
          <p:nvPr/>
        </p:nvSpPr>
        <p:spPr>
          <a:xfrm>
            <a:off x="423862" y="3001661"/>
            <a:ext cx="334327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800" dirty="0">
                <a:solidFill>
                  <a:srgbClr val="5B6D85"/>
                </a:solidFill>
                <a:latin typeface="Titillium" pitchFamily="2" charset="77"/>
              </a:rPr>
              <a:t>Stato dell'Arte ed Eredità</a:t>
            </a:r>
          </a:p>
          <a:p>
            <a:r>
              <a:rPr lang="it-IT" sz="2000" dirty="0">
                <a:solidFill>
                  <a:srgbClr val="5B6D85"/>
                </a:solidFill>
                <a:latin typeface="Titillium" pitchFamily="2" charset="77"/>
              </a:rPr>
              <a:t>Realizzata un'infrastruttura HPC d'eccellenza e stiamo costituendo ex-novo un team competente e motivato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66FE10D-DCD5-E413-E864-54B3416EA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" y="2524601"/>
            <a:ext cx="2409825" cy="409575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C9BB579-6151-B466-6443-AF2143B715B7}"/>
              </a:ext>
            </a:extLst>
          </p:cNvPr>
          <p:cNvSpPr txBox="1"/>
          <p:nvPr/>
        </p:nvSpPr>
        <p:spPr>
          <a:xfrm>
            <a:off x="4643437" y="3001661"/>
            <a:ext cx="334327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800" dirty="0">
                <a:solidFill>
                  <a:srgbClr val="5B6D85"/>
                </a:solidFill>
                <a:latin typeface="Titillium" pitchFamily="2" charset="77"/>
              </a:rPr>
              <a:t>Consolidamento e Tutela</a:t>
            </a:r>
          </a:p>
          <a:p>
            <a:pPr>
              <a:spcAft>
                <a:spcPts val="1200"/>
              </a:spcAft>
            </a:pPr>
            <a:r>
              <a:rPr lang="it-IT" sz="2000" dirty="0">
                <a:solidFill>
                  <a:srgbClr val="5B6D85"/>
                </a:solidFill>
                <a:latin typeface="Titillium" pitchFamily="2" charset="77"/>
              </a:rPr>
              <a:t>Necessario ultimare gli obiettivi del progetto e </a:t>
            </a:r>
            <a:r>
              <a:rPr lang="it-IT" sz="2000" b="1" dirty="0">
                <a:solidFill>
                  <a:srgbClr val="5B6D85"/>
                </a:solidFill>
                <a:latin typeface="Titillium" pitchFamily="2" charset="77"/>
              </a:rPr>
              <a:t>mettere in sicurezza il capitale umano </a:t>
            </a:r>
            <a:r>
              <a:rPr lang="it-IT" sz="2000" dirty="0">
                <a:solidFill>
                  <a:srgbClr val="5B6D85"/>
                </a:solidFill>
                <a:latin typeface="Titillium" pitchFamily="2" charset="77"/>
              </a:rPr>
              <a:t>per proteggere il know-how acquisito e massimizzare il ritorno sull'investimento.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65767956-C2B9-11F4-C28E-37825564C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2524601"/>
            <a:ext cx="2400300" cy="409575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CC59E32-91D4-923D-53DF-8A089FE7233D}"/>
              </a:ext>
            </a:extLst>
          </p:cNvPr>
          <p:cNvSpPr txBox="1"/>
          <p:nvPr/>
        </p:nvSpPr>
        <p:spPr>
          <a:xfrm>
            <a:off x="8453437" y="3001661"/>
            <a:ext cx="3343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800" dirty="0">
                <a:solidFill>
                  <a:srgbClr val="5B6D85"/>
                </a:solidFill>
                <a:latin typeface="Titillium" pitchFamily="2" charset="77"/>
              </a:rPr>
              <a:t>Volano per il Futuro</a:t>
            </a:r>
          </a:p>
          <a:p>
            <a:r>
              <a:rPr lang="it-IT" sz="2000" dirty="0">
                <a:solidFill>
                  <a:srgbClr val="5B6D85"/>
                </a:solidFill>
                <a:latin typeface="Titillium" pitchFamily="2" charset="77"/>
              </a:rPr>
              <a:t>Quanto realizzato deve servire da spinta per crescere ulteriormente, aprire nuovi orizzonti e affrontare nuove sfide in futuro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87EE6002-43A5-7BEB-0148-51E8EF0C4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024" y="2524600"/>
            <a:ext cx="240982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7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0221E-9F96-20CF-BD52-DB9941327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4E99C7A-81BD-8591-4408-53DB84CA8B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39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CFA1340-886F-D99A-BD70-BE29CD006EE7}"/>
              </a:ext>
            </a:extLst>
          </p:cNvPr>
          <p:cNvSpPr txBox="1">
            <a:spLocks/>
          </p:cNvSpPr>
          <p:nvPr/>
        </p:nvSpPr>
        <p:spPr>
          <a:xfrm>
            <a:off x="0" y="10701"/>
            <a:ext cx="12192000" cy="3246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THANKS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FOR THE ATTENTION</a:t>
            </a:r>
          </a:p>
        </p:txBody>
      </p:sp>
    </p:spTree>
    <p:extLst>
      <p:ext uri="{BB962C8B-B14F-4D97-AF65-F5344CB8AC3E}">
        <p14:creationId xmlns:p14="http://schemas.microsoft.com/office/powerpoint/2010/main" val="1435932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08F65-2B43-4F62-C350-C2A137B1E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8D4B1DA-3E8F-99A9-DA6E-CF43C84340B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CF1450E-08D8-D58B-2D2A-C0FE727313A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4DC0312-E19C-4719-1044-63CA35E7D756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844C223-5433-E7F9-426A-F5A070621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7016A791-F6A1-942A-95F8-CCD265B1AAE1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Obiettivi del WP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FF66333-144A-F9E8-2511-6B671FD3E7B9}"/>
              </a:ext>
            </a:extLst>
          </p:cNvPr>
          <p:cNvSpPr txBox="1">
            <a:spLocks/>
          </p:cNvSpPr>
          <p:nvPr/>
        </p:nvSpPr>
        <p:spPr>
          <a:xfrm>
            <a:off x="454152" y="1570796"/>
            <a:ext cx="11460480" cy="4775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r>
              <a:rPr lang="it-IT" sz="2600" b="1" dirty="0">
                <a:solidFill>
                  <a:srgbClr val="5B6D85"/>
                </a:solidFill>
              </a:rPr>
              <a:t>Dotare il rinnovato Radiotelescopio Croce del Nord di un nuovo sistema di acquisizione ed elaborazione digitale dei dati </a:t>
            </a:r>
            <a:r>
              <a:rPr lang="en-US" sz="2600" b="1" dirty="0">
                <a:solidFill>
                  <a:srgbClr val="5B6D85"/>
                </a:solidFill>
              </a:rPr>
              <a:t>(</a:t>
            </a:r>
            <a:r>
              <a:rPr lang="en-US" sz="2600" b="1" dirty="0" err="1">
                <a:solidFill>
                  <a:srgbClr val="5B6D85"/>
                </a:solidFill>
              </a:rPr>
              <a:t>entrambi</a:t>
            </a:r>
            <a:r>
              <a:rPr lang="en-US" sz="2600" b="1" dirty="0">
                <a:solidFill>
                  <a:srgbClr val="5B6D85"/>
                </a:solidFill>
              </a:rPr>
              <a:t> </a:t>
            </a:r>
            <a:r>
              <a:rPr lang="en-US" sz="2600" b="1" dirty="0" err="1">
                <a:solidFill>
                  <a:srgbClr val="5B6D85"/>
                </a:solidFill>
              </a:rPr>
              <a:t>i</a:t>
            </a:r>
            <a:r>
              <a:rPr lang="en-US" sz="2600" b="1" dirty="0">
                <a:solidFill>
                  <a:srgbClr val="5B6D85"/>
                </a:solidFill>
              </a:rPr>
              <a:t> rami Nord-Sud ed Est-</a:t>
            </a:r>
            <a:r>
              <a:rPr lang="en-US" sz="2600" b="1" dirty="0" err="1">
                <a:solidFill>
                  <a:srgbClr val="5B6D85"/>
                </a:solidFill>
              </a:rPr>
              <a:t>Ovest</a:t>
            </a:r>
            <a:r>
              <a:rPr lang="en-US" sz="2600" b="1" dirty="0">
                <a:solidFill>
                  <a:srgbClr val="5B6D85"/>
                </a:solidFill>
              </a:rPr>
              <a:t>, 736 </a:t>
            </a:r>
            <a:r>
              <a:rPr lang="en-US" sz="2600" b="1" dirty="0" err="1">
                <a:solidFill>
                  <a:srgbClr val="5B6D85"/>
                </a:solidFill>
              </a:rPr>
              <a:t>elementi</a:t>
            </a:r>
            <a:r>
              <a:rPr lang="en-US" sz="2600" b="1" dirty="0">
                <a:solidFill>
                  <a:srgbClr val="5B6D85"/>
                </a:solidFill>
              </a:rPr>
              <a:t> </a:t>
            </a:r>
            <a:r>
              <a:rPr lang="en-US" sz="2600" b="1" dirty="0" err="1">
                <a:solidFill>
                  <a:srgbClr val="5B6D85"/>
                </a:solidFill>
              </a:rPr>
              <a:t>riceventi</a:t>
            </a:r>
            <a:r>
              <a:rPr lang="en-US" sz="2600" b="1" dirty="0">
                <a:solidFill>
                  <a:srgbClr val="5B6D85"/>
                </a:solidFill>
              </a:rPr>
              <a:t>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5B6D85"/>
                </a:solidFill>
              </a:rPr>
              <a:t> Componenti del sistema: 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it-IT" dirty="0">
                <a:solidFill>
                  <a:srgbClr val="5B6D85"/>
                </a:solidFill>
              </a:rPr>
              <a:t> schede FPGA (</a:t>
            </a:r>
            <a:r>
              <a:rPr lang="it-IT" dirty="0" err="1">
                <a:solidFill>
                  <a:srgbClr val="5B6D85"/>
                </a:solidFill>
              </a:rPr>
              <a:t>digital</a:t>
            </a:r>
            <a:r>
              <a:rPr lang="it-IT" dirty="0">
                <a:solidFill>
                  <a:srgbClr val="5B6D85"/>
                </a:solidFill>
              </a:rPr>
              <a:t> </a:t>
            </a:r>
            <a:r>
              <a:rPr lang="it-IT" dirty="0" err="1">
                <a:solidFill>
                  <a:srgbClr val="5B6D85"/>
                </a:solidFill>
              </a:rPr>
              <a:t>backend</a:t>
            </a:r>
            <a:r>
              <a:rPr lang="it-IT" dirty="0">
                <a:solidFill>
                  <a:srgbClr val="5B6D85"/>
                </a:solidFill>
              </a:rPr>
              <a:t>)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it-IT" dirty="0">
                <a:solidFill>
                  <a:srgbClr val="5B6D85"/>
                </a:solidFill>
              </a:rPr>
              <a:t> cluster </a:t>
            </a:r>
            <a:r>
              <a:rPr lang="en-US" dirty="0">
                <a:solidFill>
                  <a:srgbClr val="5B6D85"/>
                </a:solidFill>
              </a:rPr>
              <a:t>High Performance Computing (HPC) </a:t>
            </a:r>
            <a:endParaRPr lang="it-IT" dirty="0">
              <a:solidFill>
                <a:srgbClr val="5B6D85"/>
              </a:solidFill>
            </a:endParaRPr>
          </a:p>
          <a:p>
            <a:pPr marL="228600" lvl="1">
              <a:spcBef>
                <a:spcPts val="1000"/>
              </a:spcBef>
            </a:pPr>
            <a:r>
              <a:rPr lang="it-IT" sz="2600" b="1" dirty="0">
                <a:solidFill>
                  <a:srgbClr val="5B6D85"/>
                </a:solidFill>
              </a:rPr>
              <a:t>Sviluppo Firmware/Software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5B6D85"/>
                </a:solidFill>
              </a:rPr>
              <a:t> Applicazioni:  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it-IT" dirty="0">
                <a:solidFill>
                  <a:srgbClr val="5B6D85"/>
                </a:solidFill>
              </a:rPr>
              <a:t> </a:t>
            </a:r>
            <a:r>
              <a:rPr lang="en-US" dirty="0" err="1">
                <a:solidFill>
                  <a:srgbClr val="5B6D85"/>
                </a:solidFill>
              </a:rPr>
              <a:t>monitoraggio</a:t>
            </a:r>
            <a:r>
              <a:rPr lang="en-US" dirty="0">
                <a:solidFill>
                  <a:srgbClr val="5B6D85"/>
                </a:solidFill>
              </a:rPr>
              <a:t> degli </a:t>
            </a:r>
            <a:r>
              <a:rPr lang="en-US" dirty="0" err="1">
                <a:solidFill>
                  <a:srgbClr val="5B6D85"/>
                </a:solidFill>
              </a:rPr>
              <a:t>oggetti</a:t>
            </a:r>
            <a:r>
              <a:rPr lang="en-US" dirty="0">
                <a:solidFill>
                  <a:srgbClr val="5B6D85"/>
                </a:solidFill>
              </a:rPr>
              <a:t> </a:t>
            </a:r>
            <a:r>
              <a:rPr lang="en-US" dirty="0" err="1">
                <a:solidFill>
                  <a:srgbClr val="5B6D85"/>
                </a:solidFill>
              </a:rPr>
              <a:t>orbitanti</a:t>
            </a:r>
            <a:r>
              <a:rPr lang="en-US" dirty="0">
                <a:solidFill>
                  <a:srgbClr val="5B6D85"/>
                </a:solidFill>
              </a:rPr>
              <a:t> LEO  </a:t>
            </a:r>
          </a:p>
          <a:p>
            <a:pPr marL="914400" lvl="2" indent="0">
              <a:buNone/>
            </a:pPr>
            <a:r>
              <a:rPr lang="en-US" dirty="0">
                <a:solidFill>
                  <a:srgbClr val="5B6D85"/>
                </a:solidFill>
              </a:rPr>
              <a:t>     (space debris, SD)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5B6D85"/>
                </a:solidFill>
              </a:rPr>
              <a:t> </a:t>
            </a:r>
            <a:r>
              <a:rPr lang="en-US" dirty="0" err="1">
                <a:solidFill>
                  <a:srgbClr val="5B6D85"/>
                </a:solidFill>
              </a:rPr>
              <a:t>rilevamento</a:t>
            </a:r>
            <a:r>
              <a:rPr lang="en-US" dirty="0">
                <a:solidFill>
                  <a:srgbClr val="5B6D85"/>
                </a:solidFill>
              </a:rPr>
              <a:t> di </a:t>
            </a:r>
            <a:r>
              <a:rPr lang="en-US" dirty="0" err="1">
                <a:solidFill>
                  <a:srgbClr val="5B6D85"/>
                </a:solidFill>
              </a:rPr>
              <a:t>segnali</a:t>
            </a:r>
            <a:r>
              <a:rPr lang="en-US" dirty="0">
                <a:solidFill>
                  <a:srgbClr val="5B6D85"/>
                </a:solidFill>
              </a:rPr>
              <a:t> radio </a:t>
            </a:r>
            <a:r>
              <a:rPr lang="en-US" dirty="0" err="1">
                <a:solidFill>
                  <a:srgbClr val="5B6D85"/>
                </a:solidFill>
              </a:rPr>
              <a:t>transienti</a:t>
            </a:r>
            <a:endParaRPr lang="en-US" dirty="0">
              <a:solidFill>
                <a:srgbClr val="5B6D85"/>
              </a:solidFill>
            </a:endParaRPr>
          </a:p>
          <a:p>
            <a:pPr marL="914400" lvl="2" indent="0">
              <a:buNone/>
            </a:pPr>
            <a:r>
              <a:rPr lang="en-US" dirty="0">
                <a:solidFill>
                  <a:srgbClr val="5B6D85"/>
                </a:solidFill>
              </a:rPr>
              <a:t>     Fast Radio Bursts (FRBs) </a:t>
            </a:r>
            <a:endParaRPr lang="it-IT" dirty="0">
              <a:solidFill>
                <a:srgbClr val="5B6D85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252FAF6-595B-1CD2-CFCD-DAE6623DF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648" y="2743200"/>
            <a:ext cx="5570682" cy="297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00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6B537-3579-50E2-32EA-72BFB002F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00320CE-29A9-0B71-542B-158AC7A5F0B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996C3A0-2D7F-C7B1-4F0E-323B63C4719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DD44D05-833E-5F37-C2CA-59542D18B9E3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DEE1DA0B-F224-029D-C455-B3D9770C2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9AD5677-7D52-2F58-AE48-566DE8D1C744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Architettura generale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B746795-DB7B-B46F-7928-DA0317E41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16" y="2159060"/>
            <a:ext cx="6511921" cy="3562703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3E4E680A-9894-C05B-AEA8-F8C091137D2B}"/>
              </a:ext>
            </a:extLst>
          </p:cNvPr>
          <p:cNvSpPr txBox="1">
            <a:spLocks/>
          </p:cNvSpPr>
          <p:nvPr/>
        </p:nvSpPr>
        <p:spPr>
          <a:xfrm>
            <a:off x="234138" y="2392793"/>
            <a:ext cx="5195112" cy="2817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spcBef>
                <a:spcPts val="10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2600" dirty="0">
                <a:solidFill>
                  <a:srgbClr val="5B6D85"/>
                </a:solidFill>
              </a:rPr>
              <a:t>Componenti del sistema: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it-IT" sz="2200" dirty="0">
                <a:solidFill>
                  <a:srgbClr val="5B6D85"/>
                </a:solidFill>
              </a:rPr>
              <a:t> Schede FPGA (</a:t>
            </a:r>
            <a:r>
              <a:rPr lang="it-IT" sz="2200" dirty="0" err="1">
                <a:solidFill>
                  <a:srgbClr val="5B6D85"/>
                </a:solidFill>
              </a:rPr>
              <a:t>digital</a:t>
            </a:r>
            <a:r>
              <a:rPr lang="it-IT" sz="2200" dirty="0">
                <a:solidFill>
                  <a:srgbClr val="5B6D85"/>
                </a:solidFill>
              </a:rPr>
              <a:t> </a:t>
            </a:r>
            <a:r>
              <a:rPr lang="it-IT" sz="2200" dirty="0" err="1">
                <a:solidFill>
                  <a:srgbClr val="5B6D85"/>
                </a:solidFill>
              </a:rPr>
              <a:t>backend</a:t>
            </a:r>
            <a:r>
              <a:rPr lang="it-IT" sz="2200" dirty="0">
                <a:solidFill>
                  <a:srgbClr val="5B6D85"/>
                </a:solidFill>
              </a:rPr>
              <a:t>)</a:t>
            </a:r>
          </a:p>
          <a:p>
            <a:pPr lvl="2">
              <a:spcAft>
                <a:spcPts val="600"/>
              </a:spcAft>
            </a:pPr>
            <a:r>
              <a:rPr lang="it-IT" sz="1800" dirty="0">
                <a:solidFill>
                  <a:srgbClr val="5B6D85"/>
                </a:solidFill>
              </a:rPr>
              <a:t> </a:t>
            </a:r>
            <a:r>
              <a:rPr lang="it-IT" sz="1800" dirty="0" err="1">
                <a:solidFill>
                  <a:srgbClr val="5B6D85"/>
                </a:solidFill>
              </a:rPr>
              <a:t>Tile</a:t>
            </a:r>
            <a:r>
              <a:rPr lang="it-IT" sz="1800" dirty="0">
                <a:solidFill>
                  <a:srgbClr val="5B6D85"/>
                </a:solidFill>
              </a:rPr>
              <a:t> Processing Module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it-IT" sz="2200" dirty="0">
                <a:solidFill>
                  <a:srgbClr val="5B6D85"/>
                </a:solidFill>
              </a:rPr>
              <a:t> </a:t>
            </a:r>
            <a:r>
              <a:rPr lang="en-US" sz="2200" dirty="0">
                <a:solidFill>
                  <a:srgbClr val="5B6D85"/>
                </a:solidFill>
              </a:rPr>
              <a:t>Cluster HPC</a:t>
            </a:r>
          </a:p>
          <a:p>
            <a:pPr lvl="2"/>
            <a:r>
              <a:rPr lang="en-US" sz="1800" dirty="0">
                <a:solidFill>
                  <a:srgbClr val="5B6D85"/>
                </a:solidFill>
              </a:rPr>
              <a:t>Nodi di </a:t>
            </a:r>
            <a:r>
              <a:rPr lang="en-US" sz="1800" dirty="0" err="1">
                <a:solidFill>
                  <a:srgbClr val="5B6D85"/>
                </a:solidFill>
              </a:rPr>
              <a:t>calcolo</a:t>
            </a:r>
            <a:r>
              <a:rPr lang="en-US" sz="1800" dirty="0">
                <a:solidFill>
                  <a:srgbClr val="5B6D85"/>
                </a:solidFill>
              </a:rPr>
              <a:t> ad </a:t>
            </a:r>
            <a:r>
              <a:rPr lang="en-US" sz="1800" dirty="0" err="1">
                <a:solidFill>
                  <a:srgbClr val="5B6D85"/>
                </a:solidFill>
              </a:rPr>
              <a:t>alte</a:t>
            </a:r>
            <a:r>
              <a:rPr lang="en-US" sz="1800" dirty="0">
                <a:solidFill>
                  <a:srgbClr val="5B6D85"/>
                </a:solidFill>
              </a:rPr>
              <a:t> </a:t>
            </a:r>
            <a:r>
              <a:rPr lang="en-US" sz="1800" dirty="0" err="1">
                <a:solidFill>
                  <a:srgbClr val="5B6D85"/>
                </a:solidFill>
              </a:rPr>
              <a:t>prestazioni</a:t>
            </a:r>
            <a:r>
              <a:rPr lang="en-US" sz="1800" dirty="0">
                <a:solidFill>
                  <a:srgbClr val="5B6D85"/>
                </a:solidFill>
              </a:rPr>
              <a:t> (GPU)</a:t>
            </a:r>
          </a:p>
          <a:p>
            <a:pPr lvl="2"/>
            <a:r>
              <a:rPr lang="en-US" sz="1800" dirty="0">
                <a:solidFill>
                  <a:srgbClr val="5B6D85"/>
                </a:solidFill>
              </a:rPr>
              <a:t>Sistema di storage</a:t>
            </a:r>
          </a:p>
          <a:p>
            <a:pPr lvl="2"/>
            <a:r>
              <a:rPr lang="it-IT" sz="1800" dirty="0">
                <a:solidFill>
                  <a:srgbClr val="5B6D85"/>
                </a:solidFill>
              </a:rPr>
              <a:t>Interconnessioni di rete ad alta velocità</a:t>
            </a:r>
            <a:r>
              <a:rPr lang="en-US" sz="1800" dirty="0">
                <a:solidFill>
                  <a:srgbClr val="5B6D85"/>
                </a:solidFill>
              </a:rPr>
              <a:t> </a:t>
            </a:r>
            <a:endParaRPr lang="it-IT" sz="1800" dirty="0">
              <a:solidFill>
                <a:srgbClr val="5B6D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03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006FA-141D-2AB8-B5F5-5E971F3D8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9136546-7D05-6872-7E46-2B7A5854307C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E8760A-D556-2B75-B154-97689A93DB6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31216605-24C8-E9D2-8A87-C80849142F43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D563A65-EBD6-CC1F-62D0-52FFE23EE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2A0A1974-C804-0DB4-D6DC-CAF03674BAC1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Componenti Hardware: schede FPGA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F7BDD0B-D145-D1F1-221D-58BB88CA7D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7" r="3653"/>
          <a:stretch/>
        </p:blipFill>
        <p:spPr>
          <a:xfrm>
            <a:off x="6650270" y="2019049"/>
            <a:ext cx="5198406" cy="3762470"/>
          </a:xfrm>
          <a:prstGeom prst="rect">
            <a:avLst/>
          </a:prstGeom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D3D27F13-2DD3-00EE-9C67-28291EDF929B}"/>
              </a:ext>
            </a:extLst>
          </p:cNvPr>
          <p:cNvSpPr/>
          <p:nvPr/>
        </p:nvSpPr>
        <p:spPr>
          <a:xfrm>
            <a:off x="7813088" y="3717807"/>
            <a:ext cx="799676" cy="728796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ABDD89-F58A-1176-D022-44E8D2274401}"/>
              </a:ext>
            </a:extLst>
          </p:cNvPr>
          <p:cNvSpPr txBox="1"/>
          <p:nvPr/>
        </p:nvSpPr>
        <p:spPr>
          <a:xfrm>
            <a:off x="7660530" y="3869619"/>
            <a:ext cx="1164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Titillium" pitchFamily="2" charset="77"/>
              </a:rPr>
              <a:t>FPGA 1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535AE1B-9230-1812-D067-07ED40DBBA43}"/>
              </a:ext>
            </a:extLst>
          </p:cNvPr>
          <p:cNvSpPr/>
          <p:nvPr/>
        </p:nvSpPr>
        <p:spPr>
          <a:xfrm>
            <a:off x="7385627" y="2183601"/>
            <a:ext cx="3930073" cy="284397"/>
          </a:xfrm>
          <a:prstGeom prst="rect">
            <a:avLst/>
          </a:prstGeom>
          <a:solidFill>
            <a:srgbClr val="FF9933">
              <a:alpha val="50000"/>
            </a:srgb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308009F-6518-E935-4425-2E16E4914DF1}"/>
              </a:ext>
            </a:extLst>
          </p:cNvPr>
          <p:cNvSpPr txBox="1"/>
          <p:nvPr/>
        </p:nvSpPr>
        <p:spPr>
          <a:xfrm>
            <a:off x="7385627" y="2130984"/>
            <a:ext cx="3930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Titillium" pitchFamily="2" charset="77"/>
              </a:rPr>
              <a:t>32x ingressi analogici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623BC75-B54D-E6E4-B60B-B850657EDAF1}"/>
              </a:ext>
            </a:extLst>
          </p:cNvPr>
          <p:cNvSpPr/>
          <p:nvPr/>
        </p:nvSpPr>
        <p:spPr>
          <a:xfrm>
            <a:off x="7010400" y="2837392"/>
            <a:ext cx="4495800" cy="35794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CEFBE90-EC71-B46D-7EEE-C6B5C5F0B593}"/>
              </a:ext>
            </a:extLst>
          </p:cNvPr>
          <p:cNvSpPr txBox="1"/>
          <p:nvPr/>
        </p:nvSpPr>
        <p:spPr>
          <a:xfrm>
            <a:off x="7010400" y="2819828"/>
            <a:ext cx="449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Titillium" pitchFamily="2" charset="77"/>
              </a:rPr>
              <a:t>16x </a:t>
            </a:r>
            <a:r>
              <a:rPr lang="it-IT" sz="2000" b="1" dirty="0" err="1">
                <a:latin typeface="Titillium" pitchFamily="2" charset="77"/>
              </a:rPr>
              <a:t>ADCs</a:t>
            </a:r>
            <a:endParaRPr lang="it-IT" sz="2000" b="1" dirty="0">
              <a:latin typeface="Titillium" pitchFamily="2" charset="77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CB9297D-3AE2-7296-7320-BEBE6AF8BB39}"/>
              </a:ext>
            </a:extLst>
          </p:cNvPr>
          <p:cNvSpPr/>
          <p:nvPr/>
        </p:nvSpPr>
        <p:spPr>
          <a:xfrm>
            <a:off x="8379401" y="5113108"/>
            <a:ext cx="466725" cy="490355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CAF94764-1F7B-1049-4267-FBBB64326103}"/>
              </a:ext>
            </a:extLst>
          </p:cNvPr>
          <p:cNvSpPr/>
          <p:nvPr/>
        </p:nvSpPr>
        <p:spPr>
          <a:xfrm>
            <a:off x="8857915" y="4446604"/>
            <a:ext cx="952170" cy="1303448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5006634-0F3B-B856-16B7-DF8FC29295A9}"/>
              </a:ext>
            </a:extLst>
          </p:cNvPr>
          <p:cNvSpPr/>
          <p:nvPr/>
        </p:nvSpPr>
        <p:spPr>
          <a:xfrm>
            <a:off x="7660530" y="4461453"/>
            <a:ext cx="952234" cy="511586"/>
          </a:xfrm>
          <a:prstGeom prst="rect">
            <a:avLst/>
          </a:prstGeom>
          <a:solidFill>
            <a:srgbClr val="FF7C8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B852D34-D298-DF38-E8D3-50D4DE0B1C80}"/>
              </a:ext>
            </a:extLst>
          </p:cNvPr>
          <p:cNvSpPr txBox="1"/>
          <p:nvPr/>
        </p:nvSpPr>
        <p:spPr>
          <a:xfrm>
            <a:off x="7703259" y="4523900"/>
            <a:ext cx="86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Titillium" pitchFamily="2" charset="77"/>
              </a:rPr>
              <a:t>RAM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F9B2E61C-CD7D-4DDF-5F32-3FAAE0A9E0F9}"/>
              </a:ext>
            </a:extLst>
          </p:cNvPr>
          <p:cNvSpPr txBox="1">
            <a:spLocks/>
          </p:cNvSpPr>
          <p:nvPr/>
        </p:nvSpPr>
        <p:spPr>
          <a:xfrm>
            <a:off x="343324" y="2035390"/>
            <a:ext cx="6090986" cy="566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rgbClr val="5B6D85"/>
                </a:solidFill>
              </a:rPr>
              <a:t>Caratteristiche</a:t>
            </a:r>
            <a:r>
              <a:rPr lang="en-US" dirty="0">
                <a:solidFill>
                  <a:srgbClr val="5B6D85"/>
                </a:solidFill>
              </a:rPr>
              <a:t> </a:t>
            </a:r>
            <a:r>
              <a:rPr lang="en-US" dirty="0" err="1">
                <a:solidFill>
                  <a:srgbClr val="5B6D85"/>
                </a:solidFill>
              </a:rPr>
              <a:t>principali</a:t>
            </a:r>
            <a:r>
              <a:rPr lang="en-US" dirty="0">
                <a:solidFill>
                  <a:srgbClr val="5B6D85"/>
                </a:solidFill>
              </a:rPr>
              <a:t> della </a:t>
            </a:r>
            <a:r>
              <a:rPr lang="en-US" dirty="0" err="1">
                <a:solidFill>
                  <a:srgbClr val="5B6D85"/>
                </a:solidFill>
              </a:rPr>
              <a:t>scheda</a:t>
            </a:r>
            <a:r>
              <a:rPr lang="en-US" dirty="0">
                <a:solidFill>
                  <a:srgbClr val="5B6D85"/>
                </a:solidFill>
              </a:rPr>
              <a:t> ADU:</a:t>
            </a:r>
          </a:p>
        </p:txBody>
      </p:sp>
      <p:graphicFrame>
        <p:nvGraphicFramePr>
          <p:cNvPr id="21" name="Tabella 20">
            <a:extLst>
              <a:ext uri="{FF2B5EF4-FFF2-40B4-BE49-F238E27FC236}">
                <a16:creationId xmlns:a16="http://schemas.microsoft.com/office/drawing/2014/main" id="{ED5D876D-BFE2-8872-15DD-A97CEC7A1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393294"/>
              </p:ext>
            </p:extLst>
          </p:nvPr>
        </p:nvGraphicFramePr>
        <p:xfrm>
          <a:off x="403225" y="2612545"/>
          <a:ext cx="6059985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358385">
                  <a:extLst>
                    <a:ext uri="{9D8B030D-6E8A-4147-A177-3AD203B41FA5}">
                      <a16:colId xmlns:a16="http://schemas.microsoft.com/office/drawing/2014/main" val="1000043849"/>
                    </a:ext>
                  </a:extLst>
                </a:gridCol>
                <a:gridCol w="2701600">
                  <a:extLst>
                    <a:ext uri="{9D8B030D-6E8A-4147-A177-3AD203B41FA5}">
                      <a16:colId xmlns:a16="http://schemas.microsoft.com/office/drawing/2014/main" val="196992479"/>
                    </a:ext>
                  </a:extLst>
                </a:gridCol>
              </a:tblGrid>
              <a:tr h="334150">
                <a:tc>
                  <a:txBody>
                    <a:bodyPr/>
                    <a:lstStyle/>
                    <a:p>
                      <a:r>
                        <a:rPr lang="it-IT" sz="22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Dimensione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2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6U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095459"/>
                  </a:ext>
                </a:extLst>
              </a:tr>
              <a:tr h="334150">
                <a:tc>
                  <a:txBody>
                    <a:bodyPr/>
                    <a:lstStyle/>
                    <a:p>
                      <a:r>
                        <a:rPr lang="en-US" sz="2200" kern="1200" dirty="0" err="1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Numero</a:t>
                      </a:r>
                      <a:r>
                        <a:rPr lang="en-US" sz="22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 di input RF</a:t>
                      </a:r>
                      <a:endParaRPr lang="it-IT" sz="2200" kern="1200" dirty="0">
                        <a:solidFill>
                          <a:srgbClr val="5B6D85"/>
                        </a:solidFill>
                        <a:effectLst/>
                        <a:latin typeface="Titillium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2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32x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728469"/>
                  </a:ext>
                </a:extLst>
              </a:tr>
              <a:tr h="3341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2200" kern="1200" dirty="0" err="1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Analog</a:t>
                      </a:r>
                      <a:r>
                        <a:rPr lang="it-IT" sz="22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 to Digital Converter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2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16x dual, 14-bit </a:t>
                      </a:r>
                      <a:r>
                        <a:rPr lang="it-IT" sz="2200" kern="1200" dirty="0" err="1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ADCs</a:t>
                      </a:r>
                      <a:endParaRPr lang="it-IT" sz="2200" kern="1200" dirty="0">
                        <a:solidFill>
                          <a:srgbClr val="5B6D85"/>
                        </a:solidFill>
                        <a:effectLst/>
                        <a:latin typeface="Titillium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474699"/>
                  </a:ext>
                </a:extLst>
              </a:tr>
              <a:tr h="3341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22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Dispositivi FPGA</a:t>
                      </a:r>
                      <a:endParaRPr lang="it-IT" sz="2200" kern="1200" dirty="0">
                        <a:solidFill>
                          <a:srgbClr val="5B6D85"/>
                        </a:solidFill>
                        <a:effectLst/>
                        <a:latin typeface="Titillium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22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2x Xilinx Ultrascale+</a:t>
                      </a:r>
                      <a:endParaRPr lang="it-IT" sz="2200" kern="1200" dirty="0">
                        <a:solidFill>
                          <a:srgbClr val="5B6D85"/>
                        </a:solidFill>
                        <a:effectLst/>
                        <a:latin typeface="Titillium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795697"/>
                  </a:ext>
                </a:extLst>
              </a:tr>
              <a:tr h="3341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22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Memoria RAM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22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32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3159456"/>
                  </a:ext>
                </a:extLst>
              </a:tr>
              <a:tr h="33415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22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Interfaccia 40 </a:t>
                      </a:r>
                      <a:r>
                        <a:rPr lang="it-IT" sz="2200" kern="1200" dirty="0" err="1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GbE</a:t>
                      </a:r>
                      <a:r>
                        <a:rPr lang="it-IT" sz="22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2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2x QSFP (1 per FPGA)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978041"/>
                  </a:ext>
                </a:extLst>
              </a:tr>
            </a:tbl>
          </a:graphicData>
        </a:graphic>
      </p:graphicFrame>
      <p:sp>
        <p:nvSpPr>
          <p:cNvPr id="22" name="Rettangolo 21">
            <a:extLst>
              <a:ext uri="{FF2B5EF4-FFF2-40B4-BE49-F238E27FC236}">
                <a16:creationId xmlns:a16="http://schemas.microsoft.com/office/drawing/2014/main" id="{88B40675-7902-FF6B-5ED4-3C1F44BB5FC2}"/>
              </a:ext>
            </a:extLst>
          </p:cNvPr>
          <p:cNvSpPr/>
          <p:nvPr/>
        </p:nvSpPr>
        <p:spPr>
          <a:xfrm>
            <a:off x="9988042" y="3694432"/>
            <a:ext cx="799676" cy="728796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871FBD0-E802-5EEE-E5CA-E302D20C2E7C}"/>
              </a:ext>
            </a:extLst>
          </p:cNvPr>
          <p:cNvSpPr txBox="1"/>
          <p:nvPr/>
        </p:nvSpPr>
        <p:spPr>
          <a:xfrm>
            <a:off x="9810084" y="3846244"/>
            <a:ext cx="1164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Titillium" pitchFamily="2" charset="77"/>
              </a:rPr>
              <a:t>FPGA 2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B6271C0A-DDA0-068E-3B50-01494FE4CCC7}"/>
              </a:ext>
            </a:extLst>
          </p:cNvPr>
          <p:cNvSpPr/>
          <p:nvPr/>
        </p:nvSpPr>
        <p:spPr>
          <a:xfrm>
            <a:off x="10013442" y="4461453"/>
            <a:ext cx="952234" cy="511586"/>
          </a:xfrm>
          <a:prstGeom prst="rect">
            <a:avLst/>
          </a:prstGeom>
          <a:solidFill>
            <a:srgbClr val="FF7C8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1E093EB-8BE0-B836-0ACE-C5C54D96992C}"/>
              </a:ext>
            </a:extLst>
          </p:cNvPr>
          <p:cNvSpPr txBox="1"/>
          <p:nvPr/>
        </p:nvSpPr>
        <p:spPr>
          <a:xfrm>
            <a:off x="10056171" y="4523900"/>
            <a:ext cx="86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Titillium" pitchFamily="2" charset="77"/>
              </a:rPr>
              <a:t>RAM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693B4E2D-EBF4-460D-72A7-E1D0E94A7DD1}"/>
              </a:ext>
            </a:extLst>
          </p:cNvPr>
          <p:cNvCxnSpPr>
            <a:cxnSpLocks/>
          </p:cNvCxnSpPr>
          <p:nvPr/>
        </p:nvCxnSpPr>
        <p:spPr>
          <a:xfrm flipH="1">
            <a:off x="7743568" y="5618726"/>
            <a:ext cx="635833" cy="2508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807E12E-9284-E7CA-80B5-21B7560CD208}"/>
              </a:ext>
            </a:extLst>
          </p:cNvPr>
          <p:cNvSpPr txBox="1"/>
          <p:nvPr/>
        </p:nvSpPr>
        <p:spPr>
          <a:xfrm>
            <a:off x="6409926" y="5602004"/>
            <a:ext cx="1515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Titillium" pitchFamily="2" charset="77"/>
              </a:rPr>
              <a:t>1x 1Gb/s </a:t>
            </a:r>
            <a:r>
              <a:rPr lang="it-IT" sz="2000" b="1" dirty="0" err="1">
                <a:latin typeface="Titillium" pitchFamily="2" charset="77"/>
              </a:rPr>
              <a:t>transceiver</a:t>
            </a:r>
            <a:endParaRPr lang="it-IT" sz="2000" b="1" dirty="0">
              <a:latin typeface="Titillium" pitchFamily="2" charset="77"/>
            </a:endParaRP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6DE9A37A-D1E8-F93C-F03F-66B916D5E606}"/>
              </a:ext>
            </a:extLst>
          </p:cNvPr>
          <p:cNvCxnSpPr>
            <a:cxnSpLocks/>
          </p:cNvCxnSpPr>
          <p:nvPr/>
        </p:nvCxnSpPr>
        <p:spPr>
          <a:xfrm>
            <a:off x="9810084" y="5753909"/>
            <a:ext cx="603161" cy="1156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98DE26B-CD24-1F63-7BCF-4DA2704A5871}"/>
              </a:ext>
            </a:extLst>
          </p:cNvPr>
          <p:cNvSpPr txBox="1"/>
          <p:nvPr/>
        </p:nvSpPr>
        <p:spPr>
          <a:xfrm>
            <a:off x="10122298" y="5528877"/>
            <a:ext cx="1907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Titillium" pitchFamily="2" charset="77"/>
              </a:rPr>
              <a:t>2x 40Gb/s </a:t>
            </a:r>
            <a:r>
              <a:rPr lang="it-IT" sz="2000" b="1" dirty="0" err="1">
                <a:latin typeface="Titillium" pitchFamily="2" charset="77"/>
              </a:rPr>
              <a:t>transceivers</a:t>
            </a:r>
            <a:endParaRPr lang="it-IT" sz="2000" b="1" dirty="0">
              <a:latin typeface="Titillium" pitchFamily="2" charset="77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5DF6195-4911-03FE-D6B7-6530B386140C}"/>
              </a:ext>
            </a:extLst>
          </p:cNvPr>
          <p:cNvSpPr txBox="1"/>
          <p:nvPr/>
        </p:nvSpPr>
        <p:spPr>
          <a:xfrm>
            <a:off x="6659097" y="1744422"/>
            <a:ext cx="5198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5B6D85"/>
                </a:solidFill>
                <a:latin typeface="Titillium" pitchFamily="2" charset="77"/>
              </a:rPr>
              <a:t>Scheda </a:t>
            </a:r>
            <a:r>
              <a:rPr lang="it-IT" sz="2400" b="1" dirty="0" err="1">
                <a:solidFill>
                  <a:srgbClr val="5B6D85"/>
                </a:solidFill>
                <a:latin typeface="Titillium" pitchFamily="2" charset="77"/>
              </a:rPr>
              <a:t>Analog</a:t>
            </a:r>
            <a:r>
              <a:rPr lang="it-IT" sz="2400" b="1" dirty="0">
                <a:solidFill>
                  <a:srgbClr val="5B6D85"/>
                </a:solidFill>
                <a:latin typeface="Titillium" pitchFamily="2" charset="77"/>
              </a:rPr>
              <a:t>-to-Digital Unit (ADU)</a:t>
            </a:r>
          </a:p>
        </p:txBody>
      </p:sp>
    </p:spTree>
    <p:extLst>
      <p:ext uri="{BB962C8B-B14F-4D97-AF65-F5344CB8AC3E}">
        <p14:creationId xmlns:p14="http://schemas.microsoft.com/office/powerpoint/2010/main" val="1272340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54424-4EDA-EA79-73AA-752AF6CA0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0114F30-83ED-D47A-123A-7B92FA37C4AE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DCC944-FA70-9001-23D1-4BD0279D9485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49A7ACE-30B7-F6B5-2EA2-AEB76E81FD5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AE48264-8784-3D0E-5774-F8D5334C6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290598C-BA8F-9288-77C4-446EA5CF953E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 err="1">
                <a:solidFill>
                  <a:srgbClr val="B27F47"/>
                </a:solidFill>
                <a:latin typeface="Titillium Bd" pitchFamily="2" charset="77"/>
              </a:rPr>
              <a:t>Italian</a:t>
            </a: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 </a:t>
            </a:r>
            <a:r>
              <a:rPr lang="it-IT" sz="5100" b="1" dirty="0" err="1">
                <a:solidFill>
                  <a:srgbClr val="B27F47"/>
                </a:solidFill>
                <a:latin typeface="Titillium Bd" pitchFamily="2" charset="77"/>
              </a:rPr>
              <a:t>Tile</a:t>
            </a: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 Processing Module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687D8E5-3BC9-D7A5-DF48-31A50518B866}"/>
              </a:ext>
            </a:extLst>
          </p:cNvPr>
          <p:cNvSpPr/>
          <p:nvPr/>
        </p:nvSpPr>
        <p:spPr>
          <a:xfrm>
            <a:off x="425009" y="2366678"/>
            <a:ext cx="54709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B6D85"/>
                </a:solidFill>
                <a:latin typeface="Titillium" pitchFamily="2" charset="77"/>
              </a:rPr>
              <a:t>Include </a:t>
            </a:r>
            <a:r>
              <a:rPr lang="en-US" sz="2400" dirty="0" err="1">
                <a:solidFill>
                  <a:srgbClr val="5B6D85"/>
                </a:solidFill>
                <a:latin typeface="Titillium" pitchFamily="2" charset="77"/>
              </a:rPr>
              <a:t>una</a:t>
            </a:r>
            <a:r>
              <a:rPr lang="en-US" sz="2400" dirty="0">
                <a:solidFill>
                  <a:srgbClr val="5B6D85"/>
                </a:solidFill>
                <a:latin typeface="Titillium" pitchFamily="2" charset="77"/>
              </a:rPr>
              <a:t> ADU e due </a:t>
            </a:r>
            <a:r>
              <a:rPr lang="en-US" sz="2400" dirty="0" err="1">
                <a:solidFill>
                  <a:srgbClr val="5B6D85"/>
                </a:solidFill>
                <a:latin typeface="Titillium" pitchFamily="2" charset="77"/>
              </a:rPr>
              <a:t>preADUs</a:t>
            </a:r>
            <a:endParaRPr lang="it-IT" sz="2400" dirty="0">
              <a:solidFill>
                <a:srgbClr val="5B6D85"/>
              </a:solidFill>
              <a:latin typeface="Titillium" pitchFamily="2" charset="77"/>
            </a:endParaRPr>
          </a:p>
        </p:txBody>
      </p:sp>
      <p:sp>
        <p:nvSpPr>
          <p:cNvPr id="32" name="CustomShape 3">
            <a:extLst>
              <a:ext uri="{FF2B5EF4-FFF2-40B4-BE49-F238E27FC236}">
                <a16:creationId xmlns:a16="http://schemas.microsoft.com/office/drawing/2014/main" id="{2036B3AF-7B1E-622F-05D1-F9CEC8B79B37}"/>
              </a:ext>
            </a:extLst>
          </p:cNvPr>
          <p:cNvSpPr/>
          <p:nvPr/>
        </p:nvSpPr>
        <p:spPr>
          <a:xfrm>
            <a:off x="0" y="1699086"/>
            <a:ext cx="12191999" cy="731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5B6D85"/>
                </a:solidFill>
                <a:latin typeface="Titillium" pitchFamily="2" charset="77"/>
              </a:rPr>
              <a:t>Assembly </a:t>
            </a:r>
            <a:r>
              <a:rPr lang="en-US" sz="2800" b="1" dirty="0" err="1">
                <a:solidFill>
                  <a:srgbClr val="5B6D85"/>
                </a:solidFill>
                <a:latin typeface="Titillium" pitchFamily="2" charset="77"/>
              </a:rPr>
              <a:t>iTPM</a:t>
            </a:r>
            <a:endParaRPr lang="en-US" sz="2800" b="1" dirty="0">
              <a:solidFill>
                <a:srgbClr val="5B6D85"/>
              </a:solidFill>
              <a:latin typeface="Titillium" pitchFamily="2" charset="77"/>
            </a:endParaRPr>
          </a:p>
        </p:txBody>
      </p:sp>
      <p:sp>
        <p:nvSpPr>
          <p:cNvPr id="34" name="CustomShape 4">
            <a:extLst>
              <a:ext uri="{FF2B5EF4-FFF2-40B4-BE49-F238E27FC236}">
                <a16:creationId xmlns:a16="http://schemas.microsoft.com/office/drawing/2014/main" id="{C9C02169-A627-C4FA-AEA7-A8C8446CADE1}"/>
              </a:ext>
            </a:extLst>
          </p:cNvPr>
          <p:cNvSpPr/>
          <p:nvPr/>
        </p:nvSpPr>
        <p:spPr>
          <a:xfrm>
            <a:off x="63773" y="4199429"/>
            <a:ext cx="3193777" cy="177274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1" dirty="0" err="1">
                <a:solidFill>
                  <a:srgbClr val="5B6D85"/>
                </a:solidFill>
                <a:latin typeface="Titillium" pitchFamily="2" charset="77"/>
              </a:rPr>
              <a:t>Scheda</a:t>
            </a:r>
            <a:r>
              <a:rPr lang="en-US" sz="2400" b="1" dirty="0">
                <a:solidFill>
                  <a:srgbClr val="5B6D85"/>
                </a:solidFill>
                <a:latin typeface="Titillium" pitchFamily="2" charset="77"/>
              </a:rPr>
              <a:t> ADU</a:t>
            </a:r>
            <a:endParaRPr sz="2400" b="1" dirty="0">
              <a:solidFill>
                <a:srgbClr val="5B6D85"/>
              </a:solidFill>
              <a:latin typeface="Titillium" pitchFamily="2" charset="77"/>
            </a:endParaRPr>
          </a:p>
          <a:p>
            <a:pPr algn="ctr">
              <a:lnSpc>
                <a:spcPct val="100000"/>
              </a:lnSpc>
            </a:pPr>
            <a:endParaRPr sz="2000" dirty="0">
              <a:solidFill>
                <a:srgbClr val="5B6D85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it-IT" sz="2000" dirty="0">
                <a:solidFill>
                  <a:srgbClr val="5B6D85"/>
                </a:solidFill>
                <a:latin typeface="Titillium" pitchFamily="2" charset="77"/>
              </a:rPr>
              <a:t>Conversione A/D e Processamento su dispositivi FPGA</a:t>
            </a:r>
            <a:endParaRPr sz="2000" dirty="0">
              <a:solidFill>
                <a:srgbClr val="5B6D85"/>
              </a:solidFill>
              <a:latin typeface="Titillium" pitchFamily="2" charset="77"/>
            </a:endParaRPr>
          </a:p>
        </p:txBody>
      </p:sp>
      <p:sp>
        <p:nvSpPr>
          <p:cNvPr id="36" name="CustomShape 5">
            <a:extLst>
              <a:ext uri="{FF2B5EF4-FFF2-40B4-BE49-F238E27FC236}">
                <a16:creationId xmlns:a16="http://schemas.microsoft.com/office/drawing/2014/main" id="{570FE559-520F-E1DF-46D8-E8989FF999B2}"/>
              </a:ext>
            </a:extLst>
          </p:cNvPr>
          <p:cNvSpPr/>
          <p:nvPr/>
        </p:nvSpPr>
        <p:spPr>
          <a:xfrm>
            <a:off x="8972550" y="3569488"/>
            <a:ext cx="3085459" cy="185976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2400" b="1" dirty="0">
                <a:solidFill>
                  <a:srgbClr val="5B6D85"/>
                </a:solidFill>
                <a:latin typeface="Titillium" pitchFamily="2" charset="77"/>
              </a:rPr>
              <a:t>2x </a:t>
            </a:r>
            <a:r>
              <a:rPr lang="en-US" sz="2400" b="1" dirty="0" err="1">
                <a:solidFill>
                  <a:srgbClr val="5B6D85"/>
                </a:solidFill>
                <a:latin typeface="Titillium" pitchFamily="2" charset="77"/>
              </a:rPr>
              <a:t>schede</a:t>
            </a:r>
            <a:r>
              <a:rPr lang="en-US" sz="2400" b="1" dirty="0">
                <a:solidFill>
                  <a:srgbClr val="5B6D85"/>
                </a:solidFill>
                <a:latin typeface="Titillium" pitchFamily="2" charset="77"/>
              </a:rPr>
              <a:t> PRE-ADU</a:t>
            </a:r>
            <a:endParaRPr sz="2400" b="1" dirty="0">
              <a:solidFill>
                <a:srgbClr val="5B6D85"/>
              </a:solidFill>
              <a:latin typeface="Titillium" pitchFamily="2" charset="77"/>
            </a:endParaRPr>
          </a:p>
          <a:p>
            <a:pPr algn="ctr"/>
            <a:endParaRPr sz="2400" b="1" dirty="0">
              <a:solidFill>
                <a:srgbClr val="5B6D85"/>
              </a:solidFill>
              <a:latin typeface="Titillium" pitchFamily="2" charset="77"/>
            </a:endParaRPr>
          </a:p>
          <a:p>
            <a:pPr algn="ctr"/>
            <a:r>
              <a:rPr lang="en-US" sz="2000" dirty="0" err="1">
                <a:solidFill>
                  <a:srgbClr val="5B6D85"/>
                </a:solidFill>
                <a:latin typeface="Titillium" pitchFamily="2" charset="77"/>
              </a:rPr>
              <a:t>Ricevitori</a:t>
            </a:r>
            <a:r>
              <a:rPr lang="en-US" sz="2000" dirty="0">
                <a:solidFill>
                  <a:srgbClr val="5B6D85"/>
                </a:solidFill>
                <a:latin typeface="Titillium" pitchFamily="2" charset="77"/>
              </a:rPr>
              <a:t> </a:t>
            </a:r>
            <a:r>
              <a:rPr lang="en-US" sz="2000" dirty="0" err="1">
                <a:solidFill>
                  <a:srgbClr val="5B6D85"/>
                </a:solidFill>
                <a:latin typeface="Titillium" pitchFamily="2" charset="77"/>
              </a:rPr>
              <a:t>Ottici</a:t>
            </a:r>
            <a:r>
              <a:rPr lang="en-US" sz="2000" dirty="0">
                <a:solidFill>
                  <a:srgbClr val="5B6D85"/>
                </a:solidFill>
                <a:latin typeface="Titillium" pitchFamily="2" charset="77"/>
              </a:rPr>
              <a:t> e </a:t>
            </a:r>
            <a:r>
              <a:rPr lang="en-US" sz="2000" dirty="0" err="1">
                <a:solidFill>
                  <a:srgbClr val="5B6D85"/>
                </a:solidFill>
                <a:latin typeface="Titillium" pitchFamily="2" charset="77"/>
              </a:rPr>
              <a:t>Condizionamento</a:t>
            </a:r>
            <a:r>
              <a:rPr lang="en-US" sz="2000" dirty="0">
                <a:solidFill>
                  <a:srgbClr val="5B6D85"/>
                </a:solidFill>
                <a:latin typeface="Titillium" pitchFamily="2" charset="77"/>
              </a:rPr>
              <a:t> del </a:t>
            </a:r>
            <a:r>
              <a:rPr lang="en-US" sz="2000" dirty="0" err="1">
                <a:solidFill>
                  <a:srgbClr val="5B6D85"/>
                </a:solidFill>
                <a:latin typeface="Titillium" pitchFamily="2" charset="77"/>
              </a:rPr>
              <a:t>Segnale</a:t>
            </a:r>
            <a:r>
              <a:rPr lang="en-US" sz="2000" dirty="0">
                <a:solidFill>
                  <a:srgbClr val="5B6D85"/>
                </a:solidFill>
                <a:latin typeface="Titillium" pitchFamily="2" charset="77"/>
              </a:rPr>
              <a:t> </a:t>
            </a:r>
            <a:endParaRPr sz="2000" dirty="0">
              <a:solidFill>
                <a:srgbClr val="5B6D85"/>
              </a:solidFill>
              <a:latin typeface="Titillium" pitchFamily="2" charset="77"/>
            </a:endParaRP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FCD6002E-6D1E-4232-8858-7B81F081F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789" y="2850500"/>
            <a:ext cx="6279429" cy="34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17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679B9-B786-1DAE-9228-E7FB0E2B6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3E22EE3-E59B-A501-041D-94C154D17F93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73BA63-B267-CDB5-0C83-3291D0A28B7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E484AF5-F0BF-4D07-86C6-B741176405EB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16B54D7-3609-79B5-9E53-9E2BAC657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6FECFAF-8A6D-EE99-1E12-7BA5D21493C9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 err="1">
                <a:solidFill>
                  <a:srgbClr val="B27F47"/>
                </a:solidFill>
                <a:latin typeface="Titillium Bd" pitchFamily="2" charset="77"/>
              </a:rPr>
              <a:t>Italian</a:t>
            </a: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 </a:t>
            </a:r>
            <a:r>
              <a:rPr lang="it-IT" sz="5100" b="1" dirty="0" err="1">
                <a:solidFill>
                  <a:srgbClr val="B27F47"/>
                </a:solidFill>
                <a:latin typeface="Titillium Bd" pitchFamily="2" charset="77"/>
              </a:rPr>
              <a:t>Tile</a:t>
            </a: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 Processing Module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03E0527-01F4-1DF4-2223-136CF437A53F}"/>
              </a:ext>
            </a:extLst>
          </p:cNvPr>
          <p:cNvSpPr/>
          <p:nvPr/>
        </p:nvSpPr>
        <p:spPr>
          <a:xfrm>
            <a:off x="5408738" y="1884426"/>
            <a:ext cx="21172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5B6D85"/>
                </a:solidFill>
                <a:latin typeface="Titillium" pitchFamily="2" charset="77"/>
              </a:rPr>
              <a:t>Pannello</a:t>
            </a:r>
            <a:r>
              <a:rPr lang="en-US" sz="2000" b="1" dirty="0">
                <a:solidFill>
                  <a:srgbClr val="5B6D85"/>
                </a:solidFill>
                <a:latin typeface="Titillium" pitchFamily="2" charset="77"/>
              </a:rPr>
              <a:t> </a:t>
            </a:r>
            <a:r>
              <a:rPr lang="en-US" sz="2000" b="1" dirty="0" err="1">
                <a:solidFill>
                  <a:srgbClr val="5B6D85"/>
                </a:solidFill>
                <a:latin typeface="Titillium" pitchFamily="2" charset="77"/>
              </a:rPr>
              <a:t>Frontale</a:t>
            </a:r>
            <a:r>
              <a:rPr lang="en-US" sz="2000" b="1" dirty="0">
                <a:solidFill>
                  <a:srgbClr val="5B6D85"/>
                </a:solidFill>
                <a:latin typeface="Titillium" pitchFamily="2" charset="77"/>
              </a:rPr>
              <a:t> </a:t>
            </a:r>
            <a:endParaRPr lang="it-IT" sz="2000" b="1" dirty="0">
              <a:solidFill>
                <a:srgbClr val="5B6D85"/>
              </a:solidFill>
              <a:latin typeface="Titillium" pitchFamily="2" charset="77"/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88984155-3651-BF34-C2AD-0B960DD11A93}"/>
              </a:ext>
            </a:extLst>
          </p:cNvPr>
          <p:cNvCxnSpPr>
            <a:cxnSpLocks/>
          </p:cNvCxnSpPr>
          <p:nvPr/>
        </p:nvCxnSpPr>
        <p:spPr>
          <a:xfrm>
            <a:off x="6448291" y="2272629"/>
            <a:ext cx="0" cy="48758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ttangolo 5">
            <a:extLst>
              <a:ext uri="{FF2B5EF4-FFF2-40B4-BE49-F238E27FC236}">
                <a16:creationId xmlns:a16="http://schemas.microsoft.com/office/drawing/2014/main" id="{62EC7B7D-9DC2-E60F-28D7-CC21BA819F03}"/>
              </a:ext>
            </a:extLst>
          </p:cNvPr>
          <p:cNvSpPr/>
          <p:nvPr/>
        </p:nvSpPr>
        <p:spPr>
          <a:xfrm>
            <a:off x="8219270" y="2072574"/>
            <a:ext cx="3918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5B6D85"/>
                </a:solidFill>
                <a:latin typeface="Titillium" pitchFamily="2" charset="77"/>
              </a:rPr>
              <a:t>4 </a:t>
            </a:r>
            <a:r>
              <a:rPr lang="en-US" sz="2000" b="1" dirty="0" err="1">
                <a:solidFill>
                  <a:srgbClr val="5B6D85"/>
                </a:solidFill>
                <a:latin typeface="Titillium" pitchFamily="2" charset="77"/>
              </a:rPr>
              <a:t>iTPMs</a:t>
            </a:r>
            <a:r>
              <a:rPr lang="en-US" sz="2000" b="1" dirty="0">
                <a:solidFill>
                  <a:srgbClr val="5B6D85"/>
                </a:solidFill>
                <a:latin typeface="Titillium" pitchFamily="2" charset="77"/>
              </a:rPr>
              <a:t> </a:t>
            </a:r>
            <a:r>
              <a:rPr lang="en-US" sz="2000" b="1" dirty="0" err="1">
                <a:solidFill>
                  <a:srgbClr val="5B6D85"/>
                </a:solidFill>
                <a:latin typeface="Titillium" pitchFamily="2" charset="77"/>
              </a:rPr>
              <a:t>installate</a:t>
            </a:r>
            <a:r>
              <a:rPr lang="en-US" sz="2000" b="1" dirty="0">
                <a:solidFill>
                  <a:srgbClr val="5B6D85"/>
                </a:solidFill>
                <a:latin typeface="Titillium" pitchFamily="2" charset="77"/>
              </a:rPr>
              <a:t> in un </a:t>
            </a:r>
            <a:r>
              <a:rPr lang="en-US" sz="2000" b="1" dirty="0" err="1">
                <a:solidFill>
                  <a:srgbClr val="5B6D85"/>
                </a:solidFill>
                <a:latin typeface="Titillium" pitchFamily="2" charset="77"/>
              </a:rPr>
              <a:t>subrack</a:t>
            </a:r>
            <a:r>
              <a:rPr lang="en-US" sz="2000" b="1" dirty="0">
                <a:solidFill>
                  <a:srgbClr val="5B6D85"/>
                </a:solidFill>
                <a:latin typeface="Titillium" pitchFamily="2" charset="77"/>
              </a:rPr>
              <a:t> </a:t>
            </a:r>
          </a:p>
        </p:txBody>
      </p:sp>
      <p:pic>
        <p:nvPicPr>
          <p:cNvPr id="7" name="Immagine 6" descr="Immagine che contiene elettronica, Impianto elettrico, Ingegneria elettronica, Alimentazione elettrica&#10;&#10;Il contenuto generato dall'IA potrebbe non essere corretto.">
            <a:extLst>
              <a:ext uri="{FF2B5EF4-FFF2-40B4-BE49-F238E27FC236}">
                <a16:creationId xmlns:a16="http://schemas.microsoft.com/office/drawing/2014/main" id="{5F3CC338-6676-43A4-8302-598F24C2CF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62"/>
          <a:stretch>
            <a:fillRect/>
          </a:stretch>
        </p:blipFill>
        <p:spPr>
          <a:xfrm rot="5400000">
            <a:off x="8341304" y="3076972"/>
            <a:ext cx="3674786" cy="25923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FE3BD37-3298-4002-A21C-367DA726E6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74" t="6703" r="11258" b="16766"/>
          <a:stretch>
            <a:fillRect/>
          </a:stretch>
        </p:blipFill>
        <p:spPr>
          <a:xfrm>
            <a:off x="551670" y="2466748"/>
            <a:ext cx="6441868" cy="3306552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8A8B03AF-6D75-E7D5-CB89-19AC56C6A197}"/>
              </a:ext>
            </a:extLst>
          </p:cNvPr>
          <p:cNvSpPr/>
          <p:nvPr/>
        </p:nvSpPr>
        <p:spPr>
          <a:xfrm>
            <a:off x="7463014" y="3888798"/>
            <a:ext cx="1419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5B6D85"/>
                </a:solidFill>
                <a:latin typeface="Titillium" pitchFamily="2" charset="77"/>
              </a:rPr>
              <a:t>Fibre</a:t>
            </a:r>
            <a:r>
              <a:rPr lang="en-US" b="1" dirty="0">
                <a:solidFill>
                  <a:srgbClr val="5B6D85"/>
                </a:solidFill>
                <a:latin typeface="Titillium" pitchFamily="2" charset="77"/>
              </a:rPr>
              <a:t> </a:t>
            </a:r>
            <a:r>
              <a:rPr lang="en-US" b="1" dirty="0" err="1">
                <a:solidFill>
                  <a:srgbClr val="5B6D85"/>
                </a:solidFill>
                <a:latin typeface="Titillium" pitchFamily="2" charset="77"/>
              </a:rPr>
              <a:t>Ottiche</a:t>
            </a:r>
            <a:r>
              <a:rPr lang="en-US" b="1" dirty="0">
                <a:solidFill>
                  <a:srgbClr val="5B6D85"/>
                </a:solidFill>
                <a:latin typeface="Titillium" pitchFamily="2" charset="77"/>
              </a:rPr>
              <a:t> 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700746B6-AD26-43BE-2D56-EF6F0C06AF29}"/>
              </a:ext>
            </a:extLst>
          </p:cNvPr>
          <p:cNvCxnSpPr>
            <a:cxnSpLocks/>
          </p:cNvCxnSpPr>
          <p:nvPr/>
        </p:nvCxnSpPr>
        <p:spPr>
          <a:xfrm>
            <a:off x="8266895" y="4258130"/>
            <a:ext cx="71494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B69464A0-69F5-FAD2-35B6-6EA132C20988}"/>
              </a:ext>
            </a:extLst>
          </p:cNvPr>
          <p:cNvSpPr/>
          <p:nvPr/>
        </p:nvSpPr>
        <p:spPr>
          <a:xfrm>
            <a:off x="1929685" y="2038063"/>
            <a:ext cx="7649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B6D85"/>
                </a:solidFill>
                <a:latin typeface="Titillium" pitchFamily="2" charset="77"/>
              </a:rPr>
              <a:t>ADU</a:t>
            </a:r>
            <a:endParaRPr lang="it-IT" sz="2000" b="1" dirty="0">
              <a:solidFill>
                <a:srgbClr val="5B6D85"/>
              </a:solidFill>
              <a:latin typeface="Titillium" pitchFamily="2" charset="77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AD47BB51-5195-441C-394A-4F52156B238F}"/>
              </a:ext>
            </a:extLst>
          </p:cNvPr>
          <p:cNvCxnSpPr>
            <a:cxnSpLocks/>
          </p:cNvCxnSpPr>
          <p:nvPr/>
        </p:nvCxnSpPr>
        <p:spPr>
          <a:xfrm>
            <a:off x="2299069" y="2393218"/>
            <a:ext cx="0" cy="67349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023F6CB6-48F5-8AAF-B140-7D62B6118C15}"/>
              </a:ext>
            </a:extLst>
          </p:cNvPr>
          <p:cNvSpPr/>
          <p:nvPr/>
        </p:nvSpPr>
        <p:spPr>
          <a:xfrm>
            <a:off x="2987822" y="2171192"/>
            <a:ext cx="16038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5B6D85"/>
                </a:solidFill>
                <a:latin typeface="Titillium" pitchFamily="2" charset="77"/>
              </a:rPr>
              <a:t>PreADU</a:t>
            </a:r>
            <a:r>
              <a:rPr lang="en-US" sz="2000" b="1" dirty="0">
                <a:solidFill>
                  <a:srgbClr val="5B6D85"/>
                </a:solidFill>
                <a:latin typeface="Titillium" pitchFamily="2" charset="77"/>
              </a:rPr>
              <a:t> #2</a:t>
            </a:r>
            <a:endParaRPr lang="it-IT" sz="2000" b="1" dirty="0">
              <a:solidFill>
                <a:srgbClr val="5B6D85"/>
              </a:solidFill>
              <a:latin typeface="Titillium" pitchFamily="2" charset="77"/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1FC579F7-EA46-00DB-84CF-421048E9D769}"/>
              </a:ext>
            </a:extLst>
          </p:cNvPr>
          <p:cNvCxnSpPr>
            <a:cxnSpLocks/>
          </p:cNvCxnSpPr>
          <p:nvPr/>
        </p:nvCxnSpPr>
        <p:spPr>
          <a:xfrm>
            <a:off x="3772604" y="2590884"/>
            <a:ext cx="1163" cy="472761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51C35250-B1E5-BB40-8AE2-93880E7BE988}"/>
              </a:ext>
            </a:extLst>
          </p:cNvPr>
          <p:cNvCxnSpPr>
            <a:cxnSpLocks/>
          </p:cNvCxnSpPr>
          <p:nvPr/>
        </p:nvCxnSpPr>
        <p:spPr>
          <a:xfrm flipV="1">
            <a:off x="3772604" y="5406609"/>
            <a:ext cx="0" cy="63030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ttangolo 19">
            <a:extLst>
              <a:ext uri="{FF2B5EF4-FFF2-40B4-BE49-F238E27FC236}">
                <a16:creationId xmlns:a16="http://schemas.microsoft.com/office/drawing/2014/main" id="{CCAA1D08-249C-6735-8FE1-770B25B5380B}"/>
              </a:ext>
            </a:extLst>
          </p:cNvPr>
          <p:cNvSpPr/>
          <p:nvPr/>
        </p:nvSpPr>
        <p:spPr>
          <a:xfrm>
            <a:off x="3064410" y="5974562"/>
            <a:ext cx="16038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5B6D85"/>
                </a:solidFill>
                <a:latin typeface="Titillium" pitchFamily="2" charset="77"/>
              </a:rPr>
              <a:t>PreADU</a:t>
            </a:r>
            <a:r>
              <a:rPr lang="en-US" sz="2000" b="1" dirty="0">
                <a:solidFill>
                  <a:srgbClr val="5B6D85"/>
                </a:solidFill>
                <a:latin typeface="Titillium" pitchFamily="2" charset="77"/>
              </a:rPr>
              <a:t> #1</a:t>
            </a:r>
            <a:endParaRPr lang="it-IT" sz="2000" b="1" dirty="0">
              <a:solidFill>
                <a:srgbClr val="5B6D85"/>
              </a:solidFill>
              <a:latin typeface="Titillium" pitchFamily="2" charset="77"/>
            </a:endParaRP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BD2C97DC-3E11-990D-3A0F-A5D746ED65F9}"/>
              </a:ext>
            </a:extLst>
          </p:cNvPr>
          <p:cNvCxnSpPr>
            <a:cxnSpLocks/>
          </p:cNvCxnSpPr>
          <p:nvPr/>
        </p:nvCxnSpPr>
        <p:spPr>
          <a:xfrm flipH="1" flipV="1">
            <a:off x="6022961" y="4321704"/>
            <a:ext cx="501622" cy="37886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0421BEC0-68AA-F2CB-BBFA-4FD92FA6CA4C}"/>
              </a:ext>
            </a:extLst>
          </p:cNvPr>
          <p:cNvSpPr/>
          <p:nvPr/>
        </p:nvSpPr>
        <p:spPr>
          <a:xfrm>
            <a:off x="6280351" y="4402376"/>
            <a:ext cx="1261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5B6D85"/>
                </a:solidFill>
                <a:latin typeface="Titillium" pitchFamily="2" charset="77"/>
              </a:rPr>
              <a:t>Fibre</a:t>
            </a:r>
            <a:r>
              <a:rPr lang="en-US" sz="2000" b="1" dirty="0">
                <a:solidFill>
                  <a:srgbClr val="5B6D85"/>
                </a:solidFill>
                <a:latin typeface="Titillium" pitchFamily="2" charset="77"/>
              </a:rPr>
              <a:t> </a:t>
            </a:r>
            <a:r>
              <a:rPr lang="en-US" sz="2000" b="1" dirty="0" err="1">
                <a:solidFill>
                  <a:srgbClr val="5B6D85"/>
                </a:solidFill>
                <a:latin typeface="Titillium" pitchFamily="2" charset="77"/>
              </a:rPr>
              <a:t>Ottiche</a:t>
            </a:r>
            <a:r>
              <a:rPr lang="en-US" sz="2000" b="1" dirty="0">
                <a:solidFill>
                  <a:srgbClr val="5B6D85"/>
                </a:solidFill>
                <a:latin typeface="Titillium" pitchFamily="2" charset="77"/>
              </a:rPr>
              <a:t> </a:t>
            </a:r>
            <a:endParaRPr lang="it-IT" sz="2000" b="1" dirty="0">
              <a:solidFill>
                <a:srgbClr val="5B6D85"/>
              </a:solidFill>
              <a:latin typeface="Titillium" pitchFamily="2" charset="77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B63E811-D6E3-8154-E9F9-F6312F2A2EF5}"/>
              </a:ext>
            </a:extLst>
          </p:cNvPr>
          <p:cNvSpPr txBox="1"/>
          <p:nvPr/>
        </p:nvSpPr>
        <p:spPr>
          <a:xfrm>
            <a:off x="3820229" y="5601820"/>
            <a:ext cx="3673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5B6D85"/>
                </a:solidFill>
                <a:latin typeface="Titillium" pitchFamily="2" charset="77"/>
              </a:rPr>
              <a:t>Ricevitori</a:t>
            </a:r>
            <a:r>
              <a:rPr lang="en-US" sz="2000" b="1" dirty="0">
                <a:solidFill>
                  <a:srgbClr val="5B6D85"/>
                </a:solidFill>
                <a:latin typeface="Titillium" pitchFamily="2" charset="77"/>
              </a:rPr>
              <a:t> </a:t>
            </a:r>
            <a:r>
              <a:rPr lang="en-US" sz="2000" b="1" dirty="0" err="1">
                <a:solidFill>
                  <a:srgbClr val="5B6D85"/>
                </a:solidFill>
                <a:latin typeface="Titillium" pitchFamily="2" charset="77"/>
              </a:rPr>
              <a:t>Ottici</a:t>
            </a:r>
            <a:r>
              <a:rPr lang="en-US" sz="2000" b="1" dirty="0">
                <a:solidFill>
                  <a:srgbClr val="5B6D85"/>
                </a:solidFill>
                <a:latin typeface="Titillium" pitchFamily="2" charset="77"/>
              </a:rPr>
              <a:t> ed </a:t>
            </a:r>
            <a:r>
              <a:rPr lang="en-US" sz="2000" b="1" dirty="0" err="1">
                <a:solidFill>
                  <a:srgbClr val="5B6D85"/>
                </a:solidFill>
                <a:latin typeface="Titillium" pitchFamily="2" charset="77"/>
              </a:rPr>
              <a:t>Elettronica</a:t>
            </a:r>
            <a:r>
              <a:rPr lang="en-US" sz="2000" b="1" dirty="0">
                <a:solidFill>
                  <a:srgbClr val="5B6D85"/>
                </a:solidFill>
                <a:latin typeface="Titillium" pitchFamily="2" charset="77"/>
              </a:rPr>
              <a:t> RF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FBE324A5-8F5B-1464-EB16-E0C7B781BBBB}"/>
              </a:ext>
            </a:extLst>
          </p:cNvPr>
          <p:cNvCxnSpPr>
            <a:cxnSpLocks/>
          </p:cNvCxnSpPr>
          <p:nvPr/>
        </p:nvCxnSpPr>
        <p:spPr>
          <a:xfrm flipV="1">
            <a:off x="5239454" y="4618703"/>
            <a:ext cx="0" cy="103398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083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B0438-A223-738C-D096-27E7A37F1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71E4CA0-24EF-075E-5FD4-F70FA79778F6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9FA7C75-D93C-1525-511F-8602398AB83A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FE633ED-62B2-D236-C011-4CE0A16A886B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BFFA4AF5-4A72-36BF-5DDC-87DBEFDEE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D3B80570-759D-4094-CD25-0D624EE798F0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Procurement Schede FPGA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4D74DA1-1DB5-4C70-0696-DA24E22DEB36}"/>
              </a:ext>
            </a:extLst>
          </p:cNvPr>
          <p:cNvSpPr txBox="1">
            <a:spLocks/>
          </p:cNvSpPr>
          <p:nvPr/>
        </p:nvSpPr>
        <p:spPr>
          <a:xfrm>
            <a:off x="445008" y="1942271"/>
            <a:ext cx="11385042" cy="3410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 Procedura negoziata con previa indagine di mercato (ordine entro i 215 </a:t>
            </a:r>
            <a:r>
              <a:rPr lang="it-IT" sz="2600" dirty="0" err="1">
                <a:solidFill>
                  <a:srgbClr val="5B6D85"/>
                </a:solidFill>
              </a:rPr>
              <a:t>kEuro</a:t>
            </a:r>
            <a:r>
              <a:rPr lang="it-IT" sz="2600" dirty="0">
                <a:solidFill>
                  <a:srgbClr val="5B6D85"/>
                </a:solidFill>
              </a:rPr>
              <a:t>)</a:t>
            </a:r>
          </a:p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 Attività di stesura capitolato tecnico</a:t>
            </a:r>
          </a:p>
          <a:p>
            <a:pPr marL="228600" lvl="1">
              <a:spcBef>
                <a:spcPts val="1000"/>
              </a:spcBef>
            </a:pPr>
            <a:r>
              <a:rPr lang="it-IT" sz="2600" dirty="0">
                <a:solidFill>
                  <a:srgbClr val="5B6D85"/>
                </a:solidFill>
              </a:rPr>
              <a:t> Passi principali :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Gara pubblicata: 14/05/2024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Contratto Firmato: 16/10/2024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Materiale consegnato: 30/10/2024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Materiale testato e accettato: 10/06/2025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5B6D85"/>
                </a:solidFill>
              </a:rPr>
              <a:t>Procedura conclusa </a:t>
            </a:r>
          </a:p>
        </p:txBody>
      </p:sp>
      <p:pic>
        <p:nvPicPr>
          <p:cNvPr id="32" name="Immagine 31" descr="Immagine che contiene Elementi grafici, simbolo, Carattere, logo&#10;&#10;Il contenuto generato dall'IA potrebbe non essere corretto.">
            <a:extLst>
              <a:ext uri="{FF2B5EF4-FFF2-40B4-BE49-F238E27FC236}">
                <a16:creationId xmlns:a16="http://schemas.microsoft.com/office/drawing/2014/main" id="{4F3311EC-A516-DA5F-8447-E13BDC9C0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6" t="16708" r="12444" b="17624"/>
          <a:stretch/>
        </p:blipFill>
        <p:spPr>
          <a:xfrm>
            <a:off x="3609130" y="4595622"/>
            <a:ext cx="369990" cy="31033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7DCBB701-0169-9F8F-936C-E46631C14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9" t="22862" r="20452" b="49360"/>
          <a:stretch>
            <a:fillRect/>
          </a:stretch>
        </p:blipFill>
        <p:spPr>
          <a:xfrm>
            <a:off x="6806329" y="2691507"/>
            <a:ext cx="4779817" cy="31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7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F8A4B-2DD4-EB21-1024-B6889F5AE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1A479B2-F7E2-EABA-A0A5-D997CA2F21E1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83DE10-FF4F-1E38-4F07-BF2FAD3FE27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EEBC8A6-59CD-445B-BB02-0019F939A6A2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D4E13BFD-80C0-1153-8060-2A96AE9F6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C11E4C25-72C8-5331-682D-C0DB96E766DA}"/>
              </a:ext>
            </a:extLst>
          </p:cNvPr>
          <p:cNvSpPr txBox="1">
            <a:spLocks/>
          </p:cNvSpPr>
          <p:nvPr/>
        </p:nvSpPr>
        <p:spPr>
          <a:xfrm>
            <a:off x="0" y="1136237"/>
            <a:ext cx="12192000" cy="729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5100" b="1" dirty="0">
                <a:solidFill>
                  <a:srgbClr val="B27F47"/>
                </a:solidFill>
                <a:latin typeface="Titillium Bd" pitchFamily="2" charset="77"/>
              </a:rPr>
              <a:t>Componenti Hardware: Cluster HPC </a:t>
            </a:r>
          </a:p>
        </p:txBody>
      </p:sp>
      <p:graphicFrame>
        <p:nvGraphicFramePr>
          <p:cNvPr id="25" name="Tabella 24">
            <a:extLst>
              <a:ext uri="{FF2B5EF4-FFF2-40B4-BE49-F238E27FC236}">
                <a16:creationId xmlns:a16="http://schemas.microsoft.com/office/drawing/2014/main" id="{7E85A366-5243-9B26-3806-D44732B0F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066812"/>
              </p:ext>
            </p:extLst>
          </p:nvPr>
        </p:nvGraphicFramePr>
        <p:xfrm>
          <a:off x="171450" y="1976968"/>
          <a:ext cx="7200900" cy="299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629">
                  <a:extLst>
                    <a:ext uri="{9D8B030D-6E8A-4147-A177-3AD203B41FA5}">
                      <a16:colId xmlns:a16="http://schemas.microsoft.com/office/drawing/2014/main" val="1065877789"/>
                    </a:ext>
                  </a:extLst>
                </a:gridCol>
                <a:gridCol w="1812275">
                  <a:extLst>
                    <a:ext uri="{9D8B030D-6E8A-4147-A177-3AD203B41FA5}">
                      <a16:colId xmlns:a16="http://schemas.microsoft.com/office/drawing/2014/main" val="2373899033"/>
                    </a:ext>
                  </a:extLst>
                </a:gridCol>
                <a:gridCol w="3344996">
                  <a:extLst>
                    <a:ext uri="{9D8B030D-6E8A-4147-A177-3AD203B41FA5}">
                      <a16:colId xmlns:a16="http://schemas.microsoft.com/office/drawing/2014/main" val="21048540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b="1" kern="1200" dirty="0">
                          <a:solidFill>
                            <a:schemeClr val="bg1"/>
                          </a:solidFill>
                          <a:latin typeface="Titillium" pitchFamily="2" charset="77"/>
                          <a:ea typeface="+mn-ea"/>
                          <a:cs typeface="+mn-cs"/>
                        </a:rPr>
                        <a:t>3x Master </a:t>
                      </a:r>
                      <a:r>
                        <a:rPr lang="it-IT" sz="2000" b="1" kern="1200" dirty="0" err="1">
                          <a:solidFill>
                            <a:schemeClr val="bg1"/>
                          </a:solidFill>
                          <a:latin typeface="Titillium" pitchFamily="2" charset="77"/>
                          <a:ea typeface="+mn-ea"/>
                          <a:cs typeface="+mn-cs"/>
                        </a:rPr>
                        <a:t>Nodes</a:t>
                      </a:r>
                      <a:endParaRPr lang="it-IT" sz="2000" b="1" kern="1200" dirty="0">
                        <a:solidFill>
                          <a:schemeClr val="bg1"/>
                        </a:solidFill>
                        <a:latin typeface="Titillium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tillium" pitchFamily="2" charset="77"/>
                          <a:ea typeface="+mn-ea"/>
                          <a:cs typeface="+mn-cs"/>
                        </a:rPr>
                        <a:t>18x HPC Nodes</a:t>
                      </a:r>
                      <a:endParaRPr lang="it-IT" sz="2000" b="1" kern="1200" dirty="0">
                        <a:solidFill>
                          <a:schemeClr val="bg1"/>
                        </a:solidFill>
                        <a:latin typeface="Titillium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Titillium" pitchFamily="2" charset="77"/>
                          <a:ea typeface="+mn-ea"/>
                          <a:cs typeface="+mn-cs"/>
                        </a:rPr>
                        <a:t>9x Object Storage Nodes</a:t>
                      </a:r>
                      <a:endParaRPr lang="it-IT" sz="2000" b="1" kern="1200" dirty="0">
                        <a:solidFill>
                          <a:schemeClr val="bg1"/>
                        </a:solidFill>
                        <a:latin typeface="Titillium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7892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System management (monitor and control)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Massive and </a:t>
                      </a:r>
                      <a:r>
                        <a:rPr lang="it-IT" sz="1400" kern="1200" dirty="0" err="1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parallel</a:t>
                      </a:r>
                      <a:r>
                        <a:rPr lang="it-IT" sz="14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 computing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kern="1200" dirty="0" err="1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Mid</a:t>
                      </a:r>
                      <a:r>
                        <a:rPr lang="it-IT" sz="14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400" kern="1200" dirty="0" err="1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term</a:t>
                      </a:r>
                      <a:r>
                        <a:rPr lang="it-IT" sz="14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 storage for </a:t>
                      </a:r>
                      <a:r>
                        <a:rPr lang="en-US" sz="14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processed</a:t>
                      </a:r>
                      <a:r>
                        <a:rPr lang="it-IT" sz="14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14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reduced</a:t>
                      </a:r>
                      <a:r>
                        <a:rPr lang="it-IT" sz="14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694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Login </a:t>
                      </a:r>
                      <a:r>
                        <a:rPr lang="it-IT" sz="1400" kern="1200" dirty="0" err="1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Nodes</a:t>
                      </a:r>
                      <a:endParaRPr lang="it-IT" sz="1400" kern="1200" dirty="0">
                        <a:solidFill>
                          <a:srgbClr val="5B6D85"/>
                        </a:solidFill>
                        <a:effectLst/>
                        <a:latin typeface="Titillium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Dual CPU (multi-core)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Raw data to be post-processed and post-</a:t>
                      </a:r>
                      <a:r>
                        <a:rPr lang="en-US" sz="1400" kern="1200" dirty="0" err="1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analysed</a:t>
                      </a:r>
                      <a:endParaRPr lang="en-US" sz="1400" kern="1200" dirty="0">
                        <a:solidFill>
                          <a:srgbClr val="5B6D85"/>
                        </a:solidFill>
                        <a:effectLst/>
                        <a:latin typeface="Titillium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616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it-IT" sz="1400" kern="1200" dirty="0">
                        <a:solidFill>
                          <a:srgbClr val="505F7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2x NVIDIA L40S 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8 PB of total disk space</a:t>
                      </a:r>
                      <a:endParaRPr lang="it-IT" sz="1400" kern="1200" dirty="0">
                        <a:solidFill>
                          <a:srgbClr val="5B6D85"/>
                        </a:solidFill>
                        <a:effectLst/>
                        <a:latin typeface="Titillium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414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it-IT" sz="1400" kern="1200" dirty="0">
                        <a:solidFill>
                          <a:srgbClr val="505F7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4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2 TB 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30GB/s writing; 45GB/s reading (aggregate)</a:t>
                      </a:r>
                      <a:endParaRPr lang="it-IT" sz="1400" kern="1200" dirty="0">
                        <a:solidFill>
                          <a:srgbClr val="5B6D85"/>
                        </a:solidFill>
                        <a:effectLst/>
                        <a:latin typeface="Titillium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48673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it-IT" sz="1400" kern="1200" dirty="0">
                        <a:solidFill>
                          <a:srgbClr val="505F7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rgbClr val="5B6D85"/>
                          </a:solidFill>
                          <a:effectLst/>
                          <a:latin typeface="Titillium" pitchFamily="2" charset="77"/>
                          <a:ea typeface="+mn-ea"/>
                          <a:cs typeface="+mn-cs"/>
                        </a:rPr>
                        <a:t>2x SSD (3 TB each)</a:t>
                      </a:r>
                      <a:endParaRPr lang="it-IT" sz="1400" kern="1200" dirty="0">
                        <a:solidFill>
                          <a:srgbClr val="5B6D85"/>
                        </a:solidFill>
                        <a:effectLst/>
                        <a:latin typeface="Titillium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it-IT" sz="1400" kern="1200" dirty="0">
                        <a:solidFill>
                          <a:srgbClr val="505F7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10458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it-IT" sz="1400" kern="1200" dirty="0">
                        <a:solidFill>
                          <a:srgbClr val="505F7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l-PL" sz="1400" kern="1200" dirty="0">
                          <a:solidFill>
                            <a:srgbClr val="5B6D85"/>
                          </a:solidFill>
                          <a:effectLst/>
                          <a:ea typeface="+mn-ea"/>
                          <a:cs typeface="+mn-cs"/>
                        </a:rPr>
                        <a:t>2x NIC (dual-port) 100Gb/s</a:t>
                      </a:r>
                      <a:endParaRPr lang="it-IT" sz="1400" kern="1200" dirty="0">
                        <a:solidFill>
                          <a:srgbClr val="5B6D85"/>
                        </a:solidFill>
                        <a:effectLst/>
                        <a:latin typeface="Titillium" pitchFamily="2" charset="77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it-IT" sz="1400" kern="1200" dirty="0">
                        <a:solidFill>
                          <a:srgbClr val="505F7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642684"/>
                  </a:ext>
                </a:extLst>
              </a:tr>
            </a:tbl>
          </a:graphicData>
        </a:graphic>
      </p:graphicFrame>
      <p:pic>
        <p:nvPicPr>
          <p:cNvPr id="27" name="Immagine 26" descr="Immagine che contiene casa, edificio, finestra, schermata&#10;&#10;Descrizione generata automaticamente">
            <a:extLst>
              <a:ext uri="{FF2B5EF4-FFF2-40B4-BE49-F238E27FC236}">
                <a16:creationId xmlns:a16="http://schemas.microsoft.com/office/drawing/2014/main" id="{68C57365-557E-DDD4-8172-11C8276FD8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15169" r="21645" b="11334"/>
          <a:stretch/>
        </p:blipFill>
        <p:spPr>
          <a:xfrm>
            <a:off x="7381875" y="2546691"/>
            <a:ext cx="4760125" cy="3780846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71FBB73-57E0-352F-DD4A-DFCE7D967059}"/>
              </a:ext>
            </a:extLst>
          </p:cNvPr>
          <p:cNvSpPr txBox="1"/>
          <p:nvPr/>
        </p:nvSpPr>
        <p:spPr>
          <a:xfrm>
            <a:off x="8191501" y="2193533"/>
            <a:ext cx="3305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5B6D85"/>
                </a:solidFill>
                <a:latin typeface="Titillium" pitchFamily="2" charset="77"/>
              </a:rPr>
              <a:t>Infrastruttura del Data Center</a:t>
            </a:r>
          </a:p>
        </p:txBody>
      </p:sp>
    </p:spTree>
    <p:extLst>
      <p:ext uri="{BB962C8B-B14F-4D97-AF65-F5344CB8AC3E}">
        <p14:creationId xmlns:p14="http://schemas.microsoft.com/office/powerpoint/2010/main" val="21282884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467FBC-AEAE-4EC2-BF36-9EF027E22BDD}">
  <ds:schemaRefs>
    <ds:schemaRef ds:uri="33de9cbb-7065-497c-aaf6-21859a933a93"/>
    <ds:schemaRef ds:uri="a398c2fc-ef96-41f5-a6be-4e19eee013d8"/>
    <ds:schemaRef ds:uri="d2b3df68-07b5-4773-aba1-bd9b51ecb5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1957</TotalTime>
  <Words>1427</Words>
  <Application>Microsoft Office PowerPoint</Application>
  <PresentationFormat>Widescreen</PresentationFormat>
  <Paragraphs>252</Paragraphs>
  <Slides>23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SansSerif</vt:lpstr>
      <vt:lpstr>Titillium</vt:lpstr>
      <vt:lpstr>Titillium Bd</vt:lpstr>
      <vt:lpstr>Wingdings</vt:lpstr>
      <vt:lpstr>Tema di Office</vt:lpstr>
      <vt:lpstr>1_Tema di Office</vt:lpstr>
      <vt:lpstr>Nuovo sistema di acquisizione dati e calcolo per la Croce del Nord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Giovanni Naldi</cp:lastModifiedBy>
  <cp:revision>89</cp:revision>
  <dcterms:created xsi:type="dcterms:W3CDTF">2022-10-26T09:11:02Z</dcterms:created>
  <dcterms:modified xsi:type="dcterms:W3CDTF">2026-06-29T22:59:08Z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