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6"/>
  </p:notesMasterIdLst>
  <p:sldIdLst>
    <p:sldId id="256" r:id="rId5"/>
    <p:sldId id="259" r:id="rId6"/>
    <p:sldId id="260" r:id="rId7"/>
    <p:sldId id="291" r:id="rId8"/>
    <p:sldId id="292" r:id="rId9"/>
    <p:sldId id="293" r:id="rId10"/>
    <p:sldId id="262" r:id="rId11"/>
    <p:sldId id="264" r:id="rId12"/>
    <p:sldId id="265" r:id="rId13"/>
    <p:sldId id="263" r:id="rId14"/>
    <p:sldId id="266" r:id="rId15"/>
    <p:sldId id="267" r:id="rId16"/>
    <p:sldId id="268" r:id="rId17"/>
    <p:sldId id="269" r:id="rId18"/>
    <p:sldId id="304" r:id="rId19"/>
    <p:sldId id="257" r:id="rId20"/>
    <p:sldId id="258" r:id="rId21"/>
    <p:sldId id="305" r:id="rId22"/>
    <p:sldId id="306" r:id="rId23"/>
    <p:sldId id="308" r:id="rId24"/>
    <p:sldId id="274" r:id="rId25"/>
    <p:sldId id="329" r:id="rId26"/>
    <p:sldId id="342" r:id="rId27"/>
    <p:sldId id="343" r:id="rId28"/>
    <p:sldId id="344" r:id="rId29"/>
    <p:sldId id="315" r:id="rId30"/>
    <p:sldId id="336" r:id="rId31"/>
    <p:sldId id="339" r:id="rId32"/>
    <p:sldId id="340" r:id="rId33"/>
    <p:sldId id="341" r:id="rId34"/>
    <p:sldId id="309" r:id="rId35"/>
    <p:sldId id="311" r:id="rId36"/>
    <p:sldId id="310" r:id="rId37"/>
    <p:sldId id="331" r:id="rId38"/>
    <p:sldId id="332" r:id="rId39"/>
    <p:sldId id="314" r:id="rId40"/>
    <p:sldId id="319" r:id="rId41"/>
    <p:sldId id="345" r:id="rId42"/>
    <p:sldId id="346" r:id="rId43"/>
    <p:sldId id="347" r:id="rId44"/>
    <p:sldId id="330" r:id="rId4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5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66EDF9-175F-4955-B2CE-BF88BD4BCDF2}" v="62" dt="2023-07-04T13:08:48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gliarosi, Giorgia" userId="b987781b-dc17-4dfb-90e8-873d9248b427" providerId="ADAL" clId="{EC66EDF9-175F-4955-B2CE-BF88BD4BCDF2}"/>
    <pc:docChg chg="undo redo custSel modSld modMainMaster">
      <pc:chgData name="Pagliarosi, Giorgia" userId="b987781b-dc17-4dfb-90e8-873d9248b427" providerId="ADAL" clId="{EC66EDF9-175F-4955-B2CE-BF88BD4BCDF2}" dt="2023-07-04T13:08:48.830" v="59"/>
      <pc:docMkLst>
        <pc:docMk/>
      </pc:docMkLst>
      <pc:sldChg chg="modSp mod">
        <pc:chgData name="Pagliarosi, Giorgia" userId="b987781b-dc17-4dfb-90e8-873d9248b427" providerId="ADAL" clId="{EC66EDF9-175F-4955-B2CE-BF88BD4BCDF2}" dt="2023-07-04T13:06:20.502" v="33" actId="20577"/>
        <pc:sldMkLst>
          <pc:docMk/>
          <pc:sldMk cId="2416892646" sldId="256"/>
        </pc:sldMkLst>
        <pc:spChg chg="mod">
          <ac:chgData name="Pagliarosi, Giorgia" userId="b987781b-dc17-4dfb-90e8-873d9248b427" providerId="ADAL" clId="{EC66EDF9-175F-4955-B2CE-BF88BD4BCDF2}" dt="2023-07-04T13:06:20.502" v="33" actId="20577"/>
          <ac:spMkLst>
            <pc:docMk/>
            <pc:sldMk cId="2416892646" sldId="256"/>
            <ac:spMk id="2" creationId="{583CCC7D-5E06-47A8-A7BC-3298CBC83031}"/>
          </ac:spMkLst>
        </pc:spChg>
      </pc:sldChg>
      <pc:sldChg chg="delSp mod">
        <pc:chgData name="Pagliarosi, Giorgia" userId="b987781b-dc17-4dfb-90e8-873d9248b427" providerId="ADAL" clId="{EC66EDF9-175F-4955-B2CE-BF88BD4BCDF2}" dt="2023-07-04T13:06:32.003" v="34" actId="478"/>
        <pc:sldMkLst>
          <pc:docMk/>
          <pc:sldMk cId="1102379267" sldId="257"/>
        </pc:sldMkLst>
        <pc:spChg chg="del">
          <ac:chgData name="Pagliarosi, Giorgia" userId="b987781b-dc17-4dfb-90e8-873d9248b427" providerId="ADAL" clId="{EC66EDF9-175F-4955-B2CE-BF88BD4BCDF2}" dt="2023-07-04T13:06:32.003" v="34" actId="478"/>
          <ac:spMkLst>
            <pc:docMk/>
            <pc:sldMk cId="1102379267" sldId="257"/>
            <ac:spMk id="15" creationId="{6770A171-DE94-7B1D-BCA6-A901A8C21C70}"/>
          </ac:spMkLst>
        </pc:spChg>
      </pc:sldChg>
      <pc:sldMasterChg chg="modSldLayout">
        <pc:chgData name="Pagliarosi, Giorgia" userId="b987781b-dc17-4dfb-90e8-873d9248b427" providerId="ADAL" clId="{EC66EDF9-175F-4955-B2CE-BF88BD4BCDF2}" dt="2023-07-04T13:08:48.830" v="59"/>
        <pc:sldMasterMkLst>
          <pc:docMk/>
          <pc:sldMasterMk cId="3591437458" sldId="2147483648"/>
        </pc:sldMasterMkLst>
        <pc:sldLayoutChg chg="modSp mod">
          <pc:chgData name="Pagliarosi, Giorgia" userId="b987781b-dc17-4dfb-90e8-873d9248b427" providerId="ADAL" clId="{EC66EDF9-175F-4955-B2CE-BF88BD4BCDF2}" dt="2023-07-04T13:07:50.024" v="52" actId="403"/>
          <pc:sldLayoutMkLst>
            <pc:docMk/>
            <pc:sldMasterMk cId="3591437458" sldId="2147483648"/>
            <pc:sldLayoutMk cId="668521014" sldId="2147483649"/>
          </pc:sldLayoutMkLst>
          <pc:spChg chg="mod">
            <ac:chgData name="Pagliarosi, Giorgia" userId="b987781b-dc17-4dfb-90e8-873d9248b427" providerId="ADAL" clId="{EC66EDF9-175F-4955-B2CE-BF88BD4BCDF2}" dt="2023-07-04T13:07:50.024" v="52" actId="403"/>
            <ac:spMkLst>
              <pc:docMk/>
              <pc:sldMasterMk cId="3591437458" sldId="2147483648"/>
              <pc:sldLayoutMk cId="668521014" sldId="2147483649"/>
              <ac:spMk id="11" creationId="{6EDCB0A2-728A-49A8-AB77-143BA4F3D5D7}"/>
            </ac:spMkLst>
          </pc:spChg>
        </pc:sldLayoutChg>
        <pc:sldLayoutChg chg="addSp delSp modSp mod">
          <pc:chgData name="Pagliarosi, Giorgia" userId="b987781b-dc17-4dfb-90e8-873d9248b427" providerId="ADAL" clId="{EC66EDF9-175F-4955-B2CE-BF88BD4BCDF2}" dt="2023-07-04T13:08:28.105" v="58"/>
          <pc:sldLayoutMkLst>
            <pc:docMk/>
            <pc:sldMasterMk cId="3591437458" sldId="2147483648"/>
            <pc:sldLayoutMk cId="2778974981" sldId="2147483650"/>
          </pc:sldLayoutMkLst>
          <pc:spChg chg="add del mod">
            <ac:chgData name="Pagliarosi, Giorgia" userId="b987781b-dc17-4dfb-90e8-873d9248b427" providerId="ADAL" clId="{EC66EDF9-175F-4955-B2CE-BF88BD4BCDF2}" dt="2023-07-04T13:08:28.105" v="58"/>
            <ac:spMkLst>
              <pc:docMk/>
              <pc:sldMasterMk cId="3591437458" sldId="2147483648"/>
              <pc:sldLayoutMk cId="2778974981" sldId="2147483650"/>
              <ac:spMk id="7" creationId="{FBEC598D-3278-1A0C-1A08-CE187DED5E0F}"/>
            </ac:spMkLst>
          </pc:spChg>
          <pc:spChg chg="add del">
            <ac:chgData name="Pagliarosi, Giorgia" userId="b987781b-dc17-4dfb-90e8-873d9248b427" providerId="ADAL" clId="{EC66EDF9-175F-4955-B2CE-BF88BD4BCDF2}" dt="2023-07-04T13:08:27.494" v="57" actId="478"/>
            <ac:spMkLst>
              <pc:docMk/>
              <pc:sldMasterMk cId="3591437458" sldId="2147483648"/>
              <pc:sldLayoutMk cId="2778974981" sldId="2147483650"/>
              <ac:spMk id="8" creationId="{54EC5F5D-65B5-432F-B6D3-1AFAA67DEF72}"/>
            </ac:spMkLst>
          </pc:spChg>
        </pc:sldLayoutChg>
        <pc:sldLayoutChg chg="addSp modSp">
          <pc:chgData name="Pagliarosi, Giorgia" userId="b987781b-dc17-4dfb-90e8-873d9248b427" providerId="ADAL" clId="{EC66EDF9-175F-4955-B2CE-BF88BD4BCDF2}" dt="2023-07-04T13:08:48.830" v="59"/>
          <pc:sldLayoutMkLst>
            <pc:docMk/>
            <pc:sldMasterMk cId="3591437458" sldId="2147483648"/>
            <pc:sldLayoutMk cId="2825917361" sldId="2147483660"/>
          </pc:sldLayoutMkLst>
          <pc:spChg chg="add mod">
            <ac:chgData name="Pagliarosi, Giorgia" userId="b987781b-dc17-4dfb-90e8-873d9248b427" providerId="ADAL" clId="{EC66EDF9-175F-4955-B2CE-BF88BD4BCDF2}" dt="2023-07-04T13:08:48.830" v="59"/>
            <ac:spMkLst>
              <pc:docMk/>
              <pc:sldMasterMk cId="3591437458" sldId="2147483648"/>
              <pc:sldLayoutMk cId="2825917361" sldId="2147483660"/>
              <ac:spMk id="7" creationId="{FC9E42A7-6B34-1F97-76DA-EBB8E18730D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artel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51-4380-96FE-D2230E5FE6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51-4380-96FE-D2230E5FE6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51-4380-96FE-D2230E5FE6A5}"/>
              </c:ext>
            </c:extLst>
          </c:dPt>
          <c:dLbls>
            <c:dLbl>
              <c:idx val="0"/>
              <c:layout>
                <c:manualLayout>
                  <c:x val="-9.9977893709788407E-2"/>
                  <c:y val="0.3145461152856922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51-4380-96FE-D2230E5FE6A5}"/>
                </c:ext>
              </c:extLst>
            </c:dLbl>
            <c:dLbl>
              <c:idx val="1"/>
              <c:layout>
                <c:manualLayout>
                  <c:x val="-0.17593035438471424"/>
                  <c:y val="-0.3426000196601147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51-4380-96FE-D2230E5FE6A5}"/>
                </c:ext>
              </c:extLst>
            </c:dLbl>
            <c:dLbl>
              <c:idx val="2"/>
              <c:layout>
                <c:manualLayout>
                  <c:x val="0.23668880896060832"/>
                  <c:y val="0.209826444355658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51-4380-96FE-D2230E5FE6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Foglio1!$C$4:$C$6</c:f>
              <c:numCache>
                <c:formatCode>General</c:formatCode>
                <c:ptCount val="3"/>
                <c:pt idx="0">
                  <c:v>45</c:v>
                </c:pt>
                <c:pt idx="1">
                  <c:v>195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D51-4380-96FE-D2230E5FE6A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0.43709</cdr:x>
      <cdr:y>0.68941</cdr:y>
    </cdr:from>
    <cdr:to>
      <cdr:x>0.64834</cdr:x>
      <cdr:y>0.90393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4B39B2F5-C145-51D5-8F8F-1B7360E457D8}"/>
            </a:ext>
          </a:extLst>
        </cdr:cNvPr>
        <cdr:cNvSpPr txBox="1"/>
      </cdr:nvSpPr>
      <cdr:spPr>
        <a:xfrm xmlns:a="http://schemas.openxmlformats.org/drawingml/2006/main">
          <a:off x="3035038" y="2938552"/>
          <a:ext cx="146685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400" kern="1200" dirty="0"/>
            <a:t>Burocrazia</a:t>
          </a:r>
        </a:p>
      </cdr:txBody>
    </cdr:sp>
  </cdr:relSizeAnchor>
  <cdr:relSizeAnchor xmlns:cdr="http://schemas.openxmlformats.org/drawingml/2006/chartDrawing">
    <cdr:from>
      <cdr:x>0.26562</cdr:x>
      <cdr:y>0.30579</cdr:y>
    </cdr:from>
    <cdr:to>
      <cdr:x>0.47687</cdr:x>
      <cdr:y>0.52032</cdr:y>
    </cdr:to>
    <cdr:sp macro="" textlink="">
      <cdr:nvSpPr>
        <cdr:cNvPr id="3" name="CasellaDiTesto 1">
          <a:extLst xmlns:a="http://schemas.openxmlformats.org/drawingml/2006/main">
            <a:ext uri="{FF2B5EF4-FFF2-40B4-BE49-F238E27FC236}">
              <a16:creationId xmlns:a16="http://schemas.microsoft.com/office/drawing/2014/main" id="{061F04E6-EBA2-6DFF-42E6-51DCFE3BA70D}"/>
            </a:ext>
          </a:extLst>
        </cdr:cNvPr>
        <cdr:cNvSpPr txBox="1"/>
      </cdr:nvSpPr>
      <cdr:spPr>
        <a:xfrm xmlns:a="http://schemas.openxmlformats.org/drawingml/2006/main">
          <a:off x="1844413" y="1303427"/>
          <a:ext cx="146685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2400" kern="1200" dirty="0"/>
            <a:t>Attività</a:t>
          </a:r>
        </a:p>
      </cdr:txBody>
    </cdr:sp>
  </cdr:relSizeAnchor>
  <cdr:relSizeAnchor xmlns:cdr="http://schemas.openxmlformats.org/drawingml/2006/chartDrawing">
    <cdr:from>
      <cdr:x>0.5</cdr:x>
      <cdr:y>0.10468</cdr:y>
    </cdr:from>
    <cdr:to>
      <cdr:x>0.71125</cdr:x>
      <cdr:y>0.3192</cdr:y>
    </cdr:to>
    <cdr:sp macro="" textlink="">
      <cdr:nvSpPr>
        <cdr:cNvPr id="4" name="CasellaDiTesto 1">
          <a:extLst xmlns:a="http://schemas.openxmlformats.org/drawingml/2006/main">
            <a:ext uri="{FF2B5EF4-FFF2-40B4-BE49-F238E27FC236}">
              <a16:creationId xmlns:a16="http://schemas.microsoft.com/office/drawing/2014/main" id="{061F04E6-EBA2-6DFF-42E6-51DCFE3BA70D}"/>
            </a:ext>
          </a:extLst>
        </cdr:cNvPr>
        <cdr:cNvSpPr txBox="1"/>
      </cdr:nvSpPr>
      <cdr:spPr>
        <a:xfrm xmlns:a="http://schemas.openxmlformats.org/drawingml/2006/main">
          <a:off x="3471862" y="446177"/>
          <a:ext cx="146685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2400" kern="1200" dirty="0"/>
            <a:t>Progetto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98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679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29/06/2026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585" y="1538436"/>
            <a:ext cx="4523014" cy="2254736"/>
          </a:xfrm>
        </p:spPr>
        <p:txBody>
          <a:bodyPr>
            <a:normAutofit fontScale="90000"/>
          </a:bodyPr>
          <a:lstStyle/>
          <a:p>
            <a:r>
              <a:rPr lang="it-IT" dirty="0"/>
              <a:t>Croce del Nord: upgrade strutturale, impiantistico e linea focale</a:t>
            </a:r>
          </a:p>
        </p:txBody>
      </p:sp>
      <p:pic>
        <p:nvPicPr>
          <p:cNvPr id="7" name="Segnaposto immagine 6" descr="Immagine che contiene simbolo, Elementi grafici, bianco, logo&#10;&#10;Descrizione generata automaticamente">
            <a:extLst>
              <a:ext uri="{FF2B5EF4-FFF2-40B4-BE49-F238E27FC236}">
                <a16:creationId xmlns:a16="http://schemas.microsoft.com/office/drawing/2014/main" id="{E0DA5E35-8F4C-5FBF-76C8-701E5741AF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1" b="-102"/>
          <a:stretch/>
        </p:blipFill>
        <p:spPr>
          <a:xfrm>
            <a:off x="6096000" y="1671004"/>
            <a:ext cx="4225900" cy="4251959"/>
          </a:xfr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230911-BBD2-F50C-97D4-E1B7FEA8CEB4}"/>
              </a:ext>
            </a:extLst>
          </p:cNvPr>
          <p:cNvSpPr txBox="1"/>
          <p:nvPr/>
        </p:nvSpPr>
        <p:spPr>
          <a:xfrm>
            <a:off x="9722498" y="186612"/>
            <a:ext cx="2043403" cy="748425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D1A063E-5590-9030-CE9D-3ACA37F2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98" y="186612"/>
            <a:ext cx="1651602" cy="77812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3E827EB-3D99-450E-8B9E-4427A04CF0F0}"/>
              </a:ext>
            </a:extLst>
          </p:cNvPr>
          <p:cNvSpPr txBox="1">
            <a:spLocks/>
          </p:cNvSpPr>
          <p:nvPr/>
        </p:nvSpPr>
        <p:spPr>
          <a:xfrm>
            <a:off x="838200" y="3793172"/>
            <a:ext cx="379544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r>
              <a:rPr lang="it-IT" sz="3600" b="1" dirty="0" err="1">
                <a:solidFill>
                  <a:srgbClr val="5B6D85"/>
                </a:solidFill>
              </a:rPr>
              <a:t>Final</a:t>
            </a:r>
            <a:r>
              <a:rPr lang="it-IT" sz="3600" b="1" dirty="0">
                <a:solidFill>
                  <a:srgbClr val="5B6D85"/>
                </a:solidFill>
              </a:rPr>
              <a:t> Meeting</a:t>
            </a:r>
          </a:p>
          <a:p>
            <a:r>
              <a:rPr lang="it-IT" sz="1400" b="1" dirty="0">
                <a:solidFill>
                  <a:srgbClr val="7196BE"/>
                </a:solidFill>
              </a:rPr>
              <a:t>Martedì 30 Giugno – Giovedì 02 Luglio</a:t>
            </a:r>
          </a:p>
          <a:p>
            <a:endParaRPr lang="it-IT" dirty="0"/>
          </a:p>
        </p:txBody>
      </p:sp>
      <p:sp>
        <p:nvSpPr>
          <p:cNvPr id="9" name="Segnaposto contenuto 20">
            <a:extLst>
              <a:ext uri="{FF2B5EF4-FFF2-40B4-BE49-F238E27FC236}">
                <a16:creationId xmlns:a16="http://schemas.microsoft.com/office/drawing/2014/main" id="{1E1A7E26-2111-4DBA-92F1-ABFCD58AD07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5448934"/>
            <a:ext cx="3795444" cy="387764"/>
          </a:xfrm>
        </p:spPr>
        <p:txBody>
          <a:bodyPr>
            <a:normAutofit/>
          </a:bodyPr>
          <a:lstStyle/>
          <a:p>
            <a:r>
              <a:rPr lang="it-IT" sz="1400" b="1" i="1" dirty="0">
                <a:solidFill>
                  <a:srgbClr val="2A65AF"/>
                </a:solidFill>
              </a:rPr>
              <a:t>OAC - Osservatorio Astrofisico di Arcetri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D92506-F566-9DEB-964E-DF989735AA5F}"/>
              </a:ext>
            </a:extLst>
          </p:cNvPr>
          <p:cNvSpPr txBox="1">
            <a:spLocks/>
          </p:cNvSpPr>
          <p:nvPr/>
        </p:nvSpPr>
        <p:spPr>
          <a:xfrm>
            <a:off x="3823163" y="6375400"/>
            <a:ext cx="4545673" cy="48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  <a:p>
            <a:pPr algn="ctr"/>
            <a:r>
              <a:rPr lang="it-IT" sz="2800" b="1" dirty="0">
                <a:solidFill>
                  <a:schemeClr val="bg1"/>
                </a:solidFill>
              </a:rPr>
              <a:t>Marco Schiaffino</a:t>
            </a:r>
          </a:p>
        </p:txBody>
      </p:sp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7173B-5F4B-D5C9-16E3-07162037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BC762D8-3D3E-6C96-3B13-EF34A370F20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A94F17-D52E-B210-59A6-3DF06E5AE1B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CCEA2E1-8FB0-E6F4-A02C-5B175ABA71C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2AD818A-96A8-94CC-317F-6C9727AC1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68C2E724-9526-3765-764A-A00FA6A3D0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9330" y="1234440"/>
            <a:ext cx="6410642" cy="5155366"/>
          </a:xfrm>
          <a:prstGeom prst="rect">
            <a:avLst/>
          </a:prstGeom>
        </p:spPr>
      </p:pic>
      <p:pic>
        <p:nvPicPr>
          <p:cNvPr id="4" name="Immagine 3" descr="Immagine che contiene schizzo, cielo, aria aperta, torre&#10;&#10;Descrizione generata automaticamente">
            <a:extLst>
              <a:ext uri="{FF2B5EF4-FFF2-40B4-BE49-F238E27FC236}">
                <a16:creationId xmlns:a16="http://schemas.microsoft.com/office/drawing/2014/main" id="{87473CD8-366A-2970-6E71-7A30C3D33F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7208"/>
            <a:ext cx="6412697" cy="3536878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CF032709-6861-3032-9C05-8B6FFE84D9DA}"/>
              </a:ext>
            </a:extLst>
          </p:cNvPr>
          <p:cNvSpPr/>
          <p:nvPr/>
        </p:nvSpPr>
        <p:spPr>
          <a:xfrm>
            <a:off x="11166106" y="1183544"/>
            <a:ext cx="944880" cy="9426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CEA8D7E6-230B-67FB-D9EF-B8928E8C55A2}"/>
              </a:ext>
            </a:extLst>
          </p:cNvPr>
          <p:cNvCxnSpPr>
            <a:cxnSpLocks/>
          </p:cNvCxnSpPr>
          <p:nvPr/>
        </p:nvCxnSpPr>
        <p:spPr>
          <a:xfrm flipH="1">
            <a:off x="4434840" y="1801368"/>
            <a:ext cx="6731266" cy="132588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96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2E2B7-89FF-CFB7-6F97-D81C49658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65F0CFE-830A-6209-3876-7E7A8909E2B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C46C90-EF43-5EC4-BE9C-F3A10714A3F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1F0DBAA-3CF9-D523-A97C-C69CF202FDF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1F1DFBA-5714-CD0B-A9A2-DFC62855D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schizzo, disegno, edificio, arte&#10;&#10;Descrizione generata automaticamente">
            <a:extLst>
              <a:ext uri="{FF2B5EF4-FFF2-40B4-BE49-F238E27FC236}">
                <a16:creationId xmlns:a16="http://schemas.microsoft.com/office/drawing/2014/main" id="{01EF2B21-7020-C4A4-EB7B-47FD9491F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5533"/>
            <a:ext cx="8997315" cy="496240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3B1336-CB94-61D3-B01A-C60FE71765DF}"/>
              </a:ext>
            </a:extLst>
          </p:cNvPr>
          <p:cNvSpPr txBox="1"/>
          <p:nvPr/>
        </p:nvSpPr>
        <p:spPr>
          <a:xfrm flipH="1">
            <a:off x="8328148" y="1397533"/>
            <a:ext cx="1338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Travi </a:t>
            </a:r>
            <a:r>
              <a:rPr lang="it-IT" dirty="0" err="1"/>
              <a:t>portacorner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EB098E-1B3E-CEDB-CC77-E984543A2BAA}"/>
              </a:ext>
            </a:extLst>
          </p:cNvPr>
          <p:cNvSpPr txBox="1"/>
          <p:nvPr/>
        </p:nvSpPr>
        <p:spPr>
          <a:xfrm flipH="1">
            <a:off x="2609208" y="5662467"/>
            <a:ext cx="133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Corner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A0F8163-ADF2-CE1F-2AB9-B739F93C5769}"/>
              </a:ext>
            </a:extLst>
          </p:cNvPr>
          <p:cNvSpPr txBox="1"/>
          <p:nvPr/>
        </p:nvSpPr>
        <p:spPr>
          <a:xfrm flipH="1">
            <a:off x="8066759" y="3019492"/>
            <a:ext cx="186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Tappetino di </a:t>
            </a:r>
            <a:r>
              <a:rPr lang="it-IT" dirty="0" err="1"/>
              <a:t>simmetrizzazione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9B5CABA-B3EA-E409-527C-EE3EFBFE4C91}"/>
              </a:ext>
            </a:extLst>
          </p:cNvPr>
          <p:cNvSpPr txBox="1"/>
          <p:nvPr/>
        </p:nvSpPr>
        <p:spPr>
          <a:xfrm flipH="1">
            <a:off x="7958834" y="5155657"/>
            <a:ext cx="133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Linea focale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F0B90513-FC1E-A875-BB42-FAF0034800BA}"/>
              </a:ext>
            </a:extLst>
          </p:cNvPr>
          <p:cNvCxnSpPr>
            <a:cxnSpLocks/>
          </p:cNvCxnSpPr>
          <p:nvPr/>
        </p:nvCxnSpPr>
        <p:spPr>
          <a:xfrm flipV="1">
            <a:off x="3301925" y="4919472"/>
            <a:ext cx="428827" cy="8417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0E11C5C-3751-2EB3-0486-3D574421589A}"/>
              </a:ext>
            </a:extLst>
          </p:cNvPr>
          <p:cNvCxnSpPr>
            <a:cxnSpLocks/>
          </p:cNvCxnSpPr>
          <p:nvPr/>
        </p:nvCxnSpPr>
        <p:spPr>
          <a:xfrm flipH="1">
            <a:off x="7589520" y="1933627"/>
            <a:ext cx="738628" cy="6654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9DD8E52-533E-37AE-E151-C311A0AAAF70}"/>
              </a:ext>
            </a:extLst>
          </p:cNvPr>
          <p:cNvCxnSpPr>
            <a:cxnSpLocks/>
          </p:cNvCxnSpPr>
          <p:nvPr/>
        </p:nvCxnSpPr>
        <p:spPr>
          <a:xfrm flipH="1" flipV="1">
            <a:off x="5847168" y="3858768"/>
            <a:ext cx="2219591" cy="13348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13A0D99-31C7-0E12-9BCA-27D2979FAE38}"/>
              </a:ext>
            </a:extLst>
          </p:cNvPr>
          <p:cNvCxnSpPr>
            <a:cxnSpLocks/>
          </p:cNvCxnSpPr>
          <p:nvPr/>
        </p:nvCxnSpPr>
        <p:spPr>
          <a:xfrm flipH="1">
            <a:off x="6015210" y="3288139"/>
            <a:ext cx="233758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87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015B3-4F7E-D688-6219-80D16DDA4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1E6FEBC-5C86-792F-F4A9-5CB9B105728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4FB56F5-CC73-0F3D-92F1-543F637B10F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575A50A-B9C9-6AB6-1CDA-105BE29DD86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2A4D1A2-E332-1108-C858-493EE18B5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schermata, metro&#10;&#10;Descrizione generata automaticamente">
            <a:extLst>
              <a:ext uri="{FF2B5EF4-FFF2-40B4-BE49-F238E27FC236}">
                <a16:creationId xmlns:a16="http://schemas.microsoft.com/office/drawing/2014/main" id="{FACAFDF6-6D4D-307C-DB0F-96F2B468A0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09" b="47499"/>
          <a:stretch/>
        </p:blipFill>
        <p:spPr>
          <a:xfrm>
            <a:off x="0" y="2386584"/>
            <a:ext cx="12192000" cy="369332"/>
          </a:xfrm>
          <a:prstGeom prst="rect">
            <a:avLst/>
          </a:prstGeom>
        </p:spPr>
      </p:pic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05BDBC64-1B59-CE1D-9977-50C4DD57BD48}"/>
              </a:ext>
            </a:extLst>
          </p:cNvPr>
          <p:cNvCxnSpPr>
            <a:cxnSpLocks/>
          </p:cNvCxnSpPr>
          <p:nvPr/>
        </p:nvCxnSpPr>
        <p:spPr>
          <a:xfrm>
            <a:off x="0" y="2990088"/>
            <a:ext cx="12192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6726E8A-14A1-0D18-AAE1-FE311B1C713F}"/>
              </a:ext>
            </a:extLst>
          </p:cNvPr>
          <p:cNvSpPr txBox="1"/>
          <p:nvPr/>
        </p:nvSpPr>
        <p:spPr>
          <a:xfrm>
            <a:off x="5401547" y="2620756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22.791 mm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A8535A1-A386-9168-503D-B321A86F7CA2}"/>
              </a:ext>
            </a:extLst>
          </p:cNvPr>
          <p:cNvGrpSpPr/>
          <p:nvPr/>
        </p:nvGrpSpPr>
        <p:grpSpPr>
          <a:xfrm>
            <a:off x="-2496" y="1137075"/>
            <a:ext cx="12170340" cy="5190818"/>
            <a:chOff x="10830" y="1150397"/>
            <a:chExt cx="12170340" cy="5190818"/>
          </a:xfrm>
        </p:grpSpPr>
        <p:pic>
          <p:nvPicPr>
            <p:cNvPr id="7" name="Immagine 6" descr="Immagine che contiene schizzo, disegno, illustrazione&#10;&#10;Descrizione generata automaticamente">
              <a:extLst>
                <a:ext uri="{FF2B5EF4-FFF2-40B4-BE49-F238E27FC236}">
                  <a16:creationId xmlns:a16="http://schemas.microsoft.com/office/drawing/2014/main" id="{7CBBF3FC-A6E9-6056-65D4-9934C985D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" y="1157215"/>
              <a:ext cx="9399099" cy="5184000"/>
            </a:xfrm>
            <a:prstGeom prst="rect">
              <a:avLst/>
            </a:prstGeom>
          </p:spPr>
        </p:pic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91130136-A782-D7F3-0CA6-DF091CF96BC1}"/>
                </a:ext>
              </a:extLst>
            </p:cNvPr>
            <p:cNvSpPr/>
            <p:nvPr/>
          </p:nvSpPr>
          <p:spPr>
            <a:xfrm>
              <a:off x="9409929" y="1150397"/>
              <a:ext cx="2771241" cy="5190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765E8F22-EF99-F688-9206-E33AEF3989C8}"/>
              </a:ext>
            </a:extLst>
          </p:cNvPr>
          <p:cNvCxnSpPr/>
          <p:nvPr/>
        </p:nvCxnSpPr>
        <p:spPr>
          <a:xfrm>
            <a:off x="6286008" y="2605787"/>
            <a:ext cx="1051560" cy="6217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38AD20F-59C2-3581-D6FD-75D4C7F3A657}"/>
              </a:ext>
            </a:extLst>
          </p:cNvPr>
          <p:cNvCxnSpPr/>
          <p:nvPr/>
        </p:nvCxnSpPr>
        <p:spPr>
          <a:xfrm flipV="1">
            <a:off x="6275503" y="2620755"/>
            <a:ext cx="0" cy="622371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7D70164F-0895-310E-7048-853DAD1476CF}"/>
              </a:ext>
            </a:extLst>
          </p:cNvPr>
          <p:cNvCxnSpPr/>
          <p:nvPr/>
        </p:nvCxnSpPr>
        <p:spPr>
          <a:xfrm flipV="1">
            <a:off x="7369735" y="3243126"/>
            <a:ext cx="0" cy="622371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D751693-7B92-A680-F3CC-917ADE0EB91A}"/>
              </a:ext>
            </a:extLst>
          </p:cNvPr>
          <p:cNvSpPr txBox="1"/>
          <p:nvPr/>
        </p:nvSpPr>
        <p:spPr>
          <a:xfrm>
            <a:off x="6739809" y="2605787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367,375 mm</a:t>
            </a:r>
          </a:p>
        </p:txBody>
      </p:sp>
      <p:pic>
        <p:nvPicPr>
          <p:cNvPr id="16" name="Immagine 15" descr="Immagine che contiene schizzo&#10;&#10;Descrizione generata automaticamente">
            <a:extLst>
              <a:ext uri="{FF2B5EF4-FFF2-40B4-BE49-F238E27FC236}">
                <a16:creationId xmlns:a16="http://schemas.microsoft.com/office/drawing/2014/main" id="{E740BEE9-B536-8751-D7B9-5C179426B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6" y="1150711"/>
            <a:ext cx="9399086" cy="51840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63999FC-826D-C7A6-0CCD-2981DD2C1B66}"/>
              </a:ext>
            </a:extLst>
          </p:cNvPr>
          <p:cNvSpPr txBox="1"/>
          <p:nvPr/>
        </p:nvSpPr>
        <p:spPr>
          <a:xfrm>
            <a:off x="8309243" y="4229220"/>
            <a:ext cx="27924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907EE30-486D-5151-4A02-7BC368CC19A1}"/>
              </a:ext>
            </a:extLst>
          </p:cNvPr>
          <p:cNvSpPr txBox="1"/>
          <p:nvPr/>
        </p:nvSpPr>
        <p:spPr>
          <a:xfrm>
            <a:off x="7244788" y="3642808"/>
            <a:ext cx="27924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3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0D24A4C-0B21-BD0A-1302-D26E3094D6F8}"/>
              </a:ext>
            </a:extLst>
          </p:cNvPr>
          <p:cNvSpPr txBox="1"/>
          <p:nvPr/>
        </p:nvSpPr>
        <p:spPr>
          <a:xfrm>
            <a:off x="6146558" y="3043508"/>
            <a:ext cx="27924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4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9C1C8FD-C18B-8CE8-997B-7853C6532A06}"/>
              </a:ext>
            </a:extLst>
          </p:cNvPr>
          <p:cNvSpPr txBox="1"/>
          <p:nvPr/>
        </p:nvSpPr>
        <p:spPr>
          <a:xfrm>
            <a:off x="5137797" y="2416635"/>
            <a:ext cx="27924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5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A57ED48-A15D-FC11-2D45-00A5F81DA73E}"/>
              </a:ext>
            </a:extLst>
          </p:cNvPr>
          <p:cNvSpPr txBox="1"/>
          <p:nvPr/>
        </p:nvSpPr>
        <p:spPr>
          <a:xfrm>
            <a:off x="4054421" y="1793310"/>
            <a:ext cx="279244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6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005EE20-9422-895D-6985-4348B8AEAA6B}"/>
              </a:ext>
            </a:extLst>
          </p:cNvPr>
          <p:cNvSpPr txBox="1"/>
          <p:nvPr/>
        </p:nvSpPr>
        <p:spPr>
          <a:xfrm>
            <a:off x="2947484" y="1171598"/>
            <a:ext cx="245120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63" dirty="0"/>
              <a:t>7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E46522B-DCC7-29C7-B2D4-18DE1B6D08E9}"/>
              </a:ext>
            </a:extLst>
          </p:cNvPr>
          <p:cNvSpPr txBox="1"/>
          <p:nvPr/>
        </p:nvSpPr>
        <p:spPr>
          <a:xfrm>
            <a:off x="1632933" y="1110141"/>
            <a:ext cx="245120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63" dirty="0"/>
              <a:t>8</a:t>
            </a:r>
          </a:p>
        </p:txBody>
      </p:sp>
      <p:sp>
        <p:nvSpPr>
          <p:cNvPr id="24" name="Segno di addizione 23">
            <a:extLst>
              <a:ext uri="{FF2B5EF4-FFF2-40B4-BE49-F238E27FC236}">
                <a16:creationId xmlns:a16="http://schemas.microsoft.com/office/drawing/2014/main" id="{9D16BA4F-1E1C-09A1-83E0-E44159C9DE29}"/>
              </a:ext>
            </a:extLst>
          </p:cNvPr>
          <p:cNvSpPr/>
          <p:nvPr/>
        </p:nvSpPr>
        <p:spPr>
          <a:xfrm>
            <a:off x="8888119" y="5619143"/>
            <a:ext cx="174432" cy="187353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5208729-5F65-BDC5-734D-D436709BC8A1}"/>
              </a:ext>
            </a:extLst>
          </p:cNvPr>
          <p:cNvSpPr txBox="1"/>
          <p:nvPr/>
        </p:nvSpPr>
        <p:spPr>
          <a:xfrm>
            <a:off x="8972105" y="5656455"/>
            <a:ext cx="2596737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1"/>
                </a:solidFill>
              </a:rPr>
              <a:t>Somma tra 1 (non esistente) e 2</a:t>
            </a:r>
          </a:p>
        </p:txBody>
      </p:sp>
      <p:sp>
        <p:nvSpPr>
          <p:cNvPr id="26" name="Segno di addizione 25">
            <a:extLst>
              <a:ext uri="{FF2B5EF4-FFF2-40B4-BE49-F238E27FC236}">
                <a16:creationId xmlns:a16="http://schemas.microsoft.com/office/drawing/2014/main" id="{B9C59590-7A6C-2D4D-9013-BF1B032F9A59}"/>
              </a:ext>
            </a:extLst>
          </p:cNvPr>
          <p:cNvSpPr/>
          <p:nvPr/>
        </p:nvSpPr>
        <p:spPr>
          <a:xfrm>
            <a:off x="6703237" y="4377015"/>
            <a:ext cx="174432" cy="187353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5178408-F5BF-03AA-87F1-A79945BF640D}"/>
              </a:ext>
            </a:extLst>
          </p:cNvPr>
          <p:cNvSpPr txBox="1"/>
          <p:nvPr/>
        </p:nvSpPr>
        <p:spPr>
          <a:xfrm>
            <a:off x="5371903" y="4483214"/>
            <a:ext cx="142154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1"/>
                </a:solidFill>
              </a:rPr>
              <a:t>Somma tra 3 e 4</a:t>
            </a:r>
          </a:p>
        </p:txBody>
      </p:sp>
      <p:sp>
        <p:nvSpPr>
          <p:cNvPr id="28" name="Segno di addizione 27">
            <a:extLst>
              <a:ext uri="{FF2B5EF4-FFF2-40B4-BE49-F238E27FC236}">
                <a16:creationId xmlns:a16="http://schemas.microsoft.com/office/drawing/2014/main" id="{9C51F3C7-A06F-5365-492C-3077DD3E5506}"/>
              </a:ext>
            </a:extLst>
          </p:cNvPr>
          <p:cNvSpPr/>
          <p:nvPr/>
        </p:nvSpPr>
        <p:spPr>
          <a:xfrm>
            <a:off x="4574781" y="3149449"/>
            <a:ext cx="174432" cy="187353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97CFD91-A4F1-E11B-0F6A-4A11BE9C764B}"/>
              </a:ext>
            </a:extLst>
          </p:cNvPr>
          <p:cNvSpPr txBox="1"/>
          <p:nvPr/>
        </p:nvSpPr>
        <p:spPr>
          <a:xfrm>
            <a:off x="3070044" y="3269187"/>
            <a:ext cx="142154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1"/>
                </a:solidFill>
              </a:rPr>
              <a:t>Somma tra 5 e 6</a:t>
            </a:r>
          </a:p>
        </p:txBody>
      </p:sp>
      <p:sp>
        <p:nvSpPr>
          <p:cNvPr id="30" name="Segno di addizione 29">
            <a:extLst>
              <a:ext uri="{FF2B5EF4-FFF2-40B4-BE49-F238E27FC236}">
                <a16:creationId xmlns:a16="http://schemas.microsoft.com/office/drawing/2014/main" id="{D7AC7B24-063E-B9BC-0007-93C2576E8050}"/>
              </a:ext>
            </a:extLst>
          </p:cNvPr>
          <p:cNvSpPr/>
          <p:nvPr/>
        </p:nvSpPr>
        <p:spPr>
          <a:xfrm>
            <a:off x="2422037" y="1920133"/>
            <a:ext cx="174432" cy="187353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0C5F7D4-0EC9-F056-F24A-92442DDFB7D4}"/>
              </a:ext>
            </a:extLst>
          </p:cNvPr>
          <p:cNvSpPr txBox="1"/>
          <p:nvPr/>
        </p:nvSpPr>
        <p:spPr>
          <a:xfrm>
            <a:off x="1044721" y="2050763"/>
            <a:ext cx="1421543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1"/>
                </a:solidFill>
              </a:rPr>
              <a:t>Somma tra 7 e 8</a:t>
            </a:r>
          </a:p>
        </p:txBody>
      </p:sp>
      <p:sp>
        <p:nvSpPr>
          <p:cNvPr id="32" name="Segno di addizione 31">
            <a:extLst>
              <a:ext uri="{FF2B5EF4-FFF2-40B4-BE49-F238E27FC236}">
                <a16:creationId xmlns:a16="http://schemas.microsoft.com/office/drawing/2014/main" id="{5C50B439-E0D5-0FE5-25C6-8CC6D936BB23}"/>
              </a:ext>
            </a:extLst>
          </p:cNvPr>
          <p:cNvSpPr/>
          <p:nvPr/>
        </p:nvSpPr>
        <p:spPr>
          <a:xfrm>
            <a:off x="7707554" y="5043041"/>
            <a:ext cx="174432" cy="187353"/>
          </a:xfrm>
          <a:prstGeom prst="mathPlu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6954774-8AAC-60A6-D3B9-D7CA799D9724}"/>
              </a:ext>
            </a:extLst>
          </p:cNvPr>
          <p:cNvSpPr txBox="1"/>
          <p:nvPr/>
        </p:nvSpPr>
        <p:spPr>
          <a:xfrm>
            <a:off x="5613457" y="5417262"/>
            <a:ext cx="1609095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2"/>
                </a:solidFill>
              </a:rPr>
              <a:t>Somma tra 2 e 3+4</a:t>
            </a:r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BF727CBF-2A98-53D1-F8D4-F7ABE7EFC701}"/>
              </a:ext>
            </a:extLst>
          </p:cNvPr>
          <p:cNvCxnSpPr>
            <a:cxnSpLocks/>
            <a:stCxn id="33" idx="0"/>
          </p:cNvCxnSpPr>
          <p:nvPr/>
        </p:nvCxnSpPr>
        <p:spPr>
          <a:xfrm flipV="1">
            <a:off x="6418005" y="5215902"/>
            <a:ext cx="1289549" cy="201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Segno di addizione 34">
            <a:extLst>
              <a:ext uri="{FF2B5EF4-FFF2-40B4-BE49-F238E27FC236}">
                <a16:creationId xmlns:a16="http://schemas.microsoft.com/office/drawing/2014/main" id="{45B6435E-8E58-C73E-F45A-30979874BE79}"/>
              </a:ext>
            </a:extLst>
          </p:cNvPr>
          <p:cNvSpPr/>
          <p:nvPr/>
        </p:nvSpPr>
        <p:spPr>
          <a:xfrm>
            <a:off x="3447660" y="2546741"/>
            <a:ext cx="174432" cy="187353"/>
          </a:xfrm>
          <a:prstGeom prst="mathPlu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22027314-148F-5B3B-9211-579893CC95BE}"/>
              </a:ext>
            </a:extLst>
          </p:cNvPr>
          <p:cNvSpPr txBox="1"/>
          <p:nvPr/>
        </p:nvSpPr>
        <p:spPr>
          <a:xfrm>
            <a:off x="1195254" y="2891048"/>
            <a:ext cx="1796646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chemeClr val="accent2"/>
                </a:solidFill>
              </a:rPr>
              <a:t>Somma tra 5+6 e 7+8</a:t>
            </a:r>
          </a:p>
        </p:txBody>
      </p: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730FEA35-D789-DEC5-8F18-CBA99D5CE642}"/>
              </a:ext>
            </a:extLst>
          </p:cNvPr>
          <p:cNvCxnSpPr>
            <a:cxnSpLocks/>
            <a:stCxn id="36" idx="3"/>
          </p:cNvCxnSpPr>
          <p:nvPr/>
        </p:nvCxnSpPr>
        <p:spPr>
          <a:xfrm flipV="1">
            <a:off x="2991900" y="2710990"/>
            <a:ext cx="434100" cy="338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Segno di addizione 37">
            <a:extLst>
              <a:ext uri="{FF2B5EF4-FFF2-40B4-BE49-F238E27FC236}">
                <a16:creationId xmlns:a16="http://schemas.microsoft.com/office/drawing/2014/main" id="{46C5B94E-8E0C-A351-2CB8-63833EEED7F7}"/>
              </a:ext>
            </a:extLst>
          </p:cNvPr>
          <p:cNvSpPr/>
          <p:nvPr/>
        </p:nvSpPr>
        <p:spPr>
          <a:xfrm>
            <a:off x="5536343" y="3878163"/>
            <a:ext cx="174432" cy="187353"/>
          </a:xfrm>
          <a:prstGeom prst="mathPlu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E22195B5-6418-8C71-4024-E911E0300902}"/>
              </a:ext>
            </a:extLst>
          </p:cNvPr>
          <p:cNvSpPr txBox="1"/>
          <p:nvPr/>
        </p:nvSpPr>
        <p:spPr>
          <a:xfrm>
            <a:off x="2577058" y="4201217"/>
            <a:ext cx="2359300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>
                <a:solidFill>
                  <a:srgbClr val="00B050"/>
                </a:solidFill>
              </a:rPr>
              <a:t>Somma tra 2+3+4 e 5+6+7+8</a:t>
            </a:r>
          </a:p>
        </p:txBody>
      </p: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1BCCCC0C-4F91-9818-3E30-0175216A75DA}"/>
              </a:ext>
            </a:extLst>
          </p:cNvPr>
          <p:cNvCxnSpPr>
            <a:cxnSpLocks/>
          </p:cNvCxnSpPr>
          <p:nvPr/>
        </p:nvCxnSpPr>
        <p:spPr>
          <a:xfrm flipV="1">
            <a:off x="4561304" y="4039330"/>
            <a:ext cx="975039" cy="161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1" name="Segno di addizione 40">
            <a:extLst>
              <a:ext uri="{FF2B5EF4-FFF2-40B4-BE49-F238E27FC236}">
                <a16:creationId xmlns:a16="http://schemas.microsoft.com/office/drawing/2014/main" id="{81C8C4AC-4C8C-2FD9-73E1-234B2ACAC909}"/>
              </a:ext>
            </a:extLst>
          </p:cNvPr>
          <p:cNvSpPr/>
          <p:nvPr/>
        </p:nvSpPr>
        <p:spPr>
          <a:xfrm>
            <a:off x="1108038" y="1428002"/>
            <a:ext cx="174432" cy="187353"/>
          </a:xfrm>
          <a:prstGeom prst="math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6FC7FA4-5576-C732-07F3-D36A749B9710}"/>
              </a:ext>
            </a:extLst>
          </p:cNvPr>
          <p:cNvSpPr txBox="1"/>
          <p:nvPr/>
        </p:nvSpPr>
        <p:spPr>
          <a:xfrm>
            <a:off x="115887" y="3498967"/>
            <a:ext cx="2452274" cy="5425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63" dirty="0"/>
              <a:t>Somma tra 2+3+4+5+6+7+8 e </a:t>
            </a:r>
          </a:p>
          <a:p>
            <a:r>
              <a:rPr lang="it-IT" sz="1463" dirty="0"/>
              <a:t>9+10+11+12+13+14+15+16</a:t>
            </a:r>
          </a:p>
        </p:txBody>
      </p: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3241BAF8-00D8-F069-87A3-6F6DDD289445}"/>
              </a:ext>
            </a:extLst>
          </p:cNvPr>
          <p:cNvCxnSpPr>
            <a:cxnSpLocks/>
          </p:cNvCxnSpPr>
          <p:nvPr/>
        </p:nvCxnSpPr>
        <p:spPr>
          <a:xfrm flipV="1">
            <a:off x="530161" y="1643576"/>
            <a:ext cx="616349" cy="1910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401F74D7-9F52-F97E-9B17-314B83F1C4E5}"/>
              </a:ext>
            </a:extLst>
          </p:cNvPr>
          <p:cNvSpPr txBox="1"/>
          <p:nvPr/>
        </p:nvSpPr>
        <p:spPr>
          <a:xfrm>
            <a:off x="5623559" y="1299401"/>
            <a:ext cx="6406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Linea focale: lunga 22.791 mm,  composta da 62 dipoli </a:t>
            </a:r>
            <a:r>
              <a:rPr lang="it-IT" dirty="0" err="1"/>
              <a:t>equidistanziati</a:t>
            </a:r>
            <a:r>
              <a:rPr lang="it-IT" dirty="0"/>
              <a:t> a 367,375 mm sommati ad albero di natale</a:t>
            </a:r>
          </a:p>
        </p:txBody>
      </p:sp>
      <p:pic>
        <p:nvPicPr>
          <p:cNvPr id="45" name="Immagine 44" descr="Immagine che contiene schizzo, chiave inglese&#10;&#10;Descrizione generata automaticamente">
            <a:extLst>
              <a:ext uri="{FF2B5EF4-FFF2-40B4-BE49-F238E27FC236}">
                <a16:creationId xmlns:a16="http://schemas.microsoft.com/office/drawing/2014/main" id="{C1AC14C7-C482-78B2-246A-4B0C0231C3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4479" y="1774016"/>
            <a:ext cx="3506810" cy="3926328"/>
          </a:xfrm>
          <a:prstGeom prst="rect">
            <a:avLst/>
          </a:prstGeom>
        </p:spPr>
      </p:pic>
      <p:sp>
        <p:nvSpPr>
          <p:cNvPr id="46" name="Ovale 45">
            <a:extLst>
              <a:ext uri="{FF2B5EF4-FFF2-40B4-BE49-F238E27FC236}">
                <a16:creationId xmlns:a16="http://schemas.microsoft.com/office/drawing/2014/main" id="{485D7224-2C7E-DEA3-4FBA-FDE5F669D705}"/>
              </a:ext>
            </a:extLst>
          </p:cNvPr>
          <p:cNvSpPr/>
          <p:nvPr/>
        </p:nvSpPr>
        <p:spPr>
          <a:xfrm>
            <a:off x="7705432" y="4067028"/>
            <a:ext cx="1348062" cy="13927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49E52FBE-7624-B676-C18B-FBF039544B03}"/>
              </a:ext>
            </a:extLst>
          </p:cNvPr>
          <p:cNvCxnSpPr/>
          <p:nvPr/>
        </p:nvCxnSpPr>
        <p:spPr>
          <a:xfrm flipV="1">
            <a:off x="8948333" y="3757439"/>
            <a:ext cx="429106" cy="4609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98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5" grpId="0" animBg="1"/>
      <p:bldP spid="36" grpId="0"/>
      <p:bldP spid="38" grpId="0" animBg="1"/>
      <p:bldP spid="39" grpId="0"/>
      <p:bldP spid="41" grpId="0" animBg="1"/>
      <p:bldP spid="42" grpId="0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53F9B-E915-0E85-FE66-ADBF8B7D9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16525D2-B008-DE6E-72D1-AC9CB15C52F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F388F91-08E6-2C54-FA79-CB74463DAE3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10B311D-2B18-8143-D2A0-0553C441175A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AFF2F51-3FBF-7A50-01CC-1A02CC5BC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schizzo, disegno, linea, Parallelo&#10;&#10;Descrizione generata automaticamente">
            <a:extLst>
              <a:ext uri="{FF2B5EF4-FFF2-40B4-BE49-F238E27FC236}">
                <a16:creationId xmlns:a16="http://schemas.microsoft.com/office/drawing/2014/main" id="{87C1A3A5-D22B-CEC8-1C42-9BE647B9E8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5450"/>
            <a:ext cx="12192000" cy="4114800"/>
          </a:xfrm>
          <a:prstGeom prst="rect">
            <a:avLst/>
          </a:prstGeom>
        </p:spPr>
      </p:pic>
      <p:sp>
        <p:nvSpPr>
          <p:cNvPr id="4" name="Parentesi quadra aperta 3">
            <a:extLst>
              <a:ext uri="{FF2B5EF4-FFF2-40B4-BE49-F238E27FC236}">
                <a16:creationId xmlns:a16="http://schemas.microsoft.com/office/drawing/2014/main" id="{8FE64913-CBCF-ABB9-26DD-4B4515D67910}"/>
              </a:ext>
            </a:extLst>
          </p:cNvPr>
          <p:cNvSpPr/>
          <p:nvPr/>
        </p:nvSpPr>
        <p:spPr>
          <a:xfrm rot="16200000">
            <a:off x="3209925" y="784314"/>
            <a:ext cx="238125" cy="2809875"/>
          </a:xfrm>
          <a:prstGeom prst="leftBracke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entesi quadra aperta 4">
            <a:extLst>
              <a:ext uri="{FF2B5EF4-FFF2-40B4-BE49-F238E27FC236}">
                <a16:creationId xmlns:a16="http://schemas.microsoft.com/office/drawing/2014/main" id="{2C3E64D9-00EC-D311-6E6F-ACBEBA8019B7}"/>
              </a:ext>
            </a:extLst>
          </p:cNvPr>
          <p:cNvSpPr/>
          <p:nvPr/>
        </p:nvSpPr>
        <p:spPr>
          <a:xfrm rot="16200000">
            <a:off x="8829675" y="784313"/>
            <a:ext cx="238125" cy="2809875"/>
          </a:xfrm>
          <a:prstGeom prst="leftBracke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entesi quadra aperta 5">
            <a:extLst>
              <a:ext uri="{FF2B5EF4-FFF2-40B4-BE49-F238E27FC236}">
                <a16:creationId xmlns:a16="http://schemas.microsoft.com/office/drawing/2014/main" id="{1FA1FABB-58CD-15A2-F057-2B253BE063E8}"/>
              </a:ext>
            </a:extLst>
          </p:cNvPr>
          <p:cNvSpPr/>
          <p:nvPr/>
        </p:nvSpPr>
        <p:spPr>
          <a:xfrm rot="16200000">
            <a:off x="6022181" y="-384882"/>
            <a:ext cx="238125" cy="5624513"/>
          </a:xfrm>
          <a:prstGeom prst="leftBracket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3746CA47-A959-0EA3-42D7-04EDD07C5E31}"/>
              </a:ext>
            </a:extLst>
          </p:cNvPr>
          <p:cNvCxnSpPr>
            <a:cxnSpLocks/>
          </p:cNvCxnSpPr>
          <p:nvPr/>
        </p:nvCxnSpPr>
        <p:spPr>
          <a:xfrm>
            <a:off x="6153150" y="2546437"/>
            <a:ext cx="0" cy="30637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15EC9D-86C7-DBCD-56BD-FD0A643E9F28}"/>
              </a:ext>
            </a:extLst>
          </p:cNvPr>
          <p:cNvSpPr txBox="1"/>
          <p:nvPr/>
        </p:nvSpPr>
        <p:spPr>
          <a:xfrm>
            <a:off x="5946202" y="5725597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1E</a:t>
            </a:r>
          </a:p>
        </p:txBody>
      </p:sp>
    </p:spTree>
    <p:extLst>
      <p:ext uri="{BB962C8B-B14F-4D97-AF65-F5344CB8AC3E}">
        <p14:creationId xmlns:p14="http://schemas.microsoft.com/office/powerpoint/2010/main" val="245651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FA47D-506C-A16B-7F32-6B3258F58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5233B04-581F-2C10-2A4C-9455FC221EC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C57FB4D-9DE1-29B9-7907-EEBE4B61205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9A723DA-387B-7CA2-1137-BE055DF4102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10B35A9-C409-B2B3-36AD-AED23354B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51F47A9-0243-2CB8-306C-345F81D2A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</p:spPr>
        <p:txBody>
          <a:bodyPr/>
          <a:lstStyle/>
          <a:p>
            <a:r>
              <a:rPr lang="it-IT" dirty="0"/>
              <a:t>A che punto eravamo a maggio 2025?</a:t>
            </a:r>
          </a:p>
        </p:txBody>
      </p:sp>
      <p:sp>
        <p:nvSpPr>
          <p:cNvPr id="4" name="Segnaposto contenuto 13">
            <a:extLst>
              <a:ext uri="{FF2B5EF4-FFF2-40B4-BE49-F238E27FC236}">
                <a16:creationId xmlns:a16="http://schemas.microsoft.com/office/drawing/2014/main" id="{584EB08F-D032-D5E0-7CBE-F4182F3B37F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3617" y="1802705"/>
            <a:ext cx="10515600" cy="320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Verifica mediante controlli non distruttivi sulle strutture in acciaio del radiotelescopio;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Rilievo topografico per valutare eventuali disassamenti della struttura;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Verifica delle componenti cinematiche del ramo E/W;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Riparazione delle strutture metalliche e delle fondazioni in calcestruzzo;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Completa verniciatura delle strutture metalliche;</a:t>
            </a:r>
          </a:p>
          <a:p>
            <a:pPr marL="342900" indent="-342900"/>
            <a:r>
              <a:rPr lang="it-IT" sz="2000" dirty="0"/>
              <a:t>Ripristino dei cinematismi dell’antenna;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Installazione della nuova linea focale e del nuovo sistema ricevente.</a:t>
            </a:r>
          </a:p>
        </p:txBody>
      </p:sp>
      <p:pic>
        <p:nvPicPr>
          <p:cNvPr id="5" name="Elemento grafico 4" descr="Faccina neutrale con riempimento a tinta unita">
            <a:extLst>
              <a:ext uri="{FF2B5EF4-FFF2-40B4-BE49-F238E27FC236}">
                <a16:creationId xmlns:a16="http://schemas.microsoft.com/office/drawing/2014/main" id="{FFE06853-750C-294B-E30B-2C603EDC11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0430" y="3298056"/>
            <a:ext cx="540000" cy="540000"/>
          </a:xfrm>
          <a:prstGeom prst="rect">
            <a:avLst/>
          </a:prstGeom>
        </p:spPr>
      </p:pic>
      <p:pic>
        <p:nvPicPr>
          <p:cNvPr id="6" name="Elemento grafico 5" descr="Faccina preoccupata con riempimento a tinta unita">
            <a:extLst>
              <a:ext uri="{FF2B5EF4-FFF2-40B4-BE49-F238E27FC236}">
                <a16:creationId xmlns:a16="http://schemas.microsoft.com/office/drawing/2014/main" id="{FA83C150-B667-93D6-44F5-ACA3C79D8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7433" y="4102640"/>
            <a:ext cx="540000" cy="540000"/>
          </a:xfrm>
          <a:prstGeom prst="rect">
            <a:avLst/>
          </a:prstGeom>
        </p:spPr>
      </p:pic>
      <p:pic>
        <p:nvPicPr>
          <p:cNvPr id="7" name="Elemento grafico 6" descr="Faccina sorridente con riempimento a tinta unita">
            <a:extLst>
              <a:ext uri="{FF2B5EF4-FFF2-40B4-BE49-F238E27FC236}">
                <a16:creationId xmlns:a16="http://schemas.microsoft.com/office/drawing/2014/main" id="{6ACCB989-1732-3B85-523A-2B9188F9F3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39904" y="2061388"/>
            <a:ext cx="540000" cy="540000"/>
          </a:xfrm>
          <a:prstGeom prst="rect">
            <a:avLst/>
          </a:prstGeom>
        </p:spPr>
      </p:pic>
      <p:pic>
        <p:nvPicPr>
          <p:cNvPr id="8" name="Elemento grafico 7" descr="Faccina sorridente con riempimento a tinta unita">
            <a:extLst>
              <a:ext uri="{FF2B5EF4-FFF2-40B4-BE49-F238E27FC236}">
                <a16:creationId xmlns:a16="http://schemas.microsoft.com/office/drawing/2014/main" id="{CC2DE498-88FA-669E-E03F-DEF1C66B6B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5512" y="2479945"/>
            <a:ext cx="540000" cy="540000"/>
          </a:xfrm>
          <a:prstGeom prst="rect">
            <a:avLst/>
          </a:prstGeom>
        </p:spPr>
      </p:pic>
      <p:pic>
        <p:nvPicPr>
          <p:cNvPr id="11" name="Elemento grafico 10" descr="Faccina sorridente con riempimento a tinta unita">
            <a:extLst>
              <a:ext uri="{FF2B5EF4-FFF2-40B4-BE49-F238E27FC236}">
                <a16:creationId xmlns:a16="http://schemas.microsoft.com/office/drawing/2014/main" id="{C20F2F3E-494B-168A-066C-EF4F5985DD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2469" y="2889000"/>
            <a:ext cx="540000" cy="540000"/>
          </a:xfrm>
          <a:prstGeom prst="rect">
            <a:avLst/>
          </a:prstGeom>
        </p:spPr>
      </p:pic>
      <p:pic>
        <p:nvPicPr>
          <p:cNvPr id="12" name="Elemento grafico 11" descr="Faccina neutrale con riempimento a tinta unita">
            <a:extLst>
              <a:ext uri="{FF2B5EF4-FFF2-40B4-BE49-F238E27FC236}">
                <a16:creationId xmlns:a16="http://schemas.microsoft.com/office/drawing/2014/main" id="{D94E2C0C-7760-A1A4-C284-1A133AE16D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26000" y="3731066"/>
            <a:ext cx="540000" cy="540000"/>
          </a:xfrm>
          <a:prstGeom prst="rect">
            <a:avLst/>
          </a:prstGeom>
        </p:spPr>
      </p:pic>
      <p:pic>
        <p:nvPicPr>
          <p:cNvPr id="14" name="Elemento grafico 13" descr="Faccina preoccupata con riempimento a tinta unita">
            <a:extLst>
              <a:ext uri="{FF2B5EF4-FFF2-40B4-BE49-F238E27FC236}">
                <a16:creationId xmlns:a16="http://schemas.microsoft.com/office/drawing/2014/main" id="{DABD4FA6-4380-E678-E934-40C78032DC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5512" y="4480362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D348-D187-A982-ADE7-289B8B0B3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10A9746-6B02-9950-D336-F613F4DDB99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5EFD65-BE98-1FD9-47D2-86AA5306CF8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29A8507-0C8E-5D1E-1DF7-7C7A72D4D442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1A30205F-9CA0-394B-0C24-E53FBC5FA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11" name="Immagine 10" descr="Immagine che contiene cielo, aria aperta, nuvola, torre&#10;&#10;Descrizione generata automaticamente">
            <a:extLst>
              <a:ext uri="{FF2B5EF4-FFF2-40B4-BE49-F238E27FC236}">
                <a16:creationId xmlns:a16="http://schemas.microsoft.com/office/drawing/2014/main" id="{6F40A147-E58E-8AF4-76B4-723A30619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28776" y="2294589"/>
            <a:ext cx="5201920" cy="292608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0EAAC0-8E91-80D6-B18E-315FB4717292}"/>
              </a:ext>
            </a:extLst>
          </p:cNvPr>
          <p:cNvSpPr txBox="1"/>
          <p:nvPr/>
        </p:nvSpPr>
        <p:spPr>
          <a:xfrm>
            <a:off x="3246120" y="1545336"/>
            <a:ext cx="89367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it-IT" dirty="0"/>
              <a:t>Verifica mediante controlli non distruttivi sulle strutture in acciaio del radiotelescopio;</a:t>
            </a:r>
          </a:p>
          <a:p>
            <a:endParaRPr lang="it-IT" dirty="0"/>
          </a:p>
          <a:p>
            <a:r>
              <a:rPr lang="it-IT" dirty="0"/>
              <a:t>Verificate tutte le strutture delle centine, dei cavalletti, e degli attacchi degli stralli e dei falconi, oltre alle torri di ammarro e tensione.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Indagini eseguite: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Ultrasuoni (degli spessori piastre irrigidimento base piloni</a:t>
            </a:r>
          </a:p>
          <a:p>
            <a:r>
              <a:rPr lang="it-IT" dirty="0"/>
              <a:t>	e ricerca di difetti su altri elementi quali perni ecc.)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Magnetoscopico (sui nodi più critici)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Visivo (sul 100% della struttura)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2FE251B-6513-B703-2096-5D607E53B6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784" y="1926000"/>
            <a:ext cx="4767072" cy="4500382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B27971A1-DB14-1D01-FE8A-C70E87F9E898}"/>
              </a:ext>
            </a:extLst>
          </p:cNvPr>
          <p:cNvSpPr/>
          <p:nvPr/>
        </p:nvSpPr>
        <p:spPr>
          <a:xfrm rot="986718">
            <a:off x="7153195" y="3733490"/>
            <a:ext cx="4838004" cy="1395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9AAB4A6E-95F5-4844-BC53-8675F06CF3DE}"/>
              </a:ext>
            </a:extLst>
          </p:cNvPr>
          <p:cNvSpPr/>
          <p:nvPr/>
        </p:nvSpPr>
        <p:spPr>
          <a:xfrm>
            <a:off x="9217891" y="4506289"/>
            <a:ext cx="1481532" cy="18239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2A3D966-A317-63BA-7E26-F9367B28D14C}"/>
              </a:ext>
            </a:extLst>
          </p:cNvPr>
          <p:cNvSpPr txBox="1"/>
          <p:nvPr/>
        </p:nvSpPr>
        <p:spPr>
          <a:xfrm>
            <a:off x="3246120" y="3157464"/>
            <a:ext cx="390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Restavano da verificare il trave </a:t>
            </a:r>
            <a:r>
              <a:rPr lang="it-IT" dirty="0" err="1"/>
              <a:t>portacorner</a:t>
            </a:r>
            <a:r>
              <a:rPr lang="it-IT" dirty="0"/>
              <a:t>, i falconi e alcuni punti inaccessibili delle centine all’attuale puntamento.</a:t>
            </a:r>
          </a:p>
        </p:txBody>
      </p:sp>
    </p:spTree>
    <p:extLst>
      <p:ext uri="{BB962C8B-B14F-4D97-AF65-F5344CB8AC3E}">
        <p14:creationId xmlns:p14="http://schemas.microsoft.com/office/powerpoint/2010/main" val="41966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WhatsApp Video 2026-06-24 at 09.43.12">
            <a:hlinkClick r:id="" action="ppaction://media"/>
            <a:extLst>
              <a:ext uri="{FF2B5EF4-FFF2-40B4-BE49-F238E27FC236}">
                <a16:creationId xmlns:a16="http://schemas.microsoft.com/office/drawing/2014/main" id="{99191D42-789A-390A-C5E4-A47F051859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30907" y="1255961"/>
            <a:ext cx="8787685" cy="497968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4EC06AF-0A0B-655F-CB00-F74EC50F50B7}"/>
              </a:ext>
            </a:extLst>
          </p:cNvPr>
          <p:cNvSpPr txBox="1"/>
          <p:nvPr/>
        </p:nvSpPr>
        <p:spPr>
          <a:xfrm>
            <a:off x="106136" y="1355271"/>
            <a:ext cx="29490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5 giugno 2025</a:t>
            </a:r>
          </a:p>
          <a:p>
            <a:endParaRPr lang="it-IT" dirty="0"/>
          </a:p>
          <a:p>
            <a:r>
              <a:rPr lang="it-IT" dirty="0"/>
              <a:t>Rotazione antenna verso SUD</a:t>
            </a:r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BF689-5710-8C94-3D3F-F56353D8E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FEB5D35-C437-B5A4-C153-62934AFBAC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8670D5-FA92-32E7-C212-384BC01B344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DC88C44-6092-626F-218F-70B0DF835B78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F478A705-D768-CC60-D398-5058CB7AF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D53AB97-6142-E67F-734F-F3331D9D13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93"/>
          <a:stretch>
            <a:fillRect/>
          </a:stretch>
        </p:blipFill>
        <p:spPr>
          <a:xfrm>
            <a:off x="6980362" y="1319018"/>
            <a:ext cx="5049610" cy="446746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C48F91-E410-461F-188A-CA55C22DBD8B}"/>
              </a:ext>
            </a:extLst>
          </p:cNvPr>
          <p:cNvSpPr txBox="1"/>
          <p:nvPr/>
        </p:nvSpPr>
        <p:spPr>
          <a:xfrm>
            <a:off x="351064" y="1477736"/>
            <a:ext cx="35274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Puntellare l’antenna;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Rimuovere il materiale obsoleto;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513C6BC-7308-E5D8-8B15-12E69E307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386" y="1333807"/>
            <a:ext cx="2821577" cy="443788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56119BA-AE6C-E921-8D21-C967F75EDF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19"/>
          <a:stretch>
            <a:fillRect/>
          </a:stretch>
        </p:blipFill>
        <p:spPr>
          <a:xfrm>
            <a:off x="3878505" y="1333807"/>
            <a:ext cx="8301178" cy="446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14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949F2-E89D-0788-42F3-E07D6670A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D92E786-DE67-B02D-D5C4-BF3FD4C4F36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BA8D1A-48C8-D982-9DE8-451DBF31985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4269060-21F7-AB1A-36D5-BB998BE14D6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76207480-6379-D77B-A1C3-324951682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42BBC3-69D0-B838-EF9C-C42BC7CBD47B}"/>
              </a:ext>
            </a:extLst>
          </p:cNvPr>
          <p:cNvSpPr txBox="1"/>
          <p:nvPr/>
        </p:nvSpPr>
        <p:spPr>
          <a:xfrm>
            <a:off x="351064" y="1477736"/>
            <a:ext cx="35677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Puntellare l’antenna;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Rimuovere il materiale obsoleto;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Verificare i punti inaccessibili delle centine nel precedente  puntamento;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Svolgere tutti i ripristini necessari, inclusi i carrelli di tensione;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3B290A6-7DEC-7314-A0A3-5839932FD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57" y="1477735"/>
            <a:ext cx="2548929" cy="4392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E60C91F-0436-332F-9A6A-A5DF25F58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746" y="1490590"/>
            <a:ext cx="2507310" cy="4392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90F0F78-4603-5D2A-D233-1D184E58A5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016" y="1490590"/>
            <a:ext cx="2444291" cy="4392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7166F750-ED00-B708-831F-F20B7B783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949" y="3845378"/>
            <a:ext cx="3325682" cy="242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3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ED954-FE81-6C38-E50D-B785A7871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65D53C9-EFBA-D65D-0646-F004E674B60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AB7247-A35D-A55F-6CB1-0B3FAFE86ED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4B5FEDF-1D1B-7345-BC78-B7D67AC1B0D8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FE2F958B-B0F2-B7A6-8F11-D4F6497D5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EAE1DAB-6507-D5CA-730D-74F89EBF8DA3}"/>
              </a:ext>
            </a:extLst>
          </p:cNvPr>
          <p:cNvSpPr txBox="1"/>
          <p:nvPr/>
        </p:nvSpPr>
        <p:spPr>
          <a:xfrm>
            <a:off x="351064" y="1477736"/>
            <a:ext cx="35677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Puntellare l’antenna;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Rimuovere il materiale obsoleto;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Verificare i punti inaccessibili delle centine nel precedente  puntamento;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Svolgere tutti i ripristini necessari, inclusi i carrelli di tensione;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Ultimare la verniciatura della struttura;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Sostituzione di tutti i cavi in acciaio e ripristino dei tiranti e di plinti di cemento.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D681EEE-EF1E-B71E-8397-7EE0F6945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533" y="1428271"/>
            <a:ext cx="2462032" cy="453165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7818A1D-93C8-E353-46B1-E8F8D562B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633" y="1428268"/>
            <a:ext cx="2385424" cy="4531659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D0603954-9927-B5AC-0D9F-32805B9A8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431" y="5128770"/>
            <a:ext cx="3508426" cy="112534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1A1C143E-BB68-C51E-0CBB-BC2FC7FCE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0125" y="1440261"/>
            <a:ext cx="2577214" cy="453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2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77B1D9-6D3E-8C3D-E797-9125E28CE66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47D499-B358-7178-829A-9775F658D85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B9059A0-B191-5E22-34EA-18B6D8C53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0522EE0-0AD6-B07E-9BE2-F7074CEE4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2CCBE7B-1063-B15F-8360-8DBA54597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578" y="1254419"/>
            <a:ext cx="7490251" cy="498277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1039DE2-3B35-8724-6341-BA5E403EB58D}"/>
              </a:ext>
            </a:extLst>
          </p:cNvPr>
          <p:cNvSpPr/>
          <p:nvPr/>
        </p:nvSpPr>
        <p:spPr>
          <a:xfrm rot="528545">
            <a:off x="6940004" y="3642660"/>
            <a:ext cx="4678071" cy="5376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72A5C01-6B5B-EDD0-CEEC-F21DEB60DBB7}"/>
              </a:ext>
            </a:extLst>
          </p:cNvPr>
          <p:cNvSpPr txBox="1"/>
          <p:nvPr/>
        </p:nvSpPr>
        <p:spPr>
          <a:xfrm>
            <a:off x="307171" y="2368296"/>
            <a:ext cx="4050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Ramo E/W</a:t>
            </a:r>
          </a:p>
          <a:p>
            <a:endParaRPr lang="it-IT" dirty="0"/>
          </a:p>
          <a:p>
            <a:r>
              <a:rPr lang="it-IT" dirty="0"/>
              <a:t>Uno dei 2 bracci del Radiotelescopio «Croce del Nord» sito a Medicina.</a:t>
            </a:r>
          </a:p>
          <a:p>
            <a:endParaRPr lang="it-IT" dirty="0"/>
          </a:p>
          <a:p>
            <a:r>
              <a:rPr lang="it-IT" dirty="0"/>
              <a:t>E’ composto da un’unica struttura cilindrico parabolica.</a:t>
            </a:r>
          </a:p>
        </p:txBody>
      </p:sp>
    </p:spTree>
    <p:extLst>
      <p:ext uri="{BB962C8B-B14F-4D97-AF65-F5344CB8AC3E}">
        <p14:creationId xmlns:p14="http://schemas.microsoft.com/office/powerpoint/2010/main" val="969160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79417-8D9F-3A4C-A617-DFD970453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33D6A5D-255E-8755-C6F6-FA59C33F6F1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BC101B7-5D1B-4A87-558F-FC331EF7E52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BE5632E-74CC-29B4-6C61-E11CCB3773F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3B7085F-C7F5-7264-F689-A65746BCC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D27D5D0-DF21-DFA7-BD2A-1B47BD560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856" y="1383265"/>
            <a:ext cx="8587116" cy="482679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FD6C293-B83A-A5CE-C6E6-0286450BE3C4}"/>
              </a:ext>
            </a:extLst>
          </p:cNvPr>
          <p:cNvSpPr txBox="1"/>
          <p:nvPr/>
        </p:nvSpPr>
        <p:spPr>
          <a:xfrm>
            <a:off x="236764" y="1738993"/>
            <a:ext cx="3118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estate era molto caldo e le sterpaglie secche hanno generato alcuni problemi</a:t>
            </a:r>
          </a:p>
        </p:txBody>
      </p:sp>
    </p:spTree>
    <p:extLst>
      <p:ext uri="{BB962C8B-B14F-4D97-AF65-F5344CB8AC3E}">
        <p14:creationId xmlns:p14="http://schemas.microsoft.com/office/powerpoint/2010/main" val="90798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28A7D-4067-A59D-692C-BCF2BC5E8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A69975E-9633-36E0-5FE4-4956E455AC5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22B30F-63F9-DE57-603F-CAFBF98EC56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FBC8273-AC3F-3A89-F5A7-654D1CB1662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674E7E69-17C8-A3F9-F251-BEBAD829A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8" name="Immagine 7" descr="Immagine che contiene schizzo, disegno, edificio, ponte&#10;&#10;Il contenuto generato dall'IA potrebbe non essere corretto.">
            <a:extLst>
              <a:ext uri="{FF2B5EF4-FFF2-40B4-BE49-F238E27FC236}">
                <a16:creationId xmlns:a16="http://schemas.microsoft.com/office/drawing/2014/main" id="{6396DBB7-3DF7-ABB2-BB79-53A8B34EF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806"/>
            <a:ext cx="7812000" cy="5040000"/>
          </a:xfrm>
          <a:prstGeom prst="rect">
            <a:avLst/>
          </a:prstGeom>
        </p:spPr>
      </p:pic>
      <p:pic>
        <p:nvPicPr>
          <p:cNvPr id="6" name="Immagine 5" descr="Immagine che contiene schizzo, disegn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34D91E73-0832-51B4-7568-5E522C925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806"/>
            <a:ext cx="7812000" cy="5040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AD0A2AA-A925-CF0F-2431-16BF4C2582EA}"/>
              </a:ext>
            </a:extLst>
          </p:cNvPr>
          <p:cNvSpPr txBox="1"/>
          <p:nvPr/>
        </p:nvSpPr>
        <p:spPr>
          <a:xfrm>
            <a:off x="91849" y="1225806"/>
            <a:ext cx="7537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Installazione della nuova linea focale e del nuovo sistema ricevente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A3A9E7-1D88-AFE7-4277-F5218943AB1B}"/>
              </a:ext>
            </a:extLst>
          </p:cNvPr>
          <p:cNvSpPr txBox="1"/>
          <p:nvPr/>
        </p:nvSpPr>
        <p:spPr>
          <a:xfrm>
            <a:off x="7903849" y="1410472"/>
            <a:ext cx="42881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maggio 2025 la nuova linea focale avrebbe dovuto avere le seguenti caratteristiche (progetto e distinta materiali già definiti):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416 antenne Yagi Uda a 10 elementi;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Necessaria una struttura di traslazione delle Yagi a circa 1 metro dal piano del trave </a:t>
            </a:r>
            <a:r>
              <a:rPr lang="it-IT" dirty="0" err="1"/>
              <a:t>portacorner</a:t>
            </a:r>
            <a:r>
              <a:rPr lang="it-IT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Assenza del corner </a:t>
            </a:r>
            <a:r>
              <a:rPr lang="it-IT" dirty="0" err="1"/>
              <a:t>reflector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520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E1256-DE31-FE15-5D14-9256CDE1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9641397-97B6-928E-1129-B21E4B36322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1A8AB7B-2544-0353-D6E6-4EDAFB2BB28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BB89B63-F795-9C38-A7CD-F0B64B83A08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B8813F1-A53D-7EF6-959E-1D8902185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2C80F1-6D5C-DEB6-4EBD-5B96098B87CA}"/>
              </a:ext>
            </a:extLst>
          </p:cNvPr>
          <p:cNvSpPr txBox="1"/>
          <p:nvPr/>
        </p:nvSpPr>
        <p:spPr>
          <a:xfrm>
            <a:off x="91849" y="1225806"/>
            <a:ext cx="83187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Installazione della nuova linea focale e del nuovo sistema ricevente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CF0DE31-4D4A-A159-6666-BC655EE18DE7}"/>
              </a:ext>
            </a:extLst>
          </p:cNvPr>
          <p:cNvSpPr txBox="1"/>
          <p:nvPr/>
        </p:nvSpPr>
        <p:spPr>
          <a:xfrm>
            <a:off x="779842" y="2033927"/>
            <a:ext cx="108063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 giugno ed inizio luglio si è deciso di: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416 antenne Yagi Uda a 10 elementi; </a:t>
            </a:r>
          </a:p>
          <a:p>
            <a:r>
              <a:rPr lang="it-IT" dirty="0">
                <a:solidFill>
                  <a:srgbClr val="FF0000"/>
                </a:solidFill>
              </a:rPr>
              <a:t>Sostituire le Yagi a 10 elemento con Yagi a 5 elementi, ed incrementare il numero di antenne da 416 a 480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Necessaria una struttura di traslazione delle Yagi a circa 1 metro dal piano del trave </a:t>
            </a:r>
            <a:r>
              <a:rPr lang="it-IT" dirty="0" err="1"/>
              <a:t>portacorner</a:t>
            </a:r>
            <a:r>
              <a:rPr lang="it-IT" dirty="0"/>
              <a:t>;</a:t>
            </a:r>
          </a:p>
          <a:p>
            <a:r>
              <a:rPr lang="it-IT" dirty="0">
                <a:solidFill>
                  <a:srgbClr val="FF0000"/>
                </a:solidFill>
              </a:rPr>
              <a:t>Rimuovere la struttura di traslazione delle Yagi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Assenza del corner </a:t>
            </a:r>
            <a:r>
              <a:rPr lang="it-IT" dirty="0" err="1"/>
              <a:t>reflector</a:t>
            </a:r>
            <a:r>
              <a:rPr lang="it-IT" dirty="0"/>
              <a:t>.</a:t>
            </a:r>
          </a:p>
          <a:p>
            <a:r>
              <a:rPr lang="it-IT" dirty="0">
                <a:solidFill>
                  <a:srgbClr val="FF0000"/>
                </a:solidFill>
              </a:rPr>
              <a:t>Installare un nuovo </a:t>
            </a:r>
            <a:r>
              <a:rPr lang="it-IT" dirty="0" err="1">
                <a:solidFill>
                  <a:srgbClr val="FF0000"/>
                </a:solidFill>
              </a:rPr>
              <a:t>croner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reflector</a:t>
            </a:r>
            <a:r>
              <a:rPr lang="it-IT" dirty="0">
                <a:solidFill>
                  <a:srgbClr val="FF0000"/>
                </a:solidFill>
              </a:rPr>
              <a:t> modificato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Ciò ha creato alcuni problemi, perché bandi di gara per lo svolgimento delle attività di installazione delle componenti e del cablaggio elettro-ottico dei ricevitori erano già in essere</a:t>
            </a:r>
          </a:p>
          <a:p>
            <a:endParaRPr lang="it-IT" strike="sngStrike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95E5B02-E851-3C07-230D-E92BB100110A}"/>
              </a:ext>
            </a:extLst>
          </p:cNvPr>
          <p:cNvCxnSpPr>
            <a:cxnSpLocks/>
          </p:cNvCxnSpPr>
          <p:nvPr/>
        </p:nvCxnSpPr>
        <p:spPr>
          <a:xfrm>
            <a:off x="819150" y="2771775"/>
            <a:ext cx="37528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7753A34B-AA1B-B92B-A443-C63BEEACCDCA}"/>
              </a:ext>
            </a:extLst>
          </p:cNvPr>
          <p:cNvCxnSpPr>
            <a:cxnSpLocks/>
          </p:cNvCxnSpPr>
          <p:nvPr/>
        </p:nvCxnSpPr>
        <p:spPr>
          <a:xfrm>
            <a:off x="914400" y="3590925"/>
            <a:ext cx="91916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81186CB-D931-1BB7-E671-C927B8014971}"/>
              </a:ext>
            </a:extLst>
          </p:cNvPr>
          <p:cNvCxnSpPr>
            <a:cxnSpLocks/>
          </p:cNvCxnSpPr>
          <p:nvPr/>
        </p:nvCxnSpPr>
        <p:spPr>
          <a:xfrm>
            <a:off x="819150" y="4438650"/>
            <a:ext cx="30003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55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94703-E9B4-E2CD-02C8-033C5075C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magine 47">
            <a:extLst>
              <a:ext uri="{FF2B5EF4-FFF2-40B4-BE49-F238E27FC236}">
                <a16:creationId xmlns:a16="http://schemas.microsoft.com/office/drawing/2014/main" id="{17E27180-CE5C-6921-6A43-9E4CBF9D1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6" t="14973" r="13360" b="9026"/>
          <a:stretch>
            <a:fillRect/>
          </a:stretch>
        </p:blipFill>
        <p:spPr>
          <a:xfrm>
            <a:off x="569611" y="1802297"/>
            <a:ext cx="7290108" cy="4447704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BD03711-7679-3ECE-2D67-BA35B303B97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7F9EC1-7208-948F-8BB6-E175B4921A0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BA5301-F1E3-493E-9AA4-DD899338793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BC120D31-D146-D139-583A-13083D8DE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735345-7C73-D68D-42F1-7900F4145245}"/>
              </a:ext>
            </a:extLst>
          </p:cNvPr>
          <p:cNvSpPr txBox="1"/>
          <p:nvPr/>
        </p:nvSpPr>
        <p:spPr>
          <a:xfrm>
            <a:off x="91849" y="1225806"/>
            <a:ext cx="83187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Installazione della nuova linea focale e del nuovo sistema ricevente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9701146-FB90-8D66-073A-F6AE11CF5C78}"/>
              </a:ext>
            </a:extLst>
          </p:cNvPr>
          <p:cNvSpPr txBox="1"/>
          <p:nvPr/>
        </p:nvSpPr>
        <p:spPr>
          <a:xfrm>
            <a:off x="2734725" y="2013853"/>
            <a:ext cx="179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Scatola ricevitore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0F6DCA-1032-62D1-4A43-9CFECA5738CD}"/>
              </a:ext>
            </a:extLst>
          </p:cNvPr>
          <p:cNvSpPr txBox="1"/>
          <p:nvPr/>
        </p:nvSpPr>
        <p:spPr>
          <a:xfrm>
            <a:off x="685800" y="3656817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Pressacavo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D81B904-2F1C-090A-4042-4B228963620D}"/>
              </a:ext>
            </a:extLst>
          </p:cNvPr>
          <p:cNvSpPr txBox="1"/>
          <p:nvPr/>
        </p:nvSpPr>
        <p:spPr>
          <a:xfrm>
            <a:off x="3643225" y="2642445"/>
            <a:ext cx="253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Flangia fissaggio antenna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4B64B5B-7385-322C-5164-43489B23FFC1}"/>
              </a:ext>
            </a:extLst>
          </p:cNvPr>
          <p:cNvSpPr txBox="1"/>
          <p:nvPr/>
        </p:nvSpPr>
        <p:spPr>
          <a:xfrm>
            <a:off x="5625948" y="3773328"/>
            <a:ext cx="554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Yagi</a:t>
            </a: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57EC2CDF-E7C3-4222-320A-76EF8E184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400" y="1168859"/>
            <a:ext cx="2852302" cy="4975915"/>
          </a:xfrm>
          <a:prstGeom prst="rect">
            <a:avLst/>
          </a:prstGeom>
        </p:spPr>
      </p:pic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F05A3CAA-ADF6-7831-7E71-E518AD29DC6D}"/>
              </a:ext>
            </a:extLst>
          </p:cNvPr>
          <p:cNvCxnSpPr>
            <a:cxnSpLocks/>
          </p:cNvCxnSpPr>
          <p:nvPr/>
        </p:nvCxnSpPr>
        <p:spPr>
          <a:xfrm flipH="1">
            <a:off x="1991775" y="2271415"/>
            <a:ext cx="742950" cy="2915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8BADA2E4-FE47-8A87-3FB4-2A4415B5DBE4}"/>
              </a:ext>
            </a:extLst>
          </p:cNvPr>
          <p:cNvCxnSpPr>
            <a:cxnSpLocks/>
          </p:cNvCxnSpPr>
          <p:nvPr/>
        </p:nvCxnSpPr>
        <p:spPr>
          <a:xfrm flipH="1">
            <a:off x="2905125" y="2827111"/>
            <a:ext cx="738100" cy="2575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B2FA78CD-0E5A-D829-E51F-566C5DA9142A}"/>
              </a:ext>
            </a:extLst>
          </p:cNvPr>
          <p:cNvCxnSpPr>
            <a:cxnSpLocks/>
          </p:cNvCxnSpPr>
          <p:nvPr/>
        </p:nvCxnSpPr>
        <p:spPr>
          <a:xfrm flipH="1">
            <a:off x="5019472" y="4026149"/>
            <a:ext cx="688401" cy="6368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6B17D2C1-42BD-A978-7CF6-B81FEA5E6C07}"/>
              </a:ext>
            </a:extLst>
          </p:cNvPr>
          <p:cNvCxnSpPr>
            <a:cxnSpLocks/>
          </p:cNvCxnSpPr>
          <p:nvPr/>
        </p:nvCxnSpPr>
        <p:spPr>
          <a:xfrm flipV="1">
            <a:off x="1628775" y="3201183"/>
            <a:ext cx="589570" cy="5721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CDF69183-A098-2441-96CD-7320237C9793}"/>
              </a:ext>
            </a:extLst>
          </p:cNvPr>
          <p:cNvSpPr txBox="1"/>
          <p:nvPr/>
        </p:nvSpPr>
        <p:spPr>
          <a:xfrm>
            <a:off x="7458075" y="320118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B605D144-F344-7D96-9C2F-F9265CAB76FF}"/>
              </a:ext>
            </a:extLst>
          </p:cNvPr>
          <p:cNvSpPr txBox="1"/>
          <p:nvPr/>
        </p:nvSpPr>
        <p:spPr>
          <a:xfrm>
            <a:off x="7548037" y="4478316"/>
            <a:ext cx="625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OTX</a:t>
            </a:r>
          </a:p>
        </p:txBody>
      </p: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9A727DF9-927F-F0FD-AC25-89CD674BF8D6}"/>
              </a:ext>
            </a:extLst>
          </p:cNvPr>
          <p:cNvCxnSpPr>
            <a:stCxn id="40" idx="3"/>
          </p:cNvCxnSpPr>
          <p:nvPr/>
        </p:nvCxnSpPr>
        <p:spPr>
          <a:xfrm>
            <a:off x="7860749" y="3385849"/>
            <a:ext cx="1736802" cy="5721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C316FB44-3A09-090A-71FD-D5728C53F71E}"/>
              </a:ext>
            </a:extLst>
          </p:cNvPr>
          <p:cNvCxnSpPr>
            <a:cxnSpLocks/>
          </p:cNvCxnSpPr>
          <p:nvPr/>
        </p:nvCxnSpPr>
        <p:spPr>
          <a:xfrm flipV="1">
            <a:off x="8029575" y="4478316"/>
            <a:ext cx="904875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56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EA0B35C-B222-0417-B800-A66E5E3EC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/>
          <a:stretch>
            <a:fillRect/>
          </a:stretch>
        </p:blipFill>
        <p:spPr>
          <a:xfrm>
            <a:off x="760306" y="1159667"/>
            <a:ext cx="10221273" cy="520303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9192D16-E710-79FE-CF39-0C5409EA2DD2}"/>
              </a:ext>
            </a:extLst>
          </p:cNvPr>
          <p:cNvSpPr txBox="1"/>
          <p:nvPr/>
        </p:nvSpPr>
        <p:spPr>
          <a:xfrm>
            <a:off x="1581150" y="5905994"/>
            <a:ext cx="2162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Struttura di supporto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9E616876-3C8A-C146-396B-1274E02812A3}"/>
              </a:ext>
            </a:extLst>
          </p:cNvPr>
          <p:cNvCxnSpPr>
            <a:cxnSpLocks/>
          </p:cNvCxnSpPr>
          <p:nvPr/>
        </p:nvCxnSpPr>
        <p:spPr>
          <a:xfrm flipV="1">
            <a:off x="3581400" y="5412260"/>
            <a:ext cx="589570" cy="5721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21C5B169-4A89-A6EE-94B4-78E6EB41F755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3743280" y="5698332"/>
            <a:ext cx="1514520" cy="392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6CE5ECD-9A70-458D-19DF-EA67693CD800}"/>
              </a:ext>
            </a:extLst>
          </p:cNvPr>
          <p:cNvSpPr txBox="1"/>
          <p:nvPr/>
        </p:nvSpPr>
        <p:spPr>
          <a:xfrm>
            <a:off x="5538369" y="5799739"/>
            <a:ext cx="329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Tubolare di rinforzo / stesura cavi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7F1F4A77-38E6-4C1F-991E-8FCCCF92FB11}"/>
              </a:ext>
            </a:extLst>
          </p:cNvPr>
          <p:cNvCxnSpPr>
            <a:cxnSpLocks/>
          </p:cNvCxnSpPr>
          <p:nvPr/>
        </p:nvCxnSpPr>
        <p:spPr>
          <a:xfrm flipV="1">
            <a:off x="8734425" y="5592077"/>
            <a:ext cx="480594" cy="3139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751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D86D1385-6272-F462-B49C-EFB7CEAA0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7" t="25939" r="20781" b="18749"/>
          <a:stretch>
            <a:fillRect/>
          </a:stretch>
        </p:blipFill>
        <p:spPr>
          <a:xfrm>
            <a:off x="1054762" y="1765816"/>
            <a:ext cx="9324690" cy="389721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00F6A0-6B38-636E-14CF-3C3AC68D301A}"/>
              </a:ext>
            </a:extLst>
          </p:cNvPr>
          <p:cNvSpPr txBox="1"/>
          <p:nvPr/>
        </p:nvSpPr>
        <p:spPr>
          <a:xfrm>
            <a:off x="4136803" y="1396484"/>
            <a:ext cx="1580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Vecchio corner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B0A563F-648B-CF2F-A5F3-D4C1298146D2}"/>
              </a:ext>
            </a:extLst>
          </p:cNvPr>
          <p:cNvSpPr txBox="1"/>
          <p:nvPr/>
        </p:nvSpPr>
        <p:spPr>
          <a:xfrm>
            <a:off x="4241578" y="5478364"/>
            <a:ext cx="1468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Nuovo corner</a:t>
            </a:r>
          </a:p>
        </p:txBody>
      </p:sp>
    </p:spTree>
    <p:extLst>
      <p:ext uri="{BB962C8B-B14F-4D97-AF65-F5344CB8AC3E}">
        <p14:creationId xmlns:p14="http://schemas.microsoft.com/office/powerpoint/2010/main" val="3672472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CF740-0C61-E57E-B9AF-132DC60D6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C8470275-FE39-0A9F-31CB-1390D3584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9" b="7627"/>
          <a:stretch>
            <a:fillRect/>
          </a:stretch>
        </p:blipFill>
        <p:spPr>
          <a:xfrm>
            <a:off x="381000" y="1138362"/>
            <a:ext cx="11430000" cy="5196597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D62D73A-9FED-5C5E-1CF8-C976A67757D3}"/>
              </a:ext>
            </a:extLst>
          </p:cNvPr>
          <p:cNvSpPr txBox="1"/>
          <p:nvPr/>
        </p:nvSpPr>
        <p:spPr>
          <a:xfrm>
            <a:off x="314325" y="1409700"/>
            <a:ext cx="3705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</a:rPr>
              <a:t>Allineamento degli elementi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DDA7F02-11A3-0946-8BA4-D5B3CCF401F5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B9F23BB-D41C-8104-2687-C547DC4385A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FA929FA-D633-784A-220A-B4DCA8281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9E0EF0F3-1EC5-89C7-085C-5CA32B9FD538}"/>
              </a:ext>
            </a:extLst>
          </p:cNvPr>
          <p:cNvCxnSpPr/>
          <p:nvPr/>
        </p:nvCxnSpPr>
        <p:spPr>
          <a:xfrm>
            <a:off x="5653492" y="2546035"/>
            <a:ext cx="485775" cy="11906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B334000E-F53B-BAC3-3F2A-4ECD4ACEB3B6}"/>
              </a:ext>
            </a:extLst>
          </p:cNvPr>
          <p:cNvCxnSpPr>
            <a:cxnSpLocks/>
          </p:cNvCxnSpPr>
          <p:nvPr/>
        </p:nvCxnSpPr>
        <p:spPr>
          <a:xfrm flipV="1">
            <a:off x="5195886" y="4013189"/>
            <a:ext cx="915213" cy="11525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F623F070-2F1C-3D50-2D9D-D9D8D7078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8213"/>
            <a:ext cx="12191999" cy="6181574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12BD921-B9DA-392E-B26C-48FA1DA39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463" y="969746"/>
            <a:ext cx="2768502" cy="491850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F4BCA1C4-2DB8-0AE8-AA83-39E27FE525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3944" y="1490741"/>
            <a:ext cx="3048549" cy="3490705"/>
          </a:xfrm>
          <a:prstGeom prst="rect">
            <a:avLst/>
          </a:prstGeom>
        </p:spPr>
      </p:pic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5218C6CA-933F-F5CE-4776-37807360A547}"/>
              </a:ext>
            </a:extLst>
          </p:cNvPr>
          <p:cNvCxnSpPr/>
          <p:nvPr/>
        </p:nvCxnSpPr>
        <p:spPr>
          <a:xfrm flipH="1" flipV="1">
            <a:off x="7562714" y="3317132"/>
            <a:ext cx="2816699" cy="6960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678ED6B5-3192-C669-AECB-7A2A88C191E9}"/>
              </a:ext>
            </a:extLst>
          </p:cNvPr>
          <p:cNvCxnSpPr>
            <a:cxnSpLocks/>
          </p:cNvCxnSpPr>
          <p:nvPr/>
        </p:nvCxnSpPr>
        <p:spPr>
          <a:xfrm flipH="1">
            <a:off x="4304047" y="2361767"/>
            <a:ext cx="2709596" cy="13240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29">
            <a:extLst>
              <a:ext uri="{FF2B5EF4-FFF2-40B4-BE49-F238E27FC236}">
                <a16:creationId xmlns:a16="http://schemas.microsoft.com/office/drawing/2014/main" id="{7A20BEF3-C830-1CA3-1F51-C88315A58954}"/>
              </a:ext>
            </a:extLst>
          </p:cNvPr>
          <p:cNvSpPr/>
          <p:nvPr/>
        </p:nvSpPr>
        <p:spPr>
          <a:xfrm rot="19839142">
            <a:off x="9727597" y="1637227"/>
            <a:ext cx="716692" cy="394968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DC3D503-2C90-6B5C-6A0E-F0BFACFC97A2}"/>
              </a:ext>
            </a:extLst>
          </p:cNvPr>
          <p:cNvSpPr/>
          <p:nvPr/>
        </p:nvSpPr>
        <p:spPr>
          <a:xfrm rot="2826332">
            <a:off x="1190965" y="1858807"/>
            <a:ext cx="716692" cy="355224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90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D5DDB-B09B-2B9E-9F1E-213985826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FAC274B3-738B-6CEC-831D-CFECDA044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t="31250" b="9583"/>
          <a:stretch>
            <a:fillRect/>
          </a:stretch>
        </p:blipFill>
        <p:spPr>
          <a:xfrm>
            <a:off x="923925" y="1725611"/>
            <a:ext cx="11268075" cy="450300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C4BAC2C-9FE4-B0E5-FE0C-E274292C9CA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CD194F7-D94E-AAC6-C3CE-B511E6AAB16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1F16CDE6-FC01-4189-70F8-1E51CE2D2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A5F7A01-0FF8-87FA-EEC8-5DFCAF07F83A}"/>
              </a:ext>
            </a:extLst>
          </p:cNvPr>
          <p:cNvSpPr/>
          <p:nvPr/>
        </p:nvSpPr>
        <p:spPr>
          <a:xfrm>
            <a:off x="5532885" y="3228975"/>
            <a:ext cx="401189" cy="476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D6B02F78-CC9A-C917-8EEC-C07279C2E858}"/>
              </a:ext>
            </a:extLst>
          </p:cNvPr>
          <p:cNvCxnSpPr>
            <a:cxnSpLocks/>
          </p:cNvCxnSpPr>
          <p:nvPr/>
        </p:nvCxnSpPr>
        <p:spPr>
          <a:xfrm flipV="1">
            <a:off x="5532885" y="1394492"/>
            <a:ext cx="2523902" cy="18344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8421EE4-A882-2A46-6E69-2573C2AC27B9}"/>
              </a:ext>
            </a:extLst>
          </p:cNvPr>
          <p:cNvCxnSpPr>
            <a:cxnSpLocks/>
          </p:cNvCxnSpPr>
          <p:nvPr/>
        </p:nvCxnSpPr>
        <p:spPr>
          <a:xfrm>
            <a:off x="5532885" y="3705225"/>
            <a:ext cx="2523902" cy="19374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magine 19">
            <a:extLst>
              <a:ext uri="{FF2B5EF4-FFF2-40B4-BE49-F238E27FC236}">
                <a16:creationId xmlns:a16="http://schemas.microsoft.com/office/drawing/2014/main" id="{75126BC3-36E9-D6E2-3FB7-51BCA21EA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19028" r="42000" b="13055"/>
          <a:stretch>
            <a:fillRect/>
          </a:stretch>
        </p:blipFill>
        <p:spPr>
          <a:xfrm>
            <a:off x="8056787" y="1394492"/>
            <a:ext cx="4135213" cy="424815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8854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4CFE2-9B4F-CABE-D0F5-8FC16607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7FB12047-721E-8552-723C-4A480D060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13"/>
          <a:stretch>
            <a:fillRect/>
          </a:stretch>
        </p:blipFill>
        <p:spPr>
          <a:xfrm>
            <a:off x="28134" y="1304925"/>
            <a:ext cx="12152604" cy="4914899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D624021-1C9D-8569-C4DB-EB5B98C4FBA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2DB7D6A-839D-A39E-E410-2304CBAACE9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6C8A028-90D7-9BB4-CD79-996EAF26D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3D268E4F-6B3D-94CF-8765-D21B3AE8EC41}"/>
              </a:ext>
            </a:extLst>
          </p:cNvPr>
          <p:cNvCxnSpPr/>
          <p:nvPr/>
        </p:nvCxnSpPr>
        <p:spPr>
          <a:xfrm flipH="1">
            <a:off x="1952625" y="3343275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1D50A67D-C1B0-E2C3-FB2A-38CF884EDC14}"/>
              </a:ext>
            </a:extLst>
          </p:cNvPr>
          <p:cNvCxnSpPr/>
          <p:nvPr/>
        </p:nvCxnSpPr>
        <p:spPr>
          <a:xfrm flipH="1">
            <a:off x="4100074" y="3190874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27E8D677-48A2-F30A-1330-4ED7D56584BF}"/>
              </a:ext>
            </a:extLst>
          </p:cNvPr>
          <p:cNvCxnSpPr/>
          <p:nvPr/>
        </p:nvCxnSpPr>
        <p:spPr>
          <a:xfrm flipH="1">
            <a:off x="6680918" y="2865989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FE3AB7AC-CA22-C5DF-C418-3A45199F1098}"/>
              </a:ext>
            </a:extLst>
          </p:cNvPr>
          <p:cNvCxnSpPr/>
          <p:nvPr/>
        </p:nvCxnSpPr>
        <p:spPr>
          <a:xfrm flipH="1">
            <a:off x="9548781" y="2619374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76EDD15D-BD25-D2E9-5B0C-7BA709998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9" t="32657" r="51797" b="16718"/>
          <a:stretch>
            <a:fillRect/>
          </a:stretch>
        </p:blipFill>
        <p:spPr>
          <a:xfrm>
            <a:off x="7149221" y="1304926"/>
            <a:ext cx="504278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1C525-7479-8A10-5058-F50715C97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>
            <a:extLst>
              <a:ext uri="{FF2B5EF4-FFF2-40B4-BE49-F238E27FC236}">
                <a16:creationId xmlns:a16="http://schemas.microsoft.com/office/drawing/2014/main" id="{CFB43CC6-CD0D-4B56-F9DF-3A81EFD74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52024"/>
            <a:ext cx="9601200" cy="4800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72FB6B2-E58D-CD61-7610-FD11A644C73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F02A2E3-A169-EF16-34F4-91438BD06557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0EC06037-6BEB-8517-C721-EF51D7CE8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A5CB2B3C-D24F-7420-EFDA-FAD32688797F}"/>
              </a:ext>
            </a:extLst>
          </p:cNvPr>
          <p:cNvCxnSpPr/>
          <p:nvPr/>
        </p:nvCxnSpPr>
        <p:spPr>
          <a:xfrm flipH="1">
            <a:off x="2252549" y="2225784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AD141643-F0C9-BAD0-3582-A7C05625C5FA}"/>
              </a:ext>
            </a:extLst>
          </p:cNvPr>
          <p:cNvCxnSpPr/>
          <p:nvPr/>
        </p:nvCxnSpPr>
        <p:spPr>
          <a:xfrm flipH="1">
            <a:off x="6096000" y="1784273"/>
            <a:ext cx="771525" cy="1143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093C75B8-C352-9D92-3E93-0A7206A0E913}"/>
              </a:ext>
            </a:extLst>
          </p:cNvPr>
          <p:cNvCxnSpPr>
            <a:cxnSpLocks/>
          </p:cNvCxnSpPr>
          <p:nvPr/>
        </p:nvCxnSpPr>
        <p:spPr>
          <a:xfrm>
            <a:off x="9934544" y="1891894"/>
            <a:ext cx="714375" cy="5158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" name="Immagine 29">
            <a:extLst>
              <a:ext uri="{FF2B5EF4-FFF2-40B4-BE49-F238E27FC236}">
                <a16:creationId xmlns:a16="http://schemas.microsoft.com/office/drawing/2014/main" id="{90A06649-8395-475E-FA37-490E60CE9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1"/>
          <a:stretch>
            <a:fillRect/>
          </a:stretch>
        </p:blipFill>
        <p:spPr>
          <a:xfrm>
            <a:off x="1295400" y="1183630"/>
            <a:ext cx="10896600" cy="5151329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A165F806-B6DB-7054-1BAD-141F39023B3A}"/>
              </a:ext>
            </a:extLst>
          </p:cNvPr>
          <p:cNvCxnSpPr>
            <a:cxnSpLocks/>
          </p:cNvCxnSpPr>
          <p:nvPr/>
        </p:nvCxnSpPr>
        <p:spPr>
          <a:xfrm flipV="1">
            <a:off x="3574770" y="3114487"/>
            <a:ext cx="276123" cy="262469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2FCDFCA-1EF3-D01A-D10B-01EC2C1603F0}"/>
              </a:ext>
            </a:extLst>
          </p:cNvPr>
          <p:cNvCxnSpPr>
            <a:cxnSpLocks/>
          </p:cNvCxnSpPr>
          <p:nvPr/>
        </p:nvCxnSpPr>
        <p:spPr>
          <a:xfrm flipV="1">
            <a:off x="3882915" y="3114487"/>
            <a:ext cx="0" cy="26820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Arco 15">
            <a:extLst>
              <a:ext uri="{FF2B5EF4-FFF2-40B4-BE49-F238E27FC236}">
                <a16:creationId xmlns:a16="http://schemas.microsoft.com/office/drawing/2014/main" id="{A0B0DCF1-CFAC-8371-467E-83AE891E4A8F}"/>
              </a:ext>
            </a:extLst>
          </p:cNvPr>
          <p:cNvSpPr/>
          <p:nvPr/>
        </p:nvSpPr>
        <p:spPr>
          <a:xfrm rot="7566257">
            <a:off x="3048108" y="4111036"/>
            <a:ext cx="1605571" cy="1737097"/>
          </a:xfrm>
          <a:prstGeom prst="arc">
            <a:avLst>
              <a:gd name="adj1" fmla="val 19380360"/>
              <a:gd name="adj2" fmla="val 20683766"/>
            </a:avLst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5FE01EB7-B518-69D2-6ED8-50C7F931BB89}"/>
              </a:ext>
            </a:extLst>
          </p:cNvPr>
          <p:cNvCxnSpPr>
            <a:cxnSpLocks/>
          </p:cNvCxnSpPr>
          <p:nvPr/>
        </p:nvCxnSpPr>
        <p:spPr>
          <a:xfrm flipH="1" flipV="1">
            <a:off x="3903781" y="3114488"/>
            <a:ext cx="286582" cy="2660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969C1DD-1042-C163-A6A1-9E3871BE0938}"/>
              </a:ext>
            </a:extLst>
          </p:cNvPr>
          <p:cNvSpPr txBox="1"/>
          <p:nvPr/>
        </p:nvSpPr>
        <p:spPr>
          <a:xfrm>
            <a:off x="3039354" y="5526113"/>
            <a:ext cx="402674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sz="3200" dirty="0"/>
              <a:t>β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77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DFDDB-F09F-D740-2820-DF4D35D08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A56871B-73A7-7AF3-6216-95E2AA894F5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2E805E-DD3F-C578-D9E3-A5154E4733F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25E7DC3-16EF-A8D7-F57A-138B788096F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99D2643-0540-F4F4-E786-66DB05C91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383322-EABF-A105-BA7E-FFA27FD3DA36}"/>
              </a:ext>
            </a:extLst>
          </p:cNvPr>
          <p:cNvSpPr txBox="1"/>
          <p:nvPr/>
        </p:nvSpPr>
        <p:spPr>
          <a:xfrm>
            <a:off x="566928" y="1554480"/>
            <a:ext cx="54089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Lunghezza (direzione E/W): 564 metri</a:t>
            </a:r>
          </a:p>
          <a:p>
            <a:endParaRPr lang="it-IT" dirty="0"/>
          </a:p>
          <a:p>
            <a:r>
              <a:rPr lang="it-IT" dirty="0"/>
              <a:t>Altezza centro rotazione: 13,4 metri</a:t>
            </a:r>
          </a:p>
          <a:p>
            <a:endParaRPr lang="it-IT" dirty="0"/>
          </a:p>
          <a:p>
            <a:r>
              <a:rPr lang="it-IT" dirty="0"/>
              <a:t>Altezza totale: Oltre 38 metri (dipende dal puntamento)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63AAD42-B508-ACC0-6D8D-0D11E809148D}"/>
              </a:ext>
            </a:extLst>
          </p:cNvPr>
          <p:cNvSpPr txBox="1"/>
          <p:nvPr/>
        </p:nvSpPr>
        <p:spPr>
          <a:xfrm>
            <a:off x="6206052" y="5044785"/>
            <a:ext cx="1154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13,4 metri</a:t>
            </a:r>
          </a:p>
        </p:txBody>
      </p:sp>
      <p:pic>
        <p:nvPicPr>
          <p:cNvPr id="15" name="Immagine 14" descr="Immagine che contiene righello, linea, metro&#10;&#10;Descrizione generata automaticamente">
            <a:extLst>
              <a:ext uri="{FF2B5EF4-FFF2-40B4-BE49-F238E27FC236}">
                <a16:creationId xmlns:a16="http://schemas.microsoft.com/office/drawing/2014/main" id="{5AD920C3-E63D-E69C-681F-790F76B436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016" y="4562558"/>
            <a:ext cx="10442447" cy="776918"/>
          </a:xfrm>
          <a:prstGeom prst="rect">
            <a:avLst/>
          </a:prstGeom>
        </p:spPr>
      </p:pic>
      <p:pic>
        <p:nvPicPr>
          <p:cNvPr id="16" name="Immagine 15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BE65D5AC-20BB-498D-20BC-ADBE6A0426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8344" y="4672584"/>
            <a:ext cx="692458" cy="556867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4754789B-81A5-1996-C107-C4398F7394BC}"/>
              </a:ext>
            </a:extLst>
          </p:cNvPr>
          <p:cNvCxnSpPr>
            <a:cxnSpLocks/>
          </p:cNvCxnSpPr>
          <p:nvPr/>
        </p:nvCxnSpPr>
        <p:spPr>
          <a:xfrm>
            <a:off x="228600" y="5696712"/>
            <a:ext cx="994867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AD446D88-A73C-F97C-5D92-F34C2CCF4832}"/>
              </a:ext>
            </a:extLst>
          </p:cNvPr>
          <p:cNvCxnSpPr/>
          <p:nvPr/>
        </p:nvCxnSpPr>
        <p:spPr>
          <a:xfrm>
            <a:off x="228600" y="5229451"/>
            <a:ext cx="0" cy="4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0CA474CD-815B-CFBB-53DC-EA55F24CE4B1}"/>
              </a:ext>
            </a:extLst>
          </p:cNvPr>
          <p:cNvCxnSpPr/>
          <p:nvPr/>
        </p:nvCxnSpPr>
        <p:spPr>
          <a:xfrm>
            <a:off x="10183368" y="5229451"/>
            <a:ext cx="0" cy="4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FFC45DC-DE98-764B-A986-6EC86A045B5B}"/>
              </a:ext>
            </a:extLst>
          </p:cNvPr>
          <p:cNvSpPr txBox="1"/>
          <p:nvPr/>
        </p:nvSpPr>
        <p:spPr>
          <a:xfrm>
            <a:off x="4801742" y="5333428"/>
            <a:ext cx="10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564 metri</a:t>
            </a:r>
          </a:p>
        </p:txBody>
      </p:sp>
    </p:spTree>
    <p:extLst>
      <p:ext uri="{BB962C8B-B14F-4D97-AF65-F5344CB8AC3E}">
        <p14:creationId xmlns:p14="http://schemas.microsoft.com/office/powerpoint/2010/main" val="95106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87113-2355-58C0-B3DA-B92D00AB3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>
            <a:extLst>
              <a:ext uri="{FF2B5EF4-FFF2-40B4-BE49-F238E27FC236}">
                <a16:creationId xmlns:a16="http://schemas.microsoft.com/office/drawing/2014/main" id="{3C712CF9-2202-C962-E9B7-5CF63A65B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7505" r="33063" b="7942"/>
          <a:stretch>
            <a:fillRect/>
          </a:stretch>
        </p:blipFill>
        <p:spPr>
          <a:xfrm>
            <a:off x="6096000" y="1243185"/>
            <a:ext cx="5556794" cy="4943475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5A58907C-4A42-A80C-9597-124B0A17F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7505" r="33063" b="7942"/>
          <a:stretch>
            <a:fillRect/>
          </a:stretch>
        </p:blipFill>
        <p:spPr>
          <a:xfrm>
            <a:off x="161468" y="1323974"/>
            <a:ext cx="5556794" cy="494347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18CA0CC-53EC-8649-4C58-2F1D596AE3A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 dirty="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715BB59-A47F-D1B1-00A8-CEE12731172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98750ED6-C105-FBD2-B410-5A4C2A91D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DBA09676-CD2B-8396-F1C2-240E6A6EFD6A}"/>
              </a:ext>
            </a:extLst>
          </p:cNvPr>
          <p:cNvCxnSpPr>
            <a:cxnSpLocks/>
          </p:cNvCxnSpPr>
          <p:nvPr/>
        </p:nvCxnSpPr>
        <p:spPr>
          <a:xfrm flipH="1" flipV="1">
            <a:off x="790575" y="1548005"/>
            <a:ext cx="1266825" cy="4186045"/>
          </a:xfrm>
          <a:prstGeom prst="line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009780C-8A01-5678-3A25-B07527256E42}"/>
              </a:ext>
            </a:extLst>
          </p:cNvPr>
          <p:cNvCxnSpPr>
            <a:cxnSpLocks/>
          </p:cNvCxnSpPr>
          <p:nvPr/>
        </p:nvCxnSpPr>
        <p:spPr>
          <a:xfrm>
            <a:off x="6967538" y="1401914"/>
            <a:ext cx="2403821" cy="21413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10C84EEE-E883-9670-7881-111BF14BD8D5}"/>
              </a:ext>
            </a:extLst>
          </p:cNvPr>
          <p:cNvCxnSpPr>
            <a:cxnSpLocks/>
          </p:cNvCxnSpPr>
          <p:nvPr/>
        </p:nvCxnSpPr>
        <p:spPr>
          <a:xfrm>
            <a:off x="6558409" y="1885950"/>
            <a:ext cx="2812950" cy="1657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Arco 25">
            <a:extLst>
              <a:ext uri="{FF2B5EF4-FFF2-40B4-BE49-F238E27FC236}">
                <a16:creationId xmlns:a16="http://schemas.microsoft.com/office/drawing/2014/main" id="{4A22FE98-BCBF-D820-B8AD-C97285AADD97}"/>
              </a:ext>
            </a:extLst>
          </p:cNvPr>
          <p:cNvSpPr/>
          <p:nvPr/>
        </p:nvSpPr>
        <p:spPr>
          <a:xfrm rot="15249940">
            <a:off x="6599221" y="1205993"/>
            <a:ext cx="1605571" cy="1737097"/>
          </a:xfrm>
          <a:prstGeom prst="arc">
            <a:avLst>
              <a:gd name="adj1" fmla="val 19211971"/>
              <a:gd name="adj2" fmla="val 20642715"/>
            </a:avLst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463"/>
          </a:p>
        </p:txBody>
      </p: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A313753F-AF01-93F9-CB8E-DD0E4E88F17F}"/>
              </a:ext>
            </a:extLst>
          </p:cNvPr>
          <p:cNvCxnSpPr>
            <a:cxnSpLocks/>
          </p:cNvCxnSpPr>
          <p:nvPr/>
        </p:nvCxnSpPr>
        <p:spPr>
          <a:xfrm>
            <a:off x="6748463" y="1614488"/>
            <a:ext cx="2622896" cy="19288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98228853-463A-464B-F4F6-97300F06E0FC}"/>
              </a:ext>
            </a:extLst>
          </p:cNvPr>
          <p:cNvSpPr txBox="1"/>
          <p:nvPr/>
        </p:nvSpPr>
        <p:spPr>
          <a:xfrm>
            <a:off x="6205677" y="1243185"/>
            <a:ext cx="41710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sz="3200" dirty="0"/>
              <a:t>α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05293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9CFA6-FAF6-B503-3EF0-7EAC30EAC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2C6A576-A378-A7AD-B042-57AF87C6FAA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1BD620-CAB1-589D-32CB-841DDD0E9733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903632C-7DAD-488E-4FB5-B276F9A1ABEC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B05718B-B5A1-6F8F-D1F0-4248FC66F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DFCF0AF-9825-BBF7-6FAD-BCB3B35D4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092" y="1154369"/>
            <a:ext cx="7366907" cy="4126832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691D25B-A4A0-7542-44FD-0CCE2060EE57}"/>
              </a:ext>
            </a:extLst>
          </p:cNvPr>
          <p:cNvSpPr txBox="1"/>
          <p:nvPr/>
        </p:nvSpPr>
        <p:spPr>
          <a:xfrm>
            <a:off x="178480" y="1433711"/>
            <a:ext cx="42881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attività svoltesi tra febbraio e giugno sono state: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Installazione del corner superiore;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Montaggio degli elementi di predisposizione del cablaggio su cavalletti, centine e falconi;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Installazione completa degli elementi della linea focale;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Cablaggio elettro ottico dalla stanza del ricevitore ai singoli ricevitori.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15635DA-182B-978A-5A91-6BD2F9443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6947" y="1154369"/>
            <a:ext cx="2315052" cy="4126832"/>
          </a:xfrm>
          <a:prstGeom prst="rect">
            <a:avLst/>
          </a:prstGeom>
        </p:spPr>
      </p:pic>
      <p:pic>
        <p:nvPicPr>
          <p:cNvPr id="49" name="Immagine 48" descr="Immagine che contiene schizzo, antenna, aereo&#10;&#10;Il contenuto generato dall'IA potrebbe non essere corretto.">
            <a:extLst>
              <a:ext uri="{FF2B5EF4-FFF2-40B4-BE49-F238E27FC236}">
                <a16:creationId xmlns:a16="http://schemas.microsoft.com/office/drawing/2014/main" id="{C1964D78-574B-AC5C-D409-23DBFFB81C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5"/>
          <a:stretch>
            <a:fillRect/>
          </a:stretch>
        </p:blipFill>
        <p:spPr>
          <a:xfrm>
            <a:off x="4825094" y="1189899"/>
            <a:ext cx="7366906" cy="411257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7E0ABBA3-4CE1-C040-E650-05EC0479F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1759" y="1192814"/>
            <a:ext cx="2370241" cy="426992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EBC28440-73F4-40BA-7377-B0AA1C7BC2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0114" y="1189899"/>
            <a:ext cx="3025744" cy="426992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BE6315B-201C-1245-67F0-14D8834C70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6847" y="1189899"/>
            <a:ext cx="2549393" cy="426992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94F13524-BF46-9FEE-3E8B-7F5349576DA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2366"/>
          <a:stretch>
            <a:fillRect/>
          </a:stretch>
        </p:blipFill>
        <p:spPr>
          <a:xfrm>
            <a:off x="4216464" y="1189899"/>
            <a:ext cx="7945378" cy="4332554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F9F6E88-C3DF-A0C2-E2DA-ECFA6EE7346B}"/>
              </a:ext>
            </a:extLst>
          </p:cNvPr>
          <p:cNvSpPr txBox="1"/>
          <p:nvPr/>
        </p:nvSpPr>
        <p:spPr>
          <a:xfrm>
            <a:off x="5532120" y="1591056"/>
            <a:ext cx="55425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Yagi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8A97500-6488-3B63-C49C-9D37EB8CA84D}"/>
              </a:ext>
            </a:extLst>
          </p:cNvPr>
          <p:cNvSpPr txBox="1"/>
          <p:nvPr/>
        </p:nvSpPr>
        <p:spPr>
          <a:xfrm>
            <a:off x="6806816" y="1591056"/>
            <a:ext cx="2343655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Elementi supporto Yagi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C2BA2F4-F921-7138-53C4-23C718C368FA}"/>
              </a:ext>
            </a:extLst>
          </p:cNvPr>
          <p:cNvSpPr txBox="1"/>
          <p:nvPr/>
        </p:nvSpPr>
        <p:spPr>
          <a:xfrm>
            <a:off x="6252959" y="4184904"/>
            <a:ext cx="3475503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Elementi predisposizione cablaggio</a:t>
            </a:r>
          </a:p>
        </p:txBody>
      </p:sp>
      <p:sp>
        <p:nvSpPr>
          <p:cNvPr id="26" name="Freccia a destra 25">
            <a:extLst>
              <a:ext uri="{FF2B5EF4-FFF2-40B4-BE49-F238E27FC236}">
                <a16:creationId xmlns:a16="http://schemas.microsoft.com/office/drawing/2014/main" id="{8477C347-7024-BD2B-DA45-7D1E80C25520}"/>
              </a:ext>
            </a:extLst>
          </p:cNvPr>
          <p:cNvSpPr/>
          <p:nvPr/>
        </p:nvSpPr>
        <p:spPr>
          <a:xfrm rot="5400000">
            <a:off x="5486331" y="2272130"/>
            <a:ext cx="679126" cy="201908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a destra 26">
            <a:extLst>
              <a:ext uri="{FF2B5EF4-FFF2-40B4-BE49-F238E27FC236}">
                <a16:creationId xmlns:a16="http://schemas.microsoft.com/office/drawing/2014/main" id="{CBD0B1B0-40EA-401C-4048-977EE881FC2D}"/>
              </a:ext>
            </a:extLst>
          </p:cNvPr>
          <p:cNvSpPr/>
          <p:nvPr/>
        </p:nvSpPr>
        <p:spPr>
          <a:xfrm rot="5400000">
            <a:off x="7523431" y="2543831"/>
            <a:ext cx="1195917" cy="208794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a destra 27">
            <a:extLst>
              <a:ext uri="{FF2B5EF4-FFF2-40B4-BE49-F238E27FC236}">
                <a16:creationId xmlns:a16="http://schemas.microsoft.com/office/drawing/2014/main" id="{DD1400BE-A271-3B80-F893-59ADFC8E5DE0}"/>
              </a:ext>
            </a:extLst>
          </p:cNvPr>
          <p:cNvSpPr/>
          <p:nvPr/>
        </p:nvSpPr>
        <p:spPr>
          <a:xfrm rot="5400000">
            <a:off x="6416692" y="4762070"/>
            <a:ext cx="581950" cy="19829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Freccia a destra 28">
            <a:extLst>
              <a:ext uri="{FF2B5EF4-FFF2-40B4-BE49-F238E27FC236}">
                <a16:creationId xmlns:a16="http://schemas.microsoft.com/office/drawing/2014/main" id="{679B4585-1012-5AAA-7E08-F7BF78C6CAA2}"/>
              </a:ext>
            </a:extLst>
          </p:cNvPr>
          <p:cNvSpPr/>
          <p:nvPr/>
        </p:nvSpPr>
        <p:spPr>
          <a:xfrm rot="16200000">
            <a:off x="8852682" y="3887113"/>
            <a:ext cx="397282" cy="198300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1D2CA73F-5917-DAFA-696E-D5BECE8DE3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1543" y="1129197"/>
            <a:ext cx="7945378" cy="4822659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5AF2A965-9199-315B-3B1B-B68726392C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3025" y="1154369"/>
            <a:ext cx="2462867" cy="4986796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DE9ECE82-ADA2-ED7F-C5BE-D52FE6C3F79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681" b="1995"/>
          <a:stretch>
            <a:fillRect/>
          </a:stretch>
        </p:blipFill>
        <p:spPr>
          <a:xfrm>
            <a:off x="9859859" y="1162312"/>
            <a:ext cx="2325966" cy="4984772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01CA8B02-DE3A-A2B9-1032-8DA3DAA7B4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0820" y="1129197"/>
            <a:ext cx="3187500" cy="4998061"/>
          </a:xfrm>
          <a:prstGeom prst="rect">
            <a:avLst/>
          </a:prstGeom>
        </p:spPr>
      </p:pic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D0C5B42E-B44A-D166-4DC2-F9BA25E578EE}"/>
              </a:ext>
            </a:extLst>
          </p:cNvPr>
          <p:cNvCxnSpPr>
            <a:cxnSpLocks/>
          </p:cNvCxnSpPr>
          <p:nvPr/>
        </p:nvCxnSpPr>
        <p:spPr>
          <a:xfrm flipV="1">
            <a:off x="4286027" y="1297577"/>
            <a:ext cx="1520703" cy="3419548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E9BBE35C-CD16-C83E-3D7A-B7F563F25432}"/>
              </a:ext>
            </a:extLst>
          </p:cNvPr>
          <p:cNvCxnSpPr>
            <a:cxnSpLocks/>
          </p:cNvCxnSpPr>
          <p:nvPr/>
        </p:nvCxnSpPr>
        <p:spPr>
          <a:xfrm flipV="1">
            <a:off x="5925852" y="1414219"/>
            <a:ext cx="0" cy="2692529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B68B129A-CC6D-952F-A6A6-35FB71A3F56C}"/>
              </a:ext>
            </a:extLst>
          </p:cNvPr>
          <p:cNvCxnSpPr>
            <a:cxnSpLocks/>
          </p:cNvCxnSpPr>
          <p:nvPr/>
        </p:nvCxnSpPr>
        <p:spPr>
          <a:xfrm>
            <a:off x="5947675" y="4236245"/>
            <a:ext cx="1158575" cy="679230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Immagine 50">
            <a:extLst>
              <a:ext uri="{FF2B5EF4-FFF2-40B4-BE49-F238E27FC236}">
                <a16:creationId xmlns:a16="http://schemas.microsoft.com/office/drawing/2014/main" id="{5436D88E-74D5-BA51-AAFF-6D5F1EEDF13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cxnSp>
        <p:nvCxnSpPr>
          <p:cNvPr id="64" name="Connettore 2 63">
            <a:extLst>
              <a:ext uri="{FF2B5EF4-FFF2-40B4-BE49-F238E27FC236}">
                <a16:creationId xmlns:a16="http://schemas.microsoft.com/office/drawing/2014/main" id="{F613C5A2-5623-77D4-7348-2C1BFC45E53D}"/>
              </a:ext>
            </a:extLst>
          </p:cNvPr>
          <p:cNvCxnSpPr>
            <a:cxnSpLocks/>
          </p:cNvCxnSpPr>
          <p:nvPr/>
        </p:nvCxnSpPr>
        <p:spPr>
          <a:xfrm flipH="1">
            <a:off x="8318166" y="314325"/>
            <a:ext cx="574041" cy="401002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>
            <a:extLst>
              <a:ext uri="{FF2B5EF4-FFF2-40B4-BE49-F238E27FC236}">
                <a16:creationId xmlns:a16="http://schemas.microsoft.com/office/drawing/2014/main" id="{9ED8C9DB-C49E-BA29-E747-B338F80D9002}"/>
              </a:ext>
            </a:extLst>
          </p:cNvPr>
          <p:cNvCxnSpPr>
            <a:cxnSpLocks/>
          </p:cNvCxnSpPr>
          <p:nvPr/>
        </p:nvCxnSpPr>
        <p:spPr>
          <a:xfrm flipH="1" flipV="1">
            <a:off x="9257856" y="195681"/>
            <a:ext cx="2581719" cy="599556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>
            <a:extLst>
              <a:ext uri="{FF2B5EF4-FFF2-40B4-BE49-F238E27FC236}">
                <a16:creationId xmlns:a16="http://schemas.microsoft.com/office/drawing/2014/main" id="{FE8731BC-94B1-2FAE-D90F-19EB2BEC1DA2}"/>
              </a:ext>
            </a:extLst>
          </p:cNvPr>
          <p:cNvCxnSpPr>
            <a:cxnSpLocks/>
          </p:cNvCxnSpPr>
          <p:nvPr/>
        </p:nvCxnSpPr>
        <p:spPr>
          <a:xfrm flipH="1" flipV="1">
            <a:off x="2911375" y="4236245"/>
            <a:ext cx="5314412" cy="104113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2 73">
            <a:extLst>
              <a:ext uri="{FF2B5EF4-FFF2-40B4-BE49-F238E27FC236}">
                <a16:creationId xmlns:a16="http://schemas.microsoft.com/office/drawing/2014/main" id="{FEE27EE2-799E-BD49-29FF-3D529EE80CAD}"/>
              </a:ext>
            </a:extLst>
          </p:cNvPr>
          <p:cNvCxnSpPr>
            <a:cxnSpLocks/>
          </p:cNvCxnSpPr>
          <p:nvPr/>
        </p:nvCxnSpPr>
        <p:spPr>
          <a:xfrm flipH="1">
            <a:off x="1466850" y="4122270"/>
            <a:ext cx="1323975" cy="11397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76">
            <a:extLst>
              <a:ext uri="{FF2B5EF4-FFF2-40B4-BE49-F238E27FC236}">
                <a16:creationId xmlns:a16="http://schemas.microsoft.com/office/drawing/2014/main" id="{B1FB31C4-5492-B8F1-2F05-E68F7F15A43A}"/>
              </a:ext>
            </a:extLst>
          </p:cNvPr>
          <p:cNvCxnSpPr>
            <a:cxnSpLocks/>
          </p:cNvCxnSpPr>
          <p:nvPr/>
        </p:nvCxnSpPr>
        <p:spPr>
          <a:xfrm flipV="1">
            <a:off x="2931770" y="4003571"/>
            <a:ext cx="1001832" cy="103177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2 88">
            <a:extLst>
              <a:ext uri="{FF2B5EF4-FFF2-40B4-BE49-F238E27FC236}">
                <a16:creationId xmlns:a16="http://schemas.microsoft.com/office/drawing/2014/main" id="{91F3AFD5-FAB5-D8BE-34A9-D094A011DBDB}"/>
              </a:ext>
            </a:extLst>
          </p:cNvPr>
          <p:cNvCxnSpPr>
            <a:cxnSpLocks/>
          </p:cNvCxnSpPr>
          <p:nvPr/>
        </p:nvCxnSpPr>
        <p:spPr>
          <a:xfrm flipH="1">
            <a:off x="-11917" y="4104343"/>
            <a:ext cx="1323975" cy="113975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2 89">
            <a:extLst>
              <a:ext uri="{FF2B5EF4-FFF2-40B4-BE49-F238E27FC236}">
                <a16:creationId xmlns:a16="http://schemas.microsoft.com/office/drawing/2014/main" id="{395CED9F-BA42-1CAE-5DF6-E3AC26B60737}"/>
              </a:ext>
            </a:extLst>
          </p:cNvPr>
          <p:cNvCxnSpPr>
            <a:cxnSpLocks/>
          </p:cNvCxnSpPr>
          <p:nvPr/>
        </p:nvCxnSpPr>
        <p:spPr>
          <a:xfrm flipV="1">
            <a:off x="1407130" y="3978177"/>
            <a:ext cx="1297206" cy="126166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ttore 2 92">
            <a:extLst>
              <a:ext uri="{FF2B5EF4-FFF2-40B4-BE49-F238E27FC236}">
                <a16:creationId xmlns:a16="http://schemas.microsoft.com/office/drawing/2014/main" id="{62521A83-7D36-B188-725E-91E36D3B4E96}"/>
              </a:ext>
            </a:extLst>
          </p:cNvPr>
          <p:cNvCxnSpPr>
            <a:cxnSpLocks/>
          </p:cNvCxnSpPr>
          <p:nvPr/>
        </p:nvCxnSpPr>
        <p:spPr>
          <a:xfrm flipV="1">
            <a:off x="4026890" y="3806842"/>
            <a:ext cx="1339587" cy="95366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2 93">
            <a:extLst>
              <a:ext uri="{FF2B5EF4-FFF2-40B4-BE49-F238E27FC236}">
                <a16:creationId xmlns:a16="http://schemas.microsoft.com/office/drawing/2014/main" id="{66C0691E-06B1-B195-239B-15777BAA36C5}"/>
              </a:ext>
            </a:extLst>
          </p:cNvPr>
          <p:cNvCxnSpPr>
            <a:cxnSpLocks/>
          </p:cNvCxnSpPr>
          <p:nvPr/>
        </p:nvCxnSpPr>
        <p:spPr>
          <a:xfrm flipH="1">
            <a:off x="2851409" y="3907124"/>
            <a:ext cx="1007133" cy="71053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02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37834-92F3-EC04-4909-B11CB3FE0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200EF3C-39D4-D687-E0AB-A06ED9ECECC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7E7358-24EE-CD04-C7E6-3DAF92D2D00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4A9F095-0DF1-F1F8-1953-8AAC0BBBB16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FEBC0B99-FF57-D39A-ED07-B3A314B79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9BC22C3-1BCE-FAEF-93BB-E729A80B4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7333" y="1840469"/>
            <a:ext cx="2758813" cy="449449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FB4544B-CCE6-A045-72E9-3AF7F4BDA158}"/>
              </a:ext>
            </a:extLst>
          </p:cNvPr>
          <p:cNvSpPr txBox="1"/>
          <p:nvPr/>
        </p:nvSpPr>
        <p:spPr>
          <a:xfrm>
            <a:off x="577170" y="1460138"/>
            <a:ext cx="5281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Dal secco all’umido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3DF7CB8-AED2-2E0B-0D5E-BFC276C30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" y="1829470"/>
            <a:ext cx="8088339" cy="449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63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5D03-A344-CC2D-2F60-CB2E83F5B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A019792-F35B-5C62-2AA8-3E699BB34E9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02F908-9C43-707B-E793-76E3692A7DB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59FEC99-202F-7C44-D9A3-82A97D1BA125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AC494CCF-F9A2-64ED-0D07-7E76E0AAF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55FFA6-AE1B-1448-CD3E-C3181578654C}"/>
              </a:ext>
            </a:extLst>
          </p:cNvPr>
          <p:cNvSpPr txBox="1"/>
          <p:nvPr/>
        </p:nvSpPr>
        <p:spPr>
          <a:xfrm>
            <a:off x="348343" y="1384663"/>
            <a:ext cx="1016361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Ripristino dei cinematismi dell’antenna</a:t>
            </a:r>
          </a:p>
          <a:p>
            <a:endParaRPr lang="it-IT" dirty="0"/>
          </a:p>
          <a:p>
            <a:r>
              <a:rPr lang="it-IT" dirty="0"/>
              <a:t>A maggio 2025 la situazione era: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Progetto completato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Necessità di rimozione degli alberi di sincronizzazione e di tutti i vecchi elementi della movimentazione;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643142A-DFA3-C3E2-1E14-5AF7824EF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016478"/>
            <a:ext cx="5706880" cy="328618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0A7305E-A1DB-C6DB-7990-EFD102C7D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5574" y="3016477"/>
            <a:ext cx="2446385" cy="328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63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5750E-2F97-D950-4015-95FA62E9D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F2854DD-DD72-2027-DB71-CB7C7821D3E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DB817A7-F8CE-5837-0BCF-47690E5EB31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D77B850-DB26-B9EB-6BA2-185F4DC197E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A9C6A47-8B03-ACAF-7957-DFCDEDBC9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DA56BCA-8E89-BF7A-C339-5B3F72677347}"/>
              </a:ext>
            </a:extLst>
          </p:cNvPr>
          <p:cNvSpPr txBox="1"/>
          <p:nvPr/>
        </p:nvSpPr>
        <p:spPr>
          <a:xfrm>
            <a:off x="348343" y="1384663"/>
            <a:ext cx="1016361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Ripristino dei cinematismi dell’antenna</a:t>
            </a:r>
          </a:p>
          <a:p>
            <a:endParaRPr lang="it-IT" dirty="0"/>
          </a:p>
          <a:p>
            <a:r>
              <a:rPr lang="it-IT" dirty="0"/>
              <a:t>A maggio 2025 la situazione era: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Progetto completato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Necessità di rimozione degli alberi di sincronizzazione e di tutti i vecchi elementi della movimentazione;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Sostituzione delle catene di movimentazione;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798E1B1-9B0E-7564-B2D6-BC5D42AAD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607" y="3128532"/>
            <a:ext cx="1726043" cy="308915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88BE6F4-34CB-4C92-9F67-FEC72A0C3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404" y="3128058"/>
            <a:ext cx="1726043" cy="30949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F6A91F3-A7FE-2198-0A22-877045F8C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147" y="3122710"/>
            <a:ext cx="1736955" cy="308962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7A1EA18-1F2E-4E1C-1DBE-A34DED1B4C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0802" y="3122710"/>
            <a:ext cx="1728031" cy="308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036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E790A-7948-13AB-A323-48B0F4D27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D07DE84-7A8B-7A13-0F56-0B3A95819BC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D1A2AF-4D72-86F4-6F36-9B485292346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6EE4DE3-DB5F-9FCE-25BA-50EB3B3BB325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65D6044-34C0-65EB-B518-93480B7BA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5A1B29-917B-9EF4-DE45-8117FD355F87}"/>
              </a:ext>
            </a:extLst>
          </p:cNvPr>
          <p:cNvSpPr txBox="1"/>
          <p:nvPr/>
        </p:nvSpPr>
        <p:spPr>
          <a:xfrm>
            <a:off x="348343" y="1384663"/>
            <a:ext cx="10163616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</a:rPr>
              <a:t>Ripristino dei cinematismi dell’antenna</a:t>
            </a:r>
          </a:p>
          <a:p>
            <a:endParaRPr lang="it-IT" dirty="0"/>
          </a:p>
          <a:p>
            <a:r>
              <a:rPr lang="it-IT" dirty="0"/>
              <a:t>A maggio 2025 la situazione era: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Progetto completato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Necessità di rimozione degli alberi di sincronizzazione e di tutti i vecchi elementi della movimentazione;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50"/>
                </a:solidFill>
              </a:rPr>
              <a:t>Sostituzione delle catene di movimentazione;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Installazione di Encoders, freni e motori.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94517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6BB03-3CB0-CCD3-9D73-0AF52FA7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9FB89AA-4341-04AB-F137-AD55B79166D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28DF83-D2E2-9C62-0806-39E4F20D3D3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5582351-C3F8-9D77-9AB2-9BEE978A638E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E7F8D3B2-D2CE-72E1-5516-1FAC15CF4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mappa&#10;&#10;Il contenuto generato dall'IA potrebbe non essere corretto.">
            <a:extLst>
              <a:ext uri="{FF2B5EF4-FFF2-40B4-BE49-F238E27FC236}">
                <a16:creationId xmlns:a16="http://schemas.microsoft.com/office/drawing/2014/main" id="{20FCA2A4-B348-E86D-748F-47700452DC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4" b="19199"/>
          <a:stretch/>
        </p:blipFill>
        <p:spPr>
          <a:xfrm>
            <a:off x="1877004" y="1219200"/>
            <a:ext cx="8743637" cy="488477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FE64A5A-9F3F-DF7D-C4AC-8F0437D31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237" y="3655615"/>
            <a:ext cx="3484605" cy="260956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0DA1370-8C16-36F5-03F9-F0F0250B3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6237" y="2808928"/>
            <a:ext cx="4015351" cy="3456252"/>
          </a:xfrm>
          <a:prstGeom prst="rect">
            <a:avLst/>
          </a:prstGeom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3DB4FE52-2802-86EF-99EF-4EB20279E2EE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6096000" y="3990975"/>
            <a:ext cx="1690237" cy="9694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magine 27">
            <a:extLst>
              <a:ext uri="{FF2B5EF4-FFF2-40B4-BE49-F238E27FC236}">
                <a16:creationId xmlns:a16="http://schemas.microsoft.com/office/drawing/2014/main" id="{18C2A67D-F60A-AC80-0CC0-AA79A0EBDD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841" y="1395413"/>
            <a:ext cx="4025285" cy="4676775"/>
          </a:xfrm>
          <a:prstGeom prst="rect">
            <a:avLst/>
          </a:prstGeom>
        </p:spPr>
      </p:pic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F0504EEF-FE4A-FD18-43C3-3BDB1A580112}"/>
              </a:ext>
            </a:extLst>
          </p:cNvPr>
          <p:cNvCxnSpPr>
            <a:cxnSpLocks/>
          </p:cNvCxnSpPr>
          <p:nvPr/>
        </p:nvCxnSpPr>
        <p:spPr>
          <a:xfrm flipH="1" flipV="1">
            <a:off x="3048000" y="2952750"/>
            <a:ext cx="3190875" cy="1714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5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4BE03-37E9-C09E-3CDF-45A14E745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8882617-94C2-B138-7A95-48C530BF070B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376C2D-B0CB-D13E-8833-92FFD3BFD22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0968E0D-8476-AFC0-AE45-162C7C70A3F0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3E116270-1B45-42F7-88E0-11668C2A4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4114F9B0-DE0C-0D5F-99C5-B05E391B7828}"/>
              </a:ext>
            </a:extLst>
          </p:cNvPr>
          <p:cNvSpPr/>
          <p:nvPr/>
        </p:nvSpPr>
        <p:spPr>
          <a:xfrm>
            <a:off x="1066800" y="3667125"/>
            <a:ext cx="1562100" cy="1962150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Progetto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303ADA9-B990-25EC-1BD5-77FAEBC70CB3}"/>
              </a:ext>
            </a:extLst>
          </p:cNvPr>
          <p:cNvCxnSpPr>
            <a:cxnSpLocks/>
          </p:cNvCxnSpPr>
          <p:nvPr/>
        </p:nvCxnSpPr>
        <p:spPr>
          <a:xfrm>
            <a:off x="1066800" y="2857500"/>
            <a:ext cx="0" cy="2628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426AECA-9C2D-A6F7-746B-2709728DDA11}"/>
              </a:ext>
            </a:extLst>
          </p:cNvPr>
          <p:cNvSpPr txBox="1"/>
          <p:nvPr/>
        </p:nvSpPr>
        <p:spPr>
          <a:xfrm>
            <a:off x="428625" y="248816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15/06/2025</a:t>
            </a:r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46686DED-293A-00F6-044B-527DE4D93A68}"/>
              </a:ext>
            </a:extLst>
          </p:cNvPr>
          <p:cNvCxnSpPr>
            <a:cxnSpLocks/>
          </p:cNvCxnSpPr>
          <p:nvPr/>
        </p:nvCxnSpPr>
        <p:spPr>
          <a:xfrm>
            <a:off x="2628900" y="2857500"/>
            <a:ext cx="0" cy="2628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316080F-39C2-6242-5B88-63F6C5CF7C94}"/>
              </a:ext>
            </a:extLst>
          </p:cNvPr>
          <p:cNvSpPr txBox="1"/>
          <p:nvPr/>
        </p:nvSpPr>
        <p:spPr>
          <a:xfrm>
            <a:off x="1978722" y="248816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30/07/2025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1D53D96-ACDB-0E2E-89D8-1D727572E7FB}"/>
              </a:ext>
            </a:extLst>
          </p:cNvPr>
          <p:cNvSpPr txBox="1"/>
          <p:nvPr/>
        </p:nvSpPr>
        <p:spPr>
          <a:xfrm>
            <a:off x="7453225" y="251964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15/02/2026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4DD03B3-F595-EC6A-24BB-DDB278E54FD2}"/>
              </a:ext>
            </a:extLst>
          </p:cNvPr>
          <p:cNvSpPr txBox="1"/>
          <p:nvPr/>
        </p:nvSpPr>
        <p:spPr>
          <a:xfrm>
            <a:off x="10332147" y="2488168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15/06/2026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DBD93902-3ECC-3E9A-B7F7-1D0D88E7F596}"/>
              </a:ext>
            </a:extLst>
          </p:cNvPr>
          <p:cNvSpPr/>
          <p:nvPr/>
        </p:nvSpPr>
        <p:spPr>
          <a:xfrm>
            <a:off x="2652719" y="3667125"/>
            <a:ext cx="5450684" cy="1962150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Burocrazia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3E0757B9-1351-F8F8-2D3A-2FFEA6113E95}"/>
              </a:ext>
            </a:extLst>
          </p:cNvPr>
          <p:cNvCxnSpPr>
            <a:cxnSpLocks/>
          </p:cNvCxnSpPr>
          <p:nvPr/>
        </p:nvCxnSpPr>
        <p:spPr>
          <a:xfrm>
            <a:off x="8131972" y="2857500"/>
            <a:ext cx="0" cy="2628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7144CAE3-DAD9-8E74-E599-51A3E32C136B}"/>
              </a:ext>
            </a:extLst>
          </p:cNvPr>
          <p:cNvSpPr/>
          <p:nvPr/>
        </p:nvSpPr>
        <p:spPr>
          <a:xfrm>
            <a:off x="8160542" y="3667125"/>
            <a:ext cx="2826541" cy="1962150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542955EA-2B69-A107-17BF-6A8328BA60D0}"/>
              </a:ext>
            </a:extLst>
          </p:cNvPr>
          <p:cNvCxnSpPr>
            <a:cxnSpLocks/>
          </p:cNvCxnSpPr>
          <p:nvPr/>
        </p:nvCxnSpPr>
        <p:spPr>
          <a:xfrm>
            <a:off x="10982325" y="2857500"/>
            <a:ext cx="0" cy="2628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B95783B-20A5-0AAA-32CB-B7589CF25FA8}"/>
              </a:ext>
            </a:extLst>
          </p:cNvPr>
          <p:cNvSpPr txBox="1"/>
          <p:nvPr/>
        </p:nvSpPr>
        <p:spPr>
          <a:xfrm>
            <a:off x="495300" y="1390858"/>
            <a:ext cx="4764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</a:rPr>
              <a:t>Ultimo mio anno del PNRR NG-Croce</a:t>
            </a:r>
          </a:p>
        </p:txBody>
      </p:sp>
    </p:spTree>
    <p:extLst>
      <p:ext uri="{BB962C8B-B14F-4D97-AF65-F5344CB8AC3E}">
        <p14:creationId xmlns:p14="http://schemas.microsoft.com/office/powerpoint/2010/main" val="29784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2" grpId="0"/>
      <p:bldP spid="14" grpId="0"/>
      <p:bldP spid="15" grpId="0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3071-8880-35C8-0453-3BE075D40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1E962AF-A11C-1B92-7251-F9555E4BDAB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6E7542-9F5B-68CE-9445-FE14BBFEA14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5F260B2-76F4-FAB2-7428-3FCFDEA69AA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090B94E7-2C38-B237-44C7-84E4738CC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A98B606-A152-DFCF-AA39-BB09A69585F2}"/>
              </a:ext>
            </a:extLst>
          </p:cNvPr>
          <p:cNvSpPr txBox="1"/>
          <p:nvPr/>
        </p:nvSpPr>
        <p:spPr>
          <a:xfrm>
            <a:off x="495300" y="1390858"/>
            <a:ext cx="4764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</a:rPr>
              <a:t>Ultimo mio anno del PNRR NG-Croce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84BCEA3-453F-952D-ACD5-9EF1C7EC5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170" y="2309906"/>
            <a:ext cx="4419256" cy="3938404"/>
          </a:xfrm>
          <a:prstGeom prst="rect">
            <a:avLst/>
          </a:prstGeom>
        </p:spPr>
      </p:pic>
      <p:sp>
        <p:nvSpPr>
          <p:cNvPr id="22" name="CasellaDiTesto 1">
            <a:extLst>
              <a:ext uri="{FF2B5EF4-FFF2-40B4-BE49-F238E27FC236}">
                <a16:creationId xmlns:a16="http://schemas.microsoft.com/office/drawing/2014/main" id="{AC46DFFF-2076-41A4-50F9-708A3628B41E}"/>
              </a:ext>
            </a:extLst>
          </p:cNvPr>
          <p:cNvSpPr txBox="1"/>
          <p:nvPr/>
        </p:nvSpPr>
        <p:spPr>
          <a:xfrm>
            <a:off x="8467694" y="1243301"/>
            <a:ext cx="146685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kern="1200" dirty="0"/>
              <a:t>Burocrazia</a:t>
            </a:r>
          </a:p>
        </p:txBody>
      </p:sp>
      <p:sp>
        <p:nvSpPr>
          <p:cNvPr id="23" name="Freccia in giù 22">
            <a:extLst>
              <a:ext uri="{FF2B5EF4-FFF2-40B4-BE49-F238E27FC236}">
                <a16:creationId xmlns:a16="http://schemas.microsoft.com/office/drawing/2014/main" id="{EFC0AFCC-10A3-771C-CF33-A63D12AAD90F}"/>
              </a:ext>
            </a:extLst>
          </p:cNvPr>
          <p:cNvSpPr/>
          <p:nvPr/>
        </p:nvSpPr>
        <p:spPr>
          <a:xfrm>
            <a:off x="8953500" y="1621690"/>
            <a:ext cx="504825" cy="51014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493FCF3-148F-FC8D-D6E1-434688C81325}"/>
              </a:ext>
            </a:extLst>
          </p:cNvPr>
          <p:cNvSpPr txBox="1"/>
          <p:nvPr/>
        </p:nvSpPr>
        <p:spPr>
          <a:xfrm>
            <a:off x="7401098" y="2879453"/>
            <a:ext cx="17907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Capitolati tecnici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7D12783-8857-1192-365D-42E968BBC63E}"/>
              </a:ext>
            </a:extLst>
          </p:cNvPr>
          <p:cNvSpPr txBox="1"/>
          <p:nvPr/>
        </p:nvSpPr>
        <p:spPr>
          <a:xfrm>
            <a:off x="9371358" y="4192389"/>
            <a:ext cx="14461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Determine di affidamento 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A19A4A0-258A-6A6A-B04B-889786415B3B}"/>
              </a:ext>
            </a:extLst>
          </p:cNvPr>
          <p:cNvSpPr txBox="1"/>
          <p:nvPr/>
        </p:nvSpPr>
        <p:spPr>
          <a:xfrm>
            <a:off x="9211477" y="3449381"/>
            <a:ext cx="168259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Manifestazione di interesse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ACB36CD-6CD2-B350-227B-E6E42AE205C2}"/>
              </a:ext>
            </a:extLst>
          </p:cNvPr>
          <p:cNvSpPr txBox="1"/>
          <p:nvPr/>
        </p:nvSpPr>
        <p:spPr>
          <a:xfrm>
            <a:off x="7455152" y="3402377"/>
            <a:ext cx="168259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Determina a contrarre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AB2D6AD-CBCA-C827-BC88-B10CAC633FB8}"/>
              </a:ext>
            </a:extLst>
          </p:cNvPr>
          <p:cNvSpPr txBox="1"/>
          <p:nvPr/>
        </p:nvSpPr>
        <p:spPr>
          <a:xfrm>
            <a:off x="7691610" y="4277307"/>
            <a:ext cx="14461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Contatti con le ditte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2B97BF8-5509-6D88-0B5D-4CA3BC1D14F8}"/>
              </a:ext>
            </a:extLst>
          </p:cNvPr>
          <p:cNvSpPr txBox="1"/>
          <p:nvPr/>
        </p:nvSpPr>
        <p:spPr>
          <a:xfrm>
            <a:off x="6902650" y="1660164"/>
            <a:ext cx="14461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Problemi delle ditte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BEEFA2E-B9AC-5291-8D64-FA8935BADA18}"/>
              </a:ext>
            </a:extLst>
          </p:cNvPr>
          <p:cNvSpPr txBox="1"/>
          <p:nvPr/>
        </p:nvSpPr>
        <p:spPr>
          <a:xfrm>
            <a:off x="7667865" y="5134586"/>
            <a:ext cx="13618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Contratto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50F5CDF-29FC-8A1C-E3DA-75D5A7251F23}"/>
              </a:ext>
            </a:extLst>
          </p:cNvPr>
          <p:cNvSpPr txBox="1"/>
          <p:nvPr/>
        </p:nvSpPr>
        <p:spPr>
          <a:xfrm>
            <a:off x="9211477" y="4950873"/>
            <a:ext cx="144613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Controlli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1BEA3344-E8C5-CE39-7112-8478DBB5873D}"/>
              </a:ext>
            </a:extLst>
          </p:cNvPr>
          <p:cNvSpPr txBox="1"/>
          <p:nvPr/>
        </p:nvSpPr>
        <p:spPr>
          <a:xfrm>
            <a:off x="9029701" y="5430545"/>
            <a:ext cx="168259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Avvisi di pubblicazione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3471128C-641A-2B0D-9F29-886389F8E92F}"/>
              </a:ext>
            </a:extLst>
          </p:cNvPr>
          <p:cNvSpPr txBox="1"/>
          <p:nvPr/>
        </p:nvSpPr>
        <p:spPr>
          <a:xfrm>
            <a:off x="7899707" y="2330203"/>
            <a:ext cx="7934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CAM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9C72990-804B-7548-562F-46850E3D82CD}"/>
              </a:ext>
            </a:extLst>
          </p:cNvPr>
          <p:cNvSpPr txBox="1"/>
          <p:nvPr/>
        </p:nvSpPr>
        <p:spPr>
          <a:xfrm>
            <a:off x="8017936" y="5687021"/>
            <a:ext cx="7934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DNSH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3CFE76A-2690-32E5-528B-4915BD4C09A0}"/>
              </a:ext>
            </a:extLst>
          </p:cNvPr>
          <p:cNvSpPr txBox="1"/>
          <p:nvPr/>
        </p:nvSpPr>
        <p:spPr>
          <a:xfrm>
            <a:off x="9360968" y="2412633"/>
            <a:ext cx="188243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Stato di famiglia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8F2481DE-4049-AD80-AAAB-5089276106A8}"/>
              </a:ext>
            </a:extLst>
          </p:cNvPr>
          <p:cNvSpPr txBox="1"/>
          <p:nvPr/>
        </p:nvSpPr>
        <p:spPr>
          <a:xfrm>
            <a:off x="8545851" y="1999317"/>
            <a:ext cx="17725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Gender Equality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57C352C1-1779-E4BE-4D95-050460697B80}"/>
              </a:ext>
            </a:extLst>
          </p:cNvPr>
          <p:cNvSpPr txBox="1"/>
          <p:nvPr/>
        </p:nvSpPr>
        <p:spPr>
          <a:xfrm>
            <a:off x="9371358" y="2932070"/>
            <a:ext cx="17725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Disciplinare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0145394-B2D2-BED8-3A7C-5C5368723175}"/>
              </a:ext>
            </a:extLst>
          </p:cNvPr>
          <p:cNvSpPr txBox="1"/>
          <p:nvPr/>
        </p:nvSpPr>
        <p:spPr>
          <a:xfrm>
            <a:off x="10416664" y="1432313"/>
            <a:ext cx="155925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Congruità della manodopera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B944097-5DEF-CC50-9C5B-18946DF0BA28}"/>
              </a:ext>
            </a:extLst>
          </p:cNvPr>
          <p:cNvSpPr txBox="1"/>
          <p:nvPr/>
        </p:nvSpPr>
        <p:spPr>
          <a:xfrm>
            <a:off x="5773950" y="4671358"/>
            <a:ext cx="144613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Verifiche del titolare effettivo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E0F26F38-49CE-0ACE-3526-35A844AAD8C2}"/>
              </a:ext>
            </a:extLst>
          </p:cNvPr>
          <p:cNvSpPr txBox="1"/>
          <p:nvPr/>
        </p:nvSpPr>
        <p:spPr>
          <a:xfrm>
            <a:off x="5735741" y="3896232"/>
            <a:ext cx="14461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Obblighi di trasparenza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8B3420E-0894-79BC-339F-9254E47A1FAF}"/>
              </a:ext>
            </a:extLst>
          </p:cNvPr>
          <p:cNvSpPr txBox="1"/>
          <p:nvPr/>
        </p:nvSpPr>
        <p:spPr>
          <a:xfrm>
            <a:off x="5537492" y="3116736"/>
            <a:ext cx="14461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Transizione digitale</a:t>
            </a:r>
          </a:p>
        </p:txBody>
      </p:sp>
      <p:sp>
        <p:nvSpPr>
          <p:cNvPr id="42" name="Freccia in su 41">
            <a:extLst>
              <a:ext uri="{FF2B5EF4-FFF2-40B4-BE49-F238E27FC236}">
                <a16:creationId xmlns:a16="http://schemas.microsoft.com/office/drawing/2014/main" id="{F02E9AB0-9933-C50E-3EBD-47CEA38F3531}"/>
              </a:ext>
            </a:extLst>
          </p:cNvPr>
          <p:cNvSpPr/>
          <p:nvPr/>
        </p:nvSpPr>
        <p:spPr>
          <a:xfrm rot="16200000">
            <a:off x="5039184" y="3257405"/>
            <a:ext cx="363768" cy="45176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3E8A1A2C-1C33-5A1C-1C11-573C65DB043B}"/>
              </a:ext>
            </a:extLst>
          </p:cNvPr>
          <p:cNvSpPr txBox="1"/>
          <p:nvPr/>
        </p:nvSpPr>
        <p:spPr>
          <a:xfrm>
            <a:off x="2922226" y="3116736"/>
            <a:ext cx="20122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Malfunzionamenti</a:t>
            </a:r>
          </a:p>
          <a:p>
            <a:pPr algn="ctr"/>
            <a:r>
              <a:rPr lang="it-IT" dirty="0"/>
              <a:t>BDNCP</a:t>
            </a:r>
          </a:p>
        </p:txBody>
      </p:sp>
      <p:sp>
        <p:nvSpPr>
          <p:cNvPr id="44" name="Freccia in su 43">
            <a:extLst>
              <a:ext uri="{FF2B5EF4-FFF2-40B4-BE49-F238E27FC236}">
                <a16:creationId xmlns:a16="http://schemas.microsoft.com/office/drawing/2014/main" id="{C0D345F4-B465-E0A2-D696-68B947D6CBF9}"/>
              </a:ext>
            </a:extLst>
          </p:cNvPr>
          <p:cNvSpPr/>
          <p:nvPr/>
        </p:nvSpPr>
        <p:spPr>
          <a:xfrm rot="10800000">
            <a:off x="3751997" y="3849299"/>
            <a:ext cx="363768" cy="45176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2090D4A0-BF40-C047-2F39-E8AE38AF20C0}"/>
              </a:ext>
            </a:extLst>
          </p:cNvPr>
          <p:cNvSpPr txBox="1"/>
          <p:nvPr/>
        </p:nvSpPr>
        <p:spPr>
          <a:xfrm>
            <a:off x="2927735" y="4380949"/>
            <a:ext cx="20122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Apertura di ticket</a:t>
            </a:r>
          </a:p>
          <a:p>
            <a:pPr algn="ctr"/>
            <a:r>
              <a:rPr lang="it-IT" dirty="0"/>
              <a:t>di assistenza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694F12D2-5DB7-D7D4-5694-F50E8E579A23}"/>
              </a:ext>
            </a:extLst>
          </p:cNvPr>
          <p:cNvSpPr/>
          <p:nvPr/>
        </p:nvSpPr>
        <p:spPr>
          <a:xfrm>
            <a:off x="2476500" y="2514869"/>
            <a:ext cx="3025626" cy="2733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2CB4B4B3-51D2-F7DA-9F98-8E4BD5D8B7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047028"/>
              </p:ext>
            </p:extLst>
          </p:nvPr>
        </p:nvGraphicFramePr>
        <p:xfrm>
          <a:off x="-607286" y="1765013"/>
          <a:ext cx="6943725" cy="426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3987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Graphic spid="4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D4E94-32A2-24DA-640B-B6CF76D84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F268CEE-6CB8-0ABC-5E1A-C7D9C777AE2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5CD880-94D4-BD96-E979-96EE5E93C7D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1E0AE1C-B271-6125-E953-F4CFF97EC769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8DE51A8A-FD11-8DE3-1FA7-546E7585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B1903597-8FAB-282C-FF50-D4CDD8ECF68D}"/>
              </a:ext>
            </a:extLst>
          </p:cNvPr>
          <p:cNvSpPr/>
          <p:nvPr/>
        </p:nvSpPr>
        <p:spPr>
          <a:xfrm>
            <a:off x="752475" y="1964873"/>
            <a:ext cx="1562100" cy="1495425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progettista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CAD44762-90B4-9C0B-3FBC-8E12526F52AC}"/>
              </a:ext>
            </a:extLst>
          </p:cNvPr>
          <p:cNvSpPr/>
          <p:nvPr/>
        </p:nvSpPr>
        <p:spPr>
          <a:xfrm>
            <a:off x="2314575" y="1964873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Progetto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8EF5A93-7B83-DBCD-2A49-40F73FDB9A33}"/>
              </a:ext>
            </a:extLst>
          </p:cNvPr>
          <p:cNvSpPr txBox="1"/>
          <p:nvPr/>
        </p:nvSpPr>
        <p:spPr>
          <a:xfrm>
            <a:off x="495300" y="1390858"/>
            <a:ext cx="5856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</a:rPr>
              <a:t>Esempio sequenza attività ripristini strutturali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298CD786-CC47-B774-4397-E4AEEE3C6038}"/>
              </a:ext>
            </a:extLst>
          </p:cNvPr>
          <p:cNvSpPr/>
          <p:nvPr/>
        </p:nvSpPr>
        <p:spPr>
          <a:xfrm>
            <a:off x="3962400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per verifiche strutturali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C4CCABF7-79B7-E594-699E-AB6D86258F0F}"/>
              </a:ext>
            </a:extLst>
          </p:cNvPr>
          <p:cNvSpPr/>
          <p:nvPr/>
        </p:nvSpPr>
        <p:spPr>
          <a:xfrm>
            <a:off x="5610225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di verifiche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DF428496-81C9-5F17-F3DC-50F83E6A5B24}"/>
              </a:ext>
            </a:extLst>
          </p:cNvPr>
          <p:cNvSpPr/>
          <p:nvPr/>
        </p:nvSpPr>
        <p:spPr>
          <a:xfrm>
            <a:off x="7258050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interventi di ripristino</a:t>
            </a:r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954472B7-A263-B550-6003-DC23E616F454}"/>
              </a:ext>
            </a:extLst>
          </p:cNvPr>
          <p:cNvSpPr/>
          <p:nvPr/>
        </p:nvSpPr>
        <p:spPr>
          <a:xfrm>
            <a:off x="8905875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di ripristino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7B5E0B-D4F8-B8B7-9808-1170F1ACBFA5}"/>
              </a:ext>
            </a:extLst>
          </p:cNvPr>
          <p:cNvSpPr txBox="1"/>
          <p:nvPr/>
        </p:nvSpPr>
        <p:spPr>
          <a:xfrm>
            <a:off x="752475" y="3731078"/>
            <a:ext cx="65019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Poco tempo a disposizione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Il tempo utile per le attività si riduce notevolmente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Non tutti i periodi dell’anno sono idonei per le attività in esterno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A8B6E35-BBAA-8C9A-F1E8-74CC0ECB5769}"/>
              </a:ext>
            </a:extLst>
          </p:cNvPr>
          <p:cNvSpPr/>
          <p:nvPr/>
        </p:nvSpPr>
        <p:spPr>
          <a:xfrm>
            <a:off x="2147207" y="1852523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73B16A6-2074-0A11-708B-3FE1B9B64383}"/>
              </a:ext>
            </a:extLst>
          </p:cNvPr>
          <p:cNvSpPr/>
          <p:nvPr/>
        </p:nvSpPr>
        <p:spPr>
          <a:xfrm>
            <a:off x="5374334" y="1852522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31376FE-28AA-BEB9-B44C-F1656495F186}"/>
              </a:ext>
            </a:extLst>
          </p:cNvPr>
          <p:cNvSpPr/>
          <p:nvPr/>
        </p:nvSpPr>
        <p:spPr>
          <a:xfrm>
            <a:off x="8736501" y="1810046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C27B588A-0D1B-B171-CC4F-233EB8EF9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383" y="1244586"/>
            <a:ext cx="4779920" cy="281817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3D3C2BC-8581-7F02-9BCA-749CE8912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383" y="4175105"/>
            <a:ext cx="3359850" cy="251988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EBE09D5C-B04E-13F7-D164-CF1A1A486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77" y="375971"/>
            <a:ext cx="4309735" cy="588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9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4" grpId="0" animBg="1"/>
      <p:bldP spid="6" grpId="0" animBg="1"/>
      <p:bldP spid="8" grpId="0" animBg="1"/>
      <p:bldP spid="21" grpId="0" animBg="1"/>
      <p:bldP spid="7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2CF2E-99FA-FDC8-A77C-653331A55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E7883FD-A961-5870-7D3E-A3D2E04903B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8C0CC76-B883-E12A-ED05-9E5E2270AE81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A02E241-5E53-49C6-4C6F-8D77BE32EC9F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BA87262-4CCF-F5D1-053A-00F37C7BC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7CF0FE-6E91-69A6-242F-0012898CAA94}"/>
              </a:ext>
            </a:extLst>
          </p:cNvPr>
          <p:cNvSpPr txBox="1"/>
          <p:nvPr/>
        </p:nvSpPr>
        <p:spPr>
          <a:xfrm>
            <a:off x="566928" y="1554480"/>
            <a:ext cx="54089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Lunghezza (direzione E/W): 564 metri</a:t>
            </a:r>
          </a:p>
          <a:p>
            <a:endParaRPr lang="it-IT" dirty="0"/>
          </a:p>
          <a:p>
            <a:r>
              <a:rPr lang="it-IT" dirty="0"/>
              <a:t>Altezza centro rotazione: 13,4 metri</a:t>
            </a:r>
          </a:p>
          <a:p>
            <a:endParaRPr lang="it-IT" dirty="0"/>
          </a:p>
          <a:p>
            <a:r>
              <a:rPr lang="it-IT" dirty="0"/>
              <a:t>Altezza totale: Oltre 38 metri (dipende dal puntamento)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609919C-2EC9-A910-A013-A1E6ED4766EB}"/>
              </a:ext>
            </a:extLst>
          </p:cNvPr>
          <p:cNvCxnSpPr/>
          <p:nvPr/>
        </p:nvCxnSpPr>
        <p:spPr>
          <a:xfrm>
            <a:off x="7360920" y="4114800"/>
            <a:ext cx="0" cy="22293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4B674B56-C4DA-7497-D9F5-736BC04EEB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4430" y="1188736"/>
            <a:ext cx="6410642" cy="515536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AF4D55F-BAA6-CA5D-7A9E-95A65B259FB9}"/>
              </a:ext>
            </a:extLst>
          </p:cNvPr>
          <p:cNvSpPr txBox="1"/>
          <p:nvPr/>
        </p:nvSpPr>
        <p:spPr>
          <a:xfrm rot="16200000">
            <a:off x="6535074" y="5004569"/>
            <a:ext cx="1154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13,4 metri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5EA2671-0594-71D5-87F0-99AD5E29D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96" y="6025896"/>
            <a:ext cx="181832" cy="318206"/>
          </a:xfrm>
          <a:prstGeom prst="rect">
            <a:avLst/>
          </a:prstGeom>
        </p:spPr>
      </p:pic>
      <p:pic>
        <p:nvPicPr>
          <p:cNvPr id="16" name="Immagine 15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732A3E43-3542-69BA-171B-7750D370BE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8344" y="4672584"/>
            <a:ext cx="692458" cy="556867"/>
          </a:xfrm>
          <a:prstGeom prst="rect">
            <a:avLst/>
          </a:prstGeom>
        </p:spPr>
      </p:pic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5B21F3A0-23DE-24D7-2174-512B15BE30D8}"/>
              </a:ext>
            </a:extLst>
          </p:cNvPr>
          <p:cNvCxnSpPr>
            <a:cxnSpLocks/>
          </p:cNvCxnSpPr>
          <p:nvPr/>
        </p:nvCxnSpPr>
        <p:spPr>
          <a:xfrm>
            <a:off x="11942762" y="1188736"/>
            <a:ext cx="0" cy="51553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4AA55B-48B1-D6B7-7EF2-0B78618F6FEF}"/>
              </a:ext>
            </a:extLst>
          </p:cNvPr>
          <p:cNvSpPr txBox="1"/>
          <p:nvPr/>
        </p:nvSpPr>
        <p:spPr>
          <a:xfrm rot="16200000">
            <a:off x="11196584" y="3818562"/>
            <a:ext cx="1148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~ 38 metri</a:t>
            </a:r>
          </a:p>
        </p:txBody>
      </p:sp>
    </p:spTree>
    <p:extLst>
      <p:ext uri="{BB962C8B-B14F-4D97-AF65-F5344CB8AC3E}">
        <p14:creationId xmlns:p14="http://schemas.microsoft.com/office/powerpoint/2010/main" val="290477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-0.20078 -0.12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-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2B536-9EF4-F7F6-3209-85B77A4F7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F84C7A9-FF7B-36DF-908A-7AE517F4DEBC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8F1E88-BC46-F123-76A5-D81E2C4A023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50A0D5B-C7FA-1624-0945-4D4E28EBA93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FA40337-E898-5AED-255D-3CC3DE28D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E79542E8-4CAB-BD1B-49EE-ED59D83A802A}"/>
              </a:ext>
            </a:extLst>
          </p:cNvPr>
          <p:cNvSpPr/>
          <p:nvPr/>
        </p:nvSpPr>
        <p:spPr>
          <a:xfrm>
            <a:off x="752475" y="1964873"/>
            <a:ext cx="1562100" cy="1495425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progettista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E3F82F86-5BBA-2AF9-FE2A-57F2E6BC17B4}"/>
              </a:ext>
            </a:extLst>
          </p:cNvPr>
          <p:cNvSpPr/>
          <p:nvPr/>
        </p:nvSpPr>
        <p:spPr>
          <a:xfrm>
            <a:off x="2314575" y="1964873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Progetto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002151E-DB62-342F-3F17-E5AA7C11D35F}"/>
              </a:ext>
            </a:extLst>
          </p:cNvPr>
          <p:cNvSpPr txBox="1"/>
          <p:nvPr/>
        </p:nvSpPr>
        <p:spPr>
          <a:xfrm>
            <a:off x="495300" y="1390858"/>
            <a:ext cx="5856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</a:rPr>
              <a:t>Esempio sequenza attività ripristini strutturali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02E05A06-4BB7-C5D7-C5EF-62D3B98F7228}"/>
              </a:ext>
            </a:extLst>
          </p:cNvPr>
          <p:cNvSpPr/>
          <p:nvPr/>
        </p:nvSpPr>
        <p:spPr>
          <a:xfrm>
            <a:off x="3962400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per verifiche strutturali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65AC1134-9ABA-B7A4-2A5C-09A45B424D5F}"/>
              </a:ext>
            </a:extLst>
          </p:cNvPr>
          <p:cNvSpPr/>
          <p:nvPr/>
        </p:nvSpPr>
        <p:spPr>
          <a:xfrm>
            <a:off x="5610225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di verifiche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7F8862DF-9C4A-F04E-501A-53E0F526B279}"/>
              </a:ext>
            </a:extLst>
          </p:cNvPr>
          <p:cNvSpPr/>
          <p:nvPr/>
        </p:nvSpPr>
        <p:spPr>
          <a:xfrm>
            <a:off x="7258050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Ordine interventi di ripristino</a:t>
            </a:r>
          </a:p>
        </p:txBody>
      </p:sp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64063C08-C4EC-8DC4-62DE-C57AF0B09E04}"/>
              </a:ext>
            </a:extLst>
          </p:cNvPr>
          <p:cNvSpPr/>
          <p:nvPr/>
        </p:nvSpPr>
        <p:spPr>
          <a:xfrm>
            <a:off x="8905875" y="1964872"/>
            <a:ext cx="1647825" cy="1495426"/>
          </a:xfrm>
          <a:prstGeom prst="rightArrow">
            <a:avLst>
              <a:gd name="adj1" fmla="val 83010"/>
              <a:gd name="adj2" fmla="val 20388"/>
            </a:avLst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Attività di ripristino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4688D3-E415-0BDD-F4DD-51608B4C69BD}"/>
              </a:ext>
            </a:extLst>
          </p:cNvPr>
          <p:cNvSpPr txBox="1"/>
          <p:nvPr/>
        </p:nvSpPr>
        <p:spPr>
          <a:xfrm>
            <a:off x="752475" y="3731078"/>
            <a:ext cx="109609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Poco tempo a disposizione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Il tempo utile per le attività si riduce notevolmente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Non tutti i periodi dell’anno sono idonei per le attività in esterno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algn="just"/>
            <a:r>
              <a:rPr lang="it-IT" dirty="0">
                <a:solidFill>
                  <a:srgbClr val="FF0000"/>
                </a:solidFill>
              </a:rPr>
              <a:t>Di conseguenza, ci siamo trovati a lavorare in costante stato di emergenza. Questo ha minimizzato i tempi di reazione di fronte a criticità rilevanti e, soprattutto, ci ha privati di strumenti efficaci per gestire le inadempienze o le carenze delle ditte.</a:t>
            </a:r>
          </a:p>
          <a:p>
            <a:pPr algn="just"/>
            <a:endParaRPr lang="it-IT" dirty="0">
              <a:solidFill>
                <a:srgbClr val="FF0000"/>
              </a:solidFill>
            </a:endParaRPr>
          </a:p>
          <a:p>
            <a:pPr algn="just"/>
            <a:r>
              <a:rPr lang="it-IT" dirty="0">
                <a:solidFill>
                  <a:srgbClr val="FF0000"/>
                </a:solidFill>
              </a:rPr>
              <a:t>Risultato: Maggiore tolleranza, maggiore difficoltà ad ottenere la qualità necessaria.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2C27983-9297-4E1D-4BD2-17AAC399EF8F}"/>
              </a:ext>
            </a:extLst>
          </p:cNvPr>
          <p:cNvSpPr/>
          <p:nvPr/>
        </p:nvSpPr>
        <p:spPr>
          <a:xfrm>
            <a:off x="2147207" y="1852523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39A8C87-192E-E244-64BE-B5231081FD65}"/>
              </a:ext>
            </a:extLst>
          </p:cNvPr>
          <p:cNvSpPr/>
          <p:nvPr/>
        </p:nvSpPr>
        <p:spPr>
          <a:xfrm>
            <a:off x="5374334" y="1852522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0AB6C41-884B-14B0-1F54-2CBA615E89A8}"/>
              </a:ext>
            </a:extLst>
          </p:cNvPr>
          <p:cNvSpPr/>
          <p:nvPr/>
        </p:nvSpPr>
        <p:spPr>
          <a:xfrm>
            <a:off x="8736501" y="1810046"/>
            <a:ext cx="1983922" cy="1805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70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5823E-2B28-8674-8DB8-61C117BA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3798B19-CBE2-4246-E272-EE479916DD34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C8B11D-F0EC-8505-65E4-E420D82A9A7D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3813ABD-7DAB-88EB-EDE6-4398C2371B08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A7CA0FA7-D9FE-D669-0C2B-CD82B55EA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97284581-2818-3179-04DA-9E0BDBD19E16}"/>
              </a:ext>
            </a:extLst>
          </p:cNvPr>
          <p:cNvGrpSpPr/>
          <p:nvPr/>
        </p:nvGrpSpPr>
        <p:grpSpPr>
          <a:xfrm>
            <a:off x="0" y="1613646"/>
            <a:ext cx="12192000" cy="4410636"/>
            <a:chOff x="0" y="1613646"/>
            <a:chExt cx="12192000" cy="4410636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3F2DFEDB-631B-10AF-0BA9-1132E0A76D58}"/>
                </a:ext>
              </a:extLst>
            </p:cNvPr>
            <p:cNvSpPr/>
            <p:nvPr/>
          </p:nvSpPr>
          <p:spPr>
            <a:xfrm>
              <a:off x="0" y="3585884"/>
              <a:ext cx="12192000" cy="2438398"/>
            </a:xfrm>
            <a:prstGeom prst="rect">
              <a:avLst/>
            </a:prstGeom>
            <a:solidFill>
              <a:srgbClr val="BBD3EF"/>
            </a:solidFill>
            <a:ln>
              <a:solidFill>
                <a:srgbClr val="BBD3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398CCAAA-BC66-7077-9042-488E7F790EF9}"/>
                </a:ext>
              </a:extLst>
            </p:cNvPr>
            <p:cNvSpPr txBox="1">
              <a:spLocks/>
            </p:cNvSpPr>
            <p:nvPr/>
          </p:nvSpPr>
          <p:spPr>
            <a:xfrm>
              <a:off x="4473847" y="3854082"/>
              <a:ext cx="6167260" cy="195079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en-US" sz="2800" kern="1200" dirty="0" smtClean="0">
                  <a:solidFill>
                    <a:schemeClr val="tx1"/>
                  </a:solidFill>
                  <a:effectLst/>
                  <a:latin typeface="Titillium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effectLst/>
                  <a:latin typeface="Titillium" pitchFamily="2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effectLst/>
                  <a:latin typeface="Titillium" pitchFamily="2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effectLst/>
                  <a:latin typeface="Titillium" pitchFamily="2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it-IT" sz="1600" kern="1200" dirty="0">
                  <a:solidFill>
                    <a:schemeClr val="tx1"/>
                  </a:solidFill>
                  <a:effectLst/>
                  <a:latin typeface="Titillium" pitchFamily="2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it-IT" sz="1600" b="1" dirty="0">
                  <a:solidFill>
                    <a:srgbClr val="3F4B5B"/>
                  </a:solidFill>
                </a:rPr>
                <a:t>Next Generation – Croce del Nord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it-IT" sz="1600" b="1" dirty="0">
                  <a:solidFill>
                    <a:srgbClr val="4973A1"/>
                  </a:solidFill>
                </a:rPr>
                <a:t>IR0000026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it-IT" sz="1200" b="1" dirty="0">
                  <a:solidFill>
                    <a:srgbClr val="4973A1"/>
                  </a:solidFill>
                </a:rPr>
                <a:t>Intervento finanziato nell’ambito del </a:t>
              </a:r>
              <a:r>
                <a:rPr lang="it-IT" sz="1400" b="1" dirty="0">
                  <a:solidFill>
                    <a:srgbClr val="4973A1"/>
                  </a:solidFill>
                </a:rPr>
                <a:t>PNRR</a:t>
              </a:r>
              <a:r>
                <a:rPr lang="it-IT" sz="1200" b="1" dirty="0">
                  <a:solidFill>
                    <a:srgbClr val="4973A1"/>
                  </a:solidFill>
                </a:rPr>
                <a:t> - Piano Nazionale di Ripresa e Resilienza</a:t>
              </a:r>
            </a:p>
            <a:p>
              <a:pPr marL="0" indent="0" algn="ctr">
                <a:spcBef>
                  <a:spcPts val="1200"/>
                </a:spcBef>
                <a:buNone/>
              </a:pPr>
              <a:r>
                <a:rPr lang="it-IT" sz="1600" b="1" dirty="0">
                  <a:solidFill>
                    <a:srgbClr val="4973A1"/>
                  </a:solidFill>
                </a:rPr>
                <a:t>M4C2 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it-IT" sz="1200" b="1" dirty="0">
                  <a:solidFill>
                    <a:srgbClr val="4973A1"/>
                  </a:solidFill>
                </a:rPr>
                <a:t>Missione 4 - </a:t>
              </a:r>
              <a:r>
                <a:rPr lang="it-IT" sz="1200" b="1" i="1" dirty="0">
                  <a:solidFill>
                    <a:srgbClr val="4973A1"/>
                  </a:solidFill>
                </a:rPr>
                <a:t>Istruzione e Ricerca           </a:t>
              </a:r>
              <a:r>
                <a:rPr lang="it-IT" sz="1200" b="1" dirty="0">
                  <a:solidFill>
                    <a:srgbClr val="4973A1"/>
                  </a:solidFill>
                </a:rPr>
                <a:t>Componente 2 - </a:t>
              </a:r>
              <a:r>
                <a:rPr lang="it-IT" sz="1200" b="1" i="1" dirty="0">
                  <a:solidFill>
                    <a:srgbClr val="4973A1"/>
                  </a:solidFill>
                </a:rPr>
                <a:t>Dalla Ricerca alla Impresa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it-IT" sz="1200" b="1" dirty="0">
                  <a:solidFill>
                    <a:srgbClr val="4973A1"/>
                  </a:solidFill>
                </a:rPr>
                <a:t>Linea di Investimento 3.1 - </a:t>
              </a:r>
              <a:r>
                <a:rPr lang="it-IT" sz="1200" b="1" i="1" dirty="0">
                  <a:solidFill>
                    <a:srgbClr val="4973A1"/>
                  </a:solidFill>
                </a:rPr>
                <a:t>Rafforzamento e creazione di Infrastrutture di Ricerca</a:t>
              </a:r>
            </a:p>
            <a:p>
              <a:pPr marL="0" indent="0" algn="ctr">
                <a:spcBef>
                  <a:spcPts val="0"/>
                </a:spcBef>
                <a:buNone/>
              </a:pPr>
              <a:endParaRPr lang="it-IT" sz="1200" b="1" i="1" dirty="0">
                <a:solidFill>
                  <a:srgbClr val="4973A1"/>
                </a:solidFill>
              </a:endParaRP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it-IT" sz="1200" b="1" i="1" dirty="0">
                  <a:solidFill>
                    <a:srgbClr val="4973A1"/>
                  </a:solidFill>
                </a:rPr>
                <a:t>CUP C53C22000880006</a:t>
              </a:r>
            </a:p>
          </p:txBody>
        </p:sp>
        <p:pic>
          <p:nvPicPr>
            <p:cNvPr id="7" name="Segnaposto immagine 6" descr="Immagine che contiene simbolo, Elementi grafici, bianco, logo&#10;&#10;Descrizione generata automaticamente">
              <a:extLst>
                <a:ext uri="{FF2B5EF4-FFF2-40B4-BE49-F238E27FC236}">
                  <a16:creationId xmlns:a16="http://schemas.microsoft.com/office/drawing/2014/main" id="{0EC826EA-3B79-1379-CBA2-C575CB5718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06"/>
            <a:stretch/>
          </p:blipFill>
          <p:spPr>
            <a:xfrm>
              <a:off x="2314381" y="3820533"/>
              <a:ext cx="1905497" cy="1917246"/>
            </a:xfrm>
            <a:prstGeom prst="rect">
              <a:avLst/>
            </a:prstGeom>
          </p:spPr>
        </p:pic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1EEAB345-8176-D25D-E664-F4A09B6B0424}"/>
                </a:ext>
              </a:extLst>
            </p:cNvPr>
            <p:cNvSpPr txBox="1">
              <a:spLocks/>
            </p:cNvSpPr>
            <p:nvPr/>
          </p:nvSpPr>
          <p:spPr>
            <a:xfrm>
              <a:off x="1312783" y="1613646"/>
              <a:ext cx="9566434" cy="165847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 lnSpcReduction="20000"/>
            </a:bodyPr>
            <a:lstStyle>
              <a:lvl1pPr marL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it-IT" sz="2800" b="1" kern="1200" dirty="0">
                  <a:solidFill>
                    <a:srgbClr val="B27F47"/>
                  </a:solidFill>
                  <a:latin typeface="Titillium Bd" pitchFamily="2" charset="77"/>
                  <a:ea typeface="+mn-ea"/>
                  <a:cs typeface="+mn-cs"/>
                </a:defRPr>
              </a:lvl1pPr>
            </a:lstStyle>
            <a:p>
              <a:pPr algn="ctr"/>
              <a:r>
                <a:rPr lang="it-IT" sz="9400" dirty="0"/>
                <a:t>GRAZIE</a:t>
              </a:r>
            </a:p>
            <a:p>
              <a:pPr algn="ctr"/>
              <a:r>
                <a:rPr lang="it-IT" sz="5200" dirty="0">
                  <a:solidFill>
                    <a:srgbClr val="573E23"/>
                  </a:solidFill>
                </a:rPr>
                <a:t>PER L’ATTENZIONE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0263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167F-F333-5471-0BF0-95935D428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E268AC9F-2CF6-CB34-4964-5E92CA8EF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4430" y="1188736"/>
            <a:ext cx="6410642" cy="515536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1127545-022E-8744-C366-D44D6B99BFE9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422B2A-04A8-F2AA-6668-6BF6542031E2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9AC0382-BA0A-8937-0048-6E49471D9393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E05E684-D5F1-F800-CF44-7C41B0F26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3DD497-8990-1432-04D0-9D890334065E}"/>
              </a:ext>
            </a:extLst>
          </p:cNvPr>
          <p:cNvSpPr txBox="1"/>
          <p:nvPr/>
        </p:nvSpPr>
        <p:spPr>
          <a:xfrm>
            <a:off x="5084579" y="2172867"/>
            <a:ext cx="910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Centine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182E3E1-19A6-670B-9036-2A63F8DCE944}"/>
              </a:ext>
            </a:extLst>
          </p:cNvPr>
          <p:cNvSpPr txBox="1"/>
          <p:nvPr/>
        </p:nvSpPr>
        <p:spPr>
          <a:xfrm>
            <a:off x="9934544" y="1219136"/>
            <a:ext cx="1081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Elemento</a:t>
            </a:r>
          </a:p>
          <a:p>
            <a:r>
              <a:rPr lang="it-IT" dirty="0"/>
              <a:t>focale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DBE8FE4-77EF-F990-A5F2-EF41C461F9CE}"/>
              </a:ext>
            </a:extLst>
          </p:cNvPr>
          <p:cNvSpPr txBox="1"/>
          <p:nvPr/>
        </p:nvSpPr>
        <p:spPr>
          <a:xfrm>
            <a:off x="10071098" y="2542199"/>
            <a:ext cx="90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Falcone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E39D3F2-4175-BC4C-8453-6512D8BBDEA9}"/>
              </a:ext>
            </a:extLst>
          </p:cNvPr>
          <p:cNvSpPr txBox="1"/>
          <p:nvPr/>
        </p:nvSpPr>
        <p:spPr>
          <a:xfrm>
            <a:off x="6815854" y="5569440"/>
            <a:ext cx="1049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Cavalletti</a:t>
            </a:r>
          </a:p>
        </p:txBody>
      </p:sp>
      <p:pic>
        <p:nvPicPr>
          <p:cNvPr id="18" name="Immagine 17" descr="Immagine che contiene schizzo, disegno, bianco e nero&#10;&#10;Descrizione generata automaticamente">
            <a:extLst>
              <a:ext uri="{FF2B5EF4-FFF2-40B4-BE49-F238E27FC236}">
                <a16:creationId xmlns:a16="http://schemas.microsoft.com/office/drawing/2014/main" id="{32E6BC0C-BD26-2BA3-4979-8A5F0399DA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348" y="1147304"/>
            <a:ext cx="5517545" cy="5196798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5FA55F1-0CA2-1F35-EF01-D4E729C11B1E}"/>
              </a:ext>
            </a:extLst>
          </p:cNvPr>
          <p:cNvSpPr txBox="1"/>
          <p:nvPr/>
        </p:nvSpPr>
        <p:spPr>
          <a:xfrm>
            <a:off x="3992156" y="3609892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-28,5°</a:t>
            </a:r>
          </a:p>
        </p:txBody>
      </p:sp>
      <p:pic>
        <p:nvPicPr>
          <p:cNvPr id="20" name="Immagine 19" descr="Immagine che contiene schizzo, disegno, arte, bianco e nero&#10;&#10;Descrizione generata automaticamente">
            <a:extLst>
              <a:ext uri="{FF2B5EF4-FFF2-40B4-BE49-F238E27FC236}">
                <a16:creationId xmlns:a16="http://schemas.microsoft.com/office/drawing/2014/main" id="{E7DD0550-3BEB-D3EC-CCC6-DC8B866668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/>
          <a:stretch/>
        </p:blipFill>
        <p:spPr>
          <a:xfrm>
            <a:off x="0" y="1160102"/>
            <a:ext cx="5306560" cy="51840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C501461-1108-69E3-103F-9B6C59FA36E9}"/>
              </a:ext>
            </a:extLst>
          </p:cNvPr>
          <p:cNvSpPr txBox="1"/>
          <p:nvPr/>
        </p:nvSpPr>
        <p:spPr>
          <a:xfrm>
            <a:off x="3950477" y="3609892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+112,5°</a:t>
            </a:r>
          </a:p>
        </p:txBody>
      </p:sp>
    </p:spTree>
    <p:extLst>
      <p:ext uri="{BB962C8B-B14F-4D97-AF65-F5344CB8AC3E}">
        <p14:creationId xmlns:p14="http://schemas.microsoft.com/office/powerpoint/2010/main" val="259345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2" grpId="0"/>
      <p:bldP spid="12" grpId="1"/>
      <p:bldP spid="15" grpId="0"/>
      <p:bldP spid="15" grpId="1"/>
      <p:bldP spid="17" grpId="0"/>
      <p:bldP spid="17" grpId="1"/>
      <p:bldP spid="19" grpId="0"/>
      <p:bldP spid="19" grpId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AFACA-5C08-E902-F904-609FC0DD1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69979204-7230-59A7-8D43-DCE2A68717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4430" y="1188736"/>
            <a:ext cx="6410642" cy="515536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5575500-AEA0-5C65-4B38-16F9C9881AA7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64007D-5C44-E02E-3B21-1256C6A4E29A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D530BA7-3B20-958F-3CF4-D4F71776DA06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C5043853-0DE0-2D41-D93E-0AC716CB1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4" name="Immagine 3" descr="Immagine che contiene schizzo, antenna&#10;&#10;Descrizione generata automaticamente">
            <a:extLst>
              <a:ext uri="{FF2B5EF4-FFF2-40B4-BE49-F238E27FC236}">
                <a16:creationId xmlns:a16="http://schemas.microsoft.com/office/drawing/2014/main" id="{A7DE97A1-68C3-EBF9-2CF3-244CE992A8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22" y="1309562"/>
            <a:ext cx="9303060" cy="4970468"/>
          </a:xfrm>
          <a:prstGeom prst="rect">
            <a:avLst/>
          </a:prstGeom>
        </p:spPr>
      </p:pic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AD915B29-AD72-8A6B-7787-B911E3D4BF6E}"/>
              </a:ext>
            </a:extLst>
          </p:cNvPr>
          <p:cNvCxnSpPr>
            <a:cxnSpLocks/>
          </p:cNvCxnSpPr>
          <p:nvPr/>
        </p:nvCxnSpPr>
        <p:spPr>
          <a:xfrm flipV="1">
            <a:off x="2173773" y="2294211"/>
            <a:ext cx="794979" cy="2551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AAC03941-0DC5-0504-D38D-A62DEE86BEBD}"/>
              </a:ext>
            </a:extLst>
          </p:cNvPr>
          <p:cNvCxnSpPr/>
          <p:nvPr/>
        </p:nvCxnSpPr>
        <p:spPr>
          <a:xfrm>
            <a:off x="2194560" y="2613398"/>
            <a:ext cx="0" cy="4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EE8C96B7-9ABF-58C7-349E-16F02A0E7291}"/>
              </a:ext>
            </a:extLst>
          </p:cNvPr>
          <p:cNvCxnSpPr/>
          <p:nvPr/>
        </p:nvCxnSpPr>
        <p:spPr>
          <a:xfrm>
            <a:off x="2968752" y="2385667"/>
            <a:ext cx="0" cy="4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3A3CEE1-A25C-4C15-A0A3-B10F98620621}"/>
              </a:ext>
            </a:extLst>
          </p:cNvPr>
          <p:cNvSpPr txBox="1"/>
          <p:nvPr/>
        </p:nvSpPr>
        <p:spPr>
          <a:xfrm>
            <a:off x="1909670" y="1924879"/>
            <a:ext cx="132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~ 23,5 metri</a:t>
            </a:r>
          </a:p>
        </p:txBody>
      </p:sp>
    </p:spTree>
    <p:extLst>
      <p:ext uri="{BB962C8B-B14F-4D97-AF65-F5344CB8AC3E}">
        <p14:creationId xmlns:p14="http://schemas.microsoft.com/office/powerpoint/2010/main" val="35500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87 0.04954 L 0.12422 0.118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3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4BB42-6E8F-1753-5C18-93AA32770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DFD1724-6D71-F7EF-3172-5C7B4862033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A10A07-0E6E-A50C-8985-DA6AB1786AD6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2BC9537-DCC3-58D9-C8F8-2A88D6AAA8AF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DA2BF497-2833-1CB8-6AE5-EAD61A27C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pic>
        <p:nvPicPr>
          <p:cNvPr id="2" name="Immagine 1" descr="Immagine che contiene righello, linea, metro&#10;&#10;Descrizione generata automaticamente">
            <a:extLst>
              <a:ext uri="{FF2B5EF4-FFF2-40B4-BE49-F238E27FC236}">
                <a16:creationId xmlns:a16="http://schemas.microsoft.com/office/drawing/2014/main" id="{4BDEF110-065D-0628-A23F-0F8D277D60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09" y="1238305"/>
            <a:ext cx="9755957" cy="836800"/>
          </a:xfrm>
          <a:prstGeom prst="rect">
            <a:avLst/>
          </a:prstGeom>
        </p:spPr>
      </p:pic>
      <p:pic>
        <p:nvPicPr>
          <p:cNvPr id="4" name="Immagine 3" descr="Immagine che contiene schizzo, torre, pilone, bianco e nero&#10;&#10;Descrizione generata automaticamente">
            <a:extLst>
              <a:ext uri="{FF2B5EF4-FFF2-40B4-BE49-F238E27FC236}">
                <a16:creationId xmlns:a16="http://schemas.microsoft.com/office/drawing/2014/main" id="{6C1573DD-CED0-ACE4-23F2-B6A5B0401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328" y="1377350"/>
            <a:ext cx="931183" cy="558710"/>
          </a:xfrm>
          <a:prstGeom prst="rect">
            <a:avLst/>
          </a:prstGeom>
        </p:spPr>
      </p:pic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E67FD5E7-CE08-2902-E23E-C8E4FE47EBB6}"/>
              </a:ext>
            </a:extLst>
          </p:cNvPr>
          <p:cNvCxnSpPr>
            <a:cxnSpLocks/>
          </p:cNvCxnSpPr>
          <p:nvPr/>
        </p:nvCxnSpPr>
        <p:spPr>
          <a:xfrm>
            <a:off x="161450" y="2465361"/>
            <a:ext cx="928383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13F5018F-4059-BCDA-4DA5-CB1B73FABF49}"/>
              </a:ext>
            </a:extLst>
          </p:cNvPr>
          <p:cNvCxnSpPr/>
          <p:nvPr/>
        </p:nvCxnSpPr>
        <p:spPr>
          <a:xfrm>
            <a:off x="181875" y="2075105"/>
            <a:ext cx="0" cy="254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D60210C-7F77-A2B6-6E67-2E60FD5F3081}"/>
              </a:ext>
            </a:extLst>
          </p:cNvPr>
          <p:cNvCxnSpPr/>
          <p:nvPr/>
        </p:nvCxnSpPr>
        <p:spPr>
          <a:xfrm>
            <a:off x="9445281" y="2075105"/>
            <a:ext cx="0" cy="254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o 7">
            <a:extLst>
              <a:ext uri="{FF2B5EF4-FFF2-40B4-BE49-F238E27FC236}">
                <a16:creationId xmlns:a16="http://schemas.microsoft.com/office/drawing/2014/main" id="{D2296F62-A128-622E-A14F-0FEDD618EBA2}"/>
              </a:ext>
            </a:extLst>
          </p:cNvPr>
          <p:cNvGrpSpPr>
            <a:grpSpLocks noChangeAspect="1"/>
          </p:cNvGrpSpPr>
          <p:nvPr/>
        </p:nvGrpSpPr>
        <p:grpSpPr>
          <a:xfrm>
            <a:off x="8230527" y="2586113"/>
            <a:ext cx="3900874" cy="3703597"/>
            <a:chOff x="6570105" y="2898093"/>
            <a:chExt cx="5109329" cy="4764579"/>
          </a:xfrm>
        </p:grpSpPr>
        <p:pic>
          <p:nvPicPr>
            <p:cNvPr id="11" name="Immagine 10" descr="Immagine che contiene schizzo, torre, pilone, bianco e nero&#10;&#10;Descrizione generata automaticamente">
              <a:extLst>
                <a:ext uri="{FF2B5EF4-FFF2-40B4-BE49-F238E27FC236}">
                  <a16:creationId xmlns:a16="http://schemas.microsoft.com/office/drawing/2014/main" id="{5C1E4473-5F85-2B62-A4F3-34C523CFD0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70106" y="3562013"/>
              <a:ext cx="5109328" cy="4100659"/>
            </a:xfrm>
            <a:prstGeom prst="rect">
              <a:avLst/>
            </a:prstGeom>
          </p:spPr>
        </p:pic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E7C94059-2714-C31C-55CC-0457A0D38F7A}"/>
                </a:ext>
              </a:extLst>
            </p:cNvPr>
            <p:cNvCxnSpPr>
              <a:cxnSpLocks/>
            </p:cNvCxnSpPr>
            <p:nvPr/>
          </p:nvCxnSpPr>
          <p:spPr>
            <a:xfrm>
              <a:off x="6570105" y="3331057"/>
              <a:ext cx="3921551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C050229E-2F35-989D-B064-C7B83CEBC524}"/>
                </a:ext>
              </a:extLst>
            </p:cNvPr>
            <p:cNvCxnSpPr/>
            <p:nvPr/>
          </p:nvCxnSpPr>
          <p:spPr>
            <a:xfrm>
              <a:off x="6598386" y="3434751"/>
              <a:ext cx="0" cy="254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C7F15604-B27D-FBC0-1EF3-45B6677C033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1656" y="3434751"/>
              <a:ext cx="0" cy="25358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3781D65C-C7C0-F9BA-97FA-EF4A9E1DE061}"/>
                </a:ext>
              </a:extLst>
            </p:cNvPr>
            <p:cNvSpPr txBox="1"/>
            <p:nvPr/>
          </p:nvSpPr>
          <p:spPr>
            <a:xfrm>
              <a:off x="8357317" y="2898093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28,7</a:t>
              </a: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098BFDD-8072-0FBE-542C-6E6918B809C3}"/>
              </a:ext>
            </a:extLst>
          </p:cNvPr>
          <p:cNvSpPr txBox="1"/>
          <p:nvPr/>
        </p:nvSpPr>
        <p:spPr>
          <a:xfrm>
            <a:off x="4458353" y="215408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564,3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1F9E675-1C64-11AC-344B-B65408B9BCB4}"/>
              </a:ext>
            </a:extLst>
          </p:cNvPr>
          <p:cNvSpPr txBox="1"/>
          <p:nvPr/>
        </p:nvSpPr>
        <p:spPr>
          <a:xfrm>
            <a:off x="161450" y="3504609"/>
            <a:ext cx="59297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Specchio parabolico:</a:t>
            </a:r>
          </a:p>
          <a:p>
            <a:r>
              <a:rPr lang="it-IT" dirty="0"/>
              <a:t>Composto da fili in acciaio inossidabile da 0,5mm di diametro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25 tappeti da 1 metro con 50 fili (passo 20mm)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B0F0"/>
                </a:solidFill>
              </a:rPr>
              <a:t>10 tappeti da 1 metro con 33 fili (passo 30,3mm)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AAC1C7E4-7EBA-082A-7D33-7E427ADDDBA3}"/>
              </a:ext>
            </a:extLst>
          </p:cNvPr>
          <p:cNvGrpSpPr>
            <a:grpSpLocks noChangeAspect="1"/>
          </p:cNvGrpSpPr>
          <p:nvPr/>
        </p:nvGrpSpPr>
        <p:grpSpPr>
          <a:xfrm>
            <a:off x="7930208" y="2562558"/>
            <a:ext cx="4257251" cy="3884744"/>
            <a:chOff x="6689385" y="2183922"/>
            <a:chExt cx="5282656" cy="4820427"/>
          </a:xfrm>
        </p:grpSpPr>
        <p:pic>
          <p:nvPicPr>
            <p:cNvPr id="20" name="Immagine 19" descr="Immagine che contiene schizzo, disegno, arte, bianco e nero&#10;&#10;Descrizione generata automaticamente">
              <a:extLst>
                <a:ext uri="{FF2B5EF4-FFF2-40B4-BE49-F238E27FC236}">
                  <a16:creationId xmlns:a16="http://schemas.microsoft.com/office/drawing/2014/main" id="{1A0694C1-5F09-006B-6AE5-AF325BBE1F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89385" y="2183922"/>
              <a:ext cx="5282656" cy="4674078"/>
            </a:xfrm>
            <a:prstGeom prst="rect">
              <a:avLst/>
            </a:prstGeom>
          </p:spPr>
        </p:pic>
        <p:sp>
          <p:nvSpPr>
            <p:cNvPr id="21" name="Rettangolo con angoli arrotondati 20">
              <a:extLst>
                <a:ext uri="{FF2B5EF4-FFF2-40B4-BE49-F238E27FC236}">
                  <a16:creationId xmlns:a16="http://schemas.microsoft.com/office/drawing/2014/main" id="{DD2CA18B-9BFE-41C4-AF9E-134CBE9FFCD7}"/>
                </a:ext>
              </a:extLst>
            </p:cNvPr>
            <p:cNvSpPr/>
            <p:nvPr/>
          </p:nvSpPr>
          <p:spPr>
            <a:xfrm rot="3454038">
              <a:off x="6534406" y="3129823"/>
              <a:ext cx="1945045" cy="273781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Rettangolo con angoli arrotondati 21">
              <a:extLst>
                <a:ext uri="{FF2B5EF4-FFF2-40B4-BE49-F238E27FC236}">
                  <a16:creationId xmlns:a16="http://schemas.microsoft.com/office/drawing/2014/main" id="{319117CF-0021-7AB3-0106-8C6B034ABEBC}"/>
                </a:ext>
              </a:extLst>
            </p:cNvPr>
            <p:cNvSpPr/>
            <p:nvPr/>
          </p:nvSpPr>
          <p:spPr>
            <a:xfrm rot="2896442">
              <a:off x="7461856" y="5217250"/>
              <a:ext cx="3300417" cy="27378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0F50AF94-2C16-18D7-3DD5-9B46DE46D997}"/>
              </a:ext>
            </a:extLst>
          </p:cNvPr>
          <p:cNvGrpSpPr>
            <a:grpSpLocks noChangeAspect="1"/>
          </p:cNvGrpSpPr>
          <p:nvPr/>
        </p:nvGrpSpPr>
        <p:grpSpPr>
          <a:xfrm>
            <a:off x="7883581" y="2522698"/>
            <a:ext cx="4329043" cy="3806662"/>
            <a:chOff x="6438507" y="1809513"/>
            <a:chExt cx="5741283" cy="5048488"/>
          </a:xfrm>
        </p:grpSpPr>
        <p:pic>
          <p:nvPicPr>
            <p:cNvPr id="24" name="Immagine 23" descr="Immagine che contiene linea, schermata, Parallelo, Corridoio di trasporto&#10;&#10;Descrizione generata automaticamente">
              <a:extLst>
                <a:ext uri="{FF2B5EF4-FFF2-40B4-BE49-F238E27FC236}">
                  <a16:creationId xmlns:a16="http://schemas.microsoft.com/office/drawing/2014/main" id="{B054DF54-4EC6-A254-F973-057B0E82E1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38507" y="1809513"/>
              <a:ext cx="5741283" cy="5048488"/>
            </a:xfrm>
            <a:prstGeom prst="rect">
              <a:avLst/>
            </a:prstGeom>
          </p:spPr>
        </p:pic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7BB09A5C-8B3D-7983-3230-B1FE94617831}"/>
                </a:ext>
              </a:extLst>
            </p:cNvPr>
            <p:cNvSpPr/>
            <p:nvPr/>
          </p:nvSpPr>
          <p:spPr>
            <a:xfrm rot="1255990">
              <a:off x="6657708" y="4404751"/>
              <a:ext cx="5512775" cy="922973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1C575B4-F932-4C01-9356-C3BF4CD29DEB}"/>
              </a:ext>
            </a:extLst>
          </p:cNvPr>
          <p:cNvSpPr txBox="1"/>
          <p:nvPr/>
        </p:nvSpPr>
        <p:spPr>
          <a:xfrm>
            <a:off x="263573" y="4965186"/>
            <a:ext cx="3390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Totale: 1580 fili lunghi 564,3 metri</a:t>
            </a:r>
          </a:p>
        </p:txBody>
      </p:sp>
    </p:spTree>
    <p:extLst>
      <p:ext uri="{BB962C8B-B14F-4D97-AF65-F5344CB8AC3E}">
        <p14:creationId xmlns:p14="http://schemas.microsoft.com/office/powerpoint/2010/main" val="354537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7134E-ED80-F478-867F-9517A3016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B9E8958-065D-A96C-0C74-144D11AB9AA0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A22B74-D0EB-C4D9-4E73-18E158D875A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DA3B59E-C413-E599-AF5F-1F12A16A5024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4173AE59-9A57-5836-7AAB-218E8461C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E757977-C985-5406-61D3-904E67A479CA}"/>
              </a:ext>
            </a:extLst>
          </p:cNvPr>
          <p:cNvSpPr txBox="1"/>
          <p:nvPr/>
        </p:nvSpPr>
        <p:spPr>
          <a:xfrm flipH="1">
            <a:off x="128016" y="2361708"/>
            <a:ext cx="3410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Per garantire la minore deformazione possibile dello specchio, ogni filo viene tesato con un tiro di 7kg. </a:t>
            </a:r>
          </a:p>
        </p:txBody>
      </p:sp>
      <p:pic>
        <p:nvPicPr>
          <p:cNvPr id="4" name="Immagine 3" descr="Immagine che contiene schizzo, disegno, arte, bianco e nero&#10;&#10;Descrizione generata automaticamente">
            <a:extLst>
              <a:ext uri="{FF2B5EF4-FFF2-40B4-BE49-F238E27FC236}">
                <a16:creationId xmlns:a16="http://schemas.microsoft.com/office/drawing/2014/main" id="{9377DCC8-7C19-5639-E56C-66F41E9DF7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728" y="1149824"/>
            <a:ext cx="8653272" cy="5191963"/>
          </a:xfrm>
          <a:prstGeom prst="rect">
            <a:avLst/>
          </a:prstGeom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40128B09-3474-8C32-32CF-A26278C3C722}"/>
              </a:ext>
            </a:extLst>
          </p:cNvPr>
          <p:cNvGrpSpPr/>
          <p:nvPr/>
        </p:nvGrpSpPr>
        <p:grpSpPr>
          <a:xfrm>
            <a:off x="128016" y="1192252"/>
            <a:ext cx="9189720" cy="5149534"/>
            <a:chOff x="128016" y="1192252"/>
            <a:chExt cx="9189720" cy="5149534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8D2AB1BF-8976-50C4-8536-8F06F90FDABF}"/>
                </a:ext>
              </a:extLst>
            </p:cNvPr>
            <p:cNvSpPr txBox="1"/>
            <p:nvPr/>
          </p:nvSpPr>
          <p:spPr>
            <a:xfrm flipH="1">
              <a:off x="128016" y="3917186"/>
              <a:ext cx="34107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Per questo motivo, sia la centine di ammarro che quella di tensione sono dotati di appositi </a:t>
              </a:r>
              <a:r>
                <a:rPr lang="it-IT" dirty="0">
                  <a:solidFill>
                    <a:srgbClr val="FF0000"/>
                  </a:solidFill>
                </a:rPr>
                <a:t>puntoni</a:t>
              </a:r>
              <a:r>
                <a:rPr lang="it-IT" dirty="0"/>
                <a:t> e di </a:t>
              </a:r>
              <a:r>
                <a:rPr lang="it-IT" dirty="0">
                  <a:solidFill>
                    <a:srgbClr val="00B0F0"/>
                  </a:solidFill>
                </a:rPr>
                <a:t>torre</a:t>
              </a:r>
              <a:r>
                <a:rPr lang="it-IT" dirty="0"/>
                <a:t> di supporto. </a:t>
              </a:r>
            </a:p>
          </p:txBody>
        </p:sp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D6C11D8B-FEE6-F456-3E99-811C82A948AE}"/>
                </a:ext>
              </a:extLst>
            </p:cNvPr>
            <p:cNvSpPr/>
            <p:nvPr/>
          </p:nvSpPr>
          <p:spPr>
            <a:xfrm rot="20633521">
              <a:off x="7058548" y="1192252"/>
              <a:ext cx="749808" cy="182794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75DCD016-6E5C-FED2-4689-791758DC5A5E}"/>
                </a:ext>
              </a:extLst>
            </p:cNvPr>
            <p:cNvSpPr/>
            <p:nvPr/>
          </p:nvSpPr>
          <p:spPr>
            <a:xfrm rot="16822127">
              <a:off x="6353490" y="1543088"/>
              <a:ext cx="847093" cy="224633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84CAFBB6-C4EF-C737-36FE-C1800F367045}"/>
                </a:ext>
              </a:extLst>
            </p:cNvPr>
            <p:cNvSpPr/>
            <p:nvPr/>
          </p:nvSpPr>
          <p:spPr>
            <a:xfrm>
              <a:off x="6712747" y="2796991"/>
              <a:ext cx="2604989" cy="3544795"/>
            </a:xfrm>
            <a:prstGeom prst="ellipse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54159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24589-745F-AFBB-7E9F-40FA4B3AD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427210E-EBAB-D752-A6B1-76FC2DFF851E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3BF3DDC-F20F-D445-E659-D3BA2C1FC69F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</a:t>
            </a:r>
            <a:r>
              <a:rPr lang="it-IT" sz="1400" b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• Istruzione e Ricerca </a:t>
            </a:r>
            <a:endParaRPr lang="it-IT" sz="1400">
              <a:solidFill>
                <a:schemeClr val="bg1">
                  <a:alpha val="50000"/>
                </a:schemeClr>
              </a:solidFill>
              <a:latin typeface="Titillium" pitchFamily="2" charset="77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6739F81-DC3B-5999-3E2D-02EF252290EB}"/>
              </a:ext>
            </a:extLst>
          </p:cNvPr>
          <p:cNvSpPr/>
          <p:nvPr/>
        </p:nvSpPr>
        <p:spPr>
          <a:xfrm>
            <a:off x="9728462" y="122548"/>
            <a:ext cx="2301510" cy="942681"/>
          </a:xfrm>
          <a:prstGeom prst="rect">
            <a:avLst/>
          </a:prstGeom>
          <a:solidFill>
            <a:srgbClr val="2A65AF"/>
          </a:solidFill>
          <a:ln>
            <a:solidFill>
              <a:srgbClr val="2A65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Segnaposto contenuto 17" descr="Immagine che contiene testo, Carattere, schermata, Elementi grafici&#10;&#10;Descrizione generata automaticamente">
            <a:extLst>
              <a:ext uri="{FF2B5EF4-FFF2-40B4-BE49-F238E27FC236}">
                <a16:creationId xmlns:a16="http://schemas.microsoft.com/office/drawing/2014/main" id="{20FB7783-8034-C39F-3B68-DFB91FDF2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44" y="195681"/>
            <a:ext cx="1651602" cy="77812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7273D9-613D-66C4-BF8C-41ADBC6FD107}"/>
              </a:ext>
            </a:extLst>
          </p:cNvPr>
          <p:cNvSpPr txBox="1"/>
          <p:nvPr/>
        </p:nvSpPr>
        <p:spPr>
          <a:xfrm flipH="1">
            <a:off x="8898636" y="1138362"/>
            <a:ext cx="329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Altro fattore che potrebbe compromettere la forma dello specchio è la dilatazione termica del filo stesso. (ΔL ≈ 400mm)</a:t>
            </a:r>
          </a:p>
        </p:txBody>
      </p:sp>
      <p:pic>
        <p:nvPicPr>
          <p:cNvPr id="4" name="Immagine 3" descr="Immagine che contiene schizzo, pilone, torre, disegno&#10;&#10;Descrizione generata automaticamente">
            <a:extLst>
              <a:ext uri="{FF2B5EF4-FFF2-40B4-BE49-F238E27FC236}">
                <a16:creationId xmlns:a16="http://schemas.microsoft.com/office/drawing/2014/main" id="{8FB6892E-CAFE-8415-8FA2-D46377D41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8362"/>
            <a:ext cx="8691446" cy="521486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450E14-D95D-80CB-16B1-8ED534BBD1BF}"/>
              </a:ext>
            </a:extLst>
          </p:cNvPr>
          <p:cNvSpPr txBox="1"/>
          <p:nvPr/>
        </p:nvSpPr>
        <p:spPr>
          <a:xfrm>
            <a:off x="3344393" y="1276861"/>
            <a:ext cx="1136167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Carrello cavalletto principale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A7DC34B-4EFE-43C7-5A24-1E3CCA9CC993}"/>
              </a:ext>
            </a:extLst>
          </p:cNvPr>
          <p:cNvSpPr txBox="1"/>
          <p:nvPr/>
        </p:nvSpPr>
        <p:spPr>
          <a:xfrm>
            <a:off x="6468593" y="1138362"/>
            <a:ext cx="1136167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Carrello Torre di tensione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9E73766-F869-B92A-7484-DBCE80DAF209}"/>
              </a:ext>
            </a:extLst>
          </p:cNvPr>
          <p:cNvSpPr txBox="1"/>
          <p:nvPr/>
        </p:nvSpPr>
        <p:spPr>
          <a:xfrm>
            <a:off x="6329908" y="5719638"/>
            <a:ext cx="1413535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Contrappeso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5F0C43-C5BE-E719-46F4-73CC4F8D1349}"/>
              </a:ext>
            </a:extLst>
          </p:cNvPr>
          <p:cNvSpPr txBox="1"/>
          <p:nvPr/>
        </p:nvSpPr>
        <p:spPr>
          <a:xfrm>
            <a:off x="6468591" y="2205822"/>
            <a:ext cx="1136167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Sistema a carrucola</a:t>
            </a:r>
          </a:p>
          <a:p>
            <a:pPr algn="ctr"/>
            <a:r>
              <a:rPr lang="it-IT" dirty="0"/>
              <a:t>(6x)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993461F4-C0C8-7EFC-2E7F-44CCC84BC2CE}"/>
              </a:ext>
            </a:extLst>
          </p:cNvPr>
          <p:cNvGrpSpPr/>
          <p:nvPr/>
        </p:nvGrpSpPr>
        <p:grpSpPr>
          <a:xfrm>
            <a:off x="1071126" y="1276861"/>
            <a:ext cx="11120874" cy="1985160"/>
            <a:chOff x="1071126" y="1276861"/>
            <a:chExt cx="11120874" cy="1985160"/>
          </a:xfrm>
        </p:grpSpPr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6039D981-B84F-F6B5-ACAE-D7C0E7884A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125" y="1276861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322FC0FE-3C12-4171-68CC-4A1CD41EB0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563" y="1420243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0D4E3A70-E089-B0CB-4FC8-352501B8F6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9834" y="1536019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2 15">
              <a:extLst>
                <a:ext uri="{FF2B5EF4-FFF2-40B4-BE49-F238E27FC236}">
                  <a16:creationId xmlns:a16="http://schemas.microsoft.com/office/drawing/2014/main" id="{636F9AEA-43DB-8CCD-54ED-C26E370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72866" y="1628971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2 16">
              <a:extLst>
                <a:ext uri="{FF2B5EF4-FFF2-40B4-BE49-F238E27FC236}">
                  <a16:creationId xmlns:a16="http://schemas.microsoft.com/office/drawing/2014/main" id="{6A65503E-0871-79E5-8CDB-9560C000AF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2304" y="1772353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3BBA090C-49A8-E6E4-0E3D-5C3AD530AB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26575" y="1888129"/>
              <a:ext cx="1152144" cy="2136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ccia a sinistra 18">
              <a:extLst>
                <a:ext uri="{FF2B5EF4-FFF2-40B4-BE49-F238E27FC236}">
                  <a16:creationId xmlns:a16="http://schemas.microsoft.com/office/drawing/2014/main" id="{6A840D25-CCF3-388F-7407-1C5B6FE1694D}"/>
                </a:ext>
              </a:extLst>
            </p:cNvPr>
            <p:cNvSpPr/>
            <p:nvPr/>
          </p:nvSpPr>
          <p:spPr>
            <a:xfrm rot="20825613">
              <a:off x="1071126" y="2123183"/>
              <a:ext cx="1463040" cy="923330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11060 kg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B6947042-D101-2DBB-C833-2C6D457DB329}"/>
                </a:ext>
              </a:extLst>
            </p:cNvPr>
            <p:cNvSpPr txBox="1"/>
            <p:nvPr/>
          </p:nvSpPr>
          <p:spPr>
            <a:xfrm flipH="1">
              <a:off x="8898636" y="2338691"/>
              <a:ext cx="32933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I 1580 fili tesati a 7kg l’uno generano un tiro totale sulla centina di 11060 kg.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9D8295B-B48E-3A42-16A4-1807778F7012}"/>
              </a:ext>
            </a:extLst>
          </p:cNvPr>
          <p:cNvSpPr txBox="1"/>
          <p:nvPr/>
        </p:nvSpPr>
        <p:spPr>
          <a:xfrm>
            <a:off x="762737" y="3535842"/>
            <a:ext cx="1136167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Carrello Riduttore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718BD65-68B9-2716-B4E0-E4C9C027C30B}"/>
              </a:ext>
            </a:extLst>
          </p:cNvPr>
          <p:cNvSpPr txBox="1"/>
          <p:nvPr/>
        </p:nvSpPr>
        <p:spPr>
          <a:xfrm flipH="1">
            <a:off x="8898636" y="3306260"/>
            <a:ext cx="329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 due carrelli sul cavalletto principale e sulla torre consentano lo spostamento della centina.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7EE68E7-A079-D9D9-8032-6CA093F62657}"/>
              </a:ext>
            </a:extLst>
          </p:cNvPr>
          <p:cNvSpPr txBox="1"/>
          <p:nvPr/>
        </p:nvSpPr>
        <p:spPr>
          <a:xfrm flipH="1">
            <a:off x="8898636" y="4476734"/>
            <a:ext cx="329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 sistema di </a:t>
            </a:r>
            <a:r>
              <a:rPr lang="it-IT"/>
              <a:t>carrucole collegato </a:t>
            </a:r>
            <a:r>
              <a:rPr lang="it-IT" dirty="0"/>
              <a:t>ad un contrappeso mantiene tesati i fili.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43953E6-5039-6593-F380-CCE18BA29241}"/>
              </a:ext>
            </a:extLst>
          </p:cNvPr>
          <p:cNvSpPr txBox="1"/>
          <p:nvPr/>
        </p:nvSpPr>
        <p:spPr>
          <a:xfrm flipH="1">
            <a:off x="8898636" y="5400064"/>
            <a:ext cx="329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Anche il riduttore deve rimanere solidale alla centina, mediante apposito carrello.</a:t>
            </a: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CD7D34B6-5CE6-D611-690B-7F609F5831D6}"/>
              </a:ext>
            </a:extLst>
          </p:cNvPr>
          <p:cNvCxnSpPr>
            <a:cxnSpLocks/>
          </p:cNvCxnSpPr>
          <p:nvPr/>
        </p:nvCxnSpPr>
        <p:spPr>
          <a:xfrm flipH="1">
            <a:off x="5650992" y="1276861"/>
            <a:ext cx="817599" cy="4589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68E79CE-9F01-1A1A-93F8-B523E55D7D21}"/>
              </a:ext>
            </a:extLst>
          </p:cNvPr>
          <p:cNvCxnSpPr>
            <a:cxnSpLocks/>
          </p:cNvCxnSpPr>
          <p:nvPr/>
        </p:nvCxnSpPr>
        <p:spPr>
          <a:xfrm flipH="1">
            <a:off x="2858889" y="2200191"/>
            <a:ext cx="485504" cy="60016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50516E48-81C1-BC2F-8374-E1E0AD2C5534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735776"/>
            <a:ext cx="372591" cy="7303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EB0E6DB7-EEB4-8BD6-6F61-C1D12CCE7D2E}"/>
              </a:ext>
            </a:extLst>
          </p:cNvPr>
          <p:cNvCxnSpPr>
            <a:cxnSpLocks/>
          </p:cNvCxnSpPr>
          <p:nvPr/>
        </p:nvCxnSpPr>
        <p:spPr>
          <a:xfrm flipH="1" flipV="1">
            <a:off x="5862093" y="5202936"/>
            <a:ext cx="467815" cy="743357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D399CC48-BD8A-FE4A-9F7C-026573FAE651}"/>
              </a:ext>
            </a:extLst>
          </p:cNvPr>
          <p:cNvCxnSpPr>
            <a:cxnSpLocks/>
          </p:cNvCxnSpPr>
          <p:nvPr/>
        </p:nvCxnSpPr>
        <p:spPr>
          <a:xfrm>
            <a:off x="1898904" y="3887952"/>
            <a:ext cx="762737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27A1DA3-958A-573D-6357-935D3BB3175A}"/>
              </a:ext>
            </a:extLst>
          </p:cNvPr>
          <p:cNvSpPr txBox="1"/>
          <p:nvPr/>
        </p:nvSpPr>
        <p:spPr>
          <a:xfrm>
            <a:off x="7090791" y="4402614"/>
            <a:ext cx="1691259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Falcone con snodi compensazione</a:t>
            </a:r>
          </a:p>
        </p:txBody>
      </p: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594FA3E5-281E-E3D7-887E-1E1D4F079AB9}"/>
              </a:ext>
            </a:extLst>
          </p:cNvPr>
          <p:cNvCxnSpPr>
            <a:cxnSpLocks/>
          </p:cNvCxnSpPr>
          <p:nvPr/>
        </p:nvCxnSpPr>
        <p:spPr>
          <a:xfrm flipV="1">
            <a:off x="7981950" y="3648075"/>
            <a:ext cx="245008" cy="75453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73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1" grpId="0" animBg="1"/>
      <p:bldP spid="22" grpId="0"/>
      <p:bldP spid="23" grpId="0"/>
      <p:bldP spid="24" grpId="0"/>
      <p:bldP spid="30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7370</TotalTime>
  <Words>1767</Words>
  <Application>Microsoft Office PowerPoint</Application>
  <PresentationFormat>Widescreen</PresentationFormat>
  <Paragraphs>330</Paragraphs>
  <Slides>41</Slides>
  <Notes>2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6" baseType="lpstr">
      <vt:lpstr>Arial</vt:lpstr>
      <vt:lpstr>Calibri</vt:lpstr>
      <vt:lpstr>Titillium</vt:lpstr>
      <vt:lpstr>Titillium Bd</vt:lpstr>
      <vt:lpstr>Tema di Office</vt:lpstr>
      <vt:lpstr>Croce del Nord: upgrade strutturale, impiantistico e linea focale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 che punto eravamo a maggio 2025?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Marco Schiaffino</cp:lastModifiedBy>
  <cp:revision>25</cp:revision>
  <dcterms:created xsi:type="dcterms:W3CDTF">2022-10-26T09:11:02Z</dcterms:created>
  <dcterms:modified xsi:type="dcterms:W3CDTF">2026-06-29T10:55:12Z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