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70" r:id="rId7"/>
    <p:sldId id="265" r:id="rId8"/>
    <p:sldId id="260" r:id="rId9"/>
    <p:sldId id="269" r:id="rId10"/>
    <p:sldId id="271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A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A19FA-41AE-4F2A-8228-3399FEB02D4B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F2187-BD6B-4CD4-8DF4-F350925E52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72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3">
            <a:extLst>
              <a:ext uri="{FF2B5EF4-FFF2-40B4-BE49-F238E27FC236}">
                <a16:creationId xmlns:a16="http://schemas.microsoft.com/office/drawing/2014/main" id="{25F6244B-B1B3-416D-B88B-0FE1D1159F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03"/>
          <a:stretch/>
        </p:blipFill>
        <p:spPr>
          <a:xfrm>
            <a:off x="0" y="1310759"/>
            <a:ext cx="12202758" cy="50386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3D0686-F3B6-4B9D-A347-9CE02FFD1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3795445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DCE23-7D2E-4485-A8A3-6D0DC38C1D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379544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0CEF-51FF-466C-8532-9EF423A42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040DB-8460-4471-A536-03EED8D2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264DF-C80E-4A54-97BF-B28A94C1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7805BB2-49DE-4832-9EF2-DACA471C18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8449" y="2106202"/>
            <a:ext cx="5712431" cy="3754848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EDCB0A2-728A-49A8-AB77-143BA4F3D5D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A686CD-BC84-4E44-BDAF-161736E81F4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0" y="5681663"/>
            <a:ext cx="3795444" cy="482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it-IT"/>
              <a:t>Click to </a:t>
            </a:r>
            <a:r>
              <a:rPr lang="it-IT" err="1"/>
              <a:t>edit</a:t>
            </a:r>
            <a:r>
              <a:rPr lang="it-IT"/>
              <a:t> date</a:t>
            </a:r>
          </a:p>
        </p:txBody>
      </p:sp>
    </p:spTree>
    <p:extLst>
      <p:ext uri="{BB962C8B-B14F-4D97-AF65-F5344CB8AC3E}">
        <p14:creationId xmlns:p14="http://schemas.microsoft.com/office/powerpoint/2010/main" val="66852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9BC9C-2F86-4F3C-86FF-092C95A64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23F1F7-0749-4694-BE63-E403BDDD5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E3090-1E92-4CFB-9491-E0F885599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5BC3-9F27-484C-9378-EEFF57FBB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5A28A-D94D-4C1E-9701-B2E9F89D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B0E018EA-3E2C-4221-8F2D-FEADDDF2C9FC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2976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1B6E7A-AAE9-4771-A56C-9BFBA5E5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35635"/>
            <a:ext cx="2628900" cy="484132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B7342-37F0-452E-BA73-5C35A8EBE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335635"/>
            <a:ext cx="7734300" cy="484132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9D5CD-1CAE-47E9-9CA5-BEAB4799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C3418-3EDC-4379-99CA-291BB22DB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5C136-5125-40ED-9798-0847DBFB3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335E7CDD-E29C-417A-9EB6-CD2357295E23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466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E6F965-22BB-5CB6-312C-62EDB1057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40986D-B2E6-E64A-9F09-D13E9F372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22038-E401-9B59-43A1-1AFFB7DF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CE968-9458-1846-8B1A-FEE51423D98D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60FDE-D97A-7471-78F1-CE28AF30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7E22B4-7DF0-794F-F8A7-5684B7EAD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192B8-55D9-4942-9C82-0B9DDA21D461}" type="slidenum">
              <a:rPr lang="it-IT" smtClean="0"/>
              <a:t>‹N›</a:t>
            </a:fld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C9E42A7-6B34-1F97-76DA-EBB8E18730D0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825917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3C25-57A7-422D-B6C7-C275549F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5"/>
            <a:ext cx="10515600" cy="54453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1D7BD-5B6C-4729-8C26-EC026881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6619"/>
            <a:ext cx="10515600" cy="368034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77E2-EEEB-4625-AFD0-BA41ADF9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DC0B7-3FBE-491C-8FE8-55BD53B9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3BC19-E814-447A-9737-03C21E84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BC8B6CE-46DE-458F-9FB7-666DF33C8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FBEC598D-3278-1A0C-1A08-CE187DED5E0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/>
              <a:t>Logo ente beneficiario</a:t>
            </a:r>
          </a:p>
        </p:txBody>
      </p:sp>
    </p:spTree>
    <p:extLst>
      <p:ext uri="{BB962C8B-B14F-4D97-AF65-F5344CB8AC3E}">
        <p14:creationId xmlns:p14="http://schemas.microsoft.com/office/powerpoint/2010/main" val="277897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63CD4-4668-4FC6-9FA0-9C78C434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035-87ED-481F-BA20-EE60B0190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D36F7-444C-4BBE-9901-9D7D28950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AD4B3F6-6C68-4448-9A54-C6BD041FE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35636"/>
            <a:ext cx="4925602" cy="241443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7E8842-6CF4-4239-978C-24793C718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879437"/>
            <a:ext cx="492560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595AC86-47A3-4B03-BA39-81256C7A369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335636"/>
            <a:ext cx="5257800" cy="4525414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A34C89DB-F94E-416B-B427-5896895C74C7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3844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BA8B0-F68D-4A0D-8A24-8F78014D6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6570B-BDA4-42C4-922B-A550CE793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26D08-C78C-4553-A117-1F0011D76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81DAE-08F7-4455-BD6C-BE39F64CE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D7E12-FA56-48FD-AA8A-F0F91A8E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207B-2CAE-431E-B6E5-F19E2A9F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98F001A2-F3A9-48F9-9076-4BED0F384D6A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222053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DA399C-1B0C-440F-B657-67652B39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255F85-46AF-4BA1-AF87-BD384DE9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02AF58-9572-47BE-A27E-675094BA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70A749-EDF4-4F2E-B347-33EC2632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540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645C435-9F3C-40A6-BA2D-BD3831F5FA9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931597"/>
            <a:ext cx="10515600" cy="45200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it-IT" sz="2400" b="1" dirty="0">
                <a:solidFill>
                  <a:srgbClr val="B27F47"/>
                </a:solidFill>
                <a:latin typeface="Titillium Bd" pitchFamily="2" charset="77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sub-title styles</a:t>
            </a:r>
            <a:endParaRPr lang="it-IT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3523A13-DF16-439A-A901-D42A74C992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1548BF4-DA08-4F5A-BD58-1257B92A5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96619"/>
            <a:ext cx="5181600" cy="36803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69B21D3C-ED42-40F8-9DE1-D9D7ADC643C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340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4FA8-0EC4-493B-8FF4-DB43442A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ABCFE-413D-4F1C-BAAC-CBBB0BF41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F461C-019F-49AF-A23C-B47D0FC8E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E70EE3-9A44-439E-9280-9267337E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D2282136-A6F6-4DE9-B674-70AB2DBAADA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890870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F67D12-C271-44F1-A874-5C28BCD3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A6622-24D6-47F0-9FF2-EB2FC437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51582-F7D0-499A-8765-179B26F4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FA1DE595-D9C3-453C-B639-599CEBA2F1AF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723981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E764F-CF80-49B6-8E4B-C193335C2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F6AB0-1695-409A-92AC-42B69DBF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A1C334-8129-4545-8C84-46DA06B03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8F4DD-001E-4B6C-BAD4-62C2A695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06F97-3F23-4DEE-B190-0481C2979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9C5567D-41FF-426C-86BB-85B0FAD8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76D1A69-D327-43C4-90DC-9A69E27F3DAE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75611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11955-3DB8-4C70-93FB-7A2C5F5DFA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5636"/>
            <a:ext cx="6172200" cy="4841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AB0AD8-6FDF-4622-85A4-51A8E967E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CE4C-2805-4E3E-AF65-4896882F519E}" type="datetimeFigureOut">
              <a:rPr lang="it-IT" smtClean="0"/>
              <a:t>30/06/2026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4D2E99-DBA0-4970-ABF3-9596AA57D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DE91F-FFB0-4E6D-8AF8-6FBDBC0DE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3B172-409A-48BF-92CD-9E808051E234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7F36783-77AA-4762-A0D4-79CAC3874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96619"/>
            <a:ext cx="3932237" cy="36803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DBF051-2A17-4A20-A3FC-2B33FE5B7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3932237" cy="78011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DC7008B9-D8E1-48AB-8B5F-71A812399F42}"/>
              </a:ext>
            </a:extLst>
          </p:cNvPr>
          <p:cNvSpPr txBox="1">
            <a:spLocks/>
          </p:cNvSpPr>
          <p:nvPr userDrawn="1"/>
        </p:nvSpPr>
        <p:spPr>
          <a:xfrm>
            <a:off x="9821594" y="195173"/>
            <a:ext cx="1870075" cy="73025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bg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0849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8A3F9A-B0DF-455D-9D22-F973C5829AD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352350"/>
            <a:ext cx="12192000" cy="520700"/>
          </a:xfrm>
          <a:prstGeom prst="rect">
            <a:avLst/>
          </a:prstGeom>
        </p:spPr>
      </p:pic>
      <p:pic>
        <p:nvPicPr>
          <p:cNvPr id="7" name="Immagine 21">
            <a:extLst>
              <a:ext uri="{FF2B5EF4-FFF2-40B4-BE49-F238E27FC236}">
                <a16:creationId xmlns:a16="http://schemas.microsoft.com/office/drawing/2014/main" id="{05C8ED0B-EDF3-4C3A-92D1-A4F9DD64EA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-25841"/>
            <a:ext cx="12192000" cy="12192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A10E0-2D6B-4598-95E9-DAF7E2001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5636"/>
            <a:ext cx="10515600" cy="7801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6820F-9E8E-47CA-AD4E-6E99B9E0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91137"/>
            <a:ext cx="10515600" cy="3885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69399-BC99-4040-8272-2E03FED919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Nome beneficiario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7EE08-80FA-4652-929B-0973683787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r>
              <a:rPr lang="it-IT"/>
              <a:t>Missione 4 • Istruzione e Ricerca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B07AC-22DD-4854-AF1C-98DD868E2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301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it-IT" sz="1400" kern="1200" smtClean="0">
                <a:solidFill>
                  <a:schemeClr val="bg1">
                    <a:alpha val="50000"/>
                  </a:schemeClr>
                </a:solidFill>
                <a:latin typeface="Titillium" pitchFamily="2" charset="77"/>
                <a:ea typeface="+mn-ea"/>
                <a:cs typeface="+mn-cs"/>
              </a:defRPr>
            </a:lvl1pPr>
          </a:lstStyle>
          <a:p>
            <a:fld id="{9B13B172-409A-48BF-92CD-9E808051E23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143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it-IT" sz="2800" b="1" kern="1200" dirty="0">
          <a:solidFill>
            <a:srgbClr val="B27F47"/>
          </a:solidFill>
          <a:latin typeface="Titillium Bd" pitchFamily="2" charset="77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600" kern="1200" dirty="0">
          <a:solidFill>
            <a:schemeClr val="tx1"/>
          </a:solidFill>
          <a:effectLst/>
          <a:latin typeface="Titill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CC7D-5E06-47A8-A7BC-3298CBC830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774" y="1538777"/>
            <a:ext cx="4192906" cy="1817139"/>
          </a:xfrm>
        </p:spPr>
        <p:txBody>
          <a:bodyPr>
            <a:normAutofit/>
          </a:bodyPr>
          <a:lstStyle/>
          <a:p>
            <a:r>
              <a:rPr lang="it-IT" dirty="0" smtClean="0"/>
              <a:t>PROGETTO </a:t>
            </a:r>
            <a:br>
              <a:rPr lang="it-IT" dirty="0" smtClean="0"/>
            </a:br>
            <a:r>
              <a:rPr lang="it-IT" dirty="0" smtClean="0"/>
              <a:t>NG - CROCE</a:t>
            </a:r>
            <a:endParaRPr lang="it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F7673-4CDE-4739-943F-69412A824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774" y="3705225"/>
            <a:ext cx="4335608" cy="2016701"/>
          </a:xfrm>
        </p:spPr>
        <p:txBody>
          <a:bodyPr>
            <a:normAutofit fontScale="92500" lnSpcReduction="10000"/>
          </a:bodyPr>
          <a:lstStyle/>
          <a:p>
            <a:r>
              <a:rPr lang="it-IT" sz="2800" b="1" dirty="0" smtClean="0">
                <a:solidFill>
                  <a:srgbClr val="5B6D85"/>
                </a:solidFill>
              </a:rPr>
              <a:t>Introduzione </a:t>
            </a:r>
          </a:p>
          <a:p>
            <a:r>
              <a:rPr lang="it-IT" sz="2800" b="1" dirty="0" err="1" smtClean="0">
                <a:solidFill>
                  <a:srgbClr val="5B6D85"/>
                </a:solidFill>
              </a:rPr>
              <a:t>Final</a:t>
            </a:r>
            <a:r>
              <a:rPr lang="it-IT" sz="2800" b="1" dirty="0" smtClean="0">
                <a:solidFill>
                  <a:srgbClr val="5B6D85"/>
                </a:solidFill>
              </a:rPr>
              <a:t> Meeting</a:t>
            </a:r>
          </a:p>
          <a:p>
            <a:r>
              <a:rPr lang="it-IT" sz="2800" b="1" dirty="0" smtClean="0">
                <a:solidFill>
                  <a:srgbClr val="5B6D85"/>
                </a:solidFill>
              </a:rPr>
              <a:t>NG-Croce</a:t>
            </a:r>
            <a:endParaRPr lang="it-IT" sz="2800" b="1" dirty="0">
              <a:solidFill>
                <a:srgbClr val="5B6D85"/>
              </a:solidFill>
            </a:endParaRPr>
          </a:p>
          <a:p>
            <a:endParaRPr lang="it-IT" sz="1400" b="1" dirty="0">
              <a:solidFill>
                <a:srgbClr val="7196BE"/>
              </a:solidFill>
            </a:endParaRPr>
          </a:p>
          <a:p>
            <a:r>
              <a:rPr lang="it-IT" sz="1400" b="1" dirty="0" smtClean="0">
                <a:solidFill>
                  <a:srgbClr val="7196BE"/>
                </a:solidFill>
              </a:rPr>
              <a:t>30 giugno – 2 luglio 2026, Arcetri (FI)</a:t>
            </a:r>
            <a:endParaRPr lang="it-IT" sz="1400" b="1" dirty="0">
              <a:solidFill>
                <a:srgbClr val="7196BE"/>
              </a:solidFill>
            </a:endParaRPr>
          </a:p>
          <a:p>
            <a:endParaRPr lang="it-IT" dirty="0"/>
          </a:p>
        </p:txBody>
      </p:sp>
      <p:pic>
        <p:nvPicPr>
          <p:cNvPr id="7" name="Segnaposto immagine 6" descr="Immagine che contiene simbolo, Elementi grafici, bianco, logo&#10;&#10;Descrizione generata automaticamente">
            <a:extLst>
              <a:ext uri="{FF2B5EF4-FFF2-40B4-BE49-F238E27FC236}">
                <a16:creationId xmlns:a16="http://schemas.microsoft.com/office/drawing/2014/main" id="{E0DA5E35-8F4C-5FBF-76C8-701E5741AFD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1" b="-102"/>
          <a:stretch/>
        </p:blipFill>
        <p:spPr>
          <a:xfrm>
            <a:off x="6096000" y="1671004"/>
            <a:ext cx="4225900" cy="4251959"/>
          </a:xfr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0230911-BBD2-F50C-97D4-E1B7FEA8CEB4}"/>
              </a:ext>
            </a:extLst>
          </p:cNvPr>
          <p:cNvSpPr txBox="1"/>
          <p:nvPr/>
        </p:nvSpPr>
        <p:spPr>
          <a:xfrm>
            <a:off x="9722498" y="186612"/>
            <a:ext cx="2043403" cy="748425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ED1A063E-5590-9030-CE9D-3ACA37F24AD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98" y="186612"/>
            <a:ext cx="1651602" cy="778125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83E8FDF-9B7B-4F6C-BE93-C25DBC1F7AD7}"/>
              </a:ext>
            </a:extLst>
          </p:cNvPr>
          <p:cNvSpPr txBox="1">
            <a:spLocks/>
          </p:cNvSpPr>
          <p:nvPr/>
        </p:nvSpPr>
        <p:spPr>
          <a:xfrm>
            <a:off x="3823163" y="6375400"/>
            <a:ext cx="4545673" cy="48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1200" dirty="0"/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Germano Bianchi</a:t>
            </a:r>
            <a:endParaRPr lang="it-IT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9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7" name="Google Shape;90;p2"/>
          <p:cNvSpPr txBox="1">
            <a:spLocks/>
          </p:cNvSpPr>
          <p:nvPr/>
        </p:nvSpPr>
        <p:spPr>
          <a:xfrm>
            <a:off x="587486" y="21157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Ripristino delle piene potenzialità della Croce del Nord sia per il suo impiego in ambito SSA-SST (Space </a:t>
            </a:r>
            <a:r>
              <a:rPr lang="it-IT" dirty="0" err="1"/>
              <a:t>Situational</a:t>
            </a:r>
            <a:r>
              <a:rPr lang="it-IT" dirty="0"/>
              <a:t> </a:t>
            </a:r>
            <a:r>
              <a:rPr lang="it-IT" dirty="0" err="1"/>
              <a:t>Awareness</a:t>
            </a:r>
            <a:r>
              <a:rPr lang="it-IT" dirty="0"/>
              <a:t> – Space </a:t>
            </a:r>
            <a:r>
              <a:rPr lang="it-IT" dirty="0" err="1"/>
              <a:t>Surveillance</a:t>
            </a:r>
            <a:r>
              <a:rPr lang="it-IT" dirty="0"/>
              <a:t> and </a:t>
            </a:r>
            <a:r>
              <a:rPr lang="it-IT" dirty="0" err="1"/>
              <a:t>Tracking</a:t>
            </a:r>
            <a:r>
              <a:rPr lang="it-IT" dirty="0"/>
              <a:t>) che per ricerca di </a:t>
            </a:r>
            <a:r>
              <a:rPr lang="it-IT" dirty="0" smtClean="0"/>
              <a:t>FRB (Fast Radio </a:t>
            </a:r>
            <a:r>
              <a:rPr lang="it-IT" dirty="0" err="1" smtClean="0"/>
              <a:t>Burst</a:t>
            </a:r>
            <a:r>
              <a:rPr lang="it-IT" dirty="0" smtClean="0"/>
              <a:t>);</a:t>
            </a:r>
            <a:endParaRPr lang="it-IT" dirty="0"/>
          </a:p>
          <a:p>
            <a:r>
              <a:rPr lang="it-IT" dirty="0"/>
              <a:t>Interventi </a:t>
            </a:r>
            <a:r>
              <a:rPr lang="it-IT" dirty="0" smtClean="0"/>
              <a:t>upgrade sulla parabola </a:t>
            </a:r>
            <a:r>
              <a:rPr lang="it-IT" dirty="0"/>
              <a:t>di Noto </a:t>
            </a:r>
            <a:r>
              <a:rPr lang="it-IT" dirty="0" smtClean="0"/>
              <a:t>e </a:t>
            </a:r>
            <a:r>
              <a:rPr lang="it-IT" dirty="0"/>
              <a:t>installazione nuovo ricevitore </a:t>
            </a:r>
            <a:r>
              <a:rPr lang="it-IT" dirty="0" smtClean="0"/>
              <a:t>banda P, di </a:t>
            </a:r>
            <a:r>
              <a:rPr lang="it-IT" dirty="0"/>
              <a:t>supporto alla Croce del Nord;</a:t>
            </a:r>
          </a:p>
          <a:p>
            <a:r>
              <a:rPr lang="it-IT" dirty="0"/>
              <a:t>Collaborazione con CHORD–CHIME e SRT in ambito di ricerca </a:t>
            </a:r>
            <a:r>
              <a:rPr lang="it-IT" dirty="0" smtClean="0"/>
              <a:t>FRB.</a:t>
            </a:r>
            <a:endParaRPr lang="it-IT" dirty="0"/>
          </a:p>
          <a:p>
            <a:pPr lvl="1" indent="-76200" algn="just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 dirty="0" smtClean="0"/>
          </a:p>
          <a:p>
            <a:pPr lvl="1" indent="-7620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Obiettivi principali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254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7" name="Google Shape;90;p2"/>
          <p:cNvSpPr txBox="1">
            <a:spLocks/>
          </p:cNvSpPr>
          <p:nvPr/>
        </p:nvSpPr>
        <p:spPr>
          <a:xfrm>
            <a:off x="587486" y="211575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Riqualificazione energetica degli edifici di Medicina e Noto:</a:t>
            </a:r>
          </a:p>
          <a:p>
            <a:pPr lvl="1"/>
            <a:r>
              <a:rPr lang="it-IT" dirty="0" smtClean="0"/>
              <a:t>Nuovi impianti di climatizzazione nella Stazione di Noto;</a:t>
            </a:r>
          </a:p>
          <a:p>
            <a:pPr lvl="1"/>
            <a:r>
              <a:rPr lang="it-IT" dirty="0" err="1" smtClean="0"/>
              <a:t>Relamping</a:t>
            </a:r>
            <a:r>
              <a:rPr lang="it-IT" smtClean="0"/>
              <a:t> </a:t>
            </a:r>
            <a:r>
              <a:rPr lang="it-IT" smtClean="0"/>
              <a:t>delle </a:t>
            </a:r>
            <a:r>
              <a:rPr lang="it-IT" dirty="0" smtClean="0"/>
              <a:t>Stazione </a:t>
            </a:r>
            <a:r>
              <a:rPr lang="it-IT" smtClean="0"/>
              <a:t>di </a:t>
            </a:r>
            <a:r>
              <a:rPr lang="it-IT" smtClean="0"/>
              <a:t>Medicina e Noto.</a:t>
            </a:r>
            <a:endParaRPr lang="it-IT" dirty="0"/>
          </a:p>
          <a:p>
            <a:r>
              <a:rPr lang="it-IT" dirty="0" smtClean="0"/>
              <a:t>Installazione impianti fotovoltaici nelle Stazioni di Medicina e Noto, comprensivi di batterie di accumulo;</a:t>
            </a:r>
            <a:endParaRPr lang="it-IT" dirty="0"/>
          </a:p>
          <a:p>
            <a:r>
              <a:rPr lang="it-IT" dirty="0" smtClean="0"/>
              <a:t>Realizzazione di antenne emittenti per utilizzo in ambito SST.</a:t>
            </a:r>
            <a:endParaRPr lang="it-IT" dirty="0"/>
          </a:p>
          <a:p>
            <a:pPr lvl="1" indent="-76200" algn="just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 dirty="0" smtClean="0"/>
          </a:p>
          <a:p>
            <a:pPr lvl="1" indent="-76200">
              <a:buClr>
                <a:schemeClr val="dk1"/>
              </a:buClr>
              <a:buSzPts val="2400"/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Obiettivi a supporto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80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6" name="Google Shape;113;p6"/>
          <p:cNvSpPr txBox="1">
            <a:spLocks noGrp="1"/>
          </p:cNvSpPr>
          <p:nvPr>
            <p:ph type="title"/>
          </p:nvPr>
        </p:nvSpPr>
        <p:spPr>
          <a:xfrm>
            <a:off x="547254" y="125181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4800" dirty="0">
                <a:sym typeface="Calibri"/>
              </a:rPr>
              <a:t>Unità operative</a:t>
            </a:r>
            <a:endParaRPr sz="4800" dirty="0">
              <a:sym typeface="Calibri"/>
            </a:endParaRPr>
          </a:p>
        </p:txBody>
      </p:sp>
      <p:sp>
        <p:nvSpPr>
          <p:cNvPr id="7" name="Google Shape;114;p6"/>
          <p:cNvSpPr txBox="1">
            <a:spLocks/>
          </p:cNvSpPr>
          <p:nvPr/>
        </p:nvSpPr>
        <p:spPr>
          <a:xfrm>
            <a:off x="547253" y="2712316"/>
            <a:ext cx="10367357" cy="43513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3758">
              <a:buClr>
                <a:schemeClr val="dk1"/>
              </a:buClr>
              <a:buSzPct val="100000"/>
            </a:pPr>
            <a:r>
              <a:rPr lang="it-IT" sz="3101" dirty="0" smtClean="0"/>
              <a:t>INAF- Istituto di Radioastronomia</a:t>
            </a:r>
            <a:endParaRPr lang="it-IT" sz="3301" dirty="0" smtClean="0"/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dirty="0" smtClean="0"/>
              <a:t>INAF – Osservatorio Astronomico di Cagliari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dirty="0" smtClean="0"/>
              <a:t>INAF -Osservatorio Astronomico di Arcetri</a:t>
            </a:r>
          </a:p>
          <a:p>
            <a:pPr indent="-213758">
              <a:buClr>
                <a:schemeClr val="dk1"/>
              </a:buClr>
              <a:buSzPct val="100000"/>
            </a:pPr>
            <a:r>
              <a:rPr lang="it-IT" sz="3101" dirty="0" smtClean="0"/>
              <a:t>Politecnico di Milano</a:t>
            </a:r>
          </a:p>
        </p:txBody>
      </p:sp>
    </p:spTree>
    <p:extLst>
      <p:ext uri="{BB962C8B-B14F-4D97-AF65-F5344CB8AC3E}">
        <p14:creationId xmlns:p14="http://schemas.microsoft.com/office/powerpoint/2010/main" val="26839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916"/>
          <a:stretch/>
        </p:blipFill>
        <p:spPr>
          <a:xfrm>
            <a:off x="509954" y="1268148"/>
            <a:ext cx="10981593" cy="49553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169377" y="3771905"/>
            <a:ext cx="949569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(A. Orlati)</a:t>
            </a:r>
            <a:endParaRPr lang="en-GB" sz="1200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1849316" y="3494906"/>
            <a:ext cx="392722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1344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sp>
        <p:nvSpPr>
          <p:cNvPr id="11" name="Google Shape;131;g3499c8b9b54_0_0"/>
          <p:cNvSpPr txBox="1">
            <a:spLocks noGrp="1"/>
          </p:cNvSpPr>
          <p:nvPr>
            <p:ph type="title"/>
          </p:nvPr>
        </p:nvSpPr>
        <p:spPr>
          <a:xfrm>
            <a:off x="671945" y="104616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it-IT" sz="6000" dirty="0" smtClean="0"/>
              <a:t>Budget</a:t>
            </a:r>
            <a:endParaRPr lang="it-IT" sz="6000" dirty="0"/>
          </a:p>
        </p:txBody>
      </p:sp>
      <p:sp>
        <p:nvSpPr>
          <p:cNvPr id="12" name="Segnaposto testo 1"/>
          <p:cNvSpPr txBox="1">
            <a:spLocks/>
          </p:cNvSpPr>
          <p:nvPr/>
        </p:nvSpPr>
        <p:spPr>
          <a:xfrm>
            <a:off x="671945" y="2686771"/>
            <a:ext cx="110138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600" kern="1200" dirty="0">
                <a:solidFill>
                  <a:schemeClr val="tx1"/>
                </a:solidFill>
                <a:effectLst/>
                <a:latin typeface="Titillium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5400" dirty="0" smtClean="0"/>
              <a:t>18.952.289,40€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it-IT" sz="4000" dirty="0" smtClean="0"/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it-IT" sz="5400" dirty="0" smtClean="0"/>
              <a:t>Speso circa 98,5% dei fondi</a:t>
            </a:r>
          </a:p>
        </p:txBody>
      </p:sp>
    </p:spTree>
    <p:extLst>
      <p:ext uri="{BB962C8B-B14F-4D97-AF65-F5344CB8AC3E}">
        <p14:creationId xmlns:p14="http://schemas.microsoft.com/office/powerpoint/2010/main" val="45028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477B1D9-6D3E-8C3D-E797-9125E28CE66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47D499-B358-7178-829A-9775F658D851}"/>
              </a:ext>
            </a:extLst>
          </p:cNvPr>
          <p:cNvSpPr txBox="1"/>
          <p:nvPr/>
        </p:nvSpPr>
        <p:spPr>
          <a:xfrm>
            <a:off x="6712747" y="6426382"/>
            <a:ext cx="5317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Missione 4 </a:t>
            </a:r>
            <a:r>
              <a:rPr lang="it-IT" sz="1400" b="1">
                <a:solidFill>
                  <a:schemeClr val="bg1">
                    <a:alpha val="50000"/>
                  </a:schemeClr>
                </a:solidFill>
                <a:latin typeface="Titillium" pitchFamily="2" charset="77"/>
              </a:rPr>
              <a:t>• Istruzione e Ricerca </a:t>
            </a:r>
            <a:endParaRPr lang="it-IT" sz="1400">
              <a:solidFill>
                <a:schemeClr val="bg1">
                  <a:alpha val="50000"/>
                </a:schemeClr>
              </a:solidFill>
              <a:latin typeface="Titillium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B9059A0-B191-5E22-34EA-18B6D8C53934}"/>
              </a:ext>
            </a:extLst>
          </p:cNvPr>
          <p:cNvSpPr/>
          <p:nvPr/>
        </p:nvSpPr>
        <p:spPr>
          <a:xfrm>
            <a:off x="9728462" y="122548"/>
            <a:ext cx="2301510" cy="942681"/>
          </a:xfrm>
          <a:prstGeom prst="rect">
            <a:avLst/>
          </a:prstGeom>
          <a:solidFill>
            <a:srgbClr val="2A65AF"/>
          </a:solidFill>
          <a:ln>
            <a:solidFill>
              <a:srgbClr val="2A65A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posto contenuto 17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30522EE0-0AD6-B07E-9BE2-F7074CEE433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44" y="195681"/>
            <a:ext cx="1651602" cy="778125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96F2BE92-CAD6-4E5F-BBD8-41DFE99B71B6}"/>
              </a:ext>
            </a:extLst>
          </p:cNvPr>
          <p:cNvGrpSpPr/>
          <p:nvPr/>
        </p:nvGrpSpPr>
        <p:grpSpPr>
          <a:xfrm>
            <a:off x="0" y="1613646"/>
            <a:ext cx="12192000" cy="4410636"/>
            <a:chOff x="0" y="1613646"/>
            <a:chExt cx="12192000" cy="441063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11AE6265-A576-43AA-A83A-6125E2752AFA}"/>
                </a:ext>
              </a:extLst>
            </p:cNvPr>
            <p:cNvSpPr/>
            <p:nvPr/>
          </p:nvSpPr>
          <p:spPr>
            <a:xfrm>
              <a:off x="0" y="3585884"/>
              <a:ext cx="12192000" cy="2438398"/>
            </a:xfrm>
            <a:prstGeom prst="rect">
              <a:avLst/>
            </a:prstGeom>
            <a:solidFill>
              <a:srgbClr val="BBD3EF"/>
            </a:solidFill>
            <a:ln>
              <a:solidFill>
                <a:srgbClr val="BBD3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02AB8B11-02B5-4281-8A61-3CC19DD3D26F}"/>
                </a:ext>
              </a:extLst>
            </p:cNvPr>
            <p:cNvSpPr txBox="1">
              <a:spLocks/>
            </p:cNvSpPr>
            <p:nvPr/>
          </p:nvSpPr>
          <p:spPr>
            <a:xfrm>
              <a:off x="4473847" y="3854082"/>
              <a:ext cx="6167260" cy="195079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lang="en-US" sz="2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4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20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en-US" sz="1800" kern="1200" dirty="0" smtClean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lang="it-IT" sz="1600" kern="1200" dirty="0">
                  <a:solidFill>
                    <a:schemeClr val="tx1"/>
                  </a:solidFill>
                  <a:effectLst/>
                  <a:latin typeface="Titillium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it-IT" sz="1600" b="1" dirty="0">
                  <a:solidFill>
                    <a:srgbClr val="3F4B5B"/>
                  </a:solidFill>
                </a:rPr>
                <a:t>Next Generation – Croce del Nord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IR0000026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Intervento finanziato nell’ambito del </a:t>
              </a:r>
              <a:r>
                <a:rPr lang="it-IT" sz="1400" b="1" dirty="0">
                  <a:solidFill>
                    <a:srgbClr val="4973A1"/>
                  </a:solidFill>
                </a:rPr>
                <a:t>PNRR</a:t>
              </a:r>
              <a:r>
                <a:rPr lang="it-IT" sz="1200" b="1" dirty="0">
                  <a:solidFill>
                    <a:srgbClr val="4973A1"/>
                  </a:solidFill>
                </a:rPr>
                <a:t> - Piano Nazionale di Ripresa e Resilienza</a:t>
              </a:r>
            </a:p>
            <a:p>
              <a:pPr marL="0" indent="0" algn="ctr">
                <a:spcBef>
                  <a:spcPts val="1200"/>
                </a:spcBef>
                <a:buNone/>
              </a:pPr>
              <a:r>
                <a:rPr lang="it-IT" sz="1600" b="1" dirty="0">
                  <a:solidFill>
                    <a:srgbClr val="4973A1"/>
                  </a:solidFill>
                </a:rPr>
                <a:t>M4C2 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Missione 4 - </a:t>
              </a:r>
              <a:r>
                <a:rPr lang="it-IT" sz="1200" b="1" i="1" dirty="0">
                  <a:solidFill>
                    <a:srgbClr val="4973A1"/>
                  </a:solidFill>
                </a:rPr>
                <a:t>Istruzione e Ricerca           </a:t>
              </a:r>
              <a:r>
                <a:rPr lang="it-IT" sz="1200" b="1" dirty="0">
                  <a:solidFill>
                    <a:srgbClr val="4973A1"/>
                  </a:solidFill>
                </a:rPr>
                <a:t>Componente 2 - </a:t>
              </a:r>
              <a:r>
                <a:rPr lang="it-IT" sz="1200" b="1" i="1" dirty="0">
                  <a:solidFill>
                    <a:srgbClr val="4973A1"/>
                  </a:solidFill>
                </a:rPr>
                <a:t>Dalla Ricerca alla Impresa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dirty="0">
                  <a:solidFill>
                    <a:srgbClr val="4973A1"/>
                  </a:solidFill>
                </a:rPr>
                <a:t>Linea di Investimento 3.1 - </a:t>
              </a:r>
              <a:r>
                <a:rPr lang="it-IT" sz="1200" b="1" i="1" dirty="0">
                  <a:solidFill>
                    <a:srgbClr val="4973A1"/>
                  </a:solidFill>
                </a:rPr>
                <a:t>Rafforzamento e creazione di Infrastrutture di Ricerca</a:t>
              </a:r>
            </a:p>
            <a:p>
              <a:pPr marL="0" indent="0" algn="ctr">
                <a:spcBef>
                  <a:spcPts val="0"/>
                </a:spcBef>
                <a:buNone/>
              </a:pPr>
              <a:endParaRPr lang="it-IT" sz="1200" b="1" i="1" dirty="0">
                <a:solidFill>
                  <a:srgbClr val="4973A1"/>
                </a:solidFill>
              </a:endParaRPr>
            </a:p>
            <a:p>
              <a:pPr marL="0" indent="0" algn="ctr">
                <a:spcBef>
                  <a:spcPts val="0"/>
                </a:spcBef>
                <a:buNone/>
              </a:pPr>
              <a:r>
                <a:rPr lang="it-IT" sz="1200" b="1" i="1" dirty="0">
                  <a:solidFill>
                    <a:srgbClr val="4973A1"/>
                  </a:solidFill>
                </a:rPr>
                <a:t>CUP C53C22000880006</a:t>
              </a:r>
            </a:p>
          </p:txBody>
        </p:sp>
        <p:pic>
          <p:nvPicPr>
            <p:cNvPr id="8" name="Segnaposto immagine 6" descr="Immagine che contiene simbolo, Elementi grafici, bianco, logo&#10;&#10;Descrizione generata automaticamente">
              <a:extLst>
                <a:ext uri="{FF2B5EF4-FFF2-40B4-BE49-F238E27FC236}">
                  <a16:creationId xmlns:a16="http://schemas.microsoft.com/office/drawing/2014/main" id="{BE67F900-7C00-4565-BA7A-5E2191B434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21" b="-102"/>
            <a:stretch/>
          </p:blipFill>
          <p:spPr>
            <a:xfrm>
              <a:off x="2314381" y="3820533"/>
              <a:ext cx="1905497" cy="1917246"/>
            </a:xfrm>
            <a:prstGeom prst="rect">
              <a:avLst/>
            </a:prstGeom>
          </p:spPr>
        </p:pic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706E1CF5-E9D4-4DCA-B64A-3E51953D2B00}"/>
                </a:ext>
              </a:extLst>
            </p:cNvPr>
            <p:cNvSpPr txBox="1">
              <a:spLocks/>
            </p:cNvSpPr>
            <p:nvPr/>
          </p:nvSpPr>
          <p:spPr>
            <a:xfrm>
              <a:off x="1312783" y="1613646"/>
              <a:ext cx="9566434" cy="165847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92500" lnSpcReduction="20000"/>
            </a:bodyPr>
            <a:lstStyle>
              <a:lvl1pPr marL="0"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it-IT" sz="2800" b="1" kern="1200" dirty="0">
                  <a:solidFill>
                    <a:srgbClr val="B27F47"/>
                  </a:solidFill>
                  <a:latin typeface="Titillium Bd" pitchFamily="2" charset="77"/>
                  <a:ea typeface="+mn-ea"/>
                  <a:cs typeface="+mn-cs"/>
                </a:defRPr>
              </a:lvl1pPr>
            </a:lstStyle>
            <a:p>
              <a:pPr algn="ctr"/>
              <a:r>
                <a:rPr lang="it-IT" sz="9400" dirty="0"/>
                <a:t>GRAZIE</a:t>
              </a:r>
            </a:p>
            <a:p>
              <a:pPr algn="ctr"/>
              <a:r>
                <a:rPr lang="it-IT" sz="5200" dirty="0">
                  <a:solidFill>
                    <a:srgbClr val="573E23"/>
                  </a:solidFill>
                </a:rPr>
                <a:t>PER L’ATTENZIONE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24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UR_SoggAttuatori.potx" id="{9805767C-2E52-4DE8-B760-2E02FDAAF4CD}" vid="{686DB170-6579-47D4-A971-0F75D53EEB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BE24F4-7EB1-434B-8205-B2D5D6584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67FBC-AEAE-4EC2-BF36-9EF027E22BDD}">
  <ds:schemaRefs>
    <ds:schemaRef ds:uri="http://schemas.microsoft.com/office/2006/documentManagement/types"/>
    <ds:schemaRef ds:uri="a398c2fc-ef96-41f5-a6be-4e19eee013d8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33de9cbb-7065-497c-aaf6-21859a933a9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F8A19A0-51A2-4533-A590-3477DED3BD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MUR_SoggAttuatori</Template>
  <TotalTime>84</TotalTime>
  <Words>315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Arial</vt:lpstr>
      <vt:lpstr>Calibri</vt:lpstr>
      <vt:lpstr>Titillium</vt:lpstr>
      <vt:lpstr>Titillium Bd</vt:lpstr>
      <vt:lpstr>Tema di Office</vt:lpstr>
      <vt:lpstr>PROGETTO  NG - CROCE</vt:lpstr>
      <vt:lpstr>Obiettivi principali</vt:lpstr>
      <vt:lpstr>Obiettivi a supporto</vt:lpstr>
      <vt:lpstr>Unità operative</vt:lpstr>
      <vt:lpstr>Presentazione standard di PowerPoint</vt:lpstr>
      <vt:lpstr>Budget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Germano Bianchi</cp:lastModifiedBy>
  <cp:revision>22</cp:revision>
  <dcterms:created xsi:type="dcterms:W3CDTF">2022-10-26T09:11:02Z</dcterms:created>
  <dcterms:modified xsi:type="dcterms:W3CDTF">2026-06-30T10:24:05Z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0x010100777A26F539967D4F98503910BA4FFFD8</vt:lpwstr>
  </property>
</Properties>
</file>