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6"/>
  </p:notesMasterIdLst>
  <p:sldIdLst>
    <p:sldId id="1107" r:id="rId3"/>
    <p:sldId id="1110" r:id="rId4"/>
    <p:sldId id="951" r:id="rId5"/>
    <p:sldId id="1125" r:id="rId6"/>
    <p:sldId id="1002" r:id="rId7"/>
    <p:sldId id="1090" r:id="rId8"/>
    <p:sldId id="1145" r:id="rId9"/>
    <p:sldId id="1060" r:id="rId10"/>
    <p:sldId id="1055" r:id="rId11"/>
    <p:sldId id="1135" r:id="rId12"/>
    <p:sldId id="1134" r:id="rId13"/>
    <p:sldId id="1133" r:id="rId14"/>
    <p:sldId id="1132" r:id="rId15"/>
    <p:sldId id="1137" r:id="rId16"/>
    <p:sldId id="1142" r:id="rId17"/>
    <p:sldId id="1140" r:id="rId18"/>
    <p:sldId id="1111" r:id="rId19"/>
    <p:sldId id="1141" r:id="rId20"/>
    <p:sldId id="257" r:id="rId21"/>
    <p:sldId id="1146" r:id="rId22"/>
    <p:sldId id="1149" r:id="rId23"/>
    <p:sldId id="1123" r:id="rId24"/>
    <p:sldId id="289"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D083AE6-46FA-4A59-8FB0-9F97EB10719F}" styleName="Stile chiaro 3 - Colore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929F9F4-4A8F-4326-A1B4-22849713DDAB}" styleName="Stile scuro 1 - Colore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1263" autoAdjust="0"/>
  </p:normalViewPr>
  <p:slideViewPr>
    <p:cSldViewPr snapToGrid="0" showGuides="1">
      <p:cViewPr varScale="1">
        <p:scale>
          <a:sx n="84" d="100"/>
          <a:sy n="84" d="100"/>
        </p:scale>
        <p:origin x="43" y="5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0F9946-5A56-447A-9A37-6EBF57ECF1B4}" type="datetimeFigureOut">
              <a:rPr lang="it-IT" smtClean="0"/>
              <a:t>23/07/2026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D0A85-A11D-42CB-9403-B5C91B16A4F6}" type="slidenum">
              <a:rPr lang="it-IT" smtClean="0"/>
              <a:t>‹N›</a:t>
            </a:fld>
            <a:endParaRPr lang="it-IT"/>
          </a:p>
        </p:txBody>
      </p:sp>
    </p:spTree>
    <p:extLst>
      <p:ext uri="{BB962C8B-B14F-4D97-AF65-F5344CB8AC3E}">
        <p14:creationId xmlns:p14="http://schemas.microsoft.com/office/powerpoint/2010/main" val="3959386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researchgate.net/publication/236688129_OH_1720_MHz_MASERS_A_MULTIWAVELENGTH_STUDY_OF_THE_INTERACTION_BETWEEN_THE_W51C_SUPERNOVA_REMNANT_AND_THE_W51B_STAR_FORMING_REGION#fullTextFileConten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r>
              <a:rPr lang="it-IT" dirty="0"/>
              <a:t>Figura presa dalla presentazione della </a:t>
            </a:r>
            <a:r>
              <a:rPr lang="it-IT" dirty="0" err="1"/>
              <a:t>Diesing</a:t>
            </a:r>
            <a:r>
              <a:rPr lang="it-IT" dirty="0"/>
              <a:t> al meeting </a:t>
            </a:r>
            <a:r>
              <a:rPr lang="it-IT" dirty="0" err="1"/>
              <a:t>PeVatrons</a:t>
            </a:r>
            <a:r>
              <a:rPr lang="it-IT" dirty="0"/>
              <a:t> del 2025</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21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32160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3EFEE-E44B-7764-1607-47694C82CD1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F1CB844-D20E-52B3-8E1F-34C8185A871F}"/>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B60425B3-027B-A6C8-4137-72F269A76B6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A9C4606-CEF5-5AAD-F977-D42B398C84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6935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f7a142fae3_0_1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f7a142fae3_0_1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8651D-9855-F260-DC14-A25848837F3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7CF8AD9-1A06-BEDD-0CFB-5C06393B0A49}"/>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B2ACC706-5088-7311-4C21-05CB4B4082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Fig.1: GEMMA pointing mode 5</a:t>
            </a:r>
            <a:r>
              <a:rPr lang="el-GR" sz="1200" i="1" dirty="0"/>
              <a:t>σ </a:t>
            </a:r>
            <a:r>
              <a:rPr lang="en-US" sz="1200" i="1" dirty="0"/>
              <a:t>extragalactic (left) and Galactic (right) sensitivity for 1 year of effective observation compared with COMPTEL (full mission), AGILE-GRID (pointing mode), Fermi-LAT (survey mode), COSI (survey mode without Galactic diffuse emission) and INTEGRAL (1 </a:t>
            </a:r>
            <a:r>
              <a:rPr lang="en-US" sz="1200" i="1" dirty="0" err="1"/>
              <a:t>Ms</a:t>
            </a:r>
            <a:r>
              <a:rPr lang="en-US" sz="1200" i="1" dirty="0"/>
              <a:t>).</a:t>
            </a:r>
            <a:endParaRPr lang="it-IT" sz="1200" i="1" dirty="0"/>
          </a:p>
          <a:p>
            <a:endParaRPr lang="it-IT" dirty="0"/>
          </a:p>
        </p:txBody>
      </p:sp>
      <p:sp>
        <p:nvSpPr>
          <p:cNvPr id="4" name="Segnaposto numero diapositiva 3">
            <a:extLst>
              <a:ext uri="{FF2B5EF4-FFF2-40B4-BE49-F238E27FC236}">
                <a16:creationId xmlns:a16="http://schemas.microsoft.com/office/drawing/2014/main" id="{DEBDABEF-D531-913D-C31C-E684DA95C4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9373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2E3E9-0151-0135-0997-67E961E6A48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97093AF-7CC1-5E0E-A09A-57FF11E8012A}"/>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6CA069ED-86FB-8EA4-8987-9C5E7BDE4BF0}"/>
              </a:ext>
            </a:extLst>
          </p:cNvPr>
          <p:cNvSpPr>
            <a:spLocks noGrp="1"/>
          </p:cNvSpPr>
          <p:nvPr>
            <p:ph type="body" idx="1"/>
          </p:nvPr>
        </p:nvSpPr>
        <p:spPr/>
        <p:txBody>
          <a:bodyPr/>
          <a:lstStyle/>
          <a:p>
            <a:r>
              <a:rPr lang="it-IT" dirty="0"/>
              <a:t>Accennare al lavoro combinato CTA-</a:t>
            </a:r>
            <a:r>
              <a:rPr lang="it-IT" dirty="0" err="1"/>
              <a:t>IceCube</a:t>
            </a:r>
            <a:r>
              <a:rPr lang="it-IT" dirty="0"/>
              <a:t> </a:t>
            </a:r>
            <a:r>
              <a:rPr lang="it-IT" dirty="0" err="1"/>
              <a:t>Ubernhaum</a:t>
            </a:r>
            <a:r>
              <a:rPr lang="it-IT"/>
              <a:t> 2023</a:t>
            </a:r>
            <a:endParaRPr lang="it-IT" dirty="0"/>
          </a:p>
        </p:txBody>
      </p:sp>
      <p:sp>
        <p:nvSpPr>
          <p:cNvPr id="4" name="Segnaposto numero diapositiva 3">
            <a:extLst>
              <a:ext uri="{FF2B5EF4-FFF2-40B4-BE49-F238E27FC236}">
                <a16:creationId xmlns:a16="http://schemas.microsoft.com/office/drawing/2014/main" id="{501FD1C4-F40D-025B-D056-D4FD9B74B2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0087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281AC0-A4C7-437A-8E75-508B7FEEB7D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49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r>
              <a:rPr lang="it-IT" dirty="0"/>
              <a:t>I </a:t>
            </a:r>
            <a:r>
              <a:rPr lang="it-IT" dirty="0" err="1"/>
              <a:t>will</a:t>
            </a:r>
            <a:r>
              <a:rPr lang="it-IT" dirty="0"/>
              <a:t> </a:t>
            </a:r>
            <a:r>
              <a:rPr lang="it-IT" dirty="0" err="1"/>
              <a:t>explain</a:t>
            </a:r>
            <a:r>
              <a:rPr lang="it-IT" dirty="0"/>
              <a:t> </a:t>
            </a:r>
            <a:r>
              <a:rPr lang="it-IT" dirty="0" err="1"/>
              <a:t>later</a:t>
            </a:r>
            <a:r>
              <a:rPr lang="it-IT" dirty="0"/>
              <a:t> </a:t>
            </a:r>
            <a:r>
              <a:rPr lang="it-IT" dirty="0" err="1"/>
              <a:t>what</a:t>
            </a:r>
            <a:r>
              <a:rPr lang="it-IT" dirty="0"/>
              <a:t> </a:t>
            </a:r>
            <a:r>
              <a:rPr lang="it-IT" dirty="0" err="1"/>
              <a:t>is</a:t>
            </a:r>
            <a:r>
              <a:rPr lang="it-IT" dirty="0"/>
              <a:t> B.L…</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AC529-583D-41D9-8F63-BB390834393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526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F7072-B13C-453F-22B0-AF65BA2F0F0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D48C88B-B008-8185-C277-90A6449E2DA0}"/>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F8689B47-4FAB-7966-B158-1F4FAFECEE1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…Da qui chiaramente è iniziato il putiferio tra gli altri strumenti, presenti e futuri, per capire meglio cosa LHAASO sta osservando e in generale per riuscire a selezionare i candidati </a:t>
            </a:r>
            <a:r>
              <a:rPr lang="it-IT" dirty="0" err="1"/>
              <a:t>pevatroni</a:t>
            </a:r>
            <a:r>
              <a:rPr lang="it-IT" dirty="0"/>
              <a:t> della nostra Galassia</a:t>
            </a:r>
          </a:p>
          <a:p>
            <a:endParaRPr lang="it-IT" dirty="0"/>
          </a:p>
          <a:p>
            <a:r>
              <a:rPr lang="en-US" sz="1800" b="0" i="0" u="none" strike="noStrike" baseline="0" dirty="0">
                <a:solidFill>
                  <a:srgbClr val="000000"/>
                </a:solidFill>
                <a:latin typeface="Arial" panose="020B0604020202020204" pitchFamily="34" charset="0"/>
              </a:rPr>
              <a:t>We acknowledge the significant results obtained by HAWC and recognize that they hinted at what LHAASO saw successively </a:t>
            </a:r>
            <a:endParaRPr lang="it-IT" dirty="0"/>
          </a:p>
          <a:p>
            <a:r>
              <a:rPr lang="en-US" sz="1800" b="0" i="0" u="none" strike="noStrike" baseline="0" dirty="0">
                <a:solidFill>
                  <a:srgbClr val="000000"/>
                </a:solidFill>
                <a:latin typeface="Arial" panose="020B0604020202020204" pitchFamily="34" charset="0"/>
              </a:rPr>
              <a:t>However, we think LHAASO results were a breakthrough for two main reasons, the extension by an order of magnitude of energy range and the relatively large number of sources. </a:t>
            </a:r>
          </a:p>
          <a:p>
            <a:r>
              <a:rPr lang="en-US" sz="1800" b="0" i="0" u="none" strike="noStrike" baseline="0" dirty="0">
                <a:solidFill>
                  <a:srgbClr val="000000"/>
                </a:solidFill>
                <a:latin typeface="Arial" panose="020B0604020202020204" pitchFamily="34" charset="0"/>
              </a:rPr>
              <a:t>Despite the fact the portion of the Galaxy observable by the LHAASO site is smaller than that by the HAWC site (and it doesn’t include the Galactic center) LHAASO tripled the number of known sources emitting above 100 </a:t>
            </a:r>
            <a:r>
              <a:rPr lang="en-US" sz="1800" b="0" i="0" u="none" strike="noStrike" baseline="0" dirty="0" err="1">
                <a:solidFill>
                  <a:srgbClr val="000000"/>
                </a:solidFill>
                <a:latin typeface="Arial" panose="020B0604020202020204" pitchFamily="34" charset="0"/>
              </a:rPr>
              <a:t>TeV</a:t>
            </a:r>
            <a:r>
              <a:rPr lang="en-US" sz="1800" b="0" i="0" u="none" strike="noStrike" baseline="0" dirty="0">
                <a:solidFill>
                  <a:srgbClr val="000000"/>
                </a:solidFill>
                <a:latin typeface="Arial" panose="020B0604020202020204" pitchFamily="34" charset="0"/>
              </a:rPr>
              <a:t>, demonstrating that this feature is quite common on galactic sources. The number of sources for which a hadronic scenario is almost excluded increased similarly. </a:t>
            </a:r>
          </a:p>
          <a:p>
            <a:r>
              <a:rPr lang="en-US" sz="1800" b="0" i="0" u="none" strike="noStrike" baseline="0" dirty="0">
                <a:solidFill>
                  <a:srgbClr val="000000"/>
                </a:solidFill>
                <a:latin typeface="Arial" panose="020B0604020202020204" pitchFamily="34" charset="0"/>
              </a:rPr>
              <a:t>Moreover, the detection of photons near (in some cases above) 1 </a:t>
            </a:r>
            <a:r>
              <a:rPr lang="en-US" sz="1800" b="0" i="0" u="none" strike="noStrike" baseline="0" dirty="0" err="1">
                <a:solidFill>
                  <a:srgbClr val="000000"/>
                </a:solidFill>
                <a:latin typeface="Arial" panose="020B0604020202020204" pitchFamily="34" charset="0"/>
              </a:rPr>
              <a:t>PeV</a:t>
            </a:r>
            <a:r>
              <a:rPr lang="en-US" sz="1800" b="0" i="0" u="none" strike="noStrike" baseline="0" dirty="0">
                <a:solidFill>
                  <a:srgbClr val="000000"/>
                </a:solidFill>
                <a:latin typeface="Arial" panose="020B0604020202020204" pitchFamily="34" charset="0"/>
              </a:rPr>
              <a:t> challenge an astrophysical explanation of what we are observing (both assuming hadronic or leptonic origin) </a:t>
            </a:r>
          </a:p>
          <a:p>
            <a:r>
              <a:rPr lang="en-US" sz="1800" b="0" i="0" u="none" strike="noStrike" baseline="0" dirty="0">
                <a:solidFill>
                  <a:srgbClr val="000000"/>
                </a:solidFill>
                <a:latin typeface="Arial" panose="020B0604020202020204" pitchFamily="34" charset="0"/>
              </a:rPr>
              <a:t>Let us also note that LHAASO obtained these results with only 10 months of observations, suggesting these 12 sources are only the top of the iceberg of what will be detected by future observations of both LHAASO and other instruments based on the same technology (i.e. SWGO at the south). </a:t>
            </a:r>
            <a:br>
              <a:rPr lang="en-US" sz="1800" b="0" i="0" u="none" strike="noStrike" baseline="0" dirty="0">
                <a:solidFill>
                  <a:srgbClr val="000000"/>
                </a:solidFill>
                <a:latin typeface="Arial" panose="020B0604020202020204" pitchFamily="34" charset="0"/>
              </a:rPr>
            </a:br>
            <a:br>
              <a:rPr lang="en-US" sz="1800" b="0" i="0" u="none" strike="noStrike" baseline="0" dirty="0">
                <a:solidFill>
                  <a:srgbClr val="000000"/>
                </a:solidFill>
                <a:latin typeface="Arial" panose="020B0604020202020204" pitchFamily="34" charset="0"/>
              </a:rPr>
            </a:br>
            <a:r>
              <a:rPr lang="it-IT" sz="1800" b="1" dirty="0"/>
              <a:t>90 sorgenti γ</a:t>
            </a:r>
            <a:r>
              <a:rPr lang="it-IT" sz="1800" dirty="0"/>
              <a:t> in totale (E &gt; 1 TeV) </a:t>
            </a:r>
            <a:r>
              <a:rPr lang="it-IT" sz="1800" b="1" dirty="0"/>
              <a:t>32</a:t>
            </a:r>
            <a:r>
              <a:rPr lang="it-IT" sz="1800" dirty="0"/>
              <a:t> sono </a:t>
            </a:r>
            <a:r>
              <a:rPr lang="it-IT" sz="1800" b="1" dirty="0"/>
              <a:t>nuove sorgenti TeV</a:t>
            </a:r>
            <a:r>
              <a:rPr lang="it-IT" sz="1800" dirty="0"/>
              <a:t> scoperte da LHAASO. </a:t>
            </a:r>
            <a:r>
              <a:rPr lang="it-IT" sz="1800" b="1" dirty="0"/>
              <a:t>75</a:t>
            </a:r>
            <a:r>
              <a:rPr lang="it-IT" sz="1800" dirty="0"/>
              <a:t> sono rivelate sopra </a:t>
            </a:r>
            <a:r>
              <a:rPr lang="it-IT" sz="1800" b="1" dirty="0"/>
              <a:t>25 TeV</a:t>
            </a:r>
            <a:r>
              <a:rPr lang="it-IT" sz="1800" dirty="0"/>
              <a:t>. </a:t>
            </a:r>
            <a:r>
              <a:rPr lang="it-IT" sz="1800" b="1" dirty="0"/>
              <a:t>43</a:t>
            </a:r>
            <a:r>
              <a:rPr lang="it-IT" sz="1800" dirty="0"/>
              <a:t> mostrano emissione </a:t>
            </a:r>
            <a:r>
              <a:rPr lang="it-IT" sz="1800" b="1" dirty="0"/>
              <a:t>oltre 100 TeV</a:t>
            </a:r>
            <a:r>
              <a:rPr lang="it-IT" sz="1800" dirty="0"/>
              <a:t> con significatività &gt;4σ. Queste sono generalmente considerate i principali </a:t>
            </a:r>
            <a:r>
              <a:rPr lang="it-IT" sz="1800" b="1" dirty="0"/>
              <a:t>candidati </a:t>
            </a:r>
            <a:r>
              <a:rPr lang="it-IT" sz="1800" b="1" dirty="0" err="1"/>
              <a:t>PeVatron</a:t>
            </a:r>
            <a:r>
              <a:rPr lang="it-IT" sz="1800" dirty="0"/>
              <a:t> del catalogo. Tra queste </a:t>
            </a:r>
            <a:r>
              <a:rPr lang="it-IT" sz="1800" b="1" dirty="0"/>
              <a:t>43</a:t>
            </a:r>
            <a:r>
              <a:rPr lang="it-IT" sz="1800" dirty="0"/>
              <a:t>, </a:t>
            </a:r>
            <a:r>
              <a:rPr lang="it-IT" sz="1800" b="1" dirty="0"/>
              <a:t>22</a:t>
            </a:r>
            <a:r>
              <a:rPr lang="it-IT" sz="1800" dirty="0"/>
              <a:t> hanno una significatività &gt;7σ sopra 100 TeV (nel paper viene evidenziato che raddoppiano i 12 annunciati nel Nature del 2021).</a:t>
            </a:r>
            <a:endParaRPr lang="en-US" sz="1800" b="0" i="0" u="none" strike="noStrike" baseline="0" dirty="0">
              <a:solidFill>
                <a:srgbClr val="000000"/>
              </a:solidFill>
              <a:latin typeface="Arial" panose="020B0604020202020204" pitchFamily="34" charset="0"/>
            </a:endParaRPr>
          </a:p>
        </p:txBody>
      </p:sp>
      <p:sp>
        <p:nvSpPr>
          <p:cNvPr id="4" name="Segnaposto numero diapositiva 3">
            <a:extLst>
              <a:ext uri="{FF2B5EF4-FFF2-40B4-BE49-F238E27FC236}">
                <a16:creationId xmlns:a16="http://schemas.microsoft.com/office/drawing/2014/main" id="{4593E063-93A3-AD71-81A2-73BF5FB713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7929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r>
              <a:rPr lang="it-IT" dirty="0"/>
              <a:t>Focalizzate </a:t>
            </a:r>
            <a:r>
              <a:rPr lang="it-IT" dirty="0" err="1"/>
              <a:t>sopo</a:t>
            </a:r>
            <a:r>
              <a:rPr lang="it-IT" dirty="0"/>
              <a:t> i 12 </a:t>
            </a:r>
            <a:r>
              <a:rPr lang="it-IT" dirty="0" err="1"/>
              <a:t>PeVatroni</a:t>
            </a:r>
            <a:r>
              <a:rPr lang="it-IT" dirty="0"/>
              <a:t>, non considerano il </a:t>
            </a:r>
            <a:r>
              <a:rPr lang="it-IT" dirty="0" err="1"/>
              <a:t>atalogo</a:t>
            </a:r>
            <a:r>
              <a:rPr lang="it-IT" dirty="0"/>
              <a:t> 1</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AC529-583D-41D9-8F63-BB390834393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475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pPr algn="l"/>
            <a:r>
              <a:rPr lang="it-IT" sz="1800" b="0" i="0" u="none" strike="noStrike" baseline="0" dirty="0">
                <a:solidFill>
                  <a:srgbClr val="000000"/>
                </a:solidFill>
                <a:latin typeface="ACALE I+ Times"/>
              </a:rPr>
              <a:t>Vieu2023</a:t>
            </a:r>
          </a:p>
          <a:p>
            <a:r>
              <a:rPr lang="en-US" sz="1800" b="0" i="0" u="none" strike="noStrike" baseline="0" dirty="0">
                <a:solidFill>
                  <a:srgbClr val="000000"/>
                </a:solidFill>
                <a:latin typeface="ACALE I+ Times"/>
              </a:rPr>
              <a:t>The first population are ‘loose clusters’ that do not power a collective wind termination shock. SNR shocks then expand in a low-density and weakly magnetized medium, and this population mainly contributes up to the ‘knee’ of the CR spectrum around 1 </a:t>
            </a:r>
            <a:r>
              <a:rPr lang="en-US" sz="1800" b="0" i="0" u="none" strike="noStrike" baseline="0" dirty="0" err="1">
                <a:solidFill>
                  <a:srgbClr val="000000"/>
                </a:solidFill>
                <a:latin typeface="ACALE I+ Times"/>
              </a:rPr>
              <a:t>PeV</a:t>
            </a:r>
            <a:r>
              <a:rPr lang="en-US" sz="1800" b="0" i="0" u="none" strike="noStrike" baseline="0" dirty="0">
                <a:solidFill>
                  <a:srgbClr val="000000"/>
                </a:solidFill>
                <a:latin typeface="ACALE I+ Times"/>
              </a:rPr>
              <a:t>. The second population are young compact clusters, which are powerful and compact enough to sustain a collective wind outflow. </a:t>
            </a:r>
          </a:p>
          <a:p>
            <a:endParaRPr lang="en-US" sz="1800" b="0" i="0" u="none" strike="noStrike" baseline="0" dirty="0">
              <a:solidFill>
                <a:srgbClr val="000000"/>
              </a:solidFill>
              <a:latin typeface="ACALE I+ Times"/>
            </a:endParaRPr>
          </a:p>
          <a:p>
            <a:r>
              <a:rPr lang="en-US" sz="1800" b="0" i="0" u="none" strike="noStrike" baseline="0" dirty="0">
                <a:solidFill>
                  <a:srgbClr val="000000"/>
                </a:solidFill>
                <a:latin typeface="ACALE I+ Times"/>
              </a:rPr>
              <a:t>Kaci_2025: </a:t>
            </a:r>
            <a:r>
              <a:rPr lang="en-US" sz="1200" b="0" i="0" u="none" strike="noStrike" kern="1200" baseline="0" dirty="0">
                <a:solidFill>
                  <a:schemeClr val="tx1"/>
                </a:solidFill>
                <a:latin typeface="+mn-lt"/>
                <a:ea typeface="+mn-ea"/>
                <a:cs typeface="+mn-cs"/>
              </a:rPr>
              <a:t>assuming a small number of ∼ 10 very powerful </a:t>
            </a:r>
            <a:r>
              <a:rPr lang="en-US" sz="1200" b="0" i="0" u="none" strike="noStrike" kern="1200" baseline="0" dirty="0" err="1">
                <a:solidFill>
                  <a:schemeClr val="tx1"/>
                </a:solidFill>
                <a:latin typeface="+mn-lt"/>
                <a:ea typeface="+mn-ea"/>
                <a:cs typeface="+mn-cs"/>
              </a:rPr>
              <a:t>PeVatron</a:t>
            </a:r>
            <a:r>
              <a:rPr lang="en-US" sz="1200" b="0" i="0" u="none" strike="noStrike" kern="1200" baseline="0" dirty="0">
                <a:solidFill>
                  <a:schemeClr val="tx1"/>
                </a:solidFill>
                <a:latin typeface="+mn-lt"/>
                <a:ea typeface="+mn-ea"/>
                <a:cs typeface="+mn-cs"/>
              </a:rPr>
              <a:t> </a:t>
            </a:r>
            <a:r>
              <a:rPr lang="en-US" sz="1200" b="0" i="0" u="none" strike="noStrike" kern="1200" baseline="0" dirty="0" err="1">
                <a:solidFill>
                  <a:schemeClr val="tx1"/>
                </a:solidFill>
                <a:latin typeface="+mn-lt"/>
                <a:ea typeface="+mn-ea"/>
                <a:cs typeface="+mn-cs"/>
              </a:rPr>
              <a:t>microquasars</a:t>
            </a:r>
            <a:r>
              <a:rPr lang="en-US" sz="1200" b="0" i="0" u="none" strike="noStrike" kern="1200" baseline="0" dirty="0">
                <a:solidFill>
                  <a:schemeClr val="tx1"/>
                </a:solidFill>
                <a:latin typeface="+mn-lt"/>
                <a:ea typeface="+mn-ea"/>
                <a:cs typeface="+mn-cs"/>
              </a:rPr>
              <a:t>, where the compact object accretes at a rate close to or above the Eddington limit, can provide a natural interpretation to both cosmic-ray and gamma-ray data in a self-consistent picture. In this picture, SNRs would be the main low-energy </a:t>
            </a:r>
            <a:r>
              <a:rPr lang="en-US" sz="1200" b="0" i="0" u="none" strike="noStrike" kern="1200" baseline="0" dirty="0" err="1">
                <a:solidFill>
                  <a:schemeClr val="tx1"/>
                </a:solidFill>
                <a:latin typeface="+mn-lt"/>
                <a:ea typeface="+mn-ea"/>
                <a:cs typeface="+mn-cs"/>
              </a:rPr>
              <a:t>cosmicray</a:t>
            </a:r>
            <a:r>
              <a:rPr lang="en-US" sz="1200" b="0" i="0" u="none" strike="noStrike" kern="1200" baseline="0" dirty="0">
                <a:solidFill>
                  <a:schemeClr val="tx1"/>
                </a:solidFill>
                <a:latin typeface="+mn-lt"/>
                <a:ea typeface="+mn-ea"/>
                <a:cs typeface="+mn-cs"/>
              </a:rPr>
              <a:t> sources, accelerating particles up to the energy of ∼ 200TeV, above which </a:t>
            </a:r>
            <a:r>
              <a:rPr lang="en-US" sz="1200" b="0" i="0" u="none" strike="noStrike" kern="1200" baseline="0" dirty="0" err="1">
                <a:solidFill>
                  <a:schemeClr val="tx1"/>
                </a:solidFill>
                <a:latin typeface="+mn-lt"/>
                <a:ea typeface="+mn-ea"/>
                <a:cs typeface="+mn-cs"/>
              </a:rPr>
              <a:t>microquasars</a:t>
            </a:r>
            <a:r>
              <a:rPr lang="en-US" sz="1200" b="0" i="0" u="none" strike="noStrike" kern="1200" baseline="0" dirty="0">
                <a:solidFill>
                  <a:schemeClr val="tx1"/>
                </a:solidFill>
                <a:latin typeface="+mn-lt"/>
                <a:ea typeface="+mn-ea"/>
                <a:cs typeface="+mn-cs"/>
              </a:rPr>
              <a:t>, which are capable of accelerating particles with harder spectra, would take over. The 10TeV bump in the cosmic-ray spectrum and the 300TeV hardening would arise as the footprints</a:t>
            </a:r>
          </a:p>
          <a:p>
            <a:r>
              <a:rPr lang="en-US" sz="1200" b="0" i="0" u="none" strike="noStrike" kern="1200" baseline="0" dirty="0">
                <a:solidFill>
                  <a:schemeClr val="tx1"/>
                </a:solidFill>
                <a:latin typeface="+mn-lt"/>
                <a:ea typeface="+mn-ea"/>
                <a:cs typeface="+mn-cs"/>
              </a:rPr>
              <a:t>of this transition, while the diffuse background measurements of LHAASO above a few tens of TeV would be well fitted without invoking a dominant contribution from a speculative population of unresolved pulsars. </a:t>
            </a:r>
            <a:r>
              <a:rPr lang="en-US" sz="1200" b="0" i="0" u="none" strike="noStrike" kern="1200" baseline="0" dirty="0" err="1">
                <a:solidFill>
                  <a:schemeClr val="tx1"/>
                </a:solidFill>
                <a:latin typeface="+mn-lt"/>
                <a:ea typeface="+mn-ea"/>
                <a:cs typeface="+mn-cs"/>
              </a:rPr>
              <a:t>Nearfuture</a:t>
            </a:r>
            <a:r>
              <a:rPr lang="en-US" sz="1200" b="0" i="0" u="none" strike="noStrike" kern="1200" baseline="0" dirty="0">
                <a:solidFill>
                  <a:schemeClr val="tx1"/>
                </a:solidFill>
                <a:latin typeface="+mn-lt"/>
                <a:ea typeface="+mn-ea"/>
                <a:cs typeface="+mn-cs"/>
              </a:rPr>
              <a:t> gamma-ray observations may reveal more UHE emitting </a:t>
            </a:r>
            <a:r>
              <a:rPr lang="en-US" sz="1200" b="0" i="0" u="none" strike="noStrike" kern="1200" baseline="0" dirty="0" err="1">
                <a:solidFill>
                  <a:schemeClr val="tx1"/>
                </a:solidFill>
                <a:latin typeface="+mn-lt"/>
                <a:ea typeface="+mn-ea"/>
                <a:cs typeface="+mn-cs"/>
              </a:rPr>
              <a:t>microquasars</a:t>
            </a:r>
            <a:r>
              <a:rPr lang="en-US" sz="1200" b="0" i="0" u="none" strike="noStrike" kern="1200" baseline="0" dirty="0">
                <a:solidFill>
                  <a:schemeClr val="tx1"/>
                </a:solidFill>
                <a:latin typeface="+mn-lt"/>
                <a:ea typeface="+mn-ea"/>
                <a:cs typeface="+mn-cs"/>
              </a:rPr>
              <a:t> further supporting our findings and providing the confirmation that </a:t>
            </a:r>
            <a:r>
              <a:rPr lang="en-US" sz="1200" b="0" i="0" u="none" strike="noStrike" kern="1200" baseline="0" dirty="0" err="1">
                <a:solidFill>
                  <a:schemeClr val="tx1"/>
                </a:solidFill>
                <a:latin typeface="+mn-lt"/>
                <a:ea typeface="+mn-ea"/>
                <a:cs typeface="+mn-cs"/>
              </a:rPr>
              <a:t>microquasars</a:t>
            </a:r>
            <a:r>
              <a:rPr lang="en-US" sz="1200" b="0" i="0" u="none" strike="noStrike" kern="1200" baseline="0" dirty="0">
                <a:solidFill>
                  <a:schemeClr val="tx1"/>
                </a:solidFill>
                <a:latin typeface="+mn-lt"/>
                <a:ea typeface="+mn-ea"/>
                <a:cs typeface="+mn-cs"/>
              </a:rPr>
              <a:t> are the </a:t>
            </a:r>
            <a:r>
              <a:rPr lang="it-IT" sz="1200" b="0" i="0" u="none" strike="noStrike" kern="1200" baseline="0" dirty="0" err="1">
                <a:solidFill>
                  <a:schemeClr val="tx1"/>
                </a:solidFill>
                <a:latin typeface="+mn-lt"/>
                <a:ea typeface="+mn-ea"/>
                <a:cs typeface="+mn-cs"/>
              </a:rPr>
              <a:t>main</a:t>
            </a:r>
            <a:r>
              <a:rPr lang="it-IT" sz="1200" b="0" i="0" u="none" strike="noStrike" kern="1200" baseline="0" dirty="0">
                <a:solidFill>
                  <a:schemeClr val="tx1"/>
                </a:solidFill>
                <a:latin typeface="+mn-lt"/>
                <a:ea typeface="+mn-ea"/>
                <a:cs typeface="+mn-cs"/>
              </a:rPr>
              <a:t> </a:t>
            </a:r>
            <a:r>
              <a:rPr lang="it-IT" sz="1200" b="0" i="0" u="none" strike="noStrike" kern="1200" baseline="0" dirty="0" err="1">
                <a:solidFill>
                  <a:schemeClr val="tx1"/>
                </a:solidFill>
                <a:latin typeface="+mn-lt"/>
                <a:ea typeface="+mn-ea"/>
                <a:cs typeface="+mn-cs"/>
              </a:rPr>
              <a:t>Galactic</a:t>
            </a:r>
            <a:r>
              <a:rPr lang="it-IT" sz="1200" b="0" i="0" u="none" strike="noStrike" kern="1200" baseline="0" dirty="0">
                <a:solidFill>
                  <a:schemeClr val="tx1"/>
                </a:solidFill>
                <a:latin typeface="+mn-lt"/>
                <a:ea typeface="+mn-ea"/>
                <a:cs typeface="+mn-cs"/>
              </a:rPr>
              <a:t> </a:t>
            </a:r>
            <a:r>
              <a:rPr lang="it-IT" sz="1200" b="0" i="0" u="none" strike="noStrike" kern="1200" baseline="0" dirty="0" err="1">
                <a:solidFill>
                  <a:schemeClr val="tx1"/>
                </a:solidFill>
                <a:latin typeface="+mn-lt"/>
                <a:ea typeface="+mn-ea"/>
                <a:cs typeface="+mn-cs"/>
              </a:rPr>
              <a:t>hadronic</a:t>
            </a:r>
            <a:r>
              <a:rPr lang="it-IT" sz="1200" b="0" i="0" u="none" strike="noStrike" kern="1200" baseline="0" dirty="0">
                <a:solidFill>
                  <a:schemeClr val="tx1"/>
                </a:solidFill>
                <a:latin typeface="+mn-lt"/>
                <a:ea typeface="+mn-ea"/>
                <a:cs typeface="+mn-cs"/>
              </a:rPr>
              <a:t> </a:t>
            </a:r>
            <a:r>
              <a:rPr lang="it-IT" sz="1200" b="0" i="0" u="none" strike="noStrike" kern="1200" baseline="0" dirty="0" err="1">
                <a:solidFill>
                  <a:schemeClr val="tx1"/>
                </a:solidFill>
                <a:latin typeface="+mn-lt"/>
                <a:ea typeface="+mn-ea"/>
                <a:cs typeface="+mn-cs"/>
              </a:rPr>
              <a:t>PeVatrons</a:t>
            </a:r>
            <a:r>
              <a:rPr lang="it-IT" sz="1200" b="0" i="0" u="none" strike="noStrike" kern="1200" baseline="0" dirty="0">
                <a:solidFill>
                  <a:schemeClr val="tx1"/>
                </a:solidFill>
                <a:latin typeface="+mn-lt"/>
                <a:ea typeface="+mn-ea"/>
                <a:cs typeface="+mn-cs"/>
              </a:rPr>
              <a:t>.</a:t>
            </a:r>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AC529-583D-41D9-8F63-BB390834393D}"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4511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r>
              <a:rPr lang="it-IT" dirty="0"/>
              <a:t>I dati sono da WISE=Wide-field </a:t>
            </a:r>
            <a:r>
              <a:rPr lang="it-IT" dirty="0" err="1"/>
              <a:t>Infrared</a:t>
            </a:r>
            <a:r>
              <a:rPr lang="it-IT" dirty="0"/>
              <a:t> Survey Explorer </a:t>
            </a:r>
            <a:br>
              <a:rPr lang="it-IT" dirty="0"/>
            </a:br>
            <a:r>
              <a:rPr lang="it-IT" dirty="0"/>
              <a:t>Figura LHAASO: </a:t>
            </a:r>
            <a:r>
              <a:rPr lang="en-US" sz="1200" b="0" i="0" u="none" strike="noStrike" kern="1200" baseline="0" dirty="0">
                <a:solidFill>
                  <a:schemeClr val="tx1"/>
                </a:solidFill>
                <a:latin typeface="+mn-lt"/>
                <a:ea typeface="+mn-ea"/>
                <a:cs typeface="+mn-cs"/>
              </a:rPr>
              <a:t>Figure 1: Gamma-ray maps in the intervals [2−25](a), [25−100] TeV(b) and &gt; 100 TeV(c) of the W51 region presented in equatorial coordinates. The color scale indicates the statistical significance of the excess γ-ray counts after subtracting the Galactic diffuse emission. Maps have been smoothed with a Gaussian kernel of 1.58 times the PSF. The central position determined by the all-energy-range fit to the LHAASO data is marked by a red dot. The γ-ray centroids given by Fermi-LAT [12] and MAGIC [7] observations are marked with a magenta square and a magenta triangle, respectively. Cyan contours show the MWISP [42] measurement of the 12CO emission integrated the velocity from 54 to 70 km s−1. Black contours overlay the 1.4 GHz continuum emission as observed by the</a:t>
            </a:r>
          </a:p>
          <a:p>
            <a:r>
              <a:rPr lang="en-US" sz="1200" b="0" i="0" u="none" strike="noStrike" kern="1200" baseline="0" dirty="0">
                <a:solidFill>
                  <a:schemeClr val="tx1"/>
                </a:solidFill>
                <a:latin typeface="+mn-lt"/>
                <a:ea typeface="+mn-ea"/>
                <a:cs typeface="+mn-cs"/>
              </a:rPr>
              <a:t>Very Large Array [40]. The blue diamond marks the position of a PWN candidate CXO J192318.5+140305 [2]. The black cross shows where 1720 MHz OH masers are </a:t>
            </a:r>
            <a:r>
              <a:rPr lang="en-US" sz="1200" b="0" i="0" u="none" strike="noStrike" kern="1200" baseline="0" dirty="0" err="1">
                <a:solidFill>
                  <a:schemeClr val="tx1"/>
                </a:solidFill>
                <a:latin typeface="+mn-lt"/>
                <a:ea typeface="+mn-ea"/>
                <a:cs typeface="+mn-cs"/>
              </a:rPr>
              <a:t>emittedfrom</a:t>
            </a:r>
            <a:r>
              <a:rPr lang="en-US" sz="1200" b="0" i="0" u="none" strike="noStrike" kern="1200" baseline="0" dirty="0">
                <a:solidFill>
                  <a:schemeClr val="tx1"/>
                </a:solidFill>
                <a:latin typeface="+mn-lt"/>
                <a:ea typeface="+mn-ea"/>
                <a:cs typeface="+mn-cs"/>
              </a:rPr>
              <a:t> [41], while six dark-green marked points localize shocked CO clumps [15, 16]. Two white dashed rectangles define the two star-forming regions, W51A and W51B [43]. The radio shell of SNR W51C is indicated with a green dashed circle [41].(Color online)</a:t>
            </a:r>
            <a:r>
              <a:rPr lang="it-IT" sz="1200" b="0" i="0" u="none" strike="noStrike" kern="1200" baseline="0" dirty="0">
                <a:solidFill>
                  <a:schemeClr val="tx1"/>
                </a:solidFill>
                <a:latin typeface="+mn-lt"/>
                <a:ea typeface="+mn-ea"/>
                <a:cs typeface="+mn-cs"/>
              </a:rPr>
              <a:t>6</a:t>
            </a:r>
          </a:p>
          <a:p>
            <a:endParaRPr lang="it-IT" sz="1200" b="0" i="0" u="none" strike="noStrike" kern="1200" baseline="0" dirty="0">
              <a:solidFill>
                <a:schemeClr val="tx1"/>
              </a:solidFill>
              <a:latin typeface="+mn-lt"/>
              <a:ea typeface="+mn-ea"/>
              <a:cs typeface="+mn-cs"/>
            </a:endParaRPr>
          </a:p>
          <a:p>
            <a:r>
              <a:rPr lang="it-IT" sz="1200" b="0" i="0" u="none" strike="noStrike" kern="1200" baseline="0" dirty="0">
                <a:solidFill>
                  <a:schemeClr val="tx1"/>
                </a:solidFill>
                <a:latin typeface="+mn-lt"/>
                <a:ea typeface="+mn-ea"/>
                <a:cs typeface="+mn-cs"/>
              </a:rPr>
              <a:t>Figura Fermi-LAT: </a:t>
            </a:r>
            <a:r>
              <a:rPr lang="en-US" sz="1200" b="0" i="0" u="none" strike="noStrike" kern="1200" baseline="0" dirty="0">
                <a:solidFill>
                  <a:schemeClr val="tx1"/>
                </a:solidFill>
                <a:latin typeface="+mn-lt"/>
                <a:ea typeface="+mn-ea"/>
                <a:cs typeface="+mn-cs"/>
              </a:rPr>
              <a:t>Right: close-up view around SNR W51C. The simulated point-source image (smoothed by the same gaussian) is shown in the inset. The outer boundary of W51C is indicated by a white ellipse. Superposed is the </a:t>
            </a:r>
            <a:r>
              <a:rPr lang="en-US" sz="1200" b="0" i="1" u="none" strike="noStrike" kern="1200" baseline="0" dirty="0">
                <a:solidFill>
                  <a:schemeClr val="tx1"/>
                </a:solidFill>
                <a:latin typeface="+mn-lt"/>
                <a:ea typeface="+mn-ea"/>
                <a:cs typeface="+mn-cs"/>
              </a:rPr>
              <a:t>ROSAT </a:t>
            </a:r>
            <a:r>
              <a:rPr lang="en-US" sz="1200" b="0" i="0" u="none" strike="noStrike" kern="1200" baseline="0" dirty="0">
                <a:solidFill>
                  <a:schemeClr val="tx1"/>
                </a:solidFill>
                <a:latin typeface="+mn-lt"/>
                <a:ea typeface="+mn-ea"/>
                <a:cs typeface="+mn-cs"/>
              </a:rPr>
              <a:t>X-ray map (contours) from Koo et al. (1995). The region where shocked CO clumps (Koo &amp; Moon 1997b) were found is represented by a dashed magenta ellipse. A diamond near the </a:t>
            </a:r>
            <a:r>
              <a:rPr lang="en-US" sz="1200" b="0" i="0" u="none" strike="noStrike" kern="1200" baseline="0" dirty="0" err="1">
                <a:solidFill>
                  <a:schemeClr val="tx1"/>
                </a:solidFill>
                <a:latin typeface="+mn-lt"/>
                <a:ea typeface="+mn-ea"/>
                <a:cs typeface="+mn-cs"/>
              </a:rPr>
              <a:t>SNRcentroid</a:t>
            </a:r>
            <a:r>
              <a:rPr lang="en-US" sz="1200" b="0" i="0" u="none" strike="noStrike" kern="1200" baseline="0" dirty="0">
                <a:solidFill>
                  <a:schemeClr val="tx1"/>
                </a:solidFill>
                <a:latin typeface="+mn-lt"/>
                <a:ea typeface="+mn-ea"/>
                <a:cs typeface="+mn-cs"/>
              </a:rPr>
              <a:t> indicates CXO J192318.5+143035 (see the text). The positions of five Hii regions are indicated by green crosses </a:t>
            </a:r>
            <a:endParaRPr lang="it-IT" dirty="0"/>
          </a:p>
        </p:txBody>
      </p:sp>
      <p:sp>
        <p:nvSpPr>
          <p:cNvPr id="4" name="Segnaposto numero diapositiva 3"/>
          <p:cNvSpPr>
            <a:spLocks noGrp="1"/>
          </p:cNvSpPr>
          <p:nvPr>
            <p:ph type="sldNum" sz="quarter" idx="5"/>
          </p:nvPr>
        </p:nvSpPr>
        <p:spPr/>
        <p:txBody>
          <a:bodyPr/>
          <a:lstStyle/>
          <a:p>
            <a:fld id="{528D0A85-A11D-42CB-9403-B5C91B16A4F6}" type="slidenum">
              <a:rPr lang="it-IT" smtClean="0"/>
              <a:t>12</a:t>
            </a:fld>
            <a:endParaRPr lang="it-IT"/>
          </a:p>
        </p:txBody>
      </p:sp>
    </p:spTree>
    <p:extLst>
      <p:ext uri="{BB962C8B-B14F-4D97-AF65-F5344CB8AC3E}">
        <p14:creationId xmlns:p14="http://schemas.microsoft.com/office/powerpoint/2010/main" val="4218303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r>
              <a:rPr lang="it-IT" dirty="0"/>
              <a:t>Figura Brogan 2013</a:t>
            </a:r>
          </a:p>
          <a:p>
            <a:r>
              <a:rPr lang="it-IT" sz="1200" kern="1200" dirty="0">
                <a:solidFill>
                  <a:schemeClr val="tx1"/>
                </a:solidFill>
                <a:effectLst/>
                <a:latin typeface="+mn-lt"/>
                <a:ea typeface="+mn-ea"/>
                <a:cs typeface="+mn-cs"/>
              </a:rPr>
              <a:t>Fig. 6.— (a)-(b) Three color images of the W51 </a:t>
            </a:r>
            <a:r>
              <a:rPr lang="it-IT" sz="1200" kern="1200" dirty="0" err="1">
                <a:solidFill>
                  <a:schemeClr val="tx1"/>
                </a:solidFill>
                <a:effectLst/>
                <a:latin typeface="+mn-lt"/>
                <a:ea typeface="+mn-ea"/>
                <a:cs typeface="+mn-cs"/>
              </a:rPr>
              <a:t>complex</a:t>
            </a:r>
            <a:r>
              <a:rPr lang="it-IT" sz="1200" kern="1200" dirty="0">
                <a:solidFill>
                  <a:schemeClr val="tx1"/>
                </a:solidFill>
                <a:effectLst/>
                <a:latin typeface="+mn-lt"/>
                <a:ea typeface="+mn-ea"/>
                <a:cs typeface="+mn-cs"/>
              </a:rPr>
              <a:t> with red and green </a:t>
            </a:r>
            <a:r>
              <a:rPr lang="it-IT" sz="1200" kern="1200" dirty="0" err="1">
                <a:solidFill>
                  <a:schemeClr val="tx1"/>
                </a:solidFill>
                <a:effectLst/>
                <a:latin typeface="+mn-lt"/>
                <a:ea typeface="+mn-ea"/>
                <a:cs typeface="+mn-cs"/>
              </a:rPr>
              <a:t>mapped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toSpitzer</a:t>
            </a:r>
            <a:r>
              <a:rPr lang="it-IT" sz="1200" kern="1200" dirty="0">
                <a:solidFill>
                  <a:schemeClr val="tx1"/>
                </a:solidFill>
                <a:effectLst/>
                <a:latin typeface="+mn-lt"/>
                <a:ea typeface="+mn-ea"/>
                <a:cs typeface="+mn-cs"/>
              </a:rPr>
              <a:t> 8.0 and 4.6 </a:t>
            </a:r>
            <a:r>
              <a:rPr lang="it-IT" sz="1200" kern="1200" dirty="0" err="1">
                <a:solidFill>
                  <a:schemeClr val="tx1"/>
                </a:solidFill>
                <a:effectLst/>
                <a:latin typeface="+mn-lt"/>
                <a:ea typeface="+mn-ea"/>
                <a:cs typeface="+mn-cs"/>
              </a:rPr>
              <a:t>μm</a:t>
            </a:r>
            <a:r>
              <a:rPr lang="it-IT" sz="1200" kern="1200" dirty="0">
                <a:solidFill>
                  <a:schemeClr val="tx1"/>
                </a:solidFill>
                <a:effectLst/>
                <a:latin typeface="+mn-lt"/>
                <a:ea typeface="+mn-ea"/>
                <a:cs typeface="+mn-cs"/>
              </a:rPr>
              <a:t> from the GLIMPSE survey, </a:t>
            </a:r>
            <a:r>
              <a:rPr lang="it-IT" sz="1200" kern="1200" dirty="0" err="1">
                <a:solidFill>
                  <a:schemeClr val="tx1"/>
                </a:solidFill>
                <a:effectLst/>
                <a:latin typeface="+mn-lt"/>
                <a:ea typeface="+mn-ea"/>
                <a:cs typeface="+mn-cs"/>
              </a:rPr>
              <a:t>respectively</a:t>
            </a:r>
            <a:r>
              <a:rPr lang="it-IT" sz="1200" kern="1200" dirty="0">
                <a:solidFill>
                  <a:schemeClr val="tx1"/>
                </a:solidFill>
                <a:effectLst/>
                <a:latin typeface="+mn-lt"/>
                <a:ea typeface="+mn-ea"/>
                <a:cs typeface="+mn-cs"/>
              </a:rPr>
              <a:t>. In (a), blue </a:t>
            </a:r>
            <a:r>
              <a:rPr lang="it-IT" sz="1200" kern="1200" dirty="0" err="1">
                <a:solidFill>
                  <a:schemeClr val="tx1"/>
                </a:solidFill>
                <a:effectLst/>
                <a:latin typeface="+mn-lt"/>
                <a:ea typeface="+mn-ea"/>
                <a:cs typeface="+mn-cs"/>
              </a:rPr>
              <a:t>is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mapped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toVLA</a:t>
            </a:r>
            <a:r>
              <a:rPr lang="it-IT" sz="1200" kern="1200" dirty="0">
                <a:solidFill>
                  <a:schemeClr val="tx1"/>
                </a:solidFill>
                <a:effectLst/>
                <a:latin typeface="+mn-lt"/>
                <a:ea typeface="+mn-ea"/>
                <a:cs typeface="+mn-cs"/>
              </a:rPr>
              <a:t> B+C+D </a:t>
            </a:r>
            <a:r>
              <a:rPr lang="it-IT" sz="1200" kern="1200" dirty="0" err="1">
                <a:solidFill>
                  <a:schemeClr val="tx1"/>
                </a:solidFill>
                <a:effectLst/>
                <a:latin typeface="+mn-lt"/>
                <a:ea typeface="+mn-ea"/>
                <a:cs typeface="+mn-cs"/>
              </a:rPr>
              <a:t>configuration</a:t>
            </a:r>
            <a:r>
              <a:rPr lang="it-IT" sz="1200" kern="1200" dirty="0">
                <a:solidFill>
                  <a:schemeClr val="tx1"/>
                </a:solidFill>
                <a:effectLst/>
                <a:latin typeface="+mn-lt"/>
                <a:ea typeface="+mn-ea"/>
                <a:cs typeface="+mn-cs"/>
              </a:rPr>
              <a:t> 90 cm data </a:t>
            </a:r>
            <a:r>
              <a:rPr lang="it-IT" sz="1200" kern="1200" dirty="0" err="1">
                <a:solidFill>
                  <a:schemeClr val="tx1"/>
                </a:solidFill>
                <a:effectLst/>
                <a:latin typeface="+mn-lt"/>
                <a:ea typeface="+mn-ea"/>
                <a:cs typeface="+mn-cs"/>
              </a:rPr>
              <a:t>while</a:t>
            </a:r>
            <a:r>
              <a:rPr lang="it-IT" sz="1200" kern="1200" dirty="0">
                <a:solidFill>
                  <a:schemeClr val="tx1"/>
                </a:solidFill>
                <a:effectLst/>
                <a:latin typeface="+mn-lt"/>
                <a:ea typeface="+mn-ea"/>
                <a:cs typeface="+mn-cs"/>
              </a:rPr>
              <a:t> in (b) blue </a:t>
            </a:r>
            <a:r>
              <a:rPr lang="it-IT" sz="1200" kern="1200" dirty="0" err="1">
                <a:solidFill>
                  <a:schemeClr val="tx1"/>
                </a:solidFill>
                <a:effectLst/>
                <a:latin typeface="+mn-lt"/>
                <a:ea typeface="+mn-ea"/>
                <a:cs typeface="+mn-cs"/>
              </a:rPr>
              <a:t>is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mapped</a:t>
            </a:r>
            <a:r>
              <a:rPr lang="it-IT" sz="1200" kern="1200" dirty="0">
                <a:solidFill>
                  <a:schemeClr val="tx1"/>
                </a:solidFill>
                <a:effectLst/>
                <a:latin typeface="+mn-lt"/>
                <a:ea typeface="+mn-ea"/>
                <a:cs typeface="+mn-cs"/>
              </a:rPr>
              <a:t> to VLA B+C </a:t>
            </a:r>
            <a:r>
              <a:rPr lang="it-IT" sz="1200" kern="1200" dirty="0" err="1">
                <a:solidFill>
                  <a:schemeClr val="tx1"/>
                </a:solidFill>
                <a:effectLst/>
                <a:latin typeface="+mn-lt"/>
                <a:ea typeface="+mn-ea"/>
                <a:cs typeface="+mn-cs"/>
              </a:rPr>
              <a:t>config-uration</a:t>
            </a:r>
            <a:r>
              <a:rPr lang="it-IT" sz="1200" kern="1200" dirty="0">
                <a:solidFill>
                  <a:schemeClr val="tx1"/>
                </a:solidFill>
                <a:effectLst/>
                <a:latin typeface="+mn-lt"/>
                <a:ea typeface="+mn-ea"/>
                <a:cs typeface="+mn-cs"/>
              </a:rPr>
              <a:t> 400 cm data. (c) ROSAT soft X-ray </a:t>
            </a:r>
            <a:r>
              <a:rPr lang="it-IT" sz="1200" kern="1200" dirty="0" err="1">
                <a:solidFill>
                  <a:schemeClr val="tx1"/>
                </a:solidFill>
                <a:effectLst/>
                <a:latin typeface="+mn-lt"/>
                <a:ea typeface="+mn-ea"/>
                <a:cs typeface="+mn-cs"/>
              </a:rPr>
              <a:t>emission</a:t>
            </a:r>
            <a:r>
              <a:rPr lang="it-IT" sz="1200" kern="1200" dirty="0">
                <a:solidFill>
                  <a:schemeClr val="tx1"/>
                </a:solidFill>
                <a:effectLst/>
                <a:latin typeface="+mn-lt"/>
                <a:ea typeface="+mn-ea"/>
                <a:cs typeface="+mn-cs"/>
              </a:rPr>
              <a:t> from 0.7 to 2.5 </a:t>
            </a:r>
            <a:r>
              <a:rPr lang="it-IT" sz="1200" kern="1200" dirty="0" err="1">
                <a:solidFill>
                  <a:schemeClr val="tx1"/>
                </a:solidFill>
                <a:effectLst/>
                <a:latin typeface="+mn-lt"/>
                <a:ea typeface="+mn-ea"/>
                <a:cs typeface="+mn-cs"/>
              </a:rPr>
              <a:t>keV</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similar</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dataare</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shown</a:t>
            </a:r>
            <a:r>
              <a:rPr lang="it-IT" sz="1200" kern="1200" dirty="0">
                <a:solidFill>
                  <a:schemeClr val="tx1"/>
                </a:solidFill>
                <a:effectLst/>
                <a:latin typeface="+mn-lt"/>
                <a:ea typeface="+mn-ea"/>
                <a:cs typeface="+mn-cs"/>
              </a:rPr>
              <a:t> in Koo et al. (2002)). (d) ASCA hard X-ray </a:t>
            </a:r>
            <a:r>
              <a:rPr lang="it-IT" sz="1200" kern="1200" dirty="0" err="1">
                <a:solidFill>
                  <a:schemeClr val="tx1"/>
                </a:solidFill>
                <a:effectLst/>
                <a:latin typeface="+mn-lt"/>
                <a:ea typeface="+mn-ea"/>
                <a:cs typeface="+mn-cs"/>
              </a:rPr>
              <a:t>emission</a:t>
            </a:r>
            <a:r>
              <a:rPr lang="it-IT" sz="1200" kern="1200" dirty="0">
                <a:solidFill>
                  <a:schemeClr val="tx1"/>
                </a:solidFill>
                <a:effectLst/>
                <a:latin typeface="+mn-lt"/>
                <a:ea typeface="+mn-ea"/>
                <a:cs typeface="+mn-cs"/>
              </a:rPr>
              <a:t> from 2.5 to 6.0 </a:t>
            </a:r>
            <a:r>
              <a:rPr lang="it-IT" sz="1200" kern="1200" dirty="0" err="1">
                <a:solidFill>
                  <a:schemeClr val="tx1"/>
                </a:solidFill>
                <a:effectLst/>
                <a:latin typeface="+mn-lt"/>
                <a:ea typeface="+mn-ea"/>
                <a:cs typeface="+mn-cs"/>
              </a:rPr>
              <a:t>keV</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TheASCA</a:t>
            </a:r>
            <a:r>
              <a:rPr lang="it-IT" sz="1200" kern="1200" dirty="0">
                <a:solidFill>
                  <a:schemeClr val="tx1"/>
                </a:solidFill>
                <a:effectLst/>
                <a:latin typeface="+mn-lt"/>
                <a:ea typeface="+mn-ea"/>
                <a:cs typeface="+mn-cs"/>
              </a:rPr>
              <a:t> data are from Koo et al. (2002). In (c) and (d), the </a:t>
            </a:r>
            <a:r>
              <a:rPr lang="it-IT" sz="1200" kern="1200" dirty="0" err="1">
                <a:solidFill>
                  <a:schemeClr val="tx1"/>
                </a:solidFill>
                <a:effectLst/>
                <a:latin typeface="+mn-lt"/>
                <a:ea typeface="+mn-ea"/>
                <a:cs typeface="+mn-cs"/>
              </a:rPr>
              <a:t>grey</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contours</a:t>
            </a:r>
            <a:r>
              <a:rPr lang="it-IT" sz="1200" kern="1200" dirty="0">
                <a:solidFill>
                  <a:schemeClr val="tx1"/>
                </a:solidFill>
                <a:effectLst/>
                <a:latin typeface="+mn-lt"/>
                <a:ea typeface="+mn-ea"/>
                <a:cs typeface="+mn-cs"/>
              </a:rPr>
              <a:t> are from the 90 </a:t>
            </a:r>
            <a:r>
              <a:rPr lang="it-IT" sz="1200" kern="1200" dirty="0" err="1">
                <a:solidFill>
                  <a:schemeClr val="tx1"/>
                </a:solidFill>
                <a:effectLst/>
                <a:latin typeface="+mn-lt"/>
                <a:ea typeface="+mn-ea"/>
                <a:cs typeface="+mn-cs"/>
              </a:rPr>
              <a:t>cmimage</a:t>
            </a:r>
            <a:r>
              <a:rPr lang="it-IT" sz="1200" kern="1200" dirty="0">
                <a:solidFill>
                  <a:schemeClr val="tx1"/>
                </a:solidFill>
                <a:effectLst/>
                <a:latin typeface="+mn-lt"/>
                <a:ea typeface="+mn-ea"/>
                <a:cs typeface="+mn-cs"/>
              </a:rPr>
              <a:t> in (a) with </a:t>
            </a:r>
            <a:r>
              <a:rPr lang="it-IT" sz="1200" kern="1200" dirty="0" err="1">
                <a:solidFill>
                  <a:schemeClr val="tx1"/>
                </a:solidFill>
                <a:effectLst/>
                <a:latin typeface="+mn-lt"/>
                <a:ea typeface="+mn-ea"/>
                <a:cs typeface="+mn-cs"/>
              </a:rPr>
              <a:t>levels</a:t>
            </a:r>
            <a:r>
              <a:rPr lang="it-IT" sz="1200" kern="1200" dirty="0">
                <a:solidFill>
                  <a:schemeClr val="tx1"/>
                </a:solidFill>
                <a:effectLst/>
                <a:latin typeface="+mn-lt"/>
                <a:ea typeface="+mn-ea"/>
                <a:cs typeface="+mn-cs"/>
              </a:rPr>
              <a:t> of 60, 150, 300, and 400 </a:t>
            </a:r>
            <a:r>
              <a:rPr lang="it-IT" sz="1200" kern="1200" dirty="0" err="1">
                <a:solidFill>
                  <a:schemeClr val="tx1"/>
                </a:solidFill>
                <a:effectLst/>
                <a:latin typeface="+mn-lt"/>
                <a:ea typeface="+mn-ea"/>
                <a:cs typeface="+mn-cs"/>
              </a:rPr>
              <a:t>mJy</a:t>
            </a:r>
            <a:r>
              <a:rPr lang="it-IT" sz="1200" kern="1200" dirty="0">
                <a:solidFill>
                  <a:schemeClr val="tx1"/>
                </a:solidFill>
                <a:effectLst/>
                <a:latin typeface="+mn-lt"/>
                <a:ea typeface="+mn-ea"/>
                <a:cs typeface="+mn-cs"/>
              </a:rPr>
              <a:t> beam−1. The OH (1720 MHz) </a:t>
            </a:r>
            <a:r>
              <a:rPr lang="it-IT" sz="1200" kern="1200" dirty="0" err="1">
                <a:solidFill>
                  <a:schemeClr val="tx1"/>
                </a:solidFill>
                <a:effectLst/>
                <a:latin typeface="+mn-lt"/>
                <a:ea typeface="+mn-ea"/>
                <a:cs typeface="+mn-cs"/>
              </a:rPr>
              <a:t>maserlocations</a:t>
            </a:r>
            <a:r>
              <a:rPr lang="it-IT" sz="1200" kern="1200" dirty="0">
                <a:solidFill>
                  <a:schemeClr val="tx1"/>
                </a:solidFill>
                <a:effectLst/>
                <a:latin typeface="+mn-lt"/>
                <a:ea typeface="+mn-ea"/>
                <a:cs typeface="+mn-cs"/>
              </a:rPr>
              <a:t> are </a:t>
            </a:r>
            <a:r>
              <a:rPr lang="it-IT" sz="1200" kern="1200" dirty="0" err="1">
                <a:solidFill>
                  <a:schemeClr val="tx1"/>
                </a:solidFill>
                <a:effectLst/>
                <a:latin typeface="+mn-lt"/>
                <a:ea typeface="+mn-ea"/>
                <a:cs typeface="+mn-cs"/>
              </a:rPr>
              <a:t>marked</a:t>
            </a:r>
            <a:r>
              <a:rPr lang="it-IT" sz="1200" kern="1200" dirty="0">
                <a:solidFill>
                  <a:schemeClr val="tx1"/>
                </a:solidFill>
                <a:effectLst/>
                <a:latin typeface="+mn-lt"/>
                <a:ea typeface="+mn-ea"/>
                <a:cs typeface="+mn-cs"/>
              </a:rPr>
              <a:t> by a single green or black + symbol and the PWN candidate CXOJ192318.5+1403035 from Koo et al. (2005) </a:t>
            </a:r>
            <a:r>
              <a:rPr lang="it-IT" sz="1200" kern="1200" dirty="0" err="1">
                <a:solidFill>
                  <a:schemeClr val="tx1"/>
                </a:solidFill>
                <a:effectLst/>
                <a:latin typeface="+mn-lt"/>
                <a:ea typeface="+mn-ea"/>
                <a:cs typeface="+mn-cs"/>
              </a:rPr>
              <a:t>is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marked</a:t>
            </a:r>
            <a:r>
              <a:rPr lang="it-IT" sz="1200" kern="1200" dirty="0">
                <a:solidFill>
                  <a:schemeClr val="tx1"/>
                </a:solidFill>
                <a:effectLst/>
                <a:latin typeface="+mn-lt"/>
                <a:ea typeface="+mn-ea"/>
                <a:cs typeface="+mn-cs"/>
              </a:rPr>
              <a:t> by a black or white </a:t>
            </a:r>
            <a:r>
              <a:rPr lang="it-IT" sz="1200" kern="1200" dirty="0" err="1">
                <a:solidFill>
                  <a:schemeClr val="tx1"/>
                </a:solidFill>
                <a:effectLst/>
                <a:latin typeface="+mn-lt"/>
                <a:ea typeface="+mn-ea"/>
                <a:cs typeface="+mn-cs"/>
              </a:rPr>
              <a:t>diamond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Thelocation</a:t>
            </a:r>
            <a:r>
              <a:rPr lang="it-IT" sz="1200" kern="1200" dirty="0">
                <a:solidFill>
                  <a:schemeClr val="tx1"/>
                </a:solidFill>
                <a:effectLst/>
                <a:latin typeface="+mn-lt"/>
                <a:ea typeface="+mn-ea"/>
                <a:cs typeface="+mn-cs"/>
              </a:rPr>
              <a:t> of the W51B H ii </a:t>
            </a:r>
            <a:r>
              <a:rPr lang="it-IT" sz="1200" kern="1200" dirty="0" err="1">
                <a:solidFill>
                  <a:schemeClr val="tx1"/>
                </a:solidFill>
                <a:effectLst/>
                <a:latin typeface="+mn-lt"/>
                <a:ea typeface="+mn-ea"/>
                <a:cs typeface="+mn-cs"/>
              </a:rPr>
              <a:t>region</a:t>
            </a:r>
            <a:r>
              <a:rPr lang="it-IT" sz="1200" kern="1200" dirty="0">
                <a:solidFill>
                  <a:schemeClr val="tx1"/>
                </a:solidFill>
                <a:effectLst/>
                <a:latin typeface="+mn-lt"/>
                <a:ea typeface="+mn-ea"/>
                <a:cs typeface="+mn-cs"/>
              </a:rPr>
              <a:t> G49.2-0.3 </a:t>
            </a:r>
            <a:r>
              <a:rPr lang="it-IT" sz="1200" kern="1200" dirty="0" err="1">
                <a:solidFill>
                  <a:schemeClr val="tx1"/>
                </a:solidFill>
                <a:effectLst/>
                <a:latin typeface="+mn-lt"/>
                <a:ea typeface="+mn-ea"/>
                <a:cs typeface="+mn-cs"/>
              </a:rPr>
              <a:t>is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also</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indicated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Additionally</a:t>
            </a:r>
            <a:r>
              <a:rPr lang="it-IT" sz="1200" kern="1200" dirty="0">
                <a:solidFill>
                  <a:schemeClr val="tx1"/>
                </a:solidFill>
                <a:effectLst/>
                <a:latin typeface="+mn-lt"/>
                <a:ea typeface="+mn-ea"/>
                <a:cs typeface="+mn-cs"/>
              </a:rPr>
              <a:t>, the </a:t>
            </a:r>
            <a:r>
              <a:rPr lang="it-IT" sz="1200" kern="1200" dirty="0" err="1">
                <a:solidFill>
                  <a:schemeClr val="tx1"/>
                </a:solidFill>
                <a:effectLst/>
                <a:latin typeface="+mn-lt"/>
                <a:ea typeface="+mn-ea"/>
                <a:cs typeface="+mn-cs"/>
              </a:rPr>
              <a:t>region</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withinwhich</a:t>
            </a:r>
            <a:r>
              <a:rPr lang="it-IT" sz="1200" kern="1200" dirty="0">
                <a:solidFill>
                  <a:schemeClr val="tx1"/>
                </a:solidFill>
                <a:effectLst/>
                <a:latin typeface="+mn-lt"/>
                <a:ea typeface="+mn-ea"/>
                <a:cs typeface="+mn-cs"/>
              </a:rPr>
              <a:t> strong TeV </a:t>
            </a:r>
            <a:r>
              <a:rPr lang="it-IT" sz="1200" kern="1200" dirty="0" err="1">
                <a:solidFill>
                  <a:schemeClr val="tx1"/>
                </a:solidFill>
                <a:effectLst/>
                <a:latin typeface="+mn-lt"/>
                <a:ea typeface="+mn-ea"/>
                <a:cs typeface="+mn-cs"/>
              </a:rPr>
              <a:t>emission</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was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detected</a:t>
            </a:r>
            <a:r>
              <a:rPr lang="it-IT" sz="1200" kern="1200" dirty="0">
                <a:solidFill>
                  <a:schemeClr val="tx1"/>
                </a:solidFill>
                <a:effectLst/>
                <a:latin typeface="+mn-lt"/>
                <a:ea typeface="+mn-ea"/>
                <a:cs typeface="+mn-cs"/>
              </a:rPr>
              <a:t> by MAGIC </a:t>
            </a:r>
            <a:r>
              <a:rPr lang="it-IT" sz="1200" kern="1200" dirty="0" err="1">
                <a:solidFill>
                  <a:schemeClr val="tx1"/>
                </a:solidFill>
                <a:effectLst/>
                <a:latin typeface="+mn-lt"/>
                <a:ea typeface="+mn-ea"/>
                <a:cs typeface="+mn-cs"/>
              </a:rPr>
              <a:t>is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indicated</a:t>
            </a:r>
            <a:r>
              <a:rPr lang="it-IT" sz="1200" kern="1200" dirty="0">
                <a:solidFill>
                  <a:schemeClr val="tx1"/>
                </a:solidFill>
                <a:effectLst/>
                <a:latin typeface="+mn-lt"/>
                <a:ea typeface="+mn-ea"/>
                <a:cs typeface="+mn-cs"/>
              </a:rPr>
              <a:t> by the </a:t>
            </a:r>
            <a:r>
              <a:rPr lang="it-IT" sz="1200" kern="1200" dirty="0" err="1">
                <a:solidFill>
                  <a:schemeClr val="tx1"/>
                </a:solidFill>
                <a:effectLst/>
                <a:latin typeface="+mn-lt"/>
                <a:ea typeface="+mn-ea"/>
                <a:cs typeface="+mn-cs"/>
              </a:rPr>
              <a:t>dashed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yellow</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circle</a:t>
            </a:r>
            <a:r>
              <a:rPr lang="it-IT" sz="1200" kern="1200" dirty="0">
                <a:solidFill>
                  <a:schemeClr val="tx1"/>
                </a:solidFill>
                <a:effectLst/>
                <a:latin typeface="+mn-lt"/>
                <a:ea typeface="+mn-ea"/>
                <a:cs typeface="+mn-cs"/>
              </a:rPr>
              <a:t>(Aleksi ́c et al. 2012).</a:t>
            </a:r>
            <a:r>
              <a:rPr lang="it-IT" dirty="0"/>
              <a:t> </a:t>
            </a:r>
            <a:br>
              <a:rPr lang="it-IT" dirty="0"/>
            </a:br>
            <a:r>
              <a:rPr lang="it-IT" i="1" dirty="0"/>
              <a:t>(PDF) OH (1720 MHz) MASERS: A MULTIWAVELENGTH STUDY OF THE INTERACTION BETWEEN THE W51C SUPERNOVA REMNANT AND THE W51B STAR FORMING REGION</a:t>
            </a:r>
            <a:r>
              <a:rPr lang="it-IT" dirty="0"/>
              <a:t>. </a:t>
            </a:r>
            <a:r>
              <a:rPr lang="it-IT" dirty="0" err="1"/>
              <a:t>Available</a:t>
            </a:r>
            <a:r>
              <a:rPr lang="it-IT" dirty="0"/>
              <a:t> from: </a:t>
            </a:r>
            <a:r>
              <a:rPr lang="it-IT" dirty="0">
                <a:hlinkClick r:id="rId3"/>
              </a:rPr>
              <a:t>https://www.researchgate.net/publication/236688129_OH_1720_MHz_MASERS_A_MULTIWAVELENGTH_STUDY_OF_THE_INTERACTION_BETWEEN_THE_W51C_SUPERNOVA_REMNANT_AND_THE_W51B_STAR_FORMING_REGION#fullTextFileContent</a:t>
            </a:r>
            <a:r>
              <a:rPr lang="it-IT" dirty="0"/>
              <a:t> [</a:t>
            </a:r>
            <a:r>
              <a:rPr lang="it-IT" dirty="0" err="1"/>
              <a:t>accessed</a:t>
            </a:r>
            <a:r>
              <a:rPr lang="it-IT" dirty="0"/>
              <a:t> Jul 09 2026].</a:t>
            </a:r>
          </a:p>
        </p:txBody>
      </p:sp>
      <p:sp>
        <p:nvSpPr>
          <p:cNvPr id="4" name="Segnaposto numero diapositiva 3"/>
          <p:cNvSpPr>
            <a:spLocks noGrp="1"/>
          </p:cNvSpPr>
          <p:nvPr>
            <p:ph type="sldNum" sz="quarter" idx="5"/>
          </p:nvPr>
        </p:nvSpPr>
        <p:spPr/>
        <p:txBody>
          <a:bodyPr/>
          <a:lstStyle/>
          <a:p>
            <a:fld id="{528D0A85-A11D-42CB-9403-B5C91B16A4F6}" type="slidenum">
              <a:rPr lang="it-IT" smtClean="0"/>
              <a:t>13</a:t>
            </a:fld>
            <a:endParaRPr lang="it-IT"/>
          </a:p>
        </p:txBody>
      </p:sp>
    </p:spTree>
    <p:extLst>
      <p:ext uri="{BB962C8B-B14F-4D97-AF65-F5344CB8AC3E}">
        <p14:creationId xmlns:p14="http://schemas.microsoft.com/office/powerpoint/2010/main" val="1784840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CABC-9280-8EAB-8FC6-EB286768FEE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E5DC1DD-BBCF-C19F-51C6-E7C4E521B363}"/>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72715116-9565-EDC8-233A-F0E765F01FF1}"/>
              </a:ext>
            </a:extLst>
          </p:cNvPr>
          <p:cNvSpPr>
            <a:spLocks noGrp="1"/>
          </p:cNvSpPr>
          <p:nvPr>
            <p:ph type="body" idx="1"/>
          </p:nvPr>
        </p:nvSpPr>
        <p:spPr/>
        <p:txBody>
          <a:bodyPr/>
          <a:lstStyle/>
          <a:p>
            <a:r>
              <a:rPr lang="it-IT" b="1" dirty="0"/>
              <a:t>🔭 Data policy degli attuali IACT (MAGIC, VERITAS, H.E.S.S.)</a:t>
            </a:r>
          </a:p>
          <a:p>
            <a:r>
              <a:rPr lang="it-IT" dirty="0"/>
              <a:t>In </a:t>
            </a:r>
            <a:r>
              <a:rPr lang="it-IT" b="1" dirty="0"/>
              <a:t>sintesi</a:t>
            </a:r>
            <a:r>
              <a:rPr lang="it-IT" dirty="0"/>
              <a:t>:</a:t>
            </a:r>
            <a:br>
              <a:rPr lang="it-IT" dirty="0"/>
            </a:br>
            <a:r>
              <a:rPr lang="it-IT" dirty="0"/>
              <a:t>👉 </a:t>
            </a:r>
            <a:r>
              <a:rPr lang="it-IT" b="1" dirty="0"/>
              <a:t>non sono open </a:t>
            </a:r>
            <a:r>
              <a:rPr lang="it-IT" b="1" dirty="0" err="1"/>
              <a:t>observatories</a:t>
            </a:r>
            <a:r>
              <a:rPr lang="it-IT" dirty="0"/>
              <a:t>; operano come </a:t>
            </a:r>
            <a:r>
              <a:rPr lang="it-IT" b="1" dirty="0"/>
              <a:t>esperimenti di collaborazione</a:t>
            </a:r>
            <a:r>
              <a:rPr lang="it-IT" dirty="0"/>
              <a:t>, con dati </a:t>
            </a:r>
            <a:r>
              <a:rPr lang="it-IT" b="1" dirty="0"/>
              <a:t>proprietari</a:t>
            </a:r>
            <a:r>
              <a:rPr lang="it-IT" dirty="0"/>
              <a:t>.</a:t>
            </a:r>
          </a:p>
          <a:p>
            <a:br>
              <a:rPr lang="it-IT" dirty="0"/>
            </a:br>
            <a:endParaRPr lang="it-IT" dirty="0"/>
          </a:p>
          <a:p>
            <a:r>
              <a:rPr lang="it-IT" b="1" dirty="0"/>
              <a:t>MAGIC</a:t>
            </a:r>
          </a:p>
          <a:p>
            <a:r>
              <a:rPr lang="it-IT" b="1" dirty="0"/>
              <a:t>Policy</a:t>
            </a:r>
            <a:endParaRPr lang="it-IT" dirty="0"/>
          </a:p>
          <a:p>
            <a:r>
              <a:rPr lang="it-IT" dirty="0"/>
              <a:t>Dati </a:t>
            </a:r>
            <a:r>
              <a:rPr lang="it-IT" b="1" dirty="0"/>
              <a:t>proprietari della collaborazione</a:t>
            </a:r>
            <a:endParaRPr lang="it-IT" dirty="0"/>
          </a:p>
          <a:p>
            <a:r>
              <a:rPr lang="it-IT" dirty="0"/>
              <a:t>Accesso riservato ai membri MAGIC</a:t>
            </a:r>
          </a:p>
          <a:p>
            <a:r>
              <a:rPr lang="it-IT" dirty="0"/>
              <a:t>Osservazioni PI-</a:t>
            </a:r>
            <a:r>
              <a:rPr lang="it-IT" dirty="0" err="1"/>
              <a:t>based</a:t>
            </a:r>
            <a:r>
              <a:rPr lang="it-IT" dirty="0"/>
              <a:t>, ma </a:t>
            </a:r>
            <a:r>
              <a:rPr lang="it-IT" b="1" dirty="0"/>
              <a:t>il PI deve essere interno</a:t>
            </a:r>
            <a:endParaRPr lang="it-IT" dirty="0"/>
          </a:p>
          <a:p>
            <a:r>
              <a:rPr lang="it-IT" dirty="0"/>
              <a:t>Nessun archivio pubblico di event-</a:t>
            </a:r>
            <a:r>
              <a:rPr lang="it-IT" dirty="0" err="1"/>
              <a:t>level</a:t>
            </a:r>
            <a:r>
              <a:rPr lang="it-IT" dirty="0"/>
              <a:t> data</a:t>
            </a:r>
          </a:p>
          <a:p>
            <a:r>
              <a:rPr lang="it-IT" b="1" dirty="0"/>
              <a:t>Cosa è pubblico</a:t>
            </a:r>
            <a:endParaRPr lang="it-IT" dirty="0"/>
          </a:p>
          <a:p>
            <a:r>
              <a:rPr lang="it-IT" dirty="0"/>
              <a:t>Risultati pubblicati (spettri, light curve, SED)</a:t>
            </a:r>
          </a:p>
          <a:p>
            <a:r>
              <a:rPr lang="it-IT" dirty="0"/>
              <a:t>Talvolta </a:t>
            </a:r>
            <a:r>
              <a:rPr lang="it-IT" b="1" dirty="0"/>
              <a:t>high-</a:t>
            </a:r>
            <a:r>
              <a:rPr lang="it-IT" b="1" dirty="0" err="1"/>
              <a:t>level</a:t>
            </a:r>
            <a:r>
              <a:rPr lang="it-IT" b="1" dirty="0"/>
              <a:t> data</a:t>
            </a:r>
            <a:r>
              <a:rPr lang="it-IT" dirty="0"/>
              <a:t> rilasciati per casi specifici (es. campagne MWL), ma </a:t>
            </a:r>
            <a:r>
              <a:rPr lang="it-IT" b="1" dirty="0"/>
              <a:t>non sistematicamente</a:t>
            </a:r>
            <a:endParaRPr lang="it-IT" dirty="0"/>
          </a:p>
          <a:p>
            <a:r>
              <a:rPr lang="it-IT" b="1" dirty="0"/>
              <a:t>Messaggio chiave</a:t>
            </a:r>
            <a:endParaRPr lang="it-IT" dirty="0"/>
          </a:p>
          <a:p>
            <a:r>
              <a:rPr lang="it-IT" dirty="0"/>
              <a:t>MAGIC follows a </a:t>
            </a:r>
            <a:r>
              <a:rPr lang="it-IT" b="1" dirty="0" err="1"/>
              <a:t>collaboration-based</a:t>
            </a:r>
            <a:r>
              <a:rPr lang="it-IT" b="1" dirty="0"/>
              <a:t> </a:t>
            </a:r>
            <a:r>
              <a:rPr lang="it-IT" b="1" dirty="0" err="1"/>
              <a:t>proprietary</a:t>
            </a:r>
            <a:r>
              <a:rPr lang="it-IT" b="1" dirty="0"/>
              <a:t> data policy</a:t>
            </a:r>
            <a:r>
              <a:rPr lang="it-IT" dirty="0"/>
              <a:t>, with no general public data release.</a:t>
            </a:r>
          </a:p>
          <a:p>
            <a:br>
              <a:rPr lang="it-IT" dirty="0"/>
            </a:br>
            <a:endParaRPr lang="it-IT" dirty="0"/>
          </a:p>
          <a:p>
            <a:r>
              <a:rPr lang="it-IT" b="1" dirty="0"/>
              <a:t>VERITAS</a:t>
            </a:r>
          </a:p>
          <a:p>
            <a:r>
              <a:rPr lang="it-IT" b="1" dirty="0"/>
              <a:t>Policy</a:t>
            </a:r>
            <a:endParaRPr lang="it-IT" dirty="0"/>
          </a:p>
          <a:p>
            <a:r>
              <a:rPr lang="it-IT" dirty="0"/>
              <a:t>Simile a MAGIC</a:t>
            </a:r>
          </a:p>
          <a:p>
            <a:r>
              <a:rPr lang="it-IT" dirty="0"/>
              <a:t>Dati </a:t>
            </a:r>
            <a:r>
              <a:rPr lang="it-IT" b="1" dirty="0"/>
              <a:t>completamente interni alla collaborazione</a:t>
            </a:r>
            <a:endParaRPr lang="it-IT" dirty="0"/>
          </a:p>
          <a:p>
            <a:r>
              <a:rPr lang="it-IT" dirty="0" err="1"/>
              <a:t>Proprietary</a:t>
            </a:r>
            <a:r>
              <a:rPr lang="it-IT" dirty="0"/>
              <a:t> </a:t>
            </a:r>
            <a:r>
              <a:rPr lang="it-IT" dirty="0" err="1"/>
              <a:t>period</a:t>
            </a:r>
            <a:r>
              <a:rPr lang="it-IT" dirty="0"/>
              <a:t> di fatto </a:t>
            </a:r>
            <a:r>
              <a:rPr lang="it-IT" b="1" dirty="0"/>
              <a:t>illimitato</a:t>
            </a:r>
            <a:r>
              <a:rPr lang="it-IT" dirty="0"/>
              <a:t> (finché non deciso internamente)</a:t>
            </a:r>
          </a:p>
          <a:p>
            <a:r>
              <a:rPr lang="it-IT" b="1" dirty="0"/>
              <a:t>Cosa è pubblico</a:t>
            </a:r>
            <a:endParaRPr lang="it-IT" dirty="0"/>
          </a:p>
          <a:p>
            <a:r>
              <a:rPr lang="it-IT" dirty="0"/>
              <a:t>Prodotti scientifici nelle pubblicazioni</a:t>
            </a:r>
          </a:p>
          <a:p>
            <a:r>
              <a:rPr lang="it-IT" dirty="0"/>
              <a:t>Nessun accesso pubblico a event list o </a:t>
            </a:r>
            <a:r>
              <a:rPr lang="it-IT" dirty="0" err="1"/>
              <a:t>IRFs</a:t>
            </a:r>
            <a:endParaRPr lang="it-IT" dirty="0"/>
          </a:p>
          <a:p>
            <a:r>
              <a:rPr lang="it-IT" b="1" dirty="0"/>
              <a:t>Messaggio chiave</a:t>
            </a:r>
            <a:endParaRPr lang="it-IT" dirty="0"/>
          </a:p>
          <a:p>
            <a:r>
              <a:rPr lang="it-IT" dirty="0"/>
              <a:t>VERITAS data are </a:t>
            </a:r>
            <a:r>
              <a:rPr lang="it-IT" dirty="0" err="1"/>
              <a:t>managed</a:t>
            </a:r>
            <a:r>
              <a:rPr lang="it-IT" dirty="0"/>
              <a:t> </a:t>
            </a:r>
            <a:r>
              <a:rPr lang="it-IT" dirty="0" err="1"/>
              <a:t>internally</a:t>
            </a:r>
            <a:r>
              <a:rPr lang="it-IT" dirty="0"/>
              <a:t> by the </a:t>
            </a:r>
            <a:r>
              <a:rPr lang="it-IT" dirty="0" err="1"/>
              <a:t>collaboration</a:t>
            </a:r>
            <a:r>
              <a:rPr lang="it-IT" dirty="0"/>
              <a:t>, with no </a:t>
            </a:r>
            <a:r>
              <a:rPr lang="it-IT" dirty="0" err="1"/>
              <a:t>formal</a:t>
            </a:r>
            <a:r>
              <a:rPr lang="it-IT" dirty="0"/>
              <a:t> open-data policy.</a:t>
            </a:r>
          </a:p>
          <a:p>
            <a:br>
              <a:rPr lang="it-IT" dirty="0"/>
            </a:br>
            <a:endParaRPr lang="it-IT" dirty="0"/>
          </a:p>
          <a:p>
            <a:r>
              <a:rPr lang="it-IT" b="1" dirty="0"/>
              <a:t>H.E.S.S.</a:t>
            </a:r>
          </a:p>
          <a:p>
            <a:r>
              <a:rPr lang="it-IT" b="1" dirty="0"/>
              <a:t>Policy</a:t>
            </a:r>
            <a:endParaRPr lang="it-IT" dirty="0"/>
          </a:p>
          <a:p>
            <a:r>
              <a:rPr lang="it-IT" dirty="0"/>
              <a:t>Storicamente </a:t>
            </a:r>
            <a:r>
              <a:rPr lang="it-IT" b="1" dirty="0" err="1"/>
              <a:t>collaboration-owned</a:t>
            </a:r>
            <a:r>
              <a:rPr lang="it-IT" b="1" dirty="0"/>
              <a:t> data</a:t>
            </a:r>
            <a:endParaRPr lang="it-IT" dirty="0"/>
          </a:p>
          <a:p>
            <a:r>
              <a:rPr lang="it-IT" dirty="0"/>
              <a:t>PI-</a:t>
            </a:r>
            <a:r>
              <a:rPr lang="it-IT" dirty="0" err="1"/>
              <a:t>based</a:t>
            </a:r>
            <a:r>
              <a:rPr lang="it-IT" dirty="0"/>
              <a:t> </a:t>
            </a:r>
            <a:r>
              <a:rPr lang="it-IT" dirty="0" err="1"/>
              <a:t>observations</a:t>
            </a:r>
            <a:r>
              <a:rPr lang="it-IT" dirty="0"/>
              <a:t>, ma PI interni</a:t>
            </a:r>
          </a:p>
          <a:p>
            <a:r>
              <a:rPr lang="it-IT" dirty="0"/>
              <a:t>Nessun archivio pubblico strutturato</a:t>
            </a:r>
          </a:p>
          <a:p>
            <a:r>
              <a:rPr lang="it-IT" b="1" dirty="0"/>
              <a:t>Eccezioni importanti</a:t>
            </a:r>
            <a:endParaRPr lang="it-IT" dirty="0"/>
          </a:p>
          <a:p>
            <a:r>
              <a:rPr lang="it-IT" b="1" dirty="0"/>
              <a:t>H.E.S.S. DL3 public data release</a:t>
            </a:r>
            <a:r>
              <a:rPr lang="it-IT" dirty="0"/>
              <a:t> (piccole selezioni per:</a:t>
            </a:r>
          </a:p>
          <a:p>
            <a:pPr lvl="1"/>
            <a:r>
              <a:rPr lang="it-IT" dirty="0"/>
              <a:t>test software</a:t>
            </a:r>
          </a:p>
          <a:p>
            <a:pPr lvl="1"/>
            <a:r>
              <a:rPr lang="it-IT" dirty="0" err="1"/>
              <a:t>outreach</a:t>
            </a:r>
            <a:endParaRPr lang="it-IT" dirty="0"/>
          </a:p>
          <a:p>
            <a:pPr lvl="1"/>
            <a:r>
              <a:rPr lang="it-IT" dirty="0"/>
              <a:t>preparazione CTA)</a:t>
            </a:r>
          </a:p>
          <a:p>
            <a:r>
              <a:rPr lang="it-IT" dirty="0"/>
              <a:t>Non rappresentativo del dataset completo</a:t>
            </a:r>
          </a:p>
          <a:p>
            <a:r>
              <a:rPr lang="it-IT" b="1" dirty="0"/>
              <a:t>Messaggio chiave</a:t>
            </a:r>
            <a:endParaRPr lang="it-IT" dirty="0"/>
          </a:p>
          <a:p>
            <a:r>
              <a:rPr lang="it-IT" dirty="0"/>
              <a:t>H.E.S.S. </a:t>
            </a:r>
            <a:r>
              <a:rPr lang="it-IT" dirty="0" err="1"/>
              <a:t>primarily</a:t>
            </a:r>
            <a:r>
              <a:rPr lang="it-IT" dirty="0"/>
              <a:t> follows a </a:t>
            </a:r>
            <a:r>
              <a:rPr lang="it-IT" dirty="0" err="1"/>
              <a:t>proprietary</a:t>
            </a:r>
            <a:r>
              <a:rPr lang="it-IT" dirty="0"/>
              <a:t> </a:t>
            </a:r>
            <a:r>
              <a:rPr lang="it-IT" dirty="0" err="1"/>
              <a:t>collaboration-based</a:t>
            </a:r>
            <a:r>
              <a:rPr lang="it-IT" dirty="0"/>
              <a:t> data policy, with limited public releases of high-</a:t>
            </a:r>
            <a:r>
              <a:rPr lang="it-IT" dirty="0" err="1"/>
              <a:t>level</a:t>
            </a:r>
            <a:r>
              <a:rPr lang="it-IT" dirty="0"/>
              <a:t> data.</a:t>
            </a:r>
          </a:p>
          <a:p>
            <a:br>
              <a:rPr lang="it-IT" dirty="0"/>
            </a:br>
            <a:endParaRPr lang="it-IT" dirty="0"/>
          </a:p>
          <a:p>
            <a:r>
              <a:rPr lang="it-IT" b="1" dirty="0"/>
              <a:t>🧠 Confronto sintetico (slide-ready)</a:t>
            </a:r>
          </a:p>
          <a:p>
            <a:r>
              <a:rPr lang="it-IT" dirty="0" err="1"/>
              <a:t>EsperimentoOpen</a:t>
            </a:r>
            <a:r>
              <a:rPr lang="it-IT" dirty="0"/>
              <a:t> </a:t>
            </a:r>
            <a:r>
              <a:rPr lang="it-IT" dirty="0" err="1"/>
              <a:t>dataProprietary</a:t>
            </a:r>
            <a:r>
              <a:rPr lang="it-IT" dirty="0"/>
              <a:t> </a:t>
            </a:r>
            <a:r>
              <a:rPr lang="it-IT" dirty="0" err="1"/>
              <a:t>periodNoteMAGIC</a:t>
            </a:r>
            <a:r>
              <a:rPr lang="it-IT" dirty="0"/>
              <a:t>❌ </a:t>
            </a:r>
            <a:r>
              <a:rPr lang="it-IT" dirty="0" err="1"/>
              <a:t>NoCollaborazioneDati</a:t>
            </a:r>
            <a:r>
              <a:rPr lang="it-IT" dirty="0"/>
              <a:t> accessibili solo ai </a:t>
            </a:r>
            <a:r>
              <a:rPr lang="it-IT" dirty="0" err="1"/>
              <a:t>membriVERITAS</a:t>
            </a:r>
            <a:r>
              <a:rPr lang="it-IT" dirty="0"/>
              <a:t>❌ </a:t>
            </a:r>
            <a:r>
              <a:rPr lang="it-IT" dirty="0" err="1"/>
              <a:t>NoCollaborazioneNessun</a:t>
            </a:r>
            <a:r>
              <a:rPr lang="it-IT" dirty="0"/>
              <a:t> archivio </a:t>
            </a:r>
            <a:r>
              <a:rPr lang="it-IT" dirty="0" err="1"/>
              <a:t>pubblicoH.E.S.S</a:t>
            </a:r>
            <a:r>
              <a:rPr lang="it-IT" dirty="0"/>
              <a:t>.❌ No (🟡 parziale)</a:t>
            </a:r>
            <a:r>
              <a:rPr lang="it-IT" dirty="0" err="1"/>
              <a:t>CollaborazionePiccoli</a:t>
            </a:r>
            <a:r>
              <a:rPr lang="it-IT" dirty="0"/>
              <a:t> dataset DL3 </a:t>
            </a:r>
            <a:r>
              <a:rPr lang="it-IT" dirty="0" err="1"/>
              <a:t>pubblici</a:t>
            </a:r>
            <a:r>
              <a:rPr lang="it-IT" b="1" dirty="0" err="1"/>
              <a:t>CTAO</a:t>
            </a:r>
            <a:r>
              <a:rPr lang="it-IT" dirty="0"/>
              <a:t>✅ </a:t>
            </a:r>
            <a:r>
              <a:rPr lang="it-IT" dirty="0" err="1"/>
              <a:t>SìLimitatoOpen</a:t>
            </a:r>
            <a:r>
              <a:rPr lang="it-IT" dirty="0"/>
              <a:t> </a:t>
            </a:r>
            <a:r>
              <a:rPr lang="it-IT" dirty="0" err="1"/>
              <a:t>observatory</a:t>
            </a:r>
            <a:r>
              <a:rPr lang="it-IT" dirty="0"/>
              <a:t>, FAIR</a:t>
            </a:r>
          </a:p>
          <a:p>
            <a:br>
              <a:rPr lang="it-IT" dirty="0"/>
            </a:br>
            <a:r>
              <a:rPr lang="it-IT" b="1" dirty="0"/>
              <a:t>🎯 Frase perfetta da dire a voce (molto efficace)</a:t>
            </a:r>
          </a:p>
          <a:p>
            <a:r>
              <a:rPr lang="it-IT" dirty="0" err="1"/>
              <a:t>Current</a:t>
            </a:r>
            <a:r>
              <a:rPr lang="it-IT" dirty="0"/>
              <a:t> </a:t>
            </a:r>
            <a:r>
              <a:rPr lang="it-IT" dirty="0" err="1"/>
              <a:t>Cherenkov</a:t>
            </a:r>
            <a:r>
              <a:rPr lang="it-IT" dirty="0"/>
              <a:t> </a:t>
            </a:r>
            <a:r>
              <a:rPr lang="it-IT" dirty="0" err="1"/>
              <a:t>telescopes</a:t>
            </a:r>
            <a:r>
              <a:rPr lang="it-IT" dirty="0"/>
              <a:t> operate under </a:t>
            </a:r>
            <a:r>
              <a:rPr lang="it-IT" dirty="0" err="1"/>
              <a:t>collaboration-based</a:t>
            </a:r>
            <a:r>
              <a:rPr lang="it-IT" dirty="0"/>
              <a:t> </a:t>
            </a:r>
            <a:r>
              <a:rPr lang="it-IT" dirty="0" err="1"/>
              <a:t>proprietary</a:t>
            </a:r>
            <a:r>
              <a:rPr lang="it-IT" dirty="0"/>
              <a:t> data policies, </a:t>
            </a:r>
            <a:r>
              <a:rPr lang="it-IT" dirty="0" err="1"/>
              <a:t>which</a:t>
            </a:r>
            <a:r>
              <a:rPr lang="it-IT" dirty="0"/>
              <a:t> </a:t>
            </a:r>
            <a:r>
              <a:rPr lang="it-IT" dirty="0" err="1"/>
              <a:t>limits</a:t>
            </a:r>
            <a:r>
              <a:rPr lang="it-IT" dirty="0"/>
              <a:t> data </a:t>
            </a:r>
            <a:r>
              <a:rPr lang="it-IT" dirty="0" err="1"/>
              <a:t>accessibility</a:t>
            </a:r>
            <a:r>
              <a:rPr lang="it-IT" dirty="0"/>
              <a:t> and cross-</a:t>
            </a:r>
            <a:r>
              <a:rPr lang="it-IT" dirty="0" err="1"/>
              <a:t>instrument</a:t>
            </a:r>
            <a:r>
              <a:rPr lang="it-IT" dirty="0"/>
              <a:t> </a:t>
            </a:r>
            <a:r>
              <a:rPr lang="it-IT" dirty="0" err="1"/>
              <a:t>analyses</a:t>
            </a:r>
            <a:r>
              <a:rPr lang="it-IT" dirty="0"/>
              <a:t>—</a:t>
            </a:r>
            <a:r>
              <a:rPr lang="it-IT" dirty="0" err="1"/>
              <a:t>this</a:t>
            </a:r>
            <a:r>
              <a:rPr lang="it-IT" dirty="0"/>
              <a:t> </a:t>
            </a:r>
            <a:r>
              <a:rPr lang="it-IT" dirty="0" err="1"/>
              <a:t>is</a:t>
            </a:r>
            <a:r>
              <a:rPr lang="it-IT" dirty="0"/>
              <a:t> </a:t>
            </a:r>
            <a:r>
              <a:rPr lang="it-IT" dirty="0" err="1"/>
              <a:t>exactly</a:t>
            </a:r>
            <a:r>
              <a:rPr lang="it-IT" dirty="0"/>
              <a:t> the gap CTA </a:t>
            </a:r>
            <a:r>
              <a:rPr lang="it-IT" dirty="0" err="1"/>
              <a:t>is</a:t>
            </a:r>
            <a:r>
              <a:rPr lang="it-IT" dirty="0"/>
              <a:t> </a:t>
            </a:r>
            <a:r>
              <a:rPr lang="it-IT" dirty="0" err="1"/>
              <a:t>designed</a:t>
            </a:r>
            <a:r>
              <a:rPr lang="it-IT" dirty="0"/>
              <a:t> to </a:t>
            </a:r>
            <a:r>
              <a:rPr lang="it-IT" dirty="0" err="1"/>
              <a:t>overcome</a:t>
            </a:r>
            <a:r>
              <a:rPr lang="it-IT" dirty="0"/>
              <a:t>.</a:t>
            </a:r>
          </a:p>
          <a:p>
            <a:endParaRPr lang="it-IT" b="1" dirty="0"/>
          </a:p>
          <a:p>
            <a:endParaRPr lang="it-IT" b="1" dirty="0"/>
          </a:p>
          <a:p>
            <a:r>
              <a:rPr lang="it-IT" b="1" dirty="0"/>
              <a:t>✅ 1) CTAO (</a:t>
            </a:r>
            <a:r>
              <a:rPr lang="it-IT" b="1" dirty="0" err="1"/>
              <a:t>Cherenkov</a:t>
            </a:r>
            <a:r>
              <a:rPr lang="it-IT" b="1" dirty="0"/>
              <a:t> </a:t>
            </a:r>
            <a:r>
              <a:rPr lang="it-IT" b="1" dirty="0" err="1"/>
              <a:t>Telescope</a:t>
            </a:r>
            <a:r>
              <a:rPr lang="it-IT" b="1" dirty="0"/>
              <a:t> Array </a:t>
            </a:r>
            <a:r>
              <a:rPr lang="it-IT" b="1" dirty="0" err="1"/>
              <a:t>Observatory</a:t>
            </a:r>
            <a:r>
              <a:rPr lang="it-IT" b="1" dirty="0"/>
              <a:t>) – </a:t>
            </a:r>
            <a:r>
              <a:rPr lang="it-IT" b="1" i="1" dirty="0"/>
              <a:t>Open Science &amp; Data Policy</a:t>
            </a:r>
            <a:endParaRPr lang="it-IT" b="1" dirty="0"/>
          </a:p>
          <a:p>
            <a:r>
              <a:rPr lang="it-IT" b="1" dirty="0"/>
              <a:t>Principi generali</a:t>
            </a:r>
            <a:endParaRPr lang="it-IT" dirty="0"/>
          </a:p>
          <a:p>
            <a:r>
              <a:rPr lang="it-IT" dirty="0"/>
              <a:t>CTAO è progettato come </a:t>
            </a:r>
            <a:r>
              <a:rPr lang="it-IT" b="1" dirty="0"/>
              <a:t>osservatorio aperto</a:t>
            </a:r>
            <a:r>
              <a:rPr lang="it-IT" dirty="0"/>
              <a:t> e </a:t>
            </a:r>
            <a:r>
              <a:rPr lang="it-IT" b="1" dirty="0" err="1"/>
              <a:t>proposal-driven</a:t>
            </a:r>
            <a:r>
              <a:rPr lang="it-IT" dirty="0"/>
              <a:t>: i dati scientifici e gli strumenti software saranno resi </a:t>
            </a:r>
            <a:r>
              <a:rPr lang="it-IT" b="1" dirty="0"/>
              <a:t>pubblicamente accessibili</a:t>
            </a:r>
            <a:r>
              <a:rPr lang="it-IT" dirty="0"/>
              <a:t>. </a:t>
            </a:r>
          </a:p>
          <a:p>
            <a:r>
              <a:rPr lang="it-IT" dirty="0"/>
              <a:t>L’accesso ai </a:t>
            </a:r>
            <a:r>
              <a:rPr lang="it-IT" b="1" dirty="0"/>
              <a:t>prodotti scientifici ad alto livello</a:t>
            </a:r>
            <a:r>
              <a:rPr lang="it-IT" dirty="0"/>
              <a:t> (es. eventi ricostruiti, spettri, curve di luce, </a:t>
            </a:r>
            <a:r>
              <a:rPr lang="it-IT" dirty="0" err="1"/>
              <a:t>IRFs</a:t>
            </a:r>
            <a:r>
              <a:rPr lang="it-IT" dirty="0"/>
              <a:t>) è </a:t>
            </a:r>
            <a:r>
              <a:rPr lang="it-IT" b="1" dirty="0"/>
              <a:t>libero, gratuito e aperto</a:t>
            </a:r>
            <a:r>
              <a:rPr lang="it-IT" dirty="0"/>
              <a:t> secondo i principi </a:t>
            </a:r>
            <a:r>
              <a:rPr lang="it-IT" b="1" dirty="0"/>
              <a:t>FAIR</a:t>
            </a:r>
            <a:r>
              <a:rPr lang="it-IT" dirty="0"/>
              <a:t> (</a:t>
            </a:r>
            <a:r>
              <a:rPr lang="it-IT" dirty="0" err="1"/>
              <a:t>Findable</a:t>
            </a:r>
            <a:r>
              <a:rPr lang="it-IT" dirty="0"/>
              <a:t>, </a:t>
            </a:r>
            <a:r>
              <a:rPr lang="it-IT" dirty="0" err="1"/>
              <a:t>Accessible</a:t>
            </a:r>
            <a:r>
              <a:rPr lang="it-IT" dirty="0"/>
              <a:t>, </a:t>
            </a:r>
            <a:r>
              <a:rPr lang="it-IT" dirty="0" err="1"/>
              <a:t>Interoperable</a:t>
            </a:r>
            <a:r>
              <a:rPr lang="it-IT" dirty="0"/>
              <a:t>, </a:t>
            </a:r>
            <a:r>
              <a:rPr lang="it-IT" dirty="0" err="1"/>
              <a:t>Reusable</a:t>
            </a:r>
            <a:r>
              <a:rPr lang="it-IT" dirty="0"/>
              <a:t>). </a:t>
            </a:r>
          </a:p>
          <a:p>
            <a:r>
              <a:rPr lang="it-IT" b="1" dirty="0"/>
              <a:t>Accesso &amp; Proprietà</a:t>
            </a:r>
            <a:endParaRPr lang="it-IT" dirty="0"/>
          </a:p>
          <a:p>
            <a:r>
              <a:rPr lang="it-IT" dirty="0"/>
              <a:t>I prodotti derivanti da osservazioni assegnate a un PI possono avere un </a:t>
            </a:r>
            <a:r>
              <a:rPr lang="it-IT" b="1" dirty="0"/>
              <a:t>periodo proprietario limitato</a:t>
            </a:r>
            <a:r>
              <a:rPr lang="it-IT" dirty="0"/>
              <a:t> (</a:t>
            </a:r>
            <a:r>
              <a:rPr lang="it-IT" dirty="0" err="1"/>
              <a:t>proprietary</a:t>
            </a:r>
            <a:r>
              <a:rPr lang="it-IT" dirty="0"/>
              <a:t> </a:t>
            </a:r>
            <a:r>
              <a:rPr lang="it-IT" dirty="0" err="1"/>
              <a:t>period</a:t>
            </a:r>
            <a:r>
              <a:rPr lang="it-IT" dirty="0"/>
              <a:t>), dopo il quale diventano pubblici. </a:t>
            </a:r>
          </a:p>
          <a:p>
            <a:r>
              <a:rPr lang="it-IT" dirty="0"/>
              <a:t>L’accesso alle osservazioni CTAO è regolato da un Access Policy pubblicato, con procedure di peer review e criteri scientifici trasparenti. </a:t>
            </a:r>
          </a:p>
          <a:p>
            <a:r>
              <a:rPr lang="it-IT" b="1" dirty="0"/>
              <a:t>Aspetti tecnici</a:t>
            </a:r>
            <a:endParaRPr lang="it-IT" dirty="0"/>
          </a:p>
          <a:p>
            <a:r>
              <a:rPr lang="it-IT" dirty="0"/>
              <a:t>CTAO collabora con iniziative come ESCAPE e IVOA per standard internazionali di </a:t>
            </a:r>
            <a:r>
              <a:rPr lang="it-IT" b="1" dirty="0"/>
              <a:t>interoperabilità e metadati</a:t>
            </a:r>
            <a:r>
              <a:rPr lang="it-IT" dirty="0"/>
              <a:t> (compatibilità con Virtual </a:t>
            </a:r>
            <a:r>
              <a:rPr lang="it-IT" dirty="0" err="1"/>
              <a:t>Observatory</a:t>
            </a:r>
            <a:r>
              <a:rPr lang="it-IT" dirty="0"/>
              <a:t>). </a:t>
            </a:r>
          </a:p>
          <a:p>
            <a:r>
              <a:rPr lang="it-IT" dirty="0"/>
              <a:t>Strumenti software (es. data </a:t>
            </a:r>
            <a:r>
              <a:rPr lang="it-IT" dirty="0" err="1"/>
              <a:t>analysis</a:t>
            </a:r>
            <a:r>
              <a:rPr lang="it-IT" dirty="0"/>
              <a:t> tools) saranno open-source e accessibili assieme ai dati. (https://www.ctao.org/</a:t>
            </a:r>
            <a:r>
              <a:rPr lang="it-IT" dirty="0" err="1"/>
              <a:t>emission</a:t>
            </a:r>
            <a:r>
              <a:rPr lang="it-IT" dirty="0"/>
              <a:t>-to-</a:t>
            </a:r>
            <a:r>
              <a:rPr lang="it-IT" dirty="0" err="1"/>
              <a:t>discovery</a:t>
            </a:r>
            <a:r>
              <a:rPr lang="it-IT" dirty="0"/>
              <a:t>/data-and-computing/?</a:t>
            </a:r>
            <a:r>
              <a:rPr lang="it-IT" dirty="0" err="1"/>
              <a:t>utm_source</a:t>
            </a:r>
            <a:r>
              <a:rPr lang="it-IT" dirty="0"/>
              <a:t>=chatgpt.com)</a:t>
            </a:r>
          </a:p>
          <a:p>
            <a:r>
              <a:rPr lang="it-IT" b="1" dirty="0"/>
              <a:t>Messaggio chiave (slide)</a:t>
            </a:r>
            <a:endParaRPr lang="it-IT" dirty="0"/>
          </a:p>
          <a:p>
            <a:r>
              <a:rPr lang="it-IT" dirty="0"/>
              <a:t>CTAO è uno dei primi osservatori gamma a operare secondo una </a:t>
            </a:r>
            <a:r>
              <a:rPr lang="it-IT" b="1" dirty="0"/>
              <a:t>data policy aperta e FAIR</a:t>
            </a:r>
            <a:r>
              <a:rPr lang="it-IT" dirty="0"/>
              <a:t>: dati scientifici di alto livello e strumenti di analisi disponibili per tutti, con regole di accesso e periodi proprietari trasparenti. (https://www.ctao.org/</a:t>
            </a:r>
            <a:r>
              <a:rPr lang="it-IT" dirty="0" err="1"/>
              <a:t>emission</a:t>
            </a:r>
            <a:r>
              <a:rPr lang="it-IT" dirty="0"/>
              <a:t>-to-</a:t>
            </a:r>
            <a:r>
              <a:rPr lang="it-IT" dirty="0" err="1"/>
              <a:t>discovery</a:t>
            </a:r>
            <a:r>
              <a:rPr lang="it-IT" dirty="0"/>
              <a:t>/data-and-computing/?</a:t>
            </a:r>
            <a:r>
              <a:rPr lang="it-IT" dirty="0" err="1"/>
              <a:t>utm_source</a:t>
            </a:r>
            <a:r>
              <a:rPr lang="it-IT" dirty="0"/>
              <a:t>=chatgpt.com)</a:t>
            </a:r>
          </a:p>
          <a:p>
            <a:br>
              <a:rPr lang="it-IT" dirty="0"/>
            </a:br>
            <a:endParaRPr lang="it-IT" dirty="0"/>
          </a:p>
          <a:p>
            <a:r>
              <a:rPr lang="it-IT" b="1" dirty="0"/>
              <a:t>✅ 2) ASTRI Mini-Array – </a:t>
            </a:r>
            <a:r>
              <a:rPr lang="it-IT" b="1" i="1" dirty="0"/>
              <a:t>Evoluzione verso un’Open </a:t>
            </a:r>
            <a:r>
              <a:rPr lang="it-IT" b="1" i="1" dirty="0" err="1"/>
              <a:t>Observatory</a:t>
            </a:r>
            <a:endParaRPr lang="it-IT" b="1" dirty="0"/>
          </a:p>
          <a:p>
            <a:r>
              <a:rPr lang="it-IT" b="1" dirty="0"/>
              <a:t>Stato attuale</a:t>
            </a:r>
            <a:endParaRPr lang="it-IT" dirty="0"/>
          </a:p>
          <a:p>
            <a:r>
              <a:rPr lang="it-IT" dirty="0"/>
              <a:t>ASTRI Mini-Array inizierà attività scientifiche con una </a:t>
            </a:r>
            <a:r>
              <a:rPr lang="it-IT" b="1" dirty="0"/>
              <a:t>fase Core Science</a:t>
            </a:r>
            <a:r>
              <a:rPr lang="it-IT" dirty="0"/>
              <a:t> </a:t>
            </a:r>
            <a:r>
              <a:rPr lang="it-IT" dirty="0" err="1"/>
              <a:t>gestionata</a:t>
            </a:r>
            <a:r>
              <a:rPr lang="it-IT" dirty="0"/>
              <a:t> internamente. </a:t>
            </a:r>
          </a:p>
          <a:p>
            <a:r>
              <a:rPr lang="it-IT" b="1" dirty="0"/>
              <a:t>Data &amp; Access Policy attese</a:t>
            </a:r>
            <a:endParaRPr lang="it-IT" dirty="0"/>
          </a:p>
          <a:p>
            <a:r>
              <a:rPr lang="it-IT" dirty="0"/>
              <a:t>Nel primo periodo operativo (circa quattro anni), ASTRI verrà condotto più come </a:t>
            </a:r>
            <a:r>
              <a:rPr lang="it-IT" b="1" dirty="0"/>
              <a:t>esperimento centralizzato</a:t>
            </a:r>
            <a:r>
              <a:rPr lang="it-IT" dirty="0"/>
              <a:t> con dati gestiti dalla collaborazione. </a:t>
            </a:r>
          </a:p>
          <a:p>
            <a:r>
              <a:rPr lang="it-IT" dirty="0"/>
              <a:t>Dopo questa fase iniziale, è prevista una </a:t>
            </a:r>
            <a:r>
              <a:rPr lang="it-IT" b="1" dirty="0"/>
              <a:t>transizione verso una fase “open </a:t>
            </a:r>
            <a:r>
              <a:rPr lang="it-IT" b="1" dirty="0" err="1"/>
              <a:t>observatory</a:t>
            </a:r>
            <a:r>
              <a:rPr lang="it-IT" b="1" dirty="0"/>
              <a:t>”</a:t>
            </a:r>
            <a:r>
              <a:rPr lang="it-IT" dirty="0"/>
              <a:t>, con disponibilità di dati agli esterni (tramite call di proposte). </a:t>
            </a:r>
          </a:p>
          <a:p>
            <a:r>
              <a:rPr lang="it-IT" b="1" dirty="0"/>
              <a:t>Gestione dati</a:t>
            </a:r>
            <a:endParaRPr lang="it-IT" dirty="0"/>
          </a:p>
          <a:p>
            <a:r>
              <a:rPr lang="it-IT" dirty="0"/>
              <a:t>Esiste uno </a:t>
            </a:r>
            <a:r>
              <a:rPr lang="it-IT" b="1" dirty="0"/>
              <a:t>Data Handling System e un Archive</a:t>
            </a:r>
            <a:r>
              <a:rPr lang="it-IT" dirty="0"/>
              <a:t> con pipeline automatizzate, produzione di prodotti scientifici (event list, IRF, ecc.) e accesso tramite portale dedicato alla </a:t>
            </a:r>
            <a:r>
              <a:rPr lang="it-IT" b="1" dirty="0"/>
              <a:t>community ASTRI</a:t>
            </a:r>
            <a:r>
              <a:rPr lang="it-IT" dirty="0"/>
              <a:t>. </a:t>
            </a:r>
          </a:p>
          <a:p>
            <a:r>
              <a:rPr lang="it-IT" b="1" dirty="0"/>
              <a:t>Limiti attuali</a:t>
            </a:r>
            <a:endParaRPr lang="it-IT" dirty="0"/>
          </a:p>
          <a:p>
            <a:r>
              <a:rPr lang="it-IT" dirty="0"/>
              <a:t>La politica dettagliata di rilascio pubblico non è ancora formalmente definita come per CTAO (ma l’obiettivo di apertura è dichiarato).</a:t>
            </a:r>
          </a:p>
          <a:p>
            <a:r>
              <a:rPr lang="it-IT" dirty="0"/>
              <a:t>Il primo periodo si concentra su un programma scientifico selezionato e </a:t>
            </a:r>
            <a:r>
              <a:rPr lang="it-IT" b="1" dirty="0"/>
              <a:t>proposte centralizzate</a:t>
            </a:r>
            <a:r>
              <a:rPr lang="it-IT" dirty="0"/>
              <a:t>.</a:t>
            </a:r>
          </a:p>
          <a:p>
            <a:r>
              <a:rPr lang="it-IT" b="1" dirty="0"/>
              <a:t>Messaggio chiave (slide)</a:t>
            </a:r>
            <a:endParaRPr lang="it-IT" dirty="0"/>
          </a:p>
          <a:p>
            <a:r>
              <a:rPr lang="it-IT" dirty="0"/>
              <a:t>ASTRI Mini-Array evolve da un </a:t>
            </a:r>
            <a:r>
              <a:rPr lang="it-IT" b="1" dirty="0"/>
              <a:t>programma di collaborazione interna</a:t>
            </a:r>
            <a:r>
              <a:rPr lang="it-IT" dirty="0"/>
              <a:t> verso un </a:t>
            </a:r>
            <a:r>
              <a:rPr lang="it-IT" b="1" dirty="0"/>
              <a:t>osservatorio aperto</a:t>
            </a:r>
            <a:r>
              <a:rPr lang="it-IT" dirty="0"/>
              <a:t>, con dati gestiti tramite un archivio centralizzato e prospettive di accesso pubblico nella fase avanzata delle operazioni.</a:t>
            </a:r>
          </a:p>
          <a:p>
            <a:br>
              <a:rPr lang="it-IT" dirty="0"/>
            </a:br>
            <a:endParaRPr lang="it-IT" dirty="0"/>
          </a:p>
          <a:p>
            <a:r>
              <a:rPr lang="it-IT" b="1" dirty="0"/>
              <a:t>✅ 3) LHAASO – </a:t>
            </a:r>
            <a:r>
              <a:rPr lang="it-IT" b="1" i="1" dirty="0"/>
              <a:t>Collaborazione &amp; Data Release</a:t>
            </a:r>
            <a:endParaRPr lang="it-IT" b="1" dirty="0"/>
          </a:p>
          <a:p>
            <a:r>
              <a:rPr lang="it-IT" b="1" dirty="0"/>
              <a:t>Collaborazione cinese con pubblicazioni</a:t>
            </a:r>
            <a:endParaRPr lang="it-IT" dirty="0"/>
          </a:p>
          <a:p>
            <a:r>
              <a:rPr lang="it-IT" dirty="0"/>
              <a:t>LHAASO è un progetto gestito dalla collaborazione internazionale cinese con </a:t>
            </a:r>
            <a:r>
              <a:rPr lang="it-IT" b="1" dirty="0"/>
              <a:t>dati primari generalmente non aperti in modo automatico</a:t>
            </a:r>
            <a:r>
              <a:rPr lang="it-IT" dirty="0"/>
              <a:t> nell’immediato.</a:t>
            </a:r>
          </a:p>
          <a:p>
            <a:r>
              <a:rPr lang="it-IT" dirty="0"/>
              <a:t>Implementa un </a:t>
            </a:r>
            <a:r>
              <a:rPr lang="it-IT" b="1" dirty="0"/>
              <a:t>data processing </a:t>
            </a:r>
            <a:r>
              <a:rPr lang="it-IT" b="1" dirty="0" err="1"/>
              <a:t>platform</a:t>
            </a:r>
            <a:r>
              <a:rPr lang="it-IT" dirty="0"/>
              <a:t> che gestisce acquisizione, archiviazione, trasmissione, processing e metadati per volumi estremamente grandi di eventi. </a:t>
            </a:r>
          </a:p>
          <a:p>
            <a:r>
              <a:rPr lang="it-IT" b="1" dirty="0"/>
              <a:t>Cosa è pubblico</a:t>
            </a:r>
            <a:endParaRPr lang="it-IT" dirty="0"/>
          </a:p>
          <a:p>
            <a:r>
              <a:rPr lang="it-IT" dirty="0"/>
              <a:t>Alcuni prodotti science-ready </a:t>
            </a:r>
            <a:r>
              <a:rPr lang="it-IT" b="1" dirty="0"/>
              <a:t>sono resi pubblici tramite cataloghi</a:t>
            </a:r>
            <a:r>
              <a:rPr lang="it-IT" dirty="0"/>
              <a:t> o articoli ufficiali, come il </a:t>
            </a:r>
            <a:r>
              <a:rPr lang="it-IT" b="1" dirty="0"/>
              <a:t>catalogo delle sorgenti gamma</a:t>
            </a:r>
            <a:r>
              <a:rPr lang="it-IT" dirty="0"/>
              <a:t> con posizioni ed spettri. </a:t>
            </a:r>
          </a:p>
          <a:p>
            <a:r>
              <a:rPr lang="it-IT" dirty="0"/>
              <a:t>Questi vengono pubblicati generalmente attraverso riviste o portali VO (ad es. NADC cinese). </a:t>
            </a:r>
          </a:p>
          <a:p>
            <a:r>
              <a:rPr lang="it-IT" b="1" dirty="0"/>
              <a:t>Limiti della policy</a:t>
            </a:r>
            <a:endParaRPr lang="it-IT" dirty="0"/>
          </a:p>
          <a:p>
            <a:r>
              <a:rPr lang="it-IT" dirty="0"/>
              <a:t>Non esiste (almeno pubblicamente) una policy formale di </a:t>
            </a:r>
            <a:r>
              <a:rPr lang="it-IT" b="1" dirty="0"/>
              <a:t>open access automatizzato</a:t>
            </a:r>
            <a:r>
              <a:rPr lang="it-IT" dirty="0"/>
              <a:t> e libero come CTAO.</a:t>
            </a:r>
          </a:p>
          <a:p>
            <a:r>
              <a:rPr lang="it-IT" dirty="0"/>
              <a:t>La diffusione dei dati primari grezzi o ricostruiti richiede di solito </a:t>
            </a:r>
            <a:r>
              <a:rPr lang="it-IT" b="1" dirty="0"/>
              <a:t>coinvolgimento nella collaborazione o richieste mirate</a:t>
            </a:r>
            <a:r>
              <a:rPr lang="it-IT" dirty="0"/>
              <a:t>, o si basa su pubblicazioni ufficiali.</a:t>
            </a:r>
          </a:p>
          <a:p>
            <a:r>
              <a:rPr lang="it-IT" b="1" dirty="0"/>
              <a:t>Messaggio chiave (slide)</a:t>
            </a:r>
            <a:endParaRPr lang="it-IT" dirty="0"/>
          </a:p>
          <a:p>
            <a:r>
              <a:rPr lang="it-IT" dirty="0"/>
              <a:t>LHAASO dispone di infrastrutture di gestione dati robuste e pubblica </a:t>
            </a:r>
            <a:r>
              <a:rPr lang="it-IT" b="1" dirty="0"/>
              <a:t>cataloghi e prodotti scientifici selezionati</a:t>
            </a:r>
            <a:r>
              <a:rPr lang="it-IT" dirty="0"/>
              <a:t>; l’accesso diretto ai dati grezzi è invece tipicamente regolato dalla collaborazione.</a:t>
            </a:r>
          </a:p>
          <a:p>
            <a:br>
              <a:rPr lang="it-IT" dirty="0"/>
            </a:br>
            <a:endParaRPr lang="it-IT" dirty="0"/>
          </a:p>
          <a:p>
            <a:r>
              <a:rPr lang="it-IT" b="1" dirty="0"/>
              <a:t>📌 Confronto sintetico per la tua slide</a:t>
            </a:r>
          </a:p>
          <a:p>
            <a:r>
              <a:rPr lang="it-IT" dirty="0"/>
              <a:t>Osservatorio		Open Access		</a:t>
            </a:r>
            <a:r>
              <a:rPr lang="it-IT" dirty="0" err="1"/>
              <a:t>Proprietary</a:t>
            </a:r>
            <a:r>
              <a:rPr lang="it-IT" dirty="0"/>
              <a:t> 			</a:t>
            </a:r>
            <a:r>
              <a:rPr lang="it-IT" dirty="0" err="1"/>
              <a:t>PeriodStandard</a:t>
            </a:r>
            <a:r>
              <a:rPr lang="it-IT" dirty="0"/>
              <a:t>/FAIR	Commento</a:t>
            </a:r>
          </a:p>
          <a:p>
            <a:r>
              <a:rPr lang="it-IT" b="1" dirty="0"/>
              <a:t>CTAO		</a:t>
            </a:r>
            <a:r>
              <a:rPr lang="it-IT" dirty="0"/>
              <a:t>✔️ sì		✔️ limitato			✔️ sì (FAIR)		Open data e software open source, accesso alla community.</a:t>
            </a:r>
          </a:p>
          <a:p>
            <a:r>
              <a:rPr lang="it-IT" b="1" dirty="0"/>
              <a:t>ASTRI Mini-Array</a:t>
            </a:r>
            <a:r>
              <a:rPr lang="it-IT" dirty="0"/>
              <a:t>🟡 	in evoluzione		fase iniziale interna		parzialmente		Dati in archivio; apertura progressiva prevista.</a:t>
            </a:r>
          </a:p>
          <a:p>
            <a:r>
              <a:rPr lang="it-IT" b="1" dirty="0"/>
              <a:t>LHAASO		</a:t>
            </a:r>
            <a:r>
              <a:rPr lang="it-IT" dirty="0"/>
              <a:t>🔴 no automatica	implicito tramite collaborazione	</a:t>
            </a:r>
            <a:r>
              <a:rPr lang="it-IT" dirty="0" err="1"/>
              <a:t>limitatoP</a:t>
            </a:r>
            <a:r>
              <a:rPr lang="it-IT" dirty="0"/>
              <a:t>		Pubblica cataloghi prodotti, dati primari su richiesta/collaborazione.</a:t>
            </a:r>
          </a:p>
          <a:p>
            <a:endParaRPr lang="it-IT" dirty="0"/>
          </a:p>
          <a:p>
            <a:endParaRPr lang="it-IT" dirty="0"/>
          </a:p>
          <a:p>
            <a:r>
              <a:rPr lang="it-IT" b="1" dirty="0"/>
              <a:t>🧩 IVOA — International Virtual </a:t>
            </a:r>
            <a:r>
              <a:rPr lang="it-IT" b="1" dirty="0" err="1"/>
              <a:t>Observatory</a:t>
            </a:r>
            <a:r>
              <a:rPr lang="it-IT" b="1" dirty="0"/>
              <a:t> Alliance</a:t>
            </a:r>
          </a:p>
          <a:p>
            <a:r>
              <a:rPr lang="it-IT" b="1" dirty="0"/>
              <a:t>Cos’è:</a:t>
            </a:r>
            <a:br>
              <a:rPr lang="it-IT" dirty="0"/>
            </a:br>
            <a:r>
              <a:rPr lang="it-IT" dirty="0"/>
              <a:t>L’IVOA è una </a:t>
            </a:r>
            <a:r>
              <a:rPr lang="it-IT" b="1" dirty="0"/>
              <a:t>coalizione internazionale</a:t>
            </a:r>
            <a:r>
              <a:rPr lang="it-IT" dirty="0"/>
              <a:t> di agenzie e gruppi scientifici che definisce </a:t>
            </a:r>
            <a:r>
              <a:rPr lang="it-IT" b="1" dirty="0"/>
              <a:t>standard comuni</a:t>
            </a:r>
            <a:r>
              <a:rPr lang="it-IT" dirty="0"/>
              <a:t> per l’astronomia (formati, protocolli, metadati) così che gli archivi di dati astronomici di tutto il mondo possano essere </a:t>
            </a:r>
            <a:r>
              <a:rPr lang="it-IT" b="1" dirty="0"/>
              <a:t>interoperabili</a:t>
            </a:r>
            <a:r>
              <a:rPr lang="it-IT" dirty="0"/>
              <a:t> e facilmente accessibili via tool comuni.</a:t>
            </a:r>
          </a:p>
          <a:p>
            <a:r>
              <a:rPr lang="it-IT" b="1" dirty="0"/>
              <a:t>Cosa fa:</a:t>
            </a:r>
            <a:endParaRPr lang="it-IT" dirty="0"/>
          </a:p>
          <a:p>
            <a:r>
              <a:rPr lang="it-IT" dirty="0"/>
              <a:t>Standard per </a:t>
            </a:r>
            <a:r>
              <a:rPr lang="it-IT" b="1" dirty="0"/>
              <a:t>tabelle, immagini, </a:t>
            </a:r>
            <a:r>
              <a:rPr lang="it-IT" b="1" dirty="0" err="1"/>
              <a:t>spectra</a:t>
            </a:r>
            <a:r>
              <a:rPr lang="it-IT" b="1" dirty="0"/>
              <a:t>, time </a:t>
            </a:r>
            <a:r>
              <a:rPr lang="it-IT" b="1" dirty="0" err="1"/>
              <a:t>series</a:t>
            </a:r>
            <a:endParaRPr lang="it-IT" dirty="0"/>
          </a:p>
          <a:p>
            <a:r>
              <a:rPr lang="it-IT" dirty="0"/>
              <a:t>Protocolli di accesso (ad es. TAP, SAMP)</a:t>
            </a:r>
          </a:p>
          <a:p>
            <a:r>
              <a:rPr lang="it-IT" dirty="0"/>
              <a:t>Definizione di un </a:t>
            </a:r>
            <a:r>
              <a:rPr lang="it-IT" b="1" dirty="0"/>
              <a:t>ecosistema VO</a:t>
            </a:r>
            <a:r>
              <a:rPr lang="it-IT" dirty="0"/>
              <a:t> in cui strumenti diversi “si capiscono” tra loro</a:t>
            </a:r>
          </a:p>
          <a:p>
            <a:r>
              <a:rPr lang="it-IT" dirty="0"/>
              <a:t>👉 Per CTAO significa che i suoi dati e servizi possono essere resi disponibili secondo gli </a:t>
            </a:r>
            <a:r>
              <a:rPr lang="it-IT" b="1" dirty="0"/>
              <a:t>standard condivisi dall’IVOA</a:t>
            </a:r>
            <a:r>
              <a:rPr lang="it-IT" dirty="0"/>
              <a:t>, facilitando:</a:t>
            </a:r>
          </a:p>
          <a:p>
            <a:r>
              <a:rPr lang="it-IT" dirty="0"/>
              <a:t>l’accesso automatico</a:t>
            </a:r>
          </a:p>
          <a:p>
            <a:r>
              <a:rPr lang="it-IT" dirty="0"/>
              <a:t>l’inserimento nei portali VO</a:t>
            </a:r>
          </a:p>
          <a:p>
            <a:r>
              <a:rPr lang="it-IT" dirty="0"/>
              <a:t>l’uso con software astronomico (es. Aladin, TOPCAT, VO-tools)</a:t>
            </a:r>
          </a:p>
          <a:p>
            <a:r>
              <a:rPr lang="it-IT" b="1" dirty="0"/>
              <a:t>In breve:</a:t>
            </a:r>
            <a:endParaRPr lang="it-IT" dirty="0"/>
          </a:p>
          <a:p>
            <a:r>
              <a:rPr lang="it-IT" dirty="0"/>
              <a:t>IVOA fornisce la </a:t>
            </a:r>
            <a:r>
              <a:rPr lang="it-IT" i="1" dirty="0"/>
              <a:t>lingua comune</a:t>
            </a:r>
            <a:r>
              <a:rPr lang="it-IT" dirty="0"/>
              <a:t> per condividere e usare dati astronomici in modo interoperabile su scala globale.</a:t>
            </a:r>
          </a:p>
          <a:p>
            <a:br>
              <a:rPr lang="it-IT" dirty="0"/>
            </a:br>
            <a:endParaRPr lang="it-IT" dirty="0"/>
          </a:p>
          <a:p>
            <a:r>
              <a:rPr lang="it-IT" b="1" dirty="0"/>
              <a:t>🧠 ESCAPE — </a:t>
            </a:r>
            <a:r>
              <a:rPr lang="it-IT" b="1" dirty="0" err="1"/>
              <a:t>European</a:t>
            </a:r>
            <a:r>
              <a:rPr lang="it-IT" b="1" dirty="0"/>
              <a:t> Science Cluster of </a:t>
            </a:r>
            <a:r>
              <a:rPr lang="it-IT" b="1" dirty="0" err="1"/>
              <a:t>Astronomy</a:t>
            </a:r>
            <a:r>
              <a:rPr lang="it-IT" b="1" dirty="0"/>
              <a:t> &amp; </a:t>
            </a:r>
            <a:r>
              <a:rPr lang="it-IT" b="1" dirty="0" err="1"/>
              <a:t>Particle</a:t>
            </a:r>
            <a:r>
              <a:rPr lang="it-IT" b="1" dirty="0"/>
              <a:t> </a:t>
            </a:r>
            <a:r>
              <a:rPr lang="it-IT" b="1" dirty="0" err="1"/>
              <a:t>Physics</a:t>
            </a:r>
            <a:r>
              <a:rPr lang="it-IT" b="1" dirty="0"/>
              <a:t> ESFRI </a:t>
            </a:r>
            <a:r>
              <a:rPr lang="it-IT" b="1" dirty="0" err="1"/>
              <a:t>Research</a:t>
            </a:r>
            <a:r>
              <a:rPr lang="it-IT" b="1" dirty="0"/>
              <a:t> </a:t>
            </a:r>
            <a:r>
              <a:rPr lang="it-IT" b="1" dirty="0" err="1"/>
              <a:t>Infrastructures</a:t>
            </a:r>
            <a:endParaRPr lang="it-IT" b="1" dirty="0"/>
          </a:p>
          <a:p>
            <a:r>
              <a:rPr lang="it-IT" b="1" dirty="0"/>
              <a:t>Cos’è:</a:t>
            </a:r>
            <a:br>
              <a:rPr lang="it-IT" dirty="0"/>
            </a:br>
            <a:r>
              <a:rPr lang="it-IT" dirty="0"/>
              <a:t>ESCAPE è un progetto europeo che riunisce molte infrastrutture scientifiche di grandi dimensioni (tra cui CTAO) per </a:t>
            </a:r>
            <a:r>
              <a:rPr lang="it-IT" b="1" dirty="0"/>
              <a:t>costruire l’infrastruttura di open science</a:t>
            </a:r>
            <a:r>
              <a:rPr lang="it-IT" dirty="0"/>
              <a:t> del futuro.</a:t>
            </a:r>
          </a:p>
          <a:p>
            <a:r>
              <a:rPr lang="it-IT" b="1" dirty="0"/>
              <a:t>Obiettivi principali di ESCAPE:</a:t>
            </a:r>
            <a:endParaRPr lang="it-IT" dirty="0"/>
          </a:p>
          <a:p>
            <a:r>
              <a:rPr lang="it-IT" b="1" dirty="0"/>
              <a:t>FAIR data</a:t>
            </a:r>
            <a:r>
              <a:rPr lang="it-IT" dirty="0"/>
              <a:t>: implementare i principi </a:t>
            </a:r>
            <a:r>
              <a:rPr lang="it-IT" dirty="0" err="1"/>
              <a:t>Findable</a:t>
            </a:r>
            <a:r>
              <a:rPr lang="it-IT" dirty="0"/>
              <a:t>, </a:t>
            </a:r>
            <a:r>
              <a:rPr lang="it-IT" dirty="0" err="1"/>
              <a:t>Accessible</a:t>
            </a:r>
            <a:r>
              <a:rPr lang="it-IT" dirty="0"/>
              <a:t>, </a:t>
            </a:r>
            <a:r>
              <a:rPr lang="it-IT" dirty="0" err="1"/>
              <a:t>Interoperable</a:t>
            </a:r>
            <a:r>
              <a:rPr lang="it-IT" dirty="0"/>
              <a:t>, </a:t>
            </a:r>
            <a:r>
              <a:rPr lang="it-IT" dirty="0" err="1"/>
              <a:t>Reusable</a:t>
            </a:r>
            <a:endParaRPr lang="it-IT" dirty="0"/>
          </a:p>
          <a:p>
            <a:r>
              <a:rPr lang="it-IT" b="1" dirty="0"/>
              <a:t>Standard comuni</a:t>
            </a:r>
            <a:r>
              <a:rPr lang="it-IT" dirty="0"/>
              <a:t> (in parte tramite IVOA)</a:t>
            </a:r>
          </a:p>
          <a:p>
            <a:r>
              <a:rPr lang="it-IT" b="1" dirty="0"/>
              <a:t>Software sharing</a:t>
            </a:r>
            <a:r>
              <a:rPr lang="it-IT" dirty="0"/>
              <a:t> e piattaforme di analisi condivise</a:t>
            </a:r>
          </a:p>
          <a:p>
            <a:r>
              <a:rPr lang="it-IT" b="1" dirty="0"/>
              <a:t>Data </a:t>
            </a:r>
            <a:r>
              <a:rPr lang="it-IT" b="1" dirty="0" err="1"/>
              <a:t>lakes</a:t>
            </a:r>
            <a:r>
              <a:rPr lang="it-IT" dirty="0"/>
              <a:t> e archivi federati con accesso standard</a:t>
            </a:r>
          </a:p>
          <a:p>
            <a:r>
              <a:rPr lang="it-IT" b="1" dirty="0"/>
              <a:t>Per CTAO in pratica significa:</a:t>
            </a:r>
            <a:endParaRPr lang="it-IT" dirty="0"/>
          </a:p>
          <a:p>
            <a:r>
              <a:rPr lang="it-IT" dirty="0"/>
              <a:t>Coordinare la </a:t>
            </a:r>
            <a:r>
              <a:rPr lang="it-IT" b="1" dirty="0"/>
              <a:t>produzione, conservazione e apertura dei dati</a:t>
            </a:r>
            <a:r>
              <a:rPr lang="it-IT" dirty="0"/>
              <a:t> secondo regole condivise</a:t>
            </a:r>
          </a:p>
          <a:p>
            <a:r>
              <a:rPr lang="it-IT" dirty="0"/>
              <a:t>Assicurare che i dati CTAO siano </a:t>
            </a:r>
            <a:r>
              <a:rPr lang="it-IT" b="1" dirty="0"/>
              <a:t>tracciabili, descritti, e integrabili</a:t>
            </a:r>
            <a:r>
              <a:rPr lang="it-IT" dirty="0"/>
              <a:t> con altri dati astronomici</a:t>
            </a:r>
          </a:p>
          <a:p>
            <a:r>
              <a:rPr lang="it-IT" dirty="0"/>
              <a:t>Adottare modelli di metadati e servizi </a:t>
            </a:r>
            <a:r>
              <a:rPr lang="it-IT" b="1" dirty="0"/>
              <a:t>in linea con IVOA e FAIR</a:t>
            </a:r>
            <a:endParaRPr lang="it-IT" dirty="0"/>
          </a:p>
          <a:p>
            <a:r>
              <a:rPr lang="it-IT" dirty="0"/>
              <a:t>👉 ESCAPE aiuta CTAO a non fare “cose isolate”, ma a inserirsi in un ecosistema europeo di </a:t>
            </a:r>
            <a:r>
              <a:rPr lang="it-IT" b="1" dirty="0"/>
              <a:t>open science veramente operativo</a:t>
            </a:r>
            <a:r>
              <a:rPr lang="it-IT" dirty="0"/>
              <a:t>.</a:t>
            </a:r>
          </a:p>
          <a:p>
            <a:br>
              <a:rPr lang="it-IT" dirty="0"/>
            </a:br>
            <a:endParaRPr lang="it-IT" dirty="0"/>
          </a:p>
          <a:p>
            <a:r>
              <a:rPr lang="it-IT" b="1" dirty="0"/>
              <a:t>🧠 Come si collegano tra loro?</a:t>
            </a:r>
          </a:p>
          <a:p>
            <a:r>
              <a:rPr lang="it-IT" dirty="0" err="1"/>
              <a:t>ElementoRuolo</a:t>
            </a:r>
            <a:r>
              <a:rPr lang="it-IT" b="1" dirty="0" err="1"/>
              <a:t>CTAO</a:t>
            </a:r>
            <a:r>
              <a:rPr lang="it-IT" dirty="0" err="1"/>
              <a:t>Osservatorio</a:t>
            </a:r>
            <a:r>
              <a:rPr lang="it-IT" dirty="0"/>
              <a:t> aperto di gamma-</a:t>
            </a:r>
            <a:r>
              <a:rPr lang="it-IT" dirty="0" err="1"/>
              <a:t>ray</a:t>
            </a:r>
            <a:r>
              <a:rPr lang="it-IT" b="1" dirty="0" err="1"/>
              <a:t>IVOA</a:t>
            </a:r>
            <a:r>
              <a:rPr lang="it-IT" dirty="0" err="1"/>
              <a:t>Standard</a:t>
            </a:r>
            <a:r>
              <a:rPr lang="it-IT" dirty="0"/>
              <a:t> internazionali per formati e </a:t>
            </a:r>
            <a:r>
              <a:rPr lang="it-IT" dirty="0" err="1"/>
              <a:t>servizi</a:t>
            </a:r>
            <a:r>
              <a:rPr lang="it-IT" b="1" dirty="0" err="1"/>
              <a:t>ESCAPE</a:t>
            </a:r>
            <a:r>
              <a:rPr lang="it-IT" dirty="0" err="1"/>
              <a:t>Infrastruttura</a:t>
            </a:r>
            <a:r>
              <a:rPr lang="it-IT" dirty="0"/>
              <a:t> europea che mette in pratica i standard (inclusa la partecipazione a IVOA) e i principi FAIR per infrastrutture ESFRI</a:t>
            </a:r>
          </a:p>
          <a:p>
            <a:r>
              <a:rPr lang="it-IT" dirty="0"/>
              <a:t>In altre parole:</a:t>
            </a:r>
          </a:p>
          <a:p>
            <a:r>
              <a:rPr lang="it-IT" b="1" dirty="0"/>
              <a:t>IVOA dà le regole</a:t>
            </a:r>
            <a:endParaRPr lang="it-IT" dirty="0"/>
          </a:p>
          <a:p>
            <a:r>
              <a:rPr lang="it-IT" b="1" dirty="0"/>
              <a:t>ESCAPE aiuta CTAO e altre infrastrutture a seguirle</a:t>
            </a:r>
            <a:endParaRPr lang="it-IT" dirty="0"/>
          </a:p>
          <a:p>
            <a:r>
              <a:rPr lang="it-IT" b="1" dirty="0"/>
              <a:t>CTAO le applica per rendere i dati pubblici e interoperabili</a:t>
            </a:r>
            <a:endParaRPr lang="it-IT" dirty="0"/>
          </a:p>
          <a:p>
            <a:br>
              <a:rPr lang="it-IT" dirty="0"/>
            </a:br>
            <a:endParaRPr lang="it-IT" dirty="0"/>
          </a:p>
          <a:p>
            <a:r>
              <a:rPr lang="it-IT" b="1" dirty="0"/>
              <a:t>💡 Frase pronta da slide / da dire</a:t>
            </a:r>
          </a:p>
          <a:p>
            <a:r>
              <a:rPr lang="it-IT" dirty="0" err="1"/>
              <a:t>CTAO’s</a:t>
            </a:r>
            <a:r>
              <a:rPr lang="it-IT" dirty="0"/>
              <a:t> open data policy </a:t>
            </a:r>
            <a:r>
              <a:rPr lang="it-IT" dirty="0" err="1"/>
              <a:t>is</a:t>
            </a:r>
            <a:r>
              <a:rPr lang="it-IT" dirty="0"/>
              <a:t> </a:t>
            </a:r>
            <a:r>
              <a:rPr lang="it-IT" dirty="0" err="1"/>
              <a:t>built</a:t>
            </a:r>
            <a:r>
              <a:rPr lang="it-IT" dirty="0"/>
              <a:t> on international standards and community </a:t>
            </a:r>
            <a:r>
              <a:rPr lang="it-IT" dirty="0" err="1"/>
              <a:t>infrastructures</a:t>
            </a:r>
            <a:r>
              <a:rPr lang="it-IT" dirty="0"/>
              <a:t>: the </a:t>
            </a:r>
            <a:r>
              <a:rPr lang="it-IT" b="1" dirty="0"/>
              <a:t>IVOA</a:t>
            </a:r>
            <a:r>
              <a:rPr lang="it-IT" dirty="0"/>
              <a:t> </a:t>
            </a:r>
            <a:r>
              <a:rPr lang="it-IT" dirty="0" err="1"/>
              <a:t>defines</a:t>
            </a:r>
            <a:r>
              <a:rPr lang="it-IT" dirty="0"/>
              <a:t> the data and service standards </a:t>
            </a:r>
            <a:r>
              <a:rPr lang="it-IT" dirty="0" err="1"/>
              <a:t>that</a:t>
            </a:r>
            <a:r>
              <a:rPr lang="it-IT" dirty="0"/>
              <a:t> make </a:t>
            </a:r>
            <a:r>
              <a:rPr lang="it-IT" dirty="0" err="1"/>
              <a:t>astronomical</a:t>
            </a:r>
            <a:r>
              <a:rPr lang="it-IT" dirty="0"/>
              <a:t> data </a:t>
            </a:r>
            <a:r>
              <a:rPr lang="it-IT" dirty="0" err="1"/>
              <a:t>interoperable</a:t>
            </a:r>
            <a:r>
              <a:rPr lang="it-IT" dirty="0"/>
              <a:t>, and </a:t>
            </a:r>
            <a:r>
              <a:rPr lang="it-IT" b="1" dirty="0"/>
              <a:t>ESCAPE</a:t>
            </a:r>
            <a:r>
              <a:rPr lang="it-IT" dirty="0"/>
              <a:t> supports CTAO in </a:t>
            </a:r>
            <a:r>
              <a:rPr lang="it-IT" dirty="0" err="1"/>
              <a:t>implementing</a:t>
            </a:r>
            <a:r>
              <a:rPr lang="it-IT" dirty="0"/>
              <a:t> </a:t>
            </a:r>
            <a:r>
              <a:rPr lang="it-IT" dirty="0" err="1"/>
              <a:t>these</a:t>
            </a:r>
            <a:r>
              <a:rPr lang="it-IT" dirty="0"/>
              <a:t> standards and the FAIR </a:t>
            </a:r>
            <a:r>
              <a:rPr lang="it-IT" dirty="0" err="1"/>
              <a:t>principles</a:t>
            </a:r>
            <a:r>
              <a:rPr lang="it-IT" dirty="0"/>
              <a:t> </a:t>
            </a:r>
            <a:r>
              <a:rPr lang="it-IT" dirty="0" err="1"/>
              <a:t>as</a:t>
            </a:r>
            <a:r>
              <a:rPr lang="it-IT" dirty="0"/>
              <a:t> part of a </a:t>
            </a:r>
            <a:r>
              <a:rPr lang="it-IT" dirty="0" err="1"/>
              <a:t>European</a:t>
            </a:r>
            <a:r>
              <a:rPr lang="it-IT" dirty="0"/>
              <a:t> open science </a:t>
            </a:r>
            <a:r>
              <a:rPr lang="it-IT" dirty="0" err="1"/>
              <a:t>ecosystem</a:t>
            </a:r>
            <a:r>
              <a:rPr lang="it-IT" dirty="0"/>
              <a:t>.</a:t>
            </a:r>
          </a:p>
          <a:p>
            <a:endParaRPr lang="it-IT" dirty="0"/>
          </a:p>
        </p:txBody>
      </p:sp>
      <p:sp>
        <p:nvSpPr>
          <p:cNvPr id="4" name="Segnaposto numero diapositiva 3">
            <a:extLst>
              <a:ext uri="{FF2B5EF4-FFF2-40B4-BE49-F238E27FC236}">
                <a16:creationId xmlns:a16="http://schemas.microsoft.com/office/drawing/2014/main" id="{5B8A9832-DB69-7D55-265B-8B99903E91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75621-DEA7-4559-997B-0406DB89C3CF}"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8002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ARCA230 è la configurazione </a:t>
            </a:r>
            <a:r>
              <a:rPr lang="it-IT" b="1" dirty="0"/>
              <a:t>completa</a:t>
            </a:r>
            <a:r>
              <a:rPr lang="it-IT" dirty="0"/>
              <a:t> del rivelatore </a:t>
            </a:r>
            <a:r>
              <a:rPr lang="it-IT" b="1" dirty="0"/>
              <a:t>KM3NeT/ARCA</a:t>
            </a:r>
            <a:r>
              <a:rPr lang="it-IT" dirty="0"/>
              <a:t>.</a:t>
            </a:r>
          </a:p>
          <a:p>
            <a:r>
              <a:rPr lang="it-IT" dirty="0"/>
              <a:t>Il nome deriva da:</a:t>
            </a:r>
          </a:p>
          <a:p>
            <a:r>
              <a:rPr lang="it-IT" b="1" dirty="0"/>
              <a:t>ARCA</a:t>
            </a:r>
            <a:r>
              <a:rPr lang="it-IT" dirty="0"/>
              <a:t> = </a:t>
            </a:r>
            <a:r>
              <a:rPr lang="it-IT" i="1" dirty="0" err="1"/>
              <a:t>Astroparticle</a:t>
            </a:r>
            <a:r>
              <a:rPr lang="it-IT" i="1" dirty="0"/>
              <a:t> </a:t>
            </a:r>
            <a:r>
              <a:rPr lang="it-IT" i="1" dirty="0" err="1"/>
              <a:t>Research</a:t>
            </a:r>
            <a:r>
              <a:rPr lang="it-IT" i="1" dirty="0"/>
              <a:t> with </a:t>
            </a:r>
            <a:r>
              <a:rPr lang="it-IT" i="1" dirty="0" err="1"/>
              <a:t>Cosmics</a:t>
            </a:r>
            <a:r>
              <a:rPr lang="it-IT" i="1" dirty="0"/>
              <a:t> in the </a:t>
            </a:r>
            <a:r>
              <a:rPr lang="it-IT" i="1" dirty="0" err="1"/>
              <a:t>Abyss</a:t>
            </a:r>
            <a:r>
              <a:rPr lang="it-IT" dirty="0"/>
              <a:t> </a:t>
            </a:r>
          </a:p>
          <a:p>
            <a:r>
              <a:rPr lang="it-IT" b="1" dirty="0"/>
              <a:t>230</a:t>
            </a:r>
            <a:r>
              <a:rPr lang="it-IT" dirty="0"/>
              <a:t> = </a:t>
            </a:r>
            <a:r>
              <a:rPr lang="it-IT" b="1" dirty="0"/>
              <a:t>230 </a:t>
            </a:r>
            <a:r>
              <a:rPr lang="it-IT" b="1" dirty="0" err="1"/>
              <a:t>Detection</a:t>
            </a:r>
            <a:r>
              <a:rPr lang="it-IT" b="1" dirty="0"/>
              <a:t> Units (DU)</a:t>
            </a:r>
            <a:r>
              <a:rPr lang="it-IT" dirty="0"/>
              <a:t>, cioè la configurazione finale prevista del telescopio. </a:t>
            </a:r>
          </a:p>
          <a:p>
            <a:r>
              <a:rPr lang="it-IT" dirty="0"/>
              <a:t>Quindi quando Parisi scrive</a:t>
            </a:r>
          </a:p>
          <a:p>
            <a:r>
              <a:rPr lang="it-IT" b="1" dirty="0"/>
              <a:t>ARCA230</a:t>
            </a:r>
            <a:endParaRPr lang="it-IT" dirty="0"/>
          </a:p>
          <a:p>
            <a:r>
              <a:rPr lang="it-IT" dirty="0"/>
              <a:t>sta dicendo:</a:t>
            </a:r>
          </a:p>
          <a:p>
            <a:r>
              <a:rPr lang="it-IT" i="1" dirty="0"/>
              <a:t>"Supponiamo che KM3NeT sia completato nella sua configurazione definitiva."</a:t>
            </a:r>
          </a:p>
          <a:p>
            <a:endParaRPr lang="it-IT" i="1" dirty="0"/>
          </a:p>
          <a:p>
            <a:r>
              <a:rPr lang="it-IT" i="1" dirty="0"/>
              <a:t>FIGURA Alan</a:t>
            </a:r>
          </a:p>
          <a:p>
            <a:pPr rtl="0"/>
            <a:r>
              <a:rPr lang="it-IT" sz="1200" b="0" i="0" u="none" strike="noStrike" kern="1200" dirty="0" err="1">
                <a:solidFill>
                  <a:schemeClr val="tx1"/>
                </a:solidFill>
                <a:effectLst/>
                <a:latin typeface="+mn-lt"/>
                <a:ea typeface="+mn-ea"/>
                <a:cs typeface="+mn-cs"/>
              </a:rPr>
              <a:t>We</a:t>
            </a:r>
            <a:r>
              <a:rPr lang="it-IT" sz="1200" b="0" i="0" u="none" strike="noStrike" kern="1200" dirty="0">
                <a:solidFill>
                  <a:schemeClr val="tx1"/>
                </a:solidFill>
                <a:effectLst/>
                <a:latin typeface="+mn-lt"/>
                <a:ea typeface="+mn-ea"/>
                <a:cs typeface="+mn-cs"/>
              </a:rPr>
              <a:t> follow the technique by T. Unbehaun et al 2024 with </a:t>
            </a:r>
            <a:r>
              <a:rPr lang="it-IT" sz="1200" b="0" i="0" u="none" strike="noStrike" kern="1200" dirty="0" err="1">
                <a:solidFill>
                  <a:schemeClr val="tx1"/>
                </a:solidFill>
                <a:effectLst/>
                <a:latin typeface="+mn-lt"/>
                <a:ea typeface="+mn-ea"/>
                <a:cs typeface="+mn-cs"/>
              </a:rPr>
              <a:t>Gammapy</a:t>
            </a:r>
            <a:r>
              <a:rPr lang="it-IT" sz="1200" b="0" i="0" u="none" strike="noStrike" kern="1200" dirty="0">
                <a:solidFill>
                  <a:schemeClr val="tx1"/>
                </a:solidFill>
                <a:effectLst/>
                <a:latin typeface="+mn-lt"/>
                <a:ea typeface="+mn-ea"/>
                <a:cs typeface="+mn-cs"/>
              </a:rPr>
              <a:t> and </a:t>
            </a:r>
            <a:r>
              <a:rPr lang="it-IT" sz="1200" b="0" i="0" u="none" strike="noStrike" kern="1200" dirty="0" err="1">
                <a:solidFill>
                  <a:schemeClr val="tx1"/>
                </a:solidFill>
                <a:effectLst/>
                <a:latin typeface="+mn-lt"/>
                <a:ea typeface="+mn-ea"/>
                <a:cs typeface="+mn-cs"/>
              </a:rPr>
              <a:t>using</a:t>
            </a:r>
            <a:r>
              <a:rPr lang="it-IT" sz="1200" b="0" i="0" u="none" strike="noStrike" kern="1200" dirty="0">
                <a:solidFill>
                  <a:schemeClr val="tx1"/>
                </a:solidFill>
                <a:effectLst/>
                <a:latin typeface="+mn-lt"/>
                <a:ea typeface="+mn-ea"/>
                <a:cs typeface="+mn-cs"/>
              </a:rPr>
              <a:t> KM3NeT </a:t>
            </a:r>
            <a:r>
              <a:rPr lang="it-IT" sz="1200" b="0" i="0" u="none" strike="noStrike" kern="1200" dirty="0" err="1">
                <a:solidFill>
                  <a:schemeClr val="tx1"/>
                </a:solidFill>
                <a:effectLst/>
                <a:latin typeface="+mn-lt"/>
                <a:ea typeface="+mn-ea"/>
                <a:cs typeface="+mn-cs"/>
              </a:rPr>
              <a:t>instrument</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response</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functions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IRFs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generated</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considering</a:t>
            </a:r>
            <a:r>
              <a:rPr lang="it-IT" sz="1200" b="0" i="0" u="none" strike="noStrike" kern="1200" dirty="0">
                <a:solidFill>
                  <a:schemeClr val="tx1"/>
                </a:solidFill>
                <a:effectLst/>
                <a:latin typeface="+mn-lt"/>
                <a:ea typeface="+mn-ea"/>
                <a:cs typeface="+mn-cs"/>
              </a:rPr>
              <a:t>:</a:t>
            </a:r>
            <a:endParaRPr lang="it-IT" b="0" dirty="0">
              <a:effectLst/>
            </a:endParaRPr>
          </a:p>
          <a:p>
            <a:pPr rtl="0" fontAlgn="base"/>
            <a:endParaRPr lang="it-IT" sz="1200" b="0" i="0" u="none" strike="noStrike" kern="1200" dirty="0">
              <a:solidFill>
                <a:schemeClr val="tx1"/>
              </a:solidFill>
              <a:effectLst/>
              <a:latin typeface="+mn-lt"/>
              <a:ea typeface="+mn-ea"/>
              <a:cs typeface="+mn-cs"/>
            </a:endParaRPr>
          </a:p>
          <a:p>
            <a:pPr rtl="0" fontAlgn="base"/>
            <a:r>
              <a:rPr lang="it-IT" sz="1200" b="0" i="0" u="none" strike="noStrike" kern="1200" dirty="0">
                <a:solidFill>
                  <a:schemeClr val="tx1"/>
                </a:solidFill>
                <a:effectLst/>
                <a:latin typeface="+mn-lt"/>
                <a:ea typeface="+mn-ea"/>
                <a:cs typeface="+mn-cs"/>
              </a:rPr>
              <a:t>Muon </a:t>
            </a:r>
            <a:r>
              <a:rPr lang="it-IT" sz="1200" b="0" i="0" u="none" strike="noStrike" kern="1200" dirty="0" err="1">
                <a:solidFill>
                  <a:schemeClr val="tx1"/>
                </a:solidFill>
                <a:effectLst/>
                <a:latin typeface="+mn-lt"/>
                <a:ea typeface="+mn-ea"/>
                <a:cs typeface="+mn-cs"/>
              </a:rPr>
              <a:t>neutrinos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only</a:t>
            </a:r>
            <a:r>
              <a:rPr lang="it-IT" sz="1200" b="0" i="0" u="none" strike="noStrike" kern="1200" dirty="0">
                <a:solidFill>
                  <a:schemeClr val="tx1"/>
                </a:solidFill>
                <a:effectLst/>
                <a:latin typeface="+mn-lt"/>
                <a:ea typeface="+mn-ea"/>
                <a:cs typeface="+mn-cs"/>
              </a:rPr>
              <a:t> - long range </a:t>
            </a:r>
            <a:r>
              <a:rPr lang="it-IT" sz="1200" b="0" i="0" u="none" strike="noStrike" kern="1200" dirty="0" err="1">
                <a:solidFill>
                  <a:schemeClr val="tx1"/>
                </a:solidFill>
                <a:effectLst/>
                <a:latin typeface="+mn-lt"/>
                <a:ea typeface="+mn-ea"/>
                <a:cs typeface="+mn-cs"/>
              </a:rPr>
              <a:t>muons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that</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appear</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as</a:t>
            </a:r>
            <a:r>
              <a:rPr lang="it-IT" sz="1200" b="0" i="0" u="none" strike="noStrike" kern="1200" dirty="0">
                <a:solidFill>
                  <a:schemeClr val="tx1"/>
                </a:solidFill>
                <a:effectLst/>
                <a:latin typeface="+mn-lt"/>
                <a:ea typeface="+mn-ea"/>
                <a:cs typeface="+mn-cs"/>
              </a:rPr>
              <a:t> track-like events.</a:t>
            </a:r>
          </a:p>
          <a:p>
            <a:pPr rtl="0" fontAlgn="base"/>
            <a:r>
              <a:rPr lang="it-IT" sz="1200" b="0" i="0" u="none" strike="noStrike" kern="1200" dirty="0">
                <a:solidFill>
                  <a:schemeClr val="tx1"/>
                </a:solidFill>
                <a:effectLst/>
                <a:latin typeface="+mn-lt"/>
                <a:ea typeface="+mn-ea"/>
                <a:cs typeface="+mn-cs"/>
              </a:rPr>
              <a:t>Neutrino events </a:t>
            </a:r>
            <a:r>
              <a:rPr lang="it-IT" sz="1200" b="0" i="0" u="none" strike="noStrike" kern="1200" dirty="0" err="1">
                <a:solidFill>
                  <a:schemeClr val="tx1"/>
                </a:solidFill>
                <a:effectLst/>
                <a:latin typeface="+mn-lt"/>
                <a:ea typeface="+mn-ea"/>
                <a:cs typeface="+mn-cs"/>
              </a:rPr>
              <a:t>simulated</a:t>
            </a:r>
            <a:r>
              <a:rPr lang="it-IT" sz="1200" b="0" i="0" u="none" strike="noStrike" kern="1200" dirty="0">
                <a:solidFill>
                  <a:schemeClr val="tx1"/>
                </a:solidFill>
                <a:effectLst/>
                <a:latin typeface="+mn-lt"/>
                <a:ea typeface="+mn-ea"/>
                <a:cs typeface="+mn-cs"/>
              </a:rPr>
              <a:t> with GSEAGEN Software </a:t>
            </a:r>
            <a:r>
              <a:rPr lang="it-IT" sz="1200" b="0" i="0" u="none" strike="noStrike" kern="1200" dirty="0" err="1">
                <a:solidFill>
                  <a:schemeClr val="tx1"/>
                </a:solidFill>
                <a:effectLst/>
                <a:latin typeface="+mn-lt"/>
                <a:ea typeface="+mn-ea"/>
                <a:cs typeface="+mn-cs"/>
              </a:rPr>
              <a:t>based</a:t>
            </a:r>
            <a:r>
              <a:rPr lang="it-IT" sz="1200" b="0" i="0" u="none" strike="noStrike" kern="1200" dirty="0">
                <a:solidFill>
                  <a:schemeClr val="tx1"/>
                </a:solidFill>
                <a:effectLst/>
                <a:latin typeface="+mn-lt"/>
                <a:ea typeface="+mn-ea"/>
                <a:cs typeface="+mn-cs"/>
              </a:rPr>
              <a:t> on GENIE neutrino generator </a:t>
            </a:r>
            <a:r>
              <a:rPr lang="it-IT" sz="1200" b="0" i="0" u="none" strike="noStrike" kern="1200" dirty="0" err="1">
                <a:solidFill>
                  <a:schemeClr val="tx1"/>
                </a:solidFill>
                <a:effectLst/>
                <a:latin typeface="+mn-lt"/>
                <a:ea typeface="+mn-ea"/>
                <a:cs typeface="+mn-cs"/>
              </a:rPr>
              <a:t>allowing</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simulation</a:t>
            </a:r>
            <a:r>
              <a:rPr lang="it-IT" sz="1200" b="0" i="0" u="none" strike="noStrike" kern="1200" dirty="0">
                <a:solidFill>
                  <a:schemeClr val="tx1"/>
                </a:solidFill>
                <a:effectLst/>
                <a:latin typeface="+mn-lt"/>
                <a:ea typeface="+mn-ea"/>
                <a:cs typeface="+mn-cs"/>
              </a:rPr>
              <a:t> of </a:t>
            </a:r>
            <a:r>
              <a:rPr lang="it-IT" sz="1200" b="0" i="0" u="none" strike="noStrike" kern="1200" dirty="0" err="1">
                <a:solidFill>
                  <a:schemeClr val="tx1"/>
                </a:solidFill>
                <a:effectLst/>
                <a:latin typeface="+mn-lt"/>
                <a:ea typeface="+mn-ea"/>
                <a:cs typeface="+mn-cs"/>
              </a:rPr>
              <a:t>all</a:t>
            </a:r>
            <a:r>
              <a:rPr lang="it-IT" sz="1200" b="0" i="0" u="none" strike="noStrike" kern="1200" dirty="0">
                <a:solidFill>
                  <a:schemeClr val="tx1"/>
                </a:solidFill>
                <a:effectLst/>
                <a:latin typeface="+mn-lt"/>
                <a:ea typeface="+mn-ea"/>
                <a:cs typeface="+mn-cs"/>
              </a:rPr>
              <a:t> neutrino flavours in detector </a:t>
            </a:r>
            <a:r>
              <a:rPr lang="it-IT" sz="1200" b="0" i="0" u="none" strike="noStrike" kern="1200" dirty="0" err="1">
                <a:solidFill>
                  <a:schemeClr val="tx1"/>
                </a:solidFill>
                <a:effectLst/>
                <a:latin typeface="+mn-lt"/>
                <a:ea typeface="+mn-ea"/>
                <a:cs typeface="+mn-cs"/>
              </a:rPr>
              <a:t>surrounding</a:t>
            </a:r>
            <a:r>
              <a:rPr lang="it-IT" sz="1200" b="0" i="0" u="none" strike="noStrike" kern="1200" dirty="0">
                <a:solidFill>
                  <a:schemeClr val="tx1"/>
                </a:solidFill>
                <a:effectLst/>
                <a:latin typeface="+mn-lt"/>
                <a:ea typeface="+mn-ea"/>
                <a:cs typeface="+mn-cs"/>
              </a:rPr>
              <a:t> media.</a:t>
            </a:r>
          </a:p>
          <a:p>
            <a:pPr rtl="0" fontAlgn="base"/>
            <a:r>
              <a:rPr lang="it-IT" sz="1200" b="0" i="0" u="none" strike="noStrike" kern="1200" dirty="0">
                <a:solidFill>
                  <a:schemeClr val="tx1"/>
                </a:solidFill>
                <a:effectLst/>
                <a:latin typeface="+mn-lt"/>
                <a:ea typeface="+mn-ea"/>
                <a:cs typeface="+mn-cs"/>
              </a:rPr>
              <a:t>Background events </a:t>
            </a:r>
            <a:r>
              <a:rPr lang="it-IT" sz="1200" b="0" i="0" u="none" strike="noStrike" kern="1200" dirty="0" err="1">
                <a:solidFill>
                  <a:schemeClr val="tx1"/>
                </a:solidFill>
                <a:effectLst/>
                <a:latin typeface="+mn-lt"/>
                <a:ea typeface="+mn-ea"/>
                <a:cs typeface="+mn-cs"/>
              </a:rPr>
              <a:t>relevant</a:t>
            </a:r>
            <a:r>
              <a:rPr lang="it-IT" sz="1200" b="0" i="0" u="none" strike="noStrike" kern="1200" dirty="0">
                <a:solidFill>
                  <a:schemeClr val="tx1"/>
                </a:solidFill>
                <a:effectLst/>
                <a:latin typeface="+mn-lt"/>
                <a:ea typeface="+mn-ea"/>
                <a:cs typeface="+mn-cs"/>
              </a:rPr>
              <a:t> for KM3NeT : </a:t>
            </a:r>
            <a:r>
              <a:rPr lang="it-IT" sz="1200" b="0" i="0" u="none" strike="noStrike" kern="1200" dirty="0" err="1">
                <a:solidFill>
                  <a:schemeClr val="tx1"/>
                </a:solidFill>
                <a:effectLst/>
                <a:latin typeface="+mn-lt"/>
                <a:ea typeface="+mn-ea"/>
                <a:cs typeface="+mn-cs"/>
              </a:rPr>
              <a:t>bkg</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neutrinos</a:t>
            </a:r>
            <a:r>
              <a:rPr lang="it-IT" sz="1200" b="0" i="0" u="none" strike="noStrike" kern="1200" dirty="0">
                <a:solidFill>
                  <a:schemeClr val="tx1"/>
                </a:solidFill>
                <a:effectLst/>
                <a:latin typeface="+mn-lt"/>
                <a:ea typeface="+mn-ea"/>
                <a:cs typeface="+mn-cs"/>
              </a:rPr>
              <a:t> and </a:t>
            </a:r>
            <a:r>
              <a:rPr lang="it-IT" sz="1200" b="0" i="0" u="none" strike="noStrike" kern="1200" dirty="0" err="1">
                <a:solidFill>
                  <a:schemeClr val="tx1"/>
                </a:solidFill>
                <a:effectLst/>
                <a:latin typeface="+mn-lt"/>
                <a:ea typeface="+mn-ea"/>
                <a:cs typeface="+mn-cs"/>
              </a:rPr>
              <a:t>bkg</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muons</a:t>
            </a:r>
            <a:r>
              <a:rPr lang="it-IT" sz="1200" b="0" i="0" u="none" strike="noStrike" kern="1200" dirty="0">
                <a:solidFill>
                  <a:schemeClr val="tx1"/>
                </a:solidFill>
                <a:effectLst/>
                <a:latin typeface="+mn-lt"/>
                <a:ea typeface="+mn-ea"/>
                <a:cs typeface="+mn-cs"/>
              </a:rPr>
              <a:t>.</a:t>
            </a:r>
          </a:p>
          <a:p>
            <a:pPr rtl="0" fontAlgn="base"/>
            <a:r>
              <a:rPr lang="it-IT" sz="1200" b="0" i="0" u="none" strike="noStrike" kern="1200" dirty="0" err="1">
                <a:solidFill>
                  <a:schemeClr val="tx1"/>
                </a:solidFill>
                <a:effectLst/>
                <a:latin typeface="+mn-lt"/>
                <a:ea typeface="+mn-ea"/>
                <a:cs typeface="+mn-cs"/>
              </a:rPr>
              <a:t>Atmospheric</a:t>
            </a:r>
            <a:r>
              <a:rPr lang="it-IT" sz="1200" b="0" i="0" u="none" strike="noStrike" kern="1200" dirty="0">
                <a:solidFill>
                  <a:schemeClr val="tx1"/>
                </a:solidFill>
                <a:effectLst/>
                <a:latin typeface="+mn-lt"/>
                <a:ea typeface="+mn-ea"/>
                <a:cs typeface="+mn-cs"/>
              </a:rPr>
              <a:t> neutrino events </a:t>
            </a:r>
            <a:r>
              <a:rPr lang="it-IT" sz="1200" b="0" i="0" u="none" strike="noStrike" kern="1200" dirty="0" err="1">
                <a:solidFill>
                  <a:schemeClr val="tx1"/>
                </a:solidFill>
                <a:effectLst/>
                <a:latin typeface="+mn-lt"/>
                <a:ea typeface="+mn-ea"/>
                <a:cs typeface="+mn-cs"/>
              </a:rPr>
              <a:t>simulated</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using</a:t>
            </a:r>
            <a:r>
              <a:rPr lang="it-IT" sz="1200" b="0" i="0" u="none" strike="noStrike" kern="1200" dirty="0">
                <a:solidFill>
                  <a:schemeClr val="tx1"/>
                </a:solidFill>
                <a:effectLst/>
                <a:latin typeface="+mn-lt"/>
                <a:ea typeface="+mn-ea"/>
                <a:cs typeface="+mn-cs"/>
              </a:rPr>
              <a:t> HKKMS model for </a:t>
            </a:r>
            <a:r>
              <a:rPr lang="it-IT" sz="1200" b="0" i="0" u="none" strike="noStrike" kern="1200" dirty="0" err="1">
                <a:solidFill>
                  <a:schemeClr val="tx1"/>
                </a:solidFill>
                <a:effectLst/>
                <a:latin typeface="+mn-lt"/>
                <a:ea typeface="+mn-ea"/>
                <a:cs typeface="+mn-cs"/>
              </a:rPr>
              <a:t>conventional</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neutrinos</a:t>
            </a:r>
            <a:r>
              <a:rPr lang="it-IT" sz="1200" b="0" i="0" u="none" strike="noStrike" kern="1200" dirty="0">
                <a:solidFill>
                  <a:schemeClr val="tx1"/>
                </a:solidFill>
                <a:effectLst/>
                <a:latin typeface="+mn-lt"/>
                <a:ea typeface="+mn-ea"/>
                <a:cs typeface="+mn-cs"/>
              </a:rPr>
              <a:t> and ERS for prompt.</a:t>
            </a:r>
          </a:p>
          <a:p>
            <a:pPr rtl="0" fontAlgn="base"/>
            <a:r>
              <a:rPr lang="it-IT" sz="1200" b="0" i="0" u="none" strike="noStrike" kern="1200" dirty="0" err="1">
                <a:solidFill>
                  <a:schemeClr val="tx1"/>
                </a:solidFill>
                <a:effectLst/>
                <a:latin typeface="+mn-lt"/>
                <a:ea typeface="+mn-ea"/>
                <a:cs typeface="+mn-cs"/>
              </a:rPr>
              <a:t>Atmospheric</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muons</a:t>
            </a:r>
            <a:r>
              <a:rPr lang="it-IT" sz="1200" b="0" i="0" u="none" strike="noStrike" kern="1200" dirty="0">
                <a:solidFill>
                  <a:schemeClr val="tx1"/>
                </a:solidFill>
                <a:effectLst/>
                <a:latin typeface="+mn-lt"/>
                <a:ea typeface="+mn-ea"/>
                <a:cs typeface="+mn-cs"/>
              </a:rPr>
              <a:t> are </a:t>
            </a:r>
            <a:r>
              <a:rPr lang="it-IT" sz="1200" b="0" i="0" u="none" strike="noStrike" kern="1200" dirty="0" err="1">
                <a:solidFill>
                  <a:schemeClr val="tx1"/>
                </a:solidFill>
                <a:effectLst/>
                <a:latin typeface="+mn-lt"/>
                <a:ea typeface="+mn-ea"/>
                <a:cs typeface="+mn-cs"/>
              </a:rPr>
              <a:t>simulated</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using</a:t>
            </a:r>
            <a:r>
              <a:rPr lang="it-IT" sz="1200" b="0" i="0" u="none" strike="noStrike" kern="1200" dirty="0">
                <a:solidFill>
                  <a:schemeClr val="tx1"/>
                </a:solidFill>
                <a:effectLst/>
                <a:latin typeface="+mn-lt"/>
                <a:ea typeface="+mn-ea"/>
                <a:cs typeface="+mn-cs"/>
              </a:rPr>
              <a:t> MUPAGE package. </a:t>
            </a:r>
          </a:p>
          <a:p>
            <a:pPr rtl="0" fontAlgn="base"/>
            <a:r>
              <a:rPr lang="it-IT" sz="1200" b="0" i="0" u="none" strike="noStrike" kern="1200" dirty="0">
                <a:solidFill>
                  <a:schemeClr val="tx1"/>
                </a:solidFill>
                <a:effectLst/>
                <a:latin typeface="+mn-lt"/>
                <a:ea typeface="+mn-ea"/>
                <a:cs typeface="+mn-cs"/>
              </a:rPr>
              <a:t>To </a:t>
            </a:r>
            <a:r>
              <a:rPr lang="it-IT" sz="1200" b="0" i="0" u="none" strike="noStrike" kern="1200" dirty="0" err="1">
                <a:solidFill>
                  <a:schemeClr val="tx1"/>
                </a:solidFill>
                <a:effectLst/>
                <a:latin typeface="+mn-lt"/>
                <a:ea typeface="+mn-ea"/>
                <a:cs typeface="+mn-cs"/>
              </a:rPr>
              <a:t>suppress</a:t>
            </a:r>
            <a:r>
              <a:rPr lang="it-IT" sz="1200" b="0" i="0" u="none" strike="noStrike" kern="1200" dirty="0">
                <a:solidFill>
                  <a:schemeClr val="tx1"/>
                </a:solidFill>
                <a:effectLst/>
                <a:latin typeface="+mn-lt"/>
                <a:ea typeface="+mn-ea"/>
                <a:cs typeface="+mn-cs"/>
              </a:rPr>
              <a:t> the background </a:t>
            </a:r>
            <a:r>
              <a:rPr lang="it-IT" sz="1200" b="0" i="0" u="none" strike="noStrike" kern="1200" dirty="0" err="1">
                <a:solidFill>
                  <a:schemeClr val="tx1"/>
                </a:solidFill>
                <a:effectLst/>
                <a:latin typeface="+mn-lt"/>
                <a:ea typeface="+mn-ea"/>
                <a:cs typeface="+mn-cs"/>
              </a:rPr>
              <a:t>atmos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muons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which</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always</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arrive</a:t>
            </a:r>
            <a:r>
              <a:rPr lang="it-IT" sz="1200" b="0" i="0" u="none" strike="noStrike" kern="1200" dirty="0">
                <a:solidFill>
                  <a:schemeClr val="tx1"/>
                </a:solidFill>
                <a:effectLst/>
                <a:latin typeface="+mn-lt"/>
                <a:ea typeface="+mn-ea"/>
                <a:cs typeface="+mn-cs"/>
              </a:rPr>
              <a:t> from </a:t>
            </a:r>
            <a:r>
              <a:rPr lang="it-IT" sz="1200" b="0" i="0" u="none" strike="noStrike" kern="1200" dirty="0" err="1">
                <a:solidFill>
                  <a:schemeClr val="tx1"/>
                </a:solidFill>
                <a:effectLst/>
                <a:latin typeface="+mn-lt"/>
                <a:ea typeface="+mn-ea"/>
                <a:cs typeface="+mn-cs"/>
              </a:rPr>
              <a:t>above</a:t>
            </a:r>
            <a:r>
              <a:rPr lang="it-IT" sz="1200" b="0" i="0" u="none" strike="noStrike" kern="1200" dirty="0">
                <a:solidFill>
                  <a:schemeClr val="tx1"/>
                </a:solidFill>
                <a:effectLst/>
                <a:latin typeface="+mn-lt"/>
                <a:ea typeface="+mn-ea"/>
                <a:cs typeface="+mn-cs"/>
              </a:rPr>
              <a:t> the detector, </a:t>
            </a:r>
            <a:r>
              <a:rPr lang="it-IT" sz="1200" b="0" i="0" u="none" strike="noStrike" kern="1200" dirty="0" err="1">
                <a:solidFill>
                  <a:schemeClr val="tx1"/>
                </a:solidFill>
                <a:effectLst/>
                <a:latin typeface="+mn-lt"/>
                <a:ea typeface="+mn-ea"/>
                <a:cs typeface="+mn-cs"/>
              </a:rPr>
              <a:t>we</a:t>
            </a:r>
            <a:r>
              <a:rPr lang="it-IT" sz="1200" b="0" i="0" u="none" strike="noStrike" kern="1200" dirty="0">
                <a:solidFill>
                  <a:schemeClr val="tx1"/>
                </a:solidFill>
                <a:effectLst/>
                <a:latin typeface="+mn-lt"/>
                <a:ea typeface="+mn-ea"/>
                <a:cs typeface="+mn-cs"/>
              </a:rPr>
              <a:t> </a:t>
            </a:r>
            <a:r>
              <a:rPr lang="it-IT" sz="1200" b="0" i="0" u="none" strike="noStrike" kern="1200" dirty="0" err="1">
                <a:solidFill>
                  <a:schemeClr val="tx1"/>
                </a:solidFill>
                <a:effectLst/>
                <a:latin typeface="+mn-lt"/>
                <a:ea typeface="+mn-ea"/>
                <a:cs typeface="+mn-cs"/>
              </a:rPr>
              <a:t>restrict</a:t>
            </a:r>
            <a:r>
              <a:rPr lang="it-IT" sz="1200" b="0" i="0" u="none" strike="noStrike" kern="1200" dirty="0">
                <a:solidFill>
                  <a:schemeClr val="tx1"/>
                </a:solidFill>
                <a:effectLst/>
                <a:latin typeface="+mn-lt"/>
                <a:ea typeface="+mn-ea"/>
                <a:cs typeface="+mn-cs"/>
              </a:rPr>
              <a:t> the </a:t>
            </a:r>
            <a:r>
              <a:rPr lang="it-IT" sz="1200" b="0" i="0" u="none" strike="noStrike" kern="1200" dirty="0" err="1">
                <a:solidFill>
                  <a:schemeClr val="tx1"/>
                </a:solidFill>
                <a:effectLst/>
                <a:latin typeface="+mn-lt"/>
                <a:ea typeface="+mn-ea"/>
                <a:cs typeface="+mn-cs"/>
              </a:rPr>
              <a:t>analysis</a:t>
            </a:r>
            <a:r>
              <a:rPr lang="it-IT" sz="1200" b="0" i="0" u="none" strike="noStrike" kern="1200" dirty="0">
                <a:solidFill>
                  <a:schemeClr val="tx1"/>
                </a:solidFill>
                <a:effectLst/>
                <a:latin typeface="+mn-lt"/>
                <a:ea typeface="+mn-ea"/>
                <a:cs typeface="+mn-cs"/>
              </a:rPr>
              <a:t> to reco. zenith </a:t>
            </a:r>
            <a:r>
              <a:rPr lang="it-IT" sz="1200" b="0" i="0" u="none" strike="noStrike" kern="1200" dirty="0" err="1">
                <a:solidFill>
                  <a:schemeClr val="tx1"/>
                </a:solidFill>
                <a:effectLst/>
                <a:latin typeface="+mn-lt"/>
                <a:ea typeface="+mn-ea"/>
                <a:cs typeface="+mn-cs"/>
              </a:rPr>
              <a:t>angles</a:t>
            </a:r>
            <a:r>
              <a:rPr lang="it-IT" sz="1200" b="0" i="0" u="none" strike="noStrike" kern="1200" dirty="0">
                <a:solidFill>
                  <a:schemeClr val="tx1"/>
                </a:solidFill>
                <a:effectLst/>
                <a:latin typeface="+mn-lt"/>
                <a:ea typeface="+mn-ea"/>
                <a:cs typeface="+mn-cs"/>
              </a:rPr>
              <a:t> &gt; 80 </a:t>
            </a:r>
            <a:r>
              <a:rPr lang="it-IT" sz="1200" b="0" i="0" u="none" strike="noStrike" kern="1200" dirty="0" err="1">
                <a:solidFill>
                  <a:schemeClr val="tx1"/>
                </a:solidFill>
                <a:effectLst/>
                <a:latin typeface="+mn-lt"/>
                <a:ea typeface="+mn-ea"/>
                <a:cs typeface="+mn-cs"/>
              </a:rPr>
              <a:t>deg</a:t>
            </a:r>
            <a:r>
              <a:rPr lang="it-IT" sz="1200" b="0" i="0" u="none" strike="noStrike" kern="1200" dirty="0">
                <a:solidFill>
                  <a:schemeClr val="tx1"/>
                </a:solidFill>
                <a:effectLst/>
                <a:latin typeface="+mn-lt"/>
                <a:ea typeface="+mn-ea"/>
                <a:cs typeface="+mn-cs"/>
              </a:rPr>
              <a:t>.</a:t>
            </a:r>
          </a:p>
          <a:p>
            <a:endParaRPr lang="it-IT" dirty="0"/>
          </a:p>
          <a:p>
            <a:endParaRPr lang="it-IT" dirty="0"/>
          </a:p>
        </p:txBody>
      </p:sp>
      <p:sp>
        <p:nvSpPr>
          <p:cNvPr id="4" name="Segnaposto numero diapositiva 3"/>
          <p:cNvSpPr>
            <a:spLocks noGrp="1"/>
          </p:cNvSpPr>
          <p:nvPr>
            <p:ph type="sldNum" sz="quarter" idx="5"/>
          </p:nvPr>
        </p:nvSpPr>
        <p:spPr/>
        <p:txBody>
          <a:bodyPr/>
          <a:lstStyle/>
          <a:p>
            <a:fld id="{528D0A85-A11D-42CB-9403-B5C91B16A4F6}" type="slidenum">
              <a:rPr lang="it-IT" smtClean="0"/>
              <a:t>16</a:t>
            </a:fld>
            <a:endParaRPr lang="it-IT"/>
          </a:p>
        </p:txBody>
      </p:sp>
    </p:spTree>
    <p:extLst>
      <p:ext uri="{BB962C8B-B14F-4D97-AF65-F5344CB8AC3E}">
        <p14:creationId xmlns:p14="http://schemas.microsoft.com/office/powerpoint/2010/main" val="538688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p:cNvSpPr>
            <a:spLocks noGrp="1"/>
          </p:cNvSpPr>
          <p:nvPr>
            <p:ph type="dt" sz="half" idx="10"/>
          </p:nvPr>
        </p:nvSpPr>
        <p:spPr/>
        <p:txBody>
          <a:bodyPr/>
          <a:lstStyle/>
          <a:p>
            <a:fld id="{A5F8BB1C-49A9-4AC0-8A09-927335C01CC3}" type="datetimeFigureOut">
              <a:rPr lang="en-US" smtClean="0"/>
              <a:t>7/23/2026</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39406046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A5F8BB1C-49A9-4AC0-8A09-927335C01CC3}" type="datetimeFigureOut">
              <a:rPr lang="en-US" smtClean="0"/>
              <a:t>7/23/2026</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18689858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A5F8BB1C-49A9-4AC0-8A09-927335C01CC3}" type="datetimeFigureOut">
              <a:rPr lang="en-US" smtClean="0"/>
              <a:t>7/23/2026</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37965307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940668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436605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320226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25660650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598231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474482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288846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596299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10"/>
          </p:nvPr>
        </p:nvSpPr>
        <p:spPr/>
        <p:txBody>
          <a:bodyPr/>
          <a:lstStyle/>
          <a:p>
            <a:fld id="{A5F8BB1C-49A9-4AC0-8A09-927335C01CC3}" type="datetimeFigureOut">
              <a:rPr lang="en-US" smtClean="0"/>
              <a:t>7/23/2026</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16806772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231381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23123492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3708206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Generated (g3f7a142fae3_61_0)">
  <p:cSld name="Generated (g3f7a142fae3_61_0)">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3937350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A5F8BB1C-49A9-4AC0-8A09-927335C01CC3}" type="datetimeFigureOut">
              <a:rPr lang="en-US" smtClean="0"/>
              <a:t>7/23/2026</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45736784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p:cNvSpPr>
            <a:spLocks noGrp="1"/>
          </p:cNvSpPr>
          <p:nvPr>
            <p:ph type="dt" sz="half" idx="10"/>
          </p:nvPr>
        </p:nvSpPr>
        <p:spPr/>
        <p:txBody>
          <a:bodyPr/>
          <a:lstStyle/>
          <a:p>
            <a:fld id="{A5F8BB1C-49A9-4AC0-8A09-927335C01CC3}" type="datetimeFigureOut">
              <a:rPr lang="en-US" smtClean="0"/>
              <a:t>7/23/2026</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18226673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p:cNvSpPr>
            <a:spLocks noGrp="1"/>
          </p:cNvSpPr>
          <p:nvPr>
            <p:ph type="dt" sz="half" idx="10"/>
          </p:nvPr>
        </p:nvSpPr>
        <p:spPr/>
        <p:txBody>
          <a:bodyPr/>
          <a:lstStyle/>
          <a:p>
            <a:fld id="{A5F8BB1C-49A9-4AC0-8A09-927335C01CC3}" type="datetimeFigureOut">
              <a:rPr lang="en-US" smtClean="0"/>
              <a:t>7/23/2026</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160105990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data 2"/>
          <p:cNvSpPr>
            <a:spLocks noGrp="1"/>
          </p:cNvSpPr>
          <p:nvPr>
            <p:ph type="dt" sz="half" idx="10"/>
          </p:nvPr>
        </p:nvSpPr>
        <p:spPr/>
        <p:txBody>
          <a:bodyPr/>
          <a:lstStyle/>
          <a:p>
            <a:fld id="{A5F8BB1C-49A9-4AC0-8A09-927335C01CC3}" type="datetimeFigureOut">
              <a:rPr lang="en-US" smtClean="0"/>
              <a:t>7/23/2026</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40289080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5F8BB1C-49A9-4AC0-8A09-927335C01CC3}" type="datetimeFigureOut">
              <a:rPr lang="en-US" smtClean="0"/>
              <a:t>7/23/2026</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30226546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5F8BB1C-49A9-4AC0-8A09-927335C01CC3}" type="datetimeFigureOut">
              <a:rPr lang="en-US" smtClean="0"/>
              <a:t>7/23/2026</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113197968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A5F8BB1C-49A9-4AC0-8A09-927335C01CC3}" type="datetimeFigureOut">
              <a:rPr lang="en-US" smtClean="0"/>
              <a:t>7/23/2026</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9E9F353E-36D4-4881-B4E8-C9F85DBD1F20}" type="slidenum">
              <a:rPr lang="en-US" smtClean="0"/>
              <a:t>‹N›</a:t>
            </a:fld>
            <a:endParaRPr lang="en-US"/>
          </a:p>
        </p:txBody>
      </p:sp>
    </p:spTree>
    <p:extLst>
      <p:ext uri="{BB962C8B-B14F-4D97-AF65-F5344CB8AC3E}">
        <p14:creationId xmlns:p14="http://schemas.microsoft.com/office/powerpoint/2010/main" val="33703462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53000"/>
                    </a14:imgEffect>
                  </a14:imgLayer>
                </a14:imgProps>
              </a:ext>
            </a:extLst>
          </a:blip>
          <a:srcRect/>
          <a:stretch>
            <a:fillRect t="-12000" b="-12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8BB1C-49A9-4AC0-8A09-927335C01CC3}" type="datetimeFigureOut">
              <a:rPr lang="en-US" smtClean="0"/>
              <a:t>7/23/2026</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9F353E-36D4-4881-B4E8-C9F85DBD1F20}" type="slidenum">
              <a:rPr lang="en-US" smtClean="0"/>
              <a:t>‹N›</a:t>
            </a:fld>
            <a:endParaRPr lang="en-US"/>
          </a:p>
        </p:txBody>
      </p:sp>
    </p:spTree>
    <p:extLst>
      <p:ext uri="{BB962C8B-B14F-4D97-AF65-F5344CB8AC3E}">
        <p14:creationId xmlns:p14="http://schemas.microsoft.com/office/powerpoint/2010/main" val="30767598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it-IT" smtClean="0"/>
              <a:pPr/>
              <a:t>‹N›</a:t>
            </a:fld>
            <a:endParaRPr lang="it-IT"/>
          </a:p>
        </p:txBody>
      </p:sp>
    </p:spTree>
    <p:extLst>
      <p:ext uri="{BB962C8B-B14F-4D97-AF65-F5344CB8AC3E}">
        <p14:creationId xmlns:p14="http://schemas.microsoft.com/office/powerpoint/2010/main" val="1646819564"/>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8.gif"/><Relationship Id="rId4" Type="http://schemas.openxmlformats.org/officeDocument/2006/relationships/image" Target="../media/image27.jpg"/></Relationships>
</file>

<file path=ppt/slides/_rels/slide1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jpg"/><Relationship Id="rId10" Type="http://schemas.openxmlformats.org/officeDocument/2006/relationships/image" Target="../media/image40.jpg"/><Relationship Id="rId4" Type="http://schemas.openxmlformats.org/officeDocument/2006/relationships/image" Target="../media/image35.jpg"/><Relationship Id="rId9" Type="http://schemas.openxmlformats.org/officeDocument/2006/relationships/image" Target="../media/image39.png"/></Relationships>
</file>

<file path=ppt/slides/_rels/slide14.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4.jpg"/><Relationship Id="rId4" Type="http://schemas.openxmlformats.org/officeDocument/2006/relationships/image" Target="../media/image43.jp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emf"/></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jp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2.xml"/><Relationship Id="rId1" Type="http://schemas.openxmlformats.org/officeDocument/2006/relationships/slideLayout" Target="../slideLayouts/slideLayout2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4.png"/><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1.emf"/><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emf"/><Relationship Id="rId5" Type="http://schemas.openxmlformats.org/officeDocument/2006/relationships/image" Target="../media/image13.emf"/><Relationship Id="rId10" Type="http://schemas.openxmlformats.org/officeDocument/2006/relationships/image" Target="../media/image18.emf"/><Relationship Id="rId4" Type="http://schemas.openxmlformats.org/officeDocument/2006/relationships/image" Target="../media/image12.png"/><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9000"/>
            <a:extLst>
              <a:ext uri="{BEBA8EAE-BF5A-486C-A8C5-ECC9F3942E4B}">
                <a14:imgProps xmlns:a14="http://schemas.microsoft.com/office/drawing/2010/main">
                  <a14:imgLayer r:embed="rId3">
                    <a14:imgEffect>
                      <a14:brightnessContrast bright="-23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5" name="Rectangle 3"/>
          <p:cNvSpPr/>
          <p:nvPr/>
        </p:nvSpPr>
        <p:spPr>
          <a:xfrm>
            <a:off x="1335425" y="1673050"/>
            <a:ext cx="9608234" cy="3139321"/>
          </a:xfrm>
          <a:prstGeom prst="rect">
            <a:avLst/>
          </a:prstGeom>
          <a:noFill/>
          <a:scene3d>
            <a:camera prst="orthographicFront">
              <a:rot lat="20999999" lon="0" rev="0"/>
            </a:camera>
            <a:lightRig rig="glow" dir="tl">
              <a:rot lat="0" lon="0" rev="5400000"/>
            </a:lightRig>
          </a:scene3d>
          <a:sp3d>
            <a:bevelT w="139700" prst="cross"/>
          </a:sp3d>
        </p:spPr>
        <p:txBody>
          <a:bodyPr wrap="square" lIns="91440" tIns="45720" rIns="91440" bIns="45720">
            <a:spAutoFit/>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The Origin of cosmic Rays: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the importance of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multi-communities</a:t>
            </a:r>
            <a:endParaRPr kumimoji="0" lang="it-IT"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endParaRPr>
          </a:p>
        </p:txBody>
      </p:sp>
      <p:sp>
        <p:nvSpPr>
          <p:cNvPr id="6" name="TextBox 1"/>
          <p:cNvSpPr txBox="1"/>
          <p:nvPr/>
        </p:nvSpPr>
        <p:spPr>
          <a:xfrm>
            <a:off x="3973375" y="5042118"/>
            <a:ext cx="4520598"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Handwriting"/>
              </a:rPr>
              <a:t>M</a:t>
            </a:r>
            <a:r>
              <a:rPr kumimoji="0" lang="en-US" sz="2800" b="0"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artina Cardillo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&amp; </a:t>
            </a:r>
            <a:r>
              <a:rPr kumimoji="0" lang="en-US" sz="2400" b="0"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Alan Sunny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IAPS-INAF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u="none" strike="noStrike" kern="1200" cap="none" spc="0" normalizeH="0" baseline="0" noProof="0" dirty="0">
                <a:ln>
                  <a:noFill/>
                </a:ln>
                <a:solidFill>
                  <a:prstClr val="white"/>
                </a:solidFill>
                <a:effectLst/>
                <a:uLnTx/>
                <a:uFillTx/>
                <a:latin typeface="Segoe Print" panose="02000600000000000000" pitchFamily="2" charset="0"/>
                <a:ea typeface="Handwriting - Dakota" charset="0"/>
                <a:cs typeface="Handwriting - Dakota" charset="0"/>
              </a:rPr>
              <a:t>martina.cardillo@inaf.it</a:t>
            </a:r>
          </a:p>
        </p:txBody>
      </p:sp>
      <p:sp>
        <p:nvSpPr>
          <p:cNvPr id="2" name="TextBox 2">
            <a:extLst>
              <a:ext uri="{FF2B5EF4-FFF2-40B4-BE49-F238E27FC236}">
                <a16:creationId xmlns:a16="http://schemas.microsoft.com/office/drawing/2014/main" id="{1312ECA9-BC51-5E39-DFA8-F128A9DD2B11}"/>
              </a:ext>
            </a:extLst>
          </p:cNvPr>
          <p:cNvSpPr txBox="1"/>
          <p:nvPr/>
        </p:nvSpPr>
        <p:spPr>
          <a:xfrm>
            <a:off x="0" y="0"/>
            <a:ext cx="12140738"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Handwriting"/>
              </a:rPr>
              <a:t>From 9 to 40: the SST Telescopes and Gamma-Ray Science with ASTRI and CTAO</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bg1"/>
                </a:solidFill>
                <a:latin typeface="Segoe Print" panose="02000600000000000000" pitchFamily="2" charset="0"/>
                <a:cs typeface="Handwriting - Dakota" charset="0"/>
              </a:rPr>
              <a:t>Sexten, July 20-24</a:t>
            </a:r>
            <a:endParaRPr kumimoji="0" lang="en-US" sz="1600" b="1" i="0" u="none" strike="noStrike" kern="1200" cap="none" spc="0" normalizeH="0" baseline="0" noProof="0" dirty="0">
              <a:ln>
                <a:noFill/>
              </a:ln>
              <a:solidFill>
                <a:schemeClr val="bg1"/>
              </a:solidFill>
              <a:effectLst/>
              <a:uLnTx/>
              <a:uFillTx/>
              <a:latin typeface="Segoe Print" panose="02000600000000000000" pitchFamily="2" charset="0"/>
              <a:ea typeface="Handwriting - Dakota" charset="0"/>
              <a:cs typeface="Handwriting - Dakota" charset="0"/>
            </a:endParaRPr>
          </a:p>
        </p:txBody>
      </p:sp>
    </p:spTree>
    <p:extLst>
      <p:ext uri="{BB962C8B-B14F-4D97-AF65-F5344CB8AC3E}">
        <p14:creationId xmlns:p14="http://schemas.microsoft.com/office/powerpoint/2010/main" val="8060752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9000"/>
                    </a14:imgEffect>
                  </a14:imgLayer>
                </a14:imgProps>
              </a:ext>
            </a:extLst>
          </a:blip>
          <a:srcRect/>
          <a:stretch>
            <a:fillRect l="-2000" r="-2000"/>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sellaDiTesto 2">
            <a:extLst>
              <a:ext uri="{FF2B5EF4-FFF2-40B4-BE49-F238E27FC236}">
                <a16:creationId xmlns:a16="http://schemas.microsoft.com/office/drawing/2014/main" id="{ED016A5B-C668-5382-438D-B546464131AD}"/>
              </a:ext>
            </a:extLst>
          </p:cNvPr>
          <p:cNvSpPr txBox="1"/>
          <p:nvPr/>
        </p:nvSpPr>
        <p:spPr>
          <a:xfrm>
            <a:off x="449296" y="5845947"/>
            <a:ext cx="6286797" cy="916220"/>
          </a:xfrm>
          <a:prstGeom prst="rect">
            <a:avLst/>
          </a:prstGeom>
        </p:spPr>
        <p:txBody>
          <a:bodyPr vert="horz" lIns="91440" tIns="45720" rIns="91440" bIns="45720" rtlCol="0">
            <a:normAutofit/>
            <a:scene3d>
              <a:camera prst="orthographicFront"/>
              <a:lightRig rig="soft" dir="t">
                <a:rot lat="0" lon="0" rev="15600000"/>
              </a:lightRig>
            </a:scene3d>
            <a:sp3d extrusionH="57150" prstMaterial="softEdge">
              <a:bevelT w="25400" h="38100"/>
            </a:sp3d>
          </a:bodyPr>
          <a:lstStyle/>
          <a:p>
            <a:pPr marR="0" lvl="0" algn="ctr" fontAlgn="auto">
              <a:lnSpc>
                <a:spcPct val="90000"/>
              </a:lnSpc>
              <a:spcBef>
                <a:spcPts val="0"/>
              </a:spcBef>
              <a:spcAft>
                <a:spcPts val="600"/>
              </a:spcAft>
              <a:buClrTx/>
              <a:buSzTx/>
              <a:tabLst/>
              <a:defRPr/>
            </a:pPr>
            <a:r>
              <a:rPr kumimoji="0" lang="en-US" sz="2800" b="1" i="0" u="none" strike="noStrike" normalizeH="0" baseline="0" noProof="0" dirty="0">
                <a:ln/>
                <a:solidFill>
                  <a:schemeClr val="accent4"/>
                </a:solidFill>
                <a:uLnTx/>
                <a:uFillTx/>
                <a:latin typeface="Segoe Print" panose="02000600000000000000" pitchFamily="2" charset="0"/>
              </a:rPr>
              <a:t>The discovery of </a:t>
            </a:r>
            <a:r>
              <a:rPr kumimoji="0" lang="en-US" sz="2800" b="1" i="0" u="none" strike="noStrike" normalizeH="0" baseline="0" noProof="0" dirty="0" err="1">
                <a:ln/>
                <a:solidFill>
                  <a:schemeClr val="accent4"/>
                </a:solidFill>
                <a:uLnTx/>
                <a:uFillTx/>
                <a:latin typeface="Segoe Print" panose="02000600000000000000" pitchFamily="2" charset="0"/>
              </a:rPr>
              <a:t>Pevatrons</a:t>
            </a:r>
            <a:r>
              <a:rPr kumimoji="0" lang="en-US" sz="2800" b="1" i="0" u="none" strike="noStrike" normalizeH="0" baseline="0" noProof="0" dirty="0">
                <a:ln/>
                <a:solidFill>
                  <a:schemeClr val="accent4"/>
                </a:solidFill>
                <a:uLnTx/>
                <a:uFillTx/>
                <a:latin typeface="Segoe Print" panose="02000600000000000000" pitchFamily="2" charset="0"/>
              </a:rPr>
              <a:t> did NOT solve the CR origin problem!</a:t>
            </a:r>
          </a:p>
        </p:txBody>
      </p:sp>
      <p:pic>
        <p:nvPicPr>
          <p:cNvPr id="5" name="Immagine 4">
            <a:extLst>
              <a:ext uri="{FF2B5EF4-FFF2-40B4-BE49-F238E27FC236}">
                <a16:creationId xmlns:a16="http://schemas.microsoft.com/office/drawing/2014/main" id="{1C437E23-6AA1-F814-95EC-234CC3E3C4F6}"/>
              </a:ext>
            </a:extLst>
          </p:cNvPr>
          <p:cNvPicPr>
            <a:picLocks noChangeAspect="1"/>
          </p:cNvPicPr>
          <p:nvPr/>
        </p:nvPicPr>
        <p:blipFill>
          <a:blip r:embed="rId4">
            <a:extLst>
              <a:ext uri="{28A0092B-C50C-407E-A947-70E740481C1C}">
                <a14:useLocalDpi xmlns:a14="http://schemas.microsoft.com/office/drawing/2010/main" val="0"/>
              </a:ext>
            </a:extLst>
          </a:blip>
          <a:srcRect t="16006" r="2" b="7224"/>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Rettangolo 24">
            <a:extLst>
              <a:ext uri="{FF2B5EF4-FFF2-40B4-BE49-F238E27FC236}">
                <a16:creationId xmlns:a16="http://schemas.microsoft.com/office/drawing/2014/main" id="{7177F5A2-B7CD-162B-B3F9-513A29C064AD}"/>
              </a:ext>
            </a:extLst>
          </p:cNvPr>
          <p:cNvSpPr/>
          <p:nvPr/>
        </p:nvSpPr>
        <p:spPr>
          <a:xfrm>
            <a:off x="-718" y="11945"/>
            <a:ext cx="2759089"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It's</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done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endParaRPr kumimoji="0" lang="it-IT" sz="28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7" name="CasellaDiTesto 6">
            <a:extLst>
              <a:ext uri="{FF2B5EF4-FFF2-40B4-BE49-F238E27FC236}">
                <a16:creationId xmlns:a16="http://schemas.microsoft.com/office/drawing/2014/main" id="{873586C3-8B2A-61EF-EE7F-2E6313ACBE66}"/>
              </a:ext>
            </a:extLst>
          </p:cNvPr>
          <p:cNvSpPr txBox="1"/>
          <p:nvPr/>
        </p:nvSpPr>
        <p:spPr>
          <a:xfrm>
            <a:off x="0" y="900974"/>
            <a:ext cx="7017026" cy="2677656"/>
          </a:xfrm>
          <a:prstGeom prst="rect">
            <a:avLst/>
          </a:prstGeom>
          <a:noFill/>
        </p:spPr>
        <p:txBody>
          <a:bodyPr wrap="square">
            <a:spAutoFit/>
          </a:bodyPr>
          <a:lstStyle/>
          <a:p>
            <a:pPr marR="0" lvl="1" algn="l" defTabSz="914400" rtl="0" eaLnBrk="1" fontAlgn="auto" latinLnBrk="0" hangingPunct="1">
              <a:lnSpc>
                <a:spcPct val="100000"/>
              </a:lnSpc>
              <a:spcBef>
                <a:spcPts val="0"/>
              </a:spcBef>
              <a:spcAft>
                <a:spcPts val="0"/>
              </a:spcAft>
              <a:buClrTx/>
              <a:buSzTx/>
              <a:tabLst/>
              <a:defRPr/>
            </a:pPr>
            <a:r>
              <a:rPr kumimoji="0" lang="it-IT"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sym typeface="Wingdings" panose="05000000000000000000" pitchFamily="2" charset="2"/>
              </a:rPr>
              <a:t>Very low </a:t>
            </a:r>
            <a:r>
              <a:rPr kumimoji="0" lang="it-IT" sz="24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sym typeface="Wingdings" panose="05000000000000000000" pitchFamily="2" charset="2"/>
              </a:rPr>
              <a:t>angular</a:t>
            </a:r>
            <a:r>
              <a:rPr kumimoji="0" lang="it-IT"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sym typeface="Wingdings" panose="05000000000000000000" pitchFamily="2" charset="2"/>
              </a:rPr>
              <a:t> </a:t>
            </a:r>
            <a:r>
              <a:rPr kumimoji="0" lang="it-IT" sz="24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sym typeface="Wingdings" panose="05000000000000000000" pitchFamily="2" charset="2"/>
              </a:rPr>
              <a:t>Resolution</a:t>
            </a:r>
            <a:endParaRPr kumimoji="0" lang="it-IT"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sym typeface="Wingdings" panose="05000000000000000000" pitchFamily="2" charset="2"/>
            </a:endParaRPr>
          </a:p>
          <a:p>
            <a:pPr marR="0" lvl="1" algn="l" defTabSz="914400" rtl="0" eaLnBrk="1" fontAlgn="auto" latinLnBrk="0" hangingPunct="1">
              <a:lnSpc>
                <a:spcPct val="100000"/>
              </a:lnSpc>
              <a:spcBef>
                <a:spcPts val="0"/>
              </a:spcBef>
              <a:spcAft>
                <a:spcPts val="0"/>
              </a:spcAft>
              <a:buClrTx/>
              <a:buSzTx/>
              <a:tabLst/>
              <a:defRPr/>
            </a:pPr>
            <a:r>
              <a:rPr kumimoji="0" lang="it-IT"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sym typeface="Wingdings" panose="05000000000000000000" pitchFamily="2" charset="2"/>
              </a:rPr>
              <a:t> 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it</a:t>
            </a:r>
            <a:r>
              <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is</a:t>
            </a:r>
            <a:r>
              <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very</a:t>
            </a:r>
            <a:r>
              <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difficult</a:t>
            </a:r>
            <a:r>
              <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 to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understand</a:t>
            </a:r>
            <a:r>
              <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 the source </a:t>
            </a:r>
            <a:r>
              <a:rPr kumimoji="0" lang="it-IT" sz="24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sym typeface="Wingdings" panose="05000000000000000000" pitchFamily="2" charset="2"/>
              </a:rPr>
              <a:t>typology</a:t>
            </a:r>
            <a:endParaRPr kumimoji="0" lang="it-IT" sz="24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endParaRPr>
          </a:p>
          <a:p>
            <a:pPr marR="0" lvl="1" algn="l" defTabSz="914400" rtl="0" eaLnBrk="1" fontAlgn="auto" latinLnBrk="0" hangingPunct="1">
              <a:lnSpc>
                <a:spcPct val="100000"/>
              </a:lnSpc>
              <a:spcBef>
                <a:spcPts val="0"/>
              </a:spcBef>
              <a:spcAft>
                <a:spcPts val="0"/>
              </a:spcAft>
              <a:buClrTx/>
              <a:buSzTx/>
              <a:tabLst/>
              <a:defRPr/>
            </a:pPr>
            <a:endParaRPr lang="it-IT" sz="2400" dirty="0">
              <a:solidFill>
                <a:prstClr val="white"/>
              </a:solidFill>
              <a:latin typeface="Segoe Print" panose="02000600000000000000" pitchFamily="2" charset="0"/>
              <a:sym typeface="Wingdings" panose="05000000000000000000" pitchFamily="2" charset="2"/>
            </a:endParaRPr>
          </a:p>
          <a:p>
            <a:pPr lvl="1">
              <a:defRPr/>
            </a:pPr>
            <a:r>
              <a:rPr lang="it-IT" sz="2400" dirty="0">
                <a:solidFill>
                  <a:prstClr val="white"/>
                </a:solidFill>
                <a:latin typeface="Segoe Print" panose="02000600000000000000" pitchFamily="2" charset="0"/>
              </a:rPr>
              <a:t>Also </a:t>
            </a:r>
            <a:r>
              <a:rPr lang="it-IT" sz="2400" dirty="0" err="1">
                <a:solidFill>
                  <a:prstClr val="white"/>
                </a:solidFill>
                <a:latin typeface="Segoe Print" panose="02000600000000000000" pitchFamily="2" charset="0"/>
              </a:rPr>
              <a:t>electrons</a:t>
            </a:r>
            <a:r>
              <a:rPr lang="it-IT" sz="2400" dirty="0">
                <a:solidFill>
                  <a:prstClr val="white"/>
                </a:solidFill>
                <a:latin typeface="Segoe Print" panose="02000600000000000000" pitchFamily="2" charset="0"/>
              </a:rPr>
              <a:t> </a:t>
            </a:r>
            <a:r>
              <a:rPr lang="it-IT" sz="2400" dirty="0" err="1">
                <a:solidFill>
                  <a:prstClr val="white"/>
                </a:solidFill>
                <a:latin typeface="Segoe Print" panose="02000600000000000000" pitchFamily="2" charset="0"/>
              </a:rPr>
              <a:t>reach</a:t>
            </a:r>
            <a:r>
              <a:rPr lang="it-IT" sz="2400" dirty="0">
                <a:solidFill>
                  <a:prstClr val="white"/>
                </a:solidFill>
                <a:latin typeface="Segoe Print" panose="02000600000000000000" pitchFamily="2" charset="0"/>
              </a:rPr>
              <a:t> E&gt;100 TeV </a:t>
            </a:r>
          </a:p>
          <a:p>
            <a:pPr lvl="1">
              <a:defRPr/>
            </a:pPr>
            <a:r>
              <a:rPr lang="it-IT" sz="2400" dirty="0">
                <a:solidFill>
                  <a:prstClr val="white"/>
                </a:solidFill>
                <a:latin typeface="Segoe Print" panose="02000600000000000000" pitchFamily="2" charset="0"/>
                <a:sym typeface="Wingdings" panose="05000000000000000000" pitchFamily="2" charset="2"/>
              </a:rPr>
              <a:t> </a:t>
            </a:r>
            <a:r>
              <a:rPr lang="it-IT" sz="2400" dirty="0" err="1">
                <a:solidFill>
                  <a:prstClr val="white"/>
                </a:solidFill>
                <a:latin typeface="Segoe Print" panose="02000600000000000000" pitchFamily="2" charset="0"/>
                <a:sym typeface="Wingdings" panose="05000000000000000000" pitchFamily="2" charset="2"/>
              </a:rPr>
              <a:t>P</a:t>
            </a:r>
            <a:r>
              <a:rPr lang="it-IT" sz="2400" dirty="0" err="1">
                <a:solidFill>
                  <a:srgbClr val="FFC000"/>
                </a:solidFill>
                <a:latin typeface="Segoe Print" panose="02000600000000000000" pitchFamily="2" charset="0"/>
                <a:sym typeface="Wingdings" panose="05000000000000000000" pitchFamily="2" charset="2"/>
              </a:rPr>
              <a:t>evatron</a:t>
            </a:r>
            <a:r>
              <a:rPr lang="it-IT" sz="2400" dirty="0">
                <a:solidFill>
                  <a:srgbClr val="FFC000"/>
                </a:solidFill>
                <a:latin typeface="Segoe Print" panose="02000600000000000000" pitchFamily="2" charset="0"/>
                <a:sym typeface="Wingdings" panose="05000000000000000000" pitchFamily="2" charset="2"/>
              </a:rPr>
              <a:t> </a:t>
            </a:r>
            <a:r>
              <a:rPr lang="it-IT" sz="2400" dirty="0" err="1">
                <a:solidFill>
                  <a:srgbClr val="FFC000"/>
                </a:solidFill>
                <a:latin typeface="Segoe Print" panose="02000600000000000000" pitchFamily="2" charset="0"/>
                <a:sym typeface="Wingdings" panose="05000000000000000000" pitchFamily="2" charset="2"/>
              </a:rPr>
              <a:t>emission</a:t>
            </a:r>
            <a:r>
              <a:rPr lang="it-IT" sz="2400" dirty="0">
                <a:solidFill>
                  <a:srgbClr val="FFC000"/>
                </a:solidFill>
                <a:latin typeface="Segoe Print" panose="02000600000000000000" pitchFamily="2" charset="0"/>
                <a:sym typeface="Wingdings" panose="05000000000000000000" pitchFamily="2" charset="2"/>
              </a:rPr>
              <a:t> </a:t>
            </a:r>
            <a:r>
              <a:rPr lang="it-IT" sz="2400" dirty="0" err="1">
                <a:solidFill>
                  <a:srgbClr val="FFC000"/>
                </a:solidFill>
                <a:latin typeface="Segoe Print" panose="02000600000000000000" pitchFamily="2" charset="0"/>
                <a:sym typeface="Wingdings" panose="05000000000000000000" pitchFamily="2" charset="2"/>
              </a:rPr>
              <a:t>is</a:t>
            </a:r>
            <a:r>
              <a:rPr lang="it-IT" sz="2400" dirty="0">
                <a:solidFill>
                  <a:srgbClr val="FFC000"/>
                </a:solidFill>
                <a:latin typeface="Segoe Print" panose="02000600000000000000" pitchFamily="2" charset="0"/>
                <a:sym typeface="Wingdings" panose="05000000000000000000" pitchFamily="2" charset="2"/>
              </a:rPr>
              <a:t> no more a </a:t>
            </a:r>
            <a:r>
              <a:rPr lang="it-IT" sz="2400" dirty="0" err="1">
                <a:solidFill>
                  <a:srgbClr val="FFC000"/>
                </a:solidFill>
                <a:latin typeface="Segoe Print" panose="02000600000000000000" pitchFamily="2" charset="0"/>
                <a:sym typeface="Wingdings" panose="05000000000000000000" pitchFamily="2" charset="2"/>
              </a:rPr>
              <a:t>hint</a:t>
            </a:r>
            <a:r>
              <a:rPr lang="it-IT" sz="2400" dirty="0">
                <a:solidFill>
                  <a:srgbClr val="FFC000"/>
                </a:solidFill>
                <a:latin typeface="Segoe Print" panose="02000600000000000000" pitchFamily="2" charset="0"/>
                <a:sym typeface="Wingdings" panose="05000000000000000000" pitchFamily="2" charset="2"/>
              </a:rPr>
              <a:t> of CR </a:t>
            </a:r>
            <a:r>
              <a:rPr lang="it-IT" sz="2400" dirty="0" err="1">
                <a:solidFill>
                  <a:srgbClr val="FFC000"/>
                </a:solidFill>
                <a:latin typeface="Segoe Print" panose="02000600000000000000" pitchFamily="2" charset="0"/>
                <a:sym typeface="Wingdings" panose="05000000000000000000" pitchFamily="2" charset="2"/>
              </a:rPr>
              <a:t>acceleration</a:t>
            </a:r>
            <a:r>
              <a:rPr lang="it-IT" sz="2400" dirty="0">
                <a:solidFill>
                  <a:srgbClr val="FFC000"/>
                </a:solidFill>
                <a:latin typeface="Segoe Print" panose="02000600000000000000" pitchFamily="2" charset="0"/>
                <a:sym typeface="Wingdings" panose="05000000000000000000" pitchFamily="2" charset="2"/>
              </a:rPr>
              <a:t>… </a:t>
            </a:r>
          </a:p>
        </p:txBody>
      </p:sp>
      <p:sp>
        <p:nvSpPr>
          <p:cNvPr id="8" name="TextBox 7">
            <a:extLst>
              <a:ext uri="{FF2B5EF4-FFF2-40B4-BE49-F238E27FC236}">
                <a16:creationId xmlns:a16="http://schemas.microsoft.com/office/drawing/2014/main" id="{9E497551-F3F6-8B9E-94EE-D45FCBBDA11C}"/>
              </a:ext>
            </a:extLst>
          </p:cNvPr>
          <p:cNvSpPr txBox="1"/>
          <p:nvPr/>
        </p:nvSpPr>
        <p:spPr>
          <a:xfrm>
            <a:off x="2752812" y="4124826"/>
            <a:ext cx="254431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LEPTONIC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HADRONIC?</a:t>
            </a:r>
          </a:p>
        </p:txBody>
      </p:sp>
      <p:pic>
        <p:nvPicPr>
          <p:cNvPr id="9" name="Immagine 8">
            <a:extLst>
              <a:ext uri="{FF2B5EF4-FFF2-40B4-BE49-F238E27FC236}">
                <a16:creationId xmlns:a16="http://schemas.microsoft.com/office/drawing/2014/main" id="{87F7827C-4B06-21E2-7EF6-C045FE1E48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08484" y="3619033"/>
            <a:ext cx="1785395" cy="1721121"/>
          </a:xfrm>
          <a:prstGeom prst="rect">
            <a:avLst/>
          </a:prstGeom>
        </p:spPr>
      </p:pic>
      <p:sp>
        <p:nvSpPr>
          <p:cNvPr id="12" name="CasellaDiTesto 11">
            <a:extLst>
              <a:ext uri="{FF2B5EF4-FFF2-40B4-BE49-F238E27FC236}">
                <a16:creationId xmlns:a16="http://schemas.microsoft.com/office/drawing/2014/main" id="{7E03BF0E-A2EC-859A-A16C-B2E6E180E0E4}"/>
              </a:ext>
            </a:extLst>
          </p:cNvPr>
          <p:cNvSpPr txBox="1"/>
          <p:nvPr/>
        </p:nvSpPr>
        <p:spPr>
          <a:xfrm>
            <a:off x="543793" y="4433360"/>
            <a:ext cx="2214578" cy="461665"/>
          </a:xfrm>
          <a:prstGeom prst="rect">
            <a:avLst/>
          </a:prstGeom>
          <a:noFill/>
        </p:spPr>
        <p:txBody>
          <a:bodyPr wrap="square">
            <a:spAutoFit/>
          </a:bodyPr>
          <a:lstStyle/>
          <a:p>
            <a:pPr lvl="1">
              <a:defRPr/>
            </a:pPr>
            <a:r>
              <a:rPr lang="it-IT" sz="2400" dirty="0">
                <a:solidFill>
                  <a:prstClr val="white"/>
                </a:solidFill>
                <a:latin typeface="Segoe Print" panose="02000600000000000000" pitchFamily="2" charset="0"/>
                <a:sym typeface="Wingdings" panose="05000000000000000000" pitchFamily="2" charset="2"/>
              </a:rPr>
              <a:t>So </a:t>
            </a:r>
            <a:r>
              <a:rPr lang="it-IT" sz="2400" dirty="0" err="1">
                <a:solidFill>
                  <a:prstClr val="white"/>
                </a:solidFill>
                <a:latin typeface="Segoe Print" panose="02000600000000000000" pitchFamily="2" charset="0"/>
                <a:sym typeface="Wingdings" panose="05000000000000000000" pitchFamily="2" charset="2"/>
              </a:rPr>
              <a:t>again</a:t>
            </a:r>
            <a:r>
              <a:rPr lang="it-IT" sz="2400" dirty="0">
                <a:solidFill>
                  <a:prstClr val="white"/>
                </a:solidFill>
                <a:latin typeface="Segoe Print" panose="02000600000000000000" pitchFamily="2" charset="0"/>
                <a:sym typeface="Wingdings" panose="05000000000000000000" pitchFamily="2" charset="2"/>
              </a:rPr>
              <a:t>…</a:t>
            </a:r>
          </a:p>
        </p:txBody>
      </p:sp>
      <p:sp>
        <p:nvSpPr>
          <p:cNvPr id="13" name="Rettangolo 24">
            <a:extLst>
              <a:ext uri="{FF2B5EF4-FFF2-40B4-BE49-F238E27FC236}">
                <a16:creationId xmlns:a16="http://schemas.microsoft.com/office/drawing/2014/main" id="{70131EF1-28DC-6F07-832F-DF30EDE72DC7}"/>
              </a:ext>
            </a:extLst>
          </p:cNvPr>
          <p:cNvSpPr/>
          <p:nvPr/>
        </p:nvSpPr>
        <p:spPr>
          <a:xfrm>
            <a:off x="2989061" y="22730"/>
            <a:ext cx="3062057"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Not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really</a:t>
            </a:r>
            <a:endParaRPr kumimoji="0" lang="it-IT" sz="28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Tree>
    <p:extLst>
      <p:ext uri="{BB962C8B-B14F-4D97-AF65-F5344CB8AC3E}">
        <p14:creationId xmlns:p14="http://schemas.microsoft.com/office/powerpoint/2010/main" val="340385483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par>
                          <p:cTn id="19" fill="hold">
                            <p:stCondLst>
                              <p:cond delay="500"/>
                            </p:stCondLst>
                            <p:childTnLst>
                              <p:par>
                                <p:cTn id="20" presetID="53" presetClass="entr" presetSubtype="16"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 calcmode="lin" valueType="num">
                                      <p:cBhvr>
                                        <p:cTn id="34" dur="500" fill="hold"/>
                                        <p:tgtEl>
                                          <p:spTgt spid="3"/>
                                        </p:tgtEl>
                                        <p:attrNameLst>
                                          <p:attrName>ppt_w</p:attrName>
                                        </p:attrNameLst>
                                      </p:cBhvr>
                                      <p:tavLst>
                                        <p:tav tm="0">
                                          <p:val>
                                            <p:fltVal val="0"/>
                                          </p:val>
                                        </p:tav>
                                        <p:tav tm="100000">
                                          <p:val>
                                            <p:strVal val="#ppt_w"/>
                                          </p:val>
                                        </p:tav>
                                      </p:tavLst>
                                    </p:anim>
                                    <p:anim calcmode="lin" valueType="num">
                                      <p:cBhvr>
                                        <p:cTn id="35" dur="500" fill="hold"/>
                                        <p:tgtEl>
                                          <p:spTgt spid="3"/>
                                        </p:tgtEl>
                                        <p:attrNameLst>
                                          <p:attrName>ppt_h</p:attrName>
                                        </p:attrNameLst>
                                      </p:cBhvr>
                                      <p:tavLst>
                                        <p:tav tm="0">
                                          <p:val>
                                            <p:fltVal val="0"/>
                                          </p:val>
                                        </p:tav>
                                        <p:tav tm="100000">
                                          <p:val>
                                            <p:strVal val="#ppt_h"/>
                                          </p:val>
                                        </p:tav>
                                      </p:tavLst>
                                    </p:anim>
                                    <p:animEffect transition="in" filter="fade">
                                      <p:cBhvr>
                                        <p:cTn id="36" dur="500"/>
                                        <p:tgtEl>
                                          <p:spTgt spid="3"/>
                                        </p:tgtEl>
                                      </p:cBhvr>
                                    </p:animEffect>
                                  </p:childTnLst>
                                </p:cTn>
                              </p:par>
                              <p:par>
                                <p:cTn id="37" presetID="53" presetClass="entr" presetSubtype="16"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p:cTn id="39" dur="500" fill="hold"/>
                                        <p:tgtEl>
                                          <p:spTgt spid="5"/>
                                        </p:tgtEl>
                                        <p:attrNameLst>
                                          <p:attrName>ppt_w</p:attrName>
                                        </p:attrNameLst>
                                      </p:cBhvr>
                                      <p:tavLst>
                                        <p:tav tm="0">
                                          <p:val>
                                            <p:fltVal val="0"/>
                                          </p:val>
                                        </p:tav>
                                        <p:tav tm="100000">
                                          <p:val>
                                            <p:strVal val="#ppt_w"/>
                                          </p:val>
                                        </p:tav>
                                      </p:tavLst>
                                    </p:anim>
                                    <p:anim calcmode="lin" valueType="num">
                                      <p:cBhvr>
                                        <p:cTn id="40" dur="500" fill="hold"/>
                                        <p:tgtEl>
                                          <p:spTgt spid="5"/>
                                        </p:tgtEl>
                                        <p:attrNameLst>
                                          <p:attrName>ppt_h</p:attrName>
                                        </p:attrNameLst>
                                      </p:cBhvr>
                                      <p:tavLst>
                                        <p:tav tm="0">
                                          <p:val>
                                            <p:fltVal val="0"/>
                                          </p:val>
                                        </p:tav>
                                        <p:tav tm="100000">
                                          <p:val>
                                            <p:strVal val="#ppt_h"/>
                                          </p:val>
                                        </p:tav>
                                      </p:tavLst>
                                    </p:anim>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7A337C7-342C-3C2D-E7D9-E2386E15B1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526" y="0"/>
            <a:ext cx="8219515" cy="6858000"/>
          </a:xfrm>
          <a:prstGeom prst="rect">
            <a:avLst/>
          </a:prstGeom>
        </p:spPr>
      </p:pic>
    </p:spTree>
    <p:extLst>
      <p:ext uri="{BB962C8B-B14F-4D97-AF65-F5344CB8AC3E}">
        <p14:creationId xmlns:p14="http://schemas.microsoft.com/office/powerpoint/2010/main" val="449400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DB8D4-837B-B711-771E-B5007389A56A}"/>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11EDEEBA-C4F4-B9C4-262B-E18AF6CD5192}"/>
              </a:ext>
            </a:extLst>
          </p:cNvPr>
          <p:cNvPicPr>
            <a:picLocks noChangeAspect="1"/>
          </p:cNvPicPr>
          <p:nvPr/>
        </p:nvPicPr>
        <p:blipFill>
          <a:blip r:embed="rId3"/>
          <a:stretch>
            <a:fillRect/>
          </a:stretch>
        </p:blipFill>
        <p:spPr>
          <a:xfrm>
            <a:off x="2593610" y="870856"/>
            <a:ext cx="6740920" cy="3061063"/>
          </a:xfrm>
          <a:prstGeom prst="rect">
            <a:avLst/>
          </a:prstGeom>
        </p:spPr>
      </p:pic>
      <p:sp>
        <p:nvSpPr>
          <p:cNvPr id="11" name="CasellaDiTesto 10">
            <a:extLst>
              <a:ext uri="{FF2B5EF4-FFF2-40B4-BE49-F238E27FC236}">
                <a16:creationId xmlns:a16="http://schemas.microsoft.com/office/drawing/2014/main" id="{BFD61BB7-936D-68D4-7BDD-6C17416DD9F3}"/>
              </a:ext>
            </a:extLst>
          </p:cNvPr>
          <p:cNvSpPr txBox="1"/>
          <p:nvPr/>
        </p:nvSpPr>
        <p:spPr>
          <a:xfrm>
            <a:off x="3267975" y="918383"/>
            <a:ext cx="1496291"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a:t>
            </a:r>
            <a:r>
              <a:rPr kumimoji="0" lang="it-IT" sz="1200" b="0" i="0" u="none" strike="noStrike" kern="1200" cap="none" spc="0" normalizeH="0" baseline="0" noProof="0" dirty="0" err="1">
                <a:ln>
                  <a:noFill/>
                </a:ln>
                <a:solidFill>
                  <a:srgbClr val="FFFF00"/>
                </a:solidFill>
                <a:effectLst/>
                <a:uLnTx/>
                <a:uFillTx/>
                <a:latin typeface="Segoe Print" panose="02000600000000000000" pitchFamily="2" charset="0"/>
                <a:ea typeface="+mn-ea"/>
                <a:cs typeface="+mn-cs"/>
              </a:rPr>
              <a:t>Ginsb</a:t>
            </a:r>
            <a:r>
              <a:rPr lang="it-IT" sz="1200" dirty="0" err="1">
                <a:solidFill>
                  <a:srgbClr val="FFFF00"/>
                </a:solidFill>
                <a:latin typeface="Segoe Print" panose="02000600000000000000" pitchFamily="2" charset="0"/>
              </a:rPr>
              <a:t>urg</a:t>
            </a:r>
            <a:r>
              <a:rPr lang="it-IT" sz="1200" dirty="0">
                <a:solidFill>
                  <a:srgbClr val="FFFF00"/>
                </a:solidFill>
                <a:latin typeface="Segoe Print" panose="02000600000000000000" pitchFamily="2" charset="0"/>
              </a:rPr>
              <a:t> 2018</a:t>
            </a:r>
            <a:r>
              <a:rPr kumimoji="0" lang="it-IT"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a:t>
            </a:r>
          </a:p>
        </p:txBody>
      </p:sp>
      <p:sp>
        <p:nvSpPr>
          <p:cNvPr id="17" name="CasellaDiTesto 16">
            <a:extLst>
              <a:ext uri="{FF2B5EF4-FFF2-40B4-BE49-F238E27FC236}">
                <a16:creationId xmlns:a16="http://schemas.microsoft.com/office/drawing/2014/main" id="{0EB2C1DB-250C-C9FC-D5A8-9C1E99A0BE07}"/>
              </a:ext>
            </a:extLst>
          </p:cNvPr>
          <p:cNvSpPr txBox="1"/>
          <p:nvPr/>
        </p:nvSpPr>
        <p:spPr>
          <a:xfrm>
            <a:off x="2915724" y="3244334"/>
            <a:ext cx="6095306" cy="369332"/>
          </a:xfrm>
          <a:prstGeom prst="rect">
            <a:avLst/>
          </a:prstGeom>
          <a:noFill/>
        </p:spPr>
        <p:txBody>
          <a:bodyPr wrap="square">
            <a:spAutoFit/>
          </a:bodyPr>
          <a:lstStyle/>
          <a:p>
            <a:r>
              <a:rPr lang="it-IT" b="0" dirty="0">
                <a:effectLst/>
              </a:rPr>
              <a:t> </a:t>
            </a:r>
            <a:endParaRPr lang="it-IT" dirty="0"/>
          </a:p>
        </p:txBody>
      </p:sp>
      <p:pic>
        <p:nvPicPr>
          <p:cNvPr id="18" name="Immagine 17">
            <a:extLst>
              <a:ext uri="{FF2B5EF4-FFF2-40B4-BE49-F238E27FC236}">
                <a16:creationId xmlns:a16="http://schemas.microsoft.com/office/drawing/2014/main" id="{1E909CDF-0CB2-FC54-20D1-DD421E49C94D}"/>
              </a:ext>
            </a:extLst>
          </p:cNvPr>
          <p:cNvPicPr>
            <a:picLocks noChangeAspect="1"/>
          </p:cNvPicPr>
          <p:nvPr/>
        </p:nvPicPr>
        <p:blipFill>
          <a:blip r:embed="rId4"/>
          <a:stretch>
            <a:fillRect/>
          </a:stretch>
        </p:blipFill>
        <p:spPr>
          <a:xfrm>
            <a:off x="2597929" y="3931919"/>
            <a:ext cx="3122326" cy="2719986"/>
          </a:xfrm>
          <a:prstGeom prst="rect">
            <a:avLst/>
          </a:prstGeom>
        </p:spPr>
      </p:pic>
      <p:sp>
        <p:nvSpPr>
          <p:cNvPr id="21" name="CasellaDiTesto 20">
            <a:extLst>
              <a:ext uri="{FF2B5EF4-FFF2-40B4-BE49-F238E27FC236}">
                <a16:creationId xmlns:a16="http://schemas.microsoft.com/office/drawing/2014/main" id="{AAB6B88C-C54E-E197-A1B5-CEDF03938FEF}"/>
              </a:ext>
            </a:extLst>
          </p:cNvPr>
          <p:cNvSpPr txBox="1"/>
          <p:nvPr/>
        </p:nvSpPr>
        <p:spPr>
          <a:xfrm>
            <a:off x="3986073" y="6220043"/>
            <a:ext cx="105433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(Abdo+09)</a:t>
            </a:r>
          </a:p>
        </p:txBody>
      </p:sp>
      <p:pic>
        <p:nvPicPr>
          <p:cNvPr id="19" name="Immagine 18">
            <a:extLst>
              <a:ext uri="{FF2B5EF4-FFF2-40B4-BE49-F238E27FC236}">
                <a16:creationId xmlns:a16="http://schemas.microsoft.com/office/drawing/2014/main" id="{3E670F1D-9831-67F8-1550-6C1D4BE2DE56}"/>
              </a:ext>
            </a:extLst>
          </p:cNvPr>
          <p:cNvPicPr>
            <a:picLocks noChangeAspect="1"/>
          </p:cNvPicPr>
          <p:nvPr/>
        </p:nvPicPr>
        <p:blipFill>
          <a:blip r:embed="rId5"/>
          <a:srcRect l="25077" t="50462" r="23786"/>
          <a:stretch>
            <a:fillRect/>
          </a:stretch>
        </p:blipFill>
        <p:spPr>
          <a:xfrm>
            <a:off x="5720253" y="3931919"/>
            <a:ext cx="3614277" cy="2719986"/>
          </a:xfrm>
          <a:prstGeom prst="rect">
            <a:avLst/>
          </a:prstGeom>
        </p:spPr>
      </p:pic>
      <p:sp>
        <p:nvSpPr>
          <p:cNvPr id="23" name="CasellaDiTesto 22">
            <a:extLst>
              <a:ext uri="{FF2B5EF4-FFF2-40B4-BE49-F238E27FC236}">
                <a16:creationId xmlns:a16="http://schemas.microsoft.com/office/drawing/2014/main" id="{EA16F2DC-711E-7FC5-6EE8-960589AAFB75}"/>
              </a:ext>
            </a:extLst>
          </p:cNvPr>
          <p:cNvSpPr txBox="1"/>
          <p:nvPr/>
        </p:nvSpPr>
        <p:spPr>
          <a:xfrm>
            <a:off x="7636299" y="6027097"/>
            <a:ext cx="120628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(LHAASO26)</a:t>
            </a:r>
          </a:p>
        </p:txBody>
      </p:sp>
      <p:sp>
        <p:nvSpPr>
          <p:cNvPr id="41" name="Rettangolo 24">
            <a:extLst>
              <a:ext uri="{FF2B5EF4-FFF2-40B4-BE49-F238E27FC236}">
                <a16:creationId xmlns:a16="http://schemas.microsoft.com/office/drawing/2014/main" id="{201FC104-50B4-0F6B-F888-5EAF5A05876F}"/>
              </a:ext>
            </a:extLst>
          </p:cNvPr>
          <p:cNvSpPr/>
          <p:nvPr/>
        </p:nvSpPr>
        <p:spPr>
          <a:xfrm>
            <a:off x="1001373" y="20904"/>
            <a:ext cx="10283585" cy="92333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Every window answers a different question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n w="11430"/>
                <a:solidFill>
                  <a:schemeClr val="bg1"/>
                </a:soli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The example of W51c</a:t>
            </a:r>
            <a:endParaRPr kumimoji="0" lang="en-US" b="0" i="0" u="none" strike="noStrike" kern="1200" cap="none" spc="0" normalizeH="0" baseline="0" noProof="0" dirty="0">
              <a:ln w="11430"/>
              <a:solidFill>
                <a:schemeClr val="bg1"/>
              </a:soli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43" name="Rettangolo 42">
            <a:extLst>
              <a:ext uri="{FF2B5EF4-FFF2-40B4-BE49-F238E27FC236}">
                <a16:creationId xmlns:a16="http://schemas.microsoft.com/office/drawing/2014/main" id="{DC85E085-8323-CD02-FAC7-B62044B0AA52}"/>
              </a:ext>
            </a:extLst>
          </p:cNvPr>
          <p:cNvSpPr/>
          <p:nvPr/>
        </p:nvSpPr>
        <p:spPr>
          <a:xfrm>
            <a:off x="159724" y="809729"/>
            <a:ext cx="1282723"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Radio</a:t>
            </a:r>
          </a:p>
        </p:txBody>
      </p:sp>
      <p:sp>
        <p:nvSpPr>
          <p:cNvPr id="45" name="Text Box 8">
            <a:extLst>
              <a:ext uri="{FF2B5EF4-FFF2-40B4-BE49-F238E27FC236}">
                <a16:creationId xmlns:a16="http://schemas.microsoft.com/office/drawing/2014/main" id="{C723F870-46E7-C235-E656-0AE2531B907B}"/>
              </a:ext>
            </a:extLst>
          </p:cNvPr>
          <p:cNvSpPr txBox="1">
            <a:spLocks noChangeArrowheads="1"/>
          </p:cNvSpPr>
          <p:nvPr/>
        </p:nvSpPr>
        <p:spPr bwMode="auto">
          <a:xfrm>
            <a:off x="-109947" y="1437226"/>
            <a:ext cx="182206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Magnetic field &amp; electrons</a:t>
            </a:r>
          </a:p>
        </p:txBody>
      </p:sp>
      <p:sp>
        <p:nvSpPr>
          <p:cNvPr id="46" name="Rettangolo 45">
            <a:extLst>
              <a:ext uri="{FF2B5EF4-FFF2-40B4-BE49-F238E27FC236}">
                <a16:creationId xmlns:a16="http://schemas.microsoft.com/office/drawing/2014/main" id="{DA51BA65-648B-06CA-B4B6-9734002C7D85}"/>
              </a:ext>
            </a:extLst>
          </p:cNvPr>
          <p:cNvSpPr/>
          <p:nvPr/>
        </p:nvSpPr>
        <p:spPr>
          <a:xfrm>
            <a:off x="471391" y="2187759"/>
            <a:ext cx="2088841"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CO/HI/HII</a:t>
            </a:r>
          </a:p>
        </p:txBody>
      </p:sp>
      <p:sp>
        <p:nvSpPr>
          <p:cNvPr id="47" name="Text Box 8">
            <a:extLst>
              <a:ext uri="{FF2B5EF4-FFF2-40B4-BE49-F238E27FC236}">
                <a16:creationId xmlns:a16="http://schemas.microsoft.com/office/drawing/2014/main" id="{B584DCA0-7DC3-0813-939C-B43DC8C5ABB9}"/>
              </a:ext>
            </a:extLst>
          </p:cNvPr>
          <p:cNvSpPr txBox="1">
            <a:spLocks noChangeArrowheads="1"/>
          </p:cNvSpPr>
          <p:nvPr/>
        </p:nvSpPr>
        <p:spPr bwMode="auto">
          <a:xfrm>
            <a:off x="643182" y="2771605"/>
            <a:ext cx="18112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Target Material &amp;</a:t>
            </a:r>
            <a:r>
              <a:rPr kumimoji="0" lang="en-US" sz="1200" b="1" i="0" u="none" strike="noStrike" kern="1200" cap="none" spc="0" normalizeH="0" noProof="0" dirty="0">
                <a:ln>
                  <a:noFill/>
                </a:ln>
                <a:solidFill>
                  <a:prstClr val="white"/>
                </a:solidFill>
                <a:effectLst/>
                <a:uLnTx/>
                <a:uFillTx/>
                <a:latin typeface="Kristen ITC" panose="03050502040202030202" pitchFamily="66" charset="0"/>
                <a:ea typeface="+mn-ea"/>
                <a:cs typeface="+mn-cs"/>
              </a:rPr>
              <a:t> environment</a:t>
            </a:r>
            <a:endPar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endParaRPr>
          </a:p>
        </p:txBody>
      </p:sp>
      <p:sp>
        <p:nvSpPr>
          <p:cNvPr id="48" name="Rettangolo 47">
            <a:extLst>
              <a:ext uri="{FF2B5EF4-FFF2-40B4-BE49-F238E27FC236}">
                <a16:creationId xmlns:a16="http://schemas.microsoft.com/office/drawing/2014/main" id="{BE996F42-3628-A8F2-2DB1-9B16B0CA336F}"/>
              </a:ext>
            </a:extLst>
          </p:cNvPr>
          <p:cNvSpPr/>
          <p:nvPr/>
        </p:nvSpPr>
        <p:spPr>
          <a:xfrm>
            <a:off x="21553" y="3480421"/>
            <a:ext cx="2216312" cy="1077218"/>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X-ray </a:t>
            </a:r>
            <a:r>
              <a:rPr lang="it-IT" sz="3200" b="1" dirty="0">
                <a:ln/>
                <a:solidFill>
                  <a:srgbClr val="FFC000"/>
                </a:solidFill>
                <a:effectLst>
                  <a:reflection blurRad="6350" stA="55000" endA="300" endPos="45500" dir="5400000" sy="-100000" algn="bl" rotWithShape="0"/>
                </a:effectLst>
                <a:latin typeface="Calibri" panose="020F0502020204030204"/>
              </a:rPr>
              <a:t>+</a:t>
            </a:r>
            <a:endParaRPr kumimoji="0" lang="it-IT" sz="32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err="1">
                <a:ln/>
                <a:solidFill>
                  <a:srgbClr val="FFC000"/>
                </a:solidFill>
                <a:effectLst>
                  <a:reflection blurRad="6350" stA="55000" endA="300" endPos="45500" dir="5400000" sy="-100000" algn="bl" rotWithShape="0"/>
                </a:effectLst>
                <a:uLnTx/>
                <a:uFillTx/>
                <a:latin typeface="Calibri" panose="020F0502020204030204"/>
                <a:ea typeface="+mn-ea"/>
                <a:cs typeface="+mn-cs"/>
              </a:rPr>
              <a:t>polarization</a:t>
            </a:r>
            <a:endParaRPr kumimoji="0" lang="it-IT" sz="32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endParaRPr>
          </a:p>
        </p:txBody>
      </p:sp>
      <p:sp>
        <p:nvSpPr>
          <p:cNvPr id="49" name="Text Box 8">
            <a:extLst>
              <a:ext uri="{FF2B5EF4-FFF2-40B4-BE49-F238E27FC236}">
                <a16:creationId xmlns:a16="http://schemas.microsoft.com/office/drawing/2014/main" id="{998DAF5A-095B-DAA7-8016-B690361F9F46}"/>
              </a:ext>
            </a:extLst>
          </p:cNvPr>
          <p:cNvSpPr txBox="1">
            <a:spLocks noChangeArrowheads="1"/>
          </p:cNvSpPr>
          <p:nvPr/>
        </p:nvSpPr>
        <p:spPr bwMode="auto">
          <a:xfrm>
            <a:off x="222052" y="4604475"/>
            <a:ext cx="1772207" cy="553998"/>
          </a:xfrm>
          <a:prstGeom prst="rect">
            <a:avLst/>
          </a:prstGeom>
          <a:solidFill>
            <a:schemeClr val="tx1">
              <a:alpha val="36000"/>
            </a:schemeClr>
          </a:solidFill>
          <a:ln>
            <a:noFill/>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Shock</a:t>
            </a:r>
            <a:r>
              <a:rPr kumimoji="0" lang="en-US" sz="1200" b="1" i="0" u="none" strike="noStrike" kern="1200" cap="none" spc="0" normalizeH="0" noProof="0" dirty="0">
                <a:ln>
                  <a:noFill/>
                </a:ln>
                <a:solidFill>
                  <a:prstClr val="white"/>
                </a:solidFill>
                <a:effectLst/>
                <a:uLnTx/>
                <a:uFillTx/>
                <a:latin typeface="Kristen ITC" panose="03050502040202030202" pitchFamily="66" charset="0"/>
                <a:ea typeface="+mn-ea"/>
                <a:cs typeface="+mn-cs"/>
              </a:rPr>
              <a:t> properties &amp; </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noProof="0" dirty="0">
                <a:ln>
                  <a:noFill/>
                </a:ln>
                <a:solidFill>
                  <a:prstClr val="white"/>
                </a:solidFill>
                <a:effectLst/>
                <a:uLnTx/>
                <a:uFillTx/>
                <a:latin typeface="Kristen ITC" panose="03050502040202030202" pitchFamily="66" charset="0"/>
                <a:ea typeface="+mn-ea"/>
                <a:cs typeface="+mn-cs"/>
              </a:rPr>
              <a:t>Magnetic field</a:t>
            </a:r>
            <a:endPar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endParaRPr>
          </a:p>
        </p:txBody>
      </p:sp>
      <p:sp>
        <p:nvSpPr>
          <p:cNvPr id="50" name="Rettangolo 49">
            <a:extLst>
              <a:ext uri="{FF2B5EF4-FFF2-40B4-BE49-F238E27FC236}">
                <a16:creationId xmlns:a16="http://schemas.microsoft.com/office/drawing/2014/main" id="{CEF723AA-1B37-E583-8FB7-64B29840BF36}"/>
              </a:ext>
            </a:extLst>
          </p:cNvPr>
          <p:cNvSpPr/>
          <p:nvPr/>
        </p:nvSpPr>
        <p:spPr>
          <a:xfrm>
            <a:off x="10655829" y="2725910"/>
            <a:ext cx="1093568"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MeV</a:t>
            </a:r>
          </a:p>
        </p:txBody>
      </p:sp>
      <p:sp>
        <p:nvSpPr>
          <p:cNvPr id="51" name="Rettangolo 50">
            <a:extLst>
              <a:ext uri="{FF2B5EF4-FFF2-40B4-BE49-F238E27FC236}">
                <a16:creationId xmlns:a16="http://schemas.microsoft.com/office/drawing/2014/main" id="{EC40A461-836D-9B0D-1861-323C338F4A59}"/>
              </a:ext>
            </a:extLst>
          </p:cNvPr>
          <p:cNvSpPr/>
          <p:nvPr/>
        </p:nvSpPr>
        <p:spPr>
          <a:xfrm>
            <a:off x="1314646" y="5466799"/>
            <a:ext cx="984565"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GeV</a:t>
            </a:r>
          </a:p>
        </p:txBody>
      </p:sp>
      <p:sp>
        <p:nvSpPr>
          <p:cNvPr id="52" name="Rettangolo 51">
            <a:extLst>
              <a:ext uri="{FF2B5EF4-FFF2-40B4-BE49-F238E27FC236}">
                <a16:creationId xmlns:a16="http://schemas.microsoft.com/office/drawing/2014/main" id="{E3630E36-AA2D-EE55-E0E2-B5438F83CFB8}"/>
              </a:ext>
            </a:extLst>
          </p:cNvPr>
          <p:cNvSpPr/>
          <p:nvPr/>
        </p:nvSpPr>
        <p:spPr>
          <a:xfrm>
            <a:off x="9664547" y="4032001"/>
            <a:ext cx="878959"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rPr>
              <a:t>TeV</a:t>
            </a:r>
          </a:p>
        </p:txBody>
      </p:sp>
      <p:sp>
        <p:nvSpPr>
          <p:cNvPr id="53" name="Rettangolo 52">
            <a:extLst>
              <a:ext uri="{FF2B5EF4-FFF2-40B4-BE49-F238E27FC236}">
                <a16:creationId xmlns:a16="http://schemas.microsoft.com/office/drawing/2014/main" id="{FED44D7F-A15A-E084-B023-53704EE968C1}"/>
              </a:ext>
            </a:extLst>
          </p:cNvPr>
          <p:cNvSpPr/>
          <p:nvPr/>
        </p:nvSpPr>
        <p:spPr>
          <a:xfrm>
            <a:off x="9971532" y="5427262"/>
            <a:ext cx="2089033" cy="646331"/>
          </a:xfrm>
          <a:prstGeom prst="rect">
            <a:avLst/>
          </a:prstGeom>
          <a:solidFill>
            <a:schemeClr val="tx1">
              <a:alpha val="38000"/>
            </a:schemeClr>
          </a:solid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err="1">
                <a:ln/>
                <a:solidFill>
                  <a:srgbClr val="FFC000"/>
                </a:solidFill>
                <a:effectLst>
                  <a:reflection blurRad="6350" stA="55000" endA="300" endPos="45500" dir="5400000" sy="-100000" algn="bl" rotWithShape="0"/>
                </a:effectLst>
                <a:uLnTx/>
                <a:uFillTx/>
                <a:latin typeface="Calibri" panose="020F0502020204030204"/>
                <a:ea typeface="+mn-ea"/>
                <a:cs typeface="+mn-cs"/>
              </a:rPr>
              <a:t>Neutrinos</a:t>
            </a:r>
            <a:endParaRPr kumimoji="0" lang="it-IT" sz="3600" b="1" i="0" u="none" strike="noStrike" kern="1200" cap="none" spc="0" normalizeH="0" baseline="0" noProof="0" dirty="0">
              <a:ln/>
              <a:solidFill>
                <a:srgbClr val="FFC000"/>
              </a:solidFill>
              <a:effectLst>
                <a:reflection blurRad="6350" stA="55000" endA="300" endPos="45500" dir="5400000" sy="-100000" algn="bl" rotWithShape="0"/>
              </a:effectLst>
              <a:uLnTx/>
              <a:uFillTx/>
              <a:latin typeface="Calibri" panose="020F0502020204030204"/>
              <a:ea typeface="+mn-ea"/>
              <a:cs typeface="+mn-cs"/>
            </a:endParaRPr>
          </a:p>
        </p:txBody>
      </p:sp>
      <p:sp>
        <p:nvSpPr>
          <p:cNvPr id="54" name="Text Box 8">
            <a:extLst>
              <a:ext uri="{FF2B5EF4-FFF2-40B4-BE49-F238E27FC236}">
                <a16:creationId xmlns:a16="http://schemas.microsoft.com/office/drawing/2014/main" id="{BC0F8B07-1D1D-6421-9919-6A01BD557DA6}"/>
              </a:ext>
            </a:extLst>
          </p:cNvPr>
          <p:cNvSpPr txBox="1">
            <a:spLocks noChangeArrowheads="1"/>
          </p:cNvSpPr>
          <p:nvPr/>
        </p:nvSpPr>
        <p:spPr bwMode="auto">
          <a:xfrm>
            <a:off x="10234779" y="3293785"/>
            <a:ext cx="193566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Pion Bump </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sym typeface="Wingdings" panose="05000000000000000000" pitchFamily="2" charset="2"/>
              </a:rPr>
              <a:t> hadronic signature</a:t>
            </a:r>
            <a:endPar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endParaRPr>
          </a:p>
        </p:txBody>
      </p:sp>
      <p:sp>
        <p:nvSpPr>
          <p:cNvPr id="55" name="Text Box 8">
            <a:extLst>
              <a:ext uri="{FF2B5EF4-FFF2-40B4-BE49-F238E27FC236}">
                <a16:creationId xmlns:a16="http://schemas.microsoft.com/office/drawing/2014/main" id="{CB787FED-38B1-E8C0-9780-52CC6BBB08C7}"/>
              </a:ext>
            </a:extLst>
          </p:cNvPr>
          <p:cNvSpPr txBox="1">
            <a:spLocks noChangeArrowheads="1"/>
          </p:cNvSpPr>
          <p:nvPr/>
        </p:nvSpPr>
        <p:spPr bwMode="auto">
          <a:xfrm>
            <a:off x="895897" y="6113130"/>
            <a:ext cx="171851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Particle Spectrum</a:t>
            </a:r>
          </a:p>
        </p:txBody>
      </p:sp>
      <p:sp>
        <p:nvSpPr>
          <p:cNvPr id="56" name="Text Box 8">
            <a:extLst>
              <a:ext uri="{FF2B5EF4-FFF2-40B4-BE49-F238E27FC236}">
                <a16:creationId xmlns:a16="http://schemas.microsoft.com/office/drawing/2014/main" id="{695AF65C-1236-14CB-A00C-7D7F9A6538BF}"/>
              </a:ext>
            </a:extLst>
          </p:cNvPr>
          <p:cNvSpPr txBox="1">
            <a:spLocks noChangeArrowheads="1"/>
          </p:cNvSpPr>
          <p:nvPr/>
        </p:nvSpPr>
        <p:spPr bwMode="auto">
          <a:xfrm>
            <a:off x="10109412" y="6078127"/>
            <a:ext cx="185260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err="1">
                <a:ln>
                  <a:noFill/>
                </a:ln>
                <a:solidFill>
                  <a:prstClr val="white"/>
                </a:solidFill>
                <a:effectLst/>
                <a:uLnTx/>
                <a:uFillTx/>
                <a:latin typeface="Kristen ITC" panose="03050502040202030202" pitchFamily="66" charset="0"/>
                <a:ea typeface="+mn-ea"/>
                <a:cs typeface="+mn-cs"/>
              </a:rPr>
              <a:t>Unambigous</a:t>
            </a: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 </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rPr>
              <a:t>hadronic acceleration</a:t>
            </a:r>
          </a:p>
        </p:txBody>
      </p:sp>
      <p:sp>
        <p:nvSpPr>
          <p:cNvPr id="57" name="Text Box 8">
            <a:extLst>
              <a:ext uri="{FF2B5EF4-FFF2-40B4-BE49-F238E27FC236}">
                <a16:creationId xmlns:a16="http://schemas.microsoft.com/office/drawing/2014/main" id="{D93C24B1-3A06-83F5-AB4C-42A6A8CD6B45}"/>
              </a:ext>
            </a:extLst>
          </p:cNvPr>
          <p:cNvSpPr txBox="1">
            <a:spLocks noChangeArrowheads="1"/>
          </p:cNvSpPr>
          <p:nvPr/>
        </p:nvSpPr>
        <p:spPr bwMode="auto">
          <a:xfrm>
            <a:off x="9396339" y="4623517"/>
            <a:ext cx="1529199"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err="1">
                <a:ln>
                  <a:noFill/>
                </a:ln>
                <a:solidFill>
                  <a:prstClr val="white"/>
                </a:solidFill>
                <a:effectLst/>
                <a:uLnTx/>
                <a:uFillTx/>
                <a:latin typeface="Kristen ITC" panose="03050502040202030202" pitchFamily="66" charset="0"/>
                <a:ea typeface="+mn-ea"/>
                <a:cs typeface="+mn-cs"/>
              </a:rPr>
              <a:t>PeVatron</a:t>
            </a:r>
            <a:r>
              <a:rPr kumimoji="0" lang="en-US" sz="1200" b="1" i="0" u="none" strike="noStrike" kern="1200" cap="none" spc="0" normalizeH="0" noProof="0" dirty="0">
                <a:ln>
                  <a:noFill/>
                </a:ln>
                <a:solidFill>
                  <a:prstClr val="white"/>
                </a:solidFill>
                <a:effectLst/>
                <a:uLnTx/>
                <a:uFillTx/>
                <a:latin typeface="Kristen ITC" panose="03050502040202030202" pitchFamily="66" charset="0"/>
                <a:ea typeface="+mn-ea"/>
                <a:cs typeface="+mn-cs"/>
              </a:rPr>
              <a:t> nature</a:t>
            </a:r>
            <a:endParaRPr kumimoji="0" lang="en-US" sz="1200" b="1" i="0" u="none" strike="noStrike" kern="1200" cap="none" spc="0" normalizeH="0" baseline="0" noProof="0" dirty="0">
              <a:ln>
                <a:noFill/>
              </a:ln>
              <a:solidFill>
                <a:prstClr val="white"/>
              </a:solidFill>
              <a:effectLst/>
              <a:uLnTx/>
              <a:uFillTx/>
              <a:latin typeface="Kristen ITC" panose="03050502040202030202" pitchFamily="66" charset="0"/>
              <a:ea typeface="+mn-ea"/>
              <a:cs typeface="+mn-cs"/>
            </a:endParaRPr>
          </a:p>
        </p:txBody>
      </p:sp>
      <p:pic>
        <p:nvPicPr>
          <p:cNvPr id="61" name="Immagine 60">
            <a:extLst>
              <a:ext uri="{FF2B5EF4-FFF2-40B4-BE49-F238E27FC236}">
                <a16:creationId xmlns:a16="http://schemas.microsoft.com/office/drawing/2014/main" id="{9F8852BA-0E49-1C4B-67D3-A594A6BD30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6894" y="918383"/>
            <a:ext cx="2294771" cy="1733011"/>
          </a:xfrm>
          <a:prstGeom prst="rect">
            <a:avLst/>
          </a:prstGeom>
        </p:spPr>
      </p:pic>
      <p:sp>
        <p:nvSpPr>
          <p:cNvPr id="3" name="CasellaDiTesto 2">
            <a:extLst>
              <a:ext uri="{FF2B5EF4-FFF2-40B4-BE49-F238E27FC236}">
                <a16:creationId xmlns:a16="http://schemas.microsoft.com/office/drawing/2014/main" id="{F31D7A74-DADA-BEB4-2583-693A8595A97F}"/>
              </a:ext>
            </a:extLst>
          </p:cNvPr>
          <p:cNvSpPr txBox="1"/>
          <p:nvPr/>
        </p:nvSpPr>
        <p:spPr>
          <a:xfrm>
            <a:off x="9528903" y="2704645"/>
            <a:ext cx="105433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(Abdo+09)</a:t>
            </a:r>
          </a:p>
        </p:txBody>
      </p:sp>
      <p:sp>
        <p:nvSpPr>
          <p:cNvPr id="6" name="CasellaDiTesto 5">
            <a:extLst>
              <a:ext uri="{FF2B5EF4-FFF2-40B4-BE49-F238E27FC236}">
                <a16:creationId xmlns:a16="http://schemas.microsoft.com/office/drawing/2014/main" id="{3BD5C9DC-D66E-33EB-2920-8425283421B8}"/>
              </a:ext>
            </a:extLst>
          </p:cNvPr>
          <p:cNvSpPr txBox="1"/>
          <p:nvPr/>
        </p:nvSpPr>
        <p:spPr>
          <a:xfrm rot="21140011">
            <a:off x="7555093" y="1009438"/>
            <a:ext cx="1610579"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Sunny and Celli talks</a:t>
            </a:r>
            <a:endParaRPr kumimoji="0" lang="it-IT" sz="1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65334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p:cTn id="7" dur="500" fill="hold"/>
                                        <p:tgtEl>
                                          <p:spTgt spid="43"/>
                                        </p:tgtEl>
                                        <p:attrNameLst>
                                          <p:attrName>ppt_w</p:attrName>
                                        </p:attrNameLst>
                                      </p:cBhvr>
                                      <p:tavLst>
                                        <p:tav tm="0">
                                          <p:val>
                                            <p:fltVal val="0"/>
                                          </p:val>
                                        </p:tav>
                                        <p:tav tm="100000">
                                          <p:val>
                                            <p:strVal val="#ppt_w"/>
                                          </p:val>
                                        </p:tav>
                                      </p:tavLst>
                                    </p:anim>
                                    <p:anim calcmode="lin" valueType="num">
                                      <p:cBhvr>
                                        <p:cTn id="8" dur="500" fill="hold"/>
                                        <p:tgtEl>
                                          <p:spTgt spid="43"/>
                                        </p:tgtEl>
                                        <p:attrNameLst>
                                          <p:attrName>ppt_h</p:attrName>
                                        </p:attrNameLst>
                                      </p:cBhvr>
                                      <p:tavLst>
                                        <p:tav tm="0">
                                          <p:val>
                                            <p:fltVal val="0"/>
                                          </p:val>
                                        </p:tav>
                                        <p:tav tm="100000">
                                          <p:val>
                                            <p:strVal val="#ppt_h"/>
                                          </p:val>
                                        </p:tav>
                                      </p:tavLst>
                                    </p:anim>
                                    <p:animEffect transition="in" filter="fade">
                                      <p:cBhvr>
                                        <p:cTn id="9" dur="500"/>
                                        <p:tgtEl>
                                          <p:spTgt spid="4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Effect transition="in" filter="fade">
                                      <p:cBhvr>
                                        <p:cTn id="14" dur="500"/>
                                        <p:tgtEl>
                                          <p:spTgt spid="45"/>
                                        </p:tgtEl>
                                      </p:cBhvr>
                                    </p:animEffect>
                                  </p:childTnLst>
                                </p:cTn>
                              </p:par>
                            </p:childTnLst>
                          </p:cTn>
                        </p:par>
                        <p:par>
                          <p:cTn id="15" fill="hold">
                            <p:stCondLst>
                              <p:cond delay="500"/>
                            </p:stCondLst>
                            <p:childTnLst>
                              <p:par>
                                <p:cTn id="16" presetID="53" presetClass="entr" presetSubtype="16" fill="hold" grpId="0" nodeType="after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fltVal val="0"/>
                                          </p:val>
                                        </p:tav>
                                        <p:tav tm="100000">
                                          <p:val>
                                            <p:strVal val="#ppt_w"/>
                                          </p:val>
                                        </p:tav>
                                      </p:tavLst>
                                    </p:anim>
                                    <p:anim calcmode="lin" valueType="num">
                                      <p:cBhvr>
                                        <p:cTn id="19" dur="500" fill="hold"/>
                                        <p:tgtEl>
                                          <p:spTgt spid="46"/>
                                        </p:tgtEl>
                                        <p:attrNameLst>
                                          <p:attrName>ppt_h</p:attrName>
                                        </p:attrNameLst>
                                      </p:cBhvr>
                                      <p:tavLst>
                                        <p:tav tm="0">
                                          <p:val>
                                            <p:fltVal val="0"/>
                                          </p:val>
                                        </p:tav>
                                        <p:tav tm="100000">
                                          <p:val>
                                            <p:strVal val="#ppt_h"/>
                                          </p:val>
                                        </p:tav>
                                      </p:tavLst>
                                    </p:anim>
                                    <p:animEffect transition="in" filter="fade">
                                      <p:cBhvr>
                                        <p:cTn id="20" dur="500"/>
                                        <p:tgtEl>
                                          <p:spTgt spid="46"/>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p:cTn id="23" dur="500" fill="hold"/>
                                        <p:tgtEl>
                                          <p:spTgt spid="47"/>
                                        </p:tgtEl>
                                        <p:attrNameLst>
                                          <p:attrName>ppt_w</p:attrName>
                                        </p:attrNameLst>
                                      </p:cBhvr>
                                      <p:tavLst>
                                        <p:tav tm="0">
                                          <p:val>
                                            <p:fltVal val="0"/>
                                          </p:val>
                                        </p:tav>
                                        <p:tav tm="100000">
                                          <p:val>
                                            <p:strVal val="#ppt_w"/>
                                          </p:val>
                                        </p:tav>
                                      </p:tavLst>
                                    </p:anim>
                                    <p:anim calcmode="lin" valueType="num">
                                      <p:cBhvr>
                                        <p:cTn id="24" dur="500" fill="hold"/>
                                        <p:tgtEl>
                                          <p:spTgt spid="47"/>
                                        </p:tgtEl>
                                        <p:attrNameLst>
                                          <p:attrName>ppt_h</p:attrName>
                                        </p:attrNameLst>
                                      </p:cBhvr>
                                      <p:tavLst>
                                        <p:tav tm="0">
                                          <p:val>
                                            <p:fltVal val="0"/>
                                          </p:val>
                                        </p:tav>
                                        <p:tav tm="100000">
                                          <p:val>
                                            <p:strVal val="#ppt_h"/>
                                          </p:val>
                                        </p:tav>
                                      </p:tavLst>
                                    </p:anim>
                                    <p:animEffect transition="in" filter="fade">
                                      <p:cBhvr>
                                        <p:cTn id="25" dur="500"/>
                                        <p:tgtEl>
                                          <p:spTgt spid="47"/>
                                        </p:tgtEl>
                                      </p:cBhvr>
                                    </p:animEffect>
                                  </p:childTnLst>
                                </p:cTn>
                              </p:par>
                            </p:childTnLst>
                          </p:cTn>
                        </p:par>
                        <p:par>
                          <p:cTn id="26" fill="hold">
                            <p:stCondLst>
                              <p:cond delay="1000"/>
                            </p:stCondLst>
                            <p:childTnLst>
                              <p:par>
                                <p:cTn id="27" presetID="53" presetClass="entr" presetSubtype="16" fill="hold" grpId="0" nodeType="afterEffect">
                                  <p:stCondLst>
                                    <p:cond delay="0"/>
                                  </p:stCondLst>
                                  <p:childTnLst>
                                    <p:set>
                                      <p:cBhvr>
                                        <p:cTn id="28" dur="1" fill="hold">
                                          <p:stCondLst>
                                            <p:cond delay="0"/>
                                          </p:stCondLst>
                                        </p:cTn>
                                        <p:tgtEl>
                                          <p:spTgt spid="48"/>
                                        </p:tgtEl>
                                        <p:attrNameLst>
                                          <p:attrName>style.visibility</p:attrName>
                                        </p:attrNameLst>
                                      </p:cBhvr>
                                      <p:to>
                                        <p:strVal val="visible"/>
                                      </p:to>
                                    </p:set>
                                    <p:anim calcmode="lin" valueType="num">
                                      <p:cBhvr>
                                        <p:cTn id="29" dur="500" fill="hold"/>
                                        <p:tgtEl>
                                          <p:spTgt spid="48"/>
                                        </p:tgtEl>
                                        <p:attrNameLst>
                                          <p:attrName>ppt_w</p:attrName>
                                        </p:attrNameLst>
                                      </p:cBhvr>
                                      <p:tavLst>
                                        <p:tav tm="0">
                                          <p:val>
                                            <p:fltVal val="0"/>
                                          </p:val>
                                        </p:tav>
                                        <p:tav tm="100000">
                                          <p:val>
                                            <p:strVal val="#ppt_w"/>
                                          </p:val>
                                        </p:tav>
                                      </p:tavLst>
                                    </p:anim>
                                    <p:anim calcmode="lin" valueType="num">
                                      <p:cBhvr>
                                        <p:cTn id="30" dur="500" fill="hold"/>
                                        <p:tgtEl>
                                          <p:spTgt spid="48"/>
                                        </p:tgtEl>
                                        <p:attrNameLst>
                                          <p:attrName>ppt_h</p:attrName>
                                        </p:attrNameLst>
                                      </p:cBhvr>
                                      <p:tavLst>
                                        <p:tav tm="0">
                                          <p:val>
                                            <p:fltVal val="0"/>
                                          </p:val>
                                        </p:tav>
                                        <p:tav tm="100000">
                                          <p:val>
                                            <p:strVal val="#ppt_h"/>
                                          </p:val>
                                        </p:tav>
                                      </p:tavLst>
                                    </p:anim>
                                    <p:animEffect transition="in" filter="fade">
                                      <p:cBhvr>
                                        <p:cTn id="31" dur="500"/>
                                        <p:tgtEl>
                                          <p:spTgt spid="48"/>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9"/>
                                        </p:tgtEl>
                                        <p:attrNameLst>
                                          <p:attrName>style.visibility</p:attrName>
                                        </p:attrNameLst>
                                      </p:cBhvr>
                                      <p:to>
                                        <p:strVal val="visible"/>
                                      </p:to>
                                    </p:set>
                                    <p:anim calcmode="lin" valueType="num">
                                      <p:cBhvr>
                                        <p:cTn id="34" dur="500" fill="hold"/>
                                        <p:tgtEl>
                                          <p:spTgt spid="49"/>
                                        </p:tgtEl>
                                        <p:attrNameLst>
                                          <p:attrName>ppt_w</p:attrName>
                                        </p:attrNameLst>
                                      </p:cBhvr>
                                      <p:tavLst>
                                        <p:tav tm="0">
                                          <p:val>
                                            <p:fltVal val="0"/>
                                          </p:val>
                                        </p:tav>
                                        <p:tav tm="100000">
                                          <p:val>
                                            <p:strVal val="#ppt_w"/>
                                          </p:val>
                                        </p:tav>
                                      </p:tavLst>
                                    </p:anim>
                                    <p:anim calcmode="lin" valueType="num">
                                      <p:cBhvr>
                                        <p:cTn id="35" dur="500" fill="hold"/>
                                        <p:tgtEl>
                                          <p:spTgt spid="49"/>
                                        </p:tgtEl>
                                        <p:attrNameLst>
                                          <p:attrName>ppt_h</p:attrName>
                                        </p:attrNameLst>
                                      </p:cBhvr>
                                      <p:tavLst>
                                        <p:tav tm="0">
                                          <p:val>
                                            <p:fltVal val="0"/>
                                          </p:val>
                                        </p:tav>
                                        <p:tav tm="100000">
                                          <p:val>
                                            <p:strVal val="#ppt_h"/>
                                          </p:val>
                                        </p:tav>
                                      </p:tavLst>
                                    </p:anim>
                                    <p:animEffect transition="in" filter="fade">
                                      <p:cBhvr>
                                        <p:cTn id="36" dur="500"/>
                                        <p:tgtEl>
                                          <p:spTgt spid="49"/>
                                        </p:tgtEl>
                                      </p:cBhvr>
                                    </p:animEffect>
                                  </p:childTnLst>
                                </p:cTn>
                              </p:par>
                            </p:childTnLst>
                          </p:cTn>
                        </p:par>
                        <p:par>
                          <p:cTn id="37" fill="hold">
                            <p:stCondLst>
                              <p:cond delay="1500"/>
                            </p:stCondLst>
                            <p:childTnLst>
                              <p:par>
                                <p:cTn id="38" presetID="53" presetClass="entr" presetSubtype="16" fill="hold" grpId="0" nodeType="afterEffect">
                                  <p:stCondLst>
                                    <p:cond delay="0"/>
                                  </p:stCondLst>
                                  <p:childTnLst>
                                    <p:set>
                                      <p:cBhvr>
                                        <p:cTn id="39" dur="1" fill="hold">
                                          <p:stCondLst>
                                            <p:cond delay="0"/>
                                          </p:stCondLst>
                                        </p:cTn>
                                        <p:tgtEl>
                                          <p:spTgt spid="50"/>
                                        </p:tgtEl>
                                        <p:attrNameLst>
                                          <p:attrName>style.visibility</p:attrName>
                                        </p:attrNameLst>
                                      </p:cBhvr>
                                      <p:to>
                                        <p:strVal val="visible"/>
                                      </p:to>
                                    </p:set>
                                    <p:anim calcmode="lin" valueType="num">
                                      <p:cBhvr>
                                        <p:cTn id="40" dur="500" fill="hold"/>
                                        <p:tgtEl>
                                          <p:spTgt spid="50"/>
                                        </p:tgtEl>
                                        <p:attrNameLst>
                                          <p:attrName>ppt_w</p:attrName>
                                        </p:attrNameLst>
                                      </p:cBhvr>
                                      <p:tavLst>
                                        <p:tav tm="0">
                                          <p:val>
                                            <p:fltVal val="0"/>
                                          </p:val>
                                        </p:tav>
                                        <p:tav tm="100000">
                                          <p:val>
                                            <p:strVal val="#ppt_w"/>
                                          </p:val>
                                        </p:tav>
                                      </p:tavLst>
                                    </p:anim>
                                    <p:anim calcmode="lin" valueType="num">
                                      <p:cBhvr>
                                        <p:cTn id="41" dur="500" fill="hold"/>
                                        <p:tgtEl>
                                          <p:spTgt spid="50"/>
                                        </p:tgtEl>
                                        <p:attrNameLst>
                                          <p:attrName>ppt_h</p:attrName>
                                        </p:attrNameLst>
                                      </p:cBhvr>
                                      <p:tavLst>
                                        <p:tav tm="0">
                                          <p:val>
                                            <p:fltVal val="0"/>
                                          </p:val>
                                        </p:tav>
                                        <p:tav tm="100000">
                                          <p:val>
                                            <p:strVal val="#ppt_h"/>
                                          </p:val>
                                        </p:tav>
                                      </p:tavLst>
                                    </p:anim>
                                    <p:animEffect transition="in" filter="fade">
                                      <p:cBhvr>
                                        <p:cTn id="42" dur="500"/>
                                        <p:tgtEl>
                                          <p:spTgt spid="50"/>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 calcmode="lin" valueType="num">
                                      <p:cBhvr>
                                        <p:cTn id="45" dur="500" fill="hold"/>
                                        <p:tgtEl>
                                          <p:spTgt spid="54"/>
                                        </p:tgtEl>
                                        <p:attrNameLst>
                                          <p:attrName>ppt_w</p:attrName>
                                        </p:attrNameLst>
                                      </p:cBhvr>
                                      <p:tavLst>
                                        <p:tav tm="0">
                                          <p:val>
                                            <p:fltVal val="0"/>
                                          </p:val>
                                        </p:tav>
                                        <p:tav tm="100000">
                                          <p:val>
                                            <p:strVal val="#ppt_w"/>
                                          </p:val>
                                        </p:tav>
                                      </p:tavLst>
                                    </p:anim>
                                    <p:anim calcmode="lin" valueType="num">
                                      <p:cBhvr>
                                        <p:cTn id="46" dur="500" fill="hold"/>
                                        <p:tgtEl>
                                          <p:spTgt spid="54"/>
                                        </p:tgtEl>
                                        <p:attrNameLst>
                                          <p:attrName>ppt_h</p:attrName>
                                        </p:attrNameLst>
                                      </p:cBhvr>
                                      <p:tavLst>
                                        <p:tav tm="0">
                                          <p:val>
                                            <p:fltVal val="0"/>
                                          </p:val>
                                        </p:tav>
                                        <p:tav tm="100000">
                                          <p:val>
                                            <p:strVal val="#ppt_h"/>
                                          </p:val>
                                        </p:tav>
                                      </p:tavLst>
                                    </p:anim>
                                    <p:animEffect transition="in" filter="fade">
                                      <p:cBhvr>
                                        <p:cTn id="47" dur="500"/>
                                        <p:tgtEl>
                                          <p:spTgt spid="54"/>
                                        </p:tgtEl>
                                      </p:cBhvr>
                                    </p:animEffect>
                                  </p:childTnLst>
                                </p:cTn>
                              </p:par>
                              <p:par>
                                <p:cTn id="48" presetID="53" presetClass="entr" presetSubtype="16" fill="hold" nodeType="withEffect">
                                  <p:stCondLst>
                                    <p:cond delay="0"/>
                                  </p:stCondLst>
                                  <p:childTnLst>
                                    <p:set>
                                      <p:cBhvr>
                                        <p:cTn id="49" dur="1" fill="hold">
                                          <p:stCondLst>
                                            <p:cond delay="0"/>
                                          </p:stCondLst>
                                        </p:cTn>
                                        <p:tgtEl>
                                          <p:spTgt spid="61"/>
                                        </p:tgtEl>
                                        <p:attrNameLst>
                                          <p:attrName>style.visibility</p:attrName>
                                        </p:attrNameLst>
                                      </p:cBhvr>
                                      <p:to>
                                        <p:strVal val="visible"/>
                                      </p:to>
                                    </p:set>
                                    <p:anim calcmode="lin" valueType="num">
                                      <p:cBhvr>
                                        <p:cTn id="50" dur="500" fill="hold"/>
                                        <p:tgtEl>
                                          <p:spTgt spid="61"/>
                                        </p:tgtEl>
                                        <p:attrNameLst>
                                          <p:attrName>ppt_w</p:attrName>
                                        </p:attrNameLst>
                                      </p:cBhvr>
                                      <p:tavLst>
                                        <p:tav tm="0">
                                          <p:val>
                                            <p:fltVal val="0"/>
                                          </p:val>
                                        </p:tav>
                                        <p:tav tm="100000">
                                          <p:val>
                                            <p:strVal val="#ppt_w"/>
                                          </p:val>
                                        </p:tav>
                                      </p:tavLst>
                                    </p:anim>
                                    <p:anim calcmode="lin" valueType="num">
                                      <p:cBhvr>
                                        <p:cTn id="51" dur="500" fill="hold"/>
                                        <p:tgtEl>
                                          <p:spTgt spid="61"/>
                                        </p:tgtEl>
                                        <p:attrNameLst>
                                          <p:attrName>ppt_h</p:attrName>
                                        </p:attrNameLst>
                                      </p:cBhvr>
                                      <p:tavLst>
                                        <p:tav tm="0">
                                          <p:val>
                                            <p:fltVal val="0"/>
                                          </p:val>
                                        </p:tav>
                                        <p:tav tm="100000">
                                          <p:val>
                                            <p:strVal val="#ppt_h"/>
                                          </p:val>
                                        </p:tav>
                                      </p:tavLst>
                                    </p:anim>
                                    <p:animEffect transition="in" filter="fade">
                                      <p:cBhvr>
                                        <p:cTn id="52" dur="500"/>
                                        <p:tgtEl>
                                          <p:spTgt spid="61"/>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 calcmode="lin" valueType="num">
                                      <p:cBhvr>
                                        <p:cTn id="55" dur="500" fill="hold"/>
                                        <p:tgtEl>
                                          <p:spTgt spid="3"/>
                                        </p:tgtEl>
                                        <p:attrNameLst>
                                          <p:attrName>ppt_w</p:attrName>
                                        </p:attrNameLst>
                                      </p:cBhvr>
                                      <p:tavLst>
                                        <p:tav tm="0">
                                          <p:val>
                                            <p:fltVal val="0"/>
                                          </p:val>
                                        </p:tav>
                                        <p:tav tm="100000">
                                          <p:val>
                                            <p:strVal val="#ppt_w"/>
                                          </p:val>
                                        </p:tav>
                                      </p:tavLst>
                                    </p:anim>
                                    <p:anim calcmode="lin" valueType="num">
                                      <p:cBhvr>
                                        <p:cTn id="56" dur="500" fill="hold"/>
                                        <p:tgtEl>
                                          <p:spTgt spid="3"/>
                                        </p:tgtEl>
                                        <p:attrNameLst>
                                          <p:attrName>ppt_h</p:attrName>
                                        </p:attrNameLst>
                                      </p:cBhvr>
                                      <p:tavLst>
                                        <p:tav tm="0">
                                          <p:val>
                                            <p:fltVal val="0"/>
                                          </p:val>
                                        </p:tav>
                                        <p:tav tm="100000">
                                          <p:val>
                                            <p:strVal val="#ppt_h"/>
                                          </p:val>
                                        </p:tav>
                                      </p:tavLst>
                                    </p:anim>
                                    <p:animEffect transition="in" filter="fade">
                                      <p:cBhvr>
                                        <p:cTn id="57" dur="500"/>
                                        <p:tgtEl>
                                          <p:spTgt spid="3"/>
                                        </p:tgtEl>
                                      </p:cBhvr>
                                    </p:animEffect>
                                  </p:childTnLst>
                                </p:cTn>
                              </p:par>
                            </p:childTnLst>
                          </p:cTn>
                        </p:par>
                        <p:par>
                          <p:cTn id="58" fill="hold">
                            <p:stCondLst>
                              <p:cond delay="2000"/>
                            </p:stCondLst>
                            <p:childTnLst>
                              <p:par>
                                <p:cTn id="59" presetID="53" presetClass="entr" presetSubtype="16" fill="hold" grpId="0"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500" fill="hold"/>
                                        <p:tgtEl>
                                          <p:spTgt spid="51"/>
                                        </p:tgtEl>
                                        <p:attrNameLst>
                                          <p:attrName>ppt_w</p:attrName>
                                        </p:attrNameLst>
                                      </p:cBhvr>
                                      <p:tavLst>
                                        <p:tav tm="0">
                                          <p:val>
                                            <p:fltVal val="0"/>
                                          </p:val>
                                        </p:tav>
                                        <p:tav tm="100000">
                                          <p:val>
                                            <p:strVal val="#ppt_w"/>
                                          </p:val>
                                        </p:tav>
                                      </p:tavLst>
                                    </p:anim>
                                    <p:anim calcmode="lin" valueType="num">
                                      <p:cBhvr>
                                        <p:cTn id="62" dur="500" fill="hold"/>
                                        <p:tgtEl>
                                          <p:spTgt spid="51"/>
                                        </p:tgtEl>
                                        <p:attrNameLst>
                                          <p:attrName>ppt_h</p:attrName>
                                        </p:attrNameLst>
                                      </p:cBhvr>
                                      <p:tavLst>
                                        <p:tav tm="0">
                                          <p:val>
                                            <p:fltVal val="0"/>
                                          </p:val>
                                        </p:tav>
                                        <p:tav tm="100000">
                                          <p:val>
                                            <p:strVal val="#ppt_h"/>
                                          </p:val>
                                        </p:tav>
                                      </p:tavLst>
                                    </p:anim>
                                    <p:animEffect transition="in" filter="fade">
                                      <p:cBhvr>
                                        <p:cTn id="63" dur="500"/>
                                        <p:tgtEl>
                                          <p:spTgt spid="51"/>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55"/>
                                        </p:tgtEl>
                                        <p:attrNameLst>
                                          <p:attrName>style.visibility</p:attrName>
                                        </p:attrNameLst>
                                      </p:cBhvr>
                                      <p:to>
                                        <p:strVal val="visible"/>
                                      </p:to>
                                    </p:set>
                                    <p:anim calcmode="lin" valueType="num">
                                      <p:cBhvr>
                                        <p:cTn id="66" dur="500" fill="hold"/>
                                        <p:tgtEl>
                                          <p:spTgt spid="55"/>
                                        </p:tgtEl>
                                        <p:attrNameLst>
                                          <p:attrName>ppt_w</p:attrName>
                                        </p:attrNameLst>
                                      </p:cBhvr>
                                      <p:tavLst>
                                        <p:tav tm="0">
                                          <p:val>
                                            <p:fltVal val="0"/>
                                          </p:val>
                                        </p:tav>
                                        <p:tav tm="100000">
                                          <p:val>
                                            <p:strVal val="#ppt_w"/>
                                          </p:val>
                                        </p:tav>
                                      </p:tavLst>
                                    </p:anim>
                                    <p:anim calcmode="lin" valueType="num">
                                      <p:cBhvr>
                                        <p:cTn id="67" dur="500" fill="hold"/>
                                        <p:tgtEl>
                                          <p:spTgt spid="55"/>
                                        </p:tgtEl>
                                        <p:attrNameLst>
                                          <p:attrName>ppt_h</p:attrName>
                                        </p:attrNameLst>
                                      </p:cBhvr>
                                      <p:tavLst>
                                        <p:tav tm="0">
                                          <p:val>
                                            <p:fltVal val="0"/>
                                          </p:val>
                                        </p:tav>
                                        <p:tav tm="100000">
                                          <p:val>
                                            <p:strVal val="#ppt_h"/>
                                          </p:val>
                                        </p:tav>
                                      </p:tavLst>
                                    </p:anim>
                                    <p:animEffect transition="in" filter="fade">
                                      <p:cBhvr>
                                        <p:cTn id="68" dur="500"/>
                                        <p:tgtEl>
                                          <p:spTgt spid="55"/>
                                        </p:tgtEl>
                                      </p:cBhvr>
                                    </p:animEffect>
                                  </p:childTnLst>
                                </p:cTn>
                              </p:par>
                            </p:childTnLst>
                          </p:cTn>
                        </p:par>
                        <p:par>
                          <p:cTn id="69" fill="hold">
                            <p:stCondLst>
                              <p:cond delay="2500"/>
                            </p:stCondLst>
                            <p:childTnLst>
                              <p:par>
                                <p:cTn id="70" presetID="53" presetClass="entr" presetSubtype="16" fill="hold" grpId="0" nodeType="afterEffect">
                                  <p:stCondLst>
                                    <p:cond delay="0"/>
                                  </p:stCondLst>
                                  <p:childTnLst>
                                    <p:set>
                                      <p:cBhvr>
                                        <p:cTn id="71" dur="1" fill="hold">
                                          <p:stCondLst>
                                            <p:cond delay="0"/>
                                          </p:stCondLst>
                                        </p:cTn>
                                        <p:tgtEl>
                                          <p:spTgt spid="52"/>
                                        </p:tgtEl>
                                        <p:attrNameLst>
                                          <p:attrName>style.visibility</p:attrName>
                                        </p:attrNameLst>
                                      </p:cBhvr>
                                      <p:to>
                                        <p:strVal val="visible"/>
                                      </p:to>
                                    </p:set>
                                    <p:anim calcmode="lin" valueType="num">
                                      <p:cBhvr>
                                        <p:cTn id="72" dur="500" fill="hold"/>
                                        <p:tgtEl>
                                          <p:spTgt spid="52"/>
                                        </p:tgtEl>
                                        <p:attrNameLst>
                                          <p:attrName>ppt_w</p:attrName>
                                        </p:attrNameLst>
                                      </p:cBhvr>
                                      <p:tavLst>
                                        <p:tav tm="0">
                                          <p:val>
                                            <p:fltVal val="0"/>
                                          </p:val>
                                        </p:tav>
                                        <p:tav tm="100000">
                                          <p:val>
                                            <p:strVal val="#ppt_w"/>
                                          </p:val>
                                        </p:tav>
                                      </p:tavLst>
                                    </p:anim>
                                    <p:anim calcmode="lin" valueType="num">
                                      <p:cBhvr>
                                        <p:cTn id="73" dur="500" fill="hold"/>
                                        <p:tgtEl>
                                          <p:spTgt spid="52"/>
                                        </p:tgtEl>
                                        <p:attrNameLst>
                                          <p:attrName>ppt_h</p:attrName>
                                        </p:attrNameLst>
                                      </p:cBhvr>
                                      <p:tavLst>
                                        <p:tav tm="0">
                                          <p:val>
                                            <p:fltVal val="0"/>
                                          </p:val>
                                        </p:tav>
                                        <p:tav tm="100000">
                                          <p:val>
                                            <p:strVal val="#ppt_h"/>
                                          </p:val>
                                        </p:tav>
                                      </p:tavLst>
                                    </p:anim>
                                    <p:animEffect transition="in" filter="fade">
                                      <p:cBhvr>
                                        <p:cTn id="74" dur="500"/>
                                        <p:tgtEl>
                                          <p:spTgt spid="52"/>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57"/>
                                        </p:tgtEl>
                                        <p:attrNameLst>
                                          <p:attrName>style.visibility</p:attrName>
                                        </p:attrNameLst>
                                      </p:cBhvr>
                                      <p:to>
                                        <p:strVal val="visible"/>
                                      </p:to>
                                    </p:set>
                                    <p:anim calcmode="lin" valueType="num">
                                      <p:cBhvr>
                                        <p:cTn id="77" dur="500" fill="hold"/>
                                        <p:tgtEl>
                                          <p:spTgt spid="57"/>
                                        </p:tgtEl>
                                        <p:attrNameLst>
                                          <p:attrName>ppt_w</p:attrName>
                                        </p:attrNameLst>
                                      </p:cBhvr>
                                      <p:tavLst>
                                        <p:tav tm="0">
                                          <p:val>
                                            <p:fltVal val="0"/>
                                          </p:val>
                                        </p:tav>
                                        <p:tav tm="100000">
                                          <p:val>
                                            <p:strVal val="#ppt_w"/>
                                          </p:val>
                                        </p:tav>
                                      </p:tavLst>
                                    </p:anim>
                                    <p:anim calcmode="lin" valueType="num">
                                      <p:cBhvr>
                                        <p:cTn id="78" dur="500" fill="hold"/>
                                        <p:tgtEl>
                                          <p:spTgt spid="57"/>
                                        </p:tgtEl>
                                        <p:attrNameLst>
                                          <p:attrName>ppt_h</p:attrName>
                                        </p:attrNameLst>
                                      </p:cBhvr>
                                      <p:tavLst>
                                        <p:tav tm="0">
                                          <p:val>
                                            <p:fltVal val="0"/>
                                          </p:val>
                                        </p:tav>
                                        <p:tav tm="100000">
                                          <p:val>
                                            <p:strVal val="#ppt_h"/>
                                          </p:val>
                                        </p:tav>
                                      </p:tavLst>
                                    </p:anim>
                                    <p:animEffect transition="in" filter="fade">
                                      <p:cBhvr>
                                        <p:cTn id="79" dur="500"/>
                                        <p:tgtEl>
                                          <p:spTgt spid="57"/>
                                        </p:tgtEl>
                                      </p:cBhvr>
                                    </p:animEffect>
                                  </p:childTnLst>
                                </p:cTn>
                              </p:par>
                            </p:childTnLst>
                          </p:cTn>
                        </p:par>
                        <p:par>
                          <p:cTn id="80" fill="hold">
                            <p:stCondLst>
                              <p:cond delay="3000"/>
                            </p:stCondLst>
                            <p:childTnLst>
                              <p:par>
                                <p:cTn id="81" presetID="53" presetClass="entr" presetSubtype="16" fill="hold" grpId="0" nodeType="afterEffect">
                                  <p:stCondLst>
                                    <p:cond delay="0"/>
                                  </p:stCondLst>
                                  <p:childTnLst>
                                    <p:set>
                                      <p:cBhvr>
                                        <p:cTn id="82" dur="1" fill="hold">
                                          <p:stCondLst>
                                            <p:cond delay="0"/>
                                          </p:stCondLst>
                                        </p:cTn>
                                        <p:tgtEl>
                                          <p:spTgt spid="53"/>
                                        </p:tgtEl>
                                        <p:attrNameLst>
                                          <p:attrName>style.visibility</p:attrName>
                                        </p:attrNameLst>
                                      </p:cBhvr>
                                      <p:to>
                                        <p:strVal val="visible"/>
                                      </p:to>
                                    </p:set>
                                    <p:anim calcmode="lin" valueType="num">
                                      <p:cBhvr>
                                        <p:cTn id="83" dur="500" fill="hold"/>
                                        <p:tgtEl>
                                          <p:spTgt spid="53"/>
                                        </p:tgtEl>
                                        <p:attrNameLst>
                                          <p:attrName>ppt_w</p:attrName>
                                        </p:attrNameLst>
                                      </p:cBhvr>
                                      <p:tavLst>
                                        <p:tav tm="0">
                                          <p:val>
                                            <p:fltVal val="0"/>
                                          </p:val>
                                        </p:tav>
                                        <p:tav tm="100000">
                                          <p:val>
                                            <p:strVal val="#ppt_w"/>
                                          </p:val>
                                        </p:tav>
                                      </p:tavLst>
                                    </p:anim>
                                    <p:anim calcmode="lin" valueType="num">
                                      <p:cBhvr>
                                        <p:cTn id="84" dur="500" fill="hold"/>
                                        <p:tgtEl>
                                          <p:spTgt spid="53"/>
                                        </p:tgtEl>
                                        <p:attrNameLst>
                                          <p:attrName>ppt_h</p:attrName>
                                        </p:attrNameLst>
                                      </p:cBhvr>
                                      <p:tavLst>
                                        <p:tav tm="0">
                                          <p:val>
                                            <p:fltVal val="0"/>
                                          </p:val>
                                        </p:tav>
                                        <p:tav tm="100000">
                                          <p:val>
                                            <p:strVal val="#ppt_h"/>
                                          </p:val>
                                        </p:tav>
                                      </p:tavLst>
                                    </p:anim>
                                    <p:animEffect transition="in" filter="fade">
                                      <p:cBhvr>
                                        <p:cTn id="85" dur="500"/>
                                        <p:tgtEl>
                                          <p:spTgt spid="53"/>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56"/>
                                        </p:tgtEl>
                                        <p:attrNameLst>
                                          <p:attrName>style.visibility</p:attrName>
                                        </p:attrNameLst>
                                      </p:cBhvr>
                                      <p:to>
                                        <p:strVal val="visible"/>
                                      </p:to>
                                    </p:set>
                                    <p:anim calcmode="lin" valueType="num">
                                      <p:cBhvr>
                                        <p:cTn id="88" dur="500" fill="hold"/>
                                        <p:tgtEl>
                                          <p:spTgt spid="56"/>
                                        </p:tgtEl>
                                        <p:attrNameLst>
                                          <p:attrName>ppt_w</p:attrName>
                                        </p:attrNameLst>
                                      </p:cBhvr>
                                      <p:tavLst>
                                        <p:tav tm="0">
                                          <p:val>
                                            <p:fltVal val="0"/>
                                          </p:val>
                                        </p:tav>
                                        <p:tav tm="100000">
                                          <p:val>
                                            <p:strVal val="#ppt_w"/>
                                          </p:val>
                                        </p:tav>
                                      </p:tavLst>
                                    </p:anim>
                                    <p:anim calcmode="lin" valueType="num">
                                      <p:cBhvr>
                                        <p:cTn id="89" dur="500" fill="hold"/>
                                        <p:tgtEl>
                                          <p:spTgt spid="56"/>
                                        </p:tgtEl>
                                        <p:attrNameLst>
                                          <p:attrName>ppt_h</p:attrName>
                                        </p:attrNameLst>
                                      </p:cBhvr>
                                      <p:tavLst>
                                        <p:tav tm="0">
                                          <p:val>
                                            <p:fltVal val="0"/>
                                          </p:val>
                                        </p:tav>
                                        <p:tav tm="100000">
                                          <p:val>
                                            <p:strVal val="#ppt_h"/>
                                          </p:val>
                                        </p:tav>
                                      </p:tavLst>
                                    </p:anim>
                                    <p:animEffect transition="in" filter="fade">
                                      <p:cBhvr>
                                        <p:cTn id="9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5" grpId="0"/>
      <p:bldP spid="46" grpId="0" animBg="1"/>
      <p:bldP spid="47" grpId="0"/>
      <p:bldP spid="48" grpId="0" animBg="1"/>
      <p:bldP spid="49" grpId="0" animBg="1"/>
      <p:bldP spid="50" grpId="0" animBg="1"/>
      <p:bldP spid="51" grpId="0" animBg="1"/>
      <p:bldP spid="52" grpId="0" animBg="1"/>
      <p:bldP spid="53" grpId="0" animBg="1"/>
      <p:bldP spid="54" grpId="0"/>
      <p:bldP spid="55" grpId="0"/>
      <p:bldP spid="56" grpId="0"/>
      <p:bldP spid="57"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24">
            <a:extLst>
              <a:ext uri="{FF2B5EF4-FFF2-40B4-BE49-F238E27FC236}">
                <a16:creationId xmlns:a16="http://schemas.microsoft.com/office/drawing/2014/main" id="{EACE2CCF-F945-F0BA-B7D6-5497F1418515}"/>
              </a:ext>
            </a:extLst>
          </p:cNvPr>
          <p:cNvSpPr/>
          <p:nvPr/>
        </p:nvSpPr>
        <p:spPr>
          <a:xfrm>
            <a:off x="2754258" y="20904"/>
            <a:ext cx="6777817"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Who answers each question?</a:t>
            </a:r>
          </a:p>
        </p:txBody>
      </p:sp>
      <p:grpSp>
        <p:nvGrpSpPr>
          <p:cNvPr id="21" name="Gruppo 20">
            <a:extLst>
              <a:ext uri="{FF2B5EF4-FFF2-40B4-BE49-F238E27FC236}">
                <a16:creationId xmlns:a16="http://schemas.microsoft.com/office/drawing/2014/main" id="{1EC18402-1518-4031-F8ED-5884816C96C9}"/>
              </a:ext>
            </a:extLst>
          </p:cNvPr>
          <p:cNvGrpSpPr/>
          <p:nvPr/>
        </p:nvGrpSpPr>
        <p:grpSpPr>
          <a:xfrm rot="1165089">
            <a:off x="175757" y="426062"/>
            <a:ext cx="1668702" cy="1135512"/>
            <a:chOff x="205142" y="661925"/>
            <a:chExt cx="2299820" cy="1777860"/>
          </a:xfrm>
        </p:grpSpPr>
        <p:pic>
          <p:nvPicPr>
            <p:cNvPr id="3" name="Immagine 2" descr="Immagine che contiene sfera, Oggetto astronomico, pianeta, cerchio&#10;&#10;Descrizione generata automaticamente">
              <a:extLst>
                <a:ext uri="{FF2B5EF4-FFF2-40B4-BE49-F238E27FC236}">
                  <a16:creationId xmlns:a16="http://schemas.microsoft.com/office/drawing/2014/main" id="{CD4DFE15-A85A-77F7-00C8-EF5BFFA419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96" y="661925"/>
              <a:ext cx="1998447" cy="1777860"/>
            </a:xfrm>
            <a:prstGeom prst="rect">
              <a:avLst/>
            </a:prstGeom>
          </p:spPr>
        </p:pic>
        <p:sp>
          <p:nvSpPr>
            <p:cNvPr id="4" name="Rettangolo 3">
              <a:extLst>
                <a:ext uri="{FF2B5EF4-FFF2-40B4-BE49-F238E27FC236}">
                  <a16:creationId xmlns:a16="http://schemas.microsoft.com/office/drawing/2014/main" id="{5950BF4C-FB55-C83F-8D3F-995A345B398B}"/>
                </a:ext>
              </a:extLst>
            </p:cNvPr>
            <p:cNvSpPr/>
            <p:nvPr/>
          </p:nvSpPr>
          <p:spPr>
            <a:xfrm rot="17561">
              <a:off x="205142" y="1205016"/>
              <a:ext cx="2299820" cy="72282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2400" b="1" dirty="0">
                  <a:ln/>
                  <a:solidFill>
                    <a:schemeClr val="bg1"/>
                  </a:solidFill>
                  <a:latin typeface="Comic Sans MS" panose="030F0702030302020204" pitchFamily="66" charset="0"/>
                </a:rPr>
                <a:t>WHERE?</a:t>
              </a:r>
              <a:endParaRPr kumimoji="0" lang="it-IT" sz="2400" b="1" i="0" u="none" strike="noStrike" kern="1200" cap="none" spc="0" normalizeH="0" baseline="0" noProof="0" dirty="0">
                <a:ln/>
                <a:solidFill>
                  <a:schemeClr val="bg1"/>
                </a:solidFill>
                <a:effectLst/>
                <a:uLnTx/>
                <a:uFillTx/>
                <a:latin typeface="Comic Sans MS" panose="030F0702030302020204" pitchFamily="66" charset="0"/>
              </a:endParaRPr>
            </a:p>
          </p:txBody>
        </p:sp>
      </p:grpSp>
      <p:grpSp>
        <p:nvGrpSpPr>
          <p:cNvPr id="11" name="Gruppo 10">
            <a:extLst>
              <a:ext uri="{FF2B5EF4-FFF2-40B4-BE49-F238E27FC236}">
                <a16:creationId xmlns:a16="http://schemas.microsoft.com/office/drawing/2014/main" id="{8AC2BB81-C857-D30D-2D5B-10038595BBDC}"/>
              </a:ext>
            </a:extLst>
          </p:cNvPr>
          <p:cNvGrpSpPr/>
          <p:nvPr/>
        </p:nvGrpSpPr>
        <p:grpSpPr>
          <a:xfrm rot="19824339">
            <a:off x="143327" y="5304567"/>
            <a:ext cx="1742475" cy="1449971"/>
            <a:chOff x="845006" y="5029192"/>
            <a:chExt cx="1998447" cy="1969577"/>
          </a:xfrm>
        </p:grpSpPr>
        <p:pic>
          <p:nvPicPr>
            <p:cNvPr id="7" name="Immagine 6" descr="Immagine che contiene sfera, Oggetto astronomico, pianeta, cerchio&#10;&#10;Descrizione generata automaticamente">
              <a:extLst>
                <a:ext uri="{FF2B5EF4-FFF2-40B4-BE49-F238E27FC236}">
                  <a16:creationId xmlns:a16="http://schemas.microsoft.com/office/drawing/2014/main" id="{F36D706B-CCF8-1C49-10F8-2AA275604B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006" y="5029192"/>
              <a:ext cx="1998447" cy="1777860"/>
            </a:xfrm>
            <a:prstGeom prst="rect">
              <a:avLst/>
            </a:prstGeom>
          </p:spPr>
        </p:pic>
        <p:sp>
          <p:nvSpPr>
            <p:cNvPr id="8" name="Rettangolo 7">
              <a:extLst>
                <a:ext uri="{FF2B5EF4-FFF2-40B4-BE49-F238E27FC236}">
                  <a16:creationId xmlns:a16="http://schemas.microsoft.com/office/drawing/2014/main" id="{E6364DDB-8B9C-0735-E51D-CE8CA955D218}"/>
                </a:ext>
              </a:extLst>
            </p:cNvPr>
            <p:cNvSpPr/>
            <p:nvPr/>
          </p:nvSpPr>
          <p:spPr>
            <a:xfrm rot="21474448">
              <a:off x="1001099" y="5368295"/>
              <a:ext cx="1695454" cy="163047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kumimoji="0" lang="en-US" sz="2400" b="1" i="0" u="none" strike="noStrike" kern="1200" cap="none" spc="0" normalizeH="0" baseline="0" noProof="0" dirty="0">
                  <a:ln/>
                  <a:solidFill>
                    <a:schemeClr val="bg1"/>
                  </a:solidFill>
                  <a:effectLst/>
                  <a:uLnTx/>
                  <a:uFillTx/>
                  <a:latin typeface="Comic Sans MS" panose="030F0702030302020204" pitchFamily="66" charset="0"/>
                </a:rPr>
                <a:t>WHY</a:t>
              </a:r>
            </a:p>
            <a:p>
              <a:pPr lvl="0" algn="ctr">
                <a:defRPr/>
              </a:pPr>
              <a:r>
                <a:rPr kumimoji="0" lang="en-US" sz="2400" b="1" i="0" u="none" strike="noStrike" kern="1200" cap="none" spc="0" normalizeH="0" baseline="0" noProof="0" dirty="0">
                  <a:ln/>
                  <a:solidFill>
                    <a:schemeClr val="bg1"/>
                  </a:solidFill>
                  <a:effectLst/>
                  <a:uLnTx/>
                  <a:uFillTx/>
                  <a:latin typeface="Comic Sans MS" panose="030F0702030302020204" pitchFamily="66" charset="0"/>
                </a:rPr>
                <a:t>THERE?</a:t>
              </a:r>
              <a:endParaRPr kumimoji="0" lang="it-IT" sz="2400" b="1" i="0" u="none" strike="noStrike" kern="1200" cap="none" spc="0" normalizeH="0" baseline="0" noProof="0" dirty="0">
                <a:ln/>
                <a:solidFill>
                  <a:schemeClr val="bg1"/>
                </a:solidFill>
                <a:effectLst/>
                <a:uLnTx/>
                <a:uFillTx/>
                <a:latin typeface="Comic Sans MS" panose="030F0702030302020204" pitchFamily="66" charset="0"/>
              </a:endParaRPr>
            </a:p>
          </p:txBody>
        </p:sp>
      </p:grpSp>
      <p:pic>
        <p:nvPicPr>
          <p:cNvPr id="9" name="Immagine 8" descr="Immagine che contiene testo, linea, diagramma, Diagramma&#10;&#10;Descrizione generata automaticamente">
            <a:extLst>
              <a:ext uri="{FF2B5EF4-FFF2-40B4-BE49-F238E27FC236}">
                <a16:creationId xmlns:a16="http://schemas.microsoft.com/office/drawing/2014/main" id="{3D92E641-21F3-3BA6-FF0E-54E0F3356595}"/>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149430" y="1596057"/>
            <a:ext cx="2651760" cy="2120816"/>
          </a:xfrm>
          <a:prstGeom prst="rect">
            <a:avLst/>
          </a:prstGeom>
        </p:spPr>
      </p:pic>
      <p:pic>
        <p:nvPicPr>
          <p:cNvPr id="10" name="Immagine 9" descr="Immagine che contiene testo, diagramma, linea, Diagramma&#10;&#10;Descrizione generata automaticamente">
            <a:extLst>
              <a:ext uri="{FF2B5EF4-FFF2-40B4-BE49-F238E27FC236}">
                <a16:creationId xmlns:a16="http://schemas.microsoft.com/office/drawing/2014/main" id="{A024D8F4-E372-D319-EB9C-2D60494EC3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1190" y="1596057"/>
            <a:ext cx="2890623" cy="2120816"/>
          </a:xfrm>
          <a:prstGeom prst="rect">
            <a:avLst/>
          </a:prstGeom>
        </p:spPr>
      </p:pic>
      <p:sp>
        <p:nvSpPr>
          <p:cNvPr id="12" name="CasellaDiTesto 11">
            <a:extLst>
              <a:ext uri="{FF2B5EF4-FFF2-40B4-BE49-F238E27FC236}">
                <a16:creationId xmlns:a16="http://schemas.microsoft.com/office/drawing/2014/main" id="{AA7B4D95-09D4-A3B3-A5B8-656944733DAE}"/>
              </a:ext>
            </a:extLst>
          </p:cNvPr>
          <p:cNvSpPr txBox="1"/>
          <p:nvPr/>
        </p:nvSpPr>
        <p:spPr>
          <a:xfrm>
            <a:off x="6072777" y="2474672"/>
            <a:ext cx="2643901" cy="1323439"/>
          </a:xfrm>
          <a:prstGeom prst="rect">
            <a:avLst/>
          </a:prstGeom>
          <a:noFill/>
        </p:spPr>
        <p:txBody>
          <a:bodyPr wrap="square">
            <a:spAutoFit/>
          </a:bodyPr>
          <a:lstStyle/>
          <a:p>
            <a:pPr algn="ctr">
              <a:defRPr/>
            </a:pPr>
            <a:r>
              <a:rPr kumimoji="0" lang="it-IT" sz="16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NEUTRINOS &amp; PION BUMP</a:t>
            </a:r>
          </a:p>
          <a:p>
            <a:pPr algn="ctr">
              <a:defRPr/>
            </a:pPr>
            <a:r>
              <a:rPr kumimoji="0" lang="it-IT" sz="1600" b="0" i="0" u="none" strike="noStrike" kern="1200" cap="none" spc="0" normalizeH="0" baseline="0" noProof="0" dirty="0" err="1">
                <a:ln>
                  <a:noFill/>
                </a:ln>
                <a:solidFill>
                  <a:srgbClr val="FFC000"/>
                </a:solidFill>
                <a:effectLst/>
                <a:uLnTx/>
                <a:uFillTx/>
                <a:latin typeface="Segoe Print" panose="02000600000000000000" pitchFamily="2" charset="0"/>
                <a:ea typeface="+mn-ea"/>
                <a:cs typeface="+mn-cs"/>
              </a:rPr>
              <a:t>Higher-sensitivy</a:t>
            </a:r>
            <a:r>
              <a:rPr kumimoji="0" lang="it-IT" sz="16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 </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neutrino detectors &amp; d</a:t>
            </a:r>
            <a:r>
              <a:rPr lang="it-IT" sz="1600" dirty="0" err="1">
                <a:solidFill>
                  <a:schemeClr val="bg1"/>
                </a:solidFill>
                <a:latin typeface="Segoe Print" panose="02000600000000000000" pitchFamily="2" charset="0"/>
              </a:rPr>
              <a:t>edicated</a:t>
            </a:r>
            <a:r>
              <a:rPr lang="it-IT" sz="1600" dirty="0">
                <a:solidFill>
                  <a:schemeClr val="bg1"/>
                </a:solidFill>
                <a:latin typeface="Segoe Print" panose="02000600000000000000" pitchFamily="2" charset="0"/>
              </a:rPr>
              <a:t> </a:t>
            </a:r>
            <a:r>
              <a:rPr lang="it-IT" sz="1600" dirty="0">
                <a:solidFill>
                  <a:srgbClr val="FFC000"/>
                </a:solidFill>
                <a:latin typeface="Segoe Print" panose="02000600000000000000" pitchFamily="2" charset="0"/>
              </a:rPr>
              <a:t>MeV mission</a:t>
            </a:r>
            <a:endParaRPr kumimoji="0" lang="it-IT" sz="1600" b="0" i="0" u="none" strike="noStrike" kern="1200" cap="none" spc="0" normalizeH="0" baseline="0" noProof="0" dirty="0">
              <a:ln>
                <a:noFill/>
              </a:ln>
              <a:solidFill>
                <a:srgbClr val="FFC000"/>
              </a:solidFill>
              <a:effectLst/>
              <a:uLnTx/>
              <a:uFillTx/>
              <a:latin typeface="Segoe Print" panose="02000600000000000000" pitchFamily="2" charset="0"/>
            </a:endParaRPr>
          </a:p>
        </p:txBody>
      </p:sp>
      <p:pic>
        <p:nvPicPr>
          <p:cNvPr id="13" name="Immagine 12">
            <a:extLst>
              <a:ext uri="{FF2B5EF4-FFF2-40B4-BE49-F238E27FC236}">
                <a16:creationId xmlns:a16="http://schemas.microsoft.com/office/drawing/2014/main" id="{F792418C-BF27-1F07-FF69-EFA413CC3E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335" y="840080"/>
            <a:ext cx="2643900" cy="1467041"/>
          </a:xfrm>
          <a:prstGeom prst="rect">
            <a:avLst/>
          </a:prstGeom>
        </p:spPr>
      </p:pic>
      <p:grpSp>
        <p:nvGrpSpPr>
          <p:cNvPr id="17" name="Gruppo 16">
            <a:extLst>
              <a:ext uri="{FF2B5EF4-FFF2-40B4-BE49-F238E27FC236}">
                <a16:creationId xmlns:a16="http://schemas.microsoft.com/office/drawing/2014/main" id="{8176D585-BA94-731B-B4B9-1936CBBDB05E}"/>
              </a:ext>
            </a:extLst>
          </p:cNvPr>
          <p:cNvGrpSpPr/>
          <p:nvPr/>
        </p:nvGrpSpPr>
        <p:grpSpPr>
          <a:xfrm>
            <a:off x="8739235" y="1447288"/>
            <a:ext cx="3221246" cy="2408501"/>
            <a:chOff x="102600" y="3791242"/>
            <a:chExt cx="3221246" cy="2408501"/>
          </a:xfrm>
        </p:grpSpPr>
        <p:pic>
          <p:nvPicPr>
            <p:cNvPr id="18" name="Immagine 17">
              <a:extLst>
                <a:ext uri="{FF2B5EF4-FFF2-40B4-BE49-F238E27FC236}">
                  <a16:creationId xmlns:a16="http://schemas.microsoft.com/office/drawing/2014/main" id="{B064C926-DD57-8A19-E6FC-5F785570E0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600" y="3791242"/>
              <a:ext cx="3221246" cy="2408501"/>
            </a:xfrm>
            <a:prstGeom prst="rect">
              <a:avLst/>
            </a:prstGeom>
          </p:spPr>
        </p:pic>
        <p:sp>
          <p:nvSpPr>
            <p:cNvPr id="19" name="CasellaDiTesto 14">
              <a:extLst>
                <a:ext uri="{FF2B5EF4-FFF2-40B4-BE49-F238E27FC236}">
                  <a16:creationId xmlns:a16="http://schemas.microsoft.com/office/drawing/2014/main" id="{96816E7F-F5F2-E070-48E7-3287B93299E4}"/>
                </a:ext>
              </a:extLst>
            </p:cNvPr>
            <p:cNvSpPr txBox="1">
              <a:spLocks noChangeArrowheads="1"/>
            </p:cNvSpPr>
            <p:nvPr/>
          </p:nvSpPr>
          <p:spPr bwMode="auto">
            <a:xfrm>
              <a:off x="162169" y="5711178"/>
              <a:ext cx="191589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0"/>
                </a:spcBef>
                <a:spcAft>
                  <a:spcPct val="0"/>
                </a:spcAft>
              </a:pPr>
              <a:r>
                <a:rPr lang="en-US" sz="1100" b="1" dirty="0">
                  <a:solidFill>
                    <a:srgbClr val="FF0000"/>
                  </a:solidFill>
                  <a:latin typeface="Segoe Print" panose="02000600000000000000" pitchFamily="2" charset="0"/>
                  <a:cs typeface="Arial" charset="0"/>
                </a:rPr>
                <a:t>Lemoine-</a:t>
              </a:r>
              <a:r>
                <a:rPr lang="en-US" sz="1100" b="1" dirty="0" err="1">
                  <a:solidFill>
                    <a:srgbClr val="FF0000"/>
                  </a:solidFill>
                  <a:latin typeface="Segoe Print" panose="02000600000000000000" pitchFamily="2" charset="0"/>
                  <a:cs typeface="Arial" charset="0"/>
                </a:rPr>
                <a:t>Goumard</a:t>
              </a:r>
              <a:r>
                <a:rPr lang="en-US" sz="1100" b="1" dirty="0">
                  <a:solidFill>
                    <a:srgbClr val="FF0000"/>
                  </a:solidFill>
                  <a:latin typeface="Segoe Print" panose="02000600000000000000" pitchFamily="2" charset="0"/>
                  <a:cs typeface="Arial" charset="0"/>
                </a:rPr>
                <a:t> talk Gamma2022</a:t>
              </a:r>
            </a:p>
          </p:txBody>
        </p:sp>
      </p:grpSp>
      <p:sp>
        <p:nvSpPr>
          <p:cNvPr id="20" name="CasellaDiTesto 19">
            <a:extLst>
              <a:ext uri="{FF2B5EF4-FFF2-40B4-BE49-F238E27FC236}">
                <a16:creationId xmlns:a16="http://schemas.microsoft.com/office/drawing/2014/main" id="{A7C1F25F-393B-8993-831D-C0B32A6BA625}"/>
              </a:ext>
            </a:extLst>
          </p:cNvPr>
          <p:cNvSpPr txBox="1"/>
          <p:nvPr/>
        </p:nvSpPr>
        <p:spPr>
          <a:xfrm>
            <a:off x="1592873" y="700510"/>
            <a:ext cx="4366359" cy="830997"/>
          </a:xfrm>
          <a:prstGeom prst="rect">
            <a:avLst/>
          </a:prstGeom>
          <a:noFill/>
        </p:spPr>
        <p:txBody>
          <a:bodyPr wrap="square">
            <a:spAutoFit/>
          </a:bodyPr>
          <a:lstStyle/>
          <a:p>
            <a:pPr algn="ctr">
              <a:defRPr/>
            </a:pPr>
            <a:r>
              <a:rPr kumimoji="0" lang="it-IT" sz="16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BETTER ANGULAR RESOLUTION</a:t>
            </a:r>
          </a:p>
          <a:p>
            <a:pPr algn="ctr">
              <a:defRPr/>
            </a:pPr>
            <a:r>
              <a:rPr kumimoji="0" lang="it-IT" sz="16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ASTRI Mini-Array </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and the </a:t>
            </a:r>
            <a:r>
              <a:rPr kumimoji="0" lang="it-IT" sz="1600" b="0" i="0" u="none" strike="noStrike" kern="1200" cap="none" spc="0" normalizeH="0" baseline="0" noProof="0" dirty="0" err="1">
                <a:ln>
                  <a:noFill/>
                </a:ln>
                <a:solidFill>
                  <a:schemeClr val="bg1"/>
                </a:solidFill>
                <a:effectLst/>
                <a:uLnTx/>
                <a:uFillTx/>
                <a:latin typeface="Segoe Print" panose="02000600000000000000" pitchFamily="2" charset="0"/>
                <a:ea typeface="+mn-ea"/>
                <a:cs typeface="+mn-cs"/>
              </a:rPr>
              <a:t>Cherenkov</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 </a:t>
            </a:r>
            <a:r>
              <a:rPr kumimoji="0" lang="it-IT" sz="1600" b="0" i="0" u="none" strike="noStrike" kern="1200" cap="none" spc="0" normalizeH="0" baseline="0" noProof="0" dirty="0" err="1">
                <a:ln>
                  <a:noFill/>
                </a:ln>
                <a:solidFill>
                  <a:schemeClr val="bg1"/>
                </a:solidFill>
                <a:effectLst/>
                <a:uLnTx/>
                <a:uFillTx/>
                <a:latin typeface="Segoe Print" panose="02000600000000000000" pitchFamily="2" charset="0"/>
                <a:ea typeface="+mn-ea"/>
                <a:cs typeface="+mn-cs"/>
              </a:rPr>
              <a:t>Telescope</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 Array </a:t>
            </a:r>
            <a:r>
              <a:rPr kumimoji="0" lang="it-IT" sz="1600" b="0" i="0" u="none" strike="noStrike" kern="1200" cap="none" spc="0" normalizeH="0" baseline="0" noProof="0" dirty="0" err="1">
                <a:ln>
                  <a:noFill/>
                </a:ln>
                <a:solidFill>
                  <a:schemeClr val="bg1"/>
                </a:solidFill>
                <a:effectLst/>
                <a:uLnTx/>
                <a:uFillTx/>
                <a:latin typeface="Segoe Print" panose="02000600000000000000" pitchFamily="2" charset="0"/>
                <a:ea typeface="+mn-ea"/>
                <a:cs typeface="+mn-cs"/>
              </a:rPr>
              <a:t>Observatory</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 (</a:t>
            </a:r>
            <a:r>
              <a:rPr kumimoji="0" lang="it-IT" sz="16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CTAO</a:t>
            </a:r>
            <a:r>
              <a:rPr kumimoji="0" lang="it-IT" sz="16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a:t>
            </a:r>
          </a:p>
        </p:txBody>
      </p:sp>
      <p:grpSp>
        <p:nvGrpSpPr>
          <p:cNvPr id="27" name="Gruppo 26">
            <a:extLst>
              <a:ext uri="{FF2B5EF4-FFF2-40B4-BE49-F238E27FC236}">
                <a16:creationId xmlns:a16="http://schemas.microsoft.com/office/drawing/2014/main" id="{D0E1AC53-9623-90A1-5F52-BFC8C404F7AC}"/>
              </a:ext>
            </a:extLst>
          </p:cNvPr>
          <p:cNvGrpSpPr/>
          <p:nvPr/>
        </p:nvGrpSpPr>
        <p:grpSpPr>
          <a:xfrm>
            <a:off x="5195474" y="4254188"/>
            <a:ext cx="5391029" cy="2408501"/>
            <a:chOff x="5403489" y="4728387"/>
            <a:chExt cx="4969648" cy="1964750"/>
          </a:xfrm>
        </p:grpSpPr>
        <p:grpSp>
          <p:nvGrpSpPr>
            <p:cNvPr id="24" name="Gruppo 23">
              <a:extLst>
                <a:ext uri="{FF2B5EF4-FFF2-40B4-BE49-F238E27FC236}">
                  <a16:creationId xmlns:a16="http://schemas.microsoft.com/office/drawing/2014/main" id="{39F29447-7CCF-A7F9-B7AF-195C8FBAC9AB}"/>
                </a:ext>
              </a:extLst>
            </p:cNvPr>
            <p:cNvGrpSpPr/>
            <p:nvPr/>
          </p:nvGrpSpPr>
          <p:grpSpPr>
            <a:xfrm>
              <a:off x="5403489" y="4728387"/>
              <a:ext cx="4969648" cy="1964750"/>
              <a:chOff x="5403489" y="4728387"/>
              <a:chExt cx="4969648" cy="1964750"/>
            </a:xfrm>
          </p:grpSpPr>
          <p:pic>
            <p:nvPicPr>
              <p:cNvPr id="23" name="Immagine 22">
                <a:extLst>
                  <a:ext uri="{FF2B5EF4-FFF2-40B4-BE49-F238E27FC236}">
                    <a16:creationId xmlns:a16="http://schemas.microsoft.com/office/drawing/2014/main" id="{24DDD816-AEA5-FAA7-38D5-F9A7C570E837}"/>
                  </a:ext>
                </a:extLst>
              </p:cNvPr>
              <p:cNvPicPr>
                <a:picLocks noChangeAspect="1"/>
              </p:cNvPicPr>
              <p:nvPr/>
            </p:nvPicPr>
            <p:blipFill>
              <a:blip r:embed="rId8"/>
              <a:srcRect l="51633"/>
              <a:stretch>
                <a:fillRect/>
              </a:stretch>
            </p:blipFill>
            <p:spPr>
              <a:xfrm>
                <a:off x="5403489" y="4728387"/>
                <a:ext cx="2399750" cy="1964750"/>
              </a:xfrm>
              <a:prstGeom prst="rect">
                <a:avLst/>
              </a:prstGeom>
            </p:spPr>
          </p:pic>
          <p:pic>
            <p:nvPicPr>
              <p:cNvPr id="26" name="Immagine 25">
                <a:extLst>
                  <a:ext uri="{FF2B5EF4-FFF2-40B4-BE49-F238E27FC236}">
                    <a16:creationId xmlns:a16="http://schemas.microsoft.com/office/drawing/2014/main" id="{A2821AFD-9CF1-D75F-FF71-0DC0474038B2}"/>
                  </a:ext>
                </a:extLst>
              </p:cNvPr>
              <p:cNvPicPr>
                <a:picLocks noChangeAspect="1"/>
              </p:cNvPicPr>
              <p:nvPr/>
            </p:nvPicPr>
            <p:blipFill>
              <a:blip r:embed="rId9"/>
              <a:stretch>
                <a:fillRect/>
              </a:stretch>
            </p:blipFill>
            <p:spPr>
              <a:xfrm>
                <a:off x="7753470" y="4728387"/>
                <a:ext cx="2619667" cy="1964750"/>
              </a:xfrm>
              <a:prstGeom prst="rect">
                <a:avLst/>
              </a:prstGeom>
            </p:spPr>
          </p:pic>
          <p:sp>
            <p:nvSpPr>
              <p:cNvPr id="28" name="CasellaDiTesto 14">
                <a:extLst>
                  <a:ext uri="{FF2B5EF4-FFF2-40B4-BE49-F238E27FC236}">
                    <a16:creationId xmlns:a16="http://schemas.microsoft.com/office/drawing/2014/main" id="{3A7F2CAD-9BCE-76F7-BC88-CA61A3B10390}"/>
                  </a:ext>
                </a:extLst>
              </p:cNvPr>
              <p:cNvSpPr txBox="1">
                <a:spLocks noChangeArrowheads="1"/>
              </p:cNvSpPr>
              <p:nvPr/>
            </p:nvSpPr>
            <p:spPr bwMode="auto">
              <a:xfrm>
                <a:off x="6448775" y="4809187"/>
                <a:ext cx="1354464" cy="3514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0"/>
                  </a:spcBef>
                  <a:spcAft>
                    <a:spcPct val="0"/>
                  </a:spcAft>
                </a:pPr>
                <a:r>
                  <a:rPr lang="en-US" sz="1100" b="1" dirty="0" err="1">
                    <a:solidFill>
                      <a:srgbClr val="FF0000"/>
                    </a:solidFill>
                    <a:latin typeface="Segoe Print" panose="02000600000000000000" pitchFamily="2" charset="0"/>
                    <a:cs typeface="Arial" charset="0"/>
                  </a:rPr>
                  <a:t>Sunny&amp;Cardillo</a:t>
                </a:r>
                <a:r>
                  <a:rPr lang="en-US" sz="1100" b="1" dirty="0">
                    <a:solidFill>
                      <a:srgbClr val="FF0000"/>
                    </a:solidFill>
                    <a:latin typeface="Segoe Print" panose="02000600000000000000" pitchFamily="2" charset="0"/>
                    <a:cs typeface="Arial" charset="0"/>
                  </a:rPr>
                  <a:t> in review</a:t>
                </a:r>
              </a:p>
            </p:txBody>
          </p:sp>
        </p:grpSp>
        <p:sp>
          <p:nvSpPr>
            <p:cNvPr id="25" name="CasellaDiTesto 24">
              <a:extLst>
                <a:ext uri="{FF2B5EF4-FFF2-40B4-BE49-F238E27FC236}">
                  <a16:creationId xmlns:a16="http://schemas.microsoft.com/office/drawing/2014/main" id="{B331B8D8-2FC2-2E95-13BD-69BCD26D0846}"/>
                </a:ext>
              </a:extLst>
            </p:cNvPr>
            <p:cNvSpPr txBox="1"/>
            <p:nvPr/>
          </p:nvSpPr>
          <p:spPr>
            <a:xfrm>
              <a:off x="7298814" y="5378380"/>
              <a:ext cx="2119678" cy="276999"/>
            </a:xfrm>
            <a:prstGeom prst="rect">
              <a:avLst/>
            </a:prstGeom>
            <a:noFill/>
          </p:spPr>
          <p:txBody>
            <a:bodyPr wrap="square">
              <a:spAutoFit/>
            </a:bodyPr>
            <a:lstStyle/>
            <a:p>
              <a:pPr algn="ctr" rtl="0">
                <a:buNone/>
              </a:pPr>
              <a:r>
                <a:rPr lang="it-IT" sz="1200" b="1" i="0" u="none" strike="noStrike" dirty="0">
                  <a:solidFill>
                    <a:srgbClr val="595959"/>
                  </a:solidFill>
                  <a:effectLst/>
                  <a:latin typeface="Arial" panose="020B0604020202020204" pitchFamily="34" charset="0"/>
                </a:rPr>
                <a:t>P  R  E  L  I  M  I  N  A  R  Y</a:t>
              </a:r>
              <a:endParaRPr lang="it-IT" sz="1200" dirty="0"/>
            </a:p>
          </p:txBody>
        </p:sp>
      </p:grpSp>
      <p:sp>
        <p:nvSpPr>
          <p:cNvPr id="30" name="CasellaDiTesto 29">
            <a:extLst>
              <a:ext uri="{FF2B5EF4-FFF2-40B4-BE49-F238E27FC236}">
                <a16:creationId xmlns:a16="http://schemas.microsoft.com/office/drawing/2014/main" id="{A28C5DA8-5415-F6C9-1360-FA58FA1763FB}"/>
              </a:ext>
            </a:extLst>
          </p:cNvPr>
          <p:cNvSpPr txBox="1"/>
          <p:nvPr/>
        </p:nvSpPr>
        <p:spPr>
          <a:xfrm>
            <a:off x="10622056" y="4315463"/>
            <a:ext cx="1569638" cy="830997"/>
          </a:xfrm>
          <a:prstGeom prst="rect">
            <a:avLst/>
          </a:prstGeom>
          <a:noFill/>
        </p:spPr>
        <p:txBody>
          <a:bodyPr wrap="square">
            <a:spAutoFit/>
          </a:bodyPr>
          <a:lstStyle/>
          <a:p>
            <a:pPr algn="ctr">
              <a:defRPr/>
            </a:pPr>
            <a:r>
              <a:rPr kumimoji="0" lang="it-IT" sz="16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THEORY AND MODELING</a:t>
            </a:r>
          </a:p>
        </p:txBody>
      </p:sp>
      <p:pic>
        <p:nvPicPr>
          <p:cNvPr id="32" name="Immagine 31">
            <a:extLst>
              <a:ext uri="{FF2B5EF4-FFF2-40B4-BE49-F238E27FC236}">
                <a16:creationId xmlns:a16="http://schemas.microsoft.com/office/drawing/2014/main" id="{F21F0F4F-ACD9-2DA6-656A-13F43047E3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62340" y="4053962"/>
            <a:ext cx="2890624" cy="2691894"/>
          </a:xfrm>
          <a:prstGeom prst="rect">
            <a:avLst/>
          </a:prstGeom>
        </p:spPr>
      </p:pic>
      <p:sp>
        <p:nvSpPr>
          <p:cNvPr id="34" name="CasellaDiTesto 33">
            <a:extLst>
              <a:ext uri="{FF2B5EF4-FFF2-40B4-BE49-F238E27FC236}">
                <a16:creationId xmlns:a16="http://schemas.microsoft.com/office/drawing/2014/main" id="{4C22BD3B-AE0C-DAE3-AE11-B96DBC40D633}"/>
              </a:ext>
            </a:extLst>
          </p:cNvPr>
          <p:cNvSpPr txBox="1"/>
          <p:nvPr/>
        </p:nvSpPr>
        <p:spPr>
          <a:xfrm>
            <a:off x="15239" y="4249966"/>
            <a:ext cx="2008670" cy="584775"/>
          </a:xfrm>
          <a:prstGeom prst="rect">
            <a:avLst/>
          </a:prstGeom>
          <a:noFill/>
        </p:spPr>
        <p:txBody>
          <a:bodyPr wrap="square">
            <a:spAutoFit/>
          </a:bodyPr>
          <a:lstStyle/>
          <a:p>
            <a:pPr algn="ctr">
              <a:defRPr/>
            </a:pPr>
            <a:r>
              <a:rPr kumimoji="0" lang="it-IT" sz="1600" b="1" i="0" u="none" strike="noStrike" kern="1200" cap="none" spc="0" normalizeH="0" baseline="0" noProof="0" dirty="0">
                <a:ln>
                  <a:noFill/>
                </a:ln>
                <a:solidFill>
                  <a:srgbClr val="FFFF00"/>
                </a:solidFill>
                <a:effectLst/>
                <a:uLnTx/>
                <a:uFillTx/>
                <a:latin typeface="Segoe Print" panose="02000600000000000000" pitchFamily="2" charset="0"/>
              </a:rPr>
              <a:t>MULTIBAND</a:t>
            </a:r>
          </a:p>
          <a:p>
            <a:pPr algn="ctr">
              <a:defRPr/>
            </a:pPr>
            <a:r>
              <a:rPr lang="it-IT" sz="1600" b="1" dirty="0">
                <a:solidFill>
                  <a:srgbClr val="FFFF00"/>
                </a:solidFill>
                <a:latin typeface="Segoe Print" panose="02000600000000000000" pitchFamily="2" charset="0"/>
              </a:rPr>
              <a:t>APPROACH</a:t>
            </a:r>
            <a:endParaRPr kumimoji="0" lang="it-IT" sz="1600" b="1" i="0" u="none" strike="noStrike" kern="1200" cap="none" spc="0" normalizeH="0" baseline="0" noProof="0" dirty="0">
              <a:ln>
                <a:noFill/>
              </a:ln>
              <a:solidFill>
                <a:srgbClr val="FFFF00"/>
              </a:solidFill>
              <a:effectLst/>
              <a:uLnTx/>
              <a:uFillTx/>
              <a:latin typeface="Segoe Print" panose="02000600000000000000" pitchFamily="2" charset="0"/>
            </a:endParaRPr>
          </a:p>
        </p:txBody>
      </p:sp>
      <p:sp>
        <p:nvSpPr>
          <p:cNvPr id="29" name="CasellaDiTesto 28">
            <a:extLst>
              <a:ext uri="{FF2B5EF4-FFF2-40B4-BE49-F238E27FC236}">
                <a16:creationId xmlns:a16="http://schemas.microsoft.com/office/drawing/2014/main" id="{F521E1F5-DB3C-C87C-E819-AA124A9028F6}"/>
              </a:ext>
            </a:extLst>
          </p:cNvPr>
          <p:cNvSpPr txBox="1"/>
          <p:nvPr/>
        </p:nvSpPr>
        <p:spPr>
          <a:xfrm>
            <a:off x="413241" y="20903"/>
            <a:ext cx="281407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ASTRI (</a:t>
            </a:r>
            <a:r>
              <a:rPr kumimoji="0" lang="en-US" sz="1200" b="1" i="0" u="none" strike="noStrike" kern="1200" cap="none" spc="0" normalizeH="0" baseline="0" noProof="0" dirty="0" err="1">
                <a:ln>
                  <a:noFill/>
                </a:ln>
                <a:solidFill>
                  <a:srgbClr val="92D050"/>
                </a:solidFill>
                <a:effectLst/>
                <a:uLnTx/>
                <a:uFillTx/>
                <a:latin typeface="Segoe Print" panose="02000600000000000000" pitchFamily="2" charset="0"/>
                <a:ea typeface="Handwriting - Dakota" charset="0"/>
                <a:cs typeface="Handwriting - Dakota" charset="0"/>
              </a:rPr>
              <a:t>G.Tosti</a:t>
            </a:r>
            <a:r>
              <a:rPr kumimoji="0" lang="en-US" sz="12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 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92D050"/>
                </a:solidFill>
                <a:latin typeface="Segoe Print" panose="02000600000000000000" pitchFamily="2" charset="0"/>
              </a:rPr>
              <a:t>CTAO (</a:t>
            </a:r>
            <a:r>
              <a:rPr lang="en-US" sz="1200" b="1" dirty="0" err="1">
                <a:solidFill>
                  <a:srgbClr val="92D050"/>
                </a:solidFill>
                <a:latin typeface="Segoe Print" panose="02000600000000000000" pitchFamily="2" charset="0"/>
              </a:rPr>
              <a:t>D.Green</a:t>
            </a:r>
            <a:r>
              <a:rPr lang="en-US" sz="1200" b="1" dirty="0">
                <a:solidFill>
                  <a:srgbClr val="92D050"/>
                </a:solidFill>
                <a:latin typeface="Segoe Print" panose="02000600000000000000" pitchFamily="2" charset="0"/>
              </a:rPr>
              <a:t> talk)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2D050"/>
                </a:solidFill>
                <a:effectLst/>
                <a:uLnTx/>
                <a:uFillTx/>
                <a:latin typeface="Segoe Print" panose="02000600000000000000" pitchFamily="2" charset="0"/>
              </a:rPr>
              <a:t>(and obviously many others)</a:t>
            </a:r>
            <a:endParaRPr kumimoji="0" lang="it-IT" sz="1200" b="0" i="0" u="none" strike="noStrike" kern="1200" cap="none" spc="0" normalizeH="0" baseline="0" noProof="0" dirty="0">
              <a:ln>
                <a:noFill/>
              </a:ln>
              <a:solidFill>
                <a:srgbClr val="92D050"/>
              </a:solidFill>
              <a:effectLst/>
              <a:uLnTx/>
              <a:uFillTx/>
              <a:latin typeface="Calibri" panose="020F0502020204030204"/>
            </a:endParaRPr>
          </a:p>
        </p:txBody>
      </p:sp>
      <p:grpSp>
        <p:nvGrpSpPr>
          <p:cNvPr id="14" name="Gruppo 13">
            <a:extLst>
              <a:ext uri="{FF2B5EF4-FFF2-40B4-BE49-F238E27FC236}">
                <a16:creationId xmlns:a16="http://schemas.microsoft.com/office/drawing/2014/main" id="{D4FC65F0-2F8E-E303-802E-F44900A17F17}"/>
              </a:ext>
            </a:extLst>
          </p:cNvPr>
          <p:cNvGrpSpPr/>
          <p:nvPr/>
        </p:nvGrpSpPr>
        <p:grpSpPr>
          <a:xfrm rot="2264633">
            <a:off x="10596772" y="5284600"/>
            <a:ext cx="1601945" cy="1384026"/>
            <a:chOff x="824903" y="4944362"/>
            <a:chExt cx="1998447" cy="1777860"/>
          </a:xfrm>
        </p:grpSpPr>
        <p:pic>
          <p:nvPicPr>
            <p:cNvPr id="15" name="Immagine 14" descr="Immagine che contiene sfera, Oggetto astronomico, pianeta, cerchio&#10;&#10;Descrizione generata automaticamente">
              <a:extLst>
                <a:ext uri="{FF2B5EF4-FFF2-40B4-BE49-F238E27FC236}">
                  <a16:creationId xmlns:a16="http://schemas.microsoft.com/office/drawing/2014/main" id="{32312A0B-CA8E-141F-19EE-0CEDC28918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903" y="4944362"/>
              <a:ext cx="1998447" cy="1777860"/>
            </a:xfrm>
            <a:prstGeom prst="rect">
              <a:avLst/>
            </a:prstGeom>
          </p:spPr>
        </p:pic>
        <p:sp>
          <p:nvSpPr>
            <p:cNvPr id="16" name="Rettangolo 15">
              <a:extLst>
                <a:ext uri="{FF2B5EF4-FFF2-40B4-BE49-F238E27FC236}">
                  <a16:creationId xmlns:a16="http://schemas.microsoft.com/office/drawing/2014/main" id="{FF48B492-8C0F-8DA9-37B9-F10727F24E96}"/>
                </a:ext>
              </a:extLst>
            </p:cNvPr>
            <p:cNvSpPr/>
            <p:nvPr/>
          </p:nvSpPr>
          <p:spPr>
            <a:xfrm rot="21381686">
              <a:off x="1048810" y="5554504"/>
              <a:ext cx="1695454" cy="557573"/>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2400" b="1" dirty="0">
                  <a:ln/>
                  <a:solidFill>
                    <a:schemeClr val="bg1"/>
                  </a:solidFill>
                  <a:latin typeface="Comic Sans MS" panose="030F0702030302020204" pitchFamily="66" charset="0"/>
                </a:rPr>
                <a:t>HOW?</a:t>
              </a:r>
              <a:endParaRPr kumimoji="0" lang="en-US" sz="2400" b="1" i="0" u="none" strike="noStrike" kern="1200" cap="none" spc="0" normalizeH="0" baseline="0" noProof="0" dirty="0">
                <a:ln/>
                <a:solidFill>
                  <a:schemeClr val="bg1"/>
                </a:solidFill>
                <a:effectLst/>
                <a:uLnTx/>
                <a:uFillTx/>
                <a:latin typeface="Comic Sans MS" panose="030F0702030302020204" pitchFamily="66" charset="0"/>
              </a:endParaRPr>
            </a:p>
          </p:txBody>
        </p:sp>
      </p:grpSp>
      <p:sp>
        <p:nvSpPr>
          <p:cNvPr id="33" name="CasellaDiTesto 14">
            <a:extLst>
              <a:ext uri="{FF2B5EF4-FFF2-40B4-BE49-F238E27FC236}">
                <a16:creationId xmlns:a16="http://schemas.microsoft.com/office/drawing/2014/main" id="{CC4D4CED-DE7F-7120-EE48-28776198DA0D}"/>
              </a:ext>
            </a:extLst>
          </p:cNvPr>
          <p:cNvSpPr txBox="1">
            <a:spLocks noChangeArrowheads="1"/>
          </p:cNvSpPr>
          <p:nvPr/>
        </p:nvSpPr>
        <p:spPr bwMode="auto">
          <a:xfrm>
            <a:off x="1962340" y="3846201"/>
            <a:ext cx="1445312"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0"/>
              </a:spcBef>
              <a:spcAft>
                <a:spcPct val="0"/>
              </a:spcAft>
            </a:pPr>
            <a:r>
              <a:rPr lang="en-US" sz="1100" b="1" dirty="0">
                <a:solidFill>
                  <a:srgbClr val="FF0000"/>
                </a:solidFill>
                <a:latin typeface="Segoe Print" panose="02000600000000000000" pitchFamily="2" charset="0"/>
                <a:cs typeface="Arial" charset="0"/>
              </a:rPr>
              <a:t>Brogan+2013</a:t>
            </a:r>
          </a:p>
        </p:txBody>
      </p:sp>
      <p:sp>
        <p:nvSpPr>
          <p:cNvPr id="36" name="CasellaDiTesto 14">
            <a:extLst>
              <a:ext uri="{FF2B5EF4-FFF2-40B4-BE49-F238E27FC236}">
                <a16:creationId xmlns:a16="http://schemas.microsoft.com/office/drawing/2014/main" id="{96D34456-F45B-AE94-13EE-91FEE94DA64B}"/>
              </a:ext>
            </a:extLst>
          </p:cNvPr>
          <p:cNvSpPr txBox="1">
            <a:spLocks noChangeArrowheads="1"/>
          </p:cNvSpPr>
          <p:nvPr/>
        </p:nvSpPr>
        <p:spPr bwMode="auto">
          <a:xfrm>
            <a:off x="33928" y="3460848"/>
            <a:ext cx="1445312" cy="2616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0"/>
              </a:spcBef>
              <a:spcAft>
                <a:spcPct val="0"/>
              </a:spcAft>
            </a:pPr>
            <a:r>
              <a:rPr lang="en-US" sz="1100" b="1" dirty="0">
                <a:solidFill>
                  <a:srgbClr val="FF0000"/>
                </a:solidFill>
                <a:latin typeface="Segoe Print" panose="02000600000000000000" pitchFamily="2" charset="0"/>
                <a:cs typeface="Arial" charset="0"/>
              </a:rPr>
              <a:t>CTAO website</a:t>
            </a:r>
          </a:p>
        </p:txBody>
      </p:sp>
      <p:grpSp>
        <p:nvGrpSpPr>
          <p:cNvPr id="22" name="Gruppo 21">
            <a:extLst>
              <a:ext uri="{FF2B5EF4-FFF2-40B4-BE49-F238E27FC236}">
                <a16:creationId xmlns:a16="http://schemas.microsoft.com/office/drawing/2014/main" id="{2AA5C0BE-490C-431F-756D-833A9330399D}"/>
              </a:ext>
            </a:extLst>
          </p:cNvPr>
          <p:cNvGrpSpPr/>
          <p:nvPr/>
        </p:nvGrpSpPr>
        <p:grpSpPr>
          <a:xfrm rot="20213998">
            <a:off x="10201725" y="310499"/>
            <a:ext cx="1693045" cy="1201361"/>
            <a:chOff x="9998504" y="2964508"/>
            <a:chExt cx="1998447" cy="1777860"/>
          </a:xfrm>
        </p:grpSpPr>
        <p:pic>
          <p:nvPicPr>
            <p:cNvPr id="5" name="Immagine 4" descr="Immagine che contiene sfera, Oggetto astronomico, pianeta, cerchio&#10;&#10;Descrizione generata automaticamente">
              <a:extLst>
                <a:ext uri="{FF2B5EF4-FFF2-40B4-BE49-F238E27FC236}">
                  <a16:creationId xmlns:a16="http://schemas.microsoft.com/office/drawing/2014/main" id="{814A4C9C-B7E0-91A5-B507-B9EDFEC28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8504" y="2964508"/>
              <a:ext cx="1998447" cy="1777860"/>
            </a:xfrm>
            <a:prstGeom prst="rect">
              <a:avLst/>
            </a:prstGeom>
          </p:spPr>
        </p:pic>
        <p:sp>
          <p:nvSpPr>
            <p:cNvPr id="6" name="Rettangolo 5">
              <a:extLst>
                <a:ext uri="{FF2B5EF4-FFF2-40B4-BE49-F238E27FC236}">
                  <a16:creationId xmlns:a16="http://schemas.microsoft.com/office/drawing/2014/main" id="{2B3EB484-65D5-5FAF-1EF7-0E22A404E9AD}"/>
                </a:ext>
              </a:extLst>
            </p:cNvPr>
            <p:cNvSpPr/>
            <p:nvPr/>
          </p:nvSpPr>
          <p:spPr>
            <a:xfrm rot="21417367">
              <a:off x="10395123" y="3496390"/>
              <a:ext cx="1425177" cy="121207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kumimoji="0" lang="en-US" sz="2400" b="1" i="0" u="none" strike="noStrike" kern="1200" cap="none" spc="0" normalizeH="0" baseline="0" noProof="0" dirty="0">
                  <a:ln/>
                  <a:solidFill>
                    <a:schemeClr val="bg1"/>
                  </a:solidFill>
                  <a:effectLst/>
                  <a:uLnTx/>
                  <a:uFillTx/>
                  <a:latin typeface="Comic Sans MS" panose="030F0702030302020204" pitchFamily="66" charset="0"/>
                </a:rPr>
                <a:t>WHO?</a:t>
              </a:r>
              <a:endParaRPr kumimoji="0" lang="it-IT" sz="2400" b="1" i="0" u="none" strike="noStrike" kern="1200" cap="none" spc="0" normalizeH="0" baseline="0" noProof="0" dirty="0">
                <a:ln/>
                <a:solidFill>
                  <a:schemeClr val="bg1"/>
                </a:solidFill>
                <a:effectLst/>
                <a:uLnTx/>
                <a:uFillTx/>
                <a:latin typeface="Comic Sans MS" panose="030F0702030302020204" pitchFamily="66" charset="0"/>
              </a:endParaRPr>
            </a:p>
          </p:txBody>
        </p:sp>
      </p:grpSp>
    </p:spTree>
    <p:extLst>
      <p:ext uri="{BB962C8B-B14F-4D97-AF65-F5344CB8AC3E}">
        <p14:creationId xmlns:p14="http://schemas.microsoft.com/office/powerpoint/2010/main" val="26874123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p:cTn id="24" dur="500" fill="hold"/>
                                        <p:tgtEl>
                                          <p:spTgt spid="20"/>
                                        </p:tgtEl>
                                        <p:attrNameLst>
                                          <p:attrName>ppt_w</p:attrName>
                                        </p:attrNameLst>
                                      </p:cBhvr>
                                      <p:tavLst>
                                        <p:tav tm="0">
                                          <p:val>
                                            <p:fltVal val="0"/>
                                          </p:val>
                                        </p:tav>
                                        <p:tav tm="100000">
                                          <p:val>
                                            <p:strVal val="#ppt_w"/>
                                          </p:val>
                                        </p:tav>
                                      </p:tavLst>
                                    </p:anim>
                                    <p:anim calcmode="lin" valueType="num">
                                      <p:cBhvr>
                                        <p:cTn id="25" dur="500" fill="hold"/>
                                        <p:tgtEl>
                                          <p:spTgt spid="20"/>
                                        </p:tgtEl>
                                        <p:attrNameLst>
                                          <p:attrName>ppt_h</p:attrName>
                                        </p:attrNameLst>
                                      </p:cBhvr>
                                      <p:tavLst>
                                        <p:tav tm="0">
                                          <p:val>
                                            <p:fltVal val="0"/>
                                          </p:val>
                                        </p:tav>
                                        <p:tav tm="100000">
                                          <p:val>
                                            <p:strVal val="#ppt_h"/>
                                          </p:val>
                                        </p:tav>
                                      </p:tavLst>
                                    </p:anim>
                                    <p:animEffect transition="in" filter="fade">
                                      <p:cBhvr>
                                        <p:cTn id="26" dur="500"/>
                                        <p:tgtEl>
                                          <p:spTgt spid="20"/>
                                        </p:tgtEl>
                                      </p:cBhvr>
                                    </p:animEffect>
                                  </p:childTnLst>
                                </p:cTn>
                              </p:par>
                              <p:par>
                                <p:cTn id="27" presetID="53" presetClass="entr" presetSubtype="16"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par>
                                <p:cTn id="32" presetID="53" presetClass="entr" presetSubtype="16"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p:cTn id="39" dur="500" fill="hold"/>
                                        <p:tgtEl>
                                          <p:spTgt spid="36"/>
                                        </p:tgtEl>
                                        <p:attrNameLst>
                                          <p:attrName>ppt_w</p:attrName>
                                        </p:attrNameLst>
                                      </p:cBhvr>
                                      <p:tavLst>
                                        <p:tav tm="0">
                                          <p:val>
                                            <p:fltVal val="0"/>
                                          </p:val>
                                        </p:tav>
                                        <p:tav tm="100000">
                                          <p:val>
                                            <p:strVal val="#ppt_w"/>
                                          </p:val>
                                        </p:tav>
                                      </p:tavLst>
                                    </p:anim>
                                    <p:anim calcmode="lin" valueType="num">
                                      <p:cBhvr>
                                        <p:cTn id="40" dur="500" fill="hold"/>
                                        <p:tgtEl>
                                          <p:spTgt spid="36"/>
                                        </p:tgtEl>
                                        <p:attrNameLst>
                                          <p:attrName>ppt_h</p:attrName>
                                        </p:attrNameLst>
                                      </p:cBhvr>
                                      <p:tavLst>
                                        <p:tav tm="0">
                                          <p:val>
                                            <p:fltVal val="0"/>
                                          </p:val>
                                        </p:tav>
                                        <p:tav tm="100000">
                                          <p:val>
                                            <p:strVal val="#ppt_h"/>
                                          </p:val>
                                        </p:tav>
                                      </p:tavLst>
                                    </p:anim>
                                    <p:animEffect transition="in" filter="fade">
                                      <p:cBhvr>
                                        <p:cTn id="41" dur="500"/>
                                        <p:tgtEl>
                                          <p:spTgt spid="36"/>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par>
                                <p:cTn id="53" presetID="53" presetClass="entr" presetSubtype="16"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p:cTn id="55" dur="500" fill="hold"/>
                                        <p:tgtEl>
                                          <p:spTgt spid="13"/>
                                        </p:tgtEl>
                                        <p:attrNameLst>
                                          <p:attrName>ppt_w</p:attrName>
                                        </p:attrNameLst>
                                      </p:cBhvr>
                                      <p:tavLst>
                                        <p:tav tm="0">
                                          <p:val>
                                            <p:fltVal val="0"/>
                                          </p:val>
                                        </p:tav>
                                        <p:tav tm="100000">
                                          <p:val>
                                            <p:strVal val="#ppt_w"/>
                                          </p:val>
                                        </p:tav>
                                      </p:tavLst>
                                    </p:anim>
                                    <p:anim calcmode="lin" valueType="num">
                                      <p:cBhvr>
                                        <p:cTn id="56" dur="500" fill="hold"/>
                                        <p:tgtEl>
                                          <p:spTgt spid="13"/>
                                        </p:tgtEl>
                                        <p:attrNameLst>
                                          <p:attrName>ppt_h</p:attrName>
                                        </p:attrNameLst>
                                      </p:cBhvr>
                                      <p:tavLst>
                                        <p:tav tm="0">
                                          <p:val>
                                            <p:fltVal val="0"/>
                                          </p:val>
                                        </p:tav>
                                        <p:tav tm="100000">
                                          <p:val>
                                            <p:strVal val="#ppt_h"/>
                                          </p:val>
                                        </p:tav>
                                      </p:tavLst>
                                    </p:anim>
                                    <p:animEffect transition="in" filter="fade">
                                      <p:cBhvr>
                                        <p:cTn id="57" dur="500"/>
                                        <p:tgtEl>
                                          <p:spTgt spid="13"/>
                                        </p:tgtEl>
                                      </p:cBhvr>
                                    </p:animEffect>
                                  </p:childTnLst>
                                </p:cTn>
                              </p:par>
                              <p:par>
                                <p:cTn id="58" presetID="53" presetClass="entr" presetSubtype="16"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500" fill="hold"/>
                                        <p:tgtEl>
                                          <p:spTgt spid="17"/>
                                        </p:tgtEl>
                                        <p:attrNameLst>
                                          <p:attrName>ppt_w</p:attrName>
                                        </p:attrNameLst>
                                      </p:cBhvr>
                                      <p:tavLst>
                                        <p:tav tm="0">
                                          <p:val>
                                            <p:fltVal val="0"/>
                                          </p:val>
                                        </p:tav>
                                        <p:tav tm="100000">
                                          <p:val>
                                            <p:strVal val="#ppt_w"/>
                                          </p:val>
                                        </p:tav>
                                      </p:tavLst>
                                    </p:anim>
                                    <p:anim calcmode="lin" valueType="num">
                                      <p:cBhvr>
                                        <p:cTn id="61" dur="500" fill="hold"/>
                                        <p:tgtEl>
                                          <p:spTgt spid="17"/>
                                        </p:tgtEl>
                                        <p:attrNameLst>
                                          <p:attrName>ppt_h</p:attrName>
                                        </p:attrNameLst>
                                      </p:cBhvr>
                                      <p:tavLst>
                                        <p:tav tm="0">
                                          <p:val>
                                            <p:fltVal val="0"/>
                                          </p:val>
                                        </p:tav>
                                        <p:tav tm="100000">
                                          <p:val>
                                            <p:strVal val="#ppt_h"/>
                                          </p:val>
                                        </p:tav>
                                      </p:tavLst>
                                    </p:anim>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par>
                                <p:cTn id="70" presetID="53" presetClass="entr" presetSubtype="16" fill="hold" nodeType="withEffect">
                                  <p:stCondLst>
                                    <p:cond delay="0"/>
                                  </p:stCondLst>
                                  <p:childTnLst>
                                    <p:set>
                                      <p:cBhvr>
                                        <p:cTn id="71" dur="1" fill="hold">
                                          <p:stCondLst>
                                            <p:cond delay="0"/>
                                          </p:stCondLst>
                                        </p:cTn>
                                        <p:tgtEl>
                                          <p:spTgt spid="27"/>
                                        </p:tgtEl>
                                        <p:attrNameLst>
                                          <p:attrName>style.visibility</p:attrName>
                                        </p:attrNameLst>
                                      </p:cBhvr>
                                      <p:to>
                                        <p:strVal val="visible"/>
                                      </p:to>
                                    </p:set>
                                    <p:anim calcmode="lin" valueType="num">
                                      <p:cBhvr>
                                        <p:cTn id="72" dur="500" fill="hold"/>
                                        <p:tgtEl>
                                          <p:spTgt spid="27"/>
                                        </p:tgtEl>
                                        <p:attrNameLst>
                                          <p:attrName>ppt_w</p:attrName>
                                        </p:attrNameLst>
                                      </p:cBhvr>
                                      <p:tavLst>
                                        <p:tav tm="0">
                                          <p:val>
                                            <p:fltVal val="0"/>
                                          </p:val>
                                        </p:tav>
                                        <p:tav tm="100000">
                                          <p:val>
                                            <p:strVal val="#ppt_w"/>
                                          </p:val>
                                        </p:tav>
                                      </p:tavLst>
                                    </p:anim>
                                    <p:anim calcmode="lin" valueType="num">
                                      <p:cBhvr>
                                        <p:cTn id="73" dur="500" fill="hold"/>
                                        <p:tgtEl>
                                          <p:spTgt spid="27"/>
                                        </p:tgtEl>
                                        <p:attrNameLst>
                                          <p:attrName>ppt_h</p:attrName>
                                        </p:attrNameLst>
                                      </p:cBhvr>
                                      <p:tavLst>
                                        <p:tav tm="0">
                                          <p:val>
                                            <p:fltVal val="0"/>
                                          </p:val>
                                        </p:tav>
                                        <p:tav tm="100000">
                                          <p:val>
                                            <p:strVal val="#ppt_h"/>
                                          </p:val>
                                        </p:tav>
                                      </p:tavLst>
                                    </p:anim>
                                    <p:animEffect transition="in" filter="fade">
                                      <p:cBhvr>
                                        <p:cTn id="7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0" grpId="0"/>
      <p:bldP spid="30" grpId="0"/>
      <p:bldP spid="34" grpId="0"/>
      <p:bldP spid="29" grpId="0"/>
      <p:bldP spid="33" grpId="0"/>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5738-9517-8016-48AD-C89C33F9D6D6}"/>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9FC5DB08-C1F8-8E15-96D0-47F424ED72BC}"/>
              </a:ext>
            </a:extLst>
          </p:cNvPr>
          <p:cNvSpPr txBox="1"/>
          <p:nvPr/>
        </p:nvSpPr>
        <p:spPr>
          <a:xfrm>
            <a:off x="353430" y="665724"/>
            <a:ext cx="6439919" cy="2123658"/>
          </a:xfrm>
          <a:prstGeom prst="rect">
            <a:avLst/>
          </a:prstGeom>
          <a:noFill/>
        </p:spPr>
        <p:txBody>
          <a:bodyPr wrap="square">
            <a:spAutoFit/>
          </a:bodyPr>
          <a:lstStyle/>
          <a:p>
            <a:pPr lvl="0" algn="ctr">
              <a:defRPr/>
            </a:pPr>
            <a:r>
              <a:rPr lang="en-US" sz="4400" dirty="0">
                <a:solidFill>
                  <a:schemeClr val="bg1"/>
                </a:solidFill>
                <a:latin typeface="Segoe Print" panose="02000600000000000000" pitchFamily="2" charset="0"/>
              </a:rPr>
              <a:t>No single community can solve this problem alone.</a:t>
            </a:r>
          </a:p>
        </p:txBody>
      </p:sp>
      <p:pic>
        <p:nvPicPr>
          <p:cNvPr id="4" name="Immagine 3">
            <a:extLst>
              <a:ext uri="{FF2B5EF4-FFF2-40B4-BE49-F238E27FC236}">
                <a16:creationId xmlns:a16="http://schemas.microsoft.com/office/drawing/2014/main" id="{669EF855-089C-793F-6CE2-E7E487A1C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0327" y="475384"/>
            <a:ext cx="4349883" cy="5984093"/>
          </a:xfrm>
          <a:prstGeom prst="rect">
            <a:avLst/>
          </a:prstGeom>
        </p:spPr>
      </p:pic>
      <p:sp>
        <p:nvSpPr>
          <p:cNvPr id="7" name="CasellaDiTesto 6">
            <a:extLst>
              <a:ext uri="{FF2B5EF4-FFF2-40B4-BE49-F238E27FC236}">
                <a16:creationId xmlns:a16="http://schemas.microsoft.com/office/drawing/2014/main" id="{E27068E1-1C48-6890-0BB1-35E3C3953120}"/>
              </a:ext>
            </a:extLst>
          </p:cNvPr>
          <p:cNvSpPr txBox="1"/>
          <p:nvPr/>
        </p:nvSpPr>
        <p:spPr>
          <a:xfrm>
            <a:off x="431869" y="4437950"/>
            <a:ext cx="6095184" cy="1754326"/>
          </a:xfrm>
          <a:prstGeom prst="rect">
            <a:avLst/>
          </a:prstGeom>
          <a:noFill/>
        </p:spPr>
        <p:txBody>
          <a:bodyPr wrap="square">
            <a:spAutoFit/>
          </a:bodyPr>
          <a:lstStyle/>
          <a:p>
            <a:pPr lvl="0" algn="ctr">
              <a:defRPr/>
            </a:pPr>
            <a:r>
              <a:rPr kumimoji="0" lang="en-US" sz="5400" b="0" i="0" u="none" strike="noStrike" kern="1200" cap="none" spc="0" normalizeH="0" baseline="0" noProof="0" dirty="0">
                <a:ln>
                  <a:noFill/>
                </a:ln>
                <a:solidFill>
                  <a:srgbClr val="FFFF00"/>
                </a:solidFill>
                <a:effectLst/>
                <a:uLnTx/>
                <a:uFillTx/>
                <a:latin typeface="Segoe Print" panose="02000600000000000000" pitchFamily="2" charset="0"/>
              </a:rPr>
              <a:t>We need to collaborate!!</a:t>
            </a:r>
          </a:p>
        </p:txBody>
      </p:sp>
    </p:spTree>
    <p:extLst>
      <p:ext uri="{BB962C8B-B14F-4D97-AF65-F5344CB8AC3E}">
        <p14:creationId xmlns:p14="http://schemas.microsoft.com/office/powerpoint/2010/main" val="8824736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1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A69FA-F8DB-AB26-5E8E-332E6B1621AA}"/>
            </a:ext>
          </a:extLst>
        </p:cNvPr>
        <p:cNvGrpSpPr/>
        <p:nvPr/>
      </p:nvGrpSpPr>
      <p:grpSpPr>
        <a:xfrm>
          <a:off x="0" y="0"/>
          <a:ext cx="0" cy="0"/>
          <a:chOff x="0" y="0"/>
          <a:chExt cx="0" cy="0"/>
        </a:xfrm>
      </p:grpSpPr>
      <p:sp>
        <p:nvSpPr>
          <p:cNvPr id="8" name="Rettangolo 24">
            <a:extLst>
              <a:ext uri="{FF2B5EF4-FFF2-40B4-BE49-F238E27FC236}">
                <a16:creationId xmlns:a16="http://schemas.microsoft.com/office/drawing/2014/main" id="{BDC7D696-0412-658D-508A-9C3957728B0E}"/>
              </a:ext>
            </a:extLst>
          </p:cNvPr>
          <p:cNvSpPr/>
          <p:nvPr/>
        </p:nvSpPr>
        <p:spPr>
          <a:xfrm>
            <a:off x="5743217" y="649259"/>
            <a:ext cx="184730" cy="52322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2" name="Rectangle 5">
            <a:extLst>
              <a:ext uri="{FF2B5EF4-FFF2-40B4-BE49-F238E27FC236}">
                <a16:creationId xmlns:a16="http://schemas.microsoft.com/office/drawing/2014/main" id="{42D61125-5661-3BE9-1E90-47956CF2C8ED}"/>
              </a:ext>
            </a:extLst>
          </p:cNvPr>
          <p:cNvSpPr>
            <a:spLocks noChangeArrowheads="1"/>
          </p:cNvSpPr>
          <p:nvPr/>
        </p:nvSpPr>
        <p:spPr bwMode="auto">
          <a:xfrm>
            <a:off x="4919775" y="2859553"/>
            <a:ext cx="6341525" cy="3862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defRPr/>
            </a:pPr>
            <a:r>
              <a:rPr lang="it-IT" altLang="it-IT" b="1" dirty="0">
                <a:solidFill>
                  <a:prstClr val="white"/>
                </a:solidFill>
                <a:latin typeface="Segoe Print" panose="02000600000000000000" pitchFamily="2" charset="0"/>
              </a:rPr>
              <a:t>Common format and software:</a:t>
            </a:r>
          </a:p>
          <a:p>
            <a:pPr eaLnBrk="0" fontAlgn="base" hangingPunct="0">
              <a:spcBef>
                <a:spcPct val="0"/>
              </a:spcBef>
              <a:spcAft>
                <a:spcPct val="0"/>
              </a:spcAft>
              <a:defRPr/>
            </a:pPr>
            <a:endParaRPr lang="en-US" altLang="it-IT" sz="1600" b="1" dirty="0">
              <a:solidFill>
                <a:srgbClr val="FFC000"/>
              </a:solidFill>
              <a:latin typeface="Segoe Print" panose="02000600000000000000" pitchFamily="2" charset="0"/>
            </a:endParaRPr>
          </a:p>
          <a:p>
            <a:pPr marL="285750" lvl="0" indent="-285750" eaLnBrk="0" fontAlgn="base" hangingPunct="0">
              <a:spcBef>
                <a:spcPct val="0"/>
              </a:spcBef>
              <a:spcAft>
                <a:spcPct val="0"/>
              </a:spcAft>
              <a:buFont typeface="Arial" panose="020B0604020202020204" pitchFamily="34" charset="0"/>
              <a:buChar char="•"/>
              <a:defRPr/>
            </a:pPr>
            <a:r>
              <a:rPr lang="en-US" altLang="it-IT" sz="1600" b="1" dirty="0">
                <a:solidFill>
                  <a:srgbClr val="FFC000"/>
                </a:solidFill>
                <a:latin typeface="Segoe Print" panose="02000600000000000000" pitchFamily="2" charset="0"/>
              </a:rPr>
              <a:t>GADF </a:t>
            </a:r>
            <a:r>
              <a:rPr lang="en-US" altLang="it-IT" sz="1600" b="1" dirty="0">
                <a:solidFill>
                  <a:schemeClr val="bg1"/>
                </a:solidFill>
                <a:latin typeface="Segoe Print" panose="02000600000000000000" pitchFamily="2" charset="0"/>
              </a:rPr>
              <a:t>(Gamma-ray Astro Data Formats) </a:t>
            </a:r>
            <a:r>
              <a:rPr lang="en-US" altLang="it-IT" sz="1600" b="1" dirty="0">
                <a:solidFill>
                  <a:prstClr val="white"/>
                </a:solidFill>
                <a:latin typeface="Segoe Print" panose="02000600000000000000" pitchFamily="2" charset="0"/>
                <a:sym typeface="Wingdings" panose="05000000000000000000" pitchFamily="2" charset="2"/>
              </a:rPr>
              <a:t> </a:t>
            </a:r>
            <a:r>
              <a:rPr lang="it-IT" altLang="it-IT" sz="1600" b="1" dirty="0">
                <a:solidFill>
                  <a:srgbClr val="FFC000"/>
                </a:solidFill>
                <a:latin typeface="Segoe Print" panose="02000600000000000000" pitchFamily="2" charset="0"/>
              </a:rPr>
              <a:t>VODF </a:t>
            </a:r>
            <a:r>
              <a:rPr lang="it-IT" altLang="it-IT" sz="1600" b="1" dirty="0">
                <a:solidFill>
                  <a:schemeClr val="bg1"/>
                </a:solidFill>
                <a:latin typeface="Segoe Print" panose="02000600000000000000" pitchFamily="2" charset="0"/>
              </a:rPr>
              <a:t>(Very-High-Energy Open Data Format) </a:t>
            </a:r>
            <a:r>
              <a:rPr lang="it-IT" altLang="it-IT" sz="1600" b="1" dirty="0">
                <a:solidFill>
                  <a:prstClr val="white"/>
                </a:solidFill>
                <a:latin typeface="Segoe Print" panose="02000600000000000000" pitchFamily="2" charset="0"/>
              </a:rPr>
              <a:t>for VHE gamma-ray &amp; neutrino </a:t>
            </a:r>
            <a:r>
              <a:rPr lang="it-IT" altLang="it-IT" sz="1600" b="1" dirty="0" err="1">
                <a:solidFill>
                  <a:prstClr val="white"/>
                </a:solidFill>
                <a:latin typeface="Segoe Print" panose="02000600000000000000" pitchFamily="2" charset="0"/>
              </a:rPr>
              <a:t>astronomy</a:t>
            </a:r>
            <a:r>
              <a:rPr lang="it-IT" altLang="it-IT" sz="1600" b="1" dirty="0">
                <a:solidFill>
                  <a:prstClr val="white"/>
                </a:solidFill>
                <a:latin typeface="Segoe Print" panose="02000600000000000000" pitchFamily="2" charset="0"/>
              </a:rPr>
              <a:t>. </a:t>
            </a:r>
            <a:r>
              <a:rPr lang="en-US" sz="1100" dirty="0">
                <a:solidFill>
                  <a:srgbClr val="FFFF00"/>
                </a:solidFill>
                <a:latin typeface="Segoe Print" panose="02000600000000000000" pitchFamily="2" charset="0"/>
                <a:sym typeface="Wingdings" panose="05000000000000000000" pitchFamily="2" charset="2"/>
              </a:rPr>
              <a:t>[Khelifi+2023 ICRC23 proc., Unbenhaum+23]</a:t>
            </a:r>
            <a:endParaRPr lang="en-US" sz="1200" dirty="0">
              <a:solidFill>
                <a:prstClr val="white"/>
              </a:solidFill>
              <a:latin typeface="Segoe Print" panose="02000600000000000000" pitchFamily="2" charset="0"/>
            </a:endParaRPr>
          </a:p>
          <a:p>
            <a:pPr lvl="0" eaLnBrk="0" fontAlgn="base" hangingPunct="0">
              <a:spcBef>
                <a:spcPct val="0"/>
              </a:spcBef>
              <a:spcAft>
                <a:spcPct val="0"/>
              </a:spcAft>
              <a:defRPr/>
            </a:pPr>
            <a:endParaRPr lang="it-IT" altLang="it-IT" sz="1600" b="1" dirty="0">
              <a:solidFill>
                <a:prstClr val="white"/>
              </a:solidFill>
              <a:latin typeface="Segoe Print" panose="02000600000000000000" pitchFamily="2" charset="0"/>
            </a:endParaRPr>
          </a:p>
          <a:p>
            <a:pPr lvl="1" eaLnBrk="0" fontAlgn="base" hangingPunct="0">
              <a:spcBef>
                <a:spcPct val="0"/>
              </a:spcBef>
              <a:spcAft>
                <a:spcPct val="0"/>
              </a:spcAft>
              <a:buFontTx/>
              <a:buChar char="•"/>
              <a:defRPr/>
            </a:pPr>
            <a:r>
              <a:rPr lang="it-IT" altLang="it-IT" sz="1600" b="1" dirty="0">
                <a:solidFill>
                  <a:prstClr val="white"/>
                </a:solidFill>
                <a:latin typeface="Segoe Print" panose="02000600000000000000" pitchFamily="2" charset="0"/>
              </a:rPr>
              <a:t> Open and </a:t>
            </a:r>
            <a:r>
              <a:rPr lang="it-IT" altLang="it-IT" sz="1600" b="1" dirty="0" err="1">
                <a:solidFill>
                  <a:srgbClr val="FFFF00"/>
                </a:solidFill>
                <a:latin typeface="Segoe Print" panose="02000600000000000000" pitchFamily="2" charset="0"/>
              </a:rPr>
              <a:t>Standardizes</a:t>
            </a:r>
            <a:r>
              <a:rPr lang="it-IT" altLang="it-IT" sz="1600" b="1" dirty="0">
                <a:solidFill>
                  <a:srgbClr val="FFFF00"/>
                </a:solidFill>
                <a:latin typeface="Segoe Print" panose="02000600000000000000" pitchFamily="2" charset="0"/>
              </a:rPr>
              <a:t> data </a:t>
            </a:r>
          </a:p>
          <a:p>
            <a:pPr lvl="1" eaLnBrk="0" fontAlgn="base" hangingPunct="0">
              <a:spcBef>
                <a:spcPct val="0"/>
              </a:spcBef>
              <a:spcAft>
                <a:spcPct val="0"/>
              </a:spcAft>
              <a:buFontTx/>
              <a:buChar char="•"/>
              <a:defRPr/>
            </a:pPr>
            <a:endParaRPr lang="it-IT" altLang="it-IT" sz="1600" b="1" dirty="0">
              <a:solidFill>
                <a:srgbClr val="FFFF00"/>
              </a:solidFill>
              <a:latin typeface="Segoe Print" panose="02000600000000000000" pitchFamily="2" charset="0"/>
            </a:endParaRPr>
          </a:p>
          <a:p>
            <a:pPr lvl="1" eaLnBrk="0" fontAlgn="base" hangingPunct="0">
              <a:spcBef>
                <a:spcPct val="0"/>
              </a:spcBef>
              <a:spcAft>
                <a:spcPct val="0"/>
              </a:spcAft>
              <a:buFontTx/>
              <a:buChar char="•"/>
              <a:defRPr/>
            </a:pPr>
            <a:r>
              <a:rPr lang="it-IT" altLang="it-IT" sz="1600" b="1" dirty="0">
                <a:solidFill>
                  <a:srgbClr val="FFFF00"/>
                </a:solidFill>
                <a:latin typeface="Segoe Print" panose="02000600000000000000" pitchFamily="2" charset="0"/>
              </a:rPr>
              <a:t> A community-</a:t>
            </a:r>
            <a:r>
              <a:rPr lang="it-IT" altLang="it-IT" sz="1600" b="1" dirty="0" err="1">
                <a:solidFill>
                  <a:srgbClr val="FFFF00"/>
                </a:solidFill>
                <a:latin typeface="Segoe Print" panose="02000600000000000000" pitchFamily="2" charset="0"/>
              </a:rPr>
              <a:t>driven</a:t>
            </a:r>
            <a:r>
              <a:rPr lang="it-IT" altLang="it-IT" sz="1600" b="1" dirty="0">
                <a:solidFill>
                  <a:srgbClr val="FFFF00"/>
                </a:solidFill>
                <a:latin typeface="Segoe Print" panose="02000600000000000000" pitchFamily="2" charset="0"/>
              </a:rPr>
              <a:t> </a:t>
            </a:r>
            <a:r>
              <a:rPr lang="it-IT" altLang="it-IT" sz="1600" b="1" dirty="0" err="1">
                <a:solidFill>
                  <a:prstClr val="white"/>
                </a:solidFill>
                <a:latin typeface="Segoe Print" panose="02000600000000000000" pitchFamily="2" charset="0"/>
              </a:rPr>
              <a:t>initiative</a:t>
            </a:r>
            <a:r>
              <a:rPr lang="it-IT" altLang="it-IT" sz="1600" b="1" dirty="0">
                <a:solidFill>
                  <a:prstClr val="white"/>
                </a:solidFill>
                <a:latin typeface="Segoe Print" panose="02000600000000000000" pitchFamily="2" charset="0"/>
              </a:rPr>
              <a:t> </a:t>
            </a:r>
            <a:r>
              <a:rPr lang="it-IT" altLang="it-IT" sz="1200" b="1" dirty="0">
                <a:solidFill>
                  <a:prstClr val="white"/>
                </a:solidFill>
                <a:latin typeface="Segoe Print" panose="02000600000000000000" pitchFamily="2" charset="0"/>
              </a:rPr>
              <a:t>(CTAO, ASTRI, H.E.S.S., MAGIC, VERITAS, HAWC, Fermi-LAT, </a:t>
            </a:r>
            <a:r>
              <a:rPr lang="it-IT" altLang="it-IT" sz="1200" b="1" dirty="0" err="1">
                <a:solidFill>
                  <a:prstClr val="white"/>
                </a:solidFill>
                <a:latin typeface="Segoe Print" panose="02000600000000000000" pitchFamily="2" charset="0"/>
              </a:rPr>
              <a:t>IceCube</a:t>
            </a:r>
            <a:r>
              <a:rPr lang="it-IT" altLang="it-IT" sz="1200" b="1" dirty="0">
                <a:solidFill>
                  <a:prstClr val="white"/>
                </a:solidFill>
                <a:latin typeface="Segoe Print" panose="02000600000000000000" pitchFamily="2" charset="0"/>
              </a:rPr>
              <a:t>, KM3NeT, SWGO, FACT)</a:t>
            </a:r>
          </a:p>
          <a:p>
            <a:pPr lvl="1" eaLnBrk="0" fontAlgn="base" hangingPunct="0">
              <a:spcBef>
                <a:spcPct val="0"/>
              </a:spcBef>
              <a:spcAft>
                <a:spcPct val="0"/>
              </a:spcAft>
              <a:buFontTx/>
              <a:buChar char="•"/>
              <a:defRPr/>
            </a:pPr>
            <a:endParaRPr lang="it-IT" altLang="it-IT" sz="1200" b="1" dirty="0">
              <a:solidFill>
                <a:prstClr val="white"/>
              </a:solidFill>
              <a:latin typeface="Segoe Print" panose="02000600000000000000" pitchFamily="2" charset="0"/>
            </a:endParaRPr>
          </a:p>
          <a:p>
            <a:pPr lvl="1" eaLnBrk="0" fontAlgn="base" hangingPunct="0">
              <a:spcBef>
                <a:spcPct val="0"/>
              </a:spcBef>
              <a:spcAft>
                <a:spcPct val="0"/>
              </a:spcAft>
              <a:buFontTx/>
              <a:buChar char="•"/>
              <a:defRPr/>
            </a:pPr>
            <a:r>
              <a:rPr lang="it-IT" altLang="it-IT" sz="1600" b="1" dirty="0">
                <a:solidFill>
                  <a:prstClr val="white"/>
                </a:solidFill>
                <a:latin typeface="Segoe Print" panose="02000600000000000000" pitchFamily="2" charset="0"/>
              </a:rPr>
              <a:t> </a:t>
            </a:r>
            <a:r>
              <a:rPr lang="it-IT" altLang="it-IT" sz="1600" b="1" dirty="0" err="1">
                <a:solidFill>
                  <a:prstClr val="white"/>
                </a:solidFill>
                <a:latin typeface="Segoe Print" panose="02000600000000000000" pitchFamily="2" charset="0"/>
              </a:rPr>
              <a:t>Designed</a:t>
            </a:r>
            <a:r>
              <a:rPr lang="it-IT" altLang="it-IT" sz="1600" b="1" dirty="0">
                <a:solidFill>
                  <a:prstClr val="white"/>
                </a:solidFill>
                <a:latin typeface="Segoe Print" panose="02000600000000000000" pitchFamily="2" charset="0"/>
              </a:rPr>
              <a:t> for </a:t>
            </a:r>
            <a:r>
              <a:rPr lang="it-IT" altLang="it-IT" sz="1600" b="1" dirty="0" err="1">
                <a:solidFill>
                  <a:prstClr val="white"/>
                </a:solidFill>
                <a:latin typeface="Segoe Print" panose="02000600000000000000" pitchFamily="2" charset="0"/>
              </a:rPr>
              <a:t>interoperability</a:t>
            </a:r>
            <a:r>
              <a:rPr lang="it-IT" altLang="it-IT" sz="1600" b="1" dirty="0">
                <a:solidFill>
                  <a:prstClr val="white"/>
                </a:solidFill>
                <a:latin typeface="Segoe Print" panose="02000600000000000000" pitchFamily="2" charset="0"/>
              </a:rPr>
              <a:t>, </a:t>
            </a:r>
            <a:r>
              <a:rPr lang="it-IT" altLang="it-IT" sz="1600" b="1" dirty="0">
                <a:solidFill>
                  <a:srgbClr val="FFFF00"/>
                </a:solidFill>
                <a:latin typeface="Segoe Print" panose="02000600000000000000" pitchFamily="2" charset="0"/>
              </a:rPr>
              <a:t>IVOA compliance</a:t>
            </a:r>
            <a:r>
              <a:rPr lang="it-IT" altLang="it-IT" sz="1600" b="1" dirty="0">
                <a:solidFill>
                  <a:prstClr val="white"/>
                </a:solidFill>
                <a:latin typeface="Segoe Print" panose="02000600000000000000" pitchFamily="2" charset="0"/>
              </a:rPr>
              <a:t>, and </a:t>
            </a:r>
            <a:r>
              <a:rPr lang="it-IT" altLang="it-IT" sz="1600" b="1" dirty="0">
                <a:solidFill>
                  <a:srgbClr val="FFFF00"/>
                </a:solidFill>
                <a:latin typeface="Segoe Print" panose="02000600000000000000" pitchFamily="2" charset="0"/>
              </a:rPr>
              <a:t>FAIR data </a:t>
            </a:r>
            <a:r>
              <a:rPr lang="it-IT" altLang="it-IT" sz="1600" b="1" dirty="0" err="1">
                <a:solidFill>
                  <a:prstClr val="white"/>
                </a:solidFill>
                <a:latin typeface="Segoe Print" panose="02000600000000000000" pitchFamily="2" charset="0"/>
              </a:rPr>
              <a:t>principles</a:t>
            </a:r>
            <a:r>
              <a:rPr lang="it-IT" altLang="it-IT" sz="1600" b="1" dirty="0">
                <a:solidFill>
                  <a:prstClr val="white"/>
                </a:solidFill>
                <a:latin typeface="Segoe Print" panose="02000600000000000000" pitchFamily="2" charset="0"/>
              </a:rPr>
              <a:t>.</a:t>
            </a:r>
          </a:p>
          <a:p>
            <a:pPr lvl="1" eaLnBrk="0" fontAlgn="base" hangingPunct="0">
              <a:spcBef>
                <a:spcPct val="0"/>
              </a:spcBef>
              <a:spcAft>
                <a:spcPct val="0"/>
              </a:spcAft>
              <a:buFontTx/>
              <a:buChar char="•"/>
              <a:defRPr/>
            </a:pPr>
            <a:endParaRPr lang="it-IT" altLang="it-IT" sz="1600" b="1" dirty="0">
              <a:solidFill>
                <a:prstClr val="white"/>
              </a:solidFill>
              <a:latin typeface="Segoe Print" panose="02000600000000000000" pitchFamily="2" charset="0"/>
            </a:endParaRPr>
          </a:p>
          <a:p>
            <a:pPr lvl="1" eaLnBrk="0" fontAlgn="base" hangingPunct="0">
              <a:spcBef>
                <a:spcPct val="0"/>
              </a:spcBef>
              <a:spcAft>
                <a:spcPct val="0"/>
              </a:spcAft>
              <a:buFontTx/>
              <a:buChar char="•"/>
              <a:defRPr/>
            </a:pPr>
            <a:r>
              <a:rPr lang="it-IT" altLang="it-IT" sz="1600" b="1" dirty="0">
                <a:solidFill>
                  <a:srgbClr val="FFFF00"/>
                </a:solidFill>
                <a:latin typeface="Segoe Print" panose="02000600000000000000" pitchFamily="2" charset="0"/>
              </a:rPr>
              <a:t> Common tools</a:t>
            </a:r>
            <a:endParaRPr kumimoji="0" lang="it-IT" altLang="it-IT" sz="1600" b="1" i="0" u="none" strike="noStrike" kern="1200" cap="none" spc="0" normalizeH="0" baseline="0" noProof="0" dirty="0">
              <a:ln>
                <a:noFill/>
              </a:ln>
              <a:solidFill>
                <a:schemeClr val="bg1"/>
              </a:solidFill>
              <a:effectLst/>
              <a:uLnTx/>
              <a:uFillTx/>
              <a:latin typeface="Segoe Print" panose="02000600000000000000" pitchFamily="2" charset="0"/>
              <a:ea typeface="+mn-ea"/>
              <a:cs typeface="+mn-cs"/>
            </a:endParaRPr>
          </a:p>
        </p:txBody>
      </p:sp>
      <p:sp>
        <p:nvSpPr>
          <p:cNvPr id="5" name="Rettangolo 24">
            <a:extLst>
              <a:ext uri="{FF2B5EF4-FFF2-40B4-BE49-F238E27FC236}">
                <a16:creationId xmlns:a16="http://schemas.microsoft.com/office/drawing/2014/main" id="{2D274133-A437-0578-21AB-8227AAEDA4B1}"/>
              </a:ext>
            </a:extLst>
          </p:cNvPr>
          <p:cNvSpPr/>
          <p:nvPr/>
        </p:nvSpPr>
        <p:spPr>
          <a:xfrm>
            <a:off x="1195343" y="20904"/>
            <a:ext cx="9895658"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The communities must talk to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each</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other</a:t>
            </a:r>
            <a:endPar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7" name="Rectangle 5">
            <a:extLst>
              <a:ext uri="{FF2B5EF4-FFF2-40B4-BE49-F238E27FC236}">
                <a16:creationId xmlns:a16="http://schemas.microsoft.com/office/drawing/2014/main" id="{2E1F528E-69C8-E3FC-1F47-4CDACB593231}"/>
              </a:ext>
            </a:extLst>
          </p:cNvPr>
          <p:cNvSpPr>
            <a:spLocks noChangeArrowheads="1"/>
          </p:cNvSpPr>
          <p:nvPr/>
        </p:nvSpPr>
        <p:spPr bwMode="auto">
          <a:xfrm>
            <a:off x="3484777" y="1384457"/>
            <a:ext cx="372793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it-IT" altLang="it-IT" sz="1800" b="1"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b="1" noProof="0" dirty="0">
                <a:solidFill>
                  <a:prstClr val="white"/>
                </a:solidFill>
                <a:latin typeface="Segoe Print" panose="02000600000000000000" pitchFamily="2" charset="0"/>
              </a:rPr>
              <a:t> </a:t>
            </a: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lang="it-IT" altLang="it-IT" b="1" noProof="0" dirty="0">
              <a:solidFill>
                <a:prstClr val="white"/>
              </a:solidFill>
              <a:latin typeface="Segoe Print" panose="02000600000000000000" pitchFamily="2" charset="0"/>
            </a:endParaRPr>
          </a:p>
        </p:txBody>
      </p:sp>
      <p:sp>
        <p:nvSpPr>
          <p:cNvPr id="22" name="CasellaDiTesto 21">
            <a:extLst>
              <a:ext uri="{FF2B5EF4-FFF2-40B4-BE49-F238E27FC236}">
                <a16:creationId xmlns:a16="http://schemas.microsoft.com/office/drawing/2014/main" id="{D2ED496D-36B6-9DE1-8537-88DBD6383E4F}"/>
              </a:ext>
            </a:extLst>
          </p:cNvPr>
          <p:cNvSpPr txBox="1"/>
          <p:nvPr/>
        </p:nvSpPr>
        <p:spPr>
          <a:xfrm>
            <a:off x="1107559" y="1147967"/>
            <a:ext cx="3352800"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1800" b="1" noProof="0" dirty="0" err="1">
                <a:solidFill>
                  <a:prstClr val="white"/>
                </a:solidFill>
                <a:latin typeface="Segoe Print" panose="02000600000000000000" pitchFamily="2" charset="0"/>
              </a:rPr>
              <a:t>Internal</a:t>
            </a:r>
            <a:r>
              <a:rPr lang="it-IT" altLang="it-IT" sz="1800" b="1" noProof="0" dirty="0">
                <a:solidFill>
                  <a:prstClr val="white"/>
                </a:solidFill>
                <a:latin typeface="Segoe Print" panose="02000600000000000000" pitchFamily="2" charset="0"/>
              </a:rPr>
              <a:t> management</a:t>
            </a:r>
          </a:p>
        </p:txBody>
      </p:sp>
      <p:sp>
        <p:nvSpPr>
          <p:cNvPr id="24" name="CasellaDiTesto 23">
            <a:extLst>
              <a:ext uri="{FF2B5EF4-FFF2-40B4-BE49-F238E27FC236}">
                <a16:creationId xmlns:a16="http://schemas.microsoft.com/office/drawing/2014/main" id="{C0D1A839-02D0-96F8-AF56-7FED7E447ACB}"/>
              </a:ext>
            </a:extLst>
          </p:cNvPr>
          <p:cNvSpPr txBox="1"/>
          <p:nvPr/>
        </p:nvSpPr>
        <p:spPr>
          <a:xfrm>
            <a:off x="1385927" y="2628738"/>
            <a:ext cx="2606922"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1800" b="1" noProof="0" dirty="0" err="1">
                <a:solidFill>
                  <a:prstClr val="white"/>
                </a:solidFill>
                <a:latin typeface="Segoe Print" panose="02000600000000000000" pitchFamily="2" charset="0"/>
              </a:rPr>
              <a:t>Different</a:t>
            </a:r>
            <a:r>
              <a:rPr lang="it-IT" altLang="it-IT" sz="1800" b="1" noProof="0" dirty="0">
                <a:solidFill>
                  <a:prstClr val="white"/>
                </a:solidFill>
                <a:latin typeface="Segoe Print" panose="02000600000000000000" pitchFamily="2" charset="0"/>
              </a:rPr>
              <a:t> formats</a:t>
            </a:r>
          </a:p>
        </p:txBody>
      </p:sp>
      <p:sp>
        <p:nvSpPr>
          <p:cNvPr id="26" name="CasellaDiTesto 25">
            <a:extLst>
              <a:ext uri="{FF2B5EF4-FFF2-40B4-BE49-F238E27FC236}">
                <a16:creationId xmlns:a16="http://schemas.microsoft.com/office/drawing/2014/main" id="{143D124E-E85A-F08A-DEDE-32BBF9779E5A}"/>
              </a:ext>
            </a:extLst>
          </p:cNvPr>
          <p:cNvSpPr txBox="1"/>
          <p:nvPr/>
        </p:nvSpPr>
        <p:spPr>
          <a:xfrm>
            <a:off x="1438344" y="4694101"/>
            <a:ext cx="2502089"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it-IT" altLang="it-IT" sz="1800" b="1" baseline="0" noProof="0" dirty="0" err="1">
                <a:solidFill>
                  <a:prstClr val="white"/>
                </a:solidFill>
                <a:latin typeface="Segoe Print" panose="02000600000000000000" pitchFamily="2" charset="0"/>
              </a:rPr>
              <a:t>Different</a:t>
            </a:r>
            <a:r>
              <a:rPr lang="it-IT" altLang="it-IT" sz="1800" b="1" noProof="0" dirty="0">
                <a:solidFill>
                  <a:prstClr val="white"/>
                </a:solidFill>
                <a:latin typeface="Segoe Print" panose="02000600000000000000" pitchFamily="2" charset="0"/>
              </a:rPr>
              <a:t> Software</a:t>
            </a:r>
            <a:endParaRPr kumimoji="0" lang="it-IT" altLang="it-IT" sz="18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endParaRPr>
          </a:p>
        </p:txBody>
      </p:sp>
      <p:sp>
        <p:nvSpPr>
          <p:cNvPr id="28" name="CasellaDiTesto 27">
            <a:extLst>
              <a:ext uri="{FF2B5EF4-FFF2-40B4-BE49-F238E27FC236}">
                <a16:creationId xmlns:a16="http://schemas.microsoft.com/office/drawing/2014/main" id="{1C446DB6-0272-9E6B-0B82-D87EF52FD324}"/>
              </a:ext>
            </a:extLst>
          </p:cNvPr>
          <p:cNvSpPr txBox="1"/>
          <p:nvPr/>
        </p:nvSpPr>
        <p:spPr>
          <a:xfrm>
            <a:off x="2133416" y="676753"/>
            <a:ext cx="1301087"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TODAY</a:t>
            </a:r>
            <a:endParaRPr lang="it-IT" altLang="it-IT" sz="1800" b="1" dirty="0">
              <a:solidFill>
                <a:prstClr val="white"/>
              </a:solidFill>
              <a:latin typeface="Segoe Print" panose="02000600000000000000" pitchFamily="2" charset="0"/>
            </a:endParaRPr>
          </a:p>
        </p:txBody>
      </p:sp>
      <p:pic>
        <p:nvPicPr>
          <p:cNvPr id="30" name="Immagine 29">
            <a:extLst>
              <a:ext uri="{FF2B5EF4-FFF2-40B4-BE49-F238E27FC236}">
                <a16:creationId xmlns:a16="http://schemas.microsoft.com/office/drawing/2014/main" id="{C52559B7-D3CA-7868-8EE3-71697C936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7241" y="1580876"/>
            <a:ext cx="1529129" cy="858497"/>
          </a:xfrm>
          <a:prstGeom prst="rect">
            <a:avLst/>
          </a:prstGeom>
        </p:spPr>
      </p:pic>
      <p:pic>
        <p:nvPicPr>
          <p:cNvPr id="32" name="Immagine 31">
            <a:extLst>
              <a:ext uri="{FF2B5EF4-FFF2-40B4-BE49-F238E27FC236}">
                <a16:creationId xmlns:a16="http://schemas.microsoft.com/office/drawing/2014/main" id="{0DB71D8D-6344-A056-B3E4-F6F79538AD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1333" y="3061647"/>
            <a:ext cx="1961095" cy="1568877"/>
          </a:xfrm>
          <a:prstGeom prst="rect">
            <a:avLst/>
          </a:prstGeom>
        </p:spPr>
      </p:pic>
      <p:pic>
        <p:nvPicPr>
          <p:cNvPr id="34" name="Immagine 33">
            <a:extLst>
              <a:ext uri="{FF2B5EF4-FFF2-40B4-BE49-F238E27FC236}">
                <a16:creationId xmlns:a16="http://schemas.microsoft.com/office/drawing/2014/main" id="{76C67D7D-6E60-5DE4-AE78-C6A955B374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552" y="5126680"/>
            <a:ext cx="2382955" cy="1376386"/>
          </a:xfrm>
          <a:prstGeom prst="rect">
            <a:avLst/>
          </a:prstGeom>
        </p:spPr>
      </p:pic>
      <p:sp>
        <p:nvSpPr>
          <p:cNvPr id="36" name="CasellaDiTesto 35">
            <a:extLst>
              <a:ext uri="{FF2B5EF4-FFF2-40B4-BE49-F238E27FC236}">
                <a16:creationId xmlns:a16="http://schemas.microsoft.com/office/drawing/2014/main" id="{3ADE9CF9-A63E-FFBE-DBF0-C6CB862D4AE1}"/>
              </a:ext>
            </a:extLst>
          </p:cNvPr>
          <p:cNvSpPr txBox="1"/>
          <p:nvPr/>
        </p:nvSpPr>
        <p:spPr>
          <a:xfrm>
            <a:off x="6905767" y="712214"/>
            <a:ext cx="2075260"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TOMORROW</a:t>
            </a:r>
          </a:p>
        </p:txBody>
      </p:sp>
      <p:sp>
        <p:nvSpPr>
          <p:cNvPr id="38" name="CasellaDiTesto 37">
            <a:extLst>
              <a:ext uri="{FF2B5EF4-FFF2-40B4-BE49-F238E27FC236}">
                <a16:creationId xmlns:a16="http://schemas.microsoft.com/office/drawing/2014/main" id="{BCFBED20-93F9-DCE8-C4D3-987372444C44}"/>
              </a:ext>
            </a:extLst>
          </p:cNvPr>
          <p:cNvSpPr txBox="1"/>
          <p:nvPr/>
        </p:nvSpPr>
        <p:spPr>
          <a:xfrm>
            <a:off x="4988441" y="1126525"/>
            <a:ext cx="6096000" cy="1600438"/>
          </a:xfrm>
          <a:prstGeom prst="rect">
            <a:avLst/>
          </a:prstGeom>
          <a:noFill/>
        </p:spPr>
        <p:txBody>
          <a:bodyPr wrap="square">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it-IT" altLang="it-IT" sz="1800" b="1" i="0" u="none" strike="noStrike" kern="1200" cap="none" spc="0" normalizeH="0" baseline="0" noProof="0" dirty="0" err="1">
                <a:ln>
                  <a:noFill/>
                </a:ln>
                <a:solidFill>
                  <a:schemeClr val="bg1"/>
                </a:solidFill>
                <a:effectLst/>
                <a:uLnTx/>
                <a:uFillTx/>
                <a:latin typeface="Segoe Print" panose="02000600000000000000" pitchFamily="2" charset="0"/>
              </a:rPr>
              <a:t>Ope</a:t>
            </a:r>
            <a:r>
              <a:rPr lang="it-IT" altLang="it-IT" sz="1800" b="1" dirty="0">
                <a:solidFill>
                  <a:schemeClr val="bg1"/>
                </a:solidFill>
                <a:latin typeface="Segoe Print" panose="02000600000000000000" pitchFamily="2" charset="0"/>
              </a:rPr>
              <a:t>n </a:t>
            </a:r>
            <a:r>
              <a:rPr lang="it-IT" altLang="it-IT" sz="1800" b="1" dirty="0" err="1">
                <a:solidFill>
                  <a:schemeClr val="bg1"/>
                </a:solidFill>
                <a:latin typeface="Segoe Print" panose="02000600000000000000" pitchFamily="2" charset="0"/>
              </a:rPr>
              <a:t>archives</a:t>
            </a:r>
            <a:r>
              <a:rPr lang="it-IT" altLang="it-IT" sz="1800" b="1" dirty="0">
                <a:solidFill>
                  <a:schemeClr val="bg1"/>
                </a:solidFill>
                <a:latin typeface="Segoe Print" panose="02000600000000000000" pitchFamily="2" charset="0"/>
              </a:rPr>
              <a:t>:</a:t>
            </a:r>
          </a:p>
          <a:p>
            <a:pPr marL="0" marR="0" lvl="0" indent="0" defTabSz="914400" rtl="0" eaLnBrk="0" fontAlgn="base" latinLnBrk="0" hangingPunct="0">
              <a:lnSpc>
                <a:spcPct val="100000"/>
              </a:lnSpc>
              <a:spcBef>
                <a:spcPct val="0"/>
              </a:spcBef>
              <a:spcAft>
                <a:spcPct val="0"/>
              </a:spcAft>
              <a:buClrTx/>
              <a:buSzTx/>
              <a:buFontTx/>
              <a:buNone/>
              <a:tabLst/>
              <a:defRPr/>
            </a:pPr>
            <a:endParaRPr lang="it-IT" altLang="it-IT" sz="1600" b="1" dirty="0">
              <a:solidFill>
                <a:schemeClr val="bg1"/>
              </a:solidFill>
              <a:latin typeface="Segoe Print" panose="02000600000000000000" pitchFamily="2" charset="0"/>
            </a:endParaRPr>
          </a:p>
          <a:p>
            <a:pPr marL="285750" lvl="0" indent="-285750" eaLnBrk="0" fontAlgn="base" hangingPunct="0">
              <a:spcBef>
                <a:spcPct val="0"/>
              </a:spcBef>
              <a:spcAft>
                <a:spcPct val="0"/>
              </a:spcAft>
              <a:buFont typeface="Arial" panose="020B0604020202020204" pitchFamily="34" charset="0"/>
              <a:buChar char="•"/>
              <a:defRPr/>
            </a:pPr>
            <a:r>
              <a:rPr lang="it-IT" altLang="it-IT" sz="1600" b="1" dirty="0">
                <a:solidFill>
                  <a:prstClr val="white"/>
                </a:solidFill>
                <a:latin typeface="Segoe Print" panose="02000600000000000000" pitchFamily="2" charset="0"/>
              </a:rPr>
              <a:t> </a:t>
            </a:r>
            <a:r>
              <a:rPr lang="it-IT" altLang="it-IT" sz="1600" b="1" dirty="0">
                <a:solidFill>
                  <a:srgbClr val="FFC000"/>
                </a:solidFill>
                <a:latin typeface="Segoe Print" panose="02000600000000000000" pitchFamily="2" charset="0"/>
              </a:rPr>
              <a:t>ASTRI Mini-Array </a:t>
            </a:r>
            <a:r>
              <a:rPr lang="it-IT" altLang="it-IT" sz="1600" b="1" dirty="0">
                <a:solidFill>
                  <a:srgbClr val="FFC000"/>
                </a:solidFill>
                <a:latin typeface="Segoe Print" panose="02000600000000000000" pitchFamily="2" charset="0"/>
                <a:sym typeface="Wingdings" panose="05000000000000000000" pitchFamily="2" charset="2"/>
              </a:rPr>
              <a:t> </a:t>
            </a:r>
            <a:r>
              <a:rPr lang="it-IT" altLang="it-IT" sz="1600" dirty="0" err="1">
                <a:solidFill>
                  <a:prstClr val="white"/>
                </a:solidFill>
                <a:latin typeface="Segoe Print" panose="02000600000000000000" pitchFamily="2" charset="0"/>
              </a:rPr>
              <a:t>designed</a:t>
            </a:r>
            <a:r>
              <a:rPr lang="it-IT" altLang="it-IT" sz="1600" dirty="0">
                <a:solidFill>
                  <a:prstClr val="white"/>
                </a:solidFill>
                <a:latin typeface="Segoe Print" panose="02000600000000000000" pitchFamily="2" charset="0"/>
              </a:rPr>
              <a:t> to </a:t>
            </a:r>
            <a:r>
              <a:rPr lang="it-IT" altLang="it-IT" sz="1600" b="1" dirty="0">
                <a:solidFill>
                  <a:prstClr val="white"/>
                </a:solidFill>
                <a:latin typeface="Segoe Print" panose="02000600000000000000" pitchFamily="2" charset="0"/>
              </a:rPr>
              <a:t>evolve </a:t>
            </a:r>
            <a:r>
              <a:rPr lang="it-IT" altLang="it-IT" sz="1600" b="1" dirty="0" err="1">
                <a:solidFill>
                  <a:prstClr val="white"/>
                </a:solidFill>
                <a:latin typeface="Segoe Print" panose="02000600000000000000" pitchFamily="2" charset="0"/>
              </a:rPr>
              <a:t>into</a:t>
            </a:r>
            <a:r>
              <a:rPr lang="it-IT" altLang="it-IT" sz="1600" b="1" dirty="0">
                <a:solidFill>
                  <a:prstClr val="white"/>
                </a:solidFill>
                <a:latin typeface="Segoe Print" panose="02000600000000000000" pitchFamily="2" charset="0"/>
              </a:rPr>
              <a:t> an open </a:t>
            </a:r>
            <a:r>
              <a:rPr lang="it-IT" altLang="it-IT" sz="1600" b="1" dirty="0" err="1">
                <a:solidFill>
                  <a:prstClr val="white"/>
                </a:solidFill>
                <a:latin typeface="Segoe Print" panose="02000600000000000000" pitchFamily="2" charset="0"/>
              </a:rPr>
              <a:t>observatory</a:t>
            </a:r>
            <a:endParaRPr lang="it-IT" altLang="it-IT" sz="1600" b="1" dirty="0">
              <a:solidFill>
                <a:prstClr val="white"/>
              </a:solidFill>
              <a:latin typeface="Segoe Print" panose="02000600000000000000" pitchFamily="2" charset="0"/>
            </a:endParaRPr>
          </a:p>
          <a:p>
            <a:pPr marL="285750" lvl="0" indent="-285750" eaLnBrk="0" fontAlgn="base" hangingPunct="0">
              <a:spcBef>
                <a:spcPct val="0"/>
              </a:spcBef>
              <a:spcAft>
                <a:spcPct val="0"/>
              </a:spcAft>
              <a:buFont typeface="Arial" panose="020B0604020202020204" pitchFamily="34" charset="0"/>
              <a:buChar char="•"/>
              <a:defRPr/>
            </a:pPr>
            <a:endParaRPr lang="it-IT" altLang="it-IT" sz="1600" b="1" dirty="0">
              <a:solidFill>
                <a:prstClr val="white"/>
              </a:solidFill>
              <a:latin typeface="Segoe Print" panose="02000600000000000000" pitchFamily="2" charset="0"/>
            </a:endParaRPr>
          </a:p>
          <a:p>
            <a:pPr marL="285750" lvl="0" indent="-285750" eaLnBrk="0" fontAlgn="base" hangingPunct="0">
              <a:spcBef>
                <a:spcPct val="0"/>
              </a:spcBef>
              <a:spcAft>
                <a:spcPct val="0"/>
              </a:spcAft>
              <a:buFont typeface="Arial" panose="020B0604020202020204" pitchFamily="34" charset="0"/>
              <a:buChar char="•"/>
              <a:defRPr/>
            </a:pPr>
            <a:r>
              <a:rPr lang="it-IT" altLang="it-IT" sz="1600" b="1" dirty="0">
                <a:solidFill>
                  <a:prstClr val="white"/>
                </a:solidFill>
                <a:latin typeface="Segoe Print" panose="02000600000000000000" pitchFamily="2" charset="0"/>
              </a:rPr>
              <a:t> </a:t>
            </a:r>
            <a:r>
              <a:rPr lang="it-IT" altLang="it-IT" sz="1600" b="1" dirty="0">
                <a:solidFill>
                  <a:srgbClr val="FFC000"/>
                </a:solidFill>
                <a:latin typeface="Segoe Print" panose="02000600000000000000" pitchFamily="2" charset="0"/>
              </a:rPr>
              <a:t>CTAO</a:t>
            </a:r>
            <a:r>
              <a:rPr lang="it-IT" altLang="it-IT" sz="1600" dirty="0">
                <a:solidFill>
                  <a:srgbClr val="FFC000"/>
                </a:solidFill>
                <a:latin typeface="Segoe Print" panose="02000600000000000000" pitchFamily="2" charset="0"/>
              </a:rPr>
              <a:t> </a:t>
            </a:r>
            <a:r>
              <a:rPr lang="it-IT" altLang="it-IT" sz="1600" dirty="0">
                <a:solidFill>
                  <a:srgbClr val="FFC000"/>
                </a:solidFill>
                <a:latin typeface="Segoe Print" panose="02000600000000000000" pitchFamily="2" charset="0"/>
                <a:sym typeface="Wingdings" panose="05000000000000000000" pitchFamily="2" charset="2"/>
              </a:rPr>
              <a:t> </a:t>
            </a:r>
            <a:r>
              <a:rPr lang="it-IT" altLang="it-IT" sz="1600" dirty="0" err="1">
                <a:solidFill>
                  <a:schemeClr val="bg1"/>
                </a:solidFill>
                <a:latin typeface="Segoe Print" panose="02000600000000000000" pitchFamily="2" charset="0"/>
              </a:rPr>
              <a:t>designed</a:t>
            </a:r>
            <a:r>
              <a:rPr lang="it-IT" altLang="it-IT" sz="1600" dirty="0">
                <a:solidFill>
                  <a:schemeClr val="bg1"/>
                </a:solidFill>
                <a:latin typeface="Segoe Print" panose="02000600000000000000" pitchFamily="2" charset="0"/>
              </a:rPr>
              <a:t> </a:t>
            </a:r>
            <a:r>
              <a:rPr lang="it-IT" altLang="it-IT" sz="1600" dirty="0" err="1">
                <a:solidFill>
                  <a:schemeClr val="bg1"/>
                </a:solidFill>
                <a:latin typeface="Segoe Print" panose="02000600000000000000" pitchFamily="2" charset="0"/>
              </a:rPr>
              <a:t>as</a:t>
            </a:r>
            <a:r>
              <a:rPr lang="it-IT" altLang="it-IT" sz="1600" dirty="0">
                <a:solidFill>
                  <a:schemeClr val="bg1"/>
                </a:solidFill>
                <a:latin typeface="Segoe Print" panose="02000600000000000000" pitchFamily="2" charset="0"/>
              </a:rPr>
              <a:t> an </a:t>
            </a:r>
            <a:r>
              <a:rPr lang="it-IT" altLang="it-IT" sz="1600" b="1" dirty="0">
                <a:solidFill>
                  <a:schemeClr val="bg1"/>
                </a:solidFill>
                <a:latin typeface="Segoe Print" panose="02000600000000000000" pitchFamily="2" charset="0"/>
              </a:rPr>
              <a:t>open </a:t>
            </a:r>
            <a:r>
              <a:rPr lang="it-IT" altLang="it-IT" sz="1600" b="1" dirty="0" err="1">
                <a:solidFill>
                  <a:schemeClr val="bg1"/>
                </a:solidFill>
                <a:latin typeface="Segoe Print" panose="02000600000000000000" pitchFamily="2" charset="0"/>
              </a:rPr>
              <a:t>observatory</a:t>
            </a:r>
            <a:endParaRPr lang="it-IT" altLang="it-IT" sz="1600" dirty="0">
              <a:solidFill>
                <a:schemeClr val="bg1"/>
              </a:solidFill>
              <a:latin typeface="Segoe Print" panose="02000600000000000000" pitchFamily="2" charset="0"/>
            </a:endParaRPr>
          </a:p>
        </p:txBody>
      </p:sp>
      <p:sp>
        <p:nvSpPr>
          <p:cNvPr id="4" name="CasellaDiTesto 3">
            <a:extLst>
              <a:ext uri="{FF2B5EF4-FFF2-40B4-BE49-F238E27FC236}">
                <a16:creationId xmlns:a16="http://schemas.microsoft.com/office/drawing/2014/main" id="{FD71A636-BADF-407A-7AB0-70B9190EE293}"/>
              </a:ext>
            </a:extLst>
          </p:cNvPr>
          <p:cNvSpPr txBox="1"/>
          <p:nvPr/>
        </p:nvSpPr>
        <p:spPr>
          <a:xfrm rot="694238">
            <a:off x="9925832" y="6166649"/>
            <a:ext cx="2103497"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VLBI example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92D050"/>
                </a:solidFill>
                <a:latin typeface="Segoe Print" panose="02000600000000000000" pitchFamily="2" charset="0"/>
              </a:rPr>
              <a:t>(see </a:t>
            </a:r>
            <a:r>
              <a:rPr lang="en-US" sz="1200" b="1" dirty="0" err="1">
                <a:solidFill>
                  <a:srgbClr val="92D050"/>
                </a:solidFill>
                <a:latin typeface="Segoe Print" panose="02000600000000000000" pitchFamily="2" charset="0"/>
              </a:rPr>
              <a:t>Giroletti</a:t>
            </a:r>
            <a:r>
              <a:rPr lang="en-US" sz="1200" b="1" dirty="0">
                <a:solidFill>
                  <a:srgbClr val="92D050"/>
                </a:solidFill>
                <a:latin typeface="Segoe Print" panose="02000600000000000000" pitchFamily="2" charset="0"/>
              </a:rPr>
              <a:t> Talk)</a:t>
            </a:r>
            <a:endParaRPr kumimoji="0" lang="it-IT" sz="1200" b="0" i="0" u="none" strike="noStrike" kern="1200" cap="none" spc="0" normalizeH="0" baseline="0" noProof="0" dirty="0">
              <a:ln>
                <a:noFill/>
              </a:ln>
              <a:solidFill>
                <a:srgbClr val="92D050"/>
              </a:solidFill>
              <a:effectLst/>
              <a:uLnTx/>
              <a:uFillTx/>
              <a:latin typeface="Calibri" panose="020F0502020204030204"/>
            </a:endParaRPr>
          </a:p>
        </p:txBody>
      </p:sp>
      <p:sp>
        <p:nvSpPr>
          <p:cNvPr id="3" name="CasellaDiTesto 2">
            <a:extLst>
              <a:ext uri="{FF2B5EF4-FFF2-40B4-BE49-F238E27FC236}">
                <a16:creationId xmlns:a16="http://schemas.microsoft.com/office/drawing/2014/main" id="{E080BCBA-183D-1340-A9CD-779297EB8DAF}"/>
              </a:ext>
            </a:extLst>
          </p:cNvPr>
          <p:cNvSpPr txBox="1"/>
          <p:nvPr/>
        </p:nvSpPr>
        <p:spPr>
          <a:xfrm rot="20919742">
            <a:off x="10005238" y="2901856"/>
            <a:ext cx="160166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92D050"/>
                </a:solidFill>
                <a:latin typeface="Segoe Print" panose="02000600000000000000" pitchFamily="2" charset="0"/>
              </a:rPr>
              <a:t>(see Khelifi Talk)</a:t>
            </a:r>
            <a:endParaRPr kumimoji="0" lang="it-IT" sz="1200" b="0" i="0" u="none" strike="noStrike" kern="1200" cap="none" spc="0" normalizeH="0" baseline="0" noProof="0" dirty="0">
              <a:ln>
                <a:noFill/>
              </a:ln>
              <a:solidFill>
                <a:srgbClr val="92D050"/>
              </a:solidFill>
              <a:effectLst/>
              <a:uLnTx/>
              <a:uFillTx/>
              <a:latin typeface="Calibri" panose="020F0502020204030204"/>
            </a:endParaRPr>
          </a:p>
        </p:txBody>
      </p:sp>
    </p:spTree>
    <p:extLst>
      <p:ext uri="{BB962C8B-B14F-4D97-AF65-F5344CB8AC3E}">
        <p14:creationId xmlns:p14="http://schemas.microsoft.com/office/powerpoint/2010/main" val="41195400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up)">
                                      <p:cBhvr>
                                        <p:cTn id="7" dur="500"/>
                                        <p:tgtEl>
                                          <p:spTgt spid="22"/>
                                        </p:tgtEl>
                                      </p:cBhvr>
                                    </p:animEffect>
                                  </p:childTnLst>
                                </p:cTn>
                              </p:par>
                              <p:par>
                                <p:cTn id="8" presetID="53" presetClass="entr" presetSubtype="16"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 calcmode="lin" valueType="num">
                                      <p:cBhvr>
                                        <p:cTn id="10" dur="1500" fill="hold"/>
                                        <p:tgtEl>
                                          <p:spTgt spid="30"/>
                                        </p:tgtEl>
                                        <p:attrNameLst>
                                          <p:attrName>ppt_w</p:attrName>
                                        </p:attrNameLst>
                                      </p:cBhvr>
                                      <p:tavLst>
                                        <p:tav tm="0">
                                          <p:val>
                                            <p:fltVal val="0"/>
                                          </p:val>
                                        </p:tav>
                                        <p:tav tm="100000">
                                          <p:val>
                                            <p:strVal val="#ppt_w"/>
                                          </p:val>
                                        </p:tav>
                                      </p:tavLst>
                                    </p:anim>
                                    <p:anim calcmode="lin" valueType="num">
                                      <p:cBhvr>
                                        <p:cTn id="11" dur="1500" fill="hold"/>
                                        <p:tgtEl>
                                          <p:spTgt spid="30"/>
                                        </p:tgtEl>
                                        <p:attrNameLst>
                                          <p:attrName>ppt_h</p:attrName>
                                        </p:attrNameLst>
                                      </p:cBhvr>
                                      <p:tavLst>
                                        <p:tav tm="0">
                                          <p:val>
                                            <p:fltVal val="0"/>
                                          </p:val>
                                        </p:tav>
                                        <p:tav tm="100000">
                                          <p:val>
                                            <p:strVal val="#ppt_h"/>
                                          </p:val>
                                        </p:tav>
                                      </p:tavLst>
                                    </p:anim>
                                    <p:animEffect transition="in" filter="fade">
                                      <p:cBhvr>
                                        <p:cTn id="12" dur="1500"/>
                                        <p:tgtEl>
                                          <p:spTgt spid="30"/>
                                        </p:tgtEl>
                                      </p:cBhvr>
                                    </p:animEffect>
                                  </p:childTnLst>
                                </p:cTn>
                              </p:par>
                            </p:childTnLst>
                          </p:cTn>
                        </p:par>
                        <p:par>
                          <p:cTn id="13" fill="hold">
                            <p:stCondLst>
                              <p:cond delay="1500"/>
                            </p:stCondLst>
                            <p:childTnLst>
                              <p:par>
                                <p:cTn id="14" presetID="22" presetClass="entr" presetSubtype="1" fill="hold" grpId="0"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up)">
                                      <p:cBhvr>
                                        <p:cTn id="16" dur="500"/>
                                        <p:tgtEl>
                                          <p:spTgt spid="24"/>
                                        </p:tgtEl>
                                      </p:cBhvr>
                                    </p:animEffect>
                                  </p:childTnLst>
                                </p:cTn>
                              </p:par>
                              <p:par>
                                <p:cTn id="17" presetID="53" presetClass="entr" presetSubtype="16"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anim calcmode="lin" valueType="num">
                                      <p:cBhvr>
                                        <p:cTn id="19" dur="1600" fill="hold"/>
                                        <p:tgtEl>
                                          <p:spTgt spid="32"/>
                                        </p:tgtEl>
                                        <p:attrNameLst>
                                          <p:attrName>ppt_w</p:attrName>
                                        </p:attrNameLst>
                                      </p:cBhvr>
                                      <p:tavLst>
                                        <p:tav tm="0">
                                          <p:val>
                                            <p:fltVal val="0"/>
                                          </p:val>
                                        </p:tav>
                                        <p:tav tm="100000">
                                          <p:val>
                                            <p:strVal val="#ppt_w"/>
                                          </p:val>
                                        </p:tav>
                                      </p:tavLst>
                                    </p:anim>
                                    <p:anim calcmode="lin" valueType="num">
                                      <p:cBhvr>
                                        <p:cTn id="20" dur="1600" fill="hold"/>
                                        <p:tgtEl>
                                          <p:spTgt spid="32"/>
                                        </p:tgtEl>
                                        <p:attrNameLst>
                                          <p:attrName>ppt_h</p:attrName>
                                        </p:attrNameLst>
                                      </p:cBhvr>
                                      <p:tavLst>
                                        <p:tav tm="0">
                                          <p:val>
                                            <p:fltVal val="0"/>
                                          </p:val>
                                        </p:tav>
                                        <p:tav tm="100000">
                                          <p:val>
                                            <p:strVal val="#ppt_h"/>
                                          </p:val>
                                        </p:tav>
                                      </p:tavLst>
                                    </p:anim>
                                    <p:animEffect transition="in" filter="fade">
                                      <p:cBhvr>
                                        <p:cTn id="21" dur="1600"/>
                                        <p:tgtEl>
                                          <p:spTgt spid="32"/>
                                        </p:tgtEl>
                                      </p:cBhvr>
                                    </p:animEffect>
                                  </p:childTnLst>
                                </p:cTn>
                              </p:par>
                            </p:childTnLst>
                          </p:cTn>
                        </p:par>
                        <p:par>
                          <p:cTn id="22" fill="hold">
                            <p:stCondLst>
                              <p:cond delay="3100"/>
                            </p:stCondLst>
                            <p:childTnLst>
                              <p:par>
                                <p:cTn id="23" presetID="22" presetClass="entr" presetSubtype="1" fill="hold" grpId="0"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up)">
                                      <p:cBhvr>
                                        <p:cTn id="25" dur="500"/>
                                        <p:tgtEl>
                                          <p:spTgt spid="26"/>
                                        </p:tgtEl>
                                      </p:cBhvr>
                                    </p:animEffect>
                                  </p:childTnLst>
                                </p:cTn>
                              </p:par>
                              <p:par>
                                <p:cTn id="26" presetID="53" presetClass="entr" presetSubtype="16"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1900" fill="hold"/>
                                        <p:tgtEl>
                                          <p:spTgt spid="34"/>
                                        </p:tgtEl>
                                        <p:attrNameLst>
                                          <p:attrName>ppt_w</p:attrName>
                                        </p:attrNameLst>
                                      </p:cBhvr>
                                      <p:tavLst>
                                        <p:tav tm="0">
                                          <p:val>
                                            <p:fltVal val="0"/>
                                          </p:val>
                                        </p:tav>
                                        <p:tav tm="100000">
                                          <p:val>
                                            <p:strVal val="#ppt_w"/>
                                          </p:val>
                                        </p:tav>
                                      </p:tavLst>
                                    </p:anim>
                                    <p:anim calcmode="lin" valueType="num">
                                      <p:cBhvr>
                                        <p:cTn id="29" dur="1900" fill="hold"/>
                                        <p:tgtEl>
                                          <p:spTgt spid="34"/>
                                        </p:tgtEl>
                                        <p:attrNameLst>
                                          <p:attrName>ppt_h</p:attrName>
                                        </p:attrNameLst>
                                      </p:cBhvr>
                                      <p:tavLst>
                                        <p:tav tm="0">
                                          <p:val>
                                            <p:fltVal val="0"/>
                                          </p:val>
                                        </p:tav>
                                        <p:tav tm="100000">
                                          <p:val>
                                            <p:strVal val="#ppt_h"/>
                                          </p:val>
                                        </p:tav>
                                      </p:tavLst>
                                    </p:anim>
                                    <p:animEffect transition="in" filter="fade">
                                      <p:cBhvr>
                                        <p:cTn id="30" dur="19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wipe(left)">
                                      <p:cBhvr>
                                        <p:cTn id="35" dur="500"/>
                                        <p:tgtEl>
                                          <p:spTgt spid="3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left)">
                                      <p:cBhvr>
                                        <p:cTn id="40" dur="500"/>
                                        <p:tgtEl>
                                          <p:spTgt spid="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fade">
                                      <p:cBhvr>
                                        <p:cTn id="43" dur="500"/>
                                        <p:tgtEl>
                                          <p:spTgt spid="3"/>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fade">
                                      <p:cBhvr>
                                        <p:cTn id="4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P spid="24" grpId="0"/>
      <p:bldP spid="26" grpId="0"/>
      <p:bldP spid="38" grpId="0"/>
      <p:bldP spid="4"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48695-0028-FE2F-D9D5-D978556D804C}"/>
            </a:ext>
          </a:extLst>
        </p:cNvPr>
        <p:cNvGrpSpPr/>
        <p:nvPr/>
      </p:nvGrpSpPr>
      <p:grpSpPr>
        <a:xfrm>
          <a:off x="0" y="0"/>
          <a:ext cx="0" cy="0"/>
          <a:chOff x="0" y="0"/>
          <a:chExt cx="0" cy="0"/>
        </a:xfrm>
      </p:grpSpPr>
      <p:sp>
        <p:nvSpPr>
          <p:cNvPr id="3" name="Rettangolo 24">
            <a:extLst>
              <a:ext uri="{FF2B5EF4-FFF2-40B4-BE49-F238E27FC236}">
                <a16:creationId xmlns:a16="http://schemas.microsoft.com/office/drawing/2014/main" id="{1C257369-22AF-59F6-4881-69FA26678A8F}"/>
              </a:ext>
            </a:extLst>
          </p:cNvPr>
          <p:cNvSpPr/>
          <p:nvPr/>
        </p:nvSpPr>
        <p:spPr>
          <a:xfrm>
            <a:off x="531706" y="20904"/>
            <a:ext cx="11222944"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Neutrinos: the smocking gun…with a challenge</a:t>
            </a:r>
          </a:p>
        </p:txBody>
      </p:sp>
      <p:graphicFrame>
        <p:nvGraphicFramePr>
          <p:cNvPr id="2" name="Tabella 1">
            <a:extLst>
              <a:ext uri="{FF2B5EF4-FFF2-40B4-BE49-F238E27FC236}">
                <a16:creationId xmlns:a16="http://schemas.microsoft.com/office/drawing/2014/main" id="{5E79229B-7C69-825C-6FBF-B4792EFB63B0}"/>
              </a:ext>
            </a:extLst>
          </p:cNvPr>
          <p:cNvGraphicFramePr>
            <a:graphicFrameLocks noGrp="1"/>
          </p:cNvGraphicFramePr>
          <p:nvPr>
            <p:extLst>
              <p:ext uri="{D42A27DB-BD31-4B8C-83A1-F6EECF244321}">
                <p14:modId xmlns:p14="http://schemas.microsoft.com/office/powerpoint/2010/main" val="2721369202"/>
              </p:ext>
            </p:extLst>
          </p:nvPr>
        </p:nvGraphicFramePr>
        <p:xfrm>
          <a:off x="552549" y="909988"/>
          <a:ext cx="6259685" cy="1828800"/>
        </p:xfrm>
        <a:graphic>
          <a:graphicData uri="http://schemas.openxmlformats.org/drawingml/2006/table">
            <a:tbl>
              <a:tblPr>
                <a:tableStyleId>{775DCB02-9BB8-47FD-8907-85C794F793BA}</a:tableStyleId>
              </a:tblPr>
              <a:tblGrid>
                <a:gridCol w="2147132">
                  <a:extLst>
                    <a:ext uri="{9D8B030D-6E8A-4147-A177-3AD203B41FA5}">
                      <a16:colId xmlns:a16="http://schemas.microsoft.com/office/drawing/2014/main" val="1300343054"/>
                    </a:ext>
                  </a:extLst>
                </a:gridCol>
                <a:gridCol w="1890751">
                  <a:extLst>
                    <a:ext uri="{9D8B030D-6E8A-4147-A177-3AD203B41FA5}">
                      <a16:colId xmlns:a16="http://schemas.microsoft.com/office/drawing/2014/main" val="3741850793"/>
                    </a:ext>
                  </a:extLst>
                </a:gridCol>
                <a:gridCol w="2221802">
                  <a:extLst>
                    <a:ext uri="{9D8B030D-6E8A-4147-A177-3AD203B41FA5}">
                      <a16:colId xmlns:a16="http://schemas.microsoft.com/office/drawing/2014/main" val="111956288"/>
                    </a:ext>
                  </a:extLst>
                </a:gridCol>
              </a:tblGrid>
              <a:tr h="321312">
                <a:tc>
                  <a:txBody>
                    <a:bodyPr/>
                    <a:lstStyle/>
                    <a:p>
                      <a:pPr algn="ctr">
                        <a:buNone/>
                      </a:pPr>
                      <a:r>
                        <a:rPr lang="it-IT" sz="1600" b="1" dirty="0" err="1"/>
                        <a:t>Question</a:t>
                      </a:r>
                      <a:endParaRPr lang="it-IT" sz="1600" b="1" dirty="0"/>
                    </a:p>
                  </a:txBody>
                  <a:tcPr anchor="ctr"/>
                </a:tc>
                <a:tc>
                  <a:txBody>
                    <a:bodyPr/>
                    <a:lstStyle/>
                    <a:p>
                      <a:pPr algn="ctr">
                        <a:buNone/>
                      </a:pPr>
                      <a:r>
                        <a:rPr lang="it-IT" sz="1600" b="1" dirty="0" err="1"/>
                        <a:t>Neutrinos</a:t>
                      </a:r>
                      <a:r>
                        <a:rPr lang="it-IT" sz="1600" b="1" dirty="0"/>
                        <a:t> </a:t>
                      </a:r>
                      <a:r>
                        <a:rPr lang="it-IT" sz="1600" b="1" dirty="0" err="1"/>
                        <a:t>answer</a:t>
                      </a:r>
                      <a:endParaRPr lang="it-IT" sz="1600" b="1" dirty="0"/>
                    </a:p>
                  </a:txBody>
                  <a:tcPr anchor="ctr"/>
                </a:tc>
                <a:tc>
                  <a:txBody>
                    <a:bodyPr/>
                    <a:lstStyle/>
                    <a:p>
                      <a:pPr algn="ctr">
                        <a:buNone/>
                      </a:pPr>
                      <a:r>
                        <a:rPr lang="it-IT" sz="1600" b="1" dirty="0"/>
                        <a:t>Still </a:t>
                      </a:r>
                      <a:r>
                        <a:rPr lang="it-IT" sz="1600" b="1" dirty="0" err="1"/>
                        <a:t>need</a:t>
                      </a:r>
                      <a:r>
                        <a:rPr lang="it-IT" sz="1600" b="1" dirty="0"/>
                        <a:t>...</a:t>
                      </a:r>
                    </a:p>
                  </a:txBody>
                  <a:tcPr anchor="ctr"/>
                </a:tc>
                <a:extLst>
                  <a:ext uri="{0D108BD9-81ED-4DB2-BD59-A6C34878D82A}">
                    <a16:rowId xmlns:a16="http://schemas.microsoft.com/office/drawing/2014/main" val="1308989459"/>
                  </a:ext>
                </a:extLst>
              </a:tr>
              <a:tr h="321312">
                <a:tc>
                  <a:txBody>
                    <a:bodyPr/>
                    <a:lstStyle/>
                    <a:p>
                      <a:pPr>
                        <a:buNone/>
                      </a:pPr>
                      <a:r>
                        <a:rPr lang="it-IT" sz="1600"/>
                        <a:t>Are hadrons involved?</a:t>
                      </a:r>
                    </a:p>
                  </a:txBody>
                  <a:tcPr anchor="ctr"/>
                </a:tc>
                <a:tc>
                  <a:txBody>
                    <a:bodyPr/>
                    <a:lstStyle/>
                    <a:p>
                      <a:pPr algn="ctr">
                        <a:buNone/>
                      </a:pPr>
                      <a:r>
                        <a:rPr lang="it-IT" sz="1600" dirty="0"/>
                        <a:t> YES</a:t>
                      </a:r>
                    </a:p>
                  </a:txBody>
                  <a:tcPr anchor="ctr"/>
                </a:tc>
                <a:tc>
                  <a:txBody>
                    <a:bodyPr/>
                    <a:lstStyle/>
                    <a:p>
                      <a:pPr algn="ctr">
                        <a:buNone/>
                      </a:pPr>
                      <a:r>
                        <a:rPr lang="it-IT" sz="1600"/>
                        <a:t>—</a:t>
                      </a:r>
                    </a:p>
                  </a:txBody>
                  <a:tcPr anchor="ctr"/>
                </a:tc>
                <a:extLst>
                  <a:ext uri="{0D108BD9-81ED-4DB2-BD59-A6C34878D82A}">
                    <a16:rowId xmlns:a16="http://schemas.microsoft.com/office/drawing/2014/main" val="237573814"/>
                  </a:ext>
                </a:extLst>
              </a:tr>
              <a:tr h="562296">
                <a:tc>
                  <a:txBody>
                    <a:bodyPr/>
                    <a:lstStyle/>
                    <a:p>
                      <a:pPr>
                        <a:buNone/>
                      </a:pPr>
                      <a:r>
                        <a:rPr lang="it-IT" sz="1600"/>
                        <a:t>How many can we detect?</a:t>
                      </a:r>
                    </a:p>
                  </a:txBody>
                  <a:tcPr anchor="ctr"/>
                </a:tc>
                <a:tc>
                  <a:txBody>
                    <a:bodyPr/>
                    <a:lstStyle/>
                    <a:p>
                      <a:pPr algn="ctr">
                        <a:buNone/>
                      </a:pPr>
                      <a:r>
                        <a:rPr lang="it-IT" sz="1600" dirty="0" err="1"/>
                        <a:t>Only</a:t>
                      </a:r>
                      <a:r>
                        <a:rPr lang="it-IT" sz="1600" dirty="0"/>
                        <a:t> a </a:t>
                      </a:r>
                      <a:r>
                        <a:rPr lang="it-IT" sz="1600" dirty="0" err="1"/>
                        <a:t>few</a:t>
                      </a:r>
                      <a:r>
                        <a:rPr lang="it-IT" sz="1600" dirty="0"/>
                        <a:t> </a:t>
                      </a:r>
                    </a:p>
                    <a:p>
                      <a:pPr algn="ctr">
                        <a:buNone/>
                      </a:pPr>
                      <a:r>
                        <a:rPr lang="it-IT" sz="1600" dirty="0"/>
                        <a:t>(</a:t>
                      </a:r>
                      <a:r>
                        <a:rPr lang="it-IT" sz="1600" dirty="0" err="1"/>
                        <a:t>years</a:t>
                      </a:r>
                      <a:r>
                        <a:rPr lang="it-IT" sz="1600" dirty="0"/>
                        <a:t> of </a:t>
                      </a:r>
                      <a:r>
                        <a:rPr lang="it-IT" sz="1600" dirty="0" err="1"/>
                        <a:t>exposure</a:t>
                      </a:r>
                      <a:r>
                        <a:rPr lang="it-IT" sz="1600" dirty="0"/>
                        <a:t>)</a:t>
                      </a:r>
                    </a:p>
                  </a:txBody>
                  <a:tcPr anchor="ctr"/>
                </a:tc>
                <a:tc>
                  <a:txBody>
                    <a:bodyPr/>
                    <a:lstStyle/>
                    <a:p>
                      <a:pPr algn="ctr">
                        <a:buNone/>
                      </a:pPr>
                      <a:r>
                        <a:rPr lang="it-IT" sz="1600" dirty="0"/>
                        <a:t>Larger detectors</a:t>
                      </a:r>
                    </a:p>
                  </a:txBody>
                  <a:tcPr anchor="ctr"/>
                </a:tc>
                <a:extLst>
                  <a:ext uri="{0D108BD9-81ED-4DB2-BD59-A6C34878D82A}">
                    <a16:rowId xmlns:a16="http://schemas.microsoft.com/office/drawing/2014/main" val="455799033"/>
                  </a:ext>
                </a:extLst>
              </a:tr>
              <a:tr h="321312">
                <a:tc>
                  <a:txBody>
                    <a:bodyPr/>
                    <a:lstStyle/>
                    <a:p>
                      <a:pPr>
                        <a:buNone/>
                      </a:pPr>
                      <a:r>
                        <a:rPr lang="it-IT" sz="1600"/>
                        <a:t>Which object produced them?</a:t>
                      </a:r>
                    </a:p>
                  </a:txBody>
                  <a:tcPr anchor="ctr"/>
                </a:tc>
                <a:tc>
                  <a:txBody>
                    <a:bodyPr/>
                    <a:lstStyle/>
                    <a:p>
                      <a:pPr algn="ctr">
                        <a:buNone/>
                      </a:pPr>
                      <a:r>
                        <a:rPr lang="it-IT" sz="1600" dirty="0"/>
                        <a:t>NO - low </a:t>
                      </a:r>
                      <a:r>
                        <a:rPr lang="it-IT" sz="1600" dirty="0" err="1"/>
                        <a:t>ang</a:t>
                      </a:r>
                      <a:r>
                        <a:rPr lang="it-IT" sz="1600" dirty="0"/>
                        <a:t> </a:t>
                      </a:r>
                      <a:r>
                        <a:rPr lang="it-IT" sz="1600" dirty="0" err="1"/>
                        <a:t>resolution</a:t>
                      </a:r>
                      <a:endParaRPr lang="it-IT" sz="1600" dirty="0"/>
                    </a:p>
                  </a:txBody>
                  <a:tcPr anchor="ctr"/>
                </a:tc>
                <a:tc>
                  <a:txBody>
                    <a:bodyPr/>
                    <a:lstStyle/>
                    <a:p>
                      <a:pPr algn="ctr">
                        <a:buNone/>
                      </a:pPr>
                      <a:r>
                        <a:rPr lang="it-IT" sz="1600" dirty="0"/>
                        <a:t>MW </a:t>
                      </a:r>
                      <a:r>
                        <a:rPr lang="it-IT" sz="1600" dirty="0" err="1"/>
                        <a:t>observations</a:t>
                      </a:r>
                      <a:endParaRPr lang="it-IT" sz="1600" dirty="0"/>
                    </a:p>
                  </a:txBody>
                  <a:tcPr anchor="ctr"/>
                </a:tc>
                <a:extLst>
                  <a:ext uri="{0D108BD9-81ED-4DB2-BD59-A6C34878D82A}">
                    <a16:rowId xmlns:a16="http://schemas.microsoft.com/office/drawing/2014/main" val="1019398866"/>
                  </a:ext>
                </a:extLst>
              </a:tr>
            </a:tbl>
          </a:graphicData>
        </a:graphic>
      </p:graphicFrame>
      <p:sp>
        <p:nvSpPr>
          <p:cNvPr id="18" name="CasellaDiTesto 17">
            <a:extLst>
              <a:ext uri="{FF2B5EF4-FFF2-40B4-BE49-F238E27FC236}">
                <a16:creationId xmlns:a16="http://schemas.microsoft.com/office/drawing/2014/main" id="{D5010AD8-842A-F523-7584-6AA27B57D913}"/>
              </a:ext>
            </a:extLst>
          </p:cNvPr>
          <p:cNvSpPr txBox="1"/>
          <p:nvPr/>
        </p:nvSpPr>
        <p:spPr>
          <a:xfrm>
            <a:off x="6289524" y="4553924"/>
            <a:ext cx="5491480" cy="1569660"/>
          </a:xfrm>
          <a:prstGeom prst="rect">
            <a:avLst/>
          </a:prstGeom>
          <a:noFill/>
        </p:spPr>
        <p:txBody>
          <a:bodyPr wrap="square">
            <a:spAutoFit/>
          </a:bodyPr>
          <a:lstStyle/>
          <a:p>
            <a:pPr algn="ctr">
              <a:buNone/>
            </a:pPr>
            <a:r>
              <a:rPr lang="it-IT" sz="3200" b="1" dirty="0">
                <a:solidFill>
                  <a:schemeClr val="bg1"/>
                </a:solidFill>
                <a:latin typeface="Segoe Print" panose="02000600000000000000" pitchFamily="2" charset="0"/>
              </a:rPr>
              <a:t>In the </a:t>
            </a:r>
            <a:r>
              <a:rPr lang="it-IT" sz="3200" b="1" dirty="0" err="1">
                <a:solidFill>
                  <a:schemeClr val="bg1"/>
                </a:solidFill>
                <a:latin typeface="Segoe Print" panose="02000600000000000000" pitchFamily="2" charset="0"/>
              </a:rPr>
              <a:t>meanwhile</a:t>
            </a:r>
            <a:r>
              <a:rPr lang="it-IT" sz="3200" b="1" dirty="0">
                <a:solidFill>
                  <a:schemeClr val="bg1"/>
                </a:solidFill>
                <a:latin typeface="Segoe Print" panose="02000600000000000000" pitchFamily="2" charset="0"/>
              </a:rPr>
              <a:t>, </a:t>
            </a:r>
          </a:p>
          <a:p>
            <a:pPr algn="ctr">
              <a:buNone/>
            </a:pPr>
            <a:r>
              <a:rPr lang="it-IT" sz="3200" b="1" dirty="0" err="1">
                <a:solidFill>
                  <a:schemeClr val="bg1"/>
                </a:solidFill>
                <a:latin typeface="Segoe Print" panose="02000600000000000000" pitchFamily="2" charset="0"/>
              </a:rPr>
              <a:t>we</a:t>
            </a:r>
            <a:r>
              <a:rPr lang="it-IT" sz="3200" b="1" dirty="0">
                <a:solidFill>
                  <a:schemeClr val="bg1"/>
                </a:solidFill>
                <a:latin typeface="Segoe Print" panose="02000600000000000000" pitchFamily="2" charset="0"/>
              </a:rPr>
              <a:t> </a:t>
            </a:r>
            <a:r>
              <a:rPr lang="it-IT" sz="3200" b="1" dirty="0" err="1">
                <a:solidFill>
                  <a:schemeClr val="bg1"/>
                </a:solidFill>
                <a:latin typeface="Segoe Print" panose="02000600000000000000" pitchFamily="2" charset="0"/>
              </a:rPr>
              <a:t>should</a:t>
            </a:r>
            <a:r>
              <a:rPr lang="it-IT" sz="3200" b="1" dirty="0">
                <a:solidFill>
                  <a:schemeClr val="bg1"/>
                </a:solidFill>
                <a:latin typeface="Segoe Print" panose="02000600000000000000" pitchFamily="2" charset="0"/>
              </a:rPr>
              <a:t> focus on the MeV band!</a:t>
            </a:r>
          </a:p>
        </p:txBody>
      </p:sp>
      <p:grpSp>
        <p:nvGrpSpPr>
          <p:cNvPr id="19" name="Gruppo 18">
            <a:extLst>
              <a:ext uri="{FF2B5EF4-FFF2-40B4-BE49-F238E27FC236}">
                <a16:creationId xmlns:a16="http://schemas.microsoft.com/office/drawing/2014/main" id="{C91E6A2E-3E3B-33CB-8F41-A7F2E0B73FBB}"/>
              </a:ext>
            </a:extLst>
          </p:cNvPr>
          <p:cNvGrpSpPr/>
          <p:nvPr/>
        </p:nvGrpSpPr>
        <p:grpSpPr>
          <a:xfrm>
            <a:off x="7435606" y="714995"/>
            <a:ext cx="4211518" cy="3106970"/>
            <a:chOff x="7435606" y="714995"/>
            <a:chExt cx="4211518" cy="3106970"/>
          </a:xfrm>
        </p:grpSpPr>
        <p:grpSp>
          <p:nvGrpSpPr>
            <p:cNvPr id="4" name="Gruppo 3">
              <a:extLst>
                <a:ext uri="{FF2B5EF4-FFF2-40B4-BE49-F238E27FC236}">
                  <a16:creationId xmlns:a16="http://schemas.microsoft.com/office/drawing/2014/main" id="{FE6FB255-2EA8-DB09-B722-27B415AE082A}"/>
                </a:ext>
              </a:extLst>
            </p:cNvPr>
            <p:cNvGrpSpPr/>
            <p:nvPr/>
          </p:nvGrpSpPr>
          <p:grpSpPr>
            <a:xfrm>
              <a:off x="7435606" y="714995"/>
              <a:ext cx="4211518" cy="3106970"/>
              <a:chOff x="7070312" y="721828"/>
              <a:chExt cx="4684338" cy="3088172"/>
            </a:xfrm>
          </p:grpSpPr>
          <p:grpSp>
            <p:nvGrpSpPr>
              <p:cNvPr id="6" name="Gruppo 5">
                <a:extLst>
                  <a:ext uri="{FF2B5EF4-FFF2-40B4-BE49-F238E27FC236}">
                    <a16:creationId xmlns:a16="http://schemas.microsoft.com/office/drawing/2014/main" id="{978513D9-BB0F-BC68-373C-1056C4AEA684}"/>
                  </a:ext>
                </a:extLst>
              </p:cNvPr>
              <p:cNvGrpSpPr/>
              <p:nvPr/>
            </p:nvGrpSpPr>
            <p:grpSpPr>
              <a:xfrm>
                <a:off x="7070312" y="721828"/>
                <a:ext cx="4684338" cy="3088172"/>
                <a:chOff x="7070312" y="2982428"/>
                <a:chExt cx="4684338" cy="3088172"/>
              </a:xfrm>
            </p:grpSpPr>
            <p:pic>
              <p:nvPicPr>
                <p:cNvPr id="8" name="Immagine 7">
                  <a:extLst>
                    <a:ext uri="{FF2B5EF4-FFF2-40B4-BE49-F238E27FC236}">
                      <a16:creationId xmlns:a16="http://schemas.microsoft.com/office/drawing/2014/main" id="{1E08CBF7-0704-56BE-1912-A655D6EAAC61}"/>
                    </a:ext>
                  </a:extLst>
                </p:cNvPr>
                <p:cNvPicPr>
                  <a:picLocks noChangeAspect="1"/>
                </p:cNvPicPr>
                <p:nvPr/>
              </p:nvPicPr>
              <p:blipFill>
                <a:blip r:embed="rId3"/>
                <a:srcRect b="44895"/>
                <a:stretch>
                  <a:fillRect/>
                </a:stretch>
              </p:blipFill>
              <p:spPr>
                <a:xfrm>
                  <a:off x="7070313" y="5918199"/>
                  <a:ext cx="4684337" cy="152401"/>
                </a:xfrm>
                <a:prstGeom prst="rect">
                  <a:avLst/>
                </a:prstGeom>
              </p:spPr>
            </p:pic>
            <p:pic>
              <p:nvPicPr>
                <p:cNvPr id="10" name="Immagine 9">
                  <a:extLst>
                    <a:ext uri="{FF2B5EF4-FFF2-40B4-BE49-F238E27FC236}">
                      <a16:creationId xmlns:a16="http://schemas.microsoft.com/office/drawing/2014/main" id="{786C1A85-7C97-5427-216C-3ACAC565DF35}"/>
                    </a:ext>
                  </a:extLst>
                </p:cNvPr>
                <p:cNvPicPr>
                  <a:picLocks noChangeAspect="1"/>
                </p:cNvPicPr>
                <p:nvPr/>
              </p:nvPicPr>
              <p:blipFill>
                <a:blip r:embed="rId4"/>
                <a:srcRect r="418" b="30911"/>
                <a:stretch>
                  <a:fillRect/>
                </a:stretch>
              </p:blipFill>
              <p:spPr>
                <a:xfrm>
                  <a:off x="7070312" y="2982428"/>
                  <a:ext cx="4684337" cy="2935772"/>
                </a:xfrm>
                <a:prstGeom prst="rect">
                  <a:avLst/>
                </a:prstGeom>
              </p:spPr>
            </p:pic>
          </p:grpSp>
          <p:sp>
            <p:nvSpPr>
              <p:cNvPr id="7" name="Text Box 8">
                <a:extLst>
                  <a:ext uri="{FF2B5EF4-FFF2-40B4-BE49-F238E27FC236}">
                    <a16:creationId xmlns:a16="http://schemas.microsoft.com/office/drawing/2014/main" id="{59E5CF6C-39A3-2396-28CF-9E9840A06381}"/>
                  </a:ext>
                </a:extLst>
              </p:cNvPr>
              <p:cNvSpPr txBox="1">
                <a:spLocks noChangeArrowheads="1"/>
              </p:cNvSpPr>
              <p:nvPr/>
            </p:nvSpPr>
            <p:spPr bwMode="auto">
              <a:xfrm>
                <a:off x="7521750" y="954401"/>
                <a:ext cx="1327812" cy="935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lvl="0" indent="0"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Kristen ITC" panose="03050502040202030202" pitchFamily="66" charset="0"/>
                    <a:ea typeface="+mn-ea"/>
                    <a:cs typeface="+mn-cs"/>
                  </a:rPr>
                  <a:t>5yr </a:t>
                </a:r>
                <a:r>
                  <a:rPr kumimoji="0" lang="en-US" sz="1200" b="1" i="0" u="none" strike="noStrike" kern="1200" cap="none" spc="0" normalizeH="0" baseline="0" noProof="0" dirty="0">
                    <a:ln>
                      <a:noFill/>
                    </a:ln>
                    <a:solidFill>
                      <a:srgbClr val="FF0000"/>
                    </a:solidFill>
                    <a:effectLst/>
                    <a:uLnTx/>
                    <a:uFillTx/>
                    <a:latin typeface="Kristen ITC" panose="03050502040202030202" pitchFamily="66" charset="0"/>
                    <a:ea typeface="+mn-ea"/>
                    <a:cs typeface="+mn-cs"/>
                    <a:sym typeface="Wingdings" panose="05000000000000000000" pitchFamily="2" charset="2"/>
                  </a:rPr>
                  <a:t> 5</a:t>
                </a:r>
                <a:endParaRPr kumimoji="0" lang="en-US" sz="1200" b="1" i="0" u="none" strike="noStrike" kern="1200" cap="none" spc="0" normalizeH="0" noProof="0" dirty="0">
                  <a:ln>
                    <a:noFill/>
                  </a:ln>
                  <a:solidFill>
                    <a:srgbClr val="FF0000"/>
                  </a:solidFill>
                  <a:effectLst/>
                  <a:uLnTx/>
                  <a:uFillTx/>
                  <a:latin typeface="Kristen ITC" panose="03050502040202030202" pitchFamily="66" charset="0"/>
                  <a:ea typeface="+mn-ea"/>
                  <a:cs typeface="+mn-cs"/>
                  <a:sym typeface="Wingdings" panose="05000000000000000000" pitchFamily="2" charset="2"/>
                </a:endParaRPr>
              </a:p>
              <a:p>
                <a:pPr marL="0" marR="0" lvl="0" indent="0" defTabSz="914400" rtl="0" eaLnBrk="1" fontAlgn="auto" latinLnBrk="0" hangingPunct="1">
                  <a:lnSpc>
                    <a:spcPct val="100000"/>
                  </a:lnSpc>
                  <a:spcBef>
                    <a:spcPct val="50000"/>
                  </a:spcBef>
                  <a:spcAft>
                    <a:spcPts val="0"/>
                  </a:spcAft>
                  <a:buClrTx/>
                  <a:buSzTx/>
                  <a:buFontTx/>
                  <a:buNone/>
                  <a:tabLst/>
                  <a:defRPr/>
                </a:pPr>
                <a:r>
                  <a:rPr lang="en-US" sz="1200" b="1" baseline="0" dirty="0">
                    <a:solidFill>
                      <a:srgbClr val="FF0000"/>
                    </a:solidFill>
                    <a:latin typeface="Kristen ITC" panose="03050502040202030202" pitchFamily="66" charset="0"/>
                    <a:sym typeface="Wingdings" panose="05000000000000000000" pitchFamily="2" charset="2"/>
                  </a:rPr>
                  <a:t>10</a:t>
                </a:r>
                <a:r>
                  <a:rPr lang="en-US" sz="1200" b="1" dirty="0">
                    <a:solidFill>
                      <a:srgbClr val="FF0000"/>
                    </a:solidFill>
                    <a:latin typeface="Kristen ITC" panose="03050502040202030202" pitchFamily="66" charset="0"/>
                    <a:sym typeface="Wingdings" panose="05000000000000000000" pitchFamily="2" charset="2"/>
                  </a:rPr>
                  <a:t> yrs  10</a:t>
                </a:r>
              </a:p>
              <a:p>
                <a:pPr marL="0" marR="0" lvl="0" indent="0" defTabSz="914400" rtl="0" eaLnBrk="1" fontAlgn="auto" latinLnBrk="0" hangingPunct="1">
                  <a:lnSpc>
                    <a:spcPct val="100000"/>
                  </a:lnSpc>
                  <a:spcBef>
                    <a:spcPct val="5000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Kristen ITC" panose="03050502040202030202" pitchFamily="66" charset="0"/>
                    <a:ea typeface="+mn-ea"/>
                    <a:cs typeface="+mn-cs"/>
                    <a:sym typeface="Wingdings" panose="05000000000000000000" pitchFamily="2" charset="2"/>
                  </a:rPr>
                  <a:t>20</a:t>
                </a:r>
                <a:r>
                  <a:rPr kumimoji="0" lang="en-US" sz="1200" b="1" i="0" u="none" strike="noStrike" kern="1200" cap="none" spc="0" normalizeH="0" noProof="0" dirty="0">
                    <a:ln>
                      <a:noFill/>
                    </a:ln>
                    <a:solidFill>
                      <a:srgbClr val="FF0000"/>
                    </a:solidFill>
                    <a:effectLst/>
                    <a:uLnTx/>
                    <a:uFillTx/>
                    <a:latin typeface="Kristen ITC" panose="03050502040202030202" pitchFamily="66" charset="0"/>
                    <a:ea typeface="+mn-ea"/>
                    <a:cs typeface="+mn-cs"/>
                    <a:sym typeface="Wingdings" panose="05000000000000000000" pitchFamily="2" charset="2"/>
                  </a:rPr>
                  <a:t> yrs  16</a:t>
                </a:r>
                <a:endParaRPr kumimoji="0" lang="en-US" sz="1200" b="1" i="0" u="none" strike="noStrike" kern="1200" cap="none" spc="0" normalizeH="0" baseline="0" noProof="0" dirty="0">
                  <a:ln>
                    <a:noFill/>
                  </a:ln>
                  <a:solidFill>
                    <a:srgbClr val="FF0000"/>
                  </a:solidFill>
                  <a:effectLst/>
                  <a:uLnTx/>
                  <a:uFillTx/>
                  <a:latin typeface="Kristen ITC" panose="03050502040202030202" pitchFamily="66" charset="0"/>
                  <a:ea typeface="+mn-ea"/>
                  <a:cs typeface="+mn-cs"/>
                </a:endParaRPr>
              </a:p>
            </p:txBody>
          </p:sp>
        </p:grpSp>
        <p:sp>
          <p:nvSpPr>
            <p:cNvPr id="14" name="CasellaDiTesto 13">
              <a:extLst>
                <a:ext uri="{FF2B5EF4-FFF2-40B4-BE49-F238E27FC236}">
                  <a16:creationId xmlns:a16="http://schemas.microsoft.com/office/drawing/2014/main" id="{9BCEAA49-3548-590F-11A7-381155C0BB52}"/>
                </a:ext>
              </a:extLst>
            </p:cNvPr>
            <p:cNvSpPr txBox="1"/>
            <p:nvPr/>
          </p:nvSpPr>
          <p:spPr>
            <a:xfrm>
              <a:off x="8442766" y="3391636"/>
              <a:ext cx="105433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(Parisi+26)</a:t>
              </a:r>
            </a:p>
          </p:txBody>
        </p:sp>
      </p:grpSp>
      <p:sp>
        <p:nvSpPr>
          <p:cNvPr id="5" name="Ovale 4">
            <a:extLst>
              <a:ext uri="{FF2B5EF4-FFF2-40B4-BE49-F238E27FC236}">
                <a16:creationId xmlns:a16="http://schemas.microsoft.com/office/drawing/2014/main" id="{420DC2D7-2422-DE71-1BA8-FE636AA01CB0}"/>
              </a:ext>
            </a:extLst>
          </p:cNvPr>
          <p:cNvSpPr/>
          <p:nvPr/>
        </p:nvSpPr>
        <p:spPr>
          <a:xfrm>
            <a:off x="10064509" y="1890338"/>
            <a:ext cx="259374" cy="26988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CasellaDiTesto 10">
            <a:extLst>
              <a:ext uri="{FF2B5EF4-FFF2-40B4-BE49-F238E27FC236}">
                <a16:creationId xmlns:a16="http://schemas.microsoft.com/office/drawing/2014/main" id="{DF597037-510D-62DC-342B-F82C329258B7}"/>
              </a:ext>
            </a:extLst>
          </p:cNvPr>
          <p:cNvSpPr txBox="1"/>
          <p:nvPr/>
        </p:nvSpPr>
        <p:spPr>
          <a:xfrm>
            <a:off x="10285863" y="1900493"/>
            <a:ext cx="582767"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W51</a:t>
            </a:r>
          </a:p>
        </p:txBody>
      </p:sp>
      <p:grpSp>
        <p:nvGrpSpPr>
          <p:cNvPr id="20" name="Gruppo 19">
            <a:extLst>
              <a:ext uri="{FF2B5EF4-FFF2-40B4-BE49-F238E27FC236}">
                <a16:creationId xmlns:a16="http://schemas.microsoft.com/office/drawing/2014/main" id="{F911632D-BE3F-63F6-1D0C-F194010BE906}"/>
              </a:ext>
            </a:extLst>
          </p:cNvPr>
          <p:cNvGrpSpPr/>
          <p:nvPr/>
        </p:nvGrpSpPr>
        <p:grpSpPr>
          <a:xfrm>
            <a:off x="440392" y="3166700"/>
            <a:ext cx="5095735" cy="3348760"/>
            <a:chOff x="440392" y="3166700"/>
            <a:chExt cx="5095735" cy="3348760"/>
          </a:xfrm>
        </p:grpSpPr>
        <p:pic>
          <p:nvPicPr>
            <p:cNvPr id="12" name="Immagine 11">
              <a:extLst>
                <a:ext uri="{FF2B5EF4-FFF2-40B4-BE49-F238E27FC236}">
                  <a16:creationId xmlns:a16="http://schemas.microsoft.com/office/drawing/2014/main" id="{A56235B9-D4D2-7BE5-5B11-3A790E7AEC0C}"/>
                </a:ext>
              </a:extLst>
            </p:cNvPr>
            <p:cNvPicPr>
              <a:picLocks noChangeAspect="1"/>
            </p:cNvPicPr>
            <p:nvPr/>
          </p:nvPicPr>
          <p:blipFill>
            <a:blip r:embed="rId5"/>
            <a:stretch>
              <a:fillRect/>
            </a:stretch>
          </p:blipFill>
          <p:spPr>
            <a:xfrm>
              <a:off x="440392" y="3166700"/>
              <a:ext cx="5095735" cy="3348760"/>
            </a:xfrm>
            <a:prstGeom prst="rect">
              <a:avLst/>
            </a:prstGeom>
          </p:spPr>
        </p:pic>
        <p:sp>
          <p:nvSpPr>
            <p:cNvPr id="16" name="CasellaDiTesto 15">
              <a:extLst>
                <a:ext uri="{FF2B5EF4-FFF2-40B4-BE49-F238E27FC236}">
                  <a16:creationId xmlns:a16="http://schemas.microsoft.com/office/drawing/2014/main" id="{87EA26D9-6014-EC40-8065-03BCB679D04D}"/>
                </a:ext>
              </a:extLst>
            </p:cNvPr>
            <p:cNvSpPr txBox="1"/>
            <p:nvPr/>
          </p:nvSpPr>
          <p:spPr>
            <a:xfrm>
              <a:off x="4222362" y="6238461"/>
              <a:ext cx="1313765"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(Sunny work)</a:t>
              </a:r>
            </a:p>
          </p:txBody>
        </p:sp>
        <p:sp>
          <p:nvSpPr>
            <p:cNvPr id="17" name="Rettangolo 16">
              <a:extLst>
                <a:ext uri="{FF2B5EF4-FFF2-40B4-BE49-F238E27FC236}">
                  <a16:creationId xmlns:a16="http://schemas.microsoft.com/office/drawing/2014/main" id="{AE969CA8-A708-1F43-20F4-F7BDCB8BE527}"/>
                </a:ext>
              </a:extLst>
            </p:cNvPr>
            <p:cNvSpPr/>
            <p:nvPr/>
          </p:nvSpPr>
          <p:spPr>
            <a:xfrm>
              <a:off x="3626826" y="3961086"/>
              <a:ext cx="1670539" cy="3516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PRELIMINARY</a:t>
              </a:r>
            </a:p>
          </p:txBody>
        </p:sp>
      </p:grpSp>
    </p:spTree>
    <p:extLst>
      <p:ext uri="{BB962C8B-B14F-4D97-AF65-F5344CB8AC3E}">
        <p14:creationId xmlns:p14="http://schemas.microsoft.com/office/powerpoint/2010/main" val="27453161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53" presetClass="entr" presetSubtype="16"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ppt_w</p:attrName>
                                        </p:attrNameLst>
                                      </p:cBhvr>
                                      <p:tavLst>
                                        <p:tav tm="0">
                                          <p:val>
                                            <p:fltVal val="0"/>
                                          </p:val>
                                        </p:tav>
                                        <p:tav tm="100000">
                                          <p:val>
                                            <p:strVal val="#ppt_w"/>
                                          </p:val>
                                        </p:tav>
                                      </p:tavLst>
                                    </p:anim>
                                    <p:anim calcmode="lin" valueType="num">
                                      <p:cBhvr>
                                        <p:cTn id="19" dur="500" fill="hold"/>
                                        <p:tgtEl>
                                          <p:spTgt spid="20"/>
                                        </p:tgtEl>
                                        <p:attrNameLst>
                                          <p:attrName>ppt_h</p:attrName>
                                        </p:attrNameLst>
                                      </p:cBhvr>
                                      <p:tavLst>
                                        <p:tav tm="0">
                                          <p:val>
                                            <p:fltVal val="0"/>
                                          </p:val>
                                        </p:tav>
                                        <p:tav tm="100000">
                                          <p:val>
                                            <p:strVal val="#ppt_h"/>
                                          </p:val>
                                        </p:tav>
                                      </p:tavLst>
                                    </p:anim>
                                    <p:animEffect transition="in" filter="fade">
                                      <p:cBhvr>
                                        <p:cTn id="20" dur="5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5"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24">
            <a:extLst>
              <a:ext uri="{FF2B5EF4-FFF2-40B4-BE49-F238E27FC236}">
                <a16:creationId xmlns:a16="http://schemas.microsoft.com/office/drawing/2014/main" id="{9DE9A72E-C7B7-B97E-9D27-1A194417A83F}"/>
              </a:ext>
            </a:extLst>
          </p:cNvPr>
          <p:cNvSpPr/>
          <p:nvPr/>
        </p:nvSpPr>
        <p:spPr>
          <a:xfrm>
            <a:off x="2824980" y="-11489"/>
            <a:ext cx="6724918"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We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need</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to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fill</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the MeV gap</a:t>
            </a:r>
          </a:p>
        </p:txBody>
      </p:sp>
      <p:pic>
        <p:nvPicPr>
          <p:cNvPr id="13" name="Immagine 12">
            <a:extLst>
              <a:ext uri="{FF2B5EF4-FFF2-40B4-BE49-F238E27FC236}">
                <a16:creationId xmlns:a16="http://schemas.microsoft.com/office/drawing/2014/main" id="{F90CF170-72CD-77C6-C371-3D90EB7CA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2958" y="1692663"/>
            <a:ext cx="7220349" cy="3969551"/>
          </a:xfrm>
          <a:prstGeom prst="rect">
            <a:avLst/>
          </a:prstGeom>
        </p:spPr>
      </p:pic>
      <p:sp>
        <p:nvSpPr>
          <p:cNvPr id="3" name="CasellaDiTesto 2">
            <a:extLst>
              <a:ext uri="{FF2B5EF4-FFF2-40B4-BE49-F238E27FC236}">
                <a16:creationId xmlns:a16="http://schemas.microsoft.com/office/drawing/2014/main" id="{F6977F12-1E6D-78DC-35ED-70B1E477074C}"/>
              </a:ext>
            </a:extLst>
          </p:cNvPr>
          <p:cNvSpPr txBox="1"/>
          <p:nvPr/>
        </p:nvSpPr>
        <p:spPr>
          <a:xfrm>
            <a:off x="5393468" y="1098168"/>
            <a:ext cx="6095266"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dirty="0">
                <a:ln w="11430"/>
                <a:solidFill>
                  <a:schemeClr val="bg1"/>
                </a:soli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The </a:t>
            </a:r>
            <a:r>
              <a:rPr lang="it-IT" sz="2000" dirty="0" err="1">
                <a:ln w="11430"/>
                <a:solidFill>
                  <a:schemeClr val="bg1"/>
                </a:soli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example</a:t>
            </a:r>
            <a:r>
              <a:rPr lang="it-IT" sz="2000" dirty="0">
                <a:ln w="11430"/>
                <a:solidFill>
                  <a:schemeClr val="bg1"/>
                </a:soli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 of the Cygnus Region</a:t>
            </a:r>
            <a:endParaRPr kumimoji="0" lang="it-IT" sz="2000" b="0" i="0" u="none" strike="noStrike" kern="1200" cap="none" spc="0" normalizeH="0" baseline="0" noProof="0" dirty="0">
              <a:ln w="11430"/>
              <a:solidFill>
                <a:schemeClr val="bg1"/>
              </a:soli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5" name="CasellaDiTesto 4">
            <a:extLst>
              <a:ext uri="{FF2B5EF4-FFF2-40B4-BE49-F238E27FC236}">
                <a16:creationId xmlns:a16="http://schemas.microsoft.com/office/drawing/2014/main" id="{3AA3FC1B-E531-7FD7-16B7-C5377636166B}"/>
              </a:ext>
            </a:extLst>
          </p:cNvPr>
          <p:cNvSpPr txBox="1"/>
          <p:nvPr/>
        </p:nvSpPr>
        <p:spPr>
          <a:xfrm>
            <a:off x="114143" y="872532"/>
            <a:ext cx="4501866" cy="707886"/>
          </a:xfrm>
          <a:prstGeom prst="rect">
            <a:avLst/>
          </a:prstGeom>
          <a:noFill/>
        </p:spPr>
        <p:txBody>
          <a:bodyPr wrap="square">
            <a:spAutoFit/>
          </a:bodyPr>
          <a:lstStyle/>
          <a:p>
            <a:pPr algn="ctr" rtl="0" fontAlgn="base"/>
            <a:r>
              <a:rPr lang="it-IT" sz="2000" b="1" i="0" u="none" strike="noStrike" dirty="0">
                <a:solidFill>
                  <a:srgbClr val="FFFF00"/>
                </a:solidFill>
                <a:effectLst/>
                <a:latin typeface="Segoe Print" panose="02000600000000000000" pitchFamily="2" charset="0"/>
              </a:rPr>
              <a:t>Pion </a:t>
            </a:r>
            <a:r>
              <a:rPr lang="it-IT" sz="2000" b="1" i="0" u="none" strike="noStrike" dirty="0" err="1">
                <a:solidFill>
                  <a:srgbClr val="FFFF00"/>
                </a:solidFill>
                <a:effectLst/>
                <a:latin typeface="Segoe Print" panose="02000600000000000000" pitchFamily="2" charset="0"/>
              </a:rPr>
              <a:t>bump</a:t>
            </a:r>
            <a:r>
              <a:rPr lang="it-IT" sz="2000" b="1" i="0" u="none" strike="noStrike" dirty="0">
                <a:solidFill>
                  <a:srgbClr val="FFFF00"/>
                </a:solidFill>
                <a:effectLst/>
                <a:latin typeface="Segoe Print" panose="02000600000000000000" pitchFamily="2" charset="0"/>
              </a:rPr>
              <a:t> (10–300 MeV) </a:t>
            </a:r>
            <a:r>
              <a:rPr lang="it-IT" sz="2000" b="1" i="0" u="none" strike="noStrike" dirty="0" err="1">
                <a:solidFill>
                  <a:srgbClr val="FFFF00"/>
                </a:solidFill>
                <a:effectLst/>
                <a:latin typeface="Segoe Print" panose="02000600000000000000" pitchFamily="2" charset="0"/>
              </a:rPr>
              <a:t>is</a:t>
            </a:r>
            <a:r>
              <a:rPr lang="it-IT" sz="2000" b="1" i="0" u="none" strike="noStrike" dirty="0">
                <a:solidFill>
                  <a:srgbClr val="FFFF00"/>
                </a:solidFill>
                <a:effectLst/>
                <a:latin typeface="Segoe Print" panose="02000600000000000000" pitchFamily="2" charset="0"/>
              </a:rPr>
              <a:t> the </a:t>
            </a:r>
            <a:r>
              <a:rPr lang="it-IT" sz="2000" b="1" i="0" u="none" strike="noStrike" dirty="0" err="1">
                <a:solidFill>
                  <a:srgbClr val="FFFF00"/>
                </a:solidFill>
                <a:effectLst/>
                <a:latin typeface="Segoe Print" panose="02000600000000000000" pitchFamily="2" charset="0"/>
              </a:rPr>
              <a:t>smocking</a:t>
            </a:r>
            <a:r>
              <a:rPr lang="it-IT" sz="2000" b="1" i="0" u="none" strike="noStrike" dirty="0">
                <a:solidFill>
                  <a:srgbClr val="FFFF00"/>
                </a:solidFill>
                <a:effectLst/>
                <a:latin typeface="Segoe Print" panose="02000600000000000000" pitchFamily="2" charset="0"/>
              </a:rPr>
              <a:t> gun!</a:t>
            </a:r>
            <a:endParaRPr lang="it-IT" sz="2000" b="0" i="0" u="none" strike="noStrike" dirty="0">
              <a:solidFill>
                <a:srgbClr val="FFFF00"/>
              </a:solidFill>
              <a:effectLst/>
              <a:latin typeface="Segoe Print" panose="02000600000000000000" pitchFamily="2" charset="0"/>
            </a:endParaRPr>
          </a:p>
        </p:txBody>
      </p:sp>
      <p:sp>
        <p:nvSpPr>
          <p:cNvPr id="4" name="CasellaDiTesto 3">
            <a:extLst>
              <a:ext uri="{FF2B5EF4-FFF2-40B4-BE49-F238E27FC236}">
                <a16:creationId xmlns:a16="http://schemas.microsoft.com/office/drawing/2014/main" id="{3BC48EE0-77DC-9221-0899-3AE6BCF6FE86}"/>
              </a:ext>
            </a:extLst>
          </p:cNvPr>
          <p:cNvSpPr txBox="1"/>
          <p:nvPr/>
        </p:nvSpPr>
        <p:spPr>
          <a:xfrm rot="21140011">
            <a:off x="9494882" y="5923932"/>
            <a:ext cx="2484894"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egoe Print" panose="02000600000000000000" pitchFamily="2" charset="0"/>
                <a:ea typeface="Handwriting - Dakota" charset="0"/>
                <a:cs typeface="Handwriting - Dakota" charset="0"/>
              </a:rPr>
              <a:t>Cardillo +, SPIE26</a:t>
            </a: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CasellaDiTesto 1">
            <a:extLst>
              <a:ext uri="{FF2B5EF4-FFF2-40B4-BE49-F238E27FC236}">
                <a16:creationId xmlns:a16="http://schemas.microsoft.com/office/drawing/2014/main" id="{FCCE5993-950C-5C92-C1F9-DFF51CED9C5A}"/>
              </a:ext>
            </a:extLst>
          </p:cNvPr>
          <p:cNvSpPr txBox="1"/>
          <p:nvPr/>
        </p:nvSpPr>
        <p:spPr>
          <a:xfrm>
            <a:off x="153262" y="2255448"/>
            <a:ext cx="4531568" cy="4144724"/>
          </a:xfrm>
          <a:prstGeom prst="rect">
            <a:avLst/>
          </a:prstGeom>
          <a:noFill/>
        </p:spPr>
        <p:txBody>
          <a:bodyPr wrap="square">
            <a:spAutoFit/>
          </a:bodyPr>
          <a:lstStyle/>
          <a:p>
            <a:pPr algn="ctr" rtl="0">
              <a:spcBef>
                <a:spcPts val="1400"/>
              </a:spcBef>
              <a:spcAft>
                <a:spcPts val="400"/>
              </a:spcAft>
              <a:buNone/>
            </a:pPr>
            <a:r>
              <a:rPr lang="it-IT" sz="2000" b="1" i="0" u="none" strike="noStrike" dirty="0">
                <a:solidFill>
                  <a:srgbClr val="FFC000"/>
                </a:solidFill>
                <a:effectLst/>
                <a:latin typeface="Segoe Print" panose="02000600000000000000" pitchFamily="2" charset="0"/>
              </a:rPr>
              <a:t>A </a:t>
            </a:r>
            <a:r>
              <a:rPr lang="it-IT" sz="2000" b="1" i="0" u="none" strike="noStrike" dirty="0" err="1">
                <a:solidFill>
                  <a:srgbClr val="FFC000"/>
                </a:solidFill>
                <a:effectLst/>
                <a:latin typeface="Segoe Print" panose="02000600000000000000" pitchFamily="2" charset="0"/>
              </a:rPr>
              <a:t>dedicated</a:t>
            </a:r>
            <a:r>
              <a:rPr lang="it-IT" sz="2000" b="1" i="0" u="none" strike="noStrike" dirty="0">
                <a:solidFill>
                  <a:srgbClr val="FFC000"/>
                </a:solidFill>
                <a:effectLst/>
                <a:latin typeface="Segoe Print" panose="02000600000000000000" pitchFamily="2" charset="0"/>
              </a:rPr>
              <a:t> MeV-GeV gamma-ray mission</a:t>
            </a:r>
            <a:endParaRPr lang="it-IT" sz="3200" b="0" dirty="0">
              <a:solidFill>
                <a:srgbClr val="FFC000"/>
              </a:solidFill>
              <a:effectLst/>
              <a:latin typeface="Segoe Print" panose="02000600000000000000" pitchFamily="2" charset="0"/>
            </a:endParaRPr>
          </a:p>
          <a:p>
            <a:pPr marL="171450" indent="-171450" rtl="0" fontAlgn="base">
              <a:spcBef>
                <a:spcPts val="1200"/>
              </a:spcBef>
              <a:buFont typeface="Arial" panose="020B0604020202020204" pitchFamily="34" charset="0"/>
              <a:buChar char="•"/>
            </a:pPr>
            <a:r>
              <a:rPr lang="it-IT" sz="1600" b="0" i="0" u="none" strike="noStrike" dirty="0">
                <a:solidFill>
                  <a:schemeClr val="bg1"/>
                </a:solidFill>
                <a:effectLst/>
                <a:latin typeface="Segoe Print" panose="02000600000000000000" pitchFamily="2" charset="0"/>
              </a:rPr>
              <a:t>Energy range</a:t>
            </a:r>
            <a:r>
              <a:rPr lang="it-IT" sz="1600" b="0" i="0" u="none" strike="noStrike" dirty="0">
                <a:solidFill>
                  <a:srgbClr val="FFFF00"/>
                </a:solidFill>
                <a:effectLst/>
                <a:latin typeface="Segoe Print" panose="02000600000000000000" pitchFamily="2" charset="0"/>
              </a:rPr>
              <a:t>: </a:t>
            </a:r>
            <a:r>
              <a:rPr lang="it-IT" sz="1600" b="1" i="0" u="none" strike="noStrike" dirty="0">
                <a:solidFill>
                  <a:srgbClr val="FFFF00"/>
                </a:solidFill>
                <a:effectLst/>
                <a:latin typeface="Segoe Print" panose="02000600000000000000" pitchFamily="2" charset="0"/>
              </a:rPr>
              <a:t>10 MeV - </a:t>
            </a:r>
            <a:r>
              <a:rPr lang="it-IT" sz="1600" b="1" dirty="0">
                <a:solidFill>
                  <a:srgbClr val="FFFF00"/>
                </a:solidFill>
                <a:latin typeface="Segoe Print" panose="02000600000000000000" pitchFamily="2" charset="0"/>
              </a:rPr>
              <a:t>300 MeV</a:t>
            </a:r>
          </a:p>
          <a:p>
            <a:pPr marL="171450" indent="-171450" rtl="0" fontAlgn="base">
              <a:spcBef>
                <a:spcPts val="1200"/>
              </a:spcBef>
              <a:buFont typeface="Arial" panose="020B0604020202020204" pitchFamily="34" charset="0"/>
              <a:buChar char="•"/>
            </a:pPr>
            <a:r>
              <a:rPr lang="it-IT" sz="1600" b="0" i="0" u="none" strike="noStrike" dirty="0">
                <a:solidFill>
                  <a:schemeClr val="bg1"/>
                </a:solidFill>
                <a:effectLst/>
                <a:latin typeface="Segoe Print" panose="02000600000000000000" pitchFamily="2" charset="0"/>
              </a:rPr>
              <a:t>Wide field of </a:t>
            </a:r>
            <a:r>
              <a:rPr lang="it-IT" sz="1600" b="0" i="0" u="none" strike="noStrike" dirty="0" err="1">
                <a:solidFill>
                  <a:schemeClr val="bg1"/>
                </a:solidFill>
                <a:effectLst/>
                <a:latin typeface="Segoe Print" panose="02000600000000000000" pitchFamily="2" charset="0"/>
              </a:rPr>
              <a:t>view</a:t>
            </a:r>
            <a:r>
              <a:rPr lang="it-IT" sz="1600" b="0" i="0" u="none" strike="noStrike" dirty="0">
                <a:solidFill>
                  <a:schemeClr val="bg1"/>
                </a:solidFill>
                <a:effectLst/>
                <a:latin typeface="Segoe Print" panose="02000600000000000000" pitchFamily="2" charset="0"/>
              </a:rPr>
              <a:t> </a:t>
            </a:r>
            <a:r>
              <a:rPr lang="it-IT" sz="1600" b="0" i="0" u="none" strike="noStrike" dirty="0">
                <a:solidFill>
                  <a:srgbClr val="FFFF00"/>
                </a:solidFill>
                <a:effectLst/>
                <a:latin typeface="Segoe Print" panose="02000600000000000000" pitchFamily="2" charset="0"/>
              </a:rPr>
              <a:t>(</a:t>
            </a:r>
            <a:r>
              <a:rPr lang="it-IT" sz="1600" b="1" i="0" u="none" strike="noStrike" dirty="0">
                <a:solidFill>
                  <a:srgbClr val="FFFF00"/>
                </a:solidFill>
                <a:effectLst/>
                <a:latin typeface="Segoe Print" panose="02000600000000000000" pitchFamily="2" charset="0"/>
              </a:rPr>
              <a:t>~2.5 sr</a:t>
            </a:r>
            <a:r>
              <a:rPr lang="it-IT" sz="1600" b="0" i="0" u="none" strike="noStrike" dirty="0">
                <a:solidFill>
                  <a:schemeClr val="bg1"/>
                </a:solidFill>
                <a:effectLst/>
                <a:latin typeface="Segoe Print" panose="02000600000000000000" pitchFamily="2" charset="0"/>
              </a:rPr>
              <a:t>)</a:t>
            </a:r>
          </a:p>
          <a:p>
            <a:pPr marL="171450" indent="-171450" rtl="0" fontAlgn="base">
              <a:spcBef>
                <a:spcPts val="1200"/>
              </a:spcBef>
              <a:buFont typeface="Arial" panose="020B0604020202020204" pitchFamily="34" charset="0"/>
              <a:buChar char="•"/>
            </a:pPr>
            <a:r>
              <a:rPr lang="it-IT" sz="1600" dirty="0" err="1">
                <a:solidFill>
                  <a:schemeClr val="bg1"/>
                </a:solidFill>
                <a:latin typeface="Segoe Print" panose="02000600000000000000" pitchFamily="2" charset="0"/>
              </a:rPr>
              <a:t>Angular</a:t>
            </a:r>
            <a:r>
              <a:rPr lang="it-IT" sz="1600" dirty="0">
                <a:solidFill>
                  <a:schemeClr val="bg1"/>
                </a:solidFill>
                <a:latin typeface="Segoe Print" panose="02000600000000000000" pitchFamily="2" charset="0"/>
              </a:rPr>
              <a:t> </a:t>
            </a:r>
            <a:r>
              <a:rPr lang="it-IT" sz="1600" dirty="0" err="1">
                <a:solidFill>
                  <a:schemeClr val="bg1"/>
                </a:solidFill>
                <a:latin typeface="Segoe Print" panose="02000600000000000000" pitchFamily="2" charset="0"/>
              </a:rPr>
              <a:t>Resolution</a:t>
            </a:r>
            <a:r>
              <a:rPr lang="it-IT" sz="1600" dirty="0">
                <a:solidFill>
                  <a:schemeClr val="bg1"/>
                </a:solidFill>
                <a:latin typeface="Segoe Print" panose="02000600000000000000" pitchFamily="2" charset="0"/>
              </a:rPr>
              <a:t>: </a:t>
            </a:r>
            <a:r>
              <a:rPr lang="it-IT" sz="1600" dirty="0">
                <a:solidFill>
                  <a:srgbClr val="FFFF00"/>
                </a:solidFill>
                <a:latin typeface="Segoe Print" panose="02000600000000000000" pitchFamily="2" charset="0"/>
              </a:rPr>
              <a:t>1°-2° </a:t>
            </a:r>
            <a:r>
              <a:rPr lang="it-IT" sz="1600" dirty="0" err="1">
                <a:solidFill>
                  <a:srgbClr val="FFFF00"/>
                </a:solidFill>
                <a:latin typeface="Segoe Print" panose="02000600000000000000" pitchFamily="2" charset="0"/>
              </a:rPr>
              <a:t>at</a:t>
            </a:r>
            <a:r>
              <a:rPr lang="it-IT" sz="1600" dirty="0">
                <a:solidFill>
                  <a:srgbClr val="FFFF00"/>
                </a:solidFill>
                <a:latin typeface="Segoe Print" panose="02000600000000000000" pitchFamily="2" charset="0"/>
              </a:rPr>
              <a:t> 100 MeV</a:t>
            </a:r>
          </a:p>
          <a:p>
            <a:pPr marL="171450" indent="-171450" rtl="0" fontAlgn="base">
              <a:spcBef>
                <a:spcPts val="1200"/>
              </a:spcBef>
              <a:buFont typeface="Arial" panose="020B0604020202020204" pitchFamily="34" charset="0"/>
              <a:buChar char="•"/>
            </a:pPr>
            <a:r>
              <a:rPr lang="it-IT" sz="1600" dirty="0">
                <a:solidFill>
                  <a:schemeClr val="bg1"/>
                </a:solidFill>
                <a:latin typeface="Segoe Print" panose="02000600000000000000" pitchFamily="2" charset="0"/>
              </a:rPr>
              <a:t>Sensitivity: </a:t>
            </a:r>
            <a:r>
              <a:rPr lang="it-IT" sz="1600" dirty="0">
                <a:solidFill>
                  <a:srgbClr val="FFFF00"/>
                </a:solidFill>
                <a:latin typeface="Segoe Print" panose="02000600000000000000" pitchFamily="2" charset="0"/>
              </a:rPr>
              <a:t>10</a:t>
            </a:r>
            <a:r>
              <a:rPr lang="it-IT" sz="1600" baseline="30000" dirty="0">
                <a:solidFill>
                  <a:srgbClr val="FFFF00"/>
                </a:solidFill>
                <a:latin typeface="Segoe Print" panose="02000600000000000000" pitchFamily="2" charset="0"/>
              </a:rPr>
              <a:t>-11</a:t>
            </a:r>
            <a:r>
              <a:rPr lang="it-IT" sz="1600" dirty="0">
                <a:solidFill>
                  <a:srgbClr val="FFFF00"/>
                </a:solidFill>
                <a:latin typeface="Segoe Print" panose="02000600000000000000" pitchFamily="2" charset="0"/>
              </a:rPr>
              <a:t> erg cm</a:t>
            </a:r>
            <a:r>
              <a:rPr lang="it-IT" sz="1600" baseline="30000" dirty="0">
                <a:solidFill>
                  <a:srgbClr val="FFFF00"/>
                </a:solidFill>
                <a:latin typeface="Segoe Print" panose="02000600000000000000" pitchFamily="2" charset="0"/>
              </a:rPr>
              <a:t>-2</a:t>
            </a:r>
            <a:r>
              <a:rPr lang="it-IT" sz="1600" dirty="0">
                <a:solidFill>
                  <a:srgbClr val="FFFF00"/>
                </a:solidFill>
                <a:latin typeface="Segoe Print" panose="02000600000000000000" pitchFamily="2" charset="0"/>
              </a:rPr>
              <a:t>s</a:t>
            </a:r>
            <a:r>
              <a:rPr lang="it-IT" sz="1600" baseline="30000" dirty="0">
                <a:solidFill>
                  <a:srgbClr val="FFFF00"/>
                </a:solidFill>
                <a:latin typeface="Segoe Print" panose="02000600000000000000" pitchFamily="2" charset="0"/>
              </a:rPr>
              <a:t>-1</a:t>
            </a:r>
            <a:r>
              <a:rPr lang="it-IT" sz="1600" dirty="0">
                <a:solidFill>
                  <a:srgbClr val="FFFF00"/>
                </a:solidFill>
                <a:latin typeface="Segoe Print" panose="02000600000000000000" pitchFamily="2" charset="0"/>
              </a:rPr>
              <a:t> </a:t>
            </a:r>
            <a:r>
              <a:rPr lang="it-IT" sz="1600" dirty="0" err="1">
                <a:solidFill>
                  <a:srgbClr val="FFFF00"/>
                </a:solidFill>
                <a:latin typeface="Segoe Print" panose="02000600000000000000" pitchFamily="2" charset="0"/>
              </a:rPr>
              <a:t>at</a:t>
            </a:r>
            <a:r>
              <a:rPr lang="it-IT" sz="1600" dirty="0">
                <a:solidFill>
                  <a:srgbClr val="FFFF00"/>
                </a:solidFill>
                <a:latin typeface="Segoe Print" panose="02000600000000000000" pitchFamily="2" charset="0"/>
              </a:rPr>
              <a:t> 100 MeV</a:t>
            </a:r>
            <a:endParaRPr lang="it-IT" sz="1600" b="0" i="0" u="none" strike="noStrike" dirty="0">
              <a:solidFill>
                <a:srgbClr val="FFFF00"/>
              </a:solidFill>
              <a:effectLst/>
              <a:latin typeface="Segoe Print" panose="02000600000000000000" pitchFamily="2" charset="0"/>
            </a:endParaRPr>
          </a:p>
          <a:p>
            <a:pPr marL="171450" indent="-171450" rtl="0" fontAlgn="base">
              <a:spcBef>
                <a:spcPts val="1200"/>
              </a:spcBef>
              <a:buFont typeface="Arial" panose="020B0604020202020204" pitchFamily="34" charset="0"/>
              <a:buChar char="•"/>
            </a:pPr>
            <a:r>
              <a:rPr lang="it-IT" sz="1600" b="0" i="0" u="none" strike="noStrike" dirty="0" err="1">
                <a:solidFill>
                  <a:schemeClr val="bg1"/>
                </a:solidFill>
                <a:effectLst/>
                <a:latin typeface="Segoe Print" panose="02000600000000000000" pitchFamily="2" charset="0"/>
              </a:rPr>
              <a:t>Optimized</a:t>
            </a:r>
            <a:r>
              <a:rPr lang="it-IT" sz="1600" b="0" i="0" u="none" strike="noStrike" dirty="0">
                <a:solidFill>
                  <a:schemeClr val="bg1"/>
                </a:solidFill>
                <a:effectLst/>
                <a:latin typeface="Segoe Print" panose="02000600000000000000" pitchFamily="2" charset="0"/>
              </a:rPr>
              <a:t> for </a:t>
            </a:r>
            <a:r>
              <a:rPr lang="it-IT" sz="1600" b="0" i="0" u="none" strike="noStrike" dirty="0" err="1">
                <a:solidFill>
                  <a:srgbClr val="FFFF00"/>
                </a:solidFill>
                <a:effectLst/>
                <a:latin typeface="Segoe Print" panose="02000600000000000000" pitchFamily="2" charset="0"/>
              </a:rPr>
              <a:t>pointed</a:t>
            </a:r>
            <a:r>
              <a:rPr lang="it-IT" sz="1600" b="0" i="0" u="none" strike="noStrike" dirty="0">
                <a:solidFill>
                  <a:srgbClr val="FFFF00"/>
                </a:solidFill>
                <a:effectLst/>
                <a:latin typeface="Segoe Print" panose="02000600000000000000" pitchFamily="2" charset="0"/>
              </a:rPr>
              <a:t> </a:t>
            </a:r>
            <a:r>
              <a:rPr lang="it-IT" sz="1600" b="0" i="0" u="none" strike="noStrike" dirty="0" err="1">
                <a:solidFill>
                  <a:srgbClr val="FFFF00"/>
                </a:solidFill>
                <a:effectLst/>
                <a:latin typeface="Segoe Print" panose="02000600000000000000" pitchFamily="2" charset="0"/>
              </a:rPr>
              <a:t>observations</a:t>
            </a:r>
            <a:r>
              <a:rPr lang="it-IT" sz="1600" b="0" i="0" u="none" strike="noStrike" dirty="0">
                <a:solidFill>
                  <a:srgbClr val="FFFF00"/>
                </a:solidFill>
                <a:effectLst/>
                <a:latin typeface="Segoe Print" panose="02000600000000000000" pitchFamily="2" charset="0"/>
              </a:rPr>
              <a:t> </a:t>
            </a:r>
            <a:r>
              <a:rPr lang="it-IT" sz="1600" b="0" i="0" u="none" strike="noStrike" dirty="0">
                <a:solidFill>
                  <a:schemeClr val="bg1"/>
                </a:solidFill>
                <a:effectLst/>
                <a:latin typeface="Segoe Print" panose="02000600000000000000" pitchFamily="2" charset="0"/>
                <a:sym typeface="Wingdings" panose="05000000000000000000" pitchFamily="2" charset="2"/>
              </a:rPr>
              <a:t> </a:t>
            </a:r>
            <a:r>
              <a:rPr lang="it-IT" sz="1600" dirty="0" err="1">
                <a:solidFill>
                  <a:schemeClr val="bg1"/>
                </a:solidFill>
                <a:latin typeface="Segoe Print" panose="02000600000000000000" pitchFamily="2" charset="0"/>
              </a:rPr>
              <a:t>Targeted</a:t>
            </a:r>
            <a:r>
              <a:rPr lang="it-IT" sz="1600" dirty="0">
                <a:solidFill>
                  <a:schemeClr val="bg1"/>
                </a:solidFill>
                <a:latin typeface="Segoe Print" panose="02000600000000000000" pitchFamily="2" charset="0"/>
              </a:rPr>
              <a:t> deep </a:t>
            </a:r>
            <a:r>
              <a:rPr lang="it-IT" sz="1600" dirty="0" err="1">
                <a:solidFill>
                  <a:schemeClr val="bg1"/>
                </a:solidFill>
                <a:latin typeface="Segoe Print" panose="02000600000000000000" pitchFamily="2" charset="0"/>
              </a:rPr>
              <a:t>exposures</a:t>
            </a:r>
            <a:r>
              <a:rPr lang="it-IT" sz="1600" dirty="0">
                <a:solidFill>
                  <a:schemeClr val="bg1"/>
                </a:solidFill>
                <a:latin typeface="Segoe Print" panose="02000600000000000000" pitchFamily="2" charset="0"/>
              </a:rPr>
              <a:t> (e.g. Cygnus Cocoon)</a:t>
            </a:r>
          </a:p>
          <a:p>
            <a:pPr marL="171450" indent="-171450" rtl="0" fontAlgn="base">
              <a:spcBef>
                <a:spcPts val="1200"/>
              </a:spcBef>
              <a:buFont typeface="Arial" panose="020B0604020202020204" pitchFamily="34" charset="0"/>
              <a:buChar char="•"/>
            </a:pPr>
            <a:r>
              <a:rPr lang="it-IT" sz="1600" dirty="0">
                <a:solidFill>
                  <a:schemeClr val="bg1"/>
                </a:solidFill>
                <a:latin typeface="Segoe Print" panose="02000600000000000000" pitchFamily="2" charset="0"/>
              </a:rPr>
              <a:t>Reduce </a:t>
            </a:r>
            <a:r>
              <a:rPr lang="it-IT" sz="1600" dirty="0" err="1">
                <a:solidFill>
                  <a:srgbClr val="FFFF00"/>
                </a:solidFill>
                <a:latin typeface="Segoe Print" panose="02000600000000000000" pitchFamily="2" charset="0"/>
              </a:rPr>
              <a:t>systematic</a:t>
            </a:r>
            <a:r>
              <a:rPr lang="it-IT" sz="1600" dirty="0">
                <a:solidFill>
                  <a:srgbClr val="FFFF00"/>
                </a:solidFill>
                <a:latin typeface="Segoe Print" panose="02000600000000000000" pitchFamily="2" charset="0"/>
              </a:rPr>
              <a:t> </a:t>
            </a:r>
            <a:r>
              <a:rPr lang="it-IT" sz="1600" dirty="0" err="1">
                <a:solidFill>
                  <a:srgbClr val="FFFF00"/>
                </a:solidFill>
                <a:latin typeface="Segoe Print" panose="02000600000000000000" pitchFamily="2" charset="0"/>
              </a:rPr>
              <a:t>uncertainties</a:t>
            </a:r>
            <a:r>
              <a:rPr lang="it-IT" sz="1600" dirty="0">
                <a:solidFill>
                  <a:srgbClr val="FFFF00"/>
                </a:solidFill>
                <a:latin typeface="Segoe Print" panose="02000600000000000000" pitchFamily="2" charset="0"/>
              </a:rPr>
              <a:t> </a:t>
            </a:r>
            <a:r>
              <a:rPr lang="it-IT" sz="1600" dirty="0">
                <a:solidFill>
                  <a:schemeClr val="bg1"/>
                </a:solidFill>
                <a:latin typeface="Segoe Print" panose="02000600000000000000" pitchFamily="2" charset="0"/>
              </a:rPr>
              <a:t>in the MeV domain</a:t>
            </a:r>
          </a:p>
        </p:txBody>
      </p:sp>
    </p:spTree>
    <p:extLst>
      <p:ext uri="{BB962C8B-B14F-4D97-AF65-F5344CB8AC3E}">
        <p14:creationId xmlns:p14="http://schemas.microsoft.com/office/powerpoint/2010/main" val="220115308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mph" presetSubtype="2" fill="hold" nodeType="afterEffect">
                                  <p:stCondLst>
                                    <p:cond delay="0"/>
                                  </p:stCondLst>
                                  <p:childTnLst>
                                    <p:animClr clrSpc="rgb" dir="cw">
                                      <p:cBhvr>
                                        <p:cTn id="6" dur="2000" fill="hold"/>
                                        <p:tgtEl>
                                          <p:spTgt spid="5"/>
                                        </p:tgtEl>
                                        <p:attrNameLst>
                                          <p:attrName>stroke.color</p:attrName>
                                        </p:attrNameLst>
                                      </p:cBhvr>
                                      <p:to>
                                        <a:schemeClr val="accent2"/>
                                      </p:to>
                                    </p:animClr>
                                    <p:set>
                                      <p:cBhvr>
                                        <p:cTn id="7" dur="2000" fill="hold"/>
                                        <p:tgtEl>
                                          <p:spTgt spid="5"/>
                                        </p:tgtEl>
                                        <p:attrNameLst>
                                          <p:attrName>stroke.on</p:attrName>
                                        </p:attrNameLst>
                                      </p:cBhvr>
                                      <p:to>
                                        <p:strVal val="true"/>
                                      </p:to>
                                    </p:set>
                                  </p:childTnLst>
                                </p:cTn>
                              </p:par>
                            </p:childTnLst>
                          </p:cTn>
                        </p:par>
                        <p:par>
                          <p:cTn id="8" fill="hold">
                            <p:stCondLst>
                              <p:cond delay="2000"/>
                            </p:stCondLst>
                            <p:childTnLst>
                              <p:par>
                                <p:cTn id="9" presetID="53" presetClass="entr" presetSubtype="16"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par>
                                <p:cTn id="14" presetID="53" presetClass="entr" presetSubtype="16"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
                                          </p:val>
                                        </p:tav>
                                        <p:tav tm="100000">
                                          <p:val>
                                            <p:strVal val="#ppt_w"/>
                                          </p:val>
                                        </p:tav>
                                      </p:tavLst>
                                    </p:anim>
                                    <p:anim calcmode="lin" valueType="num">
                                      <p:cBhvr>
                                        <p:cTn id="17" dur="500" fill="hold"/>
                                        <p:tgtEl>
                                          <p:spTgt spid="13"/>
                                        </p:tgtEl>
                                        <p:attrNameLst>
                                          <p:attrName>ppt_h</p:attrName>
                                        </p:attrNameLst>
                                      </p:cBhvr>
                                      <p:tavLst>
                                        <p:tav tm="0">
                                          <p:val>
                                            <p:fltVal val="0"/>
                                          </p:val>
                                        </p:tav>
                                        <p:tav tm="100000">
                                          <p:val>
                                            <p:strVal val="#ppt_h"/>
                                          </p:val>
                                        </p:tav>
                                      </p:tavLst>
                                    </p:anim>
                                    <p:animEffect transition="in" filter="fade">
                                      <p:cBhvr>
                                        <p:cTn id="18" dur="500"/>
                                        <p:tgtEl>
                                          <p:spTgt spid="13"/>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fltVal val="0"/>
                                          </p:val>
                                        </p:tav>
                                        <p:tav tm="100000">
                                          <p:val>
                                            <p:strVal val="#ppt_w"/>
                                          </p:val>
                                        </p:tav>
                                      </p:tavLst>
                                    </p:anim>
                                    <p:anim calcmode="lin" valueType="num">
                                      <p:cBhvr>
                                        <p:cTn id="29" dur="500" fill="hold"/>
                                        <p:tgtEl>
                                          <p:spTgt spid="2"/>
                                        </p:tgtEl>
                                        <p:attrNameLst>
                                          <p:attrName>ppt_h</p:attrName>
                                        </p:attrNameLst>
                                      </p:cBhvr>
                                      <p:tavLst>
                                        <p:tav tm="0">
                                          <p:val>
                                            <p:fltVal val="0"/>
                                          </p:val>
                                        </p:tav>
                                        <p:tav tm="100000">
                                          <p:val>
                                            <p:strVal val="#ppt_h"/>
                                          </p:val>
                                        </p:tav>
                                      </p:tavLst>
                                    </p:anim>
                                    <p:animEffect transition="in" filter="fade">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5474F-1788-665B-A217-C891888278F0}"/>
            </a:ext>
          </a:extLst>
        </p:cNvPr>
        <p:cNvGrpSpPr/>
        <p:nvPr/>
      </p:nvGrpSpPr>
      <p:grpSpPr>
        <a:xfrm>
          <a:off x="0" y="0"/>
          <a:ext cx="0" cy="0"/>
          <a:chOff x="0" y="0"/>
          <a:chExt cx="0" cy="0"/>
        </a:xfrm>
      </p:grpSpPr>
      <p:sp>
        <p:nvSpPr>
          <p:cNvPr id="8" name="Rettangolo 24">
            <a:extLst>
              <a:ext uri="{FF2B5EF4-FFF2-40B4-BE49-F238E27FC236}">
                <a16:creationId xmlns:a16="http://schemas.microsoft.com/office/drawing/2014/main" id="{D1CD7FF1-EE19-5EA8-B436-22BD747A7A41}"/>
              </a:ext>
            </a:extLst>
          </p:cNvPr>
          <p:cNvSpPr/>
          <p:nvPr/>
        </p:nvSpPr>
        <p:spPr>
          <a:xfrm>
            <a:off x="2824980" y="-11489"/>
            <a:ext cx="6724919"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We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need</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to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fill</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the MeV gap</a:t>
            </a:r>
          </a:p>
        </p:txBody>
      </p:sp>
      <p:pic>
        <p:nvPicPr>
          <p:cNvPr id="6" name="Immagine 5">
            <a:extLst>
              <a:ext uri="{FF2B5EF4-FFF2-40B4-BE49-F238E27FC236}">
                <a16:creationId xmlns:a16="http://schemas.microsoft.com/office/drawing/2014/main" id="{6016A3F4-7BF8-9094-6C51-5A23F0CE2C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284" y="784646"/>
            <a:ext cx="5684927" cy="3317043"/>
          </a:xfrm>
          <a:prstGeom prst="rect">
            <a:avLst/>
          </a:prstGeom>
        </p:spPr>
      </p:pic>
      <p:sp>
        <p:nvSpPr>
          <p:cNvPr id="7" name="TextBox 1">
            <a:extLst>
              <a:ext uri="{FF2B5EF4-FFF2-40B4-BE49-F238E27FC236}">
                <a16:creationId xmlns:a16="http://schemas.microsoft.com/office/drawing/2014/main" id="{00617DC3-0D4B-BD08-14CD-8478E8EA1D67}"/>
              </a:ext>
            </a:extLst>
          </p:cNvPr>
          <p:cNvSpPr txBox="1"/>
          <p:nvPr/>
        </p:nvSpPr>
        <p:spPr>
          <a:xfrm>
            <a:off x="294901" y="533898"/>
            <a:ext cx="369408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white"/>
                </a:solidFill>
                <a:effectLst/>
                <a:uLnTx/>
                <a:uFillTx/>
                <a:latin typeface="Segoe Print" panose="02000600000000000000" pitchFamily="2" charset="0"/>
                <a:ea typeface="Handwriting - Dakota" charset="0"/>
                <a:cs typeface="Handwriting - Dakota" charset="0"/>
              </a:rPr>
              <a:t>Readapted from De Angelis 2018</a:t>
            </a:r>
          </a:p>
        </p:txBody>
      </p:sp>
      <p:pic>
        <p:nvPicPr>
          <p:cNvPr id="10" name="Immagine 9">
            <a:extLst>
              <a:ext uri="{FF2B5EF4-FFF2-40B4-BE49-F238E27FC236}">
                <a16:creationId xmlns:a16="http://schemas.microsoft.com/office/drawing/2014/main" id="{C1543507-055E-CE40-AC55-1E0C1D5B96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6503" y="922651"/>
            <a:ext cx="6208353" cy="2990310"/>
          </a:xfrm>
          <a:prstGeom prst="rect">
            <a:avLst/>
          </a:prstGeom>
        </p:spPr>
      </p:pic>
      <p:sp>
        <p:nvSpPr>
          <p:cNvPr id="3" name="CasellaDiTesto 2">
            <a:extLst>
              <a:ext uri="{FF2B5EF4-FFF2-40B4-BE49-F238E27FC236}">
                <a16:creationId xmlns:a16="http://schemas.microsoft.com/office/drawing/2014/main" id="{294D7980-BDC3-9738-3ABF-54A6F8526C24}"/>
              </a:ext>
            </a:extLst>
          </p:cNvPr>
          <p:cNvSpPr txBox="1"/>
          <p:nvPr/>
        </p:nvSpPr>
        <p:spPr>
          <a:xfrm>
            <a:off x="6468854" y="1798222"/>
            <a:ext cx="113990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Segoe Print" panose="02000600000000000000" pitchFamily="2" charset="0"/>
                <a:ea typeface="Handwriting - Dakota" charset="0"/>
                <a:cs typeface="Handwriting - Dakota" charset="0"/>
              </a:rPr>
              <a:t>Cardillo +, SPIE26</a:t>
            </a:r>
            <a:endParaRPr kumimoji="0" lang="it-IT" sz="1400" b="0" i="0" u="none" strike="noStrike" kern="1200" cap="none" spc="0" normalizeH="0" baseline="0" noProof="0" dirty="0">
              <a:ln>
                <a:noFill/>
              </a:ln>
              <a:effectLst/>
              <a:uLnTx/>
              <a:uFillTx/>
              <a:latin typeface="Calibri" panose="020F0502020204030204"/>
              <a:ea typeface="+mn-ea"/>
              <a:cs typeface="+mn-cs"/>
            </a:endParaRPr>
          </a:p>
        </p:txBody>
      </p:sp>
      <p:pic>
        <p:nvPicPr>
          <p:cNvPr id="5" name="Immagine 4" descr="Immagine che contiene testo, trasporto&#10;&#10;Il contenuto generato dall'IA potrebbe non essere corretto.">
            <a:extLst>
              <a:ext uri="{FF2B5EF4-FFF2-40B4-BE49-F238E27FC236}">
                <a16:creationId xmlns:a16="http://schemas.microsoft.com/office/drawing/2014/main" id="{9C255C8F-4AFC-01E8-DDEA-527919B7D3E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158" b="96842" l="3694" r="95251">
                        <a14:foregroundMark x1="43799" y1="5921" x2="23747" y2="15263"/>
                        <a14:foregroundMark x1="23747" y1="15263" x2="9631" y2="32237"/>
                        <a14:foregroundMark x1="9631" y1="32237" x2="5145" y2="44342"/>
                        <a14:foregroundMark x1="5145" y1="44342" x2="10290" y2="69737"/>
                        <a14:foregroundMark x1="10290" y1="69737" x2="17678" y2="81579"/>
                        <a14:foregroundMark x1="17678" y1="81579" x2="36412" y2="92500"/>
                        <a14:foregroundMark x1="36412" y1="92500" x2="63456" y2="94605"/>
                        <a14:foregroundMark x1="63456" y1="94605" x2="74670" y2="91184"/>
                        <a14:foregroundMark x1="74670" y1="91184" x2="82190" y2="83684"/>
                        <a14:foregroundMark x1="82190" y1="83684" x2="96702" y2="48158"/>
                        <a14:foregroundMark x1="96702" y1="48158" x2="83905" y2="23421"/>
                        <a14:foregroundMark x1="83905" y1="23421" x2="76385" y2="15658"/>
                        <a14:foregroundMark x1="76385" y1="15658" x2="46966" y2="4079"/>
                        <a14:foregroundMark x1="46966" y1="4079" x2="42876" y2="3289"/>
                        <a14:foregroundMark x1="35356" y1="6316" x2="11741" y2="20395"/>
                        <a14:foregroundMark x1="11741" y1="20395" x2="4749" y2="36184"/>
                        <a14:foregroundMark x1="4749" y1="36184" x2="3694" y2="43947"/>
                        <a14:foregroundMark x1="83377" y1="18289" x2="95778" y2="45000"/>
                        <a14:foregroundMark x1="95778" y1="45000" x2="95251" y2="59868"/>
                        <a14:foregroundMark x1="95251" y1="59868" x2="90369" y2="70526"/>
                        <a14:foregroundMark x1="80211" y1="83158" x2="52770" y2="94474"/>
                        <a14:foregroundMark x1="52770" y1="94474" x2="39182" y2="94079"/>
                        <a14:foregroundMark x1="39182" y1="94079" x2="27968" y2="89605"/>
                        <a14:foregroundMark x1="53958" y1="13158" x2="45251" y2="31447"/>
                        <a14:foregroundMark x1="45251" y1="31447" x2="66095" y2="35395"/>
                        <a14:foregroundMark x1="63193" y1="21316" x2="36016" y2="25526"/>
                        <a14:foregroundMark x1="36016" y1="25526" x2="36016" y2="25526"/>
                        <a14:foregroundMark x1="56069" y1="14605" x2="37467" y2="24211"/>
                        <a14:foregroundMark x1="37467" y1="24211" x2="64116" y2="35526"/>
                        <a14:foregroundMark x1="64116" y1="35526" x2="62269" y2="23158"/>
                        <a14:foregroundMark x1="62269" y1="23158" x2="41029" y2="14737"/>
                        <a14:foregroundMark x1="41029" y1="14737" x2="38391" y2="15263"/>
                        <a14:foregroundMark x1="48681" y1="18289" x2="37335" y2="25526"/>
                        <a14:foregroundMark x1="37335" y1="25526" x2="40501" y2="24211"/>
                        <a14:foregroundMark x1="40633" y1="15000" x2="34697" y2="35526"/>
                        <a14:foregroundMark x1="34697" y1="35526" x2="35488" y2="35000"/>
                        <a14:foregroundMark x1="42876" y1="25395" x2="38522" y2="37632"/>
                        <a14:foregroundMark x1="38522" y1="37632" x2="38522" y2="37632"/>
                        <a14:foregroundMark x1="59235" y1="20395" x2="49868" y2="38947"/>
                        <a14:foregroundMark x1="49868" y1="38947" x2="49868" y2="38947"/>
                        <a14:foregroundMark x1="52902" y1="11184" x2="45383" y2="22895"/>
                        <a14:foregroundMark x1="69921" y1="56447" x2="63984" y2="62237"/>
                        <a14:foregroundMark x1="51187" y1="21447" x2="65567" y2="35263"/>
                        <a14:foregroundMark x1="57652" y1="96184" x2="45646" y2="96842"/>
                        <a14:foregroundMark x1="45646" y1="96842" x2="42876" y2="95658"/>
                      </a14:backgroundRemoval>
                    </a14:imgEffect>
                  </a14:imgLayer>
                </a14:imgProps>
              </a:ext>
              <a:ext uri="{28A0092B-C50C-407E-A947-70E740481C1C}">
                <a14:useLocalDpi xmlns:a14="http://schemas.microsoft.com/office/drawing/2010/main" val="0"/>
              </a:ext>
            </a:extLst>
          </a:blip>
          <a:stretch>
            <a:fillRect/>
          </a:stretch>
        </p:blipFill>
        <p:spPr>
          <a:xfrm>
            <a:off x="862616" y="4214111"/>
            <a:ext cx="1476788" cy="1480685"/>
          </a:xfrm>
          <a:prstGeom prst="rect">
            <a:avLst/>
          </a:prstGeom>
        </p:spPr>
      </p:pic>
      <p:sp>
        <p:nvSpPr>
          <p:cNvPr id="9" name="TextBox 13">
            <a:extLst>
              <a:ext uri="{FF2B5EF4-FFF2-40B4-BE49-F238E27FC236}">
                <a16:creationId xmlns:a16="http://schemas.microsoft.com/office/drawing/2014/main" id="{F975D3E8-691E-0882-F7A6-A5483EBE4AC6}"/>
              </a:ext>
            </a:extLst>
          </p:cNvPr>
          <p:cNvSpPr txBox="1"/>
          <p:nvPr/>
        </p:nvSpPr>
        <p:spPr>
          <a:xfrm>
            <a:off x="985165" y="5794815"/>
            <a:ext cx="1231690" cy="369332"/>
          </a:xfrm>
          <a:prstGeom prst="rect">
            <a:avLst/>
          </a:prstGeom>
          <a:noFill/>
          <a:ln w="25400">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Calibri" panose="020F0502020204030204"/>
                <a:ea typeface="+mn-ea"/>
                <a:cs typeface="+mn-cs"/>
              </a:rPr>
              <a:t>0.2-5 MeV</a:t>
            </a:r>
          </a:p>
        </p:txBody>
      </p:sp>
      <p:grpSp>
        <p:nvGrpSpPr>
          <p:cNvPr id="11" name="Gruppo 10">
            <a:extLst>
              <a:ext uri="{FF2B5EF4-FFF2-40B4-BE49-F238E27FC236}">
                <a16:creationId xmlns:a16="http://schemas.microsoft.com/office/drawing/2014/main" id="{C68E3A4E-02D1-7558-46BC-630A0CA1DA25}"/>
              </a:ext>
            </a:extLst>
          </p:cNvPr>
          <p:cNvGrpSpPr/>
          <p:nvPr/>
        </p:nvGrpSpPr>
        <p:grpSpPr>
          <a:xfrm>
            <a:off x="2965258" y="5653350"/>
            <a:ext cx="1415322" cy="970403"/>
            <a:chOff x="8938394" y="3859918"/>
            <a:chExt cx="3240166" cy="1806683"/>
          </a:xfrm>
        </p:grpSpPr>
        <p:pic>
          <p:nvPicPr>
            <p:cNvPr id="19" name="Immagine 18" descr="Immagine che contiene trasporto, satellite, Spazio esterno, veicolo spaziale&#10;&#10;Il contenuto generato dall'IA potrebbe non essere corretto.">
              <a:extLst>
                <a:ext uri="{FF2B5EF4-FFF2-40B4-BE49-F238E27FC236}">
                  <a16:creationId xmlns:a16="http://schemas.microsoft.com/office/drawing/2014/main" id="{C74B36C2-3C0E-29FD-C992-78DE1E8F49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38394" y="3859918"/>
              <a:ext cx="3211881" cy="1806683"/>
            </a:xfrm>
            <a:prstGeom prst="rect">
              <a:avLst/>
            </a:prstGeom>
          </p:spPr>
        </p:pic>
        <p:pic>
          <p:nvPicPr>
            <p:cNvPr id="20" name="Immagine 19" descr="Immagine che contiene testo, Carattere, Elementi grafici, grafica&#10;&#10;Il contenuto generato dall'IA potrebbe non essere corretto.">
              <a:extLst>
                <a:ext uri="{FF2B5EF4-FFF2-40B4-BE49-F238E27FC236}">
                  <a16:creationId xmlns:a16="http://schemas.microsoft.com/office/drawing/2014/main" id="{818AB4CC-6CEA-902B-7CB1-25ACC233CC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1683" y="3887082"/>
              <a:ext cx="2456877" cy="551799"/>
            </a:xfrm>
            <a:prstGeom prst="rect">
              <a:avLst/>
            </a:prstGeom>
          </p:spPr>
        </p:pic>
      </p:grpSp>
      <p:pic>
        <p:nvPicPr>
          <p:cNvPr id="21" name="Immagine 20" descr="Immagine che contiene cerchio, testo, Carattere, logo&#10;&#10;Il contenuto generato dall'IA potrebbe non essere corretto.">
            <a:extLst>
              <a:ext uri="{FF2B5EF4-FFF2-40B4-BE49-F238E27FC236}">
                <a16:creationId xmlns:a16="http://schemas.microsoft.com/office/drawing/2014/main" id="{78FB1AE7-E974-5A87-7FF4-228673D62E3F}"/>
              </a:ext>
            </a:extLst>
          </p:cNvPr>
          <p:cNvPicPr>
            <a:picLocks noChangeAspect="1"/>
          </p:cNvPicPr>
          <p:nvPr/>
        </p:nvPicPr>
        <p:blipFill>
          <a:blip r:embed="rId9">
            <a:extLst>
              <a:ext uri="{28A0092B-C50C-407E-A947-70E740481C1C}">
                <a14:useLocalDpi xmlns:a14="http://schemas.microsoft.com/office/drawing/2010/main" val="0"/>
              </a:ext>
            </a:extLst>
          </a:blip>
          <a:srcRect l="16539" r="15133"/>
          <a:stretch>
            <a:fillRect/>
          </a:stretch>
        </p:blipFill>
        <p:spPr>
          <a:xfrm>
            <a:off x="3041392" y="4095759"/>
            <a:ext cx="1327956" cy="1374000"/>
          </a:xfrm>
          <a:prstGeom prst="rect">
            <a:avLst/>
          </a:prstGeom>
        </p:spPr>
      </p:pic>
      <p:sp>
        <p:nvSpPr>
          <p:cNvPr id="24" name="TextBox 13">
            <a:extLst>
              <a:ext uri="{FF2B5EF4-FFF2-40B4-BE49-F238E27FC236}">
                <a16:creationId xmlns:a16="http://schemas.microsoft.com/office/drawing/2014/main" id="{666DAAD4-6B95-D359-4331-F4F6EB4FD58F}"/>
              </a:ext>
            </a:extLst>
          </p:cNvPr>
          <p:cNvSpPr txBox="1"/>
          <p:nvPr/>
        </p:nvSpPr>
        <p:spPr>
          <a:xfrm>
            <a:off x="4430500" y="4307618"/>
            <a:ext cx="1035328" cy="584775"/>
          </a:xfrm>
          <a:prstGeom prst="rect">
            <a:avLst/>
          </a:prstGeom>
          <a:noFill/>
          <a:ln w="25400">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Calibri" panose="020F0502020204030204"/>
                <a:ea typeface="+mn-ea"/>
                <a:cs typeface="+mn-cs"/>
              </a:rPr>
              <a:t>100 KeV - 1 GeV</a:t>
            </a:r>
          </a:p>
        </p:txBody>
      </p:sp>
      <p:sp>
        <p:nvSpPr>
          <p:cNvPr id="29" name="TextBox 13">
            <a:extLst>
              <a:ext uri="{FF2B5EF4-FFF2-40B4-BE49-F238E27FC236}">
                <a16:creationId xmlns:a16="http://schemas.microsoft.com/office/drawing/2014/main" id="{CB91665C-8991-F142-05C5-6F39D4A48213}"/>
              </a:ext>
            </a:extLst>
          </p:cNvPr>
          <p:cNvSpPr txBox="1"/>
          <p:nvPr/>
        </p:nvSpPr>
        <p:spPr>
          <a:xfrm>
            <a:off x="4502040" y="5806273"/>
            <a:ext cx="892248" cy="584775"/>
          </a:xfrm>
          <a:prstGeom prst="rect">
            <a:avLst/>
          </a:prstGeom>
          <a:noFill/>
          <a:ln w="25400">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Calibri" panose="020F0502020204030204"/>
                <a:ea typeface="+mn-ea"/>
                <a:cs typeface="+mn-cs"/>
              </a:rPr>
              <a:t>15 KeV - 3 GeV</a:t>
            </a:r>
          </a:p>
        </p:txBody>
      </p:sp>
      <p:sp>
        <p:nvSpPr>
          <p:cNvPr id="30" name="Segno di moltiplicazione 29">
            <a:extLst>
              <a:ext uri="{FF2B5EF4-FFF2-40B4-BE49-F238E27FC236}">
                <a16:creationId xmlns:a16="http://schemas.microsoft.com/office/drawing/2014/main" id="{E06B4B3A-FC66-E074-6E20-800FA15DE885}"/>
              </a:ext>
            </a:extLst>
          </p:cNvPr>
          <p:cNvSpPr/>
          <p:nvPr/>
        </p:nvSpPr>
        <p:spPr>
          <a:xfrm>
            <a:off x="2883709" y="4018462"/>
            <a:ext cx="1586921" cy="1465113"/>
          </a:xfrm>
          <a:prstGeom prst="mathMultiply">
            <a:avLst>
              <a:gd name="adj1" fmla="val 7559"/>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Segno di moltiplicazione 31">
            <a:extLst>
              <a:ext uri="{FF2B5EF4-FFF2-40B4-BE49-F238E27FC236}">
                <a16:creationId xmlns:a16="http://schemas.microsoft.com/office/drawing/2014/main" id="{0CF20976-5FD6-C363-3E5C-9FA5318C7662}"/>
              </a:ext>
            </a:extLst>
          </p:cNvPr>
          <p:cNvSpPr/>
          <p:nvPr/>
        </p:nvSpPr>
        <p:spPr>
          <a:xfrm>
            <a:off x="2473219" y="5207946"/>
            <a:ext cx="2397620" cy="1861210"/>
          </a:xfrm>
          <a:prstGeom prst="mathMultiply">
            <a:avLst>
              <a:gd name="adj1" fmla="val 7559"/>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CasellaDiTesto 1">
            <a:extLst>
              <a:ext uri="{FF2B5EF4-FFF2-40B4-BE49-F238E27FC236}">
                <a16:creationId xmlns:a16="http://schemas.microsoft.com/office/drawing/2014/main" id="{1A469C13-B225-05D9-306C-B80047EF448C}"/>
              </a:ext>
            </a:extLst>
          </p:cNvPr>
          <p:cNvSpPr txBox="1"/>
          <p:nvPr/>
        </p:nvSpPr>
        <p:spPr>
          <a:xfrm rot="20644905">
            <a:off x="6946798" y="4471216"/>
            <a:ext cx="4771950" cy="1754326"/>
          </a:xfrm>
          <a:prstGeom prst="rect">
            <a:avLst/>
          </a:prstGeom>
          <a:noFill/>
        </p:spPr>
        <p:txBody>
          <a:bodyPr wrap="square">
            <a:spAutoFit/>
          </a:bodyPr>
          <a:lstStyle/>
          <a:p>
            <a:pPr algn="ctr">
              <a:buNone/>
            </a:pPr>
            <a:r>
              <a:rPr lang="it-IT" sz="3600" b="1" dirty="0" err="1">
                <a:solidFill>
                  <a:schemeClr val="bg1"/>
                </a:solidFill>
                <a:latin typeface="Segoe Print" panose="02000600000000000000" pitchFamily="2" charset="0"/>
              </a:rPr>
              <a:t>Waiting</a:t>
            </a:r>
            <a:r>
              <a:rPr lang="it-IT" sz="3600" b="1" dirty="0">
                <a:solidFill>
                  <a:schemeClr val="bg1"/>
                </a:solidFill>
                <a:latin typeface="Segoe Print" panose="02000600000000000000" pitchFamily="2" charset="0"/>
              </a:rPr>
              <a:t> for large mission,</a:t>
            </a:r>
          </a:p>
          <a:p>
            <a:pPr algn="ctr">
              <a:buNone/>
            </a:pPr>
            <a:r>
              <a:rPr lang="it-IT" sz="3600" b="1" dirty="0">
                <a:solidFill>
                  <a:schemeClr val="bg1"/>
                </a:solidFill>
                <a:latin typeface="Segoe Print" panose="02000600000000000000" pitchFamily="2" charset="0"/>
              </a:rPr>
              <a:t>do small missions!</a:t>
            </a:r>
          </a:p>
        </p:txBody>
      </p:sp>
      <p:sp>
        <p:nvSpPr>
          <p:cNvPr id="14" name="CasellaDiTesto 13">
            <a:extLst>
              <a:ext uri="{FF2B5EF4-FFF2-40B4-BE49-F238E27FC236}">
                <a16:creationId xmlns:a16="http://schemas.microsoft.com/office/drawing/2014/main" id="{D9F5165D-182E-5808-2426-86E835377B95}"/>
              </a:ext>
            </a:extLst>
          </p:cNvPr>
          <p:cNvSpPr txBox="1"/>
          <p:nvPr/>
        </p:nvSpPr>
        <p:spPr>
          <a:xfrm rot="21140011">
            <a:off x="9750054" y="214509"/>
            <a:ext cx="248489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a:t>
            </a:r>
            <a:r>
              <a:rPr kumimoji="0" lang="en-US" sz="1600" b="1" i="0" u="none" strike="noStrike" kern="1200" cap="none" spc="0" normalizeH="0" baseline="0" noProof="0" dirty="0" err="1">
                <a:ln>
                  <a:noFill/>
                </a:ln>
                <a:solidFill>
                  <a:srgbClr val="92D050"/>
                </a:solidFill>
                <a:effectLst/>
                <a:uLnTx/>
                <a:uFillTx/>
                <a:latin typeface="Segoe Print" panose="02000600000000000000" pitchFamily="2" charset="0"/>
                <a:ea typeface="Handwriting - Dakota" charset="0"/>
                <a:cs typeface="Handwriting - Dakota" charset="0"/>
              </a:rPr>
              <a:t>M.Tavani</a:t>
            </a:r>
            <a:r>
              <a:rPr kumimoji="0" lang="en-US" sz="1600" b="1" i="0" u="none" strike="noStrike" kern="1200" cap="none" spc="0" normalizeH="0" noProof="0" dirty="0">
                <a:ln>
                  <a:noFill/>
                </a:ln>
                <a:solidFill>
                  <a:srgbClr val="92D050"/>
                </a:solidFill>
                <a:effectLst/>
                <a:uLnTx/>
                <a:uFillTx/>
                <a:latin typeface="Segoe Print" panose="02000600000000000000" pitchFamily="2" charset="0"/>
                <a:ea typeface="Handwriting - Dakota" charset="0"/>
                <a:cs typeface="Handwriting - Dakota" charset="0"/>
              </a:rPr>
              <a:t> talk</a:t>
            </a:r>
            <a:endParaRPr kumimoji="0" lang="it-IT"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0463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par>
                                <p:cTn id="22" presetID="53" presetClass="entr" presetSubtype="16"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500" fill="hold"/>
                                        <p:tgtEl>
                                          <p:spTgt spid="11"/>
                                        </p:tgtEl>
                                        <p:attrNameLst>
                                          <p:attrName>ppt_w</p:attrName>
                                        </p:attrNameLst>
                                      </p:cBhvr>
                                      <p:tavLst>
                                        <p:tav tm="0">
                                          <p:val>
                                            <p:fltVal val="0"/>
                                          </p:val>
                                        </p:tav>
                                        <p:tav tm="100000">
                                          <p:val>
                                            <p:strVal val="#ppt_w"/>
                                          </p:val>
                                        </p:tav>
                                      </p:tavLst>
                                    </p:anim>
                                    <p:anim calcmode="lin" valueType="num">
                                      <p:cBhvr>
                                        <p:cTn id="25" dur="500" fill="hold"/>
                                        <p:tgtEl>
                                          <p:spTgt spid="11"/>
                                        </p:tgtEl>
                                        <p:attrNameLst>
                                          <p:attrName>ppt_h</p:attrName>
                                        </p:attrNameLst>
                                      </p:cBhvr>
                                      <p:tavLst>
                                        <p:tav tm="0">
                                          <p:val>
                                            <p:fltVal val="0"/>
                                          </p:val>
                                        </p:tav>
                                        <p:tav tm="100000">
                                          <p:val>
                                            <p:strVal val="#ppt_h"/>
                                          </p:val>
                                        </p:tav>
                                      </p:tavLst>
                                    </p:anim>
                                    <p:animEffect transition="in" filter="fade">
                                      <p:cBhvr>
                                        <p:cTn id="26" dur="500"/>
                                        <p:tgtEl>
                                          <p:spTgt spid="11"/>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cTn>
                              </p:par>
                            </p:childTnLst>
                          </p:cTn>
                        </p:par>
                        <p:par>
                          <p:cTn id="37" fill="hold">
                            <p:stCondLst>
                              <p:cond delay="500"/>
                            </p:stCondLst>
                            <p:childTnLst>
                              <p:par>
                                <p:cTn id="38" presetID="6" presetClass="entr" presetSubtype="16" fill="hold" grpId="0"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circle(in)">
                                      <p:cBhvr>
                                        <p:cTn id="40" dur="1500"/>
                                        <p:tgtEl>
                                          <p:spTgt spid="32"/>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circle(in)">
                                      <p:cBhvr>
                                        <p:cTn id="43" dur="1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ipe(up)">
                                      <p:cBhvr>
                                        <p:cTn id="4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P spid="29" grpId="0" animBg="1"/>
      <p:bldP spid="30" grpId="0" animBg="1"/>
      <p:bldP spid="32"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2"/>
        <p:cNvGrpSpPr/>
        <p:nvPr/>
      </p:nvGrpSpPr>
      <p:grpSpPr>
        <a:xfrm>
          <a:off x="0" y="0"/>
          <a:ext cx="0" cy="0"/>
          <a:chOff x="0" y="0"/>
          <a:chExt cx="0" cy="0"/>
        </a:xfrm>
      </p:grpSpPr>
      <p:sp>
        <p:nvSpPr>
          <p:cNvPr id="7" name="Rettangolo 6">
            <a:extLst>
              <a:ext uri="{FF2B5EF4-FFF2-40B4-BE49-F238E27FC236}">
                <a16:creationId xmlns:a16="http://schemas.microsoft.com/office/drawing/2014/main" id="{D256AACE-6475-AA5B-6A0C-A5079549CC03}"/>
              </a:ext>
            </a:extLst>
          </p:cNvPr>
          <p:cNvSpPr/>
          <p:nvPr/>
        </p:nvSpPr>
        <p:spPr>
          <a:xfrm>
            <a:off x="5588000" y="1459523"/>
            <a:ext cx="4593492" cy="1080476"/>
          </a:xfrm>
          <a:prstGeom prst="rect">
            <a:avLst/>
          </a:prstGeom>
          <a:solidFill>
            <a:schemeClr val="bg1">
              <a:alpha val="6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Google Shape;63;p15"/>
          <p:cNvSpPr/>
          <p:nvPr/>
        </p:nvSpPr>
        <p:spPr>
          <a:xfrm>
            <a:off x="0" y="0"/>
            <a:ext cx="12192000" cy="6858000"/>
          </a:xfrm>
          <a:prstGeom prst="rect">
            <a:avLst/>
          </a:prstGeom>
          <a:solidFill>
            <a:srgbClr val="000000">
              <a:alpha val="40000"/>
            </a:srgbClr>
          </a:solidFill>
          <a:ln>
            <a:noFill/>
          </a:ln>
        </p:spPr>
        <p:txBody>
          <a:bodyPr spcFirstLastPara="1" wrap="square" lIns="0" tIns="0" rIns="0" bIns="0" anchor="ctr" anchorCtr="0">
            <a:noAutofit/>
          </a:bodyPr>
          <a:lstStyle/>
          <a:p>
            <a:pPr defTabSz="1219170">
              <a:buClr>
                <a:srgbClr val="000000"/>
              </a:buClr>
            </a:pPr>
            <a:endParaRPr sz="1867" kern="0" dirty="0">
              <a:solidFill>
                <a:srgbClr val="000000"/>
              </a:solidFill>
              <a:latin typeface="Arial"/>
              <a:cs typeface="Arial"/>
              <a:sym typeface="Arial"/>
            </a:endParaRPr>
          </a:p>
        </p:txBody>
      </p:sp>
      <p:grpSp>
        <p:nvGrpSpPr>
          <p:cNvPr id="64" name="Google Shape;64;p15"/>
          <p:cNvGrpSpPr/>
          <p:nvPr/>
        </p:nvGrpSpPr>
        <p:grpSpPr>
          <a:xfrm>
            <a:off x="508000" y="381000"/>
            <a:ext cx="3810000" cy="508000"/>
            <a:chOff x="381000" y="285750"/>
            <a:chExt cx="2857500" cy="381000"/>
          </a:xfrm>
        </p:grpSpPr>
        <p:sp>
          <p:nvSpPr>
            <p:cNvPr id="65" name="Google Shape;65;p15"/>
            <p:cNvSpPr/>
            <p:nvPr/>
          </p:nvSpPr>
          <p:spPr>
            <a:xfrm>
              <a:off x="381000" y="285750"/>
              <a:ext cx="2857500" cy="381000"/>
            </a:xfrm>
            <a:prstGeom prst="roundRect">
              <a:avLst>
                <a:gd name="adj" fmla="val 50000"/>
              </a:avLst>
            </a:prstGeom>
            <a:solidFill>
              <a:srgbClr val="FF9900"/>
            </a:solidFill>
            <a:ln>
              <a:noFill/>
            </a:ln>
          </p:spPr>
          <p:txBody>
            <a:bodyPr spcFirstLastPara="1" wrap="square" lIns="0" tIns="0" rIns="0" bIns="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6" name="Google Shape;66;p15"/>
            <p:cNvSpPr txBox="1"/>
            <p:nvPr/>
          </p:nvSpPr>
          <p:spPr>
            <a:xfrm>
              <a:off x="381000" y="285750"/>
              <a:ext cx="2857500" cy="381000"/>
            </a:xfrm>
            <a:prstGeom prst="rect">
              <a:avLst/>
            </a:prstGeom>
            <a:noFill/>
            <a:ln>
              <a:noFill/>
            </a:ln>
          </p:spPr>
          <p:txBody>
            <a:bodyPr spcFirstLastPara="1" wrap="square" lIns="0" tIns="0" rIns="0" bIns="0" anchor="ctr" anchorCtr="0">
              <a:noAutofit/>
            </a:bodyPr>
            <a:lstStyle/>
            <a:p>
              <a:pPr algn="ctr" defTabSz="1219170">
                <a:buClr>
                  <a:srgbClr val="000000"/>
                </a:buClr>
              </a:pPr>
              <a:r>
                <a:rPr lang="it" sz="2400" b="1" kern="0" dirty="0">
                  <a:solidFill>
                    <a:srgbClr val="FFFFFF"/>
                  </a:solidFill>
                  <a:latin typeface="Arial"/>
                  <a:ea typeface="Arial"/>
                  <a:cs typeface="Arial"/>
                  <a:sym typeface="Arial"/>
                </a:rPr>
                <a:t>ASI call Small Mission</a:t>
              </a:r>
              <a:endParaRPr sz="2400" b="1" kern="0" dirty="0">
                <a:solidFill>
                  <a:srgbClr val="FFFFFF"/>
                </a:solidFill>
                <a:latin typeface="Arial"/>
                <a:ea typeface="Arial"/>
                <a:cs typeface="Arial"/>
                <a:sym typeface="Arial"/>
              </a:endParaRPr>
            </a:p>
          </p:txBody>
        </p:sp>
      </p:grpSp>
      <p:grpSp>
        <p:nvGrpSpPr>
          <p:cNvPr id="67" name="Google Shape;67;p15"/>
          <p:cNvGrpSpPr/>
          <p:nvPr/>
        </p:nvGrpSpPr>
        <p:grpSpPr>
          <a:xfrm>
            <a:off x="508000" y="1397000"/>
            <a:ext cx="11176000" cy="2285996"/>
            <a:chOff x="381000" y="1047752"/>
            <a:chExt cx="8382000" cy="1714498"/>
          </a:xfrm>
        </p:grpSpPr>
        <p:sp>
          <p:nvSpPr>
            <p:cNvPr id="68" name="Google Shape;68;p15"/>
            <p:cNvSpPr txBox="1"/>
            <p:nvPr/>
          </p:nvSpPr>
          <p:spPr>
            <a:xfrm>
              <a:off x="381000" y="1047752"/>
              <a:ext cx="8382000" cy="952500"/>
            </a:xfrm>
            <a:prstGeom prst="rect">
              <a:avLst/>
            </a:prstGeom>
            <a:noFill/>
            <a:ln>
              <a:noFill/>
            </a:ln>
          </p:spPr>
          <p:txBody>
            <a:bodyPr spcFirstLastPara="1" wrap="square" lIns="0" tIns="0" rIns="0" bIns="0" anchor="b" anchorCtr="0">
              <a:noAutofit/>
            </a:bodyPr>
            <a:lstStyle/>
            <a:p>
              <a:pPr defTabSz="1219170">
                <a:buClr>
                  <a:srgbClr val="000000"/>
                </a:buClr>
              </a:pPr>
              <a:r>
                <a:rPr lang="it" sz="8266" kern="0" dirty="0">
                  <a:solidFill>
                    <a:srgbClr val="FF9900"/>
                  </a:solidFill>
                  <a:latin typeface="Arial"/>
                  <a:ea typeface="Arial"/>
                  <a:cs typeface="Arial"/>
                  <a:sym typeface="Arial"/>
                </a:rPr>
                <a:t>GEMMA</a:t>
              </a:r>
              <a:endParaRPr sz="8266" kern="0" dirty="0">
                <a:solidFill>
                  <a:srgbClr val="FF9900"/>
                </a:solidFill>
                <a:latin typeface="Arial"/>
                <a:ea typeface="Arial"/>
                <a:cs typeface="Arial"/>
                <a:sym typeface="Arial"/>
              </a:endParaRPr>
            </a:p>
          </p:txBody>
        </p:sp>
        <p:sp>
          <p:nvSpPr>
            <p:cNvPr id="69" name="Google Shape;69;p15"/>
            <p:cNvSpPr txBox="1"/>
            <p:nvPr/>
          </p:nvSpPr>
          <p:spPr>
            <a:xfrm>
              <a:off x="381000" y="2000250"/>
              <a:ext cx="8382000" cy="762000"/>
            </a:xfrm>
            <a:prstGeom prst="rect">
              <a:avLst/>
            </a:prstGeom>
            <a:noFill/>
            <a:ln>
              <a:noFill/>
            </a:ln>
          </p:spPr>
          <p:txBody>
            <a:bodyPr spcFirstLastPara="1" wrap="square" lIns="0" tIns="0" rIns="0" bIns="0" anchor="t" anchorCtr="0">
              <a:noAutofit/>
            </a:bodyPr>
            <a:lstStyle/>
            <a:p>
              <a:pPr defTabSz="1219170">
                <a:buClr>
                  <a:srgbClr val="000000"/>
                </a:buClr>
              </a:pPr>
              <a:r>
                <a:rPr lang="it" sz="3173" b="1" kern="0">
                  <a:solidFill>
                    <a:srgbClr val="FFFFFF"/>
                  </a:solidFill>
                  <a:latin typeface="Arial"/>
                  <a:ea typeface="Arial"/>
                  <a:cs typeface="Arial"/>
                  <a:sym typeface="Arial"/>
                </a:rPr>
                <a:t>Gamma-ray Explorer for Multi-Messenger and Cosmic Accelerators</a:t>
              </a:r>
              <a:endParaRPr sz="3173" b="1" kern="0">
                <a:solidFill>
                  <a:srgbClr val="FFFFFF"/>
                </a:solidFill>
                <a:latin typeface="Arial"/>
                <a:ea typeface="Arial"/>
                <a:cs typeface="Arial"/>
                <a:sym typeface="Arial"/>
              </a:endParaRPr>
            </a:p>
          </p:txBody>
        </p:sp>
      </p:grpSp>
      <p:grpSp>
        <p:nvGrpSpPr>
          <p:cNvPr id="70" name="Google Shape;70;p15"/>
          <p:cNvGrpSpPr/>
          <p:nvPr/>
        </p:nvGrpSpPr>
        <p:grpSpPr>
          <a:xfrm>
            <a:off x="508000" y="3810001"/>
            <a:ext cx="11176000" cy="825700"/>
            <a:chOff x="381000" y="2857500"/>
            <a:chExt cx="8382000" cy="619275"/>
          </a:xfrm>
        </p:grpSpPr>
        <p:sp>
          <p:nvSpPr>
            <p:cNvPr id="71" name="Google Shape;71;p15"/>
            <p:cNvSpPr/>
            <p:nvPr/>
          </p:nvSpPr>
          <p:spPr>
            <a:xfrm>
              <a:off x="381000" y="2857500"/>
              <a:ext cx="8382000" cy="38100"/>
            </a:xfrm>
            <a:prstGeom prst="rect">
              <a:avLst/>
            </a:prstGeom>
            <a:solidFill>
              <a:srgbClr val="FF9900"/>
            </a:solidFill>
            <a:ln>
              <a:noFill/>
            </a:ln>
          </p:spPr>
          <p:txBody>
            <a:bodyPr spcFirstLastPara="1" wrap="square" lIns="0" tIns="0" rIns="0" bIns="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2" name="Google Shape;72;p15"/>
            <p:cNvSpPr txBox="1"/>
            <p:nvPr/>
          </p:nvSpPr>
          <p:spPr>
            <a:xfrm>
              <a:off x="381000" y="3000375"/>
              <a:ext cx="6169925" cy="476400"/>
            </a:xfrm>
            <a:prstGeom prst="rect">
              <a:avLst/>
            </a:prstGeom>
            <a:noFill/>
            <a:ln>
              <a:noFill/>
            </a:ln>
          </p:spPr>
          <p:txBody>
            <a:bodyPr spcFirstLastPara="1" wrap="square" lIns="0" tIns="0" rIns="0" bIns="0" anchor="ctr" anchorCtr="0">
              <a:noAutofit/>
            </a:bodyPr>
            <a:lstStyle/>
            <a:p>
              <a:pPr defTabSz="1219170">
                <a:buClr>
                  <a:srgbClr val="000000"/>
                </a:buClr>
              </a:pPr>
              <a:r>
                <a:rPr lang="it" sz="2933" i="1" kern="0" dirty="0">
                  <a:solidFill>
                    <a:srgbClr val="E0E0E0"/>
                  </a:solidFill>
                  <a:latin typeface="Arial"/>
                  <a:ea typeface="Arial"/>
                  <a:cs typeface="Arial"/>
                  <a:sym typeface="Arial"/>
                </a:rPr>
                <a:t>Closing the MeV gap in the multi-messenger era</a:t>
              </a:r>
              <a:endParaRPr sz="2933" i="1" kern="0" dirty="0">
                <a:solidFill>
                  <a:srgbClr val="E0E0E0"/>
                </a:solidFill>
                <a:latin typeface="Arial"/>
                <a:ea typeface="Arial"/>
                <a:cs typeface="Arial"/>
                <a:sym typeface="Arial"/>
              </a:endParaRPr>
            </a:p>
          </p:txBody>
        </p:sp>
      </p:grpSp>
      <p:grpSp>
        <p:nvGrpSpPr>
          <p:cNvPr id="73" name="Google Shape;73;p15"/>
          <p:cNvGrpSpPr/>
          <p:nvPr/>
        </p:nvGrpSpPr>
        <p:grpSpPr>
          <a:xfrm>
            <a:off x="3546927" y="4953001"/>
            <a:ext cx="5080000" cy="1524002"/>
            <a:chOff x="381000" y="3714749"/>
            <a:chExt cx="3810000" cy="1143001"/>
          </a:xfrm>
        </p:grpSpPr>
        <p:sp>
          <p:nvSpPr>
            <p:cNvPr id="74" name="Google Shape;74;p15"/>
            <p:cNvSpPr/>
            <p:nvPr/>
          </p:nvSpPr>
          <p:spPr>
            <a:xfrm>
              <a:off x="381000" y="3714750"/>
              <a:ext cx="3810000" cy="1143000"/>
            </a:xfrm>
            <a:prstGeom prst="roundRect">
              <a:avLst>
                <a:gd name="adj" fmla="val 8333"/>
              </a:avLst>
            </a:prstGeom>
            <a:solidFill>
              <a:srgbClr val="FFFFFF">
                <a:alpha val="10000"/>
              </a:srgbClr>
            </a:solidFill>
            <a:ln>
              <a:noFill/>
            </a:ln>
          </p:spPr>
          <p:txBody>
            <a:bodyPr spcFirstLastPara="1" wrap="square" lIns="0" tIns="0" rIns="0" bIns="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 name="Google Shape;75;p15"/>
            <p:cNvSpPr txBox="1"/>
            <p:nvPr/>
          </p:nvSpPr>
          <p:spPr>
            <a:xfrm>
              <a:off x="571500" y="3714749"/>
              <a:ext cx="3429000" cy="1143000"/>
            </a:xfrm>
            <a:prstGeom prst="rect">
              <a:avLst/>
            </a:prstGeom>
            <a:noFill/>
            <a:ln>
              <a:noFill/>
            </a:ln>
          </p:spPr>
          <p:txBody>
            <a:bodyPr spcFirstLastPara="1" wrap="square" lIns="0" tIns="0" rIns="0" bIns="0" anchor="ctr" anchorCtr="0">
              <a:noAutofit/>
            </a:bodyPr>
            <a:lstStyle/>
            <a:p>
              <a:pPr defTabSz="1219170">
                <a:buClr>
                  <a:srgbClr val="000000"/>
                </a:buClr>
              </a:pPr>
              <a:r>
                <a:rPr lang="it" sz="2000" b="1" kern="0" dirty="0">
                  <a:solidFill>
                    <a:srgbClr val="FF9900"/>
                  </a:solidFill>
                  <a:latin typeface="Arial"/>
                  <a:ea typeface="Arial"/>
                  <a:cs typeface="Arial"/>
                  <a:sym typeface="Arial"/>
                </a:rPr>
                <a:t>PI:</a:t>
              </a:r>
              <a:r>
                <a:rPr lang="it" sz="2000" kern="0" dirty="0">
                  <a:solidFill>
                    <a:srgbClr val="FFFFFF"/>
                  </a:solidFill>
                  <a:latin typeface="Arial"/>
                  <a:ea typeface="Arial"/>
                  <a:cs typeface="Arial"/>
                  <a:sym typeface="Arial"/>
                </a:rPr>
                <a:t> Andrea Bulgarelli</a:t>
              </a:r>
              <a:endParaRPr sz="2000" kern="0" dirty="0">
                <a:solidFill>
                  <a:srgbClr val="FFFFFF"/>
                </a:solidFill>
                <a:latin typeface="Arial"/>
                <a:ea typeface="Arial"/>
                <a:cs typeface="Arial"/>
                <a:sym typeface="Arial"/>
              </a:endParaRPr>
            </a:p>
            <a:p>
              <a:pPr defTabSz="1219170">
                <a:spcBef>
                  <a:spcPts val="800"/>
                </a:spcBef>
                <a:buClr>
                  <a:srgbClr val="000000"/>
                </a:buClr>
              </a:pPr>
              <a:r>
                <a:rPr lang="it" sz="1733" b="1" kern="0" dirty="0">
                  <a:solidFill>
                    <a:srgbClr val="FF9900"/>
                  </a:solidFill>
                  <a:latin typeface="Arial"/>
                  <a:ea typeface="Arial"/>
                  <a:cs typeface="Arial"/>
                  <a:sym typeface="Arial"/>
                </a:rPr>
                <a:t>Co-PI &amp; Project Scientist:</a:t>
              </a:r>
              <a:r>
                <a:rPr lang="it" sz="1733" kern="0" dirty="0">
                  <a:solidFill>
                    <a:srgbClr val="FFFFFF"/>
                  </a:solidFill>
                  <a:latin typeface="Arial"/>
                  <a:ea typeface="Arial"/>
                  <a:cs typeface="Arial"/>
                  <a:sym typeface="Arial"/>
                </a:rPr>
                <a:t> Martina Cardillo</a:t>
              </a:r>
              <a:endParaRPr sz="1733" kern="0" dirty="0">
                <a:solidFill>
                  <a:srgbClr val="FFFFFF"/>
                </a:solidFill>
                <a:latin typeface="Arial"/>
                <a:ea typeface="Arial"/>
                <a:cs typeface="Arial"/>
                <a:sym typeface="Arial"/>
              </a:endParaRPr>
            </a:p>
            <a:p>
              <a:pPr defTabSz="1219170">
                <a:spcBef>
                  <a:spcPts val="800"/>
                </a:spcBef>
                <a:buClr>
                  <a:srgbClr val="000000"/>
                </a:buClr>
              </a:pPr>
              <a:r>
                <a:rPr lang="it" sz="1733" b="1" kern="0" dirty="0">
                  <a:solidFill>
                    <a:srgbClr val="FF9900"/>
                  </a:solidFill>
                  <a:latin typeface="Arial"/>
                  <a:ea typeface="Arial"/>
                  <a:cs typeface="Arial"/>
                  <a:sym typeface="Arial"/>
                </a:rPr>
                <a:t>Co-PI:</a:t>
              </a:r>
              <a:r>
                <a:rPr lang="it" sz="1733" kern="0" dirty="0">
                  <a:solidFill>
                    <a:srgbClr val="FFFFFF"/>
                  </a:solidFill>
                  <a:latin typeface="Arial"/>
                  <a:ea typeface="Arial"/>
                  <a:cs typeface="Arial"/>
                  <a:sym typeface="Arial"/>
                </a:rPr>
                <a:t> Nicola Mazziotta</a:t>
              </a:r>
              <a:endParaRPr sz="1733" kern="0" dirty="0">
                <a:solidFill>
                  <a:srgbClr val="FFFFFF"/>
                </a:solidFill>
                <a:latin typeface="Arial"/>
                <a:ea typeface="Arial"/>
                <a:cs typeface="Arial"/>
                <a:sym typeface="Arial"/>
              </a:endParaRPr>
            </a:p>
          </p:txBody>
        </p:sp>
      </p:grpSp>
      <p:pic>
        <p:nvPicPr>
          <p:cNvPr id="4" name="Immagine 3">
            <a:extLst>
              <a:ext uri="{FF2B5EF4-FFF2-40B4-BE49-F238E27FC236}">
                <a16:creationId xmlns:a16="http://schemas.microsoft.com/office/drawing/2014/main" id="{85D6CDDA-B85E-D364-EE46-869088D51E30}"/>
              </a:ext>
            </a:extLst>
          </p:cNvPr>
          <p:cNvPicPr>
            <a:picLocks noChangeAspect="1"/>
          </p:cNvPicPr>
          <p:nvPr/>
        </p:nvPicPr>
        <p:blipFill>
          <a:blip r:embed="rId4"/>
          <a:srcRect l="17934" t="18578" r="17356" b="19853"/>
          <a:stretch>
            <a:fillRect/>
          </a:stretch>
        </p:blipFill>
        <p:spPr>
          <a:xfrm>
            <a:off x="5666642" y="1509486"/>
            <a:ext cx="1941102" cy="967619"/>
          </a:xfrm>
          <a:prstGeom prst="rect">
            <a:avLst/>
          </a:prstGeom>
        </p:spPr>
      </p:pic>
      <p:pic>
        <p:nvPicPr>
          <p:cNvPr id="5" name="Immagine 4">
            <a:extLst>
              <a:ext uri="{FF2B5EF4-FFF2-40B4-BE49-F238E27FC236}">
                <a16:creationId xmlns:a16="http://schemas.microsoft.com/office/drawing/2014/main" id="{5C3C4183-EE8F-7043-E19F-427297FD22B3}"/>
              </a:ext>
            </a:extLst>
          </p:cNvPr>
          <p:cNvPicPr>
            <a:picLocks noChangeAspect="1"/>
          </p:cNvPicPr>
          <p:nvPr/>
        </p:nvPicPr>
        <p:blipFill>
          <a:blip r:embed="rId5"/>
          <a:stretch>
            <a:fillRect/>
          </a:stretch>
        </p:blipFill>
        <p:spPr>
          <a:xfrm>
            <a:off x="7517177" y="1655232"/>
            <a:ext cx="1318683" cy="753533"/>
          </a:xfrm>
          <a:prstGeom prst="rect">
            <a:avLst/>
          </a:prstGeom>
        </p:spPr>
      </p:pic>
      <p:pic>
        <p:nvPicPr>
          <p:cNvPr id="6" name="Immagine 5">
            <a:extLst>
              <a:ext uri="{FF2B5EF4-FFF2-40B4-BE49-F238E27FC236}">
                <a16:creationId xmlns:a16="http://schemas.microsoft.com/office/drawing/2014/main" id="{E411FD40-35CB-F85D-E160-BE0CEE1DFF50}"/>
              </a:ext>
            </a:extLst>
          </p:cNvPr>
          <p:cNvPicPr>
            <a:picLocks noChangeAspect="1"/>
          </p:cNvPicPr>
          <p:nvPr/>
        </p:nvPicPr>
        <p:blipFill>
          <a:blip r:embed="rId6"/>
          <a:stretch>
            <a:fillRect/>
          </a:stretch>
        </p:blipFill>
        <p:spPr>
          <a:xfrm>
            <a:off x="8913248" y="1716317"/>
            <a:ext cx="1018551" cy="638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9BA98-181D-F586-3B1F-B0891297748F}"/>
            </a:ext>
          </a:extLst>
        </p:cNvPr>
        <p:cNvGrpSpPr/>
        <p:nvPr/>
      </p:nvGrpSpPr>
      <p:grpSpPr>
        <a:xfrm>
          <a:off x="0" y="0"/>
          <a:ext cx="0" cy="0"/>
          <a:chOff x="0" y="0"/>
          <a:chExt cx="0" cy="0"/>
        </a:xfrm>
      </p:grpSpPr>
      <p:grpSp>
        <p:nvGrpSpPr>
          <p:cNvPr id="8" name="Gruppo 7">
            <a:extLst>
              <a:ext uri="{FF2B5EF4-FFF2-40B4-BE49-F238E27FC236}">
                <a16:creationId xmlns:a16="http://schemas.microsoft.com/office/drawing/2014/main" id="{54540DE5-04A1-E395-9C5B-12BC216AF8B7}"/>
              </a:ext>
            </a:extLst>
          </p:cNvPr>
          <p:cNvGrpSpPr/>
          <p:nvPr/>
        </p:nvGrpSpPr>
        <p:grpSpPr>
          <a:xfrm>
            <a:off x="2750057" y="810209"/>
            <a:ext cx="5916610" cy="5871378"/>
            <a:chOff x="99177" y="787349"/>
            <a:chExt cx="5916610" cy="5871378"/>
          </a:xfrm>
        </p:grpSpPr>
        <p:grpSp>
          <p:nvGrpSpPr>
            <p:cNvPr id="6" name="Gruppo 5">
              <a:extLst>
                <a:ext uri="{FF2B5EF4-FFF2-40B4-BE49-F238E27FC236}">
                  <a16:creationId xmlns:a16="http://schemas.microsoft.com/office/drawing/2014/main" id="{4AFE8389-04FE-EB27-9CCE-223E7002B8B7}"/>
                </a:ext>
              </a:extLst>
            </p:cNvPr>
            <p:cNvGrpSpPr/>
            <p:nvPr/>
          </p:nvGrpSpPr>
          <p:grpSpPr>
            <a:xfrm>
              <a:off x="99177" y="787349"/>
              <a:ext cx="5916610" cy="5871378"/>
              <a:chOff x="99177" y="787349"/>
              <a:chExt cx="5916610" cy="5871378"/>
            </a:xfrm>
          </p:grpSpPr>
          <p:pic>
            <p:nvPicPr>
              <p:cNvPr id="2" name="Content Placeholder 5">
                <a:extLst>
                  <a:ext uri="{FF2B5EF4-FFF2-40B4-BE49-F238E27FC236}">
                    <a16:creationId xmlns:a16="http://schemas.microsoft.com/office/drawing/2014/main" id="{A10A465B-FBDB-69FC-E036-42F3173975E0}"/>
                  </a:ext>
                </a:extLst>
              </p:cNvPr>
              <p:cNvPicPr>
                <a:picLocks noChangeAspect="1"/>
              </p:cNvPicPr>
              <p:nvPr/>
            </p:nvPicPr>
            <p:blipFill rotWithShape="1">
              <a:blip r:embed="rId3"/>
              <a:srcRect t="10059"/>
              <a:stretch/>
            </p:blipFill>
            <p:spPr>
              <a:xfrm>
                <a:off x="99177" y="787349"/>
                <a:ext cx="5916610" cy="5871378"/>
              </a:xfrm>
              <a:prstGeom prst="rect">
                <a:avLst/>
              </a:prstGeom>
            </p:spPr>
          </p:pic>
          <p:pic>
            <p:nvPicPr>
              <p:cNvPr id="4" name="Immagine 3">
                <a:extLst>
                  <a:ext uri="{FF2B5EF4-FFF2-40B4-BE49-F238E27FC236}">
                    <a16:creationId xmlns:a16="http://schemas.microsoft.com/office/drawing/2014/main" id="{1BB4F16A-8023-2A40-C8A7-27CA024C8FDE}"/>
                  </a:ext>
                </a:extLst>
              </p:cNvPr>
              <p:cNvPicPr>
                <a:picLocks noChangeAspect="1"/>
              </p:cNvPicPr>
              <p:nvPr/>
            </p:nvPicPr>
            <p:blipFill>
              <a:blip r:embed="rId4" cstate="print">
                <a:extLst>
                  <a:ext uri="{28A0092B-C50C-407E-A947-70E740481C1C}">
                    <a14:useLocalDpi xmlns:a14="http://schemas.microsoft.com/office/drawing/2010/main" val="0"/>
                  </a:ext>
                </a:extLst>
              </a:blip>
              <a:srcRect l="48361" t="22342" r="38874" b="72144"/>
              <a:stretch>
                <a:fillRect/>
              </a:stretch>
            </p:blipFill>
            <p:spPr>
              <a:xfrm>
                <a:off x="2873284" y="1660277"/>
                <a:ext cx="650587" cy="320040"/>
              </a:xfrm>
              <a:prstGeom prst="rect">
                <a:avLst/>
              </a:prstGeom>
            </p:spPr>
          </p:pic>
        </p:grpSp>
        <p:pic>
          <p:nvPicPr>
            <p:cNvPr id="7" name="Immagine 6">
              <a:extLst>
                <a:ext uri="{FF2B5EF4-FFF2-40B4-BE49-F238E27FC236}">
                  <a16:creationId xmlns:a16="http://schemas.microsoft.com/office/drawing/2014/main" id="{161E155C-CAC8-2CBA-8EC4-EA62D01F71CD}"/>
                </a:ext>
              </a:extLst>
            </p:cNvPr>
            <p:cNvPicPr>
              <a:picLocks noChangeAspect="1"/>
            </p:cNvPicPr>
            <p:nvPr/>
          </p:nvPicPr>
          <p:blipFill>
            <a:blip r:embed="rId4" cstate="print">
              <a:extLst>
                <a:ext uri="{28A0092B-C50C-407E-A947-70E740481C1C}">
                  <a14:useLocalDpi xmlns:a14="http://schemas.microsoft.com/office/drawing/2010/main" val="0"/>
                </a:ext>
              </a:extLst>
            </a:blip>
            <a:srcRect l="74382" t="47548" r="12041" b="47813"/>
            <a:stretch>
              <a:fillRect/>
            </a:stretch>
          </p:blipFill>
          <p:spPr>
            <a:xfrm>
              <a:off x="3906864" y="2721756"/>
              <a:ext cx="691980" cy="269240"/>
            </a:xfrm>
            <a:prstGeom prst="rect">
              <a:avLst/>
            </a:prstGeom>
          </p:spPr>
        </p:pic>
      </p:grpSp>
      <p:sp>
        <p:nvSpPr>
          <p:cNvPr id="9" name="Rettangolo 24">
            <a:extLst>
              <a:ext uri="{FF2B5EF4-FFF2-40B4-BE49-F238E27FC236}">
                <a16:creationId xmlns:a16="http://schemas.microsoft.com/office/drawing/2014/main" id="{0F36810E-60FF-8066-4739-2E8A285E3908}"/>
              </a:ext>
            </a:extLst>
          </p:cNvPr>
          <p:cNvSpPr/>
          <p:nvPr/>
        </p:nvSpPr>
        <p:spPr>
          <a:xfrm>
            <a:off x="99680" y="20904"/>
            <a:ext cx="12086963"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 century old </a:t>
            </a:r>
            <a:r>
              <a:rPr kumimoji="0" lang="en-US"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mistery</a:t>
            </a: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Cosmic Rays (from 1912)</a:t>
            </a:r>
          </a:p>
        </p:txBody>
      </p:sp>
      <p:sp>
        <p:nvSpPr>
          <p:cNvPr id="31" name="CasellaDiTesto 30">
            <a:extLst>
              <a:ext uri="{FF2B5EF4-FFF2-40B4-BE49-F238E27FC236}">
                <a16:creationId xmlns:a16="http://schemas.microsoft.com/office/drawing/2014/main" id="{503D2548-B76D-5B0A-A057-51BD877AA103}"/>
              </a:ext>
            </a:extLst>
          </p:cNvPr>
          <p:cNvSpPr txBox="1"/>
          <p:nvPr/>
        </p:nvSpPr>
        <p:spPr>
          <a:xfrm>
            <a:off x="2650880" y="424226"/>
            <a:ext cx="172860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srgbClr val="FFFF00"/>
                </a:solidFill>
                <a:effectLst/>
                <a:uLnTx/>
                <a:uFillTx/>
                <a:latin typeface="Tekton Pro" pitchFamily="34" charset="0"/>
                <a:ea typeface="+mn-ea"/>
                <a:cs typeface="+mn-cs"/>
              </a:rPr>
              <a:t>Credits: </a:t>
            </a:r>
            <a:r>
              <a:rPr kumimoji="0" lang="it-IT" sz="1800" b="0" i="0" u="none" strike="noStrike" kern="1200" cap="none" spc="0" normalizeH="0" baseline="0" noProof="0" dirty="0" err="1">
                <a:ln>
                  <a:noFill/>
                </a:ln>
                <a:solidFill>
                  <a:srgbClr val="FFFF00"/>
                </a:solidFill>
                <a:effectLst/>
                <a:uLnTx/>
                <a:uFillTx/>
                <a:latin typeface="Tekton Pro" pitchFamily="34" charset="0"/>
                <a:ea typeface="+mn-ea"/>
                <a:cs typeface="+mn-cs"/>
              </a:rPr>
              <a:t>C.Evoli</a:t>
            </a:r>
            <a:endParaRPr kumimoji="0" lang="it-IT" sz="1800" b="0" i="0" u="none" strike="noStrike" kern="1200" cap="none" spc="0" normalizeH="0" baseline="0" noProof="0" dirty="0">
              <a:ln>
                <a:noFill/>
              </a:ln>
              <a:solidFill>
                <a:srgbClr val="FFFF00"/>
              </a:solidFill>
              <a:effectLst/>
              <a:uLnTx/>
              <a:uFillTx/>
              <a:latin typeface="Tekton Pro" pitchFamily="34" charset="0"/>
              <a:ea typeface="+mn-ea"/>
              <a:cs typeface="+mn-cs"/>
            </a:endParaRPr>
          </a:p>
        </p:txBody>
      </p:sp>
      <p:sp>
        <p:nvSpPr>
          <p:cNvPr id="32" name="Ovale 31">
            <a:extLst>
              <a:ext uri="{FF2B5EF4-FFF2-40B4-BE49-F238E27FC236}">
                <a16:creationId xmlns:a16="http://schemas.microsoft.com/office/drawing/2014/main" id="{ACBD1F85-EAED-51E3-49A1-DAEAFE7D2180}"/>
              </a:ext>
            </a:extLst>
          </p:cNvPr>
          <p:cNvSpPr/>
          <p:nvPr/>
        </p:nvSpPr>
        <p:spPr>
          <a:xfrm>
            <a:off x="3825405" y="1084110"/>
            <a:ext cx="554077" cy="6017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Ovale 32">
            <a:extLst>
              <a:ext uri="{FF2B5EF4-FFF2-40B4-BE49-F238E27FC236}">
                <a16:creationId xmlns:a16="http://schemas.microsoft.com/office/drawing/2014/main" id="{6E05386B-6DFB-D958-CE3F-45EABF060488}"/>
              </a:ext>
            </a:extLst>
          </p:cNvPr>
          <p:cNvSpPr/>
          <p:nvPr/>
        </p:nvSpPr>
        <p:spPr>
          <a:xfrm>
            <a:off x="5524163" y="1595035"/>
            <a:ext cx="660747" cy="4962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2.7</a:t>
            </a:r>
          </a:p>
        </p:txBody>
      </p:sp>
      <p:sp>
        <p:nvSpPr>
          <p:cNvPr id="34" name="Ovale 33">
            <a:extLst>
              <a:ext uri="{FF2B5EF4-FFF2-40B4-BE49-F238E27FC236}">
                <a16:creationId xmlns:a16="http://schemas.microsoft.com/office/drawing/2014/main" id="{C0355DAE-571E-E136-EB76-2754E7446038}"/>
              </a:ext>
            </a:extLst>
          </p:cNvPr>
          <p:cNvSpPr/>
          <p:nvPr/>
        </p:nvSpPr>
        <p:spPr>
          <a:xfrm>
            <a:off x="7579772" y="3589019"/>
            <a:ext cx="671014" cy="46736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Ovale 34">
            <a:extLst>
              <a:ext uri="{FF2B5EF4-FFF2-40B4-BE49-F238E27FC236}">
                <a16:creationId xmlns:a16="http://schemas.microsoft.com/office/drawing/2014/main" id="{D67F9904-CC02-5AC4-3AD8-87176A56B4B7}"/>
              </a:ext>
            </a:extLst>
          </p:cNvPr>
          <p:cNvSpPr/>
          <p:nvPr/>
        </p:nvSpPr>
        <p:spPr>
          <a:xfrm>
            <a:off x="5591853" y="2894476"/>
            <a:ext cx="554077" cy="6017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Ovale 35">
            <a:extLst>
              <a:ext uri="{FF2B5EF4-FFF2-40B4-BE49-F238E27FC236}">
                <a16:creationId xmlns:a16="http://schemas.microsoft.com/office/drawing/2014/main" id="{D85F6417-2766-A64A-539A-3410599DDB4A}"/>
              </a:ext>
            </a:extLst>
          </p:cNvPr>
          <p:cNvSpPr/>
          <p:nvPr/>
        </p:nvSpPr>
        <p:spPr>
          <a:xfrm>
            <a:off x="6532430" y="2629171"/>
            <a:ext cx="691980" cy="4772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ttangolo 11">
            <a:extLst>
              <a:ext uri="{FF2B5EF4-FFF2-40B4-BE49-F238E27FC236}">
                <a16:creationId xmlns:a16="http://schemas.microsoft.com/office/drawing/2014/main" id="{E21CC972-04AC-D140-4AB4-A83CD8A582CF}"/>
              </a:ext>
            </a:extLst>
          </p:cNvPr>
          <p:cNvSpPr/>
          <p:nvPr/>
        </p:nvSpPr>
        <p:spPr>
          <a:xfrm>
            <a:off x="3712600" y="896620"/>
            <a:ext cx="2524760" cy="5064760"/>
          </a:xfrm>
          <a:prstGeom prst="rect">
            <a:avLst/>
          </a:prstGeom>
          <a:solidFill>
            <a:srgbClr val="FFC000">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ttangolo 12">
            <a:extLst>
              <a:ext uri="{FF2B5EF4-FFF2-40B4-BE49-F238E27FC236}">
                <a16:creationId xmlns:a16="http://schemas.microsoft.com/office/drawing/2014/main" id="{BDAA2C07-8350-739E-D107-1B1F2D26F441}"/>
              </a:ext>
            </a:extLst>
          </p:cNvPr>
          <p:cNvSpPr/>
          <p:nvPr/>
        </p:nvSpPr>
        <p:spPr>
          <a:xfrm>
            <a:off x="6228255" y="896620"/>
            <a:ext cx="2186239" cy="5064760"/>
          </a:xfrm>
          <a:prstGeom prst="rect">
            <a:avLst/>
          </a:prstGeom>
          <a:solidFill>
            <a:srgbClr val="92D050">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CasellaDiTesto 13">
            <a:extLst>
              <a:ext uri="{FF2B5EF4-FFF2-40B4-BE49-F238E27FC236}">
                <a16:creationId xmlns:a16="http://schemas.microsoft.com/office/drawing/2014/main" id="{6FCA0D15-3E18-1A53-F5A7-EEAF28BDFBC2}"/>
              </a:ext>
            </a:extLst>
          </p:cNvPr>
          <p:cNvSpPr txBox="1"/>
          <p:nvPr/>
        </p:nvSpPr>
        <p:spPr>
          <a:xfrm>
            <a:off x="4428533" y="913665"/>
            <a:ext cx="1163320" cy="3810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rPr>
              <a:t>GALACTIC</a:t>
            </a:r>
          </a:p>
        </p:txBody>
      </p:sp>
      <p:sp>
        <p:nvSpPr>
          <p:cNvPr id="15" name="TextBox 20">
            <a:extLst>
              <a:ext uri="{FF2B5EF4-FFF2-40B4-BE49-F238E27FC236}">
                <a16:creationId xmlns:a16="http://schemas.microsoft.com/office/drawing/2014/main" id="{846E4C71-9653-D42D-E0B3-E24C74E97034}"/>
              </a:ext>
            </a:extLst>
          </p:cNvPr>
          <p:cNvSpPr txBox="1"/>
          <p:nvPr/>
        </p:nvSpPr>
        <p:spPr>
          <a:xfrm>
            <a:off x="6441388" y="913665"/>
            <a:ext cx="177817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uLnTx/>
                <a:uFillTx/>
                <a:latin typeface="Avenir Next Demi Bold" panose="020B0503020202020204" pitchFamily="34" charset="0"/>
                <a:ea typeface="+mn-ea"/>
                <a:cs typeface="+mn-cs"/>
              </a:rPr>
              <a:t>EXTRAGALACTIC</a:t>
            </a:r>
          </a:p>
        </p:txBody>
      </p:sp>
      <p:sp>
        <p:nvSpPr>
          <p:cNvPr id="16" name="Rettangolo 15">
            <a:extLst>
              <a:ext uri="{FF2B5EF4-FFF2-40B4-BE49-F238E27FC236}">
                <a16:creationId xmlns:a16="http://schemas.microsoft.com/office/drawing/2014/main" id="{979DDE81-9201-68CD-55C3-A0EE702ABFFD}"/>
              </a:ext>
            </a:extLst>
          </p:cNvPr>
          <p:cNvSpPr/>
          <p:nvPr/>
        </p:nvSpPr>
        <p:spPr>
          <a:xfrm>
            <a:off x="3703494" y="911860"/>
            <a:ext cx="2524760" cy="5064760"/>
          </a:xfrm>
          <a:prstGeom prst="rect">
            <a:avLst/>
          </a:prstGeom>
          <a:solidFill>
            <a:srgbClr val="FFC000">
              <a:alpha val="0"/>
            </a:srgbClr>
          </a:solidFill>
          <a:ln w="508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630781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fltVal val="0"/>
                                          </p:val>
                                        </p:tav>
                                        <p:tav tm="100000">
                                          <p:val>
                                            <p:strVal val="#ppt_h"/>
                                          </p:val>
                                        </p:tav>
                                      </p:tavLst>
                                    </p:anim>
                                    <p:animEffect transition="in" filter="fade">
                                      <p:cBhvr>
                                        <p:cTn id="14" dur="500"/>
                                        <p:tgtEl>
                                          <p:spTgt spid="3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6"/>
                                        </p:tgtEl>
                                        <p:attrNameLst>
                                          <p:attrName>style.visibility</p:attrName>
                                        </p:attrNameLst>
                                      </p:cBhvr>
                                      <p:to>
                                        <p:strVal val="visible"/>
                                      </p:to>
                                    </p:set>
                                    <p:anim calcmode="lin" valueType="num">
                                      <p:cBhvr>
                                        <p:cTn id="22" dur="500" fill="hold"/>
                                        <p:tgtEl>
                                          <p:spTgt spid="36"/>
                                        </p:tgtEl>
                                        <p:attrNameLst>
                                          <p:attrName>ppt_w</p:attrName>
                                        </p:attrNameLst>
                                      </p:cBhvr>
                                      <p:tavLst>
                                        <p:tav tm="0">
                                          <p:val>
                                            <p:fltVal val="0"/>
                                          </p:val>
                                        </p:tav>
                                        <p:tav tm="100000">
                                          <p:val>
                                            <p:strVal val="#ppt_w"/>
                                          </p:val>
                                        </p:tav>
                                      </p:tavLst>
                                    </p:anim>
                                    <p:anim calcmode="lin" valueType="num">
                                      <p:cBhvr>
                                        <p:cTn id="23" dur="500" fill="hold"/>
                                        <p:tgtEl>
                                          <p:spTgt spid="36"/>
                                        </p:tgtEl>
                                        <p:attrNameLst>
                                          <p:attrName>ppt_h</p:attrName>
                                        </p:attrNameLst>
                                      </p:cBhvr>
                                      <p:tavLst>
                                        <p:tav tm="0">
                                          <p:val>
                                            <p:fltVal val="0"/>
                                          </p:val>
                                        </p:tav>
                                        <p:tav tm="100000">
                                          <p:val>
                                            <p:strVal val="#ppt_h"/>
                                          </p:val>
                                        </p:tav>
                                      </p:tavLst>
                                    </p:anim>
                                    <p:animEffect transition="in" filter="fade">
                                      <p:cBhvr>
                                        <p:cTn id="24" dur="500"/>
                                        <p:tgtEl>
                                          <p:spTgt spid="36"/>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p:cTn id="27" dur="500" fill="hold"/>
                                        <p:tgtEl>
                                          <p:spTgt spid="34"/>
                                        </p:tgtEl>
                                        <p:attrNameLst>
                                          <p:attrName>ppt_w</p:attrName>
                                        </p:attrNameLst>
                                      </p:cBhvr>
                                      <p:tavLst>
                                        <p:tav tm="0">
                                          <p:val>
                                            <p:fltVal val="0"/>
                                          </p:val>
                                        </p:tav>
                                        <p:tav tm="100000">
                                          <p:val>
                                            <p:strVal val="#ppt_w"/>
                                          </p:val>
                                        </p:tav>
                                      </p:tavLst>
                                    </p:anim>
                                    <p:anim calcmode="lin" valueType="num">
                                      <p:cBhvr>
                                        <p:cTn id="28" dur="500" fill="hold"/>
                                        <p:tgtEl>
                                          <p:spTgt spid="34"/>
                                        </p:tgtEl>
                                        <p:attrNameLst>
                                          <p:attrName>ppt_h</p:attrName>
                                        </p:attrNameLst>
                                      </p:cBhvr>
                                      <p:tavLst>
                                        <p:tav tm="0">
                                          <p:val>
                                            <p:fltVal val="0"/>
                                          </p:val>
                                        </p:tav>
                                        <p:tav tm="100000">
                                          <p:val>
                                            <p:strVal val="#ppt_h"/>
                                          </p:val>
                                        </p:tav>
                                      </p:tavLst>
                                    </p:anim>
                                    <p:animEffect transition="in" filter="fade">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up)">
                                      <p:cBhvr>
                                        <p:cTn id="34" dur="500"/>
                                        <p:tgtEl>
                                          <p:spTgt spid="14"/>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up)">
                                      <p:cBhvr>
                                        <p:cTn id="37" dur="500"/>
                                        <p:tgtEl>
                                          <p:spTgt spid="15"/>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up)">
                                      <p:cBhvr>
                                        <p:cTn id="40" dur="500"/>
                                        <p:tgtEl>
                                          <p:spTgt spid="12"/>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up)">
                                      <p:cBhvr>
                                        <p:cTn id="43" dur="500"/>
                                        <p:tgtEl>
                                          <p:spTgt spid="13"/>
                                        </p:tgtEl>
                                      </p:cBhvr>
                                    </p:animEffec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12" grpId="0" animBg="1"/>
      <p:bldP spid="13" grpId="0" animBg="1"/>
      <p:bldP spid="14" grpId="0"/>
      <p:bldP spid="15" grpId="0"/>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B4763-C341-6F0B-FE52-9D1003DA7CE9}"/>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9D6C5CF9-AE3A-D50F-3951-C64A7282B75E}"/>
              </a:ext>
            </a:extLst>
          </p:cNvPr>
          <p:cNvSpPr txBox="1"/>
          <p:nvPr/>
        </p:nvSpPr>
        <p:spPr>
          <a:xfrm>
            <a:off x="945316" y="4685528"/>
            <a:ext cx="1139903"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effectLst/>
                <a:uLnTx/>
                <a:uFillTx/>
                <a:latin typeface="Segoe Print" panose="02000600000000000000" pitchFamily="2" charset="0"/>
                <a:ea typeface="Handwriting - Dakota" charset="0"/>
                <a:cs typeface="Handwriting - Dakota" charset="0"/>
              </a:rPr>
              <a:t>Cardillo +, SPIE26</a:t>
            </a:r>
            <a:endParaRPr kumimoji="0" lang="it-IT" sz="1400" b="0" i="0" u="none" strike="noStrike" kern="1200" cap="none" spc="0" normalizeH="0" baseline="0" noProof="0" dirty="0">
              <a:ln>
                <a:noFill/>
              </a:ln>
              <a:effectLst/>
              <a:uLnTx/>
              <a:uFillTx/>
              <a:latin typeface="Calibri" panose="020F0502020204030204"/>
              <a:ea typeface="+mn-ea"/>
              <a:cs typeface="+mn-cs"/>
            </a:endParaRPr>
          </a:p>
        </p:txBody>
      </p:sp>
      <p:pic>
        <p:nvPicPr>
          <p:cNvPr id="12" name="Google Shape;104;p18">
            <a:extLst>
              <a:ext uri="{FF2B5EF4-FFF2-40B4-BE49-F238E27FC236}">
                <a16:creationId xmlns:a16="http://schemas.microsoft.com/office/drawing/2014/main" id="{BA6D5DC6-804E-A558-6EBA-7404E2AE2EA2}"/>
              </a:ext>
            </a:extLst>
          </p:cNvPr>
          <p:cNvPicPr preferRelativeResize="0"/>
          <p:nvPr/>
        </p:nvPicPr>
        <p:blipFill rotWithShape="1">
          <a:blip r:embed="rId3">
            <a:alphaModFix/>
          </a:blip>
          <a:srcRect b="11614"/>
          <a:stretch/>
        </p:blipFill>
        <p:spPr>
          <a:xfrm>
            <a:off x="1572820" y="630543"/>
            <a:ext cx="8901775" cy="2851675"/>
          </a:xfrm>
          <a:prstGeom prst="rect">
            <a:avLst/>
          </a:prstGeom>
          <a:noFill/>
          <a:ln>
            <a:noFill/>
          </a:ln>
        </p:spPr>
      </p:pic>
      <p:pic>
        <p:nvPicPr>
          <p:cNvPr id="14" name="Google Shape;143;p20">
            <a:extLst>
              <a:ext uri="{FF2B5EF4-FFF2-40B4-BE49-F238E27FC236}">
                <a16:creationId xmlns:a16="http://schemas.microsoft.com/office/drawing/2014/main" id="{B9248941-9F90-FEA9-1F20-0DFF6F88F76A}"/>
              </a:ext>
            </a:extLst>
          </p:cNvPr>
          <p:cNvPicPr preferRelativeResize="0"/>
          <p:nvPr/>
        </p:nvPicPr>
        <p:blipFill rotWithShape="1">
          <a:blip r:embed="rId4">
            <a:alphaModFix/>
          </a:blip>
          <a:srcRect b="31465"/>
          <a:stretch/>
        </p:blipFill>
        <p:spPr>
          <a:xfrm>
            <a:off x="7495681" y="3606758"/>
            <a:ext cx="4491128" cy="3104313"/>
          </a:xfrm>
          <a:prstGeom prst="rect">
            <a:avLst/>
          </a:prstGeom>
          <a:noFill/>
          <a:ln>
            <a:noFill/>
          </a:ln>
        </p:spPr>
      </p:pic>
      <p:sp>
        <p:nvSpPr>
          <p:cNvPr id="18" name="CasellaDiTesto 17">
            <a:extLst>
              <a:ext uri="{FF2B5EF4-FFF2-40B4-BE49-F238E27FC236}">
                <a16:creationId xmlns:a16="http://schemas.microsoft.com/office/drawing/2014/main" id="{2918F319-C8B4-0F4B-0F83-E8B010893E14}"/>
              </a:ext>
            </a:extLst>
          </p:cNvPr>
          <p:cNvSpPr txBox="1"/>
          <p:nvPr/>
        </p:nvSpPr>
        <p:spPr>
          <a:xfrm>
            <a:off x="0" y="3659606"/>
            <a:ext cx="7272768" cy="1118255"/>
          </a:xfrm>
          <a:prstGeom prst="rect">
            <a:avLst/>
          </a:prstGeom>
          <a:noFill/>
        </p:spPr>
        <p:txBody>
          <a:bodyPr wrap="square">
            <a:spAutoFit/>
          </a:bodyPr>
          <a:lstStyle/>
          <a:p>
            <a:pPr rtl="0" fontAlgn="base">
              <a:spcAft>
                <a:spcPts val="400"/>
              </a:spcAft>
            </a:pPr>
            <a:r>
              <a:rPr lang="it-IT" sz="2000" b="0" i="0" u="none" strike="noStrike" dirty="0" err="1">
                <a:solidFill>
                  <a:schemeClr val="bg1"/>
                </a:solidFill>
                <a:effectLst/>
                <a:latin typeface="Segoe Print" panose="02000600000000000000" pitchFamily="2" charset="0"/>
              </a:rPr>
              <a:t>Unprecedented</a:t>
            </a:r>
            <a:r>
              <a:rPr lang="it-IT" sz="2000" b="0" i="0" u="none" strike="noStrike" dirty="0">
                <a:solidFill>
                  <a:schemeClr val="bg1"/>
                </a:solidFill>
                <a:effectLst/>
                <a:latin typeface="Segoe Print" panose="02000600000000000000" pitchFamily="2" charset="0"/>
              </a:rPr>
              <a:t> sensitivity in 1-100 MeV</a:t>
            </a:r>
          </a:p>
          <a:p>
            <a:pPr lvl="1" fontAlgn="base">
              <a:spcAft>
                <a:spcPts val="400"/>
              </a:spcAft>
            </a:pPr>
            <a:r>
              <a:rPr lang="it-IT" sz="2000" b="0" i="0" u="none" strike="noStrike" dirty="0" err="1">
                <a:solidFill>
                  <a:schemeClr val="bg1"/>
                </a:solidFill>
                <a:effectLst/>
                <a:latin typeface="Segoe Print" panose="02000600000000000000" pitchFamily="2" charset="0"/>
              </a:rPr>
              <a:t>Spectral</a:t>
            </a:r>
            <a:r>
              <a:rPr lang="it-IT" sz="2000" b="0" i="0" u="none" strike="noStrike" dirty="0">
                <a:solidFill>
                  <a:schemeClr val="bg1"/>
                </a:solidFill>
                <a:effectLst/>
                <a:latin typeface="Segoe Print" panose="02000600000000000000" pitchFamily="2" charset="0"/>
              </a:rPr>
              <a:t> + </a:t>
            </a:r>
            <a:r>
              <a:rPr lang="it-IT" sz="2000" b="0" i="0" u="none" strike="noStrike" dirty="0" err="1">
                <a:solidFill>
                  <a:schemeClr val="bg1"/>
                </a:solidFill>
                <a:effectLst/>
                <a:latin typeface="Segoe Print" panose="02000600000000000000" pitchFamily="2" charset="0"/>
              </a:rPr>
              <a:t>spatial</a:t>
            </a:r>
            <a:r>
              <a:rPr lang="it-IT" sz="2000" b="0" i="0" u="none" strike="noStrike" dirty="0">
                <a:solidFill>
                  <a:schemeClr val="bg1"/>
                </a:solidFill>
                <a:effectLst/>
                <a:latin typeface="Segoe Print" panose="02000600000000000000" pitchFamily="2" charset="0"/>
              </a:rPr>
              <a:t> </a:t>
            </a:r>
            <a:r>
              <a:rPr lang="it-IT" sz="2000" b="0" i="0" u="none" strike="noStrike" dirty="0" err="1">
                <a:solidFill>
                  <a:schemeClr val="bg1"/>
                </a:solidFill>
                <a:effectLst/>
                <a:latin typeface="Segoe Print" panose="02000600000000000000" pitchFamily="2" charset="0"/>
              </a:rPr>
              <a:t>diagnostics</a:t>
            </a:r>
            <a:r>
              <a:rPr lang="it-IT" sz="2000" b="0" i="0" u="none" strike="noStrike" dirty="0">
                <a:solidFill>
                  <a:schemeClr val="bg1"/>
                </a:solidFill>
                <a:effectLst/>
                <a:latin typeface="Segoe Print" panose="02000600000000000000" pitchFamily="2" charset="0"/>
              </a:rPr>
              <a:t> in </a:t>
            </a:r>
            <a:r>
              <a:rPr lang="it-IT" sz="2000" b="0" i="0" u="none" strike="noStrike" dirty="0" err="1">
                <a:solidFill>
                  <a:schemeClr val="bg1"/>
                </a:solidFill>
                <a:effectLst/>
                <a:latin typeface="Segoe Print" panose="02000600000000000000" pitchFamily="2" charset="0"/>
              </a:rPr>
              <a:t>complex</a:t>
            </a:r>
            <a:r>
              <a:rPr lang="it-IT" sz="2000" b="0" i="0" u="none" strike="noStrike" dirty="0">
                <a:solidFill>
                  <a:schemeClr val="bg1"/>
                </a:solidFill>
                <a:effectLst/>
                <a:latin typeface="Segoe Print" panose="02000600000000000000" pitchFamily="2" charset="0"/>
              </a:rPr>
              <a:t> </a:t>
            </a:r>
            <a:r>
              <a:rPr lang="it-IT" sz="2000" b="0" i="0" u="none" strike="noStrike" dirty="0" err="1">
                <a:solidFill>
                  <a:schemeClr val="bg1"/>
                </a:solidFill>
                <a:effectLst/>
                <a:latin typeface="Segoe Print" panose="02000600000000000000" pitchFamily="2" charset="0"/>
              </a:rPr>
              <a:t>regions</a:t>
            </a:r>
            <a:endParaRPr lang="it-IT" sz="2000" b="0" i="0" u="none" strike="noStrike" dirty="0">
              <a:solidFill>
                <a:schemeClr val="bg1"/>
              </a:solidFill>
              <a:effectLst/>
              <a:latin typeface="Segoe Print" panose="02000600000000000000" pitchFamily="2" charset="0"/>
            </a:endParaRPr>
          </a:p>
          <a:p>
            <a:pPr lvl="2" fontAlgn="base"/>
            <a:r>
              <a:rPr lang="it-IT" sz="2000" b="0" i="0" u="none" strike="noStrike" dirty="0" err="1">
                <a:solidFill>
                  <a:schemeClr val="bg1"/>
                </a:solidFill>
                <a:effectLst/>
                <a:latin typeface="Segoe Print" panose="02000600000000000000" pitchFamily="2" charset="0"/>
              </a:rPr>
              <a:t>Targeted</a:t>
            </a:r>
            <a:r>
              <a:rPr lang="it-IT" sz="2000" b="0" i="0" u="none" strike="noStrike" dirty="0">
                <a:solidFill>
                  <a:schemeClr val="bg1"/>
                </a:solidFill>
                <a:effectLst/>
                <a:latin typeface="Segoe Print" panose="02000600000000000000" pitchFamily="2" charset="0"/>
              </a:rPr>
              <a:t> deep </a:t>
            </a:r>
            <a:r>
              <a:rPr lang="it-IT" sz="2000" b="0" i="0" u="none" strike="noStrike" dirty="0" err="1">
                <a:solidFill>
                  <a:schemeClr val="bg1"/>
                </a:solidFill>
                <a:effectLst/>
                <a:latin typeface="Segoe Print" panose="02000600000000000000" pitchFamily="2" charset="0"/>
              </a:rPr>
              <a:t>observations</a:t>
            </a:r>
            <a:r>
              <a:rPr lang="it-IT" sz="2000" b="0" i="0" u="none" strike="noStrike" dirty="0">
                <a:solidFill>
                  <a:schemeClr val="bg1"/>
                </a:solidFill>
                <a:effectLst/>
                <a:latin typeface="Segoe Print" panose="02000600000000000000" pitchFamily="2" charset="0"/>
              </a:rPr>
              <a:t> (e.g. Cygnus)</a:t>
            </a:r>
          </a:p>
        </p:txBody>
      </p:sp>
      <p:sp>
        <p:nvSpPr>
          <p:cNvPr id="23" name="Rettangolo 24">
            <a:extLst>
              <a:ext uri="{FF2B5EF4-FFF2-40B4-BE49-F238E27FC236}">
                <a16:creationId xmlns:a16="http://schemas.microsoft.com/office/drawing/2014/main" id="{571A9DBE-457C-B3CC-0BB9-16A719F28432}"/>
              </a:ext>
            </a:extLst>
          </p:cNvPr>
          <p:cNvSpPr/>
          <p:nvPr/>
        </p:nvSpPr>
        <p:spPr>
          <a:xfrm>
            <a:off x="2544463" y="-11489"/>
            <a:ext cx="7285969"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CR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origin</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The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role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of GEMMA</a:t>
            </a:r>
          </a:p>
        </p:txBody>
      </p:sp>
      <p:sp>
        <p:nvSpPr>
          <p:cNvPr id="4" name="CasellaDiTesto 3">
            <a:extLst>
              <a:ext uri="{FF2B5EF4-FFF2-40B4-BE49-F238E27FC236}">
                <a16:creationId xmlns:a16="http://schemas.microsoft.com/office/drawing/2014/main" id="{999C57F8-B4D4-EC2D-2128-BBC44743DBA6}"/>
              </a:ext>
            </a:extLst>
          </p:cNvPr>
          <p:cNvSpPr txBox="1"/>
          <p:nvPr/>
        </p:nvSpPr>
        <p:spPr>
          <a:xfrm>
            <a:off x="205191" y="5263547"/>
            <a:ext cx="7106097" cy="1200329"/>
          </a:xfrm>
          <a:prstGeom prst="rect">
            <a:avLst/>
          </a:prstGeom>
          <a:noFill/>
        </p:spPr>
        <p:txBody>
          <a:bodyPr wrap="square">
            <a:spAutoFit/>
          </a:bodyPr>
          <a:lstStyle/>
          <a:p>
            <a:pPr algn="ctr" rtl="0">
              <a:buNone/>
            </a:pPr>
            <a:r>
              <a:rPr lang="it-IT" sz="3600" b="1" i="0" u="none" strike="noStrike" dirty="0">
                <a:solidFill>
                  <a:srgbClr val="FFFF00"/>
                </a:solidFill>
                <a:effectLst/>
                <a:latin typeface="Segoe Print" panose="02000600000000000000" pitchFamily="2" charset="0"/>
              </a:rPr>
              <a:t>Direct </a:t>
            </a:r>
            <a:r>
              <a:rPr lang="it-IT" sz="3600" b="1" i="0" u="none" strike="noStrike" dirty="0" err="1">
                <a:solidFill>
                  <a:srgbClr val="FFFF00"/>
                </a:solidFill>
                <a:effectLst/>
                <a:latin typeface="Segoe Print" panose="02000600000000000000" pitchFamily="2" charset="0"/>
              </a:rPr>
              <a:t>identification</a:t>
            </a:r>
            <a:r>
              <a:rPr lang="it-IT" sz="3600" b="1" i="0" u="none" strike="noStrike" dirty="0">
                <a:solidFill>
                  <a:srgbClr val="FFFF00"/>
                </a:solidFill>
                <a:effectLst/>
                <a:latin typeface="Segoe Print" panose="02000600000000000000" pitchFamily="2" charset="0"/>
              </a:rPr>
              <a:t> of </a:t>
            </a:r>
            <a:r>
              <a:rPr lang="it-IT" sz="3600" b="1" i="0" u="none" strike="noStrike" dirty="0" err="1">
                <a:solidFill>
                  <a:srgbClr val="FFFF00"/>
                </a:solidFill>
                <a:effectLst/>
                <a:latin typeface="Segoe Print" panose="02000600000000000000" pitchFamily="2" charset="0"/>
              </a:rPr>
              <a:t>hadronic</a:t>
            </a:r>
            <a:r>
              <a:rPr lang="it-IT" sz="3600" b="1" i="0" u="none" strike="noStrike" dirty="0">
                <a:solidFill>
                  <a:srgbClr val="FFFF00"/>
                </a:solidFill>
                <a:effectLst/>
                <a:latin typeface="Segoe Print" panose="02000600000000000000" pitchFamily="2" charset="0"/>
              </a:rPr>
              <a:t> </a:t>
            </a:r>
            <a:r>
              <a:rPr lang="it-IT" sz="3600" b="1" i="0" u="none" strike="noStrike" dirty="0" err="1">
                <a:solidFill>
                  <a:srgbClr val="FFFF00"/>
                </a:solidFill>
                <a:effectLst/>
                <a:latin typeface="Segoe Print" panose="02000600000000000000" pitchFamily="2" charset="0"/>
              </a:rPr>
              <a:t>accelerators</a:t>
            </a:r>
            <a:endParaRPr lang="it-IT" sz="3600" b="1" i="0" u="none" strike="noStrike" dirty="0">
              <a:solidFill>
                <a:srgbClr val="FFFF00"/>
              </a:solidFill>
              <a:effectLst/>
              <a:latin typeface="Segoe Print" panose="02000600000000000000" pitchFamily="2" charset="0"/>
            </a:endParaRPr>
          </a:p>
        </p:txBody>
      </p:sp>
    </p:spTree>
    <p:extLst>
      <p:ext uri="{BB962C8B-B14F-4D97-AF65-F5344CB8AC3E}">
        <p14:creationId xmlns:p14="http://schemas.microsoft.com/office/powerpoint/2010/main" val="4448334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magine 26">
            <a:extLst>
              <a:ext uri="{FF2B5EF4-FFF2-40B4-BE49-F238E27FC236}">
                <a16:creationId xmlns:a16="http://schemas.microsoft.com/office/drawing/2014/main" id="{AF63B6C8-AE7B-1864-8EA2-1365C1F453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7588" y="-1"/>
            <a:ext cx="3902926" cy="6858001"/>
          </a:xfrm>
          <a:prstGeom prst="rect">
            <a:avLst/>
          </a:prstGeom>
        </p:spPr>
      </p:pic>
      <p:sp>
        <p:nvSpPr>
          <p:cNvPr id="28" name="Rettangolo 24">
            <a:extLst>
              <a:ext uri="{FF2B5EF4-FFF2-40B4-BE49-F238E27FC236}">
                <a16:creationId xmlns:a16="http://schemas.microsoft.com/office/drawing/2014/main" id="{1EA14ED7-5D06-7128-6C16-2283F00B775F}"/>
              </a:ext>
            </a:extLst>
          </p:cNvPr>
          <p:cNvSpPr/>
          <p:nvPr/>
        </p:nvSpPr>
        <p:spPr>
          <a:xfrm>
            <a:off x="1546603" y="3334811"/>
            <a:ext cx="6773982" cy="2123658"/>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6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Don't</a:t>
            </a:r>
            <a:r>
              <a:rPr kumimoji="0" lang="it-IT" sz="6600" b="0" i="0" u="none" strike="noStrike" kern="1200" cap="none" spc="0" normalizeH="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stop MeV </a:t>
            </a:r>
            <a:r>
              <a:rPr kumimoji="0" lang="it-IT" sz="6600" b="0" i="0" u="none" strike="noStrike" kern="1200" cap="none" spc="0" normalizeH="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now</a:t>
            </a:r>
            <a:r>
              <a:rPr kumimoji="0" lang="it-IT" sz="6600" b="0" i="0" u="none" strike="noStrike" kern="1200" cap="none" spc="0" normalizeH="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endParaRPr kumimoji="0" lang="it-IT" sz="6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2" name="CasellaDiTesto 1">
            <a:extLst>
              <a:ext uri="{FF2B5EF4-FFF2-40B4-BE49-F238E27FC236}">
                <a16:creationId xmlns:a16="http://schemas.microsoft.com/office/drawing/2014/main" id="{F9F2BEF7-551A-D33E-E19D-D986D48748FF}"/>
              </a:ext>
            </a:extLst>
          </p:cNvPr>
          <p:cNvSpPr txBox="1"/>
          <p:nvPr/>
        </p:nvSpPr>
        <p:spPr>
          <a:xfrm>
            <a:off x="2047931" y="362301"/>
            <a:ext cx="2569190" cy="1569660"/>
          </a:xfrm>
          <a:prstGeom prst="rect">
            <a:avLst/>
          </a:prstGeom>
          <a:noFill/>
        </p:spPr>
        <p:txBody>
          <a:bodyPr wrap="square">
            <a:spAutoFit/>
          </a:bodyPr>
          <a:lstStyle/>
          <a:p>
            <a:pPr algn="ctr">
              <a:buNone/>
            </a:pPr>
            <a:r>
              <a:rPr lang="it-IT" sz="2400" b="1" dirty="0">
                <a:solidFill>
                  <a:schemeClr val="bg1"/>
                </a:solidFill>
                <a:latin typeface="Segoe Print" panose="02000600000000000000" pitchFamily="2" charset="0"/>
              </a:rPr>
              <a:t>AUDITION </a:t>
            </a:r>
            <a:r>
              <a:rPr lang="it-IT" sz="2400" b="1" dirty="0" err="1">
                <a:solidFill>
                  <a:schemeClr val="bg1"/>
                </a:solidFill>
                <a:latin typeface="Segoe Print" panose="02000600000000000000" pitchFamily="2" charset="0"/>
              </a:rPr>
              <a:t>together</a:t>
            </a:r>
            <a:r>
              <a:rPr lang="it-IT" sz="2400" b="1" dirty="0">
                <a:solidFill>
                  <a:schemeClr val="bg1"/>
                </a:solidFill>
                <a:latin typeface="Segoe Print" panose="02000600000000000000" pitchFamily="2" charset="0"/>
              </a:rPr>
              <a:t> the </a:t>
            </a:r>
            <a:r>
              <a:rPr lang="it-IT" sz="2400" b="1" dirty="0" err="1">
                <a:solidFill>
                  <a:schemeClr val="bg1"/>
                </a:solidFill>
                <a:latin typeface="Segoe Print" panose="02000600000000000000" pitchFamily="2" charset="0"/>
              </a:rPr>
              <a:t>other</a:t>
            </a:r>
            <a:r>
              <a:rPr lang="it-IT" sz="2400" b="1" dirty="0">
                <a:solidFill>
                  <a:schemeClr val="bg1"/>
                </a:solidFill>
                <a:latin typeface="Segoe Print" panose="02000600000000000000" pitchFamily="2" charset="0"/>
              </a:rPr>
              <a:t> </a:t>
            </a:r>
            <a:r>
              <a:rPr lang="it-IT" sz="2400" b="1" dirty="0" err="1">
                <a:solidFill>
                  <a:schemeClr val="bg1"/>
                </a:solidFill>
                <a:latin typeface="Segoe Print" panose="02000600000000000000" pitchFamily="2" charset="0"/>
              </a:rPr>
              <a:t>proposals</a:t>
            </a:r>
            <a:endParaRPr lang="it-IT" sz="2400" b="1" dirty="0">
              <a:solidFill>
                <a:schemeClr val="bg1"/>
              </a:solidFill>
              <a:latin typeface="Segoe Print" panose="02000600000000000000" pitchFamily="2" charset="0"/>
            </a:endParaRPr>
          </a:p>
          <a:p>
            <a:pPr algn="ctr">
              <a:buNone/>
            </a:pPr>
            <a:r>
              <a:rPr lang="it-IT" sz="2400" b="1" dirty="0">
                <a:solidFill>
                  <a:schemeClr val="bg1"/>
                </a:solidFill>
                <a:latin typeface="Segoe Print" panose="02000600000000000000" pitchFamily="2" charset="0"/>
              </a:rPr>
              <a:t> on Sept 15th!</a:t>
            </a:r>
          </a:p>
        </p:txBody>
      </p:sp>
      <p:pic>
        <p:nvPicPr>
          <p:cNvPr id="8" name="Immagine 7">
            <a:extLst>
              <a:ext uri="{FF2B5EF4-FFF2-40B4-BE49-F238E27FC236}">
                <a16:creationId xmlns:a16="http://schemas.microsoft.com/office/drawing/2014/main" id="{6F6394B0-06A2-B27A-A20D-372F5F0F2B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22" y="88601"/>
            <a:ext cx="1897509" cy="2277011"/>
          </a:xfrm>
          <a:prstGeom prst="rect">
            <a:avLst/>
          </a:prstGeom>
        </p:spPr>
      </p:pic>
    </p:spTree>
    <p:extLst>
      <p:ext uri="{BB962C8B-B14F-4D97-AF65-F5344CB8AC3E}">
        <p14:creationId xmlns:p14="http://schemas.microsoft.com/office/powerpoint/2010/main" val="11725731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extLst>
              <a:ext uri="{BEBA8EAE-BF5A-486C-A8C5-ECC9F3942E4B}">
                <a14:imgProps xmlns:a14="http://schemas.microsoft.com/office/drawing/2010/main">
                  <a14:imgLayer r:embed="rId4">
                    <a14:imgEffect>
                      <a14:brightnessContrast bright="-47000"/>
                    </a14:imgEffect>
                  </a14:imgLayer>
                </a14:imgProps>
              </a:ext>
            </a:extLst>
          </a:blip>
          <a:srcRect/>
          <a:stretch>
            <a:fillRect/>
          </a:stretch>
        </a:blipFill>
        <a:effectLst/>
      </p:bgPr>
    </p:bg>
    <p:spTree>
      <p:nvGrpSpPr>
        <p:cNvPr id="1" name="">
          <a:extLst>
            <a:ext uri="{FF2B5EF4-FFF2-40B4-BE49-F238E27FC236}">
              <a16:creationId xmlns:a16="http://schemas.microsoft.com/office/drawing/2014/main" id="{C0F3C4A0-4F71-49F5-2811-834110196F9A}"/>
            </a:ext>
          </a:extLst>
        </p:cNvPr>
        <p:cNvGrpSpPr/>
        <p:nvPr/>
      </p:nvGrpSpPr>
      <p:grpSpPr>
        <a:xfrm>
          <a:off x="0" y="0"/>
          <a:ext cx="0" cy="0"/>
          <a:chOff x="0" y="0"/>
          <a:chExt cx="0" cy="0"/>
        </a:xfrm>
      </p:grpSpPr>
      <p:sp>
        <p:nvSpPr>
          <p:cNvPr id="10" name="Rettangolo 24">
            <a:extLst>
              <a:ext uri="{FF2B5EF4-FFF2-40B4-BE49-F238E27FC236}">
                <a16:creationId xmlns:a16="http://schemas.microsoft.com/office/drawing/2014/main" id="{5FE80962-CB65-0016-2706-54CBD560D109}"/>
              </a:ext>
            </a:extLst>
          </p:cNvPr>
          <p:cNvSpPr/>
          <p:nvPr/>
        </p:nvSpPr>
        <p:spPr>
          <a:xfrm>
            <a:off x="3879084" y="0"/>
            <a:ext cx="4714752" cy="52322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IMPORTANT MESSAGES</a:t>
            </a:r>
          </a:p>
        </p:txBody>
      </p:sp>
      <p:sp>
        <p:nvSpPr>
          <p:cNvPr id="11" name="TextBox 3">
            <a:extLst>
              <a:ext uri="{FF2B5EF4-FFF2-40B4-BE49-F238E27FC236}">
                <a16:creationId xmlns:a16="http://schemas.microsoft.com/office/drawing/2014/main" id="{5BE56898-E5C1-7191-B460-96DA07FF1BBE}"/>
              </a:ext>
            </a:extLst>
          </p:cNvPr>
          <p:cNvSpPr txBox="1"/>
          <p:nvPr/>
        </p:nvSpPr>
        <p:spPr>
          <a:xfrm>
            <a:off x="0" y="560746"/>
            <a:ext cx="12192000" cy="954107"/>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28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sym typeface="Wingdings" panose="05000000000000000000" pitchFamily="2" charset="2"/>
              </a:rPr>
              <a:t>Cosmic-ray origin: </a:t>
            </a:r>
            <a:r>
              <a:rPr kumimoji="0" lang="en-US" sz="28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sym typeface="Wingdings" panose="05000000000000000000" pitchFamily="2" charset="2"/>
              </a:rPr>
              <a:t>a Very Hot Topic since 1912</a:t>
            </a:r>
          </a:p>
          <a:p>
            <a:pPr marR="0" lvl="0" algn="ctr" defTabSz="914400" rtl="0" eaLnBrk="1" fontAlgn="auto" latinLnBrk="0" hangingPunct="1">
              <a:lnSpc>
                <a:spcPct val="100000"/>
              </a:lnSpc>
              <a:spcBef>
                <a:spcPts val="0"/>
              </a:spcBef>
              <a:spcAft>
                <a:spcPts val="0"/>
              </a:spcAft>
              <a:buClrTx/>
              <a:buSzTx/>
              <a:tabLst/>
              <a:defRPr/>
            </a:pPr>
            <a:r>
              <a:rPr lang="en-US" sz="2800" dirty="0">
                <a:solidFill>
                  <a:prstClr val="white"/>
                </a:solidFill>
                <a:latin typeface="Segoe Print" panose="02000600000000000000" pitchFamily="2" charset="0"/>
                <a:sym typeface="Wingdings" panose="05000000000000000000" pitchFamily="2" charset="2"/>
              </a:rPr>
              <a:t>and now a Multi-Community problem</a:t>
            </a:r>
            <a:endParaRPr kumimoji="0" lang="en-US" sz="2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3" name="CasellaDiTesto 2">
            <a:extLst>
              <a:ext uri="{FF2B5EF4-FFF2-40B4-BE49-F238E27FC236}">
                <a16:creationId xmlns:a16="http://schemas.microsoft.com/office/drawing/2014/main" id="{2A8DF9E2-B34D-B5B9-E645-229D2938A593}"/>
              </a:ext>
            </a:extLst>
          </p:cNvPr>
          <p:cNvSpPr txBox="1"/>
          <p:nvPr/>
        </p:nvSpPr>
        <p:spPr>
          <a:xfrm>
            <a:off x="0" y="5666920"/>
            <a:ext cx="12192000" cy="10772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Segoe Print" panose="02000600000000000000" pitchFamily="2" charset="0"/>
              </a:rPr>
              <a:t>The next discovery will come not from one telescope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FFFF00"/>
                </a:solidFill>
                <a:latin typeface="Segoe Print" panose="02000600000000000000" pitchFamily="2" charset="0"/>
              </a:rPr>
              <a:t>but from connecting them!</a:t>
            </a:r>
            <a:endParaRPr kumimoji="0" lang="en-US" sz="3200" b="0" i="0" u="none" strike="noStrike" kern="1200" cap="none" spc="0" normalizeH="0" baseline="0" noProof="0" dirty="0">
              <a:ln>
                <a:noFill/>
              </a:ln>
              <a:solidFill>
                <a:srgbClr val="FFFF00"/>
              </a:solidFill>
              <a:effectLst/>
              <a:uLnTx/>
              <a:uFillTx/>
              <a:latin typeface="Segoe Print" panose="02000600000000000000" pitchFamily="2" charset="0"/>
            </a:endParaRPr>
          </a:p>
        </p:txBody>
      </p:sp>
      <p:grpSp>
        <p:nvGrpSpPr>
          <p:cNvPr id="7" name="Gruppo 6">
            <a:extLst>
              <a:ext uri="{FF2B5EF4-FFF2-40B4-BE49-F238E27FC236}">
                <a16:creationId xmlns:a16="http://schemas.microsoft.com/office/drawing/2014/main" id="{9F4EA181-CD4F-0871-2A75-37EE36316BC5}"/>
              </a:ext>
            </a:extLst>
          </p:cNvPr>
          <p:cNvGrpSpPr/>
          <p:nvPr/>
        </p:nvGrpSpPr>
        <p:grpSpPr>
          <a:xfrm>
            <a:off x="-59526" y="1050730"/>
            <a:ext cx="2833780" cy="2642021"/>
            <a:chOff x="371164" y="509170"/>
            <a:chExt cx="2299820" cy="1893149"/>
          </a:xfrm>
        </p:grpSpPr>
        <p:pic>
          <p:nvPicPr>
            <p:cNvPr id="4" name="Immagine 3" descr="Immagine che contiene sfera, Oggetto astronomico, pianeta, cerchio&#10;&#10;Descrizione generata automaticamente">
              <a:extLst>
                <a:ext uri="{FF2B5EF4-FFF2-40B4-BE49-F238E27FC236}">
                  <a16:creationId xmlns:a16="http://schemas.microsoft.com/office/drawing/2014/main" id="{3DD191AD-289B-D508-9749-FC21CBD569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9980" y="509170"/>
              <a:ext cx="2128041" cy="1893149"/>
            </a:xfrm>
            <a:prstGeom prst="rect">
              <a:avLst/>
            </a:prstGeom>
          </p:spPr>
        </p:pic>
        <p:sp>
          <p:nvSpPr>
            <p:cNvPr id="6" name="Rettangolo 5">
              <a:extLst>
                <a:ext uri="{FF2B5EF4-FFF2-40B4-BE49-F238E27FC236}">
                  <a16:creationId xmlns:a16="http://schemas.microsoft.com/office/drawing/2014/main" id="{89ABA9EE-B560-F576-C594-E562F197A016}"/>
                </a:ext>
              </a:extLst>
            </p:cNvPr>
            <p:cNvSpPr/>
            <p:nvPr/>
          </p:nvSpPr>
          <p:spPr>
            <a:xfrm rot="20691765">
              <a:off x="371164" y="1030555"/>
              <a:ext cx="2299820" cy="77188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3200" b="1" dirty="0">
                  <a:ln/>
                  <a:solidFill>
                    <a:schemeClr val="bg1"/>
                  </a:solidFill>
                  <a:latin typeface="Comic Sans MS" panose="030F0702030302020204" pitchFamily="66" charset="0"/>
                </a:rPr>
                <a:t>Better instruments</a:t>
              </a:r>
              <a:endParaRPr kumimoji="0" lang="it-IT" sz="3200" b="1" i="0" u="none" strike="noStrike" kern="1200" cap="none" spc="0" normalizeH="0" baseline="0" noProof="0" dirty="0">
                <a:ln/>
                <a:solidFill>
                  <a:schemeClr val="bg1"/>
                </a:solidFill>
                <a:effectLst/>
                <a:uLnTx/>
                <a:uFillTx/>
                <a:latin typeface="Comic Sans MS" panose="030F0702030302020204" pitchFamily="66" charset="0"/>
              </a:endParaRPr>
            </a:p>
          </p:txBody>
        </p:sp>
      </p:grpSp>
      <p:grpSp>
        <p:nvGrpSpPr>
          <p:cNvPr id="8" name="Gruppo 7">
            <a:extLst>
              <a:ext uri="{FF2B5EF4-FFF2-40B4-BE49-F238E27FC236}">
                <a16:creationId xmlns:a16="http://schemas.microsoft.com/office/drawing/2014/main" id="{C82A8A16-A188-7D23-4D8A-D58C8FD44D3E}"/>
              </a:ext>
            </a:extLst>
          </p:cNvPr>
          <p:cNvGrpSpPr/>
          <p:nvPr/>
        </p:nvGrpSpPr>
        <p:grpSpPr>
          <a:xfrm rot="1645520">
            <a:off x="1833886" y="3453384"/>
            <a:ext cx="2661427" cy="2211343"/>
            <a:chOff x="150419" y="661925"/>
            <a:chExt cx="2299820" cy="1777860"/>
          </a:xfrm>
        </p:grpSpPr>
        <p:pic>
          <p:nvPicPr>
            <p:cNvPr id="9" name="Immagine 8" descr="Immagine che contiene sfera, Oggetto astronomico, pianeta, cerchio&#10;&#10;Descrizione generata automaticamente">
              <a:extLst>
                <a:ext uri="{FF2B5EF4-FFF2-40B4-BE49-F238E27FC236}">
                  <a16:creationId xmlns:a16="http://schemas.microsoft.com/office/drawing/2014/main" id="{04F5C73B-E39E-30AB-FEF2-C44F1F7B34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096" y="661925"/>
              <a:ext cx="1998447" cy="1777860"/>
            </a:xfrm>
            <a:prstGeom prst="rect">
              <a:avLst/>
            </a:prstGeom>
          </p:spPr>
        </p:pic>
        <p:sp>
          <p:nvSpPr>
            <p:cNvPr id="12" name="Rettangolo 11">
              <a:extLst>
                <a:ext uri="{FF2B5EF4-FFF2-40B4-BE49-F238E27FC236}">
                  <a16:creationId xmlns:a16="http://schemas.microsoft.com/office/drawing/2014/main" id="{CB06A652-6B9C-C047-326E-A014A7E86313}"/>
                </a:ext>
              </a:extLst>
            </p:cNvPr>
            <p:cNvSpPr/>
            <p:nvPr/>
          </p:nvSpPr>
          <p:spPr>
            <a:xfrm rot="20691765">
              <a:off x="150419" y="1117830"/>
              <a:ext cx="2299820" cy="86605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3200" b="1" dirty="0">
                  <a:ln/>
                  <a:solidFill>
                    <a:schemeClr val="bg1"/>
                  </a:solidFill>
                  <a:latin typeface="Comic Sans MS" panose="030F0702030302020204" pitchFamily="66" charset="0"/>
                </a:rPr>
                <a:t>Open </a:t>
              </a:r>
            </a:p>
            <a:p>
              <a:pPr lvl="0" algn="ctr">
                <a:defRPr/>
              </a:pPr>
              <a:r>
                <a:rPr lang="en-US" sz="3200" b="1" dirty="0">
                  <a:ln/>
                  <a:solidFill>
                    <a:schemeClr val="bg1"/>
                  </a:solidFill>
                  <a:latin typeface="Comic Sans MS" panose="030F0702030302020204" pitchFamily="66" charset="0"/>
                </a:rPr>
                <a:t>Archives</a:t>
              </a:r>
              <a:endParaRPr kumimoji="0" lang="it-IT" sz="3200" b="1" i="0" u="none" strike="noStrike" kern="1200" cap="none" spc="0" normalizeH="0" baseline="0" noProof="0" dirty="0">
                <a:ln/>
                <a:solidFill>
                  <a:schemeClr val="bg1"/>
                </a:solidFill>
                <a:effectLst/>
                <a:uLnTx/>
                <a:uFillTx/>
                <a:latin typeface="Comic Sans MS" panose="030F0702030302020204" pitchFamily="66" charset="0"/>
              </a:endParaRPr>
            </a:p>
          </p:txBody>
        </p:sp>
      </p:grpSp>
      <p:grpSp>
        <p:nvGrpSpPr>
          <p:cNvPr id="13" name="Gruppo 12">
            <a:extLst>
              <a:ext uri="{FF2B5EF4-FFF2-40B4-BE49-F238E27FC236}">
                <a16:creationId xmlns:a16="http://schemas.microsoft.com/office/drawing/2014/main" id="{9EBBBD57-3643-FFF2-F0A2-2C4F1706EC58}"/>
              </a:ext>
            </a:extLst>
          </p:cNvPr>
          <p:cNvGrpSpPr/>
          <p:nvPr/>
        </p:nvGrpSpPr>
        <p:grpSpPr>
          <a:xfrm>
            <a:off x="4464342" y="2301629"/>
            <a:ext cx="3071940" cy="2299134"/>
            <a:chOff x="150419" y="663840"/>
            <a:chExt cx="2299820" cy="1777860"/>
          </a:xfrm>
        </p:grpSpPr>
        <p:pic>
          <p:nvPicPr>
            <p:cNvPr id="14" name="Immagine 13" descr="Immagine che contiene sfera, Oggetto astronomico, pianeta, cerchio&#10;&#10;Descrizione generata automaticamente">
              <a:extLst>
                <a:ext uri="{FF2B5EF4-FFF2-40B4-BE49-F238E27FC236}">
                  <a16:creationId xmlns:a16="http://schemas.microsoft.com/office/drawing/2014/main" id="{749059DE-2E79-E27F-3C33-0931E94A47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485" y="663840"/>
              <a:ext cx="1998447" cy="1777860"/>
            </a:xfrm>
            <a:prstGeom prst="rect">
              <a:avLst/>
            </a:prstGeom>
          </p:spPr>
        </p:pic>
        <p:sp>
          <p:nvSpPr>
            <p:cNvPr id="15" name="Rettangolo 14">
              <a:extLst>
                <a:ext uri="{FF2B5EF4-FFF2-40B4-BE49-F238E27FC236}">
                  <a16:creationId xmlns:a16="http://schemas.microsoft.com/office/drawing/2014/main" id="{E11586EF-CF2E-8518-E029-35B51A60092F}"/>
                </a:ext>
              </a:extLst>
            </p:cNvPr>
            <p:cNvSpPr/>
            <p:nvPr/>
          </p:nvSpPr>
          <p:spPr>
            <a:xfrm rot="21334189">
              <a:off x="150419" y="1227571"/>
              <a:ext cx="2299820" cy="832984"/>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3100" b="1" dirty="0">
                  <a:ln/>
                  <a:solidFill>
                    <a:schemeClr val="bg1"/>
                  </a:solidFill>
                  <a:latin typeface="Comic Sans MS" panose="030F0702030302020204" pitchFamily="66" charset="0"/>
                </a:rPr>
                <a:t>Common data formats</a:t>
              </a:r>
              <a:endParaRPr kumimoji="0" lang="it-IT" sz="3100" b="1" i="0" u="none" strike="noStrike" kern="1200" cap="none" spc="0" normalizeH="0" baseline="0" noProof="0" dirty="0">
                <a:ln/>
                <a:solidFill>
                  <a:schemeClr val="bg1"/>
                </a:solidFill>
                <a:effectLst/>
                <a:uLnTx/>
                <a:uFillTx/>
                <a:latin typeface="Comic Sans MS" panose="030F0702030302020204" pitchFamily="66" charset="0"/>
              </a:endParaRPr>
            </a:p>
          </p:txBody>
        </p:sp>
      </p:grpSp>
      <p:grpSp>
        <p:nvGrpSpPr>
          <p:cNvPr id="18" name="Gruppo 17">
            <a:extLst>
              <a:ext uri="{FF2B5EF4-FFF2-40B4-BE49-F238E27FC236}">
                <a16:creationId xmlns:a16="http://schemas.microsoft.com/office/drawing/2014/main" id="{31AB70D5-E421-B344-E8C9-6F6D85230B4A}"/>
              </a:ext>
            </a:extLst>
          </p:cNvPr>
          <p:cNvGrpSpPr/>
          <p:nvPr/>
        </p:nvGrpSpPr>
        <p:grpSpPr>
          <a:xfrm rot="1055798">
            <a:off x="7239619" y="3481466"/>
            <a:ext cx="2839661" cy="2155183"/>
            <a:chOff x="150419" y="661925"/>
            <a:chExt cx="2299820" cy="1777860"/>
          </a:xfrm>
        </p:grpSpPr>
        <p:pic>
          <p:nvPicPr>
            <p:cNvPr id="19" name="Immagine 18" descr="Immagine che contiene sfera, Oggetto astronomico, pianeta, cerchio&#10;&#10;Descrizione generata automaticamente">
              <a:extLst>
                <a:ext uri="{FF2B5EF4-FFF2-40B4-BE49-F238E27FC236}">
                  <a16:creationId xmlns:a16="http://schemas.microsoft.com/office/drawing/2014/main" id="{CDE174FA-9AA6-F3DC-98C9-7AFB98C486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24281">
              <a:off x="254096" y="661925"/>
              <a:ext cx="1998447" cy="1777860"/>
            </a:xfrm>
            <a:prstGeom prst="rect">
              <a:avLst/>
            </a:prstGeom>
          </p:spPr>
        </p:pic>
        <p:sp>
          <p:nvSpPr>
            <p:cNvPr id="20" name="Rettangolo 19">
              <a:extLst>
                <a:ext uri="{FF2B5EF4-FFF2-40B4-BE49-F238E27FC236}">
                  <a16:creationId xmlns:a16="http://schemas.microsoft.com/office/drawing/2014/main" id="{3EC2E700-76F7-048D-88FD-4DB8A5855EAD}"/>
                </a:ext>
              </a:extLst>
            </p:cNvPr>
            <p:cNvSpPr/>
            <p:nvPr/>
          </p:nvSpPr>
          <p:spPr>
            <a:xfrm rot="20691765">
              <a:off x="150419" y="1106547"/>
              <a:ext cx="2299820" cy="88862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3200" b="1" dirty="0">
                  <a:ln/>
                  <a:solidFill>
                    <a:schemeClr val="bg1"/>
                  </a:solidFill>
                  <a:latin typeface="Comic Sans MS" panose="030F0702030302020204" pitchFamily="66" charset="0"/>
                </a:rPr>
                <a:t>Shared expertise</a:t>
              </a:r>
              <a:endParaRPr kumimoji="0" lang="it-IT" sz="3200" b="1" i="0" u="none" strike="noStrike" kern="1200" cap="none" spc="0" normalizeH="0" baseline="0" noProof="0" dirty="0">
                <a:ln/>
                <a:solidFill>
                  <a:schemeClr val="bg1"/>
                </a:solidFill>
                <a:effectLst/>
                <a:uLnTx/>
                <a:uFillTx/>
                <a:latin typeface="Comic Sans MS" panose="030F0702030302020204" pitchFamily="66" charset="0"/>
              </a:endParaRPr>
            </a:p>
          </p:txBody>
        </p:sp>
      </p:grpSp>
      <p:sp>
        <p:nvSpPr>
          <p:cNvPr id="22" name="CasellaDiTesto 21">
            <a:extLst>
              <a:ext uri="{FF2B5EF4-FFF2-40B4-BE49-F238E27FC236}">
                <a16:creationId xmlns:a16="http://schemas.microsoft.com/office/drawing/2014/main" id="{600A0D52-361F-680D-6F42-11AF405453BD}"/>
              </a:ext>
            </a:extLst>
          </p:cNvPr>
          <p:cNvSpPr txBox="1"/>
          <p:nvPr/>
        </p:nvSpPr>
        <p:spPr>
          <a:xfrm>
            <a:off x="4335002" y="1638124"/>
            <a:ext cx="314597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normalizeH="0" baseline="0" noProof="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uLnTx/>
                <a:uFillTx/>
                <a:latin typeface="Segoe Print" panose="02000600000000000000" pitchFamily="2" charset="0"/>
                <a:ea typeface="+mn-ea"/>
                <a:cs typeface="+mn-cs"/>
              </a:rPr>
              <a:t>WE NEED</a:t>
            </a:r>
          </a:p>
        </p:txBody>
      </p:sp>
      <p:grpSp>
        <p:nvGrpSpPr>
          <p:cNvPr id="2" name="Gruppo 1">
            <a:extLst>
              <a:ext uri="{FF2B5EF4-FFF2-40B4-BE49-F238E27FC236}">
                <a16:creationId xmlns:a16="http://schemas.microsoft.com/office/drawing/2014/main" id="{E1816E38-B5E1-A8EF-11A3-42FAA1F28948}"/>
              </a:ext>
            </a:extLst>
          </p:cNvPr>
          <p:cNvGrpSpPr/>
          <p:nvPr/>
        </p:nvGrpSpPr>
        <p:grpSpPr>
          <a:xfrm rot="1055798">
            <a:off x="9069747" y="1555161"/>
            <a:ext cx="3105148" cy="2405145"/>
            <a:chOff x="150419" y="661925"/>
            <a:chExt cx="2299820" cy="1777860"/>
          </a:xfrm>
        </p:grpSpPr>
        <p:pic>
          <p:nvPicPr>
            <p:cNvPr id="5" name="Immagine 4" descr="Immagine che contiene sfera, Oggetto astronomico, pianeta, cerchio&#10;&#10;Descrizione generata automaticamente">
              <a:extLst>
                <a:ext uri="{FF2B5EF4-FFF2-40B4-BE49-F238E27FC236}">
                  <a16:creationId xmlns:a16="http://schemas.microsoft.com/office/drawing/2014/main" id="{0A56EB26-F0C8-115E-E94F-7CB009E2ED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824281">
              <a:off x="254096" y="661925"/>
              <a:ext cx="1998447" cy="1777860"/>
            </a:xfrm>
            <a:prstGeom prst="rect">
              <a:avLst/>
            </a:prstGeom>
          </p:spPr>
        </p:pic>
        <p:sp>
          <p:nvSpPr>
            <p:cNvPr id="16" name="Rettangolo 15">
              <a:extLst>
                <a:ext uri="{FF2B5EF4-FFF2-40B4-BE49-F238E27FC236}">
                  <a16:creationId xmlns:a16="http://schemas.microsoft.com/office/drawing/2014/main" id="{113C952F-1E33-7FAE-22B2-5F6C5D8484F7}"/>
                </a:ext>
              </a:extLst>
            </p:cNvPr>
            <p:cNvSpPr/>
            <p:nvPr/>
          </p:nvSpPr>
          <p:spPr>
            <a:xfrm rot="21070732">
              <a:off x="150419" y="1152723"/>
              <a:ext cx="2299820" cy="79626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lvl="0" algn="ctr">
                <a:defRPr/>
              </a:pPr>
              <a:r>
                <a:rPr lang="en-US" sz="3200" b="1" dirty="0">
                  <a:ln/>
                  <a:solidFill>
                    <a:srgbClr val="FFFF00"/>
                  </a:solidFill>
                  <a:latin typeface="Comic Sans MS" panose="030F0702030302020204" pitchFamily="66" charset="0"/>
                </a:rPr>
                <a:t>MeV </a:t>
              </a:r>
            </a:p>
            <a:p>
              <a:pPr lvl="0" algn="ctr">
                <a:defRPr/>
              </a:pPr>
              <a:r>
                <a:rPr kumimoji="0" lang="en-US" sz="3200" b="1" i="0" u="none" strike="noStrike" kern="1200" cap="none" spc="0" normalizeH="0" baseline="0" noProof="0" dirty="0">
                  <a:ln/>
                  <a:solidFill>
                    <a:srgbClr val="FFFF00"/>
                  </a:solidFill>
                  <a:effectLst/>
                  <a:uLnTx/>
                  <a:uFillTx/>
                  <a:latin typeface="Comic Sans MS" panose="030F0702030302020204" pitchFamily="66" charset="0"/>
                </a:rPr>
                <a:t>Satellite!</a:t>
              </a:r>
              <a:endParaRPr kumimoji="0" lang="it-IT" sz="3200" b="1" i="0" u="none" strike="noStrike" kern="1200" cap="none" spc="0" normalizeH="0" baseline="0" noProof="0" dirty="0">
                <a:ln/>
                <a:solidFill>
                  <a:srgbClr val="FFFF00"/>
                </a:solidFill>
                <a:effectLst/>
                <a:uLnTx/>
                <a:uFillTx/>
                <a:latin typeface="Comic Sans MS" panose="030F0702030302020204" pitchFamily="66" charset="0"/>
              </a:endParaRPr>
            </a:p>
          </p:txBody>
        </p:sp>
      </p:grpSp>
    </p:spTree>
    <p:extLst>
      <p:ext uri="{BB962C8B-B14F-4D97-AF65-F5344CB8AC3E}">
        <p14:creationId xmlns:p14="http://schemas.microsoft.com/office/powerpoint/2010/main" val="40764518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Effect transition="in" filter="fade">
                                      <p:cBhvr>
                                        <p:cTn id="27" dur="500"/>
                                        <p:tgtEl>
                                          <p:spTgt spid="13"/>
                                        </p:tgtEl>
                                      </p:cBhvr>
                                    </p:animEffect>
                                  </p:childTnLst>
                                </p:cTn>
                              </p:par>
                            </p:childTnLst>
                          </p:cTn>
                        </p:par>
                        <p:par>
                          <p:cTn id="28" fill="hold">
                            <p:stCondLst>
                              <p:cond delay="2000"/>
                            </p:stCondLst>
                            <p:childTnLst>
                              <p:par>
                                <p:cTn id="29" presetID="53" presetClass="entr" presetSubtype="16" fill="hold" nodeType="after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childTnLst>
                                </p:cTn>
                              </p:par>
                            </p:childTnLst>
                          </p:cTn>
                        </p:par>
                        <p:par>
                          <p:cTn id="34" fill="hold">
                            <p:stCondLst>
                              <p:cond delay="2500"/>
                            </p:stCondLst>
                            <p:childTnLst>
                              <p:par>
                                <p:cTn id="35" presetID="53" presetClass="entr" presetSubtype="16" fill="hold" nodeType="after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par>
                          <p:cTn id="40" fill="hold">
                            <p:stCondLst>
                              <p:cond delay="3000"/>
                            </p:stCondLst>
                            <p:childTnLst>
                              <p:par>
                                <p:cTn id="41" presetID="14" presetClass="entr" presetSubtype="10" fill="hold" grpId="0"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randombar(horizontal)">
                                      <p:cBhvr>
                                        <p:cTn id="4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Immagine che contiene esterni, montagna, natura, uomo&#10;&#10;Descrizione generata automaticamente">
            <a:extLst>
              <a:ext uri="{FF2B5EF4-FFF2-40B4-BE49-F238E27FC236}">
                <a16:creationId xmlns:a16="http://schemas.microsoft.com/office/drawing/2014/main" id="{ABD35391-DAA7-4545-90ED-5AC8794424A5}"/>
              </a:ext>
            </a:extLst>
          </p:cNvPr>
          <p:cNvPicPr>
            <a:picLocks noChangeAspect="1"/>
          </p:cNvPicPr>
          <p:nvPr/>
        </p:nvPicPr>
        <p:blipFill>
          <a:blip r:embed="rId3">
            <a:alphaModFix amt="74000"/>
            <a:extLst>
              <a:ext uri="{28A0092B-C50C-407E-A947-70E740481C1C}">
                <a14:useLocalDpi xmlns:a14="http://schemas.microsoft.com/office/drawing/2010/main" val="0"/>
              </a:ext>
            </a:extLst>
          </a:blip>
          <a:stretch>
            <a:fillRect/>
          </a:stretch>
        </p:blipFill>
        <p:spPr>
          <a:xfrm>
            <a:off x="619760" y="-1"/>
            <a:ext cx="5405120" cy="6818767"/>
          </a:xfrm>
          <a:prstGeom prst="rect">
            <a:avLst/>
          </a:prstGeom>
        </p:spPr>
      </p:pic>
      <p:pic>
        <p:nvPicPr>
          <p:cNvPr id="17" name="Immagine 16" descr="Immagine che contiene esterni, cielo, natura, nuvole&#10;&#10;Descrizione generata automaticamente">
            <a:extLst>
              <a:ext uri="{FF2B5EF4-FFF2-40B4-BE49-F238E27FC236}">
                <a16:creationId xmlns:a16="http://schemas.microsoft.com/office/drawing/2014/main" id="{A45AF157-FD8F-4F0B-9293-CC2B753C113E}"/>
              </a:ext>
            </a:extLst>
          </p:cNvPr>
          <p:cNvPicPr>
            <a:picLocks noChangeAspect="1"/>
          </p:cNvPicPr>
          <p:nvPr/>
        </p:nvPicPr>
        <p:blipFill>
          <a:blip r:embed="rId4">
            <a:alphaModFix amt="77000"/>
            <a:extLst>
              <a:ext uri="{28A0092B-C50C-407E-A947-70E740481C1C}">
                <a14:useLocalDpi xmlns:a14="http://schemas.microsoft.com/office/drawing/2010/main" val="0"/>
              </a:ext>
            </a:extLst>
          </a:blip>
          <a:stretch>
            <a:fillRect/>
          </a:stretch>
        </p:blipFill>
        <p:spPr>
          <a:xfrm>
            <a:off x="6024880" y="-39235"/>
            <a:ext cx="5418200" cy="6858001"/>
          </a:xfrm>
          <a:prstGeom prst="rect">
            <a:avLst/>
          </a:prstGeom>
        </p:spPr>
      </p:pic>
      <p:sp>
        <p:nvSpPr>
          <p:cNvPr id="2" name="Rettangolo 1">
            <a:extLst>
              <a:ext uri="{FF2B5EF4-FFF2-40B4-BE49-F238E27FC236}">
                <a16:creationId xmlns:a16="http://schemas.microsoft.com/office/drawing/2014/main" id="{38A38E3B-46AA-24A5-0F58-C4D056BD7CE8}"/>
              </a:ext>
            </a:extLst>
          </p:cNvPr>
          <p:cNvSpPr/>
          <p:nvPr/>
        </p:nvSpPr>
        <p:spPr>
          <a:xfrm>
            <a:off x="4555367" y="4894455"/>
            <a:ext cx="3478837" cy="1754326"/>
          </a:xfrm>
          <a:prstGeom prst="rect">
            <a:avLst/>
          </a:prstGeom>
          <a:noFill/>
        </p:spPr>
        <p:txBody>
          <a:bodyPr wrap="none" lIns="91440" tIns="45720" rIns="91440" bIns="45720">
            <a:spAutoFit/>
            <a:scene3d>
              <a:camera prst="orthographicFront">
                <a:rot lat="0" lon="0" rev="0"/>
              </a:camera>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w="11430"/>
                <a:solidFill>
                  <a:srgbClr val="FFFF00"/>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Thank you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5400" b="1" i="0" u="none" strike="noStrike" kern="1200" cap="none" spc="0" normalizeH="0" baseline="0" noProof="0" dirty="0">
                <a:ln w="11430"/>
                <a:solidFill>
                  <a:srgbClr val="FFFF00"/>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very much!</a:t>
            </a:r>
            <a:endParaRPr kumimoji="0" lang="it-IT" sz="5400" b="1" i="0" u="none" strike="noStrike" kern="1200" cap="none" spc="0" normalizeH="0" baseline="0" noProof="0" dirty="0">
              <a:ln w="11430"/>
              <a:solidFill>
                <a:srgbClr val="FFFF00"/>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endParaRPr>
          </a:p>
        </p:txBody>
      </p:sp>
    </p:spTree>
    <p:extLst>
      <p:ext uri="{BB962C8B-B14F-4D97-AF65-F5344CB8AC3E}">
        <p14:creationId xmlns:p14="http://schemas.microsoft.com/office/powerpoint/2010/main" val="175779044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magine 5" descr="Immagine che contiene esterni, notte, stella, oggetto da esterni&#10;&#10;Descrizione generata automaticamente">
            <a:extLst>
              <a:ext uri="{FF2B5EF4-FFF2-40B4-BE49-F238E27FC236}">
                <a16:creationId xmlns:a16="http://schemas.microsoft.com/office/drawing/2014/main" id="{2911EFE9-F5F2-64BB-D2FA-1908F10D8BA8}"/>
              </a:ext>
            </a:extLst>
          </p:cNvPr>
          <p:cNvPicPr>
            <a:picLocks noChangeAspect="1"/>
          </p:cNvPicPr>
          <p:nvPr/>
        </p:nvPicPr>
        <p:blipFill rotWithShape="1">
          <a:blip r:embed="rId2">
            <a:extLst>
              <a:ext uri="{28A0092B-C50C-407E-A947-70E740481C1C}">
                <a14:useLocalDpi xmlns:a14="http://schemas.microsoft.com/office/drawing/2010/main" val="0"/>
              </a:ext>
            </a:extLst>
          </a:blip>
          <a:srcRect t="1334"/>
          <a:stretch/>
        </p:blipFill>
        <p:spPr>
          <a:xfrm>
            <a:off x="20" y="1282"/>
            <a:ext cx="12191980" cy="6856718"/>
          </a:xfrm>
          <a:prstGeom prst="rect">
            <a:avLst/>
          </a:prstGeom>
        </p:spPr>
      </p:pic>
      <p:sp>
        <p:nvSpPr>
          <p:cNvPr id="9" name="Rettangolo 24">
            <a:extLst>
              <a:ext uri="{FF2B5EF4-FFF2-40B4-BE49-F238E27FC236}">
                <a16:creationId xmlns:a16="http://schemas.microsoft.com/office/drawing/2014/main" id="{BA25C6E8-0D0D-FA7C-3BD9-A29B27455E7B}"/>
              </a:ext>
            </a:extLst>
          </p:cNvPr>
          <p:cNvSpPr/>
          <p:nvPr/>
        </p:nvSpPr>
        <p:spPr>
          <a:xfrm>
            <a:off x="3272378" y="-11823"/>
            <a:ext cx="5783956"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How can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we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study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CRs</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p>
        </p:txBody>
      </p:sp>
      <p:sp>
        <p:nvSpPr>
          <p:cNvPr id="3" name="Rettangolo 24">
            <a:extLst>
              <a:ext uri="{FF2B5EF4-FFF2-40B4-BE49-F238E27FC236}">
                <a16:creationId xmlns:a16="http://schemas.microsoft.com/office/drawing/2014/main" id="{9B2E7D09-5A73-EADF-430C-66A9AB2C9830}"/>
              </a:ext>
            </a:extLst>
          </p:cNvPr>
          <p:cNvSpPr/>
          <p:nvPr/>
        </p:nvSpPr>
        <p:spPr>
          <a:xfrm>
            <a:off x="0" y="5669494"/>
            <a:ext cx="7170128" cy="1200329"/>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Every messenger gives us a different piece of the puzzle.</a:t>
            </a:r>
            <a:endParaRPr kumimoji="0" lang="en-US"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Tree>
    <p:extLst>
      <p:ext uri="{BB962C8B-B14F-4D97-AF65-F5344CB8AC3E}">
        <p14:creationId xmlns:p14="http://schemas.microsoft.com/office/powerpoint/2010/main" val="14513207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D19AD-22C0-6C69-A5B2-F90C24C3A63C}"/>
            </a:ext>
          </a:extLst>
        </p:cNvPr>
        <p:cNvGrpSpPr/>
        <p:nvPr/>
      </p:nvGrpSpPr>
      <p:grpSpPr>
        <a:xfrm>
          <a:off x="0" y="0"/>
          <a:ext cx="0" cy="0"/>
          <a:chOff x="0" y="0"/>
          <a:chExt cx="0" cy="0"/>
        </a:xfrm>
      </p:grpSpPr>
      <p:pic>
        <p:nvPicPr>
          <p:cNvPr id="15" name="Immagine 14">
            <a:extLst>
              <a:ext uri="{FF2B5EF4-FFF2-40B4-BE49-F238E27FC236}">
                <a16:creationId xmlns:a16="http://schemas.microsoft.com/office/drawing/2014/main" id="{C97A265B-CE5B-0644-E1D5-2768EDED2D87}"/>
              </a:ext>
            </a:extLst>
          </p:cNvPr>
          <p:cNvPicPr>
            <a:picLocks noChangeAspect="1"/>
          </p:cNvPicPr>
          <p:nvPr/>
        </p:nvPicPr>
        <p:blipFill>
          <a:blip r:embed="rId2" cstate="print">
            <a:extLst>
              <a:ext uri="{28A0092B-C50C-407E-A947-70E740481C1C}">
                <a14:useLocalDpi xmlns:a14="http://schemas.microsoft.com/office/drawing/2010/main" val="0"/>
              </a:ext>
            </a:extLst>
          </a:blip>
          <a:srcRect l="31861" r="28596"/>
          <a:stretch/>
        </p:blipFill>
        <p:spPr>
          <a:xfrm>
            <a:off x="8303079" y="4924258"/>
            <a:ext cx="541728" cy="867256"/>
          </a:xfrm>
          <a:prstGeom prst="rect">
            <a:avLst/>
          </a:prstGeom>
        </p:spPr>
      </p:pic>
      <p:sp>
        <p:nvSpPr>
          <p:cNvPr id="7" name="Rettangolo 24">
            <a:extLst>
              <a:ext uri="{FF2B5EF4-FFF2-40B4-BE49-F238E27FC236}">
                <a16:creationId xmlns:a16="http://schemas.microsoft.com/office/drawing/2014/main" id="{37351AD6-E5EF-2E61-5BBA-B2658A30D9AD}"/>
              </a:ext>
            </a:extLst>
          </p:cNvPr>
          <p:cNvSpPr/>
          <p:nvPr/>
        </p:nvSpPr>
        <p:spPr>
          <a:xfrm>
            <a:off x="-143788" y="961220"/>
            <a:ext cx="7964545" cy="492443"/>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w="11430"/>
                <a:solidFill>
                  <a:prstClr val="white"/>
                </a:soli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The main candidates: </a:t>
            </a:r>
            <a:r>
              <a:rPr kumimoji="0" lang="en-US" sz="2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Supernova Remnants</a:t>
            </a:r>
          </a:p>
        </p:txBody>
      </p:sp>
      <p:sp>
        <p:nvSpPr>
          <p:cNvPr id="8" name="TextBox 8">
            <a:extLst>
              <a:ext uri="{FF2B5EF4-FFF2-40B4-BE49-F238E27FC236}">
                <a16:creationId xmlns:a16="http://schemas.microsoft.com/office/drawing/2014/main" id="{D6865070-A5A4-4386-00FA-9AB30B2B56B8}"/>
              </a:ext>
            </a:extLst>
          </p:cNvPr>
          <p:cNvSpPr txBox="1"/>
          <p:nvPr/>
        </p:nvSpPr>
        <p:spPr>
          <a:xfrm>
            <a:off x="341050" y="1768686"/>
            <a:ext cx="2446936" cy="769441"/>
          </a:xfrm>
          <a:prstGeom prst="rect">
            <a:avLst/>
          </a:prstGeom>
          <a:noFill/>
          <a:ln w="25400">
            <a:solidFill>
              <a:srgbClr val="FFFF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Arial" panose="020B0604020202020204" pitchFamily="34" charset="0"/>
              </a:rPr>
              <a:t>Low-Energies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Print" panose="02000600000000000000" pitchFamily="2" charset="0"/>
                <a:ea typeface="+mn-ea"/>
                <a:cs typeface="Arial" panose="020B0604020202020204" pitchFamily="34" charset="0"/>
              </a:rPr>
              <a:t>(from space)</a:t>
            </a:r>
          </a:p>
        </p:txBody>
      </p:sp>
      <p:sp>
        <p:nvSpPr>
          <p:cNvPr id="26" name="TextBox 12">
            <a:extLst>
              <a:ext uri="{FF2B5EF4-FFF2-40B4-BE49-F238E27FC236}">
                <a16:creationId xmlns:a16="http://schemas.microsoft.com/office/drawing/2014/main" id="{2595ECA6-8F04-C0C5-E210-64E526909AD7}"/>
              </a:ext>
            </a:extLst>
          </p:cNvPr>
          <p:cNvSpPr txBox="1"/>
          <p:nvPr/>
        </p:nvSpPr>
        <p:spPr>
          <a:xfrm>
            <a:off x="341050" y="4412636"/>
            <a:ext cx="2446936" cy="769441"/>
          </a:xfrm>
          <a:prstGeom prst="rect">
            <a:avLst/>
          </a:prstGeom>
          <a:noFill/>
          <a:ln w="25400">
            <a:solidFill>
              <a:srgbClr val="FFFF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Arial" panose="020B0604020202020204" pitchFamily="34" charset="0"/>
              </a:rPr>
              <a:t>High-Energies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Print" panose="02000600000000000000" pitchFamily="2" charset="0"/>
                <a:ea typeface="+mn-ea"/>
                <a:cs typeface="Arial" panose="020B0604020202020204" pitchFamily="34" charset="0"/>
              </a:rPr>
              <a:t>(from Earth)</a:t>
            </a:r>
          </a:p>
        </p:txBody>
      </p:sp>
      <p:grpSp>
        <p:nvGrpSpPr>
          <p:cNvPr id="40" name="Gruppo 39">
            <a:extLst>
              <a:ext uri="{FF2B5EF4-FFF2-40B4-BE49-F238E27FC236}">
                <a16:creationId xmlns:a16="http://schemas.microsoft.com/office/drawing/2014/main" id="{1C5F3E1B-7CA9-5F3F-0FA0-DB899B67371F}"/>
              </a:ext>
            </a:extLst>
          </p:cNvPr>
          <p:cNvGrpSpPr/>
          <p:nvPr/>
        </p:nvGrpSpPr>
        <p:grpSpPr>
          <a:xfrm>
            <a:off x="8229578" y="1632412"/>
            <a:ext cx="3296347" cy="2470932"/>
            <a:chOff x="8102017" y="1653737"/>
            <a:chExt cx="3296347" cy="2470932"/>
          </a:xfrm>
        </p:grpSpPr>
        <p:pic>
          <p:nvPicPr>
            <p:cNvPr id="29" name="Immagine 28">
              <a:extLst>
                <a:ext uri="{FF2B5EF4-FFF2-40B4-BE49-F238E27FC236}">
                  <a16:creationId xmlns:a16="http://schemas.microsoft.com/office/drawing/2014/main" id="{D87CEBB4-39A9-1ACD-8BB0-67069BB98A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7118" y="1653737"/>
              <a:ext cx="3221246" cy="2408501"/>
            </a:xfrm>
            <a:prstGeom prst="rect">
              <a:avLst/>
            </a:prstGeom>
          </p:spPr>
        </p:pic>
        <p:sp>
          <p:nvSpPr>
            <p:cNvPr id="30" name="CasellaDiTesto 14">
              <a:extLst>
                <a:ext uri="{FF2B5EF4-FFF2-40B4-BE49-F238E27FC236}">
                  <a16:creationId xmlns:a16="http://schemas.microsoft.com/office/drawing/2014/main" id="{EFE80E40-65E5-26E6-56CD-D117C009E1C9}"/>
                </a:ext>
              </a:extLst>
            </p:cNvPr>
            <p:cNvSpPr txBox="1">
              <a:spLocks noChangeArrowheads="1"/>
            </p:cNvSpPr>
            <p:nvPr/>
          </p:nvSpPr>
          <p:spPr bwMode="auto">
            <a:xfrm>
              <a:off x="8102017" y="3601449"/>
              <a:ext cx="2412146"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charset="0"/>
                  <a:ea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0000"/>
                  </a:solidFill>
                  <a:effectLst/>
                  <a:uLnTx/>
                  <a:uFillTx/>
                  <a:latin typeface="Segoe Print" panose="02000600000000000000" pitchFamily="2" charset="0"/>
                  <a:ea typeface="ＭＳ Ｐゴシック" charset="0"/>
                  <a:cs typeface="Arial" charset="0"/>
                </a:rPr>
                <a:t>Lemoine-</a:t>
              </a:r>
              <a:r>
                <a:rPr kumimoji="0" lang="en-US" sz="1400" b="1" i="0" u="none" strike="noStrike" kern="1200" cap="none" spc="0" normalizeH="0" baseline="0" noProof="0" dirty="0" err="1">
                  <a:ln>
                    <a:noFill/>
                  </a:ln>
                  <a:solidFill>
                    <a:srgbClr val="FF0000"/>
                  </a:solidFill>
                  <a:effectLst/>
                  <a:uLnTx/>
                  <a:uFillTx/>
                  <a:latin typeface="Segoe Print" panose="02000600000000000000" pitchFamily="2" charset="0"/>
                  <a:ea typeface="ＭＳ Ｐゴシック" charset="0"/>
                  <a:cs typeface="Arial" charset="0"/>
                </a:rPr>
                <a:t>Goumard</a:t>
              </a:r>
              <a:r>
                <a:rPr kumimoji="0" lang="en-US" sz="1400" b="1" i="0" u="none" strike="noStrike" kern="1200" cap="none" spc="0" normalizeH="0" baseline="0" noProof="0" dirty="0">
                  <a:ln>
                    <a:noFill/>
                  </a:ln>
                  <a:solidFill>
                    <a:srgbClr val="FF0000"/>
                  </a:solidFill>
                  <a:effectLst/>
                  <a:uLnTx/>
                  <a:uFillTx/>
                  <a:latin typeface="Segoe Print" panose="02000600000000000000" pitchFamily="2" charset="0"/>
                  <a:ea typeface="ＭＳ Ｐゴシック" charset="0"/>
                  <a:cs typeface="Arial" charset="0"/>
                </a:rPr>
                <a:t> talk Gamma2022</a:t>
              </a:r>
            </a:p>
          </p:txBody>
        </p:sp>
      </p:grpSp>
      <p:sp>
        <p:nvSpPr>
          <p:cNvPr id="31" name="TextBox 18">
            <a:extLst>
              <a:ext uri="{FF2B5EF4-FFF2-40B4-BE49-F238E27FC236}">
                <a16:creationId xmlns:a16="http://schemas.microsoft.com/office/drawing/2014/main" id="{CE31F646-7352-A5D3-CF0A-E28099D469AF}"/>
              </a:ext>
            </a:extLst>
          </p:cNvPr>
          <p:cNvSpPr txBox="1"/>
          <p:nvPr/>
        </p:nvSpPr>
        <p:spPr>
          <a:xfrm>
            <a:off x="3557537" y="1749700"/>
            <a:ext cx="3766782" cy="1138773"/>
          </a:xfrm>
          <a:prstGeom prst="rect">
            <a:avLst/>
          </a:prstGeom>
          <a:noFill/>
          <a:ln>
            <a:solidFill>
              <a:srgbClr val="FFDB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Print" panose="02000600000000000000" pitchFamily="2" charset="0"/>
                <a:ea typeface="+mn-ea"/>
                <a:cs typeface="Lucida Sans"/>
              </a:rPr>
              <a:t>Confirmation of the presence of CRs (from AGILE &amp; Fermi-LAT) </a:t>
            </a:r>
            <a:r>
              <a:rPr kumimoji="0" lang="en-US" sz="14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Sans"/>
              </a:rPr>
              <a:t>[Giuliani, MC +2011, Ackermann 2013]</a:t>
            </a:r>
          </a:p>
        </p:txBody>
      </p:sp>
      <p:grpSp>
        <p:nvGrpSpPr>
          <p:cNvPr id="32" name="Gruppo 31">
            <a:extLst>
              <a:ext uri="{FF2B5EF4-FFF2-40B4-BE49-F238E27FC236}">
                <a16:creationId xmlns:a16="http://schemas.microsoft.com/office/drawing/2014/main" id="{12F565A4-575D-E14E-D475-6BB2A4FCEB51}"/>
              </a:ext>
            </a:extLst>
          </p:cNvPr>
          <p:cNvGrpSpPr/>
          <p:nvPr/>
        </p:nvGrpSpPr>
        <p:grpSpPr>
          <a:xfrm>
            <a:off x="3821274" y="4177776"/>
            <a:ext cx="3258641" cy="2487464"/>
            <a:chOff x="6105626" y="901521"/>
            <a:chExt cx="4562374" cy="3238438"/>
          </a:xfrm>
        </p:grpSpPr>
        <p:pic>
          <p:nvPicPr>
            <p:cNvPr id="33" name="Picture 3">
              <a:extLst>
                <a:ext uri="{FF2B5EF4-FFF2-40B4-BE49-F238E27FC236}">
                  <a16:creationId xmlns:a16="http://schemas.microsoft.com/office/drawing/2014/main" id="{EB17956D-640A-6C13-AE2C-A481C4FCB4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7434" y="901521"/>
              <a:ext cx="4530566" cy="3200400"/>
            </a:xfrm>
            <a:prstGeom prst="rect">
              <a:avLst/>
            </a:prstGeom>
          </p:spPr>
        </p:pic>
        <p:sp>
          <p:nvSpPr>
            <p:cNvPr id="34" name="Connettore 1 10">
              <a:extLst>
                <a:ext uri="{FF2B5EF4-FFF2-40B4-BE49-F238E27FC236}">
                  <a16:creationId xmlns:a16="http://schemas.microsoft.com/office/drawing/2014/main" id="{517456CA-BB40-489E-7E46-240F12565C22}"/>
                </a:ext>
              </a:extLst>
            </p:cNvPr>
            <p:cNvSpPr/>
            <p:nvPr/>
          </p:nvSpPr>
          <p:spPr>
            <a:xfrm>
              <a:off x="9740720" y="1687134"/>
              <a:ext cx="13577" cy="2143223"/>
            </a:xfrm>
            <a:prstGeom prst="line">
              <a:avLst/>
            </a:prstGeom>
            <a:noFill/>
            <a:ln w="22225">
              <a:solidFill>
                <a:srgbClr val="FF0000"/>
              </a:solidFill>
              <a:prstDash val="solid"/>
            </a:ln>
          </p:spPr>
          <p:txBody>
            <a:bodyPr lIns="81639" tIns="40820" rIns="81639" bIns="40820" anchor="ctr" anchorCtr="1" compatLnSpc="0"/>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it-IT" sz="1600" b="0" i="0" u="none" strike="noStrike" kern="1200" cap="none" spc="0" normalizeH="0" baseline="0" noProof="0">
                <a:ln>
                  <a:noFill/>
                </a:ln>
                <a:solidFill>
                  <a:prstClr val="black"/>
                </a:solidFill>
                <a:effectLst/>
                <a:uLnTx/>
                <a:uFillTx/>
                <a:latin typeface="Segoe Print" panose="02000600000000000000" pitchFamily="2" charset="0"/>
                <a:ea typeface="Droid Sans Fallback" pitchFamily="2"/>
                <a:cs typeface="Lohit Hindi" pitchFamily="2"/>
              </a:endParaRPr>
            </a:p>
          </p:txBody>
        </p:sp>
        <p:sp>
          <p:nvSpPr>
            <p:cNvPr id="35" name="TextBox 7">
              <a:extLst>
                <a:ext uri="{FF2B5EF4-FFF2-40B4-BE49-F238E27FC236}">
                  <a16:creationId xmlns:a16="http://schemas.microsoft.com/office/drawing/2014/main" id="{0E9FEAE2-A7A0-2047-23FE-FCE17520D17E}"/>
                </a:ext>
              </a:extLst>
            </p:cNvPr>
            <p:cNvSpPr txBox="1"/>
            <p:nvPr/>
          </p:nvSpPr>
          <p:spPr>
            <a:xfrm>
              <a:off x="9220259" y="3391554"/>
              <a:ext cx="1396697" cy="4080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10 </a:t>
              </a:r>
              <a:r>
                <a:rPr kumimoji="0" lang="en-US" sz="1600" b="0" i="0" u="none" strike="noStrike" kern="1200" cap="none" spc="0" normalizeH="0" baseline="0" noProof="0" dirty="0" err="1">
                  <a:ln>
                    <a:noFill/>
                  </a:ln>
                  <a:solidFill>
                    <a:srgbClr val="FF0000"/>
                  </a:solidFill>
                  <a:effectLst/>
                  <a:uLnTx/>
                  <a:uFillTx/>
                  <a:latin typeface="Segoe Print" panose="02000600000000000000" pitchFamily="2" charset="0"/>
                  <a:ea typeface="+mn-ea"/>
                  <a:cs typeface="+mn-cs"/>
                </a:rPr>
                <a:t>TeV</a:t>
              </a:r>
              <a:endParaRPr kumimoji="0" lang="en-US" sz="16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endParaRPr>
            </a:p>
          </p:txBody>
        </p:sp>
        <p:sp>
          <p:nvSpPr>
            <p:cNvPr id="36" name="TextBox 3">
              <a:extLst>
                <a:ext uri="{FF2B5EF4-FFF2-40B4-BE49-F238E27FC236}">
                  <a16:creationId xmlns:a16="http://schemas.microsoft.com/office/drawing/2014/main" id="{7DB46F04-7F3A-B280-9F54-36D14995B71D}"/>
                </a:ext>
              </a:extLst>
            </p:cNvPr>
            <p:cNvSpPr txBox="1">
              <a:spLocks noChangeArrowheads="1"/>
            </p:cNvSpPr>
            <p:nvPr/>
          </p:nvSpPr>
          <p:spPr bwMode="auto">
            <a:xfrm>
              <a:off x="6105626" y="3832182"/>
              <a:ext cx="2025861"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err="1">
                  <a:ln>
                    <a:noFill/>
                  </a:ln>
                  <a:solidFill>
                    <a:srgbClr val="FF0000"/>
                  </a:solidFill>
                  <a:effectLst/>
                  <a:uLnTx/>
                  <a:uFillTx/>
                  <a:latin typeface="Segoe Print" panose="02000600000000000000" pitchFamily="2" charset="0"/>
                  <a:ea typeface="ＭＳ Ｐゴシック" charset="0"/>
                  <a:cs typeface="MV Boli" charset="0"/>
                </a:rPr>
                <a:t>Nahee</a:t>
              </a:r>
              <a:r>
                <a:rPr kumimoji="0" lang="it-IT" sz="1400" b="1" i="0" u="none" strike="noStrike" kern="1200" cap="none" spc="0" normalizeH="0" baseline="0" noProof="0" dirty="0">
                  <a:ln>
                    <a:noFill/>
                  </a:ln>
                  <a:solidFill>
                    <a:srgbClr val="FF0000"/>
                  </a:solidFill>
                  <a:effectLst/>
                  <a:uLnTx/>
                  <a:uFillTx/>
                  <a:latin typeface="Segoe Print" panose="02000600000000000000" pitchFamily="2" charset="0"/>
                  <a:ea typeface="ＭＳ Ｐゴシック" charset="0"/>
                  <a:cs typeface="MV Boli" charset="0"/>
                </a:rPr>
                <a:t> 2015</a:t>
              </a:r>
            </a:p>
          </p:txBody>
        </p:sp>
      </p:grpSp>
      <p:sp>
        <p:nvSpPr>
          <p:cNvPr id="38" name="TextBox 18">
            <a:extLst>
              <a:ext uri="{FF2B5EF4-FFF2-40B4-BE49-F238E27FC236}">
                <a16:creationId xmlns:a16="http://schemas.microsoft.com/office/drawing/2014/main" id="{7EA80F80-EF44-E46B-D7BE-96A10EF557DD}"/>
              </a:ext>
            </a:extLst>
          </p:cNvPr>
          <p:cNvSpPr txBox="1"/>
          <p:nvPr/>
        </p:nvSpPr>
        <p:spPr>
          <a:xfrm>
            <a:off x="7345377" y="4167983"/>
            <a:ext cx="4834888" cy="861774"/>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Sans"/>
              </a:rPr>
              <a:t>Possible Detection problem </a:t>
            </a:r>
            <a:r>
              <a:rPr kumimoji="0" lang="en-US" sz="1800" b="0" i="0" u="none" strike="noStrike" kern="1200" cap="none" spc="0" normalizeH="0" baseline="0" noProof="0" dirty="0">
                <a:ln>
                  <a:noFill/>
                </a:ln>
                <a:solidFill>
                  <a:prstClr val="white"/>
                </a:solidFill>
                <a:effectLst/>
                <a:uLnTx/>
                <a:uFillTx/>
                <a:latin typeface="Segoe Print" panose="02000600000000000000" pitchFamily="2" charset="0"/>
                <a:ea typeface="+mn-ea"/>
                <a:cs typeface="Lucida Sans"/>
                <a:sym typeface="Wingdings" panose="05000000000000000000" pitchFamily="2" charset="2"/>
              </a:rPr>
              <a:t> </a:t>
            </a:r>
            <a:r>
              <a:rPr kumimoji="0" lang="en-US" sz="18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Lucida Sans"/>
                <a:sym typeface="Wingdings" panose="05000000000000000000" pitchFamily="2" charset="2"/>
              </a:rPr>
              <a:t>PeVatrons</a:t>
            </a:r>
            <a:r>
              <a:rPr kumimoji="0" lang="en-US" sz="1800" b="0" i="0" u="none" strike="noStrike" kern="1200" cap="none" spc="0" normalizeH="0" baseline="0" noProof="0" dirty="0">
                <a:ln>
                  <a:noFill/>
                </a:ln>
                <a:solidFill>
                  <a:prstClr val="white"/>
                </a:solidFill>
                <a:effectLst/>
                <a:uLnTx/>
                <a:uFillTx/>
                <a:latin typeface="Segoe Print" panose="02000600000000000000" pitchFamily="2" charset="0"/>
                <a:ea typeface="+mn-ea"/>
                <a:cs typeface="Lucida Sans"/>
                <a:sym typeface="Wingdings" panose="05000000000000000000" pitchFamily="2" charset="2"/>
              </a:rPr>
              <a:t> only in the first 100 years </a:t>
            </a:r>
            <a:r>
              <a:rPr kumimoji="0" lang="en-US" sz="14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Sans"/>
                <a:sym typeface="Wingdings" panose="05000000000000000000" pitchFamily="2" charset="2"/>
              </a:rPr>
              <a:t>[Bell13, MC+15]</a:t>
            </a:r>
            <a:endParaRPr kumimoji="0" lang="en-US" sz="1400" b="0" i="0" u="none" strike="noStrike" kern="1200" cap="none" spc="0" normalizeH="0" baseline="0" noProof="0" dirty="0">
              <a:ln>
                <a:noFill/>
              </a:ln>
              <a:solidFill>
                <a:srgbClr val="FFFF00"/>
              </a:solidFill>
              <a:effectLst/>
              <a:uLnTx/>
              <a:uFillTx/>
              <a:latin typeface="Segoe Print" panose="02000600000000000000" pitchFamily="2" charset="0"/>
              <a:ea typeface="+mn-ea"/>
              <a:cs typeface="Lucida Sans"/>
            </a:endParaRPr>
          </a:p>
        </p:txBody>
      </p:sp>
      <p:sp>
        <p:nvSpPr>
          <p:cNvPr id="11" name="CasellaDiTesto 10">
            <a:extLst>
              <a:ext uri="{FF2B5EF4-FFF2-40B4-BE49-F238E27FC236}">
                <a16:creationId xmlns:a16="http://schemas.microsoft.com/office/drawing/2014/main" id="{A81822CE-DA23-A33A-53C4-D25275BA817D}"/>
              </a:ext>
            </a:extLst>
          </p:cNvPr>
          <p:cNvSpPr txBox="1"/>
          <p:nvPr/>
        </p:nvSpPr>
        <p:spPr>
          <a:xfrm>
            <a:off x="8754557" y="5334350"/>
            <a:ext cx="3340862" cy="1292662"/>
          </a:xfrm>
          <a:prstGeom prst="rect">
            <a:avLst/>
          </a:prstGeom>
          <a:no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Gamma-ray from MCs illuminated by escaped CRs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 </a:t>
            </a:r>
            <a:r>
              <a:rPr kumimoji="0" lang="en-US" sz="1200" b="0" i="0" u="none" strike="noStrike" kern="1200" cap="none" spc="0" normalizeH="0" baseline="0" noProof="0" dirty="0">
                <a:ln>
                  <a:noFill/>
                </a:ln>
                <a:solidFill>
                  <a:prstClr val="white"/>
                </a:solidFill>
                <a:effectLst/>
                <a:uLnTx/>
                <a:uFillTx/>
                <a:latin typeface="Segoe Print" panose="02000600000000000000" pitchFamily="2" charset="0"/>
              </a:rPr>
              <a:t>(</a:t>
            </a:r>
            <a:r>
              <a:rPr kumimoji="0" lang="en-US" sz="1200" b="0" i="0" u="none" strike="noStrike" kern="1200" cap="none" spc="0" normalizeH="0" baseline="0" noProof="0" dirty="0" err="1">
                <a:ln>
                  <a:noFill/>
                </a:ln>
                <a:solidFill>
                  <a:prstClr val="white"/>
                </a:solidFill>
                <a:effectLst/>
                <a:uLnTx/>
                <a:uFillTx/>
                <a:latin typeface="Segoe Print" panose="02000600000000000000" pitchFamily="2" charset="0"/>
              </a:rPr>
              <a:t>Gabici</a:t>
            </a:r>
            <a:r>
              <a:rPr kumimoji="0" lang="en-US" sz="1200" b="0" i="0" u="none" strike="noStrike" kern="1200" cap="none" spc="0" normalizeH="0" baseline="0" noProof="0" dirty="0">
                <a:ln>
                  <a:noFill/>
                </a:ln>
                <a:solidFill>
                  <a:prstClr val="white"/>
                </a:solidFill>
                <a:effectLst/>
                <a:uLnTx/>
                <a:uFillTx/>
                <a:latin typeface="Segoe Print" panose="02000600000000000000" pitchFamily="2" charset="0"/>
              </a:rPr>
              <a:t> 09, Mitchell 21, Celli 23, </a:t>
            </a:r>
            <a:r>
              <a:rPr kumimoji="0" lang="en-US" sz="1200" b="0" i="0" u="none" strike="noStrike" kern="1200" cap="none" spc="0" normalizeH="0" baseline="0" noProof="0" dirty="0" err="1">
                <a:ln>
                  <a:noFill/>
                </a:ln>
                <a:solidFill>
                  <a:prstClr val="white"/>
                </a:solidFill>
                <a:effectLst/>
                <a:uLnTx/>
                <a:uFillTx/>
                <a:latin typeface="Segoe Print" panose="02000600000000000000" pitchFamily="2" charset="0"/>
              </a:rPr>
              <a:t>Sunny&amp;MC</a:t>
            </a:r>
            <a:r>
              <a:rPr kumimoji="0" lang="en-US" sz="1200" b="0" i="0" u="none" strike="noStrike" kern="1200" cap="none" spc="0" normalizeH="0" baseline="0" noProof="0" dirty="0">
                <a:ln>
                  <a:noFill/>
                </a:ln>
                <a:solidFill>
                  <a:prstClr val="white"/>
                </a:solidFill>
                <a:effectLst/>
                <a:uLnTx/>
                <a:uFillTx/>
                <a:latin typeface="Segoe Print" panose="02000600000000000000" pitchFamily="2" charset="0"/>
              </a:rPr>
              <a:t> </a:t>
            </a:r>
            <a:r>
              <a:rPr lang="en-US" sz="1200" dirty="0">
                <a:solidFill>
                  <a:prstClr val="white"/>
                </a:solidFill>
                <a:latin typeface="Segoe Print" panose="02000600000000000000" pitchFamily="2" charset="0"/>
              </a:rPr>
              <a:t>26 in review, Roy, </a:t>
            </a:r>
            <a:r>
              <a:rPr lang="en-US" sz="1200" dirty="0" err="1">
                <a:solidFill>
                  <a:prstClr val="white"/>
                </a:solidFill>
                <a:latin typeface="Segoe Print" panose="02000600000000000000" pitchFamily="2" charset="0"/>
              </a:rPr>
              <a:t>Sunny,MC</a:t>
            </a:r>
            <a:r>
              <a:rPr lang="en-US" sz="1200" dirty="0">
                <a:solidFill>
                  <a:prstClr val="white"/>
                </a:solidFill>
                <a:latin typeface="Segoe Print" panose="02000600000000000000" pitchFamily="2" charset="0"/>
              </a:rPr>
              <a:t>+ submitted</a:t>
            </a:r>
            <a:r>
              <a:rPr kumimoji="0" lang="en-US" sz="1200" b="0" i="0" u="none" strike="noStrike" kern="1200" cap="none" spc="0" normalizeH="0" baseline="0" noProof="0" dirty="0">
                <a:ln>
                  <a:noFill/>
                </a:ln>
                <a:solidFill>
                  <a:prstClr val="white"/>
                </a:solidFill>
                <a:effectLst/>
                <a:uLnTx/>
                <a:uFillTx/>
                <a:latin typeface="Segoe Print" panose="02000600000000000000" pitchFamily="2" charset="0"/>
              </a:rPr>
              <a:t>)</a:t>
            </a:r>
            <a:endParaRPr kumimoji="0" lang="en-US"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13" name="Rettangolo 24">
            <a:extLst>
              <a:ext uri="{FF2B5EF4-FFF2-40B4-BE49-F238E27FC236}">
                <a16:creationId xmlns:a16="http://schemas.microsoft.com/office/drawing/2014/main" id="{D39369E4-6189-80B5-CE46-1346099A7C7E}"/>
              </a:ext>
            </a:extLst>
          </p:cNvPr>
          <p:cNvSpPr/>
          <p:nvPr/>
        </p:nvSpPr>
        <p:spPr>
          <a:xfrm>
            <a:off x="1047855" y="20904"/>
            <a:ext cx="10190610"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The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issue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Cosmic</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Ray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origin</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(in a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nutshell</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endPar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2" name="Rettangolo 24">
            <a:extLst>
              <a:ext uri="{FF2B5EF4-FFF2-40B4-BE49-F238E27FC236}">
                <a16:creationId xmlns:a16="http://schemas.microsoft.com/office/drawing/2014/main" id="{AF26073E-3579-DA37-806C-B53C6A3113FA}"/>
              </a:ext>
            </a:extLst>
          </p:cNvPr>
          <p:cNvSpPr/>
          <p:nvPr/>
        </p:nvSpPr>
        <p:spPr>
          <a:xfrm>
            <a:off x="8390248" y="961220"/>
            <a:ext cx="3291286" cy="52322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sng"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Direct </a:t>
            </a:r>
            <a:r>
              <a:rPr kumimoji="0" lang="en-US" sz="2800" b="0" i="0" u="sng"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evidences?</a:t>
            </a:r>
          </a:p>
        </p:txBody>
      </p:sp>
      <p:sp>
        <p:nvSpPr>
          <p:cNvPr id="3" name="Freccia a destra 2">
            <a:extLst>
              <a:ext uri="{FF2B5EF4-FFF2-40B4-BE49-F238E27FC236}">
                <a16:creationId xmlns:a16="http://schemas.microsoft.com/office/drawing/2014/main" id="{2E3155F6-AA60-C94B-8CCC-FC29A3262F99}"/>
              </a:ext>
            </a:extLst>
          </p:cNvPr>
          <p:cNvSpPr/>
          <p:nvPr/>
        </p:nvSpPr>
        <p:spPr>
          <a:xfrm>
            <a:off x="7727483" y="1050363"/>
            <a:ext cx="433347" cy="314156"/>
          </a:xfrm>
          <a:prstGeom prst="right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B5DBC0BD-8712-B244-8379-80612930A45E}"/>
              </a:ext>
            </a:extLst>
          </p:cNvPr>
          <p:cNvSpPr txBox="1"/>
          <p:nvPr/>
        </p:nvSpPr>
        <p:spPr>
          <a:xfrm>
            <a:off x="300297" y="2764516"/>
            <a:ext cx="2487689" cy="1077218"/>
          </a:xfrm>
          <a:prstGeom prst="rect">
            <a:avLst/>
          </a:prstGeom>
          <a:noFill/>
        </p:spPr>
        <p:txBody>
          <a:bodyPr wrap="square" rtlCol="0">
            <a:spAutoFit/>
          </a:bodyPr>
          <a:lstStyle/>
          <a:p>
            <a:pPr algn="ctr"/>
            <a:r>
              <a:rPr lang="it-IT" sz="1600" dirty="0">
                <a:solidFill>
                  <a:srgbClr val="FFFF00"/>
                </a:solidFill>
                <a:latin typeface="Segoe Print" panose="02000600000000000000" pitchFamily="2" charset="0"/>
              </a:rPr>
              <a:t>Pion </a:t>
            </a:r>
            <a:r>
              <a:rPr lang="it-IT" sz="1600" dirty="0" err="1">
                <a:solidFill>
                  <a:srgbClr val="FFFF00"/>
                </a:solidFill>
                <a:latin typeface="Segoe Print" panose="02000600000000000000" pitchFamily="2" charset="0"/>
              </a:rPr>
              <a:t>bump</a:t>
            </a:r>
            <a:r>
              <a:rPr lang="it-IT" sz="1600" dirty="0">
                <a:solidFill>
                  <a:srgbClr val="FFFF00"/>
                </a:solidFill>
                <a:latin typeface="Segoe Print" panose="02000600000000000000" pitchFamily="2" charset="0"/>
              </a:rPr>
              <a:t> </a:t>
            </a:r>
            <a:r>
              <a:rPr lang="it-IT" sz="1600" dirty="0" err="1">
                <a:solidFill>
                  <a:schemeClr val="bg1"/>
                </a:solidFill>
                <a:latin typeface="Segoe Print" panose="02000600000000000000" pitchFamily="2" charset="0"/>
              </a:rPr>
              <a:t>detection</a:t>
            </a:r>
            <a:r>
              <a:rPr lang="it-IT" sz="1600" dirty="0">
                <a:solidFill>
                  <a:schemeClr val="bg1"/>
                </a:solidFill>
                <a:latin typeface="Segoe Print" panose="02000600000000000000" pitchFamily="2" charset="0"/>
              </a:rPr>
              <a:t>:</a:t>
            </a:r>
          </a:p>
          <a:p>
            <a:pPr algn="ctr"/>
            <a:r>
              <a:rPr lang="it-IT" sz="1600" dirty="0" err="1">
                <a:solidFill>
                  <a:schemeClr val="bg1"/>
                </a:solidFill>
                <a:latin typeface="Segoe Print" panose="02000600000000000000" pitchFamily="2" charset="0"/>
              </a:rPr>
              <a:t>Leptonic</a:t>
            </a:r>
            <a:r>
              <a:rPr lang="it-IT" sz="1600" dirty="0">
                <a:solidFill>
                  <a:schemeClr val="bg1"/>
                </a:solidFill>
                <a:latin typeface="Segoe Print" panose="02000600000000000000" pitchFamily="2" charset="0"/>
              </a:rPr>
              <a:t>/</a:t>
            </a:r>
            <a:r>
              <a:rPr lang="it-IT" sz="1600" dirty="0" err="1">
                <a:solidFill>
                  <a:schemeClr val="bg1"/>
                </a:solidFill>
                <a:latin typeface="Segoe Print" panose="02000600000000000000" pitchFamily="2" charset="0"/>
              </a:rPr>
              <a:t>hadronic</a:t>
            </a:r>
            <a:r>
              <a:rPr lang="it-IT" sz="1600" dirty="0">
                <a:solidFill>
                  <a:schemeClr val="bg1"/>
                </a:solidFill>
                <a:latin typeface="Segoe Print" panose="02000600000000000000" pitchFamily="2" charset="0"/>
              </a:rPr>
              <a:t> </a:t>
            </a:r>
            <a:r>
              <a:rPr lang="it-IT" sz="1600" dirty="0" err="1">
                <a:solidFill>
                  <a:schemeClr val="bg1"/>
                </a:solidFill>
                <a:latin typeface="Segoe Print" panose="02000600000000000000" pitchFamily="2" charset="0"/>
              </a:rPr>
              <a:t>distinction</a:t>
            </a:r>
            <a:r>
              <a:rPr lang="it-IT" sz="1600" dirty="0">
                <a:solidFill>
                  <a:schemeClr val="bg1"/>
                </a:solidFill>
                <a:latin typeface="Segoe Print" panose="02000600000000000000" pitchFamily="2" charset="0"/>
              </a:rPr>
              <a:t> </a:t>
            </a:r>
            <a:r>
              <a:rPr lang="it-IT" sz="1600" dirty="0" err="1">
                <a:solidFill>
                  <a:schemeClr val="bg1"/>
                </a:solidFill>
                <a:latin typeface="Segoe Print" panose="02000600000000000000" pitchFamily="2" charset="0"/>
              </a:rPr>
              <a:t>only</a:t>
            </a:r>
            <a:r>
              <a:rPr lang="it-IT" sz="1600" dirty="0">
                <a:solidFill>
                  <a:schemeClr val="bg1"/>
                </a:solidFill>
                <a:latin typeface="Segoe Print" panose="02000600000000000000" pitchFamily="2" charset="0"/>
              </a:rPr>
              <a:t> </a:t>
            </a:r>
            <a:r>
              <a:rPr lang="it-IT" sz="1600" dirty="0" err="1">
                <a:solidFill>
                  <a:schemeClr val="bg1"/>
                </a:solidFill>
                <a:latin typeface="Segoe Print" panose="02000600000000000000" pitchFamily="2" charset="0"/>
              </a:rPr>
              <a:t>at</a:t>
            </a:r>
            <a:r>
              <a:rPr lang="it-IT" sz="1600" dirty="0">
                <a:solidFill>
                  <a:schemeClr val="bg1"/>
                </a:solidFill>
                <a:latin typeface="Segoe Print" panose="02000600000000000000" pitchFamily="2" charset="0"/>
              </a:rPr>
              <a:t> E&lt;200 MeV</a:t>
            </a:r>
          </a:p>
        </p:txBody>
      </p:sp>
      <p:sp>
        <p:nvSpPr>
          <p:cNvPr id="14" name="CasellaDiTesto 13">
            <a:extLst>
              <a:ext uri="{FF2B5EF4-FFF2-40B4-BE49-F238E27FC236}">
                <a16:creationId xmlns:a16="http://schemas.microsoft.com/office/drawing/2014/main" id="{82D96AC9-11F3-AB21-CCC1-5C260CBD9AE7}"/>
              </a:ext>
            </a:extLst>
          </p:cNvPr>
          <p:cNvSpPr txBox="1"/>
          <p:nvPr/>
        </p:nvSpPr>
        <p:spPr>
          <a:xfrm>
            <a:off x="341050" y="5444470"/>
            <a:ext cx="2487689" cy="830997"/>
          </a:xfrm>
          <a:prstGeom prst="rect">
            <a:avLst/>
          </a:prstGeom>
          <a:noFill/>
        </p:spPr>
        <p:txBody>
          <a:bodyPr wrap="square" rtlCol="0">
            <a:spAutoFit/>
          </a:bodyPr>
          <a:lstStyle/>
          <a:p>
            <a:pPr algn="ctr"/>
            <a:r>
              <a:rPr lang="it-IT" sz="1600" dirty="0" err="1">
                <a:solidFill>
                  <a:srgbClr val="FFFF00"/>
                </a:solidFill>
                <a:latin typeface="Segoe Print" panose="02000600000000000000" pitchFamily="2" charset="0"/>
              </a:rPr>
              <a:t>Pevatrons</a:t>
            </a:r>
            <a:r>
              <a:rPr lang="it-IT" sz="1600" dirty="0">
                <a:solidFill>
                  <a:srgbClr val="FFFF00"/>
                </a:solidFill>
                <a:latin typeface="Segoe Print" panose="02000600000000000000" pitchFamily="2" charset="0"/>
              </a:rPr>
              <a:t> </a:t>
            </a:r>
            <a:r>
              <a:rPr lang="it-IT" sz="1600" dirty="0">
                <a:solidFill>
                  <a:schemeClr val="bg1"/>
                </a:solidFill>
                <a:latin typeface="Segoe Print" panose="02000600000000000000" pitchFamily="2" charset="0"/>
                <a:sym typeface="Wingdings" panose="05000000000000000000" pitchFamily="2" charset="2"/>
              </a:rPr>
              <a:t> g-ray </a:t>
            </a:r>
            <a:r>
              <a:rPr lang="it-IT" sz="1600" dirty="0" err="1">
                <a:solidFill>
                  <a:schemeClr val="bg1"/>
                </a:solidFill>
                <a:latin typeface="Segoe Print" panose="02000600000000000000" pitchFamily="2" charset="0"/>
                <a:sym typeface="Wingdings" panose="05000000000000000000" pitchFamily="2" charset="2"/>
              </a:rPr>
              <a:t>at</a:t>
            </a:r>
            <a:r>
              <a:rPr lang="it-IT" sz="1600" dirty="0">
                <a:solidFill>
                  <a:schemeClr val="bg1"/>
                </a:solidFill>
                <a:latin typeface="Segoe Print" panose="02000600000000000000" pitchFamily="2" charset="0"/>
                <a:sym typeface="Wingdings" panose="05000000000000000000" pitchFamily="2" charset="2"/>
              </a:rPr>
              <a:t> E&gt;100 TeV </a:t>
            </a:r>
            <a:r>
              <a:rPr lang="it-IT" sz="1600" dirty="0" err="1">
                <a:solidFill>
                  <a:schemeClr val="bg1"/>
                </a:solidFill>
                <a:latin typeface="Segoe Print" panose="02000600000000000000" pitchFamily="2" charset="0"/>
                <a:sym typeface="Wingdings" panose="05000000000000000000" pitchFamily="2" charset="2"/>
              </a:rPr>
              <a:t>only</a:t>
            </a:r>
            <a:r>
              <a:rPr lang="it-IT" sz="1600" dirty="0">
                <a:solidFill>
                  <a:schemeClr val="bg1"/>
                </a:solidFill>
                <a:latin typeface="Segoe Print" panose="02000600000000000000" pitchFamily="2" charset="0"/>
                <a:sym typeface="Wingdings" panose="05000000000000000000" pitchFamily="2" charset="2"/>
              </a:rPr>
              <a:t> from </a:t>
            </a:r>
            <a:r>
              <a:rPr lang="it-IT" sz="1600" dirty="0" err="1">
                <a:solidFill>
                  <a:schemeClr val="bg1"/>
                </a:solidFill>
                <a:latin typeface="Segoe Print" panose="02000600000000000000" pitchFamily="2" charset="0"/>
                <a:sym typeface="Wingdings" panose="05000000000000000000" pitchFamily="2" charset="2"/>
              </a:rPr>
              <a:t>hadrons</a:t>
            </a:r>
            <a:r>
              <a:rPr lang="it-IT" sz="1600" dirty="0">
                <a:solidFill>
                  <a:schemeClr val="bg1"/>
                </a:solidFill>
                <a:latin typeface="Segoe Print" panose="02000600000000000000" pitchFamily="2" charset="0"/>
                <a:sym typeface="Wingdings" panose="05000000000000000000" pitchFamily="2" charset="2"/>
              </a:rPr>
              <a:t> </a:t>
            </a:r>
            <a:r>
              <a:rPr lang="it-IT" sz="1600" dirty="0">
                <a:solidFill>
                  <a:srgbClr val="FFFF00"/>
                </a:solidFill>
                <a:latin typeface="Segoe Print" panose="02000600000000000000" pitchFamily="2" charset="0"/>
                <a:sym typeface="Wingdings" panose="05000000000000000000" pitchFamily="2" charset="2"/>
              </a:rPr>
              <a:t>(</a:t>
            </a:r>
            <a:r>
              <a:rPr lang="it-IT" sz="1600" dirty="0" err="1">
                <a:solidFill>
                  <a:srgbClr val="FFFF00"/>
                </a:solidFill>
                <a:latin typeface="Segoe Print" panose="02000600000000000000" pitchFamily="2" charset="0"/>
                <a:sym typeface="Wingdings" panose="05000000000000000000" pitchFamily="2" charset="2"/>
              </a:rPr>
              <a:t>maybe</a:t>
            </a:r>
            <a:r>
              <a:rPr lang="it-IT" sz="1600" dirty="0">
                <a:solidFill>
                  <a:srgbClr val="FFFF00"/>
                </a:solidFill>
                <a:latin typeface="Segoe Print" panose="02000600000000000000" pitchFamily="2" charset="0"/>
                <a:sym typeface="Wingdings" panose="05000000000000000000" pitchFamily="2" charset="2"/>
              </a:rPr>
              <a:t>)</a:t>
            </a:r>
            <a:endParaRPr lang="it-IT" sz="1600" dirty="0">
              <a:solidFill>
                <a:schemeClr val="bg1"/>
              </a:solidFill>
              <a:latin typeface="Segoe Print" panose="02000600000000000000" pitchFamily="2" charset="0"/>
            </a:endParaRPr>
          </a:p>
        </p:txBody>
      </p:sp>
      <p:sp>
        <p:nvSpPr>
          <p:cNvPr id="16" name="CasellaDiTesto 15">
            <a:extLst>
              <a:ext uri="{FF2B5EF4-FFF2-40B4-BE49-F238E27FC236}">
                <a16:creationId xmlns:a16="http://schemas.microsoft.com/office/drawing/2014/main" id="{00DBE9BF-5E3B-6EC0-CFB8-7FD138A2AF00}"/>
              </a:ext>
            </a:extLst>
          </p:cNvPr>
          <p:cNvSpPr txBox="1"/>
          <p:nvPr/>
        </p:nvSpPr>
        <p:spPr>
          <a:xfrm>
            <a:off x="7227953" y="4857151"/>
            <a:ext cx="129137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"Help us Molecular Clouds: you are our only hope.”</a:t>
            </a:r>
          </a:p>
        </p:txBody>
      </p:sp>
      <p:sp>
        <p:nvSpPr>
          <p:cNvPr id="17" name="TextBox 18">
            <a:extLst>
              <a:ext uri="{FF2B5EF4-FFF2-40B4-BE49-F238E27FC236}">
                <a16:creationId xmlns:a16="http://schemas.microsoft.com/office/drawing/2014/main" id="{A8685D99-4B45-A10F-DBC7-0CC2610805AB}"/>
              </a:ext>
            </a:extLst>
          </p:cNvPr>
          <p:cNvSpPr txBox="1"/>
          <p:nvPr/>
        </p:nvSpPr>
        <p:spPr>
          <a:xfrm>
            <a:off x="3578595" y="3209959"/>
            <a:ext cx="3766782" cy="646331"/>
          </a:xfrm>
          <a:prstGeom prst="rect">
            <a:avLst/>
          </a:prstGeom>
          <a:noFill/>
          <a:ln>
            <a:solidFill>
              <a:srgbClr val="FFDB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Segoe Print" panose="02000600000000000000" pitchFamily="2" charset="0"/>
                <a:ea typeface="+mn-ea"/>
                <a:cs typeface="Lucida Sans"/>
              </a:rPr>
              <a:t>…But no SNRs detected at E&gt;100 TeV</a:t>
            </a:r>
          </a:p>
        </p:txBody>
      </p:sp>
      <p:sp>
        <p:nvSpPr>
          <p:cNvPr id="6" name="CasellaDiTesto 5">
            <a:extLst>
              <a:ext uri="{FF2B5EF4-FFF2-40B4-BE49-F238E27FC236}">
                <a16:creationId xmlns:a16="http://schemas.microsoft.com/office/drawing/2014/main" id="{2D28B847-2F5E-893C-B45D-B61BCA8CC80D}"/>
              </a:ext>
            </a:extLst>
          </p:cNvPr>
          <p:cNvSpPr txBox="1"/>
          <p:nvPr/>
        </p:nvSpPr>
        <p:spPr>
          <a:xfrm rot="1024751">
            <a:off x="7282509" y="6003732"/>
            <a:ext cx="1420193"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Sunny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talk</a:t>
            </a:r>
            <a:endParaRPr kumimoji="0" lang="it-IT" sz="1600" b="0" i="0" u="none" strike="noStrike" kern="1200" cap="none" spc="0" normalizeH="0" baseline="0" noProof="0" dirty="0">
              <a:ln>
                <a:noFill/>
              </a:ln>
              <a:solidFill>
                <a:srgbClr val="92D050"/>
              </a:solidFill>
              <a:effectLst/>
              <a:uLnTx/>
              <a:uFillTx/>
              <a:latin typeface="Calibri" panose="020F0502020204030204"/>
            </a:endParaRPr>
          </a:p>
        </p:txBody>
      </p:sp>
      <p:sp>
        <p:nvSpPr>
          <p:cNvPr id="10" name="CasellaDiTesto 9">
            <a:extLst>
              <a:ext uri="{FF2B5EF4-FFF2-40B4-BE49-F238E27FC236}">
                <a16:creationId xmlns:a16="http://schemas.microsoft.com/office/drawing/2014/main" id="{28B24480-B609-FF8F-3DFE-5B8CD55F49FF}"/>
              </a:ext>
            </a:extLst>
          </p:cNvPr>
          <p:cNvSpPr txBox="1"/>
          <p:nvPr/>
        </p:nvSpPr>
        <p:spPr>
          <a:xfrm rot="439624">
            <a:off x="10502841" y="673371"/>
            <a:ext cx="1610579"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Celli talk</a:t>
            </a:r>
            <a:endParaRPr kumimoji="0" lang="it-IT"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08150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ppt_w</p:attrName>
                                        </p:attrNameLst>
                                      </p:cBhvr>
                                      <p:tavLst>
                                        <p:tav tm="0">
                                          <p:val>
                                            <p:fltVal val="0"/>
                                          </p:val>
                                        </p:tav>
                                        <p:tav tm="100000">
                                          <p:val>
                                            <p:strVal val="#ppt_w"/>
                                          </p:val>
                                        </p:tav>
                                      </p:tavLst>
                                    </p:anim>
                                    <p:anim calcmode="lin" valueType="num">
                                      <p:cBhvr>
                                        <p:cTn id="22" dur="500" fill="hold"/>
                                        <p:tgtEl>
                                          <p:spTgt spid="26"/>
                                        </p:tgtEl>
                                        <p:attrNameLst>
                                          <p:attrName>ppt_h</p:attrName>
                                        </p:attrNameLst>
                                      </p:cBhvr>
                                      <p:tavLst>
                                        <p:tav tm="0">
                                          <p:val>
                                            <p:fltVal val="0"/>
                                          </p:val>
                                        </p:tav>
                                        <p:tav tm="100000">
                                          <p:val>
                                            <p:strVal val="#ppt_h"/>
                                          </p:val>
                                        </p:tav>
                                      </p:tavLst>
                                    </p:anim>
                                    <p:animEffect transition="in" filter="fade">
                                      <p:cBhvr>
                                        <p:cTn id="23" dur="500"/>
                                        <p:tgtEl>
                                          <p:spTgt spid="26"/>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p:cTn id="39" dur="500" fill="hold"/>
                                        <p:tgtEl>
                                          <p:spTgt spid="31"/>
                                        </p:tgtEl>
                                        <p:attrNameLst>
                                          <p:attrName>ppt_w</p:attrName>
                                        </p:attrNameLst>
                                      </p:cBhvr>
                                      <p:tavLst>
                                        <p:tav tm="0">
                                          <p:val>
                                            <p:fltVal val="0"/>
                                          </p:val>
                                        </p:tav>
                                        <p:tav tm="100000">
                                          <p:val>
                                            <p:strVal val="#ppt_w"/>
                                          </p:val>
                                        </p:tav>
                                      </p:tavLst>
                                    </p:anim>
                                    <p:anim calcmode="lin" valueType="num">
                                      <p:cBhvr>
                                        <p:cTn id="40" dur="500" fill="hold"/>
                                        <p:tgtEl>
                                          <p:spTgt spid="31"/>
                                        </p:tgtEl>
                                        <p:attrNameLst>
                                          <p:attrName>ppt_h</p:attrName>
                                        </p:attrNameLst>
                                      </p:cBhvr>
                                      <p:tavLst>
                                        <p:tav tm="0">
                                          <p:val>
                                            <p:fltVal val="0"/>
                                          </p:val>
                                        </p:tav>
                                        <p:tav tm="100000">
                                          <p:val>
                                            <p:strVal val="#ppt_h"/>
                                          </p:val>
                                        </p:tav>
                                      </p:tavLst>
                                    </p:anim>
                                    <p:animEffect transition="in" filter="fade">
                                      <p:cBhvr>
                                        <p:cTn id="41" dur="500"/>
                                        <p:tgtEl>
                                          <p:spTgt spid="31"/>
                                        </p:tgtEl>
                                      </p:cBhvr>
                                    </p:animEffect>
                                  </p:childTnLst>
                                </p:cTn>
                              </p:par>
                            </p:childTnLst>
                          </p:cTn>
                        </p:par>
                        <p:par>
                          <p:cTn id="42" fill="hold">
                            <p:stCondLst>
                              <p:cond delay="500"/>
                            </p:stCondLst>
                            <p:childTnLst>
                              <p:par>
                                <p:cTn id="43" presetID="53" presetClass="entr" presetSubtype="16" fill="hold" nodeType="afterEffect">
                                  <p:stCondLst>
                                    <p:cond delay="0"/>
                                  </p:stCondLst>
                                  <p:childTnLst>
                                    <p:set>
                                      <p:cBhvr>
                                        <p:cTn id="44" dur="1" fill="hold">
                                          <p:stCondLst>
                                            <p:cond delay="0"/>
                                          </p:stCondLst>
                                        </p:cTn>
                                        <p:tgtEl>
                                          <p:spTgt spid="40"/>
                                        </p:tgtEl>
                                        <p:attrNameLst>
                                          <p:attrName>style.visibility</p:attrName>
                                        </p:attrNameLst>
                                      </p:cBhvr>
                                      <p:to>
                                        <p:strVal val="visible"/>
                                      </p:to>
                                    </p:set>
                                    <p:anim calcmode="lin" valueType="num">
                                      <p:cBhvr>
                                        <p:cTn id="45" dur="500" fill="hold"/>
                                        <p:tgtEl>
                                          <p:spTgt spid="40"/>
                                        </p:tgtEl>
                                        <p:attrNameLst>
                                          <p:attrName>ppt_w</p:attrName>
                                        </p:attrNameLst>
                                      </p:cBhvr>
                                      <p:tavLst>
                                        <p:tav tm="0">
                                          <p:val>
                                            <p:fltVal val="0"/>
                                          </p:val>
                                        </p:tav>
                                        <p:tav tm="100000">
                                          <p:val>
                                            <p:strVal val="#ppt_w"/>
                                          </p:val>
                                        </p:tav>
                                      </p:tavLst>
                                    </p:anim>
                                    <p:anim calcmode="lin" valueType="num">
                                      <p:cBhvr>
                                        <p:cTn id="46" dur="500" fill="hold"/>
                                        <p:tgtEl>
                                          <p:spTgt spid="40"/>
                                        </p:tgtEl>
                                        <p:attrNameLst>
                                          <p:attrName>ppt_h</p:attrName>
                                        </p:attrNameLst>
                                      </p:cBhvr>
                                      <p:tavLst>
                                        <p:tav tm="0">
                                          <p:val>
                                            <p:fltVal val="0"/>
                                          </p:val>
                                        </p:tav>
                                        <p:tav tm="100000">
                                          <p:val>
                                            <p:strVal val="#ppt_h"/>
                                          </p:val>
                                        </p:tav>
                                      </p:tavLst>
                                    </p:anim>
                                    <p:animEffect transition="in" filter="fade">
                                      <p:cBhvr>
                                        <p:cTn id="47" dur="5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par>
                                <p:cTn id="55" presetID="53" presetClass="entr" presetSubtype="16"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animEffect transition="in" filter="fade">
                                      <p:cBhvr>
                                        <p:cTn id="59" dur="500"/>
                                        <p:tgtEl>
                                          <p:spTgt spid="32"/>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8"/>
                                        </p:tgtEl>
                                        <p:attrNameLst>
                                          <p:attrName>style.visibility</p:attrName>
                                        </p:attrNameLst>
                                      </p:cBhvr>
                                      <p:to>
                                        <p:strVal val="visible"/>
                                      </p:to>
                                    </p:set>
                                    <p:anim calcmode="lin" valueType="num">
                                      <p:cBhvr>
                                        <p:cTn id="64" dur="500" fill="hold"/>
                                        <p:tgtEl>
                                          <p:spTgt spid="38"/>
                                        </p:tgtEl>
                                        <p:attrNameLst>
                                          <p:attrName>ppt_w</p:attrName>
                                        </p:attrNameLst>
                                      </p:cBhvr>
                                      <p:tavLst>
                                        <p:tav tm="0">
                                          <p:val>
                                            <p:fltVal val="0"/>
                                          </p:val>
                                        </p:tav>
                                        <p:tav tm="100000">
                                          <p:val>
                                            <p:strVal val="#ppt_w"/>
                                          </p:val>
                                        </p:tav>
                                      </p:tavLst>
                                    </p:anim>
                                    <p:anim calcmode="lin" valueType="num">
                                      <p:cBhvr>
                                        <p:cTn id="65" dur="500" fill="hold"/>
                                        <p:tgtEl>
                                          <p:spTgt spid="38"/>
                                        </p:tgtEl>
                                        <p:attrNameLst>
                                          <p:attrName>ppt_h</p:attrName>
                                        </p:attrNameLst>
                                      </p:cBhvr>
                                      <p:tavLst>
                                        <p:tav tm="0">
                                          <p:val>
                                            <p:fltVal val="0"/>
                                          </p:val>
                                        </p:tav>
                                        <p:tav tm="100000">
                                          <p:val>
                                            <p:strVal val="#ppt_h"/>
                                          </p:val>
                                        </p:tav>
                                      </p:tavLst>
                                    </p:anim>
                                    <p:animEffect transition="in" filter="fade">
                                      <p:cBhvr>
                                        <p:cTn id="66" dur="500"/>
                                        <p:tgtEl>
                                          <p:spTgt spid="38"/>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1"/>
                                        </p:tgtEl>
                                        <p:attrNameLst>
                                          <p:attrName>style.visibility</p:attrName>
                                        </p:attrNameLst>
                                      </p:cBhvr>
                                      <p:to>
                                        <p:strVal val="visible"/>
                                      </p:to>
                                    </p:set>
                                    <p:animEffect transition="in" filter="barn(inVertical)">
                                      <p:cBhvr>
                                        <p:cTn id="71" dur="500"/>
                                        <p:tgtEl>
                                          <p:spTgt spid="11"/>
                                        </p:tgtEl>
                                      </p:cBhvr>
                                    </p:animEffect>
                                  </p:childTnLst>
                                </p:cTn>
                              </p:par>
                              <p:par>
                                <p:cTn id="72" presetID="14" presetClass="entr" presetSubtype="10" fill="hold" grpId="0" nodeType="with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randombar(horizontal)">
                                      <p:cBhvr>
                                        <p:cTn id="74" dur="1200"/>
                                        <p:tgtEl>
                                          <p:spTgt spid="16"/>
                                        </p:tgtEl>
                                      </p:cBhvr>
                                    </p:animEffect>
                                  </p:childTnLst>
                                </p:cTn>
                              </p:par>
                              <p:par>
                                <p:cTn id="75" presetID="14" presetClass="entr" presetSubtype="10" fill="hold" nodeType="with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randombar(horizontal)">
                                      <p:cBhvr>
                                        <p:cTn id="77" dur="1200"/>
                                        <p:tgtEl>
                                          <p:spTgt spid="15"/>
                                        </p:tgtEl>
                                      </p:cBhvr>
                                    </p:animEffect>
                                  </p:childTnLst>
                                </p:cTn>
                              </p:par>
                              <p:par>
                                <p:cTn id="78" presetID="53" presetClass="entr" presetSubtype="16" fill="hold" grpId="0" nodeType="withEffect">
                                  <p:stCondLst>
                                    <p:cond delay="0"/>
                                  </p:stCondLst>
                                  <p:childTnLst>
                                    <p:set>
                                      <p:cBhvr>
                                        <p:cTn id="79" dur="1" fill="hold">
                                          <p:stCondLst>
                                            <p:cond delay="0"/>
                                          </p:stCondLst>
                                        </p:cTn>
                                        <p:tgtEl>
                                          <p:spTgt spid="6"/>
                                        </p:tgtEl>
                                        <p:attrNameLst>
                                          <p:attrName>style.visibility</p:attrName>
                                        </p:attrNameLst>
                                      </p:cBhvr>
                                      <p:to>
                                        <p:strVal val="visible"/>
                                      </p:to>
                                    </p:set>
                                    <p:anim calcmode="lin" valueType="num">
                                      <p:cBhvr>
                                        <p:cTn id="80" dur="500" fill="hold"/>
                                        <p:tgtEl>
                                          <p:spTgt spid="6"/>
                                        </p:tgtEl>
                                        <p:attrNameLst>
                                          <p:attrName>ppt_w</p:attrName>
                                        </p:attrNameLst>
                                      </p:cBhvr>
                                      <p:tavLst>
                                        <p:tav tm="0">
                                          <p:val>
                                            <p:fltVal val="0"/>
                                          </p:val>
                                        </p:tav>
                                        <p:tav tm="100000">
                                          <p:val>
                                            <p:strVal val="#ppt_w"/>
                                          </p:val>
                                        </p:tav>
                                      </p:tavLst>
                                    </p:anim>
                                    <p:anim calcmode="lin" valueType="num">
                                      <p:cBhvr>
                                        <p:cTn id="81" dur="500" fill="hold"/>
                                        <p:tgtEl>
                                          <p:spTgt spid="6"/>
                                        </p:tgtEl>
                                        <p:attrNameLst>
                                          <p:attrName>ppt_h</p:attrName>
                                        </p:attrNameLst>
                                      </p:cBhvr>
                                      <p:tavLst>
                                        <p:tav tm="0">
                                          <p:val>
                                            <p:fltVal val="0"/>
                                          </p:val>
                                        </p:tav>
                                        <p:tav tm="100000">
                                          <p:val>
                                            <p:strVal val="#ppt_h"/>
                                          </p:val>
                                        </p:tav>
                                      </p:tavLst>
                                    </p:anim>
                                    <p:animEffect transition="in" filter="fade">
                                      <p:cBhvr>
                                        <p:cTn id="8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6" grpId="0" animBg="1"/>
      <p:bldP spid="31" grpId="0" animBg="1"/>
      <p:bldP spid="38" grpId="0" animBg="1"/>
      <p:bldP spid="11" grpId="0" animBg="1"/>
      <p:bldP spid="2" grpId="0"/>
      <p:bldP spid="3" grpId="0" animBg="1"/>
      <p:bldP spid="5" grpId="0"/>
      <p:bldP spid="14" grpId="0"/>
      <p:bldP spid="16" grpId="0"/>
      <p:bldP spid="17"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testo, interni, schermo&#10;&#10;Descrizione generata automaticamente">
            <a:extLst>
              <a:ext uri="{FF2B5EF4-FFF2-40B4-BE49-F238E27FC236}">
                <a16:creationId xmlns:a16="http://schemas.microsoft.com/office/drawing/2014/main" id="{970763DA-C6C0-4B98-60CD-61629A866CC6}"/>
              </a:ext>
            </a:extLst>
          </p:cNvPr>
          <p:cNvPicPr>
            <a:picLocks noChangeAspect="1"/>
          </p:cNvPicPr>
          <p:nvPr/>
        </p:nvPicPr>
        <p:blipFill rotWithShape="1">
          <a:blip r:embed="rId3">
            <a:extLst>
              <a:ext uri="{28A0092B-C50C-407E-A947-70E740481C1C}">
                <a14:useLocalDpi xmlns:a14="http://schemas.microsoft.com/office/drawing/2010/main" val="0"/>
              </a:ext>
            </a:extLst>
          </a:blip>
          <a:srcRect r="1414"/>
          <a:stretch/>
        </p:blipFill>
        <p:spPr>
          <a:xfrm>
            <a:off x="0" y="483810"/>
            <a:ext cx="12184550" cy="6030687"/>
          </a:xfrm>
          <a:prstGeom prst="rect">
            <a:avLst/>
          </a:prstGeom>
        </p:spPr>
      </p:pic>
      <p:sp>
        <p:nvSpPr>
          <p:cNvPr id="2" name="Rectangle 3">
            <a:extLst>
              <a:ext uri="{FF2B5EF4-FFF2-40B4-BE49-F238E27FC236}">
                <a16:creationId xmlns:a16="http://schemas.microsoft.com/office/drawing/2014/main" id="{6F40643E-DF58-98BD-FB56-ED30810A02AB}"/>
              </a:ext>
            </a:extLst>
          </p:cNvPr>
          <p:cNvSpPr/>
          <p:nvPr/>
        </p:nvSpPr>
        <p:spPr>
          <a:xfrm>
            <a:off x="1295683" y="2517983"/>
            <a:ext cx="9600634" cy="2123658"/>
          </a:xfrm>
          <a:prstGeom prst="rect">
            <a:avLst/>
          </a:prstGeom>
          <a:noFill/>
          <a:scene3d>
            <a:camera prst="orthographicFront">
              <a:rot lat="20999999" lon="0" rev="0"/>
            </a:camera>
            <a:lightRig rig="glow" dir="tl">
              <a:rot lat="0" lon="0" rev="5400000"/>
            </a:lightRig>
          </a:scene3d>
          <a:sp3d>
            <a:bevelT w="139700" prst="cross"/>
          </a:sp3d>
        </p:spPr>
        <p:txBody>
          <a:bodyPr wrap="square" lIns="91440" tIns="45720" rIns="91440" bIns="45720">
            <a:spAutoFit/>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Other 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B.L.</a:t>
            </a:r>
            <a:endParaRPr kumimoji="0" lang="it-IT"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endParaRPr>
          </a:p>
        </p:txBody>
      </p:sp>
    </p:spTree>
    <p:extLst>
      <p:ext uri="{BB962C8B-B14F-4D97-AF65-F5344CB8AC3E}">
        <p14:creationId xmlns:p14="http://schemas.microsoft.com/office/powerpoint/2010/main" val="2217514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49557B7-D6D7-E214-C49A-092F0E41C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646" y="629727"/>
            <a:ext cx="3287215" cy="2149971"/>
          </a:xfrm>
          <a:prstGeom prst="rect">
            <a:avLst/>
          </a:prstGeom>
        </p:spPr>
      </p:pic>
      <p:sp>
        <p:nvSpPr>
          <p:cNvPr id="3" name="CasellaDiTesto 8">
            <a:extLst>
              <a:ext uri="{FF2B5EF4-FFF2-40B4-BE49-F238E27FC236}">
                <a16:creationId xmlns:a16="http://schemas.microsoft.com/office/drawing/2014/main" id="{29B40F5E-F8D9-BCFE-5325-9189C492161A}"/>
              </a:ext>
            </a:extLst>
          </p:cNvPr>
          <p:cNvSpPr txBox="1"/>
          <p:nvPr/>
        </p:nvSpPr>
        <p:spPr>
          <a:xfrm>
            <a:off x="111646" y="573436"/>
            <a:ext cx="334409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MAGIC </a:t>
            </a:r>
            <a:r>
              <a:rPr kumimoji="0" lang="it-IT" sz="1200" b="0" i="0" u="none" strike="noStrike" kern="1200" cap="none" spc="0" normalizeH="0" baseline="0" noProof="0" dirty="0" err="1">
                <a:ln>
                  <a:noFill/>
                </a:ln>
                <a:solidFill>
                  <a:srgbClr val="FF0000"/>
                </a:solidFill>
                <a:effectLst/>
                <a:uLnTx/>
                <a:uFillTx/>
                <a:latin typeface="Segoe Print" panose="02000600000000000000" pitchFamily="2" charset="0"/>
                <a:ea typeface="+mn-ea"/>
                <a:cs typeface="+mn-cs"/>
              </a:rPr>
              <a:t>collaboration</a:t>
            </a: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 2020</a:t>
            </a:r>
          </a:p>
        </p:txBody>
      </p:sp>
      <p:pic>
        <p:nvPicPr>
          <p:cNvPr id="4" name="Immagine 3">
            <a:extLst>
              <a:ext uri="{FF2B5EF4-FFF2-40B4-BE49-F238E27FC236}">
                <a16:creationId xmlns:a16="http://schemas.microsoft.com/office/drawing/2014/main" id="{3F6C50AA-288B-55DA-37E5-8A8ADBD33BAE}"/>
              </a:ext>
            </a:extLst>
          </p:cNvPr>
          <p:cNvPicPr>
            <a:picLocks noChangeAspect="1"/>
          </p:cNvPicPr>
          <p:nvPr/>
        </p:nvPicPr>
        <p:blipFill>
          <a:blip r:embed="rId3"/>
          <a:srcRect r="40122"/>
          <a:stretch/>
        </p:blipFill>
        <p:spPr>
          <a:xfrm>
            <a:off x="3398861" y="1547675"/>
            <a:ext cx="2423731" cy="1343644"/>
          </a:xfrm>
          <a:prstGeom prst="rect">
            <a:avLst/>
          </a:prstGeom>
        </p:spPr>
      </p:pic>
      <p:sp>
        <p:nvSpPr>
          <p:cNvPr id="5" name="CasellaDiTesto 8">
            <a:extLst>
              <a:ext uri="{FF2B5EF4-FFF2-40B4-BE49-F238E27FC236}">
                <a16:creationId xmlns:a16="http://schemas.microsoft.com/office/drawing/2014/main" id="{777CB069-3F51-53AA-875E-C5B19A150306}"/>
              </a:ext>
            </a:extLst>
          </p:cNvPr>
          <p:cNvSpPr txBox="1"/>
          <p:nvPr/>
        </p:nvSpPr>
        <p:spPr>
          <a:xfrm>
            <a:off x="3508334" y="1580865"/>
            <a:ext cx="2423731"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HESS </a:t>
            </a:r>
            <a:r>
              <a:rPr kumimoji="0" lang="it-IT" sz="1100" b="0" i="0" u="none" strike="noStrike" kern="1200" cap="none" spc="0" normalizeH="0" baseline="0" noProof="0" dirty="0" err="1">
                <a:ln>
                  <a:noFill/>
                </a:ln>
                <a:solidFill>
                  <a:srgbClr val="FFFF00"/>
                </a:solidFill>
                <a:effectLst/>
                <a:uLnTx/>
                <a:uFillTx/>
                <a:latin typeface="Segoe Print" panose="02000600000000000000" pitchFamily="2" charset="0"/>
                <a:ea typeface="+mn-ea"/>
                <a:cs typeface="+mn-cs"/>
              </a:rPr>
              <a:t>collaboration</a:t>
            </a:r>
            <a:r>
              <a:rPr kumimoji="0" lang="it-IT" sz="11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 2016</a:t>
            </a:r>
          </a:p>
        </p:txBody>
      </p:sp>
      <p:pic>
        <p:nvPicPr>
          <p:cNvPr id="7" name="Immagine 6">
            <a:extLst>
              <a:ext uri="{FF2B5EF4-FFF2-40B4-BE49-F238E27FC236}">
                <a16:creationId xmlns:a16="http://schemas.microsoft.com/office/drawing/2014/main" id="{B47B9E65-5AC6-3CB3-9BAC-69F5E239F6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248" y="226366"/>
            <a:ext cx="2848106" cy="2110296"/>
          </a:xfrm>
          <a:prstGeom prst="rect">
            <a:avLst/>
          </a:prstGeom>
        </p:spPr>
      </p:pic>
      <p:sp>
        <p:nvSpPr>
          <p:cNvPr id="8" name="CasellaDiTesto 8">
            <a:extLst>
              <a:ext uri="{FF2B5EF4-FFF2-40B4-BE49-F238E27FC236}">
                <a16:creationId xmlns:a16="http://schemas.microsoft.com/office/drawing/2014/main" id="{F26CC1FB-DB6A-7407-C46C-A55C3D2013A7}"/>
              </a:ext>
            </a:extLst>
          </p:cNvPr>
          <p:cNvSpPr txBox="1"/>
          <p:nvPr/>
        </p:nvSpPr>
        <p:spPr>
          <a:xfrm>
            <a:off x="9232248" y="226366"/>
            <a:ext cx="2986927"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HAWC </a:t>
            </a:r>
            <a:r>
              <a:rPr kumimoji="0" lang="it-IT" sz="1200" b="0" i="0" u="none" strike="noStrike" kern="1200" cap="none" spc="0" normalizeH="0" baseline="0" noProof="0" dirty="0" err="1">
                <a:ln>
                  <a:noFill/>
                </a:ln>
                <a:solidFill>
                  <a:srgbClr val="FF0000"/>
                </a:solidFill>
                <a:effectLst/>
                <a:uLnTx/>
                <a:uFillTx/>
                <a:latin typeface="Segoe Print" panose="02000600000000000000" pitchFamily="2" charset="0"/>
                <a:ea typeface="+mn-ea"/>
                <a:cs typeface="+mn-cs"/>
              </a:rPr>
              <a:t>collaboration</a:t>
            </a:r>
            <a:r>
              <a:rPr kumimoji="0" lang="it-IT" sz="1200" b="0" i="0" u="none" strike="noStrike" kern="1200" cap="none" spc="0" normalizeH="0" baseline="0" noProof="0" dirty="0">
                <a:ln>
                  <a:noFill/>
                </a:ln>
                <a:solidFill>
                  <a:srgbClr val="FF0000"/>
                </a:solidFill>
                <a:effectLst/>
                <a:uLnTx/>
                <a:uFillTx/>
                <a:latin typeface="Segoe Print" panose="02000600000000000000" pitchFamily="2" charset="0"/>
                <a:ea typeface="+mn-ea"/>
                <a:cs typeface="+mn-cs"/>
              </a:rPr>
              <a:t> 2021</a:t>
            </a:r>
          </a:p>
        </p:txBody>
      </p:sp>
      <p:pic>
        <p:nvPicPr>
          <p:cNvPr id="9" name="Immagine 8">
            <a:extLst>
              <a:ext uri="{FF2B5EF4-FFF2-40B4-BE49-F238E27FC236}">
                <a16:creationId xmlns:a16="http://schemas.microsoft.com/office/drawing/2014/main" id="{E4F01062-6BA2-9CA1-DFAF-EFE9E1720507}"/>
              </a:ext>
            </a:extLst>
          </p:cNvPr>
          <p:cNvPicPr>
            <a:picLocks noChangeAspect="1"/>
          </p:cNvPicPr>
          <p:nvPr/>
        </p:nvPicPr>
        <p:blipFill rotWithShape="1">
          <a:blip r:embed="rId5"/>
          <a:srcRect b="17003"/>
          <a:stretch/>
        </p:blipFill>
        <p:spPr>
          <a:xfrm>
            <a:off x="7328061" y="226366"/>
            <a:ext cx="2070356" cy="2110296"/>
          </a:xfrm>
          <a:prstGeom prst="rect">
            <a:avLst/>
          </a:prstGeom>
        </p:spPr>
      </p:pic>
      <p:pic>
        <p:nvPicPr>
          <p:cNvPr id="10" name="Immagine 9">
            <a:extLst>
              <a:ext uri="{FF2B5EF4-FFF2-40B4-BE49-F238E27FC236}">
                <a16:creationId xmlns:a16="http://schemas.microsoft.com/office/drawing/2014/main" id="{D8F01E3A-558F-F8AE-A3E3-D01A1576DD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1646" y="4306076"/>
            <a:ext cx="3837599" cy="2398500"/>
          </a:xfrm>
          <a:prstGeom prst="rect">
            <a:avLst/>
          </a:prstGeom>
        </p:spPr>
      </p:pic>
      <p:pic>
        <p:nvPicPr>
          <p:cNvPr id="11" name="Immagine 10">
            <a:extLst>
              <a:ext uri="{FF2B5EF4-FFF2-40B4-BE49-F238E27FC236}">
                <a16:creationId xmlns:a16="http://schemas.microsoft.com/office/drawing/2014/main" id="{F186FB0E-2281-7CCE-688A-767D5BA1A36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0025" b="29481"/>
          <a:stretch/>
        </p:blipFill>
        <p:spPr>
          <a:xfrm>
            <a:off x="308446" y="3515142"/>
            <a:ext cx="3287215" cy="749039"/>
          </a:xfrm>
          <a:prstGeom prst="rect">
            <a:avLst/>
          </a:prstGeom>
        </p:spPr>
      </p:pic>
      <p:pic>
        <p:nvPicPr>
          <p:cNvPr id="19" name="Immagine 18" descr="Immagine che contiene testo, schermata, diagramma, mappa&#10;&#10;Descrizione generata automaticamente">
            <a:extLst>
              <a:ext uri="{FF2B5EF4-FFF2-40B4-BE49-F238E27FC236}">
                <a16:creationId xmlns:a16="http://schemas.microsoft.com/office/drawing/2014/main" id="{6325FCD4-A38D-09B8-CE27-E4054FD880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85288" y="3474731"/>
            <a:ext cx="5133237" cy="3130758"/>
          </a:xfrm>
          <a:prstGeom prst="rect">
            <a:avLst/>
          </a:prstGeom>
        </p:spPr>
      </p:pic>
      <p:sp>
        <p:nvSpPr>
          <p:cNvPr id="20" name="CasellaDiTesto 19">
            <a:extLst>
              <a:ext uri="{FF2B5EF4-FFF2-40B4-BE49-F238E27FC236}">
                <a16:creationId xmlns:a16="http://schemas.microsoft.com/office/drawing/2014/main" id="{A3039354-3204-A51D-0903-77AB82CE9248}"/>
              </a:ext>
            </a:extLst>
          </p:cNvPr>
          <p:cNvSpPr txBox="1"/>
          <p:nvPr/>
        </p:nvSpPr>
        <p:spPr>
          <a:xfrm>
            <a:off x="9010854" y="4694469"/>
            <a:ext cx="1149800" cy="1277273"/>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Olivera-Nieto Gamma2022</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HESS24, Science</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Bosh-Ramon CTA </a:t>
            </a:r>
            <a:r>
              <a:rPr kumimoji="0" lang="en-US" sz="1100" b="1" i="0" u="none" strike="noStrike" kern="1200" cap="none" spc="0" normalizeH="0" baseline="0" noProof="0" dirty="0" err="1">
                <a:ln>
                  <a:noFill/>
                </a:ln>
                <a:solidFill>
                  <a:srgbClr val="FFFF00"/>
                </a:solidFill>
                <a:effectLst/>
                <a:uLnTx/>
                <a:uFillTx/>
                <a:latin typeface="Segoe Print" panose="02000600000000000000" pitchFamily="2" charset="0"/>
                <a:ea typeface="Handwriting - Dakota" charset="0"/>
                <a:cs typeface="Handwriting - Dakota" charset="0"/>
              </a:rPr>
              <a:t>symp</a:t>
            </a:r>
            <a:r>
              <a:rPr kumimoji="0" lang="en-US" sz="1100" b="1" i="0" u="none" strike="noStrike" kern="1200" cap="none" spc="0" normalizeH="0" baseline="0" noProof="0" dirty="0">
                <a:ln>
                  <a:noFill/>
                </a:ln>
                <a:solidFill>
                  <a:srgbClr val="FFFF00"/>
                </a:solidFill>
                <a:effectLst/>
                <a:uLnTx/>
                <a:uFillTx/>
                <a:latin typeface="Segoe Print" panose="02000600000000000000" pitchFamily="2" charset="0"/>
                <a:ea typeface="Handwriting - Dakota" charset="0"/>
                <a:cs typeface="Handwriting - Dakota" charset="0"/>
              </a:rPr>
              <a:t> 24</a:t>
            </a:r>
          </a:p>
        </p:txBody>
      </p:sp>
      <p:sp>
        <p:nvSpPr>
          <p:cNvPr id="21" name="TextBox 3">
            <a:extLst>
              <a:ext uri="{FF2B5EF4-FFF2-40B4-BE49-F238E27FC236}">
                <a16:creationId xmlns:a16="http://schemas.microsoft.com/office/drawing/2014/main" id="{FBBAB415-4C28-4EBA-DCAF-75F5D92132B6}"/>
              </a:ext>
            </a:extLst>
          </p:cNvPr>
          <p:cNvSpPr txBox="1">
            <a:spLocks noChangeArrowheads="1"/>
          </p:cNvSpPr>
          <p:nvPr/>
        </p:nvSpPr>
        <p:spPr bwMode="auto">
          <a:xfrm>
            <a:off x="2854260" y="4394387"/>
            <a:ext cx="1094986" cy="6001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MAGIC </a:t>
            </a:r>
            <a:r>
              <a:rPr kumimoji="0" lang="it-IT" sz="1100" b="0" i="0" u="none" strike="noStrike" kern="1200" cap="none" spc="0" normalizeH="0" baseline="0" noProof="0" dirty="0" err="1">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collaboration</a:t>
            </a:r>
            <a:r>
              <a:rPr kumimoji="0" lang="it-IT" sz="1100" b="0" i="0" u="none" strike="noStrike" kern="1200" cap="none" spc="0" normalizeH="0" baseline="0" noProof="0" dirty="0">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 2020</a:t>
            </a:r>
          </a:p>
        </p:txBody>
      </p:sp>
      <p:sp>
        <p:nvSpPr>
          <p:cNvPr id="22" name="Ovale 21">
            <a:extLst>
              <a:ext uri="{FF2B5EF4-FFF2-40B4-BE49-F238E27FC236}">
                <a16:creationId xmlns:a16="http://schemas.microsoft.com/office/drawing/2014/main" id="{D73B3226-8361-55D7-DC76-21F9CD9305EA}"/>
              </a:ext>
            </a:extLst>
          </p:cNvPr>
          <p:cNvSpPr/>
          <p:nvPr/>
        </p:nvSpPr>
        <p:spPr>
          <a:xfrm>
            <a:off x="3221164" y="6351756"/>
            <a:ext cx="315250" cy="22104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1">
            <a:extLst>
              <a:ext uri="{FF2B5EF4-FFF2-40B4-BE49-F238E27FC236}">
                <a16:creationId xmlns:a16="http://schemas.microsoft.com/office/drawing/2014/main" id="{9CCC75FB-C010-639E-177A-ED40DB664F84}"/>
              </a:ext>
            </a:extLst>
          </p:cNvPr>
          <p:cNvSpPr txBox="1"/>
          <p:nvPr/>
        </p:nvSpPr>
        <p:spPr>
          <a:xfrm>
            <a:off x="74987" y="85149"/>
            <a:ext cx="336053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FFFF00"/>
                </a:solidFill>
                <a:effectLst/>
                <a:uLnTx/>
                <a:uFillTx/>
                <a:latin typeface="Segoe Print" panose="02000600000000000000" pitchFamily="2" charset="0"/>
                <a:ea typeface="+mn-ea"/>
                <a:cs typeface="+mn-cs"/>
              </a:rPr>
              <a:t>Galactic Center</a:t>
            </a:r>
          </a:p>
        </p:txBody>
      </p:sp>
      <p:sp>
        <p:nvSpPr>
          <p:cNvPr id="24" name="TextBox 1">
            <a:extLst>
              <a:ext uri="{FF2B5EF4-FFF2-40B4-BE49-F238E27FC236}">
                <a16:creationId xmlns:a16="http://schemas.microsoft.com/office/drawing/2014/main" id="{75CC7F5E-9F10-4609-59AF-C1A3A95FC7CA}"/>
              </a:ext>
            </a:extLst>
          </p:cNvPr>
          <p:cNvSpPr txBox="1"/>
          <p:nvPr/>
        </p:nvSpPr>
        <p:spPr>
          <a:xfrm>
            <a:off x="7361112" y="2336662"/>
            <a:ext cx="3161566"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FFFF00"/>
                </a:solidFill>
                <a:effectLst/>
                <a:uLnTx/>
                <a:uFillTx/>
                <a:latin typeface="Segoe Print" panose="02000600000000000000" pitchFamily="2" charset="0"/>
                <a:ea typeface="+mn-ea"/>
                <a:cs typeface="+mn-cs"/>
              </a:rPr>
              <a:t>Young Massive Clusters</a:t>
            </a:r>
          </a:p>
        </p:txBody>
      </p:sp>
      <p:sp>
        <p:nvSpPr>
          <p:cNvPr id="25" name="TextBox 1">
            <a:extLst>
              <a:ext uri="{FF2B5EF4-FFF2-40B4-BE49-F238E27FC236}">
                <a16:creationId xmlns:a16="http://schemas.microsoft.com/office/drawing/2014/main" id="{4B92AB38-AD79-EBCA-6780-B15AEB85BA8E}"/>
              </a:ext>
            </a:extLst>
          </p:cNvPr>
          <p:cNvSpPr txBox="1"/>
          <p:nvPr/>
        </p:nvSpPr>
        <p:spPr>
          <a:xfrm>
            <a:off x="256703" y="3146079"/>
            <a:ext cx="3360531"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FFFF00"/>
                </a:solidFill>
                <a:effectLst/>
                <a:uLnTx/>
                <a:uFillTx/>
                <a:latin typeface="Segoe Print" panose="02000600000000000000" pitchFamily="2" charset="0"/>
                <a:ea typeface="+mn-ea"/>
                <a:cs typeface="+mn-cs"/>
              </a:rPr>
              <a:t>Crab Nebula (&amp; </a:t>
            </a:r>
            <a:r>
              <a:rPr kumimoji="0" lang="en-US" sz="2000" b="0" i="0" u="sng" strike="noStrike" kern="1200" cap="none" spc="0" normalizeH="0" baseline="0" noProof="0" dirty="0" err="1">
                <a:ln>
                  <a:noFill/>
                </a:ln>
                <a:solidFill>
                  <a:srgbClr val="FFFF00"/>
                </a:solidFill>
                <a:effectLst/>
                <a:uLnTx/>
                <a:uFillTx/>
                <a:latin typeface="Segoe Print" panose="02000600000000000000" pitchFamily="2" charset="0"/>
                <a:ea typeface="+mn-ea"/>
                <a:cs typeface="+mn-cs"/>
              </a:rPr>
              <a:t>PWNe</a:t>
            </a:r>
            <a:r>
              <a:rPr kumimoji="0" lang="en-US" sz="2000" b="0" i="0" u="sng" strike="noStrike" kern="1200" cap="none" spc="0" normalizeH="0" baseline="0" noProof="0" dirty="0">
                <a:ln>
                  <a:noFill/>
                </a:ln>
                <a:solidFill>
                  <a:srgbClr val="FFFF00"/>
                </a:solidFill>
                <a:effectLst/>
                <a:uLnTx/>
                <a:uFillTx/>
                <a:latin typeface="Segoe Print" panose="02000600000000000000" pitchFamily="2" charset="0"/>
                <a:ea typeface="+mn-ea"/>
                <a:cs typeface="+mn-cs"/>
              </a:rPr>
              <a:t>)</a:t>
            </a:r>
          </a:p>
        </p:txBody>
      </p:sp>
      <p:sp>
        <p:nvSpPr>
          <p:cNvPr id="26" name="TextBox 1">
            <a:extLst>
              <a:ext uri="{FF2B5EF4-FFF2-40B4-BE49-F238E27FC236}">
                <a16:creationId xmlns:a16="http://schemas.microsoft.com/office/drawing/2014/main" id="{07ADDD65-14C2-19BA-C5D0-AF30281568C2}"/>
              </a:ext>
            </a:extLst>
          </p:cNvPr>
          <p:cNvSpPr txBox="1"/>
          <p:nvPr/>
        </p:nvSpPr>
        <p:spPr>
          <a:xfrm>
            <a:off x="7955296" y="3012615"/>
            <a:ext cx="229860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srgbClr val="FFFF00"/>
                </a:solidFill>
                <a:effectLst/>
                <a:uLnTx/>
                <a:uFillTx/>
                <a:latin typeface="Segoe Print" panose="02000600000000000000" pitchFamily="2" charset="0"/>
                <a:ea typeface="+mn-ea"/>
                <a:cs typeface="+mn-cs"/>
              </a:rPr>
              <a:t>Microquasars</a:t>
            </a:r>
            <a:endParaRPr kumimoji="0" lang="en-US" sz="2000" b="0" i="0" u="sng" strike="noStrike" kern="1200" cap="none" spc="0" normalizeH="0" baseline="0" noProof="0" dirty="0">
              <a:ln>
                <a:noFill/>
              </a:ln>
              <a:solidFill>
                <a:srgbClr val="FFFF00"/>
              </a:solidFill>
              <a:effectLst/>
              <a:uLnTx/>
              <a:uFillTx/>
              <a:latin typeface="Segoe Print" panose="02000600000000000000" pitchFamily="2" charset="0"/>
              <a:ea typeface="+mn-ea"/>
              <a:cs typeface="+mn-cs"/>
            </a:endParaRPr>
          </a:p>
        </p:txBody>
      </p:sp>
      <p:pic>
        <p:nvPicPr>
          <p:cNvPr id="28" name="Immagine 27">
            <a:extLst>
              <a:ext uri="{FF2B5EF4-FFF2-40B4-BE49-F238E27FC236}">
                <a16:creationId xmlns:a16="http://schemas.microsoft.com/office/drawing/2014/main" id="{C123518F-65A0-1D6B-F153-B4F096B4CDF9}"/>
              </a:ext>
            </a:extLst>
          </p:cNvPr>
          <p:cNvPicPr>
            <a:picLocks noChangeAspect="1"/>
          </p:cNvPicPr>
          <p:nvPr/>
        </p:nvPicPr>
        <p:blipFill>
          <a:blip r:embed="rId9"/>
          <a:stretch>
            <a:fillRect/>
          </a:stretch>
        </p:blipFill>
        <p:spPr>
          <a:xfrm>
            <a:off x="3398861" y="552662"/>
            <a:ext cx="2473129" cy="986308"/>
          </a:xfrm>
          <a:prstGeom prst="rect">
            <a:avLst/>
          </a:prstGeom>
        </p:spPr>
      </p:pic>
      <p:sp>
        <p:nvSpPr>
          <p:cNvPr id="29" name="CasellaDiTesto 8">
            <a:extLst>
              <a:ext uri="{FF2B5EF4-FFF2-40B4-BE49-F238E27FC236}">
                <a16:creationId xmlns:a16="http://schemas.microsoft.com/office/drawing/2014/main" id="{4E9E0598-C7EF-3EFA-1AF0-9BFE2977E35E}"/>
              </a:ext>
            </a:extLst>
          </p:cNvPr>
          <p:cNvSpPr txBox="1"/>
          <p:nvPr/>
        </p:nvSpPr>
        <p:spPr>
          <a:xfrm>
            <a:off x="3311060" y="78553"/>
            <a:ext cx="2609875"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APEX+Planck</a:t>
            </a:r>
            <a:r>
              <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 </a:t>
            </a:r>
            <a:r>
              <a:rPr kumimoji="0" lang="it-IT" sz="1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Dust</a:t>
            </a:r>
            <a:endPar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(ATLASGAL-</a:t>
            </a:r>
            <a:r>
              <a:rPr kumimoji="0" lang="it-IT" sz="1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Konsortium</a:t>
            </a:r>
            <a:r>
              <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t>
            </a:r>
            <a:r>
              <a:rPr kumimoji="0" lang="it-IT" sz="1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Csengeri</a:t>
            </a:r>
            <a:r>
              <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+ 2016)</a:t>
            </a:r>
          </a:p>
        </p:txBody>
      </p:sp>
      <p:pic>
        <p:nvPicPr>
          <p:cNvPr id="30" name="Immagine 29">
            <a:extLst>
              <a:ext uri="{FF2B5EF4-FFF2-40B4-BE49-F238E27FC236}">
                <a16:creationId xmlns:a16="http://schemas.microsoft.com/office/drawing/2014/main" id="{DBB970A6-23EB-2C02-F7E3-4A82549FA919}"/>
              </a:ext>
            </a:extLst>
          </p:cNvPr>
          <p:cNvPicPr>
            <a:picLocks noChangeAspect="1"/>
          </p:cNvPicPr>
          <p:nvPr/>
        </p:nvPicPr>
        <p:blipFill>
          <a:blip r:embed="rId10"/>
          <a:stretch>
            <a:fillRect/>
          </a:stretch>
        </p:blipFill>
        <p:spPr>
          <a:xfrm rot="16200000">
            <a:off x="6145509" y="231985"/>
            <a:ext cx="1365276" cy="1248694"/>
          </a:xfrm>
          <a:prstGeom prst="rect">
            <a:avLst/>
          </a:prstGeom>
        </p:spPr>
      </p:pic>
      <p:pic>
        <p:nvPicPr>
          <p:cNvPr id="31" name="Immagine 30">
            <a:extLst>
              <a:ext uri="{FF2B5EF4-FFF2-40B4-BE49-F238E27FC236}">
                <a16:creationId xmlns:a16="http://schemas.microsoft.com/office/drawing/2014/main" id="{0AF50222-6E99-6BA2-BBE7-57EEE92CFD7F}"/>
              </a:ext>
            </a:extLst>
          </p:cNvPr>
          <p:cNvPicPr>
            <a:picLocks noChangeAspect="1"/>
          </p:cNvPicPr>
          <p:nvPr/>
        </p:nvPicPr>
        <p:blipFill>
          <a:blip r:embed="rId11"/>
          <a:stretch>
            <a:fillRect/>
          </a:stretch>
        </p:blipFill>
        <p:spPr>
          <a:xfrm>
            <a:off x="10160654" y="2598723"/>
            <a:ext cx="1995185" cy="923892"/>
          </a:xfrm>
          <a:prstGeom prst="rect">
            <a:avLst/>
          </a:prstGeom>
        </p:spPr>
      </p:pic>
      <p:sp>
        <p:nvSpPr>
          <p:cNvPr id="32" name="TextBox 8">
            <a:extLst>
              <a:ext uri="{FF2B5EF4-FFF2-40B4-BE49-F238E27FC236}">
                <a16:creationId xmlns:a16="http://schemas.microsoft.com/office/drawing/2014/main" id="{085F6E8F-A0A3-449E-9B44-D5C5F26159F6}"/>
              </a:ext>
            </a:extLst>
          </p:cNvPr>
          <p:cNvSpPr txBox="1"/>
          <p:nvPr/>
        </p:nvSpPr>
        <p:spPr>
          <a:xfrm>
            <a:off x="4118772" y="3027019"/>
            <a:ext cx="2709375" cy="2354491"/>
          </a:xfrm>
          <a:prstGeom prst="rect">
            <a:avLst/>
          </a:prstGeom>
          <a:noFill/>
          <a:ln w="25400">
            <a:solidFill>
              <a:srgbClr val="FFFF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Right physics </a:t>
            </a:r>
            <a:r>
              <a:rPr kumimoji="0" lang="en-US" sz="2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enviroinment</a:t>
            </a:r>
            <a:r>
              <a:rPr kumimoji="0" lang="en-US" sz="2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 and spectral behavior but no  </a:t>
            </a:r>
            <a:r>
              <a:rPr kumimoji="0" lang="en-US" sz="2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PeV</a:t>
            </a:r>
            <a:r>
              <a:rPr kumimoji="0" lang="en-US" sz="2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 emission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from most of these sources</a:t>
            </a:r>
          </a:p>
        </p:txBody>
      </p:sp>
      <p:sp>
        <p:nvSpPr>
          <p:cNvPr id="6" name="CasellaDiTesto 8">
            <a:extLst>
              <a:ext uri="{FF2B5EF4-FFF2-40B4-BE49-F238E27FC236}">
                <a16:creationId xmlns:a16="http://schemas.microsoft.com/office/drawing/2014/main" id="{4C47FE2D-9552-4C60-310A-BAEB74F68374}"/>
              </a:ext>
            </a:extLst>
          </p:cNvPr>
          <p:cNvSpPr txBox="1"/>
          <p:nvPr/>
        </p:nvSpPr>
        <p:spPr>
          <a:xfrm>
            <a:off x="5932065" y="1289209"/>
            <a:ext cx="1592510"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Cygnus </a:t>
            </a:r>
            <a:r>
              <a:rPr kumimoji="0" lang="it-IT" sz="11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Region</a:t>
            </a:r>
            <a:endParaRPr kumimoji="0" lang="it-IT" sz="11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endParaRPr>
          </a:p>
        </p:txBody>
      </p:sp>
      <p:sp>
        <p:nvSpPr>
          <p:cNvPr id="12" name="TextBox 8">
            <a:extLst>
              <a:ext uri="{FF2B5EF4-FFF2-40B4-BE49-F238E27FC236}">
                <a16:creationId xmlns:a16="http://schemas.microsoft.com/office/drawing/2014/main" id="{F551ECF5-B8E3-2DCA-663D-F58EFB145AE9}"/>
              </a:ext>
            </a:extLst>
          </p:cNvPr>
          <p:cNvSpPr txBox="1"/>
          <p:nvPr/>
        </p:nvSpPr>
        <p:spPr>
          <a:xfrm>
            <a:off x="4106386" y="5651382"/>
            <a:ext cx="2709375" cy="954107"/>
          </a:xfrm>
          <a:prstGeom prst="rect">
            <a:avLst/>
          </a:prstGeom>
          <a:noFill/>
          <a:ln w="254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When suddenly…</a:t>
            </a:r>
          </a:p>
        </p:txBody>
      </p:sp>
    </p:spTree>
    <p:extLst>
      <p:ext uri="{BB962C8B-B14F-4D97-AF65-F5344CB8AC3E}">
        <p14:creationId xmlns:p14="http://schemas.microsoft.com/office/powerpoint/2010/main" val="32865391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randombar(horizont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E75CC-BD33-9D5B-BC65-2FCDFCD3147E}"/>
            </a:ext>
          </a:extLst>
        </p:cNvPr>
        <p:cNvGrpSpPr/>
        <p:nvPr/>
      </p:nvGrpSpPr>
      <p:grpSpPr>
        <a:xfrm>
          <a:off x="0" y="0"/>
          <a:ext cx="0" cy="0"/>
          <a:chOff x="0" y="0"/>
          <a:chExt cx="0" cy="0"/>
        </a:xfrm>
      </p:grpSpPr>
      <p:pic>
        <p:nvPicPr>
          <p:cNvPr id="5" name="Immagine 4" descr="Immagine che contiene testo, luce, cielo notturno&#10;&#10;Descrizione generata automaticamente">
            <a:extLst>
              <a:ext uri="{FF2B5EF4-FFF2-40B4-BE49-F238E27FC236}">
                <a16:creationId xmlns:a16="http://schemas.microsoft.com/office/drawing/2014/main" id="{A38EB191-5F85-36F0-C4DB-E6B4DA5D070D}"/>
              </a:ext>
            </a:extLst>
          </p:cNvPr>
          <p:cNvPicPr>
            <a:picLocks noChangeAspect="1"/>
          </p:cNvPicPr>
          <p:nvPr/>
        </p:nvPicPr>
        <p:blipFill>
          <a:blip r:embed="rId3">
            <a:extLst>
              <a:ext uri="{28A0092B-C50C-407E-A947-70E740481C1C}">
                <a14:useLocalDpi xmlns:a14="http://schemas.microsoft.com/office/drawing/2010/main" val="0"/>
              </a:ext>
            </a:extLst>
          </a:blip>
          <a:srcRect t="557"/>
          <a:stretch>
            <a:fillRect/>
          </a:stretch>
        </p:blipFill>
        <p:spPr>
          <a:xfrm>
            <a:off x="0" y="1353167"/>
            <a:ext cx="7406185" cy="5440202"/>
          </a:xfrm>
          <a:prstGeom prst="rect">
            <a:avLst/>
          </a:prstGeom>
        </p:spPr>
      </p:pic>
      <p:sp>
        <p:nvSpPr>
          <p:cNvPr id="8" name="Rettangolo 24">
            <a:extLst>
              <a:ext uri="{FF2B5EF4-FFF2-40B4-BE49-F238E27FC236}">
                <a16:creationId xmlns:a16="http://schemas.microsoft.com/office/drawing/2014/main" id="{8007906F-EF6E-9CB2-566D-4A20AF1C80F2}"/>
              </a:ext>
            </a:extLst>
          </p:cNvPr>
          <p:cNvSpPr/>
          <p:nvPr/>
        </p:nvSpPr>
        <p:spPr>
          <a:xfrm>
            <a:off x="0" y="10856"/>
            <a:ext cx="12192000" cy="630942"/>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it-IT" sz="350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BOOM BABY!</a:t>
            </a:r>
            <a:endParaRPr kumimoji="0" lang="it-IT" sz="35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
        <p:nvSpPr>
          <p:cNvPr id="9" name="TextBox 7">
            <a:extLst>
              <a:ext uri="{FF2B5EF4-FFF2-40B4-BE49-F238E27FC236}">
                <a16:creationId xmlns:a16="http://schemas.microsoft.com/office/drawing/2014/main" id="{3F735A31-6E2D-3746-4B46-1DE3E346BE5A}"/>
              </a:ext>
            </a:extLst>
          </p:cNvPr>
          <p:cNvSpPr txBox="1"/>
          <p:nvPr/>
        </p:nvSpPr>
        <p:spPr>
          <a:xfrm>
            <a:off x="368427" y="797975"/>
            <a:ext cx="1147924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OUR GALAXY IS FULL OF "PEVATRONS"!!!!!!</a:t>
            </a:r>
          </a:p>
        </p:txBody>
      </p:sp>
      <p:sp>
        <p:nvSpPr>
          <p:cNvPr id="10" name="TextBox 7">
            <a:extLst>
              <a:ext uri="{FF2B5EF4-FFF2-40B4-BE49-F238E27FC236}">
                <a16:creationId xmlns:a16="http://schemas.microsoft.com/office/drawing/2014/main" id="{15620230-FEB5-63EE-071F-909CD898C100}"/>
              </a:ext>
            </a:extLst>
          </p:cNvPr>
          <p:cNvSpPr txBox="1"/>
          <p:nvPr/>
        </p:nvSpPr>
        <p:spPr>
          <a:xfrm>
            <a:off x="7608594" y="1450782"/>
            <a:ext cx="4429001"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12 "</a:t>
            </a:r>
            <a:r>
              <a:rPr kumimoji="0" lang="en-US" sz="28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PeVatrons</a:t>
            </a:r>
            <a:r>
              <a:rPr kumimoji="0" lang="en-US" sz="28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 discovered with high significance (&gt;7</a:t>
            </a:r>
            <a:r>
              <a:rPr kumimoji="0" lang="el-GR" sz="28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σ</a:t>
            </a:r>
            <a:r>
              <a:rPr kumimoji="0" lang="en-US" sz="2800" b="0" i="0" u="none" strike="noStrike" kern="1200" cap="none" spc="0" normalizeH="0" baseline="0" noProof="0" dirty="0">
                <a:ln>
                  <a:noFill/>
                </a:ln>
                <a:solidFill>
                  <a:srgbClr val="FFC000"/>
                </a:solidFill>
                <a:effectLst/>
                <a:uLnTx/>
                <a:uFillTx/>
                <a:latin typeface="Segoe Print" panose="02000600000000000000" pitchFamily="2" charset="0"/>
                <a:ea typeface="+mn-ea"/>
                <a:cs typeface="+mn-cs"/>
              </a:rPr>
              <a:t>)!!</a:t>
            </a:r>
          </a:p>
        </p:txBody>
      </p:sp>
      <p:sp>
        <p:nvSpPr>
          <p:cNvPr id="44" name="Freccia in giù 43">
            <a:extLst>
              <a:ext uri="{FF2B5EF4-FFF2-40B4-BE49-F238E27FC236}">
                <a16:creationId xmlns:a16="http://schemas.microsoft.com/office/drawing/2014/main" id="{E6DFAA21-9A46-D45B-34AD-0E26BB9A486F}"/>
              </a:ext>
            </a:extLst>
          </p:cNvPr>
          <p:cNvSpPr/>
          <p:nvPr/>
        </p:nvSpPr>
        <p:spPr>
          <a:xfrm>
            <a:off x="9644469" y="3090511"/>
            <a:ext cx="484632" cy="444012"/>
          </a:xfrm>
          <a:prstGeom prst="downArrow">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5" name="TextBox 7">
            <a:extLst>
              <a:ext uri="{FF2B5EF4-FFF2-40B4-BE49-F238E27FC236}">
                <a16:creationId xmlns:a16="http://schemas.microsoft.com/office/drawing/2014/main" id="{FF4CD2D1-F469-65E7-F36D-20D689F48820}"/>
              </a:ext>
            </a:extLst>
          </p:cNvPr>
          <p:cNvSpPr txBox="1"/>
          <p:nvPr/>
        </p:nvSpPr>
        <p:spPr>
          <a:xfrm>
            <a:off x="7454190" y="4051909"/>
            <a:ext cx="4737810" cy="23698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8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First LHAASO </a:t>
            </a:r>
            <a:r>
              <a:rPr kumimoji="0" lang="it-IT" sz="2800" b="0" i="0" u="none" strike="noStrike" kern="1200" cap="none" spc="0" normalizeH="0" baseline="0" noProof="0" dirty="0" err="1">
                <a:ln>
                  <a:noFill/>
                </a:ln>
                <a:solidFill>
                  <a:schemeClr val="bg1"/>
                </a:solidFill>
                <a:effectLst/>
                <a:uLnTx/>
                <a:uFillTx/>
                <a:latin typeface="Segoe Print" panose="02000600000000000000" pitchFamily="2" charset="0"/>
                <a:ea typeface="+mn-ea"/>
                <a:cs typeface="+mn-cs"/>
              </a:rPr>
              <a:t>catalog</a:t>
            </a:r>
            <a:r>
              <a:rPr kumimoji="0" lang="it-IT" sz="2800" b="0" i="0" u="none" strike="noStrike" kern="1200" cap="none" spc="0" normalizeH="0" baseline="0" noProof="0" dirty="0">
                <a:ln>
                  <a:noFill/>
                </a:ln>
                <a:solidFill>
                  <a:schemeClr val="bg1"/>
                </a:solidFill>
                <a:effectLst/>
                <a:uLnTx/>
                <a:uFillTx/>
                <a:latin typeface="Segoe Print" panose="02000600000000000000" pitchFamily="2" charset="0"/>
                <a:ea typeface="+mn-ea"/>
                <a:cs typeface="+mn-cs"/>
              </a:rPr>
              <a:t> </a:t>
            </a:r>
            <a:r>
              <a:rPr kumimoji="0" lang="it-IT" sz="20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rPr>
              <a:t>[Cao+24]:</a:t>
            </a:r>
            <a:endParaRPr kumimoji="0" lang="it-IT" sz="2800" b="0" i="0" u="none" strike="noStrike" kern="1200" cap="none" spc="0" normalizeH="0" baseline="0" noProof="0" dirty="0">
              <a:ln>
                <a:noFill/>
              </a:ln>
              <a:solidFill>
                <a:srgbClr val="FFFF00"/>
              </a:solidFill>
              <a:effectLst/>
              <a:uLnTx/>
              <a:uFillTx/>
              <a:latin typeface="Segoe Print" panose="02000600000000000000" pitchFamily="2" charset="0"/>
              <a:ea typeface="+mn-ea"/>
              <a:cs typeface="+mn-cs"/>
            </a:endParaRP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it-IT" sz="2800" dirty="0">
              <a:solidFill>
                <a:srgbClr val="FFC000"/>
              </a:solidFill>
              <a:latin typeface="Segoe Print" panose="02000600000000000000" pitchFamily="2" charset="0"/>
            </a:endParaRPr>
          </a:p>
          <a:p>
            <a:pPr marR="0" lvl="0" algn="ctr" defTabSz="914400" rtl="0" eaLnBrk="1" fontAlgn="auto" latinLnBrk="0" hangingPunct="1">
              <a:lnSpc>
                <a:spcPct val="100000"/>
              </a:lnSpc>
              <a:spcBef>
                <a:spcPts val="0"/>
              </a:spcBef>
              <a:spcAft>
                <a:spcPts val="0"/>
              </a:spcAft>
              <a:buClrTx/>
              <a:buSzTx/>
              <a:tabLst/>
              <a:defRPr/>
            </a:pPr>
            <a:r>
              <a:rPr lang="en-US" sz="2400" dirty="0">
                <a:solidFill>
                  <a:srgbClr val="FFC000"/>
                </a:solidFill>
                <a:latin typeface="Segoe Print" panose="02000600000000000000" pitchFamily="2" charset="0"/>
              </a:rPr>
              <a:t>90 </a:t>
            </a:r>
            <a:r>
              <a:rPr lang="en-US" sz="2400" dirty="0">
                <a:solidFill>
                  <a:schemeClr val="bg1"/>
                </a:solidFill>
                <a:latin typeface="Segoe Print" panose="02000600000000000000" pitchFamily="2" charset="0"/>
              </a:rPr>
              <a:t>sources</a:t>
            </a:r>
          </a:p>
          <a:p>
            <a:pPr marR="0" lvl="0" algn="ctr"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dirty="0">
                <a:ln>
                  <a:noFill/>
                </a:ln>
                <a:solidFill>
                  <a:srgbClr val="FFC000"/>
                </a:solidFill>
                <a:effectLst/>
                <a:uLnTx/>
                <a:uFillTx/>
                <a:latin typeface="Segoe Print" panose="02000600000000000000" pitchFamily="2" charset="0"/>
              </a:rPr>
              <a:t>43</a:t>
            </a:r>
            <a:r>
              <a:rPr kumimoji="0" lang="en-US" sz="2400" b="0" i="0" u="none" strike="noStrike" kern="1200" cap="none" spc="0" normalizeH="0" noProof="0" dirty="0">
                <a:ln>
                  <a:noFill/>
                </a:ln>
                <a:solidFill>
                  <a:srgbClr val="FFC000"/>
                </a:solidFill>
                <a:effectLst/>
                <a:uLnTx/>
                <a:uFillTx/>
                <a:latin typeface="Segoe Print" panose="02000600000000000000" pitchFamily="2" charset="0"/>
              </a:rPr>
              <a:t> </a:t>
            </a:r>
            <a:r>
              <a:rPr kumimoji="0" lang="en-US" sz="2400" b="0" i="0" u="none" strike="noStrike" kern="1200" cap="none" spc="0" normalizeH="0" noProof="0" dirty="0">
                <a:ln>
                  <a:noFill/>
                </a:ln>
                <a:solidFill>
                  <a:schemeClr val="bg1"/>
                </a:solidFill>
                <a:effectLst/>
                <a:uLnTx/>
                <a:uFillTx/>
                <a:latin typeface="Segoe Print" panose="02000600000000000000" pitchFamily="2" charset="0"/>
              </a:rPr>
              <a:t>with</a:t>
            </a:r>
            <a:r>
              <a:rPr kumimoji="0" lang="en-US" sz="2400" b="0" i="0" u="none" strike="noStrike" kern="1200" cap="none" spc="0" normalizeH="0" noProof="0" dirty="0">
                <a:ln>
                  <a:noFill/>
                </a:ln>
                <a:solidFill>
                  <a:srgbClr val="FFC000"/>
                </a:solidFill>
                <a:effectLst/>
                <a:uLnTx/>
                <a:uFillTx/>
                <a:latin typeface="Segoe Print" panose="02000600000000000000" pitchFamily="2" charset="0"/>
              </a:rPr>
              <a:t> E&gt;100 TeV</a:t>
            </a:r>
          </a:p>
          <a:p>
            <a:pPr marR="0" lvl="0" algn="ctr" defTabSz="914400" rtl="0" eaLnBrk="1" fontAlgn="auto" latinLnBrk="0" hangingPunct="1">
              <a:lnSpc>
                <a:spcPct val="100000"/>
              </a:lnSpc>
              <a:spcBef>
                <a:spcPts val="0"/>
              </a:spcBef>
              <a:spcAft>
                <a:spcPts val="0"/>
              </a:spcAft>
              <a:buClrTx/>
              <a:buSzTx/>
              <a:tabLst/>
              <a:defRPr/>
            </a:pPr>
            <a:r>
              <a:rPr kumimoji="0" lang="en-US" sz="2400" b="0" i="0" u="none" strike="noStrike" kern="1200" cap="none" spc="0" normalizeH="0" baseline="0" noProof="0" dirty="0">
                <a:ln>
                  <a:noFill/>
                </a:ln>
                <a:solidFill>
                  <a:srgbClr val="FFC000"/>
                </a:solidFill>
                <a:effectLst/>
                <a:uLnTx/>
                <a:uFillTx/>
                <a:latin typeface="Segoe Print" panose="02000600000000000000" pitchFamily="2" charset="0"/>
              </a:rPr>
              <a:t>7 </a:t>
            </a:r>
            <a:r>
              <a:rPr kumimoji="0" lang="en-US" sz="2400" b="0" i="0" u="none" strike="noStrike" kern="1200" cap="none" spc="0" normalizeH="0" baseline="0" noProof="0" dirty="0">
                <a:ln>
                  <a:noFill/>
                </a:ln>
                <a:solidFill>
                  <a:schemeClr val="bg1"/>
                </a:solidFill>
                <a:effectLst/>
                <a:uLnTx/>
                <a:uFillTx/>
                <a:latin typeface="Segoe Print" panose="02000600000000000000" pitchFamily="2" charset="0"/>
              </a:rPr>
              <a:t>possible</a:t>
            </a:r>
            <a:r>
              <a:rPr kumimoji="0" lang="en-US" sz="2400" b="0" i="0" u="none" strike="noStrike" kern="1200" cap="none" spc="0" normalizeH="0" baseline="0" noProof="0" dirty="0">
                <a:ln>
                  <a:noFill/>
                </a:ln>
                <a:solidFill>
                  <a:srgbClr val="FFC000"/>
                </a:solidFill>
                <a:effectLst/>
                <a:uLnTx/>
                <a:uFillTx/>
                <a:latin typeface="Segoe Print" panose="02000600000000000000" pitchFamily="2" charset="0"/>
              </a:rPr>
              <a:t> </a:t>
            </a:r>
            <a:r>
              <a:rPr kumimoji="0" lang="en-US" b="0" i="0" u="none" strike="noStrike" kern="1200" cap="none" spc="0" normalizeH="0" baseline="0" noProof="0" dirty="0">
                <a:ln>
                  <a:noFill/>
                </a:ln>
                <a:solidFill>
                  <a:srgbClr val="FFFF00"/>
                </a:solidFill>
                <a:effectLst/>
                <a:uLnTx/>
                <a:uFillTx/>
                <a:latin typeface="Segoe Print" panose="02000600000000000000" pitchFamily="2" charset="0"/>
              </a:rPr>
              <a:t>(middle aged) </a:t>
            </a:r>
            <a:r>
              <a:rPr kumimoji="0" lang="en-US" sz="2400" b="0" i="0" u="none" strike="noStrike" kern="1200" cap="none" spc="0" normalizeH="0" baseline="0" noProof="0" dirty="0">
                <a:ln>
                  <a:noFill/>
                </a:ln>
                <a:solidFill>
                  <a:srgbClr val="FFC000"/>
                </a:solidFill>
                <a:effectLst/>
                <a:uLnTx/>
                <a:uFillTx/>
                <a:latin typeface="Segoe Print" panose="02000600000000000000" pitchFamily="2" charset="0"/>
              </a:rPr>
              <a:t>SNRs</a:t>
            </a:r>
          </a:p>
        </p:txBody>
      </p:sp>
      <p:sp>
        <p:nvSpPr>
          <p:cNvPr id="46" name="TextBox 7">
            <a:extLst>
              <a:ext uri="{FF2B5EF4-FFF2-40B4-BE49-F238E27FC236}">
                <a16:creationId xmlns:a16="http://schemas.microsoft.com/office/drawing/2014/main" id="{51228ACD-E09D-2EF9-0392-AF31A7DC160C}"/>
              </a:ext>
            </a:extLst>
          </p:cNvPr>
          <p:cNvSpPr txBox="1"/>
          <p:nvPr/>
        </p:nvSpPr>
        <p:spPr>
          <a:xfrm rot="583027">
            <a:off x="454762" y="5665926"/>
            <a:ext cx="298246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To keep in mind: only in the Northern </a:t>
            </a:r>
            <a:r>
              <a:rPr kumimoji="0" lang="en-US" sz="2000" b="0" i="0" u="none" strike="noStrike" kern="1200" cap="none" spc="0" normalizeH="0" baseline="0" noProof="0" dirty="0" err="1">
                <a:ln>
                  <a:noFill/>
                </a:ln>
                <a:solidFill>
                  <a:prstClr val="white"/>
                </a:solidFill>
                <a:effectLst/>
                <a:uLnTx/>
                <a:uFillTx/>
                <a:latin typeface="Segoe Print" panose="02000600000000000000" pitchFamily="2" charset="0"/>
                <a:ea typeface="+mn-ea"/>
                <a:cs typeface="+mn-cs"/>
              </a:rPr>
              <a:t>Emisphere</a:t>
            </a:r>
            <a:r>
              <a:rPr kumimoji="0" lang="en-US" sz="2000" b="0" i="0" u="none" strike="noStrike" kern="1200" cap="none" spc="0" normalizeH="0" baseline="0" noProof="0" dirty="0">
                <a:ln>
                  <a:noFill/>
                </a:ln>
                <a:solidFill>
                  <a:prstClr val="white"/>
                </a:solidFill>
                <a:effectLst/>
                <a:uLnTx/>
                <a:uFillTx/>
                <a:latin typeface="Segoe Print" panose="02000600000000000000" pitchFamily="2" charset="0"/>
                <a:ea typeface="+mn-ea"/>
                <a:cs typeface="+mn-cs"/>
              </a:rPr>
              <a:t>!!!</a:t>
            </a:r>
          </a:p>
        </p:txBody>
      </p:sp>
      <p:pic>
        <p:nvPicPr>
          <p:cNvPr id="6" name="Immagine 5">
            <a:extLst>
              <a:ext uri="{FF2B5EF4-FFF2-40B4-BE49-F238E27FC236}">
                <a16:creationId xmlns:a16="http://schemas.microsoft.com/office/drawing/2014/main" id="{0DE384BF-F37A-87C2-D814-F14059129B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770125" y="10856"/>
            <a:ext cx="532288" cy="797887"/>
          </a:xfrm>
          <a:prstGeom prst="rect">
            <a:avLst/>
          </a:prstGeom>
        </p:spPr>
      </p:pic>
    </p:spTree>
    <p:extLst>
      <p:ext uri="{BB962C8B-B14F-4D97-AF65-F5344CB8AC3E}">
        <p14:creationId xmlns:p14="http://schemas.microsoft.com/office/powerpoint/2010/main" val="14011653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wipe(up)">
                                      <p:cBhvr>
                                        <p:cTn id="14" dur="500"/>
                                        <p:tgtEl>
                                          <p:spTgt spid="44"/>
                                        </p:tgtEl>
                                      </p:cBhvr>
                                    </p:animEffect>
                                  </p:childTnLst>
                                </p:cTn>
                              </p:par>
                            </p:childTnLst>
                          </p:cTn>
                        </p:par>
                        <p:par>
                          <p:cTn id="15" fill="hold">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wipe(up)">
                                      <p:cBhvr>
                                        <p:cTn id="1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4" grpId="0" animBg="1"/>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F40643E-DF58-98BD-FB56-ED30810A02AB}"/>
              </a:ext>
            </a:extLst>
          </p:cNvPr>
          <p:cNvSpPr/>
          <p:nvPr/>
        </p:nvSpPr>
        <p:spPr>
          <a:xfrm>
            <a:off x="1168303" y="0"/>
            <a:ext cx="9600634" cy="1723549"/>
          </a:xfrm>
          <a:prstGeom prst="rect">
            <a:avLst/>
          </a:prstGeom>
          <a:noFill/>
          <a:scene3d>
            <a:camera prst="orthographicFront">
              <a:rot lat="20999999" lon="0" rev="0"/>
            </a:camera>
            <a:lightRig rig="glow" dir="tl">
              <a:rot lat="0" lon="0" rev="5400000"/>
            </a:lightRig>
          </a:scene3d>
          <a:sp3d>
            <a:bevelT w="139700" prst="cross"/>
          </a:sp3d>
        </p:spPr>
        <p:txBody>
          <a:bodyPr wrap="square" lIns="91440" tIns="45720" rIns="91440" bIns="45720">
            <a:spAutoFit/>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Other 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rPr>
              <a:t>A.L.</a:t>
            </a:r>
            <a:endParaRPr kumimoji="0" lang="it-IT" sz="4000" b="1" i="0" u="none" strike="noStrike" kern="1200" cap="none" spc="0" normalizeH="0" baseline="0" noProof="0" dirty="0">
              <a:ln w="11430"/>
              <a:solidFill>
                <a:prstClr val="white"/>
              </a:solidFill>
              <a:effectLst>
                <a:outerShdw blurRad="80000" dist="40000" dir="5040000" algn="tl">
                  <a:prstClr val="white">
                    <a:alpha val="30000"/>
                  </a:prstClr>
                </a:outerShdw>
                <a:reflection stA="30000" endPos="45000" dir="5400000" sy="-100000" algn="bl" rotWithShape="0"/>
              </a:effectLst>
              <a:uLnTx/>
              <a:uFillTx/>
              <a:latin typeface="Tempus Sans ITC" panose="04020404030D07020202" pitchFamily="82" charset="0"/>
              <a:ea typeface="Handwriting - Dakota" charset="0"/>
              <a:cs typeface="Handwriting - Dakota" charset="0"/>
            </a:endParaRPr>
          </a:p>
        </p:txBody>
      </p:sp>
      <p:pic>
        <p:nvPicPr>
          <p:cNvPr id="4" name="Immagine 3">
            <a:extLst>
              <a:ext uri="{FF2B5EF4-FFF2-40B4-BE49-F238E27FC236}">
                <a16:creationId xmlns:a16="http://schemas.microsoft.com/office/drawing/2014/main" id="{3963F0FE-448A-2DD7-D631-FD7F4A4BB1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442" y="1943392"/>
            <a:ext cx="5909238" cy="4730065"/>
          </a:xfrm>
          <a:prstGeom prst="rect">
            <a:avLst/>
          </a:prstGeom>
        </p:spPr>
      </p:pic>
      <p:pic>
        <p:nvPicPr>
          <p:cNvPr id="5" name="Immagine 4">
            <a:extLst>
              <a:ext uri="{FF2B5EF4-FFF2-40B4-BE49-F238E27FC236}">
                <a16:creationId xmlns:a16="http://schemas.microsoft.com/office/drawing/2014/main" id="{FCAFDE28-B64D-3FB8-1599-D0206C48AE75}"/>
              </a:ext>
            </a:extLst>
          </p:cNvPr>
          <p:cNvPicPr>
            <a:picLocks noChangeAspect="1"/>
          </p:cNvPicPr>
          <p:nvPr/>
        </p:nvPicPr>
        <p:blipFill>
          <a:blip r:embed="rId3">
            <a:alphaModFix amt="39000"/>
            <a:extLst>
              <a:ext uri="{28A0092B-C50C-407E-A947-70E740481C1C}">
                <a14:useLocalDpi xmlns:a14="http://schemas.microsoft.com/office/drawing/2010/main" val="0"/>
              </a:ext>
            </a:extLst>
          </a:blip>
          <a:stretch>
            <a:fillRect/>
          </a:stretch>
        </p:blipFill>
        <p:spPr>
          <a:xfrm>
            <a:off x="6129322" y="1941204"/>
            <a:ext cx="5909238" cy="4730065"/>
          </a:xfrm>
          <a:prstGeom prst="rect">
            <a:avLst/>
          </a:prstGeom>
        </p:spPr>
      </p:pic>
      <p:grpSp>
        <p:nvGrpSpPr>
          <p:cNvPr id="13" name="Gruppo 12">
            <a:extLst>
              <a:ext uri="{FF2B5EF4-FFF2-40B4-BE49-F238E27FC236}">
                <a16:creationId xmlns:a16="http://schemas.microsoft.com/office/drawing/2014/main" id="{2DE7E62C-F801-C538-A32C-3483E71EBE63}"/>
              </a:ext>
            </a:extLst>
          </p:cNvPr>
          <p:cNvGrpSpPr/>
          <p:nvPr/>
        </p:nvGrpSpPr>
        <p:grpSpPr>
          <a:xfrm>
            <a:off x="6295927" y="1971982"/>
            <a:ext cx="5425977" cy="4625148"/>
            <a:chOff x="4128066" y="2197073"/>
            <a:chExt cx="4265323" cy="3258331"/>
          </a:xfrm>
        </p:grpSpPr>
        <p:sp>
          <p:nvSpPr>
            <p:cNvPr id="6" name="CasellaDiTesto 5">
              <a:extLst>
                <a:ext uri="{FF2B5EF4-FFF2-40B4-BE49-F238E27FC236}">
                  <a16:creationId xmlns:a16="http://schemas.microsoft.com/office/drawing/2014/main" id="{B99EE637-B01C-69A4-FD7D-BA3D8DD7F868}"/>
                </a:ext>
              </a:extLst>
            </p:cNvPr>
            <p:cNvSpPr txBox="1"/>
            <p:nvPr/>
          </p:nvSpPr>
          <p:spPr>
            <a:xfrm>
              <a:off x="4166166" y="2197073"/>
              <a:ext cx="1877157" cy="1539443"/>
            </a:xfrm>
            <a:prstGeom prst="rect">
              <a:avLst/>
            </a:prstGeom>
            <a:noFill/>
            <a:ln>
              <a:noFill/>
            </a:ln>
          </p:spPr>
          <p:txBody>
            <a:bodyPr wrap="square" rtlCol="0">
              <a:spAutoFit/>
            </a:bodyPr>
            <a:lstStyle/>
            <a:p>
              <a:pPr algn="ctr"/>
              <a:r>
                <a:rPr lang="en-US" sz="2400" dirty="0">
                  <a:solidFill>
                    <a:schemeClr val="bg1"/>
                  </a:solidFill>
                  <a:latin typeface="Segoe Print" panose="02000600000000000000" pitchFamily="2" charset="0"/>
                </a:rPr>
                <a:t>SNRs? </a:t>
              </a:r>
            </a:p>
            <a:p>
              <a:endParaRPr lang="en-US" sz="1200" dirty="0">
                <a:solidFill>
                  <a:schemeClr val="bg1"/>
                </a:solidFill>
                <a:latin typeface="Segoe Print" panose="02000600000000000000" pitchFamily="2" charset="0"/>
                <a:sym typeface="Wingdings" panose="05000000000000000000" pitchFamily="2" charset="2"/>
              </a:endParaRPr>
            </a:p>
            <a:p>
              <a:pPr algn="ctr"/>
              <a:r>
                <a:rPr lang="en-US" dirty="0">
                  <a:solidFill>
                    <a:schemeClr val="bg1"/>
                  </a:solidFill>
                  <a:latin typeface="Segoe Print" panose="02000600000000000000" pitchFamily="2" charset="0"/>
                  <a:sym typeface="Wingdings" panose="05000000000000000000" pitchFamily="2" charset="2"/>
                </a:rPr>
                <a:t>Maybe </a:t>
              </a:r>
              <a:r>
                <a:rPr lang="en-US" dirty="0">
                  <a:solidFill>
                    <a:srgbClr val="FFC000"/>
                  </a:solidFill>
                  <a:latin typeface="Segoe Print" panose="02000600000000000000" pitchFamily="2" charset="0"/>
                  <a:sym typeface="Wingdings" panose="05000000000000000000" pitchFamily="2" charset="2"/>
                </a:rPr>
                <a:t>Illuminated clouds</a:t>
              </a:r>
            </a:p>
            <a:p>
              <a:pPr algn="ctr"/>
              <a:endParaRPr lang="en-US" dirty="0">
                <a:solidFill>
                  <a:srgbClr val="FFC000"/>
                </a:solidFill>
                <a:latin typeface="Segoe Print" panose="02000600000000000000" pitchFamily="2" charset="0"/>
                <a:sym typeface="Wingdings" panose="05000000000000000000" pitchFamily="2" charset="2"/>
              </a:endParaRPr>
            </a:p>
            <a:p>
              <a:r>
                <a:rPr lang="en-US" sz="1200" dirty="0">
                  <a:solidFill>
                    <a:schemeClr val="bg1"/>
                  </a:solidFill>
                  <a:latin typeface="Kristen ITC" panose="03050502040202030202" pitchFamily="66" charset="0"/>
                </a:rPr>
                <a:t>W51 region</a:t>
              </a:r>
            </a:p>
            <a:p>
              <a:r>
                <a:rPr lang="en-US" sz="1200" dirty="0">
                  <a:solidFill>
                    <a:schemeClr val="bg1"/>
                  </a:solidFill>
                  <a:latin typeface="Kristen ITC" panose="03050502040202030202" pitchFamily="66" charset="0"/>
                </a:rPr>
                <a:t> </a:t>
              </a:r>
              <a:r>
                <a:rPr lang="en-US" sz="900" dirty="0">
                  <a:solidFill>
                    <a:srgbClr val="FFFF00"/>
                  </a:solidFill>
                  <a:latin typeface="Kristen ITC" panose="03050502040202030202" pitchFamily="66" charset="0"/>
                </a:rPr>
                <a:t>[Sunny &amp; Cardillo in review], </a:t>
              </a:r>
            </a:p>
            <a:p>
              <a:r>
                <a:rPr lang="en-US" sz="1200" dirty="0">
                  <a:solidFill>
                    <a:schemeClr val="bg1"/>
                  </a:solidFill>
                  <a:latin typeface="Kristen ITC" panose="03050502040202030202" pitchFamily="66" charset="0"/>
                </a:rPr>
                <a:t>LHAASO 0341 </a:t>
              </a:r>
              <a:r>
                <a:rPr lang="en-US" sz="1000" dirty="0">
                  <a:solidFill>
                    <a:srgbClr val="FFFF00"/>
                  </a:solidFill>
                  <a:latin typeface="Kristen ITC" panose="03050502040202030202" pitchFamily="66" charset="0"/>
                </a:rPr>
                <a:t>[</a:t>
              </a:r>
              <a:r>
                <a:rPr lang="en-US" sz="900" dirty="0">
                  <a:solidFill>
                    <a:srgbClr val="FFFF00"/>
                  </a:solidFill>
                  <a:latin typeface="Kristen ITC" panose="03050502040202030202" pitchFamily="66" charset="0"/>
                </a:rPr>
                <a:t>Roy, Sunny+ submitted]</a:t>
              </a:r>
              <a:r>
                <a:rPr lang="en-US" sz="1000" dirty="0">
                  <a:solidFill>
                    <a:schemeClr val="bg1"/>
                  </a:solidFill>
                  <a:latin typeface="Segoe Print" panose="02000600000000000000" pitchFamily="2" charset="0"/>
                  <a:sym typeface="Wingdings" panose="05000000000000000000" pitchFamily="2" charset="2"/>
                </a:rPr>
                <a:t> </a:t>
              </a:r>
              <a:endParaRPr lang="en-US" sz="1200" dirty="0">
                <a:solidFill>
                  <a:schemeClr val="bg1"/>
                </a:solidFill>
                <a:latin typeface="Segoe Print" panose="02000600000000000000" pitchFamily="2" charset="0"/>
                <a:sym typeface="Wingdings" panose="05000000000000000000" pitchFamily="2" charset="2"/>
              </a:endParaRPr>
            </a:p>
          </p:txBody>
        </p:sp>
        <p:sp>
          <p:nvSpPr>
            <p:cNvPr id="8" name="CasellaDiTesto 7">
              <a:extLst>
                <a:ext uri="{FF2B5EF4-FFF2-40B4-BE49-F238E27FC236}">
                  <a16:creationId xmlns:a16="http://schemas.microsoft.com/office/drawing/2014/main" id="{944B64D9-97B0-73B8-05FD-83B74AA2B7EE}"/>
                </a:ext>
              </a:extLst>
            </p:cNvPr>
            <p:cNvSpPr txBox="1"/>
            <p:nvPr/>
          </p:nvSpPr>
          <p:spPr>
            <a:xfrm>
              <a:off x="6319705" y="2197073"/>
              <a:ext cx="2073684" cy="1420189"/>
            </a:xfrm>
            <a:prstGeom prst="rect">
              <a:avLst/>
            </a:prstGeom>
            <a:noFill/>
            <a:ln>
              <a:noFill/>
            </a:ln>
          </p:spPr>
          <p:txBody>
            <a:bodyPr wrap="square" rtlCol="0">
              <a:spAutoFit/>
            </a:bodyPr>
            <a:lstStyle/>
            <a:p>
              <a:pPr algn="ctr"/>
              <a:r>
                <a:rPr lang="en-US" sz="2400" dirty="0">
                  <a:solidFill>
                    <a:schemeClr val="bg1"/>
                  </a:solidFill>
                  <a:latin typeface="Segoe Print" panose="02000600000000000000" pitchFamily="2" charset="0"/>
                </a:rPr>
                <a:t>YMCs</a:t>
              </a:r>
            </a:p>
            <a:p>
              <a:endParaRPr lang="en-US" sz="1200" dirty="0">
                <a:solidFill>
                  <a:srgbClr val="FFC000"/>
                </a:solidFill>
                <a:latin typeface="Segoe Print" panose="02000600000000000000" pitchFamily="2" charset="0"/>
                <a:sym typeface="Wingdings" panose="05000000000000000000" pitchFamily="2" charset="2"/>
              </a:endParaRPr>
            </a:p>
            <a:p>
              <a:r>
                <a:rPr lang="en-US" sz="1400" dirty="0">
                  <a:solidFill>
                    <a:srgbClr val="FFC000"/>
                  </a:solidFill>
                  <a:latin typeface="Segoe Print" panose="02000600000000000000" pitchFamily="2" charset="0"/>
                  <a:sym typeface="Wingdings" panose="05000000000000000000" pitchFamily="2" charset="2"/>
                </a:rPr>
                <a:t>Acceleration at 1 </a:t>
              </a:r>
              <a:r>
                <a:rPr lang="en-US" sz="1400" dirty="0" err="1">
                  <a:solidFill>
                    <a:srgbClr val="FFC000"/>
                  </a:solidFill>
                  <a:latin typeface="Segoe Print" panose="02000600000000000000" pitchFamily="2" charset="0"/>
                  <a:sym typeface="Wingdings" panose="05000000000000000000" pitchFamily="2" charset="2"/>
                </a:rPr>
                <a:t>PeV</a:t>
              </a:r>
              <a:r>
                <a:rPr lang="en-US" sz="1400" dirty="0">
                  <a:solidFill>
                    <a:srgbClr val="FFC000"/>
                  </a:solidFill>
                  <a:latin typeface="Segoe Print" panose="02000600000000000000" pitchFamily="2" charset="0"/>
                  <a:sym typeface="Wingdings" panose="05000000000000000000" pitchFamily="2" charset="2"/>
                </a:rPr>
                <a:t> </a:t>
              </a:r>
              <a:r>
                <a:rPr lang="en-US" sz="1400" dirty="0">
                  <a:solidFill>
                    <a:schemeClr val="bg1"/>
                  </a:solidFill>
                  <a:latin typeface="Segoe Print" panose="02000600000000000000" pitchFamily="2" charset="0"/>
                  <a:sym typeface="Wingdings" panose="05000000000000000000" pitchFamily="2" charset="2"/>
                </a:rPr>
                <a:t>at Wind Termination Shocks </a:t>
              </a:r>
              <a:r>
                <a:rPr lang="en-US" sz="900" dirty="0">
                  <a:solidFill>
                    <a:srgbClr val="FFFF00"/>
                  </a:solidFill>
                  <a:latin typeface="Segoe Print" panose="02000600000000000000" pitchFamily="2" charset="0"/>
                  <a:sym typeface="Wingdings" panose="05000000000000000000" pitchFamily="2" charset="2"/>
                </a:rPr>
                <a:t>[Morlino 2021, Vieu et al. 2022]</a:t>
              </a:r>
            </a:p>
            <a:p>
              <a:endParaRPr lang="en-US" sz="1200" dirty="0">
                <a:solidFill>
                  <a:schemeClr val="bg1"/>
                </a:solidFill>
                <a:latin typeface="Segoe Print" panose="02000600000000000000" pitchFamily="2" charset="0"/>
                <a:sym typeface="Wingdings" panose="05000000000000000000" pitchFamily="2" charset="2"/>
              </a:endParaRPr>
            </a:p>
            <a:p>
              <a:r>
                <a:rPr lang="en-US" sz="1400" dirty="0">
                  <a:solidFill>
                    <a:schemeClr val="bg1"/>
                  </a:solidFill>
                  <a:latin typeface="Segoe Print" panose="02000600000000000000" pitchFamily="2" charset="0"/>
                  <a:sym typeface="Wingdings" panose="05000000000000000000" pitchFamily="2" charset="2"/>
                </a:rPr>
                <a:t>Statistical study </a:t>
              </a:r>
              <a:r>
                <a:rPr lang="en-US" sz="1400" dirty="0">
                  <a:solidFill>
                    <a:srgbClr val="FFC000"/>
                  </a:solidFill>
                  <a:latin typeface="Segoe Print" panose="02000600000000000000" pitchFamily="2" charset="0"/>
                  <a:sym typeface="Wingdings" panose="05000000000000000000" pitchFamily="2" charset="2"/>
                </a:rPr>
                <a:t>limits the parameter range </a:t>
              </a:r>
              <a:r>
                <a:rPr lang="en-US" sz="900" dirty="0">
                  <a:solidFill>
                    <a:srgbClr val="FFFF00"/>
                  </a:solidFill>
                  <a:latin typeface="Segoe Print" panose="02000600000000000000" pitchFamily="2" charset="0"/>
                  <a:sym typeface="Wingdings" panose="05000000000000000000" pitchFamily="2" charset="2"/>
                </a:rPr>
                <a:t>[Batzofin+26]</a:t>
              </a:r>
            </a:p>
            <a:p>
              <a:endParaRPr lang="en-US" sz="1200" dirty="0">
                <a:solidFill>
                  <a:srgbClr val="FFFF00"/>
                </a:solidFill>
                <a:latin typeface="Segoe Print" panose="02000600000000000000" pitchFamily="2" charset="0"/>
                <a:sym typeface="Wingdings" panose="05000000000000000000" pitchFamily="2" charset="2"/>
              </a:endParaRPr>
            </a:p>
          </p:txBody>
        </p:sp>
        <p:sp>
          <p:nvSpPr>
            <p:cNvPr id="10" name="CasellaDiTesto 9">
              <a:extLst>
                <a:ext uri="{FF2B5EF4-FFF2-40B4-BE49-F238E27FC236}">
                  <a16:creationId xmlns:a16="http://schemas.microsoft.com/office/drawing/2014/main" id="{5F63FA78-D60D-E1C7-843B-F7D13A03903C}"/>
                </a:ext>
              </a:extLst>
            </p:cNvPr>
            <p:cNvSpPr txBox="1"/>
            <p:nvPr/>
          </p:nvSpPr>
          <p:spPr>
            <a:xfrm>
              <a:off x="4128066" y="3824887"/>
              <a:ext cx="2062654" cy="1604490"/>
            </a:xfrm>
            <a:prstGeom prst="rect">
              <a:avLst/>
            </a:prstGeom>
            <a:noFill/>
            <a:ln>
              <a:noFill/>
            </a:ln>
          </p:spPr>
          <p:txBody>
            <a:bodyPr wrap="square" rtlCol="0">
              <a:spAutoFit/>
            </a:bodyPr>
            <a:lstStyle/>
            <a:p>
              <a:pPr algn="ctr"/>
              <a:r>
                <a:rPr lang="en-US" sz="2400" dirty="0">
                  <a:solidFill>
                    <a:schemeClr val="bg1"/>
                  </a:solidFill>
                  <a:latin typeface="Segoe Print" panose="02000600000000000000" pitchFamily="2" charset="0"/>
                </a:rPr>
                <a:t>MQs</a:t>
              </a:r>
            </a:p>
            <a:p>
              <a:endParaRPr lang="en-US" sz="1400" dirty="0">
                <a:solidFill>
                  <a:srgbClr val="FFC000"/>
                </a:solidFill>
                <a:latin typeface="Segoe Print" panose="02000600000000000000" pitchFamily="2" charset="0"/>
                <a:sym typeface="Wingdings" panose="05000000000000000000" pitchFamily="2" charset="2"/>
              </a:endParaRPr>
            </a:p>
            <a:p>
              <a:r>
                <a:rPr lang="en-US" sz="1400" dirty="0">
                  <a:solidFill>
                    <a:srgbClr val="FFC000"/>
                  </a:solidFill>
                  <a:latin typeface="Segoe Print" panose="02000600000000000000" pitchFamily="2" charset="0"/>
                  <a:sym typeface="Wingdings" panose="05000000000000000000" pitchFamily="2" charset="2"/>
                </a:rPr>
                <a:t>Natural interpretation </a:t>
              </a:r>
              <a:r>
                <a:rPr lang="en-US" sz="1400" dirty="0">
                  <a:solidFill>
                    <a:schemeClr val="bg1"/>
                  </a:solidFill>
                  <a:latin typeface="Segoe Print" panose="02000600000000000000" pitchFamily="2" charset="0"/>
                  <a:sym typeface="Wingdings" panose="05000000000000000000" pitchFamily="2" charset="2"/>
                </a:rPr>
                <a:t>of both CR and gamma-ray data </a:t>
              </a:r>
              <a:r>
                <a:rPr lang="en-US" sz="1000" dirty="0">
                  <a:solidFill>
                    <a:srgbClr val="FFFF00"/>
                  </a:solidFill>
                  <a:latin typeface="Segoe Print" panose="02000600000000000000" pitchFamily="2" charset="0"/>
                  <a:sym typeface="Wingdings" panose="05000000000000000000" pitchFamily="2" charset="2"/>
                </a:rPr>
                <a:t>[Kaci, </a:t>
              </a:r>
              <a:r>
                <a:rPr lang="en-US" sz="1000" dirty="0" err="1">
                  <a:solidFill>
                    <a:srgbClr val="FFFF00"/>
                  </a:solidFill>
                  <a:latin typeface="Segoe Print" panose="02000600000000000000" pitchFamily="2" charset="0"/>
                  <a:sym typeface="Wingdings" panose="05000000000000000000" pitchFamily="2" charset="2"/>
                </a:rPr>
                <a:t>Giacinti</a:t>
              </a:r>
              <a:r>
                <a:rPr lang="en-US" sz="1000" dirty="0">
                  <a:solidFill>
                    <a:srgbClr val="FFFF00"/>
                  </a:solidFill>
                  <a:latin typeface="Segoe Print" panose="02000600000000000000" pitchFamily="2" charset="0"/>
                  <a:sym typeface="Wingdings" panose="05000000000000000000" pitchFamily="2" charset="2"/>
                </a:rPr>
                <a:t>, Aharonian 2025]…</a:t>
              </a:r>
            </a:p>
            <a:p>
              <a:endParaRPr lang="en-US" sz="1000" dirty="0">
                <a:solidFill>
                  <a:srgbClr val="FFFF00"/>
                </a:solidFill>
                <a:latin typeface="Segoe Print" panose="02000600000000000000" pitchFamily="2" charset="0"/>
                <a:sym typeface="Wingdings" panose="05000000000000000000" pitchFamily="2" charset="2"/>
              </a:endParaRPr>
            </a:p>
            <a:p>
              <a:r>
                <a:rPr lang="en-US" sz="1000" dirty="0">
                  <a:solidFill>
                    <a:srgbClr val="FFFF00"/>
                  </a:solidFill>
                  <a:latin typeface="Segoe Print" panose="02000600000000000000" pitchFamily="2" charset="0"/>
                  <a:sym typeface="Wingdings" panose="05000000000000000000" pitchFamily="2" charset="2"/>
                </a:rPr>
                <a:t> </a:t>
              </a:r>
              <a:r>
                <a:rPr lang="en-US" sz="1200" dirty="0">
                  <a:solidFill>
                    <a:srgbClr val="FFFF00"/>
                  </a:solidFill>
                  <a:latin typeface="Segoe Print" panose="02000600000000000000" pitchFamily="2" charset="0"/>
                  <a:sym typeface="Wingdings" panose="05000000000000000000" pitchFamily="2" charset="2"/>
                </a:rPr>
                <a:t>BUT f</a:t>
              </a:r>
              <a:r>
                <a:rPr lang="en-US" sz="1400" dirty="0">
                  <a:solidFill>
                    <a:schemeClr val="bg1"/>
                  </a:solidFill>
                  <a:latin typeface="Segoe Print" panose="02000600000000000000" pitchFamily="2" charset="0"/>
                  <a:sym typeface="Wingdings" panose="05000000000000000000" pitchFamily="2" charset="2"/>
                </a:rPr>
                <a:t>rom MW data </a:t>
              </a:r>
              <a:r>
                <a:rPr lang="en-US" sz="1400" dirty="0">
                  <a:solidFill>
                    <a:srgbClr val="FFC000"/>
                  </a:solidFill>
                  <a:latin typeface="Segoe Print" panose="02000600000000000000" pitchFamily="2" charset="0"/>
                  <a:sym typeface="Wingdings" panose="05000000000000000000" pitchFamily="2" charset="2"/>
                </a:rPr>
                <a:t>: only some %</a:t>
              </a:r>
              <a:r>
                <a:rPr lang="en-US" sz="1400" dirty="0">
                  <a:solidFill>
                    <a:schemeClr val="bg1"/>
                  </a:solidFill>
                  <a:latin typeface="Segoe Print" panose="02000600000000000000" pitchFamily="2" charset="0"/>
                  <a:sym typeface="Wingdings" panose="05000000000000000000" pitchFamily="2" charset="2"/>
                </a:rPr>
                <a:t> of MQs can contribute </a:t>
              </a:r>
              <a:r>
                <a:rPr lang="en-US" sz="1000" dirty="0">
                  <a:solidFill>
                    <a:srgbClr val="FFFF00"/>
                  </a:solidFill>
                  <a:latin typeface="Segoe Print" panose="02000600000000000000" pitchFamily="2" charset="0"/>
                  <a:sym typeface="Wingdings" panose="05000000000000000000" pitchFamily="2" charset="2"/>
                </a:rPr>
                <a:t>[Vecchiotti+26]</a:t>
              </a:r>
              <a:endParaRPr lang="en-US" sz="1400" dirty="0">
                <a:solidFill>
                  <a:srgbClr val="FFFF00"/>
                </a:solidFill>
                <a:latin typeface="Segoe Print" panose="02000600000000000000" pitchFamily="2" charset="0"/>
                <a:sym typeface="Wingdings" panose="05000000000000000000" pitchFamily="2" charset="2"/>
              </a:endParaRPr>
            </a:p>
          </p:txBody>
        </p:sp>
        <p:sp>
          <p:nvSpPr>
            <p:cNvPr id="12" name="CasellaDiTesto 11">
              <a:extLst>
                <a:ext uri="{FF2B5EF4-FFF2-40B4-BE49-F238E27FC236}">
                  <a16:creationId xmlns:a16="http://schemas.microsoft.com/office/drawing/2014/main" id="{079D5FB6-B0A8-B3C7-3A73-033C3CC9B55F}"/>
                </a:ext>
              </a:extLst>
            </p:cNvPr>
            <p:cNvSpPr txBox="1"/>
            <p:nvPr/>
          </p:nvSpPr>
          <p:spPr>
            <a:xfrm>
              <a:off x="6380875" y="3850914"/>
              <a:ext cx="2012514" cy="1604490"/>
            </a:xfrm>
            <a:prstGeom prst="rect">
              <a:avLst/>
            </a:prstGeom>
            <a:noFill/>
            <a:ln>
              <a:noFill/>
            </a:ln>
          </p:spPr>
          <p:txBody>
            <a:bodyPr wrap="square" rtlCol="0">
              <a:spAutoFit/>
            </a:bodyPr>
            <a:lstStyle/>
            <a:p>
              <a:pPr algn="ctr"/>
              <a:r>
                <a:rPr lang="en-US" sz="2400" dirty="0" err="1">
                  <a:solidFill>
                    <a:schemeClr val="bg1"/>
                  </a:solidFill>
                  <a:latin typeface="Segoe Print" panose="02000600000000000000" pitchFamily="2" charset="0"/>
                </a:rPr>
                <a:t>PWNe</a:t>
              </a:r>
              <a:endParaRPr lang="en-US" sz="2400" dirty="0">
                <a:solidFill>
                  <a:schemeClr val="bg1"/>
                </a:solidFill>
                <a:latin typeface="Segoe Print" panose="02000600000000000000" pitchFamily="2" charset="0"/>
              </a:endParaRPr>
            </a:p>
            <a:p>
              <a:endParaRPr lang="en-US" sz="1400" dirty="0">
                <a:solidFill>
                  <a:srgbClr val="FFC000"/>
                </a:solidFill>
                <a:latin typeface="Segoe Print" panose="02000600000000000000" pitchFamily="2" charset="0"/>
                <a:sym typeface="Wingdings" panose="05000000000000000000" pitchFamily="2" charset="2"/>
              </a:endParaRPr>
            </a:p>
            <a:p>
              <a:pPr algn="ctr"/>
              <a:r>
                <a:rPr lang="en-US" sz="1600" dirty="0">
                  <a:solidFill>
                    <a:srgbClr val="FFC000"/>
                  </a:solidFill>
                  <a:latin typeface="Segoe Print" panose="02000600000000000000" pitchFamily="2" charset="0"/>
                  <a:sym typeface="Wingdings" panose="05000000000000000000" pitchFamily="2" charset="2"/>
                </a:rPr>
                <a:t>The majority! </a:t>
              </a:r>
              <a:r>
                <a:rPr lang="en-US" sz="1600" dirty="0">
                  <a:solidFill>
                    <a:schemeClr val="bg1"/>
                  </a:solidFill>
                  <a:latin typeface="Segoe Print" panose="02000600000000000000" pitchFamily="2" charset="0"/>
                  <a:sym typeface="Wingdings" panose="05000000000000000000" pitchFamily="2" charset="2"/>
                </a:rPr>
                <a:t>(statistics)</a:t>
              </a:r>
            </a:p>
            <a:p>
              <a:endParaRPr lang="en-US" sz="1400" dirty="0">
                <a:solidFill>
                  <a:srgbClr val="FFC000"/>
                </a:solidFill>
                <a:latin typeface="Segoe Print" panose="02000600000000000000" pitchFamily="2" charset="0"/>
                <a:sym typeface="Wingdings" panose="05000000000000000000" pitchFamily="2" charset="2"/>
              </a:endParaRPr>
            </a:p>
            <a:p>
              <a:r>
                <a:rPr lang="en-US" sz="1600" dirty="0">
                  <a:solidFill>
                    <a:srgbClr val="FFC000"/>
                  </a:solidFill>
                  <a:latin typeface="Segoe Print" panose="02000600000000000000" pitchFamily="2" charset="0"/>
                  <a:sym typeface="Wingdings" panose="05000000000000000000" pitchFamily="2" charset="2"/>
                </a:rPr>
                <a:t>Leptonic origin </a:t>
              </a:r>
              <a:r>
                <a:rPr lang="en-US" sz="1600" dirty="0">
                  <a:solidFill>
                    <a:schemeClr val="bg1"/>
                  </a:solidFill>
                  <a:latin typeface="Segoe Print" panose="02000600000000000000" pitchFamily="2" charset="0"/>
                  <a:sym typeface="Wingdings" panose="05000000000000000000" pitchFamily="2" charset="2"/>
                </a:rPr>
                <a:t>of gamma-rays &gt; 100 TeV </a:t>
              </a:r>
              <a:r>
                <a:rPr lang="en-US" sz="1600" dirty="0">
                  <a:solidFill>
                    <a:srgbClr val="FFC000"/>
                  </a:solidFill>
                  <a:latin typeface="Segoe Print" panose="02000600000000000000" pitchFamily="2" charset="0"/>
                  <a:sym typeface="Wingdings" panose="05000000000000000000" pitchFamily="2" charset="2"/>
                </a:rPr>
                <a:t>is possible!!! </a:t>
              </a:r>
              <a:r>
                <a:rPr lang="en-US" sz="1000" dirty="0">
                  <a:solidFill>
                    <a:srgbClr val="FFFF00"/>
                  </a:solidFill>
                  <a:latin typeface="Segoe Print" panose="02000600000000000000" pitchFamily="2" charset="0"/>
                  <a:sym typeface="Wingdings" panose="05000000000000000000" pitchFamily="2" charset="2"/>
                </a:rPr>
                <a:t>[</a:t>
              </a:r>
              <a:r>
                <a:rPr lang="en-US" sz="1000" dirty="0" err="1">
                  <a:solidFill>
                    <a:srgbClr val="FFFF00"/>
                  </a:solidFill>
                  <a:latin typeface="Segoe Print" panose="02000600000000000000" pitchFamily="2" charset="0"/>
                  <a:sym typeface="Wingdings" panose="05000000000000000000" pitchFamily="2" charset="2"/>
                </a:rPr>
                <a:t>Breuhaus</a:t>
              </a:r>
              <a:r>
                <a:rPr lang="en-US" sz="1000" dirty="0">
                  <a:solidFill>
                    <a:srgbClr val="FFFF00"/>
                  </a:solidFill>
                  <a:latin typeface="Segoe Print" panose="02000600000000000000" pitchFamily="2" charset="0"/>
                  <a:sym typeface="Wingdings" panose="05000000000000000000" pitchFamily="2" charset="2"/>
                </a:rPr>
                <a:t>+ 2022]</a:t>
              </a:r>
              <a:endParaRPr lang="en-US" sz="1200" dirty="0">
                <a:solidFill>
                  <a:srgbClr val="FFFF00"/>
                </a:solidFill>
                <a:latin typeface="Segoe Print" panose="02000600000000000000" pitchFamily="2" charset="0"/>
                <a:sym typeface="Wingdings" panose="05000000000000000000" pitchFamily="2" charset="2"/>
              </a:endParaRPr>
            </a:p>
          </p:txBody>
        </p:sp>
      </p:grpSp>
      <p:sp>
        <p:nvSpPr>
          <p:cNvPr id="9" name="CasellaDiTesto 8">
            <a:extLst>
              <a:ext uri="{FF2B5EF4-FFF2-40B4-BE49-F238E27FC236}">
                <a16:creationId xmlns:a16="http://schemas.microsoft.com/office/drawing/2014/main" id="{E656BD2D-EA2F-A3C5-0159-C9CEF9DD3813}"/>
              </a:ext>
            </a:extLst>
          </p:cNvPr>
          <p:cNvSpPr txBox="1"/>
          <p:nvPr/>
        </p:nvSpPr>
        <p:spPr>
          <a:xfrm rot="21140011">
            <a:off x="9478675" y="279729"/>
            <a:ext cx="2484894"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Yang &amp; Hinton </a:t>
            </a:r>
            <a:r>
              <a:rPr kumimoji="0" lang="en-US" sz="1800" b="1" i="0" u="none" strike="noStrike" kern="1200" cap="none" spc="0" normalizeH="0" noProof="0" dirty="0">
                <a:ln>
                  <a:noFill/>
                </a:ln>
                <a:solidFill>
                  <a:srgbClr val="92D050"/>
                </a:solidFill>
                <a:effectLst/>
                <a:uLnTx/>
                <a:uFillTx/>
                <a:latin typeface="Segoe Print" panose="02000600000000000000" pitchFamily="2" charset="0"/>
                <a:ea typeface="Handwriting - Dakota" charset="0"/>
                <a:cs typeface="Handwriting - Dakota" charset="0"/>
              </a:rPr>
              <a:t>talks</a:t>
            </a:r>
            <a:endParaRPr kumimoji="0" lang="it-IT" sz="18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14" name="CasellaDiTesto 13">
            <a:extLst>
              <a:ext uri="{FF2B5EF4-FFF2-40B4-BE49-F238E27FC236}">
                <a16:creationId xmlns:a16="http://schemas.microsoft.com/office/drawing/2014/main" id="{8BF07799-071E-5B0F-43AE-A6EF892ECFFA}"/>
              </a:ext>
            </a:extLst>
          </p:cNvPr>
          <p:cNvSpPr txBox="1"/>
          <p:nvPr/>
        </p:nvSpPr>
        <p:spPr>
          <a:xfrm>
            <a:off x="6344395" y="1754327"/>
            <a:ext cx="2484894"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92D050"/>
                </a:solidFill>
                <a:effectLst/>
                <a:uLnTx/>
                <a:uFillTx/>
                <a:latin typeface="Segoe Print" panose="02000600000000000000" pitchFamily="2" charset="0"/>
                <a:ea typeface="Handwriting - Dakota" charset="0"/>
                <a:cs typeface="Handwriting - Dakota" charset="0"/>
              </a:rPr>
              <a:t>See Sunny and Celli </a:t>
            </a:r>
            <a:r>
              <a:rPr kumimoji="0" lang="en-US" sz="1200" b="1" i="0" u="none" strike="noStrike" kern="1200" cap="none" spc="0" normalizeH="0" noProof="0" dirty="0">
                <a:ln>
                  <a:noFill/>
                </a:ln>
                <a:solidFill>
                  <a:srgbClr val="92D050"/>
                </a:solidFill>
                <a:effectLst/>
                <a:uLnTx/>
                <a:uFillTx/>
                <a:latin typeface="Segoe Print" panose="02000600000000000000" pitchFamily="2" charset="0"/>
                <a:ea typeface="Handwriting - Dakota" charset="0"/>
                <a:cs typeface="Handwriting - Dakota" charset="0"/>
              </a:rPr>
              <a:t>talks</a:t>
            </a:r>
            <a:endParaRPr kumimoji="0" lang="it-IT" sz="12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7" name="Rettangolo 24">
            <a:extLst>
              <a:ext uri="{FF2B5EF4-FFF2-40B4-BE49-F238E27FC236}">
                <a16:creationId xmlns:a16="http://schemas.microsoft.com/office/drawing/2014/main" id="{ADA45352-5BB1-87BB-0A57-EDD33A40AD13}"/>
              </a:ext>
            </a:extLst>
          </p:cNvPr>
          <p:cNvSpPr/>
          <p:nvPr/>
        </p:nvSpPr>
        <p:spPr>
          <a:xfrm>
            <a:off x="24826" y="0"/>
            <a:ext cx="2908168"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It's</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done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r>
              <a:rPr lang="it-IT" sz="360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a:t>
            </a:r>
            <a:endParaRPr kumimoji="0" lang="it-IT" sz="28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Tree>
    <p:extLst>
      <p:ext uri="{BB962C8B-B14F-4D97-AF65-F5344CB8AC3E}">
        <p14:creationId xmlns:p14="http://schemas.microsoft.com/office/powerpoint/2010/main" val="37196235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CE0C935-663D-562E-997F-1D69D07A8E1A}"/>
              </a:ext>
            </a:extLst>
          </p:cNvPr>
          <p:cNvPicPr>
            <a:picLocks noChangeAspect="1"/>
          </p:cNvPicPr>
          <p:nvPr/>
        </p:nvPicPr>
        <p:blipFill>
          <a:blip r:embed="rId3"/>
          <a:stretch>
            <a:fillRect/>
          </a:stretch>
        </p:blipFill>
        <p:spPr>
          <a:xfrm>
            <a:off x="212262" y="692511"/>
            <a:ext cx="6486208" cy="4336565"/>
          </a:xfrm>
          <a:prstGeom prst="rect">
            <a:avLst/>
          </a:prstGeom>
        </p:spPr>
      </p:pic>
      <p:sp>
        <p:nvSpPr>
          <p:cNvPr id="2" name="TextBox 3">
            <a:extLst>
              <a:ext uri="{FF2B5EF4-FFF2-40B4-BE49-F238E27FC236}">
                <a16:creationId xmlns:a16="http://schemas.microsoft.com/office/drawing/2014/main" id="{42E5B8D6-7546-39CC-94D4-F7B1A756BE5E}"/>
              </a:ext>
            </a:extLst>
          </p:cNvPr>
          <p:cNvSpPr txBox="1">
            <a:spLocks noChangeArrowheads="1"/>
          </p:cNvSpPr>
          <p:nvPr/>
        </p:nvSpPr>
        <p:spPr bwMode="auto">
          <a:xfrm>
            <a:off x="2836777" y="971303"/>
            <a:ext cx="287356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err="1">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Vieu&amp;Revill</a:t>
            </a:r>
            <a:r>
              <a:rPr kumimoji="0" lang="it-IT" sz="1800" b="0" i="0" u="none" strike="noStrike" kern="1200" cap="none" spc="0" normalizeH="0" baseline="0" noProof="0" dirty="0">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 2023</a:t>
            </a:r>
          </a:p>
        </p:txBody>
      </p:sp>
      <p:pic>
        <p:nvPicPr>
          <p:cNvPr id="8" name="Immagine 7">
            <a:extLst>
              <a:ext uri="{FF2B5EF4-FFF2-40B4-BE49-F238E27FC236}">
                <a16:creationId xmlns:a16="http://schemas.microsoft.com/office/drawing/2014/main" id="{1CCC7EA8-AEC3-8314-4B9E-BF523492DBD8}"/>
              </a:ext>
            </a:extLst>
          </p:cNvPr>
          <p:cNvPicPr>
            <a:picLocks noChangeAspect="1"/>
          </p:cNvPicPr>
          <p:nvPr/>
        </p:nvPicPr>
        <p:blipFill>
          <a:blip r:embed="rId4">
            <a:extLst>
              <a:ext uri="{28A0092B-C50C-407E-A947-70E740481C1C}">
                <a14:useLocalDpi xmlns:a14="http://schemas.microsoft.com/office/drawing/2010/main" val="0"/>
              </a:ext>
            </a:extLst>
          </a:blip>
          <a:srcRect t="1491" b="-1"/>
          <a:stretch>
            <a:fillRect/>
          </a:stretch>
        </p:blipFill>
        <p:spPr>
          <a:xfrm>
            <a:off x="7179204" y="706120"/>
            <a:ext cx="4800534" cy="3241040"/>
          </a:xfrm>
          <a:prstGeom prst="rect">
            <a:avLst/>
          </a:prstGeom>
        </p:spPr>
      </p:pic>
      <p:pic>
        <p:nvPicPr>
          <p:cNvPr id="6" name="Immagine 5" descr="Immagine che contiene testo, schermata, linea, Diagramma&#10;&#10;Il contenuto generato dall'IA potrebbe non essere corretto.">
            <a:extLst>
              <a:ext uri="{FF2B5EF4-FFF2-40B4-BE49-F238E27FC236}">
                <a16:creationId xmlns:a16="http://schemas.microsoft.com/office/drawing/2014/main" id="{B7206FB9-BAED-4B29-A316-D6409CBD8F7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95764" y="3876987"/>
            <a:ext cx="4164436" cy="2960109"/>
          </a:xfrm>
          <a:prstGeom prst="rect">
            <a:avLst/>
          </a:prstGeom>
        </p:spPr>
      </p:pic>
      <p:sp>
        <p:nvSpPr>
          <p:cNvPr id="9" name="TextBox 3">
            <a:extLst>
              <a:ext uri="{FF2B5EF4-FFF2-40B4-BE49-F238E27FC236}">
                <a16:creationId xmlns:a16="http://schemas.microsoft.com/office/drawing/2014/main" id="{AFD63007-D183-5903-570B-E0F67AA6F01B}"/>
              </a:ext>
            </a:extLst>
          </p:cNvPr>
          <p:cNvSpPr txBox="1">
            <a:spLocks noChangeArrowheads="1"/>
          </p:cNvSpPr>
          <p:nvPr/>
        </p:nvSpPr>
        <p:spPr bwMode="auto">
          <a:xfrm>
            <a:off x="8834219" y="4087614"/>
            <a:ext cx="287356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err="1">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Kaci</a:t>
            </a:r>
            <a:r>
              <a:rPr kumimoji="0" lang="it-IT" sz="1800" b="0" i="0" u="none" strike="noStrike" kern="1200" cap="none" spc="0" normalizeH="0" baseline="0" noProof="0" dirty="0">
                <a:ln>
                  <a:noFill/>
                </a:ln>
                <a:solidFill>
                  <a:srgbClr val="FF0000"/>
                </a:solidFill>
                <a:effectLst/>
                <a:uLnTx/>
                <a:uFillTx/>
                <a:latin typeface="MV Boli" panose="02000500030200090000" pitchFamily="2" charset="0"/>
                <a:ea typeface="Microsoft YaHei Light" panose="020B0502040204020203" pitchFamily="34" charset="-122"/>
                <a:cs typeface="MV Boli" panose="02000500030200090000" pitchFamily="2" charset="0"/>
              </a:rPr>
              <a:t>+ 2025</a:t>
            </a:r>
          </a:p>
        </p:txBody>
      </p:sp>
      <p:sp>
        <p:nvSpPr>
          <p:cNvPr id="7" name="Rettangolo 24">
            <a:extLst>
              <a:ext uri="{FF2B5EF4-FFF2-40B4-BE49-F238E27FC236}">
                <a16:creationId xmlns:a16="http://schemas.microsoft.com/office/drawing/2014/main" id="{36DDD31A-C2AE-C583-DB49-7C1FA270784E}"/>
              </a:ext>
            </a:extLst>
          </p:cNvPr>
          <p:cNvSpPr/>
          <p:nvPr/>
        </p:nvSpPr>
        <p:spPr>
          <a:xfrm>
            <a:off x="1007867" y="5391346"/>
            <a:ext cx="6210618" cy="1200329"/>
          </a:xfrm>
          <a:prstGeom prst="rect">
            <a:avLst/>
          </a:prstGeom>
          <a:noFill/>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No single class explains everything. </a:t>
            </a:r>
          </a:p>
        </p:txBody>
      </p:sp>
      <p:sp>
        <p:nvSpPr>
          <p:cNvPr id="12" name="Rettangolo 24">
            <a:extLst>
              <a:ext uri="{FF2B5EF4-FFF2-40B4-BE49-F238E27FC236}">
                <a16:creationId xmlns:a16="http://schemas.microsoft.com/office/drawing/2014/main" id="{2DDBC5D4-B363-CB6F-D7AB-8A32884F6A12}"/>
              </a:ext>
            </a:extLst>
          </p:cNvPr>
          <p:cNvSpPr/>
          <p:nvPr/>
        </p:nvSpPr>
        <p:spPr>
          <a:xfrm>
            <a:off x="24826" y="0"/>
            <a:ext cx="2908168" cy="646331"/>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It's</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 </a:t>
            </a:r>
            <a:r>
              <a:rPr kumimoji="0" lang="it-IT" sz="3600" b="0" i="0" u="none" strike="noStrike" kern="1200" cap="none" spc="0" normalizeH="0" baseline="0" noProof="0" dirty="0" err="1">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done</a:t>
            </a:r>
            <a:r>
              <a:rPr kumimoji="0" lang="it-IT" sz="36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rPr>
              <a:t>!</a:t>
            </a:r>
            <a:r>
              <a:rPr lang="it-IT" sz="360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latin typeface="Segoe Print" panose="02000600000000000000" pitchFamily="2" charset="0"/>
                <a:ea typeface="Chalkboard" charset="0"/>
                <a:cs typeface="Chalkboard" charset="0"/>
              </a:rPr>
              <a:t>…?</a:t>
            </a:r>
            <a:endParaRPr kumimoji="0" lang="it-IT" sz="2800" b="0" i="0" u="none" strike="noStrike" kern="1200" cap="none" spc="0" normalizeH="0" baseline="0" noProof="0" dirty="0">
              <a:ln w="11430"/>
              <a:gradFill>
                <a:gsLst>
                  <a:gs pos="0">
                    <a:srgbClr val="F79646">
                      <a:tint val="90000"/>
                      <a:satMod val="120000"/>
                    </a:srgbClr>
                  </a:gs>
                  <a:gs pos="25000">
                    <a:srgbClr val="F79646">
                      <a:tint val="93000"/>
                      <a:satMod val="120000"/>
                    </a:srgbClr>
                  </a:gs>
                  <a:gs pos="50000">
                    <a:srgbClr val="F79646">
                      <a:shade val="89000"/>
                      <a:satMod val="110000"/>
                    </a:srgbClr>
                  </a:gs>
                  <a:gs pos="75000">
                    <a:srgbClr val="F79646">
                      <a:tint val="93000"/>
                      <a:satMod val="120000"/>
                    </a:srgbClr>
                  </a:gs>
                  <a:gs pos="100000">
                    <a:srgbClr val="F79646">
                      <a:tint val="90000"/>
                      <a:satMod val="120000"/>
                    </a:srgbClr>
                  </a:gs>
                </a:gsLst>
                <a:lin ang="5400000"/>
              </a:gradFill>
              <a:effectLst>
                <a:outerShdw blurRad="80000" dist="40000" dir="5040000" algn="tl">
                  <a:srgbClr val="000000">
                    <a:alpha val="30000"/>
                  </a:srgbClr>
                </a:outerShdw>
              </a:effectLst>
              <a:uLnTx/>
              <a:uFillTx/>
              <a:latin typeface="Segoe Print" panose="02000600000000000000" pitchFamily="2" charset="0"/>
              <a:ea typeface="Chalkboard" charset="0"/>
              <a:cs typeface="Chalkboard" charset="0"/>
            </a:endParaRPr>
          </a:p>
        </p:txBody>
      </p:sp>
    </p:spTree>
    <p:extLst>
      <p:ext uri="{BB962C8B-B14F-4D97-AF65-F5344CB8AC3E}">
        <p14:creationId xmlns:p14="http://schemas.microsoft.com/office/powerpoint/2010/main" val="10379913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4263</Words>
  <Application>Microsoft Office PowerPoint</Application>
  <PresentationFormat>Widescreen</PresentationFormat>
  <Paragraphs>450</Paragraphs>
  <Slides>23</Slides>
  <Notes>15</Notes>
  <HiddenSlides>0</HiddenSlides>
  <MMClips>0</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23</vt:i4>
      </vt:variant>
    </vt:vector>
  </HeadingPairs>
  <TitlesOfParts>
    <vt:vector size="37" baseType="lpstr">
      <vt:lpstr>ACALE I+ Times</vt:lpstr>
      <vt:lpstr>Aptos</vt:lpstr>
      <vt:lpstr>Arial</vt:lpstr>
      <vt:lpstr>Avenir Next Demi Bold</vt:lpstr>
      <vt:lpstr>Calibri</vt:lpstr>
      <vt:lpstr>Calibri Light</vt:lpstr>
      <vt:lpstr>Comic Sans MS</vt:lpstr>
      <vt:lpstr>Kristen ITC</vt:lpstr>
      <vt:lpstr>MV Boli</vt:lpstr>
      <vt:lpstr>Segoe Print</vt:lpstr>
      <vt:lpstr>Tekton Pro</vt:lpstr>
      <vt:lpstr>Tempus Sans ITC</vt:lpstr>
      <vt:lpstr>1_Tema di Office</vt:lpstr>
      <vt:lpstr>Simple Light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Martina Cardillo</dc:creator>
  <cp:lastModifiedBy>Martina Cardillo</cp:lastModifiedBy>
  <cp:revision>1</cp:revision>
  <dcterms:created xsi:type="dcterms:W3CDTF">2026-07-06T13:22:25Z</dcterms:created>
  <dcterms:modified xsi:type="dcterms:W3CDTF">2026-07-23T13:23:41Z</dcterms:modified>
</cp:coreProperties>
</file>