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5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ags/tag6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7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8"/>
  </p:notesMasterIdLst>
  <p:sldIdLst>
    <p:sldId id="256" r:id="rId5"/>
    <p:sldId id="554" r:id="rId6"/>
    <p:sldId id="536" r:id="rId7"/>
    <p:sldId id="537" r:id="rId8"/>
    <p:sldId id="539" r:id="rId9"/>
    <p:sldId id="565" r:id="rId10"/>
    <p:sldId id="566" r:id="rId11"/>
    <p:sldId id="556" r:id="rId12"/>
    <p:sldId id="257" r:id="rId13"/>
    <p:sldId id="260" r:id="rId14"/>
    <p:sldId id="258" r:id="rId15"/>
    <p:sldId id="321" r:id="rId16"/>
    <p:sldId id="294" r:id="rId17"/>
    <p:sldId id="322" r:id="rId18"/>
    <p:sldId id="324" r:id="rId19"/>
    <p:sldId id="323" r:id="rId20"/>
    <p:sldId id="318" r:id="rId21"/>
    <p:sldId id="320" r:id="rId22"/>
    <p:sldId id="558" r:id="rId23"/>
    <p:sldId id="559" r:id="rId24"/>
    <p:sldId id="561" r:id="rId25"/>
    <p:sldId id="560" r:id="rId26"/>
    <p:sldId id="562" r:id="rId27"/>
    <p:sldId id="563" r:id="rId28"/>
    <p:sldId id="564" r:id="rId29"/>
    <p:sldId id="267" r:id="rId30"/>
    <p:sldId id="541" r:id="rId31"/>
    <p:sldId id="555" r:id="rId32"/>
    <p:sldId id="547" r:id="rId33"/>
    <p:sldId id="548" r:id="rId34"/>
    <p:sldId id="551" r:id="rId35"/>
    <p:sldId id="549" r:id="rId36"/>
    <p:sldId id="309" r:id="rId37"/>
    <p:sldId id="310" r:id="rId38"/>
    <p:sldId id="300" r:id="rId39"/>
    <p:sldId id="301" r:id="rId40"/>
    <p:sldId id="345" r:id="rId41"/>
    <p:sldId id="346" r:id="rId42"/>
    <p:sldId id="348" r:id="rId43"/>
    <p:sldId id="285" r:id="rId44"/>
    <p:sldId id="286" r:id="rId45"/>
    <p:sldId id="287" r:id="rId46"/>
    <p:sldId id="288" r:id="rId47"/>
  </p:sldIdLst>
  <p:sldSz cx="9144000" cy="6858000" type="screen4x3"/>
  <p:notesSz cx="6858000" cy="9144000"/>
  <p:custDataLst>
    <p:tags r:id="rId49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FF0066"/>
    <a:srgbClr val="7BC333"/>
    <a:srgbClr val="FFCC00"/>
    <a:srgbClr val="88CE42"/>
    <a:srgbClr val="FF3300"/>
    <a:srgbClr val="00FF00"/>
    <a:srgbClr val="B88C00"/>
    <a:srgbClr val="8000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43" autoAdjust="0"/>
    <p:restoredTop sz="94660"/>
  </p:normalViewPr>
  <p:slideViewPr>
    <p:cSldViewPr>
      <p:cViewPr varScale="1">
        <p:scale>
          <a:sx n="77" d="100"/>
          <a:sy n="77" d="100"/>
        </p:scale>
        <p:origin x="744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54D58C-E08C-450E-A6EA-39745809AA2F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0F0E3D-509D-479E-A0BD-EA4C287176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9841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0F0E3D-509D-479E-A0BD-EA4C2871760C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9659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09C94D-2B64-41EE-989C-46BF9ED1B167}" type="slidenum">
              <a:rPr lang="en-ZA" smtClean="0"/>
              <a:t>15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66054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09C94D-2B64-41EE-989C-46BF9ED1B167}" type="slidenum">
              <a:rPr lang="en-ZA" smtClean="0"/>
              <a:t>16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930287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0F0E3D-509D-479E-A0BD-EA4C2871760C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3876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0F0E3D-509D-479E-A0BD-EA4C2871760C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9335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0F0E3D-509D-479E-A0BD-EA4C2871760C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410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647E63-BBF7-4BB8-B667-D4C9673EC057}" type="slidenum">
              <a:rPr lang="en-US" altLang="en-US" smtClean="0"/>
              <a:pPr>
                <a:defRPr/>
              </a:pPr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09960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647E63-BBF7-4BB8-B667-D4C9673EC057}" type="slidenum">
              <a:rPr lang="en-US" altLang="en-US" smtClean="0"/>
              <a:pPr>
                <a:defRPr/>
              </a:pPr>
              <a:t>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251218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647E63-BBF7-4BB8-B667-D4C9673EC057}" type="slidenum">
              <a:rPr lang="en-US" altLang="en-US" smtClean="0"/>
              <a:pPr>
                <a:defRPr/>
              </a:pPr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2085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09C94D-2B64-41EE-989C-46BF9ED1B167}" type="slidenum">
              <a:rPr lang="en-ZA" smtClean="0"/>
              <a:t>40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257681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09C94D-2B64-41EE-989C-46BF9ED1B167}" type="slidenum">
              <a:rPr lang="en-ZA" smtClean="0"/>
              <a:t>41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30382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0F0E3D-509D-479E-A0BD-EA4C2871760C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78958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09C94D-2B64-41EE-989C-46BF9ED1B167}" type="slidenum">
              <a:rPr lang="en-ZA" smtClean="0"/>
              <a:t>42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249348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09C94D-2B64-41EE-989C-46BF9ED1B167}" type="slidenum">
              <a:rPr lang="en-ZA" smtClean="0"/>
              <a:t>43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841261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0F0E3D-509D-479E-A0BD-EA4C2871760C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0730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0F0E3D-509D-479E-A0BD-EA4C2871760C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1662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09C94D-2B64-41EE-989C-46BF9ED1B167}" type="slidenum">
              <a:rPr lang="en-ZA" smtClean="0"/>
              <a:t>9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630082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09C94D-2B64-41EE-989C-46BF9ED1B167}" type="slidenum">
              <a:rPr lang="en-ZA" smtClean="0"/>
              <a:t>10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1873132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09C94D-2B64-41EE-989C-46BF9ED1B167}" type="slidenum">
              <a:rPr lang="en-ZA" smtClean="0"/>
              <a:t>11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337474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09C94D-2B64-41EE-989C-46BF9ED1B167}" type="slidenum">
              <a:rPr lang="en-ZA" smtClean="0"/>
              <a:t>12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402336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09C94D-2B64-41EE-989C-46BF9ED1B167}" type="slidenum">
              <a:rPr lang="en-ZA" smtClean="0"/>
              <a:t>14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316534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0BD98B-94A6-4E4B-8E4F-ECAB81ED6F8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886214-EF36-4B17-99AC-1B4AD4EE493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34ED30-6B1B-4DB5-AFEE-261D5BB4A8C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F88BF06-FEF1-4633-B7C0-B741B929DA8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9798ADC-519B-46C4-8D0C-6B688099F03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238124-59B3-4660-B2C0-A07B6674947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5595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5FEECF-C883-4FE2-8520-8195F9E0B4D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66C0AA-0951-4348-B3B7-89726DF6B8E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B96C74-3265-443A-9806-8285C09CF47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92496B-7DE7-4DB3-99C1-4F0F5F7A879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3A2844-A0CB-4C0F-88F8-8CA03E3D740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25A0DE-764D-4BCF-8121-D124D9DE328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34BDB7-66BF-4B83-AC0A-54A42F743C9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EE0CEB-E3DD-40AC-BEA7-D3E7D0777B0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8F68F6D-F2F7-4DF3-97A4-AA1CC979C2F9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hyperlink" Target="../../../../../Program%20Files/TurningPoint/2003/Questions.html" TargetMode="Externa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0.pn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9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33.jpg"/><Relationship Id="rId5" Type="http://schemas.openxmlformats.org/officeDocument/2006/relationships/image" Target="../media/image2.png"/><Relationship Id="rId4" Type="http://schemas.openxmlformats.org/officeDocument/2006/relationships/hyperlink" Target="../../../../../Program%20Files/TurningPoint/2003/Questions.html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6.xml"/><Relationship Id="rId5" Type="http://schemas.openxmlformats.org/officeDocument/2006/relationships/hyperlink" Target="../../../../../Program%20Files/TurningPoint/2003/Questions.html" TargetMode="External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280.png"/><Relationship Id="rId5" Type="http://schemas.openxmlformats.org/officeDocument/2006/relationships/hyperlink" Target="../../../../../Program%20Files/TurningPoint/2003/Questions.html" TargetMode="External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7.xml"/><Relationship Id="rId6" Type="http://schemas.openxmlformats.org/officeDocument/2006/relationships/image" Target="../media/image39.jpeg"/><Relationship Id="rId5" Type="http://schemas.openxmlformats.org/officeDocument/2006/relationships/image" Target="../media/image36.jpeg"/><Relationship Id="rId4" Type="http://schemas.openxmlformats.org/officeDocument/2006/relationships/hyperlink" Target="../../../../../Program%20Files/TurningPoint/2003/Questions.html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5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280.png"/><Relationship Id="rId5" Type="http://schemas.openxmlformats.org/officeDocument/2006/relationships/hyperlink" Target="../../../../../Program%20Files/TurningPoint/2003/Questions.html" TargetMode="External"/><Relationship Id="rId4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9.emf"/><Relationship Id="rId4" Type="http://schemas.openxmlformats.org/officeDocument/2006/relationships/image" Target="../media/image50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EBA7A93-20D6-34A3-6E76-CA642EE9C04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2B5359E-7EE4-2AAD-FE4B-B516E71FCCF6}"/>
              </a:ext>
            </a:extLst>
          </p:cNvPr>
          <p:cNvSpPr/>
          <p:nvPr/>
        </p:nvSpPr>
        <p:spPr>
          <a:xfrm>
            <a:off x="-228600" y="5705061"/>
            <a:ext cx="9601200" cy="1219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0"/>
            <a:ext cx="8648700" cy="1600200"/>
          </a:xfrm>
        </p:spPr>
        <p:txBody>
          <a:bodyPr/>
          <a:lstStyle/>
          <a:p>
            <a:r>
              <a:rPr lang="en-US" sz="4000" b="1" u="sng" dirty="0">
                <a:solidFill>
                  <a:schemeClr val="tx1"/>
                </a:solidFill>
              </a:rPr>
              <a:t>Extragalactic (VHE) Gamma-Ray Sources and Hadronic Models</a:t>
            </a:r>
            <a:br>
              <a:rPr lang="en-US" sz="4000" b="1" u="sng" dirty="0">
                <a:solidFill>
                  <a:schemeClr val="tx1"/>
                </a:solidFill>
              </a:rPr>
            </a:br>
            <a:endParaRPr lang="en-US" sz="3200" b="1" u="sng" dirty="0">
              <a:solidFill>
                <a:schemeClr val="tx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3733800"/>
            <a:ext cx="3810000" cy="1905000"/>
          </a:xfrm>
        </p:spPr>
        <p:txBody>
          <a:bodyPr/>
          <a:lstStyle/>
          <a:p>
            <a:pPr algn="l"/>
            <a:r>
              <a:rPr lang="en-US" sz="2400" i="1" dirty="0">
                <a:solidFill>
                  <a:srgbClr val="FFFF66"/>
                </a:solidFill>
              </a:rPr>
              <a:t>Markus B</a:t>
            </a:r>
            <a:r>
              <a:rPr lang="en-US" sz="2400" i="1" dirty="0">
                <a:solidFill>
                  <a:srgbClr val="FFFF66"/>
                </a:solidFill>
                <a:cs typeface="Arial" charset="0"/>
              </a:rPr>
              <a:t>öttcher,</a:t>
            </a:r>
          </a:p>
          <a:p>
            <a:pPr algn="l"/>
            <a:r>
              <a:rPr lang="en-US" sz="2400" i="1" dirty="0">
                <a:solidFill>
                  <a:srgbClr val="FFFF66"/>
                </a:solidFill>
                <a:cs typeface="Arial" charset="0"/>
              </a:rPr>
              <a:t>North-West University</a:t>
            </a:r>
          </a:p>
          <a:p>
            <a:pPr algn="l"/>
            <a:r>
              <a:rPr lang="en-US" sz="2400" i="1" dirty="0">
                <a:solidFill>
                  <a:srgbClr val="FFFF66"/>
                </a:solidFill>
                <a:cs typeface="Arial" charset="0"/>
              </a:rPr>
              <a:t>Potchefstroom</a:t>
            </a:r>
          </a:p>
          <a:p>
            <a:pPr algn="l"/>
            <a:r>
              <a:rPr lang="en-US" sz="2400" i="1" dirty="0">
                <a:solidFill>
                  <a:srgbClr val="FFFF66"/>
                </a:solidFill>
                <a:cs typeface="Arial" charset="0"/>
              </a:rPr>
              <a:t>South Africa</a:t>
            </a:r>
          </a:p>
        </p:txBody>
      </p:sp>
      <p:sp>
        <p:nvSpPr>
          <p:cNvPr id="2054" name="FlagCount" hidden="1">
            <a:hlinkClick r:id="rId5" action="ppaction://hlinkfile"/>
          </p:cNvPr>
          <p:cNvSpPr>
            <a:spLocks noChangeArrowheads="1"/>
          </p:cNvSpPr>
          <p:nvPr/>
        </p:nvSpPr>
        <p:spPr bwMode="auto">
          <a:xfrm>
            <a:off x="8255000" y="254000"/>
            <a:ext cx="38100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chemeClr val="accent1">
              <a:alpha val="25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400" b="1">
                <a:latin typeface="Tahoma" pitchFamily="34" charset="0"/>
              </a:rPr>
              <a:t>0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793" y="5767438"/>
            <a:ext cx="2840993" cy="952201"/>
          </a:xfrm>
          <a:prstGeom prst="rect">
            <a:avLst/>
          </a:prstGeom>
        </p:spPr>
      </p:pic>
      <p:pic>
        <p:nvPicPr>
          <p:cNvPr id="7" name="Picture 6" descr="A purple and white logo&#10;&#10;Description automatically generated">
            <a:extLst>
              <a:ext uri="{FF2B5EF4-FFF2-40B4-BE49-F238E27FC236}">
                <a16:creationId xmlns:a16="http://schemas.microsoft.com/office/drawing/2014/main" id="{EAA0403E-1E7D-CB71-F72C-D3836002A46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153" y="5720002"/>
            <a:ext cx="3032847" cy="113994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40FEDE7-B36B-EBC9-E0E6-56A9EF40016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6331" y="5726899"/>
            <a:ext cx="3384518" cy="1136038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7174" y="99020"/>
            <a:ext cx="8223119" cy="83502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800" u="sng" dirty="0">
                <a:solidFill>
                  <a:srgbClr val="002060"/>
                </a:solidFill>
              </a:rPr>
              <a:t>Neutrino Production in AGN Jets</a:t>
            </a:r>
            <a:endParaRPr lang="en-ZA" sz="4800" u="sng" dirty="0">
              <a:solidFill>
                <a:srgbClr val="002060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1499004" y="2999309"/>
            <a:ext cx="6045958" cy="113990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9" name="Picture 8" descr="A picture containing light, night sky&#10;&#10;Description automatically generated">
            <a:extLst>
              <a:ext uri="{FF2B5EF4-FFF2-40B4-BE49-F238E27FC236}">
                <a16:creationId xmlns:a16="http://schemas.microsoft.com/office/drawing/2014/main" id="{179EE2B9-0A6E-E906-B3D8-A9B69BED47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856" y="4322984"/>
            <a:ext cx="4820288" cy="244994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FA88310-BAAA-9FEF-FD70-1E524D5C13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937135"/>
            <a:ext cx="8462958" cy="10440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1F393B5-DE11-83A2-9D90-49E4820A85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7970" y="1907701"/>
            <a:ext cx="8312187" cy="86922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3A255FA-A2A8-C2A6-43E8-8979CBBC18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29778" y="3071763"/>
            <a:ext cx="5784409" cy="994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475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DCEF272-D369-7A59-D211-BD64A31812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90" y="741512"/>
            <a:ext cx="9110410" cy="61721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3319" y="0"/>
            <a:ext cx="8786881" cy="751773"/>
          </a:xfrm>
        </p:spPr>
        <p:txBody>
          <a:bodyPr>
            <a:normAutofit fontScale="90000"/>
          </a:bodyPr>
          <a:lstStyle/>
          <a:p>
            <a:pPr algn="ctr"/>
            <a:r>
              <a:rPr lang="en-US" u="sng" dirty="0">
                <a:solidFill>
                  <a:srgbClr val="002060"/>
                </a:solidFill>
              </a:rPr>
              <a:t>Photo-Pion Production Cross Section</a:t>
            </a:r>
            <a:endParaRPr lang="en-ZA" u="sng" dirty="0">
              <a:solidFill>
                <a:srgbClr val="00206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110094" y="3615597"/>
            <a:ext cx="44243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Symbol" panose="05050102010706020507" pitchFamily="18" charset="2"/>
              </a:rPr>
              <a:t>s(</a:t>
            </a:r>
            <a:r>
              <a:rPr lang="en-US" sz="2400" dirty="0"/>
              <a:t>p</a:t>
            </a:r>
            <a:r>
              <a:rPr lang="en-US" sz="2400" dirty="0">
                <a:latin typeface="Symbol" panose="05050102010706020507" pitchFamily="18" charset="2"/>
              </a:rPr>
              <a:t>g</a:t>
            </a:r>
            <a:r>
              <a:rPr lang="en-US" sz="2400" dirty="0"/>
              <a:t>→p</a:t>
            </a:r>
            <a:r>
              <a:rPr lang="en-US" sz="2400" dirty="0">
                <a:latin typeface="Symbol" panose="05050102010706020507" pitchFamily="18" charset="2"/>
              </a:rPr>
              <a:t>p</a:t>
            </a:r>
            <a:r>
              <a:rPr lang="en-US" sz="2400" baseline="30000" dirty="0"/>
              <a:t>0</a:t>
            </a:r>
            <a:r>
              <a:rPr lang="en-US" sz="2400" dirty="0"/>
              <a:t>) : </a:t>
            </a:r>
            <a:r>
              <a:rPr lang="en-US" sz="2400" dirty="0">
                <a:latin typeface="Symbol" panose="05050102010706020507" pitchFamily="18" charset="2"/>
              </a:rPr>
              <a:t>s(</a:t>
            </a:r>
            <a:r>
              <a:rPr lang="en-US" sz="2400" dirty="0" err="1"/>
              <a:t>p</a:t>
            </a:r>
            <a:r>
              <a:rPr lang="en-US" sz="2400" dirty="0" err="1">
                <a:latin typeface="Symbol" panose="05050102010706020507" pitchFamily="18" charset="2"/>
              </a:rPr>
              <a:t>g</a:t>
            </a:r>
            <a:r>
              <a:rPr lang="en-US" sz="2400" dirty="0" err="1"/>
              <a:t>→n</a:t>
            </a:r>
            <a:r>
              <a:rPr lang="en-US" sz="2400" dirty="0" err="1">
                <a:latin typeface="Symbol" panose="05050102010706020507" pitchFamily="18" charset="2"/>
              </a:rPr>
              <a:t>p</a:t>
            </a:r>
            <a:r>
              <a:rPr lang="en-US" sz="2400" baseline="30000" dirty="0"/>
              <a:t>+</a:t>
            </a:r>
            <a:r>
              <a:rPr lang="en-US" sz="2400" dirty="0"/>
              <a:t>)  =  2:1</a:t>
            </a:r>
            <a:endParaRPr lang="en-ZA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3104444" y="680639"/>
            <a:ext cx="39059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Symbol" panose="05050102010706020507" pitchFamily="18" charset="2"/>
              </a:rPr>
              <a:t>D</a:t>
            </a:r>
            <a:r>
              <a:rPr lang="en-US" sz="2400" baseline="30000" dirty="0">
                <a:solidFill>
                  <a:srgbClr val="FF0000"/>
                </a:solidFill>
                <a:latin typeface="Symbol" panose="05050102010706020507" pitchFamily="18" charset="2"/>
              </a:rPr>
              <a:t>+</a:t>
            </a:r>
            <a:r>
              <a:rPr lang="en-US" sz="2400" dirty="0">
                <a:solidFill>
                  <a:srgbClr val="FF0000"/>
                </a:solidFill>
              </a:rPr>
              <a:t> resonance (1232 MeV)</a:t>
            </a:r>
            <a:endParaRPr lang="en-ZA" sz="2400" dirty="0">
              <a:solidFill>
                <a:srgbClr val="FF0000"/>
              </a:solidFill>
            </a:endParaRPr>
          </a:p>
        </p:txBody>
      </p:sp>
      <p:cxnSp>
        <p:nvCxnSpPr>
          <p:cNvPr id="10" name="Straight Arrow Connector 9"/>
          <p:cNvCxnSpPr>
            <a:cxnSpLocks/>
          </p:cNvCxnSpPr>
          <p:nvPr/>
        </p:nvCxnSpPr>
        <p:spPr>
          <a:xfrm flipH="1">
            <a:off x="2714920" y="1062465"/>
            <a:ext cx="490193" cy="351556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74994" y="6399035"/>
            <a:ext cx="40465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</a:t>
            </a:r>
            <a:r>
              <a:rPr lang="en-US" dirty="0" err="1"/>
              <a:t>Morejon</a:t>
            </a:r>
            <a:r>
              <a:rPr lang="en-US" dirty="0"/>
              <a:t> et al. 2019)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3510593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355" y="468120"/>
            <a:ext cx="7818505" cy="501457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9718" y="0"/>
            <a:ext cx="7886700" cy="808581"/>
          </a:xfrm>
        </p:spPr>
        <p:txBody>
          <a:bodyPr/>
          <a:lstStyle/>
          <a:p>
            <a:pPr algn="ctr"/>
            <a:r>
              <a:rPr lang="en-US" u="sng" dirty="0">
                <a:solidFill>
                  <a:srgbClr val="002060"/>
                </a:solidFill>
              </a:rPr>
              <a:t>Photo-Pion Production </a:t>
            </a:r>
            <a:endParaRPr lang="en-ZA" u="sng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38600" y="2265025"/>
            <a:ext cx="36122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Spectral index (n[</a:t>
            </a:r>
            <a:r>
              <a:rPr lang="en-US" sz="2400" dirty="0">
                <a:solidFill>
                  <a:srgbClr val="002060"/>
                </a:solidFill>
                <a:latin typeface="Symbol" panose="05050102010706020507" pitchFamily="18" charset="2"/>
              </a:rPr>
              <a:t>e</a:t>
            </a:r>
            <a:r>
              <a:rPr lang="en-US" sz="2400" dirty="0">
                <a:solidFill>
                  <a:srgbClr val="002060"/>
                </a:solidFill>
              </a:rPr>
              <a:t>] ~ </a:t>
            </a:r>
            <a:r>
              <a:rPr lang="en-US" sz="2400" dirty="0">
                <a:solidFill>
                  <a:srgbClr val="002060"/>
                </a:solidFill>
                <a:latin typeface="Symbol" panose="05050102010706020507" pitchFamily="18" charset="2"/>
              </a:rPr>
              <a:t>e</a:t>
            </a:r>
            <a:r>
              <a:rPr lang="en-US" sz="2400" baseline="30000" dirty="0">
                <a:solidFill>
                  <a:srgbClr val="002060"/>
                </a:solidFill>
                <a:latin typeface="Symbol" panose="05050102010706020507" pitchFamily="18" charset="2"/>
              </a:rPr>
              <a:t>-a</a:t>
            </a:r>
            <a:r>
              <a:rPr lang="en-US" sz="2400" dirty="0">
                <a:solidFill>
                  <a:srgbClr val="002060"/>
                </a:solidFill>
              </a:rPr>
              <a:t>) of target photon field</a:t>
            </a:r>
            <a:endParaRPr lang="en-ZA" sz="2400" dirty="0">
              <a:solidFill>
                <a:srgbClr val="002060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5933749" y="2019865"/>
            <a:ext cx="903785" cy="245160"/>
          </a:xfrm>
          <a:prstGeom prst="straightConnector1">
            <a:avLst/>
          </a:prstGeom>
          <a:ln w="2222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166346" y="5347798"/>
            <a:ext cx="45298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Center-of-Momentum energy</a:t>
            </a:r>
            <a:endParaRPr lang="en-ZA" sz="2400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-991048" y="2516637"/>
            <a:ext cx="35303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Interaction Probability</a:t>
            </a:r>
            <a:endParaRPr lang="en-ZA" sz="2400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33749" y="4978466"/>
            <a:ext cx="23020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</a:t>
            </a:r>
            <a:r>
              <a:rPr lang="en-US" dirty="0" err="1"/>
              <a:t>Mücke</a:t>
            </a:r>
            <a:r>
              <a:rPr lang="en-US" dirty="0"/>
              <a:t> et al. 1999)</a:t>
            </a:r>
            <a:endParaRPr lang="en-ZA" dirty="0"/>
          </a:p>
        </p:txBody>
      </p:sp>
      <p:sp>
        <p:nvSpPr>
          <p:cNvPr id="12" name="TextBox 11"/>
          <p:cNvSpPr txBox="1"/>
          <p:nvPr/>
        </p:nvSpPr>
        <p:spPr>
          <a:xfrm>
            <a:off x="631907" y="5852026"/>
            <a:ext cx="820729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For realistic target photon fields, most interactions occur near threshold (at </a:t>
            </a:r>
            <a:r>
              <a:rPr lang="en-US" sz="2800" dirty="0">
                <a:solidFill>
                  <a:srgbClr val="FF0000"/>
                </a:solidFill>
                <a:latin typeface="Symbol" panose="05050102010706020507" pitchFamily="18" charset="2"/>
              </a:rPr>
              <a:t>D</a:t>
            </a:r>
            <a:r>
              <a:rPr lang="en-US" sz="2800" baseline="30000" dirty="0">
                <a:solidFill>
                  <a:srgbClr val="FF0000"/>
                </a:solidFill>
              </a:rPr>
              <a:t>+</a:t>
            </a:r>
            <a:r>
              <a:rPr lang="en-US" sz="2800" dirty="0">
                <a:solidFill>
                  <a:srgbClr val="FF0000"/>
                </a:solidFill>
              </a:rPr>
              <a:t> resonance).</a:t>
            </a:r>
            <a:endParaRPr lang="en-ZA" sz="28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57013" y="850649"/>
            <a:ext cx="20696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Symbol" panose="05050102010706020507" pitchFamily="18" charset="2"/>
              </a:rPr>
              <a:t>D</a:t>
            </a:r>
            <a:r>
              <a:rPr lang="en-US" sz="2400" baseline="30000" dirty="0">
                <a:solidFill>
                  <a:srgbClr val="FF0000"/>
                </a:solidFill>
                <a:latin typeface="Symbol" panose="05050102010706020507" pitchFamily="18" charset="2"/>
              </a:rPr>
              <a:t>+</a:t>
            </a:r>
            <a:r>
              <a:rPr lang="en-US" sz="2400" dirty="0">
                <a:solidFill>
                  <a:srgbClr val="FF0000"/>
                </a:solidFill>
              </a:rPr>
              <a:t> resonance</a:t>
            </a:r>
          </a:p>
          <a:p>
            <a:r>
              <a:rPr lang="en-US" sz="2400" dirty="0">
                <a:solidFill>
                  <a:srgbClr val="FF0000"/>
                </a:solidFill>
              </a:rPr>
              <a:t>(1232 MeV)</a:t>
            </a:r>
            <a:endParaRPr lang="en-ZA" sz="2400" dirty="0">
              <a:solidFill>
                <a:srgbClr val="FF0000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H="1">
            <a:off x="2665446" y="1081481"/>
            <a:ext cx="791568" cy="95535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51177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7672"/>
            <a:ext cx="9263993" cy="614149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658" y="334128"/>
            <a:ext cx="7886700" cy="1223745"/>
          </a:xfrm>
        </p:spPr>
        <p:txBody>
          <a:bodyPr>
            <a:normAutofit fontScale="90000"/>
          </a:bodyPr>
          <a:lstStyle/>
          <a:p>
            <a:pPr algn="ctr"/>
            <a:r>
              <a:rPr lang="en-US" u="sng" dirty="0" err="1">
                <a:solidFill>
                  <a:srgbClr val="FFFF00"/>
                </a:solidFill>
              </a:rPr>
              <a:t>Phohto</a:t>
            </a:r>
            <a:r>
              <a:rPr lang="en-US" u="sng" dirty="0">
                <a:solidFill>
                  <a:srgbClr val="FFFF00"/>
                </a:solidFill>
              </a:rPr>
              <a:t>-pion induced neutrino production in relativistic jets</a:t>
            </a:r>
            <a:endParaRPr lang="en-ZA" u="sng" dirty="0">
              <a:solidFill>
                <a:srgbClr val="FFFF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11029" y="1946439"/>
            <a:ext cx="1828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chemeClr val="bg1"/>
                </a:solidFill>
              </a:rPr>
              <a:t>p</a:t>
            </a:r>
            <a:r>
              <a:rPr lang="en-US" sz="2800" dirty="0" err="1">
                <a:solidFill>
                  <a:schemeClr val="bg1"/>
                </a:solidFill>
                <a:latin typeface="Symbol" panose="05050102010706020507" pitchFamily="18" charset="2"/>
              </a:rPr>
              <a:t>g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p </a:t>
            </a:r>
            <a:r>
              <a:rPr lang="en-US" sz="2800" dirty="0">
                <a:solidFill>
                  <a:schemeClr val="bg1"/>
                </a:solidFill>
                <a:latin typeface="Symbol" panose="05050102010706020507" pitchFamily="18" charset="2"/>
                <a:cs typeface="Arial" panose="020B0604020202020204" pitchFamily="34" charset="0"/>
              </a:rPr>
              <a:t>p</a:t>
            </a:r>
            <a:r>
              <a:rPr lang="en-US" sz="2800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n </a:t>
            </a:r>
            <a:r>
              <a:rPr lang="en-US" sz="2800" dirty="0">
                <a:solidFill>
                  <a:schemeClr val="bg1"/>
                </a:solidFill>
                <a:latin typeface="Symbol" panose="05050102010706020507" pitchFamily="18" charset="2"/>
                <a:cs typeface="Arial" panose="020B0604020202020204" pitchFamily="34" charset="0"/>
              </a:rPr>
              <a:t>p</a:t>
            </a:r>
            <a:r>
              <a:rPr lang="en-US" sz="2800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en-ZA" sz="2800" baseline="30000" dirty="0">
              <a:solidFill>
                <a:schemeClr val="bg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4162566" y="2947917"/>
            <a:ext cx="313899" cy="341194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8" name="Straight Arrow Connector 7"/>
          <p:cNvCxnSpPr>
            <a:endCxn id="6" idx="7"/>
          </p:cNvCxnSpPr>
          <p:nvPr/>
        </p:nvCxnSpPr>
        <p:spPr>
          <a:xfrm flipH="1">
            <a:off x="4430496" y="2532418"/>
            <a:ext cx="482467" cy="465466"/>
          </a:xfrm>
          <a:prstGeom prst="straightConnector1">
            <a:avLst/>
          </a:prstGeom>
          <a:ln w="254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4631996" y="3374148"/>
            <a:ext cx="1164370" cy="717405"/>
          </a:xfrm>
          <a:prstGeom prst="straightConnector1">
            <a:avLst/>
          </a:prstGeom>
          <a:ln w="254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 rot="2122859">
            <a:off x="4671729" y="3641407"/>
            <a:ext cx="7526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Symbol" panose="05050102010706020507" pitchFamily="18" charset="2"/>
              </a:rPr>
              <a:t>G</a:t>
            </a:r>
            <a:endParaRPr lang="en-ZA" sz="2400" dirty="0">
              <a:solidFill>
                <a:schemeClr val="bg1"/>
              </a:solidFill>
              <a:latin typeface="Symbol" panose="05050102010706020507" pitchFamily="18" charset="2"/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4572000" y="3289111"/>
            <a:ext cx="2975675" cy="124271"/>
          </a:xfrm>
          <a:prstGeom prst="straightConnector1">
            <a:avLst/>
          </a:prstGeom>
          <a:ln w="254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565779" y="3182549"/>
            <a:ext cx="12776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</a:rPr>
              <a:t>Earth</a:t>
            </a:r>
            <a:endParaRPr lang="en-ZA" sz="2400" dirty="0">
              <a:solidFill>
                <a:srgbClr val="FFFF00"/>
              </a:solidFill>
            </a:endParaRPr>
          </a:p>
        </p:txBody>
      </p:sp>
      <p:sp>
        <p:nvSpPr>
          <p:cNvPr id="16" name="Arc 15"/>
          <p:cNvSpPr/>
          <p:nvPr/>
        </p:nvSpPr>
        <p:spPr>
          <a:xfrm rot="3909592">
            <a:off x="4672554" y="3095182"/>
            <a:ext cx="914400" cy="914400"/>
          </a:xfrm>
          <a:prstGeom prst="arc">
            <a:avLst>
              <a:gd name="adj1" fmla="val 16200000"/>
              <a:gd name="adj2" fmla="val 20427382"/>
            </a:avLst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7" name="TextBox 16"/>
          <p:cNvSpPr txBox="1"/>
          <p:nvPr/>
        </p:nvSpPr>
        <p:spPr>
          <a:xfrm rot="842428">
            <a:off x="5025606" y="3313358"/>
            <a:ext cx="7526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Symbol" panose="05050102010706020507" pitchFamily="18" charset="2"/>
              </a:rPr>
              <a:t>q</a:t>
            </a:r>
            <a:endParaRPr lang="en-ZA" sz="2400" dirty="0">
              <a:solidFill>
                <a:schemeClr val="bg1"/>
              </a:solidFill>
              <a:latin typeface="Symbol" panose="05050102010706020507" pitchFamily="18" charset="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27077" y="3546302"/>
                <a:ext cx="3519717" cy="9782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ZA" sz="2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𝛿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ZA" sz="28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l-GR" sz="28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Γ</m:t>
                          </m:r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(1 − </m:t>
                          </m:r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Z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077" y="3546302"/>
                <a:ext cx="3519717" cy="97821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Z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1636562" y="4803530"/>
            <a:ext cx="2371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chemeClr val="bg1"/>
                </a:solidFill>
              </a:rPr>
              <a:t>E</a:t>
            </a:r>
            <a:r>
              <a:rPr lang="en-US" sz="2800" baseline="-25000" dirty="0" err="1">
                <a:solidFill>
                  <a:schemeClr val="bg1"/>
                </a:solidFill>
              </a:rPr>
              <a:t>obs</a:t>
            </a:r>
            <a:r>
              <a:rPr lang="en-US" sz="2800" dirty="0">
                <a:solidFill>
                  <a:schemeClr val="bg1"/>
                </a:solidFill>
              </a:rPr>
              <a:t> = </a:t>
            </a:r>
            <a:r>
              <a:rPr lang="en-US" sz="2800" dirty="0">
                <a:solidFill>
                  <a:schemeClr val="bg1"/>
                </a:solidFill>
                <a:latin typeface="Symbol" panose="05050102010706020507" pitchFamily="18" charset="2"/>
              </a:rPr>
              <a:t>d</a:t>
            </a:r>
            <a:r>
              <a:rPr lang="en-US" sz="2800" dirty="0">
                <a:solidFill>
                  <a:schemeClr val="bg1"/>
                </a:solidFill>
              </a:rPr>
              <a:t> E’</a:t>
            </a:r>
            <a:endParaRPr lang="en-ZA" sz="2800" dirty="0">
              <a:solidFill>
                <a:schemeClr val="bg1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727077" y="3475374"/>
            <a:ext cx="3547551" cy="2119513"/>
          </a:xfrm>
          <a:prstGeom prst="round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22" name="Straight Connector 21"/>
          <p:cNvCxnSpPr/>
          <p:nvPr/>
        </p:nvCxnSpPr>
        <p:spPr>
          <a:xfrm>
            <a:off x="727077" y="4690111"/>
            <a:ext cx="3547551" cy="0"/>
          </a:xfrm>
          <a:prstGeom prst="line">
            <a:avLst/>
          </a:prstGeom>
          <a:ln w="254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96675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91" y="65809"/>
            <a:ext cx="8909726" cy="917764"/>
          </a:xfrm>
        </p:spPr>
        <p:txBody>
          <a:bodyPr/>
          <a:lstStyle/>
          <a:p>
            <a:r>
              <a:rPr lang="en-US" u="sng" dirty="0">
                <a:solidFill>
                  <a:srgbClr val="002060"/>
                </a:solidFill>
              </a:rPr>
              <a:t>Photo-pion production - Energetics</a:t>
            </a:r>
            <a:endParaRPr lang="en-ZA" u="sng" dirty="0">
              <a:solidFill>
                <a:srgbClr val="002060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31256" y="1177636"/>
            <a:ext cx="8757326" cy="57044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>
                <a:solidFill>
                  <a:srgbClr val="002060"/>
                </a:solidFill>
              </a:rPr>
              <a:t>p-</a:t>
            </a:r>
            <a:r>
              <a:rPr lang="en-US" dirty="0">
                <a:solidFill>
                  <a:srgbClr val="002060"/>
                </a:solidFill>
                <a:latin typeface="Symbol" panose="05050102010706020507" pitchFamily="18" charset="2"/>
              </a:rPr>
              <a:t>g</a:t>
            </a:r>
            <a:r>
              <a:rPr lang="en-US" dirty="0">
                <a:solidFill>
                  <a:srgbClr val="002060"/>
                </a:solidFill>
              </a:rPr>
              <a:t> threshold:                                            </a:t>
            </a:r>
            <a:r>
              <a:rPr lang="en-US" dirty="0"/>
              <a:t>~ 10</a:t>
            </a:r>
            <a:r>
              <a:rPr lang="en-US" baseline="30000" dirty="0"/>
              <a:t>17</a:t>
            </a:r>
            <a:r>
              <a:rPr lang="en-US" dirty="0"/>
              <a:t> eV E</a:t>
            </a:r>
            <a:r>
              <a:rPr lang="en-US" baseline="-25000" dirty="0"/>
              <a:t>t,eV</a:t>
            </a:r>
            <a:r>
              <a:rPr lang="en-US" baseline="30000" dirty="0"/>
              <a:t>-1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9804" y="838200"/>
            <a:ext cx="3703544" cy="98183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6591" y="2012752"/>
            <a:ext cx="9057409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At </a:t>
            </a:r>
            <a:r>
              <a:rPr lang="en-US" sz="2400" dirty="0">
                <a:latin typeface="Symbol" panose="05050102010706020507" pitchFamily="18" charset="2"/>
              </a:rPr>
              <a:t>D</a:t>
            </a:r>
            <a:r>
              <a:rPr lang="en-US" sz="2400" baseline="30000" dirty="0"/>
              <a:t>+</a:t>
            </a:r>
            <a:r>
              <a:rPr lang="en-US" sz="2400" dirty="0"/>
              <a:t> resonance: </a:t>
            </a:r>
          </a:p>
          <a:p>
            <a:endParaRPr lang="en-US" sz="2400" dirty="0">
              <a:solidFill>
                <a:srgbClr val="FF0000"/>
              </a:solidFill>
            </a:endParaRPr>
          </a:p>
          <a:p>
            <a:pPr algn="ctr"/>
            <a:r>
              <a:rPr lang="en-US" sz="2400" dirty="0">
                <a:solidFill>
                  <a:srgbClr val="FF0000"/>
                </a:solidFill>
              </a:rPr>
              <a:t>s = E</a:t>
            </a:r>
            <a:r>
              <a:rPr lang="en-US" sz="2400" baseline="-25000" dirty="0">
                <a:solidFill>
                  <a:srgbClr val="FF0000"/>
                </a:solidFill>
              </a:rPr>
              <a:t>p</a:t>
            </a:r>
            <a:r>
              <a:rPr lang="en-US" sz="2400" dirty="0">
                <a:solidFill>
                  <a:srgbClr val="FF0000"/>
                </a:solidFill>
              </a:rPr>
              <a:t>’ E</a:t>
            </a:r>
            <a:r>
              <a:rPr lang="en-US" sz="2400" baseline="-25000" dirty="0">
                <a:solidFill>
                  <a:srgbClr val="FF0000"/>
                </a:solidFill>
              </a:rPr>
              <a:t>t</a:t>
            </a:r>
            <a:r>
              <a:rPr lang="en-US" sz="2400" dirty="0">
                <a:solidFill>
                  <a:srgbClr val="FF0000"/>
                </a:solidFill>
              </a:rPr>
              <a:t>’ (1 – </a:t>
            </a:r>
            <a:r>
              <a:rPr lang="en-US" sz="2400" dirty="0" err="1">
                <a:solidFill>
                  <a:srgbClr val="FF0000"/>
                </a:solidFill>
                <a:latin typeface="Symbol" panose="05050102010706020507" pitchFamily="18" charset="2"/>
              </a:rPr>
              <a:t>b</a:t>
            </a:r>
            <a:r>
              <a:rPr lang="en-US" sz="2400" baseline="-25000" dirty="0" err="1">
                <a:solidFill>
                  <a:srgbClr val="FF0000"/>
                </a:solidFill>
              </a:rPr>
              <a:t>p</a:t>
            </a:r>
            <a:r>
              <a:rPr lang="en-US" sz="2400" dirty="0">
                <a:solidFill>
                  <a:srgbClr val="FF0000"/>
                </a:solidFill>
              </a:rPr>
              <a:t>’ </a:t>
            </a:r>
            <a:r>
              <a:rPr lang="en-US" sz="2400" dirty="0">
                <a:solidFill>
                  <a:srgbClr val="FF0000"/>
                </a:solidFill>
                <a:latin typeface="Symbol" panose="05050102010706020507" pitchFamily="18" charset="2"/>
              </a:rPr>
              <a:t>m</a:t>
            </a:r>
            <a:r>
              <a:rPr lang="en-US" sz="2400" dirty="0">
                <a:solidFill>
                  <a:srgbClr val="FF0000"/>
                </a:solidFill>
              </a:rPr>
              <a:t>) = E</a:t>
            </a:r>
            <a:r>
              <a:rPr lang="en-US" sz="2400" baseline="-25000" dirty="0">
                <a:solidFill>
                  <a:srgbClr val="FF0000"/>
                </a:solidFill>
                <a:latin typeface="Symbol" panose="05050102010706020507" pitchFamily="18" charset="2"/>
              </a:rPr>
              <a:t>D</a:t>
            </a:r>
            <a:r>
              <a:rPr lang="en-US" sz="2400" baseline="-10000" dirty="0">
                <a:solidFill>
                  <a:srgbClr val="FF0000"/>
                </a:solidFill>
                <a:latin typeface="Symbol" panose="05050102010706020507" pitchFamily="18" charset="2"/>
              </a:rPr>
              <a:t>+</a:t>
            </a:r>
            <a:r>
              <a:rPr lang="en-US" sz="2400" baseline="30000" dirty="0">
                <a:solidFill>
                  <a:srgbClr val="FF0000"/>
                </a:solidFill>
              </a:rPr>
              <a:t>2</a:t>
            </a:r>
            <a:r>
              <a:rPr lang="en-US" sz="2400" dirty="0">
                <a:solidFill>
                  <a:srgbClr val="FF0000"/>
                </a:solidFill>
              </a:rPr>
              <a:t> = (1232 MeV)</a:t>
            </a:r>
            <a:r>
              <a:rPr lang="en-US" sz="2400" baseline="30000" dirty="0">
                <a:solidFill>
                  <a:srgbClr val="FF0000"/>
                </a:solidFill>
              </a:rPr>
              <a:t>2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Each neutrino takes about ~ 5 % of the proton’s energy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en-US" sz="2400" dirty="0"/>
              <a:t> To produce </a:t>
            </a:r>
            <a:r>
              <a:rPr lang="en-US" sz="2400" dirty="0" err="1"/>
              <a:t>IceCube</a:t>
            </a:r>
            <a:r>
              <a:rPr lang="en-US" sz="2400" dirty="0"/>
              <a:t> neutrinos (~ 100 </a:t>
            </a:r>
            <a:r>
              <a:rPr lang="en-US" sz="2400" dirty="0" err="1"/>
              <a:t>TeV</a:t>
            </a:r>
            <a:r>
              <a:rPr lang="en-US" sz="2400" dirty="0"/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400" baseline="-25000" dirty="0" err="1">
                <a:latin typeface="Symbol" panose="05050102010706020507" pitchFamily="18" charset="2"/>
                <a:cs typeface="Arial" panose="020B0604020202020204" pitchFamily="34" charset="0"/>
              </a:rPr>
              <a:t>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= 10</a:t>
            </a:r>
            <a:r>
              <a:rPr lang="en-US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E</a:t>
            </a:r>
            <a:r>
              <a:rPr lang="en-US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eV):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en-US" sz="2400" dirty="0">
                <a:cs typeface="Arial" panose="020B0604020202020204" pitchFamily="34" charset="0"/>
              </a:rPr>
              <a:t>Need protons with            </a:t>
            </a:r>
            <a:r>
              <a:rPr lang="en-US" sz="2400" dirty="0" err="1">
                <a:solidFill>
                  <a:srgbClr val="FF0000"/>
                </a:solidFill>
                <a:cs typeface="Arial" panose="020B0604020202020204" pitchFamily="34" charset="0"/>
              </a:rPr>
              <a:t>E’</a:t>
            </a:r>
            <a:r>
              <a:rPr lang="en-US" sz="2400" baseline="-25000" dirty="0" err="1">
                <a:solidFill>
                  <a:srgbClr val="FF0000"/>
                </a:solidFill>
                <a:cs typeface="Arial" panose="020B0604020202020204" pitchFamily="34" charset="0"/>
              </a:rPr>
              <a:t>p</a:t>
            </a:r>
            <a:r>
              <a:rPr lang="en-US" sz="2400" dirty="0">
                <a:solidFill>
                  <a:srgbClr val="FF0000"/>
                </a:solidFill>
                <a:cs typeface="Arial" panose="020B0604020202020204" pitchFamily="34" charset="0"/>
              </a:rPr>
              <a:t> ~ 200 E</a:t>
            </a:r>
            <a:r>
              <a:rPr lang="en-US" sz="2400" baseline="-25000" dirty="0">
                <a:solidFill>
                  <a:srgbClr val="FF0000"/>
                </a:solidFill>
                <a:cs typeface="Arial" panose="020B0604020202020204" pitchFamily="34" charset="0"/>
              </a:rPr>
              <a:t>14</a:t>
            </a:r>
            <a:r>
              <a:rPr lang="en-US" sz="24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Symbol" panose="05050102010706020507" pitchFamily="18" charset="2"/>
                <a:cs typeface="Arial" panose="020B0604020202020204" pitchFamily="34" charset="0"/>
              </a:rPr>
              <a:t>d</a:t>
            </a:r>
            <a:r>
              <a:rPr lang="en-US" sz="2400" baseline="-25000" dirty="0">
                <a:solidFill>
                  <a:srgbClr val="FF0000"/>
                </a:solidFill>
                <a:cs typeface="Arial" panose="020B0604020202020204" pitchFamily="34" charset="0"/>
              </a:rPr>
              <a:t>1</a:t>
            </a:r>
            <a:r>
              <a:rPr lang="en-US" sz="2400" baseline="30000" dirty="0">
                <a:solidFill>
                  <a:srgbClr val="FF0000"/>
                </a:solidFill>
                <a:cs typeface="Arial" panose="020B0604020202020204" pitchFamily="34" charset="0"/>
              </a:rPr>
              <a:t>-1</a:t>
            </a:r>
            <a:r>
              <a:rPr lang="en-US" sz="24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cs typeface="Arial" panose="020B0604020202020204" pitchFamily="34" charset="0"/>
              </a:rPr>
              <a:t>TeV</a:t>
            </a:r>
            <a:endParaRPr lang="en-US" sz="2400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endParaRPr lang="en-US" sz="1200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r>
              <a:rPr lang="en-US" sz="2400" dirty="0">
                <a:cs typeface="Arial" panose="020B0604020202020204" pitchFamily="34" charset="0"/>
              </a:rPr>
              <a:t>              and target photons with    </a:t>
            </a:r>
            <a:r>
              <a:rPr lang="en-US" sz="2400" dirty="0" err="1">
                <a:solidFill>
                  <a:srgbClr val="FF0000"/>
                </a:solidFill>
                <a:cs typeface="Arial" panose="020B0604020202020204" pitchFamily="34" charset="0"/>
              </a:rPr>
              <a:t>E’</a:t>
            </a:r>
            <a:r>
              <a:rPr lang="en-US" sz="2400" baseline="-25000" dirty="0" err="1">
                <a:solidFill>
                  <a:srgbClr val="FF0000"/>
                </a:solidFill>
                <a:cs typeface="Arial" panose="020B0604020202020204" pitchFamily="34" charset="0"/>
              </a:rPr>
              <a:t>t</a:t>
            </a:r>
            <a:r>
              <a:rPr lang="en-US" sz="2400" dirty="0">
                <a:solidFill>
                  <a:srgbClr val="FF0000"/>
                </a:solidFill>
                <a:cs typeface="Arial" panose="020B0604020202020204" pitchFamily="34" charset="0"/>
              </a:rPr>
              <a:t> ~ 1.6 E</a:t>
            </a:r>
            <a:r>
              <a:rPr lang="en-US" sz="2400" baseline="-25000" dirty="0">
                <a:solidFill>
                  <a:srgbClr val="FF0000"/>
                </a:solidFill>
                <a:cs typeface="Arial" panose="020B0604020202020204" pitchFamily="34" charset="0"/>
              </a:rPr>
              <a:t>14</a:t>
            </a:r>
            <a:r>
              <a:rPr lang="en-US" sz="2400" baseline="30000" dirty="0">
                <a:solidFill>
                  <a:srgbClr val="FF0000"/>
                </a:solidFill>
                <a:cs typeface="Arial" panose="020B0604020202020204" pitchFamily="34" charset="0"/>
              </a:rPr>
              <a:t>-1</a:t>
            </a:r>
            <a:r>
              <a:rPr lang="en-US" sz="24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Symbol" panose="05050102010706020507" pitchFamily="18" charset="2"/>
                <a:cs typeface="Arial" panose="020B0604020202020204" pitchFamily="34" charset="0"/>
              </a:rPr>
              <a:t>d</a:t>
            </a:r>
            <a:r>
              <a:rPr lang="en-US" sz="2400" baseline="-25000" dirty="0">
                <a:solidFill>
                  <a:srgbClr val="FF0000"/>
                </a:solidFill>
                <a:cs typeface="Arial" panose="020B0604020202020204" pitchFamily="34" charset="0"/>
              </a:rPr>
              <a:t>1</a:t>
            </a:r>
            <a:r>
              <a:rPr lang="en-US" sz="2400" dirty="0">
                <a:solidFill>
                  <a:srgbClr val="FF0000"/>
                </a:solidFill>
                <a:cs typeface="Arial" panose="020B0604020202020204" pitchFamily="34" charset="0"/>
              </a:rPr>
              <a:t> keV</a:t>
            </a:r>
            <a:endParaRPr lang="en-US" sz="2400" dirty="0">
              <a:solidFill>
                <a:srgbClr val="FF0000"/>
              </a:solidFill>
            </a:endParaRPr>
          </a:p>
          <a:p>
            <a:r>
              <a:rPr lang="en-US" dirty="0"/>
              <a:t> </a:t>
            </a:r>
            <a:endParaRPr lang="en-ZA" dirty="0"/>
          </a:p>
        </p:txBody>
      </p:sp>
      <p:sp>
        <p:nvSpPr>
          <p:cNvPr id="9" name="Rounded Rectangle 8"/>
          <p:cNvSpPr/>
          <p:nvPr/>
        </p:nvSpPr>
        <p:spPr>
          <a:xfrm>
            <a:off x="1253439" y="5191873"/>
            <a:ext cx="6640188" cy="131018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83950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3" y="64873"/>
            <a:ext cx="8133213" cy="1147711"/>
          </a:xfrm>
        </p:spPr>
        <p:txBody>
          <a:bodyPr>
            <a:normAutofit fontScale="90000"/>
          </a:bodyPr>
          <a:lstStyle/>
          <a:p>
            <a:pPr algn="ctr"/>
            <a:r>
              <a:rPr lang="en-US" u="sng" dirty="0">
                <a:solidFill>
                  <a:srgbClr val="002060"/>
                </a:solidFill>
              </a:rPr>
              <a:t>Photo-pion production – </a:t>
            </a:r>
            <a:br>
              <a:rPr lang="en-US" u="sng" dirty="0">
                <a:solidFill>
                  <a:srgbClr val="002060"/>
                </a:solidFill>
              </a:rPr>
            </a:br>
            <a:r>
              <a:rPr lang="en-US" u="sng" dirty="0">
                <a:solidFill>
                  <a:srgbClr val="002060"/>
                </a:solidFill>
              </a:rPr>
              <a:t>Origin of Target Photons</a:t>
            </a:r>
            <a:endParaRPr lang="en-ZA" u="sng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8489" y="1203195"/>
            <a:ext cx="9048466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To produce </a:t>
            </a:r>
            <a:r>
              <a:rPr lang="en-US" sz="2400" dirty="0" err="1"/>
              <a:t>IceCube</a:t>
            </a:r>
            <a:r>
              <a:rPr lang="en-US" sz="2400" dirty="0"/>
              <a:t> neutrinos (~ 100 </a:t>
            </a:r>
            <a:r>
              <a:rPr lang="en-US" sz="2400" dirty="0" err="1"/>
              <a:t>TeV</a:t>
            </a:r>
            <a:r>
              <a:rPr lang="en-US" sz="2400" dirty="0"/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400" baseline="-25000" dirty="0" err="1">
                <a:latin typeface="Symbol" panose="05050102010706020507" pitchFamily="18" charset="2"/>
                <a:cs typeface="Arial" panose="020B0604020202020204" pitchFamily="34" charset="0"/>
              </a:rPr>
              <a:t>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= 10</a:t>
            </a:r>
            <a:r>
              <a:rPr lang="en-US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E</a:t>
            </a:r>
            <a:r>
              <a:rPr lang="en-US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eV):</a:t>
            </a: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400" dirty="0">
                <a:cs typeface="Arial" panose="020B0604020202020204" pitchFamily="34" charset="0"/>
              </a:rPr>
              <a:t>Need protons with               </a:t>
            </a:r>
            <a:r>
              <a:rPr lang="en-US" sz="2400" dirty="0" err="1">
                <a:solidFill>
                  <a:srgbClr val="FF0000"/>
                </a:solidFill>
                <a:cs typeface="Arial" panose="020B0604020202020204" pitchFamily="34" charset="0"/>
              </a:rPr>
              <a:t>E’</a:t>
            </a:r>
            <a:r>
              <a:rPr lang="en-US" sz="2400" baseline="-25000" dirty="0" err="1">
                <a:solidFill>
                  <a:srgbClr val="FF0000"/>
                </a:solidFill>
                <a:cs typeface="Arial" panose="020B0604020202020204" pitchFamily="34" charset="0"/>
              </a:rPr>
              <a:t>p</a:t>
            </a:r>
            <a:r>
              <a:rPr lang="en-US" sz="2400" dirty="0">
                <a:solidFill>
                  <a:srgbClr val="FF0000"/>
                </a:solidFill>
                <a:cs typeface="Arial" panose="020B0604020202020204" pitchFamily="34" charset="0"/>
              </a:rPr>
              <a:t> ~ 200 E</a:t>
            </a:r>
            <a:r>
              <a:rPr lang="en-US" sz="2400" baseline="-25000" dirty="0">
                <a:solidFill>
                  <a:srgbClr val="FF0000"/>
                </a:solidFill>
                <a:cs typeface="Arial" panose="020B0604020202020204" pitchFamily="34" charset="0"/>
              </a:rPr>
              <a:t>14</a:t>
            </a:r>
            <a:r>
              <a:rPr lang="en-US" sz="24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Symbol" panose="05050102010706020507" pitchFamily="18" charset="2"/>
                <a:cs typeface="Arial" panose="020B0604020202020204" pitchFamily="34" charset="0"/>
              </a:rPr>
              <a:t>d</a:t>
            </a:r>
            <a:r>
              <a:rPr lang="en-US" sz="2400" baseline="-25000" dirty="0">
                <a:solidFill>
                  <a:srgbClr val="FF0000"/>
                </a:solidFill>
                <a:cs typeface="Arial" panose="020B0604020202020204" pitchFamily="34" charset="0"/>
              </a:rPr>
              <a:t>1</a:t>
            </a:r>
            <a:r>
              <a:rPr lang="en-US" sz="2400" baseline="30000" dirty="0">
                <a:solidFill>
                  <a:srgbClr val="FF0000"/>
                </a:solidFill>
                <a:cs typeface="Arial" panose="020B0604020202020204" pitchFamily="34" charset="0"/>
              </a:rPr>
              <a:t>-1</a:t>
            </a:r>
            <a:r>
              <a:rPr lang="en-US" sz="24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cs typeface="Arial" panose="020B0604020202020204" pitchFamily="34" charset="0"/>
              </a:rPr>
              <a:t>TeV</a:t>
            </a:r>
            <a:endParaRPr lang="en-US" sz="2400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endParaRPr lang="en-US" sz="1200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r>
              <a:rPr lang="en-US" sz="2400" dirty="0">
                <a:cs typeface="Arial" panose="020B0604020202020204" pitchFamily="34" charset="0"/>
              </a:rPr>
              <a:t>    and target photons with     </a:t>
            </a:r>
            <a:r>
              <a:rPr lang="en-US" sz="2400" dirty="0" err="1">
                <a:solidFill>
                  <a:srgbClr val="FF0000"/>
                </a:solidFill>
                <a:cs typeface="Arial" panose="020B0604020202020204" pitchFamily="34" charset="0"/>
              </a:rPr>
              <a:t>E’</a:t>
            </a:r>
            <a:r>
              <a:rPr lang="en-US" sz="2400" baseline="-25000" dirty="0" err="1">
                <a:solidFill>
                  <a:srgbClr val="FF0000"/>
                </a:solidFill>
                <a:cs typeface="Arial" panose="020B0604020202020204" pitchFamily="34" charset="0"/>
              </a:rPr>
              <a:t>t</a:t>
            </a:r>
            <a:r>
              <a:rPr lang="en-US" sz="2400" dirty="0">
                <a:solidFill>
                  <a:srgbClr val="FF0000"/>
                </a:solidFill>
                <a:cs typeface="Arial" panose="020B0604020202020204" pitchFamily="34" charset="0"/>
              </a:rPr>
              <a:t> ~ 1.6 E</a:t>
            </a:r>
            <a:r>
              <a:rPr lang="en-US" sz="2400" baseline="-25000" dirty="0">
                <a:solidFill>
                  <a:srgbClr val="FF0000"/>
                </a:solidFill>
                <a:cs typeface="Arial" panose="020B0604020202020204" pitchFamily="34" charset="0"/>
              </a:rPr>
              <a:t>14</a:t>
            </a:r>
            <a:r>
              <a:rPr lang="en-US" sz="2400" baseline="30000" dirty="0">
                <a:solidFill>
                  <a:srgbClr val="FF0000"/>
                </a:solidFill>
                <a:cs typeface="Arial" panose="020B0604020202020204" pitchFamily="34" charset="0"/>
              </a:rPr>
              <a:t>-1</a:t>
            </a:r>
            <a:r>
              <a:rPr lang="en-US" sz="24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Symbol" panose="05050102010706020507" pitchFamily="18" charset="2"/>
                <a:cs typeface="Arial" panose="020B0604020202020204" pitchFamily="34" charset="0"/>
              </a:rPr>
              <a:t>d</a:t>
            </a:r>
            <a:r>
              <a:rPr lang="en-US" sz="2400" baseline="-25000" dirty="0">
                <a:solidFill>
                  <a:srgbClr val="FF0000"/>
                </a:solidFill>
                <a:cs typeface="Arial" panose="020B0604020202020204" pitchFamily="34" charset="0"/>
              </a:rPr>
              <a:t>1</a:t>
            </a:r>
            <a:r>
              <a:rPr lang="en-US" sz="24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cs typeface="Arial" panose="020B0604020202020204" pitchFamily="34" charset="0"/>
              </a:rPr>
              <a:t>keV</a:t>
            </a:r>
            <a:endParaRPr lang="en-US" sz="2400" dirty="0">
              <a:solidFill>
                <a:srgbClr val="FF0000"/>
              </a:solidFill>
            </a:endParaRPr>
          </a:p>
          <a:p>
            <a:r>
              <a:rPr lang="en-US" dirty="0"/>
              <a:t> </a:t>
            </a:r>
            <a:endParaRPr lang="en-ZA" dirty="0"/>
          </a:p>
        </p:txBody>
      </p:sp>
      <p:sp>
        <p:nvSpPr>
          <p:cNvPr id="8" name="TextBox 7"/>
          <p:cNvSpPr txBox="1"/>
          <p:nvPr/>
        </p:nvSpPr>
        <p:spPr>
          <a:xfrm>
            <a:off x="7274252" y="2286000"/>
            <a:ext cx="18697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=&gt; X-rays!</a:t>
            </a:r>
            <a:endParaRPr lang="en-ZA" sz="2400" dirty="0">
              <a:solidFill>
                <a:srgbClr val="FF0000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70968" y="1761489"/>
            <a:ext cx="8775510" cy="108331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" name="TextBox 2"/>
          <p:cNvSpPr txBox="1"/>
          <p:nvPr/>
        </p:nvSpPr>
        <p:spPr>
          <a:xfrm>
            <a:off x="368489" y="2921286"/>
            <a:ext cx="83660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u="sng" dirty="0">
                <a:solidFill>
                  <a:srgbClr val="002060"/>
                </a:solidFill>
              </a:rPr>
              <a:t>(At least) two possible scenarios: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3364429"/>
            <a:ext cx="436728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arenR"/>
            </a:pPr>
            <a:r>
              <a:rPr lang="en-US" sz="2400" u="sng" dirty="0">
                <a:solidFill>
                  <a:srgbClr val="002060"/>
                </a:solidFill>
              </a:rPr>
              <a:t>Target photons co-moving with the emission region</a:t>
            </a:r>
          </a:p>
          <a:p>
            <a:pPr marL="342900" indent="-342900">
              <a:buAutoNum type="alphaLcParenR"/>
            </a:pPr>
            <a:endParaRPr lang="en-US" sz="1000" dirty="0">
              <a:solidFill>
                <a:srgbClr val="002060"/>
              </a:solidFill>
            </a:endParaRPr>
          </a:p>
          <a:p>
            <a:pPr marL="342900" indent="-342900">
              <a:buFont typeface="Symbol" panose="05050102010706020507" pitchFamily="18" charset="2"/>
              <a:buChar char="Þ"/>
            </a:pPr>
            <a:r>
              <a:rPr lang="en-US" sz="2400" dirty="0" err="1">
                <a:solidFill>
                  <a:srgbClr val="002060"/>
                </a:solidFill>
              </a:rPr>
              <a:t>E</a:t>
            </a:r>
            <a:r>
              <a:rPr lang="en-US" sz="2400" baseline="-25000" dirty="0" err="1">
                <a:solidFill>
                  <a:srgbClr val="002060"/>
                </a:solidFill>
              </a:rPr>
              <a:t>t</a:t>
            </a:r>
            <a:r>
              <a:rPr lang="en-US" sz="2400" baseline="30000" dirty="0" err="1">
                <a:solidFill>
                  <a:srgbClr val="002060"/>
                </a:solidFill>
              </a:rPr>
              <a:t>obs</a:t>
            </a:r>
            <a:r>
              <a:rPr lang="en-US" sz="2400" dirty="0">
                <a:solidFill>
                  <a:srgbClr val="002060"/>
                </a:solidFill>
              </a:rPr>
              <a:t> ~ 16 E</a:t>
            </a:r>
            <a:r>
              <a:rPr lang="en-US" sz="2400" baseline="-25000" dirty="0">
                <a:solidFill>
                  <a:srgbClr val="002060"/>
                </a:solidFill>
              </a:rPr>
              <a:t>14</a:t>
            </a:r>
            <a:r>
              <a:rPr lang="en-US" sz="2400" baseline="30000" dirty="0">
                <a:solidFill>
                  <a:srgbClr val="002060"/>
                </a:solidFill>
              </a:rPr>
              <a:t>-1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>
                <a:solidFill>
                  <a:srgbClr val="002060"/>
                </a:solidFill>
                <a:latin typeface="Symbol" panose="05050102010706020507" pitchFamily="18" charset="2"/>
              </a:rPr>
              <a:t>d</a:t>
            </a:r>
            <a:r>
              <a:rPr lang="en-US" sz="2400" baseline="-25000" dirty="0">
                <a:solidFill>
                  <a:srgbClr val="002060"/>
                </a:solidFill>
              </a:rPr>
              <a:t>1</a:t>
            </a:r>
            <a:r>
              <a:rPr lang="en-US" sz="2400" baseline="30000" dirty="0">
                <a:solidFill>
                  <a:srgbClr val="002060"/>
                </a:solidFill>
              </a:rPr>
              <a:t>2</a:t>
            </a:r>
            <a:r>
              <a:rPr lang="en-US" sz="2400" dirty="0">
                <a:solidFill>
                  <a:srgbClr val="002060"/>
                </a:solidFill>
              </a:rPr>
              <a:t>/(1+z) </a:t>
            </a:r>
            <a:r>
              <a:rPr lang="en-US" sz="2400" dirty="0" err="1">
                <a:solidFill>
                  <a:srgbClr val="002060"/>
                </a:solidFill>
              </a:rPr>
              <a:t>keV</a:t>
            </a:r>
            <a:endParaRPr lang="en-US" sz="2400" dirty="0">
              <a:solidFill>
                <a:srgbClr val="002060"/>
              </a:solidFill>
            </a:endParaRPr>
          </a:p>
          <a:p>
            <a:endParaRPr lang="en-US" sz="1000" dirty="0">
              <a:solidFill>
                <a:srgbClr val="002060"/>
              </a:solidFill>
            </a:endParaRPr>
          </a:p>
          <a:p>
            <a:pPr marL="342900" indent="-342900">
              <a:buFont typeface="Symbol" panose="05050102010706020507" pitchFamily="18" charset="2"/>
              <a:buChar char="Þ"/>
            </a:pPr>
            <a:r>
              <a:rPr lang="en-US" sz="2400" dirty="0">
                <a:solidFill>
                  <a:srgbClr val="002060"/>
                </a:solidFill>
              </a:rPr>
              <a:t>Observed as Doppler-boosted hard X-rays</a:t>
            </a:r>
          </a:p>
          <a:p>
            <a:pPr marL="342900" indent="-342900">
              <a:buFont typeface="Symbol" panose="05050102010706020507" pitchFamily="18" charset="2"/>
              <a:buChar char="Þ"/>
            </a:pPr>
            <a:endParaRPr lang="en-US" sz="1200" dirty="0">
              <a:solidFill>
                <a:srgbClr val="002060"/>
              </a:solidFill>
            </a:endParaRPr>
          </a:p>
          <a:p>
            <a:pPr algn="ctr"/>
            <a:r>
              <a:rPr lang="en-US" sz="2400" dirty="0">
                <a:solidFill>
                  <a:srgbClr val="FF0000"/>
                </a:solidFill>
              </a:rPr>
              <a:t>Tightly constrained by observed hard X-ray flux -&gt; Energetics constraints.  </a:t>
            </a:r>
            <a:endParaRPr lang="en-ZA" sz="24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37479" y="3394770"/>
            <a:ext cx="420518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lphaLcParenR" startAt="2"/>
            </a:pPr>
            <a:r>
              <a:rPr lang="en-US" sz="2400" u="sng" dirty="0">
                <a:solidFill>
                  <a:srgbClr val="002060"/>
                </a:solidFill>
              </a:rPr>
              <a:t>Target photons stationary in the AGN frame</a:t>
            </a:r>
          </a:p>
          <a:p>
            <a:pPr marL="342900" indent="-342900">
              <a:buAutoNum type="alphaLcParenR"/>
            </a:pPr>
            <a:endParaRPr lang="en-US" sz="1000" dirty="0">
              <a:solidFill>
                <a:srgbClr val="002060"/>
              </a:solidFill>
            </a:endParaRPr>
          </a:p>
          <a:p>
            <a:pPr marL="342900" indent="-342900">
              <a:buFont typeface="Symbol" panose="05050102010706020507" pitchFamily="18" charset="2"/>
              <a:buChar char="Þ"/>
            </a:pPr>
            <a:r>
              <a:rPr lang="en-US" sz="2400" dirty="0" err="1">
                <a:solidFill>
                  <a:srgbClr val="002060"/>
                </a:solidFill>
              </a:rPr>
              <a:t>E</a:t>
            </a:r>
            <a:r>
              <a:rPr lang="en-US" sz="2400" baseline="-25000" dirty="0" err="1">
                <a:solidFill>
                  <a:srgbClr val="002060"/>
                </a:solidFill>
              </a:rPr>
              <a:t>t</a:t>
            </a:r>
            <a:r>
              <a:rPr lang="en-US" sz="2400" baseline="30000" dirty="0" err="1">
                <a:solidFill>
                  <a:srgbClr val="002060"/>
                </a:solidFill>
              </a:rPr>
              <a:t>obs</a:t>
            </a:r>
            <a:r>
              <a:rPr lang="en-US" sz="2400" dirty="0">
                <a:solidFill>
                  <a:srgbClr val="002060"/>
                </a:solidFill>
              </a:rPr>
              <a:t> ~ 160 E</a:t>
            </a:r>
            <a:r>
              <a:rPr lang="en-US" sz="2400" baseline="-25000" dirty="0">
                <a:solidFill>
                  <a:srgbClr val="002060"/>
                </a:solidFill>
              </a:rPr>
              <a:t>14</a:t>
            </a:r>
            <a:r>
              <a:rPr lang="en-US" sz="2400" baseline="30000" dirty="0">
                <a:solidFill>
                  <a:srgbClr val="002060"/>
                </a:solidFill>
              </a:rPr>
              <a:t>-1</a:t>
            </a:r>
            <a:r>
              <a:rPr lang="en-US" sz="2400" dirty="0">
                <a:solidFill>
                  <a:srgbClr val="002060"/>
                </a:solidFill>
              </a:rPr>
              <a:t>/(1+z) eV</a:t>
            </a:r>
          </a:p>
          <a:p>
            <a:endParaRPr lang="en-US" sz="1000" dirty="0">
              <a:solidFill>
                <a:srgbClr val="002060"/>
              </a:solidFill>
            </a:endParaRPr>
          </a:p>
          <a:p>
            <a:pPr marL="342900" indent="-342900">
              <a:buFont typeface="Symbol" panose="05050102010706020507" pitchFamily="18" charset="2"/>
              <a:buChar char="Þ"/>
            </a:pPr>
            <a:r>
              <a:rPr lang="en-US" sz="2400" dirty="0">
                <a:solidFill>
                  <a:srgbClr val="002060"/>
                </a:solidFill>
              </a:rPr>
              <a:t>Observed as UV / soft X-rays, Doppler boosted into the emission-region frame</a:t>
            </a:r>
          </a:p>
          <a:p>
            <a:endParaRPr lang="en-US" sz="1000" dirty="0">
              <a:solidFill>
                <a:srgbClr val="FF0000"/>
              </a:solidFill>
            </a:endParaRPr>
          </a:p>
          <a:p>
            <a:r>
              <a:rPr lang="en-ZA" sz="2400" dirty="0">
                <a:solidFill>
                  <a:srgbClr val="FF0000"/>
                </a:solidFill>
              </a:rPr>
              <a:t>Much more relaxed energetics constraints. 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4421874" y="3384945"/>
            <a:ext cx="0" cy="3483215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9670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8501" y="1750346"/>
            <a:ext cx="4479576" cy="3060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2167"/>
            <a:ext cx="7886700" cy="713047"/>
          </a:xfrm>
        </p:spPr>
        <p:txBody>
          <a:bodyPr/>
          <a:lstStyle/>
          <a:p>
            <a:pPr algn="ctr"/>
            <a:r>
              <a:rPr lang="en-US" u="sng" dirty="0">
                <a:solidFill>
                  <a:srgbClr val="002060"/>
                </a:solidFill>
              </a:rPr>
              <a:t>The </a:t>
            </a:r>
            <a:r>
              <a:rPr lang="en-US" u="sng" dirty="0" err="1">
                <a:solidFill>
                  <a:srgbClr val="002060"/>
                </a:solidFill>
              </a:rPr>
              <a:t>p</a:t>
            </a:r>
            <a:r>
              <a:rPr lang="en-US" u="sng" dirty="0" err="1">
                <a:solidFill>
                  <a:srgbClr val="002060"/>
                </a:solidFill>
                <a:latin typeface="Symbol" panose="05050102010706020507" pitchFamily="18" charset="2"/>
              </a:rPr>
              <a:t>g</a:t>
            </a:r>
            <a:r>
              <a:rPr lang="en-US" u="sng" dirty="0">
                <a:solidFill>
                  <a:srgbClr val="002060"/>
                </a:solidFill>
              </a:rPr>
              <a:t> Efficiency Problem</a:t>
            </a:r>
            <a:endParaRPr lang="en-ZA" u="sng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79465"/>
            <a:ext cx="9190204" cy="3183102"/>
          </a:xfrm>
        </p:spPr>
        <p:txBody>
          <a:bodyPr>
            <a:normAutofit/>
          </a:bodyPr>
          <a:lstStyle/>
          <a:p>
            <a:r>
              <a:rPr lang="en-US" sz="2400" dirty="0"/>
              <a:t>Efficiency for protons to undergo </a:t>
            </a:r>
            <a:r>
              <a:rPr lang="en-US" sz="2400" dirty="0" err="1"/>
              <a:t>p</a:t>
            </a:r>
            <a:r>
              <a:rPr lang="en-US" sz="2400" dirty="0" err="1">
                <a:latin typeface="Symbol" panose="05050102010706020507" pitchFamily="18" charset="2"/>
              </a:rPr>
              <a:t>g</a:t>
            </a:r>
            <a:r>
              <a:rPr lang="en-US" sz="2400" dirty="0">
                <a:latin typeface="Symbol" panose="05050102010706020507" pitchFamily="18" charset="2"/>
              </a:rPr>
              <a:t> </a:t>
            </a:r>
            <a:r>
              <a:rPr lang="en-US" sz="2400" dirty="0"/>
              <a:t>interaction</a:t>
            </a:r>
            <a:r>
              <a:rPr lang="en-ZA" sz="2400" dirty="0"/>
              <a:t> ~ </a:t>
            </a:r>
            <a:r>
              <a:rPr lang="en-ZA" sz="2400" dirty="0" err="1">
                <a:latin typeface="Symbol" panose="05050102010706020507" pitchFamily="18" charset="2"/>
              </a:rPr>
              <a:t>t</a:t>
            </a:r>
            <a:r>
              <a:rPr lang="en-ZA" sz="2400" baseline="-25000" dirty="0" err="1"/>
              <a:t>p</a:t>
            </a:r>
            <a:r>
              <a:rPr lang="en-ZA" sz="2400" baseline="-25000" dirty="0" err="1">
                <a:latin typeface="Symbol" panose="05050102010706020507" pitchFamily="18" charset="2"/>
              </a:rPr>
              <a:t>g</a:t>
            </a:r>
            <a:r>
              <a:rPr lang="en-ZA" sz="2400" dirty="0"/>
              <a:t> = </a:t>
            </a:r>
            <a:r>
              <a:rPr lang="en-ZA" sz="2400" dirty="0" err="1">
                <a:latin typeface="French Script MT" panose="03020402040607040605" pitchFamily="66" charset="0"/>
              </a:rPr>
              <a:t>l</a:t>
            </a:r>
            <a:r>
              <a:rPr lang="en-ZA" sz="2400" baseline="-25000" dirty="0" err="1"/>
              <a:t>esc</a:t>
            </a:r>
            <a:r>
              <a:rPr lang="en-ZA" sz="2400" dirty="0"/>
              <a:t> </a:t>
            </a:r>
            <a:r>
              <a:rPr lang="en-ZA" sz="2400" dirty="0" err="1">
                <a:latin typeface="Symbol" panose="05050102010706020507" pitchFamily="18" charset="2"/>
              </a:rPr>
              <a:t>s</a:t>
            </a:r>
            <a:r>
              <a:rPr lang="en-ZA" sz="2400" baseline="-25000" dirty="0" err="1"/>
              <a:t>p</a:t>
            </a:r>
            <a:r>
              <a:rPr lang="en-ZA" sz="2400" baseline="-25000" dirty="0" err="1">
                <a:latin typeface="Symbol" panose="05050102010706020507" pitchFamily="18" charset="2"/>
              </a:rPr>
              <a:t>g</a:t>
            </a:r>
            <a:r>
              <a:rPr lang="en-ZA" sz="2400" dirty="0"/>
              <a:t> </a:t>
            </a:r>
            <a:r>
              <a:rPr lang="en-ZA" sz="2400" dirty="0" err="1"/>
              <a:t>n</a:t>
            </a:r>
            <a:r>
              <a:rPr lang="en-ZA" sz="2400" baseline="-25000" dirty="0" err="1"/>
              <a:t>ph</a:t>
            </a:r>
            <a:endParaRPr lang="en-ZA" sz="2400" baseline="-25000" dirty="0"/>
          </a:p>
          <a:p>
            <a:r>
              <a:rPr lang="en-US" sz="2400" dirty="0"/>
              <a:t>Likelihood of </a:t>
            </a:r>
            <a:r>
              <a:rPr lang="en-US" sz="2400" dirty="0">
                <a:latin typeface="Symbol" panose="05050102010706020507" pitchFamily="18" charset="2"/>
              </a:rPr>
              <a:t>g</a:t>
            </a:r>
            <a:r>
              <a:rPr lang="en-US" sz="2400" dirty="0"/>
              <a:t>-ray photons to be absorbed ~ </a:t>
            </a:r>
            <a:r>
              <a:rPr lang="en-US" sz="2400" dirty="0" err="1">
                <a:latin typeface="Symbol" panose="05050102010706020507" pitchFamily="18" charset="2"/>
              </a:rPr>
              <a:t>t</a:t>
            </a:r>
            <a:r>
              <a:rPr lang="en-US" sz="2400" baseline="-25000" dirty="0" err="1">
                <a:latin typeface="Symbol" panose="05050102010706020507" pitchFamily="18" charset="2"/>
              </a:rPr>
              <a:t>gg</a:t>
            </a:r>
            <a:r>
              <a:rPr lang="en-US" sz="2400" dirty="0"/>
              <a:t> = R </a:t>
            </a:r>
            <a:r>
              <a:rPr lang="en-US" sz="2400" dirty="0" err="1">
                <a:latin typeface="Symbol" panose="05050102010706020507" pitchFamily="18" charset="2"/>
              </a:rPr>
              <a:t>s</a:t>
            </a:r>
            <a:r>
              <a:rPr lang="en-US" sz="2400" baseline="-25000" dirty="0" err="1">
                <a:latin typeface="Symbol" panose="05050102010706020507" pitchFamily="18" charset="2"/>
              </a:rPr>
              <a:t>gg</a:t>
            </a:r>
            <a:r>
              <a:rPr lang="en-US" sz="2400" dirty="0"/>
              <a:t> </a:t>
            </a:r>
            <a:r>
              <a:rPr lang="en-US" sz="2400" dirty="0" err="1"/>
              <a:t>n</a:t>
            </a:r>
            <a:r>
              <a:rPr lang="en-US" sz="2400" baseline="-25000" dirty="0" err="1"/>
              <a:t>ph</a:t>
            </a:r>
            <a:endParaRPr lang="en-US" sz="2400" baseline="-250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922" y="1951630"/>
            <a:ext cx="4272579" cy="2872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086552" y="2140370"/>
            <a:ext cx="9159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2060"/>
                </a:solidFill>
                <a:latin typeface="Symbol" panose="05050102010706020507" pitchFamily="18" charset="2"/>
              </a:rPr>
              <a:t>s</a:t>
            </a:r>
            <a:r>
              <a:rPr lang="en-US" sz="3200" baseline="-25000" dirty="0" err="1">
                <a:solidFill>
                  <a:srgbClr val="002060"/>
                </a:solidFill>
              </a:rPr>
              <a:t>p</a:t>
            </a:r>
            <a:r>
              <a:rPr lang="en-US" sz="3200" baseline="-25000" dirty="0" err="1">
                <a:solidFill>
                  <a:srgbClr val="002060"/>
                </a:solidFill>
                <a:latin typeface="Symbol" panose="05050102010706020507" pitchFamily="18" charset="2"/>
              </a:rPr>
              <a:t>g</a:t>
            </a:r>
            <a:endParaRPr lang="en-ZA" sz="3200" baseline="-25000" dirty="0">
              <a:solidFill>
                <a:srgbClr val="002060"/>
              </a:solidFill>
              <a:latin typeface="Symbol" panose="05050102010706020507" pitchFamily="18" charset="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17472" y="2278628"/>
            <a:ext cx="8935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2060"/>
                </a:solidFill>
                <a:latin typeface="Symbol" panose="05050102010706020507" pitchFamily="18" charset="2"/>
              </a:rPr>
              <a:t>s</a:t>
            </a:r>
            <a:r>
              <a:rPr lang="en-US" sz="3200" baseline="-25000" dirty="0" err="1">
                <a:solidFill>
                  <a:srgbClr val="002060"/>
                </a:solidFill>
                <a:latin typeface="Symbol" panose="05050102010706020507" pitchFamily="18" charset="2"/>
              </a:rPr>
              <a:t>gg</a:t>
            </a:r>
            <a:endParaRPr lang="en-ZA" sz="3200" baseline="-25000" dirty="0">
              <a:solidFill>
                <a:srgbClr val="002060"/>
              </a:solidFill>
              <a:latin typeface="Symbol" panose="05050102010706020507" pitchFamily="18" charset="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34796" y="4884062"/>
                <a:ext cx="5282233" cy="197393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             </m:t>
                    </m:r>
                    <m:f>
                      <m:fPr>
                        <m:ctrlPr>
                          <a:rPr lang="en-ZA" sz="32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ZA" sz="32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𝜏</m:t>
                        </m:r>
                        <m:r>
                          <a:rPr lang="en-US" sz="3200" b="0" i="1" baseline="-2500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  <m:r>
                          <a:rPr lang="en-US" sz="3200" b="0" i="1" baseline="-2500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num>
                      <m:den>
                        <m:r>
                          <a:rPr lang="en-ZA" sz="32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𝜏</m:t>
                        </m:r>
                        <m:r>
                          <a:rPr lang="en-ZA" sz="3200" i="1" baseline="-2500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𝛾𝛾</m:t>
                        </m:r>
                      </m:den>
                    </m:f>
                    <m:r>
                      <a:rPr lang="en-US" sz="32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ZA" sz="32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ZA" sz="32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  <m:r>
                          <a:rPr lang="en-US" sz="3200" b="0" i="1" baseline="-2500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  <m:r>
                          <a:rPr lang="en-US" sz="3200" b="0" i="1" baseline="-2500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  <m:r>
                          <m:rPr>
                            <m:nor/>
                          </m:rPr>
                          <a:rPr lang="en-US" sz="3200" b="0" i="0" baseline="-2500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ZA" sz="2800" i="0" dirty="0" smtClean="0">
                            <a:solidFill>
                              <a:srgbClr val="002060"/>
                            </a:solidFill>
                            <a:latin typeface="French Script MT" panose="03020402040607040605" pitchFamily="66" charset="0"/>
                          </a:rPr>
                          <m:t>l</m:t>
                        </m:r>
                        <m:r>
                          <m:rPr>
                            <m:nor/>
                          </m:rPr>
                          <a:rPr lang="en-ZA" sz="2800" i="0" baseline="-25000" dirty="0" smtClean="0">
                            <a:solidFill>
                              <a:srgbClr val="002060"/>
                            </a:solidFill>
                          </a:rPr>
                          <m:t>esc</m:t>
                        </m:r>
                      </m:num>
                      <m:den>
                        <m:r>
                          <a:rPr lang="en-ZA" sz="32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  <m:r>
                          <a:rPr lang="en-ZA" sz="3200" i="1" baseline="-2500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𝛾𝛾</m:t>
                        </m:r>
                        <m:r>
                          <a:rPr lang="en-US" sz="32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32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den>
                    </m:f>
                  </m:oMath>
                </a14:m>
                <a:r>
                  <a:rPr lang="en-ZA" sz="2800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ZA" sz="2800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sz="2800" b="0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28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300</m:t>
                        </m:r>
                      </m:den>
                    </m:f>
                    <m:f>
                      <m:fPr>
                        <m:ctrlPr>
                          <a:rPr lang="en-US" sz="28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ZA" sz="2800" i="0" dirty="0">
                            <a:solidFill>
                              <a:srgbClr val="002060"/>
                            </a:solidFill>
                            <a:latin typeface="French Script MT" panose="03020402040607040605" pitchFamily="66" charset="0"/>
                          </a:rPr>
                          <m:t>l</m:t>
                        </m:r>
                        <m:r>
                          <m:rPr>
                            <m:nor/>
                          </m:rPr>
                          <a:rPr lang="en-ZA" sz="2800" i="0" baseline="-25000" dirty="0">
                            <a:solidFill>
                              <a:srgbClr val="002060"/>
                            </a:solidFill>
                          </a:rPr>
                          <m:t>esc</m:t>
                        </m:r>
                      </m:num>
                      <m:den>
                        <m:r>
                          <a:rPr lang="en-US" sz="28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den>
                    </m:f>
                  </m:oMath>
                </a14:m>
                <a:r>
                  <a:rPr lang="en-ZA" sz="2800" dirty="0">
                    <a:solidFill>
                      <a:srgbClr val="002060"/>
                    </a:solidFill>
                  </a:rPr>
                  <a:t>       </a:t>
                </a:r>
              </a:p>
              <a:p>
                <a:endParaRPr lang="en-ZA" sz="2800" dirty="0">
                  <a:solidFill>
                    <a:srgbClr val="002060"/>
                  </a:solidFill>
                </a:endParaRPr>
              </a:p>
              <a:p>
                <a:r>
                  <a:rPr lang="en-ZA" sz="2800" dirty="0">
                    <a:solidFill>
                      <a:srgbClr val="002060"/>
                    </a:solidFill>
                  </a:rPr>
                  <a:t>at 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sz="2800" b="0" i="1" baseline="-2500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  <m:r>
                      <a:rPr lang="en-US" sz="28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~ </m:t>
                    </m:r>
                    <m:f>
                      <m:fPr>
                        <m:ctrlP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  <m:r>
                          <a:rPr lang="en-US" sz="2800" b="0" i="1" baseline="-2500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  <m:r>
                          <a:rPr lang="en-US" sz="2800" b="0" i="1" baseline="3000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  <m:r>
                          <a:rPr lang="en-US" sz="2800" b="0" i="1" baseline="3000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𝐸</m:t>
                        </m:r>
                        <m:r>
                          <a:rPr lang="en-US" sz="2800" b="0" i="1" baseline="-2500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ZA" sz="2800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~ 3.3</m:t>
                    </m:r>
                    <m:r>
                      <a:rPr lang="en-US" sz="2800" b="0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×10</m:t>
                    </m:r>
                    <m:r>
                      <a:rPr lang="en-US" sz="2800" b="0" i="1" baseline="30000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sz="2800" b="0" i="1" baseline="50000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</m:t>
                    </m:r>
                    <m:r>
                      <a:rPr lang="en-US" sz="2800" b="0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800" b="0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𝐸</m:t>
                    </m:r>
                    <m:r>
                      <a:rPr lang="en-US" sz="2800" b="0" i="1" baseline="-25000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𝜈</m:t>
                    </m:r>
                    <m:r>
                      <a:rPr lang="en-US" sz="2800" b="0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endParaRPr lang="en-ZA" sz="2800" dirty="0">
                  <a:solidFill>
                    <a:srgbClr val="002060"/>
                  </a:solidFill>
                </a:endParaRPr>
              </a:p>
              <a:p>
                <a:endParaRPr lang="en-US" sz="1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796" y="4884062"/>
                <a:ext cx="5282233" cy="1973938"/>
              </a:xfrm>
              <a:prstGeom prst="rect">
                <a:avLst/>
              </a:prstGeom>
              <a:blipFill>
                <a:blip r:embed="rId5"/>
                <a:stretch>
                  <a:fillRect l="-4157"/>
                </a:stretch>
              </a:blipFill>
            </p:spPr>
            <p:txBody>
              <a:bodyPr/>
              <a:lstStyle/>
              <a:p>
                <a:r>
                  <a:rPr lang="en-Z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6191774" y="4818180"/>
            <a:ext cx="29984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dirty="0" err="1">
                <a:latin typeface="French Script MT" panose="03020402040607040605" pitchFamily="66" charset="0"/>
              </a:rPr>
              <a:t>l</a:t>
            </a:r>
            <a:r>
              <a:rPr lang="en-ZA" sz="2400" baseline="-25000" dirty="0" err="1"/>
              <a:t>esc</a:t>
            </a:r>
            <a:r>
              <a:rPr lang="en-ZA" sz="2400" dirty="0"/>
              <a:t> = average length travelled by protons until escape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83452" y="6013904"/>
            <a:ext cx="27489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~ few to tens of  </a:t>
            </a:r>
          </a:p>
          <a:p>
            <a:r>
              <a:rPr lang="en-US" sz="2400" dirty="0">
                <a:solidFill>
                  <a:srgbClr val="002060"/>
                </a:solidFill>
              </a:rPr>
              <a:t>   GeV </a:t>
            </a:r>
            <a:r>
              <a:rPr lang="en-US" sz="2400" dirty="0">
                <a:solidFill>
                  <a:srgbClr val="002060"/>
                </a:solidFill>
                <a:latin typeface="Symbol" panose="05050102010706020507" pitchFamily="18" charset="2"/>
              </a:rPr>
              <a:t>g</a:t>
            </a:r>
            <a:r>
              <a:rPr lang="en-US" sz="2400" dirty="0">
                <a:solidFill>
                  <a:srgbClr val="002060"/>
                </a:solidFill>
              </a:rPr>
              <a:t>-rays</a:t>
            </a:r>
            <a:endParaRPr lang="en-ZA" sz="2400" dirty="0">
              <a:solidFill>
                <a:srgbClr val="002060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H="1" flipV="1">
            <a:off x="5257800" y="6319206"/>
            <a:ext cx="718458" cy="13062"/>
          </a:xfrm>
          <a:prstGeom prst="straightConnector1">
            <a:avLst/>
          </a:prstGeom>
          <a:ln w="254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 flipV="1">
            <a:off x="4478892" y="3053987"/>
            <a:ext cx="138874" cy="45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3" name="Rounded Rectangle 12"/>
          <p:cNvSpPr/>
          <p:nvPr/>
        </p:nvSpPr>
        <p:spPr>
          <a:xfrm>
            <a:off x="862747" y="1405000"/>
            <a:ext cx="7786254" cy="4386200"/>
          </a:xfrm>
          <a:prstGeom prst="roundRect">
            <a:avLst/>
          </a:prstGeom>
          <a:solidFill>
            <a:schemeClr val="accent1"/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1" name="TextBox 10"/>
          <p:cNvSpPr txBox="1"/>
          <p:nvPr/>
        </p:nvSpPr>
        <p:spPr>
          <a:xfrm>
            <a:off x="1212449" y="1545372"/>
            <a:ext cx="698704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Symbol" panose="05050102010706020507" pitchFamily="18" charset="2"/>
              <a:buChar char="Þ"/>
            </a:pPr>
            <a:r>
              <a:rPr lang="en-ZA" sz="2800" dirty="0">
                <a:solidFill>
                  <a:srgbClr val="FF0000"/>
                </a:solidFill>
              </a:rPr>
              <a:t> Efficient neutrino production sites are likely to be optically thick to gamma-rays</a:t>
            </a:r>
          </a:p>
          <a:p>
            <a:endParaRPr lang="en-ZA" sz="1200" dirty="0">
              <a:solidFill>
                <a:srgbClr val="FF0000"/>
              </a:solidFill>
            </a:endParaRPr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en-ZA" sz="2800" dirty="0">
                <a:solidFill>
                  <a:srgbClr val="FF0000"/>
                </a:solidFill>
              </a:rPr>
              <a:t> Expect no correlation between GeV – TeV  gamma-ray and neutrino activity! </a:t>
            </a:r>
          </a:p>
          <a:p>
            <a:endParaRPr lang="en-ZA" sz="1200" dirty="0">
              <a:solidFill>
                <a:srgbClr val="FF0000"/>
              </a:solidFill>
            </a:endParaRPr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en-ZA" sz="2800" dirty="0">
                <a:solidFill>
                  <a:srgbClr val="FF0000"/>
                </a:solidFill>
              </a:rPr>
              <a:t> Cascades! </a:t>
            </a:r>
            <a:r>
              <a:rPr lang="en-ZA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ZA" sz="2800" dirty="0">
                <a:solidFill>
                  <a:srgbClr val="FF0000"/>
                </a:solidFill>
              </a:rPr>
              <a:t>Expect correlation with X-ray / soft (MeV) </a:t>
            </a:r>
            <a:r>
              <a:rPr lang="en-ZA" sz="2800" dirty="0">
                <a:solidFill>
                  <a:srgbClr val="FF0000"/>
                </a:solidFill>
                <a:latin typeface="Symbol" panose="05050102010706020507" pitchFamily="18" charset="2"/>
              </a:rPr>
              <a:t>g</a:t>
            </a:r>
            <a:r>
              <a:rPr lang="en-ZA" sz="2800" dirty="0">
                <a:solidFill>
                  <a:srgbClr val="FF0000"/>
                </a:solidFill>
              </a:rPr>
              <a:t>-ray and possibly multi-TeV gamma-ray activity! </a:t>
            </a:r>
          </a:p>
          <a:p>
            <a:endParaRPr lang="en-ZA" sz="1200" dirty="0">
              <a:solidFill>
                <a:srgbClr val="FF0000"/>
              </a:solidFill>
            </a:endParaRPr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en-ZA" sz="2800" dirty="0">
                <a:solidFill>
                  <a:srgbClr val="FF0000"/>
                </a:solidFill>
              </a:rPr>
              <a:t> Promising targets for ASTRI / SSTs</a:t>
            </a:r>
          </a:p>
        </p:txBody>
      </p:sp>
    </p:spTree>
    <p:extLst>
      <p:ext uri="{BB962C8B-B14F-4D97-AF65-F5344CB8AC3E}">
        <p14:creationId xmlns:p14="http://schemas.microsoft.com/office/powerpoint/2010/main" val="555768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3" grpId="0" animBg="1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0FF251-BD7B-D960-50A7-7D5BAE58D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3191"/>
            <a:ext cx="9238268" cy="1325563"/>
          </a:xfrm>
        </p:spPr>
        <p:txBody>
          <a:bodyPr>
            <a:normAutofit/>
          </a:bodyPr>
          <a:lstStyle/>
          <a:p>
            <a:pPr algn="ctr"/>
            <a:r>
              <a:rPr lang="en-ZA" sz="3600" b="1" u="sng" dirty="0" err="1">
                <a:solidFill>
                  <a:srgbClr val="002060"/>
                </a:solidFill>
              </a:rPr>
              <a:t>Modeling</a:t>
            </a:r>
            <a:r>
              <a:rPr lang="en-ZA" sz="3600" b="1" u="sng" dirty="0">
                <a:solidFill>
                  <a:srgbClr val="002060"/>
                </a:solidFill>
              </a:rPr>
              <a:t> Multi-messenger Emissions from photo-pion production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CA05332-0608-AF50-4681-386F2107DAA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61459" y="1464445"/>
                <a:ext cx="8515350" cy="5393555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ZA" sz="2000" dirty="0">
                    <a:solidFill>
                      <a:srgbClr val="002060"/>
                    </a:solidFill>
                  </a:rPr>
                  <a:t>Most accurate method: Monte-Carlo simulations of individual reactions (e.g., SOPHIA: Mücke et al. 2000: Comp. Phys. Comm., 124, 290) </a:t>
                </a:r>
              </a:p>
              <a:p>
                <a:pPr marL="0" indent="0">
                  <a:buNone/>
                </a:pPr>
                <a:endParaRPr lang="en-ZA" sz="2000" dirty="0">
                  <a:solidFill>
                    <a:srgbClr val="002060"/>
                  </a:solidFill>
                </a:endParaRPr>
              </a:p>
              <a:p>
                <a:r>
                  <a:rPr lang="en-ZA" sz="2000" dirty="0">
                    <a:solidFill>
                      <a:srgbClr val="002060"/>
                    </a:solidFill>
                  </a:rPr>
                  <a:t>Most often used method: Semi-analytical approximations of spectra of final decay products, e.g.,</a:t>
                </a:r>
              </a:p>
              <a:p>
                <a:pPr marL="0" indent="0">
                  <a:buFontTx/>
                  <a:buNone/>
                </a:pPr>
                <a:endParaRPr lang="en-ZA" sz="800" dirty="0">
                  <a:solidFill>
                    <a:srgbClr val="002060"/>
                  </a:solidFill>
                </a:endParaRPr>
              </a:p>
              <a:p>
                <a:pPr marL="0" indent="0">
                  <a:buFontTx/>
                  <a:buNone/>
                </a:pPr>
                <a:endParaRPr lang="en-ZA" sz="2000" dirty="0">
                  <a:solidFill>
                    <a:srgbClr val="002060"/>
                  </a:solidFill>
                </a:endParaRPr>
              </a:p>
              <a:p>
                <a:pPr marL="0" indent="0">
                  <a:buFontTx/>
                  <a:buNone/>
                </a:pPr>
                <a:endParaRPr lang="en-ZA" sz="2000" dirty="0">
                  <a:solidFill>
                    <a:srgbClr val="002060"/>
                  </a:solidFill>
                </a:endParaRPr>
              </a:p>
              <a:p>
                <a:pPr marL="0" indent="0">
                  <a:buFontTx/>
                  <a:buNone/>
                </a:pPr>
                <a:endParaRPr lang="en-ZA" sz="2000" dirty="0">
                  <a:solidFill>
                    <a:srgbClr val="002060"/>
                  </a:solidFill>
                </a:endParaRPr>
              </a:p>
              <a:p>
                <a:pPr marL="0" indent="0">
                  <a:buFontTx/>
                  <a:buNone/>
                </a:pPr>
                <a:r>
                  <a:rPr lang="en-ZA" sz="2000" dirty="0">
                    <a:solidFill>
                      <a:srgbClr val="002060"/>
                    </a:solidFill>
                  </a:rPr>
                  <a:t>   With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ZA" sz="20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η</m:t>
                    </m:r>
                    <m:r>
                      <a:rPr lang="en-ZA" sz="20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ZA" sz="2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ZA" sz="2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4 </m:t>
                        </m:r>
                        <m:r>
                          <a:rPr lang="en-ZA" sz="2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  <m:r>
                          <a:rPr lang="en-ZA" sz="2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ZA" sz="2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𝐸𝑝</m:t>
                        </m:r>
                      </m:num>
                      <m:den>
                        <m:d>
                          <m:dPr>
                            <m:ctrlPr>
                              <a:rPr lang="en-ZA" sz="20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ZA" sz="20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ZA" sz="2000" i="1" baseline="-2500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  <m:r>
                              <a:rPr lang="en-ZA" sz="20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ZA" sz="20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𝑐</m:t>
                            </m:r>
                            <m:r>
                              <a:rPr lang="en-ZA" sz="2000" i="1" baseline="3000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d>
                        <m:r>
                          <a:rPr lang="en-ZA" sz="2000" i="1" baseline="3000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ZA" sz="2000" dirty="0">
                    <a:solidFill>
                      <a:srgbClr val="002060"/>
                    </a:solidFill>
                  </a:rPr>
                  <a:t>  ,  </a:t>
                </a:r>
                <a:r>
                  <a:rPr lang="en-ZA" sz="2000" i="1" dirty="0">
                    <a:solidFill>
                      <a:srgbClr val="00206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x = E</a:t>
                </a:r>
                <a:r>
                  <a:rPr lang="en-ZA" sz="2000" i="1" baseline="-25000" dirty="0">
                    <a:solidFill>
                      <a:srgbClr val="00206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l</a:t>
                </a:r>
                <a:r>
                  <a:rPr lang="en-ZA" sz="2000" i="1" dirty="0">
                    <a:solidFill>
                      <a:srgbClr val="00206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/E</a:t>
                </a:r>
                <a:r>
                  <a:rPr lang="en-ZA" sz="2000" i="1" baseline="-25000" dirty="0">
                    <a:solidFill>
                      <a:srgbClr val="00206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p</a:t>
                </a:r>
                <a:r>
                  <a:rPr lang="en-ZA" sz="2000" dirty="0">
                    <a:solidFill>
                      <a:srgbClr val="002060"/>
                    </a:solidFill>
                  </a:rPr>
                  <a:t> , 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0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Φ</m:t>
                    </m:r>
                    <m:r>
                      <a:rPr lang="en-ZA" sz="2000" i="1" baseline="-2500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𝑙</m:t>
                    </m:r>
                    <m:r>
                      <a:rPr lang="en-ZA" sz="20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l-GR" sz="20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η</m:t>
                    </m:r>
                    <m:r>
                      <a:rPr lang="en-ZA" sz="20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ZA" sz="20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ZA" sz="20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ZA" sz="2000" dirty="0">
                    <a:solidFill>
                      <a:srgbClr val="002060"/>
                    </a:solidFill>
                  </a:rPr>
                  <a:t> tabulated in </a:t>
                </a:r>
                <a:r>
                  <a:rPr lang="en-ZA" sz="2000" dirty="0" err="1">
                    <a:solidFill>
                      <a:srgbClr val="002060"/>
                    </a:solidFill>
                  </a:rPr>
                  <a:t>Kelner</a:t>
                </a:r>
                <a:r>
                  <a:rPr lang="en-ZA" sz="2000" dirty="0">
                    <a:solidFill>
                      <a:srgbClr val="002060"/>
                    </a:solidFill>
                  </a:rPr>
                  <a:t> &amp;    </a:t>
                </a:r>
              </a:p>
              <a:p>
                <a:pPr marL="0" indent="0">
                  <a:buFontTx/>
                  <a:buNone/>
                </a:pPr>
                <a:r>
                  <a:rPr lang="en-ZA" sz="2000" dirty="0">
                    <a:solidFill>
                      <a:srgbClr val="002060"/>
                    </a:solidFill>
                  </a:rPr>
                  <a:t>   Aharonian (2008: Phys. Rev. D., 78, 034013)</a:t>
                </a:r>
              </a:p>
              <a:p>
                <a:pPr marL="0" indent="0">
                  <a:buFontTx/>
                  <a:buNone/>
                </a:pPr>
                <a:endParaRPr lang="en-ZA" sz="800" dirty="0">
                  <a:solidFill>
                    <a:srgbClr val="002060"/>
                  </a:solidFill>
                </a:endParaRPr>
              </a:p>
              <a:p>
                <a:r>
                  <a:rPr lang="en-ZA" sz="2000" dirty="0">
                    <a:solidFill>
                      <a:srgbClr val="002060"/>
                    </a:solidFill>
                  </a:rPr>
                  <a:t>Integrates out over intermediate (</a:t>
                </a:r>
                <a:r>
                  <a:rPr lang="en-ZA" sz="2000" dirty="0">
                    <a:solidFill>
                      <a:srgbClr val="002060"/>
                    </a:solidFill>
                    <a:latin typeface="Symbol" panose="05050102010706020507" pitchFamily="18" charset="2"/>
                  </a:rPr>
                  <a:t>p, m</a:t>
                </a:r>
                <a:r>
                  <a:rPr lang="en-ZA" sz="2000" dirty="0">
                    <a:solidFill>
                      <a:srgbClr val="002060"/>
                    </a:solidFill>
                  </a:rPr>
                  <a:t>) particles, i.e., neglects </a:t>
                </a:r>
                <a:r>
                  <a:rPr lang="en-ZA" sz="2000" dirty="0">
                    <a:solidFill>
                      <a:srgbClr val="002060"/>
                    </a:solidFill>
                    <a:latin typeface="Symbol" panose="05050102010706020507" pitchFamily="18" charset="2"/>
                  </a:rPr>
                  <a:t>p, m </a:t>
                </a:r>
                <a:r>
                  <a:rPr lang="en-ZA" sz="2000" dirty="0">
                    <a:solidFill>
                      <a:srgbClr val="002060"/>
                    </a:solidFill>
                  </a:rPr>
                  <a:t>synchrotron emission (and losses). </a:t>
                </a:r>
              </a:p>
              <a:p>
                <a:pPr marL="0" indent="0">
                  <a:buNone/>
                </a:pPr>
                <a:endParaRPr lang="en-ZA" sz="1100" dirty="0">
                  <a:solidFill>
                    <a:srgbClr val="002060"/>
                  </a:solidFill>
                </a:endParaRPr>
              </a:p>
              <a:p>
                <a:pPr marL="0" indent="0">
                  <a:buFontTx/>
                  <a:buNone/>
                </a:pPr>
                <a:r>
                  <a:rPr lang="en-ZA" sz="2000" dirty="0">
                    <a:solidFill>
                      <a:srgbClr val="002060"/>
                    </a:solidFill>
                  </a:rPr>
                  <a:t>	=&gt; Only applicable if </a:t>
                </a:r>
                <a:r>
                  <a:rPr lang="en-ZA" sz="2000" dirty="0" err="1">
                    <a:solidFill>
                      <a:srgbClr val="002060"/>
                    </a:solidFill>
                    <a:latin typeface="Symbol" panose="05050102010706020507" pitchFamily="18" charset="2"/>
                  </a:rPr>
                  <a:t>t</a:t>
                </a:r>
                <a:r>
                  <a:rPr lang="en-ZA" sz="2000" baseline="-25000" dirty="0" err="1">
                    <a:solidFill>
                      <a:srgbClr val="002060"/>
                    </a:solidFill>
                  </a:rPr>
                  <a:t>sy</a:t>
                </a:r>
                <a:r>
                  <a:rPr lang="en-ZA" sz="2000" dirty="0">
                    <a:solidFill>
                      <a:srgbClr val="002060"/>
                    </a:solidFill>
                  </a:rPr>
                  <a:t>(</a:t>
                </a:r>
                <a:r>
                  <a:rPr lang="en-ZA" sz="2000" dirty="0" err="1">
                    <a:solidFill>
                      <a:srgbClr val="002060"/>
                    </a:solidFill>
                    <a:latin typeface="Symbol" panose="05050102010706020507" pitchFamily="18" charset="2"/>
                  </a:rPr>
                  <a:t>p,m</a:t>
                </a:r>
                <a:r>
                  <a:rPr lang="en-ZA" sz="2000" dirty="0">
                    <a:solidFill>
                      <a:srgbClr val="002060"/>
                    </a:solidFill>
                  </a:rPr>
                  <a:t>) &gt;&gt; </a:t>
                </a:r>
                <a:r>
                  <a:rPr lang="en-ZA" sz="2000" dirty="0" err="1">
                    <a:solidFill>
                      <a:srgbClr val="002060"/>
                    </a:solidFill>
                    <a:latin typeface="Symbol" panose="05050102010706020507" pitchFamily="18" charset="2"/>
                  </a:rPr>
                  <a:t>g</a:t>
                </a:r>
                <a:r>
                  <a:rPr lang="en-ZA" sz="2000" baseline="-25000" dirty="0" err="1">
                    <a:solidFill>
                      <a:srgbClr val="002060"/>
                    </a:solidFill>
                  </a:rPr>
                  <a:t>p</a:t>
                </a:r>
                <a:r>
                  <a:rPr lang="en-ZA" sz="2000" dirty="0">
                    <a:solidFill>
                      <a:srgbClr val="002060"/>
                    </a:solidFill>
                  </a:rPr>
                  <a:t> </a:t>
                </a:r>
                <a:r>
                  <a:rPr lang="en-ZA" sz="2000" dirty="0" err="1">
                    <a:solidFill>
                      <a:srgbClr val="002060"/>
                    </a:solidFill>
                    <a:latin typeface="Symbol" panose="05050102010706020507" pitchFamily="18" charset="2"/>
                  </a:rPr>
                  <a:t>t</a:t>
                </a:r>
                <a:r>
                  <a:rPr lang="en-ZA" sz="2000" dirty="0" err="1">
                    <a:solidFill>
                      <a:srgbClr val="002060"/>
                    </a:solidFill>
                  </a:rPr>
                  <a:t>’</a:t>
                </a:r>
                <a:r>
                  <a:rPr lang="en-ZA" sz="2000" baseline="-25000" dirty="0" err="1">
                    <a:solidFill>
                      <a:srgbClr val="002060"/>
                    </a:solidFill>
                  </a:rPr>
                  <a:t>decay</a:t>
                </a:r>
                <a:r>
                  <a:rPr lang="en-ZA" sz="2000" dirty="0">
                    <a:solidFill>
                      <a:srgbClr val="002060"/>
                    </a:solidFill>
                  </a:rPr>
                  <a:t> </a:t>
                </a:r>
              </a:p>
              <a:p>
                <a:pPr marL="0" indent="0">
                  <a:buFontTx/>
                  <a:buNone/>
                </a:pPr>
                <a:endParaRPr lang="en-ZA" sz="600" dirty="0">
                  <a:solidFill>
                    <a:srgbClr val="002060"/>
                  </a:solidFill>
                </a:endParaRPr>
              </a:p>
              <a:p>
                <a:pPr marL="0" indent="0">
                  <a:buFontTx/>
                  <a:buNone/>
                </a:pPr>
                <a:r>
                  <a:rPr lang="en-ZA" sz="2000" dirty="0">
                    <a:solidFill>
                      <a:srgbClr val="002060"/>
                    </a:solidFill>
                  </a:rPr>
                  <a:t>	=&gt; Requires  </a:t>
                </a:r>
                <a:r>
                  <a:rPr lang="en-ZA" sz="2000" dirty="0" err="1">
                    <a:solidFill>
                      <a:srgbClr val="002060"/>
                    </a:solidFill>
                    <a:latin typeface="Symbol" panose="05050102010706020507" pitchFamily="18" charset="2"/>
                  </a:rPr>
                  <a:t>g</a:t>
                </a:r>
                <a:r>
                  <a:rPr lang="en-ZA" sz="2000" baseline="-25000" dirty="0" err="1">
                    <a:solidFill>
                      <a:srgbClr val="002060"/>
                    </a:solidFill>
                  </a:rPr>
                  <a:t>p</a:t>
                </a:r>
                <a:r>
                  <a:rPr lang="en-ZA" sz="2000" baseline="-25000" dirty="0">
                    <a:solidFill>
                      <a:srgbClr val="002060"/>
                    </a:solidFill>
                  </a:rPr>
                  <a:t>, max</a:t>
                </a:r>
                <a:r>
                  <a:rPr lang="en-ZA" sz="2000" dirty="0">
                    <a:solidFill>
                      <a:srgbClr val="002060"/>
                    </a:solidFill>
                  </a:rPr>
                  <a:t> B &lt;&lt; 5.6 x 10</a:t>
                </a:r>
                <a:r>
                  <a:rPr lang="en-ZA" sz="2000" baseline="30000" dirty="0">
                    <a:solidFill>
                      <a:srgbClr val="002060"/>
                    </a:solidFill>
                  </a:rPr>
                  <a:t>10</a:t>
                </a:r>
                <a:r>
                  <a:rPr lang="en-ZA" sz="2000" dirty="0">
                    <a:solidFill>
                      <a:srgbClr val="002060"/>
                    </a:solidFill>
                  </a:rPr>
                  <a:t> G</a:t>
                </a:r>
              </a:p>
              <a:p>
                <a:endParaRPr lang="en-ZA" sz="2000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CA05332-0608-AF50-4681-386F2107DAA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61459" y="1464445"/>
                <a:ext cx="8515350" cy="5393555"/>
              </a:xfrm>
              <a:blipFill>
                <a:blip r:embed="rId2"/>
                <a:stretch>
                  <a:fillRect l="-501" t="-1130" r="-1432"/>
                </a:stretch>
              </a:blipFill>
            </p:spPr>
            <p:txBody>
              <a:bodyPr/>
              <a:lstStyle/>
              <a:p>
                <a:r>
                  <a:rPr lang="en-Z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31EBBBA9-773F-4A73-1A5E-319926EA6217}"/>
              </a:ext>
            </a:extLst>
          </p:cNvPr>
          <p:cNvSpPr/>
          <p:nvPr/>
        </p:nvSpPr>
        <p:spPr>
          <a:xfrm>
            <a:off x="2865748" y="6719118"/>
            <a:ext cx="537328" cy="1388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DB9564-5D93-BB94-BBEB-2B902E2441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2600" y="3124200"/>
            <a:ext cx="5951112" cy="746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527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0FF251-BD7B-D960-50A7-7D5BAE58D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76200"/>
            <a:ext cx="8421082" cy="1325563"/>
          </a:xfrm>
        </p:spPr>
        <p:txBody>
          <a:bodyPr>
            <a:noAutofit/>
          </a:bodyPr>
          <a:lstStyle/>
          <a:p>
            <a:pPr algn="ctr"/>
            <a:r>
              <a:rPr lang="en-ZA" sz="3600" b="1" u="sng" dirty="0" err="1">
                <a:solidFill>
                  <a:srgbClr val="002060"/>
                </a:solidFill>
              </a:rPr>
              <a:t>Modeling</a:t>
            </a:r>
            <a:r>
              <a:rPr lang="en-ZA" sz="3600" b="1" u="sng" dirty="0">
                <a:solidFill>
                  <a:srgbClr val="002060"/>
                </a:solidFill>
              </a:rPr>
              <a:t> Multi-messenger Emissions from photo-pion production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A05332-0608-AF50-4681-386F2107DA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73" y="1495682"/>
            <a:ext cx="8647329" cy="1877974"/>
          </a:xfrm>
        </p:spPr>
        <p:txBody>
          <a:bodyPr>
            <a:normAutofit lnSpcReduction="10000"/>
          </a:bodyPr>
          <a:lstStyle/>
          <a:p>
            <a:r>
              <a:rPr lang="en-ZA" sz="2400" dirty="0">
                <a:solidFill>
                  <a:srgbClr val="002060"/>
                </a:solidFill>
              </a:rPr>
              <a:t>More generally applicable method:  Production (injection) rates of </a:t>
            </a:r>
            <a:r>
              <a:rPr lang="en-ZA" sz="2400" dirty="0" err="1">
                <a:solidFill>
                  <a:srgbClr val="002060"/>
                </a:solidFill>
              </a:rPr>
              <a:t>pions</a:t>
            </a:r>
            <a:r>
              <a:rPr lang="en-ZA" sz="2400" dirty="0">
                <a:solidFill>
                  <a:srgbClr val="002060"/>
                </a:solidFill>
              </a:rPr>
              <a:t> </a:t>
            </a:r>
            <a:r>
              <a:rPr lang="en-ZA" sz="2400" dirty="0" err="1">
                <a:solidFill>
                  <a:srgbClr val="002060"/>
                </a:solidFill>
              </a:rPr>
              <a:t>Q</a:t>
            </a:r>
            <a:r>
              <a:rPr lang="en-ZA" sz="2400" baseline="-25000" dirty="0" err="1">
                <a:solidFill>
                  <a:srgbClr val="002060"/>
                </a:solidFill>
                <a:latin typeface="Symbol" panose="05050102010706020507" pitchFamily="18" charset="2"/>
              </a:rPr>
              <a:t>p</a:t>
            </a:r>
            <a:r>
              <a:rPr lang="en-ZA" sz="2400" dirty="0">
                <a:solidFill>
                  <a:srgbClr val="002060"/>
                </a:solidFill>
              </a:rPr>
              <a:t>(E</a:t>
            </a:r>
            <a:r>
              <a:rPr lang="en-ZA" sz="2400" baseline="-25000" dirty="0">
                <a:solidFill>
                  <a:srgbClr val="002060"/>
                </a:solidFill>
                <a:latin typeface="Symbol" panose="05050102010706020507" pitchFamily="18" charset="2"/>
              </a:rPr>
              <a:t>p</a:t>
            </a:r>
            <a:r>
              <a:rPr lang="en-ZA" sz="2400" dirty="0">
                <a:solidFill>
                  <a:srgbClr val="002060"/>
                </a:solidFill>
              </a:rPr>
              <a:t>) based on semi-analytical templates from </a:t>
            </a:r>
            <a:r>
              <a:rPr lang="en-ZA" sz="2400" dirty="0" err="1">
                <a:solidFill>
                  <a:srgbClr val="002060"/>
                </a:solidFill>
              </a:rPr>
              <a:t>Hümmer</a:t>
            </a:r>
            <a:r>
              <a:rPr lang="en-ZA" sz="2400" dirty="0">
                <a:solidFill>
                  <a:srgbClr val="002060"/>
                </a:solidFill>
              </a:rPr>
              <a:t> et al. (2010: </a:t>
            </a:r>
            <a:r>
              <a:rPr lang="en-ZA" sz="2400" dirty="0" err="1">
                <a:solidFill>
                  <a:srgbClr val="002060"/>
                </a:solidFill>
              </a:rPr>
              <a:t>ApJ</a:t>
            </a:r>
            <a:r>
              <a:rPr lang="en-ZA" sz="2400" dirty="0">
                <a:solidFill>
                  <a:srgbClr val="002060"/>
                </a:solidFill>
              </a:rPr>
              <a:t>, 721, 630)</a:t>
            </a:r>
          </a:p>
          <a:p>
            <a:r>
              <a:rPr lang="en-ZA" sz="2400" dirty="0">
                <a:solidFill>
                  <a:srgbClr val="002060"/>
                </a:solidFill>
              </a:rPr>
              <a:t>Solve coupled Fokker-Planck equations for the evolution of all particle species, e.g., </a:t>
            </a:r>
          </a:p>
          <a:p>
            <a:pPr marL="0" indent="0">
              <a:buNone/>
            </a:pPr>
            <a:endParaRPr lang="en-ZA" sz="2400" dirty="0">
              <a:solidFill>
                <a:srgbClr val="00206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A4EA306-5788-6560-5FCF-3F7B9AB516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719" y="3504819"/>
            <a:ext cx="8669667" cy="96073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6B0A41B-BC21-F103-9984-8E464003D956}"/>
              </a:ext>
            </a:extLst>
          </p:cNvPr>
          <p:cNvSpPr txBox="1"/>
          <p:nvPr/>
        </p:nvSpPr>
        <p:spPr>
          <a:xfrm>
            <a:off x="2005397" y="4800600"/>
            <a:ext cx="16522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>
                <a:solidFill>
                  <a:srgbClr val="002060"/>
                </a:solidFill>
              </a:rPr>
              <a:t>Stochastic acceleration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962CE4-402E-847A-3FF5-8CA10ACF168E}"/>
              </a:ext>
            </a:extLst>
          </p:cNvPr>
          <p:cNvSpPr txBox="1"/>
          <p:nvPr/>
        </p:nvSpPr>
        <p:spPr>
          <a:xfrm>
            <a:off x="3886200" y="4664453"/>
            <a:ext cx="16522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>
                <a:solidFill>
                  <a:srgbClr val="002060"/>
                </a:solidFill>
              </a:rPr>
              <a:t>Radiative (synchrotron) losses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2BB0CBF-1280-E6E6-1BA3-B046196EFBF5}"/>
              </a:ext>
            </a:extLst>
          </p:cNvPr>
          <p:cNvSpPr txBox="1"/>
          <p:nvPr/>
        </p:nvSpPr>
        <p:spPr>
          <a:xfrm>
            <a:off x="6438506" y="5519922"/>
            <a:ext cx="28533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>
                <a:solidFill>
                  <a:srgbClr val="002060"/>
                </a:solidFill>
              </a:rPr>
              <a:t>Pion decay: </a:t>
            </a:r>
            <a:r>
              <a:rPr lang="en-ZA" dirty="0">
                <a:solidFill>
                  <a:srgbClr val="002060"/>
                </a:solidFill>
                <a:latin typeface="Symbol" panose="05050102010706020507" pitchFamily="18" charset="2"/>
              </a:rPr>
              <a:t>p</a:t>
            </a:r>
            <a:r>
              <a:rPr lang="en-ZA" baseline="30000" dirty="0">
                <a:solidFill>
                  <a:srgbClr val="002060"/>
                </a:solidFill>
                <a:latin typeface="Symbol" panose="05050102010706020507" pitchFamily="18" charset="2"/>
              </a:rPr>
              <a:t>+</a:t>
            </a:r>
            <a:r>
              <a:rPr lang="en-ZA" dirty="0">
                <a:solidFill>
                  <a:srgbClr val="002060"/>
                </a:solidFill>
              </a:rPr>
              <a:t> </a:t>
            </a:r>
            <a:r>
              <a:rPr lang="en-ZA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ZA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ZA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ZA" baseline="-25000" dirty="0" err="1">
                <a:solidFill>
                  <a:srgbClr val="002060"/>
                </a:solidFill>
                <a:latin typeface="Symbol" panose="05050102010706020507" pitchFamily="18" charset="2"/>
                <a:cs typeface="Arial" panose="020B0604020202020204" pitchFamily="34" charset="0"/>
              </a:rPr>
              <a:t>m</a:t>
            </a:r>
            <a:r>
              <a:rPr lang="en-ZA" dirty="0">
                <a:solidFill>
                  <a:srgbClr val="002060"/>
                </a:solidFill>
                <a:cs typeface="Arial" panose="020B0604020202020204" pitchFamily="34" charset="0"/>
              </a:rPr>
              <a:t>(</a:t>
            </a:r>
            <a:r>
              <a:rPr lang="en-ZA" dirty="0" err="1">
                <a:solidFill>
                  <a:srgbClr val="002060"/>
                </a:solidFill>
                <a:cs typeface="Arial" panose="020B0604020202020204" pitchFamily="34" charset="0"/>
              </a:rPr>
              <a:t>E</a:t>
            </a:r>
            <a:r>
              <a:rPr lang="en-ZA" baseline="-25000" dirty="0" err="1">
                <a:solidFill>
                  <a:srgbClr val="002060"/>
                </a:solidFill>
                <a:latin typeface="Symbol" panose="05050102010706020507" pitchFamily="18" charset="2"/>
                <a:cs typeface="Arial" panose="020B0604020202020204" pitchFamily="34" charset="0"/>
              </a:rPr>
              <a:t>m</a:t>
            </a:r>
            <a:r>
              <a:rPr lang="en-ZA" dirty="0">
                <a:solidFill>
                  <a:srgbClr val="002060"/>
                </a:solidFill>
                <a:cs typeface="Arial" panose="020B0604020202020204" pitchFamily="34" charset="0"/>
              </a:rPr>
              <a:t>)</a:t>
            </a:r>
          </a:p>
          <a:p>
            <a:r>
              <a:rPr lang="en-ZA" dirty="0">
                <a:solidFill>
                  <a:srgbClr val="002060"/>
                </a:solidFill>
                <a:cs typeface="Arial" panose="020B0604020202020204" pitchFamily="34" charset="0"/>
              </a:rPr>
              <a:t>                     </a:t>
            </a:r>
            <a:r>
              <a:rPr lang="en-ZA" dirty="0">
                <a:solidFill>
                  <a:srgbClr val="002060"/>
                </a:solidFill>
                <a:latin typeface="Symbol" panose="05050102010706020507" pitchFamily="18" charset="2"/>
                <a:cs typeface="Arial" panose="020B0604020202020204" pitchFamily="34" charset="0"/>
              </a:rPr>
              <a:t>p</a:t>
            </a:r>
            <a:r>
              <a:rPr lang="en-ZA" baseline="30000" dirty="0">
                <a:solidFill>
                  <a:srgbClr val="002060"/>
                </a:solidFill>
                <a:latin typeface="Symbol" panose="05050102010706020507" pitchFamily="18" charset="2"/>
                <a:cs typeface="Arial" panose="020B0604020202020204" pitchFamily="34" charset="0"/>
              </a:rPr>
              <a:t>0</a:t>
            </a:r>
            <a:r>
              <a:rPr lang="en-ZA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ZA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ZA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ZA" baseline="-25000" dirty="0" err="1">
                <a:solidFill>
                  <a:srgbClr val="002060"/>
                </a:solidFill>
                <a:latin typeface="Symbol" panose="05050102010706020507" pitchFamily="18" charset="2"/>
                <a:cs typeface="Arial" panose="020B0604020202020204" pitchFamily="34" charset="0"/>
              </a:rPr>
              <a:t>g</a:t>
            </a:r>
            <a:r>
              <a:rPr lang="en-ZA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ZA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ZA" baseline="-25000" dirty="0" err="1">
                <a:solidFill>
                  <a:srgbClr val="002060"/>
                </a:solidFill>
                <a:latin typeface="Symbol" panose="05050102010706020507" pitchFamily="18" charset="2"/>
                <a:cs typeface="Arial" panose="020B0604020202020204" pitchFamily="34" charset="0"/>
              </a:rPr>
              <a:t>g</a:t>
            </a:r>
            <a:r>
              <a:rPr lang="en-ZA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ZA" dirty="0">
              <a:solidFill>
                <a:srgbClr val="00206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73B13AD-61B5-1AA4-5872-FF51FB7E32E9}"/>
              </a:ext>
            </a:extLst>
          </p:cNvPr>
          <p:cNvSpPr txBox="1"/>
          <p:nvPr/>
        </p:nvSpPr>
        <p:spPr>
          <a:xfrm>
            <a:off x="6887164" y="4653581"/>
            <a:ext cx="11200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>
                <a:solidFill>
                  <a:srgbClr val="002060"/>
                </a:solidFill>
              </a:rPr>
              <a:t>Escape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DC734EA-23FC-9E98-6FF2-737AA34CE3B1}"/>
              </a:ext>
            </a:extLst>
          </p:cNvPr>
          <p:cNvSpPr txBox="1"/>
          <p:nvPr/>
        </p:nvSpPr>
        <p:spPr>
          <a:xfrm>
            <a:off x="5614557" y="4629457"/>
            <a:ext cx="13560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>
                <a:solidFill>
                  <a:srgbClr val="002060"/>
                </a:solidFill>
              </a:rPr>
              <a:t>Pion production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9924DD32-E08B-765B-9A82-A60DC1333CD6}"/>
              </a:ext>
            </a:extLst>
          </p:cNvPr>
          <p:cNvCxnSpPr/>
          <p:nvPr/>
        </p:nvCxnSpPr>
        <p:spPr>
          <a:xfrm flipV="1">
            <a:off x="2856322" y="4392894"/>
            <a:ext cx="122548" cy="407645"/>
          </a:xfrm>
          <a:prstGeom prst="straightConnector1">
            <a:avLst/>
          </a:prstGeom>
          <a:ln w="254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66DB9EE5-E1C6-8BCB-9B59-78EFE8AF7783}"/>
              </a:ext>
            </a:extLst>
          </p:cNvPr>
          <p:cNvCxnSpPr/>
          <p:nvPr/>
        </p:nvCxnSpPr>
        <p:spPr>
          <a:xfrm flipV="1">
            <a:off x="4671863" y="4208324"/>
            <a:ext cx="122548" cy="407645"/>
          </a:xfrm>
          <a:prstGeom prst="straightConnector1">
            <a:avLst/>
          </a:prstGeom>
          <a:ln w="254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37B880F4-FFED-8409-F088-A3AB99E3184E}"/>
              </a:ext>
            </a:extLst>
          </p:cNvPr>
          <p:cNvCxnSpPr/>
          <p:nvPr/>
        </p:nvCxnSpPr>
        <p:spPr>
          <a:xfrm flipV="1">
            <a:off x="6045232" y="4189071"/>
            <a:ext cx="122548" cy="407645"/>
          </a:xfrm>
          <a:prstGeom prst="straightConnector1">
            <a:avLst/>
          </a:prstGeom>
          <a:ln w="254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32EE8B0F-C048-8C02-3370-736DC0921C06}"/>
              </a:ext>
            </a:extLst>
          </p:cNvPr>
          <p:cNvCxnSpPr/>
          <p:nvPr/>
        </p:nvCxnSpPr>
        <p:spPr>
          <a:xfrm flipV="1">
            <a:off x="7222698" y="4308610"/>
            <a:ext cx="122548" cy="407645"/>
          </a:xfrm>
          <a:prstGeom prst="straightConnector1">
            <a:avLst/>
          </a:prstGeom>
          <a:ln w="254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F6C320F-B910-F30A-7DE8-B77BBAABEB07}"/>
              </a:ext>
            </a:extLst>
          </p:cNvPr>
          <p:cNvCxnSpPr>
            <a:cxnSpLocks/>
          </p:cNvCxnSpPr>
          <p:nvPr/>
        </p:nvCxnSpPr>
        <p:spPr>
          <a:xfrm flipV="1">
            <a:off x="7650878" y="4348652"/>
            <a:ext cx="484454" cy="1081906"/>
          </a:xfrm>
          <a:prstGeom prst="straightConnector1">
            <a:avLst/>
          </a:prstGeom>
          <a:ln w="254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65C17D78-5E58-F77B-B41A-40BAE8B432F3}"/>
              </a:ext>
            </a:extLst>
          </p:cNvPr>
          <p:cNvSpPr txBox="1"/>
          <p:nvPr/>
        </p:nvSpPr>
        <p:spPr>
          <a:xfrm>
            <a:off x="381000" y="6031116"/>
            <a:ext cx="61462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/>
              <a:t>(e.g., Diltz et al. 2016, Zacharias et al. 2019, 2021)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2134369-330C-9BB9-6861-4975401DB0D2}"/>
              </a:ext>
            </a:extLst>
          </p:cNvPr>
          <p:cNvSpPr/>
          <p:nvPr/>
        </p:nvSpPr>
        <p:spPr>
          <a:xfrm>
            <a:off x="5099496" y="4006392"/>
            <a:ext cx="84841" cy="18267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B58B850-FF01-4AF7-1913-EDD43F83613E}"/>
              </a:ext>
            </a:extLst>
          </p:cNvPr>
          <p:cNvSpPr txBox="1"/>
          <p:nvPr/>
        </p:nvSpPr>
        <p:spPr>
          <a:xfrm>
            <a:off x="5010318" y="3884850"/>
            <a:ext cx="4621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400" dirty="0">
                <a:latin typeface="Symbol" panose="05050102010706020507" pitchFamily="18" charset="2"/>
              </a:rPr>
              <a:t>p</a:t>
            </a:r>
          </a:p>
        </p:txBody>
      </p:sp>
    </p:spTree>
    <p:extLst>
      <p:ext uri="{BB962C8B-B14F-4D97-AF65-F5344CB8AC3E}">
        <p14:creationId xmlns:p14="http://schemas.microsoft.com/office/powerpoint/2010/main" val="1357755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4DC84-008C-0508-1470-0EC12B298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76200" y="-29817"/>
            <a:ext cx="9220200" cy="792162"/>
          </a:xfrm>
        </p:spPr>
        <p:txBody>
          <a:bodyPr/>
          <a:lstStyle/>
          <a:p>
            <a:r>
              <a:rPr lang="en-ZA" sz="4000" u="sng" dirty="0">
                <a:solidFill>
                  <a:srgbClr val="002060"/>
                </a:solidFill>
              </a:rPr>
              <a:t>(</a:t>
            </a:r>
            <a:r>
              <a:rPr lang="en-ZA" sz="4000" u="sng" dirty="0" err="1">
                <a:solidFill>
                  <a:srgbClr val="002060"/>
                </a:solidFill>
              </a:rPr>
              <a:t>Lepto</a:t>
            </a:r>
            <a:r>
              <a:rPr lang="en-ZA" sz="4000" u="sng" dirty="0">
                <a:solidFill>
                  <a:srgbClr val="002060"/>
                </a:solidFill>
              </a:rPr>
              <a:t>-)Hadronic codes “on the market”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047F66C-50BC-B019-F870-3619DF99AD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79232"/>
            <a:ext cx="9144000" cy="379776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91B9B7C-1C30-00A7-83FF-E45079C33278}"/>
              </a:ext>
            </a:extLst>
          </p:cNvPr>
          <p:cNvSpPr txBox="1"/>
          <p:nvPr/>
        </p:nvSpPr>
        <p:spPr>
          <a:xfrm>
            <a:off x="3231469" y="6477000"/>
            <a:ext cx="5912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/>
              <a:t>(Cerruti et al.  2026: Hadronic code comparison project)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63CCAF1-5CD6-FE7F-272F-FE8D437AF346}"/>
              </a:ext>
            </a:extLst>
          </p:cNvPr>
          <p:cNvSpPr txBox="1"/>
          <p:nvPr/>
        </p:nvSpPr>
        <p:spPr>
          <a:xfrm>
            <a:off x="38100" y="765658"/>
            <a:ext cx="44196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2000" dirty="0"/>
              <a:t>AM</a:t>
            </a:r>
            <a:r>
              <a:rPr lang="en-ZA" sz="2000" baseline="30000" dirty="0"/>
              <a:t>3</a:t>
            </a:r>
            <a:r>
              <a:rPr lang="en-ZA" sz="2000" dirty="0"/>
              <a:t>  (Gao et al. 2017; Klinger et  al. 2024)</a:t>
            </a:r>
          </a:p>
          <a:p>
            <a:endParaRPr lang="en-ZA" sz="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2000" dirty="0"/>
              <a:t>Athe</a:t>
            </a:r>
            <a:r>
              <a:rPr lang="en-ZA" sz="2000" dirty="0">
                <a:latin typeface="Symbol" panose="05050102010706020507" pitchFamily="18" charset="2"/>
              </a:rPr>
              <a:t>n</a:t>
            </a:r>
            <a:r>
              <a:rPr lang="en-ZA" sz="2000" dirty="0"/>
              <a:t>a (</a:t>
            </a:r>
            <a:r>
              <a:rPr lang="en-ZA" sz="2000" dirty="0" err="1"/>
              <a:t>Mastichiadis</a:t>
            </a:r>
            <a:r>
              <a:rPr lang="en-ZA" sz="2000" dirty="0"/>
              <a:t> &amp; Kirk 1995;  </a:t>
            </a:r>
            <a:r>
              <a:rPr lang="en-ZA" sz="2000" dirty="0" err="1"/>
              <a:t>Mastichiadis</a:t>
            </a:r>
            <a:r>
              <a:rPr lang="en-ZA" sz="2000" dirty="0"/>
              <a:t> et  al. 2005; </a:t>
            </a:r>
            <a:r>
              <a:rPr lang="en-ZA" sz="2000" dirty="0" err="1"/>
              <a:t>Dimitrakoudis</a:t>
            </a:r>
            <a:r>
              <a:rPr lang="en-ZA" sz="2000" dirty="0"/>
              <a:t> et al. 2012; Petropoulou et al. 2014)</a:t>
            </a:r>
          </a:p>
          <a:p>
            <a:endParaRPr lang="en-ZA" sz="8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3CCAC97-EAF5-D0AD-456E-2D0BEC86AB06}"/>
              </a:ext>
            </a:extLst>
          </p:cNvPr>
          <p:cNvSpPr txBox="1"/>
          <p:nvPr/>
        </p:nvSpPr>
        <p:spPr>
          <a:xfrm>
            <a:off x="4495800" y="739154"/>
            <a:ext cx="464820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2000" dirty="0"/>
              <a:t>B13 (Böttcher et al.  2013)</a:t>
            </a:r>
          </a:p>
          <a:p>
            <a:endParaRPr lang="en-ZA" sz="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2000" dirty="0" err="1"/>
              <a:t>LeHa</a:t>
            </a:r>
            <a:r>
              <a:rPr lang="en-ZA" sz="2000" dirty="0"/>
              <a:t>-Paris (Cerruti  et al. 2015)</a:t>
            </a:r>
          </a:p>
          <a:p>
            <a:endParaRPr lang="en-ZA" sz="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2000" dirty="0" err="1"/>
              <a:t>LeHaMoC</a:t>
            </a:r>
            <a:r>
              <a:rPr lang="en-ZA" sz="2000" dirty="0"/>
              <a:t> (Stathopoulos et al. 2024)</a:t>
            </a:r>
          </a:p>
          <a:p>
            <a:endParaRPr lang="en-ZA" sz="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2000" dirty="0" err="1"/>
              <a:t>OneHaLe</a:t>
            </a:r>
            <a:r>
              <a:rPr lang="en-ZA" sz="2000" dirty="0"/>
              <a:t> (Zacharias et al. 2019, 2021)</a:t>
            </a:r>
          </a:p>
        </p:txBody>
      </p:sp>
    </p:spTree>
    <p:extLst>
      <p:ext uri="{BB962C8B-B14F-4D97-AF65-F5344CB8AC3E}">
        <p14:creationId xmlns:p14="http://schemas.microsoft.com/office/powerpoint/2010/main" val="29848943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B6415D7A-8F09-C86D-B749-E00F13F81D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4702100"/>
            <a:ext cx="1662770" cy="1012900"/>
          </a:xfrm>
          <a:prstGeom prst="rect">
            <a:avLst/>
          </a:prstGeom>
        </p:spPr>
      </p:pic>
      <p:pic>
        <p:nvPicPr>
          <p:cNvPr id="11" name="Picture 2" descr="A bright light in space&#10;&#10;Description automatically generated">
            <a:extLst>
              <a:ext uri="{FF2B5EF4-FFF2-40B4-BE49-F238E27FC236}">
                <a16:creationId xmlns:a16="http://schemas.microsoft.com/office/drawing/2014/main" id="{08C5945B-D2B3-9358-E01F-12268876C1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404103" y="5636628"/>
            <a:ext cx="1246585" cy="1403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A19F9A1-3E04-C399-FDCF-E039EB8C19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5590" y="3474646"/>
            <a:ext cx="1623610" cy="1096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3DF8219-CE0A-DFEA-918D-8B568AE337C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2512" y="2124542"/>
            <a:ext cx="1880385" cy="125881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10267EF-4360-82C7-41B0-E638BA282A7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015" y="838200"/>
            <a:ext cx="1880385" cy="124658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A87F67F-DD68-E529-605F-B47585295C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0"/>
            <a:ext cx="8686800" cy="808384"/>
          </a:xfrm>
        </p:spPr>
        <p:txBody>
          <a:bodyPr/>
          <a:lstStyle/>
          <a:p>
            <a:r>
              <a:rPr lang="en-ZA" sz="3600" u="sng" dirty="0">
                <a:solidFill>
                  <a:srgbClr val="FFFF00"/>
                </a:solidFill>
              </a:rPr>
              <a:t>Extragalactic VHE Gamma-Ray 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1C3CB8-DB1D-5FF5-69F3-47E6F3CFD2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953" y="993916"/>
            <a:ext cx="8839200" cy="5406884"/>
          </a:xfrm>
        </p:spPr>
        <p:txBody>
          <a:bodyPr/>
          <a:lstStyle/>
          <a:p>
            <a:r>
              <a:rPr lang="en-ZA" sz="2000" dirty="0">
                <a:solidFill>
                  <a:srgbClr val="92D050"/>
                </a:solidFill>
              </a:rPr>
              <a:t>Blazars</a:t>
            </a:r>
          </a:p>
          <a:p>
            <a:pPr lvl="1"/>
            <a:r>
              <a:rPr lang="en-ZA" sz="1800" dirty="0">
                <a:solidFill>
                  <a:srgbClr val="92D050"/>
                </a:solidFill>
              </a:rPr>
              <a:t>Most numerous source class, promising neutrino sources → Focus of this talk</a:t>
            </a:r>
          </a:p>
          <a:p>
            <a:pPr marL="457200" lvl="1" indent="0">
              <a:buNone/>
            </a:pPr>
            <a:endParaRPr lang="en-ZA" sz="1400" dirty="0">
              <a:solidFill>
                <a:srgbClr val="002060"/>
              </a:solidFill>
            </a:endParaRPr>
          </a:p>
          <a:p>
            <a:r>
              <a:rPr lang="en-ZA" sz="2000" dirty="0">
                <a:solidFill>
                  <a:srgbClr val="FFFF00"/>
                </a:solidFill>
              </a:rPr>
              <a:t>Radio galaxies</a:t>
            </a:r>
          </a:p>
          <a:p>
            <a:pPr lvl="1"/>
            <a:r>
              <a:rPr lang="en-ZA" sz="1800" dirty="0">
                <a:solidFill>
                  <a:srgbClr val="FFFF00"/>
                </a:solidFill>
              </a:rPr>
              <a:t>6 detected; probably same physics as blazars → Not covered separately.</a:t>
            </a:r>
          </a:p>
          <a:p>
            <a:pPr marL="457200" lvl="1" indent="0">
              <a:buNone/>
            </a:pPr>
            <a:endParaRPr lang="en-ZA" sz="1400" dirty="0">
              <a:solidFill>
                <a:srgbClr val="FFFF00"/>
              </a:solidFill>
            </a:endParaRPr>
          </a:p>
          <a:p>
            <a:r>
              <a:rPr lang="en-ZA" sz="2000" dirty="0">
                <a:solidFill>
                  <a:srgbClr val="FFFF00"/>
                </a:solidFill>
              </a:rPr>
              <a:t>Gamma-ray bursts </a:t>
            </a:r>
          </a:p>
          <a:p>
            <a:pPr lvl="1"/>
            <a:r>
              <a:rPr lang="en-ZA" sz="1800" dirty="0">
                <a:solidFill>
                  <a:srgbClr val="FFFF00"/>
                </a:solidFill>
              </a:rPr>
              <a:t>5 detected so far (incl. the BOAT, GRB 221009A); no coincidences with neutrino events so far → No compelling evidence of prominent hadronic interactions. </a:t>
            </a:r>
          </a:p>
          <a:p>
            <a:pPr marL="457200" lvl="1" indent="0">
              <a:buNone/>
            </a:pPr>
            <a:endParaRPr lang="en-ZA" sz="1400" dirty="0">
              <a:solidFill>
                <a:srgbClr val="FFFF00"/>
              </a:solidFill>
            </a:endParaRPr>
          </a:p>
          <a:p>
            <a:r>
              <a:rPr lang="en-ZA" sz="2000" dirty="0">
                <a:solidFill>
                  <a:srgbClr val="FFFF00"/>
                </a:solidFill>
              </a:rPr>
              <a:t>Starburst galaxies</a:t>
            </a:r>
          </a:p>
          <a:p>
            <a:pPr lvl="1"/>
            <a:r>
              <a:rPr lang="en-ZA" sz="1800" dirty="0">
                <a:solidFill>
                  <a:srgbClr val="FFFF00"/>
                </a:solidFill>
              </a:rPr>
              <a:t>2 detected (M82, NGC 253).  Most likely hadronic cosmic-ray interactions. </a:t>
            </a:r>
          </a:p>
          <a:p>
            <a:pPr marL="457200" lvl="1" indent="0">
              <a:buNone/>
            </a:pPr>
            <a:r>
              <a:rPr lang="en-ZA" sz="1800" dirty="0">
                <a:solidFill>
                  <a:srgbClr val="FFFF00"/>
                </a:solidFill>
              </a:rPr>
              <a:t>    Not covered here due to lack of time. </a:t>
            </a:r>
          </a:p>
          <a:p>
            <a:pPr marL="457200" lvl="1" indent="0">
              <a:buNone/>
            </a:pPr>
            <a:endParaRPr lang="en-ZA" sz="1400" dirty="0">
              <a:solidFill>
                <a:srgbClr val="FFFF00"/>
              </a:solidFill>
            </a:endParaRPr>
          </a:p>
          <a:p>
            <a:r>
              <a:rPr lang="en-ZA" sz="2000" dirty="0">
                <a:solidFill>
                  <a:srgbClr val="FFFF00"/>
                </a:solidFill>
              </a:rPr>
              <a:t>Low-Luminosity AGN  (LLAGN)</a:t>
            </a:r>
          </a:p>
          <a:p>
            <a:pPr lvl="1"/>
            <a:r>
              <a:rPr lang="en-ZA" sz="1800" dirty="0">
                <a:solidFill>
                  <a:srgbClr val="FFFF00"/>
                </a:solidFill>
              </a:rPr>
              <a:t>Only NGC 4278 → Giulia Migliori’s talk Monday</a:t>
            </a:r>
          </a:p>
        </p:txBody>
      </p:sp>
    </p:spTree>
    <p:extLst>
      <p:ext uri="{BB962C8B-B14F-4D97-AF65-F5344CB8AC3E}">
        <p14:creationId xmlns:p14="http://schemas.microsoft.com/office/powerpoint/2010/main" val="40741986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063AB4E-D4E4-EBEA-5261-57848A61D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" y="76200"/>
            <a:ext cx="8839200" cy="715962"/>
          </a:xfrm>
        </p:spPr>
        <p:txBody>
          <a:bodyPr/>
          <a:lstStyle/>
          <a:p>
            <a:r>
              <a:rPr lang="en-ZA" sz="3600" u="sng" dirty="0">
                <a:solidFill>
                  <a:srgbClr val="002060"/>
                </a:solidFill>
              </a:rPr>
              <a:t>(</a:t>
            </a:r>
            <a:r>
              <a:rPr lang="en-ZA" sz="3600" u="sng" dirty="0" err="1">
                <a:solidFill>
                  <a:srgbClr val="002060"/>
                </a:solidFill>
              </a:rPr>
              <a:t>Lepto</a:t>
            </a:r>
            <a:r>
              <a:rPr lang="en-ZA" sz="3600" u="sng" dirty="0">
                <a:solidFill>
                  <a:srgbClr val="002060"/>
                </a:solidFill>
              </a:rPr>
              <a:t>-)Hadronic codes “on the market”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C43E09-6D2B-A91D-6B23-D92E19E21769}"/>
              </a:ext>
            </a:extLst>
          </p:cNvPr>
          <p:cNvSpPr txBox="1"/>
          <p:nvPr/>
        </p:nvSpPr>
        <p:spPr>
          <a:xfrm>
            <a:off x="3231469" y="6477000"/>
            <a:ext cx="5912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/>
              <a:t>(Cerruti et al.  2026: Hadronic code comparison project)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69A1A66-AC49-9C3B-B54D-8DCC994209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1475362"/>
            <a:ext cx="9015211" cy="507783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3A78B59-ECEF-D681-0447-AFFA10A790E6}"/>
              </a:ext>
            </a:extLst>
          </p:cNvPr>
          <p:cNvSpPr txBox="1"/>
          <p:nvPr/>
        </p:nvSpPr>
        <p:spPr>
          <a:xfrm>
            <a:off x="1600200" y="914400"/>
            <a:ext cx="6553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000" dirty="0">
                <a:solidFill>
                  <a:srgbClr val="002060"/>
                </a:solidFill>
              </a:rPr>
              <a:t>Various codes agree with each other to within a few %. </a:t>
            </a:r>
          </a:p>
        </p:txBody>
      </p:sp>
    </p:spTree>
    <p:extLst>
      <p:ext uri="{BB962C8B-B14F-4D97-AF65-F5344CB8AC3E}">
        <p14:creationId xmlns:p14="http://schemas.microsoft.com/office/powerpoint/2010/main" val="4680050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EECAE03-1115-F5CC-2D1F-B620991965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4492" y="3733801"/>
            <a:ext cx="7060508" cy="3124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85CBE6A-C8DE-7D30-03DD-478812731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ZA" sz="3600" u="sng" dirty="0">
                <a:solidFill>
                  <a:srgbClr val="002060"/>
                </a:solidFill>
              </a:rPr>
              <a:t>Recent candidate neutrino blazar modelling 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D9085B-63DD-FD5D-A7C8-39F4565C1B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143000"/>
            <a:ext cx="8534400" cy="4495800"/>
          </a:xfrm>
        </p:spPr>
        <p:txBody>
          <a:bodyPr/>
          <a:lstStyle/>
          <a:p>
            <a:r>
              <a:rPr lang="en-ZA" sz="2000" dirty="0"/>
              <a:t>Large body of publications on candidate neutrino blazar modelling using various codes. </a:t>
            </a:r>
          </a:p>
          <a:p>
            <a:endParaRPr lang="en-ZA" sz="1000" dirty="0"/>
          </a:p>
          <a:p>
            <a:r>
              <a:rPr lang="en-ZA" sz="2000" dirty="0"/>
              <a:t>Arguably most comprehensive: Rodrigues et al. (2024): Systematic modelling (AM</a:t>
            </a:r>
            <a:r>
              <a:rPr lang="en-ZA" sz="2000" baseline="30000" dirty="0"/>
              <a:t>3</a:t>
            </a:r>
            <a:r>
              <a:rPr lang="en-ZA" sz="2000" dirty="0"/>
              <a:t>) of the SEDs of 324 bright blazars :</a:t>
            </a:r>
          </a:p>
          <a:p>
            <a:pPr lvl="1"/>
            <a:r>
              <a:rPr lang="en-ZA" sz="2000" dirty="0"/>
              <a:t>In most cases, leptonic-dominated  models suffice;</a:t>
            </a:r>
          </a:p>
          <a:p>
            <a:pPr lvl="1"/>
            <a:r>
              <a:rPr lang="en-ZA" sz="2000" dirty="0"/>
              <a:t>only ~ 33 % benefit from an additional hadronic component. </a:t>
            </a:r>
          </a:p>
          <a:p>
            <a:pPr marL="457200" lvl="1" indent="0">
              <a:buNone/>
            </a:pPr>
            <a:endParaRPr lang="en-ZA" sz="1000" dirty="0"/>
          </a:p>
          <a:p>
            <a:r>
              <a:rPr lang="en-ZA" sz="2000" dirty="0"/>
              <a:t>Blazars may produce ~ 20 % </a:t>
            </a:r>
          </a:p>
          <a:p>
            <a:pPr marL="0" indent="0">
              <a:buNone/>
            </a:pPr>
            <a:r>
              <a:rPr lang="en-ZA" sz="2000" dirty="0"/>
              <a:t>     of the diffuse </a:t>
            </a:r>
            <a:r>
              <a:rPr lang="en-ZA" sz="2000" dirty="0" err="1"/>
              <a:t>IceCube</a:t>
            </a:r>
            <a:r>
              <a:rPr lang="en-ZA" sz="2000" dirty="0"/>
              <a:t> </a:t>
            </a:r>
          </a:p>
          <a:p>
            <a:pPr marL="0" indent="0">
              <a:buNone/>
            </a:pPr>
            <a:r>
              <a:rPr lang="en-ZA" sz="2000" dirty="0"/>
              <a:t>     neutrino flux, in </a:t>
            </a:r>
          </a:p>
          <a:p>
            <a:pPr marL="0" indent="0">
              <a:buNone/>
            </a:pPr>
            <a:r>
              <a:rPr lang="en-ZA" sz="2000" dirty="0"/>
              <a:t>     agreement with </a:t>
            </a:r>
          </a:p>
          <a:p>
            <a:pPr marL="0" indent="0">
              <a:buNone/>
            </a:pPr>
            <a:r>
              <a:rPr lang="en-ZA" sz="2000" dirty="0"/>
              <a:t>     stacking limits.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E778DB-A826-0674-9056-3606B2E38282}"/>
              </a:ext>
            </a:extLst>
          </p:cNvPr>
          <p:cNvSpPr txBox="1"/>
          <p:nvPr/>
        </p:nvSpPr>
        <p:spPr>
          <a:xfrm>
            <a:off x="1219200" y="6389277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/>
              <a:t>(Rodrigues et al. 2024)</a:t>
            </a:r>
          </a:p>
        </p:txBody>
      </p:sp>
    </p:spTree>
    <p:extLst>
      <p:ext uri="{BB962C8B-B14F-4D97-AF65-F5344CB8AC3E}">
        <p14:creationId xmlns:p14="http://schemas.microsoft.com/office/powerpoint/2010/main" val="1960081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69CD8F-1C32-9165-B5EC-13D5FE5F8D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6443"/>
            <a:ext cx="8229600" cy="1143000"/>
          </a:xfrm>
        </p:spPr>
        <p:txBody>
          <a:bodyPr/>
          <a:lstStyle/>
          <a:p>
            <a:r>
              <a:rPr lang="en-ZA" sz="3200" u="sng" dirty="0">
                <a:solidFill>
                  <a:srgbClr val="002060"/>
                </a:solidFill>
              </a:rPr>
              <a:t>Neutrino detection potential from bright blazar flares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DF9745-FEF7-09CF-4D8D-B2DC7DFDE8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143000"/>
            <a:ext cx="8229600" cy="1258955"/>
          </a:xfrm>
        </p:spPr>
        <p:txBody>
          <a:bodyPr/>
          <a:lstStyle/>
          <a:p>
            <a:r>
              <a:rPr lang="en-ZA" sz="2000" dirty="0"/>
              <a:t>Using </a:t>
            </a:r>
            <a:r>
              <a:rPr lang="en-ZA" sz="2000" dirty="0" err="1"/>
              <a:t>OneHaLe</a:t>
            </a:r>
            <a:r>
              <a:rPr lang="en-ZA" sz="2000" dirty="0"/>
              <a:t> for hadronically-dominated modelling of SEDs and light curves of the 20 brightest Fermi-LAT blazar flares studied by Kreter et al. (2020)  with a simple calorimetric method (neutrino output proportional to bolometric high-energy flux). </a:t>
            </a:r>
          </a:p>
          <a:p>
            <a:endParaRPr lang="en-Z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A08D6E-4C26-0812-E158-80F74766D4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674" y="2590802"/>
            <a:ext cx="8208078" cy="403859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9C67FED-8809-8139-21EF-D2CCC48153B8}"/>
              </a:ext>
            </a:extLst>
          </p:cNvPr>
          <p:cNvSpPr txBox="1"/>
          <p:nvPr/>
        </p:nvSpPr>
        <p:spPr>
          <a:xfrm>
            <a:off x="5665025" y="6508546"/>
            <a:ext cx="3157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/>
              <a:t>(Robinson &amp;  Böttcher 2024)</a:t>
            </a:r>
          </a:p>
        </p:txBody>
      </p:sp>
    </p:spTree>
    <p:extLst>
      <p:ext uri="{BB962C8B-B14F-4D97-AF65-F5344CB8AC3E}">
        <p14:creationId xmlns:p14="http://schemas.microsoft.com/office/powerpoint/2010/main" val="4822692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54B387-5F24-4D39-552C-9FDDD9907D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533CEB-75CF-CB5B-95B4-BF1FAC26E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6443"/>
            <a:ext cx="8229600" cy="1143000"/>
          </a:xfrm>
        </p:spPr>
        <p:txBody>
          <a:bodyPr/>
          <a:lstStyle/>
          <a:p>
            <a:r>
              <a:rPr lang="en-ZA" sz="3200" u="sng" dirty="0">
                <a:solidFill>
                  <a:srgbClr val="002060"/>
                </a:solidFill>
              </a:rPr>
              <a:t>Neutrino detection potential from bright blazar flares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688A8E-9514-C93B-5003-8F2A0428BD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2895" y="1196007"/>
            <a:ext cx="8229600" cy="1474059"/>
          </a:xfrm>
        </p:spPr>
        <p:txBody>
          <a:bodyPr/>
          <a:lstStyle/>
          <a:p>
            <a:r>
              <a:rPr lang="en-ZA" sz="2000" dirty="0"/>
              <a:t>Even the brightest blazar flares expected to yield &lt; 0.1 neutrinos even for KM3NeT design configuration. </a:t>
            </a:r>
          </a:p>
          <a:p>
            <a:pPr marL="0" indent="0">
              <a:buNone/>
            </a:pPr>
            <a:endParaRPr lang="en-ZA" sz="1000" dirty="0"/>
          </a:p>
          <a:p>
            <a:r>
              <a:rPr lang="en-ZA" sz="2000" dirty="0"/>
              <a:t>Calorimetric approximation tends to over-estimate neutrino expectations by about an  order of magnitude.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74A944F-898C-1064-9DFF-3FDF137E4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999" y="2838168"/>
            <a:ext cx="7830355" cy="387160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1F19B4E-AEA1-7570-8999-ACCF0946682E}"/>
              </a:ext>
            </a:extLst>
          </p:cNvPr>
          <p:cNvSpPr txBox="1"/>
          <p:nvPr/>
        </p:nvSpPr>
        <p:spPr>
          <a:xfrm>
            <a:off x="5665025" y="6508546"/>
            <a:ext cx="3157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/>
              <a:t>(Robinson &amp;  Böttcher 2024)</a:t>
            </a:r>
          </a:p>
        </p:txBody>
      </p:sp>
    </p:spTree>
    <p:extLst>
      <p:ext uri="{BB962C8B-B14F-4D97-AF65-F5344CB8AC3E}">
        <p14:creationId xmlns:p14="http://schemas.microsoft.com/office/powerpoint/2010/main" val="25051649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7F37F2-DD3D-B5D0-EA90-ED6D6F8538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2E98BD8-DA64-6139-335C-98AA56B64C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6539" y="3886200"/>
            <a:ext cx="6380267" cy="29718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2AD66DB-29DA-77A7-B690-7454CB504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6200"/>
            <a:ext cx="8001000" cy="1143000"/>
          </a:xfrm>
        </p:spPr>
        <p:txBody>
          <a:bodyPr/>
          <a:lstStyle/>
          <a:p>
            <a:r>
              <a:rPr lang="en-ZA" sz="3600" u="sng" dirty="0">
                <a:solidFill>
                  <a:srgbClr val="002060"/>
                </a:solidFill>
              </a:rPr>
              <a:t>Dedicated SED modelling of 4 neutrino </a:t>
            </a:r>
            <a:r>
              <a:rPr lang="en-ZA" sz="3600" u="sng" dirty="0" err="1">
                <a:solidFill>
                  <a:srgbClr val="002060"/>
                </a:solidFill>
              </a:rPr>
              <a:t>blazas</a:t>
            </a:r>
            <a:endParaRPr lang="en-ZA" sz="3600" u="sng" dirty="0">
              <a:solidFill>
                <a:srgbClr val="00206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BFAFE5-24D7-43DD-E525-C91193027B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834" y="1219200"/>
            <a:ext cx="8627165" cy="5190848"/>
          </a:xfrm>
        </p:spPr>
        <p:txBody>
          <a:bodyPr/>
          <a:lstStyle/>
          <a:p>
            <a:r>
              <a:rPr lang="en-ZA" sz="2000" dirty="0"/>
              <a:t>Bharathan et al. (2026): Selected 4 recent blazar-neutrino coincidences with good broadband coverage:</a:t>
            </a:r>
          </a:p>
          <a:p>
            <a:pPr marL="0" indent="0">
              <a:buNone/>
            </a:pPr>
            <a:endParaRPr lang="en-ZA" sz="800" dirty="0"/>
          </a:p>
          <a:p>
            <a:pPr lvl="1"/>
            <a:r>
              <a:rPr lang="en-ZA" sz="1600" dirty="0"/>
              <a:t>PKS 0446+112 (z = 2.153; IC 240105)</a:t>
            </a:r>
          </a:p>
          <a:p>
            <a:pPr lvl="1"/>
            <a:r>
              <a:rPr lang="en-ZA" sz="1600" dirty="0"/>
              <a:t>TXS 0506+056 (z = 0.3365; IC170922A)</a:t>
            </a:r>
          </a:p>
          <a:p>
            <a:pPr lvl="1"/>
            <a:r>
              <a:rPr lang="en-ZA" sz="1600" dirty="0"/>
              <a:t>PKS 1424-418 (z = 1.522; IC 121204)</a:t>
            </a:r>
          </a:p>
          <a:p>
            <a:pPr lvl="1"/>
            <a:r>
              <a:rPr lang="en-ZA" sz="1600" dirty="0"/>
              <a:t>PKS 1502+106 (z = 1.8378; IC 190730A)</a:t>
            </a:r>
          </a:p>
          <a:p>
            <a:pPr lvl="1"/>
            <a:endParaRPr lang="en-ZA" sz="1600" dirty="0"/>
          </a:p>
          <a:p>
            <a:r>
              <a:rPr lang="en-ZA" sz="2000" dirty="0"/>
              <a:t>Selected 3 different states for each source: </a:t>
            </a:r>
          </a:p>
          <a:p>
            <a:pPr marL="0" indent="0">
              <a:buNone/>
            </a:pPr>
            <a:endParaRPr lang="en-ZA" sz="800" dirty="0"/>
          </a:p>
          <a:p>
            <a:pPr lvl="1"/>
            <a:r>
              <a:rPr lang="en-ZA" sz="1600" dirty="0"/>
              <a:t>E1: quiescent</a:t>
            </a:r>
          </a:p>
          <a:p>
            <a:pPr lvl="1"/>
            <a:r>
              <a:rPr lang="en-ZA" sz="1600" dirty="0"/>
              <a:t>E2: around neutrino alert</a:t>
            </a:r>
          </a:p>
          <a:p>
            <a:pPr lvl="1"/>
            <a:r>
              <a:rPr lang="en-ZA" sz="1600" dirty="0"/>
              <a:t>E3: bright </a:t>
            </a:r>
            <a:r>
              <a:rPr lang="en-ZA" sz="1600" dirty="0">
                <a:latin typeface="Symbol" panose="05050102010706020507" pitchFamily="18" charset="2"/>
              </a:rPr>
              <a:t>g</a:t>
            </a:r>
            <a:r>
              <a:rPr lang="en-ZA" sz="1600" dirty="0"/>
              <a:t>-ray flare</a:t>
            </a:r>
          </a:p>
          <a:p>
            <a:pPr marL="457200" lvl="1" indent="0">
              <a:buNone/>
            </a:pPr>
            <a:endParaRPr lang="en-ZA" sz="1600" dirty="0"/>
          </a:p>
          <a:p>
            <a:r>
              <a:rPr lang="en-ZA" sz="2000" dirty="0" err="1"/>
              <a:t>Lepto</a:t>
            </a:r>
            <a:r>
              <a:rPr lang="en-ZA" sz="2000" dirty="0"/>
              <a:t>-hadronic </a:t>
            </a:r>
          </a:p>
          <a:p>
            <a:pPr marL="0" indent="0">
              <a:buNone/>
            </a:pPr>
            <a:r>
              <a:rPr lang="en-ZA" sz="2000" dirty="0"/>
              <a:t>     modelling with </a:t>
            </a:r>
          </a:p>
          <a:p>
            <a:pPr marL="0" indent="0">
              <a:buNone/>
            </a:pPr>
            <a:r>
              <a:rPr lang="en-ZA" sz="2000" dirty="0"/>
              <a:t>     Böttcher et al.  (2013)</a:t>
            </a:r>
          </a:p>
          <a:p>
            <a:pPr marL="0" indent="0">
              <a:buNone/>
            </a:pPr>
            <a:r>
              <a:rPr lang="en-ZA" sz="2000" dirty="0"/>
              <a:t>     code.</a:t>
            </a:r>
          </a:p>
          <a:p>
            <a:pPr marL="0" indent="0">
              <a:buNone/>
            </a:pPr>
            <a:r>
              <a:rPr lang="en-ZA" sz="2000" dirty="0"/>
              <a:t> 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BCB4468-FB7A-7F3B-567A-93CB0DA947E9}"/>
              </a:ext>
            </a:extLst>
          </p:cNvPr>
          <p:cNvSpPr txBox="1"/>
          <p:nvPr/>
        </p:nvSpPr>
        <p:spPr>
          <a:xfrm>
            <a:off x="5943600" y="6193116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/>
              <a:t>(Bharathan et al. 2026)</a:t>
            </a:r>
          </a:p>
        </p:txBody>
      </p:sp>
    </p:spTree>
    <p:extLst>
      <p:ext uri="{BB962C8B-B14F-4D97-AF65-F5344CB8AC3E}">
        <p14:creationId xmlns:p14="http://schemas.microsoft.com/office/powerpoint/2010/main" val="3335782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94EE3D-884E-85D0-EE70-69506935C1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6D050751-E531-44E9-D98E-AAA8DBA564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400" y="2205882"/>
            <a:ext cx="6400800" cy="47283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9ACA2DA-EDD3-2B1F-EA7C-9B0024027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0"/>
            <a:ext cx="8001000" cy="1143000"/>
          </a:xfrm>
        </p:spPr>
        <p:txBody>
          <a:bodyPr/>
          <a:lstStyle/>
          <a:p>
            <a:r>
              <a:rPr lang="en-ZA" sz="3600" u="sng" dirty="0">
                <a:solidFill>
                  <a:srgbClr val="002060"/>
                </a:solidFill>
              </a:rPr>
              <a:t>Dedicated SED modelling of 4 neutrino blazars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72139-04BC-F581-AFDF-886F8A6B16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66018"/>
            <a:ext cx="8686800" cy="5246450"/>
          </a:xfrm>
        </p:spPr>
        <p:txBody>
          <a:bodyPr/>
          <a:lstStyle/>
          <a:p>
            <a:r>
              <a:rPr lang="en-ZA" sz="2000" dirty="0"/>
              <a:t>Most SEDs well fitted with purely leptonic models; hadronically (</a:t>
            </a:r>
            <a:r>
              <a:rPr lang="en-ZA" sz="2000" dirty="0" err="1"/>
              <a:t>p</a:t>
            </a:r>
            <a:r>
              <a:rPr lang="en-ZA" sz="2000" dirty="0" err="1">
                <a:latin typeface="Symbol" panose="05050102010706020507" pitchFamily="18" charset="2"/>
              </a:rPr>
              <a:t>g</a:t>
            </a:r>
            <a:r>
              <a:rPr lang="en-ZA" sz="2000" dirty="0"/>
              <a:t>) dominated models excluded by hard X-ray spectra. </a:t>
            </a:r>
          </a:p>
          <a:p>
            <a:pPr marL="0" indent="0">
              <a:buNone/>
            </a:pPr>
            <a:endParaRPr lang="en-ZA" sz="1000" dirty="0"/>
          </a:p>
          <a:p>
            <a:r>
              <a:rPr lang="en-ZA" sz="2000" dirty="0"/>
              <a:t>2 exceptions where</a:t>
            </a:r>
          </a:p>
          <a:p>
            <a:pPr marL="0" indent="0">
              <a:buNone/>
            </a:pPr>
            <a:r>
              <a:rPr lang="en-ZA" sz="2000" dirty="0"/>
              <a:t>     leptonic models fail:</a:t>
            </a:r>
          </a:p>
          <a:p>
            <a:pPr marL="0" indent="0">
              <a:buNone/>
            </a:pPr>
            <a:endParaRPr lang="en-ZA" sz="800" dirty="0"/>
          </a:p>
          <a:p>
            <a:pPr marL="685800" lvl="1"/>
            <a:r>
              <a:rPr lang="en-ZA" sz="1600" dirty="0"/>
              <a:t>PKS  0446+112</a:t>
            </a:r>
          </a:p>
          <a:p>
            <a:pPr marL="400050" lvl="1" indent="0">
              <a:buNone/>
            </a:pPr>
            <a:r>
              <a:rPr lang="en-ZA" sz="1600" dirty="0"/>
              <a:t>     during neutrino</a:t>
            </a:r>
          </a:p>
          <a:p>
            <a:pPr marL="400050" lvl="1" indent="0">
              <a:buNone/>
            </a:pPr>
            <a:r>
              <a:rPr lang="en-ZA" sz="1600" dirty="0"/>
              <a:t>     detection, but </a:t>
            </a:r>
            <a:r>
              <a:rPr lang="en-ZA" sz="1600" dirty="0" err="1"/>
              <a:t>p</a:t>
            </a:r>
            <a:r>
              <a:rPr lang="en-ZA" sz="1600" dirty="0" err="1">
                <a:latin typeface="Symbol" panose="05050102010706020507" pitchFamily="18" charset="2"/>
              </a:rPr>
              <a:t>g</a:t>
            </a:r>
            <a:r>
              <a:rPr lang="en-ZA" sz="1600" dirty="0"/>
              <a:t> </a:t>
            </a:r>
          </a:p>
          <a:p>
            <a:pPr marL="400050" lvl="1" indent="0">
              <a:buNone/>
            </a:pPr>
            <a:r>
              <a:rPr lang="en-ZA" sz="1600" dirty="0"/>
              <a:t>     cascade component </a:t>
            </a:r>
          </a:p>
          <a:p>
            <a:pPr marL="400050" lvl="1" indent="0">
              <a:buNone/>
            </a:pPr>
            <a:r>
              <a:rPr lang="en-ZA" sz="1600" dirty="0"/>
              <a:t>     still sub-dominant</a:t>
            </a:r>
          </a:p>
          <a:p>
            <a:pPr marL="400050" lvl="1" indent="0">
              <a:buNone/>
            </a:pPr>
            <a:r>
              <a:rPr lang="en-ZA" sz="1600" dirty="0"/>
              <a:t>     (see also Khatoon</a:t>
            </a:r>
          </a:p>
          <a:p>
            <a:pPr marL="400050" lvl="1" indent="0">
              <a:buNone/>
            </a:pPr>
            <a:r>
              <a:rPr lang="en-ZA" sz="1600" dirty="0"/>
              <a:t>      et al. 2026)</a:t>
            </a:r>
          </a:p>
          <a:p>
            <a:pPr marL="400050" lvl="1" indent="0">
              <a:buNone/>
            </a:pPr>
            <a:endParaRPr lang="en-ZA" sz="800" dirty="0"/>
          </a:p>
          <a:p>
            <a:pPr marL="685800" lvl="1"/>
            <a:r>
              <a:rPr lang="en-ZA" sz="1600" dirty="0"/>
              <a:t>PKS  1502+106</a:t>
            </a:r>
          </a:p>
          <a:p>
            <a:pPr marL="400050" lvl="1" indent="0">
              <a:buNone/>
            </a:pPr>
            <a:r>
              <a:rPr lang="en-ZA" sz="1600" dirty="0"/>
              <a:t>     during neutrino</a:t>
            </a:r>
          </a:p>
          <a:p>
            <a:pPr marL="400050" lvl="1" indent="0">
              <a:buNone/>
            </a:pPr>
            <a:r>
              <a:rPr lang="en-ZA" sz="1600" dirty="0"/>
              <a:t>     detection. </a:t>
            </a:r>
          </a:p>
          <a:p>
            <a:endParaRPr lang="en-ZA"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7C5E5E-ADE8-7A2F-E897-EF1BEE340779}"/>
              </a:ext>
            </a:extLst>
          </p:cNvPr>
          <p:cNvSpPr txBox="1"/>
          <p:nvPr/>
        </p:nvSpPr>
        <p:spPr>
          <a:xfrm>
            <a:off x="533400" y="6435659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/>
              <a:t>(Bharathan et al. 2026)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E91EDCE-B343-66B6-12FE-6F5FCA804D0D}"/>
              </a:ext>
            </a:extLst>
          </p:cNvPr>
          <p:cNvSpPr txBox="1"/>
          <p:nvPr/>
        </p:nvSpPr>
        <p:spPr>
          <a:xfrm>
            <a:off x="5257800" y="1981200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>
                <a:solidFill>
                  <a:srgbClr val="002060"/>
                </a:solidFill>
              </a:rPr>
              <a:t>PKS 0446+112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D1BA94F-AEC0-6613-455E-17AD69423103}"/>
              </a:ext>
            </a:extLst>
          </p:cNvPr>
          <p:cNvSpPr txBox="1"/>
          <p:nvPr/>
        </p:nvSpPr>
        <p:spPr>
          <a:xfrm>
            <a:off x="3352800" y="23622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>
                <a:solidFill>
                  <a:srgbClr val="002060"/>
                </a:solidFill>
              </a:rPr>
              <a:t>E1 (qu.)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D44303B-5186-42DB-F51C-2E9EC913BD3D}"/>
              </a:ext>
            </a:extLst>
          </p:cNvPr>
          <p:cNvSpPr txBox="1"/>
          <p:nvPr/>
        </p:nvSpPr>
        <p:spPr>
          <a:xfrm>
            <a:off x="6400800" y="23622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>
                <a:solidFill>
                  <a:srgbClr val="002060"/>
                </a:solidFill>
              </a:rPr>
              <a:t>E2 (</a:t>
            </a:r>
            <a:r>
              <a:rPr lang="en-ZA" dirty="0">
                <a:solidFill>
                  <a:srgbClr val="002060"/>
                </a:solidFill>
                <a:latin typeface="Symbol" panose="05050102010706020507" pitchFamily="18" charset="2"/>
              </a:rPr>
              <a:t>n</a:t>
            </a:r>
            <a:r>
              <a:rPr lang="en-ZA" dirty="0">
                <a:solidFill>
                  <a:srgbClr val="002060"/>
                </a:solidFill>
              </a:rPr>
              <a:t>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8061123-CFA8-6E00-B8EE-3EBAFFA8F1BA}"/>
              </a:ext>
            </a:extLst>
          </p:cNvPr>
          <p:cNvSpPr txBox="1"/>
          <p:nvPr/>
        </p:nvSpPr>
        <p:spPr>
          <a:xfrm>
            <a:off x="3352800" y="4659868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>
                <a:solidFill>
                  <a:srgbClr val="002060"/>
                </a:solidFill>
              </a:rPr>
              <a:t>E3 (</a:t>
            </a:r>
            <a:r>
              <a:rPr lang="en-ZA" dirty="0">
                <a:solidFill>
                  <a:srgbClr val="002060"/>
                </a:solidFill>
                <a:latin typeface="Symbol" panose="05050102010706020507" pitchFamily="18" charset="2"/>
              </a:rPr>
              <a:t>g</a:t>
            </a:r>
            <a:r>
              <a:rPr lang="en-ZA" dirty="0">
                <a:solidFill>
                  <a:srgbClr val="002060"/>
                </a:solidFill>
              </a:rPr>
              <a:t>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D7970FD-D918-6158-38F5-84A4E8BAE15E}"/>
              </a:ext>
            </a:extLst>
          </p:cNvPr>
          <p:cNvSpPr txBox="1"/>
          <p:nvPr/>
        </p:nvSpPr>
        <p:spPr>
          <a:xfrm>
            <a:off x="6400800" y="4659868"/>
            <a:ext cx="997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>
                <a:solidFill>
                  <a:srgbClr val="002060"/>
                </a:solidFill>
              </a:rPr>
              <a:t>E2 (</a:t>
            </a:r>
            <a:r>
              <a:rPr lang="en-ZA" dirty="0" err="1">
                <a:solidFill>
                  <a:srgbClr val="002060"/>
                </a:solidFill>
              </a:rPr>
              <a:t>lh</a:t>
            </a:r>
            <a:r>
              <a:rPr lang="en-ZA" dirty="0">
                <a:solidFill>
                  <a:srgbClr val="00206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962692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3" grpId="0"/>
      <p:bldP spid="15" grpId="0"/>
      <p:bldP spid="1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362200" y="0"/>
            <a:ext cx="4343400" cy="685800"/>
          </a:xfrm>
        </p:spPr>
        <p:txBody>
          <a:bodyPr/>
          <a:lstStyle/>
          <a:p>
            <a:r>
              <a:rPr lang="en-US" sz="3600" u="sng" dirty="0">
                <a:solidFill>
                  <a:srgbClr val="002060"/>
                </a:solidFill>
              </a:rPr>
              <a:t>Summary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1000" y="1219200"/>
            <a:ext cx="8458200" cy="4176252"/>
          </a:xfrm>
        </p:spPr>
        <p:txBody>
          <a:bodyPr/>
          <a:lstStyle/>
          <a:p>
            <a:pPr marL="609600" indent="-609600" algn="l">
              <a:lnSpc>
                <a:spcPct val="80000"/>
              </a:lnSpc>
              <a:spcAft>
                <a:spcPts val="1200"/>
              </a:spcAft>
              <a:buFontTx/>
              <a:buAutoNum type="arabicPeriod"/>
            </a:pPr>
            <a:r>
              <a:rPr lang="en-US" sz="2400" dirty="0">
                <a:solidFill>
                  <a:srgbClr val="002060"/>
                </a:solidFill>
                <a:cs typeface="Arial" charset="0"/>
              </a:rPr>
              <a:t>Association of </a:t>
            </a:r>
            <a:r>
              <a:rPr lang="en-US" sz="2400" dirty="0" err="1">
                <a:solidFill>
                  <a:srgbClr val="002060"/>
                </a:solidFill>
                <a:cs typeface="Arial" charset="0"/>
              </a:rPr>
              <a:t>IceCube</a:t>
            </a:r>
            <a:r>
              <a:rPr lang="en-US" sz="2400" dirty="0">
                <a:solidFill>
                  <a:srgbClr val="002060"/>
                </a:solidFill>
                <a:cs typeface="Arial" charset="0"/>
              </a:rPr>
              <a:t> neutrinos with </a:t>
            </a:r>
            <a:r>
              <a:rPr lang="en-US" sz="2400" dirty="0">
                <a:solidFill>
                  <a:srgbClr val="002060"/>
                </a:solidFill>
                <a:latin typeface="Symbol" panose="05050102010706020507" pitchFamily="18" charset="2"/>
                <a:cs typeface="Arial" charset="0"/>
              </a:rPr>
              <a:t>g</a:t>
            </a:r>
            <a:r>
              <a:rPr lang="en-US" sz="2400" dirty="0">
                <a:solidFill>
                  <a:srgbClr val="002060"/>
                </a:solidFill>
                <a:cs typeface="Arial" charset="0"/>
              </a:rPr>
              <a:t>-ray and radio bright blazars becomes more and more significant.</a:t>
            </a:r>
          </a:p>
          <a:p>
            <a:pPr marL="609600" indent="-609600" algn="l">
              <a:lnSpc>
                <a:spcPct val="80000"/>
              </a:lnSpc>
              <a:spcAft>
                <a:spcPts val="1200"/>
              </a:spcAft>
              <a:buFontTx/>
              <a:buAutoNum type="arabicPeriod"/>
            </a:pPr>
            <a:r>
              <a:rPr lang="en-US" sz="2400" dirty="0">
                <a:solidFill>
                  <a:srgbClr val="002060"/>
                </a:solidFill>
                <a:cs typeface="Arial" charset="0"/>
              </a:rPr>
              <a:t>Energetics constraints prefer external target radiation fields for </a:t>
            </a:r>
            <a:r>
              <a:rPr lang="en-US" sz="2400" dirty="0" err="1">
                <a:solidFill>
                  <a:srgbClr val="002060"/>
                </a:solidFill>
                <a:cs typeface="Arial" charset="0"/>
              </a:rPr>
              <a:t>p</a:t>
            </a:r>
            <a:r>
              <a:rPr lang="en-US" sz="2400" dirty="0" err="1">
                <a:solidFill>
                  <a:srgbClr val="002060"/>
                </a:solidFill>
                <a:latin typeface="Symbol" panose="05050102010706020507" pitchFamily="18" charset="2"/>
                <a:cs typeface="Arial" charset="0"/>
              </a:rPr>
              <a:t>g</a:t>
            </a:r>
            <a:r>
              <a:rPr lang="en-US" sz="2400" dirty="0">
                <a:solidFill>
                  <a:srgbClr val="002060"/>
                </a:solidFill>
                <a:cs typeface="Arial" charset="0"/>
              </a:rPr>
              <a:t> interactions. </a:t>
            </a:r>
          </a:p>
          <a:p>
            <a:pPr marL="609600" indent="-609600" algn="l">
              <a:lnSpc>
                <a:spcPct val="80000"/>
              </a:lnSpc>
              <a:spcAft>
                <a:spcPts val="1200"/>
              </a:spcAft>
              <a:buFontTx/>
              <a:buAutoNum type="arabicPeriod"/>
            </a:pPr>
            <a:r>
              <a:rPr lang="en-US" sz="2400" dirty="0">
                <a:solidFill>
                  <a:srgbClr val="002060"/>
                </a:solidFill>
                <a:cs typeface="Arial" charset="0"/>
              </a:rPr>
              <a:t>SED modeling of blazars generally prefers leptonically dominated broadband emission with at most a sub-dominant contribution of hadronic processes to X-ray – </a:t>
            </a:r>
            <a:r>
              <a:rPr lang="en-US" sz="2400" dirty="0">
                <a:solidFill>
                  <a:srgbClr val="002060"/>
                </a:solidFill>
                <a:latin typeface="Symbol" panose="05050102010706020507" pitchFamily="18" charset="2"/>
                <a:cs typeface="Arial" charset="0"/>
              </a:rPr>
              <a:t>g</a:t>
            </a:r>
            <a:r>
              <a:rPr lang="en-US" sz="2400" dirty="0">
                <a:solidFill>
                  <a:srgbClr val="002060"/>
                </a:solidFill>
                <a:cs typeface="Arial" charset="0"/>
              </a:rPr>
              <a:t>-ray emission.</a:t>
            </a:r>
          </a:p>
          <a:p>
            <a:pPr marL="609600" indent="-609600" algn="l">
              <a:lnSpc>
                <a:spcPct val="80000"/>
              </a:lnSpc>
              <a:spcAft>
                <a:spcPts val="1200"/>
              </a:spcAft>
              <a:buFontTx/>
              <a:buAutoNum type="arabicPeriod"/>
            </a:pPr>
            <a:r>
              <a:rPr lang="en-US" sz="2400" dirty="0">
                <a:solidFill>
                  <a:srgbClr val="002060"/>
                </a:solidFill>
                <a:cs typeface="Arial" charset="0"/>
              </a:rPr>
              <a:t>Even the brightest </a:t>
            </a:r>
            <a:r>
              <a:rPr lang="en-US" sz="2400" dirty="0">
                <a:solidFill>
                  <a:srgbClr val="002060"/>
                </a:solidFill>
                <a:latin typeface="Symbol" panose="05050102010706020507" pitchFamily="18" charset="2"/>
                <a:cs typeface="Arial" charset="0"/>
              </a:rPr>
              <a:t>g</a:t>
            </a:r>
            <a:r>
              <a:rPr lang="en-US" sz="2400" dirty="0">
                <a:solidFill>
                  <a:srgbClr val="002060"/>
                </a:solidFill>
                <a:cs typeface="Arial" charset="0"/>
              </a:rPr>
              <a:t>-ray flares of blazars are unlikely to yield a neutrino detection probability of &gt; 10 % even for KM3NeT design sensitivity. </a:t>
            </a:r>
          </a:p>
          <a:p>
            <a:pPr algn="l">
              <a:lnSpc>
                <a:spcPct val="80000"/>
              </a:lnSpc>
            </a:pPr>
            <a:endParaRPr lang="en-US" sz="2000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29709" name="FlagCount" hidden="1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8255000" y="254000"/>
            <a:ext cx="38100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chemeClr val="accent1">
              <a:alpha val="25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400" b="1">
                <a:latin typeface="Tahoma" pitchFamily="34" charset="0"/>
              </a:rPr>
              <a:t>0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541" y="5791200"/>
            <a:ext cx="2500859" cy="8382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7797" y="5760329"/>
            <a:ext cx="2760003" cy="95220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1870323-7DC1-5346-2A5F-5C7F526E89B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722" y="5658678"/>
            <a:ext cx="3384518" cy="1136038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B7F0599-0699-7B0B-8AA3-B3FD1DF229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667000"/>
            <a:ext cx="5181600" cy="1143000"/>
          </a:xfrm>
        </p:spPr>
        <p:txBody>
          <a:bodyPr/>
          <a:lstStyle/>
          <a:p>
            <a:r>
              <a:rPr lang="en-US" sz="6000" dirty="0">
                <a:solidFill>
                  <a:schemeClr val="bg1"/>
                </a:solidFill>
              </a:rPr>
              <a:t>Thank you!</a:t>
            </a:r>
            <a:endParaRPr lang="en-ZA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10254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C3C7E2-D0C4-3641-83F1-E8C8EF499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36838"/>
            <a:ext cx="8229600" cy="1554162"/>
          </a:xfrm>
        </p:spPr>
        <p:txBody>
          <a:bodyPr/>
          <a:lstStyle/>
          <a:p>
            <a:r>
              <a:rPr lang="en-ZA" sz="9600" dirty="0"/>
              <a:t>Backup</a:t>
            </a:r>
          </a:p>
        </p:txBody>
      </p:sp>
    </p:spTree>
    <p:extLst>
      <p:ext uri="{BB962C8B-B14F-4D97-AF65-F5344CB8AC3E}">
        <p14:creationId xmlns:p14="http://schemas.microsoft.com/office/powerpoint/2010/main" val="14170058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3c175_vla_bi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09800" y="152400"/>
            <a:ext cx="4343400" cy="2879725"/>
          </a:xfrm>
          <a:noFill/>
        </p:spPr>
      </p:pic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/>
          <a:lstStyle/>
          <a:p>
            <a:pPr eaLnBrk="1" hangingPunct="1"/>
            <a:r>
              <a:rPr lang="en-US" altLang="en-US" b="1" u="sng">
                <a:solidFill>
                  <a:srgbClr val="FFFF00"/>
                </a:solidFill>
              </a:rPr>
              <a:t>Blazars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91836" y="3212234"/>
            <a:ext cx="8229600" cy="3417166"/>
          </a:xfrm>
        </p:spPr>
        <p:txBody>
          <a:bodyPr/>
          <a:lstStyle/>
          <a:p>
            <a:pPr eaLnBrk="1" hangingPunct="1"/>
            <a:r>
              <a:rPr lang="en-US" altLang="en-US" sz="2800" dirty="0">
                <a:solidFill>
                  <a:srgbClr val="FFFF00"/>
                </a:solidFill>
              </a:rPr>
              <a:t>Class of AGN consisting of BL Lac objects and gamma-ray bright quasars with relativistic jets pointing close to our line of sight</a:t>
            </a:r>
          </a:p>
          <a:p>
            <a:pPr eaLnBrk="1" hangingPunct="1"/>
            <a:r>
              <a:rPr lang="en-US" altLang="en-US" sz="2800" dirty="0">
                <a:solidFill>
                  <a:srgbClr val="FFFF00"/>
                </a:solidFill>
              </a:rPr>
              <a:t>Rapidly (often intra-day) variable</a:t>
            </a:r>
          </a:p>
          <a:p>
            <a:pPr eaLnBrk="1" hangingPunct="1"/>
            <a:r>
              <a:rPr lang="en-US" altLang="en-US" sz="2800" dirty="0">
                <a:solidFill>
                  <a:srgbClr val="FFFF00"/>
                </a:solidFill>
              </a:rPr>
              <a:t>Strong gamma-ray sources</a:t>
            </a:r>
          </a:p>
          <a:p>
            <a:pPr eaLnBrk="1" hangingPunct="1"/>
            <a:r>
              <a:rPr lang="en-US" altLang="en-US" sz="2800" dirty="0">
                <a:solidFill>
                  <a:srgbClr val="FFFF00"/>
                </a:solidFill>
              </a:rPr>
              <a:t>Radio knots often with superluminal motion</a:t>
            </a:r>
          </a:p>
          <a:p>
            <a:pPr eaLnBrk="1" hangingPunct="1"/>
            <a:r>
              <a:rPr lang="en-US" altLang="en-US" sz="2800" dirty="0">
                <a:solidFill>
                  <a:srgbClr val="FFFF00"/>
                </a:solidFill>
              </a:rPr>
              <a:t>Radio and optical (and X-ray) polarization</a:t>
            </a:r>
          </a:p>
        </p:txBody>
      </p:sp>
      <p:sp>
        <p:nvSpPr>
          <p:cNvPr id="4101" name="FlagCount" hidden="1">
            <a:hlinkClick r:id="rId5" action="ppaction://hlinkfile"/>
          </p:cNvPr>
          <p:cNvSpPr>
            <a:spLocks noChangeArrowheads="1"/>
          </p:cNvSpPr>
          <p:nvPr/>
        </p:nvSpPr>
        <p:spPr bwMode="auto">
          <a:xfrm>
            <a:off x="8255000" y="254000"/>
            <a:ext cx="38100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chemeClr val="accent1">
              <a:alpha val="25098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 b="1">
                <a:latin typeface="Tahoma" panose="020B0604030504040204" pitchFamily="34" charset="0"/>
              </a:rPr>
              <a:t>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411955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/>
          <a:lstStyle/>
          <a:p>
            <a:r>
              <a:rPr lang="en-US" u="sng" dirty="0" err="1">
                <a:solidFill>
                  <a:srgbClr val="FFFF00"/>
                </a:solidFill>
              </a:rPr>
              <a:t>Leptonic</a:t>
            </a:r>
            <a:r>
              <a:rPr lang="en-US" u="sng" dirty="0">
                <a:solidFill>
                  <a:srgbClr val="FFFF00"/>
                </a:solidFill>
              </a:rPr>
              <a:t> </a:t>
            </a:r>
            <a:r>
              <a:rPr lang="en-US" u="sng" dirty="0" err="1">
                <a:solidFill>
                  <a:srgbClr val="FFFF00"/>
                </a:solidFill>
              </a:rPr>
              <a:t>Blazar</a:t>
            </a:r>
            <a:r>
              <a:rPr lang="en-US" u="sng" dirty="0">
                <a:solidFill>
                  <a:srgbClr val="FFFF00"/>
                </a:solidFill>
              </a:rPr>
              <a:t> Model</a:t>
            </a:r>
          </a:p>
        </p:txBody>
      </p:sp>
      <p:pic>
        <p:nvPicPr>
          <p:cNvPr id="128003" name="Picture 3" descr="agn_model_up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2438400" y="1752600"/>
            <a:ext cx="4435475" cy="4900613"/>
          </a:xfrm>
          <a:noFill/>
          <a:ln/>
        </p:spPr>
      </p:pic>
      <p:sp>
        <p:nvSpPr>
          <p:cNvPr id="57" name="Rectangle 56"/>
          <p:cNvSpPr/>
          <p:nvPr/>
        </p:nvSpPr>
        <p:spPr>
          <a:xfrm>
            <a:off x="2133600" y="5867400"/>
            <a:ext cx="1676400" cy="838200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004" name="Line 4"/>
          <p:cNvSpPr>
            <a:spLocks noChangeShapeType="1"/>
          </p:cNvSpPr>
          <p:nvPr/>
        </p:nvSpPr>
        <p:spPr bwMode="auto">
          <a:xfrm flipH="1" flipV="1">
            <a:off x="3200400" y="1524000"/>
            <a:ext cx="1066800" cy="182880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8005" name="Text Box 5"/>
          <p:cNvSpPr txBox="1">
            <a:spLocks noChangeArrowheads="1"/>
          </p:cNvSpPr>
          <p:nvPr/>
        </p:nvSpPr>
        <p:spPr bwMode="auto">
          <a:xfrm>
            <a:off x="2362200" y="1143000"/>
            <a:ext cx="419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FFFF00"/>
                </a:solidFill>
              </a:rPr>
              <a:t>Relativistic jet outflow with </a:t>
            </a:r>
            <a:r>
              <a:rPr lang="en-US" sz="2000">
                <a:solidFill>
                  <a:srgbClr val="FFFF00"/>
                </a:solidFill>
                <a:latin typeface="Symbol" pitchFamily="18" charset="2"/>
              </a:rPr>
              <a:t>G</a:t>
            </a:r>
            <a:r>
              <a:rPr lang="en-US" sz="2000">
                <a:solidFill>
                  <a:srgbClr val="FFFF00"/>
                </a:solidFill>
              </a:rPr>
              <a:t> </a:t>
            </a:r>
            <a:r>
              <a:rPr lang="en-US" sz="2000">
                <a:solidFill>
                  <a:srgbClr val="FFFF00"/>
                </a:solidFill>
                <a:cs typeface="Arial" charset="0"/>
              </a:rPr>
              <a:t>≈ 10</a:t>
            </a:r>
          </a:p>
        </p:txBody>
      </p:sp>
      <p:sp>
        <p:nvSpPr>
          <p:cNvPr id="128006" name="Text Box 6"/>
          <p:cNvSpPr txBox="1">
            <a:spLocks noChangeArrowheads="1"/>
          </p:cNvSpPr>
          <p:nvPr/>
        </p:nvSpPr>
        <p:spPr bwMode="auto">
          <a:xfrm>
            <a:off x="320675" y="838200"/>
            <a:ext cx="19050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>
                <a:solidFill>
                  <a:srgbClr val="FFFF00"/>
                </a:solidFill>
              </a:rPr>
              <a:t>Injection, acceleration of </a:t>
            </a:r>
            <a:r>
              <a:rPr lang="en-US" sz="2000" dirty="0" err="1">
                <a:solidFill>
                  <a:srgbClr val="FFFF00"/>
                </a:solidFill>
              </a:rPr>
              <a:t>ultrarelativistic</a:t>
            </a:r>
            <a:r>
              <a:rPr lang="en-US" sz="2000" dirty="0">
                <a:solidFill>
                  <a:srgbClr val="FFFF00"/>
                </a:solidFill>
              </a:rPr>
              <a:t> electrons</a:t>
            </a:r>
          </a:p>
        </p:txBody>
      </p:sp>
      <p:sp>
        <p:nvSpPr>
          <p:cNvPr id="128007" name="Line 7"/>
          <p:cNvSpPr>
            <a:spLocks noChangeShapeType="1"/>
          </p:cNvSpPr>
          <p:nvPr/>
        </p:nvSpPr>
        <p:spPr bwMode="auto">
          <a:xfrm flipH="1" flipV="1">
            <a:off x="1981200" y="3200400"/>
            <a:ext cx="2438400" cy="38100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8008" name="Line 8"/>
          <p:cNvSpPr>
            <a:spLocks noChangeShapeType="1"/>
          </p:cNvSpPr>
          <p:nvPr/>
        </p:nvSpPr>
        <p:spPr bwMode="auto">
          <a:xfrm flipV="1">
            <a:off x="625475" y="2057400"/>
            <a:ext cx="0" cy="12954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8009" name="Line 9"/>
          <p:cNvSpPr>
            <a:spLocks noChangeShapeType="1"/>
          </p:cNvSpPr>
          <p:nvPr/>
        </p:nvSpPr>
        <p:spPr bwMode="auto">
          <a:xfrm>
            <a:off x="625475" y="3352800"/>
            <a:ext cx="1524000" cy="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8010" name="Line 10"/>
          <p:cNvSpPr>
            <a:spLocks noChangeShapeType="1"/>
          </p:cNvSpPr>
          <p:nvPr/>
        </p:nvSpPr>
        <p:spPr bwMode="auto">
          <a:xfrm flipV="1">
            <a:off x="930275" y="2438400"/>
            <a:ext cx="0" cy="91440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8011" name="Line 11"/>
          <p:cNvSpPr>
            <a:spLocks noChangeShapeType="1"/>
          </p:cNvSpPr>
          <p:nvPr/>
        </p:nvSpPr>
        <p:spPr bwMode="auto">
          <a:xfrm>
            <a:off x="930275" y="2438400"/>
            <a:ext cx="838200" cy="60960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8012" name="Line 12"/>
          <p:cNvSpPr>
            <a:spLocks noChangeShapeType="1"/>
          </p:cNvSpPr>
          <p:nvPr/>
        </p:nvSpPr>
        <p:spPr bwMode="auto">
          <a:xfrm>
            <a:off x="1768475" y="3048000"/>
            <a:ext cx="0" cy="30480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8013" name="Text Box 13"/>
          <p:cNvSpPr txBox="1">
            <a:spLocks noChangeArrowheads="1"/>
          </p:cNvSpPr>
          <p:nvPr/>
        </p:nvSpPr>
        <p:spPr bwMode="auto">
          <a:xfrm rot="16200000">
            <a:off x="-182562" y="2392362"/>
            <a:ext cx="1066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FFFF00"/>
                </a:solidFill>
              </a:rPr>
              <a:t>Q</a:t>
            </a:r>
            <a:r>
              <a:rPr lang="en-US" sz="2000" baseline="-25000">
                <a:solidFill>
                  <a:srgbClr val="FFFF00"/>
                </a:solidFill>
              </a:rPr>
              <a:t>e</a:t>
            </a:r>
            <a:r>
              <a:rPr lang="en-US" sz="2000">
                <a:solidFill>
                  <a:srgbClr val="FFFF00"/>
                </a:solidFill>
              </a:rPr>
              <a:t> (</a:t>
            </a:r>
            <a:r>
              <a:rPr lang="en-US" sz="2000">
                <a:solidFill>
                  <a:srgbClr val="FFFF00"/>
                </a:solidFill>
                <a:latin typeface="Symbol" pitchFamily="18" charset="2"/>
              </a:rPr>
              <a:t>g</a:t>
            </a:r>
            <a:r>
              <a:rPr lang="en-US" sz="2000">
                <a:solidFill>
                  <a:srgbClr val="FFFF00"/>
                </a:solidFill>
              </a:rPr>
              <a:t>,t)</a:t>
            </a:r>
          </a:p>
        </p:txBody>
      </p:sp>
      <p:sp>
        <p:nvSpPr>
          <p:cNvPr id="128014" name="Text Box 14"/>
          <p:cNvSpPr txBox="1">
            <a:spLocks noChangeArrowheads="1"/>
          </p:cNvSpPr>
          <p:nvPr/>
        </p:nvSpPr>
        <p:spPr bwMode="auto">
          <a:xfrm>
            <a:off x="1981200" y="3276600"/>
            <a:ext cx="457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FFFF00"/>
                </a:solidFill>
                <a:latin typeface="Symbol" pitchFamily="18" charset="2"/>
              </a:rPr>
              <a:t>g</a:t>
            </a:r>
            <a:endParaRPr lang="en-US" sz="2000">
              <a:solidFill>
                <a:srgbClr val="FFFF00"/>
              </a:solidFill>
            </a:endParaRPr>
          </a:p>
        </p:txBody>
      </p:sp>
      <p:sp>
        <p:nvSpPr>
          <p:cNvPr id="128015" name="Line 15"/>
          <p:cNvSpPr>
            <a:spLocks noChangeShapeType="1"/>
          </p:cNvSpPr>
          <p:nvPr/>
        </p:nvSpPr>
        <p:spPr bwMode="auto">
          <a:xfrm flipV="1">
            <a:off x="4343400" y="1295400"/>
            <a:ext cx="2971800" cy="213360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8016" name="Text Box 16"/>
          <p:cNvSpPr txBox="1">
            <a:spLocks noChangeArrowheads="1"/>
          </p:cNvSpPr>
          <p:nvPr/>
        </p:nvSpPr>
        <p:spPr bwMode="auto">
          <a:xfrm>
            <a:off x="7010400" y="685800"/>
            <a:ext cx="1905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>
                <a:solidFill>
                  <a:srgbClr val="FF3300"/>
                </a:solidFill>
              </a:rPr>
              <a:t>Synchrotron emission</a:t>
            </a:r>
          </a:p>
        </p:txBody>
      </p:sp>
      <p:sp>
        <p:nvSpPr>
          <p:cNvPr id="128017" name="Line 17"/>
          <p:cNvSpPr>
            <a:spLocks noChangeShapeType="1"/>
          </p:cNvSpPr>
          <p:nvPr/>
        </p:nvSpPr>
        <p:spPr bwMode="auto">
          <a:xfrm flipV="1">
            <a:off x="7391400" y="1431925"/>
            <a:ext cx="0" cy="12954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8018" name="Line 18"/>
          <p:cNvSpPr>
            <a:spLocks noChangeShapeType="1"/>
          </p:cNvSpPr>
          <p:nvPr/>
        </p:nvSpPr>
        <p:spPr bwMode="auto">
          <a:xfrm>
            <a:off x="7391400" y="2727325"/>
            <a:ext cx="1524000" cy="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8019" name="Text Box 19"/>
          <p:cNvSpPr txBox="1">
            <a:spLocks noChangeArrowheads="1"/>
          </p:cNvSpPr>
          <p:nvPr/>
        </p:nvSpPr>
        <p:spPr bwMode="auto">
          <a:xfrm rot="16200000">
            <a:off x="6735763" y="1782762"/>
            <a:ext cx="762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FFFF00"/>
                </a:solidFill>
                <a:latin typeface="Symbol" pitchFamily="18" charset="2"/>
              </a:rPr>
              <a:t>n</a:t>
            </a:r>
            <a:r>
              <a:rPr lang="en-US" sz="2000">
                <a:solidFill>
                  <a:srgbClr val="FFFF00"/>
                </a:solidFill>
              </a:rPr>
              <a:t>F</a:t>
            </a:r>
            <a:r>
              <a:rPr lang="en-US" sz="2000" baseline="-25000">
                <a:solidFill>
                  <a:srgbClr val="FFFF00"/>
                </a:solidFill>
                <a:latin typeface="Symbol" pitchFamily="18" charset="2"/>
              </a:rPr>
              <a:t>n</a:t>
            </a:r>
          </a:p>
        </p:txBody>
      </p:sp>
      <p:sp>
        <p:nvSpPr>
          <p:cNvPr id="128020" name="Text Box 20"/>
          <p:cNvSpPr txBox="1">
            <a:spLocks noChangeArrowheads="1"/>
          </p:cNvSpPr>
          <p:nvPr/>
        </p:nvSpPr>
        <p:spPr bwMode="auto">
          <a:xfrm>
            <a:off x="8458200" y="2651125"/>
            <a:ext cx="457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FFFF00"/>
                </a:solidFill>
                <a:latin typeface="Symbol" pitchFamily="18" charset="2"/>
              </a:rPr>
              <a:t>n</a:t>
            </a:r>
            <a:endParaRPr lang="en-US" sz="2000">
              <a:solidFill>
                <a:srgbClr val="FFFF00"/>
              </a:solidFill>
            </a:endParaRPr>
          </a:p>
        </p:txBody>
      </p:sp>
      <p:sp>
        <p:nvSpPr>
          <p:cNvPr id="128021" name="Freeform 21"/>
          <p:cNvSpPr>
            <a:spLocks/>
          </p:cNvSpPr>
          <p:nvPr/>
        </p:nvSpPr>
        <p:spPr bwMode="auto">
          <a:xfrm>
            <a:off x="7378700" y="1965325"/>
            <a:ext cx="774700" cy="762000"/>
          </a:xfrm>
          <a:custGeom>
            <a:avLst/>
            <a:gdLst/>
            <a:ahLst/>
            <a:cxnLst>
              <a:cxn ang="0">
                <a:pos x="8" y="480"/>
              </a:cxn>
              <a:cxn ang="0">
                <a:pos x="8" y="288"/>
              </a:cxn>
              <a:cxn ang="0">
                <a:pos x="56" y="144"/>
              </a:cxn>
              <a:cxn ang="0">
                <a:pos x="152" y="48"/>
              </a:cxn>
              <a:cxn ang="0">
                <a:pos x="296" y="0"/>
              </a:cxn>
              <a:cxn ang="0">
                <a:pos x="392" y="48"/>
              </a:cxn>
              <a:cxn ang="0">
                <a:pos x="488" y="192"/>
              </a:cxn>
            </a:cxnLst>
            <a:rect l="0" t="0" r="r" b="b"/>
            <a:pathLst>
              <a:path w="488" h="480">
                <a:moveTo>
                  <a:pt x="8" y="480"/>
                </a:moveTo>
                <a:cubicBezTo>
                  <a:pt x="4" y="412"/>
                  <a:pt x="0" y="344"/>
                  <a:pt x="8" y="288"/>
                </a:cubicBezTo>
                <a:cubicBezTo>
                  <a:pt x="16" y="232"/>
                  <a:pt x="32" y="184"/>
                  <a:pt x="56" y="144"/>
                </a:cubicBezTo>
                <a:cubicBezTo>
                  <a:pt x="80" y="104"/>
                  <a:pt x="112" y="72"/>
                  <a:pt x="152" y="48"/>
                </a:cubicBezTo>
                <a:cubicBezTo>
                  <a:pt x="192" y="24"/>
                  <a:pt x="256" y="0"/>
                  <a:pt x="296" y="0"/>
                </a:cubicBezTo>
                <a:cubicBezTo>
                  <a:pt x="336" y="0"/>
                  <a:pt x="360" y="16"/>
                  <a:pt x="392" y="48"/>
                </a:cubicBezTo>
                <a:cubicBezTo>
                  <a:pt x="424" y="80"/>
                  <a:pt x="472" y="168"/>
                  <a:pt x="488" y="192"/>
                </a:cubicBezTo>
              </a:path>
            </a:pathLst>
          </a:custGeom>
          <a:noFill/>
          <a:ln w="28575" cmpd="sng">
            <a:solidFill>
              <a:srgbClr val="FF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8022" name="Freeform 22"/>
          <p:cNvSpPr>
            <a:spLocks/>
          </p:cNvSpPr>
          <p:nvPr/>
        </p:nvSpPr>
        <p:spPr bwMode="auto">
          <a:xfrm>
            <a:off x="8153400" y="1889125"/>
            <a:ext cx="914400" cy="838200"/>
          </a:xfrm>
          <a:custGeom>
            <a:avLst/>
            <a:gdLst/>
            <a:ahLst/>
            <a:cxnLst>
              <a:cxn ang="0">
                <a:pos x="0" y="240"/>
              </a:cxn>
              <a:cxn ang="0">
                <a:pos x="96" y="144"/>
              </a:cxn>
              <a:cxn ang="0">
                <a:pos x="192" y="48"/>
              </a:cxn>
              <a:cxn ang="0">
                <a:pos x="336" y="0"/>
              </a:cxn>
              <a:cxn ang="0">
                <a:pos x="432" y="48"/>
              </a:cxn>
              <a:cxn ang="0">
                <a:pos x="528" y="288"/>
              </a:cxn>
              <a:cxn ang="0">
                <a:pos x="576" y="528"/>
              </a:cxn>
            </a:cxnLst>
            <a:rect l="0" t="0" r="r" b="b"/>
            <a:pathLst>
              <a:path w="576" h="528">
                <a:moveTo>
                  <a:pt x="0" y="240"/>
                </a:moveTo>
                <a:cubicBezTo>
                  <a:pt x="32" y="208"/>
                  <a:pt x="64" y="176"/>
                  <a:pt x="96" y="144"/>
                </a:cubicBezTo>
                <a:cubicBezTo>
                  <a:pt x="128" y="112"/>
                  <a:pt x="152" y="72"/>
                  <a:pt x="192" y="48"/>
                </a:cubicBezTo>
                <a:cubicBezTo>
                  <a:pt x="232" y="24"/>
                  <a:pt x="296" y="0"/>
                  <a:pt x="336" y="0"/>
                </a:cubicBezTo>
                <a:cubicBezTo>
                  <a:pt x="376" y="0"/>
                  <a:pt x="400" y="0"/>
                  <a:pt x="432" y="48"/>
                </a:cubicBezTo>
                <a:cubicBezTo>
                  <a:pt x="464" y="96"/>
                  <a:pt x="504" y="208"/>
                  <a:pt x="528" y="288"/>
                </a:cubicBezTo>
                <a:cubicBezTo>
                  <a:pt x="552" y="368"/>
                  <a:pt x="564" y="448"/>
                  <a:pt x="576" y="528"/>
                </a:cubicBezTo>
              </a:path>
            </a:pathLst>
          </a:custGeom>
          <a:noFill/>
          <a:ln w="28575" cmpd="sng">
            <a:solidFill>
              <a:srgbClr val="FFFF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8023" name="Text Box 23"/>
          <p:cNvSpPr txBox="1">
            <a:spLocks noChangeArrowheads="1"/>
          </p:cNvSpPr>
          <p:nvPr/>
        </p:nvSpPr>
        <p:spPr bwMode="auto">
          <a:xfrm>
            <a:off x="7162800" y="3260725"/>
            <a:ext cx="1905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>
                <a:solidFill>
                  <a:srgbClr val="FF3300"/>
                </a:solidFill>
              </a:rPr>
              <a:t>Compton emission</a:t>
            </a:r>
          </a:p>
        </p:txBody>
      </p:sp>
      <p:sp>
        <p:nvSpPr>
          <p:cNvPr id="128024" name="Line 24"/>
          <p:cNvSpPr>
            <a:spLocks noChangeShapeType="1"/>
          </p:cNvSpPr>
          <p:nvPr/>
        </p:nvSpPr>
        <p:spPr bwMode="auto">
          <a:xfrm>
            <a:off x="4343400" y="3429000"/>
            <a:ext cx="2819400" cy="22860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8025" name="Line 25"/>
          <p:cNvSpPr>
            <a:spLocks noChangeShapeType="1"/>
          </p:cNvSpPr>
          <p:nvPr/>
        </p:nvSpPr>
        <p:spPr bwMode="auto">
          <a:xfrm flipV="1">
            <a:off x="7407275" y="3657600"/>
            <a:ext cx="0" cy="12954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8026" name="Line 26"/>
          <p:cNvSpPr>
            <a:spLocks noChangeShapeType="1"/>
          </p:cNvSpPr>
          <p:nvPr/>
        </p:nvSpPr>
        <p:spPr bwMode="auto">
          <a:xfrm>
            <a:off x="7407275" y="4953000"/>
            <a:ext cx="1524000" cy="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8027" name="Text Box 27"/>
          <p:cNvSpPr txBox="1">
            <a:spLocks noChangeArrowheads="1"/>
          </p:cNvSpPr>
          <p:nvPr/>
        </p:nvSpPr>
        <p:spPr bwMode="auto">
          <a:xfrm rot="16200000">
            <a:off x="6751638" y="4144962"/>
            <a:ext cx="762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FFFF00"/>
                </a:solidFill>
                <a:latin typeface="Symbol" pitchFamily="18" charset="2"/>
              </a:rPr>
              <a:t>n</a:t>
            </a:r>
            <a:r>
              <a:rPr lang="en-US" sz="2000">
                <a:solidFill>
                  <a:srgbClr val="FFFF00"/>
                </a:solidFill>
              </a:rPr>
              <a:t>F</a:t>
            </a:r>
            <a:r>
              <a:rPr lang="en-US" sz="2000" baseline="-25000">
                <a:solidFill>
                  <a:srgbClr val="FFFF00"/>
                </a:solidFill>
                <a:latin typeface="Symbol" pitchFamily="18" charset="2"/>
              </a:rPr>
              <a:t>n</a:t>
            </a:r>
          </a:p>
        </p:txBody>
      </p:sp>
      <p:sp>
        <p:nvSpPr>
          <p:cNvPr id="128028" name="Text Box 28"/>
          <p:cNvSpPr txBox="1">
            <a:spLocks noChangeArrowheads="1"/>
          </p:cNvSpPr>
          <p:nvPr/>
        </p:nvSpPr>
        <p:spPr bwMode="auto">
          <a:xfrm>
            <a:off x="8474075" y="4876800"/>
            <a:ext cx="457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FFFF00"/>
                </a:solidFill>
                <a:latin typeface="Symbol" pitchFamily="18" charset="2"/>
              </a:rPr>
              <a:t>n</a:t>
            </a:r>
            <a:endParaRPr lang="en-US" sz="2000">
              <a:solidFill>
                <a:srgbClr val="FFFF00"/>
              </a:solidFill>
            </a:endParaRPr>
          </a:p>
        </p:txBody>
      </p:sp>
      <p:sp>
        <p:nvSpPr>
          <p:cNvPr id="128029" name="Freeform 29"/>
          <p:cNvSpPr>
            <a:spLocks/>
          </p:cNvSpPr>
          <p:nvPr/>
        </p:nvSpPr>
        <p:spPr bwMode="auto">
          <a:xfrm>
            <a:off x="7394575" y="4191000"/>
            <a:ext cx="774700" cy="762000"/>
          </a:xfrm>
          <a:custGeom>
            <a:avLst/>
            <a:gdLst/>
            <a:ahLst/>
            <a:cxnLst>
              <a:cxn ang="0">
                <a:pos x="8" y="480"/>
              </a:cxn>
              <a:cxn ang="0">
                <a:pos x="8" y="288"/>
              </a:cxn>
              <a:cxn ang="0">
                <a:pos x="56" y="144"/>
              </a:cxn>
              <a:cxn ang="0">
                <a:pos x="152" y="48"/>
              </a:cxn>
              <a:cxn ang="0">
                <a:pos x="296" y="0"/>
              </a:cxn>
              <a:cxn ang="0">
                <a:pos x="392" y="48"/>
              </a:cxn>
              <a:cxn ang="0">
                <a:pos x="488" y="192"/>
              </a:cxn>
            </a:cxnLst>
            <a:rect l="0" t="0" r="r" b="b"/>
            <a:pathLst>
              <a:path w="488" h="480">
                <a:moveTo>
                  <a:pt x="8" y="480"/>
                </a:moveTo>
                <a:cubicBezTo>
                  <a:pt x="4" y="412"/>
                  <a:pt x="0" y="344"/>
                  <a:pt x="8" y="288"/>
                </a:cubicBezTo>
                <a:cubicBezTo>
                  <a:pt x="16" y="232"/>
                  <a:pt x="32" y="184"/>
                  <a:pt x="56" y="144"/>
                </a:cubicBezTo>
                <a:cubicBezTo>
                  <a:pt x="80" y="104"/>
                  <a:pt x="112" y="72"/>
                  <a:pt x="152" y="48"/>
                </a:cubicBezTo>
                <a:cubicBezTo>
                  <a:pt x="192" y="24"/>
                  <a:pt x="256" y="0"/>
                  <a:pt x="296" y="0"/>
                </a:cubicBezTo>
                <a:cubicBezTo>
                  <a:pt x="336" y="0"/>
                  <a:pt x="360" y="16"/>
                  <a:pt x="392" y="48"/>
                </a:cubicBezTo>
                <a:cubicBezTo>
                  <a:pt x="424" y="80"/>
                  <a:pt x="472" y="168"/>
                  <a:pt x="488" y="192"/>
                </a:cubicBezTo>
              </a:path>
            </a:pathLst>
          </a:custGeom>
          <a:noFill/>
          <a:ln w="28575" cmpd="sng">
            <a:solidFill>
              <a:srgbClr val="FFFF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8030" name="Freeform 30"/>
          <p:cNvSpPr>
            <a:spLocks/>
          </p:cNvSpPr>
          <p:nvPr/>
        </p:nvSpPr>
        <p:spPr bwMode="auto">
          <a:xfrm>
            <a:off x="8169275" y="4114800"/>
            <a:ext cx="914400" cy="838200"/>
          </a:xfrm>
          <a:custGeom>
            <a:avLst/>
            <a:gdLst/>
            <a:ahLst/>
            <a:cxnLst>
              <a:cxn ang="0">
                <a:pos x="0" y="240"/>
              </a:cxn>
              <a:cxn ang="0">
                <a:pos x="96" y="144"/>
              </a:cxn>
              <a:cxn ang="0">
                <a:pos x="192" y="48"/>
              </a:cxn>
              <a:cxn ang="0">
                <a:pos x="336" y="0"/>
              </a:cxn>
              <a:cxn ang="0">
                <a:pos x="432" y="48"/>
              </a:cxn>
              <a:cxn ang="0">
                <a:pos x="528" y="288"/>
              </a:cxn>
              <a:cxn ang="0">
                <a:pos x="576" y="528"/>
              </a:cxn>
            </a:cxnLst>
            <a:rect l="0" t="0" r="r" b="b"/>
            <a:pathLst>
              <a:path w="576" h="528">
                <a:moveTo>
                  <a:pt x="0" y="240"/>
                </a:moveTo>
                <a:cubicBezTo>
                  <a:pt x="32" y="208"/>
                  <a:pt x="64" y="176"/>
                  <a:pt x="96" y="144"/>
                </a:cubicBezTo>
                <a:cubicBezTo>
                  <a:pt x="128" y="112"/>
                  <a:pt x="152" y="72"/>
                  <a:pt x="192" y="48"/>
                </a:cubicBezTo>
                <a:cubicBezTo>
                  <a:pt x="232" y="24"/>
                  <a:pt x="296" y="0"/>
                  <a:pt x="336" y="0"/>
                </a:cubicBezTo>
                <a:cubicBezTo>
                  <a:pt x="376" y="0"/>
                  <a:pt x="400" y="0"/>
                  <a:pt x="432" y="48"/>
                </a:cubicBezTo>
                <a:cubicBezTo>
                  <a:pt x="464" y="96"/>
                  <a:pt x="504" y="208"/>
                  <a:pt x="528" y="288"/>
                </a:cubicBezTo>
                <a:cubicBezTo>
                  <a:pt x="552" y="368"/>
                  <a:pt x="564" y="448"/>
                  <a:pt x="576" y="528"/>
                </a:cubicBezTo>
              </a:path>
            </a:pathLst>
          </a:custGeom>
          <a:noFill/>
          <a:ln w="28575" cmpd="sng">
            <a:solidFill>
              <a:srgbClr val="FF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8031" name="Text Box 31"/>
          <p:cNvSpPr txBox="1">
            <a:spLocks noChangeArrowheads="1"/>
          </p:cNvSpPr>
          <p:nvPr/>
        </p:nvSpPr>
        <p:spPr bwMode="auto">
          <a:xfrm>
            <a:off x="1539875" y="3276600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FF3300"/>
                </a:solidFill>
                <a:latin typeface="Symbol" pitchFamily="18" charset="2"/>
              </a:rPr>
              <a:t>g</a:t>
            </a:r>
            <a:r>
              <a:rPr lang="en-US" sz="2400" baseline="-25000">
                <a:solidFill>
                  <a:srgbClr val="FF3300"/>
                </a:solidFill>
                <a:latin typeface="Symbol" pitchFamily="18" charset="2"/>
              </a:rPr>
              <a:t>2</a:t>
            </a:r>
          </a:p>
        </p:txBody>
      </p:sp>
      <p:sp>
        <p:nvSpPr>
          <p:cNvPr id="128032" name="Text Box 32"/>
          <p:cNvSpPr txBox="1">
            <a:spLocks noChangeArrowheads="1"/>
          </p:cNvSpPr>
          <p:nvPr/>
        </p:nvSpPr>
        <p:spPr bwMode="auto">
          <a:xfrm>
            <a:off x="777875" y="3276600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FF3300"/>
                </a:solidFill>
                <a:latin typeface="Symbol" pitchFamily="18" charset="2"/>
              </a:rPr>
              <a:t>g</a:t>
            </a:r>
            <a:r>
              <a:rPr lang="en-US" sz="2400" baseline="-25000">
                <a:solidFill>
                  <a:srgbClr val="FF3300"/>
                </a:solidFill>
                <a:latin typeface="Symbol" pitchFamily="18" charset="2"/>
              </a:rPr>
              <a:t>1</a:t>
            </a:r>
          </a:p>
        </p:txBody>
      </p:sp>
      <p:sp>
        <p:nvSpPr>
          <p:cNvPr id="128033" name="Text Box 33"/>
          <p:cNvSpPr txBox="1">
            <a:spLocks noChangeArrowheads="1"/>
          </p:cNvSpPr>
          <p:nvPr/>
        </p:nvSpPr>
        <p:spPr bwMode="auto">
          <a:xfrm>
            <a:off x="1235075" y="2286000"/>
            <a:ext cx="60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FFFF00"/>
                </a:solidFill>
                <a:latin typeface="Symbol" pitchFamily="18" charset="2"/>
              </a:rPr>
              <a:t>g</a:t>
            </a:r>
            <a:r>
              <a:rPr lang="en-US" sz="2400" baseline="30000">
                <a:solidFill>
                  <a:srgbClr val="FFFF00"/>
                </a:solidFill>
              </a:rPr>
              <a:t>-q</a:t>
            </a:r>
          </a:p>
        </p:txBody>
      </p:sp>
      <p:sp>
        <p:nvSpPr>
          <p:cNvPr id="128034" name="Text Box 34"/>
          <p:cNvSpPr txBox="1">
            <a:spLocks noChangeArrowheads="1"/>
          </p:cNvSpPr>
          <p:nvPr/>
        </p:nvSpPr>
        <p:spPr bwMode="auto">
          <a:xfrm>
            <a:off x="0" y="3886200"/>
            <a:ext cx="2362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>
                <a:solidFill>
                  <a:srgbClr val="FFFF00"/>
                </a:solidFill>
              </a:rPr>
              <a:t>Radiative cooling </a:t>
            </a:r>
            <a:r>
              <a:rPr lang="en-US" sz="2000">
                <a:solidFill>
                  <a:srgbClr val="FFFF00"/>
                </a:solidFill>
                <a:cs typeface="Arial" charset="0"/>
              </a:rPr>
              <a:t>↔ escape =&gt;</a:t>
            </a:r>
          </a:p>
        </p:txBody>
      </p:sp>
      <p:sp>
        <p:nvSpPr>
          <p:cNvPr id="128037" name="FlagCount" hidden="1">
            <a:hlinkClick r:id="rId5" action="ppaction://hlinkfile"/>
          </p:cNvPr>
          <p:cNvSpPr>
            <a:spLocks noChangeArrowheads="1"/>
          </p:cNvSpPr>
          <p:nvPr/>
        </p:nvSpPr>
        <p:spPr bwMode="auto">
          <a:xfrm>
            <a:off x="8255000" y="254000"/>
            <a:ext cx="38100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chemeClr val="accent1">
              <a:alpha val="25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400" b="1">
                <a:latin typeface="Tahoma" pitchFamily="34" charset="0"/>
              </a:rPr>
              <a:t>0</a:t>
            </a:r>
          </a:p>
        </p:txBody>
      </p:sp>
      <p:sp>
        <p:nvSpPr>
          <p:cNvPr id="128038" name="Rectangle 38"/>
          <p:cNvSpPr>
            <a:spLocks noChangeArrowheads="1"/>
          </p:cNvSpPr>
          <p:nvPr/>
        </p:nvSpPr>
        <p:spPr bwMode="auto">
          <a:xfrm>
            <a:off x="3886200" y="5257800"/>
            <a:ext cx="5181600" cy="1524000"/>
          </a:xfrm>
          <a:prstGeom prst="rect">
            <a:avLst/>
          </a:prstGeom>
          <a:solidFill>
            <a:schemeClr val="accent1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8039" name="Text Box 39"/>
          <p:cNvSpPr txBox="1">
            <a:spLocks noChangeArrowheads="1"/>
          </p:cNvSpPr>
          <p:nvPr/>
        </p:nvSpPr>
        <p:spPr bwMode="auto">
          <a:xfrm>
            <a:off x="3810000" y="5257800"/>
            <a:ext cx="54102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>
                <a:solidFill>
                  <a:schemeClr val="accent2"/>
                </a:solidFill>
              </a:rPr>
              <a:t>Seed photons:</a:t>
            </a:r>
          </a:p>
          <a:p>
            <a:pPr algn="ctr">
              <a:spcBef>
                <a:spcPct val="50000"/>
              </a:spcBef>
            </a:pPr>
            <a:r>
              <a:rPr lang="en-US" sz="2000" dirty="0">
                <a:solidFill>
                  <a:schemeClr val="accent2"/>
                </a:solidFill>
              </a:rPr>
              <a:t>Synchrotron (within same region [SSC] or external sources, e.g., accretion disk, BLR, dust torus (EC = External Compton)</a:t>
            </a:r>
            <a:r>
              <a:rPr lang="en-US" sz="2000" dirty="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128040" name="Line 40"/>
          <p:cNvSpPr>
            <a:spLocks noChangeShapeType="1"/>
          </p:cNvSpPr>
          <p:nvPr/>
        </p:nvSpPr>
        <p:spPr bwMode="auto">
          <a:xfrm flipV="1">
            <a:off x="473075" y="4648200"/>
            <a:ext cx="0" cy="12954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8041" name="Line 41"/>
          <p:cNvSpPr>
            <a:spLocks noChangeShapeType="1"/>
          </p:cNvSpPr>
          <p:nvPr/>
        </p:nvSpPr>
        <p:spPr bwMode="auto">
          <a:xfrm>
            <a:off x="473075" y="5943600"/>
            <a:ext cx="1524000" cy="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8042" name="Line 42"/>
          <p:cNvSpPr>
            <a:spLocks noChangeShapeType="1"/>
          </p:cNvSpPr>
          <p:nvPr/>
        </p:nvSpPr>
        <p:spPr bwMode="auto">
          <a:xfrm flipV="1">
            <a:off x="609600" y="5105400"/>
            <a:ext cx="0" cy="83820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8043" name="Line 43"/>
          <p:cNvSpPr>
            <a:spLocks noChangeShapeType="1"/>
          </p:cNvSpPr>
          <p:nvPr/>
        </p:nvSpPr>
        <p:spPr bwMode="auto">
          <a:xfrm>
            <a:off x="1066800" y="5257800"/>
            <a:ext cx="533400" cy="38100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8044" name="Line 44"/>
          <p:cNvSpPr>
            <a:spLocks noChangeShapeType="1"/>
          </p:cNvSpPr>
          <p:nvPr/>
        </p:nvSpPr>
        <p:spPr bwMode="auto">
          <a:xfrm>
            <a:off x="1616075" y="5638800"/>
            <a:ext cx="0" cy="30480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8045" name="Text Box 45"/>
          <p:cNvSpPr txBox="1">
            <a:spLocks noChangeArrowheads="1"/>
          </p:cNvSpPr>
          <p:nvPr/>
        </p:nvSpPr>
        <p:spPr bwMode="auto">
          <a:xfrm rot="16200000">
            <a:off x="-334962" y="4983162"/>
            <a:ext cx="1066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FFFF00"/>
                </a:solidFill>
              </a:rPr>
              <a:t>Q</a:t>
            </a:r>
            <a:r>
              <a:rPr lang="en-US" sz="2000" baseline="-25000">
                <a:solidFill>
                  <a:srgbClr val="FFFF00"/>
                </a:solidFill>
              </a:rPr>
              <a:t>e</a:t>
            </a:r>
            <a:r>
              <a:rPr lang="en-US" sz="2000">
                <a:solidFill>
                  <a:srgbClr val="FFFF00"/>
                </a:solidFill>
              </a:rPr>
              <a:t> (</a:t>
            </a:r>
            <a:r>
              <a:rPr lang="en-US" sz="2000">
                <a:solidFill>
                  <a:srgbClr val="FFFF00"/>
                </a:solidFill>
                <a:latin typeface="Symbol" pitchFamily="18" charset="2"/>
              </a:rPr>
              <a:t>g</a:t>
            </a:r>
            <a:r>
              <a:rPr lang="en-US" sz="2000">
                <a:solidFill>
                  <a:srgbClr val="FFFF00"/>
                </a:solidFill>
              </a:rPr>
              <a:t>,t)</a:t>
            </a:r>
          </a:p>
        </p:txBody>
      </p:sp>
      <p:sp>
        <p:nvSpPr>
          <p:cNvPr id="128046" name="Text Box 46"/>
          <p:cNvSpPr txBox="1">
            <a:spLocks noChangeArrowheads="1"/>
          </p:cNvSpPr>
          <p:nvPr/>
        </p:nvSpPr>
        <p:spPr bwMode="auto">
          <a:xfrm>
            <a:off x="1828800" y="5867400"/>
            <a:ext cx="457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FFFF00"/>
                </a:solidFill>
                <a:latin typeface="Symbol" pitchFamily="18" charset="2"/>
              </a:rPr>
              <a:t>g</a:t>
            </a:r>
            <a:endParaRPr lang="en-US" sz="2000">
              <a:solidFill>
                <a:srgbClr val="FFFF00"/>
              </a:solidFill>
            </a:endParaRPr>
          </a:p>
        </p:txBody>
      </p:sp>
      <p:sp>
        <p:nvSpPr>
          <p:cNvPr id="128047" name="Text Box 47"/>
          <p:cNvSpPr txBox="1">
            <a:spLocks noChangeArrowheads="1"/>
          </p:cNvSpPr>
          <p:nvPr/>
        </p:nvSpPr>
        <p:spPr bwMode="auto">
          <a:xfrm>
            <a:off x="1387475" y="5867400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FFFF00"/>
                </a:solidFill>
                <a:latin typeface="Symbol" pitchFamily="18" charset="2"/>
              </a:rPr>
              <a:t>g</a:t>
            </a:r>
            <a:r>
              <a:rPr lang="en-US" sz="2400" baseline="-25000">
                <a:solidFill>
                  <a:srgbClr val="FFFF00"/>
                </a:solidFill>
                <a:latin typeface="Symbol" pitchFamily="18" charset="2"/>
              </a:rPr>
              <a:t>2</a:t>
            </a:r>
          </a:p>
        </p:txBody>
      </p:sp>
      <p:sp>
        <p:nvSpPr>
          <p:cNvPr id="128048" name="Text Box 48"/>
          <p:cNvSpPr txBox="1">
            <a:spLocks noChangeArrowheads="1"/>
          </p:cNvSpPr>
          <p:nvPr/>
        </p:nvSpPr>
        <p:spPr bwMode="auto">
          <a:xfrm>
            <a:off x="457200" y="5867400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FFFF00"/>
                </a:solidFill>
                <a:latin typeface="Symbol" pitchFamily="18" charset="2"/>
              </a:rPr>
              <a:t>g</a:t>
            </a:r>
            <a:r>
              <a:rPr lang="en-US" sz="2400" baseline="-25000">
                <a:solidFill>
                  <a:srgbClr val="FFFF00"/>
                </a:solidFill>
                <a:latin typeface="Symbol" pitchFamily="18" charset="2"/>
              </a:rPr>
              <a:t>1</a:t>
            </a:r>
          </a:p>
        </p:txBody>
      </p:sp>
      <p:sp>
        <p:nvSpPr>
          <p:cNvPr id="128049" name="Text Box 49"/>
          <p:cNvSpPr txBox="1">
            <a:spLocks noChangeArrowheads="1"/>
          </p:cNvSpPr>
          <p:nvPr/>
        </p:nvSpPr>
        <p:spPr bwMode="auto">
          <a:xfrm>
            <a:off x="1295400" y="5029200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FFFF00"/>
                </a:solidFill>
                <a:latin typeface="Symbol" pitchFamily="18" charset="2"/>
              </a:rPr>
              <a:t>g</a:t>
            </a:r>
            <a:r>
              <a:rPr lang="en-US" sz="2400" baseline="30000">
                <a:solidFill>
                  <a:srgbClr val="FFFF00"/>
                </a:solidFill>
              </a:rPr>
              <a:t>-(q+1)</a:t>
            </a:r>
          </a:p>
        </p:txBody>
      </p:sp>
      <p:sp>
        <p:nvSpPr>
          <p:cNvPr id="128050" name="Text Box 50"/>
          <p:cNvSpPr txBox="1">
            <a:spLocks noChangeArrowheads="1"/>
          </p:cNvSpPr>
          <p:nvPr/>
        </p:nvSpPr>
        <p:spPr bwMode="auto">
          <a:xfrm>
            <a:off x="838200" y="5867400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solidFill>
                  <a:srgbClr val="FFFF00"/>
                </a:solidFill>
                <a:latin typeface="Symbol" pitchFamily="18" charset="2"/>
              </a:rPr>
              <a:t>g</a:t>
            </a:r>
            <a:r>
              <a:rPr lang="en-US" sz="2400" baseline="-25000" dirty="0">
                <a:solidFill>
                  <a:srgbClr val="FFFF00"/>
                </a:solidFill>
              </a:rPr>
              <a:t>b</a:t>
            </a:r>
          </a:p>
        </p:txBody>
      </p:sp>
      <p:sp>
        <p:nvSpPr>
          <p:cNvPr id="128051" name="Line 51"/>
          <p:cNvSpPr>
            <a:spLocks noChangeShapeType="1"/>
          </p:cNvSpPr>
          <p:nvPr/>
        </p:nvSpPr>
        <p:spPr bwMode="auto">
          <a:xfrm>
            <a:off x="609600" y="5105400"/>
            <a:ext cx="457200" cy="1524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8052" name="Text Box 52"/>
          <p:cNvSpPr txBox="1">
            <a:spLocks noChangeArrowheads="1"/>
          </p:cNvSpPr>
          <p:nvPr/>
        </p:nvSpPr>
        <p:spPr bwMode="auto">
          <a:xfrm>
            <a:off x="609600" y="4648200"/>
            <a:ext cx="1447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solidFill>
                  <a:srgbClr val="FFFF00"/>
                </a:solidFill>
                <a:latin typeface="Symbol" pitchFamily="18" charset="2"/>
              </a:rPr>
              <a:t>g</a:t>
            </a:r>
            <a:r>
              <a:rPr lang="en-US" sz="2400" baseline="30000" dirty="0">
                <a:solidFill>
                  <a:srgbClr val="FFFF00"/>
                </a:solidFill>
              </a:rPr>
              <a:t>-q</a:t>
            </a:r>
            <a:r>
              <a:rPr lang="en-US" sz="2400" dirty="0">
                <a:solidFill>
                  <a:srgbClr val="FFFF00"/>
                </a:solidFill>
              </a:rPr>
              <a:t> or </a:t>
            </a:r>
            <a:r>
              <a:rPr lang="en-US" sz="2400" dirty="0">
                <a:solidFill>
                  <a:srgbClr val="00FF00"/>
                </a:solidFill>
                <a:latin typeface="Symbol" pitchFamily="18" charset="2"/>
              </a:rPr>
              <a:t>g</a:t>
            </a:r>
            <a:r>
              <a:rPr lang="en-US" sz="2400" baseline="30000" dirty="0">
                <a:solidFill>
                  <a:srgbClr val="00FF00"/>
                </a:solidFill>
              </a:rPr>
              <a:t>-2</a:t>
            </a:r>
          </a:p>
        </p:txBody>
      </p:sp>
      <p:sp>
        <p:nvSpPr>
          <p:cNvPr id="128053" name="Line 53"/>
          <p:cNvSpPr>
            <a:spLocks noChangeShapeType="1"/>
          </p:cNvSpPr>
          <p:nvPr/>
        </p:nvSpPr>
        <p:spPr bwMode="auto">
          <a:xfrm flipH="1">
            <a:off x="2362200" y="1828800"/>
            <a:ext cx="4648200" cy="243840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8054" name="Line 54"/>
          <p:cNvSpPr>
            <a:spLocks noChangeShapeType="1"/>
          </p:cNvSpPr>
          <p:nvPr/>
        </p:nvSpPr>
        <p:spPr bwMode="auto">
          <a:xfrm flipH="1">
            <a:off x="2438400" y="4038600"/>
            <a:ext cx="4724400" cy="22860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8055" name="Text Box 55"/>
          <p:cNvSpPr txBox="1">
            <a:spLocks noChangeArrowheads="1"/>
          </p:cNvSpPr>
          <p:nvPr/>
        </p:nvSpPr>
        <p:spPr bwMode="auto">
          <a:xfrm>
            <a:off x="1447800" y="6248400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00FF00"/>
                </a:solidFill>
                <a:latin typeface="Symbol" pitchFamily="18" charset="2"/>
              </a:rPr>
              <a:t>g</a:t>
            </a:r>
            <a:r>
              <a:rPr lang="en-US" sz="2400" baseline="-25000">
                <a:solidFill>
                  <a:srgbClr val="00FF00"/>
                </a:solidFill>
                <a:latin typeface="Symbol" pitchFamily="18" charset="2"/>
              </a:rPr>
              <a:t>2</a:t>
            </a:r>
          </a:p>
        </p:txBody>
      </p:sp>
      <p:sp>
        <p:nvSpPr>
          <p:cNvPr id="128056" name="Text Box 56"/>
          <p:cNvSpPr txBox="1">
            <a:spLocks noChangeArrowheads="1"/>
          </p:cNvSpPr>
          <p:nvPr/>
        </p:nvSpPr>
        <p:spPr bwMode="auto">
          <a:xfrm>
            <a:off x="517525" y="6248400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solidFill>
                  <a:srgbClr val="00FF00"/>
                </a:solidFill>
                <a:latin typeface="Symbol" pitchFamily="18" charset="2"/>
              </a:rPr>
              <a:t>g</a:t>
            </a:r>
            <a:r>
              <a:rPr lang="en-US" sz="2400" baseline="-25000" dirty="0">
                <a:solidFill>
                  <a:srgbClr val="00FF00"/>
                </a:solidFill>
              </a:rPr>
              <a:t>b</a:t>
            </a:r>
          </a:p>
        </p:txBody>
      </p:sp>
      <p:sp>
        <p:nvSpPr>
          <p:cNvPr id="128057" name="Text Box 57"/>
          <p:cNvSpPr txBox="1">
            <a:spLocks noChangeArrowheads="1"/>
          </p:cNvSpPr>
          <p:nvPr/>
        </p:nvSpPr>
        <p:spPr bwMode="auto">
          <a:xfrm>
            <a:off x="898525" y="6248400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00FF00"/>
                </a:solidFill>
                <a:latin typeface="Symbol" pitchFamily="18" charset="2"/>
              </a:rPr>
              <a:t>g</a:t>
            </a:r>
            <a:r>
              <a:rPr lang="en-US" sz="2400" baseline="-25000">
                <a:solidFill>
                  <a:srgbClr val="00FF00"/>
                </a:solidFill>
              </a:rPr>
              <a:t>1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2133600" y="5921514"/>
            <a:ext cx="1676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2060"/>
                </a:solidFill>
                <a:latin typeface="Symbol" pitchFamily="18" charset="2"/>
              </a:rPr>
              <a:t>g</a:t>
            </a:r>
            <a:r>
              <a:rPr lang="en-US" sz="2000" baseline="-25000" dirty="0">
                <a:solidFill>
                  <a:srgbClr val="002060"/>
                </a:solidFill>
              </a:rPr>
              <a:t>b</a:t>
            </a:r>
            <a:r>
              <a:rPr lang="en-US" sz="2000" dirty="0">
                <a:solidFill>
                  <a:srgbClr val="002060"/>
                </a:solidFill>
              </a:rPr>
              <a:t>: </a:t>
            </a:r>
          </a:p>
          <a:p>
            <a:pPr algn="ctr"/>
            <a:r>
              <a:rPr lang="en-US" sz="2000" dirty="0">
                <a:solidFill>
                  <a:srgbClr val="002060"/>
                </a:solidFill>
                <a:latin typeface="Symbol" pitchFamily="18" charset="2"/>
              </a:rPr>
              <a:t>t</a:t>
            </a:r>
            <a:r>
              <a:rPr lang="en-US" sz="2000" baseline="-25000" dirty="0">
                <a:solidFill>
                  <a:srgbClr val="002060"/>
                </a:solidFill>
              </a:rPr>
              <a:t>cool</a:t>
            </a:r>
            <a:r>
              <a:rPr lang="en-US" sz="2000" dirty="0">
                <a:solidFill>
                  <a:srgbClr val="002060"/>
                </a:solidFill>
              </a:rPr>
              <a:t>(</a:t>
            </a:r>
            <a:r>
              <a:rPr lang="en-US" sz="2000" dirty="0">
                <a:solidFill>
                  <a:srgbClr val="002060"/>
                </a:solidFill>
                <a:latin typeface="Symbol" pitchFamily="18" charset="2"/>
              </a:rPr>
              <a:t>g</a:t>
            </a:r>
            <a:r>
              <a:rPr lang="en-US" sz="2000" baseline="-25000" dirty="0">
                <a:solidFill>
                  <a:srgbClr val="002060"/>
                </a:solidFill>
              </a:rPr>
              <a:t>b</a:t>
            </a:r>
            <a:r>
              <a:rPr lang="en-US" sz="2000" dirty="0">
                <a:solidFill>
                  <a:srgbClr val="002060"/>
                </a:solidFill>
              </a:rPr>
              <a:t>) = </a:t>
            </a:r>
            <a:r>
              <a:rPr lang="en-US" sz="2000" dirty="0">
                <a:solidFill>
                  <a:srgbClr val="002060"/>
                </a:solidFill>
                <a:latin typeface="Symbol" pitchFamily="18" charset="2"/>
              </a:rPr>
              <a:t>t</a:t>
            </a:r>
            <a:r>
              <a:rPr lang="en-US" sz="2000" baseline="-25000" dirty="0">
                <a:solidFill>
                  <a:srgbClr val="002060"/>
                </a:solidFill>
              </a:rPr>
              <a:t>esc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8F0CE21-7B36-5344-6E1D-CE947F3D7CF8}"/>
              </a:ext>
            </a:extLst>
          </p:cNvPr>
          <p:cNvSpPr/>
          <p:nvPr/>
        </p:nvSpPr>
        <p:spPr>
          <a:xfrm>
            <a:off x="3544095" y="1718292"/>
            <a:ext cx="2544762" cy="88265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Box 5">
                <a:extLst>
                  <a:ext uri="{FF2B5EF4-FFF2-40B4-BE49-F238E27FC236}">
                    <a16:creationId xmlns:a16="http://schemas.microsoft.com/office/drawing/2014/main" id="{20E4A0E8-2A77-74A8-DC09-513D3FF73FE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13038" y="1797050"/>
                <a:ext cx="4191000" cy="7251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𝛿</m:t>
                      </m:r>
                      <m:r>
                        <a:rPr lang="en-ZA" sz="20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 </m:t>
                      </m:r>
                      <m:f>
                        <m:fPr>
                          <m:ctrlPr>
                            <a:rPr lang="en-ZA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n-ZA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l-GR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Γ</m:t>
                          </m:r>
                          <m:r>
                            <a:rPr lang="en-ZA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 (1 − </m:t>
                          </m:r>
                          <m:r>
                            <a:rPr lang="en-ZA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𝛽</m:t>
                          </m:r>
                          <m:r>
                            <a:rPr lang="en-ZA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𝑐𝑜𝑠</m:t>
                          </m:r>
                          <m:r>
                            <a:rPr lang="en-ZA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𝜃</m:t>
                          </m:r>
                          <m:r>
                            <a:rPr lang="en-ZA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sz="2000" dirty="0">
                  <a:solidFill>
                    <a:srgbClr val="FFFF00"/>
                  </a:solidFill>
                  <a:cs typeface="Arial" charset="0"/>
                </a:endParaRPr>
              </a:p>
            </p:txBody>
          </p:sp>
        </mc:Choice>
        <mc:Fallback xmlns="">
          <p:sp>
            <p:nvSpPr>
              <p:cNvPr id="4" name="Text Box 5">
                <a:extLst>
                  <a:ext uri="{FF2B5EF4-FFF2-40B4-BE49-F238E27FC236}">
                    <a16:creationId xmlns:a16="http://schemas.microsoft.com/office/drawing/2014/main" id="{20E4A0E8-2A77-74A8-DC09-513D3FF73F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713038" y="1797050"/>
                <a:ext cx="4191000" cy="72513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ZA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894898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128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128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80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80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80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80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80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80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80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80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80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80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28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80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80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8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8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8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8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8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8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5" dur="500"/>
                                        <p:tgtEl>
                                          <p:spTgt spid="128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8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8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280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28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28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28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280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280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280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280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500"/>
                                        <p:tgtEl>
                                          <p:spTgt spid="128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280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280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280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280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280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280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28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28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280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280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28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28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128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28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28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28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128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128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128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128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30" dur="500"/>
                                        <p:tgtEl>
                                          <p:spTgt spid="128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3" dur="500"/>
                                        <p:tgtEl>
                                          <p:spTgt spid="128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500"/>
                            </p:stCondLst>
                            <p:childTnLst>
                              <p:par>
                                <p:cTn id="13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1280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1280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1280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1280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1280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1280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1280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1280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1280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1280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1280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1280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63" dur="500"/>
                                        <p:tgtEl>
                                          <p:spTgt spid="128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6" dur="500"/>
                                        <p:tgtEl>
                                          <p:spTgt spid="128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500"/>
                            </p:stCondLst>
                            <p:childTnLst>
                              <p:par>
                                <p:cTn id="16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128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128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128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128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128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128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128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128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128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128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128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500" fill="hold"/>
                                        <p:tgtEl>
                                          <p:spTgt spid="128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1000"/>
                            </p:stCondLst>
                            <p:childTnLst>
                              <p:par>
                                <p:cTn id="19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5" dur="500"/>
                                        <p:tgtEl>
                                          <p:spTgt spid="128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8" dur="500"/>
                                        <p:tgtEl>
                                          <p:spTgt spid="128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0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02" dur="500"/>
                                        <p:tgtEl>
                                          <p:spTgt spid="128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05" dur="500"/>
                                        <p:tgtEl>
                                          <p:spTgt spid="128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128006" grpId="0"/>
      <p:bldP spid="128007" grpId="0" animBg="1"/>
      <p:bldP spid="128008" grpId="0" animBg="1"/>
      <p:bldP spid="128009" grpId="0" animBg="1"/>
      <p:bldP spid="128010" grpId="0" animBg="1"/>
      <p:bldP spid="128011" grpId="0" animBg="1"/>
      <p:bldP spid="128012" grpId="0" animBg="1"/>
      <p:bldP spid="128013" grpId="0"/>
      <p:bldP spid="128014" grpId="0"/>
      <p:bldP spid="128015" grpId="0" animBg="1"/>
      <p:bldP spid="128016" grpId="0"/>
      <p:bldP spid="128017" grpId="0" animBg="1"/>
      <p:bldP spid="128018" grpId="0" animBg="1"/>
      <p:bldP spid="128019" grpId="0"/>
      <p:bldP spid="128020" grpId="0"/>
      <p:bldP spid="128021" grpId="0" animBg="1"/>
      <p:bldP spid="128022" grpId="0" animBg="1"/>
      <p:bldP spid="128023" grpId="0"/>
      <p:bldP spid="128024" grpId="0" animBg="1"/>
      <p:bldP spid="128025" grpId="0" animBg="1"/>
      <p:bldP spid="128026" grpId="0" animBg="1"/>
      <p:bldP spid="128027" grpId="0"/>
      <p:bldP spid="128028" grpId="0"/>
      <p:bldP spid="128029" grpId="0" animBg="1"/>
      <p:bldP spid="128030" grpId="0" animBg="1"/>
      <p:bldP spid="128031" grpId="0"/>
      <p:bldP spid="128032" grpId="0"/>
      <p:bldP spid="128033" grpId="0"/>
      <p:bldP spid="128034" grpId="0"/>
      <p:bldP spid="128038" grpId="0" animBg="1"/>
      <p:bldP spid="128039" grpId="0"/>
      <p:bldP spid="128040" grpId="0" animBg="1"/>
      <p:bldP spid="128041" grpId="0" animBg="1"/>
      <p:bldP spid="128042" grpId="0" animBg="1"/>
      <p:bldP spid="128043" grpId="0" animBg="1"/>
      <p:bldP spid="128044" grpId="0" animBg="1"/>
      <p:bldP spid="128045" grpId="0"/>
      <p:bldP spid="128046" grpId="0"/>
      <p:bldP spid="128047" grpId="0"/>
      <p:bldP spid="128048" grpId="0"/>
      <p:bldP spid="128049" grpId="0"/>
      <p:bldP spid="128050" grpId="0"/>
      <p:bldP spid="128051" grpId="0" animBg="1"/>
      <p:bldP spid="128052" grpId="0"/>
      <p:bldP spid="128053" grpId="0" animBg="1"/>
      <p:bldP spid="128054" grpId="0" animBg="1"/>
      <p:bldP spid="128055" grpId="0"/>
      <p:bldP spid="128056" grpId="0"/>
      <p:bldP spid="128057" grpId="0"/>
      <p:bldP spid="5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1" descr="Oct08ECfit_z0.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35138"/>
            <a:ext cx="4953000" cy="3827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8" descr="SED0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1988" y="1524000"/>
            <a:ext cx="4900612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Title 1"/>
          <p:cNvSpPr>
            <a:spLocks noGrp="1"/>
          </p:cNvSpPr>
          <p:nvPr>
            <p:ph type="title"/>
          </p:nvPr>
        </p:nvSpPr>
        <p:spPr>
          <a:xfrm>
            <a:off x="1371600" y="274638"/>
            <a:ext cx="6934200" cy="1325562"/>
          </a:xfrm>
        </p:spPr>
        <p:txBody>
          <a:bodyPr/>
          <a:lstStyle/>
          <a:p>
            <a:pPr eaLnBrk="1" hangingPunct="1"/>
            <a:r>
              <a:rPr lang="en-US" altLang="en-US" u="sng">
                <a:solidFill>
                  <a:schemeClr val="accent2"/>
                </a:solidFill>
              </a:rPr>
              <a:t>Blazar Spectral Energy Distributions (SEDs)</a:t>
            </a:r>
          </a:p>
        </p:txBody>
      </p:sp>
      <p:sp>
        <p:nvSpPr>
          <p:cNvPr id="5125" name="TextBox 9"/>
          <p:cNvSpPr txBox="1">
            <a:spLocks noChangeArrowheads="1"/>
          </p:cNvSpPr>
          <p:nvPr/>
        </p:nvSpPr>
        <p:spPr bwMode="auto">
          <a:xfrm>
            <a:off x="533400" y="5562600"/>
            <a:ext cx="3657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chemeClr val="accent2"/>
                </a:solidFill>
              </a:rPr>
              <a:t>Non-thermal spectra with two broad bumps: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105400" y="5562600"/>
            <a:ext cx="40386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en-US" sz="1800">
                <a:solidFill>
                  <a:srgbClr val="FF0000"/>
                </a:solidFill>
              </a:rPr>
              <a:t> Low-energy (probably synchrotron):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FF0000"/>
                </a:solidFill>
              </a:rPr>
              <a:t>radio-IR-optical(-UV-X-rays)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rot="10800000">
            <a:off x="1828800" y="3048000"/>
            <a:ext cx="3429000" cy="259080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5400000" flipH="1" flipV="1">
            <a:off x="4610100" y="4229100"/>
            <a:ext cx="2133600" cy="68580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4343400" y="6248400"/>
            <a:ext cx="4038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en-US" sz="1800">
                <a:solidFill>
                  <a:srgbClr val="00B050"/>
                </a:solidFill>
              </a:rPr>
              <a:t> High-energy (X-ray – </a:t>
            </a:r>
            <a:r>
              <a:rPr lang="en-US" altLang="en-US" sz="1800">
                <a:solidFill>
                  <a:srgbClr val="00B050"/>
                </a:solidFill>
                <a:latin typeface="Symbol" panose="05050102010706020507" pitchFamily="18" charset="2"/>
              </a:rPr>
              <a:t>g</a:t>
            </a:r>
            <a:r>
              <a:rPr lang="en-US" altLang="en-US" sz="1800">
                <a:solidFill>
                  <a:srgbClr val="00B050"/>
                </a:solidFill>
              </a:rPr>
              <a:t>-rays)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 rot="16200000" flipV="1">
            <a:off x="2667000" y="4038600"/>
            <a:ext cx="3429000" cy="990600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rot="5400000" flipH="1" flipV="1">
            <a:off x="4800600" y="3276600"/>
            <a:ext cx="3124200" cy="2819400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32" name="TextBox 16"/>
          <p:cNvSpPr txBox="1">
            <a:spLocks noChangeArrowheads="1"/>
          </p:cNvSpPr>
          <p:nvPr/>
        </p:nvSpPr>
        <p:spPr bwMode="auto">
          <a:xfrm>
            <a:off x="1981200" y="1947863"/>
            <a:ext cx="8382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3C66A</a:t>
            </a:r>
          </a:p>
        </p:txBody>
      </p:sp>
    </p:spTree>
    <p:extLst>
      <p:ext uri="{BB962C8B-B14F-4D97-AF65-F5344CB8AC3E}">
        <p14:creationId xmlns:p14="http://schemas.microsoft.com/office/powerpoint/2010/main" val="3025136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3C279_multi_SEDs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26988" y="609600"/>
            <a:ext cx="3532188" cy="2901950"/>
          </a:xfrm>
        </p:spPr>
      </p:pic>
      <p:sp>
        <p:nvSpPr>
          <p:cNvPr id="21507" name="Rectangle 3"/>
          <p:cNvSpPr>
            <a:spLocks noGrp="1" noChangeArrowheads="1"/>
          </p:cNvSpPr>
          <p:nvPr>
            <p:ph type="title" sz="quarter"/>
          </p:nvPr>
        </p:nvSpPr>
        <p:spPr>
          <a:xfrm>
            <a:off x="0" y="-76200"/>
            <a:ext cx="9144000" cy="914400"/>
          </a:xfrm>
        </p:spPr>
        <p:txBody>
          <a:bodyPr/>
          <a:lstStyle/>
          <a:p>
            <a:r>
              <a:rPr lang="en-US" altLang="en-US" u="sng" dirty="0">
                <a:solidFill>
                  <a:srgbClr val="002060"/>
                </a:solidFill>
              </a:rPr>
              <a:t>Blazar Classification</a:t>
            </a:r>
          </a:p>
        </p:txBody>
      </p:sp>
      <p:sp>
        <p:nvSpPr>
          <p:cNvPr id="21508" name="Text Box 5"/>
          <p:cNvSpPr txBox="1">
            <a:spLocks noChangeArrowheads="1"/>
          </p:cNvSpPr>
          <p:nvPr/>
        </p:nvSpPr>
        <p:spPr bwMode="auto">
          <a:xfrm>
            <a:off x="152400" y="3705523"/>
            <a:ext cx="2819399" cy="292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1600" u="sng" dirty="0">
                <a:solidFill>
                  <a:srgbClr val="002060"/>
                </a:solidFill>
              </a:rPr>
              <a:t>Low-Synchrotron Peaked (LSP): Quasars (FSRQs)/ Low-frequency peaked BL Lac Objects (LBLs)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1600" dirty="0">
                <a:solidFill>
                  <a:srgbClr val="002060"/>
                </a:solidFill>
              </a:rPr>
              <a:t>Low-frequency component from radio to optical/UV, 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1600" dirty="0" err="1">
                <a:solidFill>
                  <a:srgbClr val="002060"/>
                </a:solidFill>
                <a:latin typeface="Symbol" panose="05050102010706020507" pitchFamily="18" charset="2"/>
              </a:rPr>
              <a:t>n</a:t>
            </a:r>
            <a:r>
              <a:rPr lang="en-US" altLang="en-US" sz="1600" baseline="-25000" dirty="0" err="1">
                <a:solidFill>
                  <a:srgbClr val="002060"/>
                </a:solidFill>
              </a:rPr>
              <a:t>sy</a:t>
            </a:r>
            <a:r>
              <a:rPr lang="en-US" altLang="en-US" sz="1600" dirty="0">
                <a:solidFill>
                  <a:srgbClr val="002060"/>
                </a:solidFill>
              </a:rPr>
              <a:t> ≤ 10</a:t>
            </a:r>
            <a:r>
              <a:rPr lang="en-US" altLang="en-US" sz="1600" baseline="30000" dirty="0">
                <a:solidFill>
                  <a:srgbClr val="002060"/>
                </a:solidFill>
              </a:rPr>
              <a:t>14</a:t>
            </a:r>
            <a:r>
              <a:rPr lang="en-US" altLang="en-US" sz="1600" dirty="0">
                <a:solidFill>
                  <a:srgbClr val="002060"/>
                </a:solidFill>
              </a:rPr>
              <a:t> Hz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1600" dirty="0">
                <a:solidFill>
                  <a:srgbClr val="002060"/>
                </a:solidFill>
              </a:rPr>
              <a:t>High-frequency component from X-rays to </a:t>
            </a:r>
            <a:r>
              <a:rPr lang="en-US" altLang="en-US" sz="1600" dirty="0">
                <a:solidFill>
                  <a:srgbClr val="002060"/>
                </a:solidFill>
                <a:latin typeface="Symbol" panose="05050102010706020507" pitchFamily="18" charset="2"/>
              </a:rPr>
              <a:t>g</a:t>
            </a:r>
            <a:r>
              <a:rPr lang="en-US" altLang="en-US" sz="1600" dirty="0">
                <a:solidFill>
                  <a:srgbClr val="002060"/>
                </a:solidFill>
              </a:rPr>
              <a:t>-rays, often dominating total power</a:t>
            </a:r>
          </a:p>
        </p:txBody>
      </p:sp>
      <p:sp>
        <p:nvSpPr>
          <p:cNvPr id="21509" name="Rectangle 6"/>
          <p:cNvSpPr>
            <a:spLocks noChangeArrowheads="1"/>
          </p:cNvSpPr>
          <p:nvPr/>
        </p:nvSpPr>
        <p:spPr bwMode="auto">
          <a:xfrm>
            <a:off x="2133600" y="3429000"/>
            <a:ext cx="1371600" cy="152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21510" name="Text Box 7"/>
          <p:cNvSpPr txBox="1">
            <a:spLocks noChangeArrowheads="1"/>
          </p:cNvSpPr>
          <p:nvPr/>
        </p:nvSpPr>
        <p:spPr bwMode="auto">
          <a:xfrm>
            <a:off x="1600200" y="3276600"/>
            <a:ext cx="18288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200">
                <a:solidFill>
                  <a:schemeClr val="accent2"/>
                </a:solidFill>
              </a:rPr>
              <a:t>(Hartman et al. 2000)</a:t>
            </a:r>
          </a:p>
        </p:txBody>
      </p:sp>
      <p:sp>
        <p:nvSpPr>
          <p:cNvPr id="283656" name="Text Box 8"/>
          <p:cNvSpPr txBox="1">
            <a:spLocks noChangeArrowheads="1"/>
          </p:cNvSpPr>
          <p:nvPr/>
        </p:nvSpPr>
        <p:spPr bwMode="auto">
          <a:xfrm>
            <a:off x="6096000" y="3505200"/>
            <a:ext cx="2971800" cy="32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1600" u="sng" dirty="0">
                <a:solidFill>
                  <a:srgbClr val="002060"/>
                </a:solidFill>
              </a:rPr>
              <a:t>High-Synchrotron Peaked (HSP): High-frequency peaked BL Lacs (HBLs):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1600" dirty="0">
                <a:solidFill>
                  <a:srgbClr val="002060"/>
                </a:solidFill>
              </a:rPr>
              <a:t>Low-frequency component from radio to UV/X-rays, 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1600" dirty="0" err="1">
                <a:solidFill>
                  <a:srgbClr val="002060"/>
                </a:solidFill>
                <a:latin typeface="Symbol" panose="05050102010706020507" pitchFamily="18" charset="2"/>
              </a:rPr>
              <a:t>n</a:t>
            </a:r>
            <a:r>
              <a:rPr lang="en-US" altLang="en-US" sz="1600" baseline="-25000" dirty="0" err="1">
                <a:solidFill>
                  <a:srgbClr val="002060"/>
                </a:solidFill>
              </a:rPr>
              <a:t>sy</a:t>
            </a:r>
            <a:r>
              <a:rPr lang="en-US" altLang="en-US" sz="1600" dirty="0">
                <a:solidFill>
                  <a:srgbClr val="002060"/>
                </a:solidFill>
              </a:rPr>
              <a:t> &gt; 10</a:t>
            </a:r>
            <a:r>
              <a:rPr lang="en-US" altLang="en-US" sz="1600" baseline="30000" dirty="0">
                <a:solidFill>
                  <a:srgbClr val="002060"/>
                </a:solidFill>
              </a:rPr>
              <a:t>15</a:t>
            </a:r>
            <a:r>
              <a:rPr lang="en-US" altLang="en-US" sz="1600" dirty="0">
                <a:solidFill>
                  <a:srgbClr val="002060"/>
                </a:solidFill>
              </a:rPr>
              <a:t> Hz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1600" dirty="0">
                <a:solidFill>
                  <a:srgbClr val="002060"/>
                </a:solidFill>
              </a:rPr>
              <a:t>often dominating the total power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1600" dirty="0">
                <a:solidFill>
                  <a:srgbClr val="002060"/>
                </a:solidFill>
              </a:rPr>
              <a:t>High-frequency component from hard X-rays to high-energy gamma-rays</a:t>
            </a:r>
          </a:p>
        </p:txBody>
      </p:sp>
      <p:sp>
        <p:nvSpPr>
          <p:cNvPr id="283657" name="Text Box 9"/>
          <p:cNvSpPr txBox="1">
            <a:spLocks noChangeArrowheads="1"/>
          </p:cNvSpPr>
          <p:nvPr/>
        </p:nvSpPr>
        <p:spPr bwMode="auto">
          <a:xfrm>
            <a:off x="3124200" y="3657600"/>
            <a:ext cx="2895600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1600" u="sng" dirty="0">
                <a:solidFill>
                  <a:srgbClr val="002060"/>
                </a:solidFill>
              </a:rPr>
              <a:t>Intermediate-Synchrotron Peaked (ISP): Intermediate BL Lacs (IBLs):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1600" dirty="0">
                <a:solidFill>
                  <a:srgbClr val="002060"/>
                </a:solidFill>
              </a:rPr>
              <a:t>Peak frequencies at IR/Optical and GeV gamma-rays,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1600" dirty="0">
                <a:solidFill>
                  <a:srgbClr val="002060"/>
                </a:solidFill>
              </a:rPr>
              <a:t>10</a:t>
            </a:r>
            <a:r>
              <a:rPr lang="en-US" altLang="en-US" sz="1600" baseline="30000" dirty="0">
                <a:solidFill>
                  <a:srgbClr val="002060"/>
                </a:solidFill>
              </a:rPr>
              <a:t>14</a:t>
            </a:r>
            <a:r>
              <a:rPr lang="en-US" altLang="en-US" sz="1600" dirty="0">
                <a:solidFill>
                  <a:srgbClr val="002060"/>
                </a:solidFill>
              </a:rPr>
              <a:t> Hz &lt; </a:t>
            </a:r>
            <a:r>
              <a:rPr lang="en-US" altLang="en-US" sz="1600" dirty="0" err="1">
                <a:solidFill>
                  <a:srgbClr val="002060"/>
                </a:solidFill>
                <a:latin typeface="Symbol" panose="05050102010706020507" pitchFamily="18" charset="2"/>
              </a:rPr>
              <a:t>n</a:t>
            </a:r>
            <a:r>
              <a:rPr lang="en-US" altLang="en-US" sz="1600" baseline="-25000" dirty="0" err="1">
                <a:solidFill>
                  <a:srgbClr val="002060"/>
                </a:solidFill>
              </a:rPr>
              <a:t>sy</a:t>
            </a:r>
            <a:r>
              <a:rPr lang="en-US" altLang="en-US" sz="1600" dirty="0">
                <a:solidFill>
                  <a:srgbClr val="002060"/>
                </a:solidFill>
              </a:rPr>
              <a:t> ≤  10</a:t>
            </a:r>
            <a:r>
              <a:rPr lang="en-US" altLang="en-US" sz="1600" baseline="30000" dirty="0">
                <a:solidFill>
                  <a:srgbClr val="002060"/>
                </a:solidFill>
              </a:rPr>
              <a:t>15</a:t>
            </a:r>
            <a:r>
              <a:rPr lang="en-US" altLang="en-US" sz="1600" dirty="0">
                <a:solidFill>
                  <a:srgbClr val="002060"/>
                </a:solidFill>
              </a:rPr>
              <a:t> Hz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1600" dirty="0">
                <a:solidFill>
                  <a:srgbClr val="002060"/>
                </a:solidFill>
              </a:rPr>
              <a:t>Intermediate overall luminosity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1600" dirty="0">
                <a:solidFill>
                  <a:srgbClr val="002060"/>
                </a:solidFill>
              </a:rPr>
              <a:t>Sometimes </a:t>
            </a:r>
            <a:r>
              <a:rPr lang="en-US" altLang="en-US" sz="1600" dirty="0">
                <a:solidFill>
                  <a:srgbClr val="002060"/>
                </a:solidFill>
                <a:latin typeface="Symbol" panose="05050102010706020507" pitchFamily="18" charset="2"/>
              </a:rPr>
              <a:t>g</a:t>
            </a:r>
            <a:r>
              <a:rPr lang="en-US" altLang="en-US" sz="1600" dirty="0">
                <a:solidFill>
                  <a:srgbClr val="002060"/>
                </a:solidFill>
              </a:rPr>
              <a:t>-ray dominated</a:t>
            </a:r>
          </a:p>
        </p:txBody>
      </p:sp>
      <p:sp>
        <p:nvSpPr>
          <p:cNvPr id="21513" name="FlagCount" hidden="1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8255000" y="254000"/>
            <a:ext cx="38100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chemeClr val="accent1">
              <a:alpha val="25098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 b="1">
                <a:latin typeface="Tahoma" panose="020B0604030504040204" pitchFamily="34" charset="0"/>
              </a:rPr>
              <a:t>0</a:t>
            </a:r>
          </a:p>
        </p:txBody>
      </p:sp>
      <p:pic>
        <p:nvPicPr>
          <p:cNvPr id="17" name="Picture 16" descr="Oct08ECfit_z0.3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762000"/>
            <a:ext cx="3124200" cy="241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Straight Connector 14"/>
          <p:cNvCxnSpPr/>
          <p:nvPr/>
        </p:nvCxnSpPr>
        <p:spPr>
          <a:xfrm rot="5400000">
            <a:off x="3276600" y="3810000"/>
            <a:ext cx="54864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5400000">
            <a:off x="381000" y="3810000"/>
            <a:ext cx="54864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Box 7"/>
          <p:cNvSpPr txBox="1">
            <a:spLocks noChangeArrowheads="1"/>
          </p:cNvSpPr>
          <p:nvPr/>
        </p:nvSpPr>
        <p:spPr bwMode="auto">
          <a:xfrm>
            <a:off x="4724400" y="3048000"/>
            <a:ext cx="15240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200">
                <a:solidFill>
                  <a:schemeClr val="accent2"/>
                </a:solidFill>
              </a:rPr>
              <a:t>(Abdo et al. 2011)</a:t>
            </a:r>
          </a:p>
        </p:txBody>
      </p:sp>
      <p:sp>
        <p:nvSpPr>
          <p:cNvPr id="19" name="Text Box 7"/>
          <p:cNvSpPr txBox="1">
            <a:spLocks noChangeArrowheads="1"/>
          </p:cNvSpPr>
          <p:nvPr/>
        </p:nvSpPr>
        <p:spPr bwMode="auto">
          <a:xfrm>
            <a:off x="4343400" y="789801"/>
            <a:ext cx="6858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200" dirty="0"/>
              <a:t>3C66A</a:t>
            </a:r>
          </a:p>
        </p:txBody>
      </p:sp>
      <p:pic>
        <p:nvPicPr>
          <p:cNvPr id="20" name="Picture 19" descr="0710fit4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5525" y="762000"/>
            <a:ext cx="3190875" cy="246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 Box 7"/>
          <p:cNvSpPr txBox="1">
            <a:spLocks noChangeArrowheads="1"/>
          </p:cNvSpPr>
          <p:nvPr/>
        </p:nvSpPr>
        <p:spPr bwMode="auto">
          <a:xfrm>
            <a:off x="7696200" y="3076575"/>
            <a:ext cx="15240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200">
                <a:solidFill>
                  <a:schemeClr val="accent2"/>
                </a:solidFill>
              </a:rPr>
              <a:t>(Acciari et al. 2009)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3751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83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83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3656" grpId="0"/>
      <p:bldP spid="283657" grpId="0"/>
      <p:bldP spid="18" grpId="0"/>
      <p:bldP spid="19" grpId="0"/>
      <p:bldP spid="2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4191000" cy="2133600"/>
          </a:xfrm>
        </p:spPr>
        <p:txBody>
          <a:bodyPr/>
          <a:lstStyle/>
          <a:p>
            <a:pPr eaLnBrk="1" hangingPunct="1"/>
            <a:r>
              <a:rPr lang="en-US" altLang="en-US" u="sng">
                <a:solidFill>
                  <a:schemeClr val="accent2"/>
                </a:solidFill>
              </a:rPr>
              <a:t>Flux and Polarization Variability</a:t>
            </a:r>
          </a:p>
        </p:txBody>
      </p:sp>
      <p:pic>
        <p:nvPicPr>
          <p:cNvPr id="614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-117475"/>
            <a:ext cx="4648200" cy="697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TextBox 10"/>
          <p:cNvSpPr txBox="1">
            <a:spLocks noChangeArrowheads="1"/>
          </p:cNvSpPr>
          <p:nvPr/>
        </p:nvSpPr>
        <p:spPr bwMode="auto">
          <a:xfrm>
            <a:off x="3810000" y="6508750"/>
            <a:ext cx="25908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 dirty="0"/>
              <a:t>(3C279: </a:t>
            </a:r>
            <a:r>
              <a:rPr lang="en-US" altLang="en-US" sz="1600" dirty="0" err="1"/>
              <a:t>Abdo</a:t>
            </a:r>
            <a:r>
              <a:rPr lang="en-US" altLang="en-US" sz="1600" dirty="0"/>
              <a:t> et al. 2010)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04800" y="3810000"/>
            <a:ext cx="4114800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dirty="0">
                <a:solidFill>
                  <a:srgbClr val="002060"/>
                </a:solidFill>
                <a:latin typeface="Arial" charset="0"/>
              </a:rPr>
              <a:t>Observed optical polarization degrees </a:t>
            </a:r>
          </a:p>
          <a:p>
            <a:pPr algn="ctr" eaLnBrk="1" hangingPunct="1">
              <a:defRPr/>
            </a:pPr>
            <a:r>
              <a:rPr lang="en-US" dirty="0" err="1">
                <a:solidFill>
                  <a:srgbClr val="FF0000"/>
                </a:solidFill>
                <a:latin typeface="Symbol" pitchFamily="18" charset="2"/>
              </a:rPr>
              <a:t>P</a:t>
            </a:r>
            <a:r>
              <a:rPr lang="en-US" baseline="-25000" dirty="0" err="1">
                <a:solidFill>
                  <a:srgbClr val="FF0000"/>
                </a:solidFill>
                <a:latin typeface="+mn-lt"/>
              </a:rPr>
              <a:t>opt</a:t>
            </a:r>
            <a:r>
              <a:rPr lang="en-US" dirty="0">
                <a:solidFill>
                  <a:srgbClr val="FF0000"/>
                </a:solidFill>
                <a:latin typeface="Arial" charset="0"/>
              </a:rPr>
              <a:t> &lt;~ 30 % </a:t>
            </a:r>
            <a:r>
              <a:rPr lang="en-US" dirty="0">
                <a:latin typeface="Arial" charset="0"/>
              </a:rPr>
              <a:t> </a:t>
            </a:r>
            <a:endParaRPr lang="en-US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474663" y="4876800"/>
            <a:ext cx="3810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>
                <a:solidFill>
                  <a:schemeClr val="accent2"/>
                </a:solidFill>
              </a:rPr>
              <a:t>Both degree of polarization and polarization angles vary.</a:t>
            </a:r>
          </a:p>
        </p:txBody>
      </p:sp>
      <p:sp>
        <p:nvSpPr>
          <p:cNvPr id="6152" name="TextBox 10"/>
          <p:cNvSpPr txBox="1">
            <a:spLocks noChangeArrowheads="1"/>
          </p:cNvSpPr>
          <p:nvPr/>
        </p:nvSpPr>
        <p:spPr bwMode="auto">
          <a:xfrm>
            <a:off x="261730" y="2509837"/>
            <a:ext cx="41148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dirty="0">
                <a:solidFill>
                  <a:srgbClr val="002060"/>
                </a:solidFill>
              </a:rPr>
              <a:t>Multi-wavelength variability on various time scales (months – minutes</a:t>
            </a:r>
            <a:r>
              <a:rPr lang="en-US" altLang="en-US" dirty="0"/>
              <a:t>)</a:t>
            </a:r>
          </a:p>
          <a:p>
            <a:pPr algn="ctr" eaLnBrk="1" hangingPunct="1"/>
            <a:r>
              <a:rPr lang="en-US" altLang="en-US" dirty="0">
                <a:solidFill>
                  <a:srgbClr val="FF0000"/>
                </a:solidFill>
              </a:rPr>
              <a:t>Sometimes correlated, sometimes not</a:t>
            </a:r>
          </a:p>
        </p:txBody>
      </p:sp>
    </p:spTree>
    <p:extLst>
      <p:ext uri="{BB962C8B-B14F-4D97-AF65-F5344CB8AC3E}">
        <p14:creationId xmlns:p14="http://schemas.microsoft.com/office/powerpoint/2010/main" val="2004779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42E220A-C236-0578-E76D-C7B92A21D8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853" y="1291470"/>
            <a:ext cx="6960228" cy="5266628"/>
          </a:xfrm>
          <a:prstGeom prst="rect">
            <a:avLst/>
          </a:prstGeom>
        </p:spPr>
      </p:pic>
      <p:sp>
        <p:nvSpPr>
          <p:cNvPr id="47108" name="TextBox 2"/>
          <p:cNvSpPr txBox="1">
            <a:spLocks noChangeArrowheads="1"/>
          </p:cNvSpPr>
          <p:nvPr/>
        </p:nvSpPr>
        <p:spPr bwMode="auto">
          <a:xfrm>
            <a:off x="1219200" y="0"/>
            <a:ext cx="68199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u="sng" dirty="0">
                <a:solidFill>
                  <a:srgbClr val="002060"/>
                </a:solidFill>
                <a:ea typeface="ＭＳ Ｐゴシック" panose="020B0600070205080204" pitchFamily="34" charset="-128"/>
              </a:rPr>
              <a:t>The </a:t>
            </a:r>
            <a:r>
              <a:rPr lang="en-US" altLang="en-US" sz="4000" b="1" u="sng" dirty="0" err="1">
                <a:solidFill>
                  <a:srgbClr val="002060"/>
                </a:solidFill>
                <a:ea typeface="ＭＳ Ｐゴシック" panose="020B0600070205080204" pitchFamily="34" charset="-128"/>
              </a:rPr>
              <a:t>IceCube</a:t>
            </a:r>
            <a:r>
              <a:rPr lang="en-US" altLang="en-US" sz="4000" b="1" u="sng" dirty="0">
                <a:solidFill>
                  <a:srgbClr val="002060"/>
                </a:solidFill>
                <a:ea typeface="ＭＳ Ｐゴシック" panose="020B0600070205080204" pitchFamily="34" charset="-128"/>
              </a:rPr>
              <a:t> Neutrino Detector at the South Pole</a:t>
            </a:r>
          </a:p>
        </p:txBody>
      </p:sp>
      <p:sp>
        <p:nvSpPr>
          <p:cNvPr id="6" name="TextBox 6"/>
          <p:cNvSpPr txBox="1">
            <a:spLocks noChangeArrowheads="1"/>
          </p:cNvSpPr>
          <p:nvPr/>
        </p:nvSpPr>
        <p:spPr bwMode="auto">
          <a:xfrm>
            <a:off x="1219200" y="6396335"/>
            <a:ext cx="648344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2060"/>
                </a:solidFill>
                <a:ea typeface="ＭＳ Ｐゴシック" panose="020B0600070205080204" pitchFamily="34" charset="-128"/>
              </a:rPr>
              <a:t>Fully operational since 2010.</a:t>
            </a:r>
          </a:p>
        </p:txBody>
      </p:sp>
    </p:spTree>
    <p:extLst>
      <p:ext uri="{BB962C8B-B14F-4D97-AF65-F5344CB8AC3E}">
        <p14:creationId xmlns:p14="http://schemas.microsoft.com/office/powerpoint/2010/main" val="17279709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Box 2"/>
          <p:cNvSpPr txBox="1">
            <a:spLocks noChangeArrowheads="1"/>
          </p:cNvSpPr>
          <p:nvPr/>
        </p:nvSpPr>
        <p:spPr bwMode="auto">
          <a:xfrm>
            <a:off x="228600" y="25400"/>
            <a:ext cx="87630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400" b="1" u="sng">
                <a:solidFill>
                  <a:srgbClr val="FFFF00"/>
                </a:solidFill>
                <a:ea typeface="ＭＳ Ｐゴシック" panose="020B0600070205080204" pitchFamily="34" charset="-128"/>
              </a:rPr>
              <a:t>High-Energy Neutrino Detectors</a:t>
            </a:r>
          </a:p>
        </p:txBody>
      </p:sp>
      <p:pic>
        <p:nvPicPr>
          <p:cNvPr id="46083" name="Picture 5" descr="ani_gold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990600"/>
            <a:ext cx="5078413" cy="562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4" name="TextBox 6"/>
          <p:cNvSpPr txBox="1">
            <a:spLocks noChangeArrowheads="1"/>
          </p:cNvSpPr>
          <p:nvPr/>
        </p:nvSpPr>
        <p:spPr bwMode="auto">
          <a:xfrm>
            <a:off x="286592" y="4022900"/>
            <a:ext cx="3469152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FFFF00"/>
                </a:solidFill>
                <a:latin typeface="Symbol" panose="05050102010706020507" pitchFamily="18" charset="2"/>
                <a:ea typeface="ＭＳ Ｐゴシック" panose="020B0600070205080204" pitchFamily="34" charset="-128"/>
              </a:rPr>
              <a:t>n</a:t>
            </a:r>
            <a:r>
              <a:rPr lang="en-US" altLang="en-US" sz="2400" dirty="0">
                <a:solidFill>
                  <a:srgbClr val="FFFF00"/>
                </a:solidFill>
                <a:ea typeface="ＭＳ Ｐゴシック" panose="020B0600070205080204" pitchFamily="34" charset="-128"/>
              </a:rPr>
              <a:t>-matter scattering, followed by particle cascades in ice/water → Cherenkov light detection. </a:t>
            </a:r>
          </a:p>
        </p:txBody>
      </p:sp>
      <p:sp>
        <p:nvSpPr>
          <p:cNvPr id="6" name="TextBox 6"/>
          <p:cNvSpPr txBox="1">
            <a:spLocks noChangeArrowheads="1"/>
          </p:cNvSpPr>
          <p:nvPr/>
        </p:nvSpPr>
        <p:spPr bwMode="auto">
          <a:xfrm>
            <a:off x="0" y="2265605"/>
            <a:ext cx="380252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u="sng" dirty="0" err="1">
                <a:solidFill>
                  <a:srgbClr val="FFFF00"/>
                </a:solidFill>
                <a:latin typeface="+mn-lt"/>
                <a:ea typeface="ＭＳ Ｐゴシック" panose="020B0600070205080204" pitchFamily="34" charset="-128"/>
              </a:rPr>
              <a:t>IceCube</a:t>
            </a:r>
            <a:r>
              <a:rPr lang="en-US" altLang="en-US" sz="2400" u="sng" dirty="0">
                <a:solidFill>
                  <a:srgbClr val="FFFF00"/>
                </a:solidFill>
                <a:latin typeface="+mn-lt"/>
                <a:ea typeface="ＭＳ Ｐゴシック" panose="020B0600070205080204" pitchFamily="34" charset="-128"/>
              </a:rPr>
              <a:t>: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 err="1">
                <a:solidFill>
                  <a:srgbClr val="FFFF00"/>
                </a:solidFill>
                <a:latin typeface="+mn-lt"/>
                <a:ea typeface="ＭＳ Ｐゴシック" panose="020B0600070205080204" pitchFamily="34" charset="-128"/>
              </a:rPr>
              <a:t>E</a:t>
            </a:r>
            <a:r>
              <a:rPr lang="en-US" altLang="en-US" sz="2400" baseline="-25000" dirty="0" err="1">
                <a:solidFill>
                  <a:srgbClr val="FFFF00"/>
                </a:solidFill>
                <a:latin typeface="Symbol" panose="05050102010706020507" pitchFamily="18" charset="2"/>
                <a:ea typeface="ＭＳ Ｐゴシック" panose="020B0600070205080204" pitchFamily="34" charset="-128"/>
              </a:rPr>
              <a:t>n</a:t>
            </a:r>
            <a:r>
              <a:rPr lang="en-US" altLang="en-US" sz="2400" dirty="0">
                <a:solidFill>
                  <a:srgbClr val="FFFF00"/>
                </a:solidFill>
                <a:latin typeface="Symbol" panose="05050102010706020507" pitchFamily="18" charset="2"/>
                <a:ea typeface="ＭＳ Ｐゴシック" panose="020B0600070205080204" pitchFamily="34" charset="-128"/>
              </a:rPr>
              <a:t> ~ </a:t>
            </a:r>
            <a:r>
              <a:rPr lang="en-US" altLang="en-US" sz="2400" dirty="0">
                <a:solidFill>
                  <a:srgbClr val="FFFF00"/>
                </a:solidFill>
                <a:latin typeface="+mn-lt"/>
                <a:ea typeface="ＭＳ Ｐゴシック" panose="020B0600070205080204" pitchFamily="34" charset="-128"/>
              </a:rPr>
              <a:t>100 </a:t>
            </a:r>
            <a:r>
              <a:rPr lang="en-US" altLang="en-US" sz="2400" dirty="0" err="1">
                <a:solidFill>
                  <a:srgbClr val="FFFF00"/>
                </a:solidFill>
                <a:latin typeface="+mn-lt"/>
                <a:ea typeface="ＭＳ Ｐゴシック" panose="020B0600070205080204" pitchFamily="34" charset="-128"/>
              </a:rPr>
              <a:t>TeV</a:t>
            </a:r>
            <a:r>
              <a:rPr lang="en-US" altLang="en-US" sz="2400" dirty="0">
                <a:solidFill>
                  <a:srgbClr val="FFFF00"/>
                </a:solidFill>
                <a:latin typeface="+mn-lt"/>
                <a:ea typeface="ＭＳ Ｐゴシック" panose="020B0600070205080204" pitchFamily="34" charset="-128"/>
              </a:rPr>
              <a:t> – few </a:t>
            </a:r>
            <a:r>
              <a:rPr lang="en-US" altLang="en-US" sz="2400" dirty="0" err="1">
                <a:solidFill>
                  <a:srgbClr val="FFFF00"/>
                </a:solidFill>
                <a:latin typeface="+mn-lt"/>
                <a:ea typeface="ＭＳ Ｐゴシック" panose="020B0600070205080204" pitchFamily="34" charset="-128"/>
              </a:rPr>
              <a:t>PeV</a:t>
            </a:r>
            <a:endParaRPr lang="en-US" altLang="en-US" sz="2400" dirty="0">
              <a:solidFill>
                <a:srgbClr val="FFFF00"/>
              </a:solidFill>
              <a:latin typeface="+mn-lt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068122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screenshot, colorfulness, text, art&#10;&#10;Description automatically generated">
            <a:extLst>
              <a:ext uri="{FF2B5EF4-FFF2-40B4-BE49-F238E27FC236}">
                <a16:creationId xmlns:a16="http://schemas.microsoft.com/office/drawing/2014/main" id="{4B88FFB3-A2E9-70FC-1375-AA503FFF5D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0972" y="1600200"/>
            <a:ext cx="3510842" cy="2527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97056"/>
          </a:xfrm>
        </p:spPr>
        <p:txBody>
          <a:bodyPr>
            <a:normAutofit fontScale="90000"/>
          </a:bodyPr>
          <a:lstStyle/>
          <a:p>
            <a:pPr algn="ctr"/>
            <a:r>
              <a:rPr lang="en-ZA" sz="4000" u="sng" dirty="0">
                <a:solidFill>
                  <a:srgbClr val="FFFF00"/>
                </a:solidFill>
              </a:rPr>
              <a:t>Neutrino Event Types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0" y="1791856"/>
            <a:ext cx="2579450" cy="237309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9891" y="1514764"/>
            <a:ext cx="2840480" cy="261324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945220" y="4450013"/>
            <a:ext cx="2888963" cy="2144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2000" u="sng" dirty="0">
                <a:solidFill>
                  <a:schemeClr val="bg1"/>
                </a:solidFill>
              </a:rPr>
              <a:t>Cascades ← </a:t>
            </a:r>
            <a:r>
              <a:rPr lang="en-ZA" sz="2000" u="sng" dirty="0">
                <a:solidFill>
                  <a:schemeClr val="bg1"/>
                </a:solidFill>
                <a:latin typeface="Symbol" panose="05050102010706020507" pitchFamily="18" charset="2"/>
              </a:rPr>
              <a:t>n</a:t>
            </a:r>
            <a:r>
              <a:rPr lang="en-ZA" sz="2000" u="sng" baseline="-25000" dirty="0">
                <a:solidFill>
                  <a:schemeClr val="bg1"/>
                </a:solidFill>
              </a:rPr>
              <a:t>e</a:t>
            </a:r>
            <a:endParaRPr lang="en-ZA" sz="2000" u="sng" baseline="-25000" dirty="0">
              <a:solidFill>
                <a:schemeClr val="bg1"/>
              </a:solidFill>
              <a:latin typeface="Symbol" panose="05050102010706020507" pitchFamily="18" charset="2"/>
            </a:endParaRPr>
          </a:p>
          <a:p>
            <a:endParaRPr lang="en-ZA" sz="2000" baseline="-25000" dirty="0">
              <a:solidFill>
                <a:schemeClr val="bg1"/>
              </a:solidFill>
            </a:endParaRPr>
          </a:p>
          <a:p>
            <a:pPr algn="ctr"/>
            <a:r>
              <a:rPr lang="en-ZA" sz="2000" dirty="0">
                <a:solidFill>
                  <a:schemeClr val="bg1"/>
                </a:solidFill>
                <a:latin typeface="Symbol" panose="05050102010706020507" pitchFamily="18" charset="2"/>
              </a:rPr>
              <a:t>n</a:t>
            </a:r>
            <a:r>
              <a:rPr lang="en-ZA" sz="2000" baseline="-25000" dirty="0">
                <a:solidFill>
                  <a:schemeClr val="bg1"/>
                </a:solidFill>
              </a:rPr>
              <a:t>e</a:t>
            </a:r>
            <a:r>
              <a:rPr lang="en-ZA" sz="2000" dirty="0">
                <a:solidFill>
                  <a:schemeClr val="bg1"/>
                </a:solidFill>
              </a:rPr>
              <a:t> interaction produces an electron</a:t>
            </a:r>
          </a:p>
          <a:p>
            <a:pPr algn="ctr"/>
            <a:r>
              <a:rPr lang="en-ZA" sz="2000" dirty="0">
                <a:solidFill>
                  <a:schemeClr val="bg1"/>
                </a:solidFill>
              </a:rPr>
              <a:t>→ loses energy quickly in a blob-like cascade. </a:t>
            </a:r>
          </a:p>
          <a:p>
            <a:pPr algn="ctr"/>
            <a:r>
              <a:rPr lang="en-ZA" sz="2000" dirty="0">
                <a:solidFill>
                  <a:schemeClr val="bg1"/>
                </a:solidFill>
              </a:rPr>
              <a:t>Localization to ~ 8</a:t>
            </a:r>
            <a:r>
              <a:rPr lang="en-ZA" sz="2000" baseline="30000" dirty="0">
                <a:solidFill>
                  <a:schemeClr val="bg1"/>
                </a:solidFill>
              </a:rPr>
              <a:t>o</a:t>
            </a:r>
            <a:r>
              <a:rPr lang="en-ZA" sz="2000" dirty="0">
                <a:solidFill>
                  <a:schemeClr val="bg1"/>
                </a:solidFill>
              </a:rPr>
              <a:t>.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970" y="4446352"/>
            <a:ext cx="254227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2000" u="sng" dirty="0">
                <a:solidFill>
                  <a:schemeClr val="bg1"/>
                </a:solidFill>
              </a:rPr>
              <a:t>Tracks ← </a:t>
            </a:r>
            <a:r>
              <a:rPr lang="en-ZA" sz="2000" u="sng" dirty="0">
                <a:solidFill>
                  <a:schemeClr val="bg1"/>
                </a:solidFill>
                <a:latin typeface="Symbol" panose="05050102010706020507" pitchFamily="18" charset="2"/>
              </a:rPr>
              <a:t>n</a:t>
            </a:r>
            <a:r>
              <a:rPr lang="en-ZA" sz="2000" u="sng" baseline="-25000" dirty="0">
                <a:solidFill>
                  <a:schemeClr val="bg1"/>
                </a:solidFill>
                <a:latin typeface="Symbol" panose="05050102010706020507" pitchFamily="18" charset="2"/>
              </a:rPr>
              <a:t>m</a:t>
            </a:r>
          </a:p>
          <a:p>
            <a:endParaRPr lang="en-ZA" sz="2000" dirty="0">
              <a:solidFill>
                <a:schemeClr val="bg1"/>
              </a:solidFill>
            </a:endParaRPr>
          </a:p>
          <a:p>
            <a:pPr algn="ctr"/>
            <a:r>
              <a:rPr lang="en-ZA" sz="2000" dirty="0">
                <a:solidFill>
                  <a:schemeClr val="bg1"/>
                </a:solidFill>
                <a:latin typeface="Symbol" panose="05050102010706020507" pitchFamily="18" charset="2"/>
              </a:rPr>
              <a:t>n</a:t>
            </a:r>
            <a:r>
              <a:rPr lang="en-ZA" sz="2000" baseline="-25000" dirty="0">
                <a:solidFill>
                  <a:schemeClr val="bg1"/>
                </a:solidFill>
                <a:latin typeface="Symbol" panose="05050102010706020507" pitchFamily="18" charset="2"/>
              </a:rPr>
              <a:t>m</a:t>
            </a:r>
            <a:r>
              <a:rPr lang="en-ZA" sz="2000" dirty="0">
                <a:solidFill>
                  <a:schemeClr val="bg1"/>
                </a:solidFill>
              </a:rPr>
              <a:t> interaction produces a muon</a:t>
            </a:r>
          </a:p>
          <a:p>
            <a:r>
              <a:rPr lang="en-ZA" sz="2000" dirty="0">
                <a:solidFill>
                  <a:schemeClr val="bg1"/>
                </a:solidFill>
              </a:rPr>
              <a:t>→ Long track</a:t>
            </a:r>
          </a:p>
          <a:p>
            <a:r>
              <a:rPr lang="en-ZA" sz="2000" dirty="0">
                <a:solidFill>
                  <a:schemeClr val="bg1"/>
                </a:solidFill>
              </a:rPr>
              <a:t>→ Localization down </a:t>
            </a:r>
          </a:p>
          <a:p>
            <a:r>
              <a:rPr lang="en-ZA" sz="2000" dirty="0">
                <a:solidFill>
                  <a:schemeClr val="bg1"/>
                </a:solidFill>
              </a:rPr>
              <a:t>     to ~ 0.4</a:t>
            </a:r>
            <a:r>
              <a:rPr lang="en-ZA" sz="2000" baseline="30000" dirty="0">
                <a:solidFill>
                  <a:schemeClr val="bg1"/>
                </a:solidFill>
              </a:rPr>
              <a:t>o</a:t>
            </a:r>
            <a:r>
              <a:rPr lang="en-ZA" sz="2000" dirty="0">
                <a:solidFill>
                  <a:schemeClr val="bg1"/>
                </a:solidFill>
              </a:rPr>
              <a:t>. 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320133" y="4437116"/>
            <a:ext cx="269456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2000" u="sng" dirty="0">
                <a:solidFill>
                  <a:schemeClr val="bg1"/>
                </a:solidFill>
              </a:rPr>
              <a:t>Double Bang ← </a:t>
            </a:r>
            <a:r>
              <a:rPr lang="en-ZA" sz="2000" u="sng" dirty="0" err="1">
                <a:solidFill>
                  <a:schemeClr val="bg1"/>
                </a:solidFill>
                <a:latin typeface="Symbol" panose="05050102010706020507" pitchFamily="18" charset="2"/>
              </a:rPr>
              <a:t>n</a:t>
            </a:r>
            <a:r>
              <a:rPr lang="en-ZA" sz="2000" u="sng" baseline="-25000" dirty="0" err="1">
                <a:solidFill>
                  <a:schemeClr val="bg1"/>
                </a:solidFill>
                <a:latin typeface="Symbol" panose="05050102010706020507" pitchFamily="18" charset="2"/>
              </a:rPr>
              <a:t>t</a:t>
            </a:r>
            <a:r>
              <a:rPr lang="en-ZA" sz="2000" u="sng" dirty="0">
                <a:solidFill>
                  <a:schemeClr val="bg1"/>
                </a:solidFill>
              </a:rPr>
              <a:t> </a:t>
            </a:r>
          </a:p>
          <a:p>
            <a:pPr algn="ctr"/>
            <a:endParaRPr lang="en-ZA" sz="2000" u="sng" dirty="0">
              <a:solidFill>
                <a:schemeClr val="bg1"/>
              </a:solidFill>
            </a:endParaRPr>
          </a:p>
          <a:p>
            <a:pPr algn="ctr"/>
            <a:r>
              <a:rPr lang="en-ZA" sz="2000" dirty="0" err="1">
                <a:solidFill>
                  <a:schemeClr val="bg1"/>
                </a:solidFill>
                <a:latin typeface="Symbol" panose="05050102010706020507" pitchFamily="18" charset="2"/>
              </a:rPr>
              <a:t>n</a:t>
            </a:r>
            <a:r>
              <a:rPr lang="en-ZA" sz="2000" baseline="-25000" dirty="0" err="1">
                <a:solidFill>
                  <a:schemeClr val="bg1"/>
                </a:solidFill>
                <a:latin typeface="Symbol" panose="05050102010706020507" pitchFamily="18" charset="2"/>
              </a:rPr>
              <a:t>t</a:t>
            </a:r>
            <a:r>
              <a:rPr lang="en-ZA" sz="2000" dirty="0">
                <a:solidFill>
                  <a:schemeClr val="bg1"/>
                </a:solidFill>
              </a:rPr>
              <a:t> interaction produces a tau lepton</a:t>
            </a:r>
          </a:p>
          <a:p>
            <a:pPr algn="ctr"/>
            <a:r>
              <a:rPr lang="en-ZA" sz="2000" dirty="0">
                <a:solidFill>
                  <a:schemeClr val="bg1"/>
                </a:solidFill>
              </a:rPr>
              <a:t>→ 2 cascades: One at tau production, one at tau decay.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964EE6C-7D5C-38A7-81F1-3D9D73364C9A}"/>
              </a:ext>
            </a:extLst>
          </p:cNvPr>
          <p:cNvSpPr/>
          <p:nvPr/>
        </p:nvSpPr>
        <p:spPr>
          <a:xfrm>
            <a:off x="2653488" y="1510454"/>
            <a:ext cx="3458130" cy="54694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10" name="Straight Connector 9"/>
          <p:cNvCxnSpPr/>
          <p:nvPr/>
        </p:nvCxnSpPr>
        <p:spPr>
          <a:xfrm>
            <a:off x="6125916" y="1343893"/>
            <a:ext cx="14298" cy="5500255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2639190" y="1357745"/>
            <a:ext cx="14298" cy="5500255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4298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63310"/>
          </a:xfrm>
        </p:spPr>
        <p:txBody>
          <a:bodyPr/>
          <a:lstStyle/>
          <a:p>
            <a:pPr algn="ctr"/>
            <a:r>
              <a:rPr lang="en-ZA" sz="4000" u="sng" dirty="0"/>
              <a:t>The </a:t>
            </a:r>
            <a:r>
              <a:rPr lang="en-ZA" sz="4000" u="sng" dirty="0" err="1"/>
              <a:t>IceCube</a:t>
            </a:r>
            <a:r>
              <a:rPr lang="en-ZA" sz="4000" u="sng" dirty="0"/>
              <a:t> Neutrino Spectrum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668" y="1294356"/>
            <a:ext cx="7146050" cy="4823470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3454400" y="2373751"/>
            <a:ext cx="0" cy="350982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3463636" y="2549242"/>
            <a:ext cx="1560946" cy="0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980006" y="2530772"/>
            <a:ext cx="29287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ZA" sz="2000" dirty="0" err="1">
                <a:solidFill>
                  <a:srgbClr val="FF0000"/>
                </a:solidFill>
              </a:rPr>
              <a:t>E</a:t>
            </a:r>
            <a:r>
              <a:rPr lang="en-ZA" sz="2000" baseline="-25000" dirty="0" err="1">
                <a:solidFill>
                  <a:srgbClr val="FF0000"/>
                </a:solidFill>
                <a:latin typeface="Symbol" panose="05050102010706020507" pitchFamily="18" charset="2"/>
              </a:rPr>
              <a:t>n</a:t>
            </a:r>
            <a:r>
              <a:rPr lang="en-ZA" sz="2000" dirty="0">
                <a:solidFill>
                  <a:srgbClr val="FF0000"/>
                </a:solidFill>
              </a:rPr>
              <a:t> &gt;&gt; 100 </a:t>
            </a:r>
            <a:r>
              <a:rPr lang="en-ZA" sz="2000" dirty="0" err="1">
                <a:solidFill>
                  <a:srgbClr val="FF0000"/>
                </a:solidFill>
              </a:rPr>
              <a:t>TeV</a:t>
            </a:r>
            <a:r>
              <a:rPr lang="en-ZA" sz="2000" dirty="0">
                <a:solidFill>
                  <a:srgbClr val="FF0000"/>
                </a:solidFill>
              </a:rPr>
              <a:t> =&gt; Likely of astrophysical origin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764146" y="2927927"/>
            <a:ext cx="206894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000" dirty="0">
                <a:solidFill>
                  <a:srgbClr val="0070C0"/>
                </a:solidFill>
              </a:rPr>
              <a:t>Large background of atmospheric neutrinos from cosmic-ray interactions with the atmosphere.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265677"/>
            <a:ext cx="84097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dirty="0"/>
              <a:t>First evidence for astrophysical neutrinos published in 2013.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F776D5A-4CFE-811A-0391-AF5D3AD0F59E}"/>
              </a:ext>
            </a:extLst>
          </p:cNvPr>
          <p:cNvSpPr/>
          <p:nvPr/>
        </p:nvSpPr>
        <p:spPr>
          <a:xfrm>
            <a:off x="1885950" y="5086350"/>
            <a:ext cx="1695450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81300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4E5DF7B-9D61-1EBF-1EE8-5B8E36A1E9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31" y="1152727"/>
            <a:ext cx="8937938" cy="455254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60727"/>
            <a:ext cx="8686800" cy="1006073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u="sng" dirty="0">
                <a:solidFill>
                  <a:srgbClr val="002060"/>
                </a:solidFill>
              </a:rPr>
              <a:t>Origin of </a:t>
            </a:r>
            <a:r>
              <a:rPr lang="en-US" u="sng" dirty="0" err="1">
                <a:solidFill>
                  <a:srgbClr val="002060"/>
                </a:solidFill>
              </a:rPr>
              <a:t>IceCube</a:t>
            </a:r>
            <a:r>
              <a:rPr lang="en-US" u="sng" dirty="0">
                <a:solidFill>
                  <a:srgbClr val="002060"/>
                </a:solidFill>
              </a:rPr>
              <a:t>-Detected Neutrinos</a:t>
            </a:r>
            <a:endParaRPr lang="en-ZA" sz="3200" u="sng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41564" y="5728525"/>
            <a:ext cx="92202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dirty="0">
                <a:solidFill>
                  <a:srgbClr val="002060"/>
                </a:solidFill>
              </a:rPr>
              <a:t>Significant correlation of </a:t>
            </a:r>
            <a:r>
              <a:rPr lang="en-US" sz="2000" dirty="0" err="1">
                <a:solidFill>
                  <a:srgbClr val="002060"/>
                </a:solidFill>
              </a:rPr>
              <a:t>IceCube</a:t>
            </a:r>
            <a:r>
              <a:rPr lang="en-US" sz="2000" dirty="0">
                <a:solidFill>
                  <a:srgbClr val="002060"/>
                </a:solidFill>
              </a:rPr>
              <a:t> neutrinos with </a:t>
            </a:r>
            <a:r>
              <a:rPr lang="en-US" sz="2000" dirty="0">
                <a:solidFill>
                  <a:srgbClr val="002060"/>
                </a:solidFill>
                <a:latin typeface="Symbol" panose="05050102010706020507" pitchFamily="18" charset="2"/>
              </a:rPr>
              <a:t>g</a:t>
            </a:r>
            <a:r>
              <a:rPr lang="en-US" sz="2000" dirty="0">
                <a:solidFill>
                  <a:srgbClr val="002060"/>
                </a:solidFill>
              </a:rPr>
              <a:t>-ray (Fermi-LAT) </a:t>
            </a:r>
            <a:r>
              <a:rPr lang="en-US" sz="2000" b="1" dirty="0">
                <a:solidFill>
                  <a:srgbClr val="002060"/>
                </a:solidFill>
              </a:rPr>
              <a:t>blazars</a:t>
            </a:r>
            <a:r>
              <a:rPr lang="en-US" sz="2000" dirty="0">
                <a:solidFill>
                  <a:srgbClr val="002060"/>
                </a:solidFill>
              </a:rPr>
              <a:t> (chance coincidence probability p = 6</a:t>
            </a:r>
            <a:r>
              <a:rPr lang="en-US" sz="2000" dirty="0">
                <a:solidFill>
                  <a:srgbClr val="002060"/>
                </a:solidFill>
                <a:cs typeface="Arial" panose="020B0604020202020204" pitchFamily="34" charset="0"/>
              </a:rPr>
              <a:t>∙</a:t>
            </a:r>
            <a:r>
              <a:rPr lang="en-US" sz="2000" dirty="0">
                <a:solidFill>
                  <a:srgbClr val="002060"/>
                </a:solidFill>
              </a:rPr>
              <a:t>10</a:t>
            </a:r>
            <a:r>
              <a:rPr lang="en-US" sz="2000" baseline="30000" dirty="0">
                <a:solidFill>
                  <a:srgbClr val="002060"/>
                </a:solidFill>
              </a:rPr>
              <a:t>-7</a:t>
            </a:r>
            <a:r>
              <a:rPr lang="en-US" sz="2000" dirty="0">
                <a:solidFill>
                  <a:srgbClr val="002060"/>
                </a:solidFill>
                <a:cs typeface="Arial" panose="020B0604020202020204" pitchFamily="34" charset="0"/>
              </a:rPr>
              <a:t>) </a:t>
            </a:r>
          </a:p>
          <a:p>
            <a:pPr algn="ctr">
              <a:defRPr/>
            </a:pPr>
            <a:r>
              <a:rPr lang="en-US" sz="2000" dirty="0">
                <a:solidFill>
                  <a:srgbClr val="002060"/>
                </a:solidFill>
                <a:cs typeface="Arial" panose="020B0604020202020204" pitchFamily="34" charset="0"/>
              </a:rPr>
              <a:t>– but can not be responsible for all </a:t>
            </a:r>
            <a:r>
              <a:rPr lang="en-US" sz="2000" dirty="0" err="1">
                <a:solidFill>
                  <a:srgbClr val="002060"/>
                </a:solidFill>
                <a:cs typeface="Arial" panose="020B0604020202020204" pitchFamily="34" charset="0"/>
              </a:rPr>
              <a:t>IceCube</a:t>
            </a:r>
            <a:r>
              <a:rPr lang="en-US" sz="2000" dirty="0">
                <a:solidFill>
                  <a:srgbClr val="002060"/>
                </a:solidFill>
                <a:cs typeface="Arial" panose="020B0604020202020204" pitchFamily="34" charset="0"/>
              </a:rPr>
              <a:t> neutrinos (e.g., Murase et al. 2018)</a:t>
            </a:r>
            <a:endParaRPr lang="en-ZA" sz="2000" dirty="0">
              <a:solidFill>
                <a:srgbClr val="00206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33696D6-C4DF-C39E-C4D9-F47F64E2D6BA}"/>
              </a:ext>
            </a:extLst>
          </p:cNvPr>
          <p:cNvSpPr txBox="1"/>
          <p:nvPr/>
        </p:nvSpPr>
        <p:spPr>
          <a:xfrm>
            <a:off x="6693031" y="5090474"/>
            <a:ext cx="2139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/>
              <a:t>(Buson et al. 2022)</a:t>
            </a:r>
          </a:p>
        </p:txBody>
      </p:sp>
    </p:spTree>
    <p:extLst>
      <p:ext uri="{BB962C8B-B14F-4D97-AF65-F5344CB8AC3E}">
        <p14:creationId xmlns:p14="http://schemas.microsoft.com/office/powerpoint/2010/main" val="219530973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763000" cy="1006073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u="sng" dirty="0">
                <a:solidFill>
                  <a:srgbClr val="002060"/>
                </a:solidFill>
              </a:rPr>
              <a:t>Origin of </a:t>
            </a:r>
            <a:r>
              <a:rPr lang="en-US" u="sng" dirty="0" err="1">
                <a:solidFill>
                  <a:srgbClr val="002060"/>
                </a:solidFill>
              </a:rPr>
              <a:t>IceCube</a:t>
            </a:r>
            <a:r>
              <a:rPr lang="en-US" u="sng" dirty="0">
                <a:solidFill>
                  <a:srgbClr val="002060"/>
                </a:solidFill>
              </a:rPr>
              <a:t>-Detected Neutrinos</a:t>
            </a:r>
            <a:endParaRPr lang="en-ZA" sz="3200" u="sng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3708" y="5775726"/>
            <a:ext cx="701364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dirty="0">
                <a:solidFill>
                  <a:srgbClr val="002060"/>
                </a:solidFill>
              </a:rPr>
              <a:t>Also: Correlation with radio-loud blazars </a:t>
            </a:r>
          </a:p>
          <a:p>
            <a:pPr algn="ctr">
              <a:defRPr/>
            </a:pPr>
            <a:r>
              <a:rPr lang="en-US" sz="2000" dirty="0">
                <a:solidFill>
                  <a:srgbClr val="002060"/>
                </a:solidFill>
              </a:rPr>
              <a:t>(chance-coincidence probability of p = 3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en-US" sz="2000" dirty="0">
                <a:solidFill>
                  <a:srgbClr val="002060"/>
                </a:solidFill>
                <a:cs typeface="Arial" panose="020B0604020202020204" pitchFamily="34" charset="0"/>
              </a:rPr>
              <a:t>10</a:t>
            </a:r>
            <a:r>
              <a:rPr lang="en-US" sz="2000" baseline="30000" dirty="0">
                <a:solidFill>
                  <a:srgbClr val="002060"/>
                </a:solidFill>
                <a:cs typeface="Arial" panose="020B0604020202020204" pitchFamily="34" charset="0"/>
              </a:rPr>
              <a:t>-4</a:t>
            </a:r>
            <a:r>
              <a:rPr lang="en-US" sz="2000" dirty="0">
                <a:solidFill>
                  <a:srgbClr val="002060"/>
                </a:solidFill>
                <a:cs typeface="Arial" panose="020B0604020202020204" pitchFamily="34" charset="0"/>
              </a:rPr>
              <a:t>)</a:t>
            </a:r>
          </a:p>
          <a:p>
            <a:pPr algn="ctr">
              <a:defRPr/>
            </a:pPr>
            <a:r>
              <a:rPr lang="en-US" sz="2000" dirty="0">
                <a:solidFill>
                  <a:srgbClr val="002060"/>
                </a:solidFill>
                <a:cs typeface="Arial" panose="020B0604020202020204" pitchFamily="34" charset="0"/>
              </a:rPr>
              <a:t>(</a:t>
            </a:r>
            <a:r>
              <a:rPr lang="en-US" sz="2000" dirty="0" err="1">
                <a:solidFill>
                  <a:srgbClr val="002060"/>
                </a:solidFill>
                <a:cs typeface="Arial" panose="020B0604020202020204" pitchFamily="34" charset="0"/>
              </a:rPr>
              <a:t>Plavin</a:t>
            </a:r>
            <a:r>
              <a:rPr lang="en-US" sz="2000" dirty="0">
                <a:solidFill>
                  <a:srgbClr val="002060"/>
                </a:solidFill>
                <a:cs typeface="Arial" panose="020B0604020202020204" pitchFamily="34" charset="0"/>
              </a:rPr>
              <a:t> et al.  2020, 2021, 2022)</a:t>
            </a:r>
            <a:endParaRPr lang="en-ZA" sz="2000" dirty="0">
              <a:solidFill>
                <a:srgbClr val="00206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33696D6-C4DF-C39E-C4D9-F47F64E2D6BA}"/>
              </a:ext>
            </a:extLst>
          </p:cNvPr>
          <p:cNvSpPr txBox="1"/>
          <p:nvPr/>
        </p:nvSpPr>
        <p:spPr>
          <a:xfrm>
            <a:off x="6693031" y="5090474"/>
            <a:ext cx="2139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/>
              <a:t>(Buson et al. 2022)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474FA0-62D3-8B0B-3F89-B4646188D6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57008"/>
            <a:ext cx="9144000" cy="414398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0F9E5B7-E3BF-8676-4EC2-10B8FFCBFB62}"/>
              </a:ext>
            </a:extLst>
          </p:cNvPr>
          <p:cNvSpPr txBox="1"/>
          <p:nvPr/>
        </p:nvSpPr>
        <p:spPr>
          <a:xfrm>
            <a:off x="6621695" y="5049289"/>
            <a:ext cx="2139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/>
              <a:t>(</a:t>
            </a:r>
            <a:r>
              <a:rPr lang="en-ZA" dirty="0" err="1"/>
              <a:t>Plavin</a:t>
            </a:r>
            <a:r>
              <a:rPr lang="en-ZA" dirty="0"/>
              <a:t> et al. 2022)</a:t>
            </a:r>
          </a:p>
        </p:txBody>
      </p:sp>
    </p:spTree>
    <p:extLst>
      <p:ext uri="{BB962C8B-B14F-4D97-AF65-F5344CB8AC3E}">
        <p14:creationId xmlns:p14="http://schemas.microsoft.com/office/powerpoint/2010/main" val="210728736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C995E5-A827-F18B-3F81-837E4CC1C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23721"/>
            <a:ext cx="7886700" cy="1048895"/>
          </a:xfrm>
        </p:spPr>
        <p:txBody>
          <a:bodyPr/>
          <a:lstStyle/>
          <a:p>
            <a:pPr algn="ctr"/>
            <a:r>
              <a:rPr lang="en-ZA" u="sng" dirty="0">
                <a:solidFill>
                  <a:srgbClr val="002060"/>
                </a:solidFill>
              </a:rPr>
              <a:t>The Eddington Bias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E79EAE-9D82-202F-1D63-C686FC3EE1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/>
              <a:t>Most modelled blazar – neutrino coincidences based on 1 single neutrino.</a:t>
            </a:r>
          </a:p>
          <a:p>
            <a:pPr marL="0" indent="0">
              <a:buNone/>
            </a:pPr>
            <a:endParaRPr lang="en-ZA" dirty="0"/>
          </a:p>
          <a:p>
            <a:r>
              <a:rPr lang="en-ZA" dirty="0"/>
              <a:t>~ 100 other blazar sources with similar properties (same neutrino flux?)</a:t>
            </a:r>
          </a:p>
          <a:p>
            <a:pPr marL="0" indent="0">
              <a:buNone/>
            </a:pPr>
            <a:endParaRPr lang="en-ZA" dirty="0"/>
          </a:p>
          <a:p>
            <a:r>
              <a:rPr lang="en-ZA" dirty="0"/>
              <a:t>Models only need to produce ~ 0.01 neutrinos from any individual source! (</a:t>
            </a:r>
            <a:r>
              <a:rPr lang="en-ZA" dirty="0" err="1"/>
              <a:t>Strotjohann</a:t>
            </a:r>
            <a:r>
              <a:rPr lang="en-ZA" dirty="0"/>
              <a:t> et al. 2019)</a:t>
            </a:r>
          </a:p>
        </p:txBody>
      </p:sp>
    </p:spTree>
    <p:extLst>
      <p:ext uri="{BB962C8B-B14F-4D97-AF65-F5344CB8AC3E}">
        <p14:creationId xmlns:p14="http://schemas.microsoft.com/office/powerpoint/2010/main" val="3204070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0"/>
            <a:ext cx="7162800" cy="914400"/>
          </a:xfrm>
        </p:spPr>
        <p:txBody>
          <a:bodyPr/>
          <a:lstStyle/>
          <a:p>
            <a:r>
              <a:rPr lang="en-US" u="sng" dirty="0" err="1">
                <a:solidFill>
                  <a:srgbClr val="FFFF00"/>
                </a:solidFill>
              </a:rPr>
              <a:t>Hadronic</a:t>
            </a:r>
            <a:r>
              <a:rPr lang="en-US" u="sng" dirty="0">
                <a:solidFill>
                  <a:srgbClr val="FFFF00"/>
                </a:solidFill>
              </a:rPr>
              <a:t> </a:t>
            </a:r>
            <a:r>
              <a:rPr lang="en-US" u="sng" dirty="0" err="1">
                <a:solidFill>
                  <a:srgbClr val="FFFF00"/>
                </a:solidFill>
              </a:rPr>
              <a:t>Blazar</a:t>
            </a:r>
            <a:r>
              <a:rPr lang="en-US" u="sng" dirty="0">
                <a:solidFill>
                  <a:srgbClr val="FFFF00"/>
                </a:solidFill>
              </a:rPr>
              <a:t> Models</a:t>
            </a:r>
          </a:p>
        </p:txBody>
      </p:sp>
      <p:pic>
        <p:nvPicPr>
          <p:cNvPr id="129027" name="Picture 3" descr="agn_model_up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2422525" y="1728788"/>
            <a:ext cx="4435475" cy="4900612"/>
          </a:xfrm>
          <a:noFill/>
          <a:ln/>
        </p:spPr>
      </p:pic>
      <p:sp>
        <p:nvSpPr>
          <p:cNvPr id="129028" name="Line 4"/>
          <p:cNvSpPr>
            <a:spLocks noChangeShapeType="1"/>
          </p:cNvSpPr>
          <p:nvPr/>
        </p:nvSpPr>
        <p:spPr bwMode="auto">
          <a:xfrm flipH="1" flipV="1">
            <a:off x="3200400" y="1524000"/>
            <a:ext cx="1066800" cy="182880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9029" name="Text Box 5"/>
          <p:cNvSpPr txBox="1">
            <a:spLocks noChangeArrowheads="1"/>
          </p:cNvSpPr>
          <p:nvPr/>
        </p:nvSpPr>
        <p:spPr bwMode="auto">
          <a:xfrm>
            <a:off x="2590800" y="914400"/>
            <a:ext cx="2819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>
                <a:solidFill>
                  <a:srgbClr val="FFFF00"/>
                </a:solidFill>
              </a:rPr>
              <a:t>Relativistic jet outflow with </a:t>
            </a:r>
            <a:r>
              <a:rPr lang="en-US" sz="2000" dirty="0">
                <a:solidFill>
                  <a:srgbClr val="FFFF00"/>
                </a:solidFill>
                <a:latin typeface="Symbol" pitchFamily="18" charset="2"/>
              </a:rPr>
              <a:t>G</a:t>
            </a:r>
            <a:r>
              <a:rPr lang="en-US" sz="2000" dirty="0">
                <a:solidFill>
                  <a:srgbClr val="FFFF00"/>
                </a:solidFill>
              </a:rPr>
              <a:t> </a:t>
            </a:r>
            <a:r>
              <a:rPr lang="en-US" sz="2000" dirty="0">
                <a:solidFill>
                  <a:srgbClr val="FFFF00"/>
                </a:solidFill>
                <a:cs typeface="Arial" charset="0"/>
              </a:rPr>
              <a:t>≈ 10</a:t>
            </a:r>
          </a:p>
        </p:txBody>
      </p:sp>
      <p:sp>
        <p:nvSpPr>
          <p:cNvPr id="129030" name="Text Box 6"/>
          <p:cNvSpPr txBox="1">
            <a:spLocks noChangeArrowheads="1"/>
          </p:cNvSpPr>
          <p:nvPr/>
        </p:nvSpPr>
        <p:spPr bwMode="auto">
          <a:xfrm>
            <a:off x="-152400" y="807184"/>
            <a:ext cx="25908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>
                <a:solidFill>
                  <a:srgbClr val="FFFF00"/>
                </a:solidFill>
              </a:rPr>
              <a:t>Injection, acceleration of </a:t>
            </a:r>
            <a:r>
              <a:rPr lang="en-US" sz="2000" dirty="0" err="1">
                <a:solidFill>
                  <a:srgbClr val="FFFF00"/>
                </a:solidFill>
              </a:rPr>
              <a:t>ultrarelativistic</a:t>
            </a:r>
            <a:r>
              <a:rPr lang="en-US" sz="2000" dirty="0">
                <a:solidFill>
                  <a:srgbClr val="FFFF00"/>
                </a:solidFill>
              </a:rPr>
              <a:t> electrons </a:t>
            </a:r>
            <a:r>
              <a:rPr lang="en-US" sz="2000" dirty="0">
                <a:solidFill>
                  <a:srgbClr val="FF3300"/>
                </a:solidFill>
              </a:rPr>
              <a:t>and protons</a:t>
            </a:r>
          </a:p>
        </p:txBody>
      </p:sp>
      <p:sp>
        <p:nvSpPr>
          <p:cNvPr id="129031" name="Line 7"/>
          <p:cNvSpPr>
            <a:spLocks noChangeShapeType="1"/>
          </p:cNvSpPr>
          <p:nvPr/>
        </p:nvSpPr>
        <p:spPr bwMode="auto">
          <a:xfrm flipH="1" flipV="1">
            <a:off x="1828800" y="2286000"/>
            <a:ext cx="2590800" cy="129540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9032" name="Line 8"/>
          <p:cNvSpPr>
            <a:spLocks noChangeShapeType="1"/>
          </p:cNvSpPr>
          <p:nvPr/>
        </p:nvSpPr>
        <p:spPr bwMode="auto">
          <a:xfrm flipV="1">
            <a:off x="549275" y="2438400"/>
            <a:ext cx="0" cy="12954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9033" name="Line 9"/>
          <p:cNvSpPr>
            <a:spLocks noChangeShapeType="1"/>
          </p:cNvSpPr>
          <p:nvPr/>
        </p:nvSpPr>
        <p:spPr bwMode="auto">
          <a:xfrm>
            <a:off x="549275" y="3733800"/>
            <a:ext cx="1524000" cy="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9034" name="Line 10"/>
          <p:cNvSpPr>
            <a:spLocks noChangeShapeType="1"/>
          </p:cNvSpPr>
          <p:nvPr/>
        </p:nvSpPr>
        <p:spPr bwMode="auto">
          <a:xfrm flipV="1">
            <a:off x="854075" y="2819400"/>
            <a:ext cx="0" cy="91440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9035" name="Line 11"/>
          <p:cNvSpPr>
            <a:spLocks noChangeShapeType="1"/>
          </p:cNvSpPr>
          <p:nvPr/>
        </p:nvSpPr>
        <p:spPr bwMode="auto">
          <a:xfrm>
            <a:off x="854075" y="2819400"/>
            <a:ext cx="838200" cy="60960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9036" name="Line 12"/>
          <p:cNvSpPr>
            <a:spLocks noChangeShapeType="1"/>
          </p:cNvSpPr>
          <p:nvPr/>
        </p:nvSpPr>
        <p:spPr bwMode="auto">
          <a:xfrm>
            <a:off x="1692275" y="3429000"/>
            <a:ext cx="0" cy="30480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9037" name="Text Box 13"/>
          <p:cNvSpPr txBox="1">
            <a:spLocks noChangeArrowheads="1"/>
          </p:cNvSpPr>
          <p:nvPr/>
        </p:nvSpPr>
        <p:spPr bwMode="auto">
          <a:xfrm rot="16200000">
            <a:off x="-342900" y="2825750"/>
            <a:ext cx="12350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FFFF00"/>
                </a:solidFill>
              </a:rPr>
              <a:t>Q</a:t>
            </a:r>
            <a:r>
              <a:rPr lang="en-US" sz="2000" baseline="-25000">
                <a:solidFill>
                  <a:srgbClr val="FFFF00"/>
                </a:solidFill>
              </a:rPr>
              <a:t>e,p</a:t>
            </a:r>
            <a:r>
              <a:rPr lang="en-US" sz="2000">
                <a:solidFill>
                  <a:srgbClr val="FFFF00"/>
                </a:solidFill>
              </a:rPr>
              <a:t> (</a:t>
            </a:r>
            <a:r>
              <a:rPr lang="en-US" sz="2000">
                <a:solidFill>
                  <a:srgbClr val="FFFF00"/>
                </a:solidFill>
                <a:latin typeface="Symbol" pitchFamily="18" charset="2"/>
              </a:rPr>
              <a:t>g</a:t>
            </a:r>
            <a:r>
              <a:rPr lang="en-US" sz="2000">
                <a:solidFill>
                  <a:srgbClr val="FFFF00"/>
                </a:solidFill>
              </a:rPr>
              <a:t>,t)</a:t>
            </a:r>
          </a:p>
        </p:txBody>
      </p:sp>
      <p:sp>
        <p:nvSpPr>
          <p:cNvPr id="129038" name="Text Box 14"/>
          <p:cNvSpPr txBox="1">
            <a:spLocks noChangeArrowheads="1"/>
          </p:cNvSpPr>
          <p:nvPr/>
        </p:nvSpPr>
        <p:spPr bwMode="auto">
          <a:xfrm>
            <a:off x="1905000" y="3657600"/>
            <a:ext cx="457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FFFF00"/>
                </a:solidFill>
                <a:latin typeface="Symbol" pitchFamily="18" charset="2"/>
              </a:rPr>
              <a:t>g</a:t>
            </a:r>
            <a:endParaRPr lang="en-US" sz="2000">
              <a:solidFill>
                <a:srgbClr val="FFFF00"/>
              </a:solidFill>
            </a:endParaRPr>
          </a:p>
        </p:txBody>
      </p:sp>
      <p:sp>
        <p:nvSpPr>
          <p:cNvPr id="129039" name="Line 15"/>
          <p:cNvSpPr>
            <a:spLocks noChangeShapeType="1"/>
          </p:cNvSpPr>
          <p:nvPr/>
        </p:nvSpPr>
        <p:spPr bwMode="auto">
          <a:xfrm flipH="1">
            <a:off x="2209800" y="3429000"/>
            <a:ext cx="2133600" cy="167640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9040" name="Text Box 16"/>
          <p:cNvSpPr txBox="1">
            <a:spLocks noChangeArrowheads="1"/>
          </p:cNvSpPr>
          <p:nvPr/>
        </p:nvSpPr>
        <p:spPr bwMode="auto">
          <a:xfrm>
            <a:off x="533400" y="4479925"/>
            <a:ext cx="1905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>
                <a:solidFill>
                  <a:srgbClr val="FF3300"/>
                </a:solidFill>
              </a:rPr>
              <a:t>Synchrotron emission of primary e</a:t>
            </a:r>
            <a:r>
              <a:rPr lang="en-US" sz="2000" baseline="30000">
                <a:solidFill>
                  <a:srgbClr val="FF3300"/>
                </a:solidFill>
              </a:rPr>
              <a:t>-</a:t>
            </a:r>
          </a:p>
        </p:txBody>
      </p:sp>
      <p:sp>
        <p:nvSpPr>
          <p:cNvPr id="129041" name="Line 17"/>
          <p:cNvSpPr>
            <a:spLocks noChangeShapeType="1"/>
          </p:cNvSpPr>
          <p:nvPr/>
        </p:nvSpPr>
        <p:spPr bwMode="auto">
          <a:xfrm flipV="1">
            <a:off x="685800" y="5165725"/>
            <a:ext cx="0" cy="12954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9042" name="Line 18"/>
          <p:cNvSpPr>
            <a:spLocks noChangeShapeType="1"/>
          </p:cNvSpPr>
          <p:nvPr/>
        </p:nvSpPr>
        <p:spPr bwMode="auto">
          <a:xfrm>
            <a:off x="685800" y="6461125"/>
            <a:ext cx="1524000" cy="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9043" name="Text Box 19"/>
          <p:cNvSpPr txBox="1">
            <a:spLocks noChangeArrowheads="1"/>
          </p:cNvSpPr>
          <p:nvPr/>
        </p:nvSpPr>
        <p:spPr bwMode="auto">
          <a:xfrm rot="16200000">
            <a:off x="30163" y="5516562"/>
            <a:ext cx="762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FFFF00"/>
                </a:solidFill>
                <a:latin typeface="Symbol" pitchFamily="18" charset="2"/>
              </a:rPr>
              <a:t>n</a:t>
            </a:r>
            <a:r>
              <a:rPr lang="en-US" sz="2000">
                <a:solidFill>
                  <a:srgbClr val="FFFF00"/>
                </a:solidFill>
              </a:rPr>
              <a:t>F</a:t>
            </a:r>
            <a:r>
              <a:rPr lang="en-US" sz="2000" baseline="-25000">
                <a:solidFill>
                  <a:srgbClr val="FFFF00"/>
                </a:solidFill>
                <a:latin typeface="Symbol" pitchFamily="18" charset="2"/>
              </a:rPr>
              <a:t>n</a:t>
            </a:r>
          </a:p>
        </p:txBody>
      </p:sp>
      <p:sp>
        <p:nvSpPr>
          <p:cNvPr id="129044" name="Text Box 20"/>
          <p:cNvSpPr txBox="1">
            <a:spLocks noChangeArrowheads="1"/>
          </p:cNvSpPr>
          <p:nvPr/>
        </p:nvSpPr>
        <p:spPr bwMode="auto">
          <a:xfrm>
            <a:off x="1752600" y="6384925"/>
            <a:ext cx="457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FFFF00"/>
                </a:solidFill>
                <a:latin typeface="Symbol" pitchFamily="18" charset="2"/>
              </a:rPr>
              <a:t>n</a:t>
            </a:r>
            <a:endParaRPr lang="en-US" sz="2000">
              <a:solidFill>
                <a:srgbClr val="FFFF00"/>
              </a:solidFill>
            </a:endParaRPr>
          </a:p>
        </p:txBody>
      </p:sp>
      <p:sp>
        <p:nvSpPr>
          <p:cNvPr id="129045" name="Freeform 21"/>
          <p:cNvSpPr>
            <a:spLocks/>
          </p:cNvSpPr>
          <p:nvPr/>
        </p:nvSpPr>
        <p:spPr bwMode="auto">
          <a:xfrm>
            <a:off x="673100" y="5699125"/>
            <a:ext cx="774700" cy="762000"/>
          </a:xfrm>
          <a:custGeom>
            <a:avLst/>
            <a:gdLst/>
            <a:ahLst/>
            <a:cxnLst>
              <a:cxn ang="0">
                <a:pos x="8" y="480"/>
              </a:cxn>
              <a:cxn ang="0">
                <a:pos x="8" y="288"/>
              </a:cxn>
              <a:cxn ang="0">
                <a:pos x="56" y="144"/>
              </a:cxn>
              <a:cxn ang="0">
                <a:pos x="152" y="48"/>
              </a:cxn>
              <a:cxn ang="0">
                <a:pos x="296" y="0"/>
              </a:cxn>
              <a:cxn ang="0">
                <a:pos x="392" y="48"/>
              </a:cxn>
              <a:cxn ang="0">
                <a:pos x="488" y="192"/>
              </a:cxn>
            </a:cxnLst>
            <a:rect l="0" t="0" r="r" b="b"/>
            <a:pathLst>
              <a:path w="488" h="480">
                <a:moveTo>
                  <a:pt x="8" y="480"/>
                </a:moveTo>
                <a:cubicBezTo>
                  <a:pt x="4" y="412"/>
                  <a:pt x="0" y="344"/>
                  <a:pt x="8" y="288"/>
                </a:cubicBezTo>
                <a:cubicBezTo>
                  <a:pt x="16" y="232"/>
                  <a:pt x="32" y="184"/>
                  <a:pt x="56" y="144"/>
                </a:cubicBezTo>
                <a:cubicBezTo>
                  <a:pt x="80" y="104"/>
                  <a:pt x="112" y="72"/>
                  <a:pt x="152" y="48"/>
                </a:cubicBezTo>
                <a:cubicBezTo>
                  <a:pt x="192" y="24"/>
                  <a:pt x="256" y="0"/>
                  <a:pt x="296" y="0"/>
                </a:cubicBezTo>
                <a:cubicBezTo>
                  <a:pt x="336" y="0"/>
                  <a:pt x="360" y="16"/>
                  <a:pt x="392" y="48"/>
                </a:cubicBezTo>
                <a:cubicBezTo>
                  <a:pt x="424" y="80"/>
                  <a:pt x="472" y="168"/>
                  <a:pt x="488" y="192"/>
                </a:cubicBezTo>
              </a:path>
            </a:pathLst>
          </a:custGeom>
          <a:noFill/>
          <a:ln w="28575" cmpd="sng">
            <a:solidFill>
              <a:srgbClr val="FF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9046" name="Freeform 22"/>
          <p:cNvSpPr>
            <a:spLocks/>
          </p:cNvSpPr>
          <p:nvPr/>
        </p:nvSpPr>
        <p:spPr bwMode="auto">
          <a:xfrm>
            <a:off x="1447800" y="5622925"/>
            <a:ext cx="914400" cy="838200"/>
          </a:xfrm>
          <a:custGeom>
            <a:avLst/>
            <a:gdLst/>
            <a:ahLst/>
            <a:cxnLst>
              <a:cxn ang="0">
                <a:pos x="0" y="240"/>
              </a:cxn>
              <a:cxn ang="0">
                <a:pos x="96" y="144"/>
              </a:cxn>
              <a:cxn ang="0">
                <a:pos x="192" y="48"/>
              </a:cxn>
              <a:cxn ang="0">
                <a:pos x="336" y="0"/>
              </a:cxn>
              <a:cxn ang="0">
                <a:pos x="432" y="48"/>
              </a:cxn>
              <a:cxn ang="0">
                <a:pos x="528" y="288"/>
              </a:cxn>
              <a:cxn ang="0">
                <a:pos x="576" y="528"/>
              </a:cxn>
            </a:cxnLst>
            <a:rect l="0" t="0" r="r" b="b"/>
            <a:pathLst>
              <a:path w="576" h="528">
                <a:moveTo>
                  <a:pt x="0" y="240"/>
                </a:moveTo>
                <a:cubicBezTo>
                  <a:pt x="32" y="208"/>
                  <a:pt x="64" y="176"/>
                  <a:pt x="96" y="144"/>
                </a:cubicBezTo>
                <a:cubicBezTo>
                  <a:pt x="128" y="112"/>
                  <a:pt x="152" y="72"/>
                  <a:pt x="192" y="48"/>
                </a:cubicBezTo>
                <a:cubicBezTo>
                  <a:pt x="232" y="24"/>
                  <a:pt x="296" y="0"/>
                  <a:pt x="336" y="0"/>
                </a:cubicBezTo>
                <a:cubicBezTo>
                  <a:pt x="376" y="0"/>
                  <a:pt x="400" y="0"/>
                  <a:pt x="432" y="48"/>
                </a:cubicBezTo>
                <a:cubicBezTo>
                  <a:pt x="464" y="96"/>
                  <a:pt x="504" y="208"/>
                  <a:pt x="528" y="288"/>
                </a:cubicBezTo>
                <a:cubicBezTo>
                  <a:pt x="552" y="368"/>
                  <a:pt x="564" y="448"/>
                  <a:pt x="576" y="528"/>
                </a:cubicBezTo>
              </a:path>
            </a:pathLst>
          </a:custGeom>
          <a:noFill/>
          <a:ln w="28575" cmpd="sng">
            <a:solidFill>
              <a:srgbClr val="FFFF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9047" name="Text Box 23"/>
          <p:cNvSpPr txBox="1">
            <a:spLocks noChangeArrowheads="1"/>
          </p:cNvSpPr>
          <p:nvPr/>
        </p:nvSpPr>
        <p:spPr bwMode="auto">
          <a:xfrm>
            <a:off x="6553200" y="762000"/>
            <a:ext cx="27432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>
                <a:solidFill>
                  <a:srgbClr val="FF3300"/>
                </a:solidFill>
              </a:rPr>
              <a:t>Proton-induced radiation mechanisms:</a:t>
            </a:r>
          </a:p>
        </p:txBody>
      </p:sp>
      <p:sp>
        <p:nvSpPr>
          <p:cNvPr id="129048" name="Line 24"/>
          <p:cNvSpPr>
            <a:spLocks noChangeShapeType="1"/>
          </p:cNvSpPr>
          <p:nvPr/>
        </p:nvSpPr>
        <p:spPr bwMode="auto">
          <a:xfrm flipV="1">
            <a:off x="4343400" y="1447800"/>
            <a:ext cx="2590800" cy="205740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9049" name="Line 25"/>
          <p:cNvSpPr>
            <a:spLocks noChangeShapeType="1"/>
          </p:cNvSpPr>
          <p:nvPr/>
        </p:nvSpPr>
        <p:spPr bwMode="auto">
          <a:xfrm flipV="1">
            <a:off x="7315200" y="1371600"/>
            <a:ext cx="0" cy="12954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9050" name="Line 26"/>
          <p:cNvSpPr>
            <a:spLocks noChangeShapeType="1"/>
          </p:cNvSpPr>
          <p:nvPr/>
        </p:nvSpPr>
        <p:spPr bwMode="auto">
          <a:xfrm>
            <a:off x="7315200" y="2667000"/>
            <a:ext cx="1524000" cy="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9051" name="Text Box 27"/>
          <p:cNvSpPr txBox="1">
            <a:spLocks noChangeArrowheads="1"/>
          </p:cNvSpPr>
          <p:nvPr/>
        </p:nvSpPr>
        <p:spPr bwMode="auto">
          <a:xfrm rot="16200000">
            <a:off x="6659563" y="1858962"/>
            <a:ext cx="762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FFFF00"/>
                </a:solidFill>
                <a:latin typeface="Symbol" pitchFamily="18" charset="2"/>
              </a:rPr>
              <a:t>n</a:t>
            </a:r>
            <a:r>
              <a:rPr lang="en-US" sz="2000">
                <a:solidFill>
                  <a:srgbClr val="FFFF00"/>
                </a:solidFill>
              </a:rPr>
              <a:t>F</a:t>
            </a:r>
            <a:r>
              <a:rPr lang="en-US" sz="2000" baseline="-25000">
                <a:solidFill>
                  <a:srgbClr val="FFFF00"/>
                </a:solidFill>
                <a:latin typeface="Symbol" pitchFamily="18" charset="2"/>
              </a:rPr>
              <a:t>n</a:t>
            </a:r>
          </a:p>
        </p:txBody>
      </p:sp>
      <p:sp>
        <p:nvSpPr>
          <p:cNvPr id="129052" name="Text Box 28"/>
          <p:cNvSpPr txBox="1">
            <a:spLocks noChangeArrowheads="1"/>
          </p:cNvSpPr>
          <p:nvPr/>
        </p:nvSpPr>
        <p:spPr bwMode="auto">
          <a:xfrm>
            <a:off x="8382000" y="2590800"/>
            <a:ext cx="457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FFFF00"/>
                </a:solidFill>
                <a:latin typeface="Symbol" pitchFamily="18" charset="2"/>
              </a:rPr>
              <a:t>n</a:t>
            </a:r>
            <a:endParaRPr lang="en-US" sz="2000">
              <a:solidFill>
                <a:srgbClr val="FFFF00"/>
              </a:solidFill>
            </a:endParaRPr>
          </a:p>
        </p:txBody>
      </p:sp>
      <p:sp>
        <p:nvSpPr>
          <p:cNvPr id="129053" name="Freeform 29"/>
          <p:cNvSpPr>
            <a:spLocks/>
          </p:cNvSpPr>
          <p:nvPr/>
        </p:nvSpPr>
        <p:spPr bwMode="auto">
          <a:xfrm>
            <a:off x="7302500" y="1905000"/>
            <a:ext cx="774700" cy="762000"/>
          </a:xfrm>
          <a:custGeom>
            <a:avLst/>
            <a:gdLst/>
            <a:ahLst/>
            <a:cxnLst>
              <a:cxn ang="0">
                <a:pos x="8" y="480"/>
              </a:cxn>
              <a:cxn ang="0">
                <a:pos x="8" y="288"/>
              </a:cxn>
              <a:cxn ang="0">
                <a:pos x="56" y="144"/>
              </a:cxn>
              <a:cxn ang="0">
                <a:pos x="152" y="48"/>
              </a:cxn>
              <a:cxn ang="0">
                <a:pos x="296" y="0"/>
              </a:cxn>
              <a:cxn ang="0">
                <a:pos x="392" y="48"/>
              </a:cxn>
              <a:cxn ang="0">
                <a:pos x="488" y="192"/>
              </a:cxn>
            </a:cxnLst>
            <a:rect l="0" t="0" r="r" b="b"/>
            <a:pathLst>
              <a:path w="488" h="480">
                <a:moveTo>
                  <a:pt x="8" y="480"/>
                </a:moveTo>
                <a:cubicBezTo>
                  <a:pt x="4" y="412"/>
                  <a:pt x="0" y="344"/>
                  <a:pt x="8" y="288"/>
                </a:cubicBezTo>
                <a:cubicBezTo>
                  <a:pt x="16" y="232"/>
                  <a:pt x="32" y="184"/>
                  <a:pt x="56" y="144"/>
                </a:cubicBezTo>
                <a:cubicBezTo>
                  <a:pt x="80" y="104"/>
                  <a:pt x="112" y="72"/>
                  <a:pt x="152" y="48"/>
                </a:cubicBezTo>
                <a:cubicBezTo>
                  <a:pt x="192" y="24"/>
                  <a:pt x="256" y="0"/>
                  <a:pt x="296" y="0"/>
                </a:cubicBezTo>
                <a:cubicBezTo>
                  <a:pt x="336" y="0"/>
                  <a:pt x="360" y="16"/>
                  <a:pt x="392" y="48"/>
                </a:cubicBezTo>
                <a:cubicBezTo>
                  <a:pt x="424" y="80"/>
                  <a:pt x="472" y="168"/>
                  <a:pt x="488" y="192"/>
                </a:cubicBezTo>
              </a:path>
            </a:pathLst>
          </a:custGeom>
          <a:noFill/>
          <a:ln w="28575" cmpd="sng">
            <a:solidFill>
              <a:srgbClr val="FFFF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9054" name="Freeform 30"/>
          <p:cNvSpPr>
            <a:spLocks/>
          </p:cNvSpPr>
          <p:nvPr/>
        </p:nvSpPr>
        <p:spPr bwMode="auto">
          <a:xfrm>
            <a:off x="8077200" y="1828800"/>
            <a:ext cx="914400" cy="838200"/>
          </a:xfrm>
          <a:custGeom>
            <a:avLst/>
            <a:gdLst/>
            <a:ahLst/>
            <a:cxnLst>
              <a:cxn ang="0">
                <a:pos x="0" y="240"/>
              </a:cxn>
              <a:cxn ang="0">
                <a:pos x="96" y="144"/>
              </a:cxn>
              <a:cxn ang="0">
                <a:pos x="192" y="48"/>
              </a:cxn>
              <a:cxn ang="0">
                <a:pos x="336" y="0"/>
              </a:cxn>
              <a:cxn ang="0">
                <a:pos x="432" y="48"/>
              </a:cxn>
              <a:cxn ang="0">
                <a:pos x="528" y="288"/>
              </a:cxn>
              <a:cxn ang="0">
                <a:pos x="576" y="528"/>
              </a:cxn>
            </a:cxnLst>
            <a:rect l="0" t="0" r="r" b="b"/>
            <a:pathLst>
              <a:path w="576" h="528">
                <a:moveTo>
                  <a:pt x="0" y="240"/>
                </a:moveTo>
                <a:cubicBezTo>
                  <a:pt x="32" y="208"/>
                  <a:pt x="64" y="176"/>
                  <a:pt x="96" y="144"/>
                </a:cubicBezTo>
                <a:cubicBezTo>
                  <a:pt x="128" y="112"/>
                  <a:pt x="152" y="72"/>
                  <a:pt x="192" y="48"/>
                </a:cubicBezTo>
                <a:cubicBezTo>
                  <a:pt x="232" y="24"/>
                  <a:pt x="296" y="0"/>
                  <a:pt x="336" y="0"/>
                </a:cubicBezTo>
                <a:cubicBezTo>
                  <a:pt x="376" y="0"/>
                  <a:pt x="400" y="0"/>
                  <a:pt x="432" y="48"/>
                </a:cubicBezTo>
                <a:cubicBezTo>
                  <a:pt x="464" y="96"/>
                  <a:pt x="504" y="208"/>
                  <a:pt x="528" y="288"/>
                </a:cubicBezTo>
                <a:cubicBezTo>
                  <a:pt x="552" y="368"/>
                  <a:pt x="564" y="448"/>
                  <a:pt x="576" y="528"/>
                </a:cubicBezTo>
              </a:path>
            </a:pathLst>
          </a:custGeom>
          <a:noFill/>
          <a:ln w="28575" cmpd="sng">
            <a:solidFill>
              <a:srgbClr val="FF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9055" name="Text Box 31"/>
          <p:cNvSpPr txBox="1">
            <a:spLocks noChangeArrowheads="1"/>
          </p:cNvSpPr>
          <p:nvPr/>
        </p:nvSpPr>
        <p:spPr bwMode="auto">
          <a:xfrm>
            <a:off x="1463675" y="3657600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FF3300"/>
                </a:solidFill>
                <a:latin typeface="Symbol" pitchFamily="18" charset="2"/>
              </a:rPr>
              <a:t>g</a:t>
            </a:r>
            <a:r>
              <a:rPr lang="en-US" sz="2400" baseline="-25000">
                <a:solidFill>
                  <a:srgbClr val="FF3300"/>
                </a:solidFill>
                <a:latin typeface="Symbol" pitchFamily="18" charset="2"/>
              </a:rPr>
              <a:t>2</a:t>
            </a:r>
          </a:p>
        </p:txBody>
      </p:sp>
      <p:sp>
        <p:nvSpPr>
          <p:cNvPr id="129056" name="Text Box 32"/>
          <p:cNvSpPr txBox="1">
            <a:spLocks noChangeArrowheads="1"/>
          </p:cNvSpPr>
          <p:nvPr/>
        </p:nvSpPr>
        <p:spPr bwMode="auto">
          <a:xfrm>
            <a:off x="701675" y="3657600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FF3300"/>
                </a:solidFill>
                <a:latin typeface="Symbol" pitchFamily="18" charset="2"/>
              </a:rPr>
              <a:t>g</a:t>
            </a:r>
            <a:r>
              <a:rPr lang="en-US" sz="2400" baseline="-25000">
                <a:solidFill>
                  <a:srgbClr val="FF3300"/>
                </a:solidFill>
                <a:latin typeface="Symbol" pitchFamily="18" charset="2"/>
              </a:rPr>
              <a:t>1</a:t>
            </a:r>
          </a:p>
        </p:txBody>
      </p:sp>
      <p:sp>
        <p:nvSpPr>
          <p:cNvPr id="129057" name="Text Box 33"/>
          <p:cNvSpPr txBox="1">
            <a:spLocks noChangeArrowheads="1"/>
          </p:cNvSpPr>
          <p:nvPr/>
        </p:nvSpPr>
        <p:spPr bwMode="auto">
          <a:xfrm>
            <a:off x="1158875" y="2667000"/>
            <a:ext cx="60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FFFF00"/>
                </a:solidFill>
                <a:latin typeface="Symbol" pitchFamily="18" charset="2"/>
              </a:rPr>
              <a:t>g</a:t>
            </a:r>
            <a:r>
              <a:rPr lang="en-US" sz="2400" baseline="30000">
                <a:solidFill>
                  <a:srgbClr val="FFFF00"/>
                </a:solidFill>
              </a:rPr>
              <a:t>-q</a:t>
            </a:r>
          </a:p>
        </p:txBody>
      </p:sp>
      <p:sp>
        <p:nvSpPr>
          <p:cNvPr id="129059" name="FlagCount" hidden="1">
            <a:hlinkClick r:id="rId5" action="ppaction://hlinkfile"/>
          </p:cNvPr>
          <p:cNvSpPr>
            <a:spLocks noChangeArrowheads="1"/>
          </p:cNvSpPr>
          <p:nvPr/>
        </p:nvSpPr>
        <p:spPr bwMode="auto">
          <a:xfrm>
            <a:off x="8255000" y="254000"/>
            <a:ext cx="38100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chemeClr val="accent1">
              <a:alpha val="25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400" b="1">
                <a:latin typeface="Tahoma" charset="0"/>
              </a:rPr>
              <a:t>0</a:t>
            </a:r>
          </a:p>
        </p:txBody>
      </p:sp>
      <p:sp>
        <p:nvSpPr>
          <p:cNvPr id="129060" name="Rectangle 36"/>
          <p:cNvSpPr>
            <a:spLocks noChangeArrowheads="1"/>
          </p:cNvSpPr>
          <p:nvPr/>
        </p:nvSpPr>
        <p:spPr bwMode="auto">
          <a:xfrm>
            <a:off x="6172200" y="2971800"/>
            <a:ext cx="2819400" cy="3810000"/>
          </a:xfrm>
          <a:prstGeom prst="rect">
            <a:avLst/>
          </a:prstGeom>
          <a:solidFill>
            <a:schemeClr val="accent1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9061" name="Text Box 37"/>
          <p:cNvSpPr txBox="1">
            <a:spLocks noChangeArrowheads="1"/>
          </p:cNvSpPr>
          <p:nvPr/>
        </p:nvSpPr>
        <p:spPr bwMode="auto">
          <a:xfrm>
            <a:off x="6781800" y="3032125"/>
            <a:ext cx="2133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Tx/>
              <a:buChar char="•"/>
            </a:pPr>
            <a:r>
              <a:rPr lang="en-US" sz="2000">
                <a:solidFill>
                  <a:schemeClr val="accent2"/>
                </a:solidFill>
              </a:rPr>
              <a:t> Proton synchrotron</a:t>
            </a:r>
          </a:p>
        </p:txBody>
      </p:sp>
      <p:sp>
        <p:nvSpPr>
          <p:cNvPr id="129062" name="Text Box 38"/>
          <p:cNvSpPr txBox="1">
            <a:spLocks noChangeArrowheads="1"/>
          </p:cNvSpPr>
          <p:nvPr/>
        </p:nvSpPr>
        <p:spPr bwMode="auto">
          <a:xfrm>
            <a:off x="7086600" y="3794125"/>
            <a:ext cx="152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Tx/>
              <a:buChar char="•"/>
            </a:pPr>
            <a:r>
              <a:rPr lang="en-US" sz="2000">
                <a:solidFill>
                  <a:schemeClr val="accent2"/>
                </a:solidFill>
              </a:rPr>
              <a:t> p</a:t>
            </a:r>
            <a:r>
              <a:rPr lang="en-US" sz="2000">
                <a:solidFill>
                  <a:schemeClr val="accent2"/>
                </a:solidFill>
                <a:latin typeface="Symbol" pitchFamily="18" charset="2"/>
              </a:rPr>
              <a:t>g</a:t>
            </a:r>
            <a:r>
              <a:rPr lang="en-US" sz="2000">
                <a:solidFill>
                  <a:schemeClr val="accent2"/>
                </a:solidFill>
              </a:rPr>
              <a:t> </a:t>
            </a:r>
            <a:r>
              <a:rPr lang="en-US" sz="2000">
                <a:solidFill>
                  <a:schemeClr val="accent2"/>
                </a:solidFill>
                <a:cs typeface="Arial" charset="0"/>
              </a:rPr>
              <a:t>→ p</a:t>
            </a:r>
            <a:r>
              <a:rPr lang="en-US" sz="2000">
                <a:solidFill>
                  <a:schemeClr val="accent2"/>
                </a:solidFill>
                <a:latin typeface="Symbol" pitchFamily="18" charset="2"/>
                <a:cs typeface="Arial" charset="0"/>
              </a:rPr>
              <a:t>p</a:t>
            </a:r>
            <a:r>
              <a:rPr lang="en-US" sz="2000" baseline="30000">
                <a:solidFill>
                  <a:schemeClr val="accent2"/>
                </a:solidFill>
                <a:cs typeface="Arial" charset="0"/>
              </a:rPr>
              <a:t>0</a:t>
            </a:r>
            <a:r>
              <a:rPr lang="en-US" sz="2000">
                <a:solidFill>
                  <a:schemeClr val="accent2"/>
                </a:solidFill>
                <a:cs typeface="Arial" charset="0"/>
              </a:rPr>
              <a:t> </a:t>
            </a:r>
            <a:r>
              <a:rPr lang="en-US" sz="2000">
                <a:solidFill>
                  <a:schemeClr val="accent2"/>
                </a:solidFill>
                <a:latin typeface="Symbol" pitchFamily="18" charset="2"/>
                <a:cs typeface="Arial" charset="0"/>
              </a:rPr>
              <a:t>p</a:t>
            </a:r>
            <a:r>
              <a:rPr lang="en-US" sz="2000" baseline="30000">
                <a:solidFill>
                  <a:schemeClr val="accent2"/>
                </a:solidFill>
                <a:cs typeface="Arial" charset="0"/>
              </a:rPr>
              <a:t>0 </a:t>
            </a:r>
            <a:r>
              <a:rPr lang="en-US" sz="2000">
                <a:solidFill>
                  <a:schemeClr val="accent2"/>
                </a:solidFill>
                <a:cs typeface="Arial" charset="0"/>
              </a:rPr>
              <a:t>→</a:t>
            </a:r>
            <a:r>
              <a:rPr lang="en-US" sz="2000" baseline="30000">
                <a:solidFill>
                  <a:schemeClr val="accent2"/>
                </a:solidFill>
                <a:cs typeface="Arial" charset="0"/>
              </a:rPr>
              <a:t> </a:t>
            </a:r>
            <a:r>
              <a:rPr lang="en-US" sz="2000">
                <a:solidFill>
                  <a:schemeClr val="accent2"/>
                </a:solidFill>
                <a:cs typeface="Arial" charset="0"/>
              </a:rPr>
              <a:t>2</a:t>
            </a:r>
            <a:r>
              <a:rPr lang="en-US" sz="2000">
                <a:solidFill>
                  <a:schemeClr val="accent2"/>
                </a:solidFill>
                <a:latin typeface="Symbol" pitchFamily="18" charset="2"/>
                <a:cs typeface="Arial" charset="0"/>
              </a:rPr>
              <a:t>g</a:t>
            </a:r>
          </a:p>
        </p:txBody>
      </p:sp>
      <p:sp>
        <p:nvSpPr>
          <p:cNvPr id="129063" name="Text Box 39"/>
          <p:cNvSpPr txBox="1">
            <a:spLocks noChangeArrowheads="1"/>
          </p:cNvSpPr>
          <p:nvPr/>
        </p:nvSpPr>
        <p:spPr bwMode="auto">
          <a:xfrm>
            <a:off x="5943600" y="4556125"/>
            <a:ext cx="31242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Tx/>
              <a:buChar char="•"/>
            </a:pPr>
            <a:r>
              <a:rPr lang="en-US" sz="2000">
                <a:solidFill>
                  <a:schemeClr val="accent2"/>
                </a:solidFill>
              </a:rPr>
              <a:t> p</a:t>
            </a:r>
            <a:r>
              <a:rPr lang="en-US" sz="2000">
                <a:solidFill>
                  <a:schemeClr val="accent2"/>
                </a:solidFill>
                <a:latin typeface="Symbol" pitchFamily="18" charset="2"/>
              </a:rPr>
              <a:t>g</a:t>
            </a:r>
            <a:r>
              <a:rPr lang="en-US" sz="2000">
                <a:solidFill>
                  <a:schemeClr val="accent2"/>
                </a:solidFill>
              </a:rPr>
              <a:t> </a:t>
            </a:r>
            <a:r>
              <a:rPr lang="en-US" sz="2000">
                <a:solidFill>
                  <a:schemeClr val="accent2"/>
                </a:solidFill>
                <a:cs typeface="Arial" charset="0"/>
              </a:rPr>
              <a:t>→ n</a:t>
            </a:r>
            <a:r>
              <a:rPr lang="en-US" sz="2000">
                <a:solidFill>
                  <a:schemeClr val="accent2"/>
                </a:solidFill>
                <a:latin typeface="Symbol" pitchFamily="18" charset="2"/>
                <a:cs typeface="Arial" charset="0"/>
              </a:rPr>
              <a:t>p</a:t>
            </a:r>
            <a:r>
              <a:rPr lang="en-US" sz="2000" baseline="30000">
                <a:solidFill>
                  <a:schemeClr val="accent2"/>
                </a:solidFill>
                <a:cs typeface="Arial" charset="0"/>
              </a:rPr>
              <a:t>+ </a:t>
            </a:r>
            <a:r>
              <a:rPr lang="en-US" sz="2000">
                <a:solidFill>
                  <a:schemeClr val="accent2"/>
                </a:solidFill>
                <a:cs typeface="Arial" charset="0"/>
              </a:rPr>
              <a:t>;   </a:t>
            </a:r>
            <a:r>
              <a:rPr lang="en-US" sz="2000">
                <a:solidFill>
                  <a:schemeClr val="accent2"/>
                </a:solidFill>
                <a:latin typeface="Symbol" pitchFamily="18" charset="2"/>
                <a:cs typeface="Arial" charset="0"/>
              </a:rPr>
              <a:t>p</a:t>
            </a:r>
            <a:r>
              <a:rPr lang="en-US" sz="2000" baseline="30000">
                <a:solidFill>
                  <a:schemeClr val="accent2"/>
                </a:solidFill>
                <a:cs typeface="Arial" charset="0"/>
              </a:rPr>
              <a:t>+ </a:t>
            </a:r>
            <a:r>
              <a:rPr lang="en-US" sz="2000">
                <a:solidFill>
                  <a:schemeClr val="accent2"/>
                </a:solidFill>
                <a:cs typeface="Arial" charset="0"/>
              </a:rPr>
              <a:t>→ </a:t>
            </a:r>
            <a:r>
              <a:rPr lang="en-US" sz="2000">
                <a:solidFill>
                  <a:schemeClr val="accent2"/>
                </a:solidFill>
                <a:latin typeface="Symbol" pitchFamily="18" charset="2"/>
                <a:cs typeface="Arial" charset="0"/>
              </a:rPr>
              <a:t>m</a:t>
            </a:r>
            <a:r>
              <a:rPr lang="en-US" sz="2000" baseline="30000">
                <a:solidFill>
                  <a:schemeClr val="accent2"/>
                </a:solidFill>
                <a:cs typeface="Arial" charset="0"/>
              </a:rPr>
              <a:t>+</a:t>
            </a:r>
            <a:r>
              <a:rPr lang="en-US" sz="2000">
                <a:solidFill>
                  <a:schemeClr val="accent2"/>
                </a:solidFill>
                <a:latin typeface="Symbol" pitchFamily="18" charset="2"/>
                <a:cs typeface="Arial" charset="0"/>
              </a:rPr>
              <a:t>n</a:t>
            </a:r>
            <a:r>
              <a:rPr lang="en-US" sz="2000" baseline="-25000">
                <a:solidFill>
                  <a:schemeClr val="accent2"/>
                </a:solidFill>
                <a:latin typeface="Symbol" pitchFamily="18" charset="2"/>
                <a:cs typeface="Arial" charset="0"/>
              </a:rPr>
              <a:t>m</a:t>
            </a:r>
            <a:r>
              <a:rPr lang="en-US" sz="2000">
                <a:solidFill>
                  <a:schemeClr val="accent2"/>
                </a:solidFill>
                <a:latin typeface="Symbol" pitchFamily="18" charset="2"/>
                <a:cs typeface="Arial" charset="0"/>
              </a:rPr>
              <a:t> </a:t>
            </a:r>
          </a:p>
          <a:p>
            <a:pPr algn="ctr">
              <a:spcBef>
                <a:spcPct val="50000"/>
              </a:spcBef>
            </a:pPr>
            <a:r>
              <a:rPr lang="en-US" sz="2000">
                <a:solidFill>
                  <a:schemeClr val="accent2"/>
                </a:solidFill>
                <a:latin typeface="Symbol" pitchFamily="18" charset="2"/>
                <a:cs typeface="Arial" charset="0"/>
              </a:rPr>
              <a:t>m</a:t>
            </a:r>
            <a:r>
              <a:rPr lang="en-US" sz="2000" baseline="30000">
                <a:solidFill>
                  <a:schemeClr val="accent2"/>
                </a:solidFill>
                <a:latin typeface="Symbol" pitchFamily="18" charset="2"/>
                <a:cs typeface="Arial" charset="0"/>
              </a:rPr>
              <a:t>+</a:t>
            </a:r>
            <a:r>
              <a:rPr lang="en-US" sz="2000">
                <a:solidFill>
                  <a:schemeClr val="accent2"/>
                </a:solidFill>
                <a:latin typeface="Symbol" pitchFamily="18" charset="2"/>
                <a:cs typeface="Arial" charset="0"/>
              </a:rPr>
              <a:t> </a:t>
            </a:r>
            <a:r>
              <a:rPr lang="en-US" sz="2000">
                <a:solidFill>
                  <a:schemeClr val="accent2"/>
                </a:solidFill>
                <a:cs typeface="Arial" charset="0"/>
              </a:rPr>
              <a:t>→ e</a:t>
            </a:r>
            <a:r>
              <a:rPr lang="en-US" sz="2000" baseline="30000">
                <a:solidFill>
                  <a:schemeClr val="accent2"/>
                </a:solidFill>
                <a:cs typeface="Arial" charset="0"/>
              </a:rPr>
              <a:t>+</a:t>
            </a:r>
            <a:r>
              <a:rPr lang="en-US" sz="2000">
                <a:solidFill>
                  <a:schemeClr val="accent2"/>
                </a:solidFill>
                <a:latin typeface="Symbol" pitchFamily="18" charset="2"/>
                <a:cs typeface="Arial" charset="0"/>
              </a:rPr>
              <a:t>n</a:t>
            </a:r>
            <a:r>
              <a:rPr lang="en-US" sz="2000" baseline="-25000">
                <a:solidFill>
                  <a:schemeClr val="accent2"/>
                </a:solidFill>
                <a:cs typeface="Arial" charset="0"/>
              </a:rPr>
              <a:t>e</a:t>
            </a:r>
            <a:r>
              <a:rPr lang="en-US" sz="2000">
                <a:solidFill>
                  <a:schemeClr val="accent2"/>
                </a:solidFill>
                <a:latin typeface="Symbol" pitchFamily="18" charset="2"/>
                <a:cs typeface="Arial" charset="0"/>
              </a:rPr>
              <a:t>n</a:t>
            </a:r>
            <a:r>
              <a:rPr lang="en-US" sz="2000" baseline="-25000">
                <a:solidFill>
                  <a:schemeClr val="accent2"/>
                </a:solidFill>
                <a:latin typeface="Symbol" pitchFamily="18" charset="2"/>
                <a:cs typeface="Arial" charset="0"/>
              </a:rPr>
              <a:t>m</a:t>
            </a:r>
          </a:p>
        </p:txBody>
      </p:sp>
      <p:sp>
        <p:nvSpPr>
          <p:cNvPr id="129064" name="Line 40"/>
          <p:cNvSpPr>
            <a:spLocks noChangeShapeType="1"/>
          </p:cNvSpPr>
          <p:nvPr/>
        </p:nvSpPr>
        <p:spPr bwMode="auto">
          <a:xfrm>
            <a:off x="7924800" y="5089525"/>
            <a:ext cx="228600" cy="0"/>
          </a:xfrm>
          <a:prstGeom prst="line">
            <a:avLst/>
          </a:prstGeom>
          <a:noFill/>
          <a:ln w="9525">
            <a:solidFill>
              <a:srgbClr val="0000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9065" name="Text Box 41"/>
          <p:cNvSpPr txBox="1">
            <a:spLocks noChangeArrowheads="1"/>
          </p:cNvSpPr>
          <p:nvPr/>
        </p:nvSpPr>
        <p:spPr bwMode="auto">
          <a:xfrm>
            <a:off x="6705600" y="5470525"/>
            <a:ext cx="2133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>
                <a:solidFill>
                  <a:schemeClr val="accent2"/>
                </a:solidFill>
                <a:cs typeface="Arial" charset="0"/>
              </a:rPr>
              <a:t>→ secondary </a:t>
            </a:r>
            <a:r>
              <a:rPr lang="en-US" sz="2000">
                <a:solidFill>
                  <a:schemeClr val="accent2"/>
                </a:solidFill>
                <a:latin typeface="Symbol" pitchFamily="18" charset="2"/>
                <a:cs typeface="Arial" charset="0"/>
              </a:rPr>
              <a:t>m</a:t>
            </a:r>
            <a:r>
              <a:rPr lang="en-US" sz="2000">
                <a:solidFill>
                  <a:schemeClr val="accent2"/>
                </a:solidFill>
                <a:cs typeface="Arial" charset="0"/>
              </a:rPr>
              <a:t>-, e-synchrotron</a:t>
            </a:r>
          </a:p>
        </p:txBody>
      </p:sp>
      <p:sp>
        <p:nvSpPr>
          <p:cNvPr id="129066" name="Text Box 42"/>
          <p:cNvSpPr txBox="1">
            <a:spLocks noChangeArrowheads="1"/>
          </p:cNvSpPr>
          <p:nvPr/>
        </p:nvSpPr>
        <p:spPr bwMode="auto">
          <a:xfrm>
            <a:off x="6781800" y="6248400"/>
            <a:ext cx="2133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Tx/>
              <a:buChar char="•"/>
            </a:pPr>
            <a:r>
              <a:rPr lang="en-US" sz="2000">
                <a:solidFill>
                  <a:schemeClr val="accent2"/>
                </a:solidFill>
              </a:rPr>
              <a:t> Cascades …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41F3770-4F43-2FF2-2199-D5B7134BD685}"/>
              </a:ext>
            </a:extLst>
          </p:cNvPr>
          <p:cNvSpPr/>
          <p:nvPr/>
        </p:nvSpPr>
        <p:spPr>
          <a:xfrm>
            <a:off x="8458200" y="4556125"/>
            <a:ext cx="457200" cy="4572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646BE64C-0252-01C5-E78B-8EC73E5E8C70}"/>
              </a:ext>
            </a:extLst>
          </p:cNvPr>
          <p:cNvSpPr/>
          <p:nvPr/>
        </p:nvSpPr>
        <p:spPr>
          <a:xfrm>
            <a:off x="7626927" y="4997594"/>
            <a:ext cx="723900" cy="48750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F87CCB2-5586-78BF-CE32-7353B211F00F}"/>
              </a:ext>
            </a:extLst>
          </p:cNvPr>
          <p:cNvSpPr/>
          <p:nvPr/>
        </p:nvSpPr>
        <p:spPr>
          <a:xfrm>
            <a:off x="3544095" y="1718292"/>
            <a:ext cx="2544762" cy="88265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5">
                <a:extLst>
                  <a:ext uri="{FF2B5EF4-FFF2-40B4-BE49-F238E27FC236}">
                    <a16:creationId xmlns:a16="http://schemas.microsoft.com/office/drawing/2014/main" id="{E1801306-CAFE-63AE-27F3-FFD63830F3C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13038" y="1797050"/>
                <a:ext cx="4191000" cy="7251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𝛿</m:t>
                      </m:r>
                      <m:r>
                        <a:rPr lang="en-ZA" sz="20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 </m:t>
                      </m:r>
                      <m:f>
                        <m:fPr>
                          <m:ctrlPr>
                            <a:rPr lang="en-ZA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n-ZA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l-GR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Γ</m:t>
                          </m:r>
                          <m:r>
                            <a:rPr lang="en-ZA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 (1 − </m:t>
                          </m:r>
                          <m:r>
                            <a:rPr lang="en-ZA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𝛽</m:t>
                          </m:r>
                          <m:r>
                            <a:rPr lang="en-ZA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𝑐𝑜𝑠</m:t>
                          </m:r>
                          <m:r>
                            <a:rPr lang="en-ZA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𝜃</m:t>
                          </m:r>
                          <m:r>
                            <a:rPr lang="en-ZA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sz="2000" dirty="0">
                  <a:solidFill>
                    <a:srgbClr val="FFFF00"/>
                  </a:solidFill>
                  <a:cs typeface="Arial" charset="0"/>
                </a:endParaRPr>
              </a:p>
            </p:txBody>
          </p:sp>
        </mc:Choice>
        <mc:Fallback xmlns="">
          <p:sp>
            <p:nvSpPr>
              <p:cNvPr id="5" name="Text Box 5">
                <a:extLst>
                  <a:ext uri="{FF2B5EF4-FFF2-40B4-BE49-F238E27FC236}">
                    <a16:creationId xmlns:a16="http://schemas.microsoft.com/office/drawing/2014/main" id="{E1801306-CAFE-63AE-27F3-FFD63830F3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713038" y="1797050"/>
                <a:ext cx="4191000" cy="72513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ZA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7116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129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129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9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9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9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9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9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9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9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9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9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9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9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9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9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9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9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9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9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9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9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9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6" dur="500"/>
                                        <p:tgtEl>
                                          <p:spTgt spid="129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9" dur="500"/>
                                        <p:tgtEl>
                                          <p:spTgt spid="129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290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29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29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29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290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290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290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290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290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290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290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290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89" dur="500"/>
                                        <p:tgtEl>
                                          <p:spTgt spid="129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2" dur="500"/>
                                        <p:tgtEl>
                                          <p:spTgt spid="129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29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29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29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29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29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129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29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29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129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129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29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29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2" dur="500"/>
                                        <p:tgtEl>
                                          <p:spTgt spid="129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5" dur="500"/>
                                        <p:tgtEl>
                                          <p:spTgt spid="129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500"/>
                            </p:stCondLst>
                            <p:childTnLst>
                              <p:par>
                                <p:cTn id="12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9" dur="500"/>
                                        <p:tgtEl>
                                          <p:spTgt spid="129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000"/>
                            </p:stCondLst>
                            <p:childTnLst>
                              <p:par>
                                <p:cTn id="13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3" dur="500"/>
                                        <p:tgtEl>
                                          <p:spTgt spid="129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6" dur="500"/>
                                        <p:tgtEl>
                                          <p:spTgt spid="129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500"/>
                            </p:stCondLst>
                            <p:childTnLst>
                              <p:par>
                                <p:cTn id="13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0" dur="500"/>
                                        <p:tgtEl>
                                          <p:spTgt spid="129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2000"/>
                            </p:stCondLst>
                            <p:childTnLst>
                              <p:par>
                                <p:cTn id="14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4" dur="500"/>
                                        <p:tgtEl>
                                          <p:spTgt spid="129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030" grpId="0"/>
      <p:bldP spid="129031" grpId="0" animBg="1"/>
      <p:bldP spid="129032" grpId="0" animBg="1"/>
      <p:bldP spid="129033" grpId="0" animBg="1"/>
      <p:bldP spid="129034" grpId="0" animBg="1"/>
      <p:bldP spid="129035" grpId="0" animBg="1"/>
      <p:bldP spid="129036" grpId="0" animBg="1"/>
      <p:bldP spid="129037" grpId="0"/>
      <p:bldP spid="129038" grpId="0"/>
      <p:bldP spid="129039" grpId="0" animBg="1"/>
      <p:bldP spid="129040" grpId="0"/>
      <p:bldP spid="129041" grpId="0" animBg="1"/>
      <p:bldP spid="129042" grpId="0" animBg="1"/>
      <p:bldP spid="129043" grpId="0"/>
      <p:bldP spid="129044" grpId="0"/>
      <p:bldP spid="129045" grpId="0" animBg="1"/>
      <p:bldP spid="129046" grpId="0" animBg="1"/>
      <p:bldP spid="129047" grpId="0"/>
      <p:bldP spid="129048" grpId="0" animBg="1"/>
      <p:bldP spid="129049" grpId="0" animBg="1"/>
      <p:bldP spid="129050" grpId="0" animBg="1"/>
      <p:bldP spid="129051" grpId="0"/>
      <p:bldP spid="129052" grpId="0"/>
      <p:bldP spid="129053" grpId="0" animBg="1"/>
      <p:bldP spid="129054" grpId="0" animBg="1"/>
      <p:bldP spid="129055" grpId="0"/>
      <p:bldP spid="129056" grpId="0"/>
      <p:bldP spid="129057" grpId="0"/>
      <p:bldP spid="129060" grpId="0" animBg="1"/>
      <p:bldP spid="129061" grpId="0"/>
      <p:bldP spid="129062" grpId="0"/>
      <p:bldP spid="129063" grpId="0"/>
      <p:bldP spid="129064" grpId="0" animBg="1"/>
      <p:bldP spid="129065" grpId="0"/>
      <p:bldP spid="129066" grpId="0"/>
      <p:bldP spid="2" grpId="0" animBg="1"/>
      <p:bldP spid="3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607" y="1620879"/>
            <a:ext cx="7714786" cy="394172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078206"/>
            <a:ext cx="7886700" cy="726695"/>
          </a:xfrm>
        </p:spPr>
        <p:txBody>
          <a:bodyPr/>
          <a:lstStyle/>
          <a:p>
            <a:pPr algn="ctr"/>
            <a:r>
              <a:rPr lang="en-US" u="sng" dirty="0">
                <a:solidFill>
                  <a:srgbClr val="002060"/>
                </a:solidFill>
              </a:rPr>
              <a:t>IceCube-170922A </a:t>
            </a:r>
            <a:endParaRPr lang="en-ZA" u="sng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324600" y="5345668"/>
            <a:ext cx="2634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</a:t>
            </a:r>
            <a:r>
              <a:rPr lang="en-US" dirty="0" err="1"/>
              <a:t>IceCube</a:t>
            </a:r>
            <a:r>
              <a:rPr lang="en-US" dirty="0"/>
              <a:t> et al. 2018a)</a:t>
            </a:r>
            <a:endParaRPr lang="en-ZA" dirty="0"/>
          </a:p>
        </p:txBody>
      </p:sp>
      <p:sp>
        <p:nvSpPr>
          <p:cNvPr id="7" name="TextBox 6"/>
          <p:cNvSpPr txBox="1"/>
          <p:nvPr/>
        </p:nvSpPr>
        <p:spPr>
          <a:xfrm>
            <a:off x="152400" y="5874603"/>
            <a:ext cx="87410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2060"/>
                </a:solidFill>
              </a:rPr>
              <a:t>Sept. 22, 2017</a:t>
            </a:r>
            <a:r>
              <a:rPr lang="en-ZA" sz="2400" dirty="0">
                <a:solidFill>
                  <a:srgbClr val="002060"/>
                </a:solidFill>
              </a:rPr>
              <a:t>:</a:t>
            </a:r>
            <a:r>
              <a:rPr lang="en-US" sz="2400" dirty="0">
                <a:solidFill>
                  <a:srgbClr val="002060"/>
                </a:solidFill>
              </a:rPr>
              <a:t> neutrino-induced muon track with </a:t>
            </a:r>
            <a:r>
              <a:rPr lang="en-US" sz="2400" dirty="0" err="1">
                <a:solidFill>
                  <a:srgbClr val="002060"/>
                </a:solidFill>
              </a:rPr>
              <a:t>E</a:t>
            </a:r>
            <a:r>
              <a:rPr lang="en-US" sz="2400" baseline="-25000" dirty="0" err="1">
                <a:solidFill>
                  <a:srgbClr val="002060"/>
                </a:solidFill>
                <a:latin typeface="Symbol" panose="05050102010706020507" pitchFamily="18" charset="2"/>
              </a:rPr>
              <a:t>n</a:t>
            </a:r>
            <a:r>
              <a:rPr lang="en-US" sz="2400" dirty="0">
                <a:solidFill>
                  <a:srgbClr val="002060"/>
                </a:solidFill>
              </a:rPr>
              <a:t> ~ 290 </a:t>
            </a:r>
            <a:r>
              <a:rPr lang="en-US" sz="2400" dirty="0" err="1">
                <a:solidFill>
                  <a:srgbClr val="002060"/>
                </a:solidFill>
              </a:rPr>
              <a:t>TeV</a:t>
            </a:r>
            <a:endParaRPr lang="en-US" sz="2400" dirty="0">
              <a:solidFill>
                <a:srgbClr val="002060"/>
              </a:solidFill>
            </a:endParaRPr>
          </a:p>
          <a:p>
            <a:pPr algn="ctr"/>
            <a:r>
              <a:rPr lang="en-US" sz="2400" dirty="0">
                <a:solidFill>
                  <a:srgbClr val="002060"/>
                </a:solidFill>
              </a:rPr>
              <a:t>~ 50 % probability of being astrophysical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DA684EA-DDA4-5A2D-EDF4-F5391DDB2E68}"/>
              </a:ext>
            </a:extLst>
          </p:cNvPr>
          <p:cNvSpPr txBox="1">
            <a:spLocks/>
          </p:cNvSpPr>
          <p:nvPr/>
        </p:nvSpPr>
        <p:spPr>
          <a:xfrm>
            <a:off x="499620" y="-17787"/>
            <a:ext cx="7886700" cy="11681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ZA" sz="3600" u="sng" dirty="0">
                <a:solidFill>
                  <a:srgbClr val="002060"/>
                </a:solidFill>
              </a:rPr>
              <a:t>Tentative Associations of </a:t>
            </a:r>
            <a:r>
              <a:rPr lang="en-ZA" sz="3600" u="sng" dirty="0" err="1">
                <a:solidFill>
                  <a:srgbClr val="002060"/>
                </a:solidFill>
              </a:rPr>
              <a:t>IceCube</a:t>
            </a:r>
            <a:r>
              <a:rPr lang="en-ZA" sz="3600" u="sng" dirty="0">
                <a:solidFill>
                  <a:srgbClr val="002060"/>
                </a:solidFill>
              </a:rPr>
              <a:t> Neutrinos with Blazars</a:t>
            </a:r>
          </a:p>
        </p:txBody>
      </p:sp>
    </p:spTree>
    <p:extLst>
      <p:ext uri="{BB962C8B-B14F-4D97-AF65-F5344CB8AC3E}">
        <p14:creationId xmlns:p14="http://schemas.microsoft.com/office/powerpoint/2010/main" val="389702784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2625781" y="-1347561"/>
            <a:ext cx="3877604" cy="910970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15" y="310534"/>
            <a:ext cx="8919771" cy="726695"/>
          </a:xfrm>
        </p:spPr>
        <p:txBody>
          <a:bodyPr>
            <a:normAutofit fontScale="90000"/>
          </a:bodyPr>
          <a:lstStyle/>
          <a:p>
            <a:pPr algn="ctr"/>
            <a:r>
              <a:rPr lang="en-US" u="sng" dirty="0">
                <a:solidFill>
                  <a:srgbClr val="002060"/>
                </a:solidFill>
              </a:rPr>
              <a:t>IceCube-170922A and TXS 0506+056 </a:t>
            </a:r>
            <a:endParaRPr lang="en-ZA" u="sng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29400" y="4956609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</a:t>
            </a:r>
            <a:r>
              <a:rPr lang="en-US" dirty="0" err="1"/>
              <a:t>IceCube</a:t>
            </a:r>
            <a:r>
              <a:rPr lang="en-US" dirty="0"/>
              <a:t> et al. 2018a)</a:t>
            </a:r>
            <a:endParaRPr lang="en-ZA" dirty="0"/>
          </a:p>
        </p:txBody>
      </p:sp>
      <p:sp>
        <p:nvSpPr>
          <p:cNvPr id="7" name="TextBox 6"/>
          <p:cNvSpPr txBox="1"/>
          <p:nvPr/>
        </p:nvSpPr>
        <p:spPr>
          <a:xfrm>
            <a:off x="361666" y="5487578"/>
            <a:ext cx="84206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2060"/>
                </a:solidFill>
              </a:rPr>
              <a:t>Position consistent with BL Lac object TXS 0506+056 </a:t>
            </a:r>
          </a:p>
          <a:p>
            <a:pPr algn="ctr"/>
            <a:r>
              <a:rPr lang="en-US" sz="2400" dirty="0">
                <a:solidFill>
                  <a:srgbClr val="002060"/>
                </a:solidFill>
              </a:rPr>
              <a:t>(z = 0.3365) during a ~ 4 weeks long </a:t>
            </a:r>
            <a:r>
              <a:rPr lang="en-US" sz="2400" dirty="0">
                <a:solidFill>
                  <a:srgbClr val="002060"/>
                </a:solidFill>
                <a:latin typeface="Symbol" panose="05050102010706020507" pitchFamily="18" charset="2"/>
              </a:rPr>
              <a:t>g</a:t>
            </a:r>
            <a:r>
              <a:rPr lang="en-US" sz="2400" dirty="0">
                <a:solidFill>
                  <a:srgbClr val="002060"/>
                </a:solidFill>
              </a:rPr>
              <a:t>-ray high state</a:t>
            </a:r>
          </a:p>
          <a:p>
            <a:pPr algn="ctr"/>
            <a:r>
              <a:rPr lang="en-US" sz="2400" dirty="0">
                <a:solidFill>
                  <a:srgbClr val="002060"/>
                </a:solidFill>
              </a:rPr>
              <a:t>(~ 3 </a:t>
            </a:r>
            <a:r>
              <a:rPr lang="en-US" sz="2400" dirty="0">
                <a:solidFill>
                  <a:srgbClr val="002060"/>
                </a:solidFill>
                <a:latin typeface="Symbol" panose="05050102010706020507" pitchFamily="18" charset="2"/>
              </a:rPr>
              <a:t>s</a:t>
            </a:r>
            <a:r>
              <a:rPr lang="en-US" sz="2400" dirty="0">
                <a:solidFill>
                  <a:srgbClr val="002060"/>
                </a:solidFill>
              </a:rPr>
              <a:t> probability of association)</a:t>
            </a:r>
          </a:p>
        </p:txBody>
      </p:sp>
    </p:spTree>
    <p:extLst>
      <p:ext uri="{BB962C8B-B14F-4D97-AF65-F5344CB8AC3E}">
        <p14:creationId xmlns:p14="http://schemas.microsoft.com/office/powerpoint/2010/main" val="120190165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2222332" y="-1479307"/>
            <a:ext cx="4603799" cy="89392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589" y="64870"/>
            <a:ext cx="8939285" cy="726695"/>
          </a:xfrm>
        </p:spPr>
        <p:txBody>
          <a:bodyPr/>
          <a:lstStyle/>
          <a:p>
            <a:pPr algn="ctr"/>
            <a:r>
              <a:rPr lang="en-US" sz="3600" u="sng" dirty="0">
                <a:solidFill>
                  <a:srgbClr val="002060"/>
                </a:solidFill>
              </a:rPr>
              <a:t>IceCube-170922A and TXS 0506+056 </a:t>
            </a:r>
            <a:endParaRPr lang="en-ZA" sz="3600" u="sng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48400" y="4596198"/>
            <a:ext cx="25817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</a:t>
            </a:r>
            <a:r>
              <a:rPr lang="en-US" dirty="0" err="1"/>
              <a:t>IceCube</a:t>
            </a:r>
            <a:r>
              <a:rPr lang="en-US" dirty="0"/>
              <a:t> et al. 2018a)</a:t>
            </a:r>
            <a:endParaRPr lang="en-ZA" dirty="0"/>
          </a:p>
        </p:txBody>
      </p:sp>
      <p:sp>
        <p:nvSpPr>
          <p:cNvPr id="7" name="TextBox 6"/>
          <p:cNvSpPr txBox="1"/>
          <p:nvPr/>
        </p:nvSpPr>
        <p:spPr>
          <a:xfrm>
            <a:off x="361666" y="5514875"/>
            <a:ext cx="84206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2060"/>
                </a:solidFill>
              </a:rPr>
              <a:t>Position consistent with BL Lac object TXS 0506+056 (z = 0.3365) during a ~ 4 weeks long </a:t>
            </a:r>
            <a:r>
              <a:rPr lang="en-US" sz="2400" dirty="0">
                <a:solidFill>
                  <a:srgbClr val="002060"/>
                </a:solidFill>
                <a:latin typeface="Symbol" panose="05050102010706020507" pitchFamily="18" charset="2"/>
              </a:rPr>
              <a:t>g</a:t>
            </a:r>
            <a:r>
              <a:rPr lang="en-US" sz="2400" dirty="0">
                <a:solidFill>
                  <a:srgbClr val="002060"/>
                </a:solidFill>
              </a:rPr>
              <a:t>-ray high state.</a:t>
            </a:r>
          </a:p>
          <a:p>
            <a:pPr algn="ctr"/>
            <a:r>
              <a:rPr lang="en-US" sz="2400" dirty="0">
                <a:solidFill>
                  <a:srgbClr val="002060"/>
                </a:solidFill>
              </a:rPr>
              <a:t>Flare detection by MAGIC several days after neutrino</a:t>
            </a:r>
          </a:p>
        </p:txBody>
      </p:sp>
    </p:spTree>
    <p:extLst>
      <p:ext uri="{BB962C8B-B14F-4D97-AF65-F5344CB8AC3E}">
        <p14:creationId xmlns:p14="http://schemas.microsoft.com/office/powerpoint/2010/main" val="382065573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4870"/>
            <a:ext cx="9144000" cy="726695"/>
          </a:xfrm>
        </p:spPr>
        <p:txBody>
          <a:bodyPr>
            <a:normAutofit fontScale="90000"/>
          </a:bodyPr>
          <a:lstStyle/>
          <a:p>
            <a:pPr algn="ctr"/>
            <a:r>
              <a:rPr lang="en-US" u="sng" dirty="0">
                <a:solidFill>
                  <a:srgbClr val="002060"/>
                </a:solidFill>
              </a:rPr>
              <a:t>The Neutrino Flare from TXS 0506+056</a:t>
            </a:r>
            <a:endParaRPr lang="en-ZA" u="sng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89683" y="2929837"/>
            <a:ext cx="2807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</a:t>
            </a:r>
            <a:r>
              <a:rPr lang="en-US" dirty="0" err="1"/>
              <a:t>IceCube</a:t>
            </a:r>
            <a:r>
              <a:rPr lang="en-US" dirty="0"/>
              <a:t> et al. 2018b)</a:t>
            </a:r>
            <a:endParaRPr lang="en-Z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-76200" y="3376810"/>
                <a:ext cx="5364808" cy="34163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>
                    <a:solidFill>
                      <a:srgbClr val="002060"/>
                    </a:solidFill>
                  </a:rPr>
                  <a:t>Search in archival data =&gt; Evidence for  13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</m:oMath>
                </a14:m>
                <a:r>
                  <a:rPr lang="en-US" sz="2400" dirty="0">
                    <a:solidFill>
                      <a:srgbClr val="002060"/>
                    </a:solidFill>
                  </a:rPr>
                  <a:t> 5 excess lower-energy </a:t>
                </a:r>
              </a:p>
              <a:p>
                <a:pPr algn="ctr"/>
                <a:r>
                  <a:rPr lang="en-US" sz="2400" dirty="0">
                    <a:solidFill>
                      <a:srgbClr val="002060"/>
                    </a:solidFill>
                  </a:rPr>
                  <a:t>(&lt; 100 </a:t>
                </a:r>
                <a:r>
                  <a:rPr lang="en-US" sz="2400" dirty="0" err="1">
                    <a:solidFill>
                      <a:srgbClr val="002060"/>
                    </a:solidFill>
                  </a:rPr>
                  <a:t>TeV</a:t>
                </a:r>
                <a:r>
                  <a:rPr lang="en-US" sz="2400" dirty="0">
                    <a:solidFill>
                      <a:srgbClr val="002060"/>
                    </a:solidFill>
                  </a:rPr>
                  <a:t>) neutrinos from the direction of TXS 0506+056 </a:t>
                </a:r>
              </a:p>
              <a:p>
                <a:pPr algn="ctr"/>
                <a:r>
                  <a:rPr lang="en-US" sz="2400" dirty="0">
                    <a:solidFill>
                      <a:srgbClr val="002060"/>
                    </a:solidFill>
                  </a:rPr>
                  <a:t>in 2014 – 2015 </a:t>
                </a:r>
              </a:p>
              <a:p>
                <a:pPr algn="ctr"/>
                <a:r>
                  <a:rPr lang="en-US" sz="2400" dirty="0">
                    <a:solidFill>
                      <a:srgbClr val="002060"/>
                    </a:solidFill>
                  </a:rPr>
                  <a:t>(~ 4 months around December 2014). </a:t>
                </a:r>
              </a:p>
              <a:p>
                <a:pPr algn="ctr"/>
                <a:endParaRPr lang="en-US" sz="2400" dirty="0">
                  <a:solidFill>
                    <a:srgbClr val="FF0000"/>
                  </a:solidFill>
                </a:endParaRPr>
              </a:p>
              <a:p>
                <a:pPr algn="ctr"/>
                <a:r>
                  <a:rPr lang="en-US" sz="2400" dirty="0">
                    <a:solidFill>
                      <a:srgbClr val="FF0000"/>
                    </a:solidFill>
                  </a:rPr>
                  <a:t>=&gt; Possible </a:t>
                </a:r>
                <a:r>
                  <a:rPr lang="en-US" sz="2400">
                    <a:solidFill>
                      <a:srgbClr val="FF0000"/>
                    </a:solidFill>
                  </a:rPr>
                  <a:t>to estimate </a:t>
                </a:r>
                <a:r>
                  <a:rPr lang="en-US" sz="2400" dirty="0">
                    <a:solidFill>
                      <a:srgbClr val="FF0000"/>
                    </a:solidFill>
                  </a:rPr>
                  <a:t>flux and spectrum!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6200" y="3376810"/>
                <a:ext cx="5364808" cy="3416320"/>
              </a:xfrm>
              <a:prstGeom prst="rect">
                <a:avLst/>
              </a:prstGeom>
              <a:blipFill>
                <a:blip r:embed="rId3"/>
                <a:stretch>
                  <a:fillRect l="-1022" t="-1250" r="-2270" b="-3393"/>
                </a:stretch>
              </a:blipFill>
            </p:spPr>
            <p:txBody>
              <a:bodyPr/>
              <a:lstStyle/>
              <a:p>
                <a:r>
                  <a:rPr lang="en-Z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792" y="843732"/>
            <a:ext cx="8064230" cy="208257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18FB2B1-0A78-E624-9323-578BFA405A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6968738" y="984868"/>
            <a:ext cx="3995187" cy="775753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F6BEFD4-4254-7FDC-CD79-E442985CF8FB}"/>
              </a:ext>
            </a:extLst>
          </p:cNvPr>
          <p:cNvSpPr/>
          <p:nvPr/>
        </p:nvSpPr>
        <p:spPr>
          <a:xfrm>
            <a:off x="7955336" y="3073940"/>
            <a:ext cx="314326" cy="3463048"/>
          </a:xfrm>
          <a:prstGeom prst="rect">
            <a:avLst/>
          </a:prstGeom>
          <a:solidFill>
            <a:srgbClr val="FF0000">
              <a:alpha val="4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3426297-CD7D-84BF-7E6C-577B2A3BB31A}"/>
              </a:ext>
            </a:extLst>
          </p:cNvPr>
          <p:cNvSpPr txBox="1"/>
          <p:nvPr/>
        </p:nvSpPr>
        <p:spPr>
          <a:xfrm>
            <a:off x="5599472" y="3702926"/>
            <a:ext cx="25595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dirty="0">
                <a:solidFill>
                  <a:srgbClr val="FF0000"/>
                </a:solidFill>
              </a:rPr>
              <a:t>No </a:t>
            </a:r>
            <a:r>
              <a:rPr lang="en-ZA" sz="2400" dirty="0">
                <a:solidFill>
                  <a:srgbClr val="FF0000"/>
                </a:solidFill>
                <a:latin typeface="Symbol" panose="05050102010706020507" pitchFamily="18" charset="2"/>
              </a:rPr>
              <a:t>g</a:t>
            </a:r>
            <a:r>
              <a:rPr lang="en-ZA" sz="2400" dirty="0">
                <a:solidFill>
                  <a:srgbClr val="FF0000"/>
                </a:solidFill>
              </a:rPr>
              <a:t>-ray activity!</a:t>
            </a:r>
          </a:p>
        </p:txBody>
      </p:sp>
    </p:spTree>
    <p:extLst>
      <p:ext uri="{BB962C8B-B14F-4D97-AF65-F5344CB8AC3E}">
        <p14:creationId xmlns:p14="http://schemas.microsoft.com/office/powerpoint/2010/main" val="2689944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0710fi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100" y="1219200"/>
            <a:ext cx="7353300" cy="568209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r>
              <a:rPr lang="en-US" sz="4000" u="sng" dirty="0" err="1">
                <a:solidFill>
                  <a:schemeClr val="accent2"/>
                </a:solidFill>
              </a:rPr>
              <a:t>Lepto-Hadronic</a:t>
            </a:r>
            <a:r>
              <a:rPr lang="en-US" sz="4000" u="sng" dirty="0">
                <a:solidFill>
                  <a:schemeClr val="accent2"/>
                </a:solidFill>
              </a:rPr>
              <a:t> Model Fits </a:t>
            </a:r>
            <a:br>
              <a:rPr lang="en-US" sz="4000" u="sng" dirty="0">
                <a:solidFill>
                  <a:schemeClr val="accent2"/>
                </a:solidFill>
              </a:rPr>
            </a:br>
            <a:r>
              <a:rPr lang="en-US" sz="4000" u="sng" dirty="0">
                <a:solidFill>
                  <a:schemeClr val="accent2"/>
                </a:solidFill>
              </a:rPr>
              <a:t>to </a:t>
            </a:r>
            <a:r>
              <a:rPr lang="en-US" sz="4000" u="sng" dirty="0" err="1">
                <a:solidFill>
                  <a:schemeClr val="accent2"/>
                </a:solidFill>
              </a:rPr>
              <a:t>Blazar</a:t>
            </a:r>
            <a:r>
              <a:rPr lang="en-US" sz="4000" u="sng" dirty="0">
                <a:solidFill>
                  <a:schemeClr val="accent2"/>
                </a:solidFill>
              </a:rPr>
              <a:t> SEDs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43300" y="2176046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Red = </a:t>
            </a:r>
            <a:r>
              <a:rPr lang="en-US" dirty="0" err="1">
                <a:solidFill>
                  <a:srgbClr val="FF0000"/>
                </a:solidFill>
              </a:rPr>
              <a:t>leptonic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00FF00"/>
                </a:solidFill>
              </a:rPr>
              <a:t>Green = </a:t>
            </a:r>
            <a:r>
              <a:rPr lang="en-US" dirty="0" err="1">
                <a:solidFill>
                  <a:srgbClr val="00FF00"/>
                </a:solidFill>
              </a:rPr>
              <a:t>lepto-hadronic</a:t>
            </a:r>
            <a:endParaRPr lang="en-US" dirty="0">
              <a:solidFill>
                <a:srgbClr val="00FF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508505" y="1459468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(HBL)</a:t>
            </a:r>
          </a:p>
        </p:txBody>
      </p:sp>
      <p:sp>
        <p:nvSpPr>
          <p:cNvPr id="13" name="Rounded Rectangle 12"/>
          <p:cNvSpPr/>
          <p:nvPr/>
        </p:nvSpPr>
        <p:spPr bwMode="auto">
          <a:xfrm>
            <a:off x="1295400" y="2209800"/>
            <a:ext cx="4876800" cy="2286000"/>
          </a:xfrm>
          <a:prstGeom prst="roundRect">
            <a:avLst/>
          </a:prstGeom>
          <a:solidFill>
            <a:schemeClr val="accent5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609600" indent="-609600">
              <a:defRPr/>
            </a:pPr>
            <a:endParaRPr lang="en-US"/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1524000" y="2362200"/>
            <a:ext cx="4572000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/>
              <a:t>In many cases, leptonic and hadronic models can produce equally good fits to the SEDs.</a:t>
            </a:r>
          </a:p>
        </p:txBody>
      </p:sp>
      <p:sp>
        <p:nvSpPr>
          <p:cNvPr id="8" name="Rounded Rectangle 7"/>
          <p:cNvSpPr/>
          <p:nvPr/>
        </p:nvSpPr>
        <p:spPr bwMode="auto">
          <a:xfrm>
            <a:off x="6700837" y="2662237"/>
            <a:ext cx="2362200" cy="2747963"/>
          </a:xfrm>
          <a:prstGeom prst="roundRect">
            <a:avLst/>
          </a:prstGeom>
          <a:solidFill>
            <a:schemeClr val="accent5"/>
          </a:solidFill>
          <a:ln w="38100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609600" indent="-609600">
              <a:defRPr/>
            </a:pPr>
            <a:endParaRPr lang="en-US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6886574" y="2819400"/>
            <a:ext cx="2214563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200" u="sng" dirty="0"/>
              <a:t>Possible Diagnostics to distinguish:</a:t>
            </a:r>
          </a:p>
          <a:p>
            <a:pPr>
              <a:buFont typeface="Arial" pitchFamily="34" charset="0"/>
              <a:buChar char="•"/>
            </a:pPr>
            <a:endParaRPr lang="en-US" sz="2200" dirty="0"/>
          </a:p>
          <a:p>
            <a:pPr>
              <a:buFont typeface="Arial" pitchFamily="34" charset="0"/>
              <a:buChar char="•"/>
            </a:pPr>
            <a:r>
              <a:rPr lang="en-US" sz="2200" dirty="0"/>
              <a:t> </a:t>
            </a:r>
            <a:r>
              <a:rPr lang="en-US" sz="2200" u="sng" dirty="0">
                <a:solidFill>
                  <a:srgbClr val="FF0000"/>
                </a:solidFill>
              </a:rPr>
              <a:t>Neutrinos</a:t>
            </a:r>
          </a:p>
          <a:p>
            <a:pPr>
              <a:buFont typeface="Arial" pitchFamily="34" charset="0"/>
              <a:buChar char="•"/>
            </a:pPr>
            <a:r>
              <a:rPr lang="en-US" sz="2200" dirty="0"/>
              <a:t> Polarization</a:t>
            </a:r>
          </a:p>
          <a:p>
            <a:pPr>
              <a:buFont typeface="Arial" pitchFamily="34" charset="0"/>
              <a:buChar char="•"/>
            </a:pPr>
            <a:r>
              <a:rPr lang="en-US" sz="2200" dirty="0"/>
              <a:t> Variability</a:t>
            </a:r>
          </a:p>
        </p:txBody>
      </p:sp>
    </p:spTree>
    <p:extLst>
      <p:ext uri="{BB962C8B-B14F-4D97-AF65-F5344CB8AC3E}">
        <p14:creationId xmlns:p14="http://schemas.microsoft.com/office/powerpoint/2010/main" val="804067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/>
      <p:bldP spid="8" grpId="0" animBg="1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4E5DF7B-9D61-1EBF-1EE8-5B8E36A1E9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31" y="1152727"/>
            <a:ext cx="8937938" cy="455254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006073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u="sng" dirty="0">
                <a:solidFill>
                  <a:srgbClr val="002060"/>
                </a:solidFill>
              </a:rPr>
              <a:t>Origin of </a:t>
            </a:r>
            <a:r>
              <a:rPr lang="en-US" u="sng" dirty="0" err="1">
                <a:solidFill>
                  <a:srgbClr val="002060"/>
                </a:solidFill>
              </a:rPr>
              <a:t>IceCube</a:t>
            </a:r>
            <a:r>
              <a:rPr lang="en-US" u="sng" dirty="0">
                <a:solidFill>
                  <a:srgbClr val="002060"/>
                </a:solidFill>
              </a:rPr>
              <a:t>-Detected Neutrinos</a:t>
            </a:r>
            <a:endParaRPr lang="en-ZA" sz="3200" u="sng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756" y="5858470"/>
            <a:ext cx="904096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dirty="0">
                <a:solidFill>
                  <a:srgbClr val="002060"/>
                </a:solidFill>
              </a:rPr>
              <a:t>Significant correlation of </a:t>
            </a:r>
            <a:r>
              <a:rPr lang="en-US" dirty="0" err="1">
                <a:solidFill>
                  <a:srgbClr val="002060"/>
                </a:solidFill>
              </a:rPr>
              <a:t>IceCube</a:t>
            </a:r>
            <a:r>
              <a:rPr lang="en-US" dirty="0">
                <a:solidFill>
                  <a:srgbClr val="002060"/>
                </a:solidFill>
              </a:rPr>
              <a:t> neutrinos with </a:t>
            </a:r>
            <a:r>
              <a:rPr lang="en-US" dirty="0">
                <a:solidFill>
                  <a:srgbClr val="002060"/>
                </a:solidFill>
                <a:latin typeface="Symbol" panose="05050102010706020507" pitchFamily="18" charset="2"/>
              </a:rPr>
              <a:t>g</a:t>
            </a:r>
            <a:r>
              <a:rPr lang="en-US" dirty="0">
                <a:solidFill>
                  <a:srgbClr val="002060"/>
                </a:solidFill>
              </a:rPr>
              <a:t>-ray (Fermi-LAT) </a:t>
            </a:r>
            <a:r>
              <a:rPr lang="en-US" b="1" dirty="0">
                <a:solidFill>
                  <a:srgbClr val="002060"/>
                </a:solidFill>
              </a:rPr>
              <a:t>blazars</a:t>
            </a:r>
            <a:r>
              <a:rPr lang="en-US" dirty="0">
                <a:solidFill>
                  <a:srgbClr val="002060"/>
                </a:solidFill>
              </a:rPr>
              <a:t> (chance coincidence probability p = 6</a:t>
            </a:r>
            <a:r>
              <a:rPr lang="en-US" dirty="0">
                <a:solidFill>
                  <a:srgbClr val="002060"/>
                </a:solidFill>
                <a:cs typeface="Arial" panose="020B0604020202020204" pitchFamily="34" charset="0"/>
              </a:rPr>
              <a:t>∙</a:t>
            </a:r>
            <a:r>
              <a:rPr lang="en-US" dirty="0">
                <a:solidFill>
                  <a:srgbClr val="002060"/>
                </a:solidFill>
              </a:rPr>
              <a:t>10</a:t>
            </a:r>
            <a:r>
              <a:rPr lang="en-US" baseline="30000" dirty="0">
                <a:solidFill>
                  <a:srgbClr val="002060"/>
                </a:solidFill>
              </a:rPr>
              <a:t>-7</a:t>
            </a:r>
            <a:r>
              <a:rPr lang="en-US" dirty="0">
                <a:solidFill>
                  <a:srgbClr val="002060"/>
                </a:solidFill>
                <a:cs typeface="Arial" panose="020B0604020202020204" pitchFamily="34" charset="0"/>
              </a:rPr>
              <a:t>) </a:t>
            </a:r>
          </a:p>
          <a:p>
            <a:pPr algn="ctr">
              <a:defRPr/>
            </a:pPr>
            <a:r>
              <a:rPr lang="en-US" dirty="0">
                <a:solidFill>
                  <a:srgbClr val="002060"/>
                </a:solidFill>
                <a:cs typeface="Arial" panose="020B0604020202020204" pitchFamily="34" charset="0"/>
              </a:rPr>
              <a:t>– but can not be responsible for all </a:t>
            </a:r>
            <a:r>
              <a:rPr lang="en-US" dirty="0" err="1">
                <a:solidFill>
                  <a:srgbClr val="002060"/>
                </a:solidFill>
                <a:cs typeface="Arial" panose="020B0604020202020204" pitchFamily="34" charset="0"/>
              </a:rPr>
              <a:t>IceCube</a:t>
            </a:r>
            <a:r>
              <a:rPr lang="en-US" dirty="0">
                <a:solidFill>
                  <a:srgbClr val="002060"/>
                </a:solidFill>
                <a:cs typeface="Arial" panose="020B0604020202020204" pitchFamily="34" charset="0"/>
              </a:rPr>
              <a:t> neutrinos (e.g., Murase et al. 2018)</a:t>
            </a:r>
            <a:endParaRPr lang="en-ZA" dirty="0">
              <a:solidFill>
                <a:srgbClr val="00206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33696D6-C4DF-C39E-C4D9-F47F64E2D6BA}"/>
              </a:ext>
            </a:extLst>
          </p:cNvPr>
          <p:cNvSpPr txBox="1"/>
          <p:nvPr/>
        </p:nvSpPr>
        <p:spPr>
          <a:xfrm>
            <a:off x="6693031" y="5090474"/>
            <a:ext cx="2139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/>
              <a:t>(Buson et al. 2022)</a:t>
            </a:r>
          </a:p>
        </p:txBody>
      </p:sp>
    </p:spTree>
    <p:extLst>
      <p:ext uri="{BB962C8B-B14F-4D97-AF65-F5344CB8AC3E}">
        <p14:creationId xmlns:p14="http://schemas.microsoft.com/office/powerpoint/2010/main" val="8958562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006073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u="sng" dirty="0">
                <a:solidFill>
                  <a:srgbClr val="002060"/>
                </a:solidFill>
              </a:rPr>
              <a:t>Origin of </a:t>
            </a:r>
            <a:r>
              <a:rPr lang="en-US" u="sng" dirty="0" err="1">
                <a:solidFill>
                  <a:srgbClr val="002060"/>
                </a:solidFill>
              </a:rPr>
              <a:t>IceCube</a:t>
            </a:r>
            <a:r>
              <a:rPr lang="en-US" u="sng" dirty="0">
                <a:solidFill>
                  <a:srgbClr val="002060"/>
                </a:solidFill>
              </a:rPr>
              <a:t>-Detected Neutrinos</a:t>
            </a:r>
            <a:endParaRPr lang="en-ZA" sz="3200" u="sng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3708" y="5775726"/>
            <a:ext cx="701364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dirty="0">
                <a:solidFill>
                  <a:srgbClr val="002060"/>
                </a:solidFill>
              </a:rPr>
              <a:t>Also: Correlation with radio-loud blazars </a:t>
            </a:r>
          </a:p>
          <a:p>
            <a:pPr algn="ctr">
              <a:defRPr/>
            </a:pPr>
            <a:r>
              <a:rPr lang="en-US" sz="2000" dirty="0">
                <a:solidFill>
                  <a:srgbClr val="002060"/>
                </a:solidFill>
              </a:rPr>
              <a:t>(chance-coincidence probability of p = 3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en-US" sz="2000" dirty="0">
                <a:solidFill>
                  <a:srgbClr val="002060"/>
                </a:solidFill>
                <a:cs typeface="Arial" panose="020B0604020202020204" pitchFamily="34" charset="0"/>
              </a:rPr>
              <a:t>10</a:t>
            </a:r>
            <a:r>
              <a:rPr lang="en-US" sz="2000" baseline="30000" dirty="0">
                <a:solidFill>
                  <a:srgbClr val="002060"/>
                </a:solidFill>
                <a:cs typeface="Arial" panose="020B0604020202020204" pitchFamily="34" charset="0"/>
              </a:rPr>
              <a:t>-4</a:t>
            </a:r>
            <a:r>
              <a:rPr lang="en-US" sz="2000" dirty="0">
                <a:solidFill>
                  <a:srgbClr val="002060"/>
                </a:solidFill>
                <a:cs typeface="Arial" panose="020B0604020202020204" pitchFamily="34" charset="0"/>
              </a:rPr>
              <a:t>)</a:t>
            </a:r>
          </a:p>
          <a:p>
            <a:pPr algn="ctr">
              <a:defRPr/>
            </a:pPr>
            <a:r>
              <a:rPr lang="en-US" sz="2000" dirty="0">
                <a:solidFill>
                  <a:srgbClr val="002060"/>
                </a:solidFill>
                <a:cs typeface="Arial" panose="020B0604020202020204" pitchFamily="34" charset="0"/>
              </a:rPr>
              <a:t>(</a:t>
            </a:r>
            <a:r>
              <a:rPr lang="en-US" sz="2000" dirty="0" err="1">
                <a:solidFill>
                  <a:srgbClr val="002060"/>
                </a:solidFill>
                <a:cs typeface="Arial" panose="020B0604020202020204" pitchFamily="34" charset="0"/>
              </a:rPr>
              <a:t>Plavin</a:t>
            </a:r>
            <a:r>
              <a:rPr lang="en-US" sz="2000" dirty="0">
                <a:solidFill>
                  <a:srgbClr val="002060"/>
                </a:solidFill>
                <a:cs typeface="Arial" panose="020B0604020202020204" pitchFamily="34" charset="0"/>
              </a:rPr>
              <a:t> et al.  2020, 2021, 2022)</a:t>
            </a:r>
            <a:endParaRPr lang="en-ZA" sz="2000" dirty="0">
              <a:solidFill>
                <a:srgbClr val="00206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33696D6-C4DF-C39E-C4D9-F47F64E2D6BA}"/>
              </a:ext>
            </a:extLst>
          </p:cNvPr>
          <p:cNvSpPr txBox="1"/>
          <p:nvPr/>
        </p:nvSpPr>
        <p:spPr>
          <a:xfrm>
            <a:off x="6693031" y="5090474"/>
            <a:ext cx="2139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/>
              <a:t>(Buson et al. 2022)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474FA0-62D3-8B0B-3F89-B4646188D6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57008"/>
            <a:ext cx="9144000" cy="414398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0F9E5B7-E3BF-8676-4EC2-10B8FFCBFB62}"/>
              </a:ext>
            </a:extLst>
          </p:cNvPr>
          <p:cNvSpPr txBox="1"/>
          <p:nvPr/>
        </p:nvSpPr>
        <p:spPr>
          <a:xfrm>
            <a:off x="6621695" y="5049289"/>
            <a:ext cx="2139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/>
              <a:t>(</a:t>
            </a:r>
            <a:r>
              <a:rPr lang="en-ZA" dirty="0" err="1"/>
              <a:t>Plavin</a:t>
            </a:r>
            <a:r>
              <a:rPr lang="en-ZA" dirty="0"/>
              <a:t> et al. 2022)</a:t>
            </a:r>
          </a:p>
        </p:txBody>
      </p:sp>
    </p:spTree>
    <p:extLst>
      <p:ext uri="{BB962C8B-B14F-4D97-AF65-F5344CB8AC3E}">
        <p14:creationId xmlns:p14="http://schemas.microsoft.com/office/powerpoint/2010/main" val="18586763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42732-62BD-1369-B69D-B80DFA825B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" y="152400"/>
            <a:ext cx="8991600" cy="1325562"/>
          </a:xfrm>
        </p:spPr>
        <p:txBody>
          <a:bodyPr/>
          <a:lstStyle/>
          <a:p>
            <a:r>
              <a:rPr lang="en-ZA" u="sng" dirty="0">
                <a:solidFill>
                  <a:srgbClr val="002060"/>
                </a:solidFill>
              </a:rPr>
              <a:t>Basic ingredients of hadronic jet multi-messenger emission models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2CE4FF-9294-666F-3924-5BE8E2D413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752600"/>
            <a:ext cx="8229600" cy="4953000"/>
          </a:xfrm>
        </p:spPr>
        <p:txBody>
          <a:bodyPr/>
          <a:lstStyle/>
          <a:p>
            <a:r>
              <a:rPr lang="en-ZA" sz="2400" dirty="0"/>
              <a:t>Particle acceleration/injection </a:t>
            </a:r>
            <a:r>
              <a:rPr lang="en-ZA" sz="1800" dirty="0">
                <a:solidFill>
                  <a:srgbClr val="002060"/>
                </a:solidFill>
              </a:rPr>
              <a:t>(usually modelled as instantaneous injection; 2</a:t>
            </a:r>
            <a:r>
              <a:rPr lang="en-ZA" sz="1800" baseline="30000" dirty="0">
                <a:solidFill>
                  <a:srgbClr val="002060"/>
                </a:solidFill>
              </a:rPr>
              <a:t>nd</a:t>
            </a:r>
            <a:r>
              <a:rPr lang="en-ZA" sz="1800" dirty="0">
                <a:solidFill>
                  <a:srgbClr val="002060"/>
                </a:solidFill>
              </a:rPr>
              <a:t>-order [stochastic] acceleration included in some models/codes)</a:t>
            </a:r>
          </a:p>
          <a:p>
            <a:pPr marL="0" indent="0">
              <a:buNone/>
            </a:pPr>
            <a:endParaRPr lang="en-ZA" sz="800" dirty="0"/>
          </a:p>
          <a:p>
            <a:r>
              <a:rPr lang="en-ZA" sz="2400" dirty="0"/>
              <a:t>Particle interaction / radiation modules </a:t>
            </a:r>
            <a:r>
              <a:rPr lang="en-ZA" sz="1800" dirty="0">
                <a:solidFill>
                  <a:srgbClr val="002060"/>
                </a:solidFill>
              </a:rPr>
              <a:t>(synchrotron, SSC, EC standard, but differences in </a:t>
            </a:r>
            <a:r>
              <a:rPr lang="en-ZA" sz="1800" dirty="0" err="1">
                <a:solidFill>
                  <a:srgbClr val="002060"/>
                </a:solidFill>
              </a:rPr>
              <a:t>p</a:t>
            </a:r>
            <a:r>
              <a:rPr lang="en-ZA" sz="1800" dirty="0" err="1">
                <a:solidFill>
                  <a:srgbClr val="002060"/>
                </a:solidFill>
                <a:latin typeface="Symbol" panose="05050102010706020507" pitchFamily="18" charset="2"/>
              </a:rPr>
              <a:t>g</a:t>
            </a:r>
            <a:r>
              <a:rPr lang="en-ZA" sz="1800" dirty="0">
                <a:solidFill>
                  <a:srgbClr val="002060"/>
                </a:solidFill>
              </a:rPr>
              <a:t> interactions and cascades)</a:t>
            </a:r>
          </a:p>
          <a:p>
            <a:pPr marL="0" indent="0">
              <a:buNone/>
            </a:pPr>
            <a:endParaRPr lang="en-ZA" sz="800" dirty="0">
              <a:latin typeface="Symbol" panose="05050102010706020507" pitchFamily="18" charset="2"/>
            </a:endParaRPr>
          </a:p>
          <a:p>
            <a:r>
              <a:rPr lang="en-ZA" sz="2400" dirty="0"/>
              <a:t>Secondary particle (</a:t>
            </a:r>
            <a:r>
              <a:rPr lang="en-ZA" sz="2400" dirty="0" err="1"/>
              <a:t>pions</a:t>
            </a:r>
            <a:r>
              <a:rPr lang="en-ZA" sz="2400" dirty="0"/>
              <a:t>, muons, </a:t>
            </a:r>
            <a:r>
              <a:rPr lang="en-ZA" sz="2400" dirty="0" err="1"/>
              <a:t>neutronos</a:t>
            </a:r>
            <a:r>
              <a:rPr lang="en-ZA" sz="2400" dirty="0"/>
              <a:t>, electron-positron pair) production </a:t>
            </a:r>
            <a:r>
              <a:rPr lang="en-ZA" sz="1800" dirty="0">
                <a:solidFill>
                  <a:srgbClr val="002060"/>
                </a:solidFill>
              </a:rPr>
              <a:t>(MC vs. semi-analytical templates)</a:t>
            </a:r>
          </a:p>
          <a:p>
            <a:pPr marL="0" indent="0">
              <a:buNone/>
            </a:pPr>
            <a:endParaRPr lang="en-ZA" sz="800" dirty="0"/>
          </a:p>
          <a:p>
            <a:r>
              <a:rPr lang="en-ZA" sz="2400" dirty="0"/>
              <a:t>Radiative transport (emission / absorption / scattering) </a:t>
            </a:r>
            <a:r>
              <a:rPr lang="en-ZA" sz="1800" dirty="0">
                <a:solidFill>
                  <a:srgbClr val="002060"/>
                </a:solidFill>
              </a:rPr>
              <a:t>(geometry-dependent in multi-zone / extended jet models; polarization?)</a:t>
            </a:r>
          </a:p>
          <a:p>
            <a:pPr marL="0" indent="0">
              <a:buNone/>
            </a:pPr>
            <a:endParaRPr lang="en-ZA" sz="800" dirty="0"/>
          </a:p>
          <a:p>
            <a:r>
              <a:rPr lang="en-ZA" sz="2400" dirty="0"/>
              <a:t>Evolution of particle distributions (re-acceleration / cooling / escape) </a:t>
            </a:r>
            <a:r>
              <a:rPr lang="en-ZA" sz="1800" dirty="0">
                <a:solidFill>
                  <a:srgbClr val="002060"/>
                </a:solidFill>
              </a:rPr>
              <a:t>(usually through solutions to Fokker-Planck equations)</a:t>
            </a:r>
          </a:p>
          <a:p>
            <a:endParaRPr lang="en-ZA" dirty="0"/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275547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65079"/>
            <a:ext cx="7886700" cy="83502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800" u="sng" dirty="0">
                <a:solidFill>
                  <a:srgbClr val="002060"/>
                </a:solidFill>
              </a:rPr>
              <a:t>Basics of Neutrino Production</a:t>
            </a:r>
            <a:endParaRPr lang="en-ZA" sz="4800" u="sng" dirty="0">
              <a:solidFill>
                <a:srgbClr val="002060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76200" y="900102"/>
            <a:ext cx="8141643" cy="59578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  <a:p>
            <a:r>
              <a:rPr lang="en-US" dirty="0"/>
              <a:t>p + p (N) → p + </a:t>
            </a:r>
            <a:r>
              <a:rPr lang="en-US" dirty="0" err="1"/>
              <a:t>p/n</a:t>
            </a:r>
            <a:r>
              <a:rPr lang="en-US" dirty="0"/>
              <a:t> + n</a:t>
            </a:r>
            <a:r>
              <a:rPr lang="en-US" baseline="-25000" dirty="0"/>
              <a:t>0</a:t>
            </a:r>
            <a:r>
              <a:rPr lang="en-US" dirty="0">
                <a:latin typeface="Symbol" panose="05050102010706020507" pitchFamily="18" charset="2"/>
              </a:rPr>
              <a:t>p</a:t>
            </a:r>
            <a:r>
              <a:rPr lang="en-US" baseline="30000" dirty="0"/>
              <a:t>0 </a:t>
            </a:r>
            <a:r>
              <a:rPr lang="en-US" dirty="0"/>
              <a:t> + </a:t>
            </a:r>
            <a:r>
              <a:rPr lang="en-US" dirty="0" err="1"/>
              <a:t>n</a:t>
            </a:r>
            <a:r>
              <a:rPr lang="en-US" baseline="-25000" dirty="0" err="1"/>
              <a:t>+</a:t>
            </a:r>
            <a:r>
              <a:rPr lang="en-US" dirty="0" err="1">
                <a:latin typeface="Symbol" panose="05050102010706020507" pitchFamily="18" charset="2"/>
              </a:rPr>
              <a:t>p</a:t>
            </a:r>
            <a:r>
              <a:rPr lang="en-US" baseline="30000" dirty="0"/>
              <a:t>+</a:t>
            </a:r>
            <a:r>
              <a:rPr lang="en-US" dirty="0"/>
              <a:t> + n</a:t>
            </a:r>
            <a:r>
              <a:rPr lang="en-US" baseline="-25000" dirty="0"/>
              <a:t>-</a:t>
            </a:r>
            <a:r>
              <a:rPr lang="en-US" dirty="0">
                <a:latin typeface="Symbol" panose="05050102010706020507" pitchFamily="18" charset="2"/>
              </a:rPr>
              <a:t>p</a:t>
            </a:r>
            <a:r>
              <a:rPr lang="en-US" baseline="30000" dirty="0"/>
              <a:t>-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p + </a:t>
            </a:r>
            <a:r>
              <a:rPr lang="en-US" dirty="0">
                <a:latin typeface="Symbol" panose="05050102010706020507" pitchFamily="18" charset="2"/>
              </a:rPr>
              <a:t>g</a:t>
            </a:r>
            <a:r>
              <a:rPr lang="en-US" dirty="0"/>
              <a:t> → p + </a:t>
            </a:r>
            <a:r>
              <a:rPr lang="en-US" dirty="0">
                <a:latin typeface="Symbol" panose="05050102010706020507" pitchFamily="18" charset="2"/>
              </a:rPr>
              <a:t>p</a:t>
            </a:r>
            <a:r>
              <a:rPr lang="en-US" baseline="30000" dirty="0"/>
              <a:t>0</a:t>
            </a:r>
            <a:r>
              <a:rPr lang="en-US" dirty="0"/>
              <a:t>      (2/3)    </a:t>
            </a:r>
          </a:p>
          <a:p>
            <a:pPr marL="0" indent="0">
              <a:buNone/>
            </a:pPr>
            <a:r>
              <a:rPr lang="en-US" dirty="0"/>
              <a:t>         or   n + </a:t>
            </a:r>
            <a:r>
              <a:rPr lang="en-US" dirty="0">
                <a:latin typeface="Symbol" panose="05050102010706020507" pitchFamily="18" charset="2"/>
              </a:rPr>
              <a:t>p</a:t>
            </a:r>
            <a:r>
              <a:rPr lang="en-US" baseline="30000" dirty="0"/>
              <a:t>+  </a:t>
            </a:r>
            <a:r>
              <a:rPr lang="en-US" dirty="0"/>
              <a:t>     (1/3)</a:t>
            </a:r>
            <a:r>
              <a:rPr lang="en-US" baseline="30000" dirty="0"/>
              <a:t>              </a:t>
            </a:r>
          </a:p>
          <a:p>
            <a:pPr marL="0" indent="0">
              <a:buNone/>
            </a:pPr>
            <a:endParaRPr lang="en-US" baseline="300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>
                <a:latin typeface="Symbol" panose="05050102010706020507" pitchFamily="18" charset="2"/>
              </a:rPr>
              <a:t>	</a:t>
            </a:r>
            <a:r>
              <a:rPr lang="en-US" dirty="0">
                <a:solidFill>
                  <a:schemeClr val="tx2"/>
                </a:solidFill>
                <a:latin typeface="Symbol" panose="05050102010706020507" pitchFamily="18" charset="2"/>
              </a:rPr>
              <a:t>	p</a:t>
            </a:r>
            <a:r>
              <a:rPr lang="en-US" baseline="30000" dirty="0">
                <a:solidFill>
                  <a:schemeClr val="tx2"/>
                </a:solidFill>
              </a:rPr>
              <a:t>0</a:t>
            </a:r>
            <a:r>
              <a:rPr lang="en-US" dirty="0">
                <a:solidFill>
                  <a:schemeClr val="tx2"/>
                </a:solidFill>
              </a:rPr>
              <a:t> → 2</a:t>
            </a:r>
            <a:r>
              <a:rPr lang="en-US" dirty="0">
                <a:solidFill>
                  <a:schemeClr val="tx2"/>
                </a:solidFill>
                <a:latin typeface="Symbol" panose="05050102010706020507" pitchFamily="18" charset="2"/>
              </a:rPr>
              <a:t>g</a:t>
            </a:r>
            <a:endParaRPr lang="en-US" baseline="-25000" dirty="0">
              <a:solidFill>
                <a:schemeClr val="tx2"/>
              </a:solidFill>
              <a:latin typeface="Symbol" panose="05050102010706020507" pitchFamily="18" charset="2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tx2"/>
                </a:solidFill>
                <a:latin typeface="Symbol" panose="05050102010706020507" pitchFamily="18" charset="2"/>
              </a:rPr>
              <a:t>		p</a:t>
            </a:r>
            <a:r>
              <a:rPr lang="en-US" baseline="30000" dirty="0">
                <a:solidFill>
                  <a:schemeClr val="tx2"/>
                </a:solidFill>
              </a:rPr>
              <a:t>+</a:t>
            </a:r>
            <a:r>
              <a:rPr lang="en-US" dirty="0">
                <a:solidFill>
                  <a:schemeClr val="tx2"/>
                </a:solidFill>
              </a:rPr>
              <a:t> → </a:t>
            </a:r>
            <a:r>
              <a:rPr lang="en-US" dirty="0">
                <a:solidFill>
                  <a:schemeClr val="tx2"/>
                </a:solidFill>
                <a:latin typeface="Symbol" panose="05050102010706020507" pitchFamily="18" charset="2"/>
              </a:rPr>
              <a:t>m</a:t>
            </a:r>
            <a:r>
              <a:rPr lang="en-US" baseline="30000" dirty="0">
                <a:solidFill>
                  <a:schemeClr val="tx2"/>
                </a:solidFill>
              </a:rPr>
              <a:t>+</a:t>
            </a:r>
            <a:r>
              <a:rPr lang="en-US" dirty="0">
                <a:solidFill>
                  <a:schemeClr val="tx2"/>
                </a:solidFill>
              </a:rPr>
              <a:t> + </a:t>
            </a:r>
            <a:r>
              <a:rPr lang="en-US" dirty="0">
                <a:solidFill>
                  <a:schemeClr val="tx2"/>
                </a:solidFill>
                <a:latin typeface="Symbol" panose="05050102010706020507" pitchFamily="18" charset="2"/>
              </a:rPr>
              <a:t>n</a:t>
            </a:r>
            <a:r>
              <a:rPr lang="en-US" baseline="-25000" dirty="0">
                <a:solidFill>
                  <a:schemeClr val="tx2"/>
                </a:solidFill>
                <a:latin typeface="Symbol" panose="05050102010706020507" pitchFamily="18" charset="2"/>
              </a:rPr>
              <a:t>m		</a:t>
            </a:r>
            <a:r>
              <a:rPr lang="en-US" dirty="0">
                <a:solidFill>
                  <a:schemeClr val="tx2"/>
                </a:solidFill>
                <a:latin typeface="Symbol" panose="05050102010706020507" pitchFamily="18" charset="2"/>
              </a:rPr>
              <a:t>t = 2.55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×</a:t>
            </a:r>
            <a:r>
              <a:rPr lang="en-US" dirty="0">
                <a:solidFill>
                  <a:schemeClr val="tx2"/>
                </a:solidFill>
                <a:latin typeface="Symbol" panose="05050102010706020507" pitchFamily="18" charset="2"/>
              </a:rPr>
              <a:t>10</a:t>
            </a:r>
            <a:r>
              <a:rPr lang="en-US" baseline="30000" dirty="0">
                <a:solidFill>
                  <a:schemeClr val="tx2"/>
                </a:solidFill>
                <a:latin typeface="Symbol" panose="05050102010706020507" pitchFamily="18" charset="2"/>
              </a:rPr>
              <a:t>-8</a:t>
            </a:r>
            <a:r>
              <a:rPr lang="en-US" dirty="0">
                <a:solidFill>
                  <a:schemeClr val="tx2"/>
                </a:solidFill>
                <a:latin typeface="Symbol" panose="05050102010706020507" pitchFamily="18" charset="2"/>
              </a:rPr>
              <a:t> </a:t>
            </a:r>
            <a:r>
              <a:rPr lang="en-US" dirty="0">
                <a:solidFill>
                  <a:schemeClr val="tx2"/>
                </a:solidFill>
              </a:rPr>
              <a:t>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tx2"/>
                </a:solidFill>
                <a:latin typeface="Symbol" panose="05050102010706020507" pitchFamily="18" charset="2"/>
              </a:rPr>
              <a:t>		p</a:t>
            </a:r>
            <a:r>
              <a:rPr lang="en-US" baseline="30000" dirty="0">
                <a:solidFill>
                  <a:schemeClr val="tx2"/>
                </a:solidFill>
              </a:rPr>
              <a:t>-</a:t>
            </a:r>
            <a:r>
              <a:rPr lang="en-US" dirty="0">
                <a:solidFill>
                  <a:schemeClr val="tx2"/>
                </a:solidFill>
              </a:rPr>
              <a:t> → </a:t>
            </a:r>
            <a:r>
              <a:rPr lang="en-US" dirty="0">
                <a:solidFill>
                  <a:schemeClr val="tx2"/>
                </a:solidFill>
                <a:latin typeface="Symbol" panose="05050102010706020507" pitchFamily="18" charset="2"/>
              </a:rPr>
              <a:t>m</a:t>
            </a:r>
            <a:r>
              <a:rPr lang="en-US" baseline="30000" dirty="0">
                <a:solidFill>
                  <a:schemeClr val="tx2"/>
                </a:solidFill>
              </a:rPr>
              <a:t>-</a:t>
            </a:r>
            <a:r>
              <a:rPr lang="en-US" dirty="0">
                <a:solidFill>
                  <a:schemeClr val="tx2"/>
                </a:solidFill>
              </a:rPr>
              <a:t> + </a:t>
            </a:r>
            <a:r>
              <a:rPr lang="en-US" dirty="0">
                <a:solidFill>
                  <a:schemeClr val="tx2"/>
                </a:solidFill>
                <a:latin typeface="Symbol" panose="05050102010706020507" pitchFamily="18" charset="2"/>
              </a:rPr>
              <a:t>n</a:t>
            </a:r>
            <a:r>
              <a:rPr lang="en-US" baseline="-25000" dirty="0">
                <a:solidFill>
                  <a:schemeClr val="tx2"/>
                </a:solidFill>
                <a:latin typeface="Symbol" panose="05050102010706020507" pitchFamily="18" charset="2"/>
              </a:rPr>
              <a:t>m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	</a:t>
            </a:r>
            <a:r>
              <a:rPr lang="en-US" dirty="0">
                <a:solidFill>
                  <a:srgbClr val="00B050"/>
                </a:solidFill>
              </a:rPr>
              <a:t>	</a:t>
            </a:r>
            <a:r>
              <a:rPr lang="en-US" dirty="0">
                <a:solidFill>
                  <a:srgbClr val="00B050"/>
                </a:solidFill>
                <a:latin typeface="Symbol" panose="05050102010706020507" pitchFamily="18" charset="2"/>
              </a:rPr>
              <a:t>m</a:t>
            </a:r>
            <a:r>
              <a:rPr lang="en-US" baseline="30000" dirty="0">
                <a:solidFill>
                  <a:srgbClr val="00B050"/>
                </a:solidFill>
              </a:rPr>
              <a:t>+</a:t>
            </a:r>
            <a:r>
              <a:rPr lang="en-US" dirty="0">
                <a:solidFill>
                  <a:srgbClr val="00B050"/>
                </a:solidFill>
              </a:rPr>
              <a:t> → e</a:t>
            </a:r>
            <a:r>
              <a:rPr lang="en-US" baseline="30000" dirty="0">
                <a:solidFill>
                  <a:srgbClr val="00B050"/>
                </a:solidFill>
              </a:rPr>
              <a:t>+</a:t>
            </a:r>
            <a:r>
              <a:rPr lang="en-US" dirty="0">
                <a:solidFill>
                  <a:srgbClr val="00B050"/>
                </a:solidFill>
              </a:rPr>
              <a:t> + </a:t>
            </a:r>
            <a:r>
              <a:rPr lang="en-US" dirty="0">
                <a:solidFill>
                  <a:srgbClr val="00B050"/>
                </a:solidFill>
                <a:latin typeface="Symbol" panose="05050102010706020507" pitchFamily="18" charset="2"/>
              </a:rPr>
              <a:t>n</a:t>
            </a:r>
            <a:r>
              <a:rPr lang="en-US" baseline="-25000" dirty="0">
                <a:solidFill>
                  <a:srgbClr val="00B050"/>
                </a:solidFill>
                <a:latin typeface="Symbol" panose="05050102010706020507" pitchFamily="18" charset="2"/>
              </a:rPr>
              <a:t>m</a:t>
            </a:r>
            <a:r>
              <a:rPr lang="en-US" dirty="0">
                <a:solidFill>
                  <a:srgbClr val="00B050"/>
                </a:solidFill>
                <a:latin typeface="Symbol" panose="05050102010706020507" pitchFamily="18" charset="2"/>
              </a:rPr>
              <a:t> + n</a:t>
            </a:r>
            <a:r>
              <a:rPr lang="en-US" baseline="-25000" dirty="0">
                <a:solidFill>
                  <a:srgbClr val="00B050"/>
                </a:solidFill>
              </a:rPr>
              <a:t>e	</a:t>
            </a:r>
            <a:r>
              <a:rPr lang="en-US" dirty="0">
                <a:solidFill>
                  <a:srgbClr val="00B050"/>
                </a:solidFill>
                <a:latin typeface="Symbol" panose="05050102010706020507" pitchFamily="18" charset="2"/>
              </a:rPr>
              <a:t>          t = 2.2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×</a:t>
            </a:r>
            <a:r>
              <a:rPr lang="en-US" dirty="0">
                <a:solidFill>
                  <a:srgbClr val="00B050"/>
                </a:solidFill>
                <a:latin typeface="Symbol" panose="05050102010706020507" pitchFamily="18" charset="2"/>
              </a:rPr>
              <a:t>10</a:t>
            </a:r>
            <a:r>
              <a:rPr lang="en-US" baseline="30000" dirty="0">
                <a:solidFill>
                  <a:srgbClr val="00B050"/>
                </a:solidFill>
                <a:latin typeface="Symbol" panose="05050102010706020507" pitchFamily="18" charset="2"/>
              </a:rPr>
              <a:t>-6</a:t>
            </a:r>
            <a:r>
              <a:rPr lang="en-US" dirty="0">
                <a:solidFill>
                  <a:srgbClr val="00B050"/>
                </a:solidFill>
                <a:latin typeface="Symbol" panose="05050102010706020507" pitchFamily="18" charset="2"/>
              </a:rPr>
              <a:t> </a:t>
            </a:r>
            <a:r>
              <a:rPr lang="en-US" dirty="0">
                <a:solidFill>
                  <a:srgbClr val="00B050"/>
                </a:solidFill>
              </a:rPr>
              <a:t>s</a:t>
            </a:r>
            <a:endParaRPr lang="en-US" baseline="-25000" dirty="0">
              <a:solidFill>
                <a:srgbClr val="00B05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>
                <a:solidFill>
                  <a:srgbClr val="00B050"/>
                </a:solidFill>
                <a:latin typeface="Symbol" panose="05050102010706020507" pitchFamily="18" charset="2"/>
              </a:rPr>
              <a:t>		m</a:t>
            </a:r>
            <a:r>
              <a:rPr lang="en-US" baseline="30000" dirty="0">
                <a:solidFill>
                  <a:srgbClr val="00B050"/>
                </a:solidFill>
              </a:rPr>
              <a:t>-</a:t>
            </a:r>
            <a:r>
              <a:rPr lang="en-US" dirty="0">
                <a:solidFill>
                  <a:srgbClr val="00B050"/>
                </a:solidFill>
              </a:rPr>
              <a:t> → e</a:t>
            </a:r>
            <a:r>
              <a:rPr lang="en-US" baseline="30000" dirty="0">
                <a:solidFill>
                  <a:srgbClr val="00B050"/>
                </a:solidFill>
              </a:rPr>
              <a:t>-</a:t>
            </a:r>
            <a:r>
              <a:rPr lang="en-US" dirty="0">
                <a:solidFill>
                  <a:srgbClr val="00B050"/>
                </a:solidFill>
              </a:rPr>
              <a:t> + </a:t>
            </a:r>
            <a:r>
              <a:rPr lang="en-US" dirty="0">
                <a:solidFill>
                  <a:srgbClr val="00B050"/>
                </a:solidFill>
                <a:latin typeface="Symbol" panose="05050102010706020507" pitchFamily="18" charset="2"/>
              </a:rPr>
              <a:t>n</a:t>
            </a:r>
            <a:r>
              <a:rPr lang="en-US" baseline="-25000" dirty="0">
                <a:solidFill>
                  <a:srgbClr val="00B050"/>
                </a:solidFill>
                <a:latin typeface="Symbol" panose="05050102010706020507" pitchFamily="18" charset="2"/>
              </a:rPr>
              <a:t>m</a:t>
            </a:r>
            <a:r>
              <a:rPr lang="en-US" dirty="0">
                <a:solidFill>
                  <a:srgbClr val="00B050"/>
                </a:solidFill>
                <a:latin typeface="Symbol" panose="05050102010706020507" pitchFamily="18" charset="2"/>
              </a:rPr>
              <a:t> + n</a:t>
            </a:r>
            <a:r>
              <a:rPr lang="en-US" baseline="-25000" dirty="0">
                <a:solidFill>
                  <a:srgbClr val="00B050"/>
                </a:solidFill>
              </a:rPr>
              <a:t>e</a:t>
            </a:r>
            <a:endParaRPr lang="en-ZA" baseline="-25000" dirty="0">
              <a:solidFill>
                <a:srgbClr val="00B05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ZA" baseline="-25000" dirty="0"/>
          </a:p>
        </p:txBody>
      </p:sp>
      <p:sp>
        <p:nvSpPr>
          <p:cNvPr id="5" name="TextBox 4"/>
          <p:cNvSpPr txBox="1"/>
          <p:nvPr/>
        </p:nvSpPr>
        <p:spPr>
          <a:xfrm>
            <a:off x="6761344" y="1408766"/>
            <a:ext cx="262623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(</a:t>
            </a:r>
            <a:r>
              <a:rPr lang="en-US" sz="2800" dirty="0" err="1">
                <a:latin typeface="Symbol" panose="05050102010706020507" pitchFamily="18" charset="2"/>
              </a:rPr>
              <a:t>s</a:t>
            </a:r>
            <a:r>
              <a:rPr lang="en-US" sz="2800" baseline="-25000" dirty="0" err="1"/>
              <a:t>pp</a:t>
            </a:r>
            <a:r>
              <a:rPr lang="en-US" sz="2800" dirty="0"/>
              <a:t> ~ 0.1 </a:t>
            </a:r>
            <a:r>
              <a:rPr lang="en-US" sz="2800" dirty="0" err="1"/>
              <a:t>mb</a:t>
            </a:r>
            <a:r>
              <a:rPr lang="en-US" sz="2800" dirty="0"/>
              <a:t>)</a:t>
            </a:r>
          </a:p>
          <a:p>
            <a:endParaRPr lang="en-ZA" dirty="0"/>
          </a:p>
        </p:txBody>
      </p:sp>
      <p:sp>
        <p:nvSpPr>
          <p:cNvPr id="6" name="TextBox 5"/>
          <p:cNvSpPr txBox="1"/>
          <p:nvPr/>
        </p:nvSpPr>
        <p:spPr>
          <a:xfrm>
            <a:off x="6728214" y="2510849"/>
            <a:ext cx="21996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(</a:t>
            </a:r>
            <a:r>
              <a:rPr lang="en-US" sz="2800" dirty="0" err="1">
                <a:latin typeface="Symbol" panose="05050102010706020507" pitchFamily="18" charset="2"/>
              </a:rPr>
              <a:t>s</a:t>
            </a:r>
            <a:r>
              <a:rPr lang="en-US" sz="2800" baseline="-25000" dirty="0" err="1"/>
              <a:t>p</a:t>
            </a:r>
            <a:r>
              <a:rPr lang="en-US" sz="2800" baseline="-25000" dirty="0" err="1">
                <a:latin typeface="Symbol" panose="05050102010706020507" pitchFamily="18" charset="2"/>
              </a:rPr>
              <a:t>g</a:t>
            </a:r>
            <a:r>
              <a:rPr lang="en-US" sz="2800" dirty="0"/>
              <a:t> ~ 0.6 </a:t>
            </a:r>
            <a:r>
              <a:rPr lang="en-US" sz="2800" dirty="0" err="1"/>
              <a:t>mb</a:t>
            </a:r>
            <a:r>
              <a:rPr lang="en-US" sz="2800" dirty="0"/>
              <a:t>)</a:t>
            </a:r>
            <a:endParaRPr lang="en-US" sz="2800" baseline="30000" dirty="0"/>
          </a:p>
        </p:txBody>
      </p:sp>
      <p:sp>
        <p:nvSpPr>
          <p:cNvPr id="7" name="Oval 6"/>
          <p:cNvSpPr/>
          <p:nvPr/>
        </p:nvSpPr>
        <p:spPr>
          <a:xfrm>
            <a:off x="3540926" y="4343400"/>
            <a:ext cx="504967" cy="55955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8" name="Oval 7"/>
          <p:cNvSpPr/>
          <p:nvPr/>
        </p:nvSpPr>
        <p:spPr>
          <a:xfrm>
            <a:off x="3541467" y="5363817"/>
            <a:ext cx="504967" cy="55955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9" name="Oval 8"/>
          <p:cNvSpPr/>
          <p:nvPr/>
        </p:nvSpPr>
        <p:spPr>
          <a:xfrm>
            <a:off x="4200221" y="5363817"/>
            <a:ext cx="504967" cy="55955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0" name="Oval 9"/>
          <p:cNvSpPr/>
          <p:nvPr/>
        </p:nvSpPr>
        <p:spPr>
          <a:xfrm>
            <a:off x="3436293" y="4850642"/>
            <a:ext cx="504967" cy="55955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1" name="Oval 10"/>
          <p:cNvSpPr/>
          <p:nvPr/>
        </p:nvSpPr>
        <p:spPr>
          <a:xfrm>
            <a:off x="3455906" y="5882431"/>
            <a:ext cx="504967" cy="55955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2" name="Oval 11"/>
          <p:cNvSpPr/>
          <p:nvPr/>
        </p:nvSpPr>
        <p:spPr>
          <a:xfrm>
            <a:off x="4145571" y="5869042"/>
            <a:ext cx="504967" cy="55955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19693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XPANDSHOWBAR" val="True"/>
  <p:tag name="ANSWERNOWTEXT" val="Answer Now"/>
  <p:tag name="RESPTABLESTYLE" val="0"/>
  <p:tag name="ALLOWDUPLICATES" val="False"/>
  <p:tag name="AUTOADVANCE" val="False"/>
  <p:tag name="STDCHART" val="1"/>
  <p:tag name="BUBBLENAMEVISIBLE" val="True"/>
  <p:tag name="DEFAULTNUMTEAMS" val="5"/>
  <p:tag name="CUSTOMCELLBACKCOLOR2" val="-13395457"/>
  <p:tag name="DISPLAYNAME" val="True"/>
  <p:tag name="GRIDROTATIONINTERVAL" val="2"/>
  <p:tag name="POLLINGCYCLE" val="2"/>
  <p:tag name="INCLUDENONRESPONDERS" val="False"/>
  <p:tag name="ALLOWUSERFEEDBACK" val="True"/>
  <p:tag name="REALTIMEBACKUPPATH" val="(None)"/>
  <p:tag name="ADVANCEDSETTINGSVIEW" val="False"/>
  <p:tag name="FIBDISPLAYKEYWORDS" val="True"/>
  <p:tag name="USESECONDARYMONITOR" val="True"/>
  <p:tag name="RESPCOUNTERSTYLE" val="1"/>
  <p:tag name="NUMRESPONSES" val="1"/>
  <p:tag name="REVIEWONLY" val="False"/>
  <p:tag name="TEAMSINLEADERBOARD" val="5"/>
  <p:tag name="BUBBLEGROUPING" val="3"/>
  <p:tag name="CUSTOMCELLBACKCOLOR3" val="-268652"/>
  <p:tag name="DISPLAYDEVICEID" val="True"/>
  <p:tag name="GRIDPOSITION" val="1"/>
  <p:tag name="MULTIRESPDIVISOR" val="1"/>
  <p:tag name="INCORRECTPOINTVALUE" val="0"/>
  <p:tag name="CHARTSCALE" val="True"/>
  <p:tag name="TPVERSION" val="2008"/>
  <p:tag name="ANSWERNOWSTYLE" val="-1"/>
  <p:tag name="INPUTSOURCE" val="1"/>
  <p:tag name="ROTATIONINTERVAL" val="2"/>
  <p:tag name="BUBBLESIZEVISIBLE" val="True"/>
  <p:tag name="CUSTOMCELLBACKCOLOR1" val="-657956"/>
  <p:tag name="GRIDOPACITY" val="90"/>
  <p:tag name="CHARTLABELS" val="1"/>
  <p:tag name="CORRECTPOINTVALUE" val="100"/>
  <p:tag name="FIBDISPLAYRESULTS" val="True"/>
  <p:tag name="SHOWBARVISIBLE" val="True"/>
  <p:tag name="COUNTDOWNSECONDS" val="10"/>
  <p:tag name="AUTOUPDATEALIASES" val="True"/>
  <p:tag name="CUSTOMGRIDBACKCOLOR" val="-2830136"/>
  <p:tag name="DISPLAYDEVICENUMBER" val="True"/>
  <p:tag name="RESETCHARTS" val="True"/>
  <p:tag name="ZEROBASED" val="False"/>
  <p:tag name="POWERPOINTVERSION" val="10.0"/>
  <p:tag name="BACKUPSESSIONS" val="True"/>
  <p:tag name="MAXRESPONDERS" val="5"/>
  <p:tag name="USESCHEMECOLORS" val="True"/>
  <p:tag name="PARTLISTDEFAULT" val="0"/>
  <p:tag name="FIBNUMRESULTS" val="5"/>
  <p:tag name="RESPCOUNTERFORMAT" val="0"/>
  <p:tag name="BUBBLEVALUEFORMAT" val="0.0"/>
  <p:tag name="GRIDSIZE" val="{Width=800, Height=600}"/>
  <p:tag name="AUTOADJUSTPARTRANGE" val="True"/>
  <p:tag name="BACKUPMAINTENANCE" val="7"/>
  <p:tag name="CUSTOMCELLBACKCOLOR4" val="-8355712"/>
  <p:tag name="REALTIMEBACKUP" val="False"/>
  <p:tag name="CHARTVALUEFORMAT" val="0%"/>
  <p:tag name="CHARTCOLORS" val="2"/>
  <p:tag name="COUNTDOWNSTYLE" val="2"/>
  <p:tag name="INCLUDEPPT" val="True"/>
  <p:tag name="CUSTOMCELLFORECOLOR" val="-16777216"/>
  <p:tag name="PARTICIPANTSINLEADERBOARD" val="5"/>
  <p:tag name="AUTOSIZEGRID" val="True"/>
  <p:tag name="BULLETTYPE" val="3"/>
  <p:tag name="FIBINCLUDEOTHER" val="True"/>
  <p:tag name="DELIMITERS" val="3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D7187DA1174A9489016B38052383439" ma:contentTypeVersion="2" ma:contentTypeDescription="Create a new document." ma:contentTypeScope="" ma:versionID="2fb7d02096d27fea5b5bae7e9e560259">
  <xsd:schema xmlns:xsd="http://www.w3.org/2001/XMLSchema" xmlns:xs="http://www.w3.org/2001/XMLSchema" xmlns:p="http://schemas.microsoft.com/office/2006/metadata/properties" xmlns:ns3="04fbc822-1efc-41fa-8862-623106f38776" targetNamespace="http://schemas.microsoft.com/office/2006/metadata/properties" ma:root="true" ma:fieldsID="9efd4cd060c65fd629e36b3f45f62326" ns3:_="">
    <xsd:import namespace="04fbc822-1efc-41fa-8862-623106f3877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fbc822-1efc-41fa-8862-623106f3877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57B1BDF-6A42-4EEC-8E6A-448239A7968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4fbc822-1efc-41fa-8862-623106f3877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5448EA5-2F30-410E-A48B-8DB4ECD17D7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261F9D0-475B-480A-BBC5-D085170FA8D2}">
  <ds:schemaRefs>
    <ds:schemaRef ds:uri="http://schemas.openxmlformats.org/package/2006/metadata/core-properties"/>
    <ds:schemaRef ds:uri="http://www.w3.org/XML/1998/namespace"/>
    <ds:schemaRef ds:uri="http://schemas.microsoft.com/office/2006/metadata/properties"/>
    <ds:schemaRef ds:uri="http://purl.org/dc/terms/"/>
    <ds:schemaRef ds:uri="http://purl.org/dc/dcmitype/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04fbc822-1efc-41fa-8862-623106f38776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46825</TotalTime>
  <Words>2721</Words>
  <Application>Microsoft Office PowerPoint</Application>
  <PresentationFormat>On-screen Show (4:3)</PresentationFormat>
  <Paragraphs>436</Paragraphs>
  <Slides>43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1" baseType="lpstr">
      <vt:lpstr>ＭＳ Ｐゴシック</vt:lpstr>
      <vt:lpstr>Arial</vt:lpstr>
      <vt:lpstr>Calibri</vt:lpstr>
      <vt:lpstr>Cambria Math</vt:lpstr>
      <vt:lpstr>French Script MT</vt:lpstr>
      <vt:lpstr>Symbol</vt:lpstr>
      <vt:lpstr>Tahoma</vt:lpstr>
      <vt:lpstr>Default Design</vt:lpstr>
      <vt:lpstr>Extragalactic (VHE) Gamma-Ray Sources and Hadronic Models </vt:lpstr>
      <vt:lpstr>Extragalactic VHE Gamma-Ray Sources</vt:lpstr>
      <vt:lpstr>Leptonic Blazar Model</vt:lpstr>
      <vt:lpstr>Hadronic Blazar Models</vt:lpstr>
      <vt:lpstr>Lepto-Hadronic Model Fits  to Blazar SEDs</vt:lpstr>
      <vt:lpstr>Origin of IceCube-Detected Neutrinos</vt:lpstr>
      <vt:lpstr>Origin of IceCube-Detected Neutrinos</vt:lpstr>
      <vt:lpstr>Basic ingredients of hadronic jet multi-messenger emission models</vt:lpstr>
      <vt:lpstr>Basics of Neutrino Production</vt:lpstr>
      <vt:lpstr>Neutrino Production in AGN Jets</vt:lpstr>
      <vt:lpstr>Photo-Pion Production Cross Section</vt:lpstr>
      <vt:lpstr>Photo-Pion Production </vt:lpstr>
      <vt:lpstr>Phohto-pion induced neutrino production in relativistic jets</vt:lpstr>
      <vt:lpstr>Photo-pion production - Energetics</vt:lpstr>
      <vt:lpstr>Photo-pion production –  Origin of Target Photons</vt:lpstr>
      <vt:lpstr>The pg Efficiency Problem</vt:lpstr>
      <vt:lpstr>Modeling Multi-messenger Emissions from photo-pion production</vt:lpstr>
      <vt:lpstr>Modeling Multi-messenger Emissions from photo-pion production</vt:lpstr>
      <vt:lpstr>(Lepto-)Hadronic codes “on the market”</vt:lpstr>
      <vt:lpstr>(Lepto-)Hadronic codes “on the market”</vt:lpstr>
      <vt:lpstr>Recent candidate neutrino blazar modelling results</vt:lpstr>
      <vt:lpstr>Neutrino detection potential from bright blazar flares</vt:lpstr>
      <vt:lpstr>Neutrino detection potential from bright blazar flares</vt:lpstr>
      <vt:lpstr>Dedicated SED modelling of 4 neutrino blazas</vt:lpstr>
      <vt:lpstr>Dedicated SED modelling of 4 neutrino blazars</vt:lpstr>
      <vt:lpstr>Summary</vt:lpstr>
      <vt:lpstr>Thank you!</vt:lpstr>
      <vt:lpstr>Backup</vt:lpstr>
      <vt:lpstr>Blazars</vt:lpstr>
      <vt:lpstr>Blazar Spectral Energy Distributions (SEDs)</vt:lpstr>
      <vt:lpstr>Blazar Classification</vt:lpstr>
      <vt:lpstr>Flux and Polarization Variability</vt:lpstr>
      <vt:lpstr>PowerPoint Presentation</vt:lpstr>
      <vt:lpstr>PowerPoint Presentation</vt:lpstr>
      <vt:lpstr>Neutrino Event Types</vt:lpstr>
      <vt:lpstr>The IceCube Neutrino Spectrum</vt:lpstr>
      <vt:lpstr>Origin of IceCube-Detected Neutrinos</vt:lpstr>
      <vt:lpstr>Origin of IceCube-Detected Neutrinos</vt:lpstr>
      <vt:lpstr>The Eddington Bias</vt:lpstr>
      <vt:lpstr>IceCube-170922A </vt:lpstr>
      <vt:lpstr>IceCube-170922A and TXS 0506+056 </vt:lpstr>
      <vt:lpstr>IceCube-170922A and TXS 0506+056 </vt:lpstr>
      <vt:lpstr>The Neutrino Flare from TXS 0506+056</vt:lpstr>
    </vt:vector>
  </TitlesOfParts>
  <Company>Ohio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Modeling the Spectral Energy Distributions and Variability  of BL Lacertae in 2000</dc:title>
  <dc:creator>Markus Boettcher</dc:creator>
  <cp:lastModifiedBy>MARKUS BÖTTCHER</cp:lastModifiedBy>
  <cp:revision>1441</cp:revision>
  <dcterms:created xsi:type="dcterms:W3CDTF">2003-10-14T13:36:42Z</dcterms:created>
  <dcterms:modified xsi:type="dcterms:W3CDTF">2026-07-21T16:20:59Z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0x0101004D7187DA1174A9489016B38052383439</vt:lpwstr>
  </property>
</Properties>
</file>