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 ContentType="image/tif"/>
  <Default Extension="jpg"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36.JPG" ContentType="image/jpeg"/>
  <Override PartName="/ppt/media/image38.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59.jpg" ContentType="image/jpeg"/>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media/image106.jpg" ContentType="image/jpeg"/>
  <Override PartName="/ppt/media/image107.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Lst>
  <p:notesMasterIdLst>
    <p:notesMasterId r:id="rId42"/>
  </p:notesMasterIdLst>
  <p:sldIdLst>
    <p:sldId id="802" r:id="rId3"/>
    <p:sldId id="809" r:id="rId4"/>
    <p:sldId id="814" r:id="rId5"/>
    <p:sldId id="879" r:id="rId6"/>
    <p:sldId id="834" r:id="rId7"/>
    <p:sldId id="812" r:id="rId8"/>
    <p:sldId id="849" r:id="rId9"/>
    <p:sldId id="889" r:id="rId10"/>
    <p:sldId id="816" r:id="rId11"/>
    <p:sldId id="859" r:id="rId12"/>
    <p:sldId id="850" r:id="rId13"/>
    <p:sldId id="867" r:id="rId14"/>
    <p:sldId id="897" r:id="rId15"/>
    <p:sldId id="846" r:id="rId16"/>
    <p:sldId id="852" r:id="rId17"/>
    <p:sldId id="900" r:id="rId18"/>
    <p:sldId id="868" r:id="rId19"/>
    <p:sldId id="874" r:id="rId20"/>
    <p:sldId id="881" r:id="rId21"/>
    <p:sldId id="891" r:id="rId22"/>
    <p:sldId id="883" r:id="rId23"/>
    <p:sldId id="882" r:id="rId24"/>
    <p:sldId id="898" r:id="rId25"/>
    <p:sldId id="892" r:id="rId26"/>
    <p:sldId id="893" r:id="rId27"/>
    <p:sldId id="894" r:id="rId28"/>
    <p:sldId id="895" r:id="rId29"/>
    <p:sldId id="896" r:id="rId30"/>
    <p:sldId id="875" r:id="rId31"/>
    <p:sldId id="876" r:id="rId32"/>
    <p:sldId id="899" r:id="rId33"/>
    <p:sldId id="872" r:id="rId34"/>
    <p:sldId id="861" r:id="rId35"/>
    <p:sldId id="884" r:id="rId36"/>
    <p:sldId id="885" r:id="rId37"/>
    <p:sldId id="886" r:id="rId38"/>
    <p:sldId id="887" r:id="rId39"/>
    <p:sldId id="888" r:id="rId40"/>
    <p:sldId id="870" r:id="rId4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ovanni" initials="G" lastIdx="1" clrIdx="0">
    <p:extLst>
      <p:ext uri="{19B8F6BF-5375-455C-9EA6-DF929625EA0E}">
        <p15:presenceInfo xmlns:p15="http://schemas.microsoft.com/office/powerpoint/2012/main" userId="Giovan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FE"/>
    <a:srgbClr val="E46C0A"/>
    <a:srgbClr val="002060"/>
    <a:srgbClr val="00204E"/>
    <a:srgbClr val="008080"/>
    <a:srgbClr val="EADF00"/>
    <a:srgbClr val="FEF100"/>
    <a:srgbClr val="FEF200"/>
    <a:srgbClr val="D2D3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ajor">
          <a:srgbClr val="000000"/>
        </a:fontRef>
        <a:srgbClr val="000000"/>
      </a:tcTxStyle>
      <a:tcStyle>
        <a:tcBdr>
          <a:left>
            <a:ln w="25400" cap="flat">
              <a:noFill/>
              <a:miter lim="400000"/>
            </a:ln>
          </a:left>
          <a:right>
            <a:ln w="25400" cap="flat">
              <a:noFill/>
              <a:miter lim="400000"/>
            </a:ln>
          </a:right>
          <a:top>
            <a:ln w="1016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Ref idx="major">
          <a:srgbClr val="FFFFFF"/>
        </a:fontRef>
        <a:srgbClr val="FFFFFF"/>
      </a:tcTxStyle>
      <a:tcStyle>
        <a:tcBdr>
          <a:left>
            <a:ln w="25400" cap="flat">
              <a:noFill/>
              <a:miter lim="400000"/>
            </a:ln>
          </a:left>
          <a:right>
            <a:ln w="25400" cap="flat">
              <a:noFill/>
              <a:miter lim="400000"/>
            </a:ln>
          </a:right>
          <a:top>
            <a:ln w="508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1016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508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9032" autoAdjust="0"/>
  </p:normalViewPr>
  <p:slideViewPr>
    <p:cSldViewPr snapToGrid="0" snapToObjects="1">
      <p:cViewPr varScale="1">
        <p:scale>
          <a:sx n="50" d="100"/>
          <a:sy n="50" d="100"/>
        </p:scale>
        <p:origin x="912" y="84"/>
      </p:cViewPr>
      <p:guideLst>
        <p:guide orient="horz" pos="4320"/>
        <p:guide pos="7680"/>
      </p:guideLst>
    </p:cSldViewPr>
  </p:slideViewPr>
  <p:outlineViewPr>
    <p:cViewPr>
      <p:scale>
        <a:sx n="33" d="100"/>
        <a:sy n="33" d="100"/>
      </p:scale>
      <p:origin x="0" y="-4284"/>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D:\IASF\ASTRI\Sexten%20meeting\tempi%20produzione%20camere&#24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it-IT" sz="2800" b="1"/>
              <a:t>Production time</a:t>
            </a:r>
          </a:p>
        </c:rich>
      </c:tx>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lineChart>
        <c:grouping val="standard"/>
        <c:varyColors val="0"/>
        <c:ser>
          <c:idx val="0"/>
          <c:order val="0"/>
          <c:spPr>
            <a:ln w="57150" cap="rnd">
              <a:solidFill>
                <a:schemeClr val="accent1"/>
              </a:solidFill>
              <a:prstDash val="sysDot"/>
              <a:round/>
            </a:ln>
            <a:effectLst/>
          </c:spPr>
          <c:marker>
            <c:symbol val="none"/>
          </c:marker>
          <c:cat>
            <c:numRef>
              <c:f>'[tempi produzione camereù.xlsx]Foglio1'!$A$3:$A$10</c:f>
              <c:numCache>
                <c:formatCode>General</c:formatCode>
                <c:ptCount val="8"/>
                <c:pt idx="0">
                  <c:v>2</c:v>
                </c:pt>
                <c:pt idx="1">
                  <c:v>3</c:v>
                </c:pt>
                <c:pt idx="2">
                  <c:v>4</c:v>
                </c:pt>
                <c:pt idx="3">
                  <c:v>5</c:v>
                </c:pt>
                <c:pt idx="4">
                  <c:v>6</c:v>
                </c:pt>
                <c:pt idx="5">
                  <c:v>7</c:v>
                </c:pt>
                <c:pt idx="6">
                  <c:v>8</c:v>
                </c:pt>
                <c:pt idx="7">
                  <c:v>9</c:v>
                </c:pt>
              </c:numCache>
            </c:numRef>
          </c:cat>
          <c:val>
            <c:numRef>
              <c:f>'[tempi produzione camereù.xlsx]Foglio1'!$B$3:$B$10</c:f>
              <c:numCache>
                <c:formatCode>General</c:formatCode>
                <c:ptCount val="8"/>
                <c:pt idx="0">
                  <c:v>4.5</c:v>
                </c:pt>
                <c:pt idx="1">
                  <c:v>4</c:v>
                </c:pt>
                <c:pt idx="2">
                  <c:v>2.5</c:v>
                </c:pt>
                <c:pt idx="3">
                  <c:v>2.4</c:v>
                </c:pt>
                <c:pt idx="4">
                  <c:v>2.2999999999999998</c:v>
                </c:pt>
                <c:pt idx="5">
                  <c:v>2.2000000000000002</c:v>
                </c:pt>
                <c:pt idx="6">
                  <c:v>2.1</c:v>
                </c:pt>
                <c:pt idx="7">
                  <c:v>2</c:v>
                </c:pt>
              </c:numCache>
            </c:numRef>
          </c:val>
          <c:smooth val="0"/>
          <c:extLst>
            <c:ext xmlns:c16="http://schemas.microsoft.com/office/drawing/2014/chart" uri="{C3380CC4-5D6E-409C-BE32-E72D297353CC}">
              <c16:uniqueId val="{00000000-78EF-41B8-A4CA-26799F505234}"/>
            </c:ext>
          </c:extLst>
        </c:ser>
        <c:ser>
          <c:idx val="1"/>
          <c:order val="1"/>
          <c:tx>
            <c:v>Serie 2</c:v>
          </c:tx>
          <c:spPr>
            <a:ln w="57150" cap="rnd">
              <a:solidFill>
                <a:schemeClr val="accent1"/>
              </a:solidFill>
              <a:round/>
            </a:ln>
            <a:effectLst/>
          </c:spPr>
          <c:marker>
            <c:symbol val="none"/>
          </c:marker>
          <c:val>
            <c:numRef>
              <c:f>'[tempi produzione camereù.xlsx]Foglio1'!$B$3:$B$5</c:f>
              <c:numCache>
                <c:formatCode>General</c:formatCode>
                <c:ptCount val="3"/>
                <c:pt idx="0">
                  <c:v>4.5</c:v>
                </c:pt>
                <c:pt idx="1">
                  <c:v>4</c:v>
                </c:pt>
                <c:pt idx="2">
                  <c:v>2.5</c:v>
                </c:pt>
              </c:numCache>
            </c:numRef>
          </c:val>
          <c:smooth val="0"/>
          <c:extLst>
            <c:ext xmlns:c16="http://schemas.microsoft.com/office/drawing/2014/chart" uri="{C3380CC4-5D6E-409C-BE32-E72D297353CC}">
              <c16:uniqueId val="{00000001-78EF-41B8-A4CA-26799F505234}"/>
            </c:ext>
          </c:extLst>
        </c:ser>
        <c:dLbls>
          <c:showLegendKey val="0"/>
          <c:showVal val="0"/>
          <c:showCatName val="0"/>
          <c:showSerName val="0"/>
          <c:showPercent val="0"/>
          <c:showBubbleSize val="0"/>
        </c:dLbls>
        <c:smooth val="0"/>
        <c:axId val="451973888"/>
        <c:axId val="451972576"/>
      </c:lineChart>
      <c:catAx>
        <c:axId val="451973888"/>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it-IT" sz="1600"/>
                  <a:t># camera</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451972576"/>
        <c:crosses val="autoZero"/>
        <c:auto val="1"/>
        <c:lblAlgn val="ctr"/>
        <c:lblOffset val="100"/>
        <c:noMultiLvlLbl val="0"/>
      </c:catAx>
      <c:valAx>
        <c:axId val="4519725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it-IT" sz="1600"/>
                  <a:t>months</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451973888"/>
        <c:crosses val="autoZero"/>
        <c:crossBetween val="between"/>
      </c:valAx>
      <c:spPr>
        <a:noFill/>
        <a:ln>
          <a:noFill/>
        </a:ln>
        <a:effectLst/>
      </c:spPr>
    </c:plotArea>
    <c:plotVisOnly val="1"/>
    <c:dispBlanksAs val="gap"/>
    <c:showDLblsOverMax val="0"/>
  </c:chart>
  <c:spPr>
    <a:noFill/>
    <a:ln w="28575">
      <a:solidFill>
        <a:schemeClr val="accent1"/>
      </a:solid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 name="Shape 47"/>
          <p:cNvSpPr>
            <a:spLocks noGrp="1" noRot="1" noChangeAspect="1"/>
          </p:cNvSpPr>
          <p:nvPr>
            <p:ph type="sldImg"/>
          </p:nvPr>
        </p:nvSpPr>
        <p:spPr>
          <a:xfrm>
            <a:off x="1143000" y="685800"/>
            <a:ext cx="4572000" cy="3429000"/>
          </a:xfrm>
          <a:prstGeom prst="rect">
            <a:avLst/>
          </a:prstGeom>
        </p:spPr>
        <p:txBody>
          <a:bodyPr/>
          <a:lstStyle/>
          <a:p>
            <a:endParaRPr/>
          </a:p>
        </p:txBody>
      </p:sp>
      <p:sp>
        <p:nvSpPr>
          <p:cNvPr id="48" name="Shape 4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661913260"/>
      </p:ext>
    </p:extLst>
  </p:cSld>
  <p:clrMap bg1="lt1" tx1="dk1" bg2="lt2" tx2="dk2" accent1="accent1" accent2="accent2" accent3="accent3" accent4="accent4" accent5="accent5" accent6="accent6" hlink="hlink" folHlink="folHlink"/>
  <p:notesStyle>
    <a:lvl1pPr defTabSz="1828800" latinLnBrk="0">
      <a:defRPr sz="2400">
        <a:latin typeface="+mj-lt"/>
        <a:ea typeface="+mj-ea"/>
        <a:cs typeface="+mj-cs"/>
        <a:sym typeface="Calibri"/>
      </a:defRPr>
    </a:lvl1pPr>
    <a:lvl2pPr indent="228600" defTabSz="1828800" latinLnBrk="0">
      <a:defRPr sz="2400">
        <a:latin typeface="+mj-lt"/>
        <a:ea typeface="+mj-ea"/>
        <a:cs typeface="+mj-cs"/>
        <a:sym typeface="Calibri"/>
      </a:defRPr>
    </a:lvl2pPr>
    <a:lvl3pPr indent="457200" defTabSz="1828800" latinLnBrk="0">
      <a:defRPr sz="2400">
        <a:latin typeface="+mj-lt"/>
        <a:ea typeface="+mj-ea"/>
        <a:cs typeface="+mj-cs"/>
        <a:sym typeface="Calibri"/>
      </a:defRPr>
    </a:lvl3pPr>
    <a:lvl4pPr indent="685800" defTabSz="1828800" latinLnBrk="0">
      <a:defRPr sz="2400">
        <a:latin typeface="+mj-lt"/>
        <a:ea typeface="+mj-ea"/>
        <a:cs typeface="+mj-cs"/>
        <a:sym typeface="Calibri"/>
      </a:defRPr>
    </a:lvl4pPr>
    <a:lvl5pPr indent="914400" defTabSz="1828800" latinLnBrk="0">
      <a:defRPr sz="2400">
        <a:latin typeface="+mj-lt"/>
        <a:ea typeface="+mj-ea"/>
        <a:cs typeface="+mj-cs"/>
        <a:sym typeface="Calibri"/>
      </a:defRPr>
    </a:lvl5pPr>
    <a:lvl6pPr indent="1143000" defTabSz="1828800" latinLnBrk="0">
      <a:defRPr sz="2400">
        <a:latin typeface="+mj-lt"/>
        <a:ea typeface="+mj-ea"/>
        <a:cs typeface="+mj-cs"/>
        <a:sym typeface="Calibri"/>
      </a:defRPr>
    </a:lvl6pPr>
    <a:lvl7pPr indent="1371600" defTabSz="1828800" latinLnBrk="0">
      <a:defRPr sz="2400">
        <a:latin typeface="+mj-lt"/>
        <a:ea typeface="+mj-ea"/>
        <a:cs typeface="+mj-cs"/>
        <a:sym typeface="Calibri"/>
      </a:defRPr>
    </a:lvl7pPr>
    <a:lvl8pPr indent="1600200" defTabSz="1828800" latinLnBrk="0">
      <a:defRPr sz="2400">
        <a:latin typeface="+mj-lt"/>
        <a:ea typeface="+mj-ea"/>
        <a:cs typeface="+mj-cs"/>
        <a:sym typeface="Calibri"/>
      </a:defRPr>
    </a:lvl8pPr>
    <a:lvl9pPr indent="1828800" defTabSz="1828800" latinLnBrk="0">
      <a:defRPr sz="24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95541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r>
              <a:rPr lang="en-US" dirty="0" smtClean="0"/>
              <a:t>The ASTRI Camera calibration system uses diode laser light, injected into a side-glow optical fiber that uniformly illuminates the focal-plane</a:t>
            </a:r>
          </a:p>
        </p:txBody>
      </p:sp>
    </p:spTree>
    <p:extLst>
      <p:ext uri="{BB962C8B-B14F-4D97-AF65-F5344CB8AC3E}">
        <p14:creationId xmlns:p14="http://schemas.microsoft.com/office/powerpoint/2010/main" val="623772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0" indent="0">
              <a:buFont typeface="Arial" panose="020B0604020202020204" pitchFamily="34" charset="0"/>
              <a:buNone/>
            </a:pPr>
            <a:r>
              <a:rPr lang="en-US" dirty="0" smtClean="0"/>
              <a:t>Precise breakdown voltage identification is essential for setting the optimal bias voltage on each pixel.  To this aim, we perform continuous-light measurements tracking signal variance vs. </a:t>
            </a:r>
            <a:r>
              <a:rPr lang="en-US" noProof="1" smtClean="0"/>
              <a:t>SiPM</a:t>
            </a:r>
            <a:r>
              <a:rPr lang="en-US" dirty="0" smtClean="0"/>
              <a:t> bias voltage</a:t>
            </a:r>
          </a:p>
          <a:p>
            <a:pPr marL="571500" indent="-571500">
              <a:buFont typeface="Arial" panose="020B0604020202020204" pitchFamily="34" charset="0"/>
              <a:buChar char="•"/>
            </a:pPr>
            <a:endParaRPr lang="en-US" dirty="0" smtClean="0"/>
          </a:p>
          <a:p>
            <a:pPr marL="0" indent="0">
              <a:buFont typeface="Arial" panose="020B0604020202020204" pitchFamily="34" charset="0"/>
              <a:buNone/>
            </a:pPr>
            <a:r>
              <a:rPr lang="en-US" dirty="0" smtClean="0"/>
              <a:t>The staircase trigger rates and the pulse height distributions allow us to calibrate the absolute gain for every single pixel in the camera</a:t>
            </a:r>
            <a:endParaRPr lang="en-GB" dirty="0" smtClean="0"/>
          </a:p>
        </p:txBody>
      </p:sp>
    </p:spTree>
    <p:extLst>
      <p:ext uri="{BB962C8B-B14F-4D97-AF65-F5344CB8AC3E}">
        <p14:creationId xmlns:p14="http://schemas.microsoft.com/office/powerpoint/2010/main" val="3898391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409ad5c0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7" name="Google Shape;517;g409ad5c0c8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400"/>
              <a:buFont typeface="Arial"/>
              <a:buNone/>
            </a:pPr>
            <a:r>
              <a:rPr lang="it-IT"/>
              <a:t>Precise breakdown voltage identification is essential for setting the optimal bias voltage on each pixel.  To this aim, we perform continuous-light measurements tracking signal variance vs. SiPM bias voltage</a:t>
            </a:r>
            <a:endParaRPr/>
          </a:p>
          <a:p>
            <a:pPr marL="571500" lvl="0" indent="-419100" algn="l" rtl="0">
              <a:spcBef>
                <a:spcPts val="0"/>
              </a:spcBef>
              <a:spcAft>
                <a:spcPts val="0"/>
              </a:spcAft>
              <a:buSzPts val="2400"/>
              <a:buFont typeface="Arial"/>
              <a:buNone/>
            </a:pPr>
            <a:endParaRPr/>
          </a:p>
          <a:p>
            <a:pPr marL="0" lvl="0" indent="0" algn="l" rtl="0">
              <a:spcBef>
                <a:spcPts val="0"/>
              </a:spcBef>
              <a:spcAft>
                <a:spcPts val="0"/>
              </a:spcAft>
              <a:buSzPts val="2400"/>
              <a:buFont typeface="Arial"/>
              <a:buNone/>
            </a:pPr>
            <a:r>
              <a:rPr lang="it-IT"/>
              <a:t>The staircase trigger rates and the pulse height distributions allow us to calibrate the absolute gain for every single pixel in the camera</a:t>
            </a:r>
            <a:endParaRPr/>
          </a:p>
        </p:txBody>
      </p:sp>
    </p:spTree>
    <p:extLst>
      <p:ext uri="{BB962C8B-B14F-4D97-AF65-F5344CB8AC3E}">
        <p14:creationId xmlns:p14="http://schemas.microsoft.com/office/powerpoint/2010/main" val="3844618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r>
              <a:rPr lang="en-US" sz="2400" b="0" i="0" dirty="0" smtClean="0">
                <a:effectLst/>
                <a:latin typeface="+mj-lt"/>
                <a:ea typeface="+mj-ea"/>
                <a:cs typeface="+mj-cs"/>
                <a:sym typeface="Calibri"/>
              </a:rPr>
              <a:t>In addition to the outstanding reliability demonstrated since the ASTRI-Horn prototype, the ASTRI Mini-Array camera has been designed with maintainability as a key requirement. The camera incorporates a set of elegant and highly innovative engineering solutions, among which its modular architecture is one of the most distinctive. This architecture enables rapid corrective maintenance and the replacement of critical components with minimal intervention time, thereby minimizing telescope downtime. Such a capability is a crucial requirement for the efficient operation of a telescope array, where high instrument availability is essential to maximize the overall scientific performance.</a:t>
            </a:r>
          </a:p>
        </p:txBody>
      </p:sp>
    </p:spTree>
    <p:extLst>
      <p:ext uri="{BB962C8B-B14F-4D97-AF65-F5344CB8AC3E}">
        <p14:creationId xmlns:p14="http://schemas.microsoft.com/office/powerpoint/2010/main" val="205224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LIDE">
    <p:spTree>
      <p:nvGrpSpPr>
        <p:cNvPr id="1" name=""/>
        <p:cNvGrpSpPr/>
        <p:nvPr/>
      </p:nvGrpSpPr>
      <p:grpSpPr>
        <a:xfrm>
          <a:off x="0" y="0"/>
          <a:ext cx="0" cy="0"/>
          <a:chOff x="0" y="0"/>
          <a:chExt cx="0" cy="0"/>
        </a:xfrm>
      </p:grpSpPr>
      <p:sp>
        <p:nvSpPr>
          <p:cNvPr id="30" name="Footer Placeholder 3"/>
          <p:cNvSpPr txBox="1">
            <a:spLocks noGrp="1"/>
          </p:cNvSpPr>
          <p:nvPr>
            <p:ph type="body" sz="quarter" idx="21" hasCustomPrompt="1"/>
          </p:nvPr>
        </p:nvSpPr>
        <p:spPr>
          <a:xfrm>
            <a:off x="7647509" y="12835877"/>
            <a:ext cx="9088982" cy="483911"/>
          </a:xfrm>
          <a:prstGeom prst="rect">
            <a:avLst/>
          </a:prstGeom>
        </p:spPr>
        <p:txBody>
          <a:bodyPr anchor="ctr">
            <a:spAutoFit/>
          </a:bodyPr>
          <a:lstStyle>
            <a:lvl1pPr marL="0" indent="0" algn="ctr" defTabSz="1828800">
              <a:spcBef>
                <a:spcPts val="0"/>
              </a:spcBef>
              <a:buSzTx/>
              <a:buFontTx/>
              <a:buNone/>
              <a:defRPr sz="2400">
                <a:solidFill>
                  <a:srgbClr val="888888"/>
                </a:solidFill>
              </a:defRPr>
            </a:lvl1pPr>
          </a:lstStyle>
          <a:p>
            <a:r>
              <a:t>Author Name, Conference/Meeting name, date.</a:t>
            </a:r>
          </a:p>
        </p:txBody>
      </p:sp>
      <p:pic>
        <p:nvPicPr>
          <p:cNvPr id="31"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32"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33" name="Slide Number"/>
          <p:cNvSpPr txBox="1">
            <a:spLocks noGrp="1"/>
          </p:cNvSpPr>
          <p:nvPr>
            <p:ph type="sldNum" sz="quarter" idx="2"/>
          </p:nvPr>
        </p:nvSpPr>
        <p:spPr>
          <a:xfrm>
            <a:off x="23219052" y="12835877"/>
            <a:ext cx="504548" cy="483911"/>
          </a:xfrm>
          <a:prstGeom prst="rect">
            <a:avLst/>
          </a:prstGeom>
        </p:spPr>
        <p:txBody>
          <a:bodyPr/>
          <a:lstStyle/>
          <a:p>
            <a:fld id="{86CB4B4D-7CA3-9044-876B-883B54F8677D}" type="slidenum">
              <a:t>‹N›</a:t>
            </a:fld>
            <a:endParaRPr/>
          </a:p>
        </p:txBody>
      </p:sp>
      <p:sp>
        <p:nvSpPr>
          <p:cNvPr id="34" name="Title 1"/>
          <p:cNvSpPr txBox="1">
            <a:spLocks noGrp="1"/>
          </p:cNvSpPr>
          <p:nvPr>
            <p:ph type="body" sz="quarter" idx="22" hasCustomPrompt="1"/>
          </p:nvPr>
        </p:nvSpPr>
        <p:spPr>
          <a:xfrm>
            <a:off x="918071" y="434978"/>
            <a:ext cx="16849874" cy="1440000"/>
          </a:xfrm>
          <a:prstGeom prst="rect">
            <a:avLst/>
          </a:prstGeom>
        </p:spPr>
        <p:txBody>
          <a:bodyPr anchor="ctr"/>
          <a:lstStyle>
            <a:lvl1pPr marL="0" indent="0">
              <a:spcBef>
                <a:spcPts val="0"/>
              </a:spcBef>
              <a:buSzTx/>
              <a:buFontTx/>
              <a:buNone/>
              <a:defRPr sz="7200" b="1">
                <a:solidFill>
                  <a:srgbClr val="00204E"/>
                </a:solidFill>
                <a:latin typeface="Fira Sans"/>
                <a:ea typeface="Fira Sans"/>
                <a:cs typeface="Fira Sans"/>
                <a:sym typeface="Fira Sans"/>
              </a:defRPr>
            </a:lvl1pPr>
          </a:lstStyle>
          <a:p>
            <a:r>
              <a:t>TYPE TITLE HERE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20" name="Picture 11"/>
          <p:cNvSpPr>
            <a:spLocks noGrp="1"/>
          </p:cNvSpPr>
          <p:nvPr>
            <p:ph type="pic" sz="half" idx="21"/>
          </p:nvPr>
        </p:nvSpPr>
        <p:spPr>
          <a:xfrm>
            <a:off x="5015883" y="8347988"/>
            <a:ext cx="14352234" cy="5008930"/>
          </a:xfrm>
          <a:prstGeom prst="rect">
            <a:avLst/>
          </a:prstGeom>
          <a:ln w="12700"/>
          <a:effectLst>
            <a:outerShdw blurRad="304800" dist="101600" dir="2700000" rotWithShape="0">
              <a:srgbClr val="333333">
                <a:alpha val="64999"/>
              </a:srgbClr>
            </a:outerShdw>
          </a:effectLst>
        </p:spPr>
        <p:txBody>
          <a:bodyPr tIns="45719" bIns="45719">
            <a:noAutofit/>
          </a:bodyPr>
          <a:lstStyle/>
          <a:p>
            <a:endParaRPr/>
          </a:p>
        </p:txBody>
      </p:sp>
      <p:sp>
        <p:nvSpPr>
          <p:cNvPr id="21" name="CasellaDiTesto 42"/>
          <p:cNvSpPr txBox="1">
            <a:spLocks noGrp="1"/>
          </p:cNvSpPr>
          <p:nvPr>
            <p:ph type="body" sz="quarter" idx="22" hasCustomPrompt="1"/>
          </p:nvPr>
        </p:nvSpPr>
        <p:spPr>
          <a:xfrm>
            <a:off x="4096056" y="4429186"/>
            <a:ext cx="16191888" cy="994093"/>
          </a:xfrm>
          <a:prstGeom prst="rect">
            <a:avLst/>
          </a:prstGeom>
        </p:spPr>
        <p:txBody>
          <a:bodyPr>
            <a:spAutoFit/>
          </a:bodyPr>
          <a:lstStyle>
            <a:lvl1pPr marL="0" indent="0" algn="ctr" defTabSz="1828800">
              <a:spcBef>
                <a:spcPts val="0"/>
              </a:spcBef>
              <a:buSzTx/>
              <a:buFontTx/>
              <a:buNone/>
              <a:defRPr b="1">
                <a:solidFill>
                  <a:srgbClr val="003399"/>
                </a:solidFill>
              </a:defRPr>
            </a:lvl1pPr>
          </a:lstStyle>
          <a:p>
            <a:r>
              <a:t>Title of this talk</a:t>
            </a:r>
          </a:p>
        </p:txBody>
      </p:sp>
      <p:sp>
        <p:nvSpPr>
          <p:cNvPr id="22" name="TextBox 13"/>
          <p:cNvSpPr txBox="1">
            <a:spLocks noGrp="1"/>
          </p:cNvSpPr>
          <p:nvPr>
            <p:ph type="body" sz="quarter" idx="23" hasCustomPrompt="1"/>
          </p:nvPr>
        </p:nvSpPr>
        <p:spPr>
          <a:xfrm>
            <a:off x="7026856" y="7203606"/>
            <a:ext cx="10330289" cy="640776"/>
          </a:xfrm>
          <a:prstGeom prst="rect">
            <a:avLst/>
          </a:prstGeom>
        </p:spPr>
        <p:txBody>
          <a:bodyPr>
            <a:spAutoFit/>
          </a:bodyPr>
          <a:lstStyle>
            <a:lvl1pPr marL="0" indent="0" algn="ctr" defTabSz="1828800">
              <a:spcBef>
                <a:spcPts val="0"/>
              </a:spcBef>
              <a:buSzTx/>
              <a:buFontTx/>
              <a:buNone/>
              <a:defRPr sz="3600" b="1">
                <a:solidFill>
                  <a:srgbClr val="FF2600"/>
                </a:solidFill>
              </a:defRPr>
            </a:lvl1pPr>
          </a:lstStyle>
          <a:p>
            <a:r>
              <a:t>Conference/Meeting, date year</a:t>
            </a:r>
          </a:p>
        </p:txBody>
      </p:sp>
      <p:sp>
        <p:nvSpPr>
          <p:cNvPr id="23" name="Author Name - AFFILIATION"/>
          <p:cNvSpPr txBox="1">
            <a:spLocks noGrp="1"/>
          </p:cNvSpPr>
          <p:nvPr>
            <p:ph type="body" sz="quarter" idx="24" hasCustomPrompt="1"/>
          </p:nvPr>
        </p:nvSpPr>
        <p:spPr>
          <a:xfrm>
            <a:off x="9033280" y="5822121"/>
            <a:ext cx="6317440" cy="725558"/>
          </a:xfrm>
          <a:prstGeom prst="rect">
            <a:avLst/>
          </a:prstGeom>
        </p:spPr>
        <p:txBody>
          <a:bodyPr wrap="none">
            <a:spAutoFit/>
          </a:bodyPr>
          <a:lstStyle>
            <a:lvl1pPr marL="0" indent="0" algn="ctr" defTabSz="1828800">
              <a:lnSpc>
                <a:spcPct val="80000"/>
              </a:lnSpc>
              <a:spcBef>
                <a:spcPts val="0"/>
              </a:spcBef>
              <a:buSzTx/>
              <a:buFontTx/>
              <a:buNone/>
              <a:defRPr sz="4200" b="1">
                <a:solidFill>
                  <a:srgbClr val="003399"/>
                </a:solidFill>
              </a:defRPr>
            </a:lvl1pPr>
          </a:lstStyle>
          <a:p>
            <a:r>
              <a:t>Author Name - AFFILIATION</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95266688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LIDE">
    <p:spTree>
      <p:nvGrpSpPr>
        <p:cNvPr id="1" name=""/>
        <p:cNvGrpSpPr/>
        <p:nvPr/>
      </p:nvGrpSpPr>
      <p:grpSpPr>
        <a:xfrm>
          <a:off x="0" y="0"/>
          <a:ext cx="0" cy="0"/>
          <a:chOff x="0" y="0"/>
          <a:chExt cx="0" cy="0"/>
        </a:xfrm>
      </p:grpSpPr>
      <p:sp>
        <p:nvSpPr>
          <p:cNvPr id="31" name="Footer Placeholder 3"/>
          <p:cNvSpPr txBox="1">
            <a:spLocks noGrp="1"/>
          </p:cNvSpPr>
          <p:nvPr>
            <p:ph type="body" sz="quarter" idx="21" hasCustomPrompt="1"/>
          </p:nvPr>
        </p:nvSpPr>
        <p:spPr>
          <a:xfrm>
            <a:off x="7647509" y="12835877"/>
            <a:ext cx="9088982" cy="483911"/>
          </a:xfrm>
          <a:prstGeom prst="rect">
            <a:avLst/>
          </a:prstGeom>
        </p:spPr>
        <p:txBody>
          <a:bodyPr anchor="ctr">
            <a:spAutoFit/>
          </a:bodyPr>
          <a:lstStyle>
            <a:lvl1pPr marL="0" indent="0" algn="ctr" defTabSz="1828800">
              <a:spcBef>
                <a:spcPts val="0"/>
              </a:spcBef>
              <a:buSzTx/>
              <a:buFontTx/>
              <a:buNone/>
              <a:defRPr sz="2400">
                <a:solidFill>
                  <a:srgbClr val="888888"/>
                </a:solidFill>
              </a:defRPr>
            </a:lvl1pPr>
          </a:lstStyle>
          <a:p>
            <a:r>
              <a:t>Author Name, Conference/Meeting name, date.</a:t>
            </a:r>
          </a:p>
        </p:txBody>
      </p:sp>
      <p:pic>
        <p:nvPicPr>
          <p:cNvPr id="32"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33"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34" name="Slide Number"/>
          <p:cNvSpPr txBox="1">
            <a:spLocks noGrp="1"/>
          </p:cNvSpPr>
          <p:nvPr>
            <p:ph type="sldNum" sz="quarter" idx="2"/>
          </p:nvPr>
        </p:nvSpPr>
        <p:spPr>
          <a:xfrm>
            <a:off x="23219052" y="12835877"/>
            <a:ext cx="504548" cy="483911"/>
          </a:xfrm>
          <a:prstGeom prst="rect">
            <a:avLst/>
          </a:prstGeom>
        </p:spPr>
        <p:txBody>
          <a:bodyPr/>
          <a:lstStyle/>
          <a:p>
            <a:fld id="{86CB4B4D-7CA3-9044-876B-883B54F8677D}" type="slidenum">
              <a:t>‹N›</a:t>
            </a:fld>
            <a:endParaRPr/>
          </a:p>
        </p:txBody>
      </p:sp>
      <p:sp>
        <p:nvSpPr>
          <p:cNvPr id="35" name="Title 1"/>
          <p:cNvSpPr txBox="1">
            <a:spLocks noGrp="1"/>
          </p:cNvSpPr>
          <p:nvPr>
            <p:ph type="body" sz="quarter" idx="22" hasCustomPrompt="1"/>
          </p:nvPr>
        </p:nvSpPr>
        <p:spPr>
          <a:xfrm>
            <a:off x="918071" y="434978"/>
            <a:ext cx="16849874" cy="1440000"/>
          </a:xfrm>
          <a:prstGeom prst="rect">
            <a:avLst/>
          </a:prstGeom>
        </p:spPr>
        <p:txBody>
          <a:bodyPr anchor="ctr"/>
          <a:lstStyle>
            <a:lvl1pPr marL="0" indent="0">
              <a:spcBef>
                <a:spcPts val="0"/>
              </a:spcBef>
              <a:buSzTx/>
              <a:buFontTx/>
              <a:buNone/>
              <a:defRPr sz="7200" b="1">
                <a:solidFill>
                  <a:srgbClr val="00204E"/>
                </a:solidFill>
                <a:latin typeface="Fira Sans"/>
                <a:ea typeface="Fira Sans"/>
                <a:cs typeface="Fira Sans"/>
                <a:sym typeface="Fira Sans"/>
              </a:defRPr>
            </a:lvl1pPr>
          </a:lstStyle>
          <a:p>
            <a:r>
              <a:t>TYPE TITLE HERE</a:t>
            </a:r>
          </a:p>
        </p:txBody>
      </p:sp>
    </p:spTree>
    <p:extLst>
      <p:ext uri="{BB962C8B-B14F-4D97-AF65-F5344CB8AC3E}">
        <p14:creationId xmlns:p14="http://schemas.microsoft.com/office/powerpoint/2010/main" val="426533379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EMPTY">
    <p:spTree>
      <p:nvGrpSpPr>
        <p:cNvPr id="1" name=""/>
        <p:cNvGrpSpPr/>
        <p:nvPr/>
      </p:nvGrpSpPr>
      <p:grpSpPr>
        <a:xfrm>
          <a:off x="0" y="0"/>
          <a:ext cx="0" cy="0"/>
          <a:chOff x="0" y="0"/>
          <a:chExt cx="0" cy="0"/>
        </a:xfrm>
      </p:grpSpPr>
      <p:sp>
        <p:nvSpPr>
          <p:cNvPr id="42" name="Slide Number"/>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31876775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ti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jpeg"/><Relationship Id="rId11" Type="http://schemas.openxmlformats.org/officeDocument/2006/relationships/image" Target="../media/image6.png"/><Relationship Id="rId5" Type="http://schemas.openxmlformats.org/officeDocument/2006/relationships/image" Target="../media/image1.jpeg"/><Relationship Id="rId10" Type="http://schemas.openxmlformats.org/officeDocument/2006/relationships/image" Target="../media/image8.png"/><Relationship Id="rId4" Type="http://schemas.openxmlformats.org/officeDocument/2006/relationships/theme" Target="../theme/theme2.xml"/><Relationship Id="rId9" Type="http://schemas.openxmlformats.org/officeDocument/2006/relationships/image" Target="../media/image5.t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2" descr="Picture 12"/>
          <p:cNvPicPr>
            <a:picLocks noChangeAspect="1"/>
          </p:cNvPicPr>
          <p:nvPr/>
        </p:nvPicPr>
        <p:blipFill>
          <a:blip r:embed="rId3">
            <a:extLst/>
          </a:blip>
          <a:stretch>
            <a:fillRect/>
          </a:stretch>
        </p:blipFill>
        <p:spPr>
          <a:xfrm>
            <a:off x="8530758" y="2025008"/>
            <a:ext cx="7322485" cy="1488275"/>
          </a:xfrm>
          <a:prstGeom prst="rect">
            <a:avLst/>
          </a:prstGeom>
          <a:ln w="12700">
            <a:miter lim="400000"/>
          </a:ln>
        </p:spPr>
      </p:pic>
      <p:pic>
        <p:nvPicPr>
          <p:cNvPr id="3" name="Picture 3" descr="Picture 3"/>
          <p:cNvPicPr>
            <a:picLocks noChangeAspect="1"/>
          </p:cNvPicPr>
          <p:nvPr/>
        </p:nvPicPr>
        <p:blipFill>
          <a:blip r:embed="rId4">
            <a:extLst/>
          </a:blip>
          <a:stretch>
            <a:fillRect/>
          </a:stretch>
        </p:blipFill>
        <p:spPr>
          <a:xfrm>
            <a:off x="10975451" y="123805"/>
            <a:ext cx="1112299" cy="1112300"/>
          </a:xfrm>
          <a:prstGeom prst="rect">
            <a:avLst/>
          </a:prstGeom>
          <a:ln w="12700">
            <a:miter lim="400000"/>
          </a:ln>
        </p:spPr>
      </p:pic>
      <p:pic>
        <p:nvPicPr>
          <p:cNvPr id="4" name="Picture 5" descr="Picture 5"/>
          <p:cNvPicPr>
            <a:picLocks noChangeAspect="1"/>
          </p:cNvPicPr>
          <p:nvPr/>
        </p:nvPicPr>
        <p:blipFill>
          <a:blip r:embed="rId5">
            <a:extLst/>
          </a:blip>
          <a:stretch>
            <a:fillRect/>
          </a:stretch>
        </p:blipFill>
        <p:spPr>
          <a:xfrm>
            <a:off x="16170344" y="229739"/>
            <a:ext cx="1573057" cy="1006366"/>
          </a:xfrm>
          <a:prstGeom prst="rect">
            <a:avLst/>
          </a:prstGeom>
          <a:ln w="12700">
            <a:miter lim="400000"/>
          </a:ln>
        </p:spPr>
      </p:pic>
      <p:pic>
        <p:nvPicPr>
          <p:cNvPr id="6" name="Picture 10" descr="Picture 10"/>
          <p:cNvPicPr>
            <a:picLocks noChangeAspect="1"/>
          </p:cNvPicPr>
          <p:nvPr/>
        </p:nvPicPr>
        <p:blipFill>
          <a:blip r:embed="rId6">
            <a:extLst/>
          </a:blip>
          <a:srcRect l="25399" r="26361"/>
          <a:stretch>
            <a:fillRect/>
          </a:stretch>
        </p:blipFill>
        <p:spPr>
          <a:xfrm>
            <a:off x="20859880" y="204339"/>
            <a:ext cx="1456388" cy="1006366"/>
          </a:xfrm>
          <a:prstGeom prst="rect">
            <a:avLst/>
          </a:prstGeom>
          <a:ln w="12700">
            <a:miter lim="400000"/>
          </a:ln>
        </p:spPr>
      </p:pic>
      <p:sp>
        <p:nvSpPr>
          <p:cNvPr id="7" name="Line"/>
          <p:cNvSpPr/>
          <p:nvPr/>
        </p:nvSpPr>
        <p:spPr>
          <a:xfrm>
            <a:off x="565138" y="1340624"/>
            <a:ext cx="23253724" cy="1"/>
          </a:xfrm>
          <a:prstGeom prst="line">
            <a:avLst/>
          </a:prstGeom>
          <a:ln w="25400">
            <a:solidFill>
              <a:schemeClr val="accent1"/>
            </a:solidFill>
          </a:ln>
        </p:spPr>
        <p:txBody>
          <a:bodyPr tIns="91439" bIns="91439"/>
          <a:lstStyle/>
          <a:p>
            <a:endParaRPr/>
          </a:p>
        </p:txBody>
      </p:sp>
      <p:sp>
        <p:nvSpPr>
          <p:cNvPr id="8" name="Rettangolo 1"/>
          <p:cNvSpPr txBox="1"/>
          <p:nvPr/>
        </p:nvSpPr>
        <p:spPr>
          <a:xfrm>
            <a:off x="6187440" y="6375406"/>
            <a:ext cx="12009120" cy="588487"/>
          </a:xfrm>
          <a:prstGeom prst="rect">
            <a:avLst/>
          </a:prstGeom>
          <a:ln w="25400">
            <a:miter lim="400000"/>
          </a:ln>
          <a:extLst>
            <a:ext uri="{C572A759-6A51-4108-AA02-DFA0A04FC94B}">
              <ma14:wrappingTextBoxFlag xmlns:ma14="http://schemas.microsoft.com/office/mac/drawingml/2011/main" xmlns="" val="1"/>
            </a:ext>
          </a:extLst>
        </p:spPr>
        <p:txBody>
          <a:bodyPr tIns="91439" bIns="91439" anchor="b">
            <a:spAutoFit/>
          </a:bodyPr>
          <a:lstStyle>
            <a:lvl1pPr algn="ctr">
              <a:lnSpc>
                <a:spcPct val="80000"/>
              </a:lnSpc>
              <a:defRPr sz="3200">
                <a:solidFill>
                  <a:srgbClr val="003399"/>
                </a:solidFill>
              </a:defRPr>
            </a:lvl1pPr>
          </a:lstStyle>
          <a:p>
            <a:r>
              <a:t>for the ASTRI Project</a:t>
            </a:r>
          </a:p>
        </p:txBody>
      </p:sp>
      <p:pic>
        <p:nvPicPr>
          <p:cNvPr id="9" name="Image" descr="Image"/>
          <p:cNvPicPr>
            <a:picLocks noChangeAspect="1"/>
          </p:cNvPicPr>
          <p:nvPr/>
        </p:nvPicPr>
        <p:blipFill>
          <a:blip r:embed="rId7">
            <a:extLst/>
          </a:blip>
          <a:stretch>
            <a:fillRect/>
          </a:stretch>
        </p:blipFill>
        <p:spPr>
          <a:xfrm>
            <a:off x="5324569" y="-277199"/>
            <a:ext cx="3724685" cy="1949640"/>
          </a:xfrm>
          <a:prstGeom prst="rect">
            <a:avLst/>
          </a:prstGeom>
          <a:ln w="12700">
            <a:miter lim="400000"/>
          </a:ln>
        </p:spPr>
      </p:pic>
      <p:sp>
        <p:nvSpPr>
          <p:cNvPr id="10" name="Title Text"/>
          <p:cNvSpPr txBox="1">
            <a:spLocks noGrp="1"/>
          </p:cNvSpPr>
          <p:nvPr>
            <p:ph type="title"/>
          </p:nvPr>
        </p:nvSpPr>
        <p:spPr>
          <a:xfrm>
            <a:off x="3962400" y="184149"/>
            <a:ext cx="16459200" cy="3016251"/>
          </a:xfrm>
          <a:prstGeom prst="rect">
            <a:avLst/>
          </a:prstGeom>
          <a:ln w="25400">
            <a:miter lim="400000"/>
          </a:ln>
          <a:extLst>
            <a:ext uri="{C572A759-6A51-4108-AA02-DFA0A04FC94B}">
              <ma14:wrappingTextBoxFlag xmlns:ma14="http://schemas.microsoft.com/office/mac/drawingml/2011/main" xmlns="" val="1"/>
            </a:ext>
          </a:extLst>
        </p:spPr>
        <p:txBody>
          <a:bodyPr tIns="91439" bIns="91439" anchor="ctr">
            <a:normAutofit/>
          </a:bodyPr>
          <a:lstStyle/>
          <a:p>
            <a:r>
              <a:t>Title Text</a:t>
            </a:r>
          </a:p>
        </p:txBody>
      </p:sp>
      <p:sp>
        <p:nvSpPr>
          <p:cNvPr id="11" name="Body Level One…"/>
          <p:cNvSpPr txBox="1">
            <a:spLocks noGrp="1"/>
          </p:cNvSpPr>
          <p:nvPr>
            <p:ph type="body" idx="1"/>
          </p:nvPr>
        </p:nvSpPr>
        <p:spPr>
          <a:xfrm>
            <a:off x="3962400" y="3200400"/>
            <a:ext cx="16459200" cy="10515600"/>
          </a:xfrm>
          <a:prstGeom prst="rect">
            <a:avLst/>
          </a:prstGeom>
          <a:ln w="25400">
            <a:miter lim="400000"/>
          </a:ln>
          <a:extLst>
            <a:ext uri="{C572A759-6A51-4108-AA02-DFA0A04FC94B}">
              <ma14:wrappingTextBoxFlag xmlns:ma14="http://schemas.microsoft.com/office/mac/drawingml/2011/main" xmlns="" val="1"/>
            </a:ext>
          </a:extLst>
        </p:spPr>
        <p:txBody>
          <a:bodyPr tIns="91439" bIns="91439">
            <a:normAutofit/>
          </a:bodyPr>
          <a:lstStyle/>
          <a:p>
            <a:r>
              <a:t>Body Level One</a:t>
            </a:r>
          </a:p>
          <a:p>
            <a:pPr lvl="1"/>
            <a:r>
              <a:t>Body Level Two</a:t>
            </a:r>
          </a:p>
          <a:p>
            <a:pPr lvl="2"/>
            <a:r>
              <a:t>Body Level Three</a:t>
            </a:r>
          </a:p>
          <a:p>
            <a:pPr lvl="3"/>
            <a:r>
              <a:t>Body Level Four</a:t>
            </a:r>
          </a:p>
          <a:p>
            <a:pPr lvl="4"/>
            <a:r>
              <a:t>Body Level Five</a:t>
            </a:r>
          </a:p>
        </p:txBody>
      </p:sp>
      <p:sp>
        <p:nvSpPr>
          <p:cNvPr id="12" name="Slide Number"/>
          <p:cNvSpPr txBox="1">
            <a:spLocks noGrp="1"/>
          </p:cNvSpPr>
          <p:nvPr>
            <p:ph type="sldNum" sz="quarter" idx="2"/>
          </p:nvPr>
        </p:nvSpPr>
        <p:spPr>
          <a:xfrm>
            <a:off x="19917052" y="12835877"/>
            <a:ext cx="504548" cy="483911"/>
          </a:xfrm>
          <a:prstGeom prst="rect">
            <a:avLst/>
          </a:prstGeom>
          <a:ln w="25400">
            <a:miter lim="400000"/>
          </a:ln>
        </p:spPr>
        <p:txBody>
          <a:bodyPr wrap="none" tIns="91439" bIns="91439" anchor="ctr">
            <a:spAutoFit/>
          </a:bodyPr>
          <a:lstStyle>
            <a:lvl1pPr algn="r">
              <a:defRPr sz="2400">
                <a:solidFill>
                  <a:srgbClr val="888888"/>
                </a:solidFill>
              </a:defRPr>
            </a:lvl1pPr>
          </a:lstStyle>
          <a:p>
            <a:fld id="{86CB4B4D-7CA3-9044-876B-883B54F8677D}" type="slidenum">
              <a:t>‹N›</a:t>
            </a:fld>
            <a:endParaRPr/>
          </a:p>
        </p:txBody>
      </p:sp>
      <p:pic>
        <p:nvPicPr>
          <p:cNvPr id="14" name="Picture 13">
            <a:extLst>
              <a:ext uri="{FF2B5EF4-FFF2-40B4-BE49-F238E27FC236}">
                <a16:creationId xmlns:a16="http://schemas.microsoft.com/office/drawing/2014/main" id="{6EAB2B56-C962-B14D-A0AE-C712C8FAE3A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105253" y="56232"/>
            <a:ext cx="1448089" cy="1284392"/>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Lst>
  <p:transition spd="med"/>
  <p:txStyles>
    <p:titleStyle>
      <a:lvl1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1pPr>
      <a:lvl2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2pPr>
      <a:lvl3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3pPr>
      <a:lvl4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4pPr>
      <a:lvl5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5pPr>
      <a:lvl6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6pPr>
      <a:lvl7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7pPr>
      <a:lvl8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8pPr>
      <a:lvl9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9pPr>
    </p:titleStyle>
    <p:bodyStyle>
      <a:lvl1pPr marL="685781" marR="0" indent="-685781"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p:bodyStyle>
    <p:otherStyle>
      <a:lvl1pPr marL="0" marR="0" indent="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1pPr>
      <a:lvl2pPr marL="0" marR="0" indent="4572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2pPr>
      <a:lvl3pPr marL="0" marR="0" indent="9144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3pPr>
      <a:lvl4pPr marL="0" marR="0" indent="13716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4pPr>
      <a:lvl5pPr marL="0" marR="0" indent="18288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5pPr>
      <a:lvl6pPr marL="0" marR="0" indent="22860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6pPr>
      <a:lvl7pPr marL="0" marR="0" indent="27432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7pPr>
      <a:lvl8pPr marL="0" marR="0" indent="32004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8pPr>
      <a:lvl9pPr marL="0" marR="0" indent="36576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2" descr="Picture 12"/>
          <p:cNvPicPr>
            <a:picLocks noChangeAspect="1"/>
          </p:cNvPicPr>
          <p:nvPr/>
        </p:nvPicPr>
        <p:blipFill>
          <a:blip r:embed="rId5">
            <a:extLst/>
          </a:blip>
          <a:stretch>
            <a:fillRect/>
          </a:stretch>
        </p:blipFill>
        <p:spPr>
          <a:xfrm>
            <a:off x="8530758" y="2025008"/>
            <a:ext cx="7322485" cy="1488275"/>
          </a:xfrm>
          <a:prstGeom prst="rect">
            <a:avLst/>
          </a:prstGeom>
          <a:ln w="12700">
            <a:miter lim="400000"/>
          </a:ln>
        </p:spPr>
      </p:pic>
      <p:pic>
        <p:nvPicPr>
          <p:cNvPr id="3" name="Picture 3" descr="Picture 3"/>
          <p:cNvPicPr>
            <a:picLocks noChangeAspect="1"/>
          </p:cNvPicPr>
          <p:nvPr/>
        </p:nvPicPr>
        <p:blipFill>
          <a:blip r:embed="rId6">
            <a:extLst/>
          </a:blip>
          <a:stretch>
            <a:fillRect/>
          </a:stretch>
        </p:blipFill>
        <p:spPr>
          <a:xfrm>
            <a:off x="9807051" y="123805"/>
            <a:ext cx="1112299" cy="1112300"/>
          </a:xfrm>
          <a:prstGeom prst="rect">
            <a:avLst/>
          </a:prstGeom>
          <a:ln w="12700">
            <a:miter lim="400000"/>
          </a:ln>
        </p:spPr>
      </p:pic>
      <p:pic>
        <p:nvPicPr>
          <p:cNvPr id="4" name="Picture 5" descr="Picture 5"/>
          <p:cNvPicPr>
            <a:picLocks noChangeAspect="1"/>
          </p:cNvPicPr>
          <p:nvPr/>
        </p:nvPicPr>
        <p:blipFill>
          <a:blip r:embed="rId7">
            <a:extLst/>
          </a:blip>
          <a:stretch>
            <a:fillRect/>
          </a:stretch>
        </p:blipFill>
        <p:spPr>
          <a:xfrm>
            <a:off x="17643544" y="178939"/>
            <a:ext cx="1573057" cy="1006366"/>
          </a:xfrm>
          <a:prstGeom prst="rect">
            <a:avLst/>
          </a:prstGeom>
          <a:ln w="12700">
            <a:miter lim="400000"/>
          </a:ln>
        </p:spPr>
      </p:pic>
      <p:pic>
        <p:nvPicPr>
          <p:cNvPr id="6" name="Picture 10" descr="Picture 10"/>
          <p:cNvPicPr>
            <a:picLocks noChangeAspect="1"/>
          </p:cNvPicPr>
          <p:nvPr/>
        </p:nvPicPr>
        <p:blipFill>
          <a:blip r:embed="rId8">
            <a:extLst/>
          </a:blip>
          <a:srcRect l="25399" r="26361"/>
          <a:stretch>
            <a:fillRect/>
          </a:stretch>
        </p:blipFill>
        <p:spPr>
          <a:xfrm>
            <a:off x="21444080" y="178939"/>
            <a:ext cx="1456388" cy="1006366"/>
          </a:xfrm>
          <a:prstGeom prst="rect">
            <a:avLst/>
          </a:prstGeom>
          <a:ln w="12700">
            <a:miter lim="400000"/>
          </a:ln>
        </p:spPr>
      </p:pic>
      <p:sp>
        <p:nvSpPr>
          <p:cNvPr id="7" name="Line"/>
          <p:cNvSpPr/>
          <p:nvPr/>
        </p:nvSpPr>
        <p:spPr>
          <a:xfrm>
            <a:off x="565138" y="1340624"/>
            <a:ext cx="23253724" cy="1"/>
          </a:xfrm>
          <a:prstGeom prst="line">
            <a:avLst/>
          </a:prstGeom>
          <a:ln w="25400">
            <a:solidFill>
              <a:schemeClr val="accent1"/>
            </a:solidFill>
          </a:ln>
        </p:spPr>
        <p:txBody>
          <a:bodyPr tIns="91439" bIns="91439"/>
          <a:lstStyle/>
          <a:p>
            <a:endParaRPr/>
          </a:p>
        </p:txBody>
      </p:sp>
      <p:sp>
        <p:nvSpPr>
          <p:cNvPr id="8" name="Rettangolo 1"/>
          <p:cNvSpPr txBox="1"/>
          <p:nvPr/>
        </p:nvSpPr>
        <p:spPr>
          <a:xfrm>
            <a:off x="6187440" y="6375406"/>
            <a:ext cx="12009120" cy="588487"/>
          </a:xfrm>
          <a:prstGeom prst="rect">
            <a:avLst/>
          </a:prstGeom>
          <a:ln w="25400">
            <a:miter lim="400000"/>
          </a:ln>
          <a:extLst>
            <a:ext uri="{C572A759-6A51-4108-AA02-DFA0A04FC94B}">
              <ma14:wrappingTextBoxFlag xmlns:ma14="http://schemas.microsoft.com/office/mac/drawingml/2011/main" xmlns="" val="1"/>
            </a:ext>
          </a:extLst>
        </p:spPr>
        <p:txBody>
          <a:bodyPr tIns="91439" bIns="91439" anchor="b">
            <a:spAutoFit/>
          </a:bodyPr>
          <a:lstStyle>
            <a:lvl1pPr algn="ctr">
              <a:lnSpc>
                <a:spcPct val="80000"/>
              </a:lnSpc>
              <a:defRPr sz="3200">
                <a:solidFill>
                  <a:srgbClr val="003399"/>
                </a:solidFill>
              </a:defRPr>
            </a:lvl1pPr>
          </a:lstStyle>
          <a:p>
            <a:r>
              <a:t>for the ASTRI Project</a:t>
            </a:r>
          </a:p>
        </p:txBody>
      </p:sp>
      <p:pic>
        <p:nvPicPr>
          <p:cNvPr id="9" name="Image" descr="Image"/>
          <p:cNvPicPr>
            <a:picLocks noChangeAspect="1"/>
          </p:cNvPicPr>
          <p:nvPr/>
        </p:nvPicPr>
        <p:blipFill>
          <a:blip r:embed="rId9">
            <a:extLst/>
          </a:blip>
          <a:stretch>
            <a:fillRect/>
          </a:stretch>
        </p:blipFill>
        <p:spPr>
          <a:xfrm>
            <a:off x="4867369" y="-200999"/>
            <a:ext cx="3724685" cy="1949640"/>
          </a:xfrm>
          <a:prstGeom prst="rect">
            <a:avLst/>
          </a:prstGeom>
          <a:ln w="12700">
            <a:miter lim="400000"/>
          </a:ln>
        </p:spPr>
      </p:pic>
      <p:sp>
        <p:nvSpPr>
          <p:cNvPr id="11" name="Title Text"/>
          <p:cNvSpPr txBox="1">
            <a:spLocks noGrp="1"/>
          </p:cNvSpPr>
          <p:nvPr>
            <p:ph type="title"/>
          </p:nvPr>
        </p:nvSpPr>
        <p:spPr>
          <a:xfrm>
            <a:off x="3962400" y="184149"/>
            <a:ext cx="16459200" cy="3016251"/>
          </a:xfrm>
          <a:prstGeom prst="rect">
            <a:avLst/>
          </a:prstGeom>
          <a:ln w="25400">
            <a:miter lim="400000"/>
          </a:ln>
          <a:extLst>
            <a:ext uri="{C572A759-6A51-4108-AA02-DFA0A04FC94B}">
              <ma14:wrappingTextBoxFlag xmlns:ma14="http://schemas.microsoft.com/office/mac/drawingml/2011/main" xmlns="" val="1"/>
            </a:ext>
          </a:extLst>
        </p:spPr>
        <p:txBody>
          <a:bodyPr tIns="91439" bIns="91439" anchor="ctr">
            <a:normAutofit/>
          </a:bodyPr>
          <a:lstStyle/>
          <a:p>
            <a:r>
              <a:t>Title Text</a:t>
            </a:r>
          </a:p>
        </p:txBody>
      </p:sp>
      <p:sp>
        <p:nvSpPr>
          <p:cNvPr id="12" name="Body Level One…"/>
          <p:cNvSpPr txBox="1">
            <a:spLocks noGrp="1"/>
          </p:cNvSpPr>
          <p:nvPr>
            <p:ph type="body" idx="1"/>
          </p:nvPr>
        </p:nvSpPr>
        <p:spPr>
          <a:xfrm>
            <a:off x="3962400" y="3200400"/>
            <a:ext cx="16459200" cy="10515600"/>
          </a:xfrm>
          <a:prstGeom prst="rect">
            <a:avLst/>
          </a:prstGeom>
          <a:ln w="25400">
            <a:miter lim="400000"/>
          </a:ln>
          <a:extLst>
            <a:ext uri="{C572A759-6A51-4108-AA02-DFA0A04FC94B}">
              <ma14:wrappingTextBoxFlag xmlns:ma14="http://schemas.microsoft.com/office/mac/drawingml/2011/main" xmlns="" val="1"/>
            </a:ext>
          </a:extLst>
        </p:spPr>
        <p:txBody>
          <a:bodyPr tIns="91439" bIns="91439">
            <a:normAutofit/>
          </a:body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xfrm>
            <a:off x="19917052" y="12835877"/>
            <a:ext cx="504548" cy="483911"/>
          </a:xfrm>
          <a:prstGeom prst="rect">
            <a:avLst/>
          </a:prstGeom>
          <a:ln w="25400">
            <a:miter lim="400000"/>
          </a:ln>
        </p:spPr>
        <p:txBody>
          <a:bodyPr wrap="none" tIns="91439" bIns="91439" anchor="ctr">
            <a:spAutoFit/>
          </a:bodyPr>
          <a:lstStyle>
            <a:lvl1pPr algn="r">
              <a:defRPr sz="2400">
                <a:solidFill>
                  <a:srgbClr val="888888"/>
                </a:solidFill>
              </a:defRPr>
            </a:lvl1pPr>
          </a:lstStyle>
          <a:p>
            <a:fld id="{86CB4B4D-7CA3-9044-876B-883B54F8677D}" type="slidenum">
              <a:t>‹N›</a:t>
            </a:fld>
            <a:endParaRPr/>
          </a:p>
        </p:txBody>
      </p:sp>
      <p:pic>
        <p:nvPicPr>
          <p:cNvPr id="19" name="Picture 18">
            <a:extLst>
              <a:ext uri="{FF2B5EF4-FFF2-40B4-BE49-F238E27FC236}">
                <a16:creationId xmlns:a16="http://schemas.microsoft.com/office/drawing/2014/main" id="{468CA53F-2822-9843-90F4-BAD3050952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868141" y="234282"/>
            <a:ext cx="1143259" cy="1042162"/>
          </a:xfrm>
          <a:prstGeom prst="rect">
            <a:avLst/>
          </a:prstGeom>
        </p:spPr>
      </p:pic>
      <p:pic>
        <p:nvPicPr>
          <p:cNvPr id="21" name="Picture 20">
            <a:extLst>
              <a:ext uri="{FF2B5EF4-FFF2-40B4-BE49-F238E27FC236}">
                <a16:creationId xmlns:a16="http://schemas.microsoft.com/office/drawing/2014/main" id="{7FD091FE-E7D1-B948-BBA0-A7A1A8B6527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58975" y="36137"/>
            <a:ext cx="1460500" cy="1295400"/>
          </a:xfrm>
          <a:prstGeom prst="rect">
            <a:avLst/>
          </a:prstGeom>
        </p:spPr>
      </p:pic>
    </p:spTree>
    <p:extLst>
      <p:ext uri="{BB962C8B-B14F-4D97-AF65-F5344CB8AC3E}">
        <p14:creationId xmlns:p14="http://schemas.microsoft.com/office/powerpoint/2010/main" val="1509300844"/>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Lst>
  <p:transition spd="med"/>
  <p:txStyles>
    <p:titleStyle>
      <a:lvl1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1pPr>
      <a:lvl2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2pPr>
      <a:lvl3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3pPr>
      <a:lvl4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4pPr>
      <a:lvl5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5pPr>
      <a:lvl6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6pPr>
      <a:lvl7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7pPr>
      <a:lvl8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8pPr>
      <a:lvl9pPr marL="0" marR="0" indent="0" algn="ctr" defTabSz="1828754"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9pPr>
    </p:titleStyle>
    <p:bodyStyle>
      <a:lvl1pPr marL="685781" marR="0" indent="-685781"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p:bodyStyle>
    <p:otherStyle>
      <a:lvl1pPr marL="0" marR="0" indent="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1pPr>
      <a:lvl2pPr marL="0" marR="0" indent="4572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2pPr>
      <a:lvl3pPr marL="0" marR="0" indent="9144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3pPr>
      <a:lvl4pPr marL="0" marR="0" indent="13716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4pPr>
      <a:lvl5pPr marL="0" marR="0" indent="18288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5pPr>
      <a:lvl6pPr marL="0" marR="0" indent="22860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6pPr>
      <a:lvl7pPr marL="0" marR="0" indent="27432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7pPr>
      <a:lvl8pPr marL="0" marR="0" indent="32004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8pPr>
      <a:lvl9pPr marL="0" marR="0" indent="36576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37.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fif"/></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7.png"/><Relationship Id="rId7"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 Id="rId9" Type="http://schemas.openxmlformats.org/officeDocument/2006/relationships/image" Target="../media/image51.jpeg"/></Relationships>
</file>

<file path=ppt/slides/_rels/slide15.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7.png"/><Relationship Id="rId7"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63.jpeg"/><Relationship Id="rId1" Type="http://schemas.openxmlformats.org/officeDocument/2006/relationships/slideLayout" Target="../slideLayouts/slideLayout1.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xml"/><Relationship Id="rId4" Type="http://schemas.openxmlformats.org/officeDocument/2006/relationships/image" Target="../media/image71.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jpeg"/></Relationships>
</file>

<file path=ppt/slides/_rels/slide2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27.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29.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7.png"/><Relationship Id="rId7" Type="http://schemas.openxmlformats.org/officeDocument/2006/relationships/image" Target="../media/image100.jpeg"/><Relationship Id="rId2" Type="http://schemas.openxmlformats.org/officeDocument/2006/relationships/image" Target="../media/image96.jpeg"/><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jpeg"/><Relationship Id="rId9" Type="http://schemas.openxmlformats.org/officeDocument/2006/relationships/image" Target="../media/image102.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5.jpeg"/><Relationship Id="rId2" Type="http://schemas.openxmlformats.org/officeDocument/2006/relationships/image" Target="../media/image103.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JPG"/><Relationship Id="rId7" Type="http://schemas.openxmlformats.org/officeDocument/2006/relationships/image" Target="../media/image111.png"/><Relationship Id="rId2" Type="http://schemas.openxmlformats.org/officeDocument/2006/relationships/image" Target="../media/image106.jpg"/><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109.png"/><Relationship Id="rId10" Type="http://schemas.openxmlformats.org/officeDocument/2006/relationships/image" Target="../media/image114.jpeg"/><Relationship Id="rId4" Type="http://schemas.openxmlformats.org/officeDocument/2006/relationships/image" Target="../media/image108.png"/><Relationship Id="rId9" Type="http://schemas.openxmlformats.org/officeDocument/2006/relationships/image" Target="../media/image113.jpeg"/></Relationships>
</file>

<file path=ppt/slides/_rels/slide3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3"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4.jpeg"/><Relationship Id="rId12" Type="http://schemas.openxmlformats.org/officeDocument/2006/relationships/image" Target="../media/image25.jpeg"/><Relationship Id="rId2" Type="http://schemas.openxmlformats.org/officeDocument/2006/relationships/image" Target="../media/image7.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8.png"/><Relationship Id="rId5" Type="http://schemas.openxmlformats.org/officeDocument/2006/relationships/image" Target="../media/image23.pn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7.png"/><Relationship Id="rId7" Type="http://schemas.openxmlformats.org/officeDocument/2006/relationships/image" Target="../media/image31.jpeg"/><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2.png"/><Relationship Id="rId7" Type="http://schemas.openxmlformats.org/officeDocument/2006/relationships/image" Target="../media/image29.jpe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asellaDiTesto 42"/>
          <p:cNvSpPr txBox="1">
            <a:spLocks noGrp="1"/>
          </p:cNvSpPr>
          <p:nvPr>
            <p:ph type="body" idx="22"/>
          </p:nvPr>
        </p:nvSpPr>
        <p:spPr>
          <a:xfrm>
            <a:off x="153748" y="3447710"/>
            <a:ext cx="24065713" cy="2154434"/>
          </a:xfrm>
          <a:prstGeom prst="rect">
            <a:avLst/>
          </a:prstGeom>
        </p:spPr>
        <p:txBody>
          <a:bodyPr/>
          <a:lstStyle/>
          <a:p>
            <a:r>
              <a:rPr lang="en-US" dirty="0" smtClean="0"/>
              <a:t>Mass Production and On-Site Deployment of the 10.5° Wide-Field </a:t>
            </a:r>
            <a:r>
              <a:rPr lang="en-US" dirty="0" err="1" smtClean="0"/>
              <a:t>SiPM</a:t>
            </a:r>
            <a:r>
              <a:rPr lang="en-US" dirty="0" smtClean="0"/>
              <a:t> Cherenkov Cameras for the ASTRI Mini-Array</a:t>
            </a:r>
            <a:endParaRPr lang="en-US" dirty="0"/>
          </a:p>
        </p:txBody>
      </p:sp>
      <p:sp>
        <p:nvSpPr>
          <p:cNvPr id="53" name="TextBox 13"/>
          <p:cNvSpPr txBox="1">
            <a:spLocks noGrp="1"/>
          </p:cNvSpPr>
          <p:nvPr>
            <p:ph type="body" idx="23"/>
          </p:nvPr>
        </p:nvSpPr>
        <p:spPr>
          <a:xfrm>
            <a:off x="2230057" y="11980015"/>
            <a:ext cx="19754886" cy="1292660"/>
          </a:xfrm>
          <a:prstGeom prst="rect">
            <a:avLst/>
          </a:prstGeom>
        </p:spPr>
        <p:txBody>
          <a:bodyPr/>
          <a:lstStyle/>
          <a:p>
            <a:r>
              <a:rPr lang="en-US" dirty="0" smtClean="0"/>
              <a:t>From 9 to 40: the SST Telescopes and Gamma-Ray Science with ASTRI and CTAO</a:t>
            </a:r>
            <a:endParaRPr lang="en-US" dirty="0"/>
          </a:p>
          <a:p>
            <a:r>
              <a:rPr lang="en-US" dirty="0" smtClean="0"/>
              <a:t>20 </a:t>
            </a:r>
            <a:r>
              <a:rPr lang="en-US" dirty="0"/>
              <a:t>– </a:t>
            </a:r>
            <a:r>
              <a:rPr lang="en-US" dirty="0" smtClean="0"/>
              <a:t>24 </a:t>
            </a:r>
            <a:r>
              <a:rPr lang="en-US" dirty="0"/>
              <a:t>July </a:t>
            </a:r>
            <a:r>
              <a:rPr lang="en-US" dirty="0" smtClean="0"/>
              <a:t>2026, </a:t>
            </a:r>
            <a:r>
              <a:rPr lang="en-US" dirty="0" err="1" smtClean="0"/>
              <a:t>Sexten</a:t>
            </a:r>
            <a:endParaRPr lang="en-US" dirty="0"/>
          </a:p>
        </p:txBody>
      </p:sp>
      <p:pic>
        <p:nvPicPr>
          <p:cNvPr id="12" name="Picture 11">
            <a:extLst>
              <a:ext uri="{FF2B5EF4-FFF2-40B4-BE49-F238E27FC236}">
                <a16:creationId xmlns:a16="http://schemas.microsoft.com/office/drawing/2014/main" id="{61D9A75A-D619-4FE1-899E-6154AB4744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118" y="6541490"/>
            <a:ext cx="10546972" cy="6026841"/>
          </a:xfrm>
          <a:prstGeom prst="rect">
            <a:avLst/>
          </a:prstGeom>
        </p:spPr>
      </p:pic>
      <p:sp>
        <p:nvSpPr>
          <p:cNvPr id="54" name="Author Name - AFFILIATION"/>
          <p:cNvSpPr txBox="1">
            <a:spLocks noGrp="1"/>
          </p:cNvSpPr>
          <p:nvPr>
            <p:ph type="body" idx="24"/>
          </p:nvPr>
        </p:nvSpPr>
        <p:spPr>
          <a:xfrm>
            <a:off x="7736752" y="5826809"/>
            <a:ext cx="8741496" cy="714681"/>
          </a:xfrm>
          <a:prstGeom prst="rect">
            <a:avLst/>
          </a:prstGeom>
        </p:spPr>
        <p:txBody>
          <a:bodyPr/>
          <a:lstStyle/>
          <a:p>
            <a:r>
              <a:rPr lang="it-IT" dirty="0" smtClean="0"/>
              <a:t>Giovanni Contino </a:t>
            </a:r>
            <a:r>
              <a:rPr lang="it-IT" dirty="0"/>
              <a:t>– INAF IASF </a:t>
            </a:r>
            <a:r>
              <a:rPr lang="it-IT" dirty="0" smtClean="0"/>
              <a:t>Palermo</a:t>
            </a:r>
          </a:p>
        </p:txBody>
      </p:sp>
      <p:sp>
        <p:nvSpPr>
          <p:cNvPr id="3" name="CasellaDiTesto 2"/>
          <p:cNvSpPr txBox="1"/>
          <p:nvPr/>
        </p:nvSpPr>
        <p:spPr>
          <a:xfrm>
            <a:off x="7124657" y="6483476"/>
            <a:ext cx="10123894" cy="738662"/>
          </a:xfrm>
          <a:prstGeom prst="rect">
            <a:avLst/>
          </a:prstGeom>
          <a:solidFill>
            <a:schemeClr val="bg1"/>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smtClean="0">
                <a:ln>
                  <a:noFill/>
                </a:ln>
                <a:solidFill>
                  <a:srgbClr val="000000"/>
                </a:solidFill>
                <a:effectLst/>
                <a:uFillTx/>
                <a:sym typeface="Calibri"/>
              </a:rPr>
              <a:t>on </a:t>
            </a:r>
            <a:r>
              <a:rPr kumimoji="0" lang="it-IT" sz="3600" b="1" i="0" u="none" strike="noStrike" cap="none" spc="0" normalizeH="0" baseline="0" dirty="0" err="1" smtClean="0">
                <a:ln>
                  <a:noFill/>
                </a:ln>
                <a:solidFill>
                  <a:srgbClr val="000000"/>
                </a:solidFill>
                <a:effectLst/>
                <a:uFillTx/>
                <a:sym typeface="Calibri"/>
              </a:rPr>
              <a:t>behalf</a:t>
            </a:r>
            <a:r>
              <a:rPr kumimoji="0" lang="it-IT" sz="3600" b="1" i="0" u="none" strike="noStrike" cap="none" spc="0" normalizeH="0" baseline="0" dirty="0" smtClean="0">
                <a:ln>
                  <a:noFill/>
                </a:ln>
                <a:solidFill>
                  <a:srgbClr val="000000"/>
                </a:solidFill>
                <a:effectLst/>
                <a:uFillTx/>
                <a:sym typeface="Calibri"/>
              </a:rPr>
              <a:t> the camera team – for </a:t>
            </a:r>
            <a:r>
              <a:rPr lang="it-IT" b="1" dirty="0" smtClean="0"/>
              <a:t>the ASTRI Project</a:t>
            </a:r>
            <a:endParaRPr kumimoji="0" lang="it-IT" sz="3600" b="1"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735192748"/>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2951999"/>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397933"/>
            <a:ext cx="20285927" cy="1440000"/>
          </a:xfrm>
          <a:prstGeom prst="rect">
            <a:avLst/>
          </a:prstGeom>
        </p:spPr>
        <p:txBody>
          <a:bodyPr>
            <a:normAutofit/>
          </a:bodyPr>
          <a:lstStyle/>
          <a:p>
            <a:r>
              <a:rPr lang="en-US" dirty="0"/>
              <a:t>ASTRI Camera: Back-End Electronics</a:t>
            </a:r>
          </a:p>
        </p:txBody>
      </p:sp>
      <p:pic>
        <p:nvPicPr>
          <p:cNvPr id="8" name="Immagine 2">
            <a:extLst>
              <a:ext uri="{FF2B5EF4-FFF2-40B4-BE49-F238E27FC236}">
                <a16:creationId xmlns:a16="http://schemas.microsoft.com/office/drawing/2014/main" id="{8D5B60EC-A4DA-4A8E-BF20-483BF2A9E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48096" y="1594963"/>
            <a:ext cx="7393185" cy="11433240"/>
          </a:xfrm>
          <a:prstGeom prst="rect">
            <a:avLst/>
          </a:prstGeom>
        </p:spPr>
      </p:pic>
      <p:grpSp>
        <p:nvGrpSpPr>
          <p:cNvPr id="6" name="Group 5">
            <a:extLst>
              <a:ext uri="{FF2B5EF4-FFF2-40B4-BE49-F238E27FC236}">
                <a16:creationId xmlns:a16="http://schemas.microsoft.com/office/drawing/2014/main" id="{D1A03CC2-77F7-4926-83F1-555C7BF1C1C5}"/>
              </a:ext>
            </a:extLst>
          </p:cNvPr>
          <p:cNvGrpSpPr/>
          <p:nvPr/>
        </p:nvGrpSpPr>
        <p:grpSpPr>
          <a:xfrm>
            <a:off x="12987664" y="2249874"/>
            <a:ext cx="5541676" cy="553440"/>
            <a:chOff x="11574875" y="2194641"/>
            <a:chExt cx="5541676" cy="553440"/>
          </a:xfrm>
        </p:grpSpPr>
        <p:sp>
          <p:nvSpPr>
            <p:cNvPr id="2" name="Rectangle 1">
              <a:extLst>
                <a:ext uri="{FF2B5EF4-FFF2-40B4-BE49-F238E27FC236}">
                  <a16:creationId xmlns:a16="http://schemas.microsoft.com/office/drawing/2014/main" id="{0A2A9A44-C285-40FF-9C4C-190F2B72B3D5}"/>
                </a:ext>
              </a:extLst>
            </p:cNvPr>
            <p:cNvSpPr/>
            <p:nvPr/>
          </p:nvSpPr>
          <p:spPr>
            <a:xfrm>
              <a:off x="11574875" y="2194641"/>
              <a:ext cx="4497095" cy="523220"/>
            </a:xfrm>
            <a:prstGeom prst="rect">
              <a:avLst/>
            </a:prstGeom>
          </p:spPr>
          <p:txBody>
            <a:bodyPr wrap="square">
              <a:spAutoFit/>
            </a:bodyPr>
            <a:lstStyle/>
            <a:p>
              <a:r>
                <a:rPr lang="it-IT" sz="2800" kern="1200" dirty="0">
                  <a:solidFill>
                    <a:srgbClr val="002060"/>
                  </a:solidFill>
                </a:rPr>
                <a:t>ASTRI BEE designed by</a:t>
              </a:r>
              <a:endParaRPr lang="it-IT" sz="2800" dirty="0"/>
            </a:p>
          </p:txBody>
        </p:sp>
        <p:pic>
          <p:nvPicPr>
            <p:cNvPr id="4" name="Picture 3">
              <a:extLst>
                <a:ext uri="{FF2B5EF4-FFF2-40B4-BE49-F238E27FC236}">
                  <a16:creationId xmlns:a16="http://schemas.microsoft.com/office/drawing/2014/main" id="{E2F4E9DE-01B7-4752-AA5E-2D729C9B3060}"/>
                </a:ext>
              </a:extLst>
            </p:cNvPr>
            <p:cNvPicPr>
              <a:picLocks noChangeAspect="1"/>
            </p:cNvPicPr>
            <p:nvPr/>
          </p:nvPicPr>
          <p:blipFill>
            <a:blip r:embed="rId4"/>
            <a:stretch>
              <a:fillRect/>
            </a:stretch>
          </p:blipFill>
          <p:spPr>
            <a:xfrm>
              <a:off x="15027391" y="2232663"/>
              <a:ext cx="2089160" cy="515418"/>
            </a:xfrm>
            <a:prstGeom prst="rect">
              <a:avLst/>
            </a:prstGeom>
          </p:spPr>
        </p:pic>
      </p:grpSp>
      <p:sp>
        <p:nvSpPr>
          <p:cNvPr id="5" name="Rectangle 4">
            <a:extLst>
              <a:ext uri="{FF2B5EF4-FFF2-40B4-BE49-F238E27FC236}">
                <a16:creationId xmlns:a16="http://schemas.microsoft.com/office/drawing/2014/main" id="{6C2DC3EF-E417-440D-9F04-1B80ECEE87C7}"/>
              </a:ext>
            </a:extLst>
          </p:cNvPr>
          <p:cNvSpPr/>
          <p:nvPr/>
        </p:nvSpPr>
        <p:spPr>
          <a:xfrm>
            <a:off x="13131090" y="6515548"/>
            <a:ext cx="914400" cy="914400"/>
          </a:xfrm>
          <a:prstGeom prst="rect">
            <a:avLst/>
          </a:prstGeom>
          <a:noFill/>
          <a:ln w="76200" cap="flat">
            <a:solidFill>
              <a:srgbClr val="FFC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11" name="TextBox 10">
            <a:extLst>
              <a:ext uri="{FF2B5EF4-FFF2-40B4-BE49-F238E27FC236}">
                <a16:creationId xmlns:a16="http://schemas.microsoft.com/office/drawing/2014/main" id="{290D41E5-1D61-4B45-BDE1-131B23577080}"/>
              </a:ext>
            </a:extLst>
          </p:cNvPr>
          <p:cNvSpPr txBox="1"/>
          <p:nvPr/>
        </p:nvSpPr>
        <p:spPr>
          <a:xfrm>
            <a:off x="12686441" y="3082094"/>
            <a:ext cx="1832551" cy="553996"/>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0000"/>
                </a:solidFill>
                <a:effectLst/>
                <a:uFillTx/>
                <a:latin typeface="+mj-lt"/>
                <a:ea typeface="+mj-ea"/>
                <a:cs typeface="+mj-cs"/>
                <a:sym typeface="Calibri"/>
              </a:rPr>
              <a:t>Trigger FPGA</a:t>
            </a:r>
          </a:p>
        </p:txBody>
      </p:sp>
      <p:cxnSp>
        <p:nvCxnSpPr>
          <p:cNvPr id="13" name="Straight Connector 12">
            <a:extLst>
              <a:ext uri="{FF2B5EF4-FFF2-40B4-BE49-F238E27FC236}">
                <a16:creationId xmlns:a16="http://schemas.microsoft.com/office/drawing/2014/main" id="{309A5426-9F73-44D0-83B0-6BD7F65F5FD2}"/>
              </a:ext>
            </a:extLst>
          </p:cNvPr>
          <p:cNvCxnSpPr>
            <a:cxnSpLocks/>
            <a:endCxn id="5" idx="0"/>
          </p:cNvCxnSpPr>
          <p:nvPr/>
        </p:nvCxnSpPr>
        <p:spPr>
          <a:xfrm>
            <a:off x="13588290" y="3652493"/>
            <a:ext cx="0" cy="2863055"/>
          </a:xfrm>
          <a:prstGeom prst="line">
            <a:avLst/>
          </a:prstGeom>
          <a:noFill/>
          <a:ln w="50800" cap="flat">
            <a:solidFill>
              <a:srgbClr val="FFC000"/>
            </a:solidFill>
            <a:prstDash val="solid"/>
            <a:round/>
          </a:ln>
          <a:effectLst/>
          <a:sp3d/>
        </p:spPr>
        <p:style>
          <a:lnRef idx="0">
            <a:scrgbClr r="0" g="0" b="0"/>
          </a:lnRef>
          <a:fillRef idx="0">
            <a:scrgbClr r="0" g="0" b="0"/>
          </a:fillRef>
          <a:effectRef idx="0">
            <a:scrgbClr r="0" g="0" b="0"/>
          </a:effectRef>
          <a:fontRef idx="none"/>
        </p:style>
      </p:cxnSp>
      <p:sp>
        <p:nvSpPr>
          <p:cNvPr id="20" name="Rectangle 19">
            <a:extLst>
              <a:ext uri="{FF2B5EF4-FFF2-40B4-BE49-F238E27FC236}">
                <a16:creationId xmlns:a16="http://schemas.microsoft.com/office/drawing/2014/main" id="{8ABACCC7-B216-4D11-A913-B55FE660E3A8}"/>
              </a:ext>
            </a:extLst>
          </p:cNvPr>
          <p:cNvSpPr/>
          <p:nvPr/>
        </p:nvSpPr>
        <p:spPr>
          <a:xfrm>
            <a:off x="17928318" y="5605726"/>
            <a:ext cx="914400" cy="914400"/>
          </a:xfrm>
          <a:prstGeom prst="rect">
            <a:avLst/>
          </a:prstGeom>
          <a:noFill/>
          <a:ln w="76200" cap="flat">
            <a:solidFill>
              <a:srgbClr val="FFC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1" name="TextBox 20">
            <a:extLst>
              <a:ext uri="{FF2B5EF4-FFF2-40B4-BE49-F238E27FC236}">
                <a16:creationId xmlns:a16="http://schemas.microsoft.com/office/drawing/2014/main" id="{B72BE0DC-77A0-412A-B8FF-1548D5DE8E6F}"/>
              </a:ext>
            </a:extLst>
          </p:cNvPr>
          <p:cNvSpPr txBox="1"/>
          <p:nvPr/>
        </p:nvSpPr>
        <p:spPr>
          <a:xfrm>
            <a:off x="17629543" y="3077228"/>
            <a:ext cx="1545614" cy="553996"/>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0000"/>
                </a:solidFill>
                <a:effectLst/>
                <a:uFillTx/>
                <a:latin typeface="+mj-lt"/>
                <a:ea typeface="+mj-ea"/>
                <a:cs typeface="+mj-cs"/>
                <a:sym typeface="Calibri"/>
              </a:rPr>
              <a:t>Data FPGA</a:t>
            </a:r>
          </a:p>
        </p:txBody>
      </p:sp>
      <p:cxnSp>
        <p:nvCxnSpPr>
          <p:cNvPr id="22" name="Straight Connector 21">
            <a:extLst>
              <a:ext uri="{FF2B5EF4-FFF2-40B4-BE49-F238E27FC236}">
                <a16:creationId xmlns:a16="http://schemas.microsoft.com/office/drawing/2014/main" id="{461C58D3-B979-4DB6-BAFD-5034B6B3A689}"/>
              </a:ext>
            </a:extLst>
          </p:cNvPr>
          <p:cNvCxnSpPr>
            <a:cxnSpLocks/>
            <a:stCxn id="21" idx="2"/>
            <a:endCxn id="20" idx="0"/>
          </p:cNvCxnSpPr>
          <p:nvPr/>
        </p:nvCxnSpPr>
        <p:spPr>
          <a:xfrm flipH="1">
            <a:off x="18385518" y="3631224"/>
            <a:ext cx="16832" cy="1974502"/>
          </a:xfrm>
          <a:prstGeom prst="line">
            <a:avLst/>
          </a:prstGeom>
          <a:noFill/>
          <a:ln w="50800" cap="flat">
            <a:solidFill>
              <a:srgbClr val="FFC000"/>
            </a:solidFill>
            <a:prstDash val="solid"/>
            <a:round/>
          </a:ln>
          <a:effectLst/>
          <a:sp3d/>
        </p:spPr>
        <p:style>
          <a:lnRef idx="0">
            <a:scrgbClr r="0" g="0" b="0"/>
          </a:lnRef>
          <a:fillRef idx="0">
            <a:scrgbClr r="0" g="0" b="0"/>
          </a:fillRef>
          <a:effectRef idx="0">
            <a:scrgbClr r="0" g="0" b="0"/>
          </a:effectRef>
          <a:fontRef idx="none"/>
        </p:style>
      </p:cxnSp>
      <p:sp>
        <p:nvSpPr>
          <p:cNvPr id="26" name="Rectangle 25">
            <a:extLst>
              <a:ext uri="{FF2B5EF4-FFF2-40B4-BE49-F238E27FC236}">
                <a16:creationId xmlns:a16="http://schemas.microsoft.com/office/drawing/2014/main" id="{8807D342-558F-4786-81B9-9CDDF51F4C4A}"/>
              </a:ext>
            </a:extLst>
          </p:cNvPr>
          <p:cNvSpPr/>
          <p:nvPr/>
        </p:nvSpPr>
        <p:spPr>
          <a:xfrm>
            <a:off x="17376225" y="7221286"/>
            <a:ext cx="2306230" cy="2096646"/>
          </a:xfrm>
          <a:prstGeom prst="rect">
            <a:avLst/>
          </a:prstGeom>
          <a:no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7" name="TextBox 26">
            <a:extLst>
              <a:ext uri="{FF2B5EF4-FFF2-40B4-BE49-F238E27FC236}">
                <a16:creationId xmlns:a16="http://schemas.microsoft.com/office/drawing/2014/main" id="{69CB6AFF-FC2A-45F3-9CEB-FF4771C018BA}"/>
              </a:ext>
            </a:extLst>
          </p:cNvPr>
          <p:cNvSpPr txBox="1"/>
          <p:nvPr/>
        </p:nvSpPr>
        <p:spPr>
          <a:xfrm>
            <a:off x="21816483" y="7992611"/>
            <a:ext cx="1811712" cy="553996"/>
          </a:xfrm>
          <a:prstGeom prst="rect">
            <a:avLst/>
          </a:prstGeom>
          <a:noFill/>
          <a:ln w="5715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0000"/>
                </a:solidFill>
                <a:effectLst/>
                <a:uFillTx/>
                <a:latin typeface="+mj-lt"/>
                <a:ea typeface="+mj-ea"/>
                <a:cs typeface="+mj-cs"/>
                <a:sym typeface="Calibri"/>
              </a:rPr>
              <a:t>Readout SoC</a:t>
            </a:r>
          </a:p>
        </p:txBody>
      </p:sp>
      <p:cxnSp>
        <p:nvCxnSpPr>
          <p:cNvPr id="28" name="Straight Connector 27">
            <a:extLst>
              <a:ext uri="{FF2B5EF4-FFF2-40B4-BE49-F238E27FC236}">
                <a16:creationId xmlns:a16="http://schemas.microsoft.com/office/drawing/2014/main" id="{30356124-3059-449B-AA8D-3A64105DBEC3}"/>
              </a:ext>
            </a:extLst>
          </p:cNvPr>
          <p:cNvCxnSpPr>
            <a:cxnSpLocks/>
            <a:stCxn id="27" idx="1"/>
            <a:endCxn id="26" idx="3"/>
          </p:cNvCxnSpPr>
          <p:nvPr/>
        </p:nvCxnSpPr>
        <p:spPr>
          <a:xfrm flipH="1">
            <a:off x="19682455" y="8269609"/>
            <a:ext cx="2134028" cy="0"/>
          </a:xfrm>
          <a:prstGeom prst="line">
            <a:avLst/>
          </a:prstGeom>
          <a:noFill/>
          <a:ln w="50800" cap="flat">
            <a:solidFill>
              <a:srgbClr val="FF0000"/>
            </a:solidFill>
            <a:prstDash val="solid"/>
            <a:round/>
          </a:ln>
          <a:effectLst/>
          <a:sp3d/>
        </p:spPr>
        <p:style>
          <a:lnRef idx="0">
            <a:scrgbClr r="0" g="0" b="0"/>
          </a:lnRef>
          <a:fillRef idx="0">
            <a:scrgbClr r="0" g="0" b="0"/>
          </a:fillRef>
          <a:effectRef idx="0">
            <a:scrgbClr r="0" g="0" b="0"/>
          </a:effectRef>
          <a:fontRef idx="none"/>
        </p:style>
      </p:cxnSp>
      <p:cxnSp>
        <p:nvCxnSpPr>
          <p:cNvPr id="25" name="Straight Arrow Connector 24">
            <a:extLst>
              <a:ext uri="{FF2B5EF4-FFF2-40B4-BE49-F238E27FC236}">
                <a16:creationId xmlns:a16="http://schemas.microsoft.com/office/drawing/2014/main" id="{9A3A2E85-004B-4FBA-82EC-B13EC3984FE2}"/>
              </a:ext>
            </a:extLst>
          </p:cNvPr>
          <p:cNvCxnSpPr>
            <a:cxnSpLocks/>
          </p:cNvCxnSpPr>
          <p:nvPr/>
        </p:nvCxnSpPr>
        <p:spPr>
          <a:xfrm flipV="1">
            <a:off x="11785761" y="9384900"/>
            <a:ext cx="0" cy="1657339"/>
          </a:xfrm>
          <a:prstGeom prst="straightConnector1">
            <a:avLst/>
          </a:prstGeom>
          <a:noFill/>
          <a:ln w="50800" cap="flat">
            <a:solidFill>
              <a:srgbClr val="E46C0A"/>
            </a:solidFill>
            <a:prstDash val="solid"/>
            <a:round/>
            <a:tailEnd type="triangle"/>
          </a:ln>
          <a:effectLst/>
          <a:sp3d/>
        </p:spPr>
        <p:style>
          <a:lnRef idx="0">
            <a:scrgbClr r="0" g="0" b="0"/>
          </a:lnRef>
          <a:fillRef idx="0">
            <a:scrgbClr r="0" g="0" b="0"/>
          </a:fillRef>
          <a:effectRef idx="0">
            <a:scrgbClr r="0" g="0" b="0"/>
          </a:effectRef>
          <a:fontRef idx="none"/>
        </p:style>
      </p:cxnSp>
      <p:sp>
        <p:nvSpPr>
          <p:cNvPr id="35" name="TextBox 34">
            <a:extLst>
              <a:ext uri="{FF2B5EF4-FFF2-40B4-BE49-F238E27FC236}">
                <a16:creationId xmlns:a16="http://schemas.microsoft.com/office/drawing/2014/main" id="{76ABFF4D-318B-4795-966D-D37934E8BAA8}"/>
              </a:ext>
            </a:extLst>
          </p:cNvPr>
          <p:cNvSpPr txBox="1"/>
          <p:nvPr/>
        </p:nvSpPr>
        <p:spPr>
          <a:xfrm>
            <a:off x="10510706" y="11024579"/>
            <a:ext cx="3605472" cy="553996"/>
          </a:xfrm>
          <a:prstGeom prst="rect">
            <a:avLst/>
          </a:prstGeom>
          <a:noFill/>
          <a:ln w="57150" cap="flat">
            <a:solidFill>
              <a:srgbClr val="E46C0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0000"/>
                </a:solidFill>
                <a:effectLst/>
                <a:uFillTx/>
                <a:latin typeface="+mj-lt"/>
                <a:ea typeface="+mj-ea"/>
                <a:cs typeface="+mj-cs"/>
                <a:sym typeface="Calibri"/>
              </a:rPr>
              <a:t>37 – PDM Data Connectors</a:t>
            </a:r>
          </a:p>
        </p:txBody>
      </p:sp>
      <p:sp>
        <p:nvSpPr>
          <p:cNvPr id="23" name="CasellaDiTesto 2">
            <a:extLst>
              <a:ext uri="{FF2B5EF4-FFF2-40B4-BE49-F238E27FC236}">
                <a16:creationId xmlns:a16="http://schemas.microsoft.com/office/drawing/2014/main" id="{601523D7-C6D9-424F-A9FA-AB01A30B8763}"/>
              </a:ext>
            </a:extLst>
          </p:cNvPr>
          <p:cNvSpPr/>
          <p:nvPr/>
        </p:nvSpPr>
        <p:spPr>
          <a:xfrm>
            <a:off x="675355" y="2312216"/>
            <a:ext cx="9378152" cy="1024750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285840" indent="-285840" defTabSz="914400">
              <a:lnSpc>
                <a:spcPct val="100000"/>
              </a:lnSpc>
              <a:buClr>
                <a:srgbClr val="000000"/>
              </a:buClr>
              <a:buFont typeface="Arial"/>
              <a:buChar char="•"/>
            </a:pPr>
            <a:r>
              <a:rPr lang="it-IT" sz="3000" b="1" u="none" strike="noStrike" dirty="0">
                <a:solidFill>
                  <a:srgbClr val="002060"/>
                </a:solidFill>
                <a:effectLst/>
                <a:uFillTx/>
                <a:latin typeface="Calibri"/>
              </a:rPr>
              <a:t>Main functions:</a:t>
            </a:r>
            <a:endParaRPr lang="it-IT" sz="3000" b="0" u="none" strike="noStrike" dirty="0">
              <a:solidFill>
                <a:srgbClr val="002060"/>
              </a:solidFill>
              <a:effectLst/>
              <a:uFillTx/>
              <a:latin typeface="Calibri"/>
            </a:endParaRP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Collects &amp; formats data from 37 PDMs</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Generates global </a:t>
            </a:r>
            <a:r>
              <a:rPr lang="it-IT" sz="3000" b="1" u="none" strike="noStrike" dirty="0">
                <a:solidFill>
                  <a:srgbClr val="002060"/>
                </a:solidFill>
                <a:effectLst/>
                <a:uFillTx/>
                <a:latin typeface="Calibri"/>
              </a:rPr>
              <a:t>Camera Trigger</a:t>
            </a:r>
            <a:endParaRPr lang="it-IT" sz="3000" b="0" u="none" strike="noStrike" dirty="0">
              <a:solidFill>
                <a:srgbClr val="002060"/>
              </a:solidFill>
              <a:effectLst/>
              <a:uFillTx/>
              <a:latin typeface="Calibri"/>
            </a:endParaRP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Manages slow control of all subsystems</a:t>
            </a:r>
          </a:p>
          <a:p>
            <a:pPr marL="285840" indent="-285840" defTabSz="914400">
              <a:lnSpc>
                <a:spcPct val="100000"/>
              </a:lnSpc>
              <a:buClr>
                <a:srgbClr val="000000"/>
              </a:buClr>
              <a:buFont typeface="Arial"/>
              <a:buChar char="•"/>
            </a:pPr>
            <a:r>
              <a:rPr lang="it-IT" sz="3000" b="1" u="none" strike="noStrike" dirty="0">
                <a:solidFill>
                  <a:srgbClr val="002060"/>
                </a:solidFill>
                <a:effectLst/>
                <a:uFillTx/>
                <a:latin typeface="Calibri"/>
              </a:rPr>
              <a:t>Architecture:</a:t>
            </a:r>
            <a:endParaRPr lang="it-IT" sz="3000" b="0" u="none" strike="noStrike" dirty="0">
              <a:solidFill>
                <a:srgbClr val="002060"/>
              </a:solidFill>
              <a:effectLst/>
              <a:uFillTx/>
              <a:latin typeface="Calibri"/>
            </a:endParaRPr>
          </a:p>
          <a:p>
            <a:pPr marL="743040" lvl="1" indent="-285840" defTabSz="914400">
              <a:lnSpc>
                <a:spcPct val="100000"/>
              </a:lnSpc>
              <a:buClr>
                <a:srgbClr val="000000"/>
              </a:buClr>
              <a:buFont typeface="Arial"/>
              <a:buChar char="•"/>
            </a:pPr>
            <a:r>
              <a:rPr lang="it-IT" sz="3000" b="1" u="none" strike="noStrike" dirty="0">
                <a:solidFill>
                  <a:srgbClr val="002060"/>
                </a:solidFill>
                <a:effectLst/>
                <a:uFillTx/>
                <a:latin typeface="Calibri"/>
              </a:rPr>
              <a:t>Zynq Ultrascale+ SoC</a:t>
            </a:r>
            <a:r>
              <a:rPr lang="it-IT" sz="3000" b="0" u="none" strike="noStrike" dirty="0">
                <a:solidFill>
                  <a:srgbClr val="002060"/>
                </a:solidFill>
                <a:effectLst/>
                <a:uFillTx/>
                <a:latin typeface="Calibri"/>
              </a:rPr>
              <a:t> (Linux OS)</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2× </a:t>
            </a:r>
            <a:r>
              <a:rPr lang="it-IT" sz="3000" b="1" u="none" strike="noStrike" dirty="0">
                <a:solidFill>
                  <a:srgbClr val="002060"/>
                </a:solidFill>
                <a:effectLst/>
                <a:uFillTx/>
                <a:latin typeface="Calibri"/>
              </a:rPr>
              <a:t>Artix-7 FPGAs</a:t>
            </a:r>
            <a:r>
              <a:rPr lang="it-IT" sz="3000" b="0" u="none" strike="noStrike" dirty="0">
                <a:solidFill>
                  <a:srgbClr val="002060"/>
                </a:solidFill>
                <a:effectLst/>
                <a:uFillTx/>
                <a:latin typeface="Calibri"/>
              </a:rPr>
              <a:t>:</a:t>
            </a:r>
          </a:p>
          <a:p>
            <a:pPr marL="1200240" lvl="2"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Trigger FPGA → processes 37 PDM trigger lines</a:t>
            </a:r>
          </a:p>
          <a:p>
            <a:pPr marL="1200240" lvl="2"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Data/Control FPGA → receives science data handles slow control</a:t>
            </a:r>
          </a:p>
          <a:p>
            <a:pPr marL="1200240" lvl="2"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Interconnection using axi chip2chip</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Robust connectors &amp; shielded links </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Low latency on trigger path &lt; 25ns RTT</a:t>
            </a:r>
          </a:p>
          <a:p>
            <a:pPr marL="285840" indent="-285840" defTabSz="914400">
              <a:lnSpc>
                <a:spcPct val="100000"/>
              </a:lnSpc>
              <a:buClr>
                <a:srgbClr val="000000"/>
              </a:buClr>
              <a:buFont typeface="Arial"/>
              <a:buChar char="•"/>
            </a:pPr>
            <a:r>
              <a:rPr lang="it-IT" sz="3000" b="1" u="none" strike="noStrike" dirty="0">
                <a:solidFill>
                  <a:srgbClr val="002060"/>
                </a:solidFill>
                <a:effectLst/>
                <a:uFillTx/>
                <a:latin typeface="Calibri"/>
              </a:rPr>
              <a:t>Timing &amp; Synchronization:</a:t>
            </a:r>
            <a:endParaRPr lang="it-IT" sz="3000" b="0" u="none" strike="noStrike" dirty="0">
              <a:solidFill>
                <a:srgbClr val="002060"/>
              </a:solidFill>
              <a:effectLst/>
              <a:uFillTx/>
              <a:latin typeface="Calibri"/>
            </a:endParaRP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Interfaces with </a:t>
            </a:r>
            <a:r>
              <a:rPr lang="it-IT" sz="3000" b="1" u="none" strike="noStrike" dirty="0">
                <a:solidFill>
                  <a:srgbClr val="002060"/>
                </a:solidFill>
                <a:effectLst/>
                <a:uFillTx/>
                <a:latin typeface="Calibri"/>
              </a:rPr>
              <a:t>White Rabbit</a:t>
            </a:r>
            <a:r>
              <a:rPr lang="it-IT" sz="3000" b="0" u="none" strike="noStrike" dirty="0">
                <a:solidFill>
                  <a:srgbClr val="002060"/>
                </a:solidFill>
                <a:effectLst/>
                <a:uFillTx/>
                <a:latin typeface="Calibri"/>
              </a:rPr>
              <a:t> PPS + 10 MHz clock</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Provides sub-nanosecond event timestamps</a:t>
            </a:r>
          </a:p>
          <a:p>
            <a:pPr marL="285840" indent="-285840" defTabSz="914400">
              <a:lnSpc>
                <a:spcPct val="100000"/>
              </a:lnSpc>
              <a:buClr>
                <a:srgbClr val="000000"/>
              </a:buClr>
              <a:buFont typeface="Arial"/>
              <a:buChar char="•"/>
            </a:pPr>
            <a:r>
              <a:rPr lang="it-IT" sz="3000" b="1" u="none" strike="noStrike" dirty="0">
                <a:solidFill>
                  <a:srgbClr val="002060"/>
                </a:solidFill>
                <a:effectLst/>
                <a:uFillTx/>
                <a:latin typeface="Calibri"/>
              </a:rPr>
              <a:t>Supervisor and Control:</a:t>
            </a:r>
            <a:endParaRPr lang="it-IT" sz="3000" b="0" u="none" strike="noStrike" dirty="0">
              <a:solidFill>
                <a:srgbClr val="002060"/>
              </a:solidFill>
              <a:effectLst/>
              <a:uFillTx/>
              <a:latin typeface="Calibri"/>
            </a:endParaRP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Voltage Distribution subsystem</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Thermoelectric  subsystem</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Calibration subsystem</a:t>
            </a:r>
          </a:p>
          <a:p>
            <a:pPr marL="743040" lvl="1" indent="-285840" defTabSz="914400">
              <a:lnSpc>
                <a:spcPct val="100000"/>
              </a:lnSpc>
              <a:buClr>
                <a:srgbClr val="000000"/>
              </a:buClr>
              <a:buFont typeface="Arial"/>
              <a:buChar char="•"/>
            </a:pPr>
            <a:r>
              <a:rPr lang="it-IT" sz="3000" b="0" u="none" strike="noStrike" dirty="0">
                <a:solidFill>
                  <a:srgbClr val="002060"/>
                </a:solidFill>
                <a:effectLst/>
                <a:uFillTx/>
                <a:latin typeface="Calibri"/>
              </a:rPr>
              <a:t>LIDs</a:t>
            </a:r>
          </a:p>
          <a:p>
            <a:pPr defTabSz="914400">
              <a:lnSpc>
                <a:spcPct val="100000"/>
              </a:lnSpc>
            </a:pPr>
            <a:endParaRPr lang="it-IT" sz="3000" b="0" u="none" strike="noStrike" dirty="0">
              <a:solidFill>
                <a:srgbClr val="000000"/>
              </a:solidFill>
              <a:effectLst/>
              <a:uFillTx/>
              <a:latin typeface="Calibri"/>
            </a:endParaRPr>
          </a:p>
        </p:txBody>
      </p:sp>
      <p:sp>
        <p:nvSpPr>
          <p:cNvPr id="3" name="Slide Number Placeholder 2">
            <a:extLst>
              <a:ext uri="{FF2B5EF4-FFF2-40B4-BE49-F238E27FC236}">
                <a16:creationId xmlns:a16="http://schemas.microsoft.com/office/drawing/2014/main" id="{2536F32B-AF3F-4194-9E7E-89CBF87F612A}"/>
              </a:ext>
            </a:extLst>
          </p:cNvPr>
          <p:cNvSpPr>
            <a:spLocks noGrp="1"/>
          </p:cNvSpPr>
          <p:nvPr>
            <p:ph type="sldNum" sz="quarter" idx="2"/>
          </p:nvPr>
        </p:nvSpPr>
        <p:spPr/>
        <p:txBody>
          <a:bodyPr/>
          <a:lstStyle/>
          <a:p>
            <a:fld id="{86CB4B4D-7CA3-9044-876B-883B54F8677D}" type="slidenum">
              <a:rPr lang="it-IT" smtClean="0"/>
              <a:t>10</a:t>
            </a:fld>
            <a:endParaRPr lang="it-IT"/>
          </a:p>
        </p:txBody>
      </p:sp>
      <p:sp>
        <p:nvSpPr>
          <p:cNvPr id="24" name="Rettangolo 23">
            <a:extLst>
              <a:ext uri="{FF2B5EF4-FFF2-40B4-BE49-F238E27FC236}">
                <a16:creationId xmlns:a16="http://schemas.microsoft.com/office/drawing/2014/main" id="{09AC2B68-6DFF-4A09-980E-AB7F01DF3A2D}"/>
              </a:ext>
            </a:extLst>
          </p:cNvPr>
          <p:cNvSpPr/>
          <p:nvPr/>
        </p:nvSpPr>
        <p:spPr>
          <a:xfrm>
            <a:off x="10809398" y="4430752"/>
            <a:ext cx="5557784" cy="4954148"/>
          </a:xfrm>
          <a:prstGeom prst="rect">
            <a:avLst/>
          </a:prstGeom>
          <a:noFill/>
          <a:ln w="63500" cap="flat">
            <a:solidFill>
              <a:srgbClr val="E46C0A"/>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GB" sz="3600" b="0" i="0" u="none" strike="noStrike" cap="none" spc="0" normalizeH="0" baseline="0">
              <a:ln>
                <a:noFill/>
              </a:ln>
              <a:solidFill>
                <a:srgbClr val="FFFFFF"/>
              </a:solidFill>
              <a:effectLst/>
              <a:uFillTx/>
              <a:latin typeface="+mj-lt"/>
              <a:ea typeface="+mj-ea"/>
              <a:cs typeface="+mj-cs"/>
              <a:sym typeface="Calibri"/>
            </a:endParaRPr>
          </a:p>
        </p:txBody>
      </p:sp>
    </p:spTree>
    <p:extLst>
      <p:ext uri="{BB962C8B-B14F-4D97-AF65-F5344CB8AC3E}">
        <p14:creationId xmlns:p14="http://schemas.microsoft.com/office/powerpoint/2010/main" val="1346125221"/>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3162004"/>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397933"/>
            <a:ext cx="20285927" cy="1440000"/>
          </a:xfrm>
          <a:prstGeom prst="rect">
            <a:avLst/>
          </a:prstGeom>
        </p:spPr>
        <p:txBody>
          <a:bodyPr>
            <a:normAutofit/>
          </a:bodyPr>
          <a:lstStyle/>
          <a:p>
            <a:r>
              <a:rPr lang="en-US" dirty="0"/>
              <a:t>ASTRI Camera: Voltage Distribution Box</a:t>
            </a:r>
          </a:p>
        </p:txBody>
      </p:sp>
      <p:pic>
        <p:nvPicPr>
          <p:cNvPr id="23" name="Immagine 18">
            <a:extLst>
              <a:ext uri="{FF2B5EF4-FFF2-40B4-BE49-F238E27FC236}">
                <a16:creationId xmlns:a16="http://schemas.microsoft.com/office/drawing/2014/main" id="{0797681F-D2AC-4B69-84F8-DEF524F2C9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24" y="7288261"/>
            <a:ext cx="5652129" cy="5673783"/>
          </a:xfrm>
          <a:prstGeom prst="rect">
            <a:avLst/>
          </a:prstGeom>
        </p:spPr>
      </p:pic>
      <p:sp>
        <p:nvSpPr>
          <p:cNvPr id="30" name="Rectangle 29">
            <a:extLst>
              <a:ext uri="{FF2B5EF4-FFF2-40B4-BE49-F238E27FC236}">
                <a16:creationId xmlns:a16="http://schemas.microsoft.com/office/drawing/2014/main" id="{614E30B6-FBF0-4C6D-B7AF-156DEBCA9C6F}"/>
              </a:ext>
            </a:extLst>
          </p:cNvPr>
          <p:cNvSpPr/>
          <p:nvPr/>
        </p:nvSpPr>
        <p:spPr>
          <a:xfrm>
            <a:off x="934929" y="2051416"/>
            <a:ext cx="17244686" cy="3046988"/>
          </a:xfrm>
          <a:prstGeom prst="rect">
            <a:avLst/>
          </a:prstGeom>
        </p:spPr>
        <p:txBody>
          <a:bodyPr wrap="square">
            <a:spAutoFit/>
          </a:bodyPr>
          <a:lstStyle/>
          <a:p>
            <a:pPr marL="571500" indent="-571500">
              <a:lnSpc>
                <a:spcPct val="150000"/>
              </a:lnSpc>
              <a:buFont typeface="Arial" panose="020B0604020202020204" pitchFamily="34" charset="0"/>
              <a:buChar char="•"/>
            </a:pPr>
            <a:r>
              <a:rPr lang="it-IT" sz="3200" kern="1200" dirty="0">
                <a:solidFill>
                  <a:srgbClr val="002060"/>
                </a:solidFill>
              </a:rPr>
              <a:t>Typical Modular Archtecture – 37 VDB-PDM</a:t>
            </a:r>
          </a:p>
          <a:p>
            <a:pPr marL="571500" indent="-571500">
              <a:lnSpc>
                <a:spcPct val="150000"/>
              </a:lnSpc>
              <a:buFont typeface="Arial" panose="020B0604020202020204" pitchFamily="34" charset="0"/>
              <a:buChar char="•"/>
            </a:pPr>
            <a:r>
              <a:rPr lang="it-IT" sz="3200" kern="1200" dirty="0">
                <a:solidFill>
                  <a:srgbClr val="002060"/>
                </a:solidFill>
              </a:rPr>
              <a:t>Low-noise power supply for the Front-End Electronics </a:t>
            </a:r>
          </a:p>
          <a:p>
            <a:pPr marL="571500" indent="-571500">
              <a:lnSpc>
                <a:spcPct val="150000"/>
              </a:lnSpc>
              <a:buFont typeface="Arial" panose="020B0604020202020204" pitchFamily="34" charset="0"/>
              <a:buChar char="•"/>
            </a:pPr>
            <a:r>
              <a:rPr lang="en-US" sz="3200" b="1" dirty="0">
                <a:solidFill>
                  <a:srgbClr val="002060"/>
                </a:solidFill>
              </a:rPr>
              <a:t>Individually calibrated HV outputs ensuring stable SiPM bias voltage</a:t>
            </a:r>
            <a:endParaRPr lang="it-IT" sz="3200" b="1" kern="1200" dirty="0">
              <a:solidFill>
                <a:srgbClr val="002060"/>
              </a:solidFill>
            </a:endParaRPr>
          </a:p>
          <a:p>
            <a:pPr marL="457200" indent="-457200">
              <a:lnSpc>
                <a:spcPct val="150000"/>
              </a:lnSpc>
              <a:buFont typeface="Arial" panose="020B0604020202020204" pitchFamily="34" charset="0"/>
              <a:buChar char="•"/>
            </a:pPr>
            <a:r>
              <a:rPr lang="it-IT" sz="3200" kern="1200" dirty="0">
                <a:solidFill>
                  <a:srgbClr val="002060"/>
                </a:solidFill>
              </a:rPr>
              <a:t> Bias voltage to SiPM detectors – current is limited to 70mA (max. current capablility 100mA) per tile    </a:t>
            </a:r>
            <a:endParaRPr lang="it-IT" sz="3200" b="1" dirty="0">
              <a:solidFill>
                <a:srgbClr val="002060"/>
              </a:solidFill>
            </a:endParaRPr>
          </a:p>
        </p:txBody>
      </p:sp>
      <p:pic>
        <p:nvPicPr>
          <p:cNvPr id="6" name="Picture 5">
            <a:extLst>
              <a:ext uri="{FF2B5EF4-FFF2-40B4-BE49-F238E27FC236}">
                <a16:creationId xmlns:a16="http://schemas.microsoft.com/office/drawing/2014/main" id="{9D71F029-8C26-4062-AD29-D2E0274756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14881" y="7539548"/>
            <a:ext cx="7618295" cy="4290233"/>
          </a:xfrm>
          <a:prstGeom prst="rect">
            <a:avLst/>
          </a:prstGeom>
        </p:spPr>
      </p:pic>
      <p:sp>
        <p:nvSpPr>
          <p:cNvPr id="31" name="CasellaDiTesto 44">
            <a:extLst>
              <a:ext uri="{FF2B5EF4-FFF2-40B4-BE49-F238E27FC236}">
                <a16:creationId xmlns:a16="http://schemas.microsoft.com/office/drawing/2014/main" id="{954643F9-0150-4B09-BD3C-FD3F69423A89}"/>
              </a:ext>
            </a:extLst>
          </p:cNvPr>
          <p:cNvSpPr txBox="1"/>
          <p:nvPr/>
        </p:nvSpPr>
        <p:spPr>
          <a:xfrm>
            <a:off x="17023739" y="6453655"/>
            <a:ext cx="6524376"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US" sz="2800" b="1" dirty="0">
                <a:solidFill>
                  <a:srgbClr val="002060"/>
                </a:solidFill>
              </a:rPr>
              <a:t>Calibration setup for the VDB-HV module</a:t>
            </a:r>
            <a:endParaRPr lang="en-GB" sz="2800" b="1" dirty="0">
              <a:solidFill>
                <a:srgbClr val="002060"/>
              </a:solidFill>
            </a:endParaRPr>
          </a:p>
        </p:txBody>
      </p:sp>
      <p:sp>
        <p:nvSpPr>
          <p:cNvPr id="32" name="CasellaDiTesto 44">
            <a:extLst>
              <a:ext uri="{FF2B5EF4-FFF2-40B4-BE49-F238E27FC236}">
                <a16:creationId xmlns:a16="http://schemas.microsoft.com/office/drawing/2014/main" id="{4479E016-970F-4EA3-B9C0-93F6BFF0BB58}"/>
              </a:ext>
            </a:extLst>
          </p:cNvPr>
          <p:cNvSpPr txBox="1"/>
          <p:nvPr/>
        </p:nvSpPr>
        <p:spPr>
          <a:xfrm>
            <a:off x="2013491" y="6400778"/>
            <a:ext cx="381492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2800" b="1" dirty="0">
                <a:solidFill>
                  <a:srgbClr val="002060"/>
                </a:solidFill>
              </a:rPr>
              <a:t>VDB block diagram</a:t>
            </a:r>
          </a:p>
        </p:txBody>
      </p:sp>
      <p:pic>
        <p:nvPicPr>
          <p:cNvPr id="12" name="Picture 11">
            <a:extLst>
              <a:ext uri="{FF2B5EF4-FFF2-40B4-BE49-F238E27FC236}">
                <a16:creationId xmlns:a16="http://schemas.microsoft.com/office/drawing/2014/main" id="{5AFA74DB-C57B-467E-9015-4E4F05D252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51349" y="7735953"/>
            <a:ext cx="4462516" cy="4486456"/>
          </a:xfrm>
          <a:prstGeom prst="rect">
            <a:avLst/>
          </a:prstGeom>
        </p:spPr>
      </p:pic>
      <p:pic>
        <p:nvPicPr>
          <p:cNvPr id="33" name="Immagine 3">
            <a:extLst>
              <a:ext uri="{FF2B5EF4-FFF2-40B4-BE49-F238E27FC236}">
                <a16:creationId xmlns:a16="http://schemas.microsoft.com/office/drawing/2014/main" id="{6C29EEDB-23C0-4261-ADE7-B8ED33F381C5}"/>
              </a:ext>
            </a:extLst>
          </p:cNvPr>
          <p:cNvPicPr>
            <a:picLocks noChangeAspect="1"/>
          </p:cNvPicPr>
          <p:nvPr/>
        </p:nvPicPr>
        <p:blipFill>
          <a:blip r:embed="rId6"/>
          <a:stretch/>
        </p:blipFill>
        <p:spPr>
          <a:xfrm>
            <a:off x="11077892" y="8158497"/>
            <a:ext cx="5278846" cy="4160871"/>
          </a:xfrm>
          <a:prstGeom prst="rect">
            <a:avLst/>
          </a:prstGeom>
          <a:noFill/>
          <a:ln w="0">
            <a:noFill/>
          </a:ln>
        </p:spPr>
      </p:pic>
      <p:sp>
        <p:nvSpPr>
          <p:cNvPr id="15" name="Oval 14">
            <a:extLst>
              <a:ext uri="{FF2B5EF4-FFF2-40B4-BE49-F238E27FC236}">
                <a16:creationId xmlns:a16="http://schemas.microsoft.com/office/drawing/2014/main" id="{0EECB7A9-DCA5-4E4B-B7E0-7151BDC64962}"/>
              </a:ext>
            </a:extLst>
          </p:cNvPr>
          <p:cNvSpPr/>
          <p:nvPr/>
        </p:nvSpPr>
        <p:spPr>
          <a:xfrm>
            <a:off x="11313874" y="8062124"/>
            <a:ext cx="4962525" cy="4346012"/>
          </a:xfrm>
          <a:prstGeom prst="ellipse">
            <a:avLst/>
          </a:prstGeom>
          <a:noFill/>
          <a:ln w="762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17" name="Straight Arrow Connector 16">
            <a:extLst>
              <a:ext uri="{FF2B5EF4-FFF2-40B4-BE49-F238E27FC236}">
                <a16:creationId xmlns:a16="http://schemas.microsoft.com/office/drawing/2014/main" id="{42BDCC4A-D4DE-4EBB-B4EC-7A08A718FF13}"/>
              </a:ext>
            </a:extLst>
          </p:cNvPr>
          <p:cNvCxnSpPr>
            <a:cxnSpLocks/>
            <a:stCxn id="15" idx="2"/>
          </p:cNvCxnSpPr>
          <p:nvPr/>
        </p:nvCxnSpPr>
        <p:spPr>
          <a:xfrm flipH="1">
            <a:off x="9391650" y="10235130"/>
            <a:ext cx="1922224" cy="335411"/>
          </a:xfrm>
          <a:prstGeom prst="straightConnector1">
            <a:avLst/>
          </a:prstGeom>
          <a:noFill/>
          <a:ln w="5080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sp>
        <p:nvSpPr>
          <p:cNvPr id="41" name="CasellaDiTesto 44">
            <a:extLst>
              <a:ext uri="{FF2B5EF4-FFF2-40B4-BE49-F238E27FC236}">
                <a16:creationId xmlns:a16="http://schemas.microsoft.com/office/drawing/2014/main" id="{C85E81B8-6EEE-453E-9105-FB4D13ECBEE3}"/>
              </a:ext>
            </a:extLst>
          </p:cNvPr>
          <p:cNvSpPr txBox="1"/>
          <p:nvPr/>
        </p:nvSpPr>
        <p:spPr>
          <a:xfrm>
            <a:off x="11705079" y="6493110"/>
            <a:ext cx="3814922" cy="104643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2800" b="1" dirty="0">
                <a:solidFill>
                  <a:srgbClr val="002060"/>
                </a:solidFill>
              </a:rPr>
              <a:t>VDB High Voltage Module</a:t>
            </a:r>
          </a:p>
        </p:txBody>
      </p:sp>
      <p:sp>
        <p:nvSpPr>
          <p:cNvPr id="42" name="CasellaDiTesto 44">
            <a:extLst>
              <a:ext uri="{FF2B5EF4-FFF2-40B4-BE49-F238E27FC236}">
                <a16:creationId xmlns:a16="http://schemas.microsoft.com/office/drawing/2014/main" id="{8AE7E449-7FB1-4E47-A1A9-BB398BFF2F20}"/>
              </a:ext>
            </a:extLst>
          </p:cNvPr>
          <p:cNvSpPr txBox="1"/>
          <p:nvPr/>
        </p:nvSpPr>
        <p:spPr>
          <a:xfrm>
            <a:off x="6668024" y="6479935"/>
            <a:ext cx="381492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2800" b="1" dirty="0">
                <a:solidFill>
                  <a:srgbClr val="002060"/>
                </a:solidFill>
              </a:rPr>
              <a:t>VDB-PDM</a:t>
            </a:r>
          </a:p>
        </p:txBody>
      </p:sp>
      <p:grpSp>
        <p:nvGrpSpPr>
          <p:cNvPr id="37" name="Group 36">
            <a:extLst>
              <a:ext uri="{FF2B5EF4-FFF2-40B4-BE49-F238E27FC236}">
                <a16:creationId xmlns:a16="http://schemas.microsoft.com/office/drawing/2014/main" id="{FEA1766B-D181-4E6B-91C9-69E6652631EB}"/>
              </a:ext>
            </a:extLst>
          </p:cNvPr>
          <p:cNvGrpSpPr/>
          <p:nvPr/>
        </p:nvGrpSpPr>
        <p:grpSpPr>
          <a:xfrm>
            <a:off x="17882298" y="12681933"/>
            <a:ext cx="5137230" cy="515418"/>
            <a:chOff x="11024298" y="12283643"/>
            <a:chExt cx="5137230" cy="515418"/>
          </a:xfrm>
        </p:grpSpPr>
        <p:sp>
          <p:nvSpPr>
            <p:cNvPr id="48" name="Rectangle 47">
              <a:extLst>
                <a:ext uri="{FF2B5EF4-FFF2-40B4-BE49-F238E27FC236}">
                  <a16:creationId xmlns:a16="http://schemas.microsoft.com/office/drawing/2014/main" id="{3E8010DC-F325-4E7D-ADEE-9D572F86F13A}"/>
                </a:ext>
              </a:extLst>
            </p:cNvPr>
            <p:cNvSpPr/>
            <p:nvPr/>
          </p:nvSpPr>
          <p:spPr>
            <a:xfrm>
              <a:off x="11024298" y="12332922"/>
              <a:ext cx="4497095" cy="461665"/>
            </a:xfrm>
            <a:prstGeom prst="rect">
              <a:avLst/>
            </a:prstGeom>
          </p:spPr>
          <p:txBody>
            <a:bodyPr wrap="square">
              <a:spAutoFit/>
            </a:bodyPr>
            <a:lstStyle/>
            <a:p>
              <a:r>
                <a:rPr lang="it-IT" sz="2400" kern="1200" dirty="0">
                  <a:solidFill>
                    <a:srgbClr val="002060"/>
                  </a:solidFill>
                </a:rPr>
                <a:t>ASTRI VDB designed by</a:t>
              </a:r>
              <a:endParaRPr lang="it-IT" sz="2400" dirty="0"/>
            </a:p>
          </p:txBody>
        </p:sp>
        <p:pic>
          <p:nvPicPr>
            <p:cNvPr id="49" name="Picture 48">
              <a:extLst>
                <a:ext uri="{FF2B5EF4-FFF2-40B4-BE49-F238E27FC236}">
                  <a16:creationId xmlns:a16="http://schemas.microsoft.com/office/drawing/2014/main" id="{F075540A-B422-4886-9173-1764501B36CB}"/>
                </a:ext>
              </a:extLst>
            </p:cNvPr>
            <p:cNvPicPr>
              <a:picLocks noChangeAspect="1"/>
            </p:cNvPicPr>
            <p:nvPr/>
          </p:nvPicPr>
          <p:blipFill>
            <a:blip r:embed="rId7"/>
            <a:stretch>
              <a:fillRect/>
            </a:stretch>
          </p:blipFill>
          <p:spPr>
            <a:xfrm>
              <a:off x="14072368" y="12283643"/>
              <a:ext cx="2089160" cy="515418"/>
            </a:xfrm>
            <a:prstGeom prst="rect">
              <a:avLst/>
            </a:prstGeom>
          </p:spPr>
        </p:pic>
      </p:grpSp>
      <p:sp>
        <p:nvSpPr>
          <p:cNvPr id="2" name="Slide Number Placeholder 1">
            <a:extLst>
              <a:ext uri="{FF2B5EF4-FFF2-40B4-BE49-F238E27FC236}">
                <a16:creationId xmlns:a16="http://schemas.microsoft.com/office/drawing/2014/main" id="{C510BADA-A747-44F8-B745-6B3AF5B2EE56}"/>
              </a:ext>
            </a:extLst>
          </p:cNvPr>
          <p:cNvSpPr>
            <a:spLocks noGrp="1"/>
          </p:cNvSpPr>
          <p:nvPr>
            <p:ph type="sldNum" sz="quarter" idx="2"/>
          </p:nvPr>
        </p:nvSpPr>
        <p:spPr>
          <a:xfrm>
            <a:off x="23295841" y="12987041"/>
            <a:ext cx="504548" cy="483911"/>
          </a:xfrm>
        </p:spPr>
        <p:txBody>
          <a:bodyPr/>
          <a:lstStyle/>
          <a:p>
            <a:fld id="{86CB4B4D-7CA3-9044-876B-883B54F8677D}" type="slidenum">
              <a:rPr lang="it-IT" smtClean="0"/>
              <a:t>11</a:t>
            </a:fld>
            <a:endParaRPr lang="it-IT" dirty="0"/>
          </a:p>
        </p:txBody>
      </p:sp>
      <p:sp>
        <p:nvSpPr>
          <p:cNvPr id="4" name="Rettangolo con angoli arrotondati 3">
            <a:extLst>
              <a:ext uri="{FF2B5EF4-FFF2-40B4-BE49-F238E27FC236}">
                <a16:creationId xmlns:a16="http://schemas.microsoft.com/office/drawing/2014/main" id="{A83058DE-1ACB-4248-9C98-ECBD3DC73D04}"/>
              </a:ext>
            </a:extLst>
          </p:cNvPr>
          <p:cNvSpPr/>
          <p:nvPr/>
        </p:nvSpPr>
        <p:spPr>
          <a:xfrm>
            <a:off x="4516380" y="5382099"/>
            <a:ext cx="15495256" cy="817243"/>
          </a:xfrm>
          <a:prstGeom prst="roundRect">
            <a:avLst/>
          </a:prstGeom>
          <a:solidFill>
            <a:schemeClr val="bg1">
              <a:lumMod val="85000"/>
            </a:schemeClr>
          </a:solidFill>
          <a:ln w="762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algn="ctr"/>
            <a:r>
              <a:rPr lang="en-US" b="1" dirty="0">
                <a:solidFill>
                  <a:srgbClr val="002060"/>
                </a:solidFill>
              </a:rPr>
              <a:t>Observations even under high Night Sky Background </a:t>
            </a:r>
            <a:r>
              <a:rPr lang="en-US" b="1" dirty="0" smtClean="0">
                <a:solidFill>
                  <a:srgbClr val="002060"/>
                </a:solidFill>
              </a:rPr>
              <a:t>and moonlight conditions</a:t>
            </a:r>
            <a:endParaRPr lang="it-IT" dirty="0"/>
          </a:p>
        </p:txBody>
      </p:sp>
      <p:sp>
        <p:nvSpPr>
          <p:cNvPr id="26" name="CasellaDiTesto 44">
            <a:extLst>
              <a:ext uri="{FF2B5EF4-FFF2-40B4-BE49-F238E27FC236}">
                <a16:creationId xmlns:a16="http://schemas.microsoft.com/office/drawing/2014/main" id="{1842A947-9BA2-427B-86F0-57090F279C30}"/>
              </a:ext>
            </a:extLst>
          </p:cNvPr>
          <p:cNvSpPr txBox="1"/>
          <p:nvPr/>
        </p:nvSpPr>
        <p:spPr>
          <a:xfrm>
            <a:off x="17336221" y="11818626"/>
            <a:ext cx="6524376"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US" sz="2800" b="1" dirty="0">
                <a:solidFill>
                  <a:srgbClr val="002060"/>
                </a:solidFill>
              </a:rPr>
              <a:t>Automated calibration of all HV channels</a:t>
            </a:r>
            <a:endParaRPr lang="en-GB" sz="2800" b="1" dirty="0">
              <a:solidFill>
                <a:srgbClr val="002060"/>
              </a:solidFill>
            </a:endParaRPr>
          </a:p>
        </p:txBody>
      </p:sp>
    </p:spTree>
    <p:extLst>
      <p:ext uri="{BB962C8B-B14F-4D97-AF65-F5344CB8AC3E}">
        <p14:creationId xmlns:p14="http://schemas.microsoft.com/office/powerpoint/2010/main" val="100659428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3106404"/>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397933"/>
            <a:ext cx="20285927" cy="1440000"/>
          </a:xfrm>
          <a:prstGeom prst="rect">
            <a:avLst/>
          </a:prstGeom>
        </p:spPr>
        <p:txBody>
          <a:bodyPr>
            <a:normAutofit/>
          </a:bodyPr>
          <a:lstStyle/>
          <a:p>
            <a:r>
              <a:rPr lang="en-US" dirty="0"/>
              <a:t>ASTRI Camera: Thermal Control System</a:t>
            </a:r>
          </a:p>
        </p:txBody>
      </p:sp>
      <p:sp>
        <p:nvSpPr>
          <p:cNvPr id="30" name="Rectangle 29">
            <a:extLst>
              <a:ext uri="{FF2B5EF4-FFF2-40B4-BE49-F238E27FC236}">
                <a16:creationId xmlns:a16="http://schemas.microsoft.com/office/drawing/2014/main" id="{614E30B6-FBF0-4C6D-B7AF-156DEBCA9C6F}"/>
              </a:ext>
            </a:extLst>
          </p:cNvPr>
          <p:cNvSpPr/>
          <p:nvPr/>
        </p:nvSpPr>
        <p:spPr>
          <a:xfrm>
            <a:off x="186484" y="2129904"/>
            <a:ext cx="17244686" cy="646331"/>
          </a:xfrm>
          <a:prstGeom prst="rect">
            <a:avLst/>
          </a:prstGeom>
        </p:spPr>
        <p:txBody>
          <a:bodyPr wrap="square">
            <a:spAutoFit/>
          </a:bodyPr>
          <a:lstStyle/>
          <a:p>
            <a:pPr marL="571500" indent="-571500">
              <a:buFont typeface="Arial" panose="020B0604020202020204" pitchFamily="34" charset="0"/>
              <a:buChar char="•"/>
            </a:pPr>
            <a:r>
              <a:rPr lang="it-IT" kern="1200" dirty="0">
                <a:solidFill>
                  <a:srgbClr val="002060"/>
                </a:solidFill>
              </a:rPr>
              <a:t>The </a:t>
            </a:r>
            <a:r>
              <a:rPr lang="it-IT" b="1" kern="1200" dirty="0">
                <a:solidFill>
                  <a:srgbClr val="002060"/>
                </a:solidFill>
              </a:rPr>
              <a:t>Embedded Thermal Control System </a:t>
            </a:r>
            <a:r>
              <a:rPr lang="it-IT" kern="1200" dirty="0">
                <a:solidFill>
                  <a:srgbClr val="002060"/>
                </a:solidFill>
              </a:rPr>
              <a:t>(TCS) has a crucial role for the ASTRI camera </a:t>
            </a:r>
          </a:p>
        </p:txBody>
      </p:sp>
      <p:grpSp>
        <p:nvGrpSpPr>
          <p:cNvPr id="5" name="Group 4">
            <a:extLst>
              <a:ext uri="{FF2B5EF4-FFF2-40B4-BE49-F238E27FC236}">
                <a16:creationId xmlns:a16="http://schemas.microsoft.com/office/drawing/2014/main" id="{22E0A880-0841-48BE-B3BF-91AA5D351247}"/>
              </a:ext>
            </a:extLst>
          </p:cNvPr>
          <p:cNvGrpSpPr/>
          <p:nvPr/>
        </p:nvGrpSpPr>
        <p:grpSpPr>
          <a:xfrm>
            <a:off x="1990205" y="2966941"/>
            <a:ext cx="14919320" cy="671338"/>
            <a:chOff x="934929" y="2861756"/>
            <a:chExt cx="14919320" cy="671338"/>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28844D46-3D6B-454E-BA5D-F61F8AAAA8EE}"/>
                    </a:ext>
                  </a:extLst>
                </p:cNvPr>
                <p:cNvSpPr/>
                <p:nvPr/>
              </p:nvSpPr>
              <p:spPr>
                <a:xfrm>
                  <a:off x="934929" y="2886763"/>
                  <a:ext cx="8443337" cy="646331"/>
                </a:xfrm>
                <a:prstGeom prst="rect">
                  <a:avLst/>
                </a:prstGeom>
              </p:spPr>
              <p:txBody>
                <a:bodyPr wrap="none">
                  <a:spAutoFit/>
                </a:bodyPr>
                <a:lstStyle/>
                <a:p>
                  <a:r>
                    <a:rPr lang="it-IT" b="1" i="1"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Focal_Plane_T</a:t>
                  </a:r>
                  <a14:m>
                    <m:oMath xmlns:m="http://schemas.openxmlformats.org/officeDocument/2006/math">
                      <m:r>
                        <a:rPr lang="it-IT" b="1" i="1">
                          <a:solidFill>
                            <a:srgbClr val="002060"/>
                          </a:solidFill>
                          <a:latin typeface="Cambria Math" panose="02040503050406030204" pitchFamily="18" charset="0"/>
                          <a:ea typeface="Cambria Math" panose="02040503050406030204" pitchFamily="18" charset="0"/>
                        </a:rPr>
                        <m:t> =</m:t>
                      </m:r>
                      <m:r>
                        <a:rPr lang="it-IT" b="1" i="1">
                          <a:solidFill>
                            <a:srgbClr val="002060"/>
                          </a:solidFill>
                          <a:latin typeface="Cambria Math" panose="02040503050406030204" pitchFamily="18" charset="0"/>
                          <a:ea typeface="Cambria Math" panose="02040503050406030204" pitchFamily="18" charset="0"/>
                        </a:rPr>
                        <m:t>𝟏𝟓</m:t>
                      </m:r>
                      <m:r>
                        <a:rPr lang="it-IT" b="1" i="1">
                          <a:solidFill>
                            <a:srgbClr val="002060"/>
                          </a:solidFill>
                          <a:latin typeface="Cambria Math" panose="02040503050406030204" pitchFamily="18" charset="0"/>
                          <a:ea typeface="Cambria Math" panose="02040503050406030204" pitchFamily="18" charset="0"/>
                        </a:rPr>
                        <m:t> °</m:t>
                      </m:r>
                      <m:r>
                        <a:rPr lang="it-IT" b="1" i="1">
                          <a:solidFill>
                            <a:srgbClr val="002060"/>
                          </a:solidFill>
                          <a:latin typeface="Cambria Math" panose="02040503050406030204" pitchFamily="18" charset="0"/>
                          <a:ea typeface="Cambria Math" panose="02040503050406030204" pitchFamily="18" charset="0"/>
                        </a:rPr>
                        <m:t>𝑪</m:t>
                      </m:r>
                      <m:r>
                        <a:rPr lang="it-IT" b="1" i="0" smtClean="0">
                          <a:solidFill>
                            <a:srgbClr val="002060"/>
                          </a:solidFill>
                          <a:latin typeface="Cambria Math" panose="02040503050406030204" pitchFamily="18" charset="0"/>
                          <a:ea typeface="Cambria Math" panose="02040503050406030204" pitchFamily="18" charset="0"/>
                        </a:rPr>
                        <m:t>  </m:t>
                      </m:r>
                      <m:r>
                        <a:rPr lang="it-IT" b="1">
                          <a:solidFill>
                            <a:srgbClr val="002060"/>
                          </a:solidFill>
                          <a:latin typeface="Cambria Math" panose="02040503050406030204" pitchFamily="18" charset="0"/>
                          <a:ea typeface="Cambria Math" panose="02040503050406030204" pitchFamily="18" charset="0"/>
                        </a:rPr>
                        <m:t> ∆</m:t>
                      </m:r>
                      <m:r>
                        <a:rPr lang="it-IT" b="1" i="1">
                          <a:solidFill>
                            <a:srgbClr val="002060"/>
                          </a:solidFill>
                          <a:latin typeface="Cambria Math" panose="02040503050406030204" pitchFamily="18" charset="0"/>
                          <a:ea typeface="Cambria Math" panose="02040503050406030204" pitchFamily="18" charset="0"/>
                        </a:rPr>
                        <m:t>𝑻𝒎𝒂𝒙</m:t>
                      </m:r>
                      <m:r>
                        <a:rPr lang="it-IT" b="1">
                          <a:solidFill>
                            <a:srgbClr val="002060"/>
                          </a:solidFill>
                          <a:latin typeface="Cambria Math" panose="02040503050406030204" pitchFamily="18" charset="0"/>
                          <a:ea typeface="Cambria Math" panose="02040503050406030204" pitchFamily="18" charset="0"/>
                        </a:rPr>
                        <m:t>≤ ±</m:t>
                      </m:r>
                      <m:r>
                        <a:rPr lang="it-IT" b="1" i="1">
                          <a:solidFill>
                            <a:srgbClr val="002060"/>
                          </a:solidFill>
                          <a:latin typeface="Cambria Math" panose="02040503050406030204" pitchFamily="18" charset="0"/>
                          <a:ea typeface="Cambria Math" panose="02040503050406030204" pitchFamily="18" charset="0"/>
                        </a:rPr>
                        <m:t>𝟏</m:t>
                      </m:r>
                      <m:r>
                        <a:rPr lang="it-IT" b="1">
                          <a:solidFill>
                            <a:srgbClr val="002060"/>
                          </a:solidFill>
                          <a:latin typeface="Cambria Math" panose="02040503050406030204" pitchFamily="18" charset="0"/>
                          <a:ea typeface="Cambria Math" panose="02040503050406030204" pitchFamily="18" charset="0"/>
                        </a:rPr>
                        <m:t> °</m:t>
                      </m:r>
                      <m:r>
                        <a:rPr lang="it-IT" b="1" i="1">
                          <a:solidFill>
                            <a:srgbClr val="002060"/>
                          </a:solidFill>
                          <a:latin typeface="Cambria Math" panose="02040503050406030204" pitchFamily="18" charset="0"/>
                          <a:ea typeface="Cambria Math" panose="02040503050406030204" pitchFamily="18" charset="0"/>
                        </a:rPr>
                        <m:t>𝐂</m:t>
                      </m:r>
                    </m:oMath>
                  </a14:m>
                  <a:r>
                    <a:rPr lang="it-IT" b="1" dirty="0">
                      <a:solidFill>
                        <a:srgbClr val="002060"/>
                      </a:solidFill>
                      <a:latin typeface="Cambria Math" panose="02040503050406030204" pitchFamily="18" charset="0"/>
                      <a:ea typeface="Cambria Math" panose="02040503050406030204" pitchFamily="18" charset="0"/>
                    </a:rPr>
                    <a:t> </a:t>
                  </a:r>
                  <a:endParaRPr lang="it-IT" dirty="0">
                    <a:latin typeface="Cambria Math" panose="02040503050406030204" pitchFamily="18" charset="0"/>
                    <a:ea typeface="Cambria Math" panose="02040503050406030204" pitchFamily="18" charset="0"/>
                  </a:endParaRPr>
                </a:p>
              </p:txBody>
            </p:sp>
          </mc:Choice>
          <mc:Fallback xmlns="">
            <p:sp>
              <p:nvSpPr>
                <p:cNvPr id="2" name="Rectangle 1">
                  <a:extLst>
                    <a:ext uri="{FF2B5EF4-FFF2-40B4-BE49-F238E27FC236}">
                      <a16:creationId xmlns:a16="http://schemas.microsoft.com/office/drawing/2014/main" id="{28844D46-3D6B-454E-BA5D-F61F8AAAA8EE}"/>
                    </a:ext>
                  </a:extLst>
                </p:cNvPr>
                <p:cNvSpPr>
                  <a:spLocks noRot="1" noChangeAspect="1" noMove="1" noResize="1" noEditPoints="1" noAdjustHandles="1" noChangeArrowheads="1" noChangeShapeType="1" noTextEdit="1"/>
                </p:cNvSpPr>
                <p:nvPr/>
              </p:nvSpPr>
              <p:spPr>
                <a:xfrm>
                  <a:off x="934929" y="2886763"/>
                  <a:ext cx="8443337" cy="646331"/>
                </a:xfrm>
                <a:prstGeom prst="rect">
                  <a:avLst/>
                </a:prstGeom>
                <a:blipFill>
                  <a:blip r:embed="rId3"/>
                  <a:stretch>
                    <a:fillRect l="-2238" t="-14151" b="-34906"/>
                  </a:stretch>
                </a:blipFill>
              </p:spPr>
              <p:txBody>
                <a:bodyPr/>
                <a:lstStyle/>
                <a:p>
                  <a:r>
                    <a:rPr lang="it-IT">
                      <a:noFill/>
                    </a:rPr>
                    <a:t> </a:t>
                  </a:r>
                </a:p>
              </p:txBody>
            </p:sp>
          </mc:Fallback>
        </mc:AlternateContent>
        <p:sp>
          <p:nvSpPr>
            <p:cNvPr id="24" name="Rectangle 23">
              <a:extLst>
                <a:ext uri="{FF2B5EF4-FFF2-40B4-BE49-F238E27FC236}">
                  <a16:creationId xmlns:a16="http://schemas.microsoft.com/office/drawing/2014/main" id="{26690DE6-F1DA-4184-ABE6-F2A414211097}"/>
                </a:ext>
              </a:extLst>
            </p:cNvPr>
            <p:cNvSpPr/>
            <p:nvPr/>
          </p:nvSpPr>
          <p:spPr>
            <a:xfrm>
              <a:off x="9127728" y="2861756"/>
              <a:ext cx="6726521" cy="646331"/>
            </a:xfrm>
            <a:prstGeom prst="rect">
              <a:avLst/>
            </a:prstGeom>
          </p:spPr>
          <p:txBody>
            <a:bodyPr wrap="none">
              <a:spAutoFit/>
            </a:bodyPr>
            <a:lstStyle/>
            <a:p>
              <a:r>
                <a:rPr lang="it-IT" b="1" i="1"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up to a </a:t>
              </a:r>
              <a:r>
                <a:rPr lang="it-IT" b="1" i="1" dirty="0" err="1"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max</a:t>
              </a:r>
              <a:r>
                <a:rPr lang="it-IT" b="1" i="1"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 ambient </a:t>
              </a:r>
              <a:r>
                <a:rPr lang="it-IT" b="1" i="1" dirty="0" err="1"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temp</a:t>
              </a:r>
              <a:r>
                <a:rPr lang="it-IT" b="1" i="1"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 of </a:t>
              </a:r>
              <a:r>
                <a:rPr lang="it-IT" b="1" i="1"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a:t>25°C</a:t>
              </a:r>
              <a:endParaRPr lang="it-IT" dirty="0">
                <a:latin typeface="Cambria Math" panose="02040503050406030204" pitchFamily="18" charset="0"/>
                <a:ea typeface="Cambria Math" panose="02040503050406030204" pitchFamily="18" charset="0"/>
              </a:endParaRPr>
            </a:p>
          </p:txBody>
        </p:sp>
      </p:grpSp>
      <p:sp>
        <p:nvSpPr>
          <p:cNvPr id="25" name="Rectangle 24">
            <a:extLst>
              <a:ext uri="{FF2B5EF4-FFF2-40B4-BE49-F238E27FC236}">
                <a16:creationId xmlns:a16="http://schemas.microsoft.com/office/drawing/2014/main" id="{BDD5C7F1-5400-48BD-B15B-9660DC541C5B}"/>
              </a:ext>
            </a:extLst>
          </p:cNvPr>
          <p:cNvSpPr/>
          <p:nvPr/>
        </p:nvSpPr>
        <p:spPr>
          <a:xfrm>
            <a:off x="178172" y="3777369"/>
            <a:ext cx="15253960" cy="1754326"/>
          </a:xfrm>
          <a:prstGeom prst="rect">
            <a:avLst/>
          </a:prstGeom>
        </p:spPr>
        <p:txBody>
          <a:bodyPr wrap="square">
            <a:spAutoFit/>
          </a:bodyPr>
          <a:lstStyle/>
          <a:p>
            <a:pPr marL="571500" indent="-571500">
              <a:buFont typeface="Arial" panose="020B0604020202020204" pitchFamily="34" charset="0"/>
              <a:buChar char="•"/>
            </a:pPr>
            <a:r>
              <a:rPr lang="it-IT" kern="1200" dirty="0">
                <a:solidFill>
                  <a:srgbClr val="002060"/>
                </a:solidFill>
              </a:rPr>
              <a:t>Reliable Thermal Control System based on 12 Peltier Cells</a:t>
            </a:r>
          </a:p>
          <a:p>
            <a:endParaRPr lang="it-IT" kern="1200" dirty="0">
              <a:solidFill>
                <a:srgbClr val="002060"/>
              </a:solidFill>
            </a:endParaRPr>
          </a:p>
          <a:p>
            <a:pPr marL="571500" indent="-571500">
              <a:buFont typeface="Arial" panose="020B0604020202020204" pitchFamily="34" charset="0"/>
              <a:buChar char="•"/>
            </a:pPr>
            <a:r>
              <a:rPr lang="it-IT" b="1" kern="1200" dirty="0">
                <a:solidFill>
                  <a:srgbClr val="002060"/>
                </a:solidFill>
              </a:rPr>
              <a:t>No additional external equipment or liquid-cooling circuit</a:t>
            </a:r>
          </a:p>
        </p:txBody>
      </p:sp>
      <p:sp>
        <p:nvSpPr>
          <p:cNvPr id="3" name="Slide Number Placeholder 2">
            <a:extLst>
              <a:ext uri="{FF2B5EF4-FFF2-40B4-BE49-F238E27FC236}">
                <a16:creationId xmlns:a16="http://schemas.microsoft.com/office/drawing/2014/main" id="{100DED93-DF68-42BC-87FF-79EF7B495091}"/>
              </a:ext>
            </a:extLst>
          </p:cNvPr>
          <p:cNvSpPr>
            <a:spLocks noGrp="1"/>
          </p:cNvSpPr>
          <p:nvPr>
            <p:ph type="sldNum" sz="quarter" idx="2"/>
          </p:nvPr>
        </p:nvSpPr>
        <p:spPr>
          <a:xfrm>
            <a:off x="23340813" y="13010660"/>
            <a:ext cx="504548" cy="483911"/>
          </a:xfrm>
        </p:spPr>
        <p:txBody>
          <a:bodyPr/>
          <a:lstStyle/>
          <a:p>
            <a:fld id="{86CB4B4D-7CA3-9044-876B-883B54F8677D}" type="slidenum">
              <a:rPr lang="it-IT" smtClean="0"/>
              <a:t>12</a:t>
            </a:fld>
            <a:endParaRPr lang="it-IT" dirty="0"/>
          </a:p>
        </p:txBody>
      </p:sp>
      <p:sp>
        <p:nvSpPr>
          <p:cNvPr id="9" name="CasellaDiTesto 8">
            <a:extLst>
              <a:ext uri="{FF2B5EF4-FFF2-40B4-BE49-F238E27FC236}">
                <a16:creationId xmlns:a16="http://schemas.microsoft.com/office/drawing/2014/main" id="{D3DDB828-AEFB-4CA3-A274-94B12E863B1E}"/>
              </a:ext>
            </a:extLst>
          </p:cNvPr>
          <p:cNvSpPr txBox="1"/>
          <p:nvPr/>
        </p:nvSpPr>
        <p:spPr>
          <a:xfrm>
            <a:off x="6843192" y="5908890"/>
            <a:ext cx="3910855" cy="690248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r>
              <a:rPr lang="en-US" sz="2800" b="1" dirty="0">
                <a:solidFill>
                  <a:srgbClr val="002060"/>
                </a:solidFill>
              </a:rPr>
              <a:t>ASTRI Mini-Array Focal Plane Support Structure:</a:t>
            </a:r>
            <a:endParaRPr lang="en-US" sz="2800" dirty="0">
              <a:solidFill>
                <a:srgbClr val="002060"/>
              </a:solidFill>
            </a:endParaRPr>
          </a:p>
          <a:p>
            <a:r>
              <a:rPr lang="en-US" sz="2800" b="1" dirty="0">
                <a:solidFill>
                  <a:srgbClr val="002060"/>
                </a:solidFill>
              </a:rPr>
              <a:t>Mechanical Support:</a:t>
            </a:r>
            <a:r>
              <a:rPr lang="en-US" sz="2800" dirty="0">
                <a:solidFill>
                  <a:srgbClr val="002060"/>
                </a:solidFill>
              </a:rPr>
              <a:t> Provides high-precision alignment for the sensor frames.</a:t>
            </a:r>
          </a:p>
          <a:p>
            <a:r>
              <a:rPr lang="en-US" sz="2800" b="1" dirty="0">
                <a:solidFill>
                  <a:srgbClr val="002060"/>
                </a:solidFill>
              </a:rPr>
              <a:t>Thermal Management:</a:t>
            </a:r>
            <a:r>
              <a:rPr lang="en-US" sz="2800" dirty="0">
                <a:solidFill>
                  <a:srgbClr val="002060"/>
                </a:solidFill>
              </a:rPr>
              <a:t> Acts as a vital heat transmission backbone to stabilize focal plane operating temperatures.</a:t>
            </a:r>
          </a:p>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dirty="0">
              <a:ln>
                <a:noFill/>
              </a:ln>
              <a:solidFill>
                <a:srgbClr val="000000"/>
              </a:solidFill>
              <a:effectLst/>
              <a:uFillTx/>
              <a:latin typeface="+mj-lt"/>
              <a:ea typeface="+mj-ea"/>
              <a:cs typeface="+mj-cs"/>
              <a:sym typeface="Calibri"/>
            </a:endParaRPr>
          </a:p>
        </p:txBody>
      </p:sp>
      <p:grpSp>
        <p:nvGrpSpPr>
          <p:cNvPr id="63" name="Gruppo 62">
            <a:extLst>
              <a:ext uri="{FF2B5EF4-FFF2-40B4-BE49-F238E27FC236}">
                <a16:creationId xmlns:a16="http://schemas.microsoft.com/office/drawing/2014/main" id="{4EF28D13-D048-4E5A-AD67-7FDD891C2D13}"/>
              </a:ext>
            </a:extLst>
          </p:cNvPr>
          <p:cNvGrpSpPr/>
          <p:nvPr/>
        </p:nvGrpSpPr>
        <p:grpSpPr>
          <a:xfrm>
            <a:off x="0" y="5715305"/>
            <a:ext cx="6763430" cy="7191851"/>
            <a:chOff x="0" y="5715305"/>
            <a:chExt cx="6763430" cy="7191851"/>
          </a:xfrm>
        </p:grpSpPr>
        <p:pic>
          <p:nvPicPr>
            <p:cNvPr id="32" name="Immagine 31">
              <a:extLst>
                <a:ext uri="{FF2B5EF4-FFF2-40B4-BE49-F238E27FC236}">
                  <a16:creationId xmlns:a16="http://schemas.microsoft.com/office/drawing/2014/main" id="{CE21DAB4-6F45-4047-8371-116B06C88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15305"/>
              <a:ext cx="6763430" cy="7191851"/>
            </a:xfrm>
            <a:prstGeom prst="rect">
              <a:avLst/>
            </a:prstGeom>
          </p:spPr>
        </p:pic>
        <p:cxnSp>
          <p:nvCxnSpPr>
            <p:cNvPr id="35" name="Connettore diritto 34">
              <a:extLst>
                <a:ext uri="{FF2B5EF4-FFF2-40B4-BE49-F238E27FC236}">
                  <a16:creationId xmlns:a16="http://schemas.microsoft.com/office/drawing/2014/main" id="{D87B23C8-121B-4087-A8C3-162BB21DD252}"/>
                </a:ext>
              </a:extLst>
            </p:cNvPr>
            <p:cNvCxnSpPr>
              <a:cxnSpLocks/>
            </p:cNvCxnSpPr>
            <p:nvPr/>
          </p:nvCxnSpPr>
          <p:spPr>
            <a:xfrm flipH="1">
              <a:off x="2485505" y="5730311"/>
              <a:ext cx="2310940" cy="6547587"/>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47" name="Connettore diritto 46">
              <a:extLst>
                <a:ext uri="{FF2B5EF4-FFF2-40B4-BE49-F238E27FC236}">
                  <a16:creationId xmlns:a16="http://schemas.microsoft.com/office/drawing/2014/main" id="{11734471-3F2E-4FA4-914B-9E40B242B7ED}"/>
                </a:ext>
              </a:extLst>
            </p:cNvPr>
            <p:cNvCxnSpPr>
              <a:cxnSpLocks/>
            </p:cNvCxnSpPr>
            <p:nvPr/>
          </p:nvCxnSpPr>
          <p:spPr>
            <a:xfrm>
              <a:off x="3281028" y="10131925"/>
              <a:ext cx="719893" cy="1269115"/>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49" name="Connettore diritto 48">
              <a:extLst>
                <a:ext uri="{FF2B5EF4-FFF2-40B4-BE49-F238E27FC236}">
                  <a16:creationId xmlns:a16="http://schemas.microsoft.com/office/drawing/2014/main" id="{DF40E0FB-E5EA-4C49-9C90-D0277C3E5E1F}"/>
                </a:ext>
              </a:extLst>
            </p:cNvPr>
            <p:cNvCxnSpPr>
              <a:cxnSpLocks/>
            </p:cNvCxnSpPr>
            <p:nvPr/>
          </p:nvCxnSpPr>
          <p:spPr>
            <a:xfrm>
              <a:off x="3546575" y="9255067"/>
              <a:ext cx="947741" cy="1730552"/>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51" name="Connettore diritto 50">
              <a:extLst>
                <a:ext uri="{FF2B5EF4-FFF2-40B4-BE49-F238E27FC236}">
                  <a16:creationId xmlns:a16="http://schemas.microsoft.com/office/drawing/2014/main" id="{97F40216-BCF8-4D2B-A024-34A675E1EB34}"/>
                </a:ext>
              </a:extLst>
            </p:cNvPr>
            <p:cNvCxnSpPr>
              <a:cxnSpLocks/>
            </p:cNvCxnSpPr>
            <p:nvPr/>
          </p:nvCxnSpPr>
          <p:spPr>
            <a:xfrm>
              <a:off x="3848704" y="8393438"/>
              <a:ext cx="1213288" cy="2164748"/>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53" name="Connettore diritto 52">
              <a:extLst>
                <a:ext uri="{FF2B5EF4-FFF2-40B4-BE49-F238E27FC236}">
                  <a16:creationId xmlns:a16="http://schemas.microsoft.com/office/drawing/2014/main" id="{A4CDA34E-4F3B-4B3D-8277-3526D65B95CC}"/>
                </a:ext>
              </a:extLst>
            </p:cNvPr>
            <p:cNvCxnSpPr>
              <a:cxnSpLocks/>
            </p:cNvCxnSpPr>
            <p:nvPr/>
          </p:nvCxnSpPr>
          <p:spPr>
            <a:xfrm>
              <a:off x="4322711" y="7187355"/>
              <a:ext cx="1462947" cy="2603086"/>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58" name="Connettore diritto 57">
              <a:extLst>
                <a:ext uri="{FF2B5EF4-FFF2-40B4-BE49-F238E27FC236}">
                  <a16:creationId xmlns:a16="http://schemas.microsoft.com/office/drawing/2014/main" id="{5A96B6A9-C73A-44C2-AE84-7D7E78F24895}"/>
                </a:ext>
              </a:extLst>
            </p:cNvPr>
            <p:cNvCxnSpPr>
              <a:cxnSpLocks/>
            </p:cNvCxnSpPr>
            <p:nvPr/>
          </p:nvCxnSpPr>
          <p:spPr>
            <a:xfrm>
              <a:off x="4596065" y="6235295"/>
              <a:ext cx="1663600" cy="2884174"/>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60" name="Connettore diritto 59">
              <a:extLst>
                <a:ext uri="{FF2B5EF4-FFF2-40B4-BE49-F238E27FC236}">
                  <a16:creationId xmlns:a16="http://schemas.microsoft.com/office/drawing/2014/main" id="{B7FF4186-10AA-43B2-B6B2-845D9CCDBB72}"/>
                </a:ext>
              </a:extLst>
            </p:cNvPr>
            <p:cNvCxnSpPr>
              <a:cxnSpLocks/>
            </p:cNvCxnSpPr>
            <p:nvPr/>
          </p:nvCxnSpPr>
          <p:spPr>
            <a:xfrm>
              <a:off x="5061992" y="5730311"/>
              <a:ext cx="1551526" cy="2589888"/>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cxnSp>
          <p:nvCxnSpPr>
            <p:cNvPr id="61" name="Connettore diritto 60">
              <a:extLst>
                <a:ext uri="{FF2B5EF4-FFF2-40B4-BE49-F238E27FC236}">
                  <a16:creationId xmlns:a16="http://schemas.microsoft.com/office/drawing/2014/main" id="{6276AD40-1CEA-48A3-B0BD-08BA718822B7}"/>
                </a:ext>
              </a:extLst>
            </p:cNvPr>
            <p:cNvCxnSpPr>
              <a:cxnSpLocks/>
            </p:cNvCxnSpPr>
            <p:nvPr/>
          </p:nvCxnSpPr>
          <p:spPr>
            <a:xfrm>
              <a:off x="2978899" y="10918882"/>
              <a:ext cx="452041" cy="746880"/>
            </a:xfrm>
            <a:prstGeom prst="line">
              <a:avLst/>
            </a:prstGeom>
            <a:noFill/>
            <a:ln w="50800" cap="flat">
              <a:solidFill>
                <a:srgbClr val="FEF200">
                  <a:alpha val="51000"/>
                </a:srgbClr>
              </a:solidFill>
              <a:prstDash val="solid"/>
              <a:round/>
            </a:ln>
            <a:effectLst/>
            <a:sp3d/>
          </p:spPr>
          <p:style>
            <a:lnRef idx="0">
              <a:scrgbClr r="0" g="0" b="0"/>
            </a:lnRef>
            <a:fillRef idx="0">
              <a:scrgbClr r="0" g="0" b="0"/>
            </a:fillRef>
            <a:effectRef idx="0">
              <a:scrgbClr r="0" g="0" b="0"/>
            </a:effectRef>
            <a:fontRef idx="none"/>
          </p:style>
        </p:cxnSp>
      </p:grpSp>
      <p:grpSp>
        <p:nvGrpSpPr>
          <p:cNvPr id="77" name="Gruppo 76">
            <a:extLst>
              <a:ext uri="{FF2B5EF4-FFF2-40B4-BE49-F238E27FC236}">
                <a16:creationId xmlns:a16="http://schemas.microsoft.com/office/drawing/2014/main" id="{38924022-EF21-42DC-B729-1CC02514BC1E}"/>
              </a:ext>
            </a:extLst>
          </p:cNvPr>
          <p:cNvGrpSpPr/>
          <p:nvPr/>
        </p:nvGrpSpPr>
        <p:grpSpPr>
          <a:xfrm>
            <a:off x="10365420" y="5800161"/>
            <a:ext cx="6334072" cy="7176845"/>
            <a:chOff x="14185456" y="5730311"/>
            <a:chExt cx="6334072" cy="7176845"/>
          </a:xfrm>
        </p:grpSpPr>
        <p:pic>
          <p:nvPicPr>
            <p:cNvPr id="8" name="Immagine 7">
              <a:extLst>
                <a:ext uri="{FF2B5EF4-FFF2-40B4-BE49-F238E27FC236}">
                  <a16:creationId xmlns:a16="http://schemas.microsoft.com/office/drawing/2014/main" id="{A94EFD68-ED39-40E5-AD65-B1E1623088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33364" y="5730311"/>
              <a:ext cx="4886164" cy="7176845"/>
            </a:xfrm>
            <a:prstGeom prst="rect">
              <a:avLst/>
            </a:prstGeom>
          </p:spPr>
        </p:pic>
        <p:grpSp>
          <p:nvGrpSpPr>
            <p:cNvPr id="69" name="Gruppo 68">
              <a:extLst>
                <a:ext uri="{FF2B5EF4-FFF2-40B4-BE49-F238E27FC236}">
                  <a16:creationId xmlns:a16="http://schemas.microsoft.com/office/drawing/2014/main" id="{501C43D9-843F-45BB-B713-81C4B1557E4C}"/>
                </a:ext>
              </a:extLst>
            </p:cNvPr>
            <p:cNvGrpSpPr/>
            <p:nvPr/>
          </p:nvGrpSpPr>
          <p:grpSpPr>
            <a:xfrm>
              <a:off x="17066665" y="7814105"/>
              <a:ext cx="1088572" cy="914400"/>
              <a:chOff x="13272084" y="6956523"/>
              <a:chExt cx="1088572" cy="914400"/>
            </a:xfrm>
          </p:grpSpPr>
          <p:sp>
            <p:nvSpPr>
              <p:cNvPr id="64" name="Rettangolo 63">
                <a:extLst>
                  <a:ext uri="{FF2B5EF4-FFF2-40B4-BE49-F238E27FC236}">
                    <a16:creationId xmlns:a16="http://schemas.microsoft.com/office/drawing/2014/main" id="{AE8C9310-10F5-4A10-B3E6-E44F5F879BD5}"/>
                  </a:ext>
                </a:extLst>
              </p:cNvPr>
              <p:cNvSpPr/>
              <p:nvPr/>
            </p:nvSpPr>
            <p:spPr>
              <a:xfrm>
                <a:off x="13272084" y="6956523"/>
                <a:ext cx="1088572" cy="461663"/>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dirty="0">
                    <a:solidFill>
                      <a:schemeClr val="tx1"/>
                    </a:solidFill>
                  </a:rPr>
                  <a:t>Heat-</a:t>
                </a:r>
                <a:r>
                  <a:rPr lang="it-IT" sz="1800" dirty="0" err="1">
                    <a:solidFill>
                      <a:schemeClr val="tx1"/>
                    </a:solidFill>
                  </a:rPr>
                  <a:t>Sink</a:t>
                </a:r>
                <a:endParaRPr kumimoji="0" lang="it-IT" sz="1800" b="0" i="0" u="none" strike="noStrike" cap="none" spc="0" normalizeH="0" baseline="0" dirty="0">
                  <a:ln>
                    <a:noFill/>
                  </a:ln>
                  <a:solidFill>
                    <a:schemeClr val="tx1"/>
                  </a:solidFill>
                  <a:effectLst/>
                  <a:uFillTx/>
                  <a:sym typeface="Calibri"/>
                </a:endParaRPr>
              </a:p>
            </p:txBody>
          </p:sp>
          <p:cxnSp>
            <p:nvCxnSpPr>
              <p:cNvPr id="66" name="Connettore 2 65">
                <a:extLst>
                  <a:ext uri="{FF2B5EF4-FFF2-40B4-BE49-F238E27FC236}">
                    <a16:creationId xmlns:a16="http://schemas.microsoft.com/office/drawing/2014/main" id="{B7B01434-67C7-4F55-8B29-73A4CA9603AF}"/>
                  </a:ext>
                </a:extLst>
              </p:cNvPr>
              <p:cNvCxnSpPr>
                <a:cxnSpLocks/>
                <a:stCxn id="64" idx="2"/>
              </p:cNvCxnSpPr>
              <p:nvPr/>
            </p:nvCxnSpPr>
            <p:spPr>
              <a:xfrm>
                <a:off x="13816370" y="7418186"/>
                <a:ext cx="457200" cy="452737"/>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grpSp>
        <p:grpSp>
          <p:nvGrpSpPr>
            <p:cNvPr id="70" name="Gruppo 69">
              <a:extLst>
                <a:ext uri="{FF2B5EF4-FFF2-40B4-BE49-F238E27FC236}">
                  <a16:creationId xmlns:a16="http://schemas.microsoft.com/office/drawing/2014/main" id="{2CDAD4D0-4A66-4905-9544-853DB9D008BA}"/>
                </a:ext>
              </a:extLst>
            </p:cNvPr>
            <p:cNvGrpSpPr/>
            <p:nvPr/>
          </p:nvGrpSpPr>
          <p:grpSpPr>
            <a:xfrm>
              <a:off x="15251583" y="7607328"/>
              <a:ext cx="1652578" cy="1135935"/>
              <a:chOff x="13272084" y="6956523"/>
              <a:chExt cx="1306284" cy="914400"/>
            </a:xfrm>
          </p:grpSpPr>
          <p:sp>
            <p:nvSpPr>
              <p:cNvPr id="71" name="Rettangolo 70">
                <a:extLst>
                  <a:ext uri="{FF2B5EF4-FFF2-40B4-BE49-F238E27FC236}">
                    <a16:creationId xmlns:a16="http://schemas.microsoft.com/office/drawing/2014/main" id="{FD891FC8-A39B-4420-AFD3-6970EA84D1A5}"/>
                  </a:ext>
                </a:extLst>
              </p:cNvPr>
              <p:cNvSpPr/>
              <p:nvPr/>
            </p:nvSpPr>
            <p:spPr>
              <a:xfrm>
                <a:off x="13272084" y="6956523"/>
                <a:ext cx="1306284" cy="461663"/>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dirty="0">
                    <a:solidFill>
                      <a:schemeClr val="tx1"/>
                    </a:solidFill>
                  </a:rPr>
                  <a:t>Heat-</a:t>
                </a:r>
                <a:r>
                  <a:rPr lang="it-IT" sz="1800" dirty="0" err="1">
                    <a:solidFill>
                      <a:schemeClr val="tx1"/>
                    </a:solidFill>
                  </a:rPr>
                  <a:t>Spreader</a:t>
                </a:r>
                <a:endParaRPr kumimoji="0" lang="it-IT" sz="1800" b="0" i="0" u="none" strike="noStrike" cap="none" spc="0" normalizeH="0" baseline="0" dirty="0">
                  <a:ln>
                    <a:noFill/>
                  </a:ln>
                  <a:solidFill>
                    <a:schemeClr val="tx1"/>
                  </a:solidFill>
                  <a:effectLst/>
                  <a:uFillTx/>
                  <a:sym typeface="Calibri"/>
                </a:endParaRPr>
              </a:p>
            </p:txBody>
          </p:sp>
          <p:cxnSp>
            <p:nvCxnSpPr>
              <p:cNvPr id="72" name="Connettore 2 71">
                <a:extLst>
                  <a:ext uri="{FF2B5EF4-FFF2-40B4-BE49-F238E27FC236}">
                    <a16:creationId xmlns:a16="http://schemas.microsoft.com/office/drawing/2014/main" id="{525CC0DC-3C79-4957-8614-7F14C8ECF88B}"/>
                  </a:ext>
                </a:extLst>
              </p:cNvPr>
              <p:cNvCxnSpPr>
                <a:cxnSpLocks/>
                <a:stCxn id="71" idx="2"/>
              </p:cNvCxnSpPr>
              <p:nvPr/>
            </p:nvCxnSpPr>
            <p:spPr>
              <a:xfrm>
                <a:off x="13925226" y="7418186"/>
                <a:ext cx="348344" cy="452737"/>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grpSp>
        <p:grpSp>
          <p:nvGrpSpPr>
            <p:cNvPr id="74" name="Gruppo 73">
              <a:extLst>
                <a:ext uri="{FF2B5EF4-FFF2-40B4-BE49-F238E27FC236}">
                  <a16:creationId xmlns:a16="http://schemas.microsoft.com/office/drawing/2014/main" id="{706CA3FA-B394-4365-B7ED-BCB20774CDA2}"/>
                </a:ext>
              </a:extLst>
            </p:cNvPr>
            <p:cNvGrpSpPr/>
            <p:nvPr/>
          </p:nvGrpSpPr>
          <p:grpSpPr>
            <a:xfrm>
              <a:off x="14185456" y="8759847"/>
              <a:ext cx="2514036" cy="1142519"/>
              <a:chOff x="14063187" y="7884193"/>
              <a:chExt cx="1306284" cy="914399"/>
            </a:xfrm>
          </p:grpSpPr>
          <p:sp>
            <p:nvSpPr>
              <p:cNvPr id="75" name="Rettangolo 74">
                <a:extLst>
                  <a:ext uri="{FF2B5EF4-FFF2-40B4-BE49-F238E27FC236}">
                    <a16:creationId xmlns:a16="http://schemas.microsoft.com/office/drawing/2014/main" id="{66E5BEC7-14D8-4771-A129-F8546153C83C}"/>
                  </a:ext>
                </a:extLst>
              </p:cNvPr>
              <p:cNvSpPr/>
              <p:nvPr/>
            </p:nvSpPr>
            <p:spPr>
              <a:xfrm>
                <a:off x="14063187" y="7884193"/>
                <a:ext cx="1306284" cy="461663"/>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dirty="0">
                    <a:solidFill>
                      <a:schemeClr val="tx1"/>
                    </a:solidFill>
                  </a:rPr>
                  <a:t>Large Thermal </a:t>
                </a:r>
                <a:r>
                  <a:rPr lang="it-IT" sz="1800" dirty="0" err="1">
                    <a:solidFill>
                      <a:schemeClr val="tx1"/>
                    </a:solidFill>
                  </a:rPr>
                  <a:t>Insulation</a:t>
                </a:r>
                <a:endParaRPr kumimoji="0" lang="it-IT" sz="1800" b="0" i="0" u="none" strike="noStrike" cap="none" spc="0" normalizeH="0" baseline="0" dirty="0">
                  <a:ln>
                    <a:noFill/>
                  </a:ln>
                  <a:solidFill>
                    <a:schemeClr val="tx1"/>
                  </a:solidFill>
                  <a:effectLst/>
                  <a:uFillTx/>
                  <a:sym typeface="Calibri"/>
                </a:endParaRPr>
              </a:p>
            </p:txBody>
          </p:sp>
          <p:cxnSp>
            <p:nvCxnSpPr>
              <p:cNvPr id="76" name="Connettore 2 75">
                <a:extLst>
                  <a:ext uri="{FF2B5EF4-FFF2-40B4-BE49-F238E27FC236}">
                    <a16:creationId xmlns:a16="http://schemas.microsoft.com/office/drawing/2014/main" id="{9958BE9C-D477-4AB9-B9F5-E4B374C5551E}"/>
                  </a:ext>
                </a:extLst>
              </p:cNvPr>
              <p:cNvCxnSpPr>
                <a:cxnSpLocks/>
                <a:stCxn id="75" idx="2"/>
              </p:cNvCxnSpPr>
              <p:nvPr/>
            </p:nvCxnSpPr>
            <p:spPr>
              <a:xfrm>
                <a:off x="14716329" y="8345855"/>
                <a:ext cx="348344" cy="452737"/>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grpSp>
      </p:grpSp>
      <p:sp>
        <p:nvSpPr>
          <p:cNvPr id="78" name="CasellaDiTesto 77">
            <a:extLst>
              <a:ext uri="{FF2B5EF4-FFF2-40B4-BE49-F238E27FC236}">
                <a16:creationId xmlns:a16="http://schemas.microsoft.com/office/drawing/2014/main" id="{8D67238C-8B6C-45D7-A8DC-07569639387B}"/>
              </a:ext>
            </a:extLst>
          </p:cNvPr>
          <p:cNvSpPr txBox="1"/>
          <p:nvPr/>
        </p:nvSpPr>
        <p:spPr>
          <a:xfrm>
            <a:off x="16990136" y="8978727"/>
            <a:ext cx="7116044" cy="406264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2800" b="1" dirty="0"/>
              <a:t>ASTRI Mini-Array Camera TCS: Warm Side</a:t>
            </a:r>
            <a:endParaRPr lang="en-US" sz="2800" dirty="0"/>
          </a:p>
          <a:p>
            <a:r>
              <a:rPr lang="en-US" sz="2800" dirty="0"/>
              <a:t>Copper heat-spreaders interface directly with the Peltier cells' warm side.</a:t>
            </a:r>
          </a:p>
          <a:p>
            <a:r>
              <a:rPr lang="en-US" sz="2800" dirty="0"/>
              <a:t>Heat-sinks remove heat via forced air flow (4 fans per heat-sink).</a:t>
            </a:r>
          </a:p>
          <a:p>
            <a:r>
              <a:rPr kumimoji="0" lang="en-US" sz="2800" b="0" i="0" u="none" strike="noStrike" cap="none" spc="0" normalizeH="0" baseline="0" dirty="0">
                <a:ln>
                  <a:noFill/>
                </a:ln>
                <a:solidFill>
                  <a:srgbClr val="000000"/>
                </a:solidFill>
                <a:effectLst/>
                <a:uFillTx/>
                <a:latin typeface="+mj-lt"/>
                <a:ea typeface="+mj-ea"/>
                <a:cs typeface="+mj-cs"/>
                <a:sym typeface="Calibri"/>
              </a:rPr>
              <a:t>Large thermal insulation </a:t>
            </a:r>
            <a:r>
              <a:rPr lang="it-IT" sz="2800" dirty="0" err="1"/>
              <a:t>decouples</a:t>
            </a:r>
            <a:r>
              <a:rPr lang="it-IT" sz="2800" dirty="0"/>
              <a:t> the warm electronics </a:t>
            </a:r>
            <a:r>
              <a:rPr lang="it-IT" sz="2800" dirty="0" err="1"/>
              <a:t>environment</a:t>
            </a:r>
            <a:r>
              <a:rPr lang="it-IT" sz="2800" dirty="0"/>
              <a:t> from the cooler operating </a:t>
            </a:r>
            <a:r>
              <a:rPr lang="it-IT" sz="2800" dirty="0" err="1"/>
              <a:t>components</a:t>
            </a:r>
            <a:r>
              <a:rPr lang="it-IT" sz="2800" dirty="0"/>
              <a:t> of the focal plane </a:t>
            </a:r>
            <a:r>
              <a:rPr lang="it-IT" sz="2800" dirty="0" err="1"/>
              <a:t>structure</a:t>
            </a:r>
            <a:r>
              <a:rPr lang="it-IT" sz="2800" dirty="0"/>
              <a:t>.</a:t>
            </a:r>
            <a:endParaRPr kumimoji="0" lang="it-IT" sz="2800" b="0" i="0" u="none" strike="noStrike" cap="none" spc="0" normalizeH="0" baseline="0" dirty="0">
              <a:ln>
                <a:noFill/>
              </a:ln>
              <a:solidFill>
                <a:srgbClr val="000000"/>
              </a:solidFill>
              <a:effectLst/>
              <a:uFillTx/>
              <a:latin typeface="+mj-lt"/>
              <a:ea typeface="+mj-ea"/>
              <a:cs typeface="+mj-cs"/>
              <a:sym typeface="Calibri"/>
            </a:endParaRPr>
          </a:p>
        </p:txBody>
      </p:sp>
      <p:sp>
        <p:nvSpPr>
          <p:cNvPr id="80" name="Rettangolo 79">
            <a:extLst>
              <a:ext uri="{FF2B5EF4-FFF2-40B4-BE49-F238E27FC236}">
                <a16:creationId xmlns:a16="http://schemas.microsoft.com/office/drawing/2014/main" id="{0FDFCE8D-E794-47E2-952C-BE56BEC6FA9B}"/>
              </a:ext>
            </a:extLst>
          </p:cNvPr>
          <p:cNvSpPr/>
          <p:nvPr/>
        </p:nvSpPr>
        <p:spPr>
          <a:xfrm>
            <a:off x="4403734" y="9747237"/>
            <a:ext cx="2122135" cy="576837"/>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dirty="0">
                <a:solidFill>
                  <a:schemeClr val="tx1"/>
                </a:solidFill>
              </a:rPr>
              <a:t>Missing SiPM Frame</a:t>
            </a:r>
            <a:endParaRPr kumimoji="0" lang="it-IT" sz="1800" b="0" i="0" u="none" strike="noStrike" cap="none" spc="0" normalizeH="0" baseline="0" dirty="0">
              <a:ln>
                <a:noFill/>
              </a:ln>
              <a:solidFill>
                <a:schemeClr val="tx1"/>
              </a:solidFill>
              <a:effectLst/>
              <a:uFillTx/>
              <a:sym typeface="Calibri"/>
            </a:endParaRPr>
          </a:p>
        </p:txBody>
      </p:sp>
      <p:sp>
        <p:nvSpPr>
          <p:cNvPr id="81" name="Rettangolo 80">
            <a:extLst>
              <a:ext uri="{FF2B5EF4-FFF2-40B4-BE49-F238E27FC236}">
                <a16:creationId xmlns:a16="http://schemas.microsoft.com/office/drawing/2014/main" id="{5211221C-46D8-4173-A752-FD31355B325C}"/>
              </a:ext>
            </a:extLst>
          </p:cNvPr>
          <p:cNvSpPr/>
          <p:nvPr/>
        </p:nvSpPr>
        <p:spPr>
          <a:xfrm>
            <a:off x="-16892" y="7085757"/>
            <a:ext cx="1970563" cy="872834"/>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dirty="0">
                <a:solidFill>
                  <a:schemeClr val="tx1"/>
                </a:solidFill>
              </a:rPr>
              <a:t>SiPM </a:t>
            </a:r>
            <a:r>
              <a:rPr lang="it-IT" sz="1800" dirty="0" err="1">
                <a:solidFill>
                  <a:schemeClr val="tx1"/>
                </a:solidFill>
              </a:rPr>
              <a:t>Frams</a:t>
            </a:r>
            <a:r>
              <a:rPr lang="it-IT" sz="1800" dirty="0">
                <a:solidFill>
                  <a:schemeClr val="tx1"/>
                </a:solidFill>
              </a:rPr>
              <a:t> </a:t>
            </a:r>
            <a:r>
              <a:rPr lang="it-IT" sz="1800" dirty="0" err="1">
                <a:solidFill>
                  <a:schemeClr val="tx1"/>
                </a:solidFill>
              </a:rPr>
              <a:t>resting</a:t>
            </a:r>
            <a:r>
              <a:rPr lang="it-IT" sz="1800" dirty="0">
                <a:solidFill>
                  <a:schemeClr val="tx1"/>
                </a:solidFill>
              </a:rPr>
              <a:t> on the Focal Plane support Structure</a:t>
            </a:r>
            <a:endParaRPr kumimoji="0" lang="it-IT" sz="1800" b="0" i="0" u="none" strike="noStrike" cap="none" spc="0" normalizeH="0" baseline="0" dirty="0">
              <a:ln>
                <a:noFill/>
              </a:ln>
              <a:solidFill>
                <a:schemeClr val="tx1"/>
              </a:solidFill>
              <a:effectLst/>
              <a:uFillTx/>
              <a:sym typeface="Calibri"/>
            </a:endParaRPr>
          </a:p>
        </p:txBody>
      </p:sp>
      <p:grpSp>
        <p:nvGrpSpPr>
          <p:cNvPr id="10" name="Gruppo 9">
            <a:extLst>
              <a:ext uri="{FF2B5EF4-FFF2-40B4-BE49-F238E27FC236}">
                <a16:creationId xmlns:a16="http://schemas.microsoft.com/office/drawing/2014/main" id="{2DE2CF82-E303-4EF3-B8B6-5F060106D8B7}"/>
              </a:ext>
            </a:extLst>
          </p:cNvPr>
          <p:cNvGrpSpPr/>
          <p:nvPr/>
        </p:nvGrpSpPr>
        <p:grpSpPr>
          <a:xfrm>
            <a:off x="16990137" y="2140622"/>
            <a:ext cx="7300820" cy="6520733"/>
            <a:chOff x="16990137" y="2140622"/>
            <a:chExt cx="7300820" cy="6520733"/>
          </a:xfrm>
        </p:grpSpPr>
        <p:pic>
          <p:nvPicPr>
            <p:cNvPr id="4" name="Immagine 3">
              <a:extLst>
                <a:ext uri="{FF2B5EF4-FFF2-40B4-BE49-F238E27FC236}">
                  <a16:creationId xmlns:a16="http://schemas.microsoft.com/office/drawing/2014/main" id="{72C935ED-DC4C-47FD-BF1E-9B94B3B03A64}"/>
                </a:ext>
              </a:extLst>
            </p:cNvPr>
            <p:cNvPicPr>
              <a:picLocks noChangeAspect="1"/>
            </p:cNvPicPr>
            <p:nvPr/>
          </p:nvPicPr>
          <p:blipFill>
            <a:blip r:embed="rId6"/>
            <a:stretch>
              <a:fillRect/>
            </a:stretch>
          </p:blipFill>
          <p:spPr>
            <a:xfrm>
              <a:off x="18090178" y="2140622"/>
              <a:ext cx="4670539" cy="4612520"/>
            </a:xfrm>
            <a:prstGeom prst="rect">
              <a:avLst/>
            </a:prstGeom>
          </p:spPr>
        </p:pic>
        <p:sp>
          <p:nvSpPr>
            <p:cNvPr id="7" name="CasellaDiTesto 6">
              <a:extLst>
                <a:ext uri="{FF2B5EF4-FFF2-40B4-BE49-F238E27FC236}">
                  <a16:creationId xmlns:a16="http://schemas.microsoft.com/office/drawing/2014/main" id="{3E372F5D-C22C-4052-B354-81C4A684EC62}"/>
                </a:ext>
              </a:extLst>
            </p:cNvPr>
            <p:cNvSpPr txBox="1"/>
            <p:nvPr/>
          </p:nvSpPr>
          <p:spPr>
            <a:xfrm>
              <a:off x="16990137" y="6753142"/>
              <a:ext cx="7300820" cy="190821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2800" dirty="0"/>
                <a:t>SiPM focal plane thermal map from the AIV GUI. The temperature distribution across all tiles is highly uniform, stabilized within a ±1 °C </a:t>
              </a:r>
              <a:r>
                <a:rPr lang="en-US" sz="2800" dirty="0" smtClean="0"/>
                <a:t>range.</a:t>
              </a:r>
            </a:p>
            <a:p>
              <a:r>
                <a:rPr lang="en-US" sz="2800" dirty="0"/>
                <a:t>V</a:t>
              </a:r>
              <a:r>
                <a:rPr kumimoji="0" lang="en-US" sz="2800" b="0" i="0" u="none" strike="noStrike" cap="none" spc="0" normalizeH="0" dirty="0" smtClean="0">
                  <a:ln>
                    <a:noFill/>
                  </a:ln>
                  <a:solidFill>
                    <a:srgbClr val="000000"/>
                  </a:solidFill>
                  <a:effectLst/>
                  <a:uFillTx/>
                  <a:latin typeface="+mj-lt"/>
                  <a:ea typeface="+mj-ea"/>
                  <a:cs typeface="+mj-cs"/>
                  <a:sym typeface="Calibri"/>
                </a:rPr>
                <a:t>oltage compensated for temperature variations</a:t>
              </a:r>
              <a:endParaRPr kumimoji="0" lang="it-IT" sz="2800" b="0" i="0" u="none" strike="noStrike" cap="none" spc="0" normalizeH="0" baseline="0" dirty="0">
                <a:ln>
                  <a:noFill/>
                </a:ln>
                <a:solidFill>
                  <a:srgbClr val="000000"/>
                </a:solidFill>
                <a:effectLst/>
                <a:uFillTx/>
                <a:latin typeface="+mj-lt"/>
                <a:ea typeface="+mj-ea"/>
                <a:cs typeface="+mj-cs"/>
                <a:sym typeface="Calibri"/>
              </a:endParaRPr>
            </a:p>
          </p:txBody>
        </p:sp>
      </p:grpSp>
      <p:sp>
        <p:nvSpPr>
          <p:cNvPr id="11" name="Freccia a destra 10">
            <a:extLst>
              <a:ext uri="{FF2B5EF4-FFF2-40B4-BE49-F238E27FC236}">
                <a16:creationId xmlns:a16="http://schemas.microsoft.com/office/drawing/2014/main" id="{40633BC9-6FDB-425F-83B7-2F859E9E3E8A}"/>
              </a:ext>
            </a:extLst>
          </p:cNvPr>
          <p:cNvSpPr/>
          <p:nvPr/>
        </p:nvSpPr>
        <p:spPr>
          <a:xfrm rot="610041">
            <a:off x="17024988" y="3256512"/>
            <a:ext cx="1008905" cy="484632"/>
          </a:xfrm>
          <a:prstGeom prst="rightArrow">
            <a:avLst/>
          </a:prstGeom>
          <a:solidFill>
            <a:srgbClr val="FEF100"/>
          </a:solidFill>
          <a:ln w="76200" cap="flat">
            <a:solidFill>
              <a:schemeClr val="accent1">
                <a:lumMod val="75000"/>
              </a:schemeClr>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Tree>
    <p:extLst>
      <p:ext uri="{BB962C8B-B14F-4D97-AF65-F5344CB8AC3E}">
        <p14:creationId xmlns:p14="http://schemas.microsoft.com/office/powerpoint/2010/main" val="405948441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22"/>
          </p:nvPr>
        </p:nvSpPr>
        <p:spPr/>
        <p:txBody>
          <a:bodyPr/>
          <a:lstStyle/>
          <a:p>
            <a:r>
              <a:rPr lang="it-IT" dirty="0" smtClean="0"/>
              <a:t>Thermal Control System Performance</a:t>
            </a:r>
            <a:endParaRPr lang="it-IT" dirty="0"/>
          </a:p>
        </p:txBody>
      </p:sp>
      <p:pic>
        <p:nvPicPr>
          <p:cNvPr id="4" name="Immagine 3">
            <a:extLst>
              <a:ext uri="{FF2B5EF4-FFF2-40B4-BE49-F238E27FC236}">
                <a16:creationId xmlns:a16="http://schemas.microsoft.com/office/drawing/2014/main" id="{E3BCD2ED-1388-4B91-BB07-F401279B83A8}"/>
              </a:ext>
            </a:extLst>
          </p:cNvPr>
          <p:cNvPicPr>
            <a:picLocks noChangeAspect="1"/>
          </p:cNvPicPr>
          <p:nvPr/>
        </p:nvPicPr>
        <p:blipFill>
          <a:blip r:embed="rId2"/>
          <a:stretch>
            <a:fillRect/>
          </a:stretch>
        </p:blipFill>
        <p:spPr>
          <a:xfrm>
            <a:off x="2571750" y="2462212"/>
            <a:ext cx="18556268" cy="10129838"/>
          </a:xfrm>
          <a:prstGeom prst="rect">
            <a:avLst/>
          </a:prstGeom>
        </p:spPr>
      </p:pic>
      <p:sp>
        <p:nvSpPr>
          <p:cNvPr id="5" name="Footer Placeholder 3"/>
          <p:cNvSpPr txBox="1">
            <a:spLocks noGrp="1"/>
          </p:cNvSpPr>
          <p:nvPr>
            <p:ph type="body" sz="quarter" idx="21"/>
          </p:nvPr>
        </p:nvSpPr>
        <p:spPr>
          <a:xfrm>
            <a:off x="2877334" y="12835877"/>
            <a:ext cx="17945100" cy="483911"/>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6" name="Slide Number Placeholder 2">
            <a:extLst>
              <a:ext uri="{FF2B5EF4-FFF2-40B4-BE49-F238E27FC236}">
                <a16:creationId xmlns:a16="http://schemas.microsoft.com/office/drawing/2014/main" id="{100DED93-DF68-42BC-87FF-79EF7B495091}"/>
              </a:ext>
            </a:extLst>
          </p:cNvPr>
          <p:cNvSpPr>
            <a:spLocks noGrp="1"/>
          </p:cNvSpPr>
          <p:nvPr>
            <p:ph type="sldNum" sz="quarter" idx="2"/>
          </p:nvPr>
        </p:nvSpPr>
        <p:spPr>
          <a:xfrm>
            <a:off x="23227950" y="12800835"/>
            <a:ext cx="495650" cy="553996"/>
          </a:xfrm>
        </p:spPr>
        <p:txBody>
          <a:bodyPr/>
          <a:lstStyle/>
          <a:p>
            <a:r>
              <a:rPr lang="it-IT" dirty="0" smtClean="0"/>
              <a:t>13</a:t>
            </a:r>
            <a:endParaRPr lang="it-IT" dirty="0"/>
          </a:p>
        </p:txBody>
      </p:sp>
    </p:spTree>
    <p:extLst>
      <p:ext uri="{BB962C8B-B14F-4D97-AF65-F5344CB8AC3E}">
        <p14:creationId xmlns:p14="http://schemas.microsoft.com/office/powerpoint/2010/main" val="1011557149"/>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3175264"/>
            <a:ext cx="24383999"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3">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prstGeom prst="rect">
            <a:avLst/>
          </a:prstGeom>
        </p:spPr>
        <p:txBody>
          <a:bodyPr>
            <a:normAutofit fontScale="77500" lnSpcReduction="20000"/>
          </a:bodyPr>
          <a:lstStyle/>
          <a:p>
            <a:r>
              <a:rPr lang="en-US" dirty="0"/>
              <a:t>ASTRI Camera: Embedded Calibration System</a:t>
            </a:r>
            <a:endParaRPr lang="it-IT" dirty="0"/>
          </a:p>
        </p:txBody>
      </p:sp>
      <p:sp>
        <p:nvSpPr>
          <p:cNvPr id="45" name="CasellaDiTesto 44"/>
          <p:cNvSpPr txBox="1"/>
          <p:nvPr/>
        </p:nvSpPr>
        <p:spPr>
          <a:xfrm>
            <a:off x="2014548" y="3575394"/>
            <a:ext cx="8326100" cy="67995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2800" b="1" dirty="0">
                <a:solidFill>
                  <a:srgbClr val="002060"/>
                </a:solidFill>
              </a:rPr>
              <a:t>Architecture of the Calibration System</a:t>
            </a:r>
          </a:p>
        </p:txBody>
      </p:sp>
      <p:grpSp>
        <p:nvGrpSpPr>
          <p:cNvPr id="17" name="Group 16">
            <a:extLst>
              <a:ext uri="{FF2B5EF4-FFF2-40B4-BE49-F238E27FC236}">
                <a16:creationId xmlns:a16="http://schemas.microsoft.com/office/drawing/2014/main" id="{3FD4B212-C3C8-446A-BC61-CFCBB81F51A2}"/>
              </a:ext>
            </a:extLst>
          </p:cNvPr>
          <p:cNvGrpSpPr/>
          <p:nvPr/>
        </p:nvGrpSpPr>
        <p:grpSpPr>
          <a:xfrm>
            <a:off x="2600492" y="3895351"/>
            <a:ext cx="8074652" cy="4016393"/>
            <a:chOff x="7903573" y="4275328"/>
            <a:chExt cx="7469412" cy="3635968"/>
          </a:xfrm>
        </p:grpSpPr>
        <p:pic>
          <p:nvPicPr>
            <p:cNvPr id="16" name="Picture 15">
              <a:extLst>
                <a:ext uri="{FF2B5EF4-FFF2-40B4-BE49-F238E27FC236}">
                  <a16:creationId xmlns:a16="http://schemas.microsoft.com/office/drawing/2014/main" id="{B6CF0771-7564-4F66-BF3D-44F3EC0600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60458" y="4908107"/>
              <a:ext cx="2802535" cy="291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40" name="Connettore diritto 39"/>
            <p:cNvCxnSpPr/>
            <p:nvPr/>
          </p:nvCxnSpPr>
          <p:spPr>
            <a:xfrm>
              <a:off x="11420029" y="6779617"/>
              <a:ext cx="990600" cy="0"/>
            </a:xfrm>
            <a:prstGeom prst="line">
              <a:avLst/>
            </a:prstGeom>
            <a:noFill/>
            <a:ln w="76200" cap="flat">
              <a:solidFill>
                <a:srgbClr val="FFC000"/>
              </a:solidFill>
              <a:prstDash val="solid"/>
              <a:round/>
            </a:ln>
            <a:effectLst/>
            <a:sp3d/>
          </p:spPr>
          <p:style>
            <a:lnRef idx="0">
              <a:scrgbClr r="0" g="0" b="0"/>
            </a:lnRef>
            <a:fillRef idx="0">
              <a:scrgbClr r="0" g="0" b="0"/>
            </a:fillRef>
            <a:effectRef idx="0">
              <a:scrgbClr r="0" g="0" b="0"/>
            </a:effectRef>
            <a:fontRef idx="none"/>
          </p:style>
        </p:cxnSp>
        <p:cxnSp>
          <p:nvCxnSpPr>
            <p:cNvPr id="41" name="Connettore diritto 40"/>
            <p:cNvCxnSpPr/>
            <p:nvPr/>
          </p:nvCxnSpPr>
          <p:spPr>
            <a:xfrm>
              <a:off x="11420029" y="5940988"/>
              <a:ext cx="990600" cy="0"/>
            </a:xfrm>
            <a:prstGeom prst="line">
              <a:avLst/>
            </a:prstGeom>
            <a:noFill/>
            <a:ln w="76200" cap="flat">
              <a:solidFill>
                <a:srgbClr val="FFC000"/>
              </a:solidFill>
              <a:prstDash val="solid"/>
              <a:round/>
            </a:ln>
            <a:effectLst/>
            <a:sp3d/>
          </p:spPr>
          <p:style>
            <a:lnRef idx="0">
              <a:scrgbClr r="0" g="0" b="0"/>
            </a:lnRef>
            <a:fillRef idx="0">
              <a:scrgbClr r="0" g="0" b="0"/>
            </a:fillRef>
            <a:effectRef idx="0">
              <a:scrgbClr r="0" g="0" b="0"/>
            </a:effectRef>
            <a:fontRef idx="none"/>
          </p:style>
        </p:cxnSp>
        <p:sp>
          <p:nvSpPr>
            <p:cNvPr id="44" name="Ovale 43"/>
            <p:cNvSpPr>
              <a:spLocks noChangeAspect="1"/>
            </p:cNvSpPr>
            <p:nvPr/>
          </p:nvSpPr>
          <p:spPr>
            <a:xfrm>
              <a:off x="12336272" y="4906156"/>
              <a:ext cx="2853267" cy="2853267"/>
            </a:xfrm>
            <a:prstGeom prst="ellipse">
              <a:avLst/>
            </a:prstGeom>
            <a:noFill/>
            <a:ln w="152400" cap="flat">
              <a:solidFill>
                <a:srgbClr val="00B0F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46" name="Connettore diritto 45"/>
            <p:cNvCxnSpPr/>
            <p:nvPr/>
          </p:nvCxnSpPr>
          <p:spPr>
            <a:xfrm>
              <a:off x="9498096" y="5940988"/>
              <a:ext cx="990600" cy="0"/>
            </a:xfrm>
            <a:prstGeom prst="line">
              <a:avLst/>
            </a:prstGeom>
            <a:noFill/>
            <a:ln w="76200" cap="flat">
              <a:solidFill>
                <a:srgbClr val="FFC000"/>
              </a:solidFill>
              <a:prstDash val="solid"/>
              <a:round/>
            </a:ln>
            <a:effectLst/>
            <a:sp3d/>
          </p:spPr>
          <p:style>
            <a:lnRef idx="0">
              <a:scrgbClr r="0" g="0" b="0"/>
            </a:lnRef>
            <a:fillRef idx="0">
              <a:scrgbClr r="0" g="0" b="0"/>
            </a:fillRef>
            <a:effectRef idx="0">
              <a:scrgbClr r="0" g="0" b="0"/>
            </a:effectRef>
            <a:fontRef idx="none"/>
          </p:style>
        </p:cxnSp>
        <p:cxnSp>
          <p:nvCxnSpPr>
            <p:cNvPr id="47" name="Connettore diritto 46"/>
            <p:cNvCxnSpPr/>
            <p:nvPr/>
          </p:nvCxnSpPr>
          <p:spPr>
            <a:xfrm>
              <a:off x="9498096" y="6762254"/>
              <a:ext cx="990600" cy="0"/>
            </a:xfrm>
            <a:prstGeom prst="line">
              <a:avLst/>
            </a:prstGeom>
            <a:noFill/>
            <a:ln w="76200" cap="flat">
              <a:solidFill>
                <a:srgbClr val="FFC000"/>
              </a:solidFill>
              <a:prstDash val="solid"/>
              <a:round/>
            </a:ln>
            <a:effectLst/>
            <a:sp3d/>
          </p:spPr>
          <p:style>
            <a:lnRef idx="0">
              <a:scrgbClr r="0" g="0" b="0"/>
            </a:lnRef>
            <a:fillRef idx="0">
              <a:scrgbClr r="0" g="0" b="0"/>
            </a:fillRef>
            <a:effectRef idx="0">
              <a:scrgbClr r="0" g="0" b="0"/>
            </a:effectRef>
            <a:fontRef idx="none"/>
          </p:style>
        </p:cxnSp>
        <p:sp>
          <p:nvSpPr>
            <p:cNvPr id="48" name="Rettangolo 47"/>
            <p:cNvSpPr/>
            <p:nvPr/>
          </p:nvSpPr>
          <p:spPr>
            <a:xfrm>
              <a:off x="10488696" y="5577499"/>
              <a:ext cx="914400" cy="1464733"/>
            </a:xfrm>
            <a:prstGeom prst="rect">
              <a:avLst/>
            </a:prstGeom>
            <a:noFill/>
            <a:ln w="7620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5" name="CasellaDiTesto 74"/>
            <p:cNvSpPr txBox="1"/>
            <p:nvPr/>
          </p:nvSpPr>
          <p:spPr>
            <a:xfrm>
              <a:off x="10773414" y="5663535"/>
              <a:ext cx="354582" cy="129266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0000"/>
                  </a:solidFill>
                  <a:effectLst/>
                  <a:uFillTx/>
                  <a:sym typeface="Calibri"/>
                </a:rPr>
                <a:t>2</a:t>
              </a:r>
            </a:p>
            <a:p>
              <a:pPr marL="0" marR="0" indent="0" algn="l" defTabSz="1828800" rtl="0" fontAlgn="auto" latinLnBrk="0" hangingPunct="0">
                <a:lnSpc>
                  <a:spcPct val="100000"/>
                </a:lnSpc>
                <a:spcBef>
                  <a:spcPts val="0"/>
                </a:spcBef>
                <a:spcAft>
                  <a:spcPts val="0"/>
                </a:spcAft>
                <a:buClrTx/>
                <a:buSzTx/>
                <a:buFontTx/>
                <a:buNone/>
                <a:tabLst/>
              </a:pPr>
              <a:r>
                <a:rPr lang="it-IT" sz="2400" b="1" dirty="0"/>
                <a:t>X</a:t>
              </a:r>
            </a:p>
            <a:p>
              <a:pPr marL="0" marR="0" indent="0" algn="l" defTabSz="1828800" rtl="0" fontAlgn="auto" latinLnBrk="0" hangingPunct="0">
                <a:lnSpc>
                  <a:spcPct val="100000"/>
                </a:lnSpc>
                <a:spcBef>
                  <a:spcPts val="0"/>
                </a:spcBef>
                <a:spcAft>
                  <a:spcPts val="0"/>
                </a:spcAft>
                <a:buClrTx/>
                <a:buSzTx/>
                <a:buFontTx/>
                <a:buNone/>
                <a:tabLst/>
              </a:pPr>
              <a:r>
                <a:rPr lang="it-IT" sz="2400" b="1" dirty="0"/>
                <a:t>2</a:t>
              </a:r>
              <a:endParaRPr kumimoji="0" lang="it-IT" sz="2400" b="1" i="0" u="none" strike="noStrike" cap="none" spc="0" normalizeH="0" baseline="0" dirty="0">
                <a:ln>
                  <a:noFill/>
                </a:ln>
                <a:solidFill>
                  <a:srgbClr val="000000"/>
                </a:solidFill>
                <a:effectLst/>
                <a:uFillTx/>
                <a:sym typeface="Calibri"/>
              </a:endParaRPr>
            </a:p>
          </p:txBody>
        </p:sp>
        <p:sp>
          <p:nvSpPr>
            <p:cNvPr id="76" name="CasellaDiTesto 75"/>
            <p:cNvSpPr txBox="1"/>
            <p:nvPr/>
          </p:nvSpPr>
          <p:spPr>
            <a:xfrm>
              <a:off x="10500101" y="5040749"/>
              <a:ext cx="891589"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400" b="1" dirty="0"/>
                <a:t>50:50</a:t>
              </a:r>
              <a:endParaRPr kumimoji="0" lang="it-IT" sz="2400" b="1" i="0" u="none" strike="noStrike" cap="none" spc="0" normalizeH="0" baseline="0" dirty="0">
                <a:ln>
                  <a:noFill/>
                </a:ln>
                <a:solidFill>
                  <a:srgbClr val="000000"/>
                </a:solidFill>
                <a:effectLst/>
                <a:uFillTx/>
                <a:sym typeface="Calibri"/>
              </a:endParaRPr>
            </a:p>
          </p:txBody>
        </p:sp>
        <p:sp>
          <p:nvSpPr>
            <p:cNvPr id="77" name="Rettangolo 76"/>
            <p:cNvSpPr/>
            <p:nvPr/>
          </p:nvSpPr>
          <p:spPr>
            <a:xfrm rot="16200000">
              <a:off x="8449990" y="5266408"/>
              <a:ext cx="675319" cy="1331993"/>
            </a:xfrm>
            <a:prstGeom prst="rect">
              <a:avLst/>
            </a:prstGeom>
            <a:solidFill>
              <a:srgbClr val="002060"/>
            </a:solidFill>
            <a:ln w="762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8" name="Rettangolo 77"/>
            <p:cNvSpPr/>
            <p:nvPr/>
          </p:nvSpPr>
          <p:spPr>
            <a:xfrm rot="16200000">
              <a:off x="8449990" y="6096257"/>
              <a:ext cx="675319" cy="1331993"/>
            </a:xfrm>
            <a:prstGeom prst="rect">
              <a:avLst/>
            </a:prstGeom>
            <a:solidFill>
              <a:srgbClr val="00B050"/>
            </a:solidFill>
            <a:ln w="76200" cap="flat">
              <a:solidFill>
                <a:srgbClr val="00B05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9" name="CasellaDiTesto 78"/>
            <p:cNvSpPr txBox="1"/>
            <p:nvPr/>
          </p:nvSpPr>
          <p:spPr>
            <a:xfrm>
              <a:off x="8062806" y="5100267"/>
              <a:ext cx="1492714"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400" dirty="0"/>
                <a:t>Blue Laser</a:t>
              </a:r>
              <a:endParaRPr kumimoji="0" lang="it-IT" sz="2400" i="0" u="none" strike="noStrike" cap="none" spc="0" normalizeH="0" baseline="0" dirty="0">
                <a:ln>
                  <a:noFill/>
                </a:ln>
                <a:solidFill>
                  <a:srgbClr val="000000"/>
                </a:solidFill>
                <a:effectLst/>
                <a:uFillTx/>
                <a:sym typeface="Calibri"/>
              </a:endParaRPr>
            </a:p>
          </p:txBody>
        </p:sp>
        <p:sp>
          <p:nvSpPr>
            <p:cNvPr id="80" name="CasellaDiTesto 79"/>
            <p:cNvSpPr txBox="1"/>
            <p:nvPr/>
          </p:nvSpPr>
          <p:spPr>
            <a:xfrm>
              <a:off x="7903573" y="7130911"/>
              <a:ext cx="1704311"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400" dirty="0"/>
                <a:t>Green Laser</a:t>
              </a:r>
              <a:endParaRPr kumimoji="0" lang="it-IT" sz="2400" i="0" u="none" strike="noStrike" cap="none" spc="0" normalizeH="0" baseline="0" dirty="0">
                <a:ln>
                  <a:noFill/>
                </a:ln>
                <a:solidFill>
                  <a:srgbClr val="000000"/>
                </a:solidFill>
                <a:effectLst/>
                <a:uFillTx/>
                <a:sym typeface="Calibri"/>
              </a:endParaRPr>
            </a:p>
          </p:txBody>
        </p:sp>
        <p:sp>
          <p:nvSpPr>
            <p:cNvPr id="81" name="Ovale 80"/>
            <p:cNvSpPr>
              <a:spLocks noChangeAspect="1"/>
            </p:cNvSpPr>
            <p:nvPr/>
          </p:nvSpPr>
          <p:spPr>
            <a:xfrm>
              <a:off x="12231746" y="5878404"/>
              <a:ext cx="108000" cy="108000"/>
            </a:xfrm>
            <a:prstGeom prst="ellipse">
              <a:avLst/>
            </a:prstGeom>
            <a:solidFill>
              <a:schemeClr val="tx1"/>
            </a:solidFill>
            <a:ln w="7620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82" name="Ovale 81"/>
            <p:cNvSpPr>
              <a:spLocks noChangeAspect="1"/>
            </p:cNvSpPr>
            <p:nvPr/>
          </p:nvSpPr>
          <p:spPr>
            <a:xfrm>
              <a:off x="12254818" y="6725617"/>
              <a:ext cx="108000" cy="108000"/>
            </a:xfrm>
            <a:prstGeom prst="ellipse">
              <a:avLst/>
            </a:prstGeom>
            <a:solidFill>
              <a:schemeClr val="tx1"/>
            </a:solidFill>
            <a:ln w="7620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84" name="CasellaDiTesto 83"/>
            <p:cNvSpPr txBox="1"/>
            <p:nvPr/>
          </p:nvSpPr>
          <p:spPr>
            <a:xfrm>
              <a:off x="10123234" y="6987968"/>
              <a:ext cx="1584086" cy="92332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Fiber </a:t>
              </a:r>
              <a:r>
                <a:rPr lang="it-IT" sz="2400" dirty="0" err="1"/>
                <a:t>Optic</a:t>
              </a:r>
              <a:endParaRPr lang="it-IT" sz="2400" dirty="0"/>
            </a:p>
            <a:p>
              <a:pPr marL="0" marR="0" indent="0" algn="ctr" defTabSz="1828800" rtl="0" fontAlgn="auto" latinLnBrk="0" hangingPunct="0">
                <a:lnSpc>
                  <a:spcPct val="100000"/>
                </a:lnSpc>
                <a:spcBef>
                  <a:spcPts val="0"/>
                </a:spcBef>
                <a:spcAft>
                  <a:spcPts val="0"/>
                </a:spcAft>
                <a:buClrTx/>
                <a:buSzTx/>
                <a:buFontTx/>
                <a:buNone/>
                <a:tabLst/>
              </a:pPr>
              <a:r>
                <a:rPr kumimoji="0" lang="it-IT" sz="2400" i="0" u="none" strike="noStrike" cap="none" spc="0" normalizeH="0" baseline="0" dirty="0" err="1">
                  <a:ln>
                    <a:noFill/>
                  </a:ln>
                  <a:solidFill>
                    <a:srgbClr val="000000"/>
                  </a:solidFill>
                  <a:effectLst/>
                  <a:uFillTx/>
                  <a:sym typeface="Calibri"/>
                </a:rPr>
                <a:t>Coupler</a:t>
              </a:r>
              <a:endParaRPr kumimoji="0" lang="it-IT" sz="2400" i="0" u="none" strike="noStrike" cap="none" spc="0" normalizeH="0" baseline="0" dirty="0">
                <a:ln>
                  <a:noFill/>
                </a:ln>
                <a:solidFill>
                  <a:srgbClr val="000000"/>
                </a:solidFill>
                <a:effectLst/>
                <a:uFillTx/>
                <a:sym typeface="Calibri"/>
              </a:endParaRPr>
            </a:p>
          </p:txBody>
        </p:sp>
        <p:sp>
          <p:nvSpPr>
            <p:cNvPr id="85" name="CasellaDiTesto 84"/>
            <p:cNvSpPr txBox="1"/>
            <p:nvPr/>
          </p:nvSpPr>
          <p:spPr>
            <a:xfrm>
              <a:off x="10037518" y="4469151"/>
              <a:ext cx="2130710"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Side Glow Fiber</a:t>
              </a:r>
              <a:endParaRPr kumimoji="0" lang="it-IT" sz="2400" i="0" u="none" strike="noStrike" cap="none" spc="0" normalizeH="0" baseline="0" dirty="0">
                <a:ln>
                  <a:noFill/>
                </a:ln>
                <a:solidFill>
                  <a:srgbClr val="000000"/>
                </a:solidFill>
                <a:effectLst/>
                <a:uFillTx/>
                <a:sym typeface="Calibri"/>
              </a:endParaRPr>
            </a:p>
          </p:txBody>
        </p:sp>
        <p:cxnSp>
          <p:nvCxnSpPr>
            <p:cNvPr id="86" name="Connettore 2 85"/>
            <p:cNvCxnSpPr/>
            <p:nvPr/>
          </p:nvCxnSpPr>
          <p:spPr>
            <a:xfrm>
              <a:off x="11976809" y="4868141"/>
              <a:ext cx="635576" cy="502711"/>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sp>
          <p:nvSpPr>
            <p:cNvPr id="87" name="CasellaDiTesto 86"/>
            <p:cNvSpPr txBox="1"/>
            <p:nvPr/>
          </p:nvSpPr>
          <p:spPr>
            <a:xfrm>
              <a:off x="14138354" y="4275328"/>
              <a:ext cx="1234631"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Window</a:t>
              </a:r>
              <a:endParaRPr kumimoji="0" lang="it-IT" sz="2400" i="0" u="none" strike="noStrike" cap="none" spc="0" normalizeH="0" baseline="0" dirty="0">
                <a:ln>
                  <a:noFill/>
                </a:ln>
                <a:solidFill>
                  <a:srgbClr val="000000"/>
                </a:solidFill>
                <a:effectLst/>
                <a:uFillTx/>
                <a:sym typeface="Calibri"/>
              </a:endParaRPr>
            </a:p>
          </p:txBody>
        </p:sp>
        <p:cxnSp>
          <p:nvCxnSpPr>
            <p:cNvPr id="88" name="Connettore 2 87"/>
            <p:cNvCxnSpPr/>
            <p:nvPr/>
          </p:nvCxnSpPr>
          <p:spPr>
            <a:xfrm flipH="1">
              <a:off x="14076691" y="4696888"/>
              <a:ext cx="511369" cy="698334"/>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cxnSp>
          <p:nvCxnSpPr>
            <p:cNvPr id="38" name="Connettore 2 37"/>
            <p:cNvCxnSpPr/>
            <p:nvPr/>
          </p:nvCxnSpPr>
          <p:spPr>
            <a:xfrm>
              <a:off x="9607884" y="5795331"/>
              <a:ext cx="712099" cy="0"/>
            </a:xfrm>
            <a:prstGeom prst="straightConnector1">
              <a:avLst/>
            </a:prstGeom>
            <a:noFill/>
            <a:ln w="7620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cxnSp>
          <p:nvCxnSpPr>
            <p:cNvPr id="39" name="Connettore 2 38"/>
            <p:cNvCxnSpPr/>
            <p:nvPr/>
          </p:nvCxnSpPr>
          <p:spPr>
            <a:xfrm>
              <a:off x="9607884" y="6578910"/>
              <a:ext cx="712099" cy="0"/>
            </a:xfrm>
            <a:prstGeom prst="straightConnector1">
              <a:avLst/>
            </a:prstGeom>
            <a:noFill/>
            <a:ln w="76200" cap="flat">
              <a:solidFill>
                <a:srgbClr val="00B050"/>
              </a:solidFill>
              <a:prstDash val="solid"/>
              <a:round/>
              <a:tailEnd type="triangle"/>
            </a:ln>
            <a:effectLst/>
            <a:sp3d/>
          </p:spPr>
          <p:style>
            <a:lnRef idx="0">
              <a:scrgbClr r="0" g="0" b="0"/>
            </a:lnRef>
            <a:fillRef idx="0">
              <a:scrgbClr r="0" g="0" b="0"/>
            </a:fillRef>
            <a:effectRef idx="0">
              <a:scrgbClr r="0" g="0" b="0"/>
            </a:effectRef>
            <a:fontRef idx="none"/>
          </p:style>
        </p:cxnSp>
      </p:grpSp>
      <p:pic>
        <p:nvPicPr>
          <p:cNvPr id="8" name="Picture 7">
            <a:extLst>
              <a:ext uri="{FF2B5EF4-FFF2-40B4-BE49-F238E27FC236}">
                <a16:creationId xmlns:a16="http://schemas.microsoft.com/office/drawing/2014/main" id="{5D93C8E5-1FCD-4F9B-AC0C-CCF304F35F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380" y="8768975"/>
            <a:ext cx="4239051" cy="4418120"/>
          </a:xfrm>
          <a:prstGeom prst="rect">
            <a:avLst/>
          </a:prstGeom>
        </p:spPr>
      </p:pic>
      <p:sp>
        <p:nvSpPr>
          <p:cNvPr id="19" name="Rectangle 18">
            <a:extLst>
              <a:ext uri="{FF2B5EF4-FFF2-40B4-BE49-F238E27FC236}">
                <a16:creationId xmlns:a16="http://schemas.microsoft.com/office/drawing/2014/main" id="{2A77A9A5-E978-47D7-99A0-99C900BEB30F}"/>
              </a:ext>
            </a:extLst>
          </p:cNvPr>
          <p:cNvSpPr/>
          <p:nvPr/>
        </p:nvSpPr>
        <p:spPr>
          <a:xfrm>
            <a:off x="934929" y="2120129"/>
            <a:ext cx="22657999" cy="1323439"/>
          </a:xfrm>
          <a:prstGeom prst="rect">
            <a:avLst/>
          </a:prstGeom>
        </p:spPr>
        <p:txBody>
          <a:bodyPr wrap="square">
            <a:spAutoFit/>
          </a:bodyPr>
          <a:lstStyle/>
          <a:p>
            <a:r>
              <a:rPr lang="en-US" sz="4000" dirty="0">
                <a:solidFill>
                  <a:srgbClr val="002060"/>
                </a:solidFill>
              </a:rPr>
              <a:t>The ASTRI Camera </a:t>
            </a:r>
            <a:r>
              <a:rPr lang="en-US" sz="4000" b="1" dirty="0">
                <a:solidFill>
                  <a:srgbClr val="002060"/>
                </a:solidFill>
              </a:rPr>
              <a:t>integrates </a:t>
            </a:r>
            <a:r>
              <a:rPr lang="en-US" sz="4000" dirty="0">
                <a:solidFill>
                  <a:srgbClr val="002060"/>
                </a:solidFill>
              </a:rPr>
              <a:t>a sophisticated calibration system that enables the relative calibration of the focal plane, even </a:t>
            </a:r>
            <a:r>
              <a:rPr lang="en-US" sz="4000" dirty="0" smtClean="0">
                <a:solidFill>
                  <a:srgbClr val="002060"/>
                </a:solidFill>
              </a:rPr>
              <a:t>in </a:t>
            </a:r>
            <a:r>
              <a:rPr lang="en-US" sz="4000" dirty="0">
                <a:solidFill>
                  <a:srgbClr val="002060"/>
                </a:solidFill>
              </a:rPr>
              <a:t>daylight</a:t>
            </a:r>
            <a:endParaRPr lang="it-IT" sz="4000" dirty="0">
              <a:solidFill>
                <a:srgbClr val="002060"/>
              </a:solidFill>
            </a:endParaRPr>
          </a:p>
        </p:txBody>
      </p:sp>
      <p:pic>
        <p:nvPicPr>
          <p:cNvPr id="22" name="Picture 21">
            <a:extLst>
              <a:ext uri="{FF2B5EF4-FFF2-40B4-BE49-F238E27FC236}">
                <a16:creationId xmlns:a16="http://schemas.microsoft.com/office/drawing/2014/main" id="{10FFBE1B-BA9E-4E64-ADF5-ED065200E6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75574" y="8806056"/>
            <a:ext cx="4681676" cy="4418120"/>
          </a:xfrm>
          <a:prstGeom prst="rect">
            <a:avLst/>
          </a:prstGeom>
        </p:spPr>
      </p:pic>
      <p:sp>
        <p:nvSpPr>
          <p:cNvPr id="63" name="CasellaDiTesto 44">
            <a:extLst>
              <a:ext uri="{FF2B5EF4-FFF2-40B4-BE49-F238E27FC236}">
                <a16:creationId xmlns:a16="http://schemas.microsoft.com/office/drawing/2014/main" id="{B9CD2183-54D0-4D5D-A998-944BEE190743}"/>
              </a:ext>
            </a:extLst>
          </p:cNvPr>
          <p:cNvSpPr txBox="1"/>
          <p:nvPr/>
        </p:nvSpPr>
        <p:spPr>
          <a:xfrm>
            <a:off x="1232035" y="8149801"/>
            <a:ext cx="8326100"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2800" b="1" dirty="0">
                <a:solidFill>
                  <a:srgbClr val="002060"/>
                </a:solidFill>
              </a:rPr>
              <a:t>Integration of the window and the side glow fiber</a:t>
            </a:r>
          </a:p>
        </p:txBody>
      </p:sp>
      <p:sp>
        <p:nvSpPr>
          <p:cNvPr id="66" name="CasellaDiTesto 44">
            <a:extLst>
              <a:ext uri="{FF2B5EF4-FFF2-40B4-BE49-F238E27FC236}">
                <a16:creationId xmlns:a16="http://schemas.microsoft.com/office/drawing/2014/main" id="{887C25B6-76BF-4D10-8E35-E0190A48EB89}"/>
              </a:ext>
            </a:extLst>
          </p:cNvPr>
          <p:cNvSpPr txBox="1"/>
          <p:nvPr/>
        </p:nvSpPr>
        <p:spPr>
          <a:xfrm>
            <a:off x="11053469" y="8153424"/>
            <a:ext cx="8326100"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2800" b="1" dirty="0">
                <a:solidFill>
                  <a:srgbClr val="002060"/>
                </a:solidFill>
              </a:rPr>
              <a:t>Laser diodes holder and fiber couplers</a:t>
            </a:r>
          </a:p>
        </p:txBody>
      </p:sp>
      <p:sp>
        <p:nvSpPr>
          <p:cNvPr id="68" name="Rectangle 67">
            <a:extLst>
              <a:ext uri="{FF2B5EF4-FFF2-40B4-BE49-F238E27FC236}">
                <a16:creationId xmlns:a16="http://schemas.microsoft.com/office/drawing/2014/main" id="{6BADF8F8-D5DD-4450-9F8F-00186E1A0376}"/>
              </a:ext>
            </a:extLst>
          </p:cNvPr>
          <p:cNvSpPr/>
          <p:nvPr/>
        </p:nvSpPr>
        <p:spPr>
          <a:xfrm>
            <a:off x="19938246" y="8253891"/>
            <a:ext cx="4306779" cy="523220"/>
          </a:xfrm>
          <a:prstGeom prst="rect">
            <a:avLst/>
          </a:prstGeom>
        </p:spPr>
        <p:txBody>
          <a:bodyPr wrap="square">
            <a:spAutoFit/>
          </a:bodyPr>
          <a:lstStyle/>
          <a:p>
            <a:r>
              <a:rPr lang="it-IT" sz="2800" b="1" dirty="0">
                <a:solidFill>
                  <a:srgbClr val="002060"/>
                </a:solidFill>
              </a:rPr>
              <a:t>Lid light-tightness gasket</a:t>
            </a:r>
          </a:p>
        </p:txBody>
      </p:sp>
      <p:pic>
        <p:nvPicPr>
          <p:cNvPr id="26" name="Picture 25">
            <a:extLst>
              <a:ext uri="{FF2B5EF4-FFF2-40B4-BE49-F238E27FC236}">
                <a16:creationId xmlns:a16="http://schemas.microsoft.com/office/drawing/2014/main" id="{6B0F6E81-0392-474B-BDC4-96F8FA2840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999557" y="8811992"/>
            <a:ext cx="3733500" cy="4414054"/>
          </a:xfrm>
          <a:prstGeom prst="rect">
            <a:avLst/>
          </a:prstGeom>
        </p:spPr>
      </p:pic>
      <p:sp>
        <p:nvSpPr>
          <p:cNvPr id="2" name="Slide Number Placeholder 1">
            <a:extLst>
              <a:ext uri="{FF2B5EF4-FFF2-40B4-BE49-F238E27FC236}">
                <a16:creationId xmlns:a16="http://schemas.microsoft.com/office/drawing/2014/main" id="{0928CB34-AAC3-4770-974F-F8C1AEF9A9B0}"/>
              </a:ext>
            </a:extLst>
          </p:cNvPr>
          <p:cNvSpPr>
            <a:spLocks noGrp="1"/>
          </p:cNvSpPr>
          <p:nvPr>
            <p:ph type="sldNum" sz="quarter" idx="2"/>
          </p:nvPr>
        </p:nvSpPr>
        <p:spPr>
          <a:xfrm>
            <a:off x="23723600" y="13099771"/>
            <a:ext cx="504548" cy="483911"/>
          </a:xfrm>
        </p:spPr>
        <p:txBody>
          <a:bodyPr/>
          <a:lstStyle/>
          <a:p>
            <a:fld id="{86CB4B4D-7CA3-9044-876B-883B54F8677D}" type="slidenum">
              <a:rPr lang="it-IT" smtClean="0"/>
              <a:t>14</a:t>
            </a:fld>
            <a:endParaRPr lang="it-IT" dirty="0"/>
          </a:p>
        </p:txBody>
      </p:sp>
      <p:grpSp>
        <p:nvGrpSpPr>
          <p:cNvPr id="35" name="Gruppo 34">
            <a:extLst>
              <a:ext uri="{FF2B5EF4-FFF2-40B4-BE49-F238E27FC236}">
                <a16:creationId xmlns:a16="http://schemas.microsoft.com/office/drawing/2014/main" id="{57927239-D0BC-4FE1-B04B-DC4A8A93EFF0}"/>
              </a:ext>
            </a:extLst>
          </p:cNvPr>
          <p:cNvGrpSpPr/>
          <p:nvPr/>
        </p:nvGrpSpPr>
        <p:grpSpPr>
          <a:xfrm>
            <a:off x="11053469" y="8791509"/>
            <a:ext cx="8037949" cy="4418119"/>
            <a:chOff x="11053469" y="8626290"/>
            <a:chExt cx="8037949" cy="4418119"/>
          </a:xfrm>
        </p:grpSpPr>
        <p:pic>
          <p:nvPicPr>
            <p:cNvPr id="24" name="Picture 23">
              <a:extLst>
                <a:ext uri="{FF2B5EF4-FFF2-40B4-BE49-F238E27FC236}">
                  <a16:creationId xmlns:a16="http://schemas.microsoft.com/office/drawing/2014/main" id="{A5D3FB70-2387-42F8-8E25-B54C665C5E9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a:off x="12863384" y="6816376"/>
              <a:ext cx="4418119" cy="8037948"/>
            </a:xfrm>
            <a:prstGeom prst="rect">
              <a:avLst/>
            </a:prstGeom>
          </p:spPr>
        </p:pic>
        <p:grpSp>
          <p:nvGrpSpPr>
            <p:cNvPr id="18" name="Gruppo 17">
              <a:extLst>
                <a:ext uri="{FF2B5EF4-FFF2-40B4-BE49-F238E27FC236}">
                  <a16:creationId xmlns:a16="http://schemas.microsoft.com/office/drawing/2014/main" id="{F0FDC6AB-8E75-4554-9F29-A8C0F2676BEE}"/>
                </a:ext>
              </a:extLst>
            </p:cNvPr>
            <p:cNvGrpSpPr/>
            <p:nvPr/>
          </p:nvGrpSpPr>
          <p:grpSpPr>
            <a:xfrm>
              <a:off x="11053469" y="9620511"/>
              <a:ext cx="2515569" cy="2022902"/>
              <a:chOff x="11053469" y="9620511"/>
              <a:chExt cx="2515569" cy="2022902"/>
            </a:xfrm>
          </p:grpSpPr>
          <p:sp>
            <p:nvSpPr>
              <p:cNvPr id="72" name="Rettangolo 71">
                <a:extLst>
                  <a:ext uri="{FF2B5EF4-FFF2-40B4-BE49-F238E27FC236}">
                    <a16:creationId xmlns:a16="http://schemas.microsoft.com/office/drawing/2014/main" id="{CEF4DB5B-2534-4C7B-B88D-94F426A8A464}"/>
                  </a:ext>
                </a:extLst>
              </p:cNvPr>
              <p:cNvSpPr/>
              <p:nvPr/>
            </p:nvSpPr>
            <p:spPr>
              <a:xfrm>
                <a:off x="11053469" y="9620511"/>
                <a:ext cx="1354920" cy="394399"/>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b="1" dirty="0">
                    <a:solidFill>
                      <a:schemeClr val="tx1"/>
                    </a:solidFill>
                  </a:rPr>
                  <a:t>Laser Pulser</a:t>
                </a:r>
                <a:endParaRPr kumimoji="0" lang="it-IT" sz="1800" b="1" i="0" u="none" strike="noStrike" cap="none" spc="0" normalizeH="0" baseline="0" dirty="0">
                  <a:ln>
                    <a:noFill/>
                  </a:ln>
                  <a:solidFill>
                    <a:schemeClr val="tx1"/>
                  </a:solidFill>
                  <a:effectLst/>
                  <a:uFillTx/>
                  <a:sym typeface="Calibri"/>
                </a:endParaRPr>
              </a:p>
            </p:txBody>
          </p:sp>
          <p:sp>
            <p:nvSpPr>
              <p:cNvPr id="73" name="Rettangolo 72">
                <a:extLst>
                  <a:ext uri="{FF2B5EF4-FFF2-40B4-BE49-F238E27FC236}">
                    <a16:creationId xmlns:a16="http://schemas.microsoft.com/office/drawing/2014/main" id="{D70B6AD1-B235-4372-90FD-58D801D9CED4}"/>
                  </a:ext>
                </a:extLst>
              </p:cNvPr>
              <p:cNvSpPr/>
              <p:nvPr/>
            </p:nvSpPr>
            <p:spPr>
              <a:xfrm>
                <a:off x="11625302" y="11207215"/>
                <a:ext cx="1354920" cy="413664"/>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b="1" dirty="0">
                    <a:solidFill>
                      <a:schemeClr val="tx1"/>
                    </a:solidFill>
                  </a:rPr>
                  <a:t>Laser Driver</a:t>
                </a:r>
                <a:endParaRPr kumimoji="0" lang="it-IT" sz="1800" b="1" i="0" u="none" strike="noStrike" cap="none" spc="0" normalizeH="0" baseline="0" dirty="0">
                  <a:ln>
                    <a:noFill/>
                  </a:ln>
                  <a:solidFill>
                    <a:schemeClr val="tx1"/>
                  </a:solidFill>
                  <a:effectLst/>
                  <a:uFillTx/>
                  <a:sym typeface="Calibri"/>
                </a:endParaRPr>
              </a:p>
            </p:txBody>
          </p:sp>
          <p:cxnSp>
            <p:nvCxnSpPr>
              <p:cNvPr id="9" name="Connettore 2 8">
                <a:extLst>
                  <a:ext uri="{FF2B5EF4-FFF2-40B4-BE49-F238E27FC236}">
                    <a16:creationId xmlns:a16="http://schemas.microsoft.com/office/drawing/2014/main" id="{48289185-091F-4E6F-9F96-C2E5FAC2A402}"/>
                  </a:ext>
                </a:extLst>
              </p:cNvPr>
              <p:cNvCxnSpPr>
                <a:cxnSpLocks/>
                <a:stCxn id="72" idx="2"/>
              </p:cNvCxnSpPr>
              <p:nvPr/>
            </p:nvCxnSpPr>
            <p:spPr>
              <a:xfrm>
                <a:off x="11730929" y="10014910"/>
                <a:ext cx="1062358" cy="797906"/>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cxnSp>
            <p:nvCxnSpPr>
              <p:cNvPr id="83" name="Connettore 2 82">
                <a:extLst>
                  <a:ext uri="{FF2B5EF4-FFF2-40B4-BE49-F238E27FC236}">
                    <a16:creationId xmlns:a16="http://schemas.microsoft.com/office/drawing/2014/main" id="{6504845D-1D1C-496D-A4D0-BB0355F509CC}"/>
                  </a:ext>
                </a:extLst>
              </p:cNvPr>
              <p:cNvCxnSpPr>
                <a:cxnSpLocks/>
                <a:stCxn id="73" idx="3"/>
              </p:cNvCxnSpPr>
              <p:nvPr/>
            </p:nvCxnSpPr>
            <p:spPr>
              <a:xfrm>
                <a:off x="12980222" y="11414047"/>
                <a:ext cx="588816" cy="229366"/>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grpSp>
        <p:sp>
          <p:nvSpPr>
            <p:cNvPr id="90" name="Rettangolo 89">
              <a:extLst>
                <a:ext uri="{FF2B5EF4-FFF2-40B4-BE49-F238E27FC236}">
                  <a16:creationId xmlns:a16="http://schemas.microsoft.com/office/drawing/2014/main" id="{6E4B65AE-5309-4CA1-918B-7C545639E8A8}"/>
                </a:ext>
              </a:extLst>
            </p:cNvPr>
            <p:cNvSpPr/>
            <p:nvPr/>
          </p:nvSpPr>
          <p:spPr>
            <a:xfrm>
              <a:off x="12793287" y="8726733"/>
              <a:ext cx="1354920" cy="392925"/>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b="1" dirty="0">
                  <a:solidFill>
                    <a:schemeClr val="tx1"/>
                  </a:solidFill>
                </a:rPr>
                <a:t>Laser </a:t>
              </a:r>
              <a:r>
                <a:rPr lang="it-IT" sz="1800" b="1" dirty="0" err="1">
                  <a:solidFill>
                    <a:schemeClr val="tx1"/>
                  </a:solidFill>
                </a:rPr>
                <a:t>Diode</a:t>
              </a:r>
              <a:endParaRPr kumimoji="0" lang="it-IT" sz="1800" b="1" i="0" u="none" strike="noStrike" cap="none" spc="0" normalizeH="0" baseline="0" dirty="0">
                <a:ln>
                  <a:noFill/>
                </a:ln>
                <a:solidFill>
                  <a:schemeClr val="tx1"/>
                </a:solidFill>
                <a:effectLst/>
                <a:uFillTx/>
                <a:sym typeface="Calibri"/>
              </a:endParaRPr>
            </a:p>
          </p:txBody>
        </p:sp>
        <p:cxnSp>
          <p:nvCxnSpPr>
            <p:cNvPr id="101" name="Connettore 2 100">
              <a:extLst>
                <a:ext uri="{FF2B5EF4-FFF2-40B4-BE49-F238E27FC236}">
                  <a16:creationId xmlns:a16="http://schemas.microsoft.com/office/drawing/2014/main" id="{CD921EEA-8909-401B-BCC5-9A5742197843}"/>
                </a:ext>
              </a:extLst>
            </p:cNvPr>
            <p:cNvCxnSpPr>
              <a:cxnSpLocks/>
              <a:stCxn id="90" idx="2"/>
            </p:cNvCxnSpPr>
            <p:nvPr/>
          </p:nvCxnSpPr>
          <p:spPr>
            <a:xfrm>
              <a:off x="13470747" y="9119658"/>
              <a:ext cx="1108081" cy="1846344"/>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sp>
          <p:nvSpPr>
            <p:cNvPr id="103" name="Rettangolo 102">
              <a:extLst>
                <a:ext uri="{FF2B5EF4-FFF2-40B4-BE49-F238E27FC236}">
                  <a16:creationId xmlns:a16="http://schemas.microsoft.com/office/drawing/2014/main" id="{A519D846-C69C-4704-AA59-BEB7DD7DD557}"/>
                </a:ext>
              </a:extLst>
            </p:cNvPr>
            <p:cNvSpPr/>
            <p:nvPr/>
          </p:nvSpPr>
          <p:spPr>
            <a:xfrm>
              <a:off x="16731033" y="12435646"/>
              <a:ext cx="2304451" cy="551971"/>
            </a:xfrm>
            <a:prstGeom prst="rect">
              <a:avLst/>
            </a:prstGeom>
            <a:solidFill>
              <a:srgbClr val="FEF100"/>
            </a:solidFill>
            <a:ln w="317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r>
                <a:rPr lang="it-IT" sz="1800" b="1" dirty="0">
                  <a:solidFill>
                    <a:schemeClr val="tx1"/>
                  </a:solidFill>
                </a:rPr>
                <a:t>Active Cooling System</a:t>
              </a:r>
              <a:endParaRPr kumimoji="0" lang="it-IT" sz="1800" b="1" i="0" u="none" strike="noStrike" cap="none" spc="0" normalizeH="0" baseline="0" dirty="0">
                <a:ln>
                  <a:noFill/>
                </a:ln>
                <a:solidFill>
                  <a:schemeClr val="tx1"/>
                </a:solidFill>
                <a:effectLst/>
                <a:uFillTx/>
                <a:sym typeface="Calibri"/>
              </a:endParaRPr>
            </a:p>
          </p:txBody>
        </p:sp>
        <p:cxnSp>
          <p:nvCxnSpPr>
            <p:cNvPr id="104" name="Connettore 2 103">
              <a:extLst>
                <a:ext uri="{FF2B5EF4-FFF2-40B4-BE49-F238E27FC236}">
                  <a16:creationId xmlns:a16="http://schemas.microsoft.com/office/drawing/2014/main" id="{526D85DF-8B53-4168-A703-D4FC23C74656}"/>
                </a:ext>
              </a:extLst>
            </p:cNvPr>
            <p:cNvCxnSpPr>
              <a:cxnSpLocks/>
            </p:cNvCxnSpPr>
            <p:nvPr/>
          </p:nvCxnSpPr>
          <p:spPr>
            <a:xfrm flipH="1" flipV="1">
              <a:off x="16125371" y="11528730"/>
              <a:ext cx="1757887" cy="906917"/>
            </a:xfrm>
            <a:prstGeom prst="straightConnector1">
              <a:avLst/>
            </a:prstGeom>
            <a:noFill/>
            <a:ln w="50800" cap="flat">
              <a:solidFill>
                <a:srgbClr val="FEF100"/>
              </a:solidFill>
              <a:prstDash val="solid"/>
              <a:round/>
              <a:tailEnd type="triangle"/>
            </a:ln>
            <a:effectLst/>
            <a:sp3d/>
          </p:spPr>
          <p:style>
            <a:lnRef idx="0">
              <a:scrgbClr r="0" g="0" b="0"/>
            </a:lnRef>
            <a:fillRef idx="0">
              <a:scrgbClr r="0" g="0" b="0"/>
            </a:fillRef>
            <a:effectRef idx="0">
              <a:scrgbClr r="0" g="0" b="0"/>
            </a:effectRef>
            <a:fontRef idx="none"/>
          </p:style>
        </p:cxnSp>
      </p:grpSp>
      <p:grpSp>
        <p:nvGrpSpPr>
          <p:cNvPr id="43" name="Gruppo 42">
            <a:extLst>
              <a:ext uri="{FF2B5EF4-FFF2-40B4-BE49-F238E27FC236}">
                <a16:creationId xmlns:a16="http://schemas.microsoft.com/office/drawing/2014/main" id="{0D0B01C6-E7BB-45C8-9EAB-A2EFE8D4E0E8}"/>
              </a:ext>
            </a:extLst>
          </p:cNvPr>
          <p:cNvGrpSpPr/>
          <p:nvPr/>
        </p:nvGrpSpPr>
        <p:grpSpPr>
          <a:xfrm>
            <a:off x="13569038" y="2824129"/>
            <a:ext cx="10295137" cy="4804981"/>
            <a:chOff x="13569038" y="2824129"/>
            <a:chExt cx="10295137" cy="4804981"/>
          </a:xfrm>
        </p:grpSpPr>
        <p:grpSp>
          <p:nvGrpSpPr>
            <p:cNvPr id="36" name="Gruppo 35">
              <a:extLst>
                <a:ext uri="{FF2B5EF4-FFF2-40B4-BE49-F238E27FC236}">
                  <a16:creationId xmlns:a16="http://schemas.microsoft.com/office/drawing/2014/main" id="{38DC081A-3313-46A8-8A96-18D7F140AB2B}"/>
                </a:ext>
              </a:extLst>
            </p:cNvPr>
            <p:cNvGrpSpPr/>
            <p:nvPr/>
          </p:nvGrpSpPr>
          <p:grpSpPr>
            <a:xfrm>
              <a:off x="13569038" y="2824129"/>
              <a:ext cx="10295137" cy="4804981"/>
              <a:chOff x="13569038" y="3106762"/>
              <a:chExt cx="10295137" cy="4804981"/>
            </a:xfrm>
          </p:grpSpPr>
          <p:grpSp>
            <p:nvGrpSpPr>
              <p:cNvPr id="6" name="Gruppo 5">
                <a:extLst>
                  <a:ext uri="{FF2B5EF4-FFF2-40B4-BE49-F238E27FC236}">
                    <a16:creationId xmlns:a16="http://schemas.microsoft.com/office/drawing/2014/main" id="{ECD5070C-CA97-4378-AE8B-81A8984C3FF2}"/>
                  </a:ext>
                </a:extLst>
              </p:cNvPr>
              <p:cNvGrpSpPr/>
              <p:nvPr/>
            </p:nvGrpSpPr>
            <p:grpSpPr>
              <a:xfrm>
                <a:off x="13569038" y="3106762"/>
                <a:ext cx="10295137" cy="4804981"/>
                <a:chOff x="13918117" y="3106763"/>
                <a:chExt cx="9946058" cy="4524387"/>
              </a:xfrm>
            </p:grpSpPr>
            <p:grpSp>
              <p:nvGrpSpPr>
                <p:cNvPr id="113" name="Group 112">
                  <a:extLst>
                    <a:ext uri="{FF2B5EF4-FFF2-40B4-BE49-F238E27FC236}">
                      <a16:creationId xmlns:a16="http://schemas.microsoft.com/office/drawing/2014/main" id="{3574F18C-4F78-4D75-A3D5-9AAC627874D4}"/>
                    </a:ext>
                  </a:extLst>
                </p:cNvPr>
                <p:cNvGrpSpPr/>
                <p:nvPr/>
              </p:nvGrpSpPr>
              <p:grpSpPr>
                <a:xfrm>
                  <a:off x="13918117" y="3106763"/>
                  <a:ext cx="9946058" cy="4524387"/>
                  <a:chOff x="13918117" y="3106763"/>
                  <a:chExt cx="9946058" cy="4524387"/>
                </a:xfrm>
              </p:grpSpPr>
              <p:grpSp>
                <p:nvGrpSpPr>
                  <p:cNvPr id="107" name="Group 106">
                    <a:extLst>
                      <a:ext uri="{FF2B5EF4-FFF2-40B4-BE49-F238E27FC236}">
                        <a16:creationId xmlns:a16="http://schemas.microsoft.com/office/drawing/2014/main" id="{84645BA8-B68B-4D80-8498-F191B2FEF1E4}"/>
                      </a:ext>
                    </a:extLst>
                  </p:cNvPr>
                  <p:cNvGrpSpPr/>
                  <p:nvPr/>
                </p:nvGrpSpPr>
                <p:grpSpPr>
                  <a:xfrm>
                    <a:off x="13918117" y="3106763"/>
                    <a:ext cx="9946058" cy="4524387"/>
                    <a:chOff x="14474539" y="2883196"/>
                    <a:chExt cx="9946058" cy="4524387"/>
                  </a:xfrm>
                </p:grpSpPr>
                <p:pic>
                  <p:nvPicPr>
                    <p:cNvPr id="28" name="Picture 27">
                      <a:extLst>
                        <a:ext uri="{FF2B5EF4-FFF2-40B4-BE49-F238E27FC236}">
                          <a16:creationId xmlns:a16="http://schemas.microsoft.com/office/drawing/2014/main" id="{CBB7E319-C80E-4963-9399-74D25D7F93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749402" y="3100808"/>
                      <a:ext cx="6190025" cy="4306775"/>
                    </a:xfrm>
                    <a:prstGeom prst="rect">
                      <a:avLst/>
                    </a:prstGeom>
                  </p:spPr>
                </p:pic>
                <p:sp>
                  <p:nvSpPr>
                    <p:cNvPr id="29" name="Oval 28">
                      <a:extLst>
                        <a:ext uri="{FF2B5EF4-FFF2-40B4-BE49-F238E27FC236}">
                          <a16:creationId xmlns:a16="http://schemas.microsoft.com/office/drawing/2014/main" id="{D461862A-1238-4744-8A09-950F750485C1}"/>
                        </a:ext>
                      </a:extLst>
                    </p:cNvPr>
                    <p:cNvSpPr/>
                    <p:nvPr/>
                  </p:nvSpPr>
                  <p:spPr>
                    <a:xfrm>
                      <a:off x="16840921" y="4792187"/>
                      <a:ext cx="4006986" cy="794397"/>
                    </a:xfrm>
                    <a:prstGeom prst="ellipse">
                      <a:avLst/>
                    </a:prstGeom>
                    <a:noFill/>
                    <a:ln w="76200" cap="flat">
                      <a:solidFill>
                        <a:srgbClr val="00B0F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31" name="Straight Connector 30">
                      <a:extLst>
                        <a:ext uri="{FF2B5EF4-FFF2-40B4-BE49-F238E27FC236}">
                          <a16:creationId xmlns:a16="http://schemas.microsoft.com/office/drawing/2014/main" id="{EBCE9206-DBC4-484D-9823-53CD4D40C1FF}"/>
                        </a:ext>
                      </a:extLst>
                    </p:cNvPr>
                    <p:cNvCxnSpPr>
                      <a:cxnSpLocks/>
                    </p:cNvCxnSpPr>
                    <p:nvPr/>
                  </p:nvCxnSpPr>
                  <p:spPr>
                    <a:xfrm>
                      <a:off x="20847907" y="5186914"/>
                      <a:ext cx="0" cy="2048961"/>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cxnSp>
                  <p:nvCxnSpPr>
                    <p:cNvPr id="89" name="Straight Connector 88">
                      <a:extLst>
                        <a:ext uri="{FF2B5EF4-FFF2-40B4-BE49-F238E27FC236}">
                          <a16:creationId xmlns:a16="http://schemas.microsoft.com/office/drawing/2014/main" id="{4341BECF-4D08-4F87-BDCB-DC4119168D35}"/>
                        </a:ext>
                      </a:extLst>
                    </p:cNvPr>
                    <p:cNvCxnSpPr>
                      <a:cxnSpLocks/>
                    </p:cNvCxnSpPr>
                    <p:nvPr/>
                  </p:nvCxnSpPr>
                  <p:spPr>
                    <a:xfrm>
                      <a:off x="20695698" y="5349234"/>
                      <a:ext cx="0" cy="2048961"/>
                    </a:xfrm>
                    <a:prstGeom prst="line">
                      <a:avLst/>
                    </a:prstGeom>
                    <a:noFill/>
                    <a:ln w="76200" cap="flat">
                      <a:solidFill>
                        <a:srgbClr val="00B0F0"/>
                      </a:solidFill>
                      <a:prstDash val="solid"/>
                      <a:round/>
                    </a:ln>
                    <a:effectLst/>
                    <a:sp3d/>
                  </p:spPr>
                  <p:style>
                    <a:lnRef idx="0">
                      <a:scrgbClr r="0" g="0" b="0"/>
                    </a:lnRef>
                    <a:fillRef idx="0">
                      <a:scrgbClr r="0" g="0" b="0"/>
                    </a:fillRef>
                    <a:effectRef idx="0">
                      <a:scrgbClr r="0" g="0" b="0"/>
                    </a:effectRef>
                    <a:fontRef idx="none"/>
                  </p:style>
                </p:cxnSp>
                <p:cxnSp>
                  <p:nvCxnSpPr>
                    <p:cNvPr id="62" name="Straight Arrow Connector 61">
                      <a:extLst>
                        <a:ext uri="{FF2B5EF4-FFF2-40B4-BE49-F238E27FC236}">
                          <a16:creationId xmlns:a16="http://schemas.microsoft.com/office/drawing/2014/main" id="{7188B240-FE38-4637-B9C1-F64FCF40EF7E}"/>
                        </a:ext>
                      </a:extLst>
                    </p:cNvPr>
                    <p:cNvCxnSpPr>
                      <a:cxnSpLocks/>
                    </p:cNvCxnSpPr>
                    <p:nvPr/>
                  </p:nvCxnSpPr>
                  <p:spPr>
                    <a:xfrm>
                      <a:off x="17526871" y="5739499"/>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1" name="Straight Arrow Connector 90">
                      <a:extLst>
                        <a:ext uri="{FF2B5EF4-FFF2-40B4-BE49-F238E27FC236}">
                          <a16:creationId xmlns:a16="http://schemas.microsoft.com/office/drawing/2014/main" id="{9860F3D5-85BF-496A-95B8-7F19FC98A2B3}"/>
                        </a:ext>
                      </a:extLst>
                    </p:cNvPr>
                    <p:cNvCxnSpPr>
                      <a:cxnSpLocks/>
                    </p:cNvCxnSpPr>
                    <p:nvPr/>
                  </p:nvCxnSpPr>
                  <p:spPr>
                    <a:xfrm>
                      <a:off x="18189144" y="5964710"/>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2" name="Straight Arrow Connector 91">
                      <a:extLst>
                        <a:ext uri="{FF2B5EF4-FFF2-40B4-BE49-F238E27FC236}">
                          <a16:creationId xmlns:a16="http://schemas.microsoft.com/office/drawing/2014/main" id="{B07DCE44-4C62-4258-9C27-9DADC6A1B424}"/>
                        </a:ext>
                      </a:extLst>
                    </p:cNvPr>
                    <p:cNvCxnSpPr>
                      <a:cxnSpLocks/>
                    </p:cNvCxnSpPr>
                    <p:nvPr/>
                  </p:nvCxnSpPr>
                  <p:spPr>
                    <a:xfrm>
                      <a:off x="17679271" y="5891899"/>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3" name="Straight Arrow Connector 92">
                      <a:extLst>
                        <a:ext uri="{FF2B5EF4-FFF2-40B4-BE49-F238E27FC236}">
                          <a16:creationId xmlns:a16="http://schemas.microsoft.com/office/drawing/2014/main" id="{B39902FC-A7E9-4AF0-AE05-D3F25E5C8256}"/>
                        </a:ext>
                      </a:extLst>
                    </p:cNvPr>
                    <p:cNvCxnSpPr>
                      <a:cxnSpLocks/>
                    </p:cNvCxnSpPr>
                    <p:nvPr/>
                  </p:nvCxnSpPr>
                  <p:spPr>
                    <a:xfrm>
                      <a:off x="18512708" y="6019223"/>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4" name="Straight Arrow Connector 93">
                      <a:extLst>
                        <a:ext uri="{FF2B5EF4-FFF2-40B4-BE49-F238E27FC236}">
                          <a16:creationId xmlns:a16="http://schemas.microsoft.com/office/drawing/2014/main" id="{A82F975A-C674-4122-B18B-BC12BA1946DB}"/>
                        </a:ext>
                      </a:extLst>
                    </p:cNvPr>
                    <p:cNvCxnSpPr>
                      <a:cxnSpLocks/>
                    </p:cNvCxnSpPr>
                    <p:nvPr/>
                  </p:nvCxnSpPr>
                  <p:spPr>
                    <a:xfrm>
                      <a:off x="17926921" y="5926056"/>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5" name="Straight Arrow Connector 94">
                      <a:extLst>
                        <a:ext uri="{FF2B5EF4-FFF2-40B4-BE49-F238E27FC236}">
                          <a16:creationId xmlns:a16="http://schemas.microsoft.com/office/drawing/2014/main" id="{A110DBF6-D1A8-4C0D-851B-5FE8518326A4}"/>
                        </a:ext>
                      </a:extLst>
                    </p:cNvPr>
                    <p:cNvCxnSpPr>
                      <a:cxnSpLocks/>
                    </p:cNvCxnSpPr>
                    <p:nvPr/>
                  </p:nvCxnSpPr>
                  <p:spPr>
                    <a:xfrm>
                      <a:off x="18861794" y="6019223"/>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6" name="Straight Arrow Connector 95">
                      <a:extLst>
                        <a:ext uri="{FF2B5EF4-FFF2-40B4-BE49-F238E27FC236}">
                          <a16:creationId xmlns:a16="http://schemas.microsoft.com/office/drawing/2014/main" id="{445756C1-5EFA-488F-BD49-FAE2C968BD1C}"/>
                        </a:ext>
                      </a:extLst>
                    </p:cNvPr>
                    <p:cNvCxnSpPr>
                      <a:cxnSpLocks/>
                    </p:cNvCxnSpPr>
                    <p:nvPr/>
                  </p:nvCxnSpPr>
                  <p:spPr>
                    <a:xfrm>
                      <a:off x="19217558" y="5964710"/>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7" name="Straight Arrow Connector 96">
                      <a:extLst>
                        <a:ext uri="{FF2B5EF4-FFF2-40B4-BE49-F238E27FC236}">
                          <a16:creationId xmlns:a16="http://schemas.microsoft.com/office/drawing/2014/main" id="{AD735E63-0E2F-4AB4-AB30-D769D85BD0D9}"/>
                        </a:ext>
                      </a:extLst>
                    </p:cNvPr>
                    <p:cNvCxnSpPr>
                      <a:cxnSpLocks/>
                    </p:cNvCxnSpPr>
                    <p:nvPr/>
                  </p:nvCxnSpPr>
                  <p:spPr>
                    <a:xfrm>
                      <a:off x="19527121" y="5902718"/>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8" name="Straight Arrow Connector 97">
                      <a:extLst>
                        <a:ext uri="{FF2B5EF4-FFF2-40B4-BE49-F238E27FC236}">
                          <a16:creationId xmlns:a16="http://schemas.microsoft.com/office/drawing/2014/main" id="{1F22529E-0E4B-4039-B4EF-17C859CF7B25}"/>
                        </a:ext>
                      </a:extLst>
                    </p:cNvPr>
                    <p:cNvCxnSpPr>
                      <a:cxnSpLocks/>
                    </p:cNvCxnSpPr>
                    <p:nvPr/>
                  </p:nvCxnSpPr>
                  <p:spPr>
                    <a:xfrm>
                      <a:off x="19781120" y="5863300"/>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99" name="Straight Arrow Connector 98">
                      <a:extLst>
                        <a:ext uri="{FF2B5EF4-FFF2-40B4-BE49-F238E27FC236}">
                          <a16:creationId xmlns:a16="http://schemas.microsoft.com/office/drawing/2014/main" id="{B9E72EBD-9509-4F2E-BC99-9034784365DD}"/>
                        </a:ext>
                      </a:extLst>
                    </p:cNvPr>
                    <p:cNvCxnSpPr>
                      <a:cxnSpLocks/>
                    </p:cNvCxnSpPr>
                    <p:nvPr/>
                  </p:nvCxnSpPr>
                  <p:spPr>
                    <a:xfrm>
                      <a:off x="20060521" y="5819088"/>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cxnSp>
                  <p:nvCxnSpPr>
                    <p:cNvPr id="100" name="Straight Arrow Connector 99">
                      <a:extLst>
                        <a:ext uri="{FF2B5EF4-FFF2-40B4-BE49-F238E27FC236}">
                          <a16:creationId xmlns:a16="http://schemas.microsoft.com/office/drawing/2014/main" id="{683B4302-0860-4EAE-A916-A88AFBC152EB}"/>
                        </a:ext>
                      </a:extLst>
                    </p:cNvPr>
                    <p:cNvCxnSpPr>
                      <a:cxnSpLocks/>
                    </p:cNvCxnSpPr>
                    <p:nvPr/>
                  </p:nvCxnSpPr>
                  <p:spPr>
                    <a:xfrm>
                      <a:off x="20374846" y="5712724"/>
                      <a:ext cx="0" cy="450422"/>
                    </a:xfrm>
                    <a:prstGeom prst="straightConnector1">
                      <a:avLst/>
                    </a:prstGeom>
                    <a:noFill/>
                    <a:ln w="50800" cap="flat">
                      <a:solidFill>
                        <a:srgbClr val="00B0F0"/>
                      </a:solidFill>
                      <a:prstDash val="solid"/>
                      <a:round/>
                      <a:tailEnd type="triangle"/>
                    </a:ln>
                    <a:effectLst/>
                    <a:sp3d/>
                  </p:spPr>
                  <p:style>
                    <a:lnRef idx="0">
                      <a:scrgbClr r="0" g="0" b="0"/>
                    </a:lnRef>
                    <a:fillRef idx="0">
                      <a:scrgbClr r="0" g="0" b="0"/>
                    </a:fillRef>
                    <a:effectRef idx="0">
                      <a:scrgbClr r="0" g="0" b="0"/>
                    </a:effectRef>
                    <a:fontRef idx="none"/>
                  </p:style>
                </p:cxnSp>
                <p:sp>
                  <p:nvSpPr>
                    <p:cNvPr id="102" name="CasellaDiTesto 86">
                      <a:extLst>
                        <a:ext uri="{FF2B5EF4-FFF2-40B4-BE49-F238E27FC236}">
                          <a16:creationId xmlns:a16="http://schemas.microsoft.com/office/drawing/2014/main" id="{AA438072-1819-4CD2-85FF-D32BE28CDAC7}"/>
                        </a:ext>
                      </a:extLst>
                    </p:cNvPr>
                    <p:cNvSpPr txBox="1"/>
                    <p:nvPr/>
                  </p:nvSpPr>
                  <p:spPr>
                    <a:xfrm>
                      <a:off x="14608816" y="2883196"/>
                      <a:ext cx="667168"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Lids</a:t>
                      </a:r>
                      <a:endParaRPr kumimoji="0" lang="it-IT" sz="2400" i="0" u="none" strike="noStrike" cap="none" spc="0" normalizeH="0" baseline="0" dirty="0">
                        <a:ln>
                          <a:noFill/>
                        </a:ln>
                        <a:solidFill>
                          <a:srgbClr val="000000"/>
                        </a:solidFill>
                        <a:effectLst/>
                        <a:uFillTx/>
                        <a:sym typeface="Calibri"/>
                      </a:endParaRPr>
                    </a:p>
                  </p:txBody>
                </p:sp>
                <p:cxnSp>
                  <p:nvCxnSpPr>
                    <p:cNvPr id="70" name="Straight Arrow Connector 69">
                      <a:extLst>
                        <a:ext uri="{FF2B5EF4-FFF2-40B4-BE49-F238E27FC236}">
                          <a16:creationId xmlns:a16="http://schemas.microsoft.com/office/drawing/2014/main" id="{5F5BF48C-F7A4-4DB1-9076-9CCE02D575D2}"/>
                        </a:ext>
                      </a:extLst>
                    </p:cNvPr>
                    <p:cNvCxnSpPr>
                      <a:cxnSpLocks/>
                      <a:stCxn id="102" idx="3"/>
                    </p:cNvCxnSpPr>
                    <p:nvPr/>
                  </p:nvCxnSpPr>
                  <p:spPr>
                    <a:xfrm>
                      <a:off x="15275984" y="3160194"/>
                      <a:ext cx="1811830" cy="276998"/>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sp>
                  <p:nvSpPr>
                    <p:cNvPr id="105" name="CasellaDiTesto 86">
                      <a:extLst>
                        <a:ext uri="{FF2B5EF4-FFF2-40B4-BE49-F238E27FC236}">
                          <a16:creationId xmlns:a16="http://schemas.microsoft.com/office/drawing/2014/main" id="{883573C2-0100-4434-B11E-67DC2FCD2E51}"/>
                        </a:ext>
                      </a:extLst>
                    </p:cNvPr>
                    <p:cNvSpPr txBox="1"/>
                    <p:nvPr/>
                  </p:nvSpPr>
                  <p:spPr>
                    <a:xfrm>
                      <a:off x="14474539" y="4757156"/>
                      <a:ext cx="1303560"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Window </a:t>
                      </a:r>
                      <a:endParaRPr kumimoji="0" lang="it-IT" sz="2400" i="0" u="none" strike="noStrike" cap="none" spc="0" normalizeH="0" baseline="0" dirty="0">
                        <a:ln>
                          <a:noFill/>
                        </a:ln>
                        <a:solidFill>
                          <a:srgbClr val="000000"/>
                        </a:solidFill>
                        <a:effectLst/>
                        <a:uFillTx/>
                        <a:sym typeface="Calibri"/>
                      </a:endParaRPr>
                    </a:p>
                  </p:txBody>
                </p:sp>
                <p:cxnSp>
                  <p:nvCxnSpPr>
                    <p:cNvPr id="106" name="Straight Arrow Connector 105">
                      <a:extLst>
                        <a:ext uri="{FF2B5EF4-FFF2-40B4-BE49-F238E27FC236}">
                          <a16:creationId xmlns:a16="http://schemas.microsoft.com/office/drawing/2014/main" id="{DDFFA487-8077-4296-819D-F4126F058243}"/>
                        </a:ext>
                      </a:extLst>
                    </p:cNvPr>
                    <p:cNvCxnSpPr>
                      <a:cxnSpLocks/>
                    </p:cNvCxnSpPr>
                    <p:nvPr/>
                  </p:nvCxnSpPr>
                  <p:spPr>
                    <a:xfrm>
                      <a:off x="15696644" y="5056688"/>
                      <a:ext cx="1811830" cy="102079"/>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sp>
                  <p:nvSpPr>
                    <p:cNvPr id="108" name="CasellaDiTesto 86">
                      <a:extLst>
                        <a:ext uri="{FF2B5EF4-FFF2-40B4-BE49-F238E27FC236}">
                          <a16:creationId xmlns:a16="http://schemas.microsoft.com/office/drawing/2014/main" id="{F43FCCC1-F730-4785-B8E6-C1114C85A150}"/>
                        </a:ext>
                      </a:extLst>
                    </p:cNvPr>
                    <p:cNvSpPr txBox="1"/>
                    <p:nvPr/>
                  </p:nvSpPr>
                  <p:spPr>
                    <a:xfrm>
                      <a:off x="21437380" y="6086640"/>
                      <a:ext cx="2149947"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SiPM detectors </a:t>
                      </a:r>
                      <a:endParaRPr kumimoji="0" lang="it-IT" sz="2400" i="0" u="none" strike="noStrike" cap="none" spc="0" normalizeH="0" baseline="0" dirty="0">
                        <a:ln>
                          <a:noFill/>
                        </a:ln>
                        <a:solidFill>
                          <a:srgbClr val="000000"/>
                        </a:solidFill>
                        <a:effectLst/>
                        <a:uFillTx/>
                        <a:sym typeface="Calibri"/>
                      </a:endParaRPr>
                    </a:p>
                  </p:txBody>
                </p:sp>
                <p:cxnSp>
                  <p:nvCxnSpPr>
                    <p:cNvPr id="109" name="Straight Arrow Connector 108">
                      <a:extLst>
                        <a:ext uri="{FF2B5EF4-FFF2-40B4-BE49-F238E27FC236}">
                          <a16:creationId xmlns:a16="http://schemas.microsoft.com/office/drawing/2014/main" id="{5C751EE9-E0C8-4AD4-AF2B-D591372179B7}"/>
                        </a:ext>
                      </a:extLst>
                    </p:cNvPr>
                    <p:cNvCxnSpPr>
                      <a:cxnSpLocks/>
                      <a:stCxn id="71" idx="3"/>
                    </p:cNvCxnSpPr>
                    <p:nvPr/>
                  </p:nvCxnSpPr>
                  <p:spPr>
                    <a:xfrm>
                      <a:off x="16410660" y="5735999"/>
                      <a:ext cx="945048" cy="228711"/>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sp>
                  <p:nvSpPr>
                    <p:cNvPr id="110" name="CasellaDiTesto 86">
                      <a:extLst>
                        <a:ext uri="{FF2B5EF4-FFF2-40B4-BE49-F238E27FC236}">
                          <a16:creationId xmlns:a16="http://schemas.microsoft.com/office/drawing/2014/main" id="{4430AE9F-F935-4028-9F57-DFFB4239A868}"/>
                        </a:ext>
                      </a:extLst>
                    </p:cNvPr>
                    <p:cNvSpPr txBox="1"/>
                    <p:nvPr/>
                  </p:nvSpPr>
                  <p:spPr>
                    <a:xfrm>
                      <a:off x="21498003" y="4926918"/>
                      <a:ext cx="2922594"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t>Side glow optical iber </a:t>
                      </a:r>
                      <a:endParaRPr kumimoji="0" lang="it-IT" sz="2400" i="0" u="none" strike="noStrike" cap="none" spc="0" normalizeH="0" baseline="0" dirty="0">
                        <a:ln>
                          <a:noFill/>
                        </a:ln>
                        <a:solidFill>
                          <a:srgbClr val="000000"/>
                        </a:solidFill>
                        <a:effectLst/>
                        <a:uFillTx/>
                        <a:sym typeface="Calibri"/>
                      </a:endParaRPr>
                    </a:p>
                  </p:txBody>
                </p:sp>
                <p:cxnSp>
                  <p:nvCxnSpPr>
                    <p:cNvPr id="111" name="Straight Arrow Connector 110">
                      <a:extLst>
                        <a:ext uri="{FF2B5EF4-FFF2-40B4-BE49-F238E27FC236}">
                          <a16:creationId xmlns:a16="http://schemas.microsoft.com/office/drawing/2014/main" id="{1FD2E670-D6A1-472C-838E-990B54F67F29}"/>
                        </a:ext>
                      </a:extLst>
                    </p:cNvPr>
                    <p:cNvCxnSpPr>
                      <a:cxnSpLocks/>
                      <a:stCxn id="110" idx="1"/>
                    </p:cNvCxnSpPr>
                    <p:nvPr/>
                  </p:nvCxnSpPr>
                  <p:spPr>
                    <a:xfrm flipH="1" flipV="1">
                      <a:off x="20949699" y="5198896"/>
                      <a:ext cx="548304" cy="5020"/>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grpSp>
              <p:sp>
                <p:nvSpPr>
                  <p:cNvPr id="112" name="Rectangle 111">
                    <a:extLst>
                      <a:ext uri="{FF2B5EF4-FFF2-40B4-BE49-F238E27FC236}">
                        <a16:creationId xmlns:a16="http://schemas.microsoft.com/office/drawing/2014/main" id="{4B9E1B58-DCA8-43BD-8417-814EE4BC80AA}"/>
                      </a:ext>
                    </a:extLst>
                  </p:cNvPr>
                  <p:cNvSpPr/>
                  <p:nvPr/>
                </p:nvSpPr>
                <p:spPr>
                  <a:xfrm>
                    <a:off x="20199219" y="5481805"/>
                    <a:ext cx="28800" cy="108000"/>
                  </a:xfrm>
                  <a:prstGeom prst="rect">
                    <a:avLst/>
                  </a:prstGeom>
                  <a:solidFill>
                    <a:schemeClr val="tx1">
                      <a:lumMod val="95000"/>
                      <a:lumOff val="5000"/>
                    </a:schemeClr>
                  </a:solidFill>
                  <a:ln w="7620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grpSp>
            <p:cxnSp>
              <p:nvCxnSpPr>
                <p:cNvPr id="69" name="Straight Arrow Connector 108">
                  <a:extLst>
                    <a:ext uri="{FF2B5EF4-FFF2-40B4-BE49-F238E27FC236}">
                      <a16:creationId xmlns:a16="http://schemas.microsoft.com/office/drawing/2014/main" id="{C642AB4F-612D-41E3-81E9-3A1E0EE78CA3}"/>
                    </a:ext>
                  </a:extLst>
                </p:cNvPr>
                <p:cNvCxnSpPr>
                  <a:cxnSpLocks/>
                </p:cNvCxnSpPr>
                <p:nvPr/>
              </p:nvCxnSpPr>
              <p:spPr>
                <a:xfrm flipH="1" flipV="1">
                  <a:off x="19792439" y="6590372"/>
                  <a:ext cx="1026110" cy="13817"/>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grpSp>
          <p:sp>
            <p:nvSpPr>
              <p:cNvPr id="71" name="CasellaDiTesto 86">
                <a:extLst>
                  <a:ext uri="{FF2B5EF4-FFF2-40B4-BE49-F238E27FC236}">
                    <a16:creationId xmlns:a16="http://schemas.microsoft.com/office/drawing/2014/main" id="{A2E5EAB2-E1C0-45AD-BBED-424BB68A604B}"/>
                  </a:ext>
                </a:extLst>
              </p:cNvPr>
              <p:cNvSpPr txBox="1"/>
              <p:nvPr/>
            </p:nvSpPr>
            <p:spPr>
              <a:xfrm>
                <a:off x="13569038" y="5859492"/>
                <a:ext cx="2004073"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400" i="0" u="none" strike="noStrike" cap="none" spc="0" normalizeH="0" baseline="0" dirty="0">
                    <a:ln>
                      <a:noFill/>
                    </a:ln>
                    <a:solidFill>
                      <a:srgbClr val="000000"/>
                    </a:solidFill>
                    <a:effectLst/>
                    <a:uFillTx/>
                    <a:sym typeface="Calibri"/>
                  </a:rPr>
                  <a:t>Scattered light</a:t>
                </a:r>
              </a:p>
            </p:txBody>
          </p:sp>
        </p:grpSp>
        <p:cxnSp>
          <p:nvCxnSpPr>
            <p:cNvPr id="114" name="Straight Arrow Connector 110">
              <a:extLst>
                <a:ext uri="{FF2B5EF4-FFF2-40B4-BE49-F238E27FC236}">
                  <a16:creationId xmlns:a16="http://schemas.microsoft.com/office/drawing/2014/main" id="{FACD1BAD-DC80-4C7F-8C20-A62FD8B4C1EA}"/>
                </a:ext>
              </a:extLst>
            </p:cNvPr>
            <p:cNvCxnSpPr>
              <a:cxnSpLocks/>
            </p:cNvCxnSpPr>
            <p:nvPr/>
          </p:nvCxnSpPr>
          <p:spPr>
            <a:xfrm flipV="1">
              <a:off x="20271458" y="6951752"/>
              <a:ext cx="0" cy="495001"/>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15" name="Straight Arrow Connector 110">
              <a:extLst>
                <a:ext uri="{FF2B5EF4-FFF2-40B4-BE49-F238E27FC236}">
                  <a16:creationId xmlns:a16="http://schemas.microsoft.com/office/drawing/2014/main" id="{F4B5E02F-B7C7-46B0-A20C-E7ACD730A3E3}"/>
                </a:ext>
              </a:extLst>
            </p:cNvPr>
            <p:cNvCxnSpPr>
              <a:cxnSpLocks/>
            </p:cNvCxnSpPr>
            <p:nvPr/>
          </p:nvCxnSpPr>
          <p:spPr>
            <a:xfrm flipV="1">
              <a:off x="20100400" y="7124139"/>
              <a:ext cx="0" cy="495001"/>
            </a:xfrm>
            <a:prstGeom prst="straightConnector1">
              <a:avLst/>
            </a:prstGeom>
            <a:noFill/>
            <a:ln w="50800"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sp>
          <p:nvSpPr>
            <p:cNvPr id="116" name="CasellaDiTesto 86">
              <a:extLst>
                <a:ext uri="{FF2B5EF4-FFF2-40B4-BE49-F238E27FC236}">
                  <a16:creationId xmlns:a16="http://schemas.microsoft.com/office/drawing/2014/main" id="{3A7E6E17-DA17-4505-BF6D-F3EC5449A6BD}"/>
                </a:ext>
              </a:extLst>
            </p:cNvPr>
            <p:cNvSpPr txBox="1"/>
            <p:nvPr/>
          </p:nvSpPr>
          <p:spPr>
            <a:xfrm>
              <a:off x="20285927" y="7026643"/>
              <a:ext cx="1651412"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400" i="0" u="none" strike="noStrike" cap="none" spc="0" normalizeH="0" baseline="0" dirty="0">
                  <a:ln>
                    <a:noFill/>
                  </a:ln>
                  <a:solidFill>
                    <a:srgbClr val="000000"/>
                  </a:solidFill>
                  <a:effectLst/>
                  <a:uFillTx/>
                  <a:sym typeface="Calibri"/>
                </a:rPr>
                <a:t>Light </a:t>
              </a:r>
              <a:r>
                <a:rPr kumimoji="0" lang="it-IT" sz="2400" i="0" u="none" strike="noStrike" cap="none" spc="0" normalizeH="0" baseline="0" dirty="0" err="1">
                  <a:ln>
                    <a:noFill/>
                  </a:ln>
                  <a:solidFill>
                    <a:srgbClr val="000000"/>
                  </a:solidFill>
                  <a:effectLst/>
                  <a:uFillTx/>
                  <a:sym typeface="Calibri"/>
                </a:rPr>
                <a:t>pulses</a:t>
              </a:r>
              <a:endParaRPr kumimoji="0" lang="it-IT" sz="2400" i="0" u="none" strike="noStrike" cap="none" spc="0" normalizeH="0" baseline="0" dirty="0">
                <a:ln>
                  <a:noFill/>
                </a:ln>
                <a:solidFill>
                  <a:srgbClr val="000000"/>
                </a:solidFill>
                <a:effectLst/>
                <a:uFillTx/>
                <a:sym typeface="Calibri"/>
              </a:endParaRPr>
            </a:p>
          </p:txBody>
        </p:sp>
      </p:grpSp>
    </p:spTree>
    <p:extLst>
      <p:ext uri="{BB962C8B-B14F-4D97-AF65-F5344CB8AC3E}">
        <p14:creationId xmlns:p14="http://schemas.microsoft.com/office/powerpoint/2010/main" val="425227300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3">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prstGeom prst="rect">
            <a:avLst/>
          </a:prstGeom>
        </p:spPr>
        <p:txBody>
          <a:bodyPr>
            <a:normAutofit/>
          </a:bodyPr>
          <a:lstStyle/>
          <a:p>
            <a:r>
              <a:rPr lang="it-IT" dirty="0"/>
              <a:t>The Calibration System</a:t>
            </a:r>
          </a:p>
        </p:txBody>
      </p:sp>
      <p:pic>
        <p:nvPicPr>
          <p:cNvPr id="9" name="Immagine 8"/>
          <p:cNvPicPr>
            <a:picLocks noChangeAspect="1"/>
          </p:cNvPicPr>
          <p:nvPr/>
        </p:nvPicPr>
        <p:blipFill>
          <a:blip r:embed="rId4"/>
          <a:stretch>
            <a:fillRect/>
          </a:stretch>
        </p:blipFill>
        <p:spPr>
          <a:xfrm>
            <a:off x="16444267" y="5847900"/>
            <a:ext cx="6597242" cy="6547061"/>
          </a:xfrm>
          <a:prstGeom prst="rect">
            <a:avLst/>
          </a:prstGeom>
        </p:spPr>
      </p:pic>
      <p:sp>
        <p:nvSpPr>
          <p:cNvPr id="49" name="CasellaDiTesto 48"/>
          <p:cNvSpPr txBox="1"/>
          <p:nvPr/>
        </p:nvSpPr>
        <p:spPr>
          <a:xfrm>
            <a:off x="918071" y="3527153"/>
            <a:ext cx="7144904"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algn="ctr"/>
            <a:r>
              <a:rPr lang="it-IT" sz="2800" b="1" dirty="0">
                <a:solidFill>
                  <a:srgbClr val="002060"/>
                </a:solidFill>
              </a:rPr>
              <a:t>Low </a:t>
            </a:r>
            <a:r>
              <a:rPr lang="it-IT" sz="2800" b="1" dirty="0" err="1">
                <a:solidFill>
                  <a:srgbClr val="002060"/>
                </a:solidFill>
              </a:rPr>
              <a:t>Intensity</a:t>
            </a:r>
            <a:r>
              <a:rPr lang="it-IT" sz="2800" b="1" dirty="0">
                <a:solidFill>
                  <a:srgbClr val="002060"/>
                </a:solidFill>
              </a:rPr>
              <a:t> </a:t>
            </a:r>
            <a:r>
              <a:rPr lang="it-IT" sz="2800" b="1" dirty="0" err="1">
                <a:solidFill>
                  <a:srgbClr val="002060"/>
                </a:solidFill>
              </a:rPr>
              <a:t>Continuous</a:t>
            </a:r>
            <a:r>
              <a:rPr lang="it-IT" sz="2800" b="1" dirty="0">
                <a:solidFill>
                  <a:srgbClr val="002060"/>
                </a:solidFill>
              </a:rPr>
              <a:t>-Light </a:t>
            </a:r>
            <a:r>
              <a:rPr lang="it-IT" sz="2800" b="1" dirty="0" err="1">
                <a:solidFill>
                  <a:srgbClr val="002060"/>
                </a:solidFill>
              </a:rPr>
              <a:t>Measurements</a:t>
            </a:r>
            <a:endParaRPr kumimoji="0" lang="it-IT" sz="2800" b="1" i="0" u="none" strike="noStrike" cap="none" spc="0" normalizeH="0" baseline="0" dirty="0">
              <a:ln>
                <a:noFill/>
              </a:ln>
              <a:solidFill>
                <a:srgbClr val="002060"/>
              </a:solidFill>
              <a:effectLst/>
              <a:uFillTx/>
              <a:sym typeface="Calibri"/>
            </a:endParaRPr>
          </a:p>
        </p:txBody>
      </p:sp>
      <p:pic>
        <p:nvPicPr>
          <p:cNvPr id="4" name="Immagine 3"/>
          <p:cNvPicPr>
            <a:picLocks noChangeAspect="1"/>
          </p:cNvPicPr>
          <p:nvPr/>
        </p:nvPicPr>
        <p:blipFill>
          <a:blip r:embed="rId5"/>
          <a:stretch>
            <a:fillRect/>
          </a:stretch>
        </p:blipFill>
        <p:spPr>
          <a:xfrm>
            <a:off x="11587212" y="5763029"/>
            <a:ext cx="4297505" cy="3296367"/>
          </a:xfrm>
          <a:prstGeom prst="rect">
            <a:avLst/>
          </a:prstGeom>
        </p:spPr>
      </p:pic>
      <p:grpSp>
        <p:nvGrpSpPr>
          <p:cNvPr id="2" name="Group 1">
            <a:extLst>
              <a:ext uri="{FF2B5EF4-FFF2-40B4-BE49-F238E27FC236}">
                <a16:creationId xmlns:a16="http://schemas.microsoft.com/office/drawing/2014/main" id="{77D2914E-35B7-42AF-9940-DA462C4A33A8}"/>
              </a:ext>
            </a:extLst>
          </p:cNvPr>
          <p:cNvGrpSpPr/>
          <p:nvPr/>
        </p:nvGrpSpPr>
        <p:grpSpPr>
          <a:xfrm>
            <a:off x="485091" y="4013986"/>
            <a:ext cx="9817680" cy="4013735"/>
            <a:chOff x="12002174" y="4129051"/>
            <a:chExt cx="9817680" cy="4013735"/>
          </a:xfrm>
        </p:grpSpPr>
        <p:sp>
          <p:nvSpPr>
            <p:cNvPr id="83" name="CasellaDiTesto 82"/>
            <p:cNvSpPr txBox="1"/>
            <p:nvPr/>
          </p:nvSpPr>
          <p:spPr>
            <a:xfrm>
              <a:off x="12432290" y="4129051"/>
              <a:ext cx="7311615"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r>
                <a:rPr kumimoji="0" lang="it-IT" sz="2800" b="1" i="0" u="none" strike="noStrike" cap="none" spc="0" normalizeH="0" baseline="0" dirty="0">
                  <a:ln>
                    <a:noFill/>
                  </a:ln>
                  <a:solidFill>
                    <a:srgbClr val="002060"/>
                  </a:solidFill>
                  <a:effectLst/>
                  <a:uFillTx/>
                  <a:latin typeface="+mj-lt"/>
                  <a:ea typeface="+mj-ea"/>
                  <a:cs typeface="+mj-cs"/>
                  <a:sym typeface="Calibri"/>
                </a:rPr>
                <a:t>Typical Variance vs SiPM Vbias curve for a pixel </a:t>
              </a:r>
            </a:p>
          </p:txBody>
        </p:sp>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002174" y="4890445"/>
              <a:ext cx="4547062" cy="3252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520280" y="4817887"/>
              <a:ext cx="4299574" cy="3252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CasellaDiTesto 82">
              <a:extLst>
                <a:ext uri="{FF2B5EF4-FFF2-40B4-BE49-F238E27FC236}">
                  <a16:creationId xmlns:a16="http://schemas.microsoft.com/office/drawing/2014/main" id="{A340521D-2C0B-43C9-9EE8-68D9E241FE32}"/>
                </a:ext>
              </a:extLst>
            </p:cNvPr>
            <p:cNvSpPr txBox="1"/>
            <p:nvPr/>
          </p:nvSpPr>
          <p:spPr>
            <a:xfrm>
              <a:off x="20135374" y="4997837"/>
              <a:ext cx="1449434"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r>
                <a:rPr lang="it-IT" sz="2800" b="1" dirty="0">
                  <a:solidFill>
                    <a:srgbClr val="002060"/>
                  </a:solidFill>
                </a:rPr>
                <a:t>d</a:t>
              </a:r>
              <a:r>
                <a:rPr kumimoji="0" lang="it-IT" sz="2800" b="1" i="0" u="none" strike="noStrike" cap="none" spc="0" normalizeH="0" baseline="0" dirty="0">
                  <a:ln>
                    <a:noFill/>
                  </a:ln>
                  <a:solidFill>
                    <a:srgbClr val="002060"/>
                  </a:solidFill>
                  <a:effectLst/>
                  <a:uFillTx/>
                  <a:latin typeface="+mj-lt"/>
                  <a:ea typeface="+mj-ea"/>
                  <a:cs typeface="+mj-cs"/>
                  <a:sym typeface="Calibri"/>
                </a:rPr>
                <a:t>Log/dV</a:t>
              </a:r>
            </a:p>
          </p:txBody>
        </p:sp>
      </p:grpSp>
      <p:cxnSp>
        <p:nvCxnSpPr>
          <p:cNvPr id="3" name="Straight Arrow Connector 2">
            <a:extLst>
              <a:ext uri="{FF2B5EF4-FFF2-40B4-BE49-F238E27FC236}">
                <a16:creationId xmlns:a16="http://schemas.microsoft.com/office/drawing/2014/main" id="{FB8201A8-888C-4B9E-87C4-2D16551E81AB}"/>
              </a:ext>
            </a:extLst>
          </p:cNvPr>
          <p:cNvCxnSpPr>
            <a:cxnSpLocks/>
            <a:stCxn id="7" idx="1"/>
          </p:cNvCxnSpPr>
          <p:nvPr/>
        </p:nvCxnSpPr>
        <p:spPr>
          <a:xfrm flipH="1" flipV="1">
            <a:off x="14478379" y="9087928"/>
            <a:ext cx="2027369" cy="2577058"/>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sp>
        <p:nvSpPr>
          <p:cNvPr id="7" name="Oval 6">
            <a:extLst>
              <a:ext uri="{FF2B5EF4-FFF2-40B4-BE49-F238E27FC236}">
                <a16:creationId xmlns:a16="http://schemas.microsoft.com/office/drawing/2014/main" id="{206CF9C5-128A-44D2-A698-2961C947A785}"/>
              </a:ext>
            </a:extLst>
          </p:cNvPr>
          <p:cNvSpPr/>
          <p:nvPr/>
        </p:nvSpPr>
        <p:spPr>
          <a:xfrm>
            <a:off x="16347086" y="11528877"/>
            <a:ext cx="1083413" cy="929408"/>
          </a:xfrm>
          <a:prstGeom prst="ellipse">
            <a:avLst/>
          </a:prstGeom>
          <a:noFill/>
          <a:ln w="76200" cap="flat">
            <a:solidFill>
              <a:schemeClr val="accent6">
                <a:lumMod val="75000"/>
              </a:schemeClr>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11" name="Text Placeholder 10">
            <a:extLst>
              <a:ext uri="{FF2B5EF4-FFF2-40B4-BE49-F238E27FC236}">
                <a16:creationId xmlns:a16="http://schemas.microsoft.com/office/drawing/2014/main" id="{395E71E1-C777-464B-A98A-F306D004BF4D}"/>
              </a:ext>
            </a:extLst>
          </p:cNvPr>
          <p:cNvSpPr>
            <a:spLocks noGrp="1"/>
          </p:cNvSpPr>
          <p:nvPr>
            <p:ph type="body" sz="quarter" idx="21"/>
          </p:nvPr>
        </p:nvSpPr>
        <p:spPr>
          <a:xfrm>
            <a:off x="0" y="13126386"/>
            <a:ext cx="2438400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28" name="CasellaDiTesto 48">
            <a:extLst>
              <a:ext uri="{FF2B5EF4-FFF2-40B4-BE49-F238E27FC236}">
                <a16:creationId xmlns:a16="http://schemas.microsoft.com/office/drawing/2014/main" id="{2B1B2CF5-459D-47A8-9A44-45D6E7CA0C2E}"/>
              </a:ext>
            </a:extLst>
          </p:cNvPr>
          <p:cNvSpPr txBox="1"/>
          <p:nvPr/>
        </p:nvSpPr>
        <p:spPr>
          <a:xfrm>
            <a:off x="13663001" y="5033178"/>
            <a:ext cx="8690197"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algn="ctr"/>
            <a:r>
              <a:rPr lang="it-IT" sz="2800" b="1" dirty="0">
                <a:solidFill>
                  <a:srgbClr val="002060"/>
                </a:solidFill>
              </a:rPr>
              <a:t>Dark Conditions </a:t>
            </a:r>
            <a:r>
              <a:rPr lang="it-IT" sz="2800" b="1" dirty="0" err="1">
                <a:solidFill>
                  <a:srgbClr val="002060"/>
                </a:solidFill>
              </a:rPr>
              <a:t>Measurements</a:t>
            </a:r>
            <a:r>
              <a:rPr lang="it-IT" sz="2800" b="1" dirty="0">
                <a:solidFill>
                  <a:srgbClr val="002060"/>
                </a:solidFill>
              </a:rPr>
              <a:t> - </a:t>
            </a:r>
            <a:r>
              <a:rPr lang="it-IT" sz="2800" b="1" dirty="0" err="1">
                <a:solidFill>
                  <a:srgbClr val="002060"/>
                </a:solidFill>
              </a:rPr>
              <a:t>Typical</a:t>
            </a:r>
            <a:r>
              <a:rPr lang="it-IT" sz="2800" b="1" dirty="0">
                <a:solidFill>
                  <a:srgbClr val="002060"/>
                </a:solidFill>
              </a:rPr>
              <a:t> </a:t>
            </a:r>
            <a:r>
              <a:rPr lang="it-IT" sz="2800" b="1" dirty="0" err="1">
                <a:solidFill>
                  <a:srgbClr val="002060"/>
                </a:solidFill>
              </a:rPr>
              <a:t>Staircase</a:t>
            </a:r>
            <a:r>
              <a:rPr lang="it-IT" sz="2800" b="1" dirty="0">
                <a:solidFill>
                  <a:srgbClr val="002060"/>
                </a:solidFill>
              </a:rPr>
              <a:t> </a:t>
            </a:r>
            <a:r>
              <a:rPr lang="it-IT" sz="2800" b="1" dirty="0" err="1">
                <a:solidFill>
                  <a:srgbClr val="002060"/>
                </a:solidFill>
              </a:rPr>
              <a:t>Curves</a:t>
            </a:r>
            <a:endParaRPr kumimoji="0" lang="it-IT" sz="2800" b="1" i="0" u="none" strike="noStrike" cap="none" spc="0" normalizeH="0" baseline="0" dirty="0">
              <a:ln>
                <a:noFill/>
              </a:ln>
              <a:solidFill>
                <a:srgbClr val="002060"/>
              </a:solidFill>
              <a:effectLst/>
              <a:uFillTx/>
              <a:sym typeface="Calibri"/>
            </a:endParaRPr>
          </a:p>
        </p:txBody>
      </p:sp>
      <p:sp>
        <p:nvSpPr>
          <p:cNvPr id="29" name="CasellaDiTesto 48">
            <a:extLst>
              <a:ext uri="{FF2B5EF4-FFF2-40B4-BE49-F238E27FC236}">
                <a16:creationId xmlns:a16="http://schemas.microsoft.com/office/drawing/2014/main" id="{17794074-39F8-4226-8D56-1F3FF8FDBBA4}"/>
              </a:ext>
            </a:extLst>
          </p:cNvPr>
          <p:cNvSpPr txBox="1"/>
          <p:nvPr/>
        </p:nvSpPr>
        <p:spPr>
          <a:xfrm>
            <a:off x="1109417" y="8459736"/>
            <a:ext cx="4342854"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algn="ctr"/>
            <a:r>
              <a:rPr lang="it-IT" sz="2800" b="1" dirty="0" err="1">
                <a:solidFill>
                  <a:srgbClr val="002060"/>
                </a:solidFill>
              </a:rPr>
              <a:t>Pulsed</a:t>
            </a:r>
            <a:r>
              <a:rPr lang="it-IT" sz="2800" b="1" dirty="0">
                <a:solidFill>
                  <a:srgbClr val="002060"/>
                </a:solidFill>
              </a:rPr>
              <a:t>-Light </a:t>
            </a:r>
            <a:r>
              <a:rPr lang="it-IT" sz="2800" b="1" dirty="0" err="1">
                <a:solidFill>
                  <a:srgbClr val="002060"/>
                </a:solidFill>
              </a:rPr>
              <a:t>Measurements</a:t>
            </a:r>
            <a:endParaRPr kumimoji="0" lang="it-IT" sz="2800" b="1" i="0" u="none" strike="noStrike" cap="none" spc="0" normalizeH="0" baseline="0" dirty="0">
              <a:ln>
                <a:noFill/>
              </a:ln>
              <a:solidFill>
                <a:srgbClr val="002060"/>
              </a:solidFill>
              <a:effectLst/>
              <a:uFillTx/>
              <a:sym typeface="Calibri"/>
            </a:endParaRPr>
          </a:p>
        </p:txBody>
      </p:sp>
      <p:sp>
        <p:nvSpPr>
          <p:cNvPr id="30" name="CasellaDiTesto 48">
            <a:extLst>
              <a:ext uri="{FF2B5EF4-FFF2-40B4-BE49-F238E27FC236}">
                <a16:creationId xmlns:a16="http://schemas.microsoft.com/office/drawing/2014/main" id="{DD566596-6672-4DB6-A049-85F73565D647}"/>
              </a:ext>
            </a:extLst>
          </p:cNvPr>
          <p:cNvSpPr txBox="1"/>
          <p:nvPr/>
        </p:nvSpPr>
        <p:spPr>
          <a:xfrm>
            <a:off x="5649370" y="8429022"/>
            <a:ext cx="5937842"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algn="ctr"/>
            <a:r>
              <a:rPr lang="it-IT" sz="2800" b="1" dirty="0">
                <a:solidFill>
                  <a:srgbClr val="002060"/>
                </a:solidFill>
              </a:rPr>
              <a:t>Typical Pulse </a:t>
            </a:r>
            <a:r>
              <a:rPr lang="it-IT" sz="2800" b="1" dirty="0" err="1">
                <a:solidFill>
                  <a:srgbClr val="002060"/>
                </a:solidFill>
              </a:rPr>
              <a:t>Height</a:t>
            </a:r>
            <a:r>
              <a:rPr lang="it-IT" sz="2800" b="1" dirty="0">
                <a:solidFill>
                  <a:srgbClr val="002060"/>
                </a:solidFill>
              </a:rPr>
              <a:t> Distribution Curve</a:t>
            </a:r>
            <a:endParaRPr kumimoji="0" lang="it-IT" sz="2800" b="1" i="0" u="none" strike="noStrike" cap="none" spc="0" normalizeH="0" baseline="0" dirty="0">
              <a:ln>
                <a:noFill/>
              </a:ln>
              <a:solidFill>
                <a:srgbClr val="002060"/>
              </a:solidFill>
              <a:effectLst/>
              <a:uFillTx/>
              <a:sym typeface="Calibri"/>
            </a:endParaRPr>
          </a:p>
        </p:txBody>
      </p:sp>
      <p:pic>
        <p:nvPicPr>
          <p:cNvPr id="6" name="Picture 5">
            <a:extLst>
              <a:ext uri="{FF2B5EF4-FFF2-40B4-BE49-F238E27FC236}">
                <a16:creationId xmlns:a16="http://schemas.microsoft.com/office/drawing/2014/main" id="{17605104-6C85-4633-AE34-6E90036F685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8245" y="9138650"/>
            <a:ext cx="3671568" cy="3671568"/>
          </a:xfrm>
          <a:prstGeom prst="rect">
            <a:avLst/>
          </a:prstGeom>
        </p:spPr>
      </p:pic>
      <p:pic>
        <p:nvPicPr>
          <p:cNvPr id="12" name="Picture 11">
            <a:extLst>
              <a:ext uri="{FF2B5EF4-FFF2-40B4-BE49-F238E27FC236}">
                <a16:creationId xmlns:a16="http://schemas.microsoft.com/office/drawing/2014/main" id="{A042F85E-D79C-4322-91BD-9E85C4642B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0403" y="9139294"/>
            <a:ext cx="5172807" cy="3859078"/>
          </a:xfrm>
          <a:prstGeom prst="rect">
            <a:avLst/>
          </a:prstGeom>
        </p:spPr>
      </p:pic>
      <p:sp>
        <p:nvSpPr>
          <p:cNvPr id="32" name="Oval 31">
            <a:extLst>
              <a:ext uri="{FF2B5EF4-FFF2-40B4-BE49-F238E27FC236}">
                <a16:creationId xmlns:a16="http://schemas.microsoft.com/office/drawing/2014/main" id="{CD967E39-F9EE-41EC-8E52-71FD98BA7F4B}"/>
              </a:ext>
            </a:extLst>
          </p:cNvPr>
          <p:cNvSpPr/>
          <p:nvPr/>
        </p:nvSpPr>
        <p:spPr>
          <a:xfrm>
            <a:off x="6798063" y="12144933"/>
            <a:ext cx="770822" cy="793299"/>
          </a:xfrm>
          <a:prstGeom prst="ellipse">
            <a:avLst/>
          </a:prstGeom>
          <a:noFill/>
          <a:ln w="76200" cap="flat">
            <a:solidFill>
              <a:schemeClr val="accent6">
                <a:lumMod val="75000"/>
              </a:schemeClr>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33" name="Straight Arrow Connector 32">
            <a:extLst>
              <a:ext uri="{FF2B5EF4-FFF2-40B4-BE49-F238E27FC236}">
                <a16:creationId xmlns:a16="http://schemas.microsoft.com/office/drawing/2014/main" id="{32C8F85D-45B1-4E41-98BE-5F0DB69B64AA}"/>
              </a:ext>
            </a:extLst>
          </p:cNvPr>
          <p:cNvCxnSpPr>
            <a:cxnSpLocks/>
            <a:stCxn id="32" idx="2"/>
          </p:cNvCxnSpPr>
          <p:nvPr/>
        </p:nvCxnSpPr>
        <p:spPr>
          <a:xfrm flipH="1" flipV="1">
            <a:off x="5032153" y="12144933"/>
            <a:ext cx="1765910" cy="396650"/>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sp>
        <p:nvSpPr>
          <p:cNvPr id="5" name="Slide Number Placeholder 4">
            <a:extLst>
              <a:ext uri="{FF2B5EF4-FFF2-40B4-BE49-F238E27FC236}">
                <a16:creationId xmlns:a16="http://schemas.microsoft.com/office/drawing/2014/main" id="{C5B2FC62-FCB0-4BC4-8317-9D5702AA5A2D}"/>
              </a:ext>
            </a:extLst>
          </p:cNvPr>
          <p:cNvSpPr>
            <a:spLocks noGrp="1"/>
          </p:cNvSpPr>
          <p:nvPr>
            <p:ph type="sldNum" sz="quarter" idx="2"/>
          </p:nvPr>
        </p:nvSpPr>
        <p:spPr>
          <a:xfrm>
            <a:off x="23219052" y="13126386"/>
            <a:ext cx="504548" cy="483911"/>
          </a:xfrm>
        </p:spPr>
        <p:txBody>
          <a:bodyPr/>
          <a:lstStyle/>
          <a:p>
            <a:fld id="{86CB4B4D-7CA3-9044-876B-883B54F8677D}" type="slidenum">
              <a:rPr lang="it-IT" smtClean="0"/>
              <a:t>15</a:t>
            </a:fld>
            <a:endParaRPr lang="it-IT" dirty="0"/>
          </a:p>
        </p:txBody>
      </p:sp>
      <p:sp>
        <p:nvSpPr>
          <p:cNvPr id="10" name="CasellaDiTesto 9">
            <a:extLst>
              <a:ext uri="{FF2B5EF4-FFF2-40B4-BE49-F238E27FC236}">
                <a16:creationId xmlns:a16="http://schemas.microsoft.com/office/drawing/2014/main" id="{278243DD-C9CB-412E-B5AE-AA483FF495E3}"/>
              </a:ext>
            </a:extLst>
          </p:cNvPr>
          <p:cNvSpPr txBox="1"/>
          <p:nvPr/>
        </p:nvSpPr>
        <p:spPr>
          <a:xfrm>
            <a:off x="2094375" y="2169580"/>
            <a:ext cx="12264894" cy="129266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571500" indent="-571500">
              <a:buFont typeface="Arial" panose="020B0604020202020204" pitchFamily="34" charset="0"/>
              <a:buChar char="•"/>
            </a:pPr>
            <a:r>
              <a:rPr lang="en-US" dirty="0">
                <a:solidFill>
                  <a:srgbClr val="002060"/>
                </a:solidFill>
              </a:rPr>
              <a:t>Light-tight lids allow high-statistics calibration during the day.</a:t>
            </a:r>
          </a:p>
          <a:p>
            <a:pPr marL="571500" indent="-571500">
              <a:buFont typeface="Arial" panose="020B0604020202020204" pitchFamily="34" charset="0"/>
              <a:buChar char="•"/>
            </a:pPr>
            <a:r>
              <a:rPr lang="en-US" dirty="0">
                <a:solidFill>
                  <a:srgbClr val="002060"/>
                </a:solidFill>
              </a:rPr>
              <a:t>100% of night-time is preserved for scientific observations.</a:t>
            </a:r>
            <a:endParaRPr kumimoji="0" lang="it-IT" sz="3600" b="0" i="0" u="none" strike="noStrike" cap="none" spc="0" normalizeH="0" baseline="0" dirty="0">
              <a:ln>
                <a:noFill/>
              </a:ln>
              <a:solidFill>
                <a:srgbClr val="002060"/>
              </a:solidFill>
              <a:effectLst/>
              <a:uFillTx/>
              <a:sym typeface="Calibri"/>
            </a:endParaRPr>
          </a:p>
        </p:txBody>
      </p:sp>
      <p:sp>
        <p:nvSpPr>
          <p:cNvPr id="8" name="CasellaDiTesto 7"/>
          <p:cNvSpPr txBox="1"/>
          <p:nvPr/>
        </p:nvSpPr>
        <p:spPr>
          <a:xfrm>
            <a:off x="8226822" y="4013985"/>
            <a:ext cx="519432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800" b="1" i="0" u="none" strike="noStrike" cap="none" spc="0" normalizeH="0" baseline="0" dirty="0" smtClean="0">
                <a:ln>
                  <a:noFill/>
                </a:ln>
                <a:solidFill>
                  <a:srgbClr val="002060"/>
                </a:solidFill>
                <a:effectLst/>
                <a:uFillTx/>
                <a:latin typeface="+mj-lt"/>
                <a:ea typeface="+mj-ea"/>
                <a:cs typeface="+mj-cs"/>
                <a:sym typeface="Calibri"/>
              </a:rPr>
              <a:t>Breakdown Voltage</a:t>
            </a:r>
            <a:r>
              <a:rPr kumimoji="0" lang="it-IT" sz="2800" b="1" i="0" u="none" strike="noStrike" cap="none" spc="0" normalizeH="0" dirty="0" smtClean="0">
                <a:ln>
                  <a:noFill/>
                </a:ln>
                <a:solidFill>
                  <a:srgbClr val="002060"/>
                </a:solidFill>
                <a:effectLst/>
                <a:uFillTx/>
                <a:latin typeface="+mj-lt"/>
                <a:ea typeface="+mj-ea"/>
                <a:cs typeface="+mj-cs"/>
                <a:sym typeface="Calibri"/>
              </a:rPr>
              <a:t> </a:t>
            </a:r>
            <a:r>
              <a:rPr kumimoji="0" lang="it-IT" sz="2800" b="1" i="0" u="none" strike="noStrike" cap="none" spc="0" normalizeH="0" dirty="0" err="1" smtClean="0">
                <a:ln>
                  <a:noFill/>
                </a:ln>
                <a:solidFill>
                  <a:srgbClr val="002060"/>
                </a:solidFill>
                <a:effectLst/>
                <a:uFillTx/>
                <a:latin typeface="+mj-lt"/>
                <a:ea typeface="+mj-ea"/>
                <a:cs typeface="+mj-cs"/>
                <a:sym typeface="Calibri"/>
              </a:rPr>
              <a:t>Identification</a:t>
            </a:r>
            <a:endParaRPr kumimoji="0" lang="it-IT" sz="2800" b="1" i="0" u="none" strike="noStrike" cap="none" spc="0" normalizeH="0" baseline="0" dirty="0">
              <a:ln>
                <a:noFill/>
              </a:ln>
              <a:solidFill>
                <a:srgbClr val="002060"/>
              </a:solidFill>
              <a:effectLst/>
              <a:uFillTx/>
              <a:latin typeface="+mj-lt"/>
              <a:ea typeface="+mj-ea"/>
              <a:cs typeface="+mj-cs"/>
              <a:sym typeface="Calibri"/>
            </a:endParaRPr>
          </a:p>
        </p:txBody>
      </p:sp>
    </p:spTree>
    <p:extLst>
      <p:ext uri="{BB962C8B-B14F-4D97-AF65-F5344CB8AC3E}">
        <p14:creationId xmlns:p14="http://schemas.microsoft.com/office/powerpoint/2010/main" val="2812794328"/>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519" name="Google Shape;519;g409ad5c0c81_0_0" descr="Content Placeholder 8"/>
          <p:cNvPicPr preferRelativeResize="0"/>
          <p:nvPr/>
        </p:nvPicPr>
        <p:blipFill rotWithShape="1">
          <a:blip r:embed="rId3">
            <a:alphaModFix/>
          </a:blip>
          <a:srcRect l="1247" r="1325" b="10394"/>
          <a:stretch/>
        </p:blipFill>
        <p:spPr>
          <a:xfrm>
            <a:off x="20285927" y="540736"/>
            <a:ext cx="3307001" cy="1399114"/>
          </a:xfrm>
          <a:prstGeom prst="rect">
            <a:avLst/>
          </a:prstGeom>
          <a:noFill/>
          <a:ln>
            <a:noFill/>
          </a:ln>
        </p:spPr>
      </p:pic>
      <p:cxnSp>
        <p:nvCxnSpPr>
          <p:cNvPr id="520" name="Google Shape;520;g409ad5c0c81_0_0"/>
          <p:cNvCxnSpPr/>
          <p:nvPr/>
        </p:nvCxnSpPr>
        <p:spPr>
          <a:xfrm>
            <a:off x="934929" y="1989277"/>
            <a:ext cx="22658100" cy="0"/>
          </a:xfrm>
          <a:prstGeom prst="straightConnector1">
            <a:avLst/>
          </a:prstGeom>
          <a:noFill/>
          <a:ln w="76200" cap="flat" cmpd="sng">
            <a:solidFill>
              <a:srgbClr val="00204E"/>
            </a:solidFill>
            <a:prstDash val="solid"/>
            <a:round/>
            <a:headEnd type="none" w="sm" len="sm"/>
            <a:tailEnd type="none" w="sm" len="sm"/>
          </a:ln>
          <a:effectLst>
            <a:outerShdw blurRad="76200" dist="38100" dir="5400000" rotWithShape="0">
              <a:srgbClr val="000000">
                <a:alpha val="34900"/>
              </a:srgbClr>
            </a:outerShdw>
          </a:effectLst>
        </p:spPr>
      </p:cxnSp>
      <p:sp>
        <p:nvSpPr>
          <p:cNvPr id="524" name="Google Shape;524;g409ad5c0c81_0_0"/>
          <p:cNvSpPr txBox="1"/>
          <p:nvPr/>
        </p:nvSpPr>
        <p:spPr>
          <a:xfrm>
            <a:off x="2081375" y="2299425"/>
            <a:ext cx="175833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3600">
                <a:solidFill>
                  <a:srgbClr val="002060"/>
                </a:solidFill>
                <a:latin typeface="Calibri"/>
                <a:ea typeface="Calibri"/>
                <a:cs typeface="Calibri"/>
                <a:sym typeface="Calibri"/>
              </a:rPr>
              <a:t>The results of the on-site calibration show:</a:t>
            </a:r>
            <a:endParaRPr sz="3600">
              <a:solidFill>
                <a:srgbClr val="002060"/>
              </a:solidFill>
              <a:latin typeface="Calibri"/>
              <a:ea typeface="Calibri"/>
              <a:cs typeface="Calibri"/>
              <a:sym typeface="Calibri"/>
            </a:endParaRPr>
          </a:p>
          <a:p>
            <a:pPr marL="914400" lvl="0" indent="-457200" algn="l" rtl="0">
              <a:spcBef>
                <a:spcPts val="0"/>
              </a:spcBef>
              <a:spcAft>
                <a:spcPts val="0"/>
              </a:spcAft>
              <a:buClr>
                <a:srgbClr val="002060"/>
              </a:buClr>
              <a:buSzPts val="3600"/>
              <a:buChar char="•"/>
            </a:pPr>
            <a:r>
              <a:rPr lang="it-IT" sz="3600">
                <a:solidFill>
                  <a:srgbClr val="002060"/>
                </a:solidFill>
                <a:latin typeface="Calibri"/>
                <a:ea typeface="Calibri"/>
                <a:cs typeface="Calibri"/>
                <a:sym typeface="Calibri"/>
              </a:rPr>
              <a:t>gain uniformity ≤ 5 %</a:t>
            </a:r>
            <a:endParaRPr sz="3600">
              <a:solidFill>
                <a:srgbClr val="002060"/>
              </a:solidFill>
              <a:latin typeface="Calibri"/>
              <a:ea typeface="Calibri"/>
              <a:cs typeface="Calibri"/>
              <a:sym typeface="Calibri"/>
            </a:endParaRPr>
          </a:p>
          <a:p>
            <a:pPr marL="914400" lvl="0" indent="-457200" algn="l" rtl="0">
              <a:spcBef>
                <a:spcPts val="0"/>
              </a:spcBef>
              <a:spcAft>
                <a:spcPts val="0"/>
              </a:spcAft>
              <a:buClr>
                <a:srgbClr val="002060"/>
              </a:buClr>
              <a:buSzPts val="3600"/>
              <a:buFont typeface="Calibri"/>
              <a:buChar char="•"/>
            </a:pPr>
            <a:r>
              <a:rPr lang="it-IT" sz="3600">
                <a:solidFill>
                  <a:srgbClr val="002060"/>
                </a:solidFill>
                <a:latin typeface="Calibri"/>
                <a:ea typeface="Calibri"/>
                <a:cs typeface="Calibri"/>
                <a:sym typeface="Calibri"/>
              </a:rPr>
              <a:t>trigger threshold uniformity ≤ 3%</a:t>
            </a:r>
            <a:endParaRPr sz="3600">
              <a:solidFill>
                <a:srgbClr val="002060"/>
              </a:solidFill>
              <a:latin typeface="Calibri"/>
              <a:ea typeface="Calibri"/>
              <a:cs typeface="Calibri"/>
              <a:sym typeface="Calibri"/>
            </a:endParaRPr>
          </a:p>
          <a:p>
            <a:pPr marL="914400" lvl="0" indent="-457200" algn="l" rtl="0">
              <a:spcBef>
                <a:spcPts val="0"/>
              </a:spcBef>
              <a:spcAft>
                <a:spcPts val="0"/>
              </a:spcAft>
              <a:buClr>
                <a:srgbClr val="002060"/>
              </a:buClr>
              <a:buSzPts val="3600"/>
              <a:buChar char="•"/>
            </a:pPr>
            <a:r>
              <a:rPr lang="it-IT" sz="3600">
                <a:solidFill>
                  <a:srgbClr val="002060"/>
                </a:solidFill>
                <a:latin typeface="Calibri"/>
                <a:ea typeface="Calibri"/>
                <a:cs typeface="Calibri"/>
                <a:sym typeface="Calibri"/>
              </a:rPr>
              <a:t>SiPM prompt cross-talk measurements in agreement with lab measurements</a:t>
            </a:r>
            <a:endParaRPr sz="3600">
              <a:solidFill>
                <a:srgbClr val="002060"/>
              </a:solidFill>
              <a:latin typeface="Calibri"/>
              <a:ea typeface="Calibri"/>
              <a:cs typeface="Calibri"/>
              <a:sym typeface="Calibri"/>
            </a:endParaRPr>
          </a:p>
        </p:txBody>
      </p:sp>
      <p:pic>
        <p:nvPicPr>
          <p:cNvPr id="525" name="Google Shape;525;g409ad5c0c81_0_0"/>
          <p:cNvPicPr preferRelativeResize="0"/>
          <p:nvPr/>
        </p:nvPicPr>
        <p:blipFill>
          <a:blip r:embed="rId4">
            <a:alphaModFix/>
          </a:blip>
          <a:stretch>
            <a:fillRect/>
          </a:stretch>
        </p:blipFill>
        <p:spPr>
          <a:xfrm>
            <a:off x="1395488" y="6396224"/>
            <a:ext cx="21736975" cy="5805725"/>
          </a:xfrm>
          <a:prstGeom prst="rect">
            <a:avLst/>
          </a:prstGeom>
          <a:noFill/>
          <a:ln>
            <a:noFill/>
          </a:ln>
        </p:spPr>
      </p:pic>
      <p:sp>
        <p:nvSpPr>
          <p:cNvPr id="526" name="Google Shape;526;g409ad5c0c81_0_0"/>
          <p:cNvSpPr txBox="1"/>
          <p:nvPr/>
        </p:nvSpPr>
        <p:spPr>
          <a:xfrm>
            <a:off x="3195225" y="5594025"/>
            <a:ext cx="1818300" cy="80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it-IT" sz="4000">
                <a:solidFill>
                  <a:schemeClr val="dk1"/>
                </a:solidFill>
                <a:latin typeface="Calibri"/>
                <a:ea typeface="Calibri"/>
                <a:cs typeface="Calibri"/>
                <a:sym typeface="Calibri"/>
              </a:rPr>
              <a:t>ASTRI-1</a:t>
            </a:r>
            <a:endParaRPr sz="4000">
              <a:latin typeface="Calibri"/>
              <a:ea typeface="Calibri"/>
              <a:cs typeface="Calibri"/>
              <a:sym typeface="Calibri"/>
            </a:endParaRPr>
          </a:p>
        </p:txBody>
      </p:sp>
      <p:sp>
        <p:nvSpPr>
          <p:cNvPr id="527" name="Google Shape;527;g409ad5c0c81_0_0"/>
          <p:cNvSpPr txBox="1"/>
          <p:nvPr/>
        </p:nvSpPr>
        <p:spPr>
          <a:xfrm>
            <a:off x="10712175" y="5594025"/>
            <a:ext cx="1818300" cy="80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IT" sz="4000">
                <a:solidFill>
                  <a:schemeClr val="dk1"/>
                </a:solidFill>
                <a:latin typeface="Calibri"/>
                <a:ea typeface="Calibri"/>
                <a:cs typeface="Calibri"/>
                <a:sym typeface="Calibri"/>
              </a:rPr>
              <a:t>ASTRI-2</a:t>
            </a:r>
            <a:endParaRPr sz="4000">
              <a:latin typeface="Calibri"/>
              <a:ea typeface="Calibri"/>
              <a:cs typeface="Calibri"/>
              <a:sym typeface="Calibri"/>
            </a:endParaRPr>
          </a:p>
        </p:txBody>
      </p:sp>
      <p:sp>
        <p:nvSpPr>
          <p:cNvPr id="528" name="Google Shape;528;g409ad5c0c81_0_0"/>
          <p:cNvSpPr txBox="1"/>
          <p:nvPr/>
        </p:nvSpPr>
        <p:spPr>
          <a:xfrm>
            <a:off x="18333050" y="5594025"/>
            <a:ext cx="1818300" cy="80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IT" sz="4000">
                <a:solidFill>
                  <a:schemeClr val="dk1"/>
                </a:solidFill>
                <a:latin typeface="Calibri"/>
                <a:ea typeface="Calibri"/>
                <a:cs typeface="Calibri"/>
                <a:sym typeface="Calibri"/>
              </a:rPr>
              <a:t>ASTRI-3</a:t>
            </a:r>
            <a:endParaRPr sz="4000">
              <a:latin typeface="Calibri"/>
              <a:ea typeface="Calibri"/>
              <a:cs typeface="Calibri"/>
              <a:sym typeface="Calibri"/>
            </a:endParaRPr>
          </a:p>
        </p:txBody>
      </p:sp>
      <p:sp>
        <p:nvSpPr>
          <p:cNvPr id="13" name="Title 1"/>
          <p:cNvSpPr txBox="1">
            <a:spLocks noGrp="1"/>
          </p:cNvSpPr>
          <p:nvPr>
            <p:ph type="body" idx="22"/>
          </p:nvPr>
        </p:nvSpPr>
        <p:spPr>
          <a:xfrm>
            <a:off x="918071" y="434978"/>
            <a:ext cx="16849874" cy="1440000"/>
          </a:xfrm>
          <a:prstGeom prst="rect">
            <a:avLst/>
          </a:prstGeom>
        </p:spPr>
        <p:txBody>
          <a:bodyPr>
            <a:normAutofit/>
          </a:bodyPr>
          <a:lstStyle/>
          <a:p>
            <a:r>
              <a:rPr lang="it-IT" dirty="0"/>
              <a:t>The Calibration System</a:t>
            </a:r>
          </a:p>
        </p:txBody>
      </p:sp>
      <p:sp>
        <p:nvSpPr>
          <p:cNvPr id="14" name="Text Placeholder 10">
            <a:extLst>
              <a:ext uri="{FF2B5EF4-FFF2-40B4-BE49-F238E27FC236}">
                <a16:creationId xmlns:a16="http://schemas.microsoft.com/office/drawing/2014/main" id="{395E71E1-C777-464B-A98A-F306D004BF4D}"/>
              </a:ext>
            </a:extLst>
          </p:cNvPr>
          <p:cNvSpPr>
            <a:spLocks noGrp="1"/>
          </p:cNvSpPr>
          <p:nvPr>
            <p:ph type="body" sz="quarter" idx="21"/>
          </p:nvPr>
        </p:nvSpPr>
        <p:spPr>
          <a:xfrm>
            <a:off x="0" y="13126386"/>
            <a:ext cx="2438400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15" name="Slide Number Placeholder 4">
            <a:extLst>
              <a:ext uri="{FF2B5EF4-FFF2-40B4-BE49-F238E27FC236}">
                <a16:creationId xmlns:a16="http://schemas.microsoft.com/office/drawing/2014/main" id="{C5B2FC62-FCB0-4BC4-8317-9D5702AA5A2D}"/>
              </a:ext>
            </a:extLst>
          </p:cNvPr>
          <p:cNvSpPr>
            <a:spLocks noGrp="1"/>
          </p:cNvSpPr>
          <p:nvPr>
            <p:ph type="sldNum" sz="quarter" idx="2"/>
          </p:nvPr>
        </p:nvSpPr>
        <p:spPr>
          <a:xfrm>
            <a:off x="23227950" y="13091344"/>
            <a:ext cx="495650" cy="553996"/>
          </a:xfrm>
        </p:spPr>
        <p:txBody>
          <a:bodyPr/>
          <a:lstStyle/>
          <a:p>
            <a:r>
              <a:rPr lang="it-IT" dirty="0" smtClean="0"/>
              <a:t>16</a:t>
            </a:r>
            <a:endParaRPr lang="it-IT" dirty="0"/>
          </a:p>
        </p:txBody>
      </p:sp>
    </p:spTree>
    <p:extLst>
      <p:ext uri="{BB962C8B-B14F-4D97-AF65-F5344CB8AC3E}">
        <p14:creationId xmlns:p14="http://schemas.microsoft.com/office/powerpoint/2010/main" val="1550506007"/>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60"/>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prstGeom prst="rect">
            <a:avLst/>
          </a:prstGeom>
        </p:spPr>
        <p:txBody>
          <a:bodyPr>
            <a:normAutofit fontScale="77500" lnSpcReduction="20000"/>
          </a:bodyPr>
          <a:lstStyle/>
          <a:p>
            <a:r>
              <a:rPr lang="it-IT" dirty="0">
                <a:solidFill>
                  <a:srgbClr val="002060"/>
                </a:solidFill>
              </a:rPr>
              <a:t>ASTRI Camera: Control Software Architecture</a:t>
            </a:r>
          </a:p>
        </p:txBody>
      </p:sp>
      <p:sp>
        <p:nvSpPr>
          <p:cNvPr id="11" name="Text Placeholder 10">
            <a:extLst>
              <a:ext uri="{FF2B5EF4-FFF2-40B4-BE49-F238E27FC236}">
                <a16:creationId xmlns:a16="http://schemas.microsoft.com/office/drawing/2014/main" id="{395E71E1-C777-464B-A98A-F306D004BF4D}"/>
              </a:ext>
            </a:extLst>
          </p:cNvPr>
          <p:cNvSpPr>
            <a:spLocks noGrp="1"/>
          </p:cNvSpPr>
          <p:nvPr>
            <p:ph type="body" sz="quarter" idx="21"/>
          </p:nvPr>
        </p:nvSpPr>
        <p:spPr>
          <a:xfrm>
            <a:off x="0" y="13126386"/>
            <a:ext cx="2438400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 name="Picture 4">
            <a:extLst>
              <a:ext uri="{FF2B5EF4-FFF2-40B4-BE49-F238E27FC236}">
                <a16:creationId xmlns:a16="http://schemas.microsoft.com/office/drawing/2014/main" id="{012FA33B-A89C-4320-9AE1-238F9940C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6850" y="7827351"/>
            <a:ext cx="10771162" cy="4071442"/>
          </a:xfrm>
          <a:prstGeom prst="rect">
            <a:avLst/>
          </a:prstGeom>
        </p:spPr>
      </p:pic>
      <p:sp>
        <p:nvSpPr>
          <p:cNvPr id="13" name="CasellaDiTesto 85">
            <a:extLst>
              <a:ext uri="{FF2B5EF4-FFF2-40B4-BE49-F238E27FC236}">
                <a16:creationId xmlns:a16="http://schemas.microsoft.com/office/drawing/2014/main" id="{9A67E3E6-7069-4251-A959-2F35033F6CBE}"/>
              </a:ext>
            </a:extLst>
          </p:cNvPr>
          <p:cNvSpPr txBox="1"/>
          <p:nvPr/>
        </p:nvSpPr>
        <p:spPr>
          <a:xfrm>
            <a:off x="13076851" y="5927876"/>
            <a:ext cx="10771161" cy="153888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just"/>
            <a:r>
              <a:rPr lang="en-US" sz="4400" dirty="0">
                <a:solidFill>
                  <a:srgbClr val="002060"/>
                </a:solidFill>
              </a:rPr>
              <a:t>AIV/AIT software client developed by INAF for multi-camera monitoring and control</a:t>
            </a:r>
            <a:endParaRPr lang="it-IT" sz="4400" dirty="0">
              <a:solidFill>
                <a:srgbClr val="002060"/>
              </a:solidFill>
            </a:endParaRPr>
          </a:p>
        </p:txBody>
      </p:sp>
      <p:pic>
        <p:nvPicPr>
          <p:cNvPr id="15" name="Picture 2">
            <a:extLst>
              <a:ext uri="{FF2B5EF4-FFF2-40B4-BE49-F238E27FC236}">
                <a16:creationId xmlns:a16="http://schemas.microsoft.com/office/drawing/2014/main" id="{7CD8E78C-C398-46D9-AB06-B2C51B6471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008" y="5502813"/>
            <a:ext cx="11648186" cy="6395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asellaDiTesto 42">
            <a:extLst>
              <a:ext uri="{FF2B5EF4-FFF2-40B4-BE49-F238E27FC236}">
                <a16:creationId xmlns:a16="http://schemas.microsoft.com/office/drawing/2014/main" id="{5C741680-AEE3-4639-B003-3F337EF2556C}"/>
              </a:ext>
            </a:extLst>
          </p:cNvPr>
          <p:cNvSpPr txBox="1"/>
          <p:nvPr/>
        </p:nvSpPr>
        <p:spPr>
          <a:xfrm>
            <a:off x="813327" y="2812062"/>
            <a:ext cx="22657999" cy="153888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4400" dirty="0">
                <a:solidFill>
                  <a:srgbClr val="002060"/>
                </a:solidFill>
              </a:rPr>
              <a:t>The camera is equipped with a Control Software running in the BEE Processing Unit, which manages all the sub-systems and </a:t>
            </a:r>
            <a:r>
              <a:rPr lang="en-US" sz="4400" dirty="0" smtClean="0">
                <a:solidFill>
                  <a:srgbClr val="002060"/>
                </a:solidFill>
              </a:rPr>
              <a:t>allows </a:t>
            </a:r>
            <a:r>
              <a:rPr lang="en-US" sz="4400" dirty="0">
                <a:solidFill>
                  <a:srgbClr val="002060"/>
                </a:solidFill>
              </a:rPr>
              <a:t>the slow control operations through an OPC-UA interface</a:t>
            </a:r>
            <a:endParaRPr lang="en-GB" sz="4400" dirty="0">
              <a:solidFill>
                <a:srgbClr val="002060"/>
              </a:solidFill>
            </a:endParaRPr>
          </a:p>
        </p:txBody>
      </p:sp>
      <p:sp>
        <p:nvSpPr>
          <p:cNvPr id="2" name="Slide Number Placeholder 1">
            <a:extLst>
              <a:ext uri="{FF2B5EF4-FFF2-40B4-BE49-F238E27FC236}">
                <a16:creationId xmlns:a16="http://schemas.microsoft.com/office/drawing/2014/main" id="{15F3A662-14F4-4192-BA75-A66D5C673B37}"/>
              </a:ext>
            </a:extLst>
          </p:cNvPr>
          <p:cNvSpPr>
            <a:spLocks noGrp="1"/>
          </p:cNvSpPr>
          <p:nvPr>
            <p:ph type="sldNum" sz="quarter" idx="2"/>
          </p:nvPr>
        </p:nvSpPr>
        <p:spPr/>
        <p:txBody>
          <a:bodyPr/>
          <a:lstStyle/>
          <a:p>
            <a:fld id="{86CB4B4D-7CA3-9044-876B-883B54F8677D}" type="slidenum">
              <a:rPr lang="it-IT" smtClean="0"/>
              <a:t>17</a:t>
            </a:fld>
            <a:endParaRPr lang="it-IT"/>
          </a:p>
        </p:txBody>
      </p:sp>
    </p:spTree>
    <p:extLst>
      <p:ext uri="{BB962C8B-B14F-4D97-AF65-F5344CB8AC3E}">
        <p14:creationId xmlns:p14="http://schemas.microsoft.com/office/powerpoint/2010/main" val="1068964659"/>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9" name="Title 1"/>
          <p:cNvSpPr txBox="1">
            <a:spLocks noGrp="1"/>
          </p:cNvSpPr>
          <p:nvPr>
            <p:ph type="body" idx="22"/>
          </p:nvPr>
        </p:nvSpPr>
        <p:spPr>
          <a:prstGeom prst="rect">
            <a:avLst/>
          </a:prstGeom>
        </p:spPr>
        <p:txBody>
          <a:bodyPr>
            <a:normAutofit fontScale="85000" lnSpcReduction="10000"/>
          </a:bodyPr>
          <a:lstStyle/>
          <a:p>
            <a:r>
              <a:rPr lang="it-IT" dirty="0">
                <a:solidFill>
                  <a:srgbClr val="002060"/>
                </a:solidFill>
              </a:rPr>
              <a:t>INAF Engineering Graphical User Interface</a:t>
            </a:r>
          </a:p>
        </p:txBody>
      </p:sp>
      <p:sp>
        <p:nvSpPr>
          <p:cNvPr id="11" name="Text Placeholder 10">
            <a:extLst>
              <a:ext uri="{FF2B5EF4-FFF2-40B4-BE49-F238E27FC236}">
                <a16:creationId xmlns:a16="http://schemas.microsoft.com/office/drawing/2014/main" id="{395E71E1-C777-464B-A98A-F306D004BF4D}"/>
              </a:ext>
            </a:extLst>
          </p:cNvPr>
          <p:cNvSpPr>
            <a:spLocks noGrp="1"/>
          </p:cNvSpPr>
          <p:nvPr>
            <p:ph type="body" sz="quarter" idx="21"/>
          </p:nvPr>
        </p:nvSpPr>
        <p:spPr>
          <a:xfrm>
            <a:off x="0" y="13126386"/>
            <a:ext cx="2438400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6" name="Slide Number Placeholder 5">
            <a:extLst>
              <a:ext uri="{FF2B5EF4-FFF2-40B4-BE49-F238E27FC236}">
                <a16:creationId xmlns:a16="http://schemas.microsoft.com/office/drawing/2014/main" id="{8D07C000-2F57-4262-86A2-E9D7FF85CD3F}"/>
              </a:ext>
            </a:extLst>
          </p:cNvPr>
          <p:cNvSpPr>
            <a:spLocks noGrp="1"/>
          </p:cNvSpPr>
          <p:nvPr>
            <p:ph type="sldNum" sz="quarter" idx="2"/>
          </p:nvPr>
        </p:nvSpPr>
        <p:spPr>
          <a:xfrm>
            <a:off x="23088380" y="12835877"/>
            <a:ext cx="504548" cy="483911"/>
          </a:xfrm>
        </p:spPr>
        <p:txBody>
          <a:bodyPr/>
          <a:lstStyle/>
          <a:p>
            <a:fld id="{86CB4B4D-7CA3-9044-876B-883B54F8677D}" type="slidenum">
              <a:rPr lang="it-IT" smtClean="0"/>
              <a:t>18</a:t>
            </a:fld>
            <a:endParaRPr lang="it-IT"/>
          </a:p>
        </p:txBody>
      </p:sp>
      <p:grpSp>
        <p:nvGrpSpPr>
          <p:cNvPr id="20" name="Gruppo 19">
            <a:extLst>
              <a:ext uri="{FF2B5EF4-FFF2-40B4-BE49-F238E27FC236}">
                <a16:creationId xmlns:a16="http://schemas.microsoft.com/office/drawing/2014/main" id="{FB0DFC86-28FA-4E0C-A552-506AF819AD26}"/>
              </a:ext>
            </a:extLst>
          </p:cNvPr>
          <p:cNvGrpSpPr/>
          <p:nvPr/>
        </p:nvGrpSpPr>
        <p:grpSpPr>
          <a:xfrm>
            <a:off x="499553" y="2299144"/>
            <a:ext cx="23666690" cy="10848291"/>
            <a:chOff x="630225" y="2299144"/>
            <a:chExt cx="23666690" cy="10848291"/>
          </a:xfrm>
        </p:grpSpPr>
        <p:grpSp>
          <p:nvGrpSpPr>
            <p:cNvPr id="5" name="Group 4">
              <a:extLst>
                <a:ext uri="{FF2B5EF4-FFF2-40B4-BE49-F238E27FC236}">
                  <a16:creationId xmlns:a16="http://schemas.microsoft.com/office/drawing/2014/main" id="{81CB04D6-DB2F-48C2-BB64-2CFEC0B62B4C}"/>
                </a:ext>
              </a:extLst>
            </p:cNvPr>
            <p:cNvGrpSpPr/>
            <p:nvPr/>
          </p:nvGrpSpPr>
          <p:grpSpPr>
            <a:xfrm>
              <a:off x="4180114" y="3483429"/>
              <a:ext cx="15936688" cy="8441220"/>
              <a:chOff x="2582633" y="2608838"/>
              <a:chExt cx="18973555" cy="10190228"/>
            </a:xfrm>
          </p:grpSpPr>
          <p:pic>
            <p:nvPicPr>
              <p:cNvPr id="3" name="Picture 2">
                <a:extLst>
                  <a:ext uri="{FF2B5EF4-FFF2-40B4-BE49-F238E27FC236}">
                    <a16:creationId xmlns:a16="http://schemas.microsoft.com/office/drawing/2014/main" id="{3B17C797-005F-44C2-9E79-011E6488F123}"/>
                  </a:ext>
                </a:extLst>
              </p:cNvPr>
              <p:cNvPicPr>
                <a:picLocks noChangeAspect="1"/>
              </p:cNvPicPr>
              <p:nvPr/>
            </p:nvPicPr>
            <p:blipFill>
              <a:blip r:embed="rId3"/>
              <a:stretch>
                <a:fillRect/>
              </a:stretch>
            </p:blipFill>
            <p:spPr>
              <a:xfrm>
                <a:off x="2582633" y="2608838"/>
                <a:ext cx="18973555" cy="10190228"/>
              </a:xfrm>
              <a:prstGeom prst="rect">
                <a:avLst/>
              </a:prstGeom>
            </p:spPr>
          </p:pic>
          <p:pic>
            <p:nvPicPr>
              <p:cNvPr id="14" name="Immagine 5" descr="Immagine che contiene testo, schermata, diagramma, Policromia&#10;&#10;Il contenuto generato dall'IA potrebbe non essere corretto.">
                <a:extLst>
                  <a:ext uri="{FF2B5EF4-FFF2-40B4-BE49-F238E27FC236}">
                    <a16:creationId xmlns:a16="http://schemas.microsoft.com/office/drawing/2014/main" id="{7D7CB5BE-E0ED-4AED-9C92-5A18DABD52CA}"/>
                  </a:ext>
                </a:extLst>
              </p:cNvPr>
              <p:cNvPicPr/>
              <p:nvPr/>
            </p:nvPicPr>
            <p:blipFill>
              <a:blip r:embed="rId4"/>
              <a:srcRect l="5806" t="2760"/>
              <a:stretch/>
            </p:blipFill>
            <p:spPr>
              <a:xfrm>
                <a:off x="7274157" y="3477607"/>
                <a:ext cx="6247634" cy="8814195"/>
              </a:xfrm>
              <a:prstGeom prst="rect">
                <a:avLst/>
              </a:prstGeom>
              <a:noFill/>
              <a:ln w="0">
                <a:noFill/>
              </a:ln>
            </p:spPr>
          </p:pic>
        </p:grpSp>
        <p:sp>
          <p:nvSpPr>
            <p:cNvPr id="4" name="Rettangolo 3">
              <a:extLst>
                <a:ext uri="{FF2B5EF4-FFF2-40B4-BE49-F238E27FC236}">
                  <a16:creationId xmlns:a16="http://schemas.microsoft.com/office/drawing/2014/main" id="{EFA7C133-2C75-4902-9DF5-763E33BB0BE9}"/>
                </a:ext>
              </a:extLst>
            </p:cNvPr>
            <p:cNvSpPr/>
            <p:nvPr/>
          </p:nvSpPr>
          <p:spPr>
            <a:xfrm>
              <a:off x="4189761" y="4203087"/>
              <a:ext cx="3814868" cy="4643370"/>
            </a:xfrm>
            <a:prstGeom prst="rect">
              <a:avLst/>
            </a:prstGeom>
            <a:noFill/>
            <a:ln w="381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 name="Rettangolo 6">
              <a:extLst>
                <a:ext uri="{FF2B5EF4-FFF2-40B4-BE49-F238E27FC236}">
                  <a16:creationId xmlns:a16="http://schemas.microsoft.com/office/drawing/2014/main" id="{744EB8EC-DBAF-4DE7-8BE4-E40A9CF4064E}"/>
                </a:ext>
              </a:extLst>
            </p:cNvPr>
            <p:cNvSpPr/>
            <p:nvPr/>
          </p:nvSpPr>
          <p:spPr>
            <a:xfrm>
              <a:off x="630225" y="4271941"/>
              <a:ext cx="3178464" cy="923328"/>
            </a:xfrm>
            <a:prstGeom prst="rect">
              <a:avLst/>
            </a:prstGeom>
            <a:solidFill>
              <a:schemeClr val="bg1">
                <a:lumMod val="85000"/>
              </a:schemeClr>
            </a:solidFill>
            <a:ln w="635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solidFill>
                    <a:schemeClr val="tx1"/>
                  </a:solidFill>
                </a:rPr>
                <a:t>Focal Plane Real-time Thermal Map</a:t>
              </a:r>
              <a:endParaRPr kumimoji="0" lang="it-IT" sz="2400" b="0" i="0" u="none" strike="noStrike" cap="none" spc="0" normalizeH="0" baseline="0" dirty="0">
                <a:ln>
                  <a:noFill/>
                </a:ln>
                <a:solidFill>
                  <a:schemeClr val="tx1"/>
                </a:solidFill>
                <a:effectLst/>
                <a:uFillTx/>
                <a:sym typeface="Calibri"/>
              </a:endParaRPr>
            </a:p>
          </p:txBody>
        </p:sp>
        <p:cxnSp>
          <p:nvCxnSpPr>
            <p:cNvPr id="9" name="Connettore 2 8">
              <a:extLst>
                <a:ext uri="{FF2B5EF4-FFF2-40B4-BE49-F238E27FC236}">
                  <a16:creationId xmlns:a16="http://schemas.microsoft.com/office/drawing/2014/main" id="{712D00B2-CDE3-471F-88E7-502257951C8F}"/>
                </a:ext>
              </a:extLst>
            </p:cNvPr>
            <p:cNvCxnSpPr>
              <a:cxnSpLocks/>
              <a:stCxn id="7" idx="2"/>
            </p:cNvCxnSpPr>
            <p:nvPr/>
          </p:nvCxnSpPr>
          <p:spPr>
            <a:xfrm>
              <a:off x="2219457" y="5195269"/>
              <a:ext cx="1844563" cy="487074"/>
            </a:xfrm>
            <a:prstGeom prst="straightConnector1">
              <a:avLst/>
            </a:prstGeom>
            <a:noFill/>
            <a:ln w="5080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sp>
          <p:nvSpPr>
            <p:cNvPr id="17" name="Rettangolo 16">
              <a:extLst>
                <a:ext uri="{FF2B5EF4-FFF2-40B4-BE49-F238E27FC236}">
                  <a16:creationId xmlns:a16="http://schemas.microsoft.com/office/drawing/2014/main" id="{53AF124F-31E3-4551-BF6C-E1D9B1C1ACB0}"/>
                </a:ext>
              </a:extLst>
            </p:cNvPr>
            <p:cNvSpPr/>
            <p:nvPr/>
          </p:nvSpPr>
          <p:spPr>
            <a:xfrm>
              <a:off x="8120722" y="4203085"/>
              <a:ext cx="5130821" cy="3616174"/>
            </a:xfrm>
            <a:prstGeom prst="rect">
              <a:avLst/>
            </a:prstGeom>
            <a:noFill/>
            <a:ln w="381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18" name="Rettangolo 17">
              <a:extLst>
                <a:ext uri="{FF2B5EF4-FFF2-40B4-BE49-F238E27FC236}">
                  <a16:creationId xmlns:a16="http://schemas.microsoft.com/office/drawing/2014/main" id="{B1F6B6F3-CDA2-4B88-AE46-7ABEE63241D1}"/>
                </a:ext>
              </a:extLst>
            </p:cNvPr>
            <p:cNvSpPr/>
            <p:nvPr/>
          </p:nvSpPr>
          <p:spPr>
            <a:xfrm>
              <a:off x="8186057" y="2299144"/>
              <a:ext cx="4934633" cy="923328"/>
            </a:xfrm>
            <a:prstGeom prst="rect">
              <a:avLst/>
            </a:prstGeom>
            <a:solidFill>
              <a:schemeClr val="bg1">
                <a:lumMod val="85000"/>
              </a:schemeClr>
            </a:solidFill>
            <a:ln w="635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solidFill>
                    <a:schemeClr val="tx1"/>
                  </a:solidFill>
                </a:rPr>
                <a:t>Variance High and Low Gain </a:t>
              </a:r>
              <a:r>
                <a:rPr lang="it-IT" sz="2400" dirty="0" err="1">
                  <a:solidFill>
                    <a:schemeClr val="tx1"/>
                  </a:solidFill>
                </a:rPr>
                <a:t>Visualization</a:t>
              </a:r>
              <a:endParaRPr kumimoji="0" lang="it-IT" sz="2400" b="0" i="0" u="none" strike="noStrike" cap="none" spc="0" normalizeH="0" baseline="0" dirty="0">
                <a:ln>
                  <a:noFill/>
                </a:ln>
                <a:solidFill>
                  <a:schemeClr val="tx1"/>
                </a:solidFill>
                <a:effectLst/>
                <a:uFillTx/>
                <a:sym typeface="Calibri"/>
              </a:endParaRPr>
            </a:p>
          </p:txBody>
        </p:sp>
        <p:cxnSp>
          <p:nvCxnSpPr>
            <p:cNvPr id="19" name="Connettore 2 18">
              <a:extLst>
                <a:ext uri="{FF2B5EF4-FFF2-40B4-BE49-F238E27FC236}">
                  <a16:creationId xmlns:a16="http://schemas.microsoft.com/office/drawing/2014/main" id="{D0137C18-28E6-4CF2-A020-3A31D6A90F7F}"/>
                </a:ext>
              </a:extLst>
            </p:cNvPr>
            <p:cNvCxnSpPr>
              <a:cxnSpLocks/>
            </p:cNvCxnSpPr>
            <p:nvPr/>
          </p:nvCxnSpPr>
          <p:spPr>
            <a:xfrm>
              <a:off x="10653372" y="3332285"/>
              <a:ext cx="2" cy="792466"/>
            </a:xfrm>
            <a:prstGeom prst="straightConnector1">
              <a:avLst/>
            </a:prstGeom>
            <a:noFill/>
            <a:ln w="5080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sp>
          <p:nvSpPr>
            <p:cNvPr id="22" name="Rettangolo 21">
              <a:extLst>
                <a:ext uri="{FF2B5EF4-FFF2-40B4-BE49-F238E27FC236}">
                  <a16:creationId xmlns:a16="http://schemas.microsoft.com/office/drawing/2014/main" id="{04B54C0A-7E62-4099-92D3-9E8DABD8A53C}"/>
                </a:ext>
              </a:extLst>
            </p:cNvPr>
            <p:cNvSpPr/>
            <p:nvPr/>
          </p:nvSpPr>
          <p:spPr>
            <a:xfrm>
              <a:off x="8120721" y="7923733"/>
              <a:ext cx="5130821" cy="3513524"/>
            </a:xfrm>
            <a:prstGeom prst="rect">
              <a:avLst/>
            </a:prstGeom>
            <a:noFill/>
            <a:ln w="381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3" name="Rettangolo 22">
              <a:extLst>
                <a:ext uri="{FF2B5EF4-FFF2-40B4-BE49-F238E27FC236}">
                  <a16:creationId xmlns:a16="http://schemas.microsoft.com/office/drawing/2014/main" id="{C208DBE2-9416-42B7-B45F-E85982E93AA4}"/>
                </a:ext>
              </a:extLst>
            </p:cNvPr>
            <p:cNvSpPr/>
            <p:nvPr/>
          </p:nvSpPr>
          <p:spPr>
            <a:xfrm>
              <a:off x="630225" y="7819259"/>
              <a:ext cx="3236511" cy="923328"/>
            </a:xfrm>
            <a:prstGeom prst="rect">
              <a:avLst/>
            </a:prstGeom>
            <a:solidFill>
              <a:schemeClr val="bg1">
                <a:lumMod val="85000"/>
              </a:schemeClr>
            </a:solidFill>
            <a:ln w="635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solidFill>
                    <a:schemeClr val="tx1"/>
                  </a:solidFill>
                </a:rPr>
                <a:t>Camera Rate and Dead time</a:t>
              </a:r>
              <a:endParaRPr kumimoji="0" lang="it-IT" sz="2400" b="0" i="0" u="none" strike="noStrike" cap="none" spc="0" normalizeH="0" baseline="0" dirty="0">
                <a:ln>
                  <a:noFill/>
                </a:ln>
                <a:solidFill>
                  <a:schemeClr val="tx1"/>
                </a:solidFill>
                <a:effectLst/>
                <a:uFillTx/>
                <a:sym typeface="Calibri"/>
              </a:endParaRPr>
            </a:p>
          </p:txBody>
        </p:sp>
        <p:cxnSp>
          <p:nvCxnSpPr>
            <p:cNvPr id="24" name="Connettore 2 23">
              <a:extLst>
                <a:ext uri="{FF2B5EF4-FFF2-40B4-BE49-F238E27FC236}">
                  <a16:creationId xmlns:a16="http://schemas.microsoft.com/office/drawing/2014/main" id="{A9E7437D-569D-472C-AAB5-4D0DA93C2B4A}"/>
                </a:ext>
              </a:extLst>
            </p:cNvPr>
            <p:cNvCxnSpPr>
              <a:cxnSpLocks/>
              <a:stCxn id="23" idx="2"/>
            </p:cNvCxnSpPr>
            <p:nvPr/>
          </p:nvCxnSpPr>
          <p:spPr>
            <a:xfrm>
              <a:off x="2248481" y="8742587"/>
              <a:ext cx="1815539" cy="568467"/>
            </a:xfrm>
            <a:prstGeom prst="straightConnector1">
              <a:avLst/>
            </a:prstGeom>
            <a:noFill/>
            <a:ln w="5080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sp>
          <p:nvSpPr>
            <p:cNvPr id="25" name="Rettangolo 24">
              <a:extLst>
                <a:ext uri="{FF2B5EF4-FFF2-40B4-BE49-F238E27FC236}">
                  <a16:creationId xmlns:a16="http://schemas.microsoft.com/office/drawing/2014/main" id="{12EC1526-19AD-41EE-BD37-44572484DB77}"/>
                </a:ext>
              </a:extLst>
            </p:cNvPr>
            <p:cNvSpPr/>
            <p:nvPr/>
          </p:nvSpPr>
          <p:spPr>
            <a:xfrm>
              <a:off x="8004629" y="12224107"/>
              <a:ext cx="5450134" cy="923328"/>
            </a:xfrm>
            <a:prstGeom prst="rect">
              <a:avLst/>
            </a:prstGeom>
            <a:solidFill>
              <a:schemeClr val="bg1">
                <a:lumMod val="85000"/>
              </a:schemeClr>
            </a:solidFill>
            <a:ln w="635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solidFill>
                    <a:schemeClr val="tx1"/>
                  </a:solidFill>
                </a:rPr>
                <a:t>High and Low Gain Scientific Events </a:t>
              </a:r>
              <a:r>
                <a:rPr lang="it-IT" sz="2400" dirty="0" err="1">
                  <a:solidFill>
                    <a:schemeClr val="tx1"/>
                  </a:solidFill>
                </a:rPr>
                <a:t>Visualization</a:t>
              </a:r>
              <a:endParaRPr kumimoji="0" lang="it-IT" sz="2400" b="0" i="0" u="none" strike="noStrike" cap="none" spc="0" normalizeH="0" baseline="0" dirty="0">
                <a:ln>
                  <a:noFill/>
                </a:ln>
                <a:solidFill>
                  <a:schemeClr val="tx1"/>
                </a:solidFill>
                <a:effectLst/>
                <a:uFillTx/>
                <a:sym typeface="Calibri"/>
              </a:endParaRPr>
            </a:p>
          </p:txBody>
        </p:sp>
        <p:cxnSp>
          <p:nvCxnSpPr>
            <p:cNvPr id="29" name="Connettore 2 28">
              <a:extLst>
                <a:ext uri="{FF2B5EF4-FFF2-40B4-BE49-F238E27FC236}">
                  <a16:creationId xmlns:a16="http://schemas.microsoft.com/office/drawing/2014/main" id="{B4107484-99A1-4A01-909C-40BBB0B737E8}"/>
                </a:ext>
              </a:extLst>
            </p:cNvPr>
            <p:cNvCxnSpPr>
              <a:cxnSpLocks/>
            </p:cNvCxnSpPr>
            <p:nvPr/>
          </p:nvCxnSpPr>
          <p:spPr>
            <a:xfrm flipH="1" flipV="1">
              <a:off x="10653372" y="11512261"/>
              <a:ext cx="2" cy="652737"/>
            </a:xfrm>
            <a:prstGeom prst="straightConnector1">
              <a:avLst/>
            </a:prstGeom>
            <a:noFill/>
            <a:ln w="5080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sp>
          <p:nvSpPr>
            <p:cNvPr id="32" name="Rettangolo 31">
              <a:extLst>
                <a:ext uri="{FF2B5EF4-FFF2-40B4-BE49-F238E27FC236}">
                  <a16:creationId xmlns:a16="http://schemas.microsoft.com/office/drawing/2014/main" id="{49754D8C-F304-4B26-86D6-870D7118D3A1}"/>
                </a:ext>
              </a:extLst>
            </p:cNvPr>
            <p:cNvSpPr/>
            <p:nvPr/>
          </p:nvSpPr>
          <p:spPr>
            <a:xfrm>
              <a:off x="20989914" y="6383978"/>
              <a:ext cx="3307001" cy="923328"/>
            </a:xfrm>
            <a:prstGeom prst="rect">
              <a:avLst/>
            </a:prstGeom>
            <a:solidFill>
              <a:schemeClr val="bg1">
                <a:lumMod val="85000"/>
              </a:schemeClr>
            </a:solidFill>
            <a:ln w="635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dirty="0">
                  <a:solidFill>
                    <a:schemeClr val="tx1"/>
                  </a:solidFill>
                </a:rPr>
                <a:t>Thermal Control System (TCS) Data Monitoring</a:t>
              </a:r>
              <a:endParaRPr kumimoji="0" lang="it-IT" sz="2400" b="0" i="0" u="none" strike="noStrike" cap="none" spc="0" normalizeH="0" baseline="0" dirty="0">
                <a:ln>
                  <a:noFill/>
                </a:ln>
                <a:solidFill>
                  <a:schemeClr val="tx1"/>
                </a:solidFill>
                <a:effectLst/>
                <a:uFillTx/>
                <a:sym typeface="Calibri"/>
              </a:endParaRPr>
            </a:p>
          </p:txBody>
        </p:sp>
        <p:sp>
          <p:nvSpPr>
            <p:cNvPr id="33" name="Rettangolo 32">
              <a:extLst>
                <a:ext uri="{FF2B5EF4-FFF2-40B4-BE49-F238E27FC236}">
                  <a16:creationId xmlns:a16="http://schemas.microsoft.com/office/drawing/2014/main" id="{73AE65FE-4226-47D4-AABB-7E5D64A9036E}"/>
                </a:ext>
              </a:extLst>
            </p:cNvPr>
            <p:cNvSpPr/>
            <p:nvPr/>
          </p:nvSpPr>
          <p:spPr>
            <a:xfrm>
              <a:off x="13367633" y="6358459"/>
              <a:ext cx="6676595" cy="3794284"/>
            </a:xfrm>
            <a:prstGeom prst="rect">
              <a:avLst/>
            </a:prstGeom>
            <a:noFill/>
            <a:ln w="381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34" name="Connettore 2 33">
              <a:extLst>
                <a:ext uri="{FF2B5EF4-FFF2-40B4-BE49-F238E27FC236}">
                  <a16:creationId xmlns:a16="http://schemas.microsoft.com/office/drawing/2014/main" id="{7553C130-6701-414A-8BD3-1F1163A9F8B0}"/>
                </a:ext>
              </a:extLst>
            </p:cNvPr>
            <p:cNvCxnSpPr>
              <a:cxnSpLocks/>
              <a:stCxn id="32" idx="2"/>
            </p:cNvCxnSpPr>
            <p:nvPr/>
          </p:nvCxnSpPr>
          <p:spPr>
            <a:xfrm flipH="1">
              <a:off x="20174851" y="7307306"/>
              <a:ext cx="2468564" cy="902279"/>
            </a:xfrm>
            <a:prstGeom prst="straightConnector1">
              <a:avLst/>
            </a:prstGeom>
            <a:noFill/>
            <a:ln w="57150" cap="flat">
              <a:solidFill>
                <a:srgbClr val="002060"/>
              </a:solidFill>
              <a:prstDash val="solid"/>
              <a:round/>
              <a:tailEnd type="triangle"/>
            </a:ln>
            <a:effectLst/>
            <a:sp3d/>
          </p:spPr>
          <p:style>
            <a:lnRef idx="0">
              <a:scrgbClr r="0" g="0" b="0"/>
            </a:lnRef>
            <a:fillRef idx="0">
              <a:scrgbClr r="0" g="0" b="0"/>
            </a:fillRef>
            <a:effectRef idx="0">
              <a:scrgbClr r="0" g="0" b="0"/>
            </a:effectRef>
            <a:fontRef idx="none"/>
          </p:style>
        </p:cxnSp>
        <p:sp>
          <p:nvSpPr>
            <p:cNvPr id="8" name="Rettangolo 7">
              <a:extLst>
                <a:ext uri="{FF2B5EF4-FFF2-40B4-BE49-F238E27FC236}">
                  <a16:creationId xmlns:a16="http://schemas.microsoft.com/office/drawing/2014/main" id="{C900DAC1-2820-4B2C-8BBE-9C1151047923}"/>
                </a:ext>
              </a:extLst>
            </p:cNvPr>
            <p:cNvSpPr/>
            <p:nvPr/>
          </p:nvSpPr>
          <p:spPr>
            <a:xfrm>
              <a:off x="4126507" y="3445144"/>
              <a:ext cx="16077364" cy="8610724"/>
            </a:xfrm>
            <a:prstGeom prst="rect">
              <a:avLst/>
            </a:prstGeom>
            <a:noFill/>
            <a:ln w="9525" cap="flat">
              <a:solidFill>
                <a:schemeClr val="accent1">
                  <a:lumMod val="75000"/>
                </a:schemeClr>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30" name="Rettangolo 29">
              <a:extLst>
                <a:ext uri="{FF2B5EF4-FFF2-40B4-BE49-F238E27FC236}">
                  <a16:creationId xmlns:a16="http://schemas.microsoft.com/office/drawing/2014/main" id="{36B606A2-6820-4A81-88A7-D4867153F5FA}"/>
                </a:ext>
              </a:extLst>
            </p:cNvPr>
            <p:cNvSpPr/>
            <p:nvPr/>
          </p:nvSpPr>
          <p:spPr>
            <a:xfrm>
              <a:off x="4189761" y="8930455"/>
              <a:ext cx="3814868" cy="1066399"/>
            </a:xfrm>
            <a:prstGeom prst="rect">
              <a:avLst/>
            </a:prstGeom>
            <a:noFill/>
            <a:ln w="38100" cap="flat">
              <a:solidFill>
                <a:srgbClr val="00206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grpSp>
      <p:sp>
        <p:nvSpPr>
          <p:cNvPr id="26" name="CasellaDiTesto 25"/>
          <p:cNvSpPr txBox="1"/>
          <p:nvPr/>
        </p:nvSpPr>
        <p:spPr>
          <a:xfrm>
            <a:off x="20895565" y="9262739"/>
            <a:ext cx="2697363" cy="190821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800" b="1" dirty="0" err="1" smtClean="0">
                <a:solidFill>
                  <a:srgbClr val="0070C0"/>
                </a:solidFill>
              </a:rPr>
              <a:t>Details</a:t>
            </a:r>
            <a:r>
              <a:rPr lang="it-IT" sz="2800" b="1" dirty="0" smtClean="0">
                <a:solidFill>
                  <a:srgbClr val="0070C0"/>
                </a:solidFill>
              </a:rPr>
              <a:t> of SCADA software </a:t>
            </a:r>
            <a:r>
              <a:rPr lang="it-IT" sz="2800" b="1" dirty="0" err="1" smtClean="0">
                <a:solidFill>
                  <a:srgbClr val="0070C0"/>
                </a:solidFill>
              </a:rPr>
              <a:t>system</a:t>
            </a:r>
            <a:r>
              <a:rPr lang="it-IT" sz="2800" b="1" dirty="0" smtClean="0">
                <a:solidFill>
                  <a:srgbClr val="0070C0"/>
                </a:solidFill>
              </a:rPr>
              <a:t> in </a:t>
            </a:r>
            <a:r>
              <a:rPr lang="it-IT" sz="2800" b="1" dirty="0" err="1" smtClean="0">
                <a:solidFill>
                  <a:srgbClr val="0070C0"/>
                </a:solidFill>
              </a:rPr>
              <a:t>Panebianco</a:t>
            </a:r>
            <a:r>
              <a:rPr lang="it-IT" sz="2800" b="1" dirty="0" smtClean="0">
                <a:solidFill>
                  <a:srgbClr val="0070C0"/>
                </a:solidFill>
              </a:rPr>
              <a:t> talk (22/07)</a:t>
            </a:r>
            <a:endParaRPr kumimoji="0" lang="it-IT" sz="2800" b="1" i="0" u="none" strike="noStrike" cap="none" spc="0" normalizeH="0" baseline="0" dirty="0">
              <a:ln>
                <a:noFill/>
              </a:ln>
              <a:solidFill>
                <a:srgbClr val="0070C0"/>
              </a:solidFill>
              <a:effectLst/>
              <a:uFillTx/>
              <a:sym typeface="Calibri"/>
            </a:endParaRPr>
          </a:p>
        </p:txBody>
      </p:sp>
    </p:spTree>
    <p:extLst>
      <p:ext uri="{BB962C8B-B14F-4D97-AF65-F5344CB8AC3E}">
        <p14:creationId xmlns:p14="http://schemas.microsoft.com/office/powerpoint/2010/main" val="1683059801"/>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3638080" y="12847893"/>
            <a:ext cx="18089041"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p:txBody>
          <a:bodyPr/>
          <a:lstStyle/>
          <a:p>
            <a:r>
              <a:rPr lang="it-IT" dirty="0" smtClean="0"/>
              <a:t>Camera </a:t>
            </a:r>
            <a:r>
              <a:rPr lang="it-IT" dirty="0" err="1" smtClean="0"/>
              <a:t>tests</a:t>
            </a:r>
            <a:endParaRPr lang="it-IT" dirty="0"/>
          </a:p>
        </p:txBody>
      </p:sp>
      <p:sp>
        <p:nvSpPr>
          <p:cNvPr id="4" name="CasellaDiTesto 3"/>
          <p:cNvSpPr txBox="1"/>
          <p:nvPr/>
        </p:nvSpPr>
        <p:spPr>
          <a:xfrm>
            <a:off x="918071" y="2489200"/>
            <a:ext cx="8085252"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kumimoji="0" lang="it-IT" sz="4800" b="0" i="0" u="none" strike="noStrike" cap="none" spc="0" normalizeH="0" baseline="0" dirty="0" err="1" smtClean="0">
                <a:ln>
                  <a:noFill/>
                </a:ln>
                <a:solidFill>
                  <a:srgbClr val="000000"/>
                </a:solidFill>
                <a:effectLst/>
                <a:uFillTx/>
                <a:sym typeface="Calibri"/>
              </a:rPr>
              <a:t>Tests</a:t>
            </a:r>
            <a:r>
              <a:rPr kumimoji="0" lang="it-IT" sz="4800" b="0" i="0" u="none" strike="noStrike" cap="none" spc="0" normalizeH="0" baseline="0" dirty="0" smtClean="0">
                <a:ln>
                  <a:noFill/>
                </a:ln>
                <a:solidFill>
                  <a:srgbClr val="000000"/>
                </a:solidFill>
                <a:effectLst/>
                <a:uFillTx/>
                <a:sym typeface="Calibri"/>
              </a:rPr>
              <a:t> of </a:t>
            </a:r>
            <a:r>
              <a:rPr kumimoji="0" lang="it-IT" sz="4800" b="0" i="0" u="none" strike="noStrike" cap="none" spc="0" normalizeH="0" baseline="0" dirty="0" err="1" smtClean="0">
                <a:ln>
                  <a:noFill/>
                </a:ln>
                <a:solidFill>
                  <a:srgbClr val="000000"/>
                </a:solidFill>
                <a:effectLst/>
                <a:uFillTx/>
                <a:sym typeface="Calibri"/>
              </a:rPr>
              <a:t>every</a:t>
            </a:r>
            <a:r>
              <a:rPr kumimoji="0" lang="it-IT" sz="4800" b="0" i="0" u="none" strike="noStrike" cap="none" spc="0" normalizeH="0" baseline="0" dirty="0" smtClean="0">
                <a:ln>
                  <a:noFill/>
                </a:ln>
                <a:solidFill>
                  <a:srgbClr val="000000"/>
                </a:solidFill>
                <a:effectLst/>
                <a:uFillTx/>
                <a:sym typeface="Calibri"/>
              </a:rPr>
              <a:t> single </a:t>
            </a:r>
            <a:r>
              <a:rPr kumimoji="0" lang="it-IT" sz="4800" b="0" i="0" u="none" strike="noStrike" cap="none" spc="0" normalizeH="0" baseline="0" dirty="0" err="1" smtClean="0">
                <a:ln>
                  <a:noFill/>
                </a:ln>
                <a:solidFill>
                  <a:srgbClr val="000000"/>
                </a:solidFill>
                <a:effectLst/>
                <a:uFillTx/>
                <a:sym typeface="Calibri"/>
              </a:rPr>
              <a:t>board</a:t>
            </a:r>
            <a:endParaRPr lang="it-IT" sz="4800" dirty="0"/>
          </a:p>
          <a:p>
            <a:pPr marR="0" algn="l" defTabSz="1828800" rtl="0" fontAlgn="auto" latinLnBrk="0" hangingPunct="0">
              <a:lnSpc>
                <a:spcPct val="100000"/>
              </a:lnSpc>
              <a:spcBef>
                <a:spcPts val="0"/>
              </a:spcBef>
              <a:spcAft>
                <a:spcPts val="0"/>
              </a:spcAft>
              <a:buClrTx/>
              <a:buSzTx/>
              <a:tabLst/>
            </a:pPr>
            <a:endParaRPr kumimoji="0" lang="it-IT" sz="4800" b="0" i="0" u="none" strike="noStrike" cap="none" spc="0" normalizeH="0" baseline="0" dirty="0" smtClean="0">
              <a:ln>
                <a:noFill/>
              </a:ln>
              <a:solidFill>
                <a:srgbClr val="000000"/>
              </a:solidFill>
              <a:effectLst/>
              <a:uFillTx/>
              <a:sym typeface="Calibri"/>
            </a:endParaRPr>
          </a:p>
        </p:txBody>
      </p:sp>
      <p:sp>
        <p:nvSpPr>
          <p:cNvPr id="5" name="CasellaDiTesto 4"/>
          <p:cNvSpPr txBox="1"/>
          <p:nvPr/>
        </p:nvSpPr>
        <p:spPr>
          <a:xfrm>
            <a:off x="1528133" y="3455077"/>
            <a:ext cx="2391507" cy="184665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ASIC</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lang="it-IT" dirty="0" smtClean="0"/>
              <a:t>FPGA</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kumimoji="0" lang="it-IT" sz="3600" b="0" i="0" u="none" strike="noStrike" cap="none" spc="0" normalizeH="0" baseline="0" dirty="0" err="1" smtClean="0">
                <a:ln>
                  <a:noFill/>
                </a:ln>
                <a:solidFill>
                  <a:srgbClr val="000000"/>
                </a:solidFill>
                <a:effectLst/>
                <a:uFillTx/>
                <a:latin typeface="+mj-lt"/>
                <a:ea typeface="+mj-ea"/>
                <a:cs typeface="+mj-cs"/>
                <a:sym typeface="Calibri"/>
              </a:rPr>
              <a:t>SiPM</a:t>
            </a:r>
            <a:endParaRPr kumimoji="0" lang="it-IT" sz="3600" b="0" i="0" u="none" strike="noStrike" cap="none" spc="0" normalizeH="0" baseline="0" dirty="0" smtClean="0">
              <a:ln>
                <a:noFill/>
              </a:ln>
              <a:solidFill>
                <a:srgbClr val="000000"/>
              </a:solidFill>
              <a:effectLst/>
              <a:uFillTx/>
              <a:latin typeface="+mj-lt"/>
              <a:ea typeface="+mj-ea"/>
              <a:cs typeface="+mj-cs"/>
              <a:sym typeface="Calibri"/>
            </a:endParaRPr>
          </a:p>
        </p:txBody>
      </p:sp>
      <p:pic>
        <p:nvPicPr>
          <p:cNvPr id="12" name="Immagin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68400" y="2157522"/>
            <a:ext cx="10058400" cy="4697272"/>
          </a:xfrm>
          <a:prstGeom prst="rect">
            <a:avLst/>
          </a:prstGeom>
        </p:spPr>
      </p:pic>
      <p:pic>
        <p:nvPicPr>
          <p:cNvPr id="13" name="Immagin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7509" y="3343491"/>
            <a:ext cx="10058400" cy="4697272"/>
          </a:xfrm>
          <a:prstGeom prst="rect">
            <a:avLst/>
          </a:prstGeom>
        </p:spPr>
      </p:pic>
      <p:pic>
        <p:nvPicPr>
          <p:cNvPr id="14" name="Immagin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68400" y="6854794"/>
            <a:ext cx="10058400" cy="4697272"/>
          </a:xfrm>
          <a:prstGeom prst="rect">
            <a:avLst/>
          </a:prstGeom>
        </p:spPr>
      </p:pic>
      <p:pic>
        <p:nvPicPr>
          <p:cNvPr id="15" name="Immagin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62022" y="3993978"/>
            <a:ext cx="11810062" cy="5515298"/>
          </a:xfrm>
          <a:prstGeom prst="rect">
            <a:avLst/>
          </a:prstGeom>
        </p:spPr>
      </p:pic>
      <p:pic>
        <p:nvPicPr>
          <p:cNvPr id="16" name="Immagin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152430" y="5280211"/>
            <a:ext cx="10058398" cy="4697272"/>
          </a:xfrm>
          <a:prstGeom prst="rect">
            <a:avLst/>
          </a:prstGeom>
        </p:spPr>
      </p:pic>
      <p:pic>
        <p:nvPicPr>
          <p:cNvPr id="17" name="Immagin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4096040" y="5280211"/>
            <a:ext cx="10058398" cy="4697272"/>
          </a:xfrm>
          <a:prstGeom prst="rect">
            <a:avLst/>
          </a:prstGeom>
        </p:spPr>
      </p:pic>
      <p:sp>
        <p:nvSpPr>
          <p:cNvPr id="21" name="Slide Number Placeholder 5">
            <a:extLst>
              <a:ext uri="{FF2B5EF4-FFF2-40B4-BE49-F238E27FC236}">
                <a16:creationId xmlns:a16="http://schemas.microsoft.com/office/drawing/2014/main" id="{8D07C000-2F57-4262-86A2-E9D7FF85CD3F}"/>
              </a:ext>
            </a:extLst>
          </p:cNvPr>
          <p:cNvSpPr>
            <a:spLocks noGrp="1"/>
          </p:cNvSpPr>
          <p:nvPr>
            <p:ph type="sldNum" sz="quarter" idx="2"/>
          </p:nvPr>
        </p:nvSpPr>
        <p:spPr>
          <a:xfrm>
            <a:off x="23097278" y="12800835"/>
            <a:ext cx="495650" cy="553996"/>
          </a:xfrm>
        </p:spPr>
        <p:txBody>
          <a:bodyPr/>
          <a:lstStyle/>
          <a:p>
            <a:r>
              <a:rPr lang="it-IT" dirty="0" smtClean="0"/>
              <a:t>19</a:t>
            </a:r>
            <a:endParaRPr lang="it-IT" dirty="0"/>
          </a:p>
        </p:txBody>
      </p:sp>
    </p:spTree>
    <p:extLst>
      <p:ext uri="{BB962C8B-B14F-4D97-AF65-F5344CB8AC3E}">
        <p14:creationId xmlns:p14="http://schemas.microsoft.com/office/powerpoint/2010/main" val="9583588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500"/>
                                        <p:tgtEl>
                                          <p:spTgt spid="5">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1359462" y="12792672"/>
            <a:ext cx="21128303" cy="923328"/>
          </a:xfrm>
          <a:prstGeom prst="rect">
            <a:avLst/>
          </a:prstGeom>
        </p:spPr>
        <p:txBody>
          <a:bodyPr/>
          <a:lstStyle/>
          <a:p>
            <a:r>
              <a:rPr lang="en-US" dirty="0" smtClean="0"/>
              <a:t>G. </a:t>
            </a:r>
            <a:r>
              <a:rPr lang="en-US" dirty="0" err="1" smtClean="0"/>
              <a:t>Contino</a:t>
            </a:r>
            <a:r>
              <a:rPr lang="en-US" dirty="0" smtClean="0"/>
              <a:t> </a:t>
            </a:r>
            <a:r>
              <a:rPr lang="en-US" dirty="0"/>
              <a:t>for the ASTRI project, From 9 to 40: the SST Telescopes and Gamma-Ray Science with ASTRI and </a:t>
            </a:r>
            <a:r>
              <a:rPr lang="en-US" dirty="0" smtClean="0"/>
              <a:t>CTAO </a:t>
            </a:r>
            <a:r>
              <a:rPr lang="en-US" b="1" dirty="0" smtClean="0"/>
              <a:t> 20 </a:t>
            </a:r>
            <a:r>
              <a:rPr lang="en-US" b="1" dirty="0"/>
              <a:t>– </a:t>
            </a:r>
            <a:r>
              <a:rPr lang="en-US" b="1" dirty="0" smtClean="0"/>
              <a:t>24 </a:t>
            </a:r>
            <a:r>
              <a:rPr lang="en-US" b="1" dirty="0"/>
              <a:t>July </a:t>
            </a:r>
            <a:r>
              <a:rPr lang="en-US" b="1" dirty="0" smtClean="0"/>
              <a:t>2026, </a:t>
            </a:r>
            <a:r>
              <a:rPr lang="en-US" b="1" dirty="0" err="1" smtClean="0"/>
              <a:t>Sexten</a:t>
            </a:r>
            <a:endParaRPr lang="en-US" b="1" dirty="0"/>
          </a:p>
          <a:p>
            <a:endParaRPr lang="en-US"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8" name="Slide Number"/>
          <p:cNvSpPr txBox="1">
            <a:spLocks noGrp="1"/>
          </p:cNvSpPr>
          <p:nvPr>
            <p:ph type="sldNum" sz="quarter" idx="2"/>
          </p:nvPr>
        </p:nvSpPr>
        <p:spPr>
          <a:xfrm>
            <a:off x="23373536" y="12835877"/>
            <a:ext cx="350065" cy="48391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dirty="0"/>
          </a:p>
        </p:txBody>
      </p:sp>
      <p:sp>
        <p:nvSpPr>
          <p:cNvPr id="59" name="Title 1"/>
          <p:cNvSpPr txBox="1">
            <a:spLocks noGrp="1"/>
          </p:cNvSpPr>
          <p:nvPr>
            <p:ph type="body" idx="22"/>
          </p:nvPr>
        </p:nvSpPr>
        <p:spPr>
          <a:xfrm>
            <a:off x="791072" y="374466"/>
            <a:ext cx="19647461" cy="1440000"/>
          </a:xfrm>
          <a:prstGeom prst="rect">
            <a:avLst/>
          </a:prstGeom>
        </p:spPr>
        <p:txBody>
          <a:bodyPr>
            <a:normAutofit/>
          </a:bodyPr>
          <a:lstStyle/>
          <a:p>
            <a:r>
              <a:rPr lang="en-US" dirty="0" smtClean="0"/>
              <a:t>Outline</a:t>
            </a:r>
            <a:endParaRPr lang="en-US" dirty="0"/>
          </a:p>
        </p:txBody>
      </p:sp>
      <p:sp>
        <p:nvSpPr>
          <p:cNvPr id="8" name="Esempio di testo…"/>
          <p:cNvSpPr txBox="1">
            <a:spLocks/>
          </p:cNvSpPr>
          <p:nvPr/>
        </p:nvSpPr>
        <p:spPr>
          <a:xfrm>
            <a:off x="934929" y="3519118"/>
            <a:ext cx="22674857" cy="7786918"/>
          </a:xfrm>
          <a:prstGeom prst="rect">
            <a:avLst/>
          </a:prstGeom>
        </p:spPr>
        <p:txBody>
          <a:bodyPr anchor="t" anchorCtr="0"/>
          <a:lstStyle>
            <a:lvl1pPr marL="685781" marR="0" indent="-685781"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pPr algn="just">
              <a:spcBef>
                <a:spcPts val="2500"/>
              </a:spcBef>
            </a:pPr>
            <a:r>
              <a:rPr lang="en-US" sz="5400" b="1" dirty="0" smtClean="0">
                <a:solidFill>
                  <a:srgbClr val="00144D"/>
                </a:solidFill>
                <a:cs typeface="FiraSans"/>
              </a:rPr>
              <a:t>The ASTRI Project: from </a:t>
            </a:r>
            <a:r>
              <a:rPr lang="en-US" sz="5400" b="1" dirty="0">
                <a:solidFill>
                  <a:srgbClr val="00144D"/>
                </a:solidFill>
                <a:cs typeface="FiraSans"/>
              </a:rPr>
              <a:t>ASTRI Horn telescope </a:t>
            </a:r>
            <a:r>
              <a:rPr lang="en-US" sz="5400" b="1" dirty="0" smtClean="0">
                <a:solidFill>
                  <a:srgbClr val="00144D"/>
                </a:solidFill>
                <a:cs typeface="FiraSans"/>
              </a:rPr>
              <a:t>prototype to </a:t>
            </a:r>
            <a:r>
              <a:rPr lang="en-US" sz="5400" b="1" dirty="0">
                <a:solidFill>
                  <a:srgbClr val="00144D"/>
                </a:solidFill>
                <a:cs typeface="FiraSans"/>
              </a:rPr>
              <a:t>Mini </a:t>
            </a:r>
            <a:r>
              <a:rPr lang="en-US" sz="5400" b="1" dirty="0" smtClean="0">
                <a:solidFill>
                  <a:srgbClr val="00144D"/>
                </a:solidFill>
                <a:cs typeface="FiraSans"/>
              </a:rPr>
              <a:t>Array</a:t>
            </a:r>
            <a:endParaRPr lang="en-US" sz="5400" b="1" dirty="0">
              <a:solidFill>
                <a:srgbClr val="00144D"/>
              </a:solidFill>
              <a:cs typeface="FiraSans"/>
            </a:endParaRPr>
          </a:p>
          <a:p>
            <a:pPr algn="just">
              <a:spcBef>
                <a:spcPts val="2500"/>
              </a:spcBef>
            </a:pPr>
            <a:r>
              <a:rPr lang="en-US" sz="5400" b="1" dirty="0">
                <a:solidFill>
                  <a:srgbClr val="00144D"/>
                </a:solidFill>
                <a:cs typeface="FiraSans"/>
              </a:rPr>
              <a:t>Camera </a:t>
            </a:r>
            <a:r>
              <a:rPr lang="en-US" sz="5400" b="1" dirty="0" smtClean="0">
                <a:solidFill>
                  <a:srgbClr val="00144D"/>
                </a:solidFill>
                <a:cs typeface="FiraSans"/>
              </a:rPr>
              <a:t>design: main subsystems</a:t>
            </a:r>
          </a:p>
          <a:p>
            <a:pPr algn="just">
              <a:spcBef>
                <a:spcPts val="2500"/>
              </a:spcBef>
            </a:pPr>
            <a:r>
              <a:rPr lang="en-US" sz="5400" b="1" dirty="0" smtClean="0">
                <a:solidFill>
                  <a:srgbClr val="00144D"/>
                </a:solidFill>
                <a:cs typeface="FiraSans"/>
              </a:rPr>
              <a:t>Camera tests and assembly phase</a:t>
            </a:r>
          </a:p>
          <a:p>
            <a:pPr algn="just">
              <a:spcBef>
                <a:spcPts val="2500"/>
              </a:spcBef>
            </a:pPr>
            <a:r>
              <a:rPr lang="en-US" sz="5400" b="1" dirty="0" smtClean="0">
                <a:solidFill>
                  <a:srgbClr val="00144D"/>
                </a:solidFill>
                <a:cs typeface="FiraSans"/>
              </a:rPr>
              <a:t>Overview of first results</a:t>
            </a:r>
          </a:p>
          <a:p>
            <a:pPr algn="just">
              <a:spcBef>
                <a:spcPts val="2500"/>
              </a:spcBef>
            </a:pPr>
            <a:r>
              <a:rPr lang="en-US" sz="5400" b="1" dirty="0" smtClean="0">
                <a:solidFill>
                  <a:srgbClr val="00144D"/>
                </a:solidFill>
                <a:cs typeface="FiraSans"/>
              </a:rPr>
              <a:t>Cameras mass production and deployment</a:t>
            </a:r>
            <a:endParaRPr lang="en-US" sz="5400" b="1" dirty="0">
              <a:solidFill>
                <a:srgbClr val="00144D"/>
              </a:solidFill>
              <a:cs typeface="FiraSans"/>
            </a:endParaRPr>
          </a:p>
          <a:p>
            <a:pPr algn="just">
              <a:spcBef>
                <a:spcPts val="2500"/>
              </a:spcBef>
            </a:pPr>
            <a:r>
              <a:rPr lang="en-US" sz="5400" b="1" dirty="0" smtClean="0">
                <a:solidFill>
                  <a:srgbClr val="00144D"/>
                </a:solidFill>
                <a:cs typeface="FiraSans"/>
              </a:rPr>
              <a:t>Conclusions</a:t>
            </a:r>
            <a:endParaRPr lang="en-US" sz="5400" b="1" dirty="0">
              <a:solidFill>
                <a:srgbClr val="00144D"/>
              </a:solidFill>
              <a:cs typeface="FiraSans"/>
            </a:endParaRPr>
          </a:p>
        </p:txBody>
      </p:sp>
    </p:spTree>
    <p:extLst>
      <p:ext uri="{BB962C8B-B14F-4D97-AF65-F5344CB8AC3E}">
        <p14:creationId xmlns:p14="http://schemas.microsoft.com/office/powerpoint/2010/main" val="2263805807"/>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3638080" y="12847893"/>
            <a:ext cx="18089041"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p:txBody>
          <a:bodyPr/>
          <a:lstStyle/>
          <a:p>
            <a:r>
              <a:rPr lang="it-IT" dirty="0" smtClean="0"/>
              <a:t>Camera </a:t>
            </a:r>
            <a:r>
              <a:rPr lang="it-IT" dirty="0" err="1" smtClean="0"/>
              <a:t>tests</a:t>
            </a:r>
            <a:endParaRPr lang="it-IT" dirty="0"/>
          </a:p>
        </p:txBody>
      </p:sp>
      <p:sp>
        <p:nvSpPr>
          <p:cNvPr id="4" name="CasellaDiTesto 3"/>
          <p:cNvSpPr txBox="1"/>
          <p:nvPr/>
        </p:nvSpPr>
        <p:spPr>
          <a:xfrm>
            <a:off x="918071" y="2489200"/>
            <a:ext cx="8085252"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kumimoji="0" lang="it-IT" sz="4800" b="0" i="0" u="none" strike="noStrike" cap="none" spc="0" normalizeH="0" baseline="0" dirty="0" err="1" smtClean="0">
                <a:ln>
                  <a:noFill/>
                </a:ln>
                <a:solidFill>
                  <a:srgbClr val="000000"/>
                </a:solidFill>
                <a:effectLst/>
                <a:uFillTx/>
                <a:sym typeface="Calibri"/>
              </a:rPr>
              <a:t>Tests</a:t>
            </a:r>
            <a:r>
              <a:rPr kumimoji="0" lang="it-IT" sz="4800" b="0" i="0" u="none" strike="noStrike" cap="none" spc="0" normalizeH="0" baseline="0" dirty="0" smtClean="0">
                <a:ln>
                  <a:noFill/>
                </a:ln>
                <a:solidFill>
                  <a:srgbClr val="000000"/>
                </a:solidFill>
                <a:effectLst/>
                <a:uFillTx/>
                <a:sym typeface="Calibri"/>
              </a:rPr>
              <a:t> of </a:t>
            </a:r>
            <a:r>
              <a:rPr kumimoji="0" lang="it-IT" sz="4800" b="0" i="0" u="none" strike="noStrike" cap="none" spc="0" normalizeH="0" baseline="0" dirty="0" err="1" smtClean="0">
                <a:ln>
                  <a:noFill/>
                </a:ln>
                <a:solidFill>
                  <a:srgbClr val="000000"/>
                </a:solidFill>
                <a:effectLst/>
                <a:uFillTx/>
                <a:sym typeface="Calibri"/>
              </a:rPr>
              <a:t>every</a:t>
            </a:r>
            <a:r>
              <a:rPr kumimoji="0" lang="it-IT" sz="4800" b="0" i="0" u="none" strike="noStrike" cap="none" spc="0" normalizeH="0" baseline="0" dirty="0" smtClean="0">
                <a:ln>
                  <a:noFill/>
                </a:ln>
                <a:solidFill>
                  <a:srgbClr val="000000"/>
                </a:solidFill>
                <a:effectLst/>
                <a:uFillTx/>
                <a:sym typeface="Calibri"/>
              </a:rPr>
              <a:t> single </a:t>
            </a:r>
            <a:r>
              <a:rPr kumimoji="0" lang="it-IT" sz="4800" b="0" i="0" u="none" strike="noStrike" cap="none" spc="0" normalizeH="0" baseline="0" dirty="0" err="1" smtClean="0">
                <a:ln>
                  <a:noFill/>
                </a:ln>
                <a:solidFill>
                  <a:srgbClr val="000000"/>
                </a:solidFill>
                <a:effectLst/>
                <a:uFillTx/>
                <a:sym typeface="Calibri"/>
              </a:rPr>
              <a:t>board</a:t>
            </a:r>
            <a:endParaRPr lang="it-IT" sz="4800" dirty="0"/>
          </a:p>
          <a:p>
            <a:pPr marR="0" algn="l" defTabSz="1828800" rtl="0" fontAlgn="auto" latinLnBrk="0" hangingPunct="0">
              <a:lnSpc>
                <a:spcPct val="100000"/>
              </a:lnSpc>
              <a:spcBef>
                <a:spcPts val="0"/>
              </a:spcBef>
              <a:spcAft>
                <a:spcPts val="0"/>
              </a:spcAft>
              <a:buClrTx/>
              <a:buSzTx/>
              <a:tabLst/>
            </a:pPr>
            <a:endParaRPr kumimoji="0" lang="it-IT" sz="4800" b="0" i="0" u="none" strike="noStrike" cap="none" spc="0" normalizeH="0" baseline="0" dirty="0" smtClean="0">
              <a:ln>
                <a:noFill/>
              </a:ln>
              <a:solidFill>
                <a:srgbClr val="000000"/>
              </a:solidFill>
              <a:effectLst/>
              <a:uFillTx/>
              <a:sym typeface="Calibri"/>
            </a:endParaRPr>
          </a:p>
        </p:txBody>
      </p:sp>
      <p:sp>
        <p:nvSpPr>
          <p:cNvPr id="5" name="CasellaDiTesto 4"/>
          <p:cNvSpPr txBox="1"/>
          <p:nvPr/>
        </p:nvSpPr>
        <p:spPr>
          <a:xfrm>
            <a:off x="1528133" y="3455077"/>
            <a:ext cx="2391507" cy="295465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ASIC</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lang="it-IT" dirty="0" smtClean="0"/>
              <a:t>FPGA</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kumimoji="0" lang="it-IT" sz="3600" b="0" i="0" u="none" strike="noStrike" cap="none" spc="0" normalizeH="0" baseline="0" dirty="0" err="1" smtClean="0">
                <a:ln>
                  <a:noFill/>
                </a:ln>
                <a:solidFill>
                  <a:srgbClr val="000000"/>
                </a:solidFill>
                <a:effectLst/>
                <a:uFillTx/>
                <a:latin typeface="+mj-lt"/>
                <a:ea typeface="+mj-ea"/>
                <a:cs typeface="+mj-cs"/>
                <a:sym typeface="Calibri"/>
              </a:rPr>
              <a:t>SiPM</a:t>
            </a:r>
            <a:endParaRPr kumimoji="0" lang="it-IT" sz="3600" b="0" i="0" u="none" strike="noStrike" cap="none" spc="0" normalizeH="0" baseline="0" dirty="0" smtClean="0">
              <a:ln>
                <a:noFill/>
              </a:ln>
              <a:solidFill>
                <a:srgbClr val="000000"/>
              </a:solidFill>
              <a:effectLst/>
              <a:uFillTx/>
              <a:latin typeface="+mj-lt"/>
              <a:ea typeface="+mj-ea"/>
              <a:cs typeface="+mj-cs"/>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lang="it-IT" dirty="0" smtClean="0"/>
              <a:t>BEE</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VDB</a:t>
            </a:r>
            <a:endParaRPr kumimoji="0" lang="it-IT" sz="3600" b="0" i="0" u="none" strike="noStrike" cap="none" spc="0" normalizeH="0" baseline="0" dirty="0">
              <a:ln>
                <a:noFill/>
              </a:ln>
              <a:solidFill>
                <a:srgbClr val="000000"/>
              </a:solidFill>
              <a:effectLst/>
              <a:uFillTx/>
              <a:latin typeface="+mj-lt"/>
              <a:ea typeface="+mj-ea"/>
              <a:cs typeface="+mj-cs"/>
              <a:sym typeface="Calibri"/>
            </a:endParaRPr>
          </a:p>
        </p:txBody>
      </p:sp>
      <p:sp>
        <p:nvSpPr>
          <p:cNvPr id="6" name="CasellaDiTesto 5"/>
          <p:cNvSpPr txBox="1"/>
          <p:nvPr/>
        </p:nvSpPr>
        <p:spPr>
          <a:xfrm>
            <a:off x="4055106" y="5053002"/>
            <a:ext cx="3204592" cy="184665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LV (PDM)</a:t>
            </a:r>
          </a:p>
          <a:p>
            <a:pPr marL="0" marR="0" indent="0" algn="l" defTabSz="1828800" rtl="0" fontAlgn="auto" latinLnBrk="0" hangingPunct="0">
              <a:lnSpc>
                <a:spcPct val="100000"/>
              </a:lnSpc>
              <a:spcBef>
                <a:spcPts val="0"/>
              </a:spcBef>
              <a:spcAft>
                <a:spcPts val="0"/>
              </a:spcAft>
              <a:buClrTx/>
              <a:buSzTx/>
              <a:buFontTx/>
              <a:buNone/>
              <a:tabLst/>
            </a:pPr>
            <a:endParaRPr lang="it-IT" dirty="0"/>
          </a:p>
          <a:p>
            <a:pPr marL="0" marR="0" indent="0" algn="l" defTabSz="1828800" rtl="0" fontAlgn="auto" latinLnBrk="0" hangingPunct="0">
              <a:lnSpc>
                <a:spcPct val="100000"/>
              </a:lnSpc>
              <a:spcBef>
                <a:spcPts val="0"/>
              </a:spcBef>
              <a:spcAft>
                <a:spcPts val="0"/>
              </a:spcAft>
              <a:buClrTx/>
              <a:buSzTx/>
              <a:buFontTx/>
              <a:buNone/>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HV (</a:t>
            </a:r>
            <a:r>
              <a:rPr kumimoji="0" lang="it-IT" sz="3600" b="0" i="0" u="none" strike="noStrike" cap="none" spc="0" normalizeH="0" baseline="0" dirty="0" err="1" smtClean="0">
                <a:ln>
                  <a:noFill/>
                </a:ln>
                <a:solidFill>
                  <a:srgbClr val="000000"/>
                </a:solidFill>
                <a:effectLst/>
                <a:uFillTx/>
                <a:latin typeface="+mj-lt"/>
                <a:ea typeface="+mj-ea"/>
                <a:cs typeface="+mj-cs"/>
                <a:sym typeface="Calibri"/>
              </a:rPr>
              <a:t>Calibration</a:t>
            </a:r>
            <a:r>
              <a:rPr kumimoji="0" lang="it-IT" sz="3600" b="0" i="0" u="none" strike="noStrike" cap="none" spc="0" normalizeH="0" baseline="0" dirty="0" smtClean="0">
                <a:ln>
                  <a:noFill/>
                </a:ln>
                <a:solidFill>
                  <a:srgbClr val="000000"/>
                </a:solidFill>
                <a:effectLst/>
                <a:uFillTx/>
                <a:latin typeface="+mj-lt"/>
                <a:ea typeface="+mj-ea"/>
                <a:cs typeface="+mj-cs"/>
                <a:sym typeface="Calibri"/>
              </a:rPr>
              <a:t>)</a:t>
            </a:r>
            <a:endParaRPr kumimoji="0" lang="it-IT" sz="3600" b="0" i="0" u="none" strike="noStrike" cap="none" spc="0" normalizeH="0" baseline="0" dirty="0">
              <a:ln>
                <a:noFill/>
              </a:ln>
              <a:solidFill>
                <a:srgbClr val="000000"/>
              </a:solidFill>
              <a:effectLst/>
              <a:uFillTx/>
              <a:latin typeface="+mj-lt"/>
              <a:ea typeface="+mj-ea"/>
              <a:cs typeface="+mj-cs"/>
              <a:sym typeface="Calibri"/>
            </a:endParaRPr>
          </a:p>
        </p:txBody>
      </p:sp>
      <p:cxnSp>
        <p:nvCxnSpPr>
          <p:cNvPr id="8" name="Connettore 2 7"/>
          <p:cNvCxnSpPr/>
          <p:nvPr/>
        </p:nvCxnSpPr>
        <p:spPr>
          <a:xfrm flipV="1">
            <a:off x="3161830" y="5490742"/>
            <a:ext cx="893275" cy="485588"/>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0" name="Connettore 2 9"/>
          <p:cNvCxnSpPr/>
          <p:nvPr/>
        </p:nvCxnSpPr>
        <p:spPr>
          <a:xfrm>
            <a:off x="3161830" y="5976330"/>
            <a:ext cx="893275" cy="564279"/>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pic>
        <p:nvPicPr>
          <p:cNvPr id="18" name="Immagin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34528" y="2620184"/>
            <a:ext cx="10058400" cy="4697272"/>
          </a:xfrm>
          <a:prstGeom prst="rect">
            <a:avLst/>
          </a:prstGeom>
        </p:spPr>
      </p:pic>
      <p:pic>
        <p:nvPicPr>
          <p:cNvPr id="19" name="Immagin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34528" y="7959102"/>
            <a:ext cx="10058400" cy="4697272"/>
          </a:xfrm>
          <a:prstGeom prst="rect">
            <a:avLst/>
          </a:prstGeom>
        </p:spPr>
      </p:pic>
      <p:pic>
        <p:nvPicPr>
          <p:cNvPr id="20" name="Immagin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071" y="6895318"/>
            <a:ext cx="12336310" cy="5761056"/>
          </a:xfrm>
          <a:prstGeom prst="rect">
            <a:avLst/>
          </a:prstGeom>
        </p:spPr>
      </p:pic>
      <p:sp>
        <p:nvSpPr>
          <p:cNvPr id="21" name="Slide Number Placeholder 5">
            <a:extLst>
              <a:ext uri="{FF2B5EF4-FFF2-40B4-BE49-F238E27FC236}">
                <a16:creationId xmlns:a16="http://schemas.microsoft.com/office/drawing/2014/main" id="{8D07C000-2F57-4262-86A2-E9D7FF85CD3F}"/>
              </a:ext>
            </a:extLst>
          </p:cNvPr>
          <p:cNvSpPr>
            <a:spLocks noGrp="1"/>
          </p:cNvSpPr>
          <p:nvPr>
            <p:ph type="sldNum" sz="quarter" idx="2"/>
          </p:nvPr>
        </p:nvSpPr>
        <p:spPr>
          <a:xfrm>
            <a:off x="23097278" y="12800835"/>
            <a:ext cx="495650" cy="553996"/>
          </a:xfrm>
        </p:spPr>
        <p:txBody>
          <a:bodyPr/>
          <a:lstStyle/>
          <a:p>
            <a:r>
              <a:rPr lang="it-IT" dirty="0" smtClean="0"/>
              <a:t>20</a:t>
            </a:r>
            <a:endParaRPr lang="it-IT" dirty="0"/>
          </a:p>
        </p:txBody>
      </p:sp>
    </p:spTree>
    <p:extLst>
      <p:ext uri="{BB962C8B-B14F-4D97-AF65-F5344CB8AC3E}">
        <p14:creationId xmlns:p14="http://schemas.microsoft.com/office/powerpoint/2010/main" val="320433657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Effect transition="in" filter="fade">
                                      <p:cBhvr>
                                        <p:cTn id="11" dur="500"/>
                                        <p:tgtEl>
                                          <p:spTgt spid="5">
                                            <p:txEl>
                                              <p:pRg st="4" end="4"/>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magine 21">
            <a:extLst>
              <a:ext uri="{FF2B5EF4-FFF2-40B4-BE49-F238E27FC236}">
                <a16:creationId xmlns:a16="http://schemas.microsoft.com/office/drawing/2014/main" id="{59D40C92-1F1C-4563-A4DE-E7351CFD23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98127" y="6367182"/>
            <a:ext cx="10467935" cy="5895004"/>
          </a:xfrm>
          <a:prstGeom prst="rect">
            <a:avLst/>
          </a:prstGeom>
        </p:spPr>
      </p:pic>
      <p:sp>
        <p:nvSpPr>
          <p:cNvPr id="23" name="CasellaDiTesto 22">
            <a:extLst>
              <a:ext uri="{FF2B5EF4-FFF2-40B4-BE49-F238E27FC236}">
                <a16:creationId xmlns:a16="http://schemas.microsoft.com/office/drawing/2014/main" id="{1A572E3F-A980-4160-8D2A-535540669544}"/>
              </a:ext>
            </a:extLst>
          </p:cNvPr>
          <p:cNvSpPr txBox="1"/>
          <p:nvPr/>
        </p:nvSpPr>
        <p:spPr>
          <a:xfrm>
            <a:off x="13120863" y="8371809"/>
            <a:ext cx="1460779" cy="646331"/>
          </a:xfrm>
          <a:prstGeom prst="rect">
            <a:avLst/>
          </a:prstGeom>
          <a:noFill/>
        </p:spPr>
        <p:txBody>
          <a:bodyPr wrap="square" rtlCol="0">
            <a:spAutoFit/>
          </a:bodyPr>
          <a:lstStyle/>
          <a:p>
            <a:r>
              <a:rPr lang="it-IT" b="1" dirty="0">
                <a:solidFill>
                  <a:srgbClr val="FF0000"/>
                </a:solidFill>
              </a:rPr>
              <a:t>1 PPS</a:t>
            </a:r>
          </a:p>
        </p:txBody>
      </p:sp>
      <p:sp>
        <p:nvSpPr>
          <p:cNvPr id="24" name="CasellaDiTesto 23">
            <a:extLst>
              <a:ext uri="{FF2B5EF4-FFF2-40B4-BE49-F238E27FC236}">
                <a16:creationId xmlns:a16="http://schemas.microsoft.com/office/drawing/2014/main" id="{0AF0601B-0A67-4BEB-87A8-59DC17FB5A25}"/>
              </a:ext>
            </a:extLst>
          </p:cNvPr>
          <p:cNvSpPr txBox="1"/>
          <p:nvPr/>
        </p:nvSpPr>
        <p:spPr>
          <a:xfrm>
            <a:off x="14382604" y="8341536"/>
            <a:ext cx="2823747" cy="646331"/>
          </a:xfrm>
          <a:prstGeom prst="rect">
            <a:avLst/>
          </a:prstGeom>
          <a:noFill/>
        </p:spPr>
        <p:txBody>
          <a:bodyPr wrap="square" rtlCol="0">
            <a:spAutoFit/>
          </a:bodyPr>
          <a:lstStyle/>
          <a:p>
            <a:r>
              <a:rPr lang="it-IT" b="1" dirty="0">
                <a:solidFill>
                  <a:srgbClr val="FF0000"/>
                </a:solidFill>
              </a:rPr>
              <a:t>10MHz Clock</a:t>
            </a:r>
          </a:p>
        </p:txBody>
      </p:sp>
      <p:cxnSp>
        <p:nvCxnSpPr>
          <p:cNvPr id="25" name="Connettore 2 24">
            <a:extLst>
              <a:ext uri="{FF2B5EF4-FFF2-40B4-BE49-F238E27FC236}">
                <a16:creationId xmlns:a16="http://schemas.microsoft.com/office/drawing/2014/main" id="{66900594-E72A-4460-BF2E-E4EB7D0E375F}"/>
              </a:ext>
            </a:extLst>
          </p:cNvPr>
          <p:cNvCxnSpPr>
            <a:cxnSpLocks/>
          </p:cNvCxnSpPr>
          <p:nvPr/>
        </p:nvCxnSpPr>
        <p:spPr>
          <a:xfrm>
            <a:off x="13879509" y="8987867"/>
            <a:ext cx="64580" cy="3268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1D26E9DE-1098-4962-B0D2-EE78C6D0E12D}"/>
              </a:ext>
            </a:extLst>
          </p:cNvPr>
          <p:cNvCxnSpPr>
            <a:cxnSpLocks/>
          </p:cNvCxnSpPr>
          <p:nvPr/>
        </p:nvCxnSpPr>
        <p:spPr>
          <a:xfrm>
            <a:off x="14851084" y="8959980"/>
            <a:ext cx="49334" cy="3547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a:extLst>
              <a:ext uri="{FF2B5EF4-FFF2-40B4-BE49-F238E27FC236}">
                <a16:creationId xmlns:a16="http://schemas.microsoft.com/office/drawing/2014/main" id="{45C00111-AA2A-48F7-8C32-D73D86DF2265}"/>
              </a:ext>
            </a:extLst>
          </p:cNvPr>
          <p:cNvSpPr txBox="1"/>
          <p:nvPr/>
        </p:nvSpPr>
        <p:spPr>
          <a:xfrm>
            <a:off x="18984459" y="6455283"/>
            <a:ext cx="3477455" cy="646331"/>
          </a:xfrm>
          <a:prstGeom prst="rect">
            <a:avLst/>
          </a:prstGeom>
          <a:noFill/>
        </p:spPr>
        <p:txBody>
          <a:bodyPr wrap="square" rtlCol="0">
            <a:spAutoFit/>
          </a:bodyPr>
          <a:lstStyle/>
          <a:p>
            <a:r>
              <a:rPr lang="it-IT" b="1" dirty="0">
                <a:solidFill>
                  <a:srgbClr val="FFFF00"/>
                </a:solidFill>
              </a:rPr>
              <a:t>BEE Under test</a:t>
            </a:r>
          </a:p>
        </p:txBody>
      </p:sp>
      <p:cxnSp>
        <p:nvCxnSpPr>
          <p:cNvPr id="28" name="Connettore 2 27">
            <a:extLst>
              <a:ext uri="{FF2B5EF4-FFF2-40B4-BE49-F238E27FC236}">
                <a16:creationId xmlns:a16="http://schemas.microsoft.com/office/drawing/2014/main" id="{AE529E4C-84F1-47ED-80AD-20D470FF05A2}"/>
              </a:ext>
            </a:extLst>
          </p:cNvPr>
          <p:cNvCxnSpPr>
            <a:cxnSpLocks/>
          </p:cNvCxnSpPr>
          <p:nvPr/>
        </p:nvCxnSpPr>
        <p:spPr>
          <a:xfrm>
            <a:off x="20475269" y="6757280"/>
            <a:ext cx="49334" cy="35470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 name="Segnaposto testo 1"/>
          <p:cNvSpPr>
            <a:spLocks noGrp="1"/>
          </p:cNvSpPr>
          <p:nvPr>
            <p:ph type="body" sz="quarter" idx="21"/>
          </p:nvPr>
        </p:nvSpPr>
        <p:spPr>
          <a:xfrm>
            <a:off x="1847850" y="12800835"/>
            <a:ext cx="2120265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p:txBody>
          <a:bodyPr/>
          <a:lstStyle/>
          <a:p>
            <a:r>
              <a:rPr lang="it-IT" dirty="0" smtClean="0"/>
              <a:t>Camera </a:t>
            </a:r>
            <a:r>
              <a:rPr lang="it-IT" dirty="0" err="1" smtClean="0"/>
              <a:t>tests</a:t>
            </a:r>
            <a:endParaRPr lang="it-IT" dirty="0"/>
          </a:p>
        </p:txBody>
      </p:sp>
      <p:sp>
        <p:nvSpPr>
          <p:cNvPr id="4" name="CasellaDiTesto 3"/>
          <p:cNvSpPr txBox="1"/>
          <p:nvPr/>
        </p:nvSpPr>
        <p:spPr>
          <a:xfrm>
            <a:off x="918071" y="2489200"/>
            <a:ext cx="10596596" cy="757130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lang="it-IT" sz="4800" dirty="0" err="1" smtClean="0"/>
              <a:t>Electric</a:t>
            </a:r>
            <a:r>
              <a:rPr lang="it-IT" sz="4800" dirty="0" smtClean="0"/>
              <a:t> </a:t>
            </a:r>
            <a:r>
              <a:rPr lang="it-IT" sz="4800" dirty="0" err="1" smtClean="0"/>
              <a:t>tests</a:t>
            </a:r>
            <a:r>
              <a:rPr lang="it-IT" sz="4800" dirty="0" smtClean="0"/>
              <a:t> of the camera</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it-IT" sz="4800" b="0" i="0" u="none" strike="noStrike" cap="none" spc="0" normalizeH="0" baseline="0" dirty="0">
              <a:ln>
                <a:noFill/>
              </a:ln>
              <a:solidFill>
                <a:srgbClr val="000000"/>
              </a:solidFill>
              <a:effectLst/>
              <a:uFillTx/>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lang="it-IT" sz="4800" dirty="0" smtClean="0"/>
              <a:t>Startup of </a:t>
            </a:r>
            <a:r>
              <a:rPr lang="it-IT" sz="4800" dirty="0" err="1" smtClean="0"/>
              <a:t>each</a:t>
            </a:r>
            <a:r>
              <a:rPr lang="it-IT" sz="4800" dirty="0" smtClean="0"/>
              <a:t> </a:t>
            </a:r>
            <a:r>
              <a:rPr lang="it-IT" sz="4800" dirty="0" err="1" smtClean="0"/>
              <a:t>individual</a:t>
            </a:r>
            <a:r>
              <a:rPr lang="it-IT" sz="4800" dirty="0" smtClean="0"/>
              <a:t> </a:t>
            </a:r>
            <a:r>
              <a:rPr lang="it-IT" sz="4800" dirty="0" err="1" smtClean="0"/>
              <a:t>subsystem</a:t>
            </a:r>
            <a:endParaRPr lang="it-IT" sz="4800"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it-IT" sz="4800" b="0" i="0" u="none" strike="noStrike" cap="none" spc="0" normalizeH="0" baseline="0" dirty="0">
              <a:ln>
                <a:noFill/>
              </a:ln>
              <a:solidFill>
                <a:srgbClr val="000000"/>
              </a:solidFill>
              <a:effectLst/>
              <a:uFillTx/>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lang="it-IT" sz="4800"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it-IT" sz="4800" b="0" i="0" u="none" strike="noStrike" cap="none" spc="0" normalizeH="0" baseline="0" dirty="0">
              <a:ln>
                <a:noFill/>
              </a:ln>
              <a:solidFill>
                <a:srgbClr val="000000"/>
              </a:solidFill>
              <a:effectLst/>
              <a:uFillTx/>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lang="it-IT" sz="4800"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it-IT" sz="4800" b="0" i="0" u="none" strike="noStrike" cap="none" spc="0" normalizeH="0" baseline="0" dirty="0">
              <a:ln>
                <a:noFill/>
              </a:ln>
              <a:solidFill>
                <a:srgbClr val="000000"/>
              </a:solidFill>
              <a:effectLst/>
              <a:uFillTx/>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lang="it-IT" sz="4800"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kumimoji="0" lang="it-IT" sz="4800" b="0" i="0" u="none" strike="noStrike" cap="none" spc="0" normalizeH="0" baseline="0" dirty="0" err="1" smtClean="0">
                <a:ln>
                  <a:noFill/>
                </a:ln>
                <a:solidFill>
                  <a:srgbClr val="000000"/>
                </a:solidFill>
                <a:effectLst/>
                <a:uFillTx/>
                <a:sym typeface="Calibri"/>
              </a:rPr>
              <a:t>Calibration</a:t>
            </a:r>
            <a:r>
              <a:rPr kumimoji="0" lang="it-IT" sz="4800" b="0" i="0" u="none" strike="noStrike" cap="none" spc="0" normalizeH="0" baseline="0" dirty="0" smtClean="0">
                <a:ln>
                  <a:noFill/>
                </a:ln>
                <a:solidFill>
                  <a:srgbClr val="000000"/>
                </a:solidFill>
                <a:effectLst/>
                <a:uFillTx/>
                <a:sym typeface="Calibri"/>
              </a:rPr>
              <a:t> </a:t>
            </a:r>
            <a:r>
              <a:rPr kumimoji="0" lang="it-IT" sz="4800" b="0" i="0" u="none" strike="noStrike" cap="none" spc="0" normalizeH="0" baseline="0" dirty="0" err="1" smtClean="0">
                <a:ln>
                  <a:noFill/>
                </a:ln>
                <a:solidFill>
                  <a:srgbClr val="000000"/>
                </a:solidFill>
                <a:effectLst/>
                <a:uFillTx/>
                <a:sym typeface="Calibri"/>
              </a:rPr>
              <a:t>procedures</a:t>
            </a:r>
            <a:r>
              <a:rPr kumimoji="0" lang="it-IT" sz="4800" b="0" i="0" u="none" strike="noStrike" cap="none" spc="0" normalizeH="0" baseline="0" dirty="0" smtClean="0">
                <a:ln>
                  <a:noFill/>
                </a:ln>
                <a:solidFill>
                  <a:srgbClr val="000000"/>
                </a:solidFill>
                <a:effectLst/>
                <a:uFillTx/>
                <a:sym typeface="Calibri"/>
              </a:rPr>
              <a:t> (for </a:t>
            </a:r>
            <a:r>
              <a:rPr kumimoji="0" lang="it-IT" sz="4800" b="0" i="0" u="none" strike="noStrike" cap="none" spc="0" normalizeH="0" baseline="0" dirty="0" err="1" smtClean="0">
                <a:ln>
                  <a:noFill/>
                </a:ln>
                <a:solidFill>
                  <a:srgbClr val="000000"/>
                </a:solidFill>
                <a:effectLst/>
                <a:uFillTx/>
                <a:sym typeface="Calibri"/>
              </a:rPr>
              <a:t>validation</a:t>
            </a:r>
            <a:r>
              <a:rPr kumimoji="0" lang="it-IT" sz="4800" b="0" i="0" u="none" strike="noStrike" cap="none" spc="0" normalizeH="0" baseline="0" dirty="0" smtClean="0">
                <a:ln>
                  <a:noFill/>
                </a:ln>
                <a:solidFill>
                  <a:srgbClr val="000000"/>
                </a:solidFill>
                <a:effectLst/>
                <a:uFillTx/>
                <a:sym typeface="Calibri"/>
              </a:rPr>
              <a:t>)</a:t>
            </a:r>
          </a:p>
        </p:txBody>
      </p:sp>
      <p:sp>
        <p:nvSpPr>
          <p:cNvPr id="11" name="CasellaDiTesto 10"/>
          <p:cNvSpPr txBox="1"/>
          <p:nvPr/>
        </p:nvSpPr>
        <p:spPr>
          <a:xfrm>
            <a:off x="1515901" y="4889855"/>
            <a:ext cx="11857525" cy="35086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Back</a:t>
            </a:r>
            <a:r>
              <a:rPr kumimoji="0" lang="it-IT" sz="3600" b="0" i="0" u="none" strike="noStrike" cap="none" spc="0" normalizeH="0" dirty="0" smtClean="0">
                <a:ln>
                  <a:noFill/>
                </a:ln>
                <a:solidFill>
                  <a:srgbClr val="000000"/>
                </a:solidFill>
                <a:effectLst/>
                <a:uFillTx/>
                <a:latin typeface="+mj-lt"/>
                <a:ea typeface="+mj-ea"/>
                <a:cs typeface="+mj-cs"/>
                <a:sym typeface="Calibri"/>
              </a:rPr>
              <a:t> End </a:t>
            </a:r>
            <a:r>
              <a:rPr kumimoji="0" lang="it-IT" sz="3600" b="0" i="0" u="none" strike="noStrike" cap="none" spc="0" normalizeH="0" dirty="0" err="1" smtClean="0">
                <a:ln>
                  <a:noFill/>
                </a:ln>
                <a:solidFill>
                  <a:srgbClr val="000000"/>
                </a:solidFill>
                <a:effectLst/>
                <a:uFillTx/>
                <a:latin typeface="+mj-lt"/>
                <a:ea typeface="+mj-ea"/>
                <a:cs typeface="+mj-cs"/>
                <a:sym typeface="Calibri"/>
              </a:rPr>
              <a:t>Electronics</a:t>
            </a:r>
            <a:endParaRPr kumimoji="0" lang="it-IT" sz="3600" b="0" i="0" u="none" strike="noStrike" cap="none" spc="0" normalizeH="0" baseline="0" dirty="0" smtClean="0">
              <a:ln>
                <a:noFill/>
              </a:ln>
              <a:solidFill>
                <a:srgbClr val="000000"/>
              </a:solidFill>
              <a:effectLst/>
              <a:uFillTx/>
              <a:latin typeface="+mj-lt"/>
              <a:ea typeface="+mj-ea"/>
              <a:cs typeface="+mj-cs"/>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Thermal Control System</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lang="it-IT" dirty="0" smtClean="0"/>
              <a:t>Voltage Distribution </a:t>
            </a:r>
            <a:r>
              <a:rPr lang="it-IT" dirty="0" err="1" smtClean="0"/>
              <a:t>Boards</a:t>
            </a:r>
            <a:endParaRPr lang="it-IT"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lang="it-IT" dirty="0" err="1" smtClean="0"/>
              <a:t>Photon</a:t>
            </a:r>
            <a:r>
              <a:rPr lang="it-IT" dirty="0" smtClean="0"/>
              <a:t> </a:t>
            </a:r>
            <a:r>
              <a:rPr lang="it-IT" dirty="0" err="1" smtClean="0"/>
              <a:t>Detection</a:t>
            </a:r>
            <a:r>
              <a:rPr lang="it-IT" dirty="0" smtClean="0"/>
              <a:t> </a:t>
            </a:r>
            <a:r>
              <a:rPr lang="it-IT" dirty="0" err="1" smtClean="0"/>
              <a:t>Modules</a:t>
            </a:r>
            <a:endParaRPr lang="it-IT"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lang="it-IT" dirty="0" err="1" smtClean="0"/>
              <a:t>Focal</a:t>
            </a:r>
            <a:r>
              <a:rPr lang="it-IT" dirty="0" smtClean="0"/>
              <a:t> </a:t>
            </a:r>
            <a:r>
              <a:rPr lang="it-IT" dirty="0" err="1" smtClean="0"/>
              <a:t>Plane</a:t>
            </a:r>
            <a:endParaRPr lang="it-IT" dirty="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kumimoji="0" lang="it-IT" sz="3600" b="0" i="0" u="none" strike="noStrike" cap="none" spc="0" normalizeH="0" baseline="0" dirty="0" err="1" smtClean="0">
                <a:ln>
                  <a:noFill/>
                </a:ln>
                <a:solidFill>
                  <a:srgbClr val="000000"/>
                </a:solidFill>
                <a:effectLst/>
                <a:uFillTx/>
                <a:latin typeface="+mj-lt"/>
                <a:ea typeface="+mj-ea"/>
                <a:cs typeface="+mj-cs"/>
                <a:sym typeface="Calibri"/>
              </a:rPr>
              <a:t>Calibration</a:t>
            </a:r>
            <a:r>
              <a:rPr kumimoji="0" lang="it-IT" sz="3600" b="0" i="0" u="none" strike="noStrike" cap="none" spc="0" normalizeH="0" baseline="0" dirty="0" smtClean="0">
                <a:ln>
                  <a:noFill/>
                </a:ln>
                <a:solidFill>
                  <a:srgbClr val="000000"/>
                </a:solidFill>
                <a:effectLst/>
                <a:uFillTx/>
                <a:latin typeface="+mj-lt"/>
                <a:ea typeface="+mj-ea"/>
                <a:cs typeface="+mj-cs"/>
                <a:sym typeface="Calibri"/>
              </a:rPr>
              <a:t> System</a:t>
            </a:r>
          </a:p>
        </p:txBody>
      </p:sp>
      <p:sp>
        <p:nvSpPr>
          <p:cNvPr id="12" name="CasellaDiTesto 11"/>
          <p:cNvSpPr txBox="1"/>
          <p:nvPr/>
        </p:nvSpPr>
        <p:spPr>
          <a:xfrm>
            <a:off x="8624047" y="6629541"/>
            <a:ext cx="8208613" cy="212365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Dark</a:t>
            </a:r>
          </a:p>
          <a:p>
            <a:pPr marL="0" marR="0" indent="0" algn="l" defTabSz="1828800" rtl="0" fontAlgn="auto" latinLnBrk="0" hangingPunct="0">
              <a:lnSpc>
                <a:spcPct val="100000"/>
              </a:lnSpc>
              <a:spcBef>
                <a:spcPts val="0"/>
              </a:spcBef>
              <a:spcAft>
                <a:spcPts val="0"/>
              </a:spcAft>
              <a:buClrTx/>
              <a:buSzTx/>
              <a:buFontTx/>
              <a:buNone/>
              <a:tabLst/>
            </a:pPr>
            <a:endParaRPr lang="it-IT" sz="1800" dirty="0"/>
          </a:p>
          <a:p>
            <a:pPr marL="0" marR="0" indent="0" algn="l" defTabSz="1828800" rtl="0" fontAlgn="auto" latinLnBrk="0" hangingPunct="0">
              <a:lnSpc>
                <a:spcPct val="100000"/>
              </a:lnSpc>
              <a:spcBef>
                <a:spcPts val="0"/>
              </a:spcBef>
              <a:spcAft>
                <a:spcPts val="0"/>
              </a:spcAft>
              <a:buClrTx/>
              <a:buSzTx/>
              <a:buFontTx/>
              <a:buNone/>
              <a:tabLst/>
            </a:pPr>
            <a:r>
              <a:rPr kumimoji="0" lang="it-IT" sz="3600" b="0" i="0" u="none" strike="noStrike" cap="none" spc="0" normalizeH="0" baseline="0" dirty="0" err="1" smtClean="0">
                <a:ln>
                  <a:noFill/>
                </a:ln>
                <a:solidFill>
                  <a:srgbClr val="000000"/>
                </a:solidFill>
                <a:effectLst/>
                <a:uFillTx/>
                <a:latin typeface="+mj-lt"/>
                <a:ea typeface="+mj-ea"/>
                <a:cs typeface="+mj-cs"/>
                <a:sym typeface="Calibri"/>
              </a:rPr>
              <a:t>Continuous</a:t>
            </a:r>
            <a:r>
              <a:rPr kumimoji="0" lang="it-IT" sz="3600" b="0" i="0" u="none" strike="noStrike" cap="none" spc="0" normalizeH="0" baseline="0" dirty="0" smtClean="0">
                <a:ln>
                  <a:noFill/>
                </a:ln>
                <a:solidFill>
                  <a:srgbClr val="000000"/>
                </a:solidFill>
                <a:effectLst/>
                <a:uFillTx/>
                <a:latin typeface="+mj-lt"/>
                <a:ea typeface="+mj-ea"/>
                <a:cs typeface="+mj-cs"/>
                <a:sym typeface="Calibri"/>
              </a:rPr>
              <a:t> Light (LED)</a:t>
            </a:r>
          </a:p>
          <a:p>
            <a:pPr marL="0" marR="0" indent="0" algn="l" defTabSz="1828800" rtl="0" fontAlgn="auto" latinLnBrk="0" hangingPunct="0">
              <a:lnSpc>
                <a:spcPct val="100000"/>
              </a:lnSpc>
              <a:spcBef>
                <a:spcPts val="0"/>
              </a:spcBef>
              <a:spcAft>
                <a:spcPts val="0"/>
              </a:spcAft>
              <a:buClrTx/>
              <a:buSzTx/>
              <a:buFontTx/>
              <a:buNone/>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with a </a:t>
            </a:r>
            <a:r>
              <a:rPr kumimoji="0" lang="it-IT" sz="3600" b="0" i="0" u="none" strike="noStrike" cap="none" spc="0" normalizeH="0" baseline="0" dirty="0" err="1" smtClean="0">
                <a:ln>
                  <a:noFill/>
                </a:ln>
                <a:solidFill>
                  <a:srgbClr val="000000"/>
                </a:solidFill>
                <a:effectLst/>
                <a:uFillTx/>
                <a:latin typeface="+mj-lt"/>
                <a:ea typeface="+mj-ea"/>
                <a:cs typeface="+mj-cs"/>
                <a:sym typeface="Calibri"/>
              </a:rPr>
              <a:t>specific</a:t>
            </a:r>
            <a:r>
              <a:rPr kumimoji="0" lang="it-IT" sz="3600" b="0" i="0" u="none" strike="noStrike" cap="none" spc="0" normalizeH="0" baseline="0" dirty="0" smtClean="0">
                <a:ln>
                  <a:noFill/>
                </a:ln>
                <a:solidFill>
                  <a:srgbClr val="000000"/>
                </a:solidFill>
                <a:effectLst/>
                <a:uFillTx/>
                <a:latin typeface="+mj-lt"/>
                <a:ea typeface="+mj-ea"/>
                <a:cs typeface="+mj-cs"/>
                <a:sym typeface="Calibri"/>
              </a:rPr>
              <a:t> </a:t>
            </a:r>
            <a:r>
              <a:rPr kumimoji="0" lang="it-IT" sz="3600" b="0" i="0" u="none" strike="noStrike" cap="none" spc="0" normalizeH="0" baseline="0" dirty="0" err="1" smtClean="0">
                <a:ln>
                  <a:noFill/>
                </a:ln>
                <a:solidFill>
                  <a:srgbClr val="000000"/>
                </a:solidFill>
                <a:effectLst/>
                <a:uFillTx/>
                <a:latin typeface="+mj-lt"/>
                <a:ea typeface="+mj-ea"/>
                <a:cs typeface="+mj-cs"/>
                <a:sym typeface="Calibri"/>
              </a:rPr>
              <a:t>tool</a:t>
            </a:r>
            <a:endParaRPr kumimoji="0" lang="it-IT" sz="3600" b="0" i="0" u="none" strike="noStrike" cap="none" spc="0" normalizeH="0" baseline="0" dirty="0">
              <a:ln>
                <a:noFill/>
              </a:ln>
              <a:solidFill>
                <a:srgbClr val="000000"/>
              </a:solidFill>
              <a:effectLst/>
              <a:uFillTx/>
              <a:latin typeface="+mj-lt"/>
              <a:ea typeface="+mj-ea"/>
              <a:cs typeface="+mj-cs"/>
              <a:sym typeface="Calibri"/>
            </a:endParaRPr>
          </a:p>
        </p:txBody>
      </p:sp>
      <p:cxnSp>
        <p:nvCxnSpPr>
          <p:cNvPr id="13" name="Connettore 2 12"/>
          <p:cNvCxnSpPr/>
          <p:nvPr/>
        </p:nvCxnSpPr>
        <p:spPr>
          <a:xfrm flipV="1">
            <a:off x="4446494" y="7029045"/>
            <a:ext cx="4177553" cy="485588"/>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4" name="Connettore 2 13"/>
          <p:cNvCxnSpPr/>
          <p:nvPr/>
        </p:nvCxnSpPr>
        <p:spPr>
          <a:xfrm>
            <a:off x="4446494" y="7514633"/>
            <a:ext cx="4177553" cy="52913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19" name="CasellaDiTesto 18"/>
          <p:cNvSpPr txBox="1"/>
          <p:nvPr/>
        </p:nvSpPr>
        <p:spPr>
          <a:xfrm>
            <a:off x="1515901" y="10060501"/>
            <a:ext cx="11857525" cy="240065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Temperature</a:t>
            </a:r>
            <a:r>
              <a:rPr kumimoji="0" lang="it-IT" sz="3600" b="0" i="0" u="none" strike="noStrike" cap="none" spc="0" normalizeH="0" dirty="0" smtClean="0">
                <a:ln>
                  <a:noFill/>
                </a:ln>
                <a:solidFill>
                  <a:srgbClr val="000000"/>
                </a:solidFill>
                <a:effectLst/>
                <a:uFillTx/>
                <a:latin typeface="+mj-lt"/>
                <a:ea typeface="+mj-ea"/>
                <a:cs typeface="+mj-cs"/>
                <a:sym typeface="Calibri"/>
              </a:rPr>
              <a:t> </a:t>
            </a:r>
            <a:r>
              <a:rPr kumimoji="0" lang="it-IT" sz="3600" b="0" i="0" u="none" strike="noStrike" cap="none" spc="0" normalizeH="0" dirty="0" err="1" smtClean="0">
                <a:ln>
                  <a:noFill/>
                </a:ln>
                <a:solidFill>
                  <a:srgbClr val="000000"/>
                </a:solidFill>
                <a:effectLst/>
                <a:uFillTx/>
                <a:latin typeface="+mj-lt"/>
                <a:ea typeface="+mj-ea"/>
                <a:cs typeface="+mj-cs"/>
                <a:sym typeface="Calibri"/>
              </a:rPr>
              <a:t>sensor</a:t>
            </a:r>
            <a:r>
              <a:rPr lang="it-IT" dirty="0" err="1" smtClean="0"/>
              <a:t>s</a:t>
            </a:r>
            <a:r>
              <a:rPr lang="it-IT" dirty="0" smtClean="0"/>
              <a:t> </a:t>
            </a:r>
            <a:r>
              <a:rPr lang="it-IT" dirty="0" err="1" smtClean="0"/>
              <a:t>calibration</a:t>
            </a:r>
            <a:endParaRPr lang="it-IT"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kumimoji="0" lang="it-IT" sz="3600" b="0" i="0" u="none" strike="noStrike" cap="none" spc="0" normalizeH="0" baseline="0" dirty="0" smtClean="0">
                <a:ln>
                  <a:noFill/>
                </a:ln>
                <a:solidFill>
                  <a:srgbClr val="000000"/>
                </a:solidFill>
                <a:effectLst/>
                <a:uFillTx/>
                <a:latin typeface="+mj-lt"/>
                <a:ea typeface="+mj-ea"/>
                <a:cs typeface="+mj-cs"/>
                <a:sym typeface="Calibri"/>
              </a:rPr>
              <a:t>Break</a:t>
            </a:r>
            <a:r>
              <a:rPr lang="it-IT" dirty="0" smtClean="0"/>
              <a:t>down Voltage</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kumimoji="0" lang="it-IT" sz="3600" b="0" i="0" u="none" strike="noStrike" cap="none" spc="0" normalizeH="0" baseline="0" dirty="0" err="1" smtClean="0">
                <a:ln>
                  <a:noFill/>
                </a:ln>
                <a:solidFill>
                  <a:srgbClr val="000000"/>
                </a:solidFill>
                <a:effectLst/>
                <a:uFillTx/>
                <a:latin typeface="+mj-lt"/>
                <a:ea typeface="+mj-ea"/>
                <a:cs typeface="+mj-cs"/>
                <a:sym typeface="Calibri"/>
              </a:rPr>
              <a:t>Staircase</a:t>
            </a:r>
            <a:r>
              <a:rPr kumimoji="0" lang="it-IT" sz="3600" b="0" i="0" u="none" strike="noStrike" cap="none" spc="0" normalizeH="0" baseline="0" dirty="0" smtClean="0">
                <a:ln>
                  <a:noFill/>
                </a:ln>
                <a:solidFill>
                  <a:srgbClr val="000000"/>
                </a:solidFill>
                <a:effectLst/>
                <a:uFillTx/>
                <a:latin typeface="+mj-lt"/>
                <a:ea typeface="+mj-ea"/>
                <a:cs typeface="+mj-cs"/>
                <a:sym typeface="Calibri"/>
              </a:rPr>
              <a:t> </a:t>
            </a:r>
            <a:r>
              <a:rPr kumimoji="0" lang="it-IT" sz="3600" b="0" i="0" u="none" strike="noStrike" cap="none" spc="0" normalizeH="0" baseline="0" dirty="0" err="1" smtClean="0">
                <a:ln>
                  <a:noFill/>
                </a:ln>
                <a:solidFill>
                  <a:srgbClr val="000000"/>
                </a:solidFill>
                <a:effectLst/>
                <a:uFillTx/>
                <a:latin typeface="+mj-lt"/>
                <a:ea typeface="+mj-ea"/>
                <a:cs typeface="+mj-cs"/>
                <a:sym typeface="Calibri"/>
              </a:rPr>
              <a:t>curves</a:t>
            </a:r>
            <a:endParaRPr kumimoji="0" lang="it-IT" sz="3600" b="0" i="0" u="none" strike="noStrike" cap="none" spc="0" normalizeH="0" baseline="0" dirty="0" smtClean="0">
              <a:ln>
                <a:noFill/>
              </a:ln>
              <a:solidFill>
                <a:srgbClr val="000000"/>
              </a:solidFill>
              <a:effectLst/>
              <a:uFillTx/>
              <a:latin typeface="+mj-lt"/>
              <a:ea typeface="+mj-ea"/>
              <a:cs typeface="+mj-cs"/>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v"/>
              <a:tabLst/>
            </a:pPr>
            <a:r>
              <a:rPr lang="it-IT" dirty="0" err="1" smtClean="0"/>
              <a:t>Pulse</a:t>
            </a:r>
            <a:r>
              <a:rPr lang="it-IT" dirty="0" smtClean="0"/>
              <a:t> </a:t>
            </a:r>
            <a:r>
              <a:rPr lang="it-IT" dirty="0" err="1" smtClean="0"/>
              <a:t>Height</a:t>
            </a:r>
            <a:r>
              <a:rPr lang="it-IT" dirty="0" smtClean="0"/>
              <a:t> Distribution </a:t>
            </a:r>
            <a:r>
              <a:rPr lang="it-IT" dirty="0" err="1" smtClean="0"/>
              <a:t>curves</a:t>
            </a:r>
            <a:endParaRPr lang="it-IT" dirty="0" smtClean="0"/>
          </a:p>
        </p:txBody>
      </p:sp>
      <p:sp>
        <p:nvSpPr>
          <p:cNvPr id="20" name="CasellaDiTesto 19"/>
          <p:cNvSpPr txBox="1"/>
          <p:nvPr/>
        </p:nvSpPr>
        <p:spPr>
          <a:xfrm>
            <a:off x="13373426" y="2489199"/>
            <a:ext cx="10596596" cy="387798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lang="it-IT" sz="4800" dirty="0" smtClean="0"/>
              <a:t>Light-tight </a:t>
            </a:r>
            <a:r>
              <a:rPr lang="it-IT" sz="4800" dirty="0" err="1" smtClean="0"/>
              <a:t>LIDs</a:t>
            </a:r>
            <a:r>
              <a:rPr lang="it-IT" sz="4800" dirty="0" smtClean="0"/>
              <a:t> </a:t>
            </a:r>
            <a:r>
              <a:rPr lang="it-IT" sz="4800" dirty="0" err="1" smtClean="0"/>
              <a:t>tests</a:t>
            </a:r>
            <a:endParaRPr lang="it-IT" sz="4800" dirty="0" smtClean="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it-IT" sz="4800" b="0" i="0" u="none" strike="noStrike" cap="none" spc="0" normalizeH="0" baseline="0" dirty="0">
              <a:ln>
                <a:noFill/>
              </a:ln>
              <a:solidFill>
                <a:srgbClr val="000000"/>
              </a:solidFill>
              <a:effectLst/>
              <a:uFillTx/>
              <a:sym typeface="Calibri"/>
            </a:endParaRP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lang="it-IT" sz="4800" dirty="0" err="1" smtClean="0"/>
              <a:t>LIDs</a:t>
            </a:r>
            <a:r>
              <a:rPr lang="it-IT" sz="4800" dirty="0" smtClean="0"/>
              <a:t> </a:t>
            </a:r>
            <a:r>
              <a:rPr lang="it-IT" sz="4800" dirty="0" err="1" smtClean="0"/>
              <a:t>mechanical</a:t>
            </a:r>
            <a:r>
              <a:rPr lang="it-IT" sz="4800" dirty="0" smtClean="0"/>
              <a:t> stress test</a:t>
            </a:r>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endParaRPr lang="it-IT" sz="4800" dirty="0"/>
          </a:p>
          <a:p>
            <a:pPr marL="571500" marR="0" indent="-571500" algn="l" defTabSz="1828800" rtl="0" fontAlgn="auto" latinLnBrk="0" hangingPunct="0">
              <a:lnSpc>
                <a:spcPct val="100000"/>
              </a:lnSpc>
              <a:spcBef>
                <a:spcPts val="0"/>
              </a:spcBef>
              <a:spcAft>
                <a:spcPts val="0"/>
              </a:spcAft>
              <a:buClrTx/>
              <a:buSzTx/>
              <a:buFont typeface="Wingdings" panose="05000000000000000000" pitchFamily="2" charset="2"/>
              <a:buChar char="Ø"/>
              <a:tabLst/>
            </a:pPr>
            <a:r>
              <a:rPr lang="it-IT" sz="4800" dirty="0" smtClean="0"/>
              <a:t>Water </a:t>
            </a:r>
            <a:r>
              <a:rPr lang="it-IT" sz="4800" dirty="0" err="1" smtClean="0"/>
              <a:t>tightness</a:t>
            </a:r>
            <a:r>
              <a:rPr lang="it-IT" sz="4800" dirty="0" smtClean="0"/>
              <a:t> test of the camera</a:t>
            </a:r>
          </a:p>
        </p:txBody>
      </p:sp>
      <p:sp>
        <p:nvSpPr>
          <p:cNvPr id="18" name="Slide Number Placeholder 5">
            <a:extLst>
              <a:ext uri="{FF2B5EF4-FFF2-40B4-BE49-F238E27FC236}">
                <a16:creationId xmlns:a16="http://schemas.microsoft.com/office/drawing/2014/main" id="{8D07C000-2F57-4262-86A2-E9D7FF85CD3F}"/>
              </a:ext>
            </a:extLst>
          </p:cNvPr>
          <p:cNvSpPr>
            <a:spLocks noGrp="1"/>
          </p:cNvSpPr>
          <p:nvPr>
            <p:ph type="sldNum" sz="quarter" idx="2"/>
          </p:nvPr>
        </p:nvSpPr>
        <p:spPr>
          <a:xfrm>
            <a:off x="23097278" y="12800835"/>
            <a:ext cx="495650" cy="553996"/>
          </a:xfrm>
        </p:spPr>
        <p:txBody>
          <a:bodyPr/>
          <a:lstStyle/>
          <a:p>
            <a:r>
              <a:rPr lang="it-IT" dirty="0" smtClean="0"/>
              <a:t>21</a:t>
            </a:r>
            <a:endParaRPr lang="it-IT" dirty="0"/>
          </a:p>
        </p:txBody>
      </p:sp>
      <p:sp>
        <p:nvSpPr>
          <p:cNvPr id="5" name="CasellaDiTesto 4"/>
          <p:cNvSpPr txBox="1"/>
          <p:nvPr/>
        </p:nvSpPr>
        <p:spPr>
          <a:xfrm>
            <a:off x="14373598" y="12143737"/>
            <a:ext cx="7981950" cy="67710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smtClean="0">
                <a:ln>
                  <a:noFill/>
                </a:ln>
                <a:solidFill>
                  <a:srgbClr val="000000"/>
                </a:solidFill>
                <a:effectLst/>
                <a:uFillTx/>
                <a:latin typeface="+mj-lt"/>
                <a:ea typeface="+mj-ea"/>
                <a:cs typeface="+mj-cs"/>
                <a:sym typeface="Calibri"/>
              </a:rPr>
              <a:t>Test </a:t>
            </a:r>
            <a:r>
              <a:rPr kumimoji="0" lang="it-IT" sz="3200" b="1" i="0" u="none" strike="noStrike" cap="none" spc="0" normalizeH="0" baseline="0" dirty="0" err="1" smtClean="0">
                <a:ln>
                  <a:noFill/>
                </a:ln>
                <a:solidFill>
                  <a:srgbClr val="000000"/>
                </a:solidFill>
                <a:effectLst/>
                <a:uFillTx/>
                <a:latin typeface="+mj-lt"/>
                <a:ea typeface="+mj-ea"/>
                <a:cs typeface="+mj-cs"/>
                <a:sym typeface="Calibri"/>
              </a:rPr>
              <a:t>equipment</a:t>
            </a:r>
            <a:r>
              <a:rPr kumimoji="0" lang="it-IT" sz="3200" b="1" i="0" u="none" strike="noStrike" cap="none" spc="0" normalizeH="0" baseline="0" dirty="0" smtClean="0">
                <a:ln>
                  <a:noFill/>
                </a:ln>
                <a:solidFill>
                  <a:srgbClr val="000000"/>
                </a:solidFill>
                <a:effectLst/>
                <a:uFillTx/>
                <a:latin typeface="+mj-lt"/>
                <a:ea typeface="+mj-ea"/>
                <a:cs typeface="+mj-cs"/>
                <a:sym typeface="Calibri"/>
              </a:rPr>
              <a:t> for the VDB </a:t>
            </a:r>
            <a:r>
              <a:rPr kumimoji="0" lang="it-IT" sz="3200" b="1" i="0" u="none" strike="noStrike" cap="none" spc="0" normalizeH="0" baseline="0" dirty="0" err="1" smtClean="0">
                <a:ln>
                  <a:noFill/>
                </a:ln>
                <a:solidFill>
                  <a:srgbClr val="000000"/>
                </a:solidFill>
                <a:effectLst/>
                <a:uFillTx/>
                <a:latin typeface="+mj-lt"/>
                <a:ea typeface="+mj-ea"/>
                <a:cs typeface="+mj-cs"/>
                <a:sym typeface="Calibri"/>
              </a:rPr>
              <a:t>subsystem</a:t>
            </a:r>
            <a:endParaRPr kumimoji="0" lang="it-IT" sz="3200" b="1" i="0" u="none" strike="noStrike" cap="none" spc="0" normalizeH="0" baseline="0" dirty="0">
              <a:ln>
                <a:noFill/>
              </a:ln>
              <a:solidFill>
                <a:srgbClr val="000000"/>
              </a:solidFill>
              <a:effectLst/>
              <a:uFillTx/>
              <a:latin typeface="+mj-lt"/>
              <a:ea typeface="+mj-ea"/>
              <a:cs typeface="+mj-cs"/>
              <a:sym typeface="Calibri"/>
            </a:endParaRPr>
          </a:p>
        </p:txBody>
      </p:sp>
      <p:pic>
        <p:nvPicPr>
          <p:cNvPr id="6" name="20211124_15211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889966" y="6367182"/>
            <a:ext cx="11576096" cy="6511554"/>
          </a:xfrm>
          <a:prstGeom prst="rect">
            <a:avLst/>
          </a:prstGeom>
        </p:spPr>
      </p:pic>
      <p:pic>
        <p:nvPicPr>
          <p:cNvPr id="8" name="Immagin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9099" y="2504612"/>
            <a:ext cx="7780593" cy="10374124"/>
          </a:xfrm>
          <a:prstGeom prst="rect">
            <a:avLst/>
          </a:prstGeom>
        </p:spPr>
      </p:pic>
    </p:spTree>
    <p:extLst>
      <p:ext uri="{BB962C8B-B14F-4D97-AF65-F5344CB8AC3E}">
        <p14:creationId xmlns:p14="http://schemas.microsoft.com/office/powerpoint/2010/main" val="33043606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4">
                                            <p:txEl>
                                              <p:pRg st="2" end="2"/>
                                            </p:txEl>
                                          </p:spTgt>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0"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10"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par>
                          <p:cTn id="39" fill="hold">
                            <p:stCondLst>
                              <p:cond delay="2000"/>
                            </p:stCondLst>
                            <p:childTnLst>
                              <p:par>
                                <p:cTn id="40" presetID="10" presetClass="entr" presetSubtype="0" fill="hold" nodeType="after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animEffect transition="in" filter="fade">
                                      <p:cBhvr>
                                        <p:cTn id="42" dur="500"/>
                                        <p:tgtEl>
                                          <p:spTgt spid="11">
                                            <p:txEl>
                                              <p:pRg st="1" end="1"/>
                                            </p:txEl>
                                          </p:spTgt>
                                        </p:tgtEl>
                                      </p:cBhvr>
                                    </p:animEffect>
                                  </p:childTnLst>
                                </p:cTn>
                              </p:par>
                            </p:childTnLst>
                          </p:cTn>
                        </p:par>
                        <p:par>
                          <p:cTn id="43" fill="hold">
                            <p:stCondLst>
                              <p:cond delay="2500"/>
                            </p:stCondLst>
                            <p:childTnLst>
                              <p:par>
                                <p:cTn id="44" presetID="10" presetClass="entr" presetSubtype="0" fill="hold" nodeType="afterEffect">
                                  <p:stCondLst>
                                    <p:cond delay="0"/>
                                  </p:stCondLst>
                                  <p:childTnLst>
                                    <p:set>
                                      <p:cBhvr>
                                        <p:cTn id="45" dur="1" fill="hold">
                                          <p:stCondLst>
                                            <p:cond delay="0"/>
                                          </p:stCondLst>
                                        </p:cTn>
                                        <p:tgtEl>
                                          <p:spTgt spid="11">
                                            <p:txEl>
                                              <p:pRg st="2" end="2"/>
                                            </p:txEl>
                                          </p:spTgt>
                                        </p:tgtEl>
                                        <p:attrNameLst>
                                          <p:attrName>style.visibility</p:attrName>
                                        </p:attrNameLst>
                                      </p:cBhvr>
                                      <p:to>
                                        <p:strVal val="visible"/>
                                      </p:to>
                                    </p:set>
                                    <p:animEffect transition="in" filter="fade">
                                      <p:cBhvr>
                                        <p:cTn id="46" dur="500"/>
                                        <p:tgtEl>
                                          <p:spTgt spid="11">
                                            <p:txEl>
                                              <p:pRg st="2" end="2"/>
                                            </p:txEl>
                                          </p:spTgt>
                                        </p:tgtEl>
                                      </p:cBhvr>
                                    </p:animEffect>
                                  </p:childTnLst>
                                </p:cTn>
                              </p:par>
                            </p:childTnLst>
                          </p:cTn>
                        </p:par>
                        <p:par>
                          <p:cTn id="47" fill="hold">
                            <p:stCondLst>
                              <p:cond delay="3000"/>
                            </p:stCondLst>
                            <p:childTnLst>
                              <p:par>
                                <p:cTn id="48" presetID="10" presetClass="entr" presetSubtype="0" fill="hold" nodeType="afterEffect">
                                  <p:stCondLst>
                                    <p:cond delay="0"/>
                                  </p:stCondLst>
                                  <p:childTnLst>
                                    <p:set>
                                      <p:cBhvr>
                                        <p:cTn id="49" dur="1" fill="hold">
                                          <p:stCondLst>
                                            <p:cond delay="0"/>
                                          </p:stCondLst>
                                        </p:cTn>
                                        <p:tgtEl>
                                          <p:spTgt spid="11">
                                            <p:txEl>
                                              <p:pRg st="3" end="3"/>
                                            </p:txEl>
                                          </p:spTgt>
                                        </p:tgtEl>
                                        <p:attrNameLst>
                                          <p:attrName>style.visibility</p:attrName>
                                        </p:attrNameLst>
                                      </p:cBhvr>
                                      <p:to>
                                        <p:strVal val="visible"/>
                                      </p:to>
                                    </p:set>
                                    <p:animEffect transition="in" filter="fade">
                                      <p:cBhvr>
                                        <p:cTn id="50" dur="500"/>
                                        <p:tgtEl>
                                          <p:spTgt spid="11">
                                            <p:txEl>
                                              <p:pRg st="3" end="3"/>
                                            </p:txEl>
                                          </p:spTgt>
                                        </p:tgtEl>
                                      </p:cBhvr>
                                    </p:animEffect>
                                  </p:childTnLst>
                                </p:cTn>
                              </p:par>
                            </p:childTnLst>
                          </p:cTn>
                        </p:par>
                        <p:par>
                          <p:cTn id="51" fill="hold">
                            <p:stCondLst>
                              <p:cond delay="3500"/>
                            </p:stCondLst>
                            <p:childTnLst>
                              <p:par>
                                <p:cTn id="52" presetID="10" presetClass="entr" presetSubtype="0" fill="hold" nodeType="afterEffect">
                                  <p:stCondLst>
                                    <p:cond delay="0"/>
                                  </p:stCondLst>
                                  <p:childTnLst>
                                    <p:set>
                                      <p:cBhvr>
                                        <p:cTn id="53" dur="1" fill="hold">
                                          <p:stCondLst>
                                            <p:cond delay="0"/>
                                          </p:stCondLst>
                                        </p:cTn>
                                        <p:tgtEl>
                                          <p:spTgt spid="11">
                                            <p:txEl>
                                              <p:pRg st="4" end="4"/>
                                            </p:txEl>
                                          </p:spTgt>
                                        </p:tgtEl>
                                        <p:attrNameLst>
                                          <p:attrName>style.visibility</p:attrName>
                                        </p:attrNameLst>
                                      </p:cBhvr>
                                      <p:to>
                                        <p:strVal val="visible"/>
                                      </p:to>
                                    </p:set>
                                    <p:animEffect transition="in" filter="fade">
                                      <p:cBhvr>
                                        <p:cTn id="54" dur="500"/>
                                        <p:tgtEl>
                                          <p:spTgt spid="11">
                                            <p:txEl>
                                              <p:pRg st="4" end="4"/>
                                            </p:txEl>
                                          </p:spTgt>
                                        </p:tgtEl>
                                      </p:cBhvr>
                                    </p:animEffect>
                                  </p:childTnLst>
                                </p:cTn>
                              </p:par>
                            </p:childTnLst>
                          </p:cTn>
                        </p:par>
                        <p:par>
                          <p:cTn id="55" fill="hold">
                            <p:stCondLst>
                              <p:cond delay="4000"/>
                            </p:stCondLst>
                            <p:childTnLst>
                              <p:par>
                                <p:cTn id="56" presetID="10" presetClass="entr" presetSubtype="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par>
                                <p:cTn id="59" presetID="10" presetClass="entr" presetSubtype="0"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par>
                                <p:cTn id="62" presetID="10" presetClass="entr" presetSubtype="0" fill="hold"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par>
                          <p:cTn id="65" fill="hold">
                            <p:stCondLst>
                              <p:cond delay="4500"/>
                            </p:stCondLst>
                            <p:childTnLst>
                              <p:par>
                                <p:cTn id="66" presetID="10" presetClass="entr" presetSubtype="0" fill="hold" nodeType="afterEffect">
                                  <p:stCondLst>
                                    <p:cond delay="0"/>
                                  </p:stCondLst>
                                  <p:childTnLst>
                                    <p:set>
                                      <p:cBhvr>
                                        <p:cTn id="67" dur="1" fill="hold">
                                          <p:stCondLst>
                                            <p:cond delay="0"/>
                                          </p:stCondLst>
                                        </p:cTn>
                                        <p:tgtEl>
                                          <p:spTgt spid="11">
                                            <p:txEl>
                                              <p:pRg st="5" end="5"/>
                                            </p:txEl>
                                          </p:spTgt>
                                        </p:tgtEl>
                                        <p:attrNameLst>
                                          <p:attrName>style.visibility</p:attrName>
                                        </p:attrNameLst>
                                      </p:cBhvr>
                                      <p:to>
                                        <p:strVal val="visible"/>
                                      </p:to>
                                    </p:set>
                                    <p:animEffect transition="in" filter="fade">
                                      <p:cBhvr>
                                        <p:cTn id="68" dur="500"/>
                                        <p:tgtEl>
                                          <p:spTgt spid="11">
                                            <p:txEl>
                                              <p:pRg st="5" end="5"/>
                                            </p:txEl>
                                          </p:spTgt>
                                        </p:tgtEl>
                                      </p:cBhvr>
                                    </p:animEffect>
                                  </p:childTnLst>
                                </p:cTn>
                              </p:par>
                            </p:childTnLst>
                          </p:cTn>
                        </p:par>
                        <p:par>
                          <p:cTn id="69" fill="hold">
                            <p:stCondLst>
                              <p:cond delay="5000"/>
                            </p:stCondLst>
                            <p:childTnLst>
                              <p:par>
                                <p:cTn id="70" presetID="1" presetClass="entr" presetSubtype="0" fill="hold" nodeType="afterEffect">
                                  <p:stCondLst>
                                    <p:cond delay="0"/>
                                  </p:stCondLst>
                                  <p:childTnLst>
                                    <p:set>
                                      <p:cBhvr>
                                        <p:cTn id="71" dur="1" fill="hold">
                                          <p:stCondLst>
                                            <p:cond delay="0"/>
                                          </p:stCondLst>
                                        </p:cTn>
                                        <p:tgtEl>
                                          <p:spTgt spid="4">
                                            <p:txEl>
                                              <p:pRg st="9" end="9"/>
                                            </p:txEl>
                                          </p:spTgt>
                                        </p:tgtEl>
                                        <p:attrNameLst>
                                          <p:attrName>style.visibility</p:attrName>
                                        </p:attrNameLst>
                                      </p:cBhvr>
                                      <p:to>
                                        <p:strVal val="visible"/>
                                      </p:to>
                                    </p:set>
                                  </p:childTnLst>
                                </p:cTn>
                              </p:par>
                            </p:childTnLst>
                          </p:cTn>
                        </p:par>
                        <p:par>
                          <p:cTn id="72" fill="hold">
                            <p:stCondLst>
                              <p:cond delay="5000"/>
                            </p:stCondLst>
                            <p:childTnLst>
                              <p:par>
                                <p:cTn id="73" presetID="10" presetClass="entr" presetSubtype="0" fill="hold" nodeType="afterEffect">
                                  <p:stCondLst>
                                    <p:cond delay="0"/>
                                  </p:stCondLst>
                                  <p:childTnLst>
                                    <p:set>
                                      <p:cBhvr>
                                        <p:cTn id="74" dur="1" fill="hold">
                                          <p:stCondLst>
                                            <p:cond delay="0"/>
                                          </p:stCondLst>
                                        </p:cTn>
                                        <p:tgtEl>
                                          <p:spTgt spid="19">
                                            <p:txEl>
                                              <p:pRg st="0" end="0"/>
                                            </p:txEl>
                                          </p:spTgt>
                                        </p:tgtEl>
                                        <p:attrNameLst>
                                          <p:attrName>style.visibility</p:attrName>
                                        </p:attrNameLst>
                                      </p:cBhvr>
                                      <p:to>
                                        <p:strVal val="visible"/>
                                      </p:to>
                                    </p:set>
                                    <p:animEffect transition="in" filter="fade">
                                      <p:cBhvr>
                                        <p:cTn id="75" dur="500"/>
                                        <p:tgtEl>
                                          <p:spTgt spid="19">
                                            <p:txEl>
                                              <p:pRg st="0" end="0"/>
                                            </p:txEl>
                                          </p:spTgt>
                                        </p:tgtEl>
                                      </p:cBhvr>
                                    </p:animEffect>
                                  </p:childTnLst>
                                </p:cTn>
                              </p:par>
                            </p:childTnLst>
                          </p:cTn>
                        </p:par>
                        <p:par>
                          <p:cTn id="76" fill="hold">
                            <p:stCondLst>
                              <p:cond delay="5500"/>
                            </p:stCondLst>
                            <p:childTnLst>
                              <p:par>
                                <p:cTn id="77" presetID="10" presetClass="entr" presetSubtype="0" fill="hold" nodeType="afterEffect">
                                  <p:stCondLst>
                                    <p:cond delay="0"/>
                                  </p:stCondLst>
                                  <p:childTnLst>
                                    <p:set>
                                      <p:cBhvr>
                                        <p:cTn id="78" dur="1" fill="hold">
                                          <p:stCondLst>
                                            <p:cond delay="0"/>
                                          </p:stCondLst>
                                        </p:cTn>
                                        <p:tgtEl>
                                          <p:spTgt spid="19">
                                            <p:txEl>
                                              <p:pRg st="1" end="1"/>
                                            </p:txEl>
                                          </p:spTgt>
                                        </p:tgtEl>
                                        <p:attrNameLst>
                                          <p:attrName>style.visibility</p:attrName>
                                        </p:attrNameLst>
                                      </p:cBhvr>
                                      <p:to>
                                        <p:strVal val="visible"/>
                                      </p:to>
                                    </p:set>
                                    <p:animEffect transition="in" filter="fade">
                                      <p:cBhvr>
                                        <p:cTn id="79" dur="500"/>
                                        <p:tgtEl>
                                          <p:spTgt spid="19">
                                            <p:txEl>
                                              <p:pRg st="1" end="1"/>
                                            </p:txEl>
                                          </p:spTgt>
                                        </p:tgtEl>
                                      </p:cBhvr>
                                    </p:animEffect>
                                  </p:childTnLst>
                                </p:cTn>
                              </p:par>
                            </p:childTnLst>
                          </p:cTn>
                        </p:par>
                        <p:par>
                          <p:cTn id="80" fill="hold">
                            <p:stCondLst>
                              <p:cond delay="6000"/>
                            </p:stCondLst>
                            <p:childTnLst>
                              <p:par>
                                <p:cTn id="81" presetID="10" presetClass="entr" presetSubtype="0" fill="hold" nodeType="afterEffect">
                                  <p:stCondLst>
                                    <p:cond delay="0"/>
                                  </p:stCondLst>
                                  <p:childTnLst>
                                    <p:set>
                                      <p:cBhvr>
                                        <p:cTn id="82" dur="1" fill="hold">
                                          <p:stCondLst>
                                            <p:cond delay="0"/>
                                          </p:stCondLst>
                                        </p:cTn>
                                        <p:tgtEl>
                                          <p:spTgt spid="19">
                                            <p:txEl>
                                              <p:pRg st="2" end="2"/>
                                            </p:txEl>
                                          </p:spTgt>
                                        </p:tgtEl>
                                        <p:attrNameLst>
                                          <p:attrName>style.visibility</p:attrName>
                                        </p:attrNameLst>
                                      </p:cBhvr>
                                      <p:to>
                                        <p:strVal val="visible"/>
                                      </p:to>
                                    </p:set>
                                    <p:animEffect transition="in" filter="fade">
                                      <p:cBhvr>
                                        <p:cTn id="83" dur="500"/>
                                        <p:tgtEl>
                                          <p:spTgt spid="19">
                                            <p:txEl>
                                              <p:pRg st="2" end="2"/>
                                            </p:txEl>
                                          </p:spTgt>
                                        </p:tgtEl>
                                      </p:cBhvr>
                                    </p:animEffect>
                                  </p:childTnLst>
                                </p:cTn>
                              </p:par>
                            </p:childTnLst>
                          </p:cTn>
                        </p:par>
                        <p:par>
                          <p:cTn id="84" fill="hold">
                            <p:stCondLst>
                              <p:cond delay="6500"/>
                            </p:stCondLst>
                            <p:childTnLst>
                              <p:par>
                                <p:cTn id="85" presetID="10" presetClass="entr" presetSubtype="0" fill="hold" nodeType="afterEffect">
                                  <p:stCondLst>
                                    <p:cond delay="0"/>
                                  </p:stCondLst>
                                  <p:childTnLst>
                                    <p:set>
                                      <p:cBhvr>
                                        <p:cTn id="86" dur="1" fill="hold">
                                          <p:stCondLst>
                                            <p:cond delay="0"/>
                                          </p:stCondLst>
                                        </p:cTn>
                                        <p:tgtEl>
                                          <p:spTgt spid="19">
                                            <p:txEl>
                                              <p:pRg st="3" end="3"/>
                                            </p:txEl>
                                          </p:spTgt>
                                        </p:tgtEl>
                                        <p:attrNameLst>
                                          <p:attrName>style.visibility</p:attrName>
                                        </p:attrNameLst>
                                      </p:cBhvr>
                                      <p:to>
                                        <p:strVal val="visible"/>
                                      </p:to>
                                    </p:set>
                                    <p:animEffect transition="in" filter="fade">
                                      <p:cBhvr>
                                        <p:cTn id="87" dur="500"/>
                                        <p:tgtEl>
                                          <p:spTgt spid="19">
                                            <p:txEl>
                                              <p:pRg st="3" end="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20">
                                            <p:txEl>
                                              <p:pRg st="0" end="0"/>
                                            </p:txEl>
                                          </p:spTgt>
                                        </p:tgtEl>
                                        <p:attrNameLst>
                                          <p:attrName>style.visibility</p:attrName>
                                        </p:attrNameLst>
                                      </p:cBhvr>
                                      <p:to>
                                        <p:strVal val="visible"/>
                                      </p:to>
                                    </p:set>
                                  </p:childTnLst>
                                </p:cTn>
                              </p:par>
                            </p:childTnLst>
                          </p:cTn>
                        </p:par>
                        <p:par>
                          <p:cTn id="92" fill="hold">
                            <p:stCondLst>
                              <p:cond delay="0"/>
                            </p:stCondLst>
                            <p:childTnLst>
                              <p:par>
                                <p:cTn id="93" presetID="1" presetClass="entr" presetSubtype="0" fill="hold" nodeType="afterEffect">
                                  <p:stCondLst>
                                    <p:cond delay="0"/>
                                  </p:stCondLst>
                                  <p:childTnLst>
                                    <p:set>
                                      <p:cBhvr>
                                        <p:cTn id="94" dur="1" fill="hold">
                                          <p:stCondLst>
                                            <p:cond delay="0"/>
                                          </p:stCondLst>
                                        </p:cTn>
                                        <p:tgtEl>
                                          <p:spTgt spid="20">
                                            <p:txEl>
                                              <p:pRg st="2" end="2"/>
                                            </p:txEl>
                                          </p:spTgt>
                                        </p:tgtEl>
                                        <p:attrNameLst>
                                          <p:attrName>style.visibility</p:attrName>
                                        </p:attrNameLst>
                                      </p:cBhvr>
                                      <p:to>
                                        <p:strVal val="visible"/>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20">
                                            <p:txEl>
                                              <p:pRg st="4" end="4"/>
                                            </p:txEl>
                                          </p:spTgt>
                                        </p:tgtEl>
                                        <p:attrNameLst>
                                          <p:attrName>style.visibility</p:attrName>
                                        </p:attrNameLst>
                                      </p:cBhvr>
                                      <p:to>
                                        <p:strVal val="visible"/>
                                      </p:to>
                                    </p:set>
                                  </p:childTnLst>
                                </p:cTn>
                              </p:par>
                            </p:childTnLst>
                          </p:cTn>
                        </p:par>
                        <p:par>
                          <p:cTn id="98" fill="hold">
                            <p:stCondLst>
                              <p:cond delay="0"/>
                            </p:stCondLst>
                            <p:childTnLst>
                              <p:par>
                                <p:cTn id="99" presetID="10" presetClass="entr" presetSubtype="0" fill="hold" nodeType="afterEffect">
                                  <p:stCondLst>
                                    <p:cond delay="0"/>
                                  </p:stCondLst>
                                  <p:childTnLst>
                                    <p:set>
                                      <p:cBhvr>
                                        <p:cTn id="100" dur="1" fill="hold">
                                          <p:stCondLst>
                                            <p:cond delay="0"/>
                                          </p:stCondLst>
                                        </p:cTn>
                                        <p:tgtEl>
                                          <p:spTgt spid="8"/>
                                        </p:tgtEl>
                                        <p:attrNameLst>
                                          <p:attrName>style.visibility</p:attrName>
                                        </p:attrNameLst>
                                      </p:cBhvr>
                                      <p:to>
                                        <p:strVal val="visible"/>
                                      </p:to>
                                    </p:set>
                                    <p:animEffect transition="in" filter="fade">
                                      <p:cBhvr>
                                        <p:cTn id="101" dur="500"/>
                                        <p:tgtEl>
                                          <p:spTgt spid="8"/>
                                        </p:tgtEl>
                                      </p:cBhvr>
                                    </p:animEffect>
                                  </p:childTnLst>
                                </p:cTn>
                              </p:par>
                            </p:childTnLst>
                          </p:cTn>
                        </p:par>
                        <p:par>
                          <p:cTn id="102" fill="hold">
                            <p:stCondLst>
                              <p:cond delay="500"/>
                            </p:stCondLst>
                            <p:childTnLst>
                              <p:par>
                                <p:cTn id="103" presetID="10" presetClass="entr" presetSubtype="0" fill="hold" nodeType="afterEffect">
                                  <p:stCondLst>
                                    <p:cond delay="0"/>
                                  </p:stCondLst>
                                  <p:childTnLst>
                                    <p:set>
                                      <p:cBhvr>
                                        <p:cTn id="104" dur="1" fill="hold">
                                          <p:stCondLst>
                                            <p:cond delay="0"/>
                                          </p:stCondLst>
                                        </p:cTn>
                                        <p:tgtEl>
                                          <p:spTgt spid="6"/>
                                        </p:tgtEl>
                                        <p:attrNameLst>
                                          <p:attrName>style.visibility</p:attrName>
                                        </p:attrNameLst>
                                      </p:cBhvr>
                                      <p:to>
                                        <p:strVal val="visible"/>
                                      </p:to>
                                    </p:set>
                                    <p:animEffect transition="in" filter="fade">
                                      <p:cBhvr>
                                        <p:cTn id="105" dur="500"/>
                                        <p:tgtEl>
                                          <p:spTgt spid="6"/>
                                        </p:tgtEl>
                                      </p:cBhvr>
                                    </p:animEffect>
                                  </p:childTnLst>
                                </p:cTn>
                              </p:par>
                            </p:childTnLst>
                          </p:cTn>
                        </p:par>
                        <p:par>
                          <p:cTn id="106" fill="hold">
                            <p:stCondLst>
                              <p:cond delay="1000"/>
                            </p:stCondLst>
                            <p:childTnLst>
                              <p:par>
                                <p:cTn id="107" presetID="1" presetClass="mediacall" presetSubtype="0" fill="hold" nodeType="afterEffect">
                                  <p:stCondLst>
                                    <p:cond delay="0"/>
                                  </p:stCondLst>
                                  <p:childTnLst>
                                    <p:cmd type="call" cmd="playFrom(0.0)">
                                      <p:cBhvr>
                                        <p:cTn id="108" dur="332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9" fill="hold" display="0">
                  <p:stCondLst>
                    <p:cond delay="indefinite"/>
                  </p:stCondLst>
                </p:cTn>
                <p:tgtEl>
                  <p:spTgt spid="6"/>
                </p:tgtEl>
              </p:cMediaNode>
            </p:video>
          </p:childTnLst>
        </p:cTn>
      </p:par>
    </p:tnLst>
    <p:bldLst>
      <p:bldP spid="23" grpId="0"/>
      <p:bldP spid="24" grpId="0"/>
      <p:bldP spid="27" grpId="0"/>
      <p:bldP spid="1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1695450" y="12800835"/>
            <a:ext cx="20916899"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p:txBody>
          <a:bodyPr/>
          <a:lstStyle/>
          <a:p>
            <a:r>
              <a:rPr lang="it-IT" dirty="0" smtClean="0"/>
              <a:t>Camera </a:t>
            </a:r>
            <a:r>
              <a:rPr lang="it-IT" dirty="0" err="1" smtClean="0"/>
              <a:t>assembly</a:t>
            </a:r>
            <a:r>
              <a:rPr lang="it-IT" dirty="0" smtClean="0"/>
              <a:t> </a:t>
            </a:r>
            <a:r>
              <a:rPr lang="it-IT" dirty="0" err="1" smtClean="0"/>
              <a:t>plan</a:t>
            </a:r>
            <a:endParaRPr lang="it-IT" dirty="0"/>
          </a:p>
        </p:txBody>
      </p:sp>
      <p:grpSp>
        <p:nvGrpSpPr>
          <p:cNvPr id="68" name="Gruppo 67"/>
          <p:cNvGrpSpPr/>
          <p:nvPr/>
        </p:nvGrpSpPr>
        <p:grpSpPr>
          <a:xfrm>
            <a:off x="1394266" y="2317568"/>
            <a:ext cx="21750496" cy="10250948"/>
            <a:chOff x="1394266" y="2317568"/>
            <a:chExt cx="21750496" cy="10250948"/>
          </a:xfrm>
        </p:grpSpPr>
        <p:sp>
          <p:nvSpPr>
            <p:cNvPr id="4" name="TextBox 2">
              <a:extLst>
                <a:ext uri="{FF2B5EF4-FFF2-40B4-BE49-F238E27FC236}">
                  <a16:creationId xmlns:a16="http://schemas.microsoft.com/office/drawing/2014/main" id="{EF19FA3A-E84C-4786-A51A-F1CC32BDB436}"/>
                </a:ext>
              </a:extLst>
            </p:cNvPr>
            <p:cNvSpPr txBox="1"/>
            <p:nvPr/>
          </p:nvSpPr>
          <p:spPr>
            <a:xfrm>
              <a:off x="5767229" y="2317571"/>
              <a:ext cx="2901144" cy="1269117"/>
            </a:xfrm>
            <a:prstGeom prst="rect">
              <a:avLst/>
            </a:prstGeom>
            <a:noFill/>
            <a:ln w="38100">
              <a:solidFill>
                <a:schemeClr val="tx1"/>
              </a:solidFill>
            </a:ln>
          </p:spPr>
          <p:txBody>
            <a:bodyPr wrap="none" rtlCol="0" anchor="ctr">
              <a:noAutofit/>
            </a:bodyPr>
            <a:lstStyle/>
            <a:p>
              <a:pPr algn="ctr"/>
              <a:r>
                <a:rPr lang="it-IT" sz="2200" b="1" dirty="0"/>
                <a:t>1</a:t>
              </a:r>
            </a:p>
            <a:p>
              <a:pPr algn="ctr"/>
              <a:r>
                <a:rPr lang="it-IT" sz="2200" b="1" dirty="0" smtClean="0"/>
                <a:t>Basket Assembly</a:t>
              </a:r>
              <a:endParaRPr lang="it-IT" sz="2200" b="1" dirty="0"/>
            </a:p>
          </p:txBody>
        </p:sp>
        <p:sp>
          <p:nvSpPr>
            <p:cNvPr id="5" name="TextBox 18">
              <a:extLst>
                <a:ext uri="{FF2B5EF4-FFF2-40B4-BE49-F238E27FC236}">
                  <a16:creationId xmlns:a16="http://schemas.microsoft.com/office/drawing/2014/main" id="{3004907A-2792-4245-8C3C-B8A96B8E4A9E}"/>
                </a:ext>
              </a:extLst>
            </p:cNvPr>
            <p:cNvSpPr txBox="1"/>
            <p:nvPr/>
          </p:nvSpPr>
          <p:spPr>
            <a:xfrm>
              <a:off x="5767229" y="4518692"/>
              <a:ext cx="2901144" cy="1269117"/>
            </a:xfrm>
            <a:prstGeom prst="rect">
              <a:avLst/>
            </a:prstGeom>
            <a:noFill/>
            <a:ln w="38100">
              <a:solidFill>
                <a:schemeClr val="tx1"/>
              </a:solidFill>
            </a:ln>
          </p:spPr>
          <p:txBody>
            <a:bodyPr wrap="none" rtlCol="0" anchor="ctr">
              <a:noAutofit/>
            </a:bodyPr>
            <a:lstStyle/>
            <a:p>
              <a:pPr algn="ctr"/>
              <a:r>
                <a:rPr lang="it-IT" sz="2200" b="1" dirty="0"/>
                <a:t>2</a:t>
              </a:r>
            </a:p>
            <a:p>
              <a:pPr algn="ctr"/>
              <a:r>
                <a:rPr lang="it-IT" sz="2200" b="1" dirty="0" smtClean="0"/>
                <a:t>Electronic </a:t>
              </a:r>
              <a:r>
                <a:rPr lang="it-IT" sz="2200" b="1" dirty="0" err="1" smtClean="0"/>
                <a:t>Subframe</a:t>
              </a:r>
              <a:endParaRPr lang="it-IT" sz="2200" b="1" dirty="0" smtClean="0"/>
            </a:p>
            <a:p>
              <a:pPr algn="ctr"/>
              <a:r>
                <a:rPr lang="it-IT" sz="2200" b="1" dirty="0" smtClean="0"/>
                <a:t>&amp; Basket </a:t>
              </a:r>
              <a:r>
                <a:rPr lang="it-IT" sz="2200" b="1" dirty="0" err="1" smtClean="0"/>
                <a:t>coupling</a:t>
              </a:r>
              <a:endParaRPr lang="it-IT" sz="2200" b="1" dirty="0"/>
            </a:p>
          </p:txBody>
        </p:sp>
        <p:sp>
          <p:nvSpPr>
            <p:cNvPr id="6" name="TextBox 19">
              <a:extLst>
                <a:ext uri="{FF2B5EF4-FFF2-40B4-BE49-F238E27FC236}">
                  <a16:creationId xmlns:a16="http://schemas.microsoft.com/office/drawing/2014/main" id="{B5F6FD4C-A28A-4006-AC34-263C5DB2E20E}"/>
                </a:ext>
              </a:extLst>
            </p:cNvPr>
            <p:cNvSpPr txBox="1"/>
            <p:nvPr/>
          </p:nvSpPr>
          <p:spPr>
            <a:xfrm>
              <a:off x="1394266" y="2317568"/>
              <a:ext cx="2901144" cy="1269117"/>
            </a:xfrm>
            <a:prstGeom prst="rect">
              <a:avLst/>
            </a:prstGeom>
            <a:noFill/>
            <a:ln w="38100">
              <a:solidFill>
                <a:srgbClr val="E46C0A"/>
              </a:solidFill>
            </a:ln>
          </p:spPr>
          <p:txBody>
            <a:bodyPr wrap="none" rtlCol="0" anchor="ctr">
              <a:noAutofit/>
            </a:bodyPr>
            <a:lstStyle/>
            <a:p>
              <a:pPr algn="ctr"/>
              <a:r>
                <a:rPr lang="it-IT" sz="2200" b="1" dirty="0"/>
                <a:t>0</a:t>
              </a:r>
            </a:p>
            <a:p>
              <a:pPr algn="ctr"/>
              <a:r>
                <a:rPr lang="it-IT" sz="2200" b="1" dirty="0" smtClean="0"/>
                <a:t>Electronic </a:t>
              </a:r>
              <a:r>
                <a:rPr lang="it-IT" sz="2200" b="1" dirty="0" err="1" smtClean="0"/>
                <a:t>Subframe</a:t>
              </a:r>
              <a:endParaRPr lang="it-IT" sz="2200" b="1" dirty="0" smtClean="0"/>
            </a:p>
            <a:p>
              <a:pPr algn="ctr"/>
              <a:r>
                <a:rPr lang="it-IT" sz="2200" b="1" dirty="0" smtClean="0"/>
                <a:t>Assembly</a:t>
              </a:r>
              <a:endParaRPr lang="it-IT" sz="2200" b="1" dirty="0"/>
            </a:p>
          </p:txBody>
        </p:sp>
        <p:sp>
          <p:nvSpPr>
            <p:cNvPr id="7" name="TextBox 20">
              <a:extLst>
                <a:ext uri="{FF2B5EF4-FFF2-40B4-BE49-F238E27FC236}">
                  <a16:creationId xmlns:a16="http://schemas.microsoft.com/office/drawing/2014/main" id="{0FE736B8-7B37-4FA2-AFBE-41C8B50E6D1C}"/>
                </a:ext>
              </a:extLst>
            </p:cNvPr>
            <p:cNvSpPr txBox="1"/>
            <p:nvPr/>
          </p:nvSpPr>
          <p:spPr>
            <a:xfrm>
              <a:off x="5767227" y="6719814"/>
              <a:ext cx="2901144" cy="1269117"/>
            </a:xfrm>
            <a:prstGeom prst="rect">
              <a:avLst/>
            </a:prstGeom>
            <a:noFill/>
            <a:ln w="38100">
              <a:solidFill>
                <a:schemeClr val="tx1"/>
              </a:solidFill>
            </a:ln>
          </p:spPr>
          <p:txBody>
            <a:bodyPr wrap="none" rtlCol="0" anchor="ctr">
              <a:noAutofit/>
            </a:bodyPr>
            <a:lstStyle/>
            <a:p>
              <a:pPr algn="ctr"/>
              <a:r>
                <a:rPr lang="it-IT" sz="2200" b="1" dirty="0"/>
                <a:t>3</a:t>
              </a:r>
            </a:p>
            <a:p>
              <a:pPr algn="ctr"/>
              <a:r>
                <a:rPr lang="it-IT" sz="2200" b="1" dirty="0" err="1" smtClean="0"/>
                <a:t>Wiring</a:t>
              </a:r>
              <a:r>
                <a:rPr lang="it-IT" sz="2200" b="1" dirty="0" smtClean="0"/>
                <a:t> 1/2</a:t>
              </a:r>
              <a:endParaRPr lang="it-IT" sz="2200" b="1" dirty="0"/>
            </a:p>
          </p:txBody>
        </p:sp>
        <p:sp>
          <p:nvSpPr>
            <p:cNvPr id="8" name="TextBox 21">
              <a:extLst>
                <a:ext uri="{FF2B5EF4-FFF2-40B4-BE49-F238E27FC236}">
                  <a16:creationId xmlns:a16="http://schemas.microsoft.com/office/drawing/2014/main" id="{19286FB1-9664-4D9F-ACC8-E97660E348BF}"/>
                </a:ext>
              </a:extLst>
            </p:cNvPr>
            <p:cNvSpPr txBox="1"/>
            <p:nvPr/>
          </p:nvSpPr>
          <p:spPr>
            <a:xfrm>
              <a:off x="5767224" y="8810531"/>
              <a:ext cx="2901144" cy="1269117"/>
            </a:xfrm>
            <a:prstGeom prst="rect">
              <a:avLst/>
            </a:prstGeom>
            <a:noFill/>
            <a:ln w="38100">
              <a:solidFill>
                <a:schemeClr val="tx1"/>
              </a:solidFill>
            </a:ln>
          </p:spPr>
          <p:txBody>
            <a:bodyPr wrap="none" rtlCol="0" anchor="ctr">
              <a:noAutofit/>
            </a:bodyPr>
            <a:lstStyle/>
            <a:p>
              <a:pPr algn="ctr"/>
              <a:r>
                <a:rPr lang="it-IT" sz="2200" b="1" dirty="0"/>
                <a:t>4</a:t>
              </a:r>
            </a:p>
            <a:p>
              <a:pPr algn="ctr"/>
              <a:r>
                <a:rPr lang="it-IT" sz="2200" b="1" dirty="0" smtClean="0"/>
                <a:t>Basket &amp; </a:t>
              </a:r>
              <a:r>
                <a:rPr lang="it-IT" sz="2200" b="1" dirty="0" err="1" smtClean="0"/>
                <a:t>Focal</a:t>
              </a:r>
              <a:r>
                <a:rPr lang="it-IT" sz="2200" b="1" dirty="0" smtClean="0"/>
                <a:t> </a:t>
              </a:r>
              <a:r>
                <a:rPr lang="it-IT" sz="2200" b="1" dirty="0" err="1" smtClean="0"/>
                <a:t>Plane</a:t>
              </a:r>
              <a:endParaRPr lang="it-IT" sz="2200" b="1" dirty="0" smtClean="0"/>
            </a:p>
            <a:p>
              <a:pPr algn="ctr"/>
              <a:r>
                <a:rPr lang="it-IT" sz="2200" b="1" dirty="0" err="1" smtClean="0"/>
                <a:t>coupling</a:t>
              </a:r>
              <a:endParaRPr lang="it-IT" sz="2200" b="1" dirty="0"/>
            </a:p>
          </p:txBody>
        </p:sp>
        <p:sp>
          <p:nvSpPr>
            <p:cNvPr id="9" name="TextBox 23">
              <a:extLst>
                <a:ext uri="{FF2B5EF4-FFF2-40B4-BE49-F238E27FC236}">
                  <a16:creationId xmlns:a16="http://schemas.microsoft.com/office/drawing/2014/main" id="{A345F3EF-AF57-4564-A204-E6AE2AF6A01C}"/>
                </a:ext>
              </a:extLst>
            </p:cNvPr>
            <p:cNvSpPr txBox="1"/>
            <p:nvPr/>
          </p:nvSpPr>
          <p:spPr>
            <a:xfrm>
              <a:off x="15649679" y="2317571"/>
              <a:ext cx="2901144" cy="1269117"/>
            </a:xfrm>
            <a:prstGeom prst="rect">
              <a:avLst/>
            </a:prstGeom>
            <a:noFill/>
            <a:ln w="38100">
              <a:solidFill>
                <a:schemeClr val="tx1"/>
              </a:solidFill>
            </a:ln>
          </p:spPr>
          <p:txBody>
            <a:bodyPr wrap="none" rtlCol="0" anchor="ctr">
              <a:noAutofit/>
            </a:bodyPr>
            <a:lstStyle/>
            <a:p>
              <a:pPr algn="ctr"/>
              <a:r>
                <a:rPr lang="it-IT" sz="2200" b="1" dirty="0"/>
                <a:t>6</a:t>
              </a:r>
            </a:p>
            <a:p>
              <a:pPr algn="ctr"/>
              <a:r>
                <a:rPr lang="it-IT" sz="2200" b="1" dirty="0" smtClean="0"/>
                <a:t>First start-up test</a:t>
              </a:r>
              <a:endParaRPr lang="it-IT" sz="2200" b="1" dirty="0"/>
            </a:p>
          </p:txBody>
        </p:sp>
        <p:sp>
          <p:nvSpPr>
            <p:cNvPr id="10" name="TextBox 24">
              <a:extLst>
                <a:ext uri="{FF2B5EF4-FFF2-40B4-BE49-F238E27FC236}">
                  <a16:creationId xmlns:a16="http://schemas.microsoft.com/office/drawing/2014/main" id="{6A8D0376-8931-4893-BDFC-19AB5FEB2C5F}"/>
                </a:ext>
              </a:extLst>
            </p:cNvPr>
            <p:cNvSpPr txBox="1"/>
            <p:nvPr/>
          </p:nvSpPr>
          <p:spPr>
            <a:xfrm>
              <a:off x="5767218" y="11299399"/>
              <a:ext cx="2901144" cy="1269117"/>
            </a:xfrm>
            <a:prstGeom prst="rect">
              <a:avLst/>
            </a:prstGeom>
            <a:noFill/>
            <a:ln w="38100">
              <a:solidFill>
                <a:schemeClr val="tx1"/>
              </a:solidFill>
            </a:ln>
          </p:spPr>
          <p:txBody>
            <a:bodyPr wrap="none" rtlCol="0" anchor="ctr">
              <a:noAutofit/>
            </a:bodyPr>
            <a:lstStyle/>
            <a:p>
              <a:pPr algn="ctr"/>
              <a:r>
                <a:rPr lang="it-IT" sz="2200" b="1" dirty="0"/>
                <a:t>5</a:t>
              </a:r>
            </a:p>
            <a:p>
              <a:pPr algn="ctr"/>
              <a:r>
                <a:rPr lang="it-IT" sz="2200" b="1" dirty="0" err="1" smtClean="0"/>
                <a:t>Wiring</a:t>
              </a:r>
              <a:r>
                <a:rPr lang="it-IT" sz="2200" b="1" dirty="0" smtClean="0"/>
                <a:t> 2/2</a:t>
              </a:r>
              <a:endParaRPr lang="it-IT" sz="2200" b="1" dirty="0"/>
            </a:p>
          </p:txBody>
        </p:sp>
        <p:sp>
          <p:nvSpPr>
            <p:cNvPr id="11" name="TextBox 25">
              <a:extLst>
                <a:ext uri="{FF2B5EF4-FFF2-40B4-BE49-F238E27FC236}">
                  <a16:creationId xmlns:a16="http://schemas.microsoft.com/office/drawing/2014/main" id="{D44DD3AF-9E53-4E15-94D0-DF2BF3B6C3C0}"/>
                </a:ext>
              </a:extLst>
            </p:cNvPr>
            <p:cNvSpPr txBox="1"/>
            <p:nvPr/>
          </p:nvSpPr>
          <p:spPr>
            <a:xfrm>
              <a:off x="15531247" y="6825698"/>
              <a:ext cx="3019576" cy="1403147"/>
            </a:xfrm>
            <a:prstGeom prst="rect">
              <a:avLst/>
            </a:prstGeom>
            <a:noFill/>
            <a:ln w="38100">
              <a:solidFill>
                <a:schemeClr val="tx1"/>
              </a:solidFill>
            </a:ln>
          </p:spPr>
          <p:txBody>
            <a:bodyPr wrap="none" rtlCol="0" anchor="ctr">
              <a:noAutofit/>
            </a:bodyPr>
            <a:lstStyle/>
            <a:p>
              <a:pPr algn="ctr"/>
              <a:r>
                <a:rPr lang="it-IT" sz="2200" b="1" dirty="0" err="1" smtClean="0"/>
                <a:t>Window</a:t>
              </a:r>
              <a:r>
                <a:rPr lang="it-IT" sz="2200" b="1" dirty="0" smtClean="0"/>
                <a:t> &amp; </a:t>
              </a:r>
              <a:r>
                <a:rPr lang="it-IT" sz="2200" b="1" dirty="0" err="1" smtClean="0"/>
                <a:t>focal</a:t>
              </a:r>
              <a:r>
                <a:rPr lang="it-IT" sz="2200" b="1" dirty="0" smtClean="0"/>
                <a:t> </a:t>
              </a:r>
              <a:r>
                <a:rPr lang="it-IT" sz="2200" b="1" dirty="0" err="1" smtClean="0"/>
                <a:t>plane</a:t>
              </a:r>
              <a:endParaRPr lang="it-IT" sz="2200" b="1" dirty="0" smtClean="0"/>
            </a:p>
            <a:p>
              <a:pPr algn="ctr"/>
              <a:r>
                <a:rPr lang="it-IT" sz="2200" b="1" dirty="0" err="1" smtClean="0"/>
                <a:t>temporary</a:t>
              </a:r>
              <a:r>
                <a:rPr lang="it-IT" sz="2200" b="1" dirty="0" smtClean="0"/>
                <a:t> </a:t>
              </a:r>
              <a:r>
                <a:rPr lang="it-IT" sz="2200" b="1" dirty="0" err="1" smtClean="0"/>
                <a:t>coupling</a:t>
              </a:r>
              <a:endParaRPr lang="it-IT" sz="2200" b="1" dirty="0"/>
            </a:p>
          </p:txBody>
        </p:sp>
        <p:sp>
          <p:nvSpPr>
            <p:cNvPr id="12" name="TextBox 11">
              <a:extLst>
                <a:ext uri="{FF2B5EF4-FFF2-40B4-BE49-F238E27FC236}">
                  <a16:creationId xmlns:a16="http://schemas.microsoft.com/office/drawing/2014/main" id="{02E7A71B-D697-4FD5-AA20-41645BFA8514}"/>
                </a:ext>
              </a:extLst>
            </p:cNvPr>
            <p:cNvSpPr txBox="1"/>
            <p:nvPr/>
          </p:nvSpPr>
          <p:spPr>
            <a:xfrm>
              <a:off x="15649665" y="4518692"/>
              <a:ext cx="2901144" cy="1519370"/>
            </a:xfrm>
            <a:prstGeom prst="rect">
              <a:avLst/>
            </a:prstGeom>
            <a:noFill/>
            <a:ln w="38100">
              <a:solidFill>
                <a:schemeClr val="tx1"/>
              </a:solidFill>
            </a:ln>
          </p:spPr>
          <p:txBody>
            <a:bodyPr wrap="none" rtlCol="0" anchor="ctr">
              <a:noAutofit/>
            </a:bodyPr>
            <a:lstStyle/>
            <a:p>
              <a:pPr algn="ctr"/>
              <a:r>
                <a:rPr lang="it-IT" sz="2200" b="1" dirty="0" smtClean="0"/>
                <a:t>Thermal Control System</a:t>
              </a:r>
            </a:p>
            <a:p>
              <a:pPr algn="ctr"/>
              <a:r>
                <a:rPr lang="it-IT" sz="2200" b="1" dirty="0" smtClean="0"/>
                <a:t>Test </a:t>
              </a:r>
              <a:r>
                <a:rPr lang="it-IT" sz="2200" b="1" dirty="0" err="1" smtClean="0"/>
                <a:t>without</a:t>
              </a:r>
              <a:r>
                <a:rPr lang="it-IT" sz="2200" b="1" dirty="0" smtClean="0"/>
                <a:t> light and</a:t>
              </a:r>
            </a:p>
            <a:p>
              <a:pPr algn="ctr"/>
              <a:r>
                <a:rPr lang="it-IT" sz="2200" b="1" dirty="0" smtClean="0"/>
                <a:t>with </a:t>
              </a:r>
              <a:r>
                <a:rPr lang="it-IT" sz="2200" b="1" dirty="0" err="1" smtClean="0"/>
                <a:t>continuous</a:t>
              </a:r>
              <a:r>
                <a:rPr lang="it-IT" sz="2200" b="1" dirty="0" smtClean="0"/>
                <a:t> light</a:t>
              </a:r>
              <a:endParaRPr lang="it-IT" sz="2200" b="1" dirty="0"/>
            </a:p>
          </p:txBody>
        </p:sp>
        <p:sp>
          <p:nvSpPr>
            <p:cNvPr id="13" name="TextBox 12">
              <a:extLst>
                <a:ext uri="{FF2B5EF4-FFF2-40B4-BE49-F238E27FC236}">
                  <a16:creationId xmlns:a16="http://schemas.microsoft.com/office/drawing/2014/main" id="{25DB9AE0-8C23-4072-A058-3A86E30A6870}"/>
                </a:ext>
              </a:extLst>
            </p:cNvPr>
            <p:cNvSpPr txBox="1"/>
            <p:nvPr/>
          </p:nvSpPr>
          <p:spPr>
            <a:xfrm>
              <a:off x="15552495" y="11165369"/>
              <a:ext cx="3019576" cy="1403147"/>
            </a:xfrm>
            <a:prstGeom prst="rect">
              <a:avLst/>
            </a:prstGeom>
            <a:noFill/>
            <a:ln w="38100">
              <a:solidFill>
                <a:schemeClr val="tx1"/>
              </a:solidFill>
            </a:ln>
          </p:spPr>
          <p:txBody>
            <a:bodyPr wrap="none" rtlCol="0" anchor="ctr">
              <a:noAutofit/>
            </a:bodyPr>
            <a:lstStyle/>
            <a:p>
              <a:pPr algn="ctr"/>
              <a:r>
                <a:rPr lang="it-IT" sz="2200" b="1" dirty="0" err="1" smtClean="0"/>
                <a:t>Kapton</a:t>
              </a:r>
              <a:r>
                <a:rPr lang="it-IT" sz="2200" b="1" dirty="0" smtClean="0"/>
                <a:t> </a:t>
              </a:r>
              <a:r>
                <a:rPr lang="it-IT" sz="2200" b="1" dirty="0" err="1" smtClean="0"/>
                <a:t>removal</a:t>
              </a:r>
              <a:endParaRPr lang="it-IT" sz="2200" b="1" dirty="0"/>
            </a:p>
          </p:txBody>
        </p:sp>
        <p:sp>
          <p:nvSpPr>
            <p:cNvPr id="14" name="TextBox 13">
              <a:extLst>
                <a:ext uri="{FF2B5EF4-FFF2-40B4-BE49-F238E27FC236}">
                  <a16:creationId xmlns:a16="http://schemas.microsoft.com/office/drawing/2014/main" id="{1ED36F5E-866B-4C3C-AEB3-F3BAC9CDC4C1}"/>
                </a:ext>
              </a:extLst>
            </p:cNvPr>
            <p:cNvSpPr txBox="1"/>
            <p:nvPr/>
          </p:nvSpPr>
          <p:spPr>
            <a:xfrm>
              <a:off x="20222370" y="2317571"/>
              <a:ext cx="2901144" cy="1269117"/>
            </a:xfrm>
            <a:prstGeom prst="rect">
              <a:avLst/>
            </a:prstGeom>
            <a:noFill/>
            <a:ln w="38100">
              <a:solidFill>
                <a:schemeClr val="tx1"/>
              </a:solidFill>
            </a:ln>
          </p:spPr>
          <p:txBody>
            <a:bodyPr wrap="none" rtlCol="0" anchor="ctr">
              <a:noAutofit/>
            </a:bodyPr>
            <a:lstStyle/>
            <a:p>
              <a:pPr algn="ctr"/>
              <a:r>
                <a:rPr lang="it-IT" sz="2200" b="1" dirty="0" err="1" smtClean="0"/>
                <a:t>Calibration</a:t>
              </a:r>
              <a:r>
                <a:rPr lang="it-IT" sz="2200" b="1" dirty="0" smtClean="0"/>
                <a:t> System </a:t>
              </a:r>
              <a:r>
                <a:rPr lang="it-IT" sz="2200" b="1" dirty="0" err="1" smtClean="0"/>
                <a:t>tests</a:t>
              </a:r>
              <a:r>
                <a:rPr lang="it-IT" sz="2200" b="1" dirty="0" smtClean="0"/>
                <a:t>,</a:t>
              </a:r>
            </a:p>
            <a:p>
              <a:pPr algn="ctr"/>
              <a:r>
                <a:rPr lang="it-IT" sz="2200" b="1" dirty="0" err="1" smtClean="0"/>
                <a:t>Calibration</a:t>
              </a:r>
              <a:r>
                <a:rPr lang="it-IT" sz="2200" b="1" dirty="0" smtClean="0"/>
                <a:t>,</a:t>
              </a:r>
            </a:p>
            <a:p>
              <a:pPr algn="ctr"/>
              <a:r>
                <a:rPr lang="it-IT" sz="2200" b="1" dirty="0" err="1" smtClean="0"/>
                <a:t>Other</a:t>
              </a:r>
              <a:r>
                <a:rPr lang="it-IT" sz="2200" b="1" dirty="0" smtClean="0"/>
                <a:t> </a:t>
              </a:r>
              <a:r>
                <a:rPr lang="it-IT" sz="2200" b="1" dirty="0" err="1" smtClean="0"/>
                <a:t>tests</a:t>
              </a:r>
              <a:endParaRPr lang="it-IT" sz="2200" b="1" dirty="0"/>
            </a:p>
          </p:txBody>
        </p:sp>
        <p:sp>
          <p:nvSpPr>
            <p:cNvPr id="15" name="TextBox 14">
              <a:extLst>
                <a:ext uri="{FF2B5EF4-FFF2-40B4-BE49-F238E27FC236}">
                  <a16:creationId xmlns:a16="http://schemas.microsoft.com/office/drawing/2014/main" id="{18C56E6F-28CD-466B-9C17-6B975D2641A4}"/>
                </a:ext>
              </a:extLst>
            </p:cNvPr>
            <p:cNvSpPr txBox="1"/>
            <p:nvPr/>
          </p:nvSpPr>
          <p:spPr>
            <a:xfrm>
              <a:off x="20222343" y="4518693"/>
              <a:ext cx="2901144" cy="1269117"/>
            </a:xfrm>
            <a:prstGeom prst="rect">
              <a:avLst/>
            </a:prstGeom>
            <a:noFill/>
            <a:ln w="38100">
              <a:solidFill>
                <a:schemeClr val="tx1"/>
              </a:solidFill>
            </a:ln>
          </p:spPr>
          <p:txBody>
            <a:bodyPr wrap="none" rtlCol="0" anchor="ctr">
              <a:noAutofit/>
            </a:bodyPr>
            <a:lstStyle/>
            <a:p>
              <a:pPr algn="ctr"/>
              <a:r>
                <a:rPr lang="it-IT" sz="2200" b="1" dirty="0" err="1" smtClean="0"/>
                <a:t>LIDs</a:t>
              </a:r>
              <a:r>
                <a:rPr lang="it-IT" sz="2200" b="1" dirty="0" smtClean="0"/>
                <a:t> test</a:t>
              </a:r>
              <a:endParaRPr lang="it-IT" sz="2200" b="1" dirty="0"/>
            </a:p>
          </p:txBody>
        </p:sp>
        <p:sp>
          <p:nvSpPr>
            <p:cNvPr id="16" name="TextBox 15">
              <a:extLst>
                <a:ext uri="{FF2B5EF4-FFF2-40B4-BE49-F238E27FC236}">
                  <a16:creationId xmlns:a16="http://schemas.microsoft.com/office/drawing/2014/main" id="{A27CD545-0D49-419D-95AD-9B7FA59D0036}"/>
                </a:ext>
              </a:extLst>
            </p:cNvPr>
            <p:cNvSpPr txBox="1"/>
            <p:nvPr/>
          </p:nvSpPr>
          <p:spPr>
            <a:xfrm>
              <a:off x="20222371" y="6721924"/>
              <a:ext cx="2901144" cy="1269117"/>
            </a:xfrm>
            <a:prstGeom prst="rect">
              <a:avLst/>
            </a:prstGeom>
            <a:noFill/>
            <a:ln w="38100">
              <a:solidFill>
                <a:schemeClr val="tx1"/>
              </a:solidFill>
            </a:ln>
          </p:spPr>
          <p:txBody>
            <a:bodyPr wrap="none" rtlCol="0" anchor="ctr">
              <a:noAutofit/>
            </a:bodyPr>
            <a:lstStyle/>
            <a:p>
              <a:pPr algn="ctr"/>
              <a:r>
                <a:rPr lang="it-IT" sz="2200" b="1" dirty="0" err="1" smtClean="0"/>
                <a:t>Wiring</a:t>
              </a:r>
              <a:r>
                <a:rPr lang="it-IT" sz="2200" b="1" dirty="0" smtClean="0"/>
                <a:t> </a:t>
              </a:r>
              <a:r>
                <a:rPr lang="it-IT" sz="2200" b="1" dirty="0" err="1" smtClean="0"/>
                <a:t>finalization</a:t>
              </a:r>
              <a:endParaRPr lang="it-IT" sz="2200" b="1" dirty="0"/>
            </a:p>
          </p:txBody>
        </p:sp>
        <p:sp>
          <p:nvSpPr>
            <p:cNvPr id="17" name="TextBox 16">
              <a:extLst>
                <a:ext uri="{FF2B5EF4-FFF2-40B4-BE49-F238E27FC236}">
                  <a16:creationId xmlns:a16="http://schemas.microsoft.com/office/drawing/2014/main" id="{C8F6B710-55A0-4A1E-8DFC-97FE1D83C4D3}"/>
                </a:ext>
              </a:extLst>
            </p:cNvPr>
            <p:cNvSpPr txBox="1"/>
            <p:nvPr/>
          </p:nvSpPr>
          <p:spPr>
            <a:xfrm>
              <a:off x="20243618" y="9741819"/>
              <a:ext cx="2901144" cy="1269117"/>
            </a:xfrm>
            <a:prstGeom prst="rect">
              <a:avLst/>
            </a:prstGeom>
            <a:noFill/>
            <a:ln w="38100">
              <a:solidFill>
                <a:schemeClr val="tx1"/>
              </a:solidFill>
            </a:ln>
          </p:spPr>
          <p:txBody>
            <a:bodyPr wrap="none" rtlCol="0" anchor="ctr">
              <a:noAutofit/>
            </a:bodyPr>
            <a:lstStyle/>
            <a:p>
              <a:pPr algn="ctr"/>
              <a:r>
                <a:rPr lang="it-IT" sz="2200" b="1" dirty="0" smtClean="0"/>
                <a:t>Packaging</a:t>
              </a:r>
              <a:endParaRPr lang="it-IT" sz="2200" b="1" dirty="0"/>
            </a:p>
          </p:txBody>
        </p:sp>
        <p:sp>
          <p:nvSpPr>
            <p:cNvPr id="18" name="TextBox 17">
              <a:extLst>
                <a:ext uri="{FF2B5EF4-FFF2-40B4-BE49-F238E27FC236}">
                  <a16:creationId xmlns:a16="http://schemas.microsoft.com/office/drawing/2014/main" id="{DE51360B-59A2-4308-87B4-350254B4874E}"/>
                </a:ext>
              </a:extLst>
            </p:cNvPr>
            <p:cNvSpPr txBox="1"/>
            <p:nvPr/>
          </p:nvSpPr>
          <p:spPr>
            <a:xfrm>
              <a:off x="10276491" y="2324517"/>
              <a:ext cx="2901144" cy="1269117"/>
            </a:xfrm>
            <a:prstGeom prst="rect">
              <a:avLst/>
            </a:prstGeom>
            <a:noFill/>
            <a:ln w="38100">
              <a:solidFill>
                <a:srgbClr val="FF0000"/>
              </a:solidFill>
            </a:ln>
          </p:spPr>
          <p:txBody>
            <a:bodyPr wrap="none" rtlCol="0" anchor="ctr">
              <a:noAutofit/>
            </a:bodyPr>
            <a:lstStyle/>
            <a:p>
              <a:pPr algn="ctr"/>
              <a:r>
                <a:rPr lang="it-IT" sz="2200" b="1" dirty="0"/>
                <a:t>0</a:t>
              </a:r>
            </a:p>
            <a:p>
              <a:pPr algn="ctr"/>
              <a:r>
                <a:rPr lang="it-IT" sz="2200" b="1" dirty="0" err="1" smtClean="0"/>
                <a:t>Focal</a:t>
              </a:r>
              <a:r>
                <a:rPr lang="it-IT" sz="2200" b="1" dirty="0" smtClean="0"/>
                <a:t> </a:t>
              </a:r>
              <a:r>
                <a:rPr lang="it-IT" sz="2200" b="1" dirty="0" err="1" smtClean="0"/>
                <a:t>Plane</a:t>
              </a:r>
              <a:endParaRPr lang="it-IT" sz="2200" b="1" dirty="0"/>
            </a:p>
            <a:p>
              <a:pPr algn="ctr"/>
              <a:r>
                <a:rPr lang="it-IT" sz="2200" b="1" dirty="0" smtClean="0"/>
                <a:t>Assembly</a:t>
              </a:r>
              <a:endParaRPr lang="it-IT" sz="2200" b="1" dirty="0"/>
            </a:p>
          </p:txBody>
        </p:sp>
        <p:cxnSp>
          <p:nvCxnSpPr>
            <p:cNvPr id="19" name="Straight Arrow Connector 3">
              <a:extLst>
                <a:ext uri="{FF2B5EF4-FFF2-40B4-BE49-F238E27FC236}">
                  <a16:creationId xmlns:a16="http://schemas.microsoft.com/office/drawing/2014/main" id="{77A8C2EC-8867-4253-9F8E-A2F8457FE107}"/>
                </a:ext>
              </a:extLst>
            </p:cNvPr>
            <p:cNvCxnSpPr>
              <a:cxnSpLocks/>
              <a:stCxn id="4" idx="2"/>
              <a:endCxn id="5" idx="0"/>
            </p:cNvCxnSpPr>
            <p:nvPr/>
          </p:nvCxnSpPr>
          <p:spPr>
            <a:xfrm>
              <a:off x="7217802" y="3586687"/>
              <a:ext cx="0" cy="9320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22">
              <a:extLst>
                <a:ext uri="{FF2B5EF4-FFF2-40B4-BE49-F238E27FC236}">
                  <a16:creationId xmlns:a16="http://schemas.microsoft.com/office/drawing/2014/main" id="{7B8601CB-D075-4012-B455-DEB1BA82B3B9}"/>
                </a:ext>
              </a:extLst>
            </p:cNvPr>
            <p:cNvCxnSpPr>
              <a:cxnSpLocks/>
              <a:stCxn id="5" idx="2"/>
              <a:endCxn id="7" idx="0"/>
            </p:cNvCxnSpPr>
            <p:nvPr/>
          </p:nvCxnSpPr>
          <p:spPr>
            <a:xfrm flipH="1">
              <a:off x="7217799" y="5787808"/>
              <a:ext cx="3" cy="9320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8">
              <a:extLst>
                <a:ext uri="{FF2B5EF4-FFF2-40B4-BE49-F238E27FC236}">
                  <a16:creationId xmlns:a16="http://schemas.microsoft.com/office/drawing/2014/main" id="{5DA3970F-F2E9-422E-8752-647CF24B834B}"/>
                </a:ext>
              </a:extLst>
            </p:cNvPr>
            <p:cNvCxnSpPr>
              <a:cxnSpLocks/>
              <a:stCxn id="7" idx="2"/>
              <a:endCxn id="8" idx="0"/>
            </p:cNvCxnSpPr>
            <p:nvPr/>
          </p:nvCxnSpPr>
          <p:spPr>
            <a:xfrm flipH="1">
              <a:off x="7217798" y="7988930"/>
              <a:ext cx="3" cy="8216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32">
              <a:extLst>
                <a:ext uri="{FF2B5EF4-FFF2-40B4-BE49-F238E27FC236}">
                  <a16:creationId xmlns:a16="http://schemas.microsoft.com/office/drawing/2014/main" id="{E09EBCD4-C1C6-4735-BC5E-A044870CFA08}"/>
                </a:ext>
              </a:extLst>
            </p:cNvPr>
            <p:cNvCxnSpPr>
              <a:cxnSpLocks/>
              <a:stCxn id="18" idx="2"/>
              <a:endCxn id="8" idx="3"/>
            </p:cNvCxnSpPr>
            <p:nvPr/>
          </p:nvCxnSpPr>
          <p:spPr>
            <a:xfrm flipH="1">
              <a:off x="8668368" y="3593634"/>
              <a:ext cx="3058695" cy="58514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36">
              <a:extLst>
                <a:ext uri="{FF2B5EF4-FFF2-40B4-BE49-F238E27FC236}">
                  <a16:creationId xmlns:a16="http://schemas.microsoft.com/office/drawing/2014/main" id="{77819FB4-9FA6-4FA8-8DBA-D4E038DC97D5}"/>
                </a:ext>
              </a:extLst>
            </p:cNvPr>
            <p:cNvCxnSpPr>
              <a:cxnSpLocks/>
              <a:stCxn id="6" idx="2"/>
              <a:endCxn id="5" idx="1"/>
            </p:cNvCxnSpPr>
            <p:nvPr/>
          </p:nvCxnSpPr>
          <p:spPr>
            <a:xfrm>
              <a:off x="2844838" y="3586685"/>
              <a:ext cx="2922391" cy="15665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9">
              <a:extLst>
                <a:ext uri="{FF2B5EF4-FFF2-40B4-BE49-F238E27FC236}">
                  <a16:creationId xmlns:a16="http://schemas.microsoft.com/office/drawing/2014/main" id="{4A5F82D5-DF6C-4655-A6FB-FA07958B5BE7}"/>
                </a:ext>
              </a:extLst>
            </p:cNvPr>
            <p:cNvCxnSpPr>
              <a:cxnSpLocks/>
              <a:stCxn id="8" idx="2"/>
              <a:endCxn id="10" idx="0"/>
            </p:cNvCxnSpPr>
            <p:nvPr/>
          </p:nvCxnSpPr>
          <p:spPr>
            <a:xfrm flipH="1">
              <a:off x="7217792" y="10079647"/>
              <a:ext cx="5" cy="121975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44">
              <a:extLst>
                <a:ext uri="{FF2B5EF4-FFF2-40B4-BE49-F238E27FC236}">
                  <a16:creationId xmlns:a16="http://schemas.microsoft.com/office/drawing/2014/main" id="{5168C6A7-6790-48F7-8910-75000E003000}"/>
                </a:ext>
              </a:extLst>
            </p:cNvPr>
            <p:cNvCxnSpPr>
              <a:cxnSpLocks/>
              <a:stCxn id="10" idx="3"/>
              <a:endCxn id="9" idx="1"/>
            </p:cNvCxnSpPr>
            <p:nvPr/>
          </p:nvCxnSpPr>
          <p:spPr>
            <a:xfrm flipV="1">
              <a:off x="8668362" y="2952130"/>
              <a:ext cx="6981317" cy="89818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47">
              <a:extLst>
                <a:ext uri="{FF2B5EF4-FFF2-40B4-BE49-F238E27FC236}">
                  <a16:creationId xmlns:a16="http://schemas.microsoft.com/office/drawing/2014/main" id="{427DDBB2-2C1E-4C4D-82CE-C06F03E81DB4}"/>
                </a:ext>
              </a:extLst>
            </p:cNvPr>
            <p:cNvCxnSpPr>
              <a:cxnSpLocks/>
              <a:stCxn id="9" idx="2"/>
              <a:endCxn id="12" idx="0"/>
            </p:cNvCxnSpPr>
            <p:nvPr/>
          </p:nvCxnSpPr>
          <p:spPr>
            <a:xfrm flipH="1">
              <a:off x="17100238" y="3586687"/>
              <a:ext cx="14" cy="9320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52">
              <a:extLst>
                <a:ext uri="{FF2B5EF4-FFF2-40B4-BE49-F238E27FC236}">
                  <a16:creationId xmlns:a16="http://schemas.microsoft.com/office/drawing/2014/main" id="{AF2C8112-EF4F-4D5F-B155-40587AAF5811}"/>
                </a:ext>
              </a:extLst>
            </p:cNvPr>
            <p:cNvCxnSpPr>
              <a:cxnSpLocks/>
              <a:stCxn id="12" idx="2"/>
            </p:cNvCxnSpPr>
            <p:nvPr/>
          </p:nvCxnSpPr>
          <p:spPr>
            <a:xfrm>
              <a:off x="17100238" y="6038062"/>
              <a:ext cx="14" cy="77467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56">
              <a:extLst>
                <a:ext uri="{FF2B5EF4-FFF2-40B4-BE49-F238E27FC236}">
                  <a16:creationId xmlns:a16="http://schemas.microsoft.com/office/drawing/2014/main" id="{0D147BA2-88A5-40A0-8389-25819DE7580F}"/>
                </a:ext>
              </a:extLst>
            </p:cNvPr>
            <p:cNvSpPr txBox="1"/>
            <p:nvPr/>
          </p:nvSpPr>
          <p:spPr>
            <a:xfrm>
              <a:off x="15531247" y="8883621"/>
              <a:ext cx="3019576" cy="1403147"/>
            </a:xfrm>
            <a:prstGeom prst="rect">
              <a:avLst/>
            </a:prstGeom>
            <a:noFill/>
            <a:ln w="38100">
              <a:solidFill>
                <a:schemeClr val="tx1"/>
              </a:solidFill>
            </a:ln>
          </p:spPr>
          <p:txBody>
            <a:bodyPr wrap="none" rtlCol="0" anchor="ctr">
              <a:noAutofit/>
            </a:bodyPr>
            <a:lstStyle/>
            <a:p>
              <a:pPr algn="ctr"/>
              <a:r>
                <a:rPr lang="it-IT" sz="2200" b="1" dirty="0" err="1" smtClean="0"/>
                <a:t>Calibration</a:t>
              </a:r>
              <a:r>
                <a:rPr lang="it-IT" sz="2200" b="1" dirty="0" smtClean="0"/>
                <a:t> System</a:t>
              </a:r>
              <a:endParaRPr lang="it-IT" sz="2200" b="1" dirty="0"/>
            </a:p>
            <a:p>
              <a:pPr algn="ctr"/>
              <a:r>
                <a:rPr lang="it-IT" sz="2200" b="1" dirty="0"/>
                <a:t>f</a:t>
              </a:r>
              <a:r>
                <a:rPr lang="it-IT" sz="2200" b="1" dirty="0" smtClean="0"/>
                <a:t>irst test</a:t>
              </a:r>
              <a:endParaRPr lang="it-IT" sz="2200" b="1" dirty="0"/>
            </a:p>
          </p:txBody>
        </p:sp>
        <p:cxnSp>
          <p:nvCxnSpPr>
            <p:cNvPr id="36" name="Straight Arrow Connector 57">
              <a:extLst>
                <a:ext uri="{FF2B5EF4-FFF2-40B4-BE49-F238E27FC236}">
                  <a16:creationId xmlns:a16="http://schemas.microsoft.com/office/drawing/2014/main" id="{74F3CC3A-D426-44B5-8E8C-EA2914BD75F1}"/>
                </a:ext>
              </a:extLst>
            </p:cNvPr>
            <p:cNvCxnSpPr>
              <a:cxnSpLocks/>
            </p:cNvCxnSpPr>
            <p:nvPr/>
          </p:nvCxnSpPr>
          <p:spPr>
            <a:xfrm>
              <a:off x="17100237" y="8228845"/>
              <a:ext cx="0" cy="6547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61">
              <a:extLst>
                <a:ext uri="{FF2B5EF4-FFF2-40B4-BE49-F238E27FC236}">
                  <a16:creationId xmlns:a16="http://schemas.microsoft.com/office/drawing/2014/main" id="{34B0DABF-CCD0-4E44-A9AD-1F51182663EC}"/>
                </a:ext>
              </a:extLst>
            </p:cNvPr>
            <p:cNvCxnSpPr>
              <a:cxnSpLocks/>
            </p:cNvCxnSpPr>
            <p:nvPr/>
          </p:nvCxnSpPr>
          <p:spPr>
            <a:xfrm>
              <a:off x="17099763" y="10286768"/>
              <a:ext cx="21248" cy="8786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64">
              <a:extLst>
                <a:ext uri="{FF2B5EF4-FFF2-40B4-BE49-F238E27FC236}">
                  <a16:creationId xmlns:a16="http://schemas.microsoft.com/office/drawing/2014/main" id="{426366FC-35EF-4566-BE9E-F4081FE20F56}"/>
                </a:ext>
              </a:extLst>
            </p:cNvPr>
            <p:cNvCxnSpPr>
              <a:cxnSpLocks/>
              <a:stCxn id="13" idx="3"/>
              <a:endCxn id="14" idx="1"/>
            </p:cNvCxnSpPr>
            <p:nvPr/>
          </p:nvCxnSpPr>
          <p:spPr>
            <a:xfrm flipV="1">
              <a:off x="18572071" y="2952130"/>
              <a:ext cx="1650299" cy="89148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68">
              <a:extLst>
                <a:ext uri="{FF2B5EF4-FFF2-40B4-BE49-F238E27FC236}">
                  <a16:creationId xmlns:a16="http://schemas.microsoft.com/office/drawing/2014/main" id="{589F1521-D46B-4BB2-A51A-362B4F08D742}"/>
                </a:ext>
              </a:extLst>
            </p:cNvPr>
            <p:cNvCxnSpPr>
              <a:cxnSpLocks/>
              <a:stCxn id="14" idx="2"/>
              <a:endCxn id="15" idx="0"/>
            </p:cNvCxnSpPr>
            <p:nvPr/>
          </p:nvCxnSpPr>
          <p:spPr>
            <a:xfrm flipH="1">
              <a:off x="21672916" y="3586687"/>
              <a:ext cx="27" cy="9320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73">
              <a:extLst>
                <a:ext uri="{FF2B5EF4-FFF2-40B4-BE49-F238E27FC236}">
                  <a16:creationId xmlns:a16="http://schemas.microsoft.com/office/drawing/2014/main" id="{2CC6EFEF-E764-4F6B-B1AE-AE97160AAB80}"/>
                </a:ext>
              </a:extLst>
            </p:cNvPr>
            <p:cNvCxnSpPr>
              <a:cxnSpLocks/>
              <a:stCxn id="15" idx="2"/>
              <a:endCxn id="16" idx="0"/>
            </p:cNvCxnSpPr>
            <p:nvPr/>
          </p:nvCxnSpPr>
          <p:spPr>
            <a:xfrm>
              <a:off x="21672915" y="5787810"/>
              <a:ext cx="28" cy="9341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77">
              <a:extLst>
                <a:ext uri="{FF2B5EF4-FFF2-40B4-BE49-F238E27FC236}">
                  <a16:creationId xmlns:a16="http://schemas.microsoft.com/office/drawing/2014/main" id="{D96C8A9F-9E24-48BA-B1BB-8D63159FFA5B}"/>
                </a:ext>
              </a:extLst>
            </p:cNvPr>
            <p:cNvCxnSpPr>
              <a:cxnSpLocks/>
              <a:stCxn id="16" idx="2"/>
              <a:endCxn id="17" idx="0"/>
            </p:cNvCxnSpPr>
            <p:nvPr/>
          </p:nvCxnSpPr>
          <p:spPr>
            <a:xfrm>
              <a:off x="21672943" y="7991041"/>
              <a:ext cx="21247" cy="17507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
        <p:nvSpPr>
          <p:cNvPr id="49" name="Slide Number Placeholder 5">
            <a:extLst>
              <a:ext uri="{FF2B5EF4-FFF2-40B4-BE49-F238E27FC236}">
                <a16:creationId xmlns:a16="http://schemas.microsoft.com/office/drawing/2014/main" id="{8D07C000-2F57-4262-86A2-E9D7FF85CD3F}"/>
              </a:ext>
            </a:extLst>
          </p:cNvPr>
          <p:cNvSpPr>
            <a:spLocks noGrp="1"/>
          </p:cNvSpPr>
          <p:nvPr>
            <p:ph type="sldNum" sz="quarter" idx="2"/>
          </p:nvPr>
        </p:nvSpPr>
        <p:spPr>
          <a:xfrm>
            <a:off x="23097278" y="12800835"/>
            <a:ext cx="495650" cy="553996"/>
          </a:xfrm>
        </p:spPr>
        <p:txBody>
          <a:bodyPr/>
          <a:lstStyle/>
          <a:p>
            <a:r>
              <a:rPr lang="it-IT" dirty="0" smtClean="0"/>
              <a:t>22</a:t>
            </a:r>
            <a:endParaRPr lang="it-IT" dirty="0"/>
          </a:p>
        </p:txBody>
      </p:sp>
      <p:pic>
        <p:nvPicPr>
          <p:cNvPr id="52" name="Immagine 51"/>
          <p:cNvPicPr>
            <a:picLocks noChangeAspect="1"/>
          </p:cNvPicPr>
          <p:nvPr/>
        </p:nvPicPr>
        <p:blipFill>
          <a:blip r:embed="rId2"/>
          <a:stretch>
            <a:fillRect/>
          </a:stretch>
        </p:blipFill>
        <p:spPr>
          <a:xfrm>
            <a:off x="188112" y="3948968"/>
            <a:ext cx="5254016" cy="2457869"/>
          </a:xfrm>
          <a:prstGeom prst="rect">
            <a:avLst/>
          </a:prstGeom>
          <a:ln w="38100">
            <a:solidFill>
              <a:srgbClr val="E46C0A"/>
            </a:solidFill>
          </a:ln>
        </p:spPr>
      </p:pic>
      <p:pic>
        <p:nvPicPr>
          <p:cNvPr id="53" name="Immagine 52"/>
          <p:cNvPicPr>
            <a:picLocks noChangeAspect="1"/>
          </p:cNvPicPr>
          <p:nvPr/>
        </p:nvPicPr>
        <p:blipFill>
          <a:blip r:embed="rId3"/>
          <a:stretch>
            <a:fillRect/>
          </a:stretch>
        </p:blipFill>
        <p:spPr>
          <a:xfrm>
            <a:off x="9498889" y="3944592"/>
            <a:ext cx="5112912" cy="2394886"/>
          </a:xfrm>
          <a:prstGeom prst="rect">
            <a:avLst/>
          </a:prstGeom>
          <a:ln w="38100">
            <a:solidFill>
              <a:srgbClr val="FF0000"/>
            </a:solidFill>
          </a:ln>
        </p:spPr>
      </p:pic>
      <p:pic>
        <p:nvPicPr>
          <p:cNvPr id="54" name="Immagine 53"/>
          <p:cNvPicPr>
            <a:picLocks noChangeAspect="1"/>
          </p:cNvPicPr>
          <p:nvPr/>
        </p:nvPicPr>
        <p:blipFill>
          <a:blip r:embed="rId4"/>
          <a:stretch>
            <a:fillRect/>
          </a:stretch>
        </p:blipFill>
        <p:spPr>
          <a:xfrm>
            <a:off x="8966974" y="7331400"/>
            <a:ext cx="6282008" cy="2914100"/>
          </a:xfrm>
          <a:prstGeom prst="rect">
            <a:avLst/>
          </a:prstGeom>
          <a:ln w="38100">
            <a:solidFill>
              <a:schemeClr val="tx1"/>
            </a:solidFill>
          </a:ln>
        </p:spPr>
      </p:pic>
      <p:pic>
        <p:nvPicPr>
          <p:cNvPr id="56" name="Immagine 55"/>
          <p:cNvPicPr>
            <a:picLocks noChangeAspect="1"/>
          </p:cNvPicPr>
          <p:nvPr/>
        </p:nvPicPr>
        <p:blipFill>
          <a:blip r:embed="rId5"/>
          <a:stretch>
            <a:fillRect/>
          </a:stretch>
        </p:blipFill>
        <p:spPr>
          <a:xfrm>
            <a:off x="239656" y="6607411"/>
            <a:ext cx="4011298" cy="3758510"/>
          </a:xfrm>
          <a:prstGeom prst="rect">
            <a:avLst/>
          </a:prstGeom>
          <a:ln w="38100">
            <a:solidFill>
              <a:schemeClr val="tx1"/>
            </a:solidFill>
          </a:ln>
        </p:spPr>
      </p:pic>
      <p:pic>
        <p:nvPicPr>
          <p:cNvPr id="55" name="Immagine 54"/>
          <p:cNvPicPr>
            <a:picLocks noChangeAspect="1"/>
          </p:cNvPicPr>
          <p:nvPr/>
        </p:nvPicPr>
        <p:blipFill>
          <a:blip r:embed="rId6"/>
          <a:stretch>
            <a:fillRect/>
          </a:stretch>
        </p:blipFill>
        <p:spPr>
          <a:xfrm>
            <a:off x="2245299" y="8938888"/>
            <a:ext cx="3382307" cy="3895950"/>
          </a:xfrm>
          <a:prstGeom prst="rect">
            <a:avLst/>
          </a:prstGeom>
          <a:ln w="38100">
            <a:solidFill>
              <a:schemeClr val="tx1"/>
            </a:solidFill>
          </a:ln>
        </p:spPr>
      </p:pic>
    </p:spTree>
    <p:extLst>
      <p:ext uri="{BB962C8B-B14F-4D97-AF65-F5344CB8AC3E}">
        <p14:creationId xmlns:p14="http://schemas.microsoft.com/office/powerpoint/2010/main" val="408509029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0"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par>
                                <p:cTn id="19" presetID="10" presetClass="entr" presetSubtype="0"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500"/>
                                        <p:tgtEl>
                                          <p:spTgt spid="56"/>
                                        </p:tgtEl>
                                      </p:cBhvr>
                                    </p:animEffect>
                                  </p:childTnLst>
                                </p:cTn>
                              </p:par>
                              <p:par>
                                <p:cTn id="22" presetID="10" presetClass="entr" presetSubtype="0"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fade">
                                      <p:cBhvr>
                                        <p:cTn id="2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22"/>
          </p:nvPr>
        </p:nvSpPr>
        <p:spPr/>
        <p:txBody>
          <a:bodyPr/>
          <a:lstStyle/>
          <a:p>
            <a:r>
              <a:rPr lang="it-IT" dirty="0" err="1" smtClean="0"/>
              <a:t>PDMs</a:t>
            </a:r>
            <a:r>
              <a:rPr lang="it-IT" dirty="0" smtClean="0"/>
              <a:t> </a:t>
            </a:r>
            <a:r>
              <a:rPr lang="it-IT" dirty="0" err="1" smtClean="0"/>
              <a:t>Mapping</a:t>
            </a:r>
            <a:r>
              <a:rPr lang="it-IT" dirty="0" smtClean="0"/>
              <a:t> </a:t>
            </a:r>
            <a:r>
              <a:rPr lang="it-IT" dirty="0" err="1" smtClean="0"/>
              <a:t>Verification</a:t>
            </a:r>
            <a:endParaRPr lang="it-IT" dirty="0"/>
          </a:p>
        </p:txBody>
      </p:sp>
      <p:pic>
        <p:nvPicPr>
          <p:cNvPr id="4" name="Immagine 3">
            <a:extLst>
              <a:ext uri="{FF2B5EF4-FFF2-40B4-BE49-F238E27FC236}">
                <a16:creationId xmlns:a16="http://schemas.microsoft.com/office/drawing/2014/main" id="{F59480A9-9276-4CC4-B42C-E9CA909222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3421" y="6035114"/>
            <a:ext cx="7432196" cy="5362950"/>
          </a:xfrm>
          <a:prstGeom prst="rect">
            <a:avLst/>
          </a:prstGeom>
        </p:spPr>
      </p:pic>
      <p:pic>
        <p:nvPicPr>
          <p:cNvPr id="5" name="Immagine 4">
            <a:extLst>
              <a:ext uri="{FF2B5EF4-FFF2-40B4-BE49-F238E27FC236}">
                <a16:creationId xmlns:a16="http://schemas.microsoft.com/office/drawing/2014/main" id="{5DBDCDFD-54EF-4BFE-B9E9-9D8283120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071" y="6034027"/>
            <a:ext cx="7432196" cy="5362949"/>
          </a:xfrm>
          <a:prstGeom prst="rect">
            <a:avLst/>
          </a:prstGeom>
        </p:spPr>
      </p:pic>
      <p:pic>
        <p:nvPicPr>
          <p:cNvPr id="6" name="Immagine 5">
            <a:extLst>
              <a:ext uri="{FF2B5EF4-FFF2-40B4-BE49-F238E27FC236}">
                <a16:creationId xmlns:a16="http://schemas.microsoft.com/office/drawing/2014/main" id="{23F5288A-C0A4-4EEA-B39A-ED5CA393D7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5902" y="6034026"/>
            <a:ext cx="7432196" cy="5362950"/>
          </a:xfrm>
          <a:prstGeom prst="rect">
            <a:avLst/>
          </a:prstGeom>
        </p:spPr>
      </p:pic>
      <p:sp>
        <p:nvSpPr>
          <p:cNvPr id="7" name="CasellaDiTesto 6">
            <a:extLst>
              <a:ext uri="{FF2B5EF4-FFF2-40B4-BE49-F238E27FC236}">
                <a16:creationId xmlns:a16="http://schemas.microsoft.com/office/drawing/2014/main" id="{26296BB2-3223-4EA3-ACFF-C0B5EE5258AA}"/>
              </a:ext>
            </a:extLst>
          </p:cNvPr>
          <p:cNvSpPr txBox="1"/>
          <p:nvPr/>
        </p:nvSpPr>
        <p:spPr>
          <a:xfrm>
            <a:off x="2560581" y="2822084"/>
            <a:ext cx="19262836" cy="1938992"/>
          </a:xfrm>
          <a:prstGeom prst="rect">
            <a:avLst/>
          </a:prstGeom>
          <a:noFill/>
        </p:spPr>
        <p:txBody>
          <a:bodyPr wrap="square" rtlCol="0">
            <a:spAutoFit/>
          </a:bodyPr>
          <a:lstStyle/>
          <a:p>
            <a:pPr algn="ctr"/>
            <a:r>
              <a:rPr lang="en-US" sz="4000" dirty="0"/>
              <a:t>PDM mapping verification using a localized light source. The variance map identifies the illuminated PDM, allowing the correspondence between the focal-plane assembly and the BEE firmware mapping to be validated.</a:t>
            </a:r>
            <a:endParaRPr lang="it-IT" sz="4000" dirty="0"/>
          </a:p>
        </p:txBody>
      </p:sp>
      <p:sp>
        <p:nvSpPr>
          <p:cNvPr id="8" name="CasellaDiTesto 7">
            <a:extLst>
              <a:ext uri="{FF2B5EF4-FFF2-40B4-BE49-F238E27FC236}">
                <a16:creationId xmlns:a16="http://schemas.microsoft.com/office/drawing/2014/main" id="{1245B19C-4685-4E21-847E-AF8D746C2568}"/>
              </a:ext>
            </a:extLst>
          </p:cNvPr>
          <p:cNvSpPr txBox="1"/>
          <p:nvPr/>
        </p:nvSpPr>
        <p:spPr>
          <a:xfrm>
            <a:off x="3687567" y="11398064"/>
            <a:ext cx="1893203" cy="646331"/>
          </a:xfrm>
          <a:prstGeom prst="rect">
            <a:avLst/>
          </a:prstGeom>
          <a:noFill/>
        </p:spPr>
        <p:txBody>
          <a:bodyPr wrap="square" rtlCol="0">
            <a:spAutoFit/>
          </a:bodyPr>
          <a:lstStyle/>
          <a:p>
            <a:r>
              <a:rPr lang="it-IT" dirty="0"/>
              <a:t>PDM 13</a:t>
            </a:r>
          </a:p>
        </p:txBody>
      </p:sp>
      <p:sp>
        <p:nvSpPr>
          <p:cNvPr id="9" name="CasellaDiTesto 8">
            <a:extLst>
              <a:ext uri="{FF2B5EF4-FFF2-40B4-BE49-F238E27FC236}">
                <a16:creationId xmlns:a16="http://schemas.microsoft.com/office/drawing/2014/main" id="{9B7F0F71-97B3-4B6A-9F5A-4DBB47EB4F6C}"/>
              </a:ext>
            </a:extLst>
          </p:cNvPr>
          <p:cNvSpPr txBox="1"/>
          <p:nvPr/>
        </p:nvSpPr>
        <p:spPr>
          <a:xfrm>
            <a:off x="11245398" y="11396976"/>
            <a:ext cx="1893203" cy="646331"/>
          </a:xfrm>
          <a:prstGeom prst="rect">
            <a:avLst/>
          </a:prstGeom>
          <a:noFill/>
        </p:spPr>
        <p:txBody>
          <a:bodyPr wrap="square" rtlCol="0">
            <a:spAutoFit/>
          </a:bodyPr>
          <a:lstStyle/>
          <a:p>
            <a:r>
              <a:rPr lang="it-IT" dirty="0"/>
              <a:t>PDM 19</a:t>
            </a:r>
          </a:p>
        </p:txBody>
      </p:sp>
      <p:sp>
        <p:nvSpPr>
          <p:cNvPr id="10" name="CasellaDiTesto 9">
            <a:extLst>
              <a:ext uri="{FF2B5EF4-FFF2-40B4-BE49-F238E27FC236}">
                <a16:creationId xmlns:a16="http://schemas.microsoft.com/office/drawing/2014/main" id="{17E0EB2D-5054-4F3C-B8C5-C21FCA950268}"/>
              </a:ext>
            </a:extLst>
          </p:cNvPr>
          <p:cNvSpPr txBox="1"/>
          <p:nvPr/>
        </p:nvSpPr>
        <p:spPr>
          <a:xfrm>
            <a:off x="18922918" y="11396975"/>
            <a:ext cx="1893203" cy="646331"/>
          </a:xfrm>
          <a:prstGeom prst="rect">
            <a:avLst/>
          </a:prstGeom>
          <a:noFill/>
        </p:spPr>
        <p:txBody>
          <a:bodyPr wrap="square" rtlCol="0">
            <a:spAutoFit/>
          </a:bodyPr>
          <a:lstStyle/>
          <a:p>
            <a:r>
              <a:rPr lang="it-IT" dirty="0"/>
              <a:t>PDM 25</a:t>
            </a:r>
          </a:p>
        </p:txBody>
      </p:sp>
      <p:sp>
        <p:nvSpPr>
          <p:cNvPr id="11" name="Footer Placeholder 3"/>
          <p:cNvSpPr txBox="1">
            <a:spLocks noGrp="1"/>
          </p:cNvSpPr>
          <p:nvPr>
            <p:ph type="body" sz="quarter" idx="21"/>
          </p:nvPr>
        </p:nvSpPr>
        <p:spPr>
          <a:xfrm>
            <a:off x="3219449" y="12835877"/>
            <a:ext cx="17945100" cy="483911"/>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12" name="Slide Number Placeholder 5">
            <a:extLst>
              <a:ext uri="{FF2B5EF4-FFF2-40B4-BE49-F238E27FC236}">
                <a16:creationId xmlns:a16="http://schemas.microsoft.com/office/drawing/2014/main" id="{8D07C000-2F57-4262-86A2-E9D7FF85CD3F}"/>
              </a:ext>
            </a:extLst>
          </p:cNvPr>
          <p:cNvSpPr>
            <a:spLocks noGrp="1"/>
          </p:cNvSpPr>
          <p:nvPr>
            <p:ph type="sldNum" sz="quarter" idx="2"/>
          </p:nvPr>
        </p:nvSpPr>
        <p:spPr>
          <a:xfrm>
            <a:off x="23097278" y="12800835"/>
            <a:ext cx="495650" cy="553996"/>
          </a:xfrm>
        </p:spPr>
        <p:txBody>
          <a:bodyPr/>
          <a:lstStyle/>
          <a:p>
            <a:r>
              <a:rPr lang="it-IT" dirty="0" smtClean="0"/>
              <a:t>23</a:t>
            </a:r>
            <a:endParaRPr lang="it-IT" dirty="0"/>
          </a:p>
        </p:txBody>
      </p:sp>
    </p:spTree>
    <p:extLst>
      <p:ext uri="{BB962C8B-B14F-4D97-AF65-F5344CB8AC3E}">
        <p14:creationId xmlns:p14="http://schemas.microsoft.com/office/powerpoint/2010/main" val="3309591219"/>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7472A52-B0C2-4589-8A7D-18C248E8E38D}"/>
              </a:ext>
            </a:extLst>
          </p:cNvPr>
          <p:cNvSpPr/>
          <p:nvPr/>
        </p:nvSpPr>
        <p:spPr>
          <a:xfrm>
            <a:off x="759317" y="2217586"/>
            <a:ext cx="15010266" cy="10618291"/>
          </a:xfrm>
          <a:prstGeom prst="rect">
            <a:avLst/>
          </a:prstGeom>
        </p:spPr>
        <p:txBody>
          <a:bodyPr wrap="square">
            <a:spAutoFit/>
          </a:bodyPr>
          <a:lstStyle/>
          <a:p>
            <a:r>
              <a:rPr lang="en-US" b="1" dirty="0"/>
              <a:t>Scientific observations: </a:t>
            </a:r>
            <a:r>
              <a:rPr lang="en-US" dirty="0"/>
              <a:t>&gt;250h over 43 nights in various configurations:</a:t>
            </a:r>
          </a:p>
          <a:p>
            <a:pPr marL="571500" indent="-571500">
              <a:buFont typeface="Arial" panose="020B0604020202020204" pitchFamily="34" charset="0"/>
              <a:buChar char="•"/>
            </a:pPr>
            <a:r>
              <a:rPr lang="en-US" dirty="0"/>
              <a:t>Standard and high-zenith observations</a:t>
            </a:r>
          </a:p>
          <a:p>
            <a:pPr marL="571500" indent="-571500">
              <a:buFont typeface="Arial" panose="020B0604020202020204" pitchFamily="34" charset="0"/>
              <a:buChar char="•"/>
            </a:pPr>
            <a:r>
              <a:rPr lang="en-US" dirty="0"/>
              <a:t>Off-axis </a:t>
            </a:r>
            <a:r>
              <a:rPr lang="en-US" noProof="1"/>
              <a:t>pointings</a:t>
            </a:r>
            <a:r>
              <a:rPr lang="en-US" dirty="0"/>
              <a:t> up to 3.5°</a:t>
            </a:r>
          </a:p>
          <a:p>
            <a:pPr marL="571500" indent="-571500">
              <a:buFont typeface="Arial" panose="020B0604020202020204" pitchFamily="34" charset="0"/>
              <a:buChar char="•"/>
            </a:pPr>
            <a:r>
              <a:rPr lang="en-US" dirty="0"/>
              <a:t>Moonlight conditions up to 70% lunar phase</a:t>
            </a:r>
          </a:p>
          <a:p>
            <a:endParaRPr lang="en-US" dirty="0"/>
          </a:p>
          <a:p>
            <a:r>
              <a:rPr lang="en-US" b="1" dirty="0"/>
              <a:t>Crab Nebula detection</a:t>
            </a:r>
            <a:r>
              <a:rPr lang="en-US" dirty="0"/>
              <a:t>:</a:t>
            </a:r>
          </a:p>
          <a:p>
            <a:pPr marL="571500" indent="-571500">
              <a:buFont typeface="Arial" panose="020B0604020202020204" pitchFamily="34" charset="0"/>
              <a:buChar char="•"/>
            </a:pPr>
            <a:r>
              <a:rPr lang="en-US" dirty="0"/>
              <a:t>~10σ detection in just 9h exposure</a:t>
            </a:r>
          </a:p>
          <a:p>
            <a:pPr marL="571500" indent="-571500">
              <a:buFont typeface="Arial" panose="020B0604020202020204" pitchFamily="34" charset="0"/>
              <a:buChar char="•"/>
            </a:pPr>
            <a:r>
              <a:rPr lang="en-US" dirty="0"/>
              <a:t>Spectrum up to ~30 </a:t>
            </a:r>
            <a:r>
              <a:rPr lang="en-US" noProof="1"/>
              <a:t>TeV (</a:t>
            </a:r>
            <a:r>
              <a:rPr lang="en-US" dirty="0"/>
              <a:t>consistent with other IACTs)</a:t>
            </a:r>
          </a:p>
          <a:p>
            <a:pPr marL="571500" indent="-571500">
              <a:buFont typeface="Arial" panose="020B0604020202020204" pitchFamily="34" charset="0"/>
              <a:buChar char="•"/>
            </a:pPr>
            <a:r>
              <a:rPr lang="en-US" dirty="0"/>
              <a:t>Position accuracy: 0.03° from nominal Crab location</a:t>
            </a:r>
          </a:p>
          <a:p>
            <a:endParaRPr lang="en-US" dirty="0"/>
          </a:p>
          <a:p>
            <a:r>
              <a:rPr lang="en-US" b="1" dirty="0"/>
              <a:t>Event rate</a:t>
            </a:r>
            <a:r>
              <a:rPr lang="en-US" dirty="0"/>
              <a:t>:</a:t>
            </a:r>
          </a:p>
          <a:p>
            <a:pPr marL="571500" indent="-571500">
              <a:buFont typeface="Arial" panose="020B0604020202020204" pitchFamily="34" charset="0"/>
              <a:buChar char="•"/>
            </a:pPr>
            <a:r>
              <a:rPr lang="en-US" dirty="0"/>
              <a:t>80–95 Hz in dark nights</a:t>
            </a:r>
          </a:p>
          <a:p>
            <a:pPr marL="571500" indent="-571500">
              <a:buFont typeface="Arial" panose="020B0604020202020204" pitchFamily="34" charset="0"/>
              <a:buChar char="•"/>
            </a:pPr>
            <a:r>
              <a:rPr lang="en-US" dirty="0"/>
              <a:t>50–60 Hz under moonlight</a:t>
            </a:r>
          </a:p>
          <a:p>
            <a:endParaRPr lang="en-US" dirty="0"/>
          </a:p>
          <a:p>
            <a:r>
              <a:rPr lang="en-US" b="1" dirty="0"/>
              <a:t>Off-axis acceptance:</a:t>
            </a:r>
          </a:p>
          <a:p>
            <a:pPr marL="571500" indent="-571500">
              <a:buFont typeface="Arial" panose="020B0604020202020204" pitchFamily="34" charset="0"/>
              <a:buChar char="•"/>
            </a:pPr>
            <a:r>
              <a:rPr lang="en-US" dirty="0"/>
              <a:t>Flat up to 2.5°, ~40% drop at 3.5°</a:t>
            </a:r>
          </a:p>
          <a:p>
            <a:endParaRPr lang="en-US" dirty="0"/>
          </a:p>
          <a:p>
            <a:r>
              <a:rPr lang="en-US" b="1" dirty="0"/>
              <a:t>Moonlight observations:</a:t>
            </a:r>
          </a:p>
          <a:p>
            <a:pPr marL="571500" indent="-571500">
              <a:buFont typeface="Arial" panose="020B0604020202020204" pitchFamily="34" charset="0"/>
              <a:buChar char="•"/>
            </a:pPr>
            <a:r>
              <a:rPr lang="en-US" dirty="0"/>
              <a:t>14.6 ± 2.1 events/h; annual observing time:  ~1900 h</a:t>
            </a:r>
            <a:endParaRPr lang="en-GB" sz="3200" dirty="0"/>
          </a:p>
        </p:txBody>
      </p:sp>
      <p:pic>
        <p:nvPicPr>
          <p:cNvPr id="4" name="Immagine 4">
            <a:extLst>
              <a:ext uri="{FF2B5EF4-FFF2-40B4-BE49-F238E27FC236}">
                <a16:creationId xmlns:a16="http://schemas.microsoft.com/office/drawing/2014/main" id="{F1D49F6F-6CD5-4FEA-96C1-454EAD6A0337}"/>
              </a:ext>
            </a:extLst>
          </p:cNvPr>
          <p:cNvPicPr>
            <a:picLocks noChangeAspect="1"/>
          </p:cNvPicPr>
          <p:nvPr/>
        </p:nvPicPr>
        <p:blipFill>
          <a:blip r:embed="rId2"/>
          <a:stretch/>
        </p:blipFill>
        <p:spPr>
          <a:xfrm>
            <a:off x="16479591" y="2564719"/>
            <a:ext cx="6172326" cy="4991195"/>
          </a:xfrm>
          <a:prstGeom prst="rect">
            <a:avLst/>
          </a:prstGeom>
          <a:noFill/>
          <a:ln w="0">
            <a:noFill/>
          </a:ln>
        </p:spPr>
      </p:pic>
      <p:pic>
        <p:nvPicPr>
          <p:cNvPr id="5" name="Immagine 4">
            <a:extLst>
              <a:ext uri="{FF2B5EF4-FFF2-40B4-BE49-F238E27FC236}">
                <a16:creationId xmlns:a16="http://schemas.microsoft.com/office/drawing/2014/main" id="{731FEFED-7DE3-4D21-9A13-EA10E3CC04C1}"/>
              </a:ext>
            </a:extLst>
          </p:cNvPr>
          <p:cNvPicPr>
            <a:picLocks noChangeAspect="1"/>
          </p:cNvPicPr>
          <p:nvPr/>
        </p:nvPicPr>
        <p:blipFill rotWithShape="1">
          <a:blip r:embed="rId3">
            <a:clrChange>
              <a:clrFrom>
                <a:srgbClr val="FFFFFF"/>
              </a:clrFrom>
              <a:clrTo>
                <a:srgbClr val="FFFFFF">
                  <a:alpha val="0"/>
                </a:srgbClr>
              </a:clrTo>
            </a:clrChange>
          </a:blip>
          <a:srcRect r="49332"/>
          <a:stretch/>
        </p:blipFill>
        <p:spPr>
          <a:xfrm>
            <a:off x="16285452" y="7772912"/>
            <a:ext cx="6516722" cy="5449049"/>
          </a:xfrm>
          <a:prstGeom prst="rect">
            <a:avLst/>
          </a:prstGeom>
        </p:spPr>
      </p:pic>
      <p:sp>
        <p:nvSpPr>
          <p:cNvPr id="6" name="Title 1">
            <a:extLst>
              <a:ext uri="{FF2B5EF4-FFF2-40B4-BE49-F238E27FC236}">
                <a16:creationId xmlns:a16="http://schemas.microsoft.com/office/drawing/2014/main" id="{C9B759D5-BA8A-4118-BC01-22100940E546}"/>
              </a:ext>
            </a:extLst>
          </p:cNvPr>
          <p:cNvSpPr txBox="1">
            <a:spLocks noGrp="1"/>
          </p:cNvSpPr>
          <p:nvPr>
            <p:ph type="body" idx="22"/>
          </p:nvPr>
        </p:nvSpPr>
        <p:spPr>
          <a:xfrm>
            <a:off x="934929" y="434978"/>
            <a:ext cx="19350998" cy="1440000"/>
          </a:xfrm>
          <a:prstGeom prst="rect">
            <a:avLst/>
          </a:prstGeom>
        </p:spPr>
        <p:txBody>
          <a:bodyPr>
            <a:normAutofit fontScale="92500"/>
          </a:bodyPr>
          <a:lstStyle/>
          <a:p>
            <a:r>
              <a:rPr lang="it-IT" sz="6100" dirty="0">
                <a:solidFill>
                  <a:srgbClr val="002060"/>
                </a:solidFill>
              </a:rPr>
              <a:t>ASTRI 1: </a:t>
            </a:r>
            <a:r>
              <a:rPr lang="en-GB" sz="6600" dirty="0"/>
              <a:t>Crab Observation Campaign </a:t>
            </a:r>
            <a:r>
              <a:rPr lang="en-US" sz="6600" dirty="0"/>
              <a:t>(2024–2025)</a:t>
            </a:r>
          </a:p>
        </p:txBody>
      </p:sp>
      <p:sp>
        <p:nvSpPr>
          <p:cNvPr id="7" name="Footer Placeholder 3">
            <a:extLst>
              <a:ext uri="{FF2B5EF4-FFF2-40B4-BE49-F238E27FC236}">
                <a16:creationId xmlns:a16="http://schemas.microsoft.com/office/drawing/2014/main" id="{A2AC6C59-3EDF-41C4-89A0-EF2097FF3193}"/>
              </a:ext>
            </a:extLst>
          </p:cNvPr>
          <p:cNvSpPr txBox="1">
            <a:spLocks/>
          </p:cNvSpPr>
          <p:nvPr/>
        </p:nvSpPr>
        <p:spPr>
          <a:xfrm>
            <a:off x="0" y="13152819"/>
            <a:ext cx="24384000" cy="553996"/>
          </a:xfrm>
          <a:prstGeom prst="rect">
            <a:avLst/>
          </a:prstGeom>
          <a:ln w="25400">
            <a:miter lim="400000"/>
          </a:ln>
          <a:extLst>
            <a:ext uri="{C572A759-6A51-4108-AA02-DFA0A04FC94B}">
              <ma14:wrappingTextBoxFlag xmlns="" xmlns:ma14="http://schemas.microsoft.com/office/mac/drawingml/2011/main" val="1"/>
            </a:ext>
          </a:extLst>
        </p:spPr>
        <p:txBody>
          <a:bodyPr tIns="91439" bIns="91439" anchor="ctr">
            <a:spAutoFit/>
          </a:bodyPr>
          <a:lstStyle>
            <a:lvl1pPr marL="0" marR="0" indent="0" algn="ctr" defTabSz="1828800" rtl="0" latinLnBrk="0">
              <a:lnSpc>
                <a:spcPct val="100000"/>
              </a:lnSpc>
              <a:spcBef>
                <a:spcPts val="0"/>
              </a:spcBef>
              <a:spcAft>
                <a:spcPts val="0"/>
              </a:spcAft>
              <a:buClrTx/>
              <a:buSzTx/>
              <a:buFontTx/>
              <a:buNone/>
              <a:tabLst/>
              <a:defRPr sz="2400" b="0" i="0" u="none" strike="noStrike" cap="none" spc="0" baseline="0">
                <a:solidFill>
                  <a:srgbClr val="888888"/>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8" name="Slide Number Placeholder 1">
            <a:extLst>
              <a:ext uri="{FF2B5EF4-FFF2-40B4-BE49-F238E27FC236}">
                <a16:creationId xmlns:a16="http://schemas.microsoft.com/office/drawing/2014/main" id="{52156265-12FC-4E64-A11C-14E0334D436C}"/>
              </a:ext>
            </a:extLst>
          </p:cNvPr>
          <p:cNvSpPr>
            <a:spLocks noGrp="1"/>
          </p:cNvSpPr>
          <p:nvPr>
            <p:ph type="sldNum" sz="quarter" idx="2"/>
          </p:nvPr>
        </p:nvSpPr>
        <p:spPr>
          <a:xfrm>
            <a:off x="23340813" y="13119548"/>
            <a:ext cx="504548" cy="483911"/>
          </a:xfrm>
        </p:spPr>
        <p:txBody>
          <a:bodyPr/>
          <a:lstStyle/>
          <a:p>
            <a:fld id="{86CB4B4D-7CA3-9044-876B-883B54F8677D}" type="slidenum">
              <a:rPr lang="it-IT" smtClean="0"/>
              <a:t>24</a:t>
            </a:fld>
            <a:endParaRPr lang="it-IT" dirty="0"/>
          </a:p>
        </p:txBody>
      </p:sp>
      <p:sp>
        <p:nvSpPr>
          <p:cNvPr id="2" name="CasellaDiTesto 1"/>
          <p:cNvSpPr txBox="1"/>
          <p:nvPr/>
        </p:nvSpPr>
        <p:spPr>
          <a:xfrm>
            <a:off x="12192000" y="3777507"/>
            <a:ext cx="3506541" cy="104643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800" b="1" dirty="0" err="1" smtClean="0">
                <a:solidFill>
                  <a:srgbClr val="0070C0"/>
                </a:solidFill>
              </a:rPr>
              <a:t>Details</a:t>
            </a:r>
            <a:r>
              <a:rPr lang="it-IT" sz="2800" b="1" dirty="0" smtClean="0">
                <a:solidFill>
                  <a:srgbClr val="0070C0"/>
                </a:solidFill>
              </a:rPr>
              <a:t> in </a:t>
            </a:r>
            <a:r>
              <a:rPr lang="it-IT" sz="2800" b="1" dirty="0" err="1" smtClean="0">
                <a:solidFill>
                  <a:srgbClr val="0070C0"/>
                </a:solidFill>
              </a:rPr>
              <a:t>Vercellone</a:t>
            </a:r>
            <a:r>
              <a:rPr lang="it-IT" sz="2800" b="1" dirty="0" smtClean="0">
                <a:solidFill>
                  <a:srgbClr val="0070C0"/>
                </a:solidFill>
              </a:rPr>
              <a:t> &amp; Giuliani talk (20/07)</a:t>
            </a:r>
            <a:endParaRPr kumimoji="0" lang="it-IT" sz="2800" b="1" i="0" u="none" strike="noStrike" cap="none" spc="0" normalizeH="0" baseline="0" dirty="0">
              <a:ln>
                <a:noFill/>
              </a:ln>
              <a:solidFill>
                <a:srgbClr val="0070C0"/>
              </a:solidFill>
              <a:effectLst/>
              <a:uFillTx/>
              <a:sym typeface="Calibri"/>
            </a:endParaRPr>
          </a:p>
        </p:txBody>
      </p:sp>
    </p:spTree>
    <p:extLst>
      <p:ext uri="{BB962C8B-B14F-4D97-AF65-F5344CB8AC3E}">
        <p14:creationId xmlns:p14="http://schemas.microsoft.com/office/powerpoint/2010/main" val="276910018"/>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5EAD12F3-1645-4585-8DF8-4CC05E37023F}"/>
              </a:ext>
            </a:extLst>
          </p:cNvPr>
          <p:cNvSpPr>
            <a:spLocks noGrp="1"/>
          </p:cNvSpPr>
          <p:nvPr>
            <p:ph type="body" sz="quarter" idx="22"/>
          </p:nvPr>
        </p:nvSpPr>
        <p:spPr/>
        <p:txBody>
          <a:bodyPr/>
          <a:lstStyle/>
          <a:p>
            <a:r>
              <a:rPr lang="it-IT" dirty="0">
                <a:solidFill>
                  <a:srgbClr val="002060"/>
                </a:solidFill>
              </a:rPr>
              <a:t>ASTRI 1: </a:t>
            </a:r>
            <a:r>
              <a:rPr lang="en-GB" dirty="0">
                <a:solidFill>
                  <a:srgbClr val="002060"/>
                </a:solidFill>
              </a:rPr>
              <a:t>Crab spectrum</a:t>
            </a:r>
            <a:endParaRPr lang="en-GB" dirty="0"/>
          </a:p>
        </p:txBody>
      </p:sp>
      <p:pic>
        <p:nvPicPr>
          <p:cNvPr id="4" name="Immagine 3">
            <a:extLst>
              <a:ext uri="{FF2B5EF4-FFF2-40B4-BE49-F238E27FC236}">
                <a16:creationId xmlns:a16="http://schemas.microsoft.com/office/drawing/2014/main" id="{B42371A1-C77A-4047-9947-ACFA4631EDC2}"/>
              </a:ext>
            </a:extLst>
          </p:cNvPr>
          <p:cNvPicPr>
            <a:picLocks noChangeAspect="1"/>
          </p:cNvPicPr>
          <p:nvPr/>
        </p:nvPicPr>
        <p:blipFill>
          <a:blip r:embed="rId2"/>
          <a:stretch>
            <a:fillRect/>
          </a:stretch>
        </p:blipFill>
        <p:spPr>
          <a:xfrm>
            <a:off x="502513" y="3088964"/>
            <a:ext cx="11452992" cy="9141136"/>
          </a:xfrm>
          <a:prstGeom prst="rect">
            <a:avLst/>
          </a:prstGeom>
        </p:spPr>
      </p:pic>
      <p:pic>
        <p:nvPicPr>
          <p:cNvPr id="5" name="Immagine 4">
            <a:extLst>
              <a:ext uri="{FF2B5EF4-FFF2-40B4-BE49-F238E27FC236}">
                <a16:creationId xmlns:a16="http://schemas.microsoft.com/office/drawing/2014/main" id="{13BDF199-588D-42B3-BE7F-4594191F9CFF}"/>
              </a:ext>
            </a:extLst>
          </p:cNvPr>
          <p:cNvPicPr>
            <a:picLocks noChangeAspect="1"/>
          </p:cNvPicPr>
          <p:nvPr/>
        </p:nvPicPr>
        <p:blipFill>
          <a:blip r:embed="rId3"/>
          <a:stretch>
            <a:fillRect/>
          </a:stretch>
        </p:blipFill>
        <p:spPr>
          <a:xfrm>
            <a:off x="12428496" y="2939408"/>
            <a:ext cx="11452991" cy="9380292"/>
          </a:xfrm>
          <a:prstGeom prst="rect">
            <a:avLst/>
          </a:prstGeom>
        </p:spPr>
      </p:pic>
      <p:sp>
        <p:nvSpPr>
          <p:cNvPr id="6" name="Rettangolo 5">
            <a:extLst>
              <a:ext uri="{FF2B5EF4-FFF2-40B4-BE49-F238E27FC236}">
                <a16:creationId xmlns:a16="http://schemas.microsoft.com/office/drawing/2014/main" id="{F1377A7A-AD35-459A-B3D4-A40E9F912C9E}"/>
              </a:ext>
            </a:extLst>
          </p:cNvPr>
          <p:cNvSpPr/>
          <p:nvPr/>
        </p:nvSpPr>
        <p:spPr>
          <a:xfrm>
            <a:off x="1924907" y="3792732"/>
            <a:ext cx="16629793" cy="584775"/>
          </a:xfrm>
          <a:prstGeom prst="rect">
            <a:avLst/>
          </a:prstGeom>
        </p:spPr>
        <p:txBody>
          <a:bodyPr wrap="square">
            <a:spAutoFit/>
          </a:bodyPr>
          <a:lstStyle/>
          <a:p>
            <a:r>
              <a:rPr lang="en-GB" sz="3200" b="1" dirty="0"/>
              <a:t>power-law, 1 – 40 </a:t>
            </a:r>
            <a:r>
              <a:rPr lang="en-GB" sz="3200" b="1" noProof="1"/>
              <a:t>TeV</a:t>
            </a:r>
            <a:r>
              <a:rPr lang="en-GB" sz="3200" b="1" dirty="0"/>
              <a:t>                                                                                         </a:t>
            </a:r>
            <a:r>
              <a:rPr lang="en-GB" sz="3200" b="1" noProof="1"/>
              <a:t>logparabola, 1 – 40 TeV</a:t>
            </a:r>
          </a:p>
        </p:txBody>
      </p:sp>
      <p:sp>
        <p:nvSpPr>
          <p:cNvPr id="8" name="Footer Placeholder 3">
            <a:extLst>
              <a:ext uri="{FF2B5EF4-FFF2-40B4-BE49-F238E27FC236}">
                <a16:creationId xmlns:a16="http://schemas.microsoft.com/office/drawing/2014/main" id="{CDDE780A-D463-4E8C-915A-735B5DB9C92A}"/>
              </a:ext>
            </a:extLst>
          </p:cNvPr>
          <p:cNvSpPr txBox="1">
            <a:spLocks/>
          </p:cNvSpPr>
          <p:nvPr/>
        </p:nvSpPr>
        <p:spPr>
          <a:xfrm>
            <a:off x="0" y="13152819"/>
            <a:ext cx="24384000" cy="553996"/>
          </a:xfrm>
          <a:prstGeom prst="rect">
            <a:avLst/>
          </a:prstGeom>
          <a:ln w="25400">
            <a:miter lim="400000"/>
          </a:ln>
          <a:extLst>
            <a:ext uri="{C572A759-6A51-4108-AA02-DFA0A04FC94B}">
              <ma14:wrappingTextBoxFlag xmlns="" xmlns:ma14="http://schemas.microsoft.com/office/mac/drawingml/2011/main" val="1"/>
            </a:ext>
          </a:extLst>
        </p:spPr>
        <p:txBody>
          <a:bodyPr tIns="91439" bIns="91439" anchor="ctr">
            <a:spAutoFit/>
          </a:bodyPr>
          <a:lstStyle>
            <a:lvl1pPr marL="0" marR="0" indent="0" algn="ctr" defTabSz="1828800" rtl="0" latinLnBrk="0">
              <a:lnSpc>
                <a:spcPct val="100000"/>
              </a:lnSpc>
              <a:spcBef>
                <a:spcPts val="0"/>
              </a:spcBef>
              <a:spcAft>
                <a:spcPts val="0"/>
              </a:spcAft>
              <a:buClrTx/>
              <a:buSzTx/>
              <a:buFontTx/>
              <a:buNone/>
              <a:tabLst/>
              <a:defRPr sz="2400" b="0" i="0" u="none" strike="noStrike" cap="none" spc="0" baseline="0">
                <a:solidFill>
                  <a:srgbClr val="888888"/>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7" name="Slide Number Placeholder 1">
            <a:extLst>
              <a:ext uri="{FF2B5EF4-FFF2-40B4-BE49-F238E27FC236}">
                <a16:creationId xmlns:a16="http://schemas.microsoft.com/office/drawing/2014/main" id="{4AC19FC6-64C5-4AC8-BABC-7050CC7C77C7}"/>
              </a:ext>
            </a:extLst>
          </p:cNvPr>
          <p:cNvSpPr>
            <a:spLocks noGrp="1"/>
          </p:cNvSpPr>
          <p:nvPr>
            <p:ph type="sldNum" sz="quarter" idx="2"/>
          </p:nvPr>
        </p:nvSpPr>
        <p:spPr>
          <a:xfrm>
            <a:off x="23340813" y="13119548"/>
            <a:ext cx="504548" cy="483911"/>
          </a:xfrm>
        </p:spPr>
        <p:txBody>
          <a:bodyPr/>
          <a:lstStyle/>
          <a:p>
            <a:fld id="{86CB4B4D-7CA3-9044-876B-883B54F8677D}" type="slidenum">
              <a:rPr lang="it-IT" smtClean="0"/>
              <a:t>25</a:t>
            </a:fld>
            <a:endParaRPr lang="it-IT" dirty="0"/>
          </a:p>
        </p:txBody>
      </p:sp>
      <p:sp>
        <p:nvSpPr>
          <p:cNvPr id="10" name="CasellaDiTesto 9"/>
          <p:cNvSpPr txBox="1"/>
          <p:nvPr/>
        </p:nvSpPr>
        <p:spPr>
          <a:xfrm>
            <a:off x="11048999" y="11796481"/>
            <a:ext cx="3506541" cy="104643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800" b="1" dirty="0" err="1" smtClean="0">
                <a:solidFill>
                  <a:srgbClr val="0070C0"/>
                </a:solidFill>
              </a:rPr>
              <a:t>Details</a:t>
            </a:r>
            <a:r>
              <a:rPr lang="it-IT" sz="2800" b="1" dirty="0" smtClean="0">
                <a:solidFill>
                  <a:srgbClr val="0070C0"/>
                </a:solidFill>
              </a:rPr>
              <a:t> in </a:t>
            </a:r>
            <a:r>
              <a:rPr lang="it-IT" sz="2800" b="1" dirty="0" err="1" smtClean="0">
                <a:solidFill>
                  <a:srgbClr val="0070C0"/>
                </a:solidFill>
              </a:rPr>
              <a:t>Vercellone</a:t>
            </a:r>
            <a:r>
              <a:rPr lang="it-IT" sz="2800" b="1" dirty="0" smtClean="0">
                <a:solidFill>
                  <a:srgbClr val="0070C0"/>
                </a:solidFill>
              </a:rPr>
              <a:t> &amp; Giuliani talk (20/07)</a:t>
            </a:r>
            <a:endParaRPr kumimoji="0" lang="it-IT" sz="2800" b="1" i="0" u="none" strike="noStrike" cap="none" spc="0" normalizeH="0" baseline="0" dirty="0">
              <a:ln>
                <a:noFill/>
              </a:ln>
              <a:solidFill>
                <a:srgbClr val="0070C0"/>
              </a:solidFill>
              <a:effectLst/>
              <a:uFillTx/>
              <a:sym typeface="Calibri"/>
            </a:endParaRPr>
          </a:p>
        </p:txBody>
      </p:sp>
    </p:spTree>
    <p:extLst>
      <p:ext uri="{BB962C8B-B14F-4D97-AF65-F5344CB8AC3E}">
        <p14:creationId xmlns:p14="http://schemas.microsoft.com/office/powerpoint/2010/main" val="1145683508"/>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magine 18">
            <a:extLst>
              <a:ext uri="{FF2B5EF4-FFF2-40B4-BE49-F238E27FC236}">
                <a16:creationId xmlns:a16="http://schemas.microsoft.com/office/drawing/2014/main" id="{AC2CFABD-2927-4BB9-9FBB-84054C8CD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474" y="2912392"/>
            <a:ext cx="7629747" cy="5754797"/>
          </a:xfrm>
          <a:prstGeom prst="rect">
            <a:avLst/>
          </a:prstGeom>
        </p:spPr>
      </p:pic>
      <p:sp>
        <p:nvSpPr>
          <p:cNvPr id="3" name="Segnaposto testo 2">
            <a:extLst>
              <a:ext uri="{FF2B5EF4-FFF2-40B4-BE49-F238E27FC236}">
                <a16:creationId xmlns:a16="http://schemas.microsoft.com/office/drawing/2014/main" id="{EEFBFD72-DF74-4714-B11B-33565780D503}"/>
              </a:ext>
            </a:extLst>
          </p:cNvPr>
          <p:cNvSpPr>
            <a:spLocks noGrp="1"/>
          </p:cNvSpPr>
          <p:nvPr>
            <p:ph type="body" sz="quarter" idx="22"/>
          </p:nvPr>
        </p:nvSpPr>
        <p:spPr>
          <a:xfrm>
            <a:off x="918071" y="434978"/>
            <a:ext cx="16849874" cy="1440000"/>
          </a:xfrm>
        </p:spPr>
        <p:txBody>
          <a:bodyPr/>
          <a:lstStyle/>
          <a:p>
            <a:r>
              <a:rPr lang="en-GB" dirty="0"/>
              <a:t>ASTRI-1/3: Crab stereo observation</a:t>
            </a:r>
          </a:p>
        </p:txBody>
      </p:sp>
      <p:sp>
        <p:nvSpPr>
          <p:cNvPr id="6" name="Rettangolo 5">
            <a:extLst>
              <a:ext uri="{FF2B5EF4-FFF2-40B4-BE49-F238E27FC236}">
                <a16:creationId xmlns:a16="http://schemas.microsoft.com/office/drawing/2014/main" id="{494B148E-A93D-4A98-AE1A-CC9ED5ED2C7C}"/>
              </a:ext>
            </a:extLst>
          </p:cNvPr>
          <p:cNvSpPr/>
          <p:nvPr/>
        </p:nvSpPr>
        <p:spPr>
          <a:xfrm>
            <a:off x="2185318" y="8868093"/>
            <a:ext cx="20013364" cy="3970318"/>
          </a:xfrm>
          <a:prstGeom prst="rect">
            <a:avLst/>
          </a:prstGeom>
        </p:spPr>
        <p:txBody>
          <a:bodyPr wrap="square">
            <a:spAutoFit/>
          </a:bodyPr>
          <a:lstStyle/>
          <a:p>
            <a:pPr algn="ctr"/>
            <a:r>
              <a:rPr lang="en-US" b="1" dirty="0"/>
              <a:t>February 2026: first successful Crab stereoscopic observation with ASTRI-1 and ASTRI-3</a:t>
            </a:r>
          </a:p>
          <a:p>
            <a:pPr marL="571500" indent="-571500">
              <a:buFont typeface="Arial" panose="020B0604020202020204" pitchFamily="34" charset="0"/>
              <a:buChar char="•"/>
            </a:pPr>
            <a:endParaRPr lang="en-GB" b="1" dirty="0"/>
          </a:p>
          <a:p>
            <a:pPr marL="571500" indent="-571500">
              <a:buFont typeface="Arial" panose="020B0604020202020204" pitchFamily="34" charset="0"/>
              <a:buChar char="•"/>
            </a:pPr>
            <a:r>
              <a:rPr lang="en-GB" b="1" dirty="0"/>
              <a:t>Signal-to-Noise</a:t>
            </a:r>
            <a:r>
              <a:rPr lang="it-IT" b="1" dirty="0"/>
              <a:t> (S/N) Improvement: </a:t>
            </a:r>
            <a:r>
              <a:rPr lang="en-US" dirty="0"/>
              <a:t>Great improvement in terms of Signal/Noise ratio with respect to single-telescope results </a:t>
            </a:r>
          </a:p>
          <a:p>
            <a:pPr marL="571500" indent="-571500">
              <a:buFont typeface="Arial" panose="020B0604020202020204" pitchFamily="34" charset="0"/>
              <a:buChar char="•"/>
            </a:pPr>
            <a:r>
              <a:rPr lang="en-US" b="1" dirty="0"/>
              <a:t>Lower Point Spread Function (PSF):</a:t>
            </a:r>
            <a:r>
              <a:rPr lang="en-US" dirty="0"/>
              <a:t> Viewing the same atmospheric Cherenkov shower from two distinct vantage points allows the more accurate reconstruction of the shower axis</a:t>
            </a:r>
          </a:p>
          <a:p>
            <a:pPr marL="571500" indent="-571500">
              <a:buFont typeface="Arial" panose="020B0604020202020204" pitchFamily="34" charset="0"/>
              <a:buChar char="•"/>
            </a:pPr>
            <a:r>
              <a:rPr lang="it-IT" b="1" dirty="0"/>
              <a:t>High-Energy </a:t>
            </a:r>
            <a:r>
              <a:rPr lang="en-US" b="1" dirty="0"/>
              <a:t>Spectrum</a:t>
            </a:r>
            <a:r>
              <a:rPr lang="en-US" dirty="0"/>
              <a:t>: significant spectral points in the 0.6–60 </a:t>
            </a:r>
            <a:r>
              <a:rPr lang="en-US" noProof="1"/>
              <a:t>TeV</a:t>
            </a:r>
            <a:r>
              <a:rPr lang="en-US" dirty="0"/>
              <a:t> with only about 22.5 hours</a:t>
            </a:r>
            <a:endParaRPr lang="en-GB" dirty="0"/>
          </a:p>
        </p:txBody>
      </p:sp>
      <p:sp>
        <p:nvSpPr>
          <p:cNvPr id="10" name="Footer Placeholder 3">
            <a:extLst>
              <a:ext uri="{FF2B5EF4-FFF2-40B4-BE49-F238E27FC236}">
                <a16:creationId xmlns:a16="http://schemas.microsoft.com/office/drawing/2014/main" id="{9B64B1B0-C38F-4571-8E73-B6FC12695DB1}"/>
              </a:ext>
            </a:extLst>
          </p:cNvPr>
          <p:cNvSpPr txBox="1">
            <a:spLocks/>
          </p:cNvSpPr>
          <p:nvPr/>
        </p:nvSpPr>
        <p:spPr>
          <a:xfrm>
            <a:off x="0" y="13152819"/>
            <a:ext cx="24384000" cy="553996"/>
          </a:xfrm>
          <a:prstGeom prst="rect">
            <a:avLst/>
          </a:prstGeom>
          <a:ln w="25400">
            <a:miter lim="400000"/>
          </a:ln>
          <a:extLst>
            <a:ext uri="{C572A759-6A51-4108-AA02-DFA0A04FC94B}">
              <ma14:wrappingTextBoxFlag xmlns="" xmlns:ma14="http://schemas.microsoft.com/office/mac/drawingml/2011/main" val="1"/>
            </a:ext>
          </a:extLst>
        </p:spPr>
        <p:txBody>
          <a:bodyPr tIns="91439" bIns="91439" anchor="ctr">
            <a:spAutoFit/>
          </a:bodyPr>
          <a:lstStyle>
            <a:lvl1pPr marL="0" marR="0" indent="0" algn="ctr" defTabSz="1828800" rtl="0" latinLnBrk="0">
              <a:lnSpc>
                <a:spcPct val="100000"/>
              </a:lnSpc>
              <a:spcBef>
                <a:spcPts val="0"/>
              </a:spcBef>
              <a:spcAft>
                <a:spcPts val="0"/>
              </a:spcAft>
              <a:buClrTx/>
              <a:buSzTx/>
              <a:buFontTx/>
              <a:buNone/>
              <a:tabLst/>
              <a:defRPr sz="2400" b="0" i="0" u="none" strike="noStrike" cap="none" spc="0" baseline="0">
                <a:solidFill>
                  <a:srgbClr val="888888"/>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9" name="Slide Number Placeholder 1">
            <a:extLst>
              <a:ext uri="{FF2B5EF4-FFF2-40B4-BE49-F238E27FC236}">
                <a16:creationId xmlns:a16="http://schemas.microsoft.com/office/drawing/2014/main" id="{5630757D-965E-4CBF-B860-4F76A381D20E}"/>
              </a:ext>
            </a:extLst>
          </p:cNvPr>
          <p:cNvSpPr>
            <a:spLocks noGrp="1"/>
          </p:cNvSpPr>
          <p:nvPr>
            <p:ph type="sldNum" sz="quarter" idx="2"/>
          </p:nvPr>
        </p:nvSpPr>
        <p:spPr>
          <a:xfrm>
            <a:off x="23340813" y="13119548"/>
            <a:ext cx="504548" cy="483911"/>
          </a:xfrm>
        </p:spPr>
        <p:txBody>
          <a:bodyPr/>
          <a:lstStyle/>
          <a:p>
            <a:fld id="{86CB4B4D-7CA3-9044-876B-883B54F8677D}" type="slidenum">
              <a:rPr lang="it-IT" smtClean="0"/>
              <a:t>26</a:t>
            </a:fld>
            <a:endParaRPr lang="it-IT" dirty="0"/>
          </a:p>
        </p:txBody>
      </p:sp>
      <p:sp>
        <p:nvSpPr>
          <p:cNvPr id="12" name="CasellaDiTesto 11">
            <a:extLst>
              <a:ext uri="{FF2B5EF4-FFF2-40B4-BE49-F238E27FC236}">
                <a16:creationId xmlns:a16="http://schemas.microsoft.com/office/drawing/2014/main" id="{5F8012FB-314D-4A71-972F-5D9D39FFC225}"/>
              </a:ext>
            </a:extLst>
          </p:cNvPr>
          <p:cNvSpPr txBox="1"/>
          <p:nvPr/>
        </p:nvSpPr>
        <p:spPr>
          <a:xfrm>
            <a:off x="2400295" y="4788195"/>
            <a:ext cx="2906563" cy="73866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3600" i="0" u="none" strike="noStrike" cap="none" spc="0" normalizeH="0" baseline="0" dirty="0">
                <a:ln>
                  <a:noFill/>
                </a:ln>
                <a:solidFill>
                  <a:srgbClr val="000000"/>
                </a:solidFill>
                <a:effectLst/>
                <a:uFillTx/>
                <a:latin typeface="+mj-lt"/>
                <a:ea typeface="+mj-ea"/>
                <a:cs typeface="+mj-cs"/>
                <a:sym typeface="Calibri"/>
              </a:rPr>
              <a:t>24.7</a:t>
            </a:r>
            <a:r>
              <a:rPr kumimoji="0" lang="el-GR" sz="3600" i="0" u="none" strike="noStrike" cap="none" spc="0" normalizeH="0" baseline="0" dirty="0">
                <a:ln>
                  <a:noFill/>
                </a:ln>
                <a:solidFill>
                  <a:srgbClr val="000000"/>
                </a:solidFill>
                <a:effectLst/>
                <a:uFillTx/>
                <a:latin typeface="+mj-lt"/>
                <a:ea typeface="+mj-ea"/>
                <a:cs typeface="+mj-cs"/>
                <a:sym typeface="Calibri"/>
              </a:rPr>
              <a:t>σ</a:t>
            </a:r>
            <a:r>
              <a:rPr kumimoji="0" lang="en-GB" sz="3600" i="0" u="none" strike="noStrike" cap="none" spc="0" normalizeH="0" baseline="0" dirty="0">
                <a:ln>
                  <a:noFill/>
                </a:ln>
                <a:solidFill>
                  <a:srgbClr val="000000"/>
                </a:solidFill>
                <a:effectLst/>
                <a:uFillTx/>
                <a:latin typeface="+mj-lt"/>
                <a:ea typeface="+mj-ea"/>
                <a:cs typeface="+mj-cs"/>
                <a:sym typeface="Calibri"/>
              </a:rPr>
              <a:t> in 22.5h</a:t>
            </a:r>
          </a:p>
        </p:txBody>
      </p:sp>
      <p:pic>
        <p:nvPicPr>
          <p:cNvPr id="13" name="Immagine 12">
            <a:extLst>
              <a:ext uri="{FF2B5EF4-FFF2-40B4-BE49-F238E27FC236}">
                <a16:creationId xmlns:a16="http://schemas.microsoft.com/office/drawing/2014/main" id="{55D2C5B0-3C58-4E07-AFC9-D693374478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1779" y="2949566"/>
            <a:ext cx="7269034" cy="5458107"/>
          </a:xfrm>
          <a:prstGeom prst="rect">
            <a:avLst/>
          </a:prstGeom>
        </p:spPr>
      </p:pic>
      <p:pic>
        <p:nvPicPr>
          <p:cNvPr id="17" name="Immagine 16">
            <a:extLst>
              <a:ext uri="{FF2B5EF4-FFF2-40B4-BE49-F238E27FC236}">
                <a16:creationId xmlns:a16="http://schemas.microsoft.com/office/drawing/2014/main" id="{5D5A078A-7E57-4E1F-BCE5-BEE790A1A3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9202" y="2948557"/>
            <a:ext cx="6599412" cy="5730135"/>
          </a:xfrm>
          <a:prstGeom prst="rect">
            <a:avLst/>
          </a:prstGeom>
        </p:spPr>
      </p:pic>
      <p:sp>
        <p:nvSpPr>
          <p:cNvPr id="20" name="CasellaDiTesto 19">
            <a:extLst>
              <a:ext uri="{FF2B5EF4-FFF2-40B4-BE49-F238E27FC236}">
                <a16:creationId xmlns:a16="http://schemas.microsoft.com/office/drawing/2014/main" id="{D00B5D55-EA94-4282-9002-E7D64FCF8346}"/>
              </a:ext>
            </a:extLst>
          </p:cNvPr>
          <p:cNvSpPr txBox="1"/>
          <p:nvPr/>
        </p:nvSpPr>
        <p:spPr>
          <a:xfrm>
            <a:off x="12620017" y="7352929"/>
            <a:ext cx="177484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2800" i="0" u="none" strike="noStrike" cap="none" spc="0" normalizeH="0" baseline="0" dirty="0">
                <a:ln>
                  <a:noFill/>
                </a:ln>
                <a:solidFill>
                  <a:schemeClr val="bg1"/>
                </a:solidFill>
                <a:effectLst/>
                <a:uFillTx/>
                <a:latin typeface="+mj-lt"/>
                <a:ea typeface="+mj-ea"/>
                <a:cs typeface="+mj-cs"/>
                <a:sym typeface="Calibri"/>
              </a:rPr>
              <a:t>0.6-60 </a:t>
            </a:r>
            <a:r>
              <a:rPr kumimoji="0" lang="en-GB" sz="2800" i="0" u="none" strike="noStrike" cap="none" spc="0" normalizeH="0" baseline="0" noProof="1">
                <a:ln>
                  <a:noFill/>
                </a:ln>
                <a:solidFill>
                  <a:schemeClr val="bg1"/>
                </a:solidFill>
                <a:effectLst/>
                <a:uFillTx/>
                <a:latin typeface="+mj-lt"/>
                <a:ea typeface="+mj-ea"/>
                <a:cs typeface="+mj-cs"/>
                <a:sym typeface="Calibri"/>
              </a:rPr>
              <a:t>TeV</a:t>
            </a:r>
          </a:p>
        </p:txBody>
      </p:sp>
      <p:sp>
        <p:nvSpPr>
          <p:cNvPr id="21" name="Rettangolo 20">
            <a:extLst>
              <a:ext uri="{FF2B5EF4-FFF2-40B4-BE49-F238E27FC236}">
                <a16:creationId xmlns:a16="http://schemas.microsoft.com/office/drawing/2014/main" id="{D137F26F-351A-46B0-BB4B-03BD5548AAFA}"/>
              </a:ext>
            </a:extLst>
          </p:cNvPr>
          <p:cNvSpPr/>
          <p:nvPr/>
        </p:nvSpPr>
        <p:spPr>
          <a:xfrm>
            <a:off x="16956654" y="5972300"/>
            <a:ext cx="3887603" cy="523220"/>
          </a:xfrm>
          <a:prstGeom prst="rect">
            <a:avLst/>
          </a:prstGeom>
        </p:spPr>
        <p:txBody>
          <a:bodyPr wrap="none">
            <a:spAutoFit/>
          </a:bodyPr>
          <a:lstStyle/>
          <a:p>
            <a:r>
              <a:rPr lang="en-GB" sz="2800" noProof="1"/>
              <a:t>logparabola, 0.6 – 60 TeV</a:t>
            </a:r>
            <a:endParaRPr lang="en-GB" sz="2800" dirty="0"/>
          </a:p>
        </p:txBody>
      </p:sp>
      <p:sp>
        <p:nvSpPr>
          <p:cNvPr id="15" name="CasellaDiTesto 14"/>
          <p:cNvSpPr txBox="1"/>
          <p:nvPr/>
        </p:nvSpPr>
        <p:spPr>
          <a:xfrm>
            <a:off x="6951481" y="2202180"/>
            <a:ext cx="1081646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800" b="1" dirty="0" err="1" smtClean="0">
                <a:solidFill>
                  <a:srgbClr val="0070C0"/>
                </a:solidFill>
              </a:rPr>
              <a:t>Details</a:t>
            </a:r>
            <a:r>
              <a:rPr lang="it-IT" sz="2800" b="1" dirty="0" smtClean="0">
                <a:solidFill>
                  <a:srgbClr val="0070C0"/>
                </a:solidFill>
              </a:rPr>
              <a:t> in </a:t>
            </a:r>
            <a:r>
              <a:rPr lang="it-IT" sz="2800" b="1" dirty="0" err="1" smtClean="0">
                <a:solidFill>
                  <a:srgbClr val="0070C0"/>
                </a:solidFill>
              </a:rPr>
              <a:t>Vercellone</a:t>
            </a:r>
            <a:r>
              <a:rPr lang="it-IT" sz="2800" b="1" dirty="0" smtClean="0">
                <a:solidFill>
                  <a:srgbClr val="0070C0"/>
                </a:solidFill>
              </a:rPr>
              <a:t> &amp; Giuliani talk (20/07) and </a:t>
            </a:r>
            <a:r>
              <a:rPr lang="it-IT" sz="2800" b="1" dirty="0" err="1" smtClean="0">
                <a:solidFill>
                  <a:srgbClr val="0070C0"/>
                </a:solidFill>
              </a:rPr>
              <a:t>Vercellone</a:t>
            </a:r>
            <a:r>
              <a:rPr lang="it-IT" sz="2800" b="1" dirty="0" smtClean="0">
                <a:solidFill>
                  <a:srgbClr val="0070C0"/>
                </a:solidFill>
              </a:rPr>
              <a:t> talk (22/07)</a:t>
            </a:r>
            <a:endParaRPr kumimoji="0" lang="it-IT" sz="2800" b="1" i="0" u="none" strike="noStrike" cap="none" spc="0" normalizeH="0" baseline="0" dirty="0">
              <a:ln>
                <a:noFill/>
              </a:ln>
              <a:solidFill>
                <a:srgbClr val="0070C0"/>
              </a:solidFill>
              <a:effectLst/>
              <a:uFillTx/>
              <a:sym typeface="Calibri"/>
            </a:endParaRPr>
          </a:p>
        </p:txBody>
      </p:sp>
    </p:spTree>
    <p:extLst>
      <p:ext uri="{BB962C8B-B14F-4D97-AF65-F5344CB8AC3E}">
        <p14:creationId xmlns:p14="http://schemas.microsoft.com/office/powerpoint/2010/main" val="473001931"/>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3152819"/>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434978"/>
            <a:ext cx="19350998" cy="1440000"/>
          </a:xfrm>
          <a:prstGeom prst="rect">
            <a:avLst/>
          </a:prstGeom>
        </p:spPr>
        <p:txBody>
          <a:bodyPr>
            <a:normAutofit/>
          </a:bodyPr>
          <a:lstStyle/>
          <a:p>
            <a:r>
              <a:rPr lang="it-IT" sz="6100" dirty="0">
                <a:solidFill>
                  <a:srgbClr val="002060"/>
                </a:solidFill>
              </a:rPr>
              <a:t>First Results: </a:t>
            </a:r>
            <a:r>
              <a:rPr lang="en-GB" sz="6100" dirty="0">
                <a:solidFill>
                  <a:srgbClr val="002060"/>
                </a:solidFill>
              </a:rPr>
              <a:t>Stereoscopic</a:t>
            </a:r>
            <a:r>
              <a:rPr lang="it-IT" sz="6100" dirty="0">
                <a:solidFill>
                  <a:srgbClr val="002060"/>
                </a:solidFill>
              </a:rPr>
              <a:t> </a:t>
            </a:r>
            <a:r>
              <a:rPr lang="en-GB" sz="6100" dirty="0">
                <a:solidFill>
                  <a:srgbClr val="002060"/>
                </a:solidFill>
              </a:rPr>
              <a:t>Events</a:t>
            </a:r>
          </a:p>
        </p:txBody>
      </p:sp>
      <p:sp>
        <p:nvSpPr>
          <p:cNvPr id="2" name="Slide Number Placeholder 1">
            <a:extLst>
              <a:ext uri="{FF2B5EF4-FFF2-40B4-BE49-F238E27FC236}">
                <a16:creationId xmlns:a16="http://schemas.microsoft.com/office/drawing/2014/main" id="{672CBB31-6A3D-4868-AAD0-176ADC9A96CC}"/>
              </a:ext>
            </a:extLst>
          </p:cNvPr>
          <p:cNvSpPr>
            <a:spLocks noGrp="1"/>
          </p:cNvSpPr>
          <p:nvPr>
            <p:ph type="sldNum" sz="quarter" idx="2"/>
          </p:nvPr>
        </p:nvSpPr>
        <p:spPr/>
        <p:txBody>
          <a:bodyPr/>
          <a:lstStyle/>
          <a:p>
            <a:fld id="{86CB4B4D-7CA3-9044-876B-883B54F8677D}" type="slidenum">
              <a:rPr lang="it-IT" smtClean="0"/>
              <a:t>27</a:t>
            </a:fld>
            <a:endParaRPr lang="it-IT"/>
          </a:p>
        </p:txBody>
      </p:sp>
      <p:sp>
        <p:nvSpPr>
          <p:cNvPr id="3" name="Rettangolo 2">
            <a:extLst>
              <a:ext uri="{FF2B5EF4-FFF2-40B4-BE49-F238E27FC236}">
                <a16:creationId xmlns:a16="http://schemas.microsoft.com/office/drawing/2014/main" id="{6B2D7DD2-D86B-4F8F-9695-B8ACDF1F911E}"/>
              </a:ext>
            </a:extLst>
          </p:cNvPr>
          <p:cNvSpPr/>
          <p:nvPr/>
        </p:nvSpPr>
        <p:spPr>
          <a:xfrm>
            <a:off x="15302424" y="7924535"/>
            <a:ext cx="8105537" cy="3416320"/>
          </a:xfrm>
          <a:prstGeom prst="rect">
            <a:avLst/>
          </a:prstGeom>
        </p:spPr>
        <p:txBody>
          <a:bodyPr wrap="square">
            <a:spAutoFit/>
          </a:bodyPr>
          <a:lstStyle/>
          <a:p>
            <a:r>
              <a:rPr lang="en-US" dirty="0"/>
              <a:t>Example of atmospheric Cherenkov showers recorded simultaneously by ASTRI-1, ASTRI-2, and ASTRI-3.</a:t>
            </a:r>
          </a:p>
          <a:p>
            <a:endParaRPr lang="en-US" dirty="0"/>
          </a:p>
          <a:p>
            <a:r>
              <a:rPr lang="en-US" dirty="0"/>
              <a:t>Confirms that both the optics and the sensor array perform as expected</a:t>
            </a:r>
            <a:endParaRPr lang="it-IT" dirty="0">
              <a:solidFill>
                <a:srgbClr val="002060"/>
              </a:solidFill>
            </a:endParaRPr>
          </a:p>
        </p:txBody>
      </p:sp>
      <p:grpSp>
        <p:nvGrpSpPr>
          <p:cNvPr id="11" name="Gruppo 10">
            <a:extLst>
              <a:ext uri="{FF2B5EF4-FFF2-40B4-BE49-F238E27FC236}">
                <a16:creationId xmlns:a16="http://schemas.microsoft.com/office/drawing/2014/main" id="{5D2867A6-C7DD-43C5-B70C-A42100F4F9E8}"/>
              </a:ext>
            </a:extLst>
          </p:cNvPr>
          <p:cNvGrpSpPr>
            <a:grpSpLocks noChangeAspect="1"/>
          </p:cNvGrpSpPr>
          <p:nvPr/>
        </p:nvGrpSpPr>
        <p:grpSpPr>
          <a:xfrm>
            <a:off x="8523096" y="2220254"/>
            <a:ext cx="5492417" cy="5437550"/>
            <a:chOff x="14396936" y="5587854"/>
            <a:chExt cx="5916960" cy="5857852"/>
          </a:xfrm>
        </p:grpSpPr>
        <p:pic>
          <p:nvPicPr>
            <p:cNvPr id="9" name="Immagine 8">
              <a:extLst>
                <a:ext uri="{FF2B5EF4-FFF2-40B4-BE49-F238E27FC236}">
                  <a16:creationId xmlns:a16="http://schemas.microsoft.com/office/drawing/2014/main" id="{2C89F947-5E98-43F5-B98D-4771ABEEFE27}"/>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4748"/>
            <a:stretch/>
          </p:blipFill>
          <p:spPr>
            <a:xfrm>
              <a:off x="14396936" y="5587854"/>
              <a:ext cx="5916960" cy="5857852"/>
            </a:xfrm>
            <a:prstGeom prst="rect">
              <a:avLst/>
            </a:prstGeom>
          </p:spPr>
        </p:pic>
        <p:sp>
          <p:nvSpPr>
            <p:cNvPr id="10" name="CasellaDiTesto 9">
              <a:extLst>
                <a:ext uri="{FF2B5EF4-FFF2-40B4-BE49-F238E27FC236}">
                  <a16:creationId xmlns:a16="http://schemas.microsoft.com/office/drawing/2014/main" id="{D33E4BE9-5D27-483C-924B-21E346C59143}"/>
                </a:ext>
              </a:extLst>
            </p:cNvPr>
            <p:cNvSpPr txBox="1"/>
            <p:nvPr/>
          </p:nvSpPr>
          <p:spPr>
            <a:xfrm>
              <a:off x="15640745" y="6824928"/>
              <a:ext cx="3023583" cy="240065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         1</a:t>
              </a:r>
            </a:p>
            <a:p>
              <a:pPr marL="0" marR="0" indent="0" algn="l" defTabSz="1828800" rtl="0" fontAlgn="auto" latinLnBrk="0" hangingPunct="0">
                <a:lnSpc>
                  <a:spcPct val="100000"/>
                </a:lnSpc>
                <a:spcBef>
                  <a:spcPts val="0"/>
                </a:spcBef>
                <a:spcAft>
                  <a:spcPts val="0"/>
                </a:spcAft>
                <a:buClrTx/>
                <a:buSzTx/>
                <a:buFontTx/>
                <a:buNone/>
                <a:tabLst/>
              </a:pPr>
              <a:endParaRPr lang="en-GB" dirty="0">
                <a:solidFill>
                  <a:schemeClr val="bg1"/>
                </a:solidFill>
              </a:endParaRPr>
            </a:p>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2</a:t>
              </a:r>
            </a:p>
            <a:p>
              <a:pPr marL="0" marR="0" indent="0" algn="l" defTabSz="1828800" rtl="0" fontAlgn="auto" latinLnBrk="0" hangingPunct="0">
                <a:lnSpc>
                  <a:spcPct val="100000"/>
                </a:lnSpc>
                <a:spcBef>
                  <a:spcPts val="0"/>
                </a:spcBef>
                <a:spcAft>
                  <a:spcPts val="0"/>
                </a:spcAft>
                <a:buClrTx/>
                <a:buSzTx/>
                <a:buFontTx/>
                <a:buNone/>
                <a:tabLst/>
              </a:pPr>
              <a:r>
                <a:rPr lang="en-GB" dirty="0">
                  <a:solidFill>
                    <a:schemeClr val="bg1"/>
                  </a:solidFill>
                </a:rPr>
                <a:t>                        </a:t>
              </a:r>
              <a:r>
                <a:rPr kumimoji="0" lang="en-GB" sz="3600" b="0" i="0" u="none" strike="noStrike" cap="none" spc="0" normalizeH="0" baseline="0" dirty="0">
                  <a:ln>
                    <a:noFill/>
                  </a:ln>
                  <a:solidFill>
                    <a:schemeClr val="bg1"/>
                  </a:solidFill>
                  <a:effectLst/>
                  <a:uFillTx/>
                  <a:latin typeface="+mj-lt"/>
                  <a:ea typeface="+mj-ea"/>
                  <a:cs typeface="+mj-cs"/>
                  <a:sym typeface="Calibri"/>
                </a:rPr>
                <a:t> 3</a:t>
              </a:r>
            </a:p>
          </p:txBody>
        </p:sp>
      </p:grpSp>
      <p:grpSp>
        <p:nvGrpSpPr>
          <p:cNvPr id="18" name="Gruppo 17">
            <a:extLst>
              <a:ext uri="{FF2B5EF4-FFF2-40B4-BE49-F238E27FC236}">
                <a16:creationId xmlns:a16="http://schemas.microsoft.com/office/drawing/2014/main" id="{B4C8D84E-6DCC-4D51-BA49-0D8A93109A59}"/>
              </a:ext>
            </a:extLst>
          </p:cNvPr>
          <p:cNvGrpSpPr>
            <a:grpSpLocks noChangeAspect="1"/>
          </p:cNvGrpSpPr>
          <p:nvPr/>
        </p:nvGrpSpPr>
        <p:grpSpPr>
          <a:xfrm>
            <a:off x="16486076" y="2193814"/>
            <a:ext cx="5738234" cy="5463990"/>
            <a:chOff x="8458275" y="6646262"/>
            <a:chExt cx="6781948" cy="6673526"/>
          </a:xfrm>
        </p:grpSpPr>
        <p:pic>
          <p:nvPicPr>
            <p:cNvPr id="7" name="Immagine 6">
              <a:extLst>
                <a:ext uri="{FF2B5EF4-FFF2-40B4-BE49-F238E27FC236}">
                  <a16:creationId xmlns:a16="http://schemas.microsoft.com/office/drawing/2014/main" id="{3EFA03AA-D2CE-4F80-8E78-DBC19264A16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4594"/>
            <a:stretch/>
          </p:blipFill>
          <p:spPr>
            <a:xfrm>
              <a:off x="8458275" y="6646262"/>
              <a:ext cx="6781948" cy="6673526"/>
            </a:xfrm>
            <a:prstGeom prst="rect">
              <a:avLst/>
            </a:prstGeom>
          </p:spPr>
        </p:pic>
        <p:sp>
          <p:nvSpPr>
            <p:cNvPr id="24" name="CasellaDiTesto 23">
              <a:extLst>
                <a:ext uri="{FF2B5EF4-FFF2-40B4-BE49-F238E27FC236}">
                  <a16:creationId xmlns:a16="http://schemas.microsoft.com/office/drawing/2014/main" id="{2340774A-EC28-430B-9D9A-2D6AD3F81E5C}"/>
                </a:ext>
              </a:extLst>
            </p:cNvPr>
            <p:cNvSpPr txBox="1"/>
            <p:nvPr/>
          </p:nvSpPr>
          <p:spPr>
            <a:xfrm>
              <a:off x="10366924" y="7232764"/>
              <a:ext cx="3034139" cy="2388623"/>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         1</a:t>
              </a:r>
            </a:p>
            <a:p>
              <a:pPr marL="0" marR="0" indent="0" algn="l" defTabSz="1828800" rtl="0" fontAlgn="auto" latinLnBrk="0" hangingPunct="0">
                <a:lnSpc>
                  <a:spcPct val="100000"/>
                </a:lnSpc>
                <a:spcBef>
                  <a:spcPts val="0"/>
                </a:spcBef>
                <a:spcAft>
                  <a:spcPts val="0"/>
                </a:spcAft>
                <a:buClrTx/>
                <a:buSzTx/>
                <a:buFontTx/>
                <a:buNone/>
                <a:tabLst/>
              </a:pPr>
              <a:endParaRPr lang="en-GB" dirty="0">
                <a:solidFill>
                  <a:schemeClr val="bg1"/>
                </a:solidFill>
              </a:endParaRPr>
            </a:p>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2                 3</a:t>
              </a:r>
            </a:p>
          </p:txBody>
        </p:sp>
      </p:grpSp>
      <p:grpSp>
        <p:nvGrpSpPr>
          <p:cNvPr id="19" name="Gruppo 18">
            <a:extLst>
              <a:ext uri="{FF2B5EF4-FFF2-40B4-BE49-F238E27FC236}">
                <a16:creationId xmlns:a16="http://schemas.microsoft.com/office/drawing/2014/main" id="{E8E5A3EE-0A14-463C-985B-A18D49FD8A14}"/>
              </a:ext>
            </a:extLst>
          </p:cNvPr>
          <p:cNvGrpSpPr/>
          <p:nvPr/>
        </p:nvGrpSpPr>
        <p:grpSpPr>
          <a:xfrm>
            <a:off x="1164949" y="2214891"/>
            <a:ext cx="5738234" cy="5442913"/>
            <a:chOff x="1514140" y="4303612"/>
            <a:chExt cx="5087840" cy="5057547"/>
          </a:xfrm>
        </p:grpSpPr>
        <p:pic>
          <p:nvPicPr>
            <p:cNvPr id="5" name="Immagine 4">
              <a:extLst>
                <a:ext uri="{FF2B5EF4-FFF2-40B4-BE49-F238E27FC236}">
                  <a16:creationId xmlns:a16="http://schemas.microsoft.com/office/drawing/2014/main" id="{C0401507-F057-4682-AD89-DE3ECCED008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850"/>
            <a:stretch/>
          </p:blipFill>
          <p:spPr>
            <a:xfrm>
              <a:off x="1514140" y="4303612"/>
              <a:ext cx="5087840" cy="5057547"/>
            </a:xfrm>
            <a:prstGeom prst="rect">
              <a:avLst/>
            </a:prstGeom>
          </p:spPr>
        </p:pic>
        <p:sp>
          <p:nvSpPr>
            <p:cNvPr id="25" name="CasellaDiTesto 24">
              <a:extLst>
                <a:ext uri="{FF2B5EF4-FFF2-40B4-BE49-F238E27FC236}">
                  <a16:creationId xmlns:a16="http://schemas.microsoft.com/office/drawing/2014/main" id="{46E2AB63-6A70-4B32-A55E-4D812865D2B9}"/>
                </a:ext>
              </a:extLst>
            </p:cNvPr>
            <p:cNvSpPr txBox="1"/>
            <p:nvPr/>
          </p:nvSpPr>
          <p:spPr>
            <a:xfrm>
              <a:off x="2846029" y="4829043"/>
              <a:ext cx="1985575" cy="208769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         1</a:t>
              </a:r>
            </a:p>
            <a:p>
              <a:pPr marL="0" marR="0" indent="0" algn="l" defTabSz="1828800" rtl="0" fontAlgn="auto" latinLnBrk="0" hangingPunct="0">
                <a:lnSpc>
                  <a:spcPct val="100000"/>
                </a:lnSpc>
                <a:spcBef>
                  <a:spcPts val="0"/>
                </a:spcBef>
                <a:spcAft>
                  <a:spcPts val="0"/>
                </a:spcAft>
                <a:buClrTx/>
                <a:buSzTx/>
                <a:buFontTx/>
                <a:buNone/>
                <a:tabLst/>
              </a:pPr>
              <a:endParaRPr lang="en-GB" dirty="0">
                <a:solidFill>
                  <a:schemeClr val="bg1"/>
                </a:solidFill>
              </a:endParaRPr>
            </a:p>
            <a:p>
              <a:pPr marL="0" marR="0" indent="0" algn="l" defTabSz="1828800" rtl="0" fontAlgn="auto" latinLnBrk="0" hangingPunct="0">
                <a:lnSpc>
                  <a:spcPct val="100000"/>
                </a:lnSpc>
                <a:spcBef>
                  <a:spcPts val="0"/>
                </a:spcBef>
                <a:spcAft>
                  <a:spcPts val="0"/>
                </a:spcAft>
                <a:buClrTx/>
                <a:buSzTx/>
                <a:buFontTx/>
                <a:buNone/>
                <a:tabLst/>
              </a:pPr>
              <a:endParaRPr lang="en-GB" dirty="0">
                <a:solidFill>
                  <a:schemeClr val="bg1"/>
                </a:solidFill>
              </a:endParaRPr>
            </a:p>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  2               3</a:t>
              </a:r>
            </a:p>
          </p:txBody>
        </p:sp>
      </p:grpSp>
      <p:grpSp>
        <p:nvGrpSpPr>
          <p:cNvPr id="29" name="Gruppo 28">
            <a:extLst>
              <a:ext uri="{FF2B5EF4-FFF2-40B4-BE49-F238E27FC236}">
                <a16:creationId xmlns:a16="http://schemas.microsoft.com/office/drawing/2014/main" id="{0D8C8912-28EA-4742-AC53-44F40FDCA2A0}"/>
              </a:ext>
            </a:extLst>
          </p:cNvPr>
          <p:cNvGrpSpPr/>
          <p:nvPr/>
        </p:nvGrpSpPr>
        <p:grpSpPr>
          <a:xfrm>
            <a:off x="8680746" y="7484293"/>
            <a:ext cx="5492417" cy="5351572"/>
            <a:chOff x="10699121" y="6198280"/>
            <a:chExt cx="6271426" cy="6208764"/>
          </a:xfrm>
        </p:grpSpPr>
        <p:pic>
          <p:nvPicPr>
            <p:cNvPr id="23" name="Immagine 22">
              <a:extLst>
                <a:ext uri="{FF2B5EF4-FFF2-40B4-BE49-F238E27FC236}">
                  <a16:creationId xmlns:a16="http://schemas.microsoft.com/office/drawing/2014/main" id="{3242BBCE-DC0F-49CA-8009-3AE30D2B7B47}"/>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74748"/>
            <a:stretch/>
          </p:blipFill>
          <p:spPr>
            <a:xfrm>
              <a:off x="10699121" y="6198280"/>
              <a:ext cx="6271426" cy="6208764"/>
            </a:xfrm>
            <a:prstGeom prst="rect">
              <a:avLst/>
            </a:prstGeom>
          </p:spPr>
        </p:pic>
        <p:sp>
          <p:nvSpPr>
            <p:cNvPr id="30" name="CasellaDiTesto 29">
              <a:extLst>
                <a:ext uri="{FF2B5EF4-FFF2-40B4-BE49-F238E27FC236}">
                  <a16:creationId xmlns:a16="http://schemas.microsoft.com/office/drawing/2014/main" id="{043002D1-60D0-482C-B68F-0FC063EAD249}"/>
                </a:ext>
              </a:extLst>
            </p:cNvPr>
            <p:cNvSpPr txBox="1"/>
            <p:nvPr/>
          </p:nvSpPr>
          <p:spPr>
            <a:xfrm>
              <a:off x="12070679" y="8784374"/>
              <a:ext cx="2840840" cy="129266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            1</a:t>
              </a:r>
              <a:endParaRPr lang="en-GB" dirty="0">
                <a:solidFill>
                  <a:schemeClr val="bg1"/>
                </a:solidFill>
              </a:endParaRPr>
            </a:p>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2</a:t>
              </a:r>
              <a:r>
                <a:rPr lang="en-GB" dirty="0">
                  <a:solidFill>
                    <a:schemeClr val="bg1"/>
                  </a:solidFill>
                </a:rPr>
                <a:t>                    </a:t>
              </a:r>
              <a:r>
                <a:rPr kumimoji="0" lang="en-GB" sz="3600" b="0" i="0" u="none" strike="noStrike" cap="none" spc="0" normalizeH="0" baseline="0" dirty="0">
                  <a:ln>
                    <a:noFill/>
                  </a:ln>
                  <a:solidFill>
                    <a:schemeClr val="bg1"/>
                  </a:solidFill>
                  <a:effectLst/>
                  <a:uFillTx/>
                  <a:latin typeface="+mj-lt"/>
                  <a:ea typeface="+mj-ea"/>
                  <a:cs typeface="+mj-cs"/>
                  <a:sym typeface="Calibri"/>
                </a:rPr>
                <a:t> 3</a:t>
              </a:r>
            </a:p>
          </p:txBody>
        </p:sp>
      </p:grpSp>
      <p:grpSp>
        <p:nvGrpSpPr>
          <p:cNvPr id="28" name="Gruppo 27">
            <a:extLst>
              <a:ext uri="{FF2B5EF4-FFF2-40B4-BE49-F238E27FC236}">
                <a16:creationId xmlns:a16="http://schemas.microsoft.com/office/drawing/2014/main" id="{A31DD223-3918-4918-B1B8-62EC433D276D}"/>
              </a:ext>
            </a:extLst>
          </p:cNvPr>
          <p:cNvGrpSpPr>
            <a:grpSpLocks noChangeAspect="1"/>
          </p:cNvGrpSpPr>
          <p:nvPr/>
        </p:nvGrpSpPr>
        <p:grpSpPr>
          <a:xfrm>
            <a:off x="1053538" y="7369988"/>
            <a:ext cx="5738234" cy="5508770"/>
            <a:chOff x="1053537" y="7369988"/>
            <a:chExt cx="5679589" cy="5452470"/>
          </a:xfrm>
        </p:grpSpPr>
        <p:pic>
          <p:nvPicPr>
            <p:cNvPr id="27" name="Immagine 26">
              <a:extLst>
                <a:ext uri="{FF2B5EF4-FFF2-40B4-BE49-F238E27FC236}">
                  <a16:creationId xmlns:a16="http://schemas.microsoft.com/office/drawing/2014/main" id="{BA3DD2BA-E8A7-4357-B5B7-07A16F9CC357}"/>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73959"/>
            <a:stretch/>
          </p:blipFill>
          <p:spPr>
            <a:xfrm>
              <a:off x="1053537" y="7369988"/>
              <a:ext cx="5679589" cy="5452470"/>
            </a:xfrm>
            <a:prstGeom prst="rect">
              <a:avLst/>
            </a:prstGeom>
          </p:spPr>
        </p:pic>
        <p:sp>
          <p:nvSpPr>
            <p:cNvPr id="33" name="CasellaDiTesto 32">
              <a:extLst>
                <a:ext uri="{FF2B5EF4-FFF2-40B4-BE49-F238E27FC236}">
                  <a16:creationId xmlns:a16="http://schemas.microsoft.com/office/drawing/2014/main" id="{4E92D638-2CD5-4ECA-987D-8B90B7327B88}"/>
                </a:ext>
              </a:extLst>
            </p:cNvPr>
            <p:cNvSpPr txBox="1"/>
            <p:nvPr/>
          </p:nvSpPr>
          <p:spPr>
            <a:xfrm>
              <a:off x="1814926" y="9863607"/>
              <a:ext cx="2606802" cy="184665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           1</a:t>
              </a:r>
              <a:endParaRPr lang="en-GB" dirty="0">
                <a:solidFill>
                  <a:schemeClr val="bg1"/>
                </a:solidFill>
              </a:endParaRPr>
            </a:p>
            <a:p>
              <a:pPr marL="0" marR="0" indent="0" algn="l" defTabSz="1828800" rtl="0" fontAlgn="auto" latinLnBrk="0" hangingPunct="0">
                <a:lnSpc>
                  <a:spcPct val="100000"/>
                </a:lnSpc>
                <a:spcBef>
                  <a:spcPts val="0"/>
                </a:spcBef>
                <a:spcAft>
                  <a:spcPts val="0"/>
                </a:spcAft>
                <a:buClrTx/>
                <a:buSzTx/>
                <a:buFontTx/>
                <a:buNone/>
                <a:tabLst/>
              </a:pPr>
              <a:r>
                <a:rPr kumimoji="0" lang="en-GB" sz="3600" b="0" i="0" u="none" strike="noStrike" cap="none" spc="0" normalizeH="0" baseline="0" dirty="0">
                  <a:ln>
                    <a:noFill/>
                  </a:ln>
                  <a:solidFill>
                    <a:schemeClr val="bg1"/>
                  </a:solidFill>
                  <a:effectLst/>
                  <a:uFillTx/>
                  <a:latin typeface="+mj-lt"/>
                  <a:ea typeface="+mj-ea"/>
                  <a:cs typeface="+mj-cs"/>
                  <a:sym typeface="Calibri"/>
                </a:rPr>
                <a:t>2</a:t>
              </a:r>
              <a:r>
                <a:rPr lang="en-GB" dirty="0">
                  <a:solidFill>
                    <a:schemeClr val="bg1"/>
                  </a:solidFill>
                </a:rPr>
                <a:t>                    </a:t>
              </a:r>
              <a:r>
                <a:rPr kumimoji="0" lang="en-GB" sz="3600" b="0" i="0" u="none" strike="noStrike" cap="none" spc="0" normalizeH="0" baseline="0" dirty="0">
                  <a:ln>
                    <a:noFill/>
                  </a:ln>
                  <a:solidFill>
                    <a:schemeClr val="bg1"/>
                  </a:solidFill>
                  <a:effectLst/>
                  <a:uFillTx/>
                  <a:latin typeface="+mj-lt"/>
                  <a:ea typeface="+mj-ea"/>
                  <a:cs typeface="+mj-cs"/>
                  <a:sym typeface="Calibri"/>
                </a:rPr>
                <a:t> </a:t>
              </a:r>
            </a:p>
            <a:p>
              <a:pPr marL="0" marR="0" indent="0" algn="l" defTabSz="1828800" rtl="0" fontAlgn="auto" latinLnBrk="0" hangingPunct="0">
                <a:lnSpc>
                  <a:spcPct val="100000"/>
                </a:lnSpc>
                <a:spcBef>
                  <a:spcPts val="0"/>
                </a:spcBef>
                <a:spcAft>
                  <a:spcPts val="0"/>
                </a:spcAft>
                <a:buClrTx/>
                <a:buSzTx/>
                <a:buFontTx/>
                <a:buNone/>
                <a:tabLst/>
              </a:pPr>
              <a:r>
                <a:rPr lang="en-GB" dirty="0">
                  <a:solidFill>
                    <a:schemeClr val="bg1"/>
                  </a:solidFill>
                </a:rPr>
                <a:t>                     </a:t>
              </a:r>
              <a:r>
                <a:rPr kumimoji="0" lang="en-GB" sz="3600" b="0" i="0" u="none" strike="noStrike" cap="none" spc="0" normalizeH="0" baseline="0" dirty="0">
                  <a:ln>
                    <a:noFill/>
                  </a:ln>
                  <a:solidFill>
                    <a:schemeClr val="bg1"/>
                  </a:solidFill>
                  <a:effectLst/>
                  <a:uFillTx/>
                  <a:latin typeface="+mj-lt"/>
                  <a:ea typeface="+mj-ea"/>
                  <a:cs typeface="+mj-cs"/>
                  <a:sym typeface="Calibri"/>
                </a:rPr>
                <a:t>3</a:t>
              </a:r>
            </a:p>
          </p:txBody>
        </p:sp>
      </p:grpSp>
    </p:spTree>
    <p:extLst>
      <p:ext uri="{BB962C8B-B14F-4D97-AF65-F5344CB8AC3E}">
        <p14:creationId xmlns:p14="http://schemas.microsoft.com/office/powerpoint/2010/main" val="2450973775"/>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3152819"/>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434978"/>
            <a:ext cx="19350998" cy="1440000"/>
          </a:xfrm>
          <a:prstGeom prst="rect">
            <a:avLst/>
          </a:prstGeom>
        </p:spPr>
        <p:txBody>
          <a:bodyPr>
            <a:normAutofit/>
          </a:bodyPr>
          <a:lstStyle/>
          <a:p>
            <a:r>
              <a:rPr lang="en-US" sz="6600" dirty="0"/>
              <a:t>ASTRI Mini-Array: First results</a:t>
            </a:r>
            <a:endParaRPr lang="it-IT" sz="6100" dirty="0">
              <a:solidFill>
                <a:srgbClr val="002060"/>
              </a:solidFill>
            </a:endParaRPr>
          </a:p>
        </p:txBody>
      </p:sp>
      <p:sp>
        <p:nvSpPr>
          <p:cNvPr id="2" name="Slide Number Placeholder 1">
            <a:extLst>
              <a:ext uri="{FF2B5EF4-FFF2-40B4-BE49-F238E27FC236}">
                <a16:creationId xmlns:a16="http://schemas.microsoft.com/office/drawing/2014/main" id="{672CBB31-6A3D-4868-AAD0-176ADC9A96CC}"/>
              </a:ext>
            </a:extLst>
          </p:cNvPr>
          <p:cNvSpPr>
            <a:spLocks noGrp="1"/>
          </p:cNvSpPr>
          <p:nvPr>
            <p:ph type="sldNum" sz="quarter" idx="2"/>
          </p:nvPr>
        </p:nvSpPr>
        <p:spPr/>
        <p:txBody>
          <a:bodyPr/>
          <a:lstStyle/>
          <a:p>
            <a:fld id="{86CB4B4D-7CA3-9044-876B-883B54F8677D}" type="slidenum">
              <a:rPr lang="it-IT" smtClean="0"/>
              <a:t>28</a:t>
            </a:fld>
            <a:endParaRPr lang="it-IT"/>
          </a:p>
        </p:txBody>
      </p:sp>
      <p:pic>
        <p:nvPicPr>
          <p:cNvPr id="5" name="Immagine 4">
            <a:extLst>
              <a:ext uri="{FF2B5EF4-FFF2-40B4-BE49-F238E27FC236}">
                <a16:creationId xmlns:a16="http://schemas.microsoft.com/office/drawing/2014/main" id="{7F1BF5A4-89DA-4F2E-8FA1-1EB7E34AB658}"/>
              </a:ext>
            </a:extLst>
          </p:cNvPr>
          <p:cNvPicPr>
            <a:picLocks noChangeAspect="1"/>
          </p:cNvPicPr>
          <p:nvPr/>
        </p:nvPicPr>
        <p:blipFill rotWithShape="1">
          <a:blip r:embed="rId3"/>
          <a:srcRect l="23170" r="29694" b="28119"/>
          <a:stretch/>
        </p:blipFill>
        <p:spPr>
          <a:xfrm>
            <a:off x="14021537" y="2781841"/>
            <a:ext cx="8798742" cy="6639279"/>
          </a:xfrm>
          <a:prstGeom prst="rect">
            <a:avLst/>
          </a:prstGeom>
        </p:spPr>
      </p:pic>
      <p:sp>
        <p:nvSpPr>
          <p:cNvPr id="7" name="Rettangolo 6">
            <a:extLst>
              <a:ext uri="{FF2B5EF4-FFF2-40B4-BE49-F238E27FC236}">
                <a16:creationId xmlns:a16="http://schemas.microsoft.com/office/drawing/2014/main" id="{12969810-C602-4EC8-9798-8A31E64F4815}"/>
              </a:ext>
            </a:extLst>
          </p:cNvPr>
          <p:cNvSpPr/>
          <p:nvPr/>
        </p:nvSpPr>
        <p:spPr>
          <a:xfrm>
            <a:off x="13232470" y="9815084"/>
            <a:ext cx="10376876" cy="2862322"/>
          </a:xfrm>
          <a:prstGeom prst="rect">
            <a:avLst/>
          </a:prstGeom>
        </p:spPr>
        <p:txBody>
          <a:bodyPr wrap="square">
            <a:spAutoFit/>
          </a:bodyPr>
          <a:lstStyle/>
          <a:p>
            <a:r>
              <a:rPr lang="en-US" dirty="0"/>
              <a:t>Since June 2026, the Cygnus region is being observed using the three currently operational telescopes. ASTRI's wide field of view allows it to capture multiple high-energy sources in the crowded Cygnus field within a single pointing</a:t>
            </a:r>
          </a:p>
        </p:txBody>
      </p:sp>
      <p:sp>
        <p:nvSpPr>
          <p:cNvPr id="8" name="Rettangolo 7">
            <a:extLst>
              <a:ext uri="{FF2B5EF4-FFF2-40B4-BE49-F238E27FC236}">
                <a16:creationId xmlns:a16="http://schemas.microsoft.com/office/drawing/2014/main" id="{F78B339A-4093-4CF7-99E7-25831583D864}"/>
              </a:ext>
            </a:extLst>
          </p:cNvPr>
          <p:cNvSpPr/>
          <p:nvPr/>
        </p:nvSpPr>
        <p:spPr>
          <a:xfrm>
            <a:off x="1563721" y="2711799"/>
            <a:ext cx="9301322" cy="2308324"/>
          </a:xfrm>
          <a:prstGeom prst="rect">
            <a:avLst/>
          </a:prstGeom>
        </p:spPr>
        <p:txBody>
          <a:bodyPr wrap="square">
            <a:spAutoFit/>
          </a:bodyPr>
          <a:lstStyle/>
          <a:p>
            <a:r>
              <a:rPr lang="en-US" dirty="0"/>
              <a:t>In </a:t>
            </a:r>
            <a:r>
              <a:rPr lang="en-US" b="1" dirty="0"/>
              <a:t>January 2026, the </a:t>
            </a:r>
            <a:r>
              <a:rPr lang="en-US" dirty="0"/>
              <a:t>ASTRI-1 telescope detected a high-energy flare (≈</a:t>
            </a:r>
            <a:r>
              <a:rPr lang="it-IT" dirty="0"/>
              <a:t>2.3 </a:t>
            </a:r>
            <a:r>
              <a:rPr lang="en-GB" dirty="0"/>
              <a:t>Crab Units</a:t>
            </a:r>
            <a:r>
              <a:rPr lang="en-US" dirty="0"/>
              <a:t>) from the blazar </a:t>
            </a:r>
            <a:r>
              <a:rPr lang="en-US" b="1" dirty="0"/>
              <a:t>Markarian 421 (</a:t>
            </a:r>
            <a:r>
              <a:rPr lang="it-IT" b="1" noProof="1">
                <a:solidFill>
                  <a:srgbClr val="FF0000"/>
                </a:solidFill>
              </a:rPr>
              <a:t>ATel</a:t>
            </a:r>
            <a:r>
              <a:rPr lang="it-IT" b="1" dirty="0">
                <a:solidFill>
                  <a:srgbClr val="FF0000"/>
                </a:solidFill>
              </a:rPr>
              <a:t> #17602</a:t>
            </a:r>
            <a:r>
              <a:rPr lang="en-US" b="1" dirty="0"/>
              <a:t>)</a:t>
            </a:r>
          </a:p>
          <a:p>
            <a:endParaRPr lang="en-GB" dirty="0"/>
          </a:p>
        </p:txBody>
      </p:sp>
      <p:pic>
        <p:nvPicPr>
          <p:cNvPr id="13" name="Immagine 12">
            <a:extLst>
              <a:ext uri="{FF2B5EF4-FFF2-40B4-BE49-F238E27FC236}">
                <a16:creationId xmlns:a16="http://schemas.microsoft.com/office/drawing/2014/main" id="{2F17FE28-0423-484F-8B86-3EBAE86FA98D}"/>
              </a:ext>
            </a:extLst>
          </p:cNvPr>
          <p:cNvPicPr>
            <a:picLocks noChangeAspect="1"/>
          </p:cNvPicPr>
          <p:nvPr/>
        </p:nvPicPr>
        <p:blipFill rotWithShape="1">
          <a:blip r:embed="rId4"/>
          <a:srcRect l="49332" t="-448" b="448"/>
          <a:stretch/>
        </p:blipFill>
        <p:spPr>
          <a:xfrm>
            <a:off x="2020921" y="4935907"/>
            <a:ext cx="7247994" cy="6060512"/>
          </a:xfrm>
          <a:prstGeom prst="rect">
            <a:avLst/>
          </a:prstGeom>
        </p:spPr>
      </p:pic>
      <p:sp>
        <p:nvSpPr>
          <p:cNvPr id="4" name="Rettangolo 3">
            <a:extLst>
              <a:ext uri="{FF2B5EF4-FFF2-40B4-BE49-F238E27FC236}">
                <a16:creationId xmlns:a16="http://schemas.microsoft.com/office/drawing/2014/main" id="{807AEE91-D5DE-4505-BCAE-4F1E423C65F9}"/>
              </a:ext>
            </a:extLst>
          </p:cNvPr>
          <p:cNvSpPr/>
          <p:nvPr/>
        </p:nvSpPr>
        <p:spPr>
          <a:xfrm>
            <a:off x="2408584" y="11120511"/>
            <a:ext cx="6860331" cy="954107"/>
          </a:xfrm>
          <a:prstGeom prst="rect">
            <a:avLst/>
          </a:prstGeom>
        </p:spPr>
        <p:txBody>
          <a:bodyPr wrap="square">
            <a:spAutoFit/>
          </a:bodyPr>
          <a:lstStyle/>
          <a:p>
            <a:r>
              <a:rPr lang="en-US" sz="2800" dirty="0"/>
              <a:t>3 days Light curve of the blazar Markarian 421 during a major flaring activity in January 2026</a:t>
            </a:r>
            <a:endParaRPr lang="en-GB" sz="2800" dirty="0"/>
          </a:p>
        </p:txBody>
      </p:sp>
      <p:sp>
        <p:nvSpPr>
          <p:cNvPr id="9" name="Rettangolo 8">
            <a:extLst>
              <a:ext uri="{FF2B5EF4-FFF2-40B4-BE49-F238E27FC236}">
                <a16:creationId xmlns:a16="http://schemas.microsoft.com/office/drawing/2014/main" id="{C1FE6F21-960C-4340-ACD9-4C4FF5343D6E}"/>
              </a:ext>
            </a:extLst>
          </p:cNvPr>
          <p:cNvSpPr/>
          <p:nvPr/>
        </p:nvSpPr>
        <p:spPr>
          <a:xfrm>
            <a:off x="14326337" y="2953179"/>
            <a:ext cx="4488729" cy="646331"/>
          </a:xfrm>
          <a:prstGeom prst="rect">
            <a:avLst/>
          </a:prstGeom>
        </p:spPr>
        <p:txBody>
          <a:bodyPr wrap="none">
            <a:spAutoFit/>
          </a:bodyPr>
          <a:lstStyle/>
          <a:p>
            <a:r>
              <a:rPr lang="en-US" b="1" dirty="0">
                <a:solidFill>
                  <a:schemeClr val="bg1"/>
                </a:solidFill>
              </a:rPr>
              <a:t>Ongoing Observation </a:t>
            </a:r>
            <a:endParaRPr lang="en-GB" dirty="0">
              <a:solidFill>
                <a:schemeClr val="bg1"/>
              </a:solidFill>
            </a:endParaRPr>
          </a:p>
        </p:txBody>
      </p:sp>
      <p:sp>
        <p:nvSpPr>
          <p:cNvPr id="14" name="CasellaDiTesto 13"/>
          <p:cNvSpPr txBox="1"/>
          <p:nvPr/>
        </p:nvSpPr>
        <p:spPr>
          <a:xfrm>
            <a:off x="15906676" y="2191920"/>
            <a:ext cx="502846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800" b="1" dirty="0" err="1" smtClean="0">
                <a:solidFill>
                  <a:srgbClr val="0070C0"/>
                </a:solidFill>
              </a:rPr>
              <a:t>Details</a:t>
            </a:r>
            <a:r>
              <a:rPr lang="it-IT" sz="2800" b="1" dirty="0" smtClean="0">
                <a:solidFill>
                  <a:srgbClr val="0070C0"/>
                </a:solidFill>
              </a:rPr>
              <a:t> in Quartiroli talk (20/07)</a:t>
            </a:r>
            <a:endParaRPr kumimoji="0" lang="it-IT" sz="2800" b="1" i="0" u="none" strike="noStrike" cap="none" spc="0" normalizeH="0" baseline="0" dirty="0">
              <a:ln>
                <a:noFill/>
              </a:ln>
              <a:solidFill>
                <a:srgbClr val="0070C0"/>
              </a:solidFill>
              <a:effectLst/>
              <a:uFillTx/>
              <a:sym typeface="Calibri"/>
            </a:endParaRPr>
          </a:p>
        </p:txBody>
      </p:sp>
    </p:spTree>
    <p:extLst>
      <p:ext uri="{BB962C8B-B14F-4D97-AF65-F5344CB8AC3E}">
        <p14:creationId xmlns:p14="http://schemas.microsoft.com/office/powerpoint/2010/main" val="3152740755"/>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magine 9">
            <a:extLst>
              <a:ext uri="{FF2B5EF4-FFF2-40B4-BE49-F238E27FC236}">
                <a16:creationId xmlns:a16="http://schemas.microsoft.com/office/drawing/2014/main" id="{0A7619A1-B7BD-42DF-9233-AEACB7D79C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83292" y="2155341"/>
            <a:ext cx="2732365" cy="873395"/>
          </a:xfrm>
          <a:prstGeom prst="rect">
            <a:avLst/>
          </a:prstGeom>
        </p:spPr>
      </p:pic>
      <p:sp>
        <p:nvSpPr>
          <p:cNvPr id="55" name="Footer Placeholder 3"/>
          <p:cNvSpPr txBox="1">
            <a:spLocks noGrp="1"/>
          </p:cNvSpPr>
          <p:nvPr>
            <p:ph type="body" idx="21"/>
          </p:nvPr>
        </p:nvSpPr>
        <p:spPr>
          <a:xfrm>
            <a:off x="0" y="13133731"/>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3">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791072" y="434978"/>
            <a:ext cx="19350998" cy="1440000"/>
          </a:xfrm>
          <a:prstGeom prst="rect">
            <a:avLst/>
          </a:prstGeom>
        </p:spPr>
        <p:txBody>
          <a:bodyPr>
            <a:normAutofit fontScale="77500" lnSpcReduction="20000"/>
          </a:bodyPr>
          <a:lstStyle/>
          <a:p>
            <a:r>
              <a:rPr lang="it-IT" sz="6100" dirty="0">
                <a:solidFill>
                  <a:srgbClr val="002060"/>
                </a:solidFill>
              </a:rPr>
              <a:t>ASTRI Mini Array Cameras: Timeline </a:t>
            </a:r>
            <a:r>
              <a:rPr lang="it-IT" sz="6100" dirty="0" err="1">
                <a:solidFill>
                  <a:srgbClr val="002060"/>
                </a:solidFill>
              </a:rPr>
              <a:t>Installations</a:t>
            </a:r>
            <a:r>
              <a:rPr lang="it-IT" sz="6100" dirty="0">
                <a:solidFill>
                  <a:srgbClr val="002060"/>
                </a:solidFill>
              </a:rPr>
              <a:t> and Operations</a:t>
            </a:r>
          </a:p>
        </p:txBody>
      </p:sp>
      <p:pic>
        <p:nvPicPr>
          <p:cNvPr id="22" name="Immagine 12">
            <a:extLst>
              <a:ext uri="{FF2B5EF4-FFF2-40B4-BE49-F238E27FC236}">
                <a16:creationId xmlns:a16="http://schemas.microsoft.com/office/drawing/2014/main" id="{324C85B7-C2C7-4327-A336-EBE11ECA83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40805" y="3242173"/>
            <a:ext cx="2850935" cy="653270"/>
          </a:xfrm>
          <a:prstGeom prst="rect">
            <a:avLst/>
          </a:prstGeom>
        </p:spPr>
      </p:pic>
      <p:sp>
        <p:nvSpPr>
          <p:cNvPr id="3" name="Slide Number Placeholder 2">
            <a:extLst>
              <a:ext uri="{FF2B5EF4-FFF2-40B4-BE49-F238E27FC236}">
                <a16:creationId xmlns:a16="http://schemas.microsoft.com/office/drawing/2014/main" id="{328FE3EC-2817-4493-99D9-5DDED74F7442}"/>
              </a:ext>
            </a:extLst>
          </p:cNvPr>
          <p:cNvSpPr>
            <a:spLocks noGrp="1"/>
          </p:cNvSpPr>
          <p:nvPr>
            <p:ph type="sldNum" sz="quarter" idx="2"/>
          </p:nvPr>
        </p:nvSpPr>
        <p:spPr/>
        <p:txBody>
          <a:bodyPr/>
          <a:lstStyle/>
          <a:p>
            <a:fld id="{86CB4B4D-7CA3-9044-876B-883B54F8677D}" type="slidenum">
              <a:rPr lang="it-IT" smtClean="0"/>
              <a:t>29</a:t>
            </a:fld>
            <a:endParaRPr lang="it-IT"/>
          </a:p>
        </p:txBody>
      </p:sp>
      <p:sp>
        <p:nvSpPr>
          <p:cNvPr id="4" name="CasellaDiTesto 3">
            <a:extLst>
              <a:ext uri="{FF2B5EF4-FFF2-40B4-BE49-F238E27FC236}">
                <a16:creationId xmlns:a16="http://schemas.microsoft.com/office/drawing/2014/main" id="{C3B99472-95C1-4B64-8116-F88DDAD939BE}"/>
              </a:ext>
            </a:extLst>
          </p:cNvPr>
          <p:cNvSpPr txBox="1"/>
          <p:nvPr/>
        </p:nvSpPr>
        <p:spPr>
          <a:xfrm>
            <a:off x="790913" y="2461443"/>
            <a:ext cx="11229637" cy="406264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marR="0" indent="-571500" algn="just" defTabSz="1828800" rtl="0" fontAlgn="auto" latinLnBrk="0" hangingPunct="0">
              <a:spcBef>
                <a:spcPts val="0"/>
              </a:spcBef>
              <a:spcAft>
                <a:spcPts val="0"/>
              </a:spcAft>
              <a:buClrTx/>
              <a:buSzTx/>
              <a:buFont typeface="Arial" panose="020B0604020202020204" pitchFamily="34" charset="0"/>
              <a:buChar char="•"/>
              <a:tabLst/>
            </a:pPr>
            <a:r>
              <a:rPr lang="it-IT" dirty="0">
                <a:solidFill>
                  <a:srgbClr val="002060"/>
                </a:solidFill>
              </a:rPr>
              <a:t>T</a:t>
            </a:r>
            <a:r>
              <a:rPr kumimoji="0" lang="it-IT" sz="3600" b="0" i="0" u="none" strike="noStrike" cap="none" spc="0" normalizeH="0" baseline="0" dirty="0">
                <a:ln>
                  <a:noFill/>
                </a:ln>
                <a:solidFill>
                  <a:srgbClr val="002060"/>
                </a:solidFill>
                <a:effectLst/>
                <a:uFillTx/>
                <a:latin typeface="+mj-lt"/>
                <a:ea typeface="+mj-ea"/>
                <a:cs typeface="+mj-cs"/>
                <a:sym typeface="Calibri"/>
              </a:rPr>
              <a:t>he consortium CAEN – EIE Group with important participation of </a:t>
            </a:r>
            <a:r>
              <a:rPr kumimoji="0" lang="it-IT" sz="3600" b="0" i="0" u="none" strike="noStrike" cap="none" spc="0" normalizeH="0" baseline="0" dirty="0" err="1">
                <a:ln>
                  <a:noFill/>
                </a:ln>
                <a:solidFill>
                  <a:srgbClr val="002060"/>
                </a:solidFill>
                <a:effectLst/>
                <a:uFillTx/>
                <a:latin typeface="+mj-lt"/>
                <a:ea typeface="+mj-ea"/>
                <a:cs typeface="+mj-cs"/>
                <a:sym typeface="Calibri"/>
              </a:rPr>
              <a:t>Nuclear</a:t>
            </a:r>
            <a:r>
              <a:rPr kumimoji="0" lang="it-IT" sz="3600" b="0" i="0" u="none" strike="noStrike" cap="none" spc="0" normalizeH="0" baseline="0" dirty="0">
                <a:ln>
                  <a:noFill/>
                </a:ln>
                <a:solidFill>
                  <a:srgbClr val="002060"/>
                </a:solidFill>
                <a:effectLst/>
                <a:uFillTx/>
                <a:latin typeface="+mj-lt"/>
                <a:ea typeface="+mj-ea"/>
                <a:cs typeface="+mj-cs"/>
                <a:sym typeface="Calibri"/>
              </a:rPr>
              <a:t> Instruments produced the ASTRI 1 camera. In </a:t>
            </a:r>
            <a:r>
              <a:rPr kumimoji="0" lang="it-IT" sz="3600" b="0" i="0" u="none" strike="noStrike" cap="none" spc="0" normalizeH="0" baseline="0" dirty="0" err="1">
                <a:ln>
                  <a:noFill/>
                </a:ln>
                <a:solidFill>
                  <a:srgbClr val="002060"/>
                </a:solidFill>
                <a:effectLst/>
                <a:uFillTx/>
                <a:latin typeface="+mj-lt"/>
                <a:ea typeface="+mj-ea"/>
                <a:cs typeface="+mj-cs"/>
                <a:sym typeface="Calibri"/>
              </a:rPr>
              <a:t>September</a:t>
            </a:r>
            <a:r>
              <a:rPr kumimoji="0" lang="it-IT" sz="3600" b="0" i="0" u="none" strike="noStrike" cap="none" spc="0" normalizeH="0" baseline="0" dirty="0">
                <a:ln>
                  <a:noFill/>
                </a:ln>
                <a:solidFill>
                  <a:srgbClr val="002060"/>
                </a:solidFill>
                <a:effectLst/>
                <a:uFillTx/>
                <a:latin typeface="+mj-lt"/>
                <a:ea typeface="+mj-ea"/>
                <a:cs typeface="+mj-cs"/>
                <a:sym typeface="Calibri"/>
              </a:rPr>
              <a:t> 2024, it was installed and </a:t>
            </a:r>
            <a:r>
              <a:rPr kumimoji="0" lang="it-IT" sz="3600" b="0" i="0" u="none" strike="noStrike" cap="none" spc="0" normalizeH="0" baseline="0" dirty="0" err="1" smtClean="0">
                <a:ln>
                  <a:noFill/>
                </a:ln>
                <a:solidFill>
                  <a:srgbClr val="002060"/>
                </a:solidFill>
                <a:effectLst/>
                <a:uFillTx/>
                <a:latin typeface="+mj-lt"/>
                <a:ea typeface="+mj-ea"/>
                <a:cs typeface="+mj-cs"/>
                <a:sym typeface="Calibri"/>
              </a:rPr>
              <a:t>achieved</a:t>
            </a:r>
            <a:r>
              <a:rPr kumimoji="0" lang="it-IT" sz="3600" b="0" i="0" u="none" strike="noStrike" cap="none" spc="0" normalizeH="0" baseline="0" dirty="0" smtClean="0">
                <a:ln>
                  <a:noFill/>
                </a:ln>
                <a:solidFill>
                  <a:srgbClr val="002060"/>
                </a:solidFill>
                <a:effectLst/>
                <a:uFillTx/>
                <a:latin typeface="+mj-lt"/>
                <a:ea typeface="+mj-ea"/>
                <a:cs typeface="+mj-cs"/>
                <a:sym typeface="Calibri"/>
              </a:rPr>
              <a:t>  </a:t>
            </a:r>
            <a:r>
              <a:rPr kumimoji="0" lang="it-IT" sz="3600" b="0" i="0" u="none" strike="noStrike" cap="none" spc="0" normalizeH="0" baseline="0" dirty="0">
                <a:ln>
                  <a:noFill/>
                </a:ln>
                <a:solidFill>
                  <a:srgbClr val="002060"/>
                </a:solidFill>
                <a:effectLst/>
                <a:uFillTx/>
                <a:latin typeface="+mj-lt"/>
                <a:ea typeface="+mj-ea"/>
                <a:cs typeface="+mj-cs"/>
                <a:sym typeface="Calibri"/>
              </a:rPr>
              <a:t>first light. </a:t>
            </a:r>
          </a:p>
          <a:p>
            <a:pPr marL="571500" indent="-571500" algn="just">
              <a:buFont typeface="Arial" panose="020B0604020202020204" pitchFamily="34" charset="0"/>
              <a:buChar char="•"/>
            </a:pPr>
            <a:r>
              <a:rPr kumimoji="0" lang="it-IT" sz="3600" b="0" i="0" u="none" strike="noStrike" cap="none" spc="0" normalizeH="0" baseline="0" dirty="0">
                <a:ln>
                  <a:noFill/>
                </a:ln>
                <a:solidFill>
                  <a:srgbClr val="002060"/>
                </a:solidFill>
                <a:effectLst/>
                <a:uFillTx/>
                <a:latin typeface="+mj-lt"/>
                <a:ea typeface="+mj-ea"/>
                <a:cs typeface="+mj-cs"/>
                <a:sym typeface="Calibri"/>
              </a:rPr>
              <a:t>Since </a:t>
            </a:r>
            <a:r>
              <a:rPr kumimoji="0" lang="it-IT" sz="3600" b="0" i="0" u="none" strike="noStrike" cap="none" spc="0" normalizeH="0" baseline="0" dirty="0" err="1">
                <a:ln>
                  <a:noFill/>
                </a:ln>
                <a:solidFill>
                  <a:srgbClr val="002060"/>
                </a:solidFill>
                <a:effectLst/>
                <a:uFillTx/>
                <a:latin typeface="+mj-lt"/>
                <a:ea typeface="+mj-ea"/>
                <a:cs typeface="+mj-cs"/>
                <a:sym typeface="Calibri"/>
              </a:rPr>
              <a:t>December</a:t>
            </a:r>
            <a:r>
              <a:rPr kumimoji="0" lang="it-IT" sz="3600" b="0" i="0" u="none" strike="noStrike" cap="none" spc="0" normalizeH="0" baseline="0" dirty="0">
                <a:ln>
                  <a:noFill/>
                </a:ln>
                <a:solidFill>
                  <a:srgbClr val="002060"/>
                </a:solidFill>
                <a:effectLst/>
                <a:uFillTx/>
                <a:latin typeface="+mj-lt"/>
                <a:ea typeface="+mj-ea"/>
                <a:cs typeface="+mj-cs"/>
                <a:sym typeface="Calibri"/>
              </a:rPr>
              <a:t> 2024 INAF </a:t>
            </a:r>
            <a:r>
              <a:rPr lang="en-US" dirty="0">
                <a:solidFill>
                  <a:srgbClr val="002060"/>
                </a:solidFill>
              </a:rPr>
              <a:t>has taken charge of the </a:t>
            </a:r>
            <a:r>
              <a:rPr lang="en-US" dirty="0" smtClean="0">
                <a:solidFill>
                  <a:srgbClr val="002060"/>
                </a:solidFill>
              </a:rPr>
              <a:t>production, integration and tests </a:t>
            </a:r>
            <a:r>
              <a:rPr lang="en-US" dirty="0">
                <a:solidFill>
                  <a:srgbClr val="002060"/>
                </a:solidFill>
              </a:rPr>
              <a:t>of the remaining cameras to populate the ASTRI Mini Array</a:t>
            </a:r>
            <a:endParaRPr kumimoji="0" lang="it-IT" sz="3600" b="0" i="0" u="none" strike="noStrike" cap="none" spc="0" normalizeH="0" baseline="0" dirty="0">
              <a:ln>
                <a:noFill/>
              </a:ln>
              <a:solidFill>
                <a:srgbClr val="002060"/>
              </a:solidFill>
              <a:effectLst/>
              <a:uFillTx/>
              <a:sym typeface="Calibri"/>
            </a:endParaRPr>
          </a:p>
        </p:txBody>
      </p:sp>
      <p:sp>
        <p:nvSpPr>
          <p:cNvPr id="5" name="CasellaDiTesto 4">
            <a:extLst>
              <a:ext uri="{FF2B5EF4-FFF2-40B4-BE49-F238E27FC236}">
                <a16:creationId xmlns:a16="http://schemas.microsoft.com/office/drawing/2014/main" id="{28A3FC64-B109-40FB-A0EC-AC70D586EF2E}"/>
              </a:ext>
            </a:extLst>
          </p:cNvPr>
          <p:cNvSpPr txBox="1"/>
          <p:nvPr/>
        </p:nvSpPr>
        <p:spPr>
          <a:xfrm>
            <a:off x="791072" y="8471803"/>
            <a:ext cx="12414974" cy="240065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indent="-571500">
              <a:lnSpc>
                <a:spcPct val="200000"/>
              </a:lnSpc>
              <a:buFont typeface="Arial" panose="020B0604020202020204" pitchFamily="34" charset="0"/>
              <a:buChar char="•"/>
            </a:pPr>
            <a:r>
              <a:rPr lang="it-IT" dirty="0" err="1">
                <a:solidFill>
                  <a:srgbClr val="002060"/>
                </a:solidFill>
              </a:rPr>
              <a:t>October</a:t>
            </a:r>
            <a:r>
              <a:rPr lang="it-IT" dirty="0">
                <a:solidFill>
                  <a:srgbClr val="002060"/>
                </a:solidFill>
              </a:rPr>
              <a:t> 2025 ASTRI 3 installation and first light </a:t>
            </a:r>
          </a:p>
          <a:p>
            <a:pPr marL="571500" indent="-571500">
              <a:lnSpc>
                <a:spcPct val="200000"/>
              </a:lnSpc>
              <a:buFont typeface="Arial" panose="020B0604020202020204" pitchFamily="34" charset="0"/>
              <a:buChar char="•"/>
            </a:pPr>
            <a:r>
              <a:rPr lang="it-IT" dirty="0" err="1">
                <a:solidFill>
                  <a:srgbClr val="002060"/>
                </a:solidFill>
              </a:rPr>
              <a:t>June</a:t>
            </a:r>
            <a:r>
              <a:rPr lang="it-IT" dirty="0">
                <a:solidFill>
                  <a:srgbClr val="002060"/>
                </a:solidFill>
              </a:rPr>
              <a:t> 2026 ASTRI 2 installation and first light</a:t>
            </a:r>
          </a:p>
        </p:txBody>
      </p:sp>
      <p:pic>
        <p:nvPicPr>
          <p:cNvPr id="16" name="Immagine 11">
            <a:extLst>
              <a:ext uri="{FF2B5EF4-FFF2-40B4-BE49-F238E27FC236}">
                <a16:creationId xmlns:a16="http://schemas.microsoft.com/office/drawing/2014/main" id="{16966EF3-B4EB-49E0-B3CF-E02F3557760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660" t="17255" r="11775" b="18724"/>
          <a:stretch/>
        </p:blipFill>
        <p:spPr>
          <a:xfrm>
            <a:off x="12882874" y="4253449"/>
            <a:ext cx="4368746" cy="1913198"/>
          </a:xfrm>
          <a:prstGeom prst="rect">
            <a:avLst/>
          </a:prstGeom>
        </p:spPr>
      </p:pic>
      <p:sp>
        <p:nvSpPr>
          <p:cNvPr id="26" name="CasellaDiTesto 25">
            <a:extLst>
              <a:ext uri="{FF2B5EF4-FFF2-40B4-BE49-F238E27FC236}">
                <a16:creationId xmlns:a16="http://schemas.microsoft.com/office/drawing/2014/main" id="{29560F41-F9B0-4C95-8889-7B70C19FB209}"/>
              </a:ext>
            </a:extLst>
          </p:cNvPr>
          <p:cNvSpPr txBox="1"/>
          <p:nvPr/>
        </p:nvSpPr>
        <p:spPr>
          <a:xfrm>
            <a:off x="2222743" y="6919751"/>
            <a:ext cx="9436837" cy="155205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a:lnSpc>
                <a:spcPct val="200000"/>
              </a:lnSpc>
            </a:pPr>
            <a:r>
              <a:rPr lang="en-US" dirty="0">
                <a:solidFill>
                  <a:srgbClr val="002060"/>
                </a:solidFill>
              </a:rPr>
              <a:t>Key milestones under INAF's leadership include:</a:t>
            </a:r>
            <a:endParaRPr kumimoji="0" lang="it-IT" sz="3600" b="0" i="0" u="none" strike="noStrike" cap="none" spc="0" normalizeH="0" baseline="0" dirty="0">
              <a:ln>
                <a:noFill/>
              </a:ln>
              <a:solidFill>
                <a:srgbClr val="002060"/>
              </a:solidFill>
              <a:effectLst/>
              <a:uFillTx/>
              <a:sym typeface="Calibri"/>
            </a:endParaRPr>
          </a:p>
        </p:txBody>
      </p:sp>
      <p:grpSp>
        <p:nvGrpSpPr>
          <p:cNvPr id="9" name="Gruppo 8">
            <a:extLst>
              <a:ext uri="{FF2B5EF4-FFF2-40B4-BE49-F238E27FC236}">
                <a16:creationId xmlns:a16="http://schemas.microsoft.com/office/drawing/2014/main" id="{C6D3CC4A-2533-4186-B328-8B4013C993BC}"/>
              </a:ext>
            </a:extLst>
          </p:cNvPr>
          <p:cNvGrpSpPr/>
          <p:nvPr/>
        </p:nvGrpSpPr>
        <p:grpSpPr>
          <a:xfrm>
            <a:off x="18250813" y="2184445"/>
            <a:ext cx="5659082" cy="3666096"/>
            <a:chOff x="18576128" y="2097948"/>
            <a:chExt cx="5659082" cy="3666096"/>
          </a:xfrm>
        </p:grpSpPr>
        <p:pic>
          <p:nvPicPr>
            <p:cNvPr id="19" name="Immagine 5">
              <a:extLst>
                <a:ext uri="{FF2B5EF4-FFF2-40B4-BE49-F238E27FC236}">
                  <a16:creationId xmlns:a16="http://schemas.microsoft.com/office/drawing/2014/main" id="{98ADB927-C30F-4458-B1CB-0375D9696BA6}"/>
                </a:ext>
              </a:extLst>
            </p:cNvPr>
            <p:cNvPicPr>
              <a:picLocks noChangeAspect="1"/>
            </p:cNvPicPr>
            <p:nvPr/>
          </p:nvPicPr>
          <p:blipFill>
            <a:blip r:embed="rId6"/>
            <a:stretch/>
          </p:blipFill>
          <p:spPr>
            <a:xfrm>
              <a:off x="18576128" y="2115742"/>
              <a:ext cx="5659082" cy="3630508"/>
            </a:xfrm>
            <a:prstGeom prst="rect">
              <a:avLst/>
            </a:prstGeom>
            <a:noFill/>
            <a:ln w="127000" cap="rnd">
              <a:solidFill>
                <a:srgbClr val="FFFFFF"/>
              </a:solidFill>
              <a:round/>
            </a:ln>
            <a:effectLst>
              <a:outerShdw dist="95041" sx="1000" sy="1000" kx="900000" algn="br" rotWithShape="0">
                <a:srgbClr val="000000"/>
              </a:outerShdw>
            </a:effectLst>
            <a:scene3d>
              <a:camera prst="orthographicFront"/>
              <a:lightRig rig="twoPt" dir="t">
                <a:rot lat="0" lon="0" rev="7800000"/>
              </a:lightRig>
            </a:scene3d>
            <a:sp3d contourW="6350">
              <a:bevelT w="50800" h="16510"/>
              <a:contourClr>
                <a:srgbClr val="C0C0C0"/>
              </a:contourClr>
            </a:sp3d>
          </p:spPr>
        </p:pic>
        <p:sp>
          <p:nvSpPr>
            <p:cNvPr id="2" name="TextBox 1">
              <a:extLst>
                <a:ext uri="{FF2B5EF4-FFF2-40B4-BE49-F238E27FC236}">
                  <a16:creationId xmlns:a16="http://schemas.microsoft.com/office/drawing/2014/main" id="{23394CAE-11DE-498B-9256-C0FF53301734}"/>
                </a:ext>
              </a:extLst>
            </p:cNvPr>
            <p:cNvSpPr txBox="1"/>
            <p:nvPr/>
          </p:nvSpPr>
          <p:spPr>
            <a:xfrm>
              <a:off x="18618657" y="5210048"/>
              <a:ext cx="3796230"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chemeClr val="bg1"/>
                  </a:solidFill>
                  <a:effectLst/>
                  <a:uFillTx/>
                  <a:latin typeface="+mj-lt"/>
                  <a:ea typeface="+mj-ea"/>
                  <a:cs typeface="+mj-cs"/>
                  <a:sym typeface="Calibri"/>
                </a:rPr>
                <a:t>Credits: A. Abba – F. Caponio</a:t>
              </a:r>
            </a:p>
          </p:txBody>
        </p:sp>
        <p:sp>
          <p:nvSpPr>
            <p:cNvPr id="27" name="TextBox 1">
              <a:extLst>
                <a:ext uri="{FF2B5EF4-FFF2-40B4-BE49-F238E27FC236}">
                  <a16:creationId xmlns:a16="http://schemas.microsoft.com/office/drawing/2014/main" id="{02F41CBC-285A-4D77-A452-5C82D785731B}"/>
                </a:ext>
              </a:extLst>
            </p:cNvPr>
            <p:cNvSpPr txBox="1"/>
            <p:nvPr/>
          </p:nvSpPr>
          <p:spPr>
            <a:xfrm>
              <a:off x="18618657" y="2097948"/>
              <a:ext cx="2664510"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chemeClr val="bg1"/>
                  </a:solidFill>
                  <a:effectLst/>
                  <a:uFillTx/>
                  <a:latin typeface="+mj-lt"/>
                  <a:ea typeface="+mj-ea"/>
                  <a:cs typeface="+mj-cs"/>
                  <a:sym typeface="Calibri"/>
                </a:rPr>
                <a:t>ASTRI 1 – </a:t>
              </a:r>
              <a:r>
                <a:rPr kumimoji="0" lang="it-IT" sz="2400" b="0" i="0" u="none" strike="noStrike" cap="none" spc="0" normalizeH="0" baseline="0" dirty="0" err="1">
                  <a:ln>
                    <a:noFill/>
                  </a:ln>
                  <a:solidFill>
                    <a:schemeClr val="bg1"/>
                  </a:solidFill>
                  <a:effectLst/>
                  <a:uFillTx/>
                  <a:latin typeface="+mj-lt"/>
                  <a:ea typeface="+mj-ea"/>
                  <a:cs typeface="+mj-cs"/>
                  <a:sym typeface="Calibri"/>
                </a:rPr>
                <a:t>Sept</a:t>
              </a:r>
              <a:r>
                <a:rPr kumimoji="0" lang="it-IT" sz="2400" b="0" i="0" u="none" strike="noStrike" cap="none" spc="0" normalizeH="0" baseline="0" dirty="0">
                  <a:ln>
                    <a:noFill/>
                  </a:ln>
                  <a:solidFill>
                    <a:schemeClr val="bg1"/>
                  </a:solidFill>
                  <a:effectLst/>
                  <a:uFillTx/>
                  <a:latin typeface="+mj-lt"/>
                  <a:ea typeface="+mj-ea"/>
                  <a:cs typeface="+mj-cs"/>
                  <a:sym typeface="Calibri"/>
                </a:rPr>
                <a:t> 2024</a:t>
              </a:r>
            </a:p>
          </p:txBody>
        </p:sp>
      </p:grpSp>
      <p:grpSp>
        <p:nvGrpSpPr>
          <p:cNvPr id="10" name="Gruppo 9">
            <a:extLst>
              <a:ext uri="{FF2B5EF4-FFF2-40B4-BE49-F238E27FC236}">
                <a16:creationId xmlns:a16="http://schemas.microsoft.com/office/drawing/2014/main" id="{C1D20E5D-2558-45E2-B8C0-2518DF4BA8AE}"/>
              </a:ext>
            </a:extLst>
          </p:cNvPr>
          <p:cNvGrpSpPr/>
          <p:nvPr/>
        </p:nvGrpSpPr>
        <p:grpSpPr>
          <a:xfrm>
            <a:off x="19043120" y="6662587"/>
            <a:ext cx="4074468" cy="6075485"/>
            <a:chOff x="14277330" y="6237387"/>
            <a:chExt cx="4074468" cy="6075485"/>
          </a:xfrm>
        </p:grpSpPr>
        <p:pic>
          <p:nvPicPr>
            <p:cNvPr id="8" name="Immagine 7">
              <a:extLst>
                <a:ext uri="{FF2B5EF4-FFF2-40B4-BE49-F238E27FC236}">
                  <a16:creationId xmlns:a16="http://schemas.microsoft.com/office/drawing/2014/main" id="{52A9802E-E437-4809-A5DF-38E76DC691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277330" y="6237387"/>
              <a:ext cx="4074468" cy="6075485"/>
            </a:xfrm>
            <a:prstGeom prst="rect">
              <a:avLst/>
            </a:prstGeom>
            <a:ln>
              <a:noFill/>
            </a:ln>
            <a:effectLst>
              <a:outerShdw blurRad="190500" algn="tl" rotWithShape="0">
                <a:srgbClr val="000000">
                  <a:alpha val="70000"/>
                </a:srgbClr>
              </a:outerShdw>
            </a:effectLst>
          </p:spPr>
        </p:pic>
        <p:sp>
          <p:nvSpPr>
            <p:cNvPr id="29" name="TextBox 1">
              <a:extLst>
                <a:ext uri="{FF2B5EF4-FFF2-40B4-BE49-F238E27FC236}">
                  <a16:creationId xmlns:a16="http://schemas.microsoft.com/office/drawing/2014/main" id="{32C4275F-B3D4-4F43-B8A1-ACE6E6A21183}"/>
                </a:ext>
              </a:extLst>
            </p:cNvPr>
            <p:cNvSpPr txBox="1"/>
            <p:nvPr/>
          </p:nvSpPr>
          <p:spPr>
            <a:xfrm>
              <a:off x="15634244" y="6237387"/>
              <a:ext cx="2680540"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chemeClr val="bg1"/>
                  </a:solidFill>
                  <a:effectLst/>
                  <a:uFillTx/>
                  <a:latin typeface="+mj-lt"/>
                  <a:ea typeface="+mj-ea"/>
                  <a:cs typeface="+mj-cs"/>
                  <a:sym typeface="Calibri"/>
                </a:rPr>
                <a:t>ASTRI 2 – </a:t>
              </a:r>
              <a:r>
                <a:rPr kumimoji="0" lang="it-IT" sz="2400" b="0" i="0" u="none" strike="noStrike" cap="none" spc="0" normalizeH="0" baseline="0" dirty="0" err="1">
                  <a:ln>
                    <a:noFill/>
                  </a:ln>
                  <a:solidFill>
                    <a:schemeClr val="bg1"/>
                  </a:solidFill>
                  <a:effectLst/>
                  <a:uFillTx/>
                  <a:latin typeface="+mj-lt"/>
                  <a:ea typeface="+mj-ea"/>
                  <a:cs typeface="+mj-cs"/>
                  <a:sym typeface="Calibri"/>
                </a:rPr>
                <a:t>June</a:t>
              </a:r>
              <a:r>
                <a:rPr kumimoji="0" lang="it-IT" sz="2400" b="0" i="0" u="none" strike="noStrike" cap="none" spc="0" normalizeH="0" baseline="0" dirty="0">
                  <a:ln>
                    <a:noFill/>
                  </a:ln>
                  <a:solidFill>
                    <a:schemeClr val="bg1"/>
                  </a:solidFill>
                  <a:effectLst/>
                  <a:uFillTx/>
                  <a:latin typeface="+mj-lt"/>
                  <a:ea typeface="+mj-ea"/>
                  <a:cs typeface="+mj-cs"/>
                  <a:sym typeface="Calibri"/>
                </a:rPr>
                <a:t> 2026</a:t>
              </a:r>
            </a:p>
          </p:txBody>
        </p:sp>
      </p:grpSp>
      <p:grpSp>
        <p:nvGrpSpPr>
          <p:cNvPr id="11" name="Gruppo 10">
            <a:extLst>
              <a:ext uri="{FF2B5EF4-FFF2-40B4-BE49-F238E27FC236}">
                <a16:creationId xmlns:a16="http://schemas.microsoft.com/office/drawing/2014/main" id="{B7F582A6-397D-4612-9EC9-150C30DE17F9}"/>
              </a:ext>
            </a:extLst>
          </p:cNvPr>
          <p:cNvGrpSpPr/>
          <p:nvPr/>
        </p:nvGrpSpPr>
        <p:grpSpPr>
          <a:xfrm>
            <a:off x="12724581" y="6606901"/>
            <a:ext cx="4658348" cy="6234033"/>
            <a:chOff x="19065252" y="6126005"/>
            <a:chExt cx="4658348" cy="6234033"/>
          </a:xfrm>
        </p:grpSpPr>
        <p:pic>
          <p:nvPicPr>
            <p:cNvPr id="24" name="Picture 11">
              <a:extLst>
                <a:ext uri="{FF2B5EF4-FFF2-40B4-BE49-F238E27FC236}">
                  <a16:creationId xmlns:a16="http://schemas.microsoft.com/office/drawing/2014/main" id="{51504B58-9728-4546-A958-7A57EE321D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65252" y="6126005"/>
              <a:ext cx="4658348" cy="6186867"/>
            </a:xfrm>
            <a:prstGeom prst="rect">
              <a:avLst/>
            </a:prstGeom>
            <a:ln>
              <a:noFill/>
            </a:ln>
            <a:effectLst>
              <a:softEdge rad="112500"/>
            </a:effectLst>
          </p:spPr>
        </p:pic>
        <p:sp>
          <p:nvSpPr>
            <p:cNvPr id="28" name="TextBox 1">
              <a:extLst>
                <a:ext uri="{FF2B5EF4-FFF2-40B4-BE49-F238E27FC236}">
                  <a16:creationId xmlns:a16="http://schemas.microsoft.com/office/drawing/2014/main" id="{E6D41802-8814-43B7-BD8A-F6E4752C90EB}"/>
                </a:ext>
              </a:extLst>
            </p:cNvPr>
            <p:cNvSpPr txBox="1"/>
            <p:nvPr/>
          </p:nvSpPr>
          <p:spPr>
            <a:xfrm>
              <a:off x="19184517" y="6230109"/>
              <a:ext cx="2541078"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chemeClr val="bg1"/>
                  </a:solidFill>
                  <a:effectLst/>
                  <a:uFillTx/>
                  <a:latin typeface="+mj-lt"/>
                  <a:ea typeface="+mj-ea"/>
                  <a:cs typeface="+mj-cs"/>
                  <a:sym typeface="Calibri"/>
                </a:rPr>
                <a:t>ASTRI 3 – </a:t>
              </a:r>
              <a:r>
                <a:rPr kumimoji="0" lang="it-IT" sz="2400" b="0" i="0" u="none" strike="noStrike" cap="none" spc="0" normalizeH="0" baseline="0" dirty="0" err="1">
                  <a:ln>
                    <a:noFill/>
                  </a:ln>
                  <a:solidFill>
                    <a:schemeClr val="bg1"/>
                  </a:solidFill>
                  <a:effectLst/>
                  <a:uFillTx/>
                  <a:latin typeface="+mj-lt"/>
                  <a:ea typeface="+mj-ea"/>
                  <a:cs typeface="+mj-cs"/>
                  <a:sym typeface="Calibri"/>
                </a:rPr>
                <a:t>Oct</a:t>
              </a:r>
              <a:r>
                <a:rPr kumimoji="0" lang="it-IT" sz="2400" b="0" i="0" u="none" strike="noStrike" cap="none" spc="0" normalizeH="0" baseline="0" dirty="0">
                  <a:ln>
                    <a:noFill/>
                  </a:ln>
                  <a:solidFill>
                    <a:schemeClr val="bg1"/>
                  </a:solidFill>
                  <a:effectLst/>
                  <a:uFillTx/>
                  <a:latin typeface="+mj-lt"/>
                  <a:ea typeface="+mj-ea"/>
                  <a:cs typeface="+mj-cs"/>
                  <a:sym typeface="Calibri"/>
                </a:rPr>
                <a:t> 2025</a:t>
              </a:r>
            </a:p>
          </p:txBody>
        </p:sp>
        <p:pic>
          <p:nvPicPr>
            <p:cNvPr id="30" name="Immagine 11">
              <a:extLst>
                <a:ext uri="{FF2B5EF4-FFF2-40B4-BE49-F238E27FC236}">
                  <a16:creationId xmlns:a16="http://schemas.microsoft.com/office/drawing/2014/main" id="{089DAD7F-A4BA-4E4B-A109-837ADF6AA7B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1660" t="17255" r="11775" b="18724"/>
            <a:stretch/>
          </p:blipFill>
          <p:spPr>
            <a:xfrm>
              <a:off x="19682377" y="10698476"/>
              <a:ext cx="3794141" cy="1661562"/>
            </a:xfrm>
            <a:prstGeom prst="rect">
              <a:avLst/>
            </a:prstGeom>
          </p:spPr>
        </p:pic>
      </p:grpSp>
    </p:spTree>
    <p:extLst>
      <p:ext uri="{BB962C8B-B14F-4D97-AF65-F5344CB8AC3E}">
        <p14:creationId xmlns:p14="http://schemas.microsoft.com/office/powerpoint/2010/main" val="163874169"/>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8" name="Slide Number"/>
          <p:cNvSpPr txBox="1">
            <a:spLocks noGrp="1"/>
          </p:cNvSpPr>
          <p:nvPr>
            <p:ph type="sldNum" sz="quarter" idx="2"/>
          </p:nvPr>
        </p:nvSpPr>
        <p:spPr>
          <a:xfrm>
            <a:off x="23373536" y="12835877"/>
            <a:ext cx="350065" cy="48391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16507" y="3882069"/>
            <a:ext cx="8973046" cy="6729784"/>
          </a:xfrm>
          <a:prstGeom prst="rect">
            <a:avLst/>
          </a:prstGeom>
        </p:spPr>
      </p:pic>
      <p:sp>
        <p:nvSpPr>
          <p:cNvPr id="15" name="CasellaDiTesto 14"/>
          <p:cNvSpPr txBox="1"/>
          <p:nvPr/>
        </p:nvSpPr>
        <p:spPr>
          <a:xfrm>
            <a:off x="918071" y="2723734"/>
            <a:ext cx="13722695" cy="954107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indent="-571500">
              <a:buFont typeface="Arial" panose="020B0604020202020204" pitchFamily="34" charset="0"/>
              <a:buChar char="•"/>
            </a:pPr>
            <a:r>
              <a:rPr lang="en-GB" sz="3200" b="1" dirty="0">
                <a:solidFill>
                  <a:srgbClr val="002060"/>
                </a:solidFill>
              </a:rPr>
              <a:t>ASTRI</a:t>
            </a:r>
            <a:r>
              <a:rPr lang="en-GB" sz="3200" dirty="0">
                <a:solidFill>
                  <a:srgbClr val="002060"/>
                </a:solidFill>
              </a:rPr>
              <a:t> (Astrofisica con Specchi a Tecnologia Replicante Italiana) is a project </a:t>
            </a:r>
            <a:r>
              <a:rPr lang="en-GB" sz="3200" dirty="0" smtClean="0">
                <a:solidFill>
                  <a:srgbClr val="002060"/>
                </a:solidFill>
              </a:rPr>
              <a:t>funded </a:t>
            </a:r>
            <a:r>
              <a:rPr lang="en-GB" sz="3200" dirty="0">
                <a:solidFill>
                  <a:srgbClr val="002060"/>
                </a:solidFill>
              </a:rPr>
              <a:t>by the Italian Ministry of Education, University and Research (MIUR) and led by the Italian National Institute for Astrophysics (INAF).</a:t>
            </a:r>
          </a:p>
          <a:p>
            <a:r>
              <a:rPr lang="en-GB" sz="3200" dirty="0">
                <a:solidFill>
                  <a:srgbClr val="002060"/>
                </a:solidFill>
              </a:rPr>
              <a:t>  </a:t>
            </a:r>
          </a:p>
          <a:p>
            <a:pPr marL="571500" indent="-571500" algn="just">
              <a:buFont typeface="Arial" panose="020B0604020202020204" pitchFamily="34" charset="0"/>
              <a:buChar char="•"/>
            </a:pPr>
            <a:r>
              <a:rPr lang="en-GB" sz="3200" dirty="0">
                <a:solidFill>
                  <a:srgbClr val="002060"/>
                </a:solidFill>
                <a:ea typeface="Times New Roman" panose="02020603050405020304" pitchFamily="18" charset="0"/>
                <a:cs typeface="Times New Roman" panose="02020603050405020304" pitchFamily="18" charset="0"/>
              </a:rPr>
              <a:t>The initial objective </a:t>
            </a:r>
            <a:r>
              <a:rPr lang="en-GB" sz="3200" dirty="0" smtClean="0">
                <a:solidFill>
                  <a:srgbClr val="002060"/>
                </a:solidFill>
                <a:ea typeface="Times New Roman" panose="02020603050405020304" pitchFamily="18" charset="0"/>
                <a:cs typeface="Times New Roman" panose="02020603050405020304" pitchFamily="18" charset="0"/>
              </a:rPr>
              <a:t>was </a:t>
            </a:r>
            <a:r>
              <a:rPr lang="en-GB" sz="3200" dirty="0">
                <a:solidFill>
                  <a:srgbClr val="002060"/>
                </a:solidFill>
                <a:ea typeface="Times New Roman" panose="02020603050405020304" pitchFamily="18" charset="0"/>
                <a:cs typeface="Times New Roman" panose="02020603050405020304" pitchFamily="18" charset="0"/>
              </a:rPr>
              <a:t>to </a:t>
            </a:r>
            <a:r>
              <a:rPr lang="en-GB" sz="3200" dirty="0" smtClean="0">
                <a:solidFill>
                  <a:srgbClr val="002060"/>
                </a:solidFill>
                <a:ea typeface="Times New Roman" panose="02020603050405020304" pitchFamily="18" charset="0"/>
                <a:cs typeface="Times New Roman" panose="02020603050405020304" pitchFamily="18" charset="0"/>
              </a:rPr>
              <a:t>develop and construct </a:t>
            </a:r>
            <a:r>
              <a:rPr lang="en-GB" sz="3200" dirty="0">
                <a:solidFill>
                  <a:srgbClr val="002060"/>
                </a:solidFill>
                <a:ea typeface="Times New Roman" panose="02020603050405020304" pitchFamily="18" charset="0"/>
                <a:cs typeface="Times New Roman" panose="02020603050405020304" pitchFamily="18" charset="0"/>
              </a:rPr>
              <a:t>an end-to-end prototype for the Small-Size Telescopes </a:t>
            </a:r>
            <a:r>
              <a:rPr lang="en-GB" sz="3200" dirty="0" smtClean="0">
                <a:solidFill>
                  <a:srgbClr val="002060"/>
                </a:solidFill>
                <a:ea typeface="Times New Roman" panose="02020603050405020304" pitchFamily="18" charset="0"/>
                <a:cs typeface="Times New Roman" panose="02020603050405020304" pitchFamily="18" charset="0"/>
              </a:rPr>
              <a:t>(SST) of </a:t>
            </a:r>
            <a:r>
              <a:rPr lang="en-GB" sz="3200" dirty="0">
                <a:solidFill>
                  <a:srgbClr val="002060"/>
                </a:solidFill>
                <a:ea typeface="Times New Roman" panose="02020603050405020304" pitchFamily="18" charset="0"/>
                <a:cs typeface="Times New Roman" panose="02020603050405020304" pitchFamily="18" charset="0"/>
              </a:rPr>
              <a:t>the </a:t>
            </a:r>
            <a:r>
              <a:rPr lang="en-GB" sz="3200" b="1" dirty="0" smtClean="0">
                <a:solidFill>
                  <a:srgbClr val="002060"/>
                </a:solidFill>
                <a:ea typeface="Times New Roman" panose="02020603050405020304" pitchFamily="18" charset="0"/>
                <a:cs typeface="Times New Roman" panose="02020603050405020304" pitchFamily="18" charset="0"/>
              </a:rPr>
              <a:t>Cherenkov Telescope Array Observatory (CTAO)</a:t>
            </a:r>
            <a:r>
              <a:rPr lang="en-GB" sz="3200" dirty="0" smtClean="0">
                <a:solidFill>
                  <a:srgbClr val="002060"/>
                </a:solidFill>
                <a:ea typeface="Times New Roman" panose="02020603050405020304" pitchFamily="18" charset="0"/>
                <a:cs typeface="Times New Roman" panose="02020603050405020304" pitchFamily="18" charset="0"/>
              </a:rPr>
              <a:t>; </a:t>
            </a:r>
            <a:r>
              <a:rPr lang="en-GB" sz="3200" dirty="0">
                <a:solidFill>
                  <a:srgbClr val="002060"/>
                </a:solidFill>
                <a:ea typeface="Times New Roman" panose="02020603050405020304" pitchFamily="18" charset="0"/>
                <a:cs typeface="Times New Roman" panose="02020603050405020304" pitchFamily="18" charset="0"/>
              </a:rPr>
              <a:t>the result was the </a:t>
            </a:r>
            <a:r>
              <a:rPr lang="en-GB" sz="3200" b="1" dirty="0">
                <a:solidFill>
                  <a:srgbClr val="002060"/>
                </a:solidFill>
                <a:ea typeface="Times New Roman" panose="02020603050405020304" pitchFamily="18" charset="0"/>
                <a:cs typeface="Times New Roman" panose="02020603050405020304" pitchFamily="18" charset="0"/>
              </a:rPr>
              <a:t>ASTRI-Horn </a:t>
            </a:r>
            <a:r>
              <a:rPr lang="en-GB" sz="3200" b="1" dirty="0" smtClean="0">
                <a:solidFill>
                  <a:srgbClr val="002060"/>
                </a:solidFill>
                <a:ea typeface="Times New Roman" panose="02020603050405020304" pitchFamily="18" charset="0"/>
                <a:cs typeface="Times New Roman" panose="02020603050405020304" pitchFamily="18" charset="0"/>
              </a:rPr>
              <a:t>telescope</a:t>
            </a:r>
            <a:r>
              <a:rPr lang="en-GB" sz="3200" dirty="0" smtClean="0">
                <a:solidFill>
                  <a:srgbClr val="002060"/>
                </a:solidFill>
                <a:ea typeface="Times New Roman" panose="02020603050405020304" pitchFamily="18" charset="0"/>
                <a:cs typeface="Times New Roman" panose="02020603050405020304" pitchFamily="18" charset="0"/>
              </a:rPr>
              <a:t>, at 1725 m </a:t>
            </a:r>
            <a:r>
              <a:rPr lang="en-GB" sz="3200" dirty="0" err="1" smtClean="0">
                <a:solidFill>
                  <a:srgbClr val="002060"/>
                </a:solidFill>
                <a:ea typeface="Times New Roman" panose="02020603050405020304" pitchFamily="18" charset="0"/>
                <a:cs typeface="Times New Roman" panose="02020603050405020304" pitchFamily="18" charset="0"/>
              </a:rPr>
              <a:t>a.s.l</a:t>
            </a:r>
            <a:r>
              <a:rPr lang="en-GB" sz="3200" dirty="0" smtClean="0">
                <a:solidFill>
                  <a:srgbClr val="002060"/>
                </a:solidFill>
                <a:ea typeface="Times New Roman" panose="02020603050405020304" pitchFamily="18" charset="0"/>
                <a:cs typeface="Times New Roman" panose="02020603050405020304" pitchFamily="18" charset="0"/>
              </a:rPr>
              <a:t>. in Serra La Nave, on Etna volcano, in Sicily.</a:t>
            </a:r>
            <a:endParaRPr lang="en-GB" sz="3200" dirty="0">
              <a:solidFill>
                <a:srgbClr val="002060"/>
              </a:solidFill>
              <a:ea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endParaRPr lang="en-GB" sz="3200" dirty="0">
              <a:solidFill>
                <a:srgbClr val="002060"/>
              </a:solidFill>
              <a:ea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en-US" sz="3200" dirty="0">
                <a:solidFill>
                  <a:schemeClr val="accent1">
                    <a:lumMod val="50000"/>
                  </a:schemeClr>
                </a:solidFill>
              </a:rPr>
              <a:t>The </a:t>
            </a:r>
            <a:r>
              <a:rPr lang="en-US" sz="3200" dirty="0" smtClean="0">
                <a:solidFill>
                  <a:schemeClr val="accent1">
                    <a:lumMod val="50000"/>
                  </a:schemeClr>
                </a:solidFill>
              </a:rPr>
              <a:t>innovative 4-meter diameter </a:t>
            </a:r>
            <a:r>
              <a:rPr lang="en-US" sz="3200" b="1" dirty="0" smtClean="0">
                <a:solidFill>
                  <a:schemeClr val="accent1">
                    <a:lumMod val="50000"/>
                  </a:schemeClr>
                </a:solidFill>
              </a:rPr>
              <a:t>dual-mirror </a:t>
            </a:r>
            <a:r>
              <a:rPr lang="en-US" sz="3200" b="1" dirty="0">
                <a:solidFill>
                  <a:schemeClr val="accent1">
                    <a:lumMod val="50000"/>
                  </a:schemeClr>
                </a:solidFill>
              </a:rPr>
              <a:t>Schwarzschild–</a:t>
            </a:r>
            <a:r>
              <a:rPr lang="en-US" sz="3200" b="1" dirty="0" err="1">
                <a:solidFill>
                  <a:schemeClr val="accent1">
                    <a:lumMod val="50000"/>
                  </a:schemeClr>
                </a:solidFill>
              </a:rPr>
              <a:t>Couder</a:t>
            </a:r>
            <a:r>
              <a:rPr lang="en-US" sz="3200" dirty="0">
                <a:solidFill>
                  <a:schemeClr val="accent1">
                    <a:lumMod val="50000"/>
                  </a:schemeClr>
                </a:solidFill>
              </a:rPr>
              <a:t> configuration enables a compact and lightweight camera design.</a:t>
            </a:r>
          </a:p>
          <a:p>
            <a:pPr algn="just"/>
            <a:endParaRPr lang="en-GB" sz="3200" dirty="0">
              <a:solidFill>
                <a:schemeClr val="accent1">
                  <a:lumMod val="50000"/>
                </a:schemeClr>
              </a:solidFill>
              <a:cs typeface="Times New Roman" panose="02020603050405020304" pitchFamily="18" charset="0"/>
            </a:endParaRPr>
          </a:p>
          <a:p>
            <a:pPr marL="571500" indent="-571500" algn="just">
              <a:buFont typeface="Arial" panose="020B0604020202020204" pitchFamily="34" charset="0"/>
              <a:buChar char="•"/>
            </a:pPr>
            <a:r>
              <a:rPr lang="en-US" sz="3200" dirty="0">
                <a:solidFill>
                  <a:srgbClr val="002060"/>
                </a:solidFill>
              </a:rPr>
              <a:t>The ASTRI camera </a:t>
            </a:r>
            <a:r>
              <a:rPr lang="en-US" sz="3200" dirty="0" smtClean="0">
                <a:solidFill>
                  <a:srgbClr val="002060"/>
                </a:solidFill>
              </a:rPr>
              <a:t>focal-plane is equipped with </a:t>
            </a:r>
            <a:r>
              <a:rPr lang="en-US" sz="3200" b="1" dirty="0" smtClean="0">
                <a:solidFill>
                  <a:srgbClr val="002060"/>
                </a:solidFill>
              </a:rPr>
              <a:t>Silicon Photomultipliers </a:t>
            </a:r>
            <a:r>
              <a:rPr lang="en-US" sz="3200" b="1" dirty="0">
                <a:solidFill>
                  <a:srgbClr val="002060"/>
                </a:solidFill>
              </a:rPr>
              <a:t>(SiPMs)</a:t>
            </a:r>
            <a:r>
              <a:rPr lang="en-US" sz="3200" dirty="0">
                <a:solidFill>
                  <a:srgbClr val="002060"/>
                </a:solidFill>
              </a:rPr>
              <a:t> </a:t>
            </a:r>
            <a:r>
              <a:rPr lang="en-US" sz="3200" dirty="0" smtClean="0">
                <a:solidFill>
                  <a:srgbClr val="002060"/>
                </a:solidFill>
              </a:rPr>
              <a:t>comprising 2368 pixels, designed to </a:t>
            </a:r>
            <a:r>
              <a:rPr lang="en-US" sz="3200" dirty="0">
                <a:solidFill>
                  <a:srgbClr val="002060"/>
                </a:solidFill>
              </a:rPr>
              <a:t>detect the Cherenkov light </a:t>
            </a:r>
            <a:r>
              <a:rPr lang="en-US" sz="3200" dirty="0" smtClean="0">
                <a:solidFill>
                  <a:srgbClr val="002060"/>
                </a:solidFill>
              </a:rPr>
              <a:t>emitted by particle </a:t>
            </a:r>
            <a:r>
              <a:rPr lang="en-US" sz="3200" dirty="0">
                <a:solidFill>
                  <a:srgbClr val="002060"/>
                </a:solidFill>
              </a:rPr>
              <a:t>showers produced when </a:t>
            </a:r>
            <a:r>
              <a:rPr lang="en-US" sz="3200" dirty="0" smtClean="0">
                <a:solidFill>
                  <a:srgbClr val="002060"/>
                </a:solidFill>
              </a:rPr>
              <a:t>high-energy gamma </a:t>
            </a:r>
            <a:r>
              <a:rPr lang="en-US" sz="3200" dirty="0">
                <a:solidFill>
                  <a:srgbClr val="002060"/>
                </a:solidFill>
              </a:rPr>
              <a:t>rays interact with the atmosphere</a:t>
            </a:r>
            <a:r>
              <a:rPr lang="en-US" sz="3200" dirty="0" smtClean="0">
                <a:solidFill>
                  <a:srgbClr val="002060"/>
                </a:solidFill>
              </a:rPr>
              <a:t>.</a:t>
            </a:r>
          </a:p>
          <a:p>
            <a:pPr algn="just"/>
            <a:endParaRPr lang="en-US" sz="3200" dirty="0" smtClean="0">
              <a:solidFill>
                <a:srgbClr val="002060"/>
              </a:solidFill>
            </a:endParaRPr>
          </a:p>
          <a:p>
            <a:pPr marL="571500" indent="-571500" algn="just">
              <a:buFont typeface="Arial" panose="020B0604020202020204" pitchFamily="34" charset="0"/>
              <a:buChar char="•"/>
            </a:pPr>
            <a:r>
              <a:rPr lang="en-US" sz="3200" dirty="0" smtClean="0">
                <a:solidFill>
                  <a:srgbClr val="002060"/>
                </a:solidFill>
              </a:rPr>
              <a:t>These optical and sensors allows the ASTRI telescope to achieve a </a:t>
            </a:r>
            <a:r>
              <a:rPr lang="en-US" sz="3200" b="1" dirty="0" smtClean="0">
                <a:solidFill>
                  <a:srgbClr val="002060"/>
                </a:solidFill>
              </a:rPr>
              <a:t>10.5° Field of View (FOV)</a:t>
            </a:r>
            <a:r>
              <a:rPr lang="en-US" sz="3200" dirty="0" smtClean="0">
                <a:solidFill>
                  <a:srgbClr val="002060"/>
                </a:solidFill>
              </a:rPr>
              <a:t>, the largest ever attained by Cherenkov telescopes.</a:t>
            </a:r>
            <a:endParaRPr lang="en-US" sz="3200" dirty="0">
              <a:solidFill>
                <a:srgbClr val="002060"/>
              </a:solidFill>
            </a:endParaRPr>
          </a:p>
        </p:txBody>
      </p:sp>
      <p:sp>
        <p:nvSpPr>
          <p:cNvPr id="4" name="Text Placeholder 3">
            <a:extLst>
              <a:ext uri="{FF2B5EF4-FFF2-40B4-BE49-F238E27FC236}">
                <a16:creationId xmlns:a16="http://schemas.microsoft.com/office/drawing/2014/main" id="{64F9BDB1-AE2E-47A4-B064-12BC8BD63EBA}"/>
              </a:ext>
            </a:extLst>
          </p:cNvPr>
          <p:cNvSpPr>
            <a:spLocks noGrp="1"/>
          </p:cNvSpPr>
          <p:nvPr>
            <p:ph type="body" sz="quarter" idx="22"/>
          </p:nvPr>
        </p:nvSpPr>
        <p:spPr/>
        <p:txBody>
          <a:bodyPr/>
          <a:lstStyle/>
          <a:p>
            <a:r>
              <a:rPr lang="it-IT" dirty="0">
                <a:solidFill>
                  <a:srgbClr val="002060"/>
                </a:solidFill>
              </a:rPr>
              <a:t>Overview of the ASTRI Project</a:t>
            </a:r>
          </a:p>
        </p:txBody>
      </p:sp>
      <p:sp>
        <p:nvSpPr>
          <p:cNvPr id="11" name="Footer Placeholder 3">
            <a:extLst>
              <a:ext uri="{FF2B5EF4-FFF2-40B4-BE49-F238E27FC236}">
                <a16:creationId xmlns:a16="http://schemas.microsoft.com/office/drawing/2014/main" id="{F0BCFC72-84B9-4138-BB8B-9E00D4817409}"/>
              </a:ext>
            </a:extLst>
          </p:cNvPr>
          <p:cNvSpPr txBox="1">
            <a:spLocks noGrp="1"/>
          </p:cNvSpPr>
          <p:nvPr>
            <p:ph type="body" sz="quarter" idx="21"/>
          </p:nvPr>
        </p:nvSpPr>
        <p:spPr>
          <a:xfrm>
            <a:off x="2526632" y="12843039"/>
            <a:ext cx="18576757"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2" name="CasellaDiTesto 1"/>
          <p:cNvSpPr txBox="1"/>
          <p:nvPr/>
        </p:nvSpPr>
        <p:spPr>
          <a:xfrm>
            <a:off x="15231979" y="4007356"/>
            <a:ext cx="3224463" cy="73866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smtClean="0">
                <a:ln>
                  <a:noFill/>
                </a:ln>
                <a:solidFill>
                  <a:srgbClr val="000000"/>
                </a:solidFill>
                <a:effectLst/>
                <a:uFillTx/>
                <a:latin typeface="+mj-lt"/>
                <a:ea typeface="+mj-ea"/>
                <a:cs typeface="+mj-cs"/>
                <a:sym typeface="Calibri"/>
              </a:rPr>
              <a:t>ASTRI</a:t>
            </a:r>
            <a:r>
              <a:rPr kumimoji="0" lang="it-IT" sz="3600" b="1" i="0" u="none" strike="noStrike" cap="none" spc="0" normalizeH="0" dirty="0" smtClean="0">
                <a:ln>
                  <a:noFill/>
                </a:ln>
                <a:solidFill>
                  <a:srgbClr val="000000"/>
                </a:solidFill>
                <a:effectLst/>
                <a:uFillTx/>
                <a:latin typeface="+mj-lt"/>
                <a:ea typeface="+mj-ea"/>
                <a:cs typeface="+mj-cs"/>
                <a:sym typeface="Calibri"/>
              </a:rPr>
              <a:t> - </a:t>
            </a:r>
            <a:r>
              <a:rPr kumimoji="0" lang="it-IT" sz="3600" b="1" i="0" u="none" strike="noStrike" cap="none" spc="0" normalizeH="0" dirty="0" err="1" smtClean="0">
                <a:ln>
                  <a:noFill/>
                </a:ln>
                <a:solidFill>
                  <a:srgbClr val="000000"/>
                </a:solidFill>
                <a:effectLst/>
                <a:uFillTx/>
                <a:latin typeface="+mj-lt"/>
                <a:ea typeface="+mj-ea"/>
                <a:cs typeface="+mj-cs"/>
                <a:sym typeface="Calibri"/>
              </a:rPr>
              <a:t>Horn</a:t>
            </a:r>
            <a:endParaRPr kumimoji="0" lang="it-IT" sz="3600" b="1"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4085213477"/>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387CA20E-147F-4B64-83FD-C5365A9B28B3}"/>
              </a:ext>
            </a:extLst>
          </p:cNvPr>
          <p:cNvGrpSpPr/>
          <p:nvPr/>
        </p:nvGrpSpPr>
        <p:grpSpPr>
          <a:xfrm>
            <a:off x="14595750" y="2627812"/>
            <a:ext cx="8427691" cy="9804827"/>
            <a:chOff x="14595750" y="2627812"/>
            <a:chExt cx="8427691" cy="9804827"/>
          </a:xfrm>
        </p:grpSpPr>
        <p:pic>
          <p:nvPicPr>
            <p:cNvPr id="10" name="Immagine 9">
              <a:extLst>
                <a:ext uri="{FF2B5EF4-FFF2-40B4-BE49-F238E27FC236}">
                  <a16:creationId xmlns:a16="http://schemas.microsoft.com/office/drawing/2014/main" id="{0E6CF82C-4AF3-41A4-B288-76E80E8280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5750" y="2627812"/>
              <a:ext cx="8427691" cy="9804827"/>
            </a:xfrm>
            <a:prstGeom prst="rect">
              <a:avLst/>
            </a:prstGeom>
          </p:spPr>
        </p:pic>
        <p:pic>
          <p:nvPicPr>
            <p:cNvPr id="16" name="Immagine 11">
              <a:extLst>
                <a:ext uri="{FF2B5EF4-FFF2-40B4-BE49-F238E27FC236}">
                  <a16:creationId xmlns:a16="http://schemas.microsoft.com/office/drawing/2014/main" id="{16966EF3-B4EB-49E0-B3CF-E02F355776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660" t="17255" r="11775" b="18724"/>
            <a:stretch/>
          </p:blipFill>
          <p:spPr>
            <a:xfrm>
              <a:off x="18213024" y="3003371"/>
              <a:ext cx="4368746" cy="1913198"/>
            </a:xfrm>
            <a:prstGeom prst="rect">
              <a:avLst/>
            </a:prstGeom>
          </p:spPr>
        </p:pic>
        <p:sp>
          <p:nvSpPr>
            <p:cNvPr id="17" name="TextBox 1">
              <a:extLst>
                <a:ext uri="{FF2B5EF4-FFF2-40B4-BE49-F238E27FC236}">
                  <a16:creationId xmlns:a16="http://schemas.microsoft.com/office/drawing/2014/main" id="{65D70CD1-81FA-4844-AA92-F6C1444224E6}"/>
                </a:ext>
              </a:extLst>
            </p:cNvPr>
            <p:cNvSpPr txBox="1"/>
            <p:nvPr/>
          </p:nvSpPr>
          <p:spPr>
            <a:xfrm>
              <a:off x="14699267" y="6377616"/>
              <a:ext cx="2055369" cy="553996"/>
            </a:xfrm>
            <a:prstGeom prst="rect">
              <a:avLst/>
            </a:prstGeom>
            <a:solidFill>
              <a:schemeClr val="accent5">
                <a:lumMod val="50000"/>
              </a:schemeClr>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chemeClr val="bg1"/>
                  </a:solidFill>
                  <a:effectLst/>
                  <a:uFillTx/>
                  <a:latin typeface="+mj-lt"/>
                  <a:ea typeface="+mj-ea"/>
                  <a:cs typeface="+mj-cs"/>
                  <a:sym typeface="Calibri"/>
                </a:rPr>
                <a:t>Fourth Camera</a:t>
              </a:r>
            </a:p>
          </p:txBody>
        </p:sp>
        <p:sp>
          <p:nvSpPr>
            <p:cNvPr id="18" name="TextBox 1">
              <a:extLst>
                <a:ext uri="{FF2B5EF4-FFF2-40B4-BE49-F238E27FC236}">
                  <a16:creationId xmlns:a16="http://schemas.microsoft.com/office/drawing/2014/main" id="{ADB73E0D-5851-46F3-B4C6-CAD4FB3F63C3}"/>
                </a:ext>
              </a:extLst>
            </p:cNvPr>
            <p:cNvSpPr txBox="1"/>
            <p:nvPr/>
          </p:nvSpPr>
          <p:spPr>
            <a:xfrm>
              <a:off x="16423754" y="10678962"/>
              <a:ext cx="1789270" cy="553996"/>
            </a:xfrm>
            <a:prstGeom prst="rect">
              <a:avLst/>
            </a:prstGeom>
            <a:solidFill>
              <a:schemeClr val="accent5">
                <a:lumMod val="50000"/>
              </a:schemeClr>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chemeClr val="bg1"/>
                  </a:solidFill>
                  <a:effectLst/>
                  <a:uFillTx/>
                  <a:latin typeface="+mj-lt"/>
                  <a:ea typeface="+mj-ea"/>
                  <a:cs typeface="+mj-cs"/>
                  <a:sym typeface="Calibri"/>
                </a:rPr>
                <a:t>Fifth Camera</a:t>
              </a:r>
            </a:p>
          </p:txBody>
        </p:sp>
      </p:gr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78011" y="2636703"/>
            <a:ext cx="8956936" cy="9801646"/>
          </a:xfrm>
          <a:prstGeom prst="rect">
            <a:avLst/>
          </a:prstGeom>
        </p:spPr>
      </p:pic>
      <p:sp>
        <p:nvSpPr>
          <p:cNvPr id="55" name="Footer Placeholder 3"/>
          <p:cNvSpPr txBox="1">
            <a:spLocks noGrp="1"/>
          </p:cNvSpPr>
          <p:nvPr>
            <p:ph type="body" idx="21"/>
          </p:nvPr>
        </p:nvSpPr>
        <p:spPr>
          <a:xfrm>
            <a:off x="0" y="13133731"/>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5">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791072" y="434978"/>
            <a:ext cx="19350998" cy="1440000"/>
          </a:xfrm>
          <a:prstGeom prst="rect">
            <a:avLst/>
          </a:prstGeom>
        </p:spPr>
        <p:txBody>
          <a:bodyPr>
            <a:normAutofit fontScale="85000" lnSpcReduction="10000"/>
          </a:bodyPr>
          <a:lstStyle/>
          <a:p>
            <a:r>
              <a:rPr lang="it-IT" sz="6100" dirty="0">
                <a:solidFill>
                  <a:srgbClr val="002060"/>
                </a:solidFill>
              </a:rPr>
              <a:t>ASTRI Mini Array cameras: </a:t>
            </a:r>
            <a:r>
              <a:rPr lang="en-US" sz="6600" dirty="0">
                <a:solidFill>
                  <a:srgbClr val="002060"/>
                </a:solidFill>
              </a:rPr>
              <a:t>f</a:t>
            </a:r>
            <a:r>
              <a:rPr lang="en-US" sz="6600" dirty="0"/>
              <a:t>uture deployment roadmap</a:t>
            </a:r>
            <a:endParaRPr lang="it-IT" sz="6100" dirty="0">
              <a:solidFill>
                <a:srgbClr val="002060"/>
              </a:solidFill>
            </a:endParaRPr>
          </a:p>
        </p:txBody>
      </p:sp>
      <p:sp>
        <p:nvSpPr>
          <p:cNvPr id="3" name="Slide Number Placeholder 2">
            <a:extLst>
              <a:ext uri="{FF2B5EF4-FFF2-40B4-BE49-F238E27FC236}">
                <a16:creationId xmlns:a16="http://schemas.microsoft.com/office/drawing/2014/main" id="{328FE3EC-2817-4493-99D9-5DDED74F7442}"/>
              </a:ext>
            </a:extLst>
          </p:cNvPr>
          <p:cNvSpPr>
            <a:spLocks noGrp="1"/>
          </p:cNvSpPr>
          <p:nvPr>
            <p:ph type="sldNum" sz="quarter" idx="2"/>
          </p:nvPr>
        </p:nvSpPr>
        <p:spPr/>
        <p:txBody>
          <a:bodyPr/>
          <a:lstStyle/>
          <a:p>
            <a:fld id="{86CB4B4D-7CA3-9044-876B-883B54F8677D}" type="slidenum">
              <a:rPr lang="it-IT" smtClean="0"/>
              <a:t>30</a:t>
            </a:fld>
            <a:endParaRPr lang="it-IT" dirty="0"/>
          </a:p>
        </p:txBody>
      </p:sp>
      <p:sp>
        <p:nvSpPr>
          <p:cNvPr id="25" name="CasellaDiTesto 24">
            <a:extLst>
              <a:ext uri="{FF2B5EF4-FFF2-40B4-BE49-F238E27FC236}">
                <a16:creationId xmlns:a16="http://schemas.microsoft.com/office/drawing/2014/main" id="{8926DB52-8EA5-4BE0-8C84-A91660AFEA4C}"/>
              </a:ext>
            </a:extLst>
          </p:cNvPr>
          <p:cNvSpPr txBox="1"/>
          <p:nvPr/>
        </p:nvSpPr>
        <p:spPr>
          <a:xfrm>
            <a:off x="791072" y="2172832"/>
            <a:ext cx="12414974" cy="116954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indent="-571500">
              <a:lnSpc>
                <a:spcPct val="200000"/>
              </a:lnSpc>
              <a:buFont typeface="Arial" panose="020B0604020202020204" pitchFamily="34" charset="0"/>
              <a:buChar char="•"/>
            </a:pPr>
            <a:r>
              <a:rPr lang="en-US" sz="3200" b="1" dirty="0">
                <a:solidFill>
                  <a:srgbClr val="002060"/>
                </a:solidFill>
              </a:rPr>
              <a:t>July 2026 </a:t>
            </a:r>
            <a:r>
              <a:rPr lang="en-US" sz="3200" dirty="0">
                <a:solidFill>
                  <a:srgbClr val="002060"/>
                </a:solidFill>
              </a:rPr>
              <a:t>– Installation of the fourth ASTRI </a:t>
            </a:r>
            <a:r>
              <a:rPr lang="en-US" sz="3200" dirty="0" smtClean="0">
                <a:solidFill>
                  <a:srgbClr val="002060"/>
                </a:solidFill>
              </a:rPr>
              <a:t>camera</a:t>
            </a:r>
            <a:endParaRPr lang="en-US" sz="3200" dirty="0">
              <a:solidFill>
                <a:srgbClr val="002060"/>
              </a:solidFill>
            </a:endParaRPr>
          </a:p>
        </p:txBody>
      </p:sp>
      <p:sp>
        <p:nvSpPr>
          <p:cNvPr id="4" name="CasellaDiTesto 3"/>
          <p:cNvSpPr txBox="1"/>
          <p:nvPr/>
        </p:nvSpPr>
        <p:spPr>
          <a:xfrm>
            <a:off x="3314700" y="3086321"/>
            <a:ext cx="9315450" cy="147732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it-IT" sz="2800" dirty="0" err="1" smtClean="0">
                <a:solidFill>
                  <a:srgbClr val="002060"/>
                </a:solidFill>
              </a:rPr>
              <a:t>July</a:t>
            </a:r>
            <a:r>
              <a:rPr lang="it-IT" sz="2800" dirty="0" smtClean="0">
                <a:solidFill>
                  <a:srgbClr val="002060"/>
                </a:solidFill>
              </a:rPr>
              <a:t> 17</a:t>
            </a:r>
            <a:r>
              <a:rPr lang="it-IT" sz="2800" baseline="30000" dirty="0" smtClean="0">
                <a:solidFill>
                  <a:srgbClr val="002060"/>
                </a:solidFill>
              </a:rPr>
              <a:t>th</a:t>
            </a:r>
            <a:r>
              <a:rPr lang="it-IT" sz="2800" dirty="0" smtClean="0">
                <a:solidFill>
                  <a:srgbClr val="002060"/>
                </a:solidFill>
              </a:rPr>
              <a:t> </a:t>
            </a:r>
            <a:r>
              <a:rPr lang="it-IT" sz="2800" dirty="0">
                <a:solidFill>
                  <a:srgbClr val="002060"/>
                </a:solidFill>
              </a:rPr>
              <a:t>– </a:t>
            </a:r>
            <a:r>
              <a:rPr lang="it-IT" sz="2800" dirty="0" smtClean="0">
                <a:solidFill>
                  <a:srgbClr val="002060"/>
                </a:solidFill>
              </a:rPr>
              <a:t>ready for </a:t>
            </a:r>
            <a:r>
              <a:rPr lang="it-IT" sz="2800" dirty="0" err="1" smtClean="0">
                <a:solidFill>
                  <a:srgbClr val="002060"/>
                </a:solidFill>
              </a:rPr>
              <a:t>departure</a:t>
            </a:r>
            <a:endParaRPr lang="it-IT" sz="2800" dirty="0" smtClean="0">
              <a:solidFill>
                <a:srgbClr val="002060"/>
              </a:solidFill>
            </a:endParaRPr>
          </a:p>
          <a:p>
            <a:r>
              <a:rPr lang="it-IT" sz="2800" dirty="0" err="1">
                <a:solidFill>
                  <a:srgbClr val="002060"/>
                </a:solidFill>
              </a:rPr>
              <a:t>p</a:t>
            </a:r>
            <a:r>
              <a:rPr lang="it-IT" sz="2800" dirty="0" err="1" smtClean="0">
                <a:solidFill>
                  <a:srgbClr val="002060"/>
                </a:solidFill>
              </a:rPr>
              <a:t>robably</a:t>
            </a:r>
            <a:r>
              <a:rPr lang="it-IT" sz="2800" dirty="0" smtClean="0">
                <a:solidFill>
                  <a:srgbClr val="002060"/>
                </a:solidFill>
              </a:rPr>
              <a:t> </a:t>
            </a:r>
            <a:r>
              <a:rPr lang="it-IT" sz="2800" dirty="0" err="1" smtClean="0">
                <a:solidFill>
                  <a:srgbClr val="002060"/>
                </a:solidFill>
              </a:rPr>
              <a:t>today</a:t>
            </a:r>
            <a:r>
              <a:rPr lang="it-IT" sz="2800" dirty="0" smtClean="0">
                <a:solidFill>
                  <a:srgbClr val="002060"/>
                </a:solidFill>
              </a:rPr>
              <a:t> – </a:t>
            </a:r>
            <a:r>
              <a:rPr lang="it-IT" sz="2800" dirty="0" err="1" smtClean="0">
                <a:solidFill>
                  <a:srgbClr val="002060"/>
                </a:solidFill>
              </a:rPr>
              <a:t>shipping</a:t>
            </a:r>
            <a:r>
              <a:rPr lang="it-IT" sz="2800" dirty="0" smtClean="0">
                <a:solidFill>
                  <a:srgbClr val="002060"/>
                </a:solidFill>
              </a:rPr>
              <a:t> </a:t>
            </a:r>
            <a:r>
              <a:rPr lang="it-IT" sz="2800" dirty="0">
                <a:solidFill>
                  <a:srgbClr val="002060"/>
                </a:solidFill>
              </a:rPr>
              <a:t>to </a:t>
            </a:r>
            <a:r>
              <a:rPr lang="it-IT" sz="2800" dirty="0" smtClean="0">
                <a:solidFill>
                  <a:srgbClr val="002060"/>
                </a:solidFill>
              </a:rPr>
              <a:t>Tenerife (by air)</a:t>
            </a:r>
          </a:p>
          <a:p>
            <a:r>
              <a:rPr lang="it-IT" sz="2800" dirty="0" err="1" smtClean="0">
                <a:solidFill>
                  <a:srgbClr val="002060"/>
                </a:solidFill>
                <a:sym typeface="Symbol" panose="05050102010706020507" pitchFamily="18" charset="2"/>
              </a:rPr>
              <a:t>next</a:t>
            </a:r>
            <a:r>
              <a:rPr lang="it-IT" sz="2800" dirty="0" smtClean="0">
                <a:solidFill>
                  <a:srgbClr val="002060"/>
                </a:solidFill>
                <a:sym typeface="Symbol" panose="05050102010706020507" pitchFamily="18" charset="2"/>
              </a:rPr>
              <a:t> week</a:t>
            </a:r>
            <a:r>
              <a:rPr lang="it-IT" sz="2800" dirty="0" smtClean="0">
                <a:solidFill>
                  <a:srgbClr val="002060"/>
                </a:solidFill>
              </a:rPr>
              <a:t> </a:t>
            </a:r>
            <a:r>
              <a:rPr lang="it-IT" sz="2800" dirty="0">
                <a:solidFill>
                  <a:srgbClr val="002060"/>
                </a:solidFill>
              </a:rPr>
              <a:t>– </a:t>
            </a:r>
            <a:r>
              <a:rPr lang="it-IT" sz="2800" dirty="0" err="1" smtClean="0">
                <a:solidFill>
                  <a:srgbClr val="002060"/>
                </a:solidFill>
              </a:rPr>
              <a:t>installation</a:t>
            </a:r>
            <a:r>
              <a:rPr lang="it-IT" sz="2800" dirty="0" smtClean="0">
                <a:solidFill>
                  <a:srgbClr val="002060"/>
                </a:solidFill>
              </a:rPr>
              <a:t> on ASTRI-4 </a:t>
            </a:r>
            <a:r>
              <a:rPr lang="it-IT" sz="2800" dirty="0" err="1" smtClean="0">
                <a:solidFill>
                  <a:srgbClr val="002060"/>
                </a:solidFill>
              </a:rPr>
              <a:t>telescope</a:t>
            </a:r>
            <a:endParaRPr kumimoji="0" lang="it-IT" sz="2800" b="0" i="0" u="none" strike="noStrike" cap="none" spc="0" normalizeH="0" baseline="0" dirty="0">
              <a:ln>
                <a:noFill/>
              </a:ln>
              <a:solidFill>
                <a:srgbClr val="002060"/>
              </a:solidFill>
              <a:effectLst/>
              <a:uFillTx/>
              <a:sym typeface="Calibri"/>
            </a:endParaRPr>
          </a:p>
        </p:txBody>
      </p:sp>
      <p:grpSp>
        <p:nvGrpSpPr>
          <p:cNvPr id="19" name="Gruppo 18">
            <a:extLst>
              <a:ext uri="{FF2B5EF4-FFF2-40B4-BE49-F238E27FC236}">
                <a16:creationId xmlns:a16="http://schemas.microsoft.com/office/drawing/2014/main" id="{795298ED-B762-4F66-89D1-F9E41EFA67BF}"/>
              </a:ext>
            </a:extLst>
          </p:cNvPr>
          <p:cNvGrpSpPr/>
          <p:nvPr/>
        </p:nvGrpSpPr>
        <p:grpSpPr>
          <a:xfrm>
            <a:off x="11830111" y="3640235"/>
            <a:ext cx="11744991" cy="8014436"/>
            <a:chOff x="3831194" y="4694866"/>
            <a:chExt cx="11809893" cy="8141011"/>
          </a:xfrm>
        </p:grpSpPr>
        <p:pic>
          <p:nvPicPr>
            <p:cNvPr id="20" name="Immagin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1194" y="4694866"/>
              <a:ext cx="11809893" cy="8141011"/>
            </a:xfrm>
            <a:prstGeom prst="rect">
              <a:avLst/>
            </a:prstGeom>
          </p:spPr>
        </p:pic>
        <p:grpSp>
          <p:nvGrpSpPr>
            <p:cNvPr id="21" name="Gruppo 20">
              <a:extLst>
                <a:ext uri="{FF2B5EF4-FFF2-40B4-BE49-F238E27FC236}">
                  <a16:creationId xmlns:a16="http://schemas.microsoft.com/office/drawing/2014/main" id="{5CEBCE87-0870-4E87-A1BD-540D85124A49}"/>
                </a:ext>
              </a:extLst>
            </p:cNvPr>
            <p:cNvGrpSpPr/>
            <p:nvPr/>
          </p:nvGrpSpPr>
          <p:grpSpPr>
            <a:xfrm>
              <a:off x="9736140" y="6311685"/>
              <a:ext cx="5881808" cy="5655235"/>
              <a:chOff x="9736140" y="6311685"/>
              <a:chExt cx="5881808" cy="5655235"/>
            </a:xfrm>
          </p:grpSpPr>
          <p:sp>
            <p:nvSpPr>
              <p:cNvPr id="22" name="TextBox 31">
                <a:extLst>
                  <a:ext uri="{FF2B5EF4-FFF2-40B4-BE49-F238E27FC236}">
                    <a16:creationId xmlns:a16="http://schemas.microsoft.com/office/drawing/2014/main" id="{86CFF397-7D4D-414F-A458-589756A5A2EE}"/>
                  </a:ext>
                </a:extLst>
              </p:cNvPr>
              <p:cNvSpPr txBox="1"/>
              <p:nvPr/>
            </p:nvSpPr>
            <p:spPr>
              <a:xfrm>
                <a:off x="9736140" y="11043592"/>
                <a:ext cx="5724642" cy="923328"/>
              </a:xfrm>
              <a:prstGeom prst="rect">
                <a:avLst/>
              </a:prstGeom>
              <a:solidFill>
                <a:srgbClr val="FEFEFE"/>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2400" b="1" dirty="0"/>
                  <a:t>Telescopes currently in operation are marked with red circles</a:t>
                </a:r>
                <a:endParaRPr kumimoji="0" lang="it-IT" sz="2400" b="1" i="0" u="none" strike="noStrike" cap="none" spc="0" normalizeH="0" baseline="0" dirty="0">
                  <a:ln>
                    <a:noFill/>
                  </a:ln>
                  <a:solidFill>
                    <a:schemeClr val="tx1"/>
                  </a:solidFill>
                  <a:effectLst/>
                  <a:uFillTx/>
                  <a:sym typeface="Calibri"/>
                </a:endParaRPr>
              </a:p>
            </p:txBody>
          </p:sp>
          <p:sp>
            <p:nvSpPr>
              <p:cNvPr id="23" name="Ovale 22">
                <a:extLst>
                  <a:ext uri="{FF2B5EF4-FFF2-40B4-BE49-F238E27FC236}">
                    <a16:creationId xmlns:a16="http://schemas.microsoft.com/office/drawing/2014/main" id="{5C43D748-6F50-47A2-928E-A7E3DB2A54CC}"/>
                  </a:ext>
                </a:extLst>
              </p:cNvPr>
              <p:cNvSpPr/>
              <p:nvPr/>
            </p:nvSpPr>
            <p:spPr>
              <a:xfrm>
                <a:off x="11824387" y="8482501"/>
                <a:ext cx="1132114" cy="1141412"/>
              </a:xfrm>
              <a:prstGeom prst="ellipse">
                <a:avLst/>
              </a:prstGeom>
              <a:solidFill>
                <a:srgbClr val="D2D3AB">
                  <a:alpha val="0"/>
                </a:srgbClr>
              </a:solid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4" name="Ovale 23">
                <a:extLst>
                  <a:ext uri="{FF2B5EF4-FFF2-40B4-BE49-F238E27FC236}">
                    <a16:creationId xmlns:a16="http://schemas.microsoft.com/office/drawing/2014/main" id="{3C6908D2-6771-44B0-A993-2EA5A771B970}"/>
                  </a:ext>
                </a:extLst>
              </p:cNvPr>
              <p:cNvSpPr/>
              <p:nvPr/>
            </p:nvSpPr>
            <p:spPr>
              <a:xfrm>
                <a:off x="10536481" y="6843745"/>
                <a:ext cx="1132114" cy="1156598"/>
              </a:xfrm>
              <a:prstGeom prst="ellipse">
                <a:avLst/>
              </a:prstGeom>
              <a:solidFill>
                <a:srgbClr val="D2D3AB">
                  <a:alpha val="0"/>
                </a:srgbClr>
              </a:solid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6" name="Ovale 25">
                <a:extLst>
                  <a:ext uri="{FF2B5EF4-FFF2-40B4-BE49-F238E27FC236}">
                    <a16:creationId xmlns:a16="http://schemas.microsoft.com/office/drawing/2014/main" id="{EEC10A9E-2D33-4D2A-9331-3E17BA7A0150}"/>
                  </a:ext>
                </a:extLst>
              </p:cNvPr>
              <p:cNvSpPr/>
              <p:nvPr/>
            </p:nvSpPr>
            <p:spPr>
              <a:xfrm>
                <a:off x="10652456" y="8039336"/>
                <a:ext cx="1132114" cy="1141412"/>
              </a:xfrm>
              <a:prstGeom prst="ellipse">
                <a:avLst/>
              </a:prstGeom>
              <a:solidFill>
                <a:srgbClr val="D2D3AB">
                  <a:alpha val="0"/>
                </a:srgbClr>
              </a:solid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7" name="TextBox 31">
                <a:extLst>
                  <a:ext uri="{FF2B5EF4-FFF2-40B4-BE49-F238E27FC236}">
                    <a16:creationId xmlns:a16="http://schemas.microsoft.com/office/drawing/2014/main" id="{E85690DA-B878-490F-A6F6-E40FB8513DA9}"/>
                  </a:ext>
                </a:extLst>
              </p:cNvPr>
              <p:cNvSpPr txBox="1"/>
              <p:nvPr/>
            </p:nvSpPr>
            <p:spPr>
              <a:xfrm>
                <a:off x="11680845" y="6311685"/>
                <a:ext cx="3937103" cy="553996"/>
              </a:xfrm>
              <a:prstGeom prst="rect">
                <a:avLst/>
              </a:prstGeom>
              <a:solidFill>
                <a:srgbClr val="FEFEFE"/>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400" b="1" dirty="0">
                    <a:solidFill>
                      <a:schemeClr val="tx1"/>
                    </a:solidFill>
                  </a:rPr>
                  <a:t>Map of the telescopes layout</a:t>
                </a:r>
              </a:p>
            </p:txBody>
          </p:sp>
        </p:grpSp>
      </p:grpSp>
      <p:sp>
        <p:nvSpPr>
          <p:cNvPr id="28" name="Ovale 27">
            <a:extLst>
              <a:ext uri="{FF2B5EF4-FFF2-40B4-BE49-F238E27FC236}">
                <a16:creationId xmlns:a16="http://schemas.microsoft.com/office/drawing/2014/main" id="{3C6908D2-6771-44B0-A993-2EA5A771B970}"/>
              </a:ext>
            </a:extLst>
          </p:cNvPr>
          <p:cNvSpPr/>
          <p:nvPr/>
        </p:nvSpPr>
        <p:spPr>
          <a:xfrm>
            <a:off x="19888253" y="5755704"/>
            <a:ext cx="1125892" cy="1138615"/>
          </a:xfrm>
          <a:prstGeom prst="ellipse">
            <a:avLst/>
          </a:prstGeom>
          <a:solidFill>
            <a:srgbClr val="D2D3AB">
              <a:alpha val="0"/>
            </a:srgbClr>
          </a:solidFill>
          <a:ln w="76200" cap="flat">
            <a:solidFill>
              <a:srgbClr val="FFFF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9" name="Ovale 28">
            <a:extLst>
              <a:ext uri="{FF2B5EF4-FFF2-40B4-BE49-F238E27FC236}">
                <a16:creationId xmlns:a16="http://schemas.microsoft.com/office/drawing/2014/main" id="{3C6908D2-6771-44B0-A993-2EA5A771B970}"/>
              </a:ext>
            </a:extLst>
          </p:cNvPr>
          <p:cNvSpPr/>
          <p:nvPr/>
        </p:nvSpPr>
        <p:spPr>
          <a:xfrm>
            <a:off x="17678593" y="7487063"/>
            <a:ext cx="1125892" cy="1138615"/>
          </a:xfrm>
          <a:prstGeom prst="ellipse">
            <a:avLst/>
          </a:prstGeom>
          <a:solidFill>
            <a:srgbClr val="D2D3AB">
              <a:alpha val="0"/>
            </a:srgbClr>
          </a:solidFill>
          <a:ln w="76200" cap="flat">
            <a:solidFill>
              <a:srgbClr val="00B05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30" name="Ovale 29">
            <a:extLst>
              <a:ext uri="{FF2B5EF4-FFF2-40B4-BE49-F238E27FC236}">
                <a16:creationId xmlns:a16="http://schemas.microsoft.com/office/drawing/2014/main" id="{3C6908D2-6771-44B0-A993-2EA5A771B970}"/>
              </a:ext>
            </a:extLst>
          </p:cNvPr>
          <p:cNvSpPr/>
          <p:nvPr/>
        </p:nvSpPr>
        <p:spPr>
          <a:xfrm>
            <a:off x="18050940" y="8724545"/>
            <a:ext cx="1125892" cy="1138615"/>
          </a:xfrm>
          <a:prstGeom prst="ellipse">
            <a:avLst/>
          </a:prstGeom>
          <a:solidFill>
            <a:srgbClr val="D2D3AB">
              <a:alpha val="0"/>
            </a:srgbClr>
          </a:solidFill>
          <a:ln w="76200" cap="flat">
            <a:solidFill>
              <a:srgbClr val="00B05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6" name="Rettangolo 5"/>
          <p:cNvSpPr/>
          <p:nvPr/>
        </p:nvSpPr>
        <p:spPr>
          <a:xfrm>
            <a:off x="11582400" y="3342381"/>
            <a:ext cx="1983043" cy="8721573"/>
          </a:xfrm>
          <a:prstGeom prst="rect">
            <a:avLst/>
          </a:prstGeom>
          <a:solidFill>
            <a:schemeClr val="bg1"/>
          </a:solidFill>
          <a:ln w="3175" cap="flat">
            <a:no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14" name="CasellaDiTesto 13">
            <a:extLst>
              <a:ext uri="{FF2B5EF4-FFF2-40B4-BE49-F238E27FC236}">
                <a16:creationId xmlns:a16="http://schemas.microsoft.com/office/drawing/2014/main" id="{8926DB52-8EA5-4BE0-8C84-A91660AFEA4C}"/>
              </a:ext>
            </a:extLst>
          </p:cNvPr>
          <p:cNvSpPr txBox="1"/>
          <p:nvPr/>
        </p:nvSpPr>
        <p:spPr>
          <a:xfrm>
            <a:off x="791072" y="4100069"/>
            <a:ext cx="13039228" cy="510908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571500" indent="-571500">
              <a:lnSpc>
                <a:spcPct val="200000"/>
              </a:lnSpc>
              <a:buFont typeface="Arial" panose="020B0604020202020204" pitchFamily="34" charset="0"/>
              <a:buChar char="•"/>
            </a:pPr>
            <a:r>
              <a:rPr lang="en-US" sz="3200" b="1" dirty="0" smtClean="0">
                <a:solidFill>
                  <a:srgbClr val="002060"/>
                </a:solidFill>
              </a:rPr>
              <a:t>September </a:t>
            </a:r>
            <a:r>
              <a:rPr lang="en-US" sz="3200" b="1" dirty="0">
                <a:solidFill>
                  <a:srgbClr val="002060"/>
                </a:solidFill>
              </a:rPr>
              <a:t>2026 </a:t>
            </a:r>
            <a:r>
              <a:rPr lang="en-US" sz="3200" dirty="0">
                <a:solidFill>
                  <a:srgbClr val="002060"/>
                </a:solidFill>
              </a:rPr>
              <a:t>– Installation of the fifth </a:t>
            </a:r>
            <a:r>
              <a:rPr lang="en-US" sz="3200" dirty="0" smtClean="0">
                <a:solidFill>
                  <a:srgbClr val="002060"/>
                </a:solidFill>
              </a:rPr>
              <a:t>camera (on ASTRI-8 telescope)</a:t>
            </a:r>
            <a:endParaRPr lang="en-US" sz="3200" dirty="0">
              <a:solidFill>
                <a:srgbClr val="002060"/>
              </a:solidFill>
            </a:endParaRPr>
          </a:p>
          <a:p>
            <a:pPr marL="571500" indent="-571500">
              <a:lnSpc>
                <a:spcPct val="200000"/>
              </a:lnSpc>
              <a:buFont typeface="Arial" panose="020B0604020202020204" pitchFamily="34" charset="0"/>
              <a:buChar char="•"/>
            </a:pPr>
            <a:r>
              <a:rPr lang="en-US" sz="3200" b="1" dirty="0">
                <a:solidFill>
                  <a:srgbClr val="002060"/>
                </a:solidFill>
              </a:rPr>
              <a:t>November 2026 </a:t>
            </a:r>
            <a:r>
              <a:rPr lang="en-US" sz="3200" dirty="0">
                <a:solidFill>
                  <a:srgbClr val="002060"/>
                </a:solidFill>
              </a:rPr>
              <a:t>– Installation of the sixth </a:t>
            </a:r>
            <a:r>
              <a:rPr lang="en-US" sz="3200" dirty="0" smtClean="0">
                <a:solidFill>
                  <a:srgbClr val="002060"/>
                </a:solidFill>
              </a:rPr>
              <a:t>(on ASTRI-9 telescope) and </a:t>
            </a:r>
            <a:r>
              <a:rPr lang="en-US" sz="3200" dirty="0">
                <a:solidFill>
                  <a:srgbClr val="002060"/>
                </a:solidFill>
              </a:rPr>
              <a:t>seventh cameras</a:t>
            </a:r>
          </a:p>
          <a:p>
            <a:pPr marL="571500" indent="-571500">
              <a:lnSpc>
                <a:spcPct val="200000"/>
              </a:lnSpc>
              <a:buFont typeface="Arial" panose="020B0604020202020204" pitchFamily="34" charset="0"/>
              <a:buChar char="•"/>
            </a:pPr>
            <a:r>
              <a:rPr lang="en-US" sz="3200" b="1" dirty="0">
                <a:solidFill>
                  <a:srgbClr val="002060"/>
                </a:solidFill>
              </a:rPr>
              <a:t>Spring 2027 </a:t>
            </a:r>
            <a:r>
              <a:rPr lang="en-US" sz="3200" dirty="0">
                <a:solidFill>
                  <a:srgbClr val="002060"/>
                </a:solidFill>
              </a:rPr>
              <a:t>– Installation of the eighth and ninth cameras, </a:t>
            </a:r>
            <a:r>
              <a:rPr lang="en-US" sz="3200" dirty="0" smtClean="0">
                <a:solidFill>
                  <a:srgbClr val="002060"/>
                </a:solidFill>
              </a:rPr>
              <a:t>completing the </a:t>
            </a:r>
            <a:r>
              <a:rPr lang="en-US" sz="3200" dirty="0">
                <a:solidFill>
                  <a:srgbClr val="002060"/>
                </a:solidFill>
              </a:rPr>
              <a:t>ASTRI Mini-Array</a:t>
            </a:r>
            <a:endParaRPr lang="it-IT" sz="3200" dirty="0">
              <a:solidFill>
                <a:srgbClr val="002060"/>
              </a:solidFill>
            </a:endParaRPr>
          </a:p>
        </p:txBody>
      </p:sp>
      <p:sp>
        <p:nvSpPr>
          <p:cNvPr id="2" name="CasellaDiTesto 1"/>
          <p:cNvSpPr txBox="1"/>
          <p:nvPr/>
        </p:nvSpPr>
        <p:spPr>
          <a:xfrm>
            <a:off x="934929" y="9847965"/>
            <a:ext cx="12271117" cy="221598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just" defTabSz="1828800" rtl="0" fontAlgn="auto" latinLnBrk="0" hangingPunct="0">
              <a:lnSpc>
                <a:spcPct val="100000"/>
              </a:lnSpc>
              <a:spcBef>
                <a:spcPts val="0"/>
              </a:spcBef>
              <a:spcAft>
                <a:spcPts val="0"/>
              </a:spcAft>
              <a:buClrTx/>
              <a:buSzTx/>
              <a:buFontTx/>
              <a:buNone/>
              <a:tabLst/>
            </a:pPr>
            <a:r>
              <a:rPr kumimoji="0" lang="it-IT" sz="4400" b="0" i="0" u="none" strike="noStrike" cap="none" spc="0" normalizeH="0" baseline="0" dirty="0" err="1" smtClean="0">
                <a:ln>
                  <a:noFill/>
                </a:ln>
                <a:solidFill>
                  <a:srgbClr val="002060"/>
                </a:solidFill>
                <a:effectLst/>
                <a:uFillTx/>
                <a:latin typeface="+mj-lt"/>
                <a:ea typeface="+mj-ea"/>
                <a:cs typeface="+mj-cs"/>
                <a:sym typeface="Calibri"/>
              </a:rPr>
              <a:t>Cameras</a:t>
            </a:r>
            <a:r>
              <a:rPr kumimoji="0" lang="it-IT" sz="4400" b="0" i="0" u="none" strike="noStrike" cap="none" spc="0" normalizeH="0" baseline="0" dirty="0" smtClean="0">
                <a:ln>
                  <a:noFill/>
                </a:ln>
                <a:solidFill>
                  <a:srgbClr val="002060"/>
                </a:solidFill>
                <a:effectLst/>
                <a:uFillTx/>
                <a:latin typeface="+mj-lt"/>
                <a:ea typeface="+mj-ea"/>
                <a:cs typeface="+mj-cs"/>
                <a:sym typeface="Calibri"/>
              </a:rPr>
              <a:t> production are in </a:t>
            </a:r>
            <a:r>
              <a:rPr kumimoji="0" lang="it-IT" sz="4400" b="0" i="0" u="none" strike="noStrike" cap="none" spc="0" normalizeH="0" baseline="0" dirty="0" err="1" smtClean="0">
                <a:ln>
                  <a:noFill/>
                </a:ln>
                <a:solidFill>
                  <a:srgbClr val="002060"/>
                </a:solidFill>
                <a:effectLst/>
                <a:uFillTx/>
                <a:latin typeface="+mj-lt"/>
                <a:ea typeface="+mj-ea"/>
                <a:cs typeface="+mj-cs"/>
                <a:sym typeface="Calibri"/>
              </a:rPr>
              <a:t>charge</a:t>
            </a:r>
            <a:r>
              <a:rPr kumimoji="0" lang="it-IT" sz="4400" b="0" i="0" u="none" strike="noStrike" cap="none" spc="0" normalizeH="0" baseline="0" dirty="0" smtClean="0">
                <a:ln>
                  <a:noFill/>
                </a:ln>
                <a:solidFill>
                  <a:srgbClr val="002060"/>
                </a:solidFill>
                <a:effectLst/>
                <a:uFillTx/>
                <a:latin typeface="+mj-lt"/>
                <a:ea typeface="+mj-ea"/>
                <a:cs typeface="+mj-cs"/>
                <a:sym typeface="Calibri"/>
              </a:rPr>
              <a:t> of Istituto di Astrofisica Spaziale e Fisica Cosmica di Palermo and Osservatorio Astrofisico di Catania </a:t>
            </a:r>
            <a:endParaRPr kumimoji="0" lang="it-IT" sz="4400" b="0" i="0" u="none" strike="noStrike" cap="none" spc="0" normalizeH="0" baseline="0" dirty="0">
              <a:ln>
                <a:noFill/>
              </a:ln>
              <a:solidFill>
                <a:srgbClr val="002060"/>
              </a:solidFill>
              <a:effectLst/>
              <a:uFillTx/>
              <a:latin typeface="+mj-lt"/>
              <a:ea typeface="+mj-ea"/>
              <a:cs typeface="+mj-cs"/>
              <a:sym typeface="Calibri"/>
            </a:endParaRPr>
          </a:p>
        </p:txBody>
      </p:sp>
      <p:pic>
        <p:nvPicPr>
          <p:cNvPr id="8" name="Immagine 7"/>
          <p:cNvPicPr>
            <a:picLocks noChangeAspect="1"/>
          </p:cNvPicPr>
          <p:nvPr/>
        </p:nvPicPr>
        <p:blipFill rotWithShape="1">
          <a:blip r:embed="rId7">
            <a:extLst>
              <a:ext uri="{28A0092B-C50C-407E-A947-70E740481C1C}">
                <a14:useLocalDpi xmlns:a14="http://schemas.microsoft.com/office/drawing/2010/main" val="0"/>
              </a:ext>
            </a:extLst>
          </a:blip>
          <a:srcRect t="7177" b="14335"/>
          <a:stretch/>
        </p:blipFill>
        <p:spPr>
          <a:xfrm>
            <a:off x="3314700" y="4597612"/>
            <a:ext cx="7543800" cy="7894695"/>
          </a:xfrm>
          <a:prstGeom prst="rect">
            <a:avLst/>
          </a:prstGeom>
        </p:spPr>
      </p:pic>
    </p:spTree>
    <p:extLst>
      <p:ext uri="{BB962C8B-B14F-4D97-AF65-F5344CB8AC3E}">
        <p14:creationId xmlns:p14="http://schemas.microsoft.com/office/powerpoint/2010/main" val="17628758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22"/>
          </p:nvPr>
        </p:nvSpPr>
        <p:spPr/>
        <p:txBody>
          <a:bodyPr>
            <a:normAutofit fontScale="77500" lnSpcReduction="20000"/>
          </a:bodyPr>
          <a:lstStyle/>
          <a:p>
            <a:r>
              <a:rPr lang="it-IT" dirty="0" err="1" smtClean="0"/>
              <a:t>Cameras</a:t>
            </a:r>
            <a:r>
              <a:rPr lang="it-IT" dirty="0" smtClean="0"/>
              <a:t> production, </a:t>
            </a:r>
            <a:r>
              <a:rPr lang="it-IT" dirty="0" err="1" smtClean="0"/>
              <a:t>integration</a:t>
            </a:r>
            <a:r>
              <a:rPr lang="it-IT" dirty="0" smtClean="0"/>
              <a:t> and </a:t>
            </a:r>
            <a:r>
              <a:rPr lang="it-IT" dirty="0" err="1" smtClean="0"/>
              <a:t>tests</a:t>
            </a:r>
            <a:r>
              <a:rPr lang="it-IT" dirty="0" smtClean="0"/>
              <a:t> time</a:t>
            </a:r>
            <a:endParaRPr lang="it-IT" dirty="0"/>
          </a:p>
        </p:txBody>
      </p:sp>
      <p:graphicFrame>
        <p:nvGraphicFramePr>
          <p:cNvPr id="4" name="Tabella 3"/>
          <p:cNvGraphicFramePr>
            <a:graphicFrameLocks noGrp="1"/>
          </p:cNvGraphicFramePr>
          <p:nvPr>
            <p:extLst>
              <p:ext uri="{D42A27DB-BD31-4B8C-83A1-F6EECF244321}">
                <p14:modId xmlns:p14="http://schemas.microsoft.com/office/powerpoint/2010/main" val="2726229918"/>
              </p:ext>
            </p:extLst>
          </p:nvPr>
        </p:nvGraphicFramePr>
        <p:xfrm>
          <a:off x="4064000" y="2421007"/>
          <a:ext cx="16256000" cy="1828800"/>
        </p:xfrm>
        <a:graphic>
          <a:graphicData uri="http://schemas.openxmlformats.org/drawingml/2006/table">
            <a:tbl>
              <a:tblPr firstRow="1" bandRow="1">
                <a:tableStyleId>{4C3C2611-4C71-4FC5-86AE-919BDF0F9419}</a:tableStyleId>
              </a:tblPr>
              <a:tblGrid>
                <a:gridCol w="4064000">
                  <a:extLst>
                    <a:ext uri="{9D8B030D-6E8A-4147-A177-3AD203B41FA5}">
                      <a16:colId xmlns:a16="http://schemas.microsoft.com/office/drawing/2014/main" val="1954223372"/>
                    </a:ext>
                  </a:extLst>
                </a:gridCol>
                <a:gridCol w="4064000">
                  <a:extLst>
                    <a:ext uri="{9D8B030D-6E8A-4147-A177-3AD203B41FA5}">
                      <a16:colId xmlns:a16="http://schemas.microsoft.com/office/drawing/2014/main" val="1342093186"/>
                    </a:ext>
                  </a:extLst>
                </a:gridCol>
                <a:gridCol w="4064000">
                  <a:extLst>
                    <a:ext uri="{9D8B030D-6E8A-4147-A177-3AD203B41FA5}">
                      <a16:colId xmlns:a16="http://schemas.microsoft.com/office/drawing/2014/main" val="2606700890"/>
                    </a:ext>
                  </a:extLst>
                </a:gridCol>
                <a:gridCol w="4064000">
                  <a:extLst>
                    <a:ext uri="{9D8B030D-6E8A-4147-A177-3AD203B41FA5}">
                      <a16:colId xmlns:a16="http://schemas.microsoft.com/office/drawing/2014/main" val="3202412816"/>
                    </a:ext>
                  </a:extLst>
                </a:gridCol>
              </a:tblGrid>
              <a:tr h="370840">
                <a:tc>
                  <a:txBody>
                    <a:bodyPr/>
                    <a:lstStyle/>
                    <a:p>
                      <a:pPr algn="ctr"/>
                      <a:r>
                        <a:rPr lang="it-IT" dirty="0" smtClean="0"/>
                        <a:t># CAMERA</a:t>
                      </a:r>
                      <a:endParaRPr lang="it-IT" dirty="0"/>
                    </a:p>
                  </a:txBody>
                  <a:tcPr/>
                </a:tc>
                <a:tc>
                  <a:txBody>
                    <a:bodyPr/>
                    <a:lstStyle/>
                    <a:p>
                      <a:pPr algn="ctr"/>
                      <a:r>
                        <a:rPr lang="it-IT" dirty="0" smtClean="0"/>
                        <a:t>ASTRI 3</a:t>
                      </a:r>
                      <a:endParaRPr lang="it-IT" dirty="0"/>
                    </a:p>
                  </a:txBody>
                  <a:tcPr/>
                </a:tc>
                <a:tc>
                  <a:txBody>
                    <a:bodyPr/>
                    <a:lstStyle/>
                    <a:p>
                      <a:pPr algn="ctr"/>
                      <a:r>
                        <a:rPr lang="it-IT" dirty="0" smtClean="0"/>
                        <a:t>ASTRI 2</a:t>
                      </a:r>
                      <a:endParaRPr lang="it-IT" dirty="0"/>
                    </a:p>
                  </a:txBody>
                  <a:tcPr/>
                </a:tc>
                <a:tc>
                  <a:txBody>
                    <a:bodyPr/>
                    <a:lstStyle/>
                    <a:p>
                      <a:pPr algn="ctr"/>
                      <a:r>
                        <a:rPr lang="it-IT" dirty="0" smtClean="0"/>
                        <a:t>ASTRI 4</a:t>
                      </a:r>
                      <a:endParaRPr lang="it-IT" dirty="0"/>
                    </a:p>
                  </a:txBody>
                  <a:tcPr/>
                </a:tc>
                <a:extLst>
                  <a:ext uri="{0D108BD9-81ED-4DB2-BD59-A6C34878D82A}">
                    <a16:rowId xmlns:a16="http://schemas.microsoft.com/office/drawing/2014/main" val="2507513081"/>
                  </a:ext>
                </a:extLst>
              </a:tr>
              <a:tr h="370840">
                <a:tc>
                  <a:txBody>
                    <a:bodyPr/>
                    <a:lstStyle/>
                    <a:p>
                      <a:pPr algn="ctr"/>
                      <a:r>
                        <a:rPr lang="it-IT" dirty="0" smtClean="0"/>
                        <a:t>Start of production</a:t>
                      </a:r>
                      <a:endParaRPr lang="it-IT" dirty="0"/>
                    </a:p>
                  </a:txBody>
                  <a:tcPr/>
                </a:tc>
                <a:tc>
                  <a:txBody>
                    <a:bodyPr/>
                    <a:lstStyle/>
                    <a:p>
                      <a:pPr algn="ctr"/>
                      <a:r>
                        <a:rPr lang="it-IT" dirty="0" err="1" smtClean="0"/>
                        <a:t>June</a:t>
                      </a:r>
                      <a:r>
                        <a:rPr lang="it-IT" baseline="0" dirty="0" smtClean="0"/>
                        <a:t> 1</a:t>
                      </a:r>
                      <a:r>
                        <a:rPr lang="it-IT" baseline="30000" dirty="0" smtClean="0"/>
                        <a:t>st</a:t>
                      </a:r>
                      <a:r>
                        <a:rPr lang="it-IT" baseline="0" dirty="0" smtClean="0"/>
                        <a:t> 2025</a:t>
                      </a:r>
                      <a:endParaRPr lang="it-IT" dirty="0"/>
                    </a:p>
                  </a:txBody>
                  <a:tcPr/>
                </a:tc>
                <a:tc>
                  <a:txBody>
                    <a:bodyPr/>
                    <a:lstStyle/>
                    <a:p>
                      <a:pPr marL="0" marR="0" indent="0" algn="ctr" defTabSz="1828800" rtl="0" eaLnBrk="1" fontAlgn="auto" latinLnBrk="0" hangingPunct="1">
                        <a:lnSpc>
                          <a:spcPct val="100000"/>
                        </a:lnSpc>
                        <a:spcBef>
                          <a:spcPts val="0"/>
                        </a:spcBef>
                        <a:spcAft>
                          <a:spcPts val="0"/>
                        </a:spcAft>
                        <a:buClrTx/>
                        <a:buSzTx/>
                        <a:buFontTx/>
                        <a:buNone/>
                        <a:tabLst/>
                        <a:defRPr/>
                      </a:pPr>
                      <a:r>
                        <a:rPr lang="it-IT" baseline="0" dirty="0" err="1" smtClean="0"/>
                        <a:t>February</a:t>
                      </a:r>
                      <a:r>
                        <a:rPr lang="it-IT" baseline="0" dirty="0" smtClean="0"/>
                        <a:t> 1</a:t>
                      </a:r>
                      <a:r>
                        <a:rPr lang="it-IT" baseline="30000" dirty="0" smtClean="0"/>
                        <a:t>st</a:t>
                      </a:r>
                      <a:r>
                        <a:rPr lang="it-IT" baseline="0" dirty="0" smtClean="0"/>
                        <a:t> 2026</a:t>
                      </a:r>
                      <a:endParaRPr lang="it-IT" dirty="0" smtClean="0"/>
                    </a:p>
                  </a:txBody>
                  <a:tcPr/>
                </a:tc>
                <a:tc>
                  <a:txBody>
                    <a:bodyPr/>
                    <a:lstStyle/>
                    <a:p>
                      <a:pPr marL="0" marR="0" indent="0" algn="ctr" defTabSz="1828800" rtl="0" eaLnBrk="1" fontAlgn="auto" latinLnBrk="0" hangingPunct="1">
                        <a:lnSpc>
                          <a:spcPct val="100000"/>
                        </a:lnSpc>
                        <a:spcBef>
                          <a:spcPts val="0"/>
                        </a:spcBef>
                        <a:spcAft>
                          <a:spcPts val="0"/>
                        </a:spcAft>
                        <a:buClrTx/>
                        <a:buSzTx/>
                        <a:buFontTx/>
                        <a:buNone/>
                        <a:tabLst/>
                        <a:defRPr/>
                      </a:pPr>
                      <a:r>
                        <a:rPr lang="it-IT" dirty="0" err="1" smtClean="0"/>
                        <a:t>May</a:t>
                      </a:r>
                      <a:r>
                        <a:rPr lang="it-IT" baseline="0" dirty="0" smtClean="0"/>
                        <a:t> 1</a:t>
                      </a:r>
                      <a:r>
                        <a:rPr lang="it-IT" baseline="30000" dirty="0" smtClean="0"/>
                        <a:t>st</a:t>
                      </a:r>
                      <a:r>
                        <a:rPr lang="it-IT" baseline="0" dirty="0" smtClean="0"/>
                        <a:t> 2026</a:t>
                      </a:r>
                      <a:endParaRPr lang="it-IT" dirty="0" smtClean="0"/>
                    </a:p>
                  </a:txBody>
                  <a:tcPr/>
                </a:tc>
                <a:extLst>
                  <a:ext uri="{0D108BD9-81ED-4DB2-BD59-A6C34878D82A}">
                    <a16:rowId xmlns:a16="http://schemas.microsoft.com/office/drawing/2014/main" val="3569248700"/>
                  </a:ext>
                </a:extLst>
              </a:tr>
              <a:tr h="370840">
                <a:tc>
                  <a:txBody>
                    <a:bodyPr/>
                    <a:lstStyle/>
                    <a:p>
                      <a:pPr algn="ctr"/>
                      <a:r>
                        <a:rPr lang="it-IT" dirty="0" smtClean="0"/>
                        <a:t>Delivery to Tenerife</a:t>
                      </a:r>
                      <a:endParaRPr lang="it-IT" dirty="0"/>
                    </a:p>
                  </a:txBody>
                  <a:tcPr/>
                </a:tc>
                <a:tc>
                  <a:txBody>
                    <a:bodyPr/>
                    <a:lstStyle/>
                    <a:p>
                      <a:pPr marL="0" marR="0" indent="0" algn="ctr" defTabSz="1828800" rtl="0" eaLnBrk="1" fontAlgn="auto" latinLnBrk="0" hangingPunct="1">
                        <a:lnSpc>
                          <a:spcPct val="100000"/>
                        </a:lnSpc>
                        <a:spcBef>
                          <a:spcPts val="0"/>
                        </a:spcBef>
                        <a:spcAft>
                          <a:spcPts val="0"/>
                        </a:spcAft>
                        <a:buClrTx/>
                        <a:buSzTx/>
                        <a:buFontTx/>
                        <a:buNone/>
                        <a:tabLst/>
                        <a:defRPr/>
                      </a:pPr>
                      <a:r>
                        <a:rPr lang="it-IT" dirty="0" err="1" smtClean="0"/>
                        <a:t>October</a:t>
                      </a:r>
                      <a:r>
                        <a:rPr lang="it-IT" baseline="0" dirty="0" smtClean="0"/>
                        <a:t> 17</a:t>
                      </a:r>
                      <a:r>
                        <a:rPr lang="it-IT" baseline="30000" dirty="0" smtClean="0"/>
                        <a:t>th</a:t>
                      </a:r>
                      <a:r>
                        <a:rPr lang="it-IT" baseline="0" dirty="0" smtClean="0"/>
                        <a:t> 2025</a:t>
                      </a:r>
                      <a:endParaRPr lang="it-IT" dirty="0" smtClean="0"/>
                    </a:p>
                  </a:txBody>
                  <a:tcPr/>
                </a:tc>
                <a:tc>
                  <a:txBody>
                    <a:bodyPr/>
                    <a:lstStyle/>
                    <a:p>
                      <a:pPr marL="0" marR="0" indent="0" algn="ctr" defTabSz="1828800" rtl="0" eaLnBrk="1" fontAlgn="auto" latinLnBrk="0" hangingPunct="1">
                        <a:lnSpc>
                          <a:spcPct val="100000"/>
                        </a:lnSpc>
                        <a:spcBef>
                          <a:spcPts val="0"/>
                        </a:spcBef>
                        <a:spcAft>
                          <a:spcPts val="0"/>
                        </a:spcAft>
                        <a:buClrTx/>
                        <a:buSzTx/>
                        <a:buFontTx/>
                        <a:buNone/>
                        <a:tabLst/>
                        <a:defRPr/>
                      </a:pPr>
                      <a:r>
                        <a:rPr lang="it-IT" dirty="0" err="1" smtClean="0"/>
                        <a:t>June</a:t>
                      </a:r>
                      <a:r>
                        <a:rPr lang="it-IT" baseline="0" dirty="0" smtClean="0"/>
                        <a:t> 5</a:t>
                      </a:r>
                      <a:r>
                        <a:rPr lang="it-IT" baseline="30000" dirty="0" smtClean="0"/>
                        <a:t>th</a:t>
                      </a:r>
                      <a:r>
                        <a:rPr lang="it-IT" baseline="0" dirty="0" smtClean="0"/>
                        <a:t> 2026</a:t>
                      </a:r>
                      <a:endParaRPr lang="it-IT" dirty="0" smtClean="0"/>
                    </a:p>
                  </a:txBody>
                  <a:tcPr/>
                </a:tc>
                <a:tc>
                  <a:txBody>
                    <a:bodyPr/>
                    <a:lstStyle/>
                    <a:p>
                      <a:pPr marL="0" marR="0" indent="0" algn="ctr" defTabSz="1828800" rtl="0" eaLnBrk="1" fontAlgn="auto" latinLnBrk="0" hangingPunct="1">
                        <a:lnSpc>
                          <a:spcPct val="100000"/>
                        </a:lnSpc>
                        <a:spcBef>
                          <a:spcPts val="0"/>
                        </a:spcBef>
                        <a:spcAft>
                          <a:spcPts val="0"/>
                        </a:spcAft>
                        <a:buClrTx/>
                        <a:buSzTx/>
                        <a:buFontTx/>
                        <a:buNone/>
                        <a:tabLst/>
                        <a:defRPr/>
                      </a:pPr>
                      <a:r>
                        <a:rPr lang="it-IT" dirty="0" err="1" smtClean="0"/>
                        <a:t>July</a:t>
                      </a:r>
                      <a:r>
                        <a:rPr lang="it-IT" baseline="0" dirty="0" smtClean="0"/>
                        <a:t> 19</a:t>
                      </a:r>
                      <a:r>
                        <a:rPr lang="it-IT" baseline="30000" dirty="0" smtClean="0"/>
                        <a:t>th</a:t>
                      </a:r>
                      <a:r>
                        <a:rPr lang="it-IT" baseline="0" dirty="0" smtClean="0"/>
                        <a:t> 2026</a:t>
                      </a:r>
                      <a:endParaRPr lang="it-IT" dirty="0" smtClean="0"/>
                    </a:p>
                  </a:txBody>
                  <a:tcPr/>
                </a:tc>
                <a:extLst>
                  <a:ext uri="{0D108BD9-81ED-4DB2-BD59-A6C34878D82A}">
                    <a16:rowId xmlns:a16="http://schemas.microsoft.com/office/drawing/2014/main" val="2896901364"/>
                  </a:ext>
                </a:extLst>
              </a:tr>
              <a:tr h="370840">
                <a:tc>
                  <a:txBody>
                    <a:bodyPr/>
                    <a:lstStyle/>
                    <a:p>
                      <a:pPr algn="ctr"/>
                      <a:r>
                        <a:rPr lang="it-IT" dirty="0" smtClean="0"/>
                        <a:t>Time</a:t>
                      </a:r>
                      <a:r>
                        <a:rPr lang="it-IT" baseline="0" dirty="0" smtClean="0"/>
                        <a:t> for the </a:t>
                      </a:r>
                      <a:r>
                        <a:rPr lang="it-IT" baseline="0" dirty="0" err="1" smtClean="0"/>
                        <a:t>whole</a:t>
                      </a:r>
                      <a:r>
                        <a:rPr lang="it-IT" baseline="0" dirty="0" smtClean="0"/>
                        <a:t> </a:t>
                      </a:r>
                      <a:r>
                        <a:rPr lang="it-IT" baseline="0" dirty="0" err="1" smtClean="0"/>
                        <a:t>process</a:t>
                      </a:r>
                      <a:endParaRPr lang="it-IT" dirty="0"/>
                    </a:p>
                  </a:txBody>
                  <a:tcPr/>
                </a:tc>
                <a:tc>
                  <a:txBody>
                    <a:bodyPr/>
                    <a:lstStyle/>
                    <a:p>
                      <a:pPr algn="ctr"/>
                      <a:r>
                        <a:rPr lang="it-IT" dirty="0" smtClean="0"/>
                        <a:t>4</a:t>
                      </a:r>
                      <a:r>
                        <a:rPr lang="it-IT" baseline="0" dirty="0" smtClean="0"/>
                        <a:t> ½ </a:t>
                      </a:r>
                      <a:r>
                        <a:rPr lang="it-IT" baseline="0" dirty="0" err="1" smtClean="0"/>
                        <a:t>months</a:t>
                      </a:r>
                      <a:endParaRPr lang="it-IT" dirty="0"/>
                    </a:p>
                  </a:txBody>
                  <a:tcPr/>
                </a:tc>
                <a:tc>
                  <a:txBody>
                    <a:bodyPr/>
                    <a:lstStyle/>
                    <a:p>
                      <a:pPr algn="ctr"/>
                      <a:r>
                        <a:rPr lang="it-IT" dirty="0" smtClean="0"/>
                        <a:t>4 </a:t>
                      </a:r>
                      <a:r>
                        <a:rPr lang="it-IT" dirty="0" err="1" smtClean="0"/>
                        <a:t>months</a:t>
                      </a:r>
                      <a:endParaRPr lang="it-IT" dirty="0"/>
                    </a:p>
                  </a:txBody>
                  <a:tcPr/>
                </a:tc>
                <a:tc>
                  <a:txBody>
                    <a:bodyPr/>
                    <a:lstStyle/>
                    <a:p>
                      <a:pPr algn="ctr"/>
                      <a:r>
                        <a:rPr lang="it-IT" dirty="0" smtClean="0"/>
                        <a:t>2 ½ </a:t>
                      </a:r>
                      <a:r>
                        <a:rPr lang="it-IT" dirty="0" err="1" smtClean="0"/>
                        <a:t>months</a:t>
                      </a:r>
                      <a:endParaRPr lang="it-IT" dirty="0"/>
                    </a:p>
                  </a:txBody>
                  <a:tcPr/>
                </a:tc>
                <a:extLst>
                  <a:ext uri="{0D108BD9-81ED-4DB2-BD59-A6C34878D82A}">
                    <a16:rowId xmlns:a16="http://schemas.microsoft.com/office/drawing/2014/main" val="2849921690"/>
                  </a:ext>
                </a:extLst>
              </a:tr>
            </a:tbl>
          </a:graphicData>
        </a:graphic>
      </p:graphicFrame>
      <p:sp>
        <p:nvSpPr>
          <p:cNvPr id="13" name="Footer Placeholder 3"/>
          <p:cNvSpPr txBox="1">
            <a:spLocks noGrp="1"/>
          </p:cNvSpPr>
          <p:nvPr>
            <p:ph type="body" sz="quarter" idx="21"/>
          </p:nvPr>
        </p:nvSpPr>
        <p:spPr>
          <a:xfrm>
            <a:off x="2990850" y="12835877"/>
            <a:ext cx="18173699" cy="483911"/>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14" name="Slide Number Placeholder 2">
            <a:extLst>
              <a:ext uri="{FF2B5EF4-FFF2-40B4-BE49-F238E27FC236}">
                <a16:creationId xmlns:a16="http://schemas.microsoft.com/office/drawing/2014/main" id="{328FE3EC-2817-4493-99D9-5DDED74F7442}"/>
              </a:ext>
            </a:extLst>
          </p:cNvPr>
          <p:cNvSpPr>
            <a:spLocks noGrp="1"/>
          </p:cNvSpPr>
          <p:nvPr>
            <p:ph type="sldNum" sz="quarter" idx="2"/>
          </p:nvPr>
        </p:nvSpPr>
        <p:spPr>
          <a:xfrm>
            <a:off x="23227950" y="12800835"/>
            <a:ext cx="495650" cy="553996"/>
          </a:xfrm>
        </p:spPr>
        <p:txBody>
          <a:bodyPr/>
          <a:lstStyle/>
          <a:p>
            <a:r>
              <a:rPr lang="it-IT" dirty="0" smtClean="0"/>
              <a:t>31</a:t>
            </a:r>
            <a:endParaRPr lang="it-IT" dirty="0"/>
          </a:p>
        </p:txBody>
      </p:sp>
      <p:graphicFrame>
        <p:nvGraphicFramePr>
          <p:cNvPr id="16" name="Grafico 15"/>
          <p:cNvGraphicFramePr>
            <a:graphicFrameLocks/>
          </p:cNvGraphicFramePr>
          <p:nvPr>
            <p:extLst>
              <p:ext uri="{D42A27DB-BD31-4B8C-83A1-F6EECF244321}">
                <p14:modId xmlns:p14="http://schemas.microsoft.com/office/powerpoint/2010/main" val="90332117"/>
              </p:ext>
            </p:extLst>
          </p:nvPr>
        </p:nvGraphicFramePr>
        <p:xfrm>
          <a:off x="5225726" y="4351682"/>
          <a:ext cx="13703945" cy="83823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9664430"/>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2951999"/>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3">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12" name="Text Placeholder 11">
            <a:extLst>
              <a:ext uri="{FF2B5EF4-FFF2-40B4-BE49-F238E27FC236}">
                <a16:creationId xmlns:a16="http://schemas.microsoft.com/office/drawing/2014/main" id="{35B5B8D0-5387-48F4-8DE4-1613539D798F}"/>
              </a:ext>
            </a:extLst>
          </p:cNvPr>
          <p:cNvSpPr>
            <a:spLocks noGrp="1"/>
          </p:cNvSpPr>
          <p:nvPr>
            <p:ph type="body" sz="quarter" idx="22"/>
          </p:nvPr>
        </p:nvSpPr>
        <p:spPr/>
        <p:txBody>
          <a:bodyPr/>
          <a:lstStyle/>
          <a:p>
            <a:r>
              <a:rPr lang="it-IT" dirty="0"/>
              <a:t>Conclusions</a:t>
            </a:r>
          </a:p>
        </p:txBody>
      </p:sp>
      <p:sp>
        <p:nvSpPr>
          <p:cNvPr id="2" name="Rectangle 1">
            <a:extLst>
              <a:ext uri="{FF2B5EF4-FFF2-40B4-BE49-F238E27FC236}">
                <a16:creationId xmlns:a16="http://schemas.microsoft.com/office/drawing/2014/main" id="{96076402-3C28-4E7A-80A2-77CF4A8B9B2A}"/>
              </a:ext>
            </a:extLst>
          </p:cNvPr>
          <p:cNvSpPr/>
          <p:nvPr/>
        </p:nvSpPr>
        <p:spPr>
          <a:xfrm>
            <a:off x="1814285" y="2554516"/>
            <a:ext cx="21404767" cy="9571851"/>
          </a:xfrm>
          <a:prstGeom prst="rect">
            <a:avLst/>
          </a:prstGeom>
        </p:spPr>
        <p:txBody>
          <a:bodyPr wrap="square">
            <a:spAutoFit/>
          </a:bodyPr>
          <a:lstStyle/>
          <a:p>
            <a:r>
              <a:rPr lang="en-US" sz="4000" b="1" dirty="0">
                <a:solidFill>
                  <a:srgbClr val="002060"/>
                </a:solidFill>
              </a:rPr>
              <a:t>• The ASTRI </a:t>
            </a:r>
            <a:r>
              <a:rPr lang="en-US" sz="4000" b="1" dirty="0" smtClean="0">
                <a:solidFill>
                  <a:srgbClr val="002060"/>
                </a:solidFill>
              </a:rPr>
              <a:t>Camera adopts </a:t>
            </a:r>
            <a:r>
              <a:rPr lang="en-US" sz="4000" b="1" dirty="0">
                <a:solidFill>
                  <a:srgbClr val="002060"/>
                </a:solidFill>
              </a:rPr>
              <a:t>a set of elegant, robust, and highly innovative engineering </a:t>
            </a:r>
            <a:r>
              <a:rPr lang="en-US" sz="4000" b="1" dirty="0" smtClean="0">
                <a:solidFill>
                  <a:srgbClr val="002060"/>
                </a:solidFill>
              </a:rPr>
              <a:t>solutions:</a:t>
            </a:r>
            <a:r>
              <a:rPr lang="en-US" sz="4000" dirty="0">
                <a:solidFill>
                  <a:srgbClr val="002060"/>
                </a:solidFill>
              </a:rPr>
              <a:t/>
            </a:r>
            <a:br>
              <a:rPr lang="en-US" sz="4000" dirty="0">
                <a:solidFill>
                  <a:srgbClr val="002060"/>
                </a:solidFill>
              </a:rPr>
            </a:br>
            <a:endParaRPr lang="en-US" sz="1600" dirty="0" smtClean="0">
              <a:solidFill>
                <a:srgbClr val="002060"/>
              </a:solidFill>
            </a:endParaRPr>
          </a:p>
          <a:p>
            <a:r>
              <a:rPr lang="en-US" sz="4000" dirty="0" smtClean="0">
                <a:solidFill>
                  <a:srgbClr val="002060"/>
                </a:solidFill>
              </a:rPr>
              <a:t>– </a:t>
            </a:r>
            <a:r>
              <a:rPr lang="en-US" sz="4000" dirty="0">
                <a:solidFill>
                  <a:srgbClr val="002060"/>
                </a:solidFill>
              </a:rPr>
              <a:t>7 </a:t>
            </a:r>
            <a:r>
              <a:rPr lang="en-US" sz="4000" dirty="0" smtClean="0">
                <a:solidFill>
                  <a:srgbClr val="002060"/>
                </a:solidFill>
              </a:rPr>
              <a:t>mm x 7 mm </a:t>
            </a:r>
            <a:r>
              <a:rPr lang="en-US" sz="4000" dirty="0">
                <a:solidFill>
                  <a:srgbClr val="002060"/>
                </a:solidFill>
              </a:rPr>
              <a:t>SiPM pixels enabling excellent </a:t>
            </a:r>
            <a:r>
              <a:rPr lang="en-US" sz="4000" dirty="0" smtClean="0">
                <a:solidFill>
                  <a:srgbClr val="002060"/>
                </a:solidFill>
              </a:rPr>
              <a:t>angular resolution</a:t>
            </a:r>
            <a:r>
              <a:rPr lang="en-US" sz="4000" dirty="0">
                <a:solidFill>
                  <a:srgbClr val="002060"/>
                </a:solidFill>
              </a:rPr>
              <a:t/>
            </a:r>
            <a:br>
              <a:rPr lang="en-US" sz="4000" dirty="0">
                <a:solidFill>
                  <a:srgbClr val="002060"/>
                </a:solidFill>
              </a:rPr>
            </a:br>
            <a:r>
              <a:rPr lang="en-US" sz="4000" dirty="0">
                <a:solidFill>
                  <a:srgbClr val="002060"/>
                </a:solidFill>
              </a:rPr>
              <a:t>– </a:t>
            </a:r>
            <a:r>
              <a:rPr lang="en-US" sz="4000" dirty="0" smtClean="0">
                <a:solidFill>
                  <a:srgbClr val="002060"/>
                </a:solidFill>
              </a:rPr>
              <a:t>The </a:t>
            </a:r>
            <a:r>
              <a:rPr lang="en-US" sz="4000" b="1" dirty="0" smtClean="0">
                <a:solidFill>
                  <a:srgbClr val="002060"/>
                </a:solidFill>
              </a:rPr>
              <a:t>largest (10.5°) </a:t>
            </a:r>
            <a:r>
              <a:rPr lang="en-US" sz="4000" b="1" dirty="0" err="1">
                <a:solidFill>
                  <a:srgbClr val="002060"/>
                </a:solidFill>
              </a:rPr>
              <a:t>FoV</a:t>
            </a:r>
            <a:r>
              <a:rPr lang="en-US" sz="4000" dirty="0">
                <a:solidFill>
                  <a:srgbClr val="002060"/>
                </a:solidFill>
              </a:rPr>
              <a:t> </a:t>
            </a:r>
            <a:r>
              <a:rPr lang="en-US" sz="4000" dirty="0" smtClean="0">
                <a:solidFill>
                  <a:srgbClr val="002060"/>
                </a:solidFill>
              </a:rPr>
              <a:t>ever achieved in a Cherenkov telescope, obtained with a compact camera (just 500 mm diameter) with 2368 pixels, mounted on the 4-m diameter </a:t>
            </a:r>
            <a:r>
              <a:rPr lang="en-US" sz="4000" dirty="0" err="1" smtClean="0">
                <a:solidFill>
                  <a:srgbClr val="002060"/>
                </a:solidFill>
              </a:rPr>
              <a:t>Schwartzschild-Couder</a:t>
            </a:r>
            <a:r>
              <a:rPr lang="en-US" sz="4000" dirty="0" smtClean="0">
                <a:solidFill>
                  <a:srgbClr val="002060"/>
                </a:solidFill>
              </a:rPr>
              <a:t> dual mirrors ASTRI telescope, for </a:t>
            </a:r>
            <a:r>
              <a:rPr lang="en-US" sz="4000" dirty="0">
                <a:solidFill>
                  <a:srgbClr val="002060"/>
                </a:solidFill>
              </a:rPr>
              <a:t>wide-sky coverage</a:t>
            </a:r>
            <a:br>
              <a:rPr lang="en-US" sz="4000" dirty="0">
                <a:solidFill>
                  <a:srgbClr val="002060"/>
                </a:solidFill>
              </a:rPr>
            </a:br>
            <a:r>
              <a:rPr lang="en-US" sz="4000" dirty="0">
                <a:solidFill>
                  <a:srgbClr val="002060"/>
                </a:solidFill>
              </a:rPr>
              <a:t>– </a:t>
            </a:r>
            <a:r>
              <a:rPr lang="en-US" sz="4000" dirty="0" smtClean="0">
                <a:solidFill>
                  <a:srgbClr val="002060"/>
                </a:solidFill>
              </a:rPr>
              <a:t>Use of the </a:t>
            </a:r>
            <a:r>
              <a:rPr lang="en-US" sz="4000" b="1" dirty="0" smtClean="0">
                <a:solidFill>
                  <a:srgbClr val="002060"/>
                </a:solidFill>
              </a:rPr>
              <a:t>CITIROC ASIC</a:t>
            </a:r>
            <a:r>
              <a:rPr lang="en-US" sz="4000" dirty="0" smtClean="0">
                <a:solidFill>
                  <a:srgbClr val="002060"/>
                </a:solidFill>
              </a:rPr>
              <a:t> with a </a:t>
            </a:r>
            <a:r>
              <a:rPr lang="en-US" sz="4000" dirty="0">
                <a:solidFill>
                  <a:srgbClr val="002060"/>
                </a:solidFill>
              </a:rPr>
              <a:t>low-noise, low-power, high-performance </a:t>
            </a:r>
            <a:r>
              <a:rPr lang="en-US" sz="4000" b="1" dirty="0">
                <a:solidFill>
                  <a:srgbClr val="002060"/>
                </a:solidFill>
              </a:rPr>
              <a:t>peak detector</a:t>
            </a:r>
            <a:r>
              <a:rPr lang="en-US" sz="4000" dirty="0">
                <a:solidFill>
                  <a:srgbClr val="002060"/>
                </a:solidFill>
              </a:rPr>
              <a:t/>
            </a:r>
            <a:br>
              <a:rPr lang="en-US" sz="4000" dirty="0">
                <a:solidFill>
                  <a:srgbClr val="002060"/>
                </a:solidFill>
              </a:rPr>
            </a:br>
            <a:r>
              <a:rPr lang="en-US" sz="4000" dirty="0">
                <a:solidFill>
                  <a:srgbClr val="002060"/>
                </a:solidFill>
              </a:rPr>
              <a:t>– A fully </a:t>
            </a:r>
            <a:r>
              <a:rPr lang="en-US" sz="4000" dirty="0" smtClean="0">
                <a:solidFill>
                  <a:srgbClr val="002060"/>
                </a:solidFill>
              </a:rPr>
              <a:t>integrated, high-performance </a:t>
            </a:r>
            <a:r>
              <a:rPr lang="en-US" sz="4000" dirty="0">
                <a:solidFill>
                  <a:srgbClr val="002060"/>
                </a:solidFill>
              </a:rPr>
              <a:t>and self-contained thermal control </a:t>
            </a:r>
            <a:r>
              <a:rPr lang="en-US" sz="4000" dirty="0" smtClean="0">
                <a:solidFill>
                  <a:srgbClr val="002060"/>
                </a:solidFill>
              </a:rPr>
              <a:t>system – this is the first Cherenkov camera operating </a:t>
            </a:r>
            <a:r>
              <a:rPr lang="en-US" sz="4000" b="1" dirty="0" smtClean="0">
                <a:solidFill>
                  <a:srgbClr val="002060"/>
                </a:solidFill>
              </a:rPr>
              <a:t>without external liquid-cooling refrigerator</a:t>
            </a:r>
            <a:r>
              <a:rPr lang="en-US" sz="4000" dirty="0">
                <a:solidFill>
                  <a:srgbClr val="002060"/>
                </a:solidFill>
              </a:rPr>
              <a:t/>
            </a:r>
            <a:br>
              <a:rPr lang="en-US" sz="4000" dirty="0">
                <a:solidFill>
                  <a:srgbClr val="002060"/>
                </a:solidFill>
              </a:rPr>
            </a:br>
            <a:r>
              <a:rPr lang="en-US" sz="4000" dirty="0">
                <a:solidFill>
                  <a:srgbClr val="002060"/>
                </a:solidFill>
              </a:rPr>
              <a:t>– Reliable operation even under </a:t>
            </a:r>
            <a:r>
              <a:rPr lang="en-US" sz="4000" b="1" dirty="0" smtClean="0">
                <a:solidFill>
                  <a:srgbClr val="002060"/>
                </a:solidFill>
              </a:rPr>
              <a:t>high </a:t>
            </a:r>
            <a:r>
              <a:rPr lang="en-US" sz="4000" b="1" dirty="0">
                <a:solidFill>
                  <a:srgbClr val="002060"/>
                </a:solidFill>
              </a:rPr>
              <a:t>NSB </a:t>
            </a:r>
            <a:r>
              <a:rPr lang="en-US" sz="4000" b="1" dirty="0" smtClean="0">
                <a:solidFill>
                  <a:srgbClr val="002060"/>
                </a:solidFill>
              </a:rPr>
              <a:t>and moonlight conditions</a:t>
            </a:r>
            <a:r>
              <a:rPr lang="en-US" sz="4000" dirty="0">
                <a:solidFill>
                  <a:srgbClr val="002060"/>
                </a:solidFill>
              </a:rPr>
              <a:t/>
            </a:r>
            <a:br>
              <a:rPr lang="en-US" sz="4000" dirty="0">
                <a:solidFill>
                  <a:srgbClr val="002060"/>
                </a:solidFill>
              </a:rPr>
            </a:br>
            <a:r>
              <a:rPr lang="en-US" sz="4000" dirty="0">
                <a:solidFill>
                  <a:srgbClr val="002060"/>
                </a:solidFill>
              </a:rPr>
              <a:t>– A </a:t>
            </a:r>
            <a:r>
              <a:rPr lang="en-US" sz="4000" b="1" dirty="0">
                <a:solidFill>
                  <a:srgbClr val="002060"/>
                </a:solidFill>
              </a:rPr>
              <a:t>calibration system</a:t>
            </a:r>
            <a:r>
              <a:rPr lang="en-US" sz="4000" dirty="0">
                <a:solidFill>
                  <a:srgbClr val="002060"/>
                </a:solidFill>
              </a:rPr>
              <a:t> capable of operating in daylight, </a:t>
            </a:r>
            <a:r>
              <a:rPr lang="en-US" sz="4000" dirty="0" smtClean="0">
                <a:solidFill>
                  <a:srgbClr val="002060"/>
                </a:solidFill>
              </a:rPr>
              <a:t>maximizing night-time </a:t>
            </a:r>
            <a:r>
              <a:rPr lang="en-US" sz="4000" dirty="0">
                <a:solidFill>
                  <a:srgbClr val="002060"/>
                </a:solidFill>
              </a:rPr>
              <a:t>observation </a:t>
            </a:r>
            <a:r>
              <a:rPr lang="en-US" sz="4000" dirty="0" smtClean="0">
                <a:solidFill>
                  <a:srgbClr val="002060"/>
                </a:solidFill>
              </a:rPr>
              <a:t>time</a:t>
            </a:r>
          </a:p>
          <a:p>
            <a:endParaRPr lang="en-US" sz="4000" dirty="0">
              <a:solidFill>
                <a:srgbClr val="002060"/>
              </a:solidFill>
            </a:endParaRPr>
          </a:p>
          <a:p>
            <a:r>
              <a:rPr lang="en-US" sz="4000" b="1" dirty="0">
                <a:solidFill>
                  <a:srgbClr val="002060"/>
                </a:solidFill>
              </a:rPr>
              <a:t>• The Camera architecture meets the scientific and operational requirements for the full deployment of the ASTRI </a:t>
            </a:r>
            <a:r>
              <a:rPr lang="en-US" sz="4000" b="1" dirty="0" smtClean="0">
                <a:solidFill>
                  <a:srgbClr val="002060"/>
                </a:solidFill>
              </a:rPr>
              <a:t>Mini-Array</a:t>
            </a:r>
          </a:p>
          <a:p>
            <a:endParaRPr lang="en-US" sz="4000" b="1" dirty="0">
              <a:solidFill>
                <a:srgbClr val="002060"/>
              </a:solidFill>
            </a:endParaRPr>
          </a:p>
          <a:p>
            <a:r>
              <a:rPr lang="en-US" sz="4000" b="1" dirty="0" smtClean="0">
                <a:solidFill>
                  <a:srgbClr val="002060"/>
                </a:solidFill>
              </a:rPr>
              <a:t>• A key requirement is the maintainability: a rapid maintenance minimize intervention time</a:t>
            </a:r>
            <a:endParaRPr lang="en-US" sz="4000" b="1" dirty="0">
              <a:solidFill>
                <a:srgbClr val="002060"/>
              </a:solidFill>
            </a:endParaRPr>
          </a:p>
        </p:txBody>
      </p:sp>
      <p:sp>
        <p:nvSpPr>
          <p:cNvPr id="3" name="Slide Number Placeholder 2">
            <a:extLst>
              <a:ext uri="{FF2B5EF4-FFF2-40B4-BE49-F238E27FC236}">
                <a16:creationId xmlns:a16="http://schemas.microsoft.com/office/drawing/2014/main" id="{EBB94C06-0C27-41B2-93CD-504637822BF8}"/>
              </a:ext>
            </a:extLst>
          </p:cNvPr>
          <p:cNvSpPr>
            <a:spLocks noGrp="1"/>
          </p:cNvSpPr>
          <p:nvPr>
            <p:ph type="sldNum" sz="quarter" idx="2"/>
          </p:nvPr>
        </p:nvSpPr>
        <p:spPr/>
        <p:txBody>
          <a:bodyPr/>
          <a:lstStyle/>
          <a:p>
            <a:fld id="{86CB4B4D-7CA3-9044-876B-883B54F8677D}" type="slidenum">
              <a:rPr lang="it-IT" smtClean="0"/>
              <a:t>32</a:t>
            </a:fld>
            <a:endParaRPr lang="it-IT"/>
          </a:p>
        </p:txBody>
      </p:sp>
    </p:spTree>
    <p:extLst>
      <p:ext uri="{BB962C8B-B14F-4D97-AF65-F5344CB8AC3E}">
        <p14:creationId xmlns:p14="http://schemas.microsoft.com/office/powerpoint/2010/main" val="1467961343"/>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66522" y="5541258"/>
            <a:ext cx="4874269" cy="7311404"/>
          </a:xfrm>
          <a:prstGeom prst="rect">
            <a:avLst/>
          </a:prstGeom>
        </p:spPr>
      </p:pic>
      <p:pic>
        <p:nvPicPr>
          <p:cNvPr id="8" name="Picture 7">
            <a:extLst>
              <a:ext uri="{FF2B5EF4-FFF2-40B4-BE49-F238E27FC236}">
                <a16:creationId xmlns:a16="http://schemas.microsoft.com/office/drawing/2014/main" id="{780EE399-BB16-46E8-874F-3322C96CC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5272" y="1828594"/>
            <a:ext cx="4375704" cy="6563556"/>
          </a:xfrm>
          <a:prstGeom prst="rect">
            <a:avLst/>
          </a:prstGeom>
          <a:effectLst>
            <a:softEdge rad="584200"/>
          </a:effectLst>
        </p:spPr>
      </p:pic>
      <p:sp>
        <p:nvSpPr>
          <p:cNvPr id="2" name="Text Placeholder 1">
            <a:extLst>
              <a:ext uri="{FF2B5EF4-FFF2-40B4-BE49-F238E27FC236}">
                <a16:creationId xmlns:a16="http://schemas.microsoft.com/office/drawing/2014/main" id="{C6EA088B-60FF-4C86-A69B-4A16712D6810}"/>
              </a:ext>
            </a:extLst>
          </p:cNvPr>
          <p:cNvSpPr>
            <a:spLocks noGrp="1"/>
          </p:cNvSpPr>
          <p:nvPr>
            <p:ph type="body" sz="quarter" idx="21"/>
          </p:nvPr>
        </p:nvSpPr>
        <p:spPr>
          <a:xfrm>
            <a:off x="0" y="12931154"/>
            <a:ext cx="2438400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4" name="Title 1">
            <a:extLst>
              <a:ext uri="{FF2B5EF4-FFF2-40B4-BE49-F238E27FC236}">
                <a16:creationId xmlns:a16="http://schemas.microsoft.com/office/drawing/2014/main" id="{B2F0022F-3AB2-4478-9286-21DA4FE3EA33}"/>
              </a:ext>
            </a:extLst>
          </p:cNvPr>
          <p:cNvSpPr txBox="1">
            <a:spLocks noGrp="1"/>
          </p:cNvSpPr>
          <p:nvPr>
            <p:ph type="body" sz="quarter" idx="22"/>
          </p:nvPr>
        </p:nvSpPr>
        <p:spPr>
          <a:xfrm>
            <a:off x="917575" y="434975"/>
            <a:ext cx="16849725" cy="1439863"/>
          </a:xfrm>
          <a:prstGeom prst="rect">
            <a:avLst/>
          </a:prstGeom>
        </p:spPr>
        <p:txBody>
          <a:bodyPr>
            <a:normAutofit fontScale="62500" lnSpcReduction="20000"/>
          </a:bodyPr>
          <a:lstStyle/>
          <a:p>
            <a:r>
              <a:rPr lang="en-US" dirty="0"/>
              <a:t>Mass Production and On-Site Deployment of the 10.5° Wide-Field </a:t>
            </a:r>
            <a:r>
              <a:rPr lang="en-US" dirty="0" err="1"/>
              <a:t>SiPM</a:t>
            </a:r>
            <a:r>
              <a:rPr lang="en-US" dirty="0"/>
              <a:t> Cherenkov Cameras for the ASTRI Mini-Array</a:t>
            </a:r>
          </a:p>
        </p:txBody>
      </p:sp>
      <p:sp>
        <p:nvSpPr>
          <p:cNvPr id="9" name="CasellaDiTesto 42">
            <a:extLst>
              <a:ext uri="{FF2B5EF4-FFF2-40B4-BE49-F238E27FC236}">
                <a16:creationId xmlns:a16="http://schemas.microsoft.com/office/drawing/2014/main" id="{D087F54F-A667-4544-AA2A-9271A977A23F}"/>
              </a:ext>
            </a:extLst>
          </p:cNvPr>
          <p:cNvSpPr txBox="1"/>
          <p:nvPr/>
        </p:nvSpPr>
        <p:spPr>
          <a:xfrm>
            <a:off x="5862639" y="5110372"/>
            <a:ext cx="12457111" cy="86177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GB" sz="4400" b="1" dirty="0">
                <a:solidFill>
                  <a:srgbClr val="002060"/>
                </a:solidFill>
              </a:rPr>
              <a:t>Thank You for Your Attention</a:t>
            </a:r>
          </a:p>
        </p:txBody>
      </p:sp>
      <p:pic>
        <p:nvPicPr>
          <p:cNvPr id="18" name="Picture 17">
            <a:extLst>
              <a:ext uri="{FF2B5EF4-FFF2-40B4-BE49-F238E27FC236}">
                <a16:creationId xmlns:a16="http://schemas.microsoft.com/office/drawing/2014/main" id="{AA6602F6-BB2E-42DF-B4A8-ED5FF67799A4}"/>
              </a:ext>
            </a:extLst>
          </p:cNvPr>
          <p:cNvPicPr>
            <a:picLocks noChangeAspect="1"/>
          </p:cNvPicPr>
          <p:nvPr/>
        </p:nvPicPr>
        <p:blipFill>
          <a:blip r:embed="rId4"/>
          <a:stretch>
            <a:fillRect/>
          </a:stretch>
        </p:blipFill>
        <p:spPr>
          <a:xfrm>
            <a:off x="4575183" y="6378202"/>
            <a:ext cx="3914305" cy="6208670"/>
          </a:xfrm>
          <a:prstGeom prst="rect">
            <a:avLst/>
          </a:prstGeom>
        </p:spPr>
      </p:pic>
      <p:pic>
        <p:nvPicPr>
          <p:cNvPr id="14" name="Immagine 11">
            <a:extLst>
              <a:ext uri="{FF2B5EF4-FFF2-40B4-BE49-F238E27FC236}">
                <a16:creationId xmlns:a16="http://schemas.microsoft.com/office/drawing/2014/main" id="{45AC8AC2-E545-4036-85F7-207EA4B4ABE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660" t="17255" r="11775" b="18724"/>
          <a:stretch/>
        </p:blipFill>
        <p:spPr>
          <a:xfrm>
            <a:off x="8344851" y="2199663"/>
            <a:ext cx="6646545" cy="2910709"/>
          </a:xfrm>
          <a:prstGeom prst="rect">
            <a:avLst/>
          </a:prstGeom>
        </p:spPr>
      </p:pic>
      <p:pic>
        <p:nvPicPr>
          <p:cNvPr id="19" name="Picture 18">
            <a:extLst>
              <a:ext uri="{FF2B5EF4-FFF2-40B4-BE49-F238E27FC236}">
                <a16:creationId xmlns:a16="http://schemas.microsoft.com/office/drawing/2014/main" id="{A7E06D2F-5E58-4977-AFF3-BAD27CCAD744}"/>
              </a:ext>
            </a:extLst>
          </p:cNvPr>
          <p:cNvPicPr>
            <a:picLocks noChangeAspect="1"/>
          </p:cNvPicPr>
          <p:nvPr/>
        </p:nvPicPr>
        <p:blipFill>
          <a:blip r:embed="rId6"/>
          <a:stretch>
            <a:fillRect/>
          </a:stretch>
        </p:blipFill>
        <p:spPr>
          <a:xfrm>
            <a:off x="11916707" y="6367598"/>
            <a:ext cx="4375703" cy="6219273"/>
          </a:xfrm>
          <a:prstGeom prst="rect">
            <a:avLst/>
          </a:prstGeom>
        </p:spPr>
      </p:pic>
      <p:pic>
        <p:nvPicPr>
          <p:cNvPr id="20" name="Picture 19">
            <a:extLst>
              <a:ext uri="{FF2B5EF4-FFF2-40B4-BE49-F238E27FC236}">
                <a16:creationId xmlns:a16="http://schemas.microsoft.com/office/drawing/2014/main" id="{0E7C8F3C-6FB5-4CC0-B5C6-4F4887881404}"/>
              </a:ext>
            </a:extLst>
          </p:cNvPr>
          <p:cNvPicPr>
            <a:picLocks noChangeAspect="1"/>
          </p:cNvPicPr>
          <p:nvPr/>
        </p:nvPicPr>
        <p:blipFill>
          <a:blip r:embed="rId7"/>
          <a:stretch>
            <a:fillRect/>
          </a:stretch>
        </p:blipFill>
        <p:spPr>
          <a:xfrm>
            <a:off x="8455774" y="6378202"/>
            <a:ext cx="4230558" cy="6208669"/>
          </a:xfrm>
          <a:prstGeom prst="rect">
            <a:avLst/>
          </a:prstGeom>
        </p:spPr>
      </p:pic>
      <p:sp>
        <p:nvSpPr>
          <p:cNvPr id="3" name="Slide Number Placeholder 2">
            <a:extLst>
              <a:ext uri="{FF2B5EF4-FFF2-40B4-BE49-F238E27FC236}">
                <a16:creationId xmlns:a16="http://schemas.microsoft.com/office/drawing/2014/main" id="{B7481374-FA82-4ED3-ABB3-5D1CCE07B48C}"/>
              </a:ext>
            </a:extLst>
          </p:cNvPr>
          <p:cNvSpPr>
            <a:spLocks noGrp="1"/>
          </p:cNvSpPr>
          <p:nvPr>
            <p:ph type="sldNum" sz="quarter" idx="2"/>
          </p:nvPr>
        </p:nvSpPr>
        <p:spPr>
          <a:xfrm>
            <a:off x="23219052" y="12966196"/>
            <a:ext cx="504548" cy="483911"/>
          </a:xfrm>
        </p:spPr>
        <p:txBody>
          <a:bodyPr/>
          <a:lstStyle/>
          <a:p>
            <a:fld id="{86CB4B4D-7CA3-9044-876B-883B54F8677D}" type="slidenum">
              <a:rPr lang="it-IT" smtClean="0"/>
              <a:t>33</a:t>
            </a:fld>
            <a:endParaRPr lang="it-IT" dirty="0"/>
          </a:p>
        </p:txBody>
      </p:sp>
      <p:pic>
        <p:nvPicPr>
          <p:cNvPr id="5" name="Immagine 4">
            <a:extLst>
              <a:ext uri="{FF2B5EF4-FFF2-40B4-BE49-F238E27FC236}">
                <a16:creationId xmlns:a16="http://schemas.microsoft.com/office/drawing/2014/main" id="{40107E15-6E52-4EE6-87DC-EE413CE9FBC1}"/>
              </a:ext>
            </a:extLst>
          </p:cNvPr>
          <p:cNvPicPr>
            <a:picLocks noChangeAspect="1"/>
          </p:cNvPicPr>
          <p:nvPr/>
        </p:nvPicPr>
        <p:blipFill rotWithShape="1">
          <a:blip r:embed="rId8"/>
          <a:srcRect l="-953" t="-9318" r="953" b="9318"/>
          <a:stretch/>
        </p:blipFill>
        <p:spPr>
          <a:xfrm rot="403569">
            <a:off x="20700246" y="4397210"/>
            <a:ext cx="3776724" cy="8499704"/>
          </a:xfrm>
          <a:prstGeom prst="rect">
            <a:avLst/>
          </a:prstGeom>
          <a:effectLst>
            <a:softEdge rad="228600"/>
          </a:effectLst>
        </p:spPr>
      </p:pic>
      <p:pic>
        <p:nvPicPr>
          <p:cNvPr id="13" name="Picture 12">
            <a:extLst>
              <a:ext uri="{FF2B5EF4-FFF2-40B4-BE49-F238E27FC236}">
                <a16:creationId xmlns:a16="http://schemas.microsoft.com/office/drawing/2014/main" id="{3FD5A80A-E7FA-416C-B82A-1578293529C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05408">
            <a:off x="300863" y="2411971"/>
            <a:ext cx="6432357" cy="4288618"/>
          </a:xfrm>
          <a:prstGeom prst="rect">
            <a:avLst/>
          </a:prstGeom>
          <a:effectLst>
            <a:softEdge rad="292100"/>
          </a:effectLst>
        </p:spPr>
      </p:pic>
      <p:pic>
        <p:nvPicPr>
          <p:cNvPr id="15" name="Picture 14">
            <a:extLst>
              <a:ext uri="{FF2B5EF4-FFF2-40B4-BE49-F238E27FC236}">
                <a16:creationId xmlns:a16="http://schemas.microsoft.com/office/drawing/2014/main" id="{D0EFDD60-0D8E-43CA-9F5C-1F0A400A5C4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803137">
            <a:off x="381955" y="6898080"/>
            <a:ext cx="4392482" cy="5908934"/>
          </a:xfrm>
          <a:prstGeom prst="rect">
            <a:avLst/>
          </a:prstGeom>
          <a:effectLst>
            <a:softEdge rad="215900"/>
          </a:effectLst>
        </p:spPr>
      </p:pic>
    </p:spTree>
    <p:extLst>
      <p:ext uri="{BB962C8B-B14F-4D97-AF65-F5344CB8AC3E}">
        <p14:creationId xmlns:p14="http://schemas.microsoft.com/office/powerpoint/2010/main" val="972677849"/>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1695450" y="12800835"/>
            <a:ext cx="20916899"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p:txBody>
          <a:bodyPr>
            <a:normAutofit fontScale="85000" lnSpcReduction="10000"/>
          </a:bodyPr>
          <a:lstStyle/>
          <a:p>
            <a:r>
              <a:rPr lang="it-IT" dirty="0" smtClean="0"/>
              <a:t>Camera </a:t>
            </a:r>
            <a:r>
              <a:rPr lang="it-IT" dirty="0" err="1" smtClean="0"/>
              <a:t>assembly</a:t>
            </a:r>
            <a:r>
              <a:rPr lang="it-IT" dirty="0" smtClean="0"/>
              <a:t> </a:t>
            </a:r>
            <a:r>
              <a:rPr lang="it-IT" dirty="0" err="1" smtClean="0"/>
              <a:t>plan</a:t>
            </a:r>
            <a:r>
              <a:rPr lang="it-IT" dirty="0" smtClean="0"/>
              <a:t> – PDM </a:t>
            </a:r>
            <a:r>
              <a:rPr lang="it-IT" dirty="0" err="1" smtClean="0"/>
              <a:t>composition</a:t>
            </a:r>
            <a:endParaRPr lang="it-IT" dirty="0"/>
          </a:p>
        </p:txBody>
      </p:sp>
      <p:pic>
        <p:nvPicPr>
          <p:cNvPr id="49" name="Immagine 48"/>
          <p:cNvPicPr>
            <a:picLocks noChangeAspect="1"/>
          </p:cNvPicPr>
          <p:nvPr/>
        </p:nvPicPr>
        <p:blipFill>
          <a:blip r:embed="rId2"/>
          <a:stretch>
            <a:fillRect/>
          </a:stretch>
        </p:blipFill>
        <p:spPr>
          <a:xfrm>
            <a:off x="918071" y="2264769"/>
            <a:ext cx="22712894" cy="10536066"/>
          </a:xfrm>
          <a:prstGeom prst="rect">
            <a:avLst/>
          </a:prstGeom>
        </p:spPr>
      </p:pic>
    </p:spTree>
    <p:extLst>
      <p:ext uri="{BB962C8B-B14F-4D97-AF65-F5344CB8AC3E}">
        <p14:creationId xmlns:p14="http://schemas.microsoft.com/office/powerpoint/2010/main" val="2074970632"/>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1695450" y="12800835"/>
            <a:ext cx="20916899"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p:txBody>
          <a:bodyPr>
            <a:normAutofit fontScale="77500" lnSpcReduction="20000"/>
          </a:bodyPr>
          <a:lstStyle/>
          <a:p>
            <a:r>
              <a:rPr lang="it-IT" dirty="0" smtClean="0"/>
              <a:t>Camera </a:t>
            </a:r>
            <a:r>
              <a:rPr lang="it-IT" dirty="0" err="1" smtClean="0"/>
              <a:t>assembly</a:t>
            </a:r>
            <a:r>
              <a:rPr lang="it-IT" dirty="0" smtClean="0"/>
              <a:t> </a:t>
            </a:r>
            <a:r>
              <a:rPr lang="it-IT" dirty="0" err="1" smtClean="0"/>
              <a:t>plan</a:t>
            </a:r>
            <a:r>
              <a:rPr lang="it-IT" dirty="0" smtClean="0"/>
              <a:t> – </a:t>
            </a:r>
            <a:r>
              <a:rPr lang="it-IT" dirty="0" err="1" smtClean="0"/>
              <a:t>Focal</a:t>
            </a:r>
            <a:r>
              <a:rPr lang="it-IT" dirty="0" smtClean="0"/>
              <a:t> </a:t>
            </a:r>
            <a:r>
              <a:rPr lang="it-IT" dirty="0" err="1" smtClean="0"/>
              <a:t>Plane</a:t>
            </a:r>
            <a:r>
              <a:rPr lang="it-IT" dirty="0" smtClean="0"/>
              <a:t> </a:t>
            </a:r>
            <a:r>
              <a:rPr lang="it-IT" dirty="0" err="1" smtClean="0"/>
              <a:t>assembly</a:t>
            </a:r>
            <a:endParaRPr lang="it-IT" dirty="0"/>
          </a:p>
        </p:txBody>
      </p:sp>
      <p:pic>
        <p:nvPicPr>
          <p:cNvPr id="5" name="Immagine 4"/>
          <p:cNvPicPr>
            <a:picLocks noChangeAspect="1"/>
          </p:cNvPicPr>
          <p:nvPr/>
        </p:nvPicPr>
        <p:blipFill>
          <a:blip r:embed="rId2"/>
          <a:stretch>
            <a:fillRect/>
          </a:stretch>
        </p:blipFill>
        <p:spPr>
          <a:xfrm>
            <a:off x="918070" y="2200840"/>
            <a:ext cx="22659105" cy="10600103"/>
          </a:xfrm>
          <a:prstGeom prst="rect">
            <a:avLst/>
          </a:prstGeom>
        </p:spPr>
      </p:pic>
    </p:spTree>
    <p:extLst>
      <p:ext uri="{BB962C8B-B14F-4D97-AF65-F5344CB8AC3E}">
        <p14:creationId xmlns:p14="http://schemas.microsoft.com/office/powerpoint/2010/main" val="3873231886"/>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1695450" y="12800835"/>
            <a:ext cx="20916899"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a:xfrm>
            <a:off x="918071" y="434978"/>
            <a:ext cx="17083058" cy="1440000"/>
          </a:xfrm>
        </p:spPr>
        <p:txBody>
          <a:bodyPr>
            <a:normAutofit fontScale="70000" lnSpcReduction="20000"/>
          </a:bodyPr>
          <a:lstStyle/>
          <a:p>
            <a:r>
              <a:rPr lang="it-IT" dirty="0" smtClean="0"/>
              <a:t>Camera </a:t>
            </a:r>
            <a:r>
              <a:rPr lang="it-IT" dirty="0" err="1" smtClean="0"/>
              <a:t>assembly</a:t>
            </a:r>
            <a:r>
              <a:rPr lang="it-IT" dirty="0" smtClean="0"/>
              <a:t> </a:t>
            </a:r>
            <a:r>
              <a:rPr lang="it-IT" dirty="0" err="1" smtClean="0"/>
              <a:t>plan</a:t>
            </a:r>
            <a:r>
              <a:rPr lang="it-IT" dirty="0" smtClean="0"/>
              <a:t> – Electronic </a:t>
            </a:r>
            <a:r>
              <a:rPr lang="it-IT" dirty="0" err="1" smtClean="0"/>
              <a:t>Subframe</a:t>
            </a:r>
            <a:r>
              <a:rPr lang="it-IT" dirty="0" smtClean="0"/>
              <a:t> </a:t>
            </a:r>
            <a:r>
              <a:rPr lang="it-IT" dirty="0" err="1" smtClean="0"/>
              <a:t>assembly</a:t>
            </a:r>
            <a:endParaRPr lang="it-IT" dirty="0"/>
          </a:p>
        </p:txBody>
      </p:sp>
      <p:pic>
        <p:nvPicPr>
          <p:cNvPr id="6" name="Immagine 5"/>
          <p:cNvPicPr>
            <a:picLocks noChangeAspect="1"/>
          </p:cNvPicPr>
          <p:nvPr/>
        </p:nvPicPr>
        <p:blipFill>
          <a:blip r:embed="rId2"/>
          <a:stretch>
            <a:fillRect/>
          </a:stretch>
        </p:blipFill>
        <p:spPr>
          <a:xfrm>
            <a:off x="918070" y="2209487"/>
            <a:ext cx="22677035" cy="10621914"/>
          </a:xfrm>
          <a:prstGeom prst="rect">
            <a:avLst/>
          </a:prstGeom>
        </p:spPr>
      </p:pic>
    </p:spTree>
    <p:extLst>
      <p:ext uri="{BB962C8B-B14F-4D97-AF65-F5344CB8AC3E}">
        <p14:creationId xmlns:p14="http://schemas.microsoft.com/office/powerpoint/2010/main" val="2406361226"/>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1695450" y="12800835"/>
            <a:ext cx="20916899"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a:xfrm>
            <a:off x="918071" y="434978"/>
            <a:ext cx="17083058" cy="1440000"/>
          </a:xfrm>
        </p:spPr>
        <p:txBody>
          <a:bodyPr>
            <a:normAutofit/>
          </a:bodyPr>
          <a:lstStyle/>
          <a:p>
            <a:r>
              <a:rPr lang="it-IT" dirty="0" smtClean="0"/>
              <a:t>Camera </a:t>
            </a:r>
            <a:r>
              <a:rPr lang="it-IT" dirty="0" err="1" smtClean="0"/>
              <a:t>assembly</a:t>
            </a:r>
            <a:r>
              <a:rPr lang="it-IT" dirty="0" smtClean="0"/>
              <a:t> </a:t>
            </a:r>
            <a:r>
              <a:rPr lang="it-IT" dirty="0" err="1" smtClean="0"/>
              <a:t>plan</a:t>
            </a:r>
            <a:r>
              <a:rPr lang="it-IT" dirty="0" smtClean="0"/>
              <a:t> – TEC </a:t>
            </a:r>
            <a:r>
              <a:rPr lang="it-IT" dirty="0" err="1" smtClean="0"/>
              <a:t>tests</a:t>
            </a:r>
            <a:endParaRPr lang="it-IT" dirty="0"/>
          </a:p>
        </p:txBody>
      </p:sp>
      <p:pic>
        <p:nvPicPr>
          <p:cNvPr id="5" name="Immagine 4"/>
          <p:cNvPicPr>
            <a:picLocks noChangeAspect="1"/>
          </p:cNvPicPr>
          <p:nvPr/>
        </p:nvPicPr>
        <p:blipFill>
          <a:blip r:embed="rId2"/>
          <a:stretch>
            <a:fillRect/>
          </a:stretch>
        </p:blipFill>
        <p:spPr>
          <a:xfrm>
            <a:off x="6622676" y="2189882"/>
            <a:ext cx="11062446" cy="10529305"/>
          </a:xfrm>
          <a:prstGeom prst="rect">
            <a:avLst/>
          </a:prstGeom>
        </p:spPr>
      </p:pic>
    </p:spTree>
    <p:extLst>
      <p:ext uri="{BB962C8B-B14F-4D97-AF65-F5344CB8AC3E}">
        <p14:creationId xmlns:p14="http://schemas.microsoft.com/office/powerpoint/2010/main" val="4102428659"/>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testo 1"/>
          <p:cNvSpPr>
            <a:spLocks noGrp="1"/>
          </p:cNvSpPr>
          <p:nvPr>
            <p:ph type="body" sz="quarter" idx="21"/>
          </p:nvPr>
        </p:nvSpPr>
        <p:spPr>
          <a:xfrm>
            <a:off x="1695450" y="12800835"/>
            <a:ext cx="20916899"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smtClean="0"/>
              <a:t>Sexten</a:t>
            </a:r>
            <a:endParaRPr lang="en-US" b="1" dirty="0"/>
          </a:p>
        </p:txBody>
      </p:sp>
      <p:sp>
        <p:nvSpPr>
          <p:cNvPr id="3" name="Segnaposto testo 2"/>
          <p:cNvSpPr>
            <a:spLocks noGrp="1"/>
          </p:cNvSpPr>
          <p:nvPr>
            <p:ph type="body" sz="quarter" idx="22"/>
          </p:nvPr>
        </p:nvSpPr>
        <p:spPr>
          <a:xfrm>
            <a:off x="918071" y="434978"/>
            <a:ext cx="17083058" cy="1440000"/>
          </a:xfrm>
        </p:spPr>
        <p:txBody>
          <a:bodyPr>
            <a:normAutofit fontScale="92500"/>
          </a:bodyPr>
          <a:lstStyle/>
          <a:p>
            <a:r>
              <a:rPr lang="it-IT" dirty="0" smtClean="0"/>
              <a:t>Camera </a:t>
            </a:r>
            <a:r>
              <a:rPr lang="it-IT" dirty="0" err="1" smtClean="0"/>
              <a:t>assembly</a:t>
            </a:r>
            <a:r>
              <a:rPr lang="it-IT" dirty="0" smtClean="0"/>
              <a:t> </a:t>
            </a:r>
            <a:r>
              <a:rPr lang="it-IT" dirty="0" err="1" smtClean="0"/>
              <a:t>plan</a:t>
            </a:r>
            <a:r>
              <a:rPr lang="it-IT" dirty="0" smtClean="0"/>
              <a:t> – Laser </a:t>
            </a:r>
            <a:r>
              <a:rPr lang="it-IT" dirty="0" err="1" smtClean="0"/>
              <a:t>assembly</a:t>
            </a:r>
            <a:endParaRPr lang="it-IT" dirty="0"/>
          </a:p>
        </p:txBody>
      </p:sp>
      <p:pic>
        <p:nvPicPr>
          <p:cNvPr id="6" name="Immagine 5"/>
          <p:cNvPicPr>
            <a:picLocks noChangeAspect="1"/>
          </p:cNvPicPr>
          <p:nvPr/>
        </p:nvPicPr>
        <p:blipFill>
          <a:blip r:embed="rId2"/>
          <a:stretch>
            <a:fillRect/>
          </a:stretch>
        </p:blipFill>
        <p:spPr>
          <a:xfrm>
            <a:off x="6131452" y="2208395"/>
            <a:ext cx="12044893" cy="10592440"/>
          </a:xfrm>
          <a:prstGeom prst="rect">
            <a:avLst/>
          </a:prstGeom>
        </p:spPr>
      </p:pic>
    </p:spTree>
    <p:extLst>
      <p:ext uri="{BB962C8B-B14F-4D97-AF65-F5344CB8AC3E}">
        <p14:creationId xmlns:p14="http://schemas.microsoft.com/office/powerpoint/2010/main" val="3790233377"/>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prstGeom prst="rect">
            <a:avLst/>
          </a:prstGeom>
        </p:spPr>
        <p:txBody>
          <a:bodyPr>
            <a:normAutofit/>
          </a:bodyPr>
          <a:lstStyle/>
          <a:p>
            <a:r>
              <a:rPr lang="it-IT" dirty="0"/>
              <a:t>Timing and Synchronization</a:t>
            </a:r>
          </a:p>
        </p:txBody>
      </p:sp>
      <p:sp>
        <p:nvSpPr>
          <p:cNvPr id="11" name="Text Placeholder 10">
            <a:extLst>
              <a:ext uri="{FF2B5EF4-FFF2-40B4-BE49-F238E27FC236}">
                <a16:creationId xmlns:a16="http://schemas.microsoft.com/office/drawing/2014/main" id="{395E71E1-C777-464B-A98A-F306D004BF4D}"/>
              </a:ext>
            </a:extLst>
          </p:cNvPr>
          <p:cNvSpPr>
            <a:spLocks noGrp="1"/>
          </p:cNvSpPr>
          <p:nvPr>
            <p:ph type="body" sz="quarter" idx="21"/>
          </p:nvPr>
        </p:nvSpPr>
        <p:spPr>
          <a:xfrm>
            <a:off x="0" y="13126386"/>
            <a:ext cx="24384000"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31" name="CasellaDiTesto 2">
            <a:extLst>
              <a:ext uri="{FF2B5EF4-FFF2-40B4-BE49-F238E27FC236}">
                <a16:creationId xmlns:a16="http://schemas.microsoft.com/office/drawing/2014/main" id="{35B05CD0-0ACE-4196-AA16-D87B74178C74}"/>
              </a:ext>
            </a:extLst>
          </p:cNvPr>
          <p:cNvSpPr/>
          <p:nvPr/>
        </p:nvSpPr>
        <p:spPr>
          <a:xfrm>
            <a:off x="916026" y="3124442"/>
            <a:ext cx="13907552" cy="895484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285840" indent="-285840" algn="just" defTabSz="914400">
              <a:buClr>
                <a:srgbClr val="000000"/>
              </a:buClr>
              <a:buFont typeface="Arial"/>
              <a:buChar char="•"/>
            </a:pPr>
            <a:r>
              <a:rPr lang="en-US" b="1" dirty="0">
                <a:solidFill>
                  <a:srgbClr val="002060"/>
                </a:solidFill>
                <a:latin typeface="+mj-lt"/>
              </a:rPr>
              <a:t>White Rabbit (WR) Integration:</a:t>
            </a:r>
            <a:r>
              <a:rPr lang="en-US" dirty="0">
                <a:solidFill>
                  <a:srgbClr val="002060"/>
                </a:solidFill>
                <a:latin typeface="+mj-lt"/>
              </a:rPr>
              <a:t> Delivers the 1 Hz Pulse-Per-Second (PPS) and a continuous 10 MHz reference clock to the Back-End Electronics (BEE</a:t>
            </a:r>
            <a:r>
              <a:rPr lang="en-US" dirty="0" smtClean="0">
                <a:solidFill>
                  <a:srgbClr val="002060"/>
                </a:solidFill>
                <a:latin typeface="+mj-lt"/>
              </a:rPr>
              <a:t>).</a:t>
            </a:r>
          </a:p>
          <a:p>
            <a:pPr marL="285840" indent="-285840" algn="just" defTabSz="914400">
              <a:buClr>
                <a:srgbClr val="000000"/>
              </a:buClr>
              <a:buFont typeface="Arial"/>
              <a:buChar char="•"/>
            </a:pPr>
            <a:endParaRPr lang="en-US" dirty="0">
              <a:solidFill>
                <a:srgbClr val="002060"/>
              </a:solidFill>
              <a:latin typeface="+mj-lt"/>
            </a:endParaRPr>
          </a:p>
          <a:p>
            <a:pPr marL="285840" indent="-285840" algn="just" defTabSz="914400">
              <a:buClr>
                <a:srgbClr val="000000"/>
              </a:buClr>
              <a:buFont typeface="Arial"/>
              <a:buChar char="•"/>
            </a:pPr>
            <a:r>
              <a:rPr lang="en-US" b="1" dirty="0">
                <a:solidFill>
                  <a:srgbClr val="00204E"/>
                </a:solidFill>
                <a:latin typeface="Calibri" panose="020F0502020204030204" pitchFamily="34" charset="0"/>
                <a:ea typeface="Calibri" panose="020F0502020204030204" pitchFamily="34" charset="0"/>
                <a:cs typeface="Calibri" panose="020F0502020204030204" pitchFamily="34" charset="0"/>
              </a:rPr>
              <a:t>Common Time Base:</a:t>
            </a:r>
            <a:r>
              <a:rPr lang="en-US" dirty="0">
                <a:solidFill>
                  <a:srgbClr val="00204E"/>
                </a:solidFill>
                <a:latin typeface="Calibri" panose="020F0502020204030204" pitchFamily="34" charset="0"/>
                <a:ea typeface="Calibri" panose="020F0502020204030204" pitchFamily="34" charset="0"/>
                <a:cs typeface="Calibri" panose="020F0502020204030204" pitchFamily="34" charset="0"/>
              </a:rPr>
              <a:t> The 10 MHz reference is deterministically distributed to the BEE and all 37 PDMs. Phase-locked higher-frequency clocks are locally generated from the 10 MHz reference, enabling sub-nanosecond </a:t>
            </a:r>
            <a:r>
              <a:rPr lang="en-US" dirty="0" smtClean="0">
                <a:solidFill>
                  <a:srgbClr val="00204E"/>
                </a:solidFill>
                <a:latin typeface="Calibri" panose="020F0502020204030204" pitchFamily="34" charset="0"/>
                <a:ea typeface="Calibri" panose="020F0502020204030204" pitchFamily="34" charset="0"/>
                <a:cs typeface="Calibri" panose="020F0502020204030204" pitchFamily="34" charset="0"/>
              </a:rPr>
              <a:t>synchronization</a:t>
            </a:r>
          </a:p>
          <a:p>
            <a:pPr marL="285840" indent="-285840" algn="just" defTabSz="914400">
              <a:buClr>
                <a:srgbClr val="000000"/>
              </a:buClr>
              <a:buFont typeface="Arial"/>
              <a:buChar char="•"/>
            </a:pPr>
            <a:endParaRPr lang="en-US" dirty="0">
              <a:solidFill>
                <a:srgbClr val="00204E"/>
              </a:solidFill>
              <a:latin typeface="Calibri" panose="020F0502020204030204" pitchFamily="34" charset="0"/>
              <a:ea typeface="Calibri" panose="020F0502020204030204" pitchFamily="34" charset="0"/>
              <a:cs typeface="Calibri" panose="020F0502020204030204" pitchFamily="34" charset="0"/>
            </a:endParaRPr>
          </a:p>
          <a:p>
            <a:pPr marL="285840" indent="-285840" algn="just" defTabSz="914400">
              <a:buClr>
                <a:srgbClr val="000000"/>
              </a:buClr>
              <a:buFont typeface="Arial"/>
              <a:buChar char="•"/>
            </a:pPr>
            <a:r>
              <a:rPr lang="en-US" dirty="0">
                <a:solidFill>
                  <a:srgbClr val="002060"/>
                </a:solidFill>
                <a:latin typeface="+mj-lt"/>
              </a:rPr>
              <a:t> </a:t>
            </a:r>
            <a:r>
              <a:rPr lang="en-US" b="1" dirty="0">
                <a:solidFill>
                  <a:srgbClr val="002060"/>
                </a:solidFill>
                <a:latin typeface="+mj-lt"/>
              </a:rPr>
              <a:t>BEE TDC Precision:</a:t>
            </a:r>
            <a:r>
              <a:rPr lang="en-US" dirty="0">
                <a:solidFill>
                  <a:srgbClr val="002060"/>
                </a:solidFill>
                <a:latin typeface="+mj-lt"/>
              </a:rPr>
              <a:t> An internal Time-to-Digital Converter measures PPS fractions with 1 ns resolution, enabling sub-nanosecond timestamping of camera triggers</a:t>
            </a:r>
            <a:r>
              <a:rPr lang="en-US" dirty="0"/>
              <a:t> </a:t>
            </a:r>
            <a:endParaRPr lang="en-US" dirty="0" smtClean="0"/>
          </a:p>
          <a:p>
            <a:pPr marL="285840" indent="-285840" algn="just" defTabSz="914400">
              <a:buClr>
                <a:srgbClr val="000000"/>
              </a:buClr>
              <a:buFont typeface="Arial"/>
              <a:buChar char="•"/>
            </a:pPr>
            <a:endParaRPr lang="en-US" dirty="0"/>
          </a:p>
          <a:p>
            <a:pPr marL="285840" indent="-285840" algn="just" defTabSz="914400">
              <a:buClr>
                <a:srgbClr val="000000"/>
              </a:buClr>
              <a:buFont typeface="Arial"/>
              <a:buChar char="•"/>
            </a:pPr>
            <a:r>
              <a:rPr lang="en-US" b="1" dirty="0">
                <a:solidFill>
                  <a:srgbClr val="002060"/>
                </a:solidFill>
                <a:latin typeface="+mj-lt"/>
              </a:rPr>
              <a:t>Trigger Capture &amp; Distribution: </a:t>
            </a:r>
            <a:r>
              <a:rPr lang="en-US" dirty="0">
                <a:solidFill>
                  <a:srgbClr val="002060"/>
                </a:solidFill>
                <a:latin typeface="+mj-lt"/>
              </a:rPr>
              <a:t>When a camera trigger is generated, its timestamp relative to the PPS is captured in the BEE and simultaneously distributed to all 37 PDMs. </a:t>
            </a:r>
          </a:p>
        </p:txBody>
      </p:sp>
      <p:grpSp>
        <p:nvGrpSpPr>
          <p:cNvPr id="116" name="Gruppo 115">
            <a:extLst>
              <a:ext uri="{FF2B5EF4-FFF2-40B4-BE49-F238E27FC236}">
                <a16:creationId xmlns:a16="http://schemas.microsoft.com/office/drawing/2014/main" id="{72E8958D-7EAE-4B86-B14F-B8E2310047F2}"/>
              </a:ext>
            </a:extLst>
          </p:cNvPr>
          <p:cNvGrpSpPr/>
          <p:nvPr/>
        </p:nvGrpSpPr>
        <p:grpSpPr>
          <a:xfrm>
            <a:off x="15297150" y="2305051"/>
            <a:ext cx="8295778" cy="10700197"/>
            <a:chOff x="16974589" y="2103577"/>
            <a:chExt cx="5578065" cy="8608783"/>
          </a:xfrm>
        </p:grpSpPr>
        <p:pic>
          <p:nvPicPr>
            <p:cNvPr id="15" name="Picture 14">
              <a:extLst>
                <a:ext uri="{FF2B5EF4-FFF2-40B4-BE49-F238E27FC236}">
                  <a16:creationId xmlns:a16="http://schemas.microsoft.com/office/drawing/2014/main" id="{F9E832E4-DFA1-4AB1-A504-76EA8C6CD8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74589" y="2103577"/>
              <a:ext cx="5578065" cy="3263935"/>
            </a:xfrm>
            <a:prstGeom prst="rect">
              <a:avLst/>
            </a:prstGeom>
          </p:spPr>
        </p:pic>
        <p:cxnSp>
          <p:nvCxnSpPr>
            <p:cNvPr id="17" name="Straight Arrow Connector 16">
              <a:extLst>
                <a:ext uri="{FF2B5EF4-FFF2-40B4-BE49-F238E27FC236}">
                  <a16:creationId xmlns:a16="http://schemas.microsoft.com/office/drawing/2014/main" id="{7ED7F7E8-EC15-4305-BCBA-B1B88BCF0F4B}"/>
                </a:ext>
              </a:extLst>
            </p:cNvPr>
            <p:cNvCxnSpPr>
              <a:cxnSpLocks/>
            </p:cNvCxnSpPr>
            <p:nvPr/>
          </p:nvCxnSpPr>
          <p:spPr>
            <a:xfrm>
              <a:off x="19170609" y="3889435"/>
              <a:ext cx="0" cy="2185152"/>
            </a:xfrm>
            <a:prstGeom prst="straightConnector1">
              <a:avLst/>
            </a:prstGeom>
            <a:noFill/>
            <a:ln w="76200" cap="flat">
              <a:solidFill>
                <a:srgbClr val="FFC000"/>
              </a:solidFill>
              <a:prstDash val="solid"/>
              <a:round/>
              <a:tailEnd type="triangle"/>
            </a:ln>
            <a:effectLst/>
            <a:sp3d/>
          </p:spPr>
          <p:style>
            <a:lnRef idx="0">
              <a:scrgbClr r="0" g="0" b="0"/>
            </a:lnRef>
            <a:fillRef idx="0">
              <a:scrgbClr r="0" g="0" b="0"/>
            </a:fillRef>
            <a:effectRef idx="0">
              <a:scrgbClr r="0" g="0" b="0"/>
            </a:effectRef>
            <a:fontRef idx="none"/>
          </p:style>
        </p:cxnSp>
        <p:cxnSp>
          <p:nvCxnSpPr>
            <p:cNvPr id="36" name="Straight Arrow Connector 35">
              <a:extLst>
                <a:ext uri="{FF2B5EF4-FFF2-40B4-BE49-F238E27FC236}">
                  <a16:creationId xmlns:a16="http://schemas.microsoft.com/office/drawing/2014/main" id="{750A6C03-08F3-4A0C-A66D-6E4360F52BFE}"/>
                </a:ext>
              </a:extLst>
            </p:cNvPr>
            <p:cNvCxnSpPr>
              <a:cxnSpLocks/>
            </p:cNvCxnSpPr>
            <p:nvPr/>
          </p:nvCxnSpPr>
          <p:spPr>
            <a:xfrm>
              <a:off x="19661318" y="3939277"/>
              <a:ext cx="0" cy="2109892"/>
            </a:xfrm>
            <a:prstGeom prst="straightConnector1">
              <a:avLst/>
            </a:prstGeom>
            <a:noFill/>
            <a:ln w="762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sp>
          <p:nvSpPr>
            <p:cNvPr id="40" name="TextBox 39">
              <a:extLst>
                <a:ext uri="{FF2B5EF4-FFF2-40B4-BE49-F238E27FC236}">
                  <a16:creationId xmlns:a16="http://schemas.microsoft.com/office/drawing/2014/main" id="{353C5AB2-6153-4A9B-9960-AE3BE4133E52}"/>
                </a:ext>
              </a:extLst>
            </p:cNvPr>
            <p:cNvSpPr txBox="1"/>
            <p:nvPr/>
          </p:nvSpPr>
          <p:spPr>
            <a:xfrm>
              <a:off x="16984362" y="6081425"/>
              <a:ext cx="5568292" cy="1990755"/>
            </a:xfrm>
            <a:prstGeom prst="rect">
              <a:avLst/>
            </a:prstGeom>
            <a:solidFill>
              <a:schemeClr val="bg1">
                <a:lumMod val="75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endParaRPr kumimoji="0" lang="it-IT" sz="3200" b="1" i="0" u="none" strike="noStrike" cap="none" spc="0" normalizeH="0" baseline="0" dirty="0">
                <a:ln>
                  <a:noFill/>
                </a:ln>
                <a:solidFill>
                  <a:srgbClr val="002060"/>
                </a:solidFill>
                <a:effectLst/>
                <a:uFillTx/>
                <a:sym typeface="Calibri"/>
              </a:endParaRPr>
            </a:p>
          </p:txBody>
        </p:sp>
        <p:sp>
          <p:nvSpPr>
            <p:cNvPr id="43" name="TextBox 42">
              <a:extLst>
                <a:ext uri="{FF2B5EF4-FFF2-40B4-BE49-F238E27FC236}">
                  <a16:creationId xmlns:a16="http://schemas.microsoft.com/office/drawing/2014/main" id="{EEEBB7D8-9B21-4327-A199-5E15620F57D0}"/>
                </a:ext>
              </a:extLst>
            </p:cNvPr>
            <p:cNvSpPr txBox="1"/>
            <p:nvPr/>
          </p:nvSpPr>
          <p:spPr>
            <a:xfrm>
              <a:off x="17968399" y="2872997"/>
              <a:ext cx="3428853" cy="553996"/>
            </a:xfrm>
            <a:prstGeom prst="rect">
              <a:avLst/>
            </a:prstGeom>
            <a:solidFill>
              <a:schemeClr val="bg1">
                <a:lumMod val="65000"/>
                <a:alpha val="48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it-IT" sz="2400" b="1" dirty="0">
                  <a:solidFill>
                    <a:srgbClr val="002060"/>
                  </a:solidFill>
                </a:rPr>
                <a:t>White Rabbit System</a:t>
              </a:r>
            </a:p>
          </p:txBody>
        </p:sp>
        <p:sp>
          <p:nvSpPr>
            <p:cNvPr id="14" name="CasellaDiTesto 13">
              <a:extLst>
                <a:ext uri="{FF2B5EF4-FFF2-40B4-BE49-F238E27FC236}">
                  <a16:creationId xmlns:a16="http://schemas.microsoft.com/office/drawing/2014/main" id="{7F8697DC-9E0E-4656-ABCD-834541A2486F}"/>
                </a:ext>
              </a:extLst>
            </p:cNvPr>
            <p:cNvSpPr txBox="1"/>
            <p:nvPr/>
          </p:nvSpPr>
          <p:spPr>
            <a:xfrm>
              <a:off x="17799723" y="5384568"/>
              <a:ext cx="1370886" cy="49244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latin typeface="+mj-lt"/>
                  <a:ea typeface="+mj-ea"/>
                  <a:cs typeface="+mj-cs"/>
                  <a:sym typeface="Calibri"/>
                </a:rPr>
                <a:t>10 MHz </a:t>
              </a:r>
              <a:r>
                <a:rPr kumimoji="0" lang="it-IT" sz="2000" b="1" i="0" u="none" strike="noStrike" cap="none" spc="0" normalizeH="0" baseline="0" dirty="0" err="1">
                  <a:ln>
                    <a:noFill/>
                  </a:ln>
                  <a:solidFill>
                    <a:srgbClr val="002060"/>
                  </a:solidFill>
                  <a:effectLst/>
                  <a:uFillTx/>
                  <a:latin typeface="+mj-lt"/>
                  <a:ea typeface="+mj-ea"/>
                  <a:cs typeface="+mj-cs"/>
                  <a:sym typeface="Calibri"/>
                </a:rPr>
                <a:t>Clk</a:t>
              </a:r>
              <a:endParaRPr kumimoji="0" lang="it-IT" sz="2000" b="1" i="0" u="none" strike="noStrike" cap="none" spc="0" normalizeH="0" baseline="0" dirty="0">
                <a:ln>
                  <a:noFill/>
                </a:ln>
                <a:solidFill>
                  <a:srgbClr val="002060"/>
                </a:solidFill>
                <a:effectLst/>
                <a:uFillTx/>
                <a:latin typeface="+mj-lt"/>
                <a:ea typeface="+mj-ea"/>
                <a:cs typeface="+mj-cs"/>
                <a:sym typeface="Calibri"/>
              </a:endParaRPr>
            </a:p>
          </p:txBody>
        </p:sp>
        <p:sp>
          <p:nvSpPr>
            <p:cNvPr id="27" name="CasellaDiTesto 26">
              <a:extLst>
                <a:ext uri="{FF2B5EF4-FFF2-40B4-BE49-F238E27FC236}">
                  <a16:creationId xmlns:a16="http://schemas.microsoft.com/office/drawing/2014/main" id="{9D3DD3F1-EFF3-4D01-87A8-3B7622820EF3}"/>
                </a:ext>
              </a:extLst>
            </p:cNvPr>
            <p:cNvSpPr txBox="1"/>
            <p:nvPr/>
          </p:nvSpPr>
          <p:spPr>
            <a:xfrm>
              <a:off x="19677903" y="5367512"/>
              <a:ext cx="1088758" cy="49244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b="1" dirty="0">
                  <a:solidFill>
                    <a:srgbClr val="002060"/>
                  </a:solidFill>
                </a:rPr>
                <a:t>1 Hz PPS</a:t>
              </a:r>
              <a:endParaRPr kumimoji="0" lang="it-IT" sz="2000" b="1" i="0" u="none" strike="noStrike" cap="none" spc="0" normalizeH="0" baseline="0" dirty="0">
                <a:ln>
                  <a:noFill/>
                </a:ln>
                <a:solidFill>
                  <a:srgbClr val="002060"/>
                </a:solidFill>
                <a:effectLst/>
                <a:uFillTx/>
                <a:latin typeface="+mj-lt"/>
                <a:ea typeface="+mj-ea"/>
                <a:cs typeface="+mj-cs"/>
                <a:sym typeface="Calibri"/>
              </a:endParaRPr>
            </a:p>
          </p:txBody>
        </p:sp>
        <p:sp>
          <p:nvSpPr>
            <p:cNvPr id="28" name="TextBox 39">
              <a:extLst>
                <a:ext uri="{FF2B5EF4-FFF2-40B4-BE49-F238E27FC236}">
                  <a16:creationId xmlns:a16="http://schemas.microsoft.com/office/drawing/2014/main" id="{BC92693F-C926-452D-87E2-5EB49C0D12B0}"/>
                </a:ext>
              </a:extLst>
            </p:cNvPr>
            <p:cNvSpPr txBox="1"/>
            <p:nvPr/>
          </p:nvSpPr>
          <p:spPr>
            <a:xfrm>
              <a:off x="16984362" y="9792782"/>
              <a:ext cx="1129467" cy="919578"/>
            </a:xfrm>
            <a:prstGeom prst="rect">
              <a:avLst/>
            </a:prstGeom>
            <a:solidFill>
              <a:schemeClr val="bg1">
                <a:lumMod val="75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2060"/>
                  </a:solidFill>
                  <a:effectLst/>
                  <a:uFillTx/>
                  <a:sym typeface="Calibri"/>
                </a:rPr>
                <a:t>PDM</a:t>
              </a:r>
            </a:p>
            <a:p>
              <a:pPr marL="0" marR="0" indent="0" algn="ctr" defTabSz="1828800" rtl="0" fontAlgn="auto" latinLnBrk="0" hangingPunct="0">
                <a:lnSpc>
                  <a:spcPct val="100000"/>
                </a:lnSpc>
                <a:spcBef>
                  <a:spcPts val="0"/>
                </a:spcBef>
                <a:spcAft>
                  <a:spcPts val="0"/>
                </a:spcAft>
                <a:buClrTx/>
                <a:buSzTx/>
                <a:buFontTx/>
                <a:buNone/>
                <a:tabLst/>
              </a:pPr>
              <a:r>
                <a:rPr lang="it-IT" sz="2400" b="1" dirty="0">
                  <a:solidFill>
                    <a:srgbClr val="002060"/>
                  </a:solidFill>
                </a:rPr>
                <a:t>1</a:t>
              </a:r>
              <a:endParaRPr kumimoji="0" lang="it-IT" sz="2400" b="1" i="0" u="none" strike="noStrike" cap="none" spc="0" normalizeH="0" baseline="0" dirty="0">
                <a:ln>
                  <a:noFill/>
                </a:ln>
                <a:solidFill>
                  <a:srgbClr val="002060"/>
                </a:solidFill>
                <a:effectLst/>
                <a:uFillTx/>
                <a:sym typeface="Calibri"/>
              </a:endParaRPr>
            </a:p>
          </p:txBody>
        </p:sp>
        <p:sp>
          <p:nvSpPr>
            <p:cNvPr id="29" name="TextBox 39">
              <a:extLst>
                <a:ext uri="{FF2B5EF4-FFF2-40B4-BE49-F238E27FC236}">
                  <a16:creationId xmlns:a16="http://schemas.microsoft.com/office/drawing/2014/main" id="{7140ADD8-2330-42B8-8135-992335F6C071}"/>
                </a:ext>
              </a:extLst>
            </p:cNvPr>
            <p:cNvSpPr txBox="1"/>
            <p:nvPr/>
          </p:nvSpPr>
          <p:spPr>
            <a:xfrm>
              <a:off x="21423187" y="9792782"/>
              <a:ext cx="1129467" cy="919578"/>
            </a:xfrm>
            <a:prstGeom prst="rect">
              <a:avLst/>
            </a:prstGeom>
            <a:solidFill>
              <a:schemeClr val="bg1">
                <a:lumMod val="75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2060"/>
                  </a:solidFill>
                  <a:effectLst/>
                  <a:uFillTx/>
                  <a:sym typeface="Calibri"/>
                </a:rPr>
                <a:t>PDM</a:t>
              </a:r>
            </a:p>
            <a:p>
              <a:pPr marL="0" marR="0" indent="0" algn="ctr"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2060"/>
                  </a:solidFill>
                  <a:effectLst/>
                  <a:uFillTx/>
                  <a:sym typeface="Calibri"/>
                </a:rPr>
                <a:t>37</a:t>
              </a:r>
            </a:p>
          </p:txBody>
        </p:sp>
        <p:cxnSp>
          <p:nvCxnSpPr>
            <p:cNvPr id="32" name="Straight Arrow Connector 16">
              <a:extLst>
                <a:ext uri="{FF2B5EF4-FFF2-40B4-BE49-F238E27FC236}">
                  <a16:creationId xmlns:a16="http://schemas.microsoft.com/office/drawing/2014/main" id="{8DC2F9D8-5C33-4966-9B69-60745238235C}"/>
                </a:ext>
              </a:extLst>
            </p:cNvPr>
            <p:cNvCxnSpPr>
              <a:cxnSpLocks/>
            </p:cNvCxnSpPr>
            <p:nvPr/>
          </p:nvCxnSpPr>
          <p:spPr>
            <a:xfrm>
              <a:off x="19170609" y="6081425"/>
              <a:ext cx="0" cy="1990755"/>
            </a:xfrm>
            <a:prstGeom prst="straightConnector1">
              <a:avLst/>
            </a:prstGeom>
            <a:noFill/>
            <a:ln w="76200" cap="flat">
              <a:solidFill>
                <a:srgbClr val="FFC000"/>
              </a:solidFill>
              <a:prstDash val="sysDash"/>
              <a:round/>
              <a:tailEnd type="triangle"/>
            </a:ln>
            <a:effectLst/>
            <a:sp3d/>
          </p:spPr>
          <p:style>
            <a:lnRef idx="0">
              <a:scrgbClr r="0" g="0" b="0"/>
            </a:lnRef>
            <a:fillRef idx="0">
              <a:scrgbClr r="0" g="0" b="0"/>
            </a:fillRef>
            <a:effectRef idx="0">
              <a:scrgbClr r="0" g="0" b="0"/>
            </a:effectRef>
            <a:fontRef idx="none"/>
          </p:style>
        </p:cxnSp>
        <p:sp>
          <p:nvSpPr>
            <p:cNvPr id="33" name="TextBox 39">
              <a:extLst>
                <a:ext uri="{FF2B5EF4-FFF2-40B4-BE49-F238E27FC236}">
                  <a16:creationId xmlns:a16="http://schemas.microsoft.com/office/drawing/2014/main" id="{B2719819-EDA3-4EFF-BB9D-B8B810E0E557}"/>
                </a:ext>
              </a:extLst>
            </p:cNvPr>
            <p:cNvSpPr txBox="1"/>
            <p:nvPr/>
          </p:nvSpPr>
          <p:spPr>
            <a:xfrm>
              <a:off x="21597257" y="6134134"/>
              <a:ext cx="903830" cy="553996"/>
            </a:xfrm>
            <a:prstGeom prst="rect">
              <a:avLst/>
            </a:prstGeom>
            <a:solidFill>
              <a:schemeClr val="bg1">
                <a:lumMod val="75000"/>
              </a:schemeClr>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2060"/>
                  </a:solidFill>
                  <a:effectLst/>
                  <a:uFillTx/>
                  <a:sym typeface="Calibri"/>
                </a:rPr>
                <a:t>BEE</a:t>
              </a:r>
            </a:p>
          </p:txBody>
        </p:sp>
        <p:cxnSp>
          <p:nvCxnSpPr>
            <p:cNvPr id="35" name="Straight Arrow Connector 16">
              <a:extLst>
                <a:ext uri="{FF2B5EF4-FFF2-40B4-BE49-F238E27FC236}">
                  <a16:creationId xmlns:a16="http://schemas.microsoft.com/office/drawing/2014/main" id="{3BFA4C4C-EDB0-418F-8FAC-21F87B4594A6}"/>
                </a:ext>
              </a:extLst>
            </p:cNvPr>
            <p:cNvCxnSpPr>
              <a:cxnSpLocks/>
            </p:cNvCxnSpPr>
            <p:nvPr/>
          </p:nvCxnSpPr>
          <p:spPr>
            <a:xfrm>
              <a:off x="19170609" y="8072180"/>
              <a:ext cx="0" cy="598291"/>
            </a:xfrm>
            <a:prstGeom prst="straightConnector1">
              <a:avLst/>
            </a:prstGeom>
            <a:noFill/>
            <a:ln w="76200" cap="flat">
              <a:solidFill>
                <a:srgbClr val="FFC000"/>
              </a:solidFill>
              <a:prstDash val="solid"/>
              <a:round/>
              <a:tailEnd type="none"/>
            </a:ln>
            <a:effectLst/>
            <a:sp3d/>
          </p:spPr>
          <p:style>
            <a:lnRef idx="0">
              <a:scrgbClr r="0" g="0" b="0"/>
            </a:lnRef>
            <a:fillRef idx="0">
              <a:scrgbClr r="0" g="0" b="0"/>
            </a:fillRef>
            <a:effectRef idx="0">
              <a:scrgbClr r="0" g="0" b="0"/>
            </a:effectRef>
            <a:fontRef idx="none"/>
          </p:style>
        </p:cxnSp>
        <p:cxnSp>
          <p:nvCxnSpPr>
            <p:cNvPr id="37" name="Straight Arrow Connector 16">
              <a:extLst>
                <a:ext uri="{FF2B5EF4-FFF2-40B4-BE49-F238E27FC236}">
                  <a16:creationId xmlns:a16="http://schemas.microsoft.com/office/drawing/2014/main" id="{946DD592-2815-4799-B76E-6975BC64D7A9}"/>
                </a:ext>
              </a:extLst>
            </p:cNvPr>
            <p:cNvCxnSpPr>
              <a:cxnSpLocks/>
            </p:cNvCxnSpPr>
            <p:nvPr/>
          </p:nvCxnSpPr>
          <p:spPr>
            <a:xfrm>
              <a:off x="17222066" y="8670471"/>
              <a:ext cx="0" cy="1122311"/>
            </a:xfrm>
            <a:prstGeom prst="straightConnector1">
              <a:avLst/>
            </a:prstGeom>
            <a:noFill/>
            <a:ln w="76200" cap="flat">
              <a:solidFill>
                <a:srgbClr val="FFC000"/>
              </a:solidFill>
              <a:prstDash val="solid"/>
              <a:round/>
              <a:tailEnd type="triangle"/>
            </a:ln>
            <a:effectLst/>
            <a:sp3d/>
          </p:spPr>
          <p:style>
            <a:lnRef idx="0">
              <a:scrgbClr r="0" g="0" b="0"/>
            </a:lnRef>
            <a:fillRef idx="0">
              <a:scrgbClr r="0" g="0" b="0"/>
            </a:fillRef>
            <a:effectRef idx="0">
              <a:scrgbClr r="0" g="0" b="0"/>
            </a:effectRef>
            <a:fontRef idx="none"/>
          </p:style>
        </p:cxnSp>
        <p:cxnSp>
          <p:nvCxnSpPr>
            <p:cNvPr id="41" name="Straight Arrow Connector 16">
              <a:extLst>
                <a:ext uri="{FF2B5EF4-FFF2-40B4-BE49-F238E27FC236}">
                  <a16:creationId xmlns:a16="http://schemas.microsoft.com/office/drawing/2014/main" id="{24EEEA4D-3272-4CED-AB74-88F3614A7779}"/>
                </a:ext>
              </a:extLst>
            </p:cNvPr>
            <p:cNvCxnSpPr>
              <a:cxnSpLocks/>
            </p:cNvCxnSpPr>
            <p:nvPr/>
          </p:nvCxnSpPr>
          <p:spPr>
            <a:xfrm>
              <a:off x="17222066" y="8708571"/>
              <a:ext cx="4375191" cy="0"/>
            </a:xfrm>
            <a:prstGeom prst="straightConnector1">
              <a:avLst/>
            </a:prstGeom>
            <a:noFill/>
            <a:ln w="76200" cap="flat">
              <a:solidFill>
                <a:srgbClr val="FFC000"/>
              </a:solidFill>
              <a:prstDash val="solid"/>
              <a:round/>
              <a:tailEnd type="none"/>
            </a:ln>
            <a:effectLst/>
            <a:sp3d/>
          </p:spPr>
          <p:style>
            <a:lnRef idx="0">
              <a:scrgbClr r="0" g="0" b="0"/>
            </a:lnRef>
            <a:fillRef idx="0">
              <a:scrgbClr r="0" g="0" b="0"/>
            </a:fillRef>
            <a:effectRef idx="0">
              <a:scrgbClr r="0" g="0" b="0"/>
            </a:effectRef>
            <a:fontRef idx="none"/>
          </p:style>
        </p:cxnSp>
        <p:cxnSp>
          <p:nvCxnSpPr>
            <p:cNvPr id="44" name="Straight Arrow Connector 16">
              <a:extLst>
                <a:ext uri="{FF2B5EF4-FFF2-40B4-BE49-F238E27FC236}">
                  <a16:creationId xmlns:a16="http://schemas.microsoft.com/office/drawing/2014/main" id="{CD6C0044-F8CA-4913-BE89-F665D5AFAB4B}"/>
                </a:ext>
              </a:extLst>
            </p:cNvPr>
            <p:cNvCxnSpPr>
              <a:cxnSpLocks/>
            </p:cNvCxnSpPr>
            <p:nvPr/>
          </p:nvCxnSpPr>
          <p:spPr>
            <a:xfrm>
              <a:off x="21597257" y="8670471"/>
              <a:ext cx="0" cy="1122311"/>
            </a:xfrm>
            <a:prstGeom prst="straightConnector1">
              <a:avLst/>
            </a:prstGeom>
            <a:noFill/>
            <a:ln w="76200" cap="flat">
              <a:solidFill>
                <a:srgbClr val="FFC000"/>
              </a:solidFill>
              <a:prstDash val="solid"/>
              <a:round/>
              <a:tailEnd type="triangle"/>
            </a:ln>
            <a:effectLst/>
            <a:sp3d/>
          </p:spPr>
          <p:style>
            <a:lnRef idx="0">
              <a:scrgbClr r="0" g="0" b="0"/>
            </a:lnRef>
            <a:fillRef idx="0">
              <a:scrgbClr r="0" g="0" b="0"/>
            </a:fillRef>
            <a:effectRef idx="0">
              <a:scrgbClr r="0" g="0" b="0"/>
            </a:effectRef>
            <a:fontRef idx="none"/>
          </p:style>
        </p:cxnSp>
        <p:sp>
          <p:nvSpPr>
            <p:cNvPr id="25" name="Rettangolo 24">
              <a:extLst>
                <a:ext uri="{FF2B5EF4-FFF2-40B4-BE49-F238E27FC236}">
                  <a16:creationId xmlns:a16="http://schemas.microsoft.com/office/drawing/2014/main" id="{DB4C5058-ADF3-4A9B-89A0-E672016F374E}"/>
                </a:ext>
              </a:extLst>
            </p:cNvPr>
            <p:cNvSpPr/>
            <p:nvPr/>
          </p:nvSpPr>
          <p:spPr>
            <a:xfrm>
              <a:off x="17084330" y="8384139"/>
              <a:ext cx="1252266" cy="369332"/>
            </a:xfrm>
            <a:prstGeom prst="rect">
              <a:avLst/>
            </a:prstGeom>
          </p:spPr>
          <p:txBody>
            <a:bodyPr wrap="none">
              <a:spAutoFit/>
            </a:bodyPr>
            <a:lstStyle/>
            <a:p>
              <a:r>
                <a:rPr lang="it-IT" sz="1800" b="1" dirty="0">
                  <a:solidFill>
                    <a:srgbClr val="002060"/>
                  </a:solidFill>
                </a:rPr>
                <a:t>10 MHz </a:t>
              </a:r>
              <a:r>
                <a:rPr lang="it-IT" sz="1800" b="1" dirty="0" err="1">
                  <a:solidFill>
                    <a:srgbClr val="002060"/>
                  </a:solidFill>
                </a:rPr>
                <a:t>Clk</a:t>
              </a:r>
              <a:endParaRPr lang="it-IT" sz="1800" b="1" dirty="0">
                <a:solidFill>
                  <a:srgbClr val="002060"/>
                </a:solidFill>
              </a:endParaRPr>
            </a:p>
          </p:txBody>
        </p:sp>
        <p:sp>
          <p:nvSpPr>
            <p:cNvPr id="48" name="TextBox 39">
              <a:extLst>
                <a:ext uri="{FF2B5EF4-FFF2-40B4-BE49-F238E27FC236}">
                  <a16:creationId xmlns:a16="http://schemas.microsoft.com/office/drawing/2014/main" id="{57024762-7695-4F85-970F-1BC91BFE2981}"/>
                </a:ext>
              </a:extLst>
            </p:cNvPr>
            <p:cNvSpPr txBox="1"/>
            <p:nvPr/>
          </p:nvSpPr>
          <p:spPr>
            <a:xfrm>
              <a:off x="19335248" y="7157982"/>
              <a:ext cx="1197429" cy="703444"/>
            </a:xfrm>
            <a:prstGeom prst="rect">
              <a:avLst/>
            </a:prstGeom>
            <a:solidFill>
              <a:schemeClr val="accent6">
                <a:lumMod val="60000"/>
                <a:lumOff val="40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sym typeface="Calibri"/>
                </a:rPr>
                <a:t>Trigger</a:t>
              </a:r>
            </a:p>
            <a:p>
              <a:pPr marL="0" marR="0" indent="0" algn="ctr"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sym typeface="Calibri"/>
                </a:rPr>
                <a:t>FPGA</a:t>
              </a:r>
            </a:p>
          </p:txBody>
        </p:sp>
        <p:sp>
          <p:nvSpPr>
            <p:cNvPr id="47" name="TextBox 39">
              <a:extLst>
                <a:ext uri="{FF2B5EF4-FFF2-40B4-BE49-F238E27FC236}">
                  <a16:creationId xmlns:a16="http://schemas.microsoft.com/office/drawing/2014/main" id="{EEF3F2C7-5ADA-4709-BDD2-9EA6DD5BB106}"/>
                </a:ext>
              </a:extLst>
            </p:cNvPr>
            <p:cNvSpPr txBox="1"/>
            <p:nvPr/>
          </p:nvSpPr>
          <p:spPr>
            <a:xfrm>
              <a:off x="17850029" y="6131106"/>
              <a:ext cx="626378" cy="492440"/>
            </a:xfrm>
            <a:prstGeom prst="rect">
              <a:avLst/>
            </a:prstGeom>
            <a:solidFill>
              <a:schemeClr val="accent1">
                <a:lumMod val="60000"/>
                <a:lumOff val="40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sym typeface="Calibri"/>
                </a:rPr>
                <a:t>PLL</a:t>
              </a:r>
            </a:p>
          </p:txBody>
        </p:sp>
        <p:sp>
          <p:nvSpPr>
            <p:cNvPr id="49" name="TextBox 39">
              <a:extLst>
                <a:ext uri="{FF2B5EF4-FFF2-40B4-BE49-F238E27FC236}">
                  <a16:creationId xmlns:a16="http://schemas.microsoft.com/office/drawing/2014/main" id="{A71538F7-6B29-442C-B03B-F909199063E6}"/>
                </a:ext>
              </a:extLst>
            </p:cNvPr>
            <p:cNvSpPr txBox="1"/>
            <p:nvPr/>
          </p:nvSpPr>
          <p:spPr>
            <a:xfrm>
              <a:off x="17542958" y="7160185"/>
              <a:ext cx="1197429" cy="703444"/>
            </a:xfrm>
            <a:prstGeom prst="rect">
              <a:avLst/>
            </a:prstGeom>
            <a:solidFill>
              <a:schemeClr val="accent6">
                <a:lumMod val="60000"/>
                <a:lumOff val="40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sym typeface="Calibri"/>
                </a:rPr>
                <a:t>Read-Out</a:t>
              </a:r>
            </a:p>
            <a:p>
              <a:pPr marL="0" marR="0" indent="0" algn="ctr"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sym typeface="Calibri"/>
                </a:rPr>
                <a:t>FPGA</a:t>
              </a:r>
            </a:p>
          </p:txBody>
        </p:sp>
        <p:sp>
          <p:nvSpPr>
            <p:cNvPr id="50" name="TextBox 39">
              <a:extLst>
                <a:ext uri="{FF2B5EF4-FFF2-40B4-BE49-F238E27FC236}">
                  <a16:creationId xmlns:a16="http://schemas.microsoft.com/office/drawing/2014/main" id="{1CBD9DE2-0292-4B36-8981-50A8ED4D4AC4}"/>
                </a:ext>
              </a:extLst>
            </p:cNvPr>
            <p:cNvSpPr txBox="1"/>
            <p:nvPr/>
          </p:nvSpPr>
          <p:spPr>
            <a:xfrm>
              <a:off x="20804882" y="7160185"/>
              <a:ext cx="1197429" cy="703444"/>
            </a:xfrm>
            <a:prstGeom prst="rect">
              <a:avLst/>
            </a:prstGeom>
            <a:solidFill>
              <a:schemeClr val="accent6">
                <a:lumMod val="60000"/>
                <a:lumOff val="40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000" b="1" i="0" u="none" strike="noStrike" cap="none" spc="0" normalizeH="0" baseline="0" dirty="0">
                  <a:ln>
                    <a:noFill/>
                  </a:ln>
                  <a:solidFill>
                    <a:srgbClr val="002060"/>
                  </a:solidFill>
                  <a:effectLst/>
                  <a:uFillTx/>
                  <a:sym typeface="Calibri"/>
                </a:rPr>
                <a:t>Zynq</a:t>
              </a:r>
            </a:p>
          </p:txBody>
        </p:sp>
        <p:cxnSp>
          <p:nvCxnSpPr>
            <p:cNvPr id="53" name="Straight Arrow Connector 35">
              <a:extLst>
                <a:ext uri="{FF2B5EF4-FFF2-40B4-BE49-F238E27FC236}">
                  <a16:creationId xmlns:a16="http://schemas.microsoft.com/office/drawing/2014/main" id="{F3D0A5F3-E23B-486E-A55C-1F4C763E3512}"/>
                </a:ext>
              </a:extLst>
            </p:cNvPr>
            <p:cNvCxnSpPr>
              <a:cxnSpLocks/>
            </p:cNvCxnSpPr>
            <p:nvPr/>
          </p:nvCxnSpPr>
          <p:spPr>
            <a:xfrm>
              <a:off x="21637582" y="4531697"/>
              <a:ext cx="0" cy="2626285"/>
            </a:xfrm>
            <a:prstGeom prst="straightConnector1">
              <a:avLst/>
            </a:prstGeom>
            <a:noFill/>
            <a:ln w="76200" cap="flat">
              <a:solidFill>
                <a:srgbClr val="008080"/>
              </a:solidFill>
              <a:prstDash val="solid"/>
              <a:round/>
              <a:tailEnd type="triangle"/>
            </a:ln>
            <a:effectLst/>
            <a:sp3d/>
          </p:spPr>
          <p:style>
            <a:lnRef idx="0">
              <a:scrgbClr r="0" g="0" b="0"/>
            </a:lnRef>
            <a:fillRef idx="0">
              <a:scrgbClr r="0" g="0" b="0"/>
            </a:fillRef>
            <a:effectRef idx="0">
              <a:scrgbClr r="0" g="0" b="0"/>
            </a:effectRef>
            <a:fontRef idx="none"/>
          </p:style>
        </p:cxnSp>
        <p:sp>
          <p:nvSpPr>
            <p:cNvPr id="58" name="CasellaDiTesto 57">
              <a:extLst>
                <a:ext uri="{FF2B5EF4-FFF2-40B4-BE49-F238E27FC236}">
                  <a16:creationId xmlns:a16="http://schemas.microsoft.com/office/drawing/2014/main" id="{B5C1AAC8-84C9-4D42-9D38-85D06A76140B}"/>
                </a:ext>
              </a:extLst>
            </p:cNvPr>
            <p:cNvSpPr txBox="1"/>
            <p:nvPr/>
          </p:nvSpPr>
          <p:spPr>
            <a:xfrm>
              <a:off x="21662651" y="5390442"/>
              <a:ext cx="615872" cy="49244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b="1" dirty="0">
                  <a:solidFill>
                    <a:srgbClr val="002060"/>
                  </a:solidFill>
                </a:rPr>
                <a:t>NTP</a:t>
              </a:r>
              <a:endParaRPr kumimoji="0" lang="it-IT" sz="2000" b="1" i="0" u="none" strike="noStrike" cap="none" spc="0" normalizeH="0" baseline="0" dirty="0">
                <a:ln>
                  <a:noFill/>
                </a:ln>
                <a:solidFill>
                  <a:srgbClr val="002060"/>
                </a:solidFill>
                <a:effectLst/>
                <a:uFillTx/>
                <a:latin typeface="+mj-lt"/>
                <a:ea typeface="+mj-ea"/>
                <a:cs typeface="+mj-cs"/>
                <a:sym typeface="Calibri"/>
              </a:endParaRPr>
            </a:p>
          </p:txBody>
        </p:sp>
        <p:cxnSp>
          <p:nvCxnSpPr>
            <p:cNvPr id="60" name="Straight Arrow Connector 16">
              <a:extLst>
                <a:ext uri="{FF2B5EF4-FFF2-40B4-BE49-F238E27FC236}">
                  <a16:creationId xmlns:a16="http://schemas.microsoft.com/office/drawing/2014/main" id="{88A6FB5F-AA00-4C1A-B503-7DCAEE38DB0A}"/>
                </a:ext>
              </a:extLst>
            </p:cNvPr>
            <p:cNvCxnSpPr>
              <a:cxnSpLocks/>
            </p:cNvCxnSpPr>
            <p:nvPr/>
          </p:nvCxnSpPr>
          <p:spPr>
            <a:xfrm flipH="1">
              <a:off x="18499015" y="6365098"/>
              <a:ext cx="674048" cy="0"/>
            </a:xfrm>
            <a:prstGeom prst="straightConnector1">
              <a:avLst/>
            </a:prstGeom>
            <a:noFill/>
            <a:ln w="76200" cap="flat">
              <a:solidFill>
                <a:srgbClr val="FFC000"/>
              </a:solidFill>
              <a:prstDash val="sysDash"/>
              <a:round/>
              <a:tailEnd type="triangle"/>
            </a:ln>
            <a:effectLst/>
            <a:sp3d/>
          </p:spPr>
          <p:style>
            <a:lnRef idx="0">
              <a:scrgbClr r="0" g="0" b="0"/>
            </a:lnRef>
            <a:fillRef idx="0">
              <a:scrgbClr r="0" g="0" b="0"/>
            </a:fillRef>
            <a:effectRef idx="0">
              <a:scrgbClr r="0" g="0" b="0"/>
            </a:effectRef>
            <a:fontRef idx="none"/>
          </p:style>
        </p:cxnSp>
        <p:cxnSp>
          <p:nvCxnSpPr>
            <p:cNvPr id="61" name="Straight Arrow Connector 16">
              <a:extLst>
                <a:ext uri="{FF2B5EF4-FFF2-40B4-BE49-F238E27FC236}">
                  <a16:creationId xmlns:a16="http://schemas.microsoft.com/office/drawing/2014/main" id="{3794A546-51FE-4ED0-8CAD-DC576460B2FB}"/>
                </a:ext>
              </a:extLst>
            </p:cNvPr>
            <p:cNvCxnSpPr>
              <a:cxnSpLocks/>
            </p:cNvCxnSpPr>
            <p:nvPr/>
          </p:nvCxnSpPr>
          <p:spPr>
            <a:xfrm>
              <a:off x="19661318" y="6081425"/>
              <a:ext cx="0" cy="1076557"/>
            </a:xfrm>
            <a:prstGeom prst="straightConnector1">
              <a:avLst/>
            </a:prstGeom>
            <a:noFill/>
            <a:ln w="76200" cap="flat">
              <a:solidFill>
                <a:srgbClr val="E46C0A"/>
              </a:solidFill>
              <a:prstDash val="sysDash"/>
              <a:round/>
              <a:tailEnd type="triangle"/>
            </a:ln>
            <a:effectLst/>
            <a:sp3d/>
          </p:spPr>
          <p:style>
            <a:lnRef idx="0">
              <a:scrgbClr r="0" g="0" b="0"/>
            </a:lnRef>
            <a:fillRef idx="0">
              <a:scrgbClr r="0" g="0" b="0"/>
            </a:fillRef>
            <a:effectRef idx="0">
              <a:scrgbClr r="0" g="0" b="0"/>
            </a:effectRef>
            <a:fontRef idx="none"/>
          </p:style>
        </p:cxnSp>
        <p:cxnSp>
          <p:nvCxnSpPr>
            <p:cNvPr id="62" name="Straight Arrow Connector 16">
              <a:extLst>
                <a:ext uri="{FF2B5EF4-FFF2-40B4-BE49-F238E27FC236}">
                  <a16:creationId xmlns:a16="http://schemas.microsoft.com/office/drawing/2014/main" id="{A212B184-C9AA-4883-A187-AAD383ACBCC8}"/>
                </a:ext>
              </a:extLst>
            </p:cNvPr>
            <p:cNvCxnSpPr>
              <a:cxnSpLocks/>
            </p:cNvCxnSpPr>
            <p:nvPr/>
          </p:nvCxnSpPr>
          <p:spPr>
            <a:xfrm>
              <a:off x="19656129" y="6365098"/>
              <a:ext cx="1702724" cy="0"/>
            </a:xfrm>
            <a:prstGeom prst="straightConnector1">
              <a:avLst/>
            </a:prstGeom>
            <a:noFill/>
            <a:ln w="76200" cap="flat">
              <a:solidFill>
                <a:srgbClr val="E46C0A"/>
              </a:solidFill>
              <a:prstDash val="sysDash"/>
              <a:round/>
              <a:tailEnd type="none"/>
            </a:ln>
            <a:effectLst/>
            <a:sp3d/>
          </p:spPr>
          <p:style>
            <a:lnRef idx="0">
              <a:scrgbClr r="0" g="0" b="0"/>
            </a:lnRef>
            <a:fillRef idx="0">
              <a:scrgbClr r="0" g="0" b="0"/>
            </a:fillRef>
            <a:effectRef idx="0">
              <a:scrgbClr r="0" g="0" b="0"/>
            </a:effectRef>
            <a:fontRef idx="none"/>
          </p:style>
        </p:cxnSp>
        <p:cxnSp>
          <p:nvCxnSpPr>
            <p:cNvPr id="64" name="Straight Arrow Connector 16">
              <a:extLst>
                <a:ext uri="{FF2B5EF4-FFF2-40B4-BE49-F238E27FC236}">
                  <a16:creationId xmlns:a16="http://schemas.microsoft.com/office/drawing/2014/main" id="{1DDED17A-6FE4-4E52-8C27-A09FBF29B869}"/>
                </a:ext>
              </a:extLst>
            </p:cNvPr>
            <p:cNvCxnSpPr>
              <a:cxnSpLocks/>
            </p:cNvCxnSpPr>
            <p:nvPr/>
          </p:nvCxnSpPr>
          <p:spPr>
            <a:xfrm>
              <a:off x="21380627" y="6365098"/>
              <a:ext cx="0" cy="792884"/>
            </a:xfrm>
            <a:prstGeom prst="straightConnector1">
              <a:avLst/>
            </a:prstGeom>
            <a:noFill/>
            <a:ln w="76200" cap="flat">
              <a:solidFill>
                <a:srgbClr val="E46C0A"/>
              </a:solidFill>
              <a:prstDash val="sysDash"/>
              <a:round/>
              <a:tailEnd type="triangle"/>
            </a:ln>
            <a:effectLst/>
            <a:sp3d/>
          </p:spPr>
          <p:style>
            <a:lnRef idx="0">
              <a:scrgbClr r="0" g="0" b="0"/>
            </a:lnRef>
            <a:fillRef idx="0">
              <a:scrgbClr r="0" g="0" b="0"/>
            </a:fillRef>
            <a:effectRef idx="0">
              <a:scrgbClr r="0" g="0" b="0"/>
            </a:effectRef>
            <a:fontRef idx="none"/>
          </p:style>
        </p:cxnSp>
        <p:cxnSp>
          <p:nvCxnSpPr>
            <p:cNvPr id="66" name="Straight Arrow Connector 16">
              <a:extLst>
                <a:ext uri="{FF2B5EF4-FFF2-40B4-BE49-F238E27FC236}">
                  <a16:creationId xmlns:a16="http://schemas.microsoft.com/office/drawing/2014/main" id="{6459F64F-03FA-4E88-AF5C-78D840EF5B5E}"/>
                </a:ext>
              </a:extLst>
            </p:cNvPr>
            <p:cNvCxnSpPr>
              <a:cxnSpLocks/>
            </p:cNvCxnSpPr>
            <p:nvPr/>
          </p:nvCxnSpPr>
          <p:spPr>
            <a:xfrm flipV="1">
              <a:off x="18156100" y="6736705"/>
              <a:ext cx="2949336" cy="4534"/>
            </a:xfrm>
            <a:prstGeom prst="straightConnector1">
              <a:avLst/>
            </a:prstGeom>
            <a:noFill/>
            <a:ln w="76200" cap="flat">
              <a:solidFill>
                <a:schemeClr val="accent3">
                  <a:lumMod val="75000"/>
                </a:schemeClr>
              </a:solidFill>
              <a:prstDash val="sysDot"/>
              <a:round/>
              <a:tailEnd type="none"/>
            </a:ln>
            <a:effectLst/>
            <a:sp3d/>
          </p:spPr>
          <p:style>
            <a:lnRef idx="0">
              <a:scrgbClr r="0" g="0" b="0"/>
            </a:lnRef>
            <a:fillRef idx="0">
              <a:scrgbClr r="0" g="0" b="0"/>
            </a:fillRef>
            <a:effectRef idx="0">
              <a:scrgbClr r="0" g="0" b="0"/>
            </a:effectRef>
            <a:fontRef idx="none"/>
          </p:style>
        </p:cxnSp>
        <p:cxnSp>
          <p:nvCxnSpPr>
            <p:cNvPr id="70" name="Straight Arrow Connector 16">
              <a:extLst>
                <a:ext uri="{FF2B5EF4-FFF2-40B4-BE49-F238E27FC236}">
                  <a16:creationId xmlns:a16="http://schemas.microsoft.com/office/drawing/2014/main" id="{2F4368EC-6A25-48AA-BEAA-D5F67AD3A7E3}"/>
                </a:ext>
              </a:extLst>
            </p:cNvPr>
            <p:cNvCxnSpPr>
              <a:cxnSpLocks/>
            </p:cNvCxnSpPr>
            <p:nvPr/>
          </p:nvCxnSpPr>
          <p:spPr>
            <a:xfrm>
              <a:off x="18159493" y="6645318"/>
              <a:ext cx="3725" cy="495711"/>
            </a:xfrm>
            <a:prstGeom prst="straightConnector1">
              <a:avLst/>
            </a:prstGeom>
            <a:noFill/>
            <a:ln w="76200" cap="flat">
              <a:solidFill>
                <a:schemeClr val="accent3">
                  <a:lumMod val="75000"/>
                </a:schemeClr>
              </a:solidFill>
              <a:prstDash val="sysDot"/>
              <a:round/>
              <a:tailEnd type="triangle"/>
            </a:ln>
            <a:effectLst/>
            <a:sp3d/>
          </p:spPr>
          <p:style>
            <a:lnRef idx="0">
              <a:scrgbClr r="0" g="0" b="0"/>
            </a:lnRef>
            <a:fillRef idx="0">
              <a:scrgbClr r="0" g="0" b="0"/>
            </a:fillRef>
            <a:effectRef idx="0">
              <a:scrgbClr r="0" g="0" b="0"/>
            </a:effectRef>
            <a:fontRef idx="none"/>
          </p:style>
        </p:cxnSp>
        <p:cxnSp>
          <p:nvCxnSpPr>
            <p:cNvPr id="73" name="Straight Arrow Connector 16">
              <a:extLst>
                <a:ext uri="{FF2B5EF4-FFF2-40B4-BE49-F238E27FC236}">
                  <a16:creationId xmlns:a16="http://schemas.microsoft.com/office/drawing/2014/main" id="{29D97894-5678-4F18-835A-AE99B8AF3904}"/>
                </a:ext>
              </a:extLst>
            </p:cNvPr>
            <p:cNvCxnSpPr>
              <a:cxnSpLocks/>
            </p:cNvCxnSpPr>
            <p:nvPr/>
          </p:nvCxnSpPr>
          <p:spPr>
            <a:xfrm>
              <a:off x="21075605" y="6763920"/>
              <a:ext cx="0" cy="382553"/>
            </a:xfrm>
            <a:prstGeom prst="straightConnector1">
              <a:avLst/>
            </a:prstGeom>
            <a:noFill/>
            <a:ln w="76200" cap="flat">
              <a:solidFill>
                <a:schemeClr val="accent3">
                  <a:lumMod val="75000"/>
                </a:schemeClr>
              </a:solidFill>
              <a:prstDash val="sysDot"/>
              <a:round/>
              <a:tailEnd type="triangle"/>
            </a:ln>
            <a:effectLst/>
            <a:sp3d/>
          </p:spPr>
          <p:style>
            <a:lnRef idx="0">
              <a:scrgbClr r="0" g="0" b="0"/>
            </a:lnRef>
            <a:fillRef idx="0">
              <a:scrgbClr r="0" g="0" b="0"/>
            </a:fillRef>
            <a:effectRef idx="0">
              <a:scrgbClr r="0" g="0" b="0"/>
            </a:effectRef>
            <a:fontRef idx="none"/>
          </p:style>
        </p:cxnSp>
        <p:cxnSp>
          <p:nvCxnSpPr>
            <p:cNvPr id="80" name="Straight Arrow Connector 16">
              <a:extLst>
                <a:ext uri="{FF2B5EF4-FFF2-40B4-BE49-F238E27FC236}">
                  <a16:creationId xmlns:a16="http://schemas.microsoft.com/office/drawing/2014/main" id="{0FA95DFC-1685-48D1-809F-61966106A4F9}"/>
                </a:ext>
              </a:extLst>
            </p:cNvPr>
            <p:cNvCxnSpPr>
              <a:cxnSpLocks/>
            </p:cNvCxnSpPr>
            <p:nvPr/>
          </p:nvCxnSpPr>
          <p:spPr>
            <a:xfrm>
              <a:off x="19527874" y="7861426"/>
              <a:ext cx="0" cy="1207207"/>
            </a:xfrm>
            <a:prstGeom prst="straightConnector1">
              <a:avLst/>
            </a:prstGeom>
            <a:noFill/>
            <a:ln w="76200" cap="flat">
              <a:solidFill>
                <a:schemeClr val="accent2">
                  <a:lumMod val="75000"/>
                </a:schemeClr>
              </a:solidFill>
              <a:prstDash val="solid"/>
              <a:round/>
              <a:tailEnd type="none"/>
            </a:ln>
            <a:effectLst/>
            <a:sp3d/>
          </p:spPr>
          <p:style>
            <a:lnRef idx="0">
              <a:scrgbClr r="0" g="0" b="0"/>
            </a:lnRef>
            <a:fillRef idx="0">
              <a:scrgbClr r="0" g="0" b="0"/>
            </a:fillRef>
            <a:effectRef idx="0">
              <a:scrgbClr r="0" g="0" b="0"/>
            </a:effectRef>
            <a:fontRef idx="none"/>
          </p:style>
        </p:cxnSp>
        <p:cxnSp>
          <p:nvCxnSpPr>
            <p:cNvPr id="81" name="Straight Arrow Connector 16">
              <a:extLst>
                <a:ext uri="{FF2B5EF4-FFF2-40B4-BE49-F238E27FC236}">
                  <a16:creationId xmlns:a16="http://schemas.microsoft.com/office/drawing/2014/main" id="{E776351F-008D-48B8-8851-61AF872EAD8B}"/>
                </a:ext>
              </a:extLst>
            </p:cNvPr>
            <p:cNvCxnSpPr>
              <a:cxnSpLocks/>
            </p:cNvCxnSpPr>
            <p:nvPr/>
          </p:nvCxnSpPr>
          <p:spPr>
            <a:xfrm>
              <a:off x="17553610" y="9029031"/>
              <a:ext cx="6138" cy="756000"/>
            </a:xfrm>
            <a:prstGeom prst="straightConnector1">
              <a:avLst/>
            </a:prstGeom>
            <a:noFill/>
            <a:ln w="76200" cap="flat">
              <a:solidFill>
                <a:schemeClr val="accent2">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82" name="Straight Arrow Connector 16">
              <a:extLst>
                <a:ext uri="{FF2B5EF4-FFF2-40B4-BE49-F238E27FC236}">
                  <a16:creationId xmlns:a16="http://schemas.microsoft.com/office/drawing/2014/main" id="{65B0C44E-1439-4C95-9EFD-7D54B7EFE160}"/>
                </a:ext>
              </a:extLst>
            </p:cNvPr>
            <p:cNvCxnSpPr>
              <a:cxnSpLocks/>
            </p:cNvCxnSpPr>
            <p:nvPr/>
          </p:nvCxnSpPr>
          <p:spPr>
            <a:xfrm>
              <a:off x="17541083" y="9068633"/>
              <a:ext cx="4489200" cy="0"/>
            </a:xfrm>
            <a:prstGeom prst="straightConnector1">
              <a:avLst/>
            </a:prstGeom>
            <a:noFill/>
            <a:ln w="76200" cap="flat">
              <a:solidFill>
                <a:schemeClr val="accent2">
                  <a:lumMod val="75000"/>
                </a:schemeClr>
              </a:solidFill>
              <a:prstDash val="solid"/>
              <a:round/>
              <a:tailEnd type="none"/>
            </a:ln>
            <a:effectLst/>
            <a:sp3d/>
          </p:spPr>
          <p:style>
            <a:lnRef idx="0">
              <a:scrgbClr r="0" g="0" b="0"/>
            </a:lnRef>
            <a:fillRef idx="0">
              <a:scrgbClr r="0" g="0" b="0"/>
            </a:fillRef>
            <a:effectRef idx="0">
              <a:scrgbClr r="0" g="0" b="0"/>
            </a:effectRef>
            <a:fontRef idx="none"/>
          </p:style>
        </p:cxnSp>
        <p:cxnSp>
          <p:nvCxnSpPr>
            <p:cNvPr id="83" name="Straight Arrow Connector 16">
              <a:extLst>
                <a:ext uri="{FF2B5EF4-FFF2-40B4-BE49-F238E27FC236}">
                  <a16:creationId xmlns:a16="http://schemas.microsoft.com/office/drawing/2014/main" id="{2DD37959-5939-4CF8-9CFA-261EB46972A3}"/>
                </a:ext>
              </a:extLst>
            </p:cNvPr>
            <p:cNvCxnSpPr>
              <a:cxnSpLocks/>
            </p:cNvCxnSpPr>
            <p:nvPr/>
          </p:nvCxnSpPr>
          <p:spPr>
            <a:xfrm>
              <a:off x="21995407" y="9068633"/>
              <a:ext cx="0" cy="720000"/>
            </a:xfrm>
            <a:prstGeom prst="straightConnector1">
              <a:avLst/>
            </a:prstGeom>
            <a:noFill/>
            <a:ln w="76200" cap="flat">
              <a:solidFill>
                <a:schemeClr val="accent2">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sp>
          <p:nvSpPr>
            <p:cNvPr id="92" name="Rettangolo 91">
              <a:extLst>
                <a:ext uri="{FF2B5EF4-FFF2-40B4-BE49-F238E27FC236}">
                  <a16:creationId xmlns:a16="http://schemas.microsoft.com/office/drawing/2014/main" id="{3A8F9A6C-15F2-4C9F-9E9B-C6D34CD90DF0}"/>
                </a:ext>
              </a:extLst>
            </p:cNvPr>
            <p:cNvSpPr/>
            <p:nvPr/>
          </p:nvSpPr>
          <p:spPr>
            <a:xfrm>
              <a:off x="17400777" y="8727940"/>
              <a:ext cx="1638590" cy="369332"/>
            </a:xfrm>
            <a:prstGeom prst="rect">
              <a:avLst/>
            </a:prstGeom>
          </p:spPr>
          <p:txBody>
            <a:bodyPr wrap="none">
              <a:spAutoFit/>
            </a:bodyPr>
            <a:lstStyle/>
            <a:p>
              <a:r>
                <a:rPr lang="it-IT" sz="1800" b="1" dirty="0">
                  <a:solidFill>
                    <a:srgbClr val="002060"/>
                  </a:solidFill>
                </a:rPr>
                <a:t>Camera Trigger</a:t>
              </a:r>
            </a:p>
          </p:txBody>
        </p:sp>
        <p:cxnSp>
          <p:nvCxnSpPr>
            <p:cNvPr id="93" name="Straight Arrow Connector 16">
              <a:extLst>
                <a:ext uri="{FF2B5EF4-FFF2-40B4-BE49-F238E27FC236}">
                  <a16:creationId xmlns:a16="http://schemas.microsoft.com/office/drawing/2014/main" id="{B549730B-8761-418D-A068-E3CA2BA61F3B}"/>
                </a:ext>
              </a:extLst>
            </p:cNvPr>
            <p:cNvCxnSpPr>
              <a:cxnSpLocks/>
            </p:cNvCxnSpPr>
            <p:nvPr/>
          </p:nvCxnSpPr>
          <p:spPr>
            <a:xfrm>
              <a:off x="17959691" y="9428633"/>
              <a:ext cx="4482000" cy="0"/>
            </a:xfrm>
            <a:prstGeom prst="straightConnector1">
              <a:avLst/>
            </a:prstGeom>
            <a:noFill/>
            <a:ln w="76200" cap="flat">
              <a:solidFill>
                <a:schemeClr val="accent5">
                  <a:lumMod val="75000"/>
                </a:schemeClr>
              </a:solidFill>
              <a:prstDash val="solid"/>
              <a:round/>
              <a:tailEnd type="none"/>
            </a:ln>
            <a:effectLst/>
            <a:sp3d/>
          </p:spPr>
          <p:style>
            <a:lnRef idx="0">
              <a:scrgbClr r="0" g="0" b="0"/>
            </a:lnRef>
            <a:fillRef idx="0">
              <a:scrgbClr r="0" g="0" b="0"/>
            </a:fillRef>
            <a:effectRef idx="0">
              <a:scrgbClr r="0" g="0" b="0"/>
            </a:effectRef>
            <a:fontRef idx="none"/>
          </p:style>
        </p:cxnSp>
        <p:cxnSp>
          <p:nvCxnSpPr>
            <p:cNvPr id="94" name="Straight Arrow Connector 16">
              <a:extLst>
                <a:ext uri="{FF2B5EF4-FFF2-40B4-BE49-F238E27FC236}">
                  <a16:creationId xmlns:a16="http://schemas.microsoft.com/office/drawing/2014/main" id="{F4DBD405-83EA-44F4-9000-F6C1C875E289}"/>
                </a:ext>
              </a:extLst>
            </p:cNvPr>
            <p:cNvCxnSpPr>
              <a:cxnSpLocks/>
              <a:stCxn id="48" idx="2"/>
            </p:cNvCxnSpPr>
            <p:nvPr/>
          </p:nvCxnSpPr>
          <p:spPr>
            <a:xfrm>
              <a:off x="19933963" y="7861426"/>
              <a:ext cx="0" cy="1567207"/>
            </a:xfrm>
            <a:prstGeom prst="straightConnector1">
              <a:avLst/>
            </a:prstGeom>
            <a:noFill/>
            <a:ln w="76200" cap="flat">
              <a:solidFill>
                <a:schemeClr val="accent5">
                  <a:lumMod val="75000"/>
                </a:schemeClr>
              </a:solidFill>
              <a:prstDash val="solid"/>
              <a:round/>
              <a:headEnd type="triangle"/>
              <a:tailEnd type="none"/>
            </a:ln>
            <a:effectLst/>
            <a:sp3d/>
          </p:spPr>
          <p:style>
            <a:lnRef idx="0">
              <a:scrgbClr r="0" g="0" b="0"/>
            </a:lnRef>
            <a:fillRef idx="0">
              <a:scrgbClr r="0" g="0" b="0"/>
            </a:fillRef>
            <a:effectRef idx="0">
              <a:scrgbClr r="0" g="0" b="0"/>
            </a:effectRef>
            <a:fontRef idx="none"/>
          </p:style>
        </p:cxnSp>
        <p:cxnSp>
          <p:nvCxnSpPr>
            <p:cNvPr id="97" name="Straight Arrow Connector 16">
              <a:extLst>
                <a:ext uri="{FF2B5EF4-FFF2-40B4-BE49-F238E27FC236}">
                  <a16:creationId xmlns:a16="http://schemas.microsoft.com/office/drawing/2014/main" id="{5845764C-8DF9-40E5-AC6F-1BC8C2E15A3F}"/>
                </a:ext>
              </a:extLst>
            </p:cNvPr>
            <p:cNvCxnSpPr>
              <a:cxnSpLocks/>
            </p:cNvCxnSpPr>
            <p:nvPr/>
          </p:nvCxnSpPr>
          <p:spPr>
            <a:xfrm>
              <a:off x="17991495" y="9407031"/>
              <a:ext cx="0" cy="385751"/>
            </a:xfrm>
            <a:prstGeom prst="straightConnector1">
              <a:avLst/>
            </a:prstGeom>
            <a:noFill/>
            <a:ln w="76200" cap="flat">
              <a:solidFill>
                <a:schemeClr val="accent5">
                  <a:lumMod val="75000"/>
                </a:schemeClr>
              </a:solidFill>
              <a:prstDash val="solid"/>
              <a:round/>
              <a:tailEnd type="none"/>
            </a:ln>
            <a:effectLst/>
            <a:sp3d/>
          </p:spPr>
          <p:style>
            <a:lnRef idx="0">
              <a:scrgbClr r="0" g="0" b="0"/>
            </a:lnRef>
            <a:fillRef idx="0">
              <a:scrgbClr r="0" g="0" b="0"/>
            </a:fillRef>
            <a:effectRef idx="0">
              <a:scrgbClr r="0" g="0" b="0"/>
            </a:effectRef>
            <a:fontRef idx="none"/>
          </p:style>
        </p:cxnSp>
        <p:cxnSp>
          <p:nvCxnSpPr>
            <p:cNvPr id="99" name="Straight Arrow Connector 16">
              <a:extLst>
                <a:ext uri="{FF2B5EF4-FFF2-40B4-BE49-F238E27FC236}">
                  <a16:creationId xmlns:a16="http://schemas.microsoft.com/office/drawing/2014/main" id="{296E9738-8780-4CAD-A789-9082959AB6F9}"/>
                </a:ext>
              </a:extLst>
            </p:cNvPr>
            <p:cNvCxnSpPr>
              <a:cxnSpLocks/>
            </p:cNvCxnSpPr>
            <p:nvPr/>
          </p:nvCxnSpPr>
          <p:spPr>
            <a:xfrm>
              <a:off x="22406740" y="9428633"/>
              <a:ext cx="0" cy="364148"/>
            </a:xfrm>
            <a:prstGeom prst="straightConnector1">
              <a:avLst/>
            </a:prstGeom>
            <a:noFill/>
            <a:ln w="76200" cap="flat">
              <a:solidFill>
                <a:schemeClr val="accent5">
                  <a:lumMod val="75000"/>
                </a:schemeClr>
              </a:solidFill>
              <a:prstDash val="solid"/>
              <a:round/>
              <a:tailEnd type="none"/>
            </a:ln>
            <a:effectLst/>
            <a:sp3d/>
          </p:spPr>
          <p:style>
            <a:lnRef idx="0">
              <a:scrgbClr r="0" g="0" b="0"/>
            </a:lnRef>
            <a:fillRef idx="0">
              <a:scrgbClr r="0" g="0" b="0"/>
            </a:fillRef>
            <a:effectRef idx="0">
              <a:scrgbClr r="0" g="0" b="0"/>
            </a:effectRef>
            <a:fontRef idx="none"/>
          </p:style>
        </p:cxnSp>
        <p:sp>
          <p:nvSpPr>
            <p:cNvPr id="109" name="Rettangolo 108">
              <a:extLst>
                <a:ext uri="{FF2B5EF4-FFF2-40B4-BE49-F238E27FC236}">
                  <a16:creationId xmlns:a16="http://schemas.microsoft.com/office/drawing/2014/main" id="{BDB83DCE-9A39-47CC-9A68-034786698E21}"/>
                </a:ext>
              </a:extLst>
            </p:cNvPr>
            <p:cNvSpPr/>
            <p:nvPr/>
          </p:nvSpPr>
          <p:spPr>
            <a:xfrm>
              <a:off x="17849089" y="9079947"/>
              <a:ext cx="1375698" cy="369332"/>
            </a:xfrm>
            <a:prstGeom prst="rect">
              <a:avLst/>
            </a:prstGeom>
          </p:spPr>
          <p:txBody>
            <a:bodyPr wrap="none">
              <a:spAutoFit/>
            </a:bodyPr>
            <a:lstStyle/>
            <a:p>
              <a:r>
                <a:rPr lang="it-IT" sz="1800" b="1" dirty="0">
                  <a:solidFill>
                    <a:srgbClr val="002060"/>
                  </a:solidFill>
                </a:rPr>
                <a:t>PDM Trigger</a:t>
              </a:r>
            </a:p>
          </p:txBody>
        </p:sp>
        <p:sp>
          <p:nvSpPr>
            <p:cNvPr id="111" name="TextBox 39">
              <a:extLst>
                <a:ext uri="{FF2B5EF4-FFF2-40B4-BE49-F238E27FC236}">
                  <a16:creationId xmlns:a16="http://schemas.microsoft.com/office/drawing/2014/main" id="{B6C5D8E4-04AB-4517-9CBC-93421397CC7B}"/>
                </a:ext>
              </a:extLst>
            </p:cNvPr>
            <p:cNvSpPr txBox="1"/>
            <p:nvPr/>
          </p:nvSpPr>
          <p:spPr>
            <a:xfrm>
              <a:off x="18383893" y="9785031"/>
              <a:ext cx="1129467" cy="919578"/>
            </a:xfrm>
            <a:prstGeom prst="rect">
              <a:avLst/>
            </a:prstGeom>
            <a:solidFill>
              <a:schemeClr val="bg1">
                <a:lumMod val="75000"/>
                <a:alpha val="27000"/>
              </a:schemeClr>
            </a:solidFill>
            <a:ln w="25400" cap="flat">
              <a:solidFill>
                <a:srgbClr val="00206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2060"/>
                  </a:solidFill>
                  <a:effectLst/>
                  <a:uFillTx/>
                  <a:sym typeface="Calibri"/>
                </a:rPr>
                <a:t>PDM</a:t>
              </a:r>
            </a:p>
            <a:p>
              <a:pPr marL="0" marR="0" indent="0" algn="ctr" defTabSz="1828800" rtl="0" fontAlgn="auto" latinLnBrk="0" hangingPunct="0">
                <a:lnSpc>
                  <a:spcPct val="100000"/>
                </a:lnSpc>
                <a:spcBef>
                  <a:spcPts val="0"/>
                </a:spcBef>
                <a:spcAft>
                  <a:spcPts val="0"/>
                </a:spcAft>
                <a:buClrTx/>
                <a:buSzTx/>
                <a:buFontTx/>
                <a:buNone/>
                <a:tabLst/>
              </a:pPr>
              <a:r>
                <a:rPr kumimoji="0" lang="it-IT" sz="2400" b="1" i="0" u="none" strike="noStrike" cap="none" spc="0" normalizeH="0" baseline="0" dirty="0">
                  <a:ln>
                    <a:noFill/>
                  </a:ln>
                  <a:solidFill>
                    <a:srgbClr val="002060"/>
                  </a:solidFill>
                  <a:effectLst/>
                  <a:uFillTx/>
                  <a:sym typeface="Calibri"/>
                </a:rPr>
                <a:t>2</a:t>
              </a:r>
            </a:p>
          </p:txBody>
        </p:sp>
      </p:grpSp>
    </p:spTree>
    <p:extLst>
      <p:ext uri="{BB962C8B-B14F-4D97-AF65-F5344CB8AC3E}">
        <p14:creationId xmlns:p14="http://schemas.microsoft.com/office/powerpoint/2010/main" val="102030219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434978"/>
            <a:ext cx="19350998" cy="1440000"/>
          </a:xfrm>
          <a:prstGeom prst="rect">
            <a:avLst/>
          </a:prstGeom>
        </p:spPr>
        <p:txBody>
          <a:bodyPr>
            <a:normAutofit/>
          </a:bodyPr>
          <a:lstStyle/>
          <a:p>
            <a:r>
              <a:rPr lang="en-US" dirty="0"/>
              <a:t>The ASTRI–Horn </a:t>
            </a:r>
            <a:r>
              <a:rPr lang="en-US" dirty="0" smtClean="0"/>
              <a:t>results</a:t>
            </a:r>
            <a:endParaRPr lang="en-US" dirty="0"/>
          </a:p>
        </p:txBody>
      </p:sp>
      <p:sp>
        <p:nvSpPr>
          <p:cNvPr id="53" name="TextBox 15">
            <a:extLst>
              <a:ext uri="{FF2B5EF4-FFF2-40B4-BE49-F238E27FC236}">
                <a16:creationId xmlns:a16="http://schemas.microsoft.com/office/drawing/2014/main" id="{682F5F11-2F6E-4596-87F5-BAEDF9BF0A00}"/>
              </a:ext>
            </a:extLst>
          </p:cNvPr>
          <p:cNvSpPr txBox="1"/>
          <p:nvPr/>
        </p:nvSpPr>
        <p:spPr>
          <a:xfrm>
            <a:off x="14461243" y="4305849"/>
            <a:ext cx="2552261" cy="400110"/>
          </a:xfrm>
          <a:prstGeom prst="rect">
            <a:avLst/>
          </a:prstGeom>
          <a:solidFill>
            <a:schemeClr val="bg1">
              <a:lumMod val="75000"/>
            </a:schemeClr>
          </a:solidFill>
          <a:ln w="38100">
            <a:solidFill>
              <a:srgbClr val="002060"/>
            </a:solidFill>
          </a:ln>
        </p:spPr>
        <p:txBody>
          <a:bodyPr wrap="square" rtlCol="0">
            <a:spAutoFit/>
          </a:bodyPr>
          <a:lstStyle/>
          <a:p>
            <a:r>
              <a:rPr lang="en-GB" sz="2000" b="1" dirty="0">
                <a:solidFill>
                  <a:srgbClr val="00204E"/>
                </a:solidFill>
              </a:rPr>
              <a:t>Lombardi et al. 2020</a:t>
            </a:r>
          </a:p>
        </p:txBody>
      </p:sp>
      <p:sp>
        <p:nvSpPr>
          <p:cNvPr id="18" name="CasellaDiTesto 39">
            <a:extLst>
              <a:ext uri="{FF2B5EF4-FFF2-40B4-BE49-F238E27FC236}">
                <a16:creationId xmlns:a16="http://schemas.microsoft.com/office/drawing/2014/main" id="{D4CF599C-0D48-48C0-A35E-FD1547FFCD49}"/>
              </a:ext>
            </a:extLst>
          </p:cNvPr>
          <p:cNvSpPr txBox="1"/>
          <p:nvPr/>
        </p:nvSpPr>
        <p:spPr>
          <a:xfrm>
            <a:off x="13925550" y="10626527"/>
            <a:ext cx="9293502" cy="2154434"/>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algn="ctr"/>
            <a:r>
              <a:rPr lang="en-US" sz="3200" dirty="0">
                <a:solidFill>
                  <a:srgbClr val="00204E"/>
                </a:solidFill>
              </a:rPr>
              <a:t>The ASTRI-Horn camera has demonstrated </a:t>
            </a:r>
            <a:r>
              <a:rPr lang="en-US" sz="3200" b="1" dirty="0">
                <a:solidFill>
                  <a:srgbClr val="00204E"/>
                </a:solidFill>
              </a:rPr>
              <a:t>high performance, reliability, and </a:t>
            </a:r>
            <a:r>
              <a:rPr lang="en-US" sz="3200" b="1" dirty="0" smtClean="0">
                <a:solidFill>
                  <a:srgbClr val="00204E"/>
                </a:solidFill>
              </a:rPr>
              <a:t>robustness</a:t>
            </a:r>
            <a:r>
              <a:rPr lang="en-US" sz="3200" dirty="0" smtClean="0">
                <a:solidFill>
                  <a:srgbClr val="00204E"/>
                </a:solidFill>
              </a:rPr>
              <a:t>, successfully operating even </a:t>
            </a:r>
            <a:r>
              <a:rPr lang="en-US" sz="3200" dirty="0">
                <a:solidFill>
                  <a:srgbClr val="00204E"/>
                </a:solidFill>
              </a:rPr>
              <a:t>in the challenging volcanic environment of Mount Etna</a:t>
            </a:r>
            <a:endParaRPr kumimoji="0" lang="it-IT" sz="3200" i="0" u="none" strike="noStrike" cap="none" spc="0" normalizeH="0" baseline="0" dirty="0">
              <a:ln>
                <a:noFill/>
              </a:ln>
              <a:solidFill>
                <a:srgbClr val="00204E"/>
              </a:solidFill>
              <a:effectLst/>
              <a:uFillTx/>
              <a:sym typeface="Calibri"/>
            </a:endParaRPr>
          </a:p>
        </p:txBody>
      </p:sp>
      <p:grpSp>
        <p:nvGrpSpPr>
          <p:cNvPr id="3" name="Gruppo 2">
            <a:extLst>
              <a:ext uri="{FF2B5EF4-FFF2-40B4-BE49-F238E27FC236}">
                <a16:creationId xmlns:a16="http://schemas.microsoft.com/office/drawing/2014/main" id="{B9AED330-7BED-473C-8B9A-56A368DF8DCB}"/>
              </a:ext>
            </a:extLst>
          </p:cNvPr>
          <p:cNvGrpSpPr/>
          <p:nvPr/>
        </p:nvGrpSpPr>
        <p:grpSpPr>
          <a:xfrm>
            <a:off x="934929" y="4638532"/>
            <a:ext cx="12544622" cy="8026797"/>
            <a:chOff x="258315" y="3175036"/>
            <a:chExt cx="12938002" cy="8448783"/>
          </a:xfrm>
        </p:grpSpPr>
        <p:pic>
          <p:nvPicPr>
            <p:cNvPr id="19" name="Immagine 2">
              <a:extLst>
                <a:ext uri="{FF2B5EF4-FFF2-40B4-BE49-F238E27FC236}">
                  <a16:creationId xmlns:a16="http://schemas.microsoft.com/office/drawing/2014/main" id="{583234BD-F355-4016-96C2-42A81E45B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01922" y="7561375"/>
              <a:ext cx="4394395" cy="4062444"/>
            </a:xfrm>
            <a:prstGeom prst="rect">
              <a:avLst/>
            </a:prstGeom>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0896" y="5633349"/>
              <a:ext cx="4491026" cy="5988032"/>
            </a:xfrm>
            <a:prstGeom prst="rect">
              <a:avLst/>
            </a:prstGeom>
          </p:spPr>
        </p:pic>
        <p:pic>
          <p:nvPicPr>
            <p:cNvPr id="10" name="Immagin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746" y="7536927"/>
              <a:ext cx="4031408" cy="4084454"/>
            </a:xfrm>
            <a:prstGeom prst="rect">
              <a:avLst/>
            </a:prstGeom>
          </p:spPr>
        </p:pic>
        <p:pic>
          <p:nvPicPr>
            <p:cNvPr id="16" name="Immagine 1">
              <a:extLst>
                <a:ext uri="{FF2B5EF4-FFF2-40B4-BE49-F238E27FC236}">
                  <a16:creationId xmlns:a16="http://schemas.microsoft.com/office/drawing/2014/main" id="{146A74B4-14B4-4863-8EDB-EFF27BCC0C72}"/>
                </a:ext>
              </a:extLst>
            </p:cNvPr>
            <p:cNvPicPr>
              <a:picLocks noChangeAspect="1"/>
            </p:cNvPicPr>
            <p:nvPr/>
          </p:nvPicPr>
          <p:blipFill>
            <a:blip r:embed="rId5"/>
            <a:stretch>
              <a:fillRect/>
            </a:stretch>
          </p:blipFill>
          <p:spPr>
            <a:xfrm>
              <a:off x="258315" y="3175036"/>
              <a:ext cx="8543607" cy="4335954"/>
            </a:xfrm>
            <a:prstGeom prst="rect">
              <a:avLst/>
            </a:prstGeom>
          </p:spPr>
        </p:pic>
        <p:pic>
          <p:nvPicPr>
            <p:cNvPr id="17" name="Immagine 14">
              <a:extLst>
                <a:ext uri="{FF2B5EF4-FFF2-40B4-BE49-F238E27FC236}">
                  <a16:creationId xmlns:a16="http://schemas.microsoft.com/office/drawing/2014/main" id="{DFB3F32C-CDB3-4D09-A4A9-F88AA1CDE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6521" y="3175037"/>
              <a:ext cx="7704810" cy="4307192"/>
            </a:xfrm>
            <a:prstGeom prst="rect">
              <a:avLst/>
            </a:prstGeom>
          </p:spPr>
        </p:pic>
      </p:grpSp>
      <p:sp>
        <p:nvSpPr>
          <p:cNvPr id="2" name="Slide Number Placeholder 1">
            <a:extLst>
              <a:ext uri="{FF2B5EF4-FFF2-40B4-BE49-F238E27FC236}">
                <a16:creationId xmlns:a16="http://schemas.microsoft.com/office/drawing/2014/main" id="{DD7BB087-0B6D-49DD-BF7B-5A3CCC2B7F70}"/>
              </a:ext>
            </a:extLst>
          </p:cNvPr>
          <p:cNvSpPr>
            <a:spLocks noGrp="1"/>
          </p:cNvSpPr>
          <p:nvPr>
            <p:ph type="sldNum" sz="quarter" idx="2"/>
          </p:nvPr>
        </p:nvSpPr>
        <p:spPr/>
        <p:txBody>
          <a:bodyPr/>
          <a:lstStyle/>
          <a:p>
            <a:fld id="{86CB4B4D-7CA3-9044-876B-883B54F8677D}" type="slidenum">
              <a:rPr lang="it-IT" smtClean="0"/>
              <a:t>4</a:t>
            </a:fld>
            <a:endParaRPr lang="it-IT"/>
          </a:p>
        </p:txBody>
      </p:sp>
      <p:sp>
        <p:nvSpPr>
          <p:cNvPr id="20" name="Footer Placeholder 3">
            <a:extLst>
              <a:ext uri="{FF2B5EF4-FFF2-40B4-BE49-F238E27FC236}">
                <a16:creationId xmlns:a16="http://schemas.microsoft.com/office/drawing/2014/main" id="{EA13F83A-0941-41EF-982C-D5D3DF5776E4}"/>
              </a:ext>
            </a:extLst>
          </p:cNvPr>
          <p:cNvSpPr txBox="1">
            <a:spLocks noGrp="1"/>
          </p:cNvSpPr>
          <p:nvPr>
            <p:ph type="body" sz="quarter" idx="21"/>
          </p:nvPr>
        </p:nvSpPr>
        <p:spPr>
          <a:xfrm>
            <a:off x="2372542" y="12738205"/>
            <a:ext cx="17953234" cy="923328"/>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 name="Immagine 4">
            <a:extLst>
              <a:ext uri="{FF2B5EF4-FFF2-40B4-BE49-F238E27FC236}">
                <a16:creationId xmlns:a16="http://schemas.microsoft.com/office/drawing/2014/main" id="{A03F16DA-71A7-4AC8-826C-D39976F342C7}"/>
              </a:ext>
            </a:extLst>
          </p:cNvPr>
          <p:cNvPicPr>
            <a:picLocks noChangeAspect="1"/>
          </p:cNvPicPr>
          <p:nvPr/>
        </p:nvPicPr>
        <p:blipFill>
          <a:blip r:embed="rId7"/>
          <a:stretch>
            <a:fillRect/>
          </a:stretch>
        </p:blipFill>
        <p:spPr>
          <a:xfrm>
            <a:off x="13479551" y="5395927"/>
            <a:ext cx="8150411" cy="5206666"/>
          </a:xfrm>
          <a:prstGeom prst="rect">
            <a:avLst/>
          </a:prstGeom>
        </p:spPr>
      </p:pic>
      <p:sp>
        <p:nvSpPr>
          <p:cNvPr id="21" name="TextBox 15">
            <a:extLst>
              <a:ext uri="{FF2B5EF4-FFF2-40B4-BE49-F238E27FC236}">
                <a16:creationId xmlns:a16="http://schemas.microsoft.com/office/drawing/2014/main" id="{2A99FD30-611E-4D3F-929C-0618AF71030F}"/>
              </a:ext>
            </a:extLst>
          </p:cNvPr>
          <p:cNvSpPr txBox="1"/>
          <p:nvPr/>
        </p:nvSpPr>
        <p:spPr>
          <a:xfrm>
            <a:off x="20878801" y="7799205"/>
            <a:ext cx="2352204" cy="400110"/>
          </a:xfrm>
          <a:prstGeom prst="rect">
            <a:avLst/>
          </a:prstGeom>
          <a:solidFill>
            <a:schemeClr val="bg1">
              <a:lumMod val="75000"/>
            </a:schemeClr>
          </a:solidFill>
          <a:ln w="38100">
            <a:solidFill>
              <a:srgbClr val="002060"/>
            </a:solidFill>
          </a:ln>
        </p:spPr>
        <p:txBody>
          <a:bodyPr wrap="square" rtlCol="0">
            <a:spAutoFit/>
          </a:bodyPr>
          <a:lstStyle/>
          <a:p>
            <a:r>
              <a:rPr lang="en-GB" sz="2000" b="1" dirty="0">
                <a:solidFill>
                  <a:srgbClr val="00204E"/>
                </a:solidFill>
              </a:rPr>
              <a:t>Leto et al. </a:t>
            </a:r>
            <a:r>
              <a:rPr lang="en-GB" sz="2000" b="1" dirty="0" smtClean="0">
                <a:solidFill>
                  <a:srgbClr val="00204E"/>
                </a:solidFill>
              </a:rPr>
              <a:t>2026, TBP</a:t>
            </a:r>
            <a:endParaRPr lang="en-GB" sz="2000" b="1" dirty="0">
              <a:solidFill>
                <a:srgbClr val="00204E"/>
              </a:solidFill>
            </a:endParaRPr>
          </a:p>
        </p:txBody>
      </p:sp>
      <p:sp>
        <p:nvSpPr>
          <p:cNvPr id="4" name="Rettangolo 3"/>
          <p:cNvSpPr/>
          <p:nvPr/>
        </p:nvSpPr>
        <p:spPr>
          <a:xfrm>
            <a:off x="934929" y="2479446"/>
            <a:ext cx="12462220" cy="1815882"/>
          </a:xfrm>
          <a:prstGeom prst="rect">
            <a:avLst/>
          </a:prstGeom>
        </p:spPr>
        <p:txBody>
          <a:bodyPr wrap="square">
            <a:spAutoFit/>
          </a:bodyPr>
          <a:lstStyle/>
          <a:p>
            <a:r>
              <a:rPr lang="it-IT" sz="2800" dirty="0" smtClean="0">
                <a:solidFill>
                  <a:schemeClr val="accent1">
                    <a:lumMod val="50000"/>
                  </a:schemeClr>
                </a:solidFill>
              </a:rPr>
              <a:t>2017: First light</a:t>
            </a:r>
          </a:p>
          <a:p>
            <a:r>
              <a:rPr lang="it-IT" sz="2800" dirty="0" smtClean="0">
                <a:solidFill>
                  <a:schemeClr val="accent1">
                    <a:lumMod val="50000"/>
                  </a:schemeClr>
                </a:solidFill>
              </a:rPr>
              <a:t>2018: The ASTRI-</a:t>
            </a:r>
            <a:r>
              <a:rPr lang="it-IT" sz="2800" dirty="0" err="1" smtClean="0">
                <a:solidFill>
                  <a:schemeClr val="accent1">
                    <a:lumMod val="50000"/>
                  </a:schemeClr>
                </a:solidFill>
              </a:rPr>
              <a:t>Horn</a:t>
            </a:r>
            <a:r>
              <a:rPr lang="it-IT" sz="2800" dirty="0" smtClean="0">
                <a:solidFill>
                  <a:schemeClr val="accent1">
                    <a:lumMod val="50000"/>
                  </a:schemeClr>
                </a:solidFill>
              </a:rPr>
              <a:t> </a:t>
            </a:r>
            <a:r>
              <a:rPr lang="it-IT" sz="2800" dirty="0" err="1" smtClean="0">
                <a:solidFill>
                  <a:schemeClr val="accent1">
                    <a:lumMod val="50000"/>
                  </a:schemeClr>
                </a:solidFill>
              </a:rPr>
              <a:t>tele</a:t>
            </a:r>
            <a:r>
              <a:rPr lang="it-IT" sz="2800" dirty="0" err="1" smtClean="0">
                <a:solidFill>
                  <a:srgbClr val="002060"/>
                </a:solidFill>
              </a:rPr>
              <a:t>sco</a:t>
            </a:r>
            <a:r>
              <a:rPr lang="it-IT" sz="2800" dirty="0" err="1" smtClean="0">
                <a:solidFill>
                  <a:schemeClr val="accent1">
                    <a:lumMod val="50000"/>
                  </a:schemeClr>
                </a:solidFill>
              </a:rPr>
              <a:t>pe</a:t>
            </a:r>
            <a:r>
              <a:rPr lang="it-IT" sz="2800" dirty="0" smtClean="0">
                <a:solidFill>
                  <a:schemeClr val="accent1">
                    <a:lumMod val="50000"/>
                  </a:schemeClr>
                </a:solidFill>
              </a:rPr>
              <a:t> </a:t>
            </a:r>
            <a:r>
              <a:rPr lang="it-IT" sz="2800" dirty="0" err="1" smtClean="0">
                <a:solidFill>
                  <a:schemeClr val="accent1">
                    <a:lumMod val="50000"/>
                  </a:schemeClr>
                </a:solidFill>
              </a:rPr>
              <a:t>was</a:t>
            </a:r>
            <a:r>
              <a:rPr lang="it-IT" sz="2800" dirty="0" smtClean="0">
                <a:solidFill>
                  <a:schemeClr val="accent1">
                    <a:lumMod val="50000"/>
                  </a:schemeClr>
                </a:solidFill>
              </a:rPr>
              <a:t> the </a:t>
            </a:r>
            <a:r>
              <a:rPr lang="it-IT" sz="2800" b="1" dirty="0" smtClean="0">
                <a:solidFill>
                  <a:schemeClr val="accent1">
                    <a:lumMod val="50000"/>
                  </a:schemeClr>
                </a:solidFill>
              </a:rPr>
              <a:t>first </a:t>
            </a:r>
            <a:r>
              <a:rPr lang="it-IT" sz="2800" b="1" dirty="0" err="1" smtClean="0">
                <a:solidFill>
                  <a:schemeClr val="accent1">
                    <a:lumMod val="50000"/>
                  </a:schemeClr>
                </a:solidFill>
              </a:rPr>
              <a:t>Schwarzschild</a:t>
            </a:r>
            <a:r>
              <a:rPr lang="it-IT" sz="2800" b="1" dirty="0" smtClean="0">
                <a:solidFill>
                  <a:schemeClr val="accent1">
                    <a:lumMod val="50000"/>
                  </a:schemeClr>
                </a:solidFill>
              </a:rPr>
              <a:t>–</a:t>
            </a:r>
            <a:r>
              <a:rPr lang="it-IT" sz="2800" b="1" dirty="0" err="1" smtClean="0">
                <a:solidFill>
                  <a:schemeClr val="accent1">
                    <a:lumMod val="50000"/>
                  </a:schemeClr>
                </a:solidFill>
              </a:rPr>
              <a:t>Couder</a:t>
            </a:r>
            <a:r>
              <a:rPr lang="it-IT" sz="2800" b="1" dirty="0" smtClean="0">
                <a:solidFill>
                  <a:schemeClr val="accent1">
                    <a:lumMod val="50000"/>
                  </a:schemeClr>
                </a:solidFill>
              </a:rPr>
              <a:t> </a:t>
            </a:r>
            <a:r>
              <a:rPr lang="it-IT" sz="2800" b="1" dirty="0" err="1" smtClean="0">
                <a:solidFill>
                  <a:schemeClr val="accent1">
                    <a:lumMod val="50000"/>
                  </a:schemeClr>
                </a:solidFill>
              </a:rPr>
              <a:t>system</a:t>
            </a:r>
            <a:r>
              <a:rPr lang="it-IT" sz="2800" dirty="0" smtClean="0">
                <a:solidFill>
                  <a:schemeClr val="accent1">
                    <a:lumMod val="50000"/>
                  </a:schemeClr>
                </a:solidFill>
              </a:rPr>
              <a:t> to </a:t>
            </a:r>
            <a:r>
              <a:rPr lang="it-IT" sz="2800" dirty="0" err="1" smtClean="0">
                <a:solidFill>
                  <a:schemeClr val="accent1">
                    <a:lumMod val="50000"/>
                  </a:schemeClr>
                </a:solidFill>
              </a:rPr>
              <a:t>detect</a:t>
            </a:r>
            <a:r>
              <a:rPr lang="it-IT" sz="2800" dirty="0" smtClean="0">
                <a:solidFill>
                  <a:schemeClr val="accent1">
                    <a:lumMod val="50000"/>
                  </a:schemeClr>
                </a:solidFill>
              </a:rPr>
              <a:t> the </a:t>
            </a:r>
            <a:r>
              <a:rPr lang="it-IT" sz="2800" dirty="0" err="1">
                <a:solidFill>
                  <a:schemeClr val="accent1">
                    <a:lumMod val="50000"/>
                  </a:schemeClr>
                </a:solidFill>
              </a:rPr>
              <a:t>Crab</a:t>
            </a:r>
            <a:r>
              <a:rPr lang="it-IT" sz="2800" dirty="0">
                <a:solidFill>
                  <a:schemeClr val="accent1">
                    <a:lumMod val="50000"/>
                  </a:schemeClr>
                </a:solidFill>
              </a:rPr>
              <a:t> Nebula (Lombardi et al. </a:t>
            </a:r>
            <a:r>
              <a:rPr lang="it-IT" sz="2800" dirty="0" smtClean="0">
                <a:solidFill>
                  <a:schemeClr val="accent1">
                    <a:lumMod val="50000"/>
                  </a:schemeClr>
                </a:solidFill>
              </a:rPr>
              <a:t>2020).</a:t>
            </a:r>
          </a:p>
          <a:p>
            <a:r>
              <a:rPr lang="it-IT" sz="2800" dirty="0" smtClean="0">
                <a:solidFill>
                  <a:schemeClr val="accent1">
                    <a:lumMod val="50000"/>
                  </a:schemeClr>
                </a:solidFill>
                <a:cs typeface="Times New Roman" panose="02020603050405020304" pitchFamily="18" charset="0"/>
              </a:rPr>
              <a:t>2023-2024: </a:t>
            </a:r>
            <a:r>
              <a:rPr lang="it-IT" sz="2800" dirty="0" err="1" smtClean="0">
                <a:solidFill>
                  <a:schemeClr val="accent1">
                    <a:lumMod val="50000"/>
                  </a:schemeClr>
                </a:solidFill>
                <a:cs typeface="Times New Roman" panose="02020603050405020304" pitchFamily="18" charset="0"/>
              </a:rPr>
              <a:t>Extensive</a:t>
            </a:r>
            <a:r>
              <a:rPr lang="it-IT" sz="2800" dirty="0" smtClean="0">
                <a:solidFill>
                  <a:schemeClr val="accent1">
                    <a:lumMod val="50000"/>
                  </a:schemeClr>
                </a:solidFill>
                <a:cs typeface="Times New Roman" panose="02020603050405020304" pitchFamily="18" charset="0"/>
              </a:rPr>
              <a:t> </a:t>
            </a:r>
            <a:r>
              <a:rPr lang="it-IT" sz="2800" dirty="0" err="1" smtClean="0">
                <a:solidFill>
                  <a:schemeClr val="accent1">
                    <a:lumMod val="50000"/>
                  </a:schemeClr>
                </a:solidFill>
                <a:cs typeface="Times New Roman" panose="02020603050405020304" pitchFamily="18" charset="0"/>
              </a:rPr>
              <a:t>campaigns</a:t>
            </a:r>
            <a:r>
              <a:rPr lang="it-IT" sz="2800" dirty="0" smtClean="0">
                <a:solidFill>
                  <a:schemeClr val="accent1">
                    <a:lumMod val="50000"/>
                  </a:schemeClr>
                </a:solidFill>
                <a:cs typeface="Times New Roman" panose="02020603050405020304" pitchFamily="18" charset="0"/>
              </a:rPr>
              <a:t> to </a:t>
            </a:r>
            <a:r>
              <a:rPr lang="it-IT" sz="2800" dirty="0" err="1" smtClean="0">
                <a:solidFill>
                  <a:schemeClr val="accent1">
                    <a:lumMod val="50000"/>
                  </a:schemeClr>
                </a:solidFill>
                <a:cs typeface="Times New Roman" panose="02020603050405020304" pitchFamily="18" charset="0"/>
              </a:rPr>
              <a:t>reach</a:t>
            </a:r>
            <a:r>
              <a:rPr lang="it-IT" sz="2800" dirty="0" smtClean="0">
                <a:solidFill>
                  <a:schemeClr val="accent1">
                    <a:lumMod val="50000"/>
                  </a:schemeClr>
                </a:solidFill>
                <a:cs typeface="Times New Roman" panose="02020603050405020304" pitchFamily="18" charset="0"/>
              </a:rPr>
              <a:t> the </a:t>
            </a:r>
            <a:r>
              <a:rPr lang="it-IT" sz="2800" dirty="0" err="1" smtClean="0">
                <a:solidFill>
                  <a:schemeClr val="accent1">
                    <a:lumMod val="50000"/>
                  </a:schemeClr>
                </a:solidFill>
                <a:cs typeface="Times New Roman" panose="02020603050405020304" pitchFamily="18" charset="0"/>
              </a:rPr>
              <a:t>Crab</a:t>
            </a:r>
            <a:r>
              <a:rPr lang="it-IT" sz="2800" dirty="0" smtClean="0">
                <a:solidFill>
                  <a:schemeClr val="accent1">
                    <a:lumMod val="50000"/>
                  </a:schemeClr>
                </a:solidFill>
                <a:cs typeface="Times New Roman" panose="02020603050405020304" pitchFamily="18" charset="0"/>
              </a:rPr>
              <a:t> </a:t>
            </a:r>
            <a:r>
              <a:rPr lang="it-IT" sz="2800" dirty="0" err="1" smtClean="0">
                <a:solidFill>
                  <a:schemeClr val="accent1">
                    <a:lumMod val="50000"/>
                  </a:schemeClr>
                </a:solidFill>
                <a:cs typeface="Times New Roman" panose="02020603050405020304" pitchFamily="18" charset="0"/>
              </a:rPr>
              <a:t>spectrum</a:t>
            </a:r>
            <a:r>
              <a:rPr lang="it-IT" sz="2800" dirty="0" smtClean="0">
                <a:solidFill>
                  <a:schemeClr val="accent1">
                    <a:lumMod val="50000"/>
                  </a:schemeClr>
                </a:solidFill>
                <a:cs typeface="Times New Roman" panose="02020603050405020304" pitchFamily="18" charset="0"/>
              </a:rPr>
              <a:t> (Leto et al. 2026, TBP)</a:t>
            </a:r>
            <a:endParaRPr lang="en-GB" sz="2800" dirty="0">
              <a:solidFill>
                <a:schemeClr val="accent1">
                  <a:lumMod val="50000"/>
                </a:schemeClr>
              </a:solidFill>
              <a:cs typeface="Times New Roman" panose="02020603050405020304" pitchFamily="18" charset="0"/>
            </a:endParaRPr>
          </a:p>
        </p:txBody>
      </p:sp>
      <p:pic>
        <p:nvPicPr>
          <p:cNvPr id="52" name="Picture 16">
            <a:extLst>
              <a:ext uri="{FF2B5EF4-FFF2-40B4-BE49-F238E27FC236}">
                <a16:creationId xmlns:a16="http://schemas.microsoft.com/office/drawing/2014/main" id="{95027D0E-DCF0-4352-BF8D-AC5EA8DB093E}"/>
              </a:ext>
            </a:extLst>
          </p:cNvPr>
          <p:cNvPicPr>
            <a:picLocks noChangeAspect="1"/>
          </p:cNvPicPr>
          <p:nvPr/>
        </p:nvPicPr>
        <p:blipFill>
          <a:blip r:embed="rId8"/>
          <a:stretch>
            <a:fillRect/>
          </a:stretch>
        </p:blipFill>
        <p:spPr>
          <a:xfrm>
            <a:off x="17451581" y="2479446"/>
            <a:ext cx="5779423" cy="40439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2515926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o 7">
            <a:extLst>
              <a:ext uri="{FF2B5EF4-FFF2-40B4-BE49-F238E27FC236}">
                <a16:creationId xmlns:a16="http://schemas.microsoft.com/office/drawing/2014/main" id="{795298ED-B762-4F66-89D1-F9E41EFA67BF}"/>
              </a:ext>
            </a:extLst>
          </p:cNvPr>
          <p:cNvGrpSpPr/>
          <p:nvPr/>
        </p:nvGrpSpPr>
        <p:grpSpPr>
          <a:xfrm>
            <a:off x="11847937" y="5047045"/>
            <a:ext cx="11744991" cy="8014436"/>
            <a:chOff x="3831194" y="4694866"/>
            <a:chExt cx="11809893" cy="8141011"/>
          </a:xfrm>
        </p:grpSpPr>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1194" y="4694866"/>
              <a:ext cx="11809893" cy="8141011"/>
            </a:xfrm>
            <a:prstGeom prst="rect">
              <a:avLst/>
            </a:prstGeom>
          </p:spPr>
        </p:pic>
        <p:grpSp>
          <p:nvGrpSpPr>
            <p:cNvPr id="7" name="Gruppo 6">
              <a:extLst>
                <a:ext uri="{FF2B5EF4-FFF2-40B4-BE49-F238E27FC236}">
                  <a16:creationId xmlns:a16="http://schemas.microsoft.com/office/drawing/2014/main" id="{5CEBCE87-0870-4E87-A1BD-540D85124A49}"/>
                </a:ext>
              </a:extLst>
            </p:cNvPr>
            <p:cNvGrpSpPr/>
            <p:nvPr/>
          </p:nvGrpSpPr>
          <p:grpSpPr>
            <a:xfrm>
              <a:off x="9736140" y="6311685"/>
              <a:ext cx="5881808" cy="5655235"/>
              <a:chOff x="9736140" y="6311685"/>
              <a:chExt cx="5881808" cy="5655235"/>
            </a:xfrm>
          </p:grpSpPr>
          <p:sp>
            <p:nvSpPr>
              <p:cNvPr id="32" name="TextBox 31">
                <a:extLst>
                  <a:ext uri="{FF2B5EF4-FFF2-40B4-BE49-F238E27FC236}">
                    <a16:creationId xmlns:a16="http://schemas.microsoft.com/office/drawing/2014/main" id="{86CFF397-7D4D-414F-A458-589756A5A2EE}"/>
                  </a:ext>
                </a:extLst>
              </p:cNvPr>
              <p:cNvSpPr txBox="1"/>
              <p:nvPr/>
            </p:nvSpPr>
            <p:spPr>
              <a:xfrm>
                <a:off x="9736140" y="11043592"/>
                <a:ext cx="5724642" cy="923328"/>
              </a:xfrm>
              <a:prstGeom prst="rect">
                <a:avLst/>
              </a:prstGeom>
              <a:solidFill>
                <a:srgbClr val="FEFEFE"/>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2400" b="1" dirty="0"/>
                  <a:t>Telescopes currently in operation are marked with red circles</a:t>
                </a:r>
                <a:endParaRPr kumimoji="0" lang="it-IT" sz="2400" b="1" i="0" u="none" strike="noStrike" cap="none" spc="0" normalizeH="0" baseline="0" dirty="0">
                  <a:ln>
                    <a:noFill/>
                  </a:ln>
                  <a:solidFill>
                    <a:schemeClr val="tx1"/>
                  </a:solidFill>
                  <a:effectLst/>
                  <a:uFillTx/>
                  <a:sym typeface="Calibri"/>
                </a:endParaRPr>
              </a:p>
            </p:txBody>
          </p:sp>
          <p:sp>
            <p:nvSpPr>
              <p:cNvPr id="3" name="Ovale 2">
                <a:extLst>
                  <a:ext uri="{FF2B5EF4-FFF2-40B4-BE49-F238E27FC236}">
                    <a16:creationId xmlns:a16="http://schemas.microsoft.com/office/drawing/2014/main" id="{5C43D748-6F50-47A2-928E-A7E3DB2A54CC}"/>
                  </a:ext>
                </a:extLst>
              </p:cNvPr>
              <p:cNvSpPr/>
              <p:nvPr/>
            </p:nvSpPr>
            <p:spPr>
              <a:xfrm>
                <a:off x="11824387" y="8482501"/>
                <a:ext cx="1132114" cy="1141412"/>
              </a:xfrm>
              <a:prstGeom prst="ellipse">
                <a:avLst/>
              </a:prstGeom>
              <a:solidFill>
                <a:srgbClr val="D2D3AB">
                  <a:alpha val="0"/>
                </a:srgbClr>
              </a:solid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7" name="Ovale 26">
                <a:extLst>
                  <a:ext uri="{FF2B5EF4-FFF2-40B4-BE49-F238E27FC236}">
                    <a16:creationId xmlns:a16="http://schemas.microsoft.com/office/drawing/2014/main" id="{3C6908D2-6771-44B0-A993-2EA5A771B970}"/>
                  </a:ext>
                </a:extLst>
              </p:cNvPr>
              <p:cNvSpPr/>
              <p:nvPr/>
            </p:nvSpPr>
            <p:spPr>
              <a:xfrm>
                <a:off x="10536481" y="6843745"/>
                <a:ext cx="1132114" cy="1156598"/>
              </a:xfrm>
              <a:prstGeom prst="ellipse">
                <a:avLst/>
              </a:prstGeom>
              <a:solidFill>
                <a:srgbClr val="D2D3AB">
                  <a:alpha val="0"/>
                </a:srgbClr>
              </a:solid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8" name="Ovale 27">
                <a:extLst>
                  <a:ext uri="{FF2B5EF4-FFF2-40B4-BE49-F238E27FC236}">
                    <a16:creationId xmlns:a16="http://schemas.microsoft.com/office/drawing/2014/main" id="{EEC10A9E-2D33-4D2A-9331-3E17BA7A0150}"/>
                  </a:ext>
                </a:extLst>
              </p:cNvPr>
              <p:cNvSpPr/>
              <p:nvPr/>
            </p:nvSpPr>
            <p:spPr>
              <a:xfrm>
                <a:off x="10652456" y="8039336"/>
                <a:ext cx="1132114" cy="1141412"/>
              </a:xfrm>
              <a:prstGeom prst="ellipse">
                <a:avLst/>
              </a:prstGeom>
              <a:solidFill>
                <a:srgbClr val="D2D3AB">
                  <a:alpha val="0"/>
                </a:srgbClr>
              </a:solid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35" name="TextBox 31">
                <a:extLst>
                  <a:ext uri="{FF2B5EF4-FFF2-40B4-BE49-F238E27FC236}">
                    <a16:creationId xmlns:a16="http://schemas.microsoft.com/office/drawing/2014/main" id="{E85690DA-B878-490F-A6F6-E40FB8513DA9}"/>
                  </a:ext>
                </a:extLst>
              </p:cNvPr>
              <p:cNvSpPr txBox="1"/>
              <p:nvPr/>
            </p:nvSpPr>
            <p:spPr>
              <a:xfrm>
                <a:off x="11680845" y="6311685"/>
                <a:ext cx="3937103" cy="553996"/>
              </a:xfrm>
              <a:prstGeom prst="rect">
                <a:avLst/>
              </a:prstGeom>
              <a:solidFill>
                <a:srgbClr val="FEFEFE"/>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400" b="1" dirty="0">
                    <a:solidFill>
                      <a:schemeClr val="tx1"/>
                    </a:solidFill>
                  </a:rPr>
                  <a:t>Map of the telescopes layout</a:t>
                </a:r>
              </a:p>
            </p:txBody>
          </p:sp>
        </p:grpSp>
      </p:grpSp>
      <p:sp>
        <p:nvSpPr>
          <p:cNvPr id="34" name="Rettangolo 33">
            <a:extLst>
              <a:ext uri="{FF2B5EF4-FFF2-40B4-BE49-F238E27FC236}">
                <a16:creationId xmlns:a16="http://schemas.microsoft.com/office/drawing/2014/main" id="{58351358-09FC-4855-A171-84C04505A665}"/>
              </a:ext>
            </a:extLst>
          </p:cNvPr>
          <p:cNvSpPr/>
          <p:nvPr/>
        </p:nvSpPr>
        <p:spPr>
          <a:xfrm>
            <a:off x="5685893" y="4366837"/>
            <a:ext cx="8367314" cy="1965189"/>
          </a:xfrm>
          <a:prstGeom prst="rect">
            <a:avLst/>
          </a:prstGeom>
          <a:solidFill>
            <a:srgbClr val="FEFEFE"/>
          </a:solidFill>
          <a:ln w="762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33" name="Rettangolo 32">
            <a:extLst>
              <a:ext uri="{FF2B5EF4-FFF2-40B4-BE49-F238E27FC236}">
                <a16:creationId xmlns:a16="http://schemas.microsoft.com/office/drawing/2014/main" id="{A896AB29-07E7-4082-910A-6D9FFC61D5AF}"/>
              </a:ext>
            </a:extLst>
          </p:cNvPr>
          <p:cNvSpPr/>
          <p:nvPr/>
        </p:nvSpPr>
        <p:spPr>
          <a:xfrm>
            <a:off x="5402105" y="4483702"/>
            <a:ext cx="3004457" cy="4091882"/>
          </a:xfrm>
          <a:prstGeom prst="rect">
            <a:avLst/>
          </a:prstGeom>
          <a:solidFill>
            <a:srgbClr val="FEFEFE"/>
          </a:solidFill>
          <a:ln w="762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5" name="Rettangolo 4">
            <a:extLst>
              <a:ext uri="{FF2B5EF4-FFF2-40B4-BE49-F238E27FC236}">
                <a16:creationId xmlns:a16="http://schemas.microsoft.com/office/drawing/2014/main" id="{00AE6F42-CB92-41D9-9559-C093C3ED4854}"/>
              </a:ext>
            </a:extLst>
          </p:cNvPr>
          <p:cNvSpPr/>
          <p:nvPr/>
        </p:nvSpPr>
        <p:spPr>
          <a:xfrm>
            <a:off x="3563093" y="4568248"/>
            <a:ext cx="3303947" cy="4007336"/>
          </a:xfrm>
          <a:prstGeom prst="rect">
            <a:avLst/>
          </a:prstGeom>
          <a:solidFill>
            <a:srgbClr val="FEFEFE"/>
          </a:solidFill>
          <a:ln w="762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pic>
        <p:nvPicPr>
          <p:cNvPr id="56" name="Content Placeholder 8" descr="Content Placeholder 8"/>
          <p:cNvPicPr>
            <a:picLocks noChangeAspect="1"/>
          </p:cNvPicPr>
          <p:nvPr/>
        </p:nvPicPr>
        <p:blipFill>
          <a:blip r:embed="rId3">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8" y="434978"/>
            <a:ext cx="19277121" cy="1440000"/>
          </a:xfrm>
          <a:prstGeom prst="rect">
            <a:avLst/>
          </a:prstGeom>
        </p:spPr>
        <p:txBody>
          <a:bodyPr>
            <a:normAutofit/>
          </a:bodyPr>
          <a:lstStyle/>
          <a:p>
            <a:r>
              <a:rPr lang="it-IT" dirty="0">
                <a:solidFill>
                  <a:srgbClr val="002060"/>
                </a:solidFill>
              </a:rPr>
              <a:t>The ASTRI </a:t>
            </a:r>
            <a:r>
              <a:rPr lang="it-IT" dirty="0" smtClean="0">
                <a:solidFill>
                  <a:srgbClr val="002060"/>
                </a:solidFill>
              </a:rPr>
              <a:t>Mini-Array</a:t>
            </a:r>
            <a:endParaRPr lang="it-IT" dirty="0">
              <a:solidFill>
                <a:srgbClr val="002060"/>
              </a:solidFill>
            </a:endParaRPr>
          </a:p>
        </p:txBody>
      </p:sp>
      <p:sp>
        <p:nvSpPr>
          <p:cNvPr id="24" name="Rectangle 4">
            <a:extLst>
              <a:ext uri="{FF2B5EF4-FFF2-40B4-BE49-F238E27FC236}">
                <a16:creationId xmlns:a16="http://schemas.microsoft.com/office/drawing/2014/main" id="{53BB4C4B-E089-47EA-A058-881093146891}"/>
              </a:ext>
            </a:extLst>
          </p:cNvPr>
          <p:cNvSpPr/>
          <p:nvPr/>
        </p:nvSpPr>
        <p:spPr>
          <a:xfrm>
            <a:off x="934769" y="2305758"/>
            <a:ext cx="22658159" cy="3785652"/>
          </a:xfrm>
          <a:prstGeom prst="rect">
            <a:avLst/>
          </a:prstGeom>
        </p:spPr>
        <p:txBody>
          <a:bodyPr wrap="square">
            <a:spAutoFit/>
          </a:bodyPr>
          <a:lstStyle/>
          <a:p>
            <a:pPr marL="457200" indent="-457200">
              <a:buFont typeface="Arial" panose="020B0604020202020204" pitchFamily="34" charset="0"/>
              <a:buChar char="•"/>
            </a:pPr>
            <a:r>
              <a:rPr lang="en-US" sz="3200" kern="1200" dirty="0">
                <a:solidFill>
                  <a:srgbClr val="002060"/>
                </a:solidFill>
                <a:ea typeface="+mn-ea"/>
                <a:cs typeface="+mn-cs"/>
              </a:rPr>
              <a:t>The ASTRI Mini-Array is the second </a:t>
            </a:r>
            <a:r>
              <a:rPr lang="en-US" sz="3200" kern="1200" dirty="0" smtClean="0">
                <a:solidFill>
                  <a:srgbClr val="002060"/>
                </a:solidFill>
                <a:ea typeface="+mn-ea"/>
                <a:cs typeface="+mn-cs"/>
              </a:rPr>
              <a:t>phase </a:t>
            </a:r>
            <a:r>
              <a:rPr lang="en-US" sz="3200" kern="1200" dirty="0">
                <a:solidFill>
                  <a:srgbClr val="002060"/>
                </a:solidFill>
                <a:ea typeface="+mn-ea"/>
                <a:cs typeface="+mn-cs"/>
              </a:rPr>
              <a:t>of the project whose purpose is </a:t>
            </a:r>
            <a:r>
              <a:rPr lang="en-GB" sz="3200" kern="1200" dirty="0">
                <a:solidFill>
                  <a:srgbClr val="002060"/>
                </a:solidFill>
                <a:ea typeface="+mn-ea"/>
                <a:cs typeface="+mn-cs"/>
              </a:rPr>
              <a:t>to construct, deploy and operate an array of 9 Cherenkov telescopes at the </a:t>
            </a:r>
            <a:r>
              <a:rPr lang="es-ES" sz="3200" kern="1200" dirty="0">
                <a:solidFill>
                  <a:srgbClr val="002060"/>
                </a:solidFill>
                <a:ea typeface="+mn-ea"/>
                <a:cs typeface="+mn-cs"/>
              </a:rPr>
              <a:t>Observatorio del Teide </a:t>
            </a:r>
            <a:r>
              <a:rPr lang="en-GB" sz="3200" kern="1200" dirty="0">
                <a:solidFill>
                  <a:srgbClr val="002060"/>
                </a:solidFill>
                <a:ea typeface="+mn-ea"/>
                <a:cs typeface="+mn-cs"/>
              </a:rPr>
              <a:t>in Tenerife (Spain</a:t>
            </a:r>
            <a:r>
              <a:rPr lang="en-GB" sz="3200" kern="1200" dirty="0" smtClean="0">
                <a:solidFill>
                  <a:srgbClr val="002060"/>
                </a:solidFill>
                <a:ea typeface="+mn-ea"/>
                <a:cs typeface="+mn-cs"/>
              </a:rPr>
              <a:t>), </a:t>
            </a:r>
            <a:r>
              <a:rPr lang="en-GB" sz="3200" kern="1200" dirty="0">
                <a:solidFill>
                  <a:srgbClr val="002060"/>
                </a:solidFill>
                <a:ea typeface="+mn-ea"/>
                <a:cs typeface="+mn-cs"/>
              </a:rPr>
              <a:t>in collaboration with Instituto de </a:t>
            </a:r>
            <a:r>
              <a:rPr lang="es-ES" sz="3200" kern="1200" dirty="0">
                <a:solidFill>
                  <a:srgbClr val="002060"/>
                </a:solidFill>
                <a:ea typeface="+mn-ea"/>
                <a:cs typeface="+mn-cs"/>
              </a:rPr>
              <a:t>Astrofísica</a:t>
            </a:r>
            <a:r>
              <a:rPr lang="en-GB" sz="3200" kern="1200" dirty="0">
                <a:solidFill>
                  <a:srgbClr val="002060"/>
                </a:solidFill>
                <a:ea typeface="+mn-ea"/>
                <a:cs typeface="+mn-cs"/>
              </a:rPr>
              <a:t> de Canarias </a:t>
            </a:r>
          </a:p>
          <a:p>
            <a:endParaRPr lang="en-GB" sz="1600" kern="1200" dirty="0">
              <a:solidFill>
                <a:srgbClr val="002060"/>
              </a:solidFill>
              <a:ea typeface="+mn-ea"/>
              <a:cs typeface="+mn-cs"/>
            </a:endParaRPr>
          </a:p>
          <a:p>
            <a:pPr marL="457200" indent="-457200">
              <a:buFont typeface="Arial" panose="020B0604020202020204" pitchFamily="34" charset="0"/>
              <a:buChar char="•"/>
            </a:pPr>
            <a:r>
              <a:rPr lang="en-GB" sz="3200" kern="1200" dirty="0" smtClean="0">
                <a:solidFill>
                  <a:srgbClr val="002060"/>
                </a:solidFill>
                <a:ea typeface="+mn-ea"/>
                <a:cs typeface="+mn-cs"/>
              </a:rPr>
              <a:t>The project is supported by other international partners, including </a:t>
            </a:r>
            <a:r>
              <a:rPr lang="en-GB" sz="3200" kern="1200" dirty="0">
                <a:solidFill>
                  <a:srgbClr val="002060"/>
                </a:solidFill>
                <a:ea typeface="+mn-ea"/>
                <a:cs typeface="+mn-cs"/>
              </a:rPr>
              <a:t>the University of Sao Paulo – Brazil, North-West University, Fundaciòn Galileo Galilei, </a:t>
            </a:r>
            <a:r>
              <a:rPr lang="en-GB" sz="3200" kern="1200" dirty="0" smtClean="0">
                <a:solidFill>
                  <a:srgbClr val="002060"/>
                </a:solidFill>
                <a:ea typeface="+mn-ea"/>
                <a:cs typeface="+mn-cs"/>
              </a:rPr>
              <a:t>and </a:t>
            </a:r>
            <a:r>
              <a:rPr lang="en-GB" sz="3200" kern="1200" dirty="0" err="1" smtClean="0">
                <a:solidFill>
                  <a:srgbClr val="002060"/>
                </a:solidFill>
                <a:ea typeface="+mn-ea"/>
                <a:cs typeface="+mn-cs"/>
              </a:rPr>
              <a:t>Université</a:t>
            </a:r>
            <a:r>
              <a:rPr lang="en-GB" sz="3200" kern="1200" dirty="0" smtClean="0">
                <a:solidFill>
                  <a:srgbClr val="002060"/>
                </a:solidFill>
                <a:ea typeface="+mn-ea"/>
                <a:cs typeface="+mn-cs"/>
              </a:rPr>
              <a:t> </a:t>
            </a:r>
            <a:r>
              <a:rPr lang="en-GB" sz="3200" kern="1200" dirty="0">
                <a:solidFill>
                  <a:srgbClr val="002060"/>
                </a:solidFill>
                <a:ea typeface="+mn-ea"/>
                <a:cs typeface="+mn-cs"/>
              </a:rPr>
              <a:t>de </a:t>
            </a:r>
            <a:r>
              <a:rPr lang="en-GB" sz="3200" kern="1200" dirty="0" err="1" smtClean="0">
                <a:solidFill>
                  <a:srgbClr val="002060"/>
                </a:solidFill>
                <a:ea typeface="+mn-ea"/>
                <a:cs typeface="+mn-cs"/>
              </a:rPr>
              <a:t>Geneve</a:t>
            </a:r>
            <a:endParaRPr lang="en-GB" sz="3200" kern="1200" dirty="0" smtClean="0">
              <a:solidFill>
                <a:srgbClr val="002060"/>
              </a:solidFill>
              <a:ea typeface="+mn-ea"/>
              <a:cs typeface="+mn-cs"/>
            </a:endParaRPr>
          </a:p>
          <a:p>
            <a:endParaRPr lang="en-GB" sz="1600" kern="1200" dirty="0">
              <a:solidFill>
                <a:srgbClr val="002060"/>
              </a:solidFill>
              <a:ea typeface="+mn-ea"/>
              <a:cs typeface="+mn-cs"/>
            </a:endParaRPr>
          </a:p>
          <a:p>
            <a:pPr marL="457200" indent="-457200">
              <a:buFont typeface="Arial" panose="020B0604020202020204" pitchFamily="34" charset="0"/>
              <a:buChar char="•"/>
            </a:pPr>
            <a:r>
              <a:rPr lang="en-US" sz="3200" dirty="0" smtClean="0">
                <a:solidFill>
                  <a:srgbClr val="002060"/>
                </a:solidFill>
              </a:rPr>
              <a:t>All 9 </a:t>
            </a:r>
            <a:r>
              <a:rPr lang="en-US" sz="3200" dirty="0">
                <a:solidFill>
                  <a:srgbClr val="002060"/>
                </a:solidFill>
              </a:rPr>
              <a:t>telescope structures </a:t>
            </a:r>
            <a:r>
              <a:rPr lang="en-US" sz="3200" dirty="0" smtClean="0">
                <a:solidFill>
                  <a:srgbClr val="002060"/>
                </a:solidFill>
              </a:rPr>
              <a:t>are already installed</a:t>
            </a:r>
          </a:p>
          <a:p>
            <a:endParaRPr lang="en-US" sz="1600" dirty="0" smtClean="0">
              <a:solidFill>
                <a:srgbClr val="002060"/>
              </a:solidFill>
            </a:endParaRPr>
          </a:p>
          <a:p>
            <a:pPr marL="457200" indent="-457200">
              <a:buFont typeface="Arial" panose="020B0604020202020204" pitchFamily="34" charset="0"/>
              <a:buChar char="•"/>
            </a:pPr>
            <a:r>
              <a:rPr lang="en-US" sz="3200" dirty="0" smtClean="0">
                <a:solidFill>
                  <a:srgbClr val="002060"/>
                </a:solidFill>
              </a:rPr>
              <a:t>3 cameras are currently operational and collecting </a:t>
            </a:r>
            <a:r>
              <a:rPr lang="en-US" sz="3200" dirty="0">
                <a:solidFill>
                  <a:srgbClr val="002060"/>
                </a:solidFill>
              </a:rPr>
              <a:t>Cherenkov </a:t>
            </a:r>
            <a:r>
              <a:rPr lang="en-US" sz="3200" dirty="0" smtClean="0">
                <a:solidFill>
                  <a:srgbClr val="002060"/>
                </a:solidFill>
              </a:rPr>
              <a:t>events</a:t>
            </a:r>
            <a:endParaRPr lang="en-GB" sz="3200" kern="1200" dirty="0">
              <a:solidFill>
                <a:srgbClr val="002060"/>
              </a:solidFill>
            </a:endParaRPr>
          </a:p>
        </p:txBody>
      </p:sp>
      <p:sp>
        <p:nvSpPr>
          <p:cNvPr id="2" name="Slide Number Placeholder 1">
            <a:extLst>
              <a:ext uri="{FF2B5EF4-FFF2-40B4-BE49-F238E27FC236}">
                <a16:creationId xmlns:a16="http://schemas.microsoft.com/office/drawing/2014/main" id="{564E5C60-B600-4A3A-9E00-3A950F80D935}"/>
              </a:ext>
            </a:extLst>
          </p:cNvPr>
          <p:cNvSpPr>
            <a:spLocks noGrp="1"/>
          </p:cNvSpPr>
          <p:nvPr>
            <p:ph type="sldNum" sz="quarter" idx="2"/>
          </p:nvPr>
        </p:nvSpPr>
        <p:spPr>
          <a:xfrm>
            <a:off x="23172966" y="13119730"/>
            <a:ext cx="504548" cy="483911"/>
          </a:xfrm>
        </p:spPr>
        <p:txBody>
          <a:bodyPr/>
          <a:lstStyle/>
          <a:p>
            <a:fld id="{86CB4B4D-7CA3-9044-876B-883B54F8677D}" type="slidenum">
              <a:rPr lang="it-IT" smtClean="0"/>
              <a:t>5</a:t>
            </a:fld>
            <a:endParaRPr lang="it-IT" dirty="0"/>
          </a:p>
        </p:txBody>
      </p:sp>
      <p:sp>
        <p:nvSpPr>
          <p:cNvPr id="23" name="Footer Placeholder 3">
            <a:extLst>
              <a:ext uri="{FF2B5EF4-FFF2-40B4-BE49-F238E27FC236}">
                <a16:creationId xmlns:a16="http://schemas.microsoft.com/office/drawing/2014/main" id="{B7F965CA-E3F0-4C98-BC75-72DE40630330}"/>
              </a:ext>
            </a:extLst>
          </p:cNvPr>
          <p:cNvSpPr txBox="1">
            <a:spLocks noGrp="1"/>
          </p:cNvSpPr>
          <p:nvPr>
            <p:ph type="body" sz="quarter" idx="21"/>
          </p:nvPr>
        </p:nvSpPr>
        <p:spPr>
          <a:xfrm>
            <a:off x="3430886" y="12949924"/>
            <a:ext cx="17666243" cy="923328"/>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grpSp>
        <p:nvGrpSpPr>
          <p:cNvPr id="11" name="Gruppo 10">
            <a:extLst>
              <a:ext uri="{FF2B5EF4-FFF2-40B4-BE49-F238E27FC236}">
                <a16:creationId xmlns:a16="http://schemas.microsoft.com/office/drawing/2014/main" id="{04F08C6D-0C6A-4531-A94D-5DDCB50E3E72}"/>
              </a:ext>
            </a:extLst>
          </p:cNvPr>
          <p:cNvGrpSpPr/>
          <p:nvPr/>
        </p:nvGrpSpPr>
        <p:grpSpPr>
          <a:xfrm>
            <a:off x="927865" y="6312537"/>
            <a:ext cx="11952936" cy="6754947"/>
            <a:chOff x="934928" y="6312537"/>
            <a:chExt cx="11952936" cy="6754947"/>
          </a:xfrm>
        </p:grpSpPr>
        <p:pic>
          <p:nvPicPr>
            <p:cNvPr id="10" name="Immagine 9">
              <a:extLst>
                <a:ext uri="{FF2B5EF4-FFF2-40B4-BE49-F238E27FC236}">
                  <a16:creationId xmlns:a16="http://schemas.microsoft.com/office/drawing/2014/main" id="{FCF08BF5-F33C-4A9A-A8FD-B6859BC8F916}"/>
                </a:ext>
              </a:extLst>
            </p:cNvPr>
            <p:cNvPicPr>
              <a:picLocks noChangeAspect="1"/>
            </p:cNvPicPr>
            <p:nvPr/>
          </p:nvPicPr>
          <p:blipFill>
            <a:blip r:embed="rId4"/>
            <a:stretch>
              <a:fillRect/>
            </a:stretch>
          </p:blipFill>
          <p:spPr>
            <a:xfrm>
              <a:off x="934928" y="6312537"/>
              <a:ext cx="11952936" cy="6754947"/>
            </a:xfrm>
            <a:prstGeom prst="rect">
              <a:avLst/>
            </a:prstGeom>
          </p:spPr>
        </p:pic>
        <p:sp>
          <p:nvSpPr>
            <p:cNvPr id="29" name="TextBox 28">
              <a:extLst>
                <a:ext uri="{FF2B5EF4-FFF2-40B4-BE49-F238E27FC236}">
                  <a16:creationId xmlns:a16="http://schemas.microsoft.com/office/drawing/2014/main" id="{77EB8DFB-5D7C-44E6-8C6C-19DA5E399096}"/>
                </a:ext>
              </a:extLst>
            </p:cNvPr>
            <p:cNvSpPr txBox="1"/>
            <p:nvPr/>
          </p:nvSpPr>
          <p:spPr>
            <a:xfrm>
              <a:off x="959327" y="6340845"/>
              <a:ext cx="920443" cy="492440"/>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b="1" dirty="0">
                  <a:solidFill>
                    <a:srgbClr val="FFC000"/>
                  </a:solidFill>
                </a:rPr>
                <a:t>ASTR 1</a:t>
              </a:r>
              <a:endParaRPr kumimoji="0" lang="it-IT" sz="2000" b="1" i="0" u="none" strike="noStrike" cap="none" spc="0" normalizeH="0" baseline="0" dirty="0">
                <a:ln>
                  <a:noFill/>
                </a:ln>
                <a:solidFill>
                  <a:srgbClr val="FFC000"/>
                </a:solidFill>
                <a:effectLst/>
                <a:uFillTx/>
                <a:sym typeface="Calibri"/>
              </a:endParaRPr>
            </a:p>
          </p:txBody>
        </p:sp>
        <p:sp>
          <p:nvSpPr>
            <p:cNvPr id="19" name="TextBox 18">
              <a:extLst>
                <a:ext uri="{FF2B5EF4-FFF2-40B4-BE49-F238E27FC236}">
                  <a16:creationId xmlns:a16="http://schemas.microsoft.com/office/drawing/2014/main" id="{74DA93DF-B64B-483C-A16C-B7DDC80047E2}"/>
                </a:ext>
              </a:extLst>
            </p:cNvPr>
            <p:cNvSpPr txBox="1"/>
            <p:nvPr/>
          </p:nvSpPr>
          <p:spPr>
            <a:xfrm>
              <a:off x="8930584" y="6338029"/>
              <a:ext cx="989371" cy="492440"/>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b="1" dirty="0">
                  <a:solidFill>
                    <a:srgbClr val="FFC000"/>
                  </a:solidFill>
                </a:rPr>
                <a:t>ASTRI 3</a:t>
              </a:r>
              <a:endParaRPr kumimoji="0" lang="it-IT" sz="2000" b="1" i="0" u="none" strike="noStrike" cap="none" spc="0" normalizeH="0" baseline="0" dirty="0">
                <a:ln>
                  <a:noFill/>
                </a:ln>
                <a:solidFill>
                  <a:srgbClr val="FFC000"/>
                </a:solidFill>
                <a:effectLst/>
                <a:uFillTx/>
                <a:sym typeface="Calibri"/>
              </a:endParaRPr>
            </a:p>
          </p:txBody>
        </p:sp>
        <p:sp>
          <p:nvSpPr>
            <p:cNvPr id="25" name="TextBox 18">
              <a:extLst>
                <a:ext uri="{FF2B5EF4-FFF2-40B4-BE49-F238E27FC236}">
                  <a16:creationId xmlns:a16="http://schemas.microsoft.com/office/drawing/2014/main" id="{34338183-A25C-4003-A9BA-EC7862A962AA}"/>
                </a:ext>
              </a:extLst>
            </p:cNvPr>
            <p:cNvSpPr txBox="1"/>
            <p:nvPr/>
          </p:nvSpPr>
          <p:spPr>
            <a:xfrm>
              <a:off x="5055800" y="6365560"/>
              <a:ext cx="989371" cy="492440"/>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b="1" dirty="0">
                  <a:solidFill>
                    <a:srgbClr val="FFC000"/>
                  </a:solidFill>
                </a:rPr>
                <a:t>ASTRI 2</a:t>
              </a:r>
              <a:endParaRPr kumimoji="0" lang="it-IT" sz="2000" b="1" i="0" u="none" strike="noStrike" cap="none" spc="0" normalizeH="0" baseline="0" dirty="0">
                <a:ln>
                  <a:noFill/>
                </a:ln>
                <a:solidFill>
                  <a:srgbClr val="FFC000"/>
                </a:solidFill>
                <a:effectLst/>
                <a:uFillTx/>
                <a:sym typeface="Calibri"/>
              </a:endParaRPr>
            </a:p>
          </p:txBody>
        </p:sp>
      </p:grpSp>
    </p:spTree>
    <p:extLst>
      <p:ext uri="{BB962C8B-B14F-4D97-AF65-F5344CB8AC3E}">
        <p14:creationId xmlns:p14="http://schemas.microsoft.com/office/powerpoint/2010/main" val="182995107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8" name="Slide Number"/>
          <p:cNvSpPr txBox="1">
            <a:spLocks noGrp="1"/>
          </p:cNvSpPr>
          <p:nvPr>
            <p:ph type="sldNum" sz="quarter" idx="2"/>
          </p:nvPr>
        </p:nvSpPr>
        <p:spPr>
          <a:xfrm>
            <a:off x="23373536" y="12835877"/>
            <a:ext cx="350065" cy="48391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
        <p:nvSpPr>
          <p:cNvPr id="41" name="Title 1">
            <a:extLst>
              <a:ext uri="{FF2B5EF4-FFF2-40B4-BE49-F238E27FC236}">
                <a16:creationId xmlns:a16="http://schemas.microsoft.com/office/drawing/2014/main" id="{09528C88-5070-48D3-A16E-4BF90536DD68}"/>
              </a:ext>
            </a:extLst>
          </p:cNvPr>
          <p:cNvSpPr txBox="1">
            <a:spLocks/>
          </p:cNvSpPr>
          <p:nvPr/>
        </p:nvSpPr>
        <p:spPr>
          <a:xfrm>
            <a:off x="934928" y="398199"/>
            <a:ext cx="19277121" cy="1440000"/>
          </a:xfrm>
          <a:prstGeom prst="rect">
            <a:avLst/>
          </a:prstGeom>
          <a:ln w="25400">
            <a:miter lim="400000"/>
          </a:ln>
          <a:extLst>
            <a:ext uri="{C572A759-6A51-4108-AA02-DFA0A04FC94B}">
              <ma14:wrappingTextBoxFlag xmlns:ma14="http://schemas.microsoft.com/office/mac/drawingml/2011/main" xmlns="" val="1"/>
            </a:ext>
          </a:extLst>
        </p:spPr>
        <p:txBody>
          <a:bodyPr tIns="91439" bIns="91439" anchor="ctr">
            <a:normAutofit/>
          </a:bodyPr>
          <a:lstStyle>
            <a:lvl1pPr marL="0" marR="0" indent="0" algn="l" defTabSz="1828754" rtl="0" latinLnBrk="0">
              <a:lnSpc>
                <a:spcPct val="100000"/>
              </a:lnSpc>
              <a:spcBef>
                <a:spcPts val="0"/>
              </a:spcBef>
              <a:spcAft>
                <a:spcPts val="0"/>
              </a:spcAft>
              <a:buClrTx/>
              <a:buSzTx/>
              <a:buFontTx/>
              <a:buNone/>
              <a:tabLst/>
              <a:defRPr sz="7200" b="1" i="0" u="none" strike="noStrike" cap="none" spc="0" baseline="0">
                <a:solidFill>
                  <a:srgbClr val="00204E"/>
                </a:solidFill>
                <a:uFillTx/>
                <a:latin typeface="Fira Sans"/>
                <a:ea typeface="Fira Sans"/>
                <a:cs typeface="Fira Sans"/>
                <a:sym typeface="Fira Sans"/>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pPr hangingPunct="1"/>
            <a:r>
              <a:rPr lang="en-US" dirty="0"/>
              <a:t>ASTRI Camera – 3D Exploded View</a:t>
            </a:r>
          </a:p>
        </p:txBody>
      </p:sp>
      <p:sp>
        <p:nvSpPr>
          <p:cNvPr id="44" name="Text Placeholder 7">
            <a:extLst>
              <a:ext uri="{FF2B5EF4-FFF2-40B4-BE49-F238E27FC236}">
                <a16:creationId xmlns:a16="http://schemas.microsoft.com/office/drawing/2014/main" id="{5E8570B0-450E-40BA-8DB3-6A23A2C086A3}"/>
              </a:ext>
            </a:extLst>
          </p:cNvPr>
          <p:cNvSpPr>
            <a:spLocks noGrp="1"/>
          </p:cNvSpPr>
          <p:nvPr>
            <p:ph type="body" sz="quarter" idx="21"/>
          </p:nvPr>
        </p:nvSpPr>
        <p:spPr>
          <a:xfrm>
            <a:off x="-18" y="12800835"/>
            <a:ext cx="24384018"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grpSp>
        <p:nvGrpSpPr>
          <p:cNvPr id="113" name="Group 112">
            <a:extLst>
              <a:ext uri="{FF2B5EF4-FFF2-40B4-BE49-F238E27FC236}">
                <a16:creationId xmlns:a16="http://schemas.microsoft.com/office/drawing/2014/main" id="{F7B4BE6B-CC4A-440C-915A-9013CB9DE3FA}"/>
              </a:ext>
            </a:extLst>
          </p:cNvPr>
          <p:cNvGrpSpPr/>
          <p:nvPr/>
        </p:nvGrpSpPr>
        <p:grpSpPr>
          <a:xfrm>
            <a:off x="2800184" y="2492347"/>
            <a:ext cx="17615971" cy="10100944"/>
            <a:chOff x="2800184" y="2492347"/>
            <a:chExt cx="17615971" cy="10100944"/>
          </a:xfrm>
        </p:grpSpPr>
        <p:pic>
          <p:nvPicPr>
            <p:cNvPr id="4" name="Picture 3">
              <a:extLst>
                <a:ext uri="{FF2B5EF4-FFF2-40B4-BE49-F238E27FC236}">
                  <a16:creationId xmlns:a16="http://schemas.microsoft.com/office/drawing/2014/main" id="{989B9A10-5C7E-4B04-A8D2-F7EBEB907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3454" y="2492347"/>
              <a:ext cx="16237807" cy="10100944"/>
            </a:xfrm>
            <a:prstGeom prst="rect">
              <a:avLst/>
            </a:prstGeom>
          </p:spPr>
        </p:pic>
        <p:sp>
          <p:nvSpPr>
            <p:cNvPr id="9" name="TextBox 8">
              <a:extLst>
                <a:ext uri="{FF2B5EF4-FFF2-40B4-BE49-F238E27FC236}">
                  <a16:creationId xmlns:a16="http://schemas.microsoft.com/office/drawing/2014/main" id="{4804F4D1-4E64-4E6D-BEAE-240F1FAC224D}"/>
                </a:ext>
              </a:extLst>
            </p:cNvPr>
            <p:cNvSpPr txBox="1"/>
            <p:nvPr/>
          </p:nvSpPr>
          <p:spPr>
            <a:xfrm>
              <a:off x="4648447" y="2889471"/>
              <a:ext cx="841895"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Lids</a:t>
              </a:r>
            </a:p>
          </p:txBody>
        </p:sp>
        <p:sp>
          <p:nvSpPr>
            <p:cNvPr id="21" name="TextBox 20">
              <a:extLst>
                <a:ext uri="{FF2B5EF4-FFF2-40B4-BE49-F238E27FC236}">
                  <a16:creationId xmlns:a16="http://schemas.microsoft.com/office/drawing/2014/main" id="{6C84D9A7-A31E-4CC5-8B42-AF8D8C095211}"/>
                </a:ext>
              </a:extLst>
            </p:cNvPr>
            <p:cNvSpPr txBox="1"/>
            <p:nvPr/>
          </p:nvSpPr>
          <p:spPr>
            <a:xfrm>
              <a:off x="17001439" y="3037499"/>
              <a:ext cx="2472150"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Optical Filter</a:t>
              </a:r>
              <a:endParaRPr kumimoji="0" lang="it-IT" sz="3200" b="1" i="0" u="none" strike="noStrike" cap="none" spc="0" normalizeH="0" baseline="0" dirty="0">
                <a:ln>
                  <a:noFill/>
                </a:ln>
                <a:solidFill>
                  <a:srgbClr val="FFC000"/>
                </a:solidFill>
                <a:effectLst/>
                <a:uFillTx/>
                <a:sym typeface="Calibri"/>
              </a:endParaRPr>
            </a:p>
          </p:txBody>
        </p:sp>
        <p:sp>
          <p:nvSpPr>
            <p:cNvPr id="22" name="TextBox 21">
              <a:extLst>
                <a:ext uri="{FF2B5EF4-FFF2-40B4-BE49-F238E27FC236}">
                  <a16:creationId xmlns:a16="http://schemas.microsoft.com/office/drawing/2014/main" id="{04AF0960-22FA-48AD-8E3E-CBB87BB885F0}"/>
                </a:ext>
              </a:extLst>
            </p:cNvPr>
            <p:cNvSpPr txBox="1"/>
            <p:nvPr/>
          </p:nvSpPr>
          <p:spPr>
            <a:xfrm>
              <a:off x="4459292" y="4070935"/>
              <a:ext cx="1220204"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SiPMs</a:t>
              </a:r>
            </a:p>
          </p:txBody>
        </p:sp>
        <p:sp>
          <p:nvSpPr>
            <p:cNvPr id="23" name="TextBox 22">
              <a:extLst>
                <a:ext uri="{FF2B5EF4-FFF2-40B4-BE49-F238E27FC236}">
                  <a16:creationId xmlns:a16="http://schemas.microsoft.com/office/drawing/2014/main" id="{33696266-6532-465D-8A5E-3AB484212A88}"/>
                </a:ext>
              </a:extLst>
            </p:cNvPr>
            <p:cNvSpPr txBox="1"/>
            <p:nvPr/>
          </p:nvSpPr>
          <p:spPr>
            <a:xfrm>
              <a:off x="3166470" y="5252399"/>
              <a:ext cx="3805848"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Front-End Electronics</a:t>
              </a:r>
              <a:endParaRPr kumimoji="0" lang="it-IT" sz="3200" b="1" i="0" u="none" strike="noStrike" cap="none" spc="0" normalizeH="0" baseline="0" dirty="0">
                <a:ln>
                  <a:noFill/>
                </a:ln>
                <a:solidFill>
                  <a:srgbClr val="FFC000"/>
                </a:solidFill>
                <a:effectLst/>
                <a:uFillTx/>
                <a:sym typeface="Calibri"/>
              </a:endParaRPr>
            </a:p>
          </p:txBody>
        </p:sp>
        <p:sp>
          <p:nvSpPr>
            <p:cNvPr id="24" name="TextBox 23">
              <a:extLst>
                <a:ext uri="{FF2B5EF4-FFF2-40B4-BE49-F238E27FC236}">
                  <a16:creationId xmlns:a16="http://schemas.microsoft.com/office/drawing/2014/main" id="{666FAC53-4C90-4F2D-BA4F-31DEEC55B4A1}"/>
                </a:ext>
              </a:extLst>
            </p:cNvPr>
            <p:cNvSpPr txBox="1"/>
            <p:nvPr/>
          </p:nvSpPr>
          <p:spPr>
            <a:xfrm>
              <a:off x="3224980" y="6433863"/>
              <a:ext cx="3688828"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Back-End Electronics</a:t>
              </a:r>
              <a:endParaRPr kumimoji="0" lang="it-IT" sz="3200" b="1" i="0" u="none" strike="noStrike" cap="none" spc="0" normalizeH="0" baseline="0" dirty="0">
                <a:ln>
                  <a:noFill/>
                </a:ln>
                <a:solidFill>
                  <a:srgbClr val="FFC000"/>
                </a:solidFill>
                <a:effectLst/>
                <a:uFillTx/>
                <a:sym typeface="Calibri"/>
              </a:endParaRPr>
            </a:p>
          </p:txBody>
        </p:sp>
        <p:sp>
          <p:nvSpPr>
            <p:cNvPr id="25" name="TextBox 24">
              <a:extLst>
                <a:ext uri="{FF2B5EF4-FFF2-40B4-BE49-F238E27FC236}">
                  <a16:creationId xmlns:a16="http://schemas.microsoft.com/office/drawing/2014/main" id="{89D7E226-1F88-4A4E-87B3-A2B09864C0F7}"/>
                </a:ext>
              </a:extLst>
            </p:cNvPr>
            <p:cNvSpPr txBox="1"/>
            <p:nvPr/>
          </p:nvSpPr>
          <p:spPr>
            <a:xfrm>
              <a:off x="16058874" y="6919316"/>
              <a:ext cx="4357281"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Voltage Distribution Box</a:t>
              </a:r>
            </a:p>
          </p:txBody>
        </p:sp>
        <p:sp>
          <p:nvSpPr>
            <p:cNvPr id="26" name="TextBox 25">
              <a:extLst>
                <a:ext uri="{FF2B5EF4-FFF2-40B4-BE49-F238E27FC236}">
                  <a16:creationId xmlns:a16="http://schemas.microsoft.com/office/drawing/2014/main" id="{F9F3A852-EE4A-4D96-B9D0-2C7F234DF29B}"/>
                </a:ext>
              </a:extLst>
            </p:cNvPr>
            <p:cNvSpPr txBox="1"/>
            <p:nvPr/>
          </p:nvSpPr>
          <p:spPr>
            <a:xfrm>
              <a:off x="3148837" y="7615327"/>
              <a:ext cx="3841114"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Lid</a:t>
              </a:r>
              <a:r>
                <a:rPr kumimoji="0" lang="it-IT" sz="3200" b="1" i="0" u="none" strike="noStrike" cap="none" spc="0" normalizeH="0" baseline="0" dirty="0">
                  <a:ln>
                    <a:noFill/>
                  </a:ln>
                  <a:solidFill>
                    <a:srgbClr val="FFFF00"/>
                  </a:solidFill>
                  <a:effectLst/>
                  <a:uFillTx/>
                  <a:latin typeface="+mj-lt"/>
                  <a:ea typeface="+mj-ea"/>
                  <a:cs typeface="+mj-cs"/>
                  <a:sym typeface="Calibri"/>
                </a:rPr>
                <a:t> </a:t>
              </a:r>
              <a:r>
                <a:rPr kumimoji="0" lang="it-IT" sz="3200" b="1" i="0" u="none" strike="noStrike" cap="none" spc="0" normalizeH="0" baseline="0" dirty="0">
                  <a:ln>
                    <a:noFill/>
                  </a:ln>
                  <a:solidFill>
                    <a:srgbClr val="FFC000"/>
                  </a:solidFill>
                  <a:effectLst/>
                  <a:uFillTx/>
                  <a:latin typeface="+mj-lt"/>
                  <a:ea typeface="+mj-ea"/>
                  <a:cs typeface="+mj-cs"/>
                  <a:sym typeface="Calibri"/>
                </a:rPr>
                <a:t>Motor</a:t>
              </a:r>
              <a:r>
                <a:rPr kumimoji="0" lang="it-IT" sz="3200" b="1" i="0" u="none" strike="noStrike" cap="none" spc="0" normalizeH="0" baseline="0" dirty="0">
                  <a:ln>
                    <a:noFill/>
                  </a:ln>
                  <a:solidFill>
                    <a:srgbClr val="FFFF00"/>
                  </a:solidFill>
                  <a:effectLst/>
                  <a:uFillTx/>
                  <a:latin typeface="+mj-lt"/>
                  <a:ea typeface="+mj-ea"/>
                  <a:cs typeface="+mj-cs"/>
                  <a:sym typeface="Calibri"/>
                </a:rPr>
                <a:t> </a:t>
              </a:r>
              <a:r>
                <a:rPr kumimoji="0" lang="it-IT" sz="3200" b="1" i="0" u="none" strike="noStrike" cap="none" spc="0" normalizeH="0" baseline="0" dirty="0">
                  <a:ln>
                    <a:noFill/>
                  </a:ln>
                  <a:solidFill>
                    <a:srgbClr val="FFC000"/>
                  </a:solidFill>
                  <a:effectLst/>
                  <a:uFillTx/>
                  <a:latin typeface="+mj-lt"/>
                  <a:ea typeface="+mj-ea"/>
                  <a:cs typeface="+mj-cs"/>
                  <a:sym typeface="Calibri"/>
                </a:rPr>
                <a:t>Controllers</a:t>
              </a:r>
            </a:p>
          </p:txBody>
        </p:sp>
        <p:sp>
          <p:nvSpPr>
            <p:cNvPr id="27" name="TextBox 26">
              <a:extLst>
                <a:ext uri="{FF2B5EF4-FFF2-40B4-BE49-F238E27FC236}">
                  <a16:creationId xmlns:a16="http://schemas.microsoft.com/office/drawing/2014/main" id="{84AEF42A-D03B-49D8-8C54-07DA8B2EF27F}"/>
                </a:ext>
              </a:extLst>
            </p:cNvPr>
            <p:cNvSpPr txBox="1"/>
            <p:nvPr/>
          </p:nvSpPr>
          <p:spPr>
            <a:xfrm>
              <a:off x="17317231" y="5625377"/>
              <a:ext cx="1840566"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Heatsinks</a:t>
              </a:r>
            </a:p>
          </p:txBody>
        </p:sp>
        <p:sp>
          <p:nvSpPr>
            <p:cNvPr id="28" name="TextBox 27">
              <a:extLst>
                <a:ext uri="{FF2B5EF4-FFF2-40B4-BE49-F238E27FC236}">
                  <a16:creationId xmlns:a16="http://schemas.microsoft.com/office/drawing/2014/main" id="{11A98F69-FE21-44F8-BF16-5056CA84F7B6}"/>
                </a:ext>
              </a:extLst>
            </p:cNvPr>
            <p:cNvSpPr txBox="1"/>
            <p:nvPr/>
          </p:nvSpPr>
          <p:spPr>
            <a:xfrm>
              <a:off x="17142504" y="4331438"/>
              <a:ext cx="2190021"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Peltier Cells</a:t>
              </a:r>
            </a:p>
          </p:txBody>
        </p:sp>
        <p:sp>
          <p:nvSpPr>
            <p:cNvPr id="31" name="TextBox 30">
              <a:extLst>
                <a:ext uri="{FF2B5EF4-FFF2-40B4-BE49-F238E27FC236}">
                  <a16:creationId xmlns:a16="http://schemas.microsoft.com/office/drawing/2014/main" id="{1BFB444E-7762-4884-97AD-8955A6AFC59D}"/>
                </a:ext>
              </a:extLst>
            </p:cNvPr>
            <p:cNvSpPr txBox="1"/>
            <p:nvPr/>
          </p:nvSpPr>
          <p:spPr>
            <a:xfrm>
              <a:off x="17140099" y="10801136"/>
              <a:ext cx="2194830"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Basket Fans</a:t>
              </a:r>
            </a:p>
          </p:txBody>
        </p:sp>
        <p:sp>
          <p:nvSpPr>
            <p:cNvPr id="34" name="TextBox 33">
              <a:extLst>
                <a:ext uri="{FF2B5EF4-FFF2-40B4-BE49-F238E27FC236}">
                  <a16:creationId xmlns:a16="http://schemas.microsoft.com/office/drawing/2014/main" id="{7464C09D-E839-4C7D-8F8B-E3AE180CFA67}"/>
                </a:ext>
              </a:extLst>
            </p:cNvPr>
            <p:cNvSpPr txBox="1"/>
            <p:nvPr/>
          </p:nvSpPr>
          <p:spPr>
            <a:xfrm>
              <a:off x="3854158" y="9978255"/>
              <a:ext cx="2430472"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Basket Doors</a:t>
              </a:r>
              <a:endParaRPr kumimoji="0" lang="it-IT" sz="3200" b="1" i="0" u="none" strike="noStrike" cap="none" spc="0" normalizeH="0" baseline="0" dirty="0">
                <a:ln>
                  <a:noFill/>
                </a:ln>
                <a:solidFill>
                  <a:srgbClr val="FFC000"/>
                </a:solidFill>
                <a:effectLst/>
                <a:uFillTx/>
                <a:sym typeface="Calibri"/>
              </a:endParaRPr>
            </a:p>
          </p:txBody>
        </p:sp>
        <p:sp>
          <p:nvSpPr>
            <p:cNvPr id="36" name="TextBox 35">
              <a:extLst>
                <a:ext uri="{FF2B5EF4-FFF2-40B4-BE49-F238E27FC236}">
                  <a16:creationId xmlns:a16="http://schemas.microsoft.com/office/drawing/2014/main" id="{854ECBE2-95CE-4C23-AB07-F603B9F00271}"/>
                </a:ext>
              </a:extLst>
            </p:cNvPr>
            <p:cNvSpPr txBox="1"/>
            <p:nvPr/>
          </p:nvSpPr>
          <p:spPr>
            <a:xfrm>
              <a:off x="3205744" y="8796791"/>
              <a:ext cx="3727300"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Outlet Heatsink Fans</a:t>
              </a:r>
              <a:endParaRPr kumimoji="0" lang="it-IT" sz="3200" b="1" i="0" u="none" strike="noStrike" cap="none" spc="0" normalizeH="0" baseline="0" dirty="0">
                <a:ln>
                  <a:noFill/>
                </a:ln>
                <a:solidFill>
                  <a:srgbClr val="FFC000"/>
                </a:solidFill>
                <a:effectLst/>
                <a:uFillTx/>
                <a:sym typeface="Calibri"/>
              </a:endParaRPr>
            </a:p>
          </p:txBody>
        </p:sp>
        <p:sp>
          <p:nvSpPr>
            <p:cNvPr id="37" name="TextBox 36">
              <a:extLst>
                <a:ext uri="{FF2B5EF4-FFF2-40B4-BE49-F238E27FC236}">
                  <a16:creationId xmlns:a16="http://schemas.microsoft.com/office/drawing/2014/main" id="{08AB3FC6-EDEA-4E30-B15B-98A45BBCEDA0}"/>
                </a:ext>
              </a:extLst>
            </p:cNvPr>
            <p:cNvSpPr txBox="1"/>
            <p:nvPr/>
          </p:nvSpPr>
          <p:spPr>
            <a:xfrm>
              <a:off x="16529355" y="9507194"/>
              <a:ext cx="3416318"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Inlet Heatsink Fans</a:t>
              </a:r>
              <a:endParaRPr kumimoji="0" lang="it-IT" sz="3200" b="1" i="0" u="none" strike="noStrike" cap="none" spc="0" normalizeH="0" baseline="0" dirty="0">
                <a:ln>
                  <a:noFill/>
                </a:ln>
                <a:solidFill>
                  <a:srgbClr val="FFC000"/>
                </a:solidFill>
                <a:effectLst/>
                <a:uFillTx/>
                <a:sym typeface="Calibri"/>
              </a:endParaRPr>
            </a:p>
          </p:txBody>
        </p:sp>
        <p:sp>
          <p:nvSpPr>
            <p:cNvPr id="38" name="TextBox 37">
              <a:extLst>
                <a:ext uri="{FF2B5EF4-FFF2-40B4-BE49-F238E27FC236}">
                  <a16:creationId xmlns:a16="http://schemas.microsoft.com/office/drawing/2014/main" id="{F8083591-71FA-4F23-80F1-9A416F45712A}"/>
                </a:ext>
              </a:extLst>
            </p:cNvPr>
            <p:cNvSpPr txBox="1"/>
            <p:nvPr/>
          </p:nvSpPr>
          <p:spPr>
            <a:xfrm>
              <a:off x="2800184" y="11159719"/>
              <a:ext cx="4538420" cy="677106"/>
            </a:xfrm>
            <a:prstGeom prst="rect">
              <a:avLst/>
            </a:prstGeom>
            <a:solidFill>
              <a:srgbClr val="002060"/>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FFC000"/>
                  </a:solidFill>
                  <a:effectLst/>
                  <a:uFillTx/>
                  <a:latin typeface="+mj-lt"/>
                  <a:ea typeface="+mj-ea"/>
                  <a:cs typeface="+mj-cs"/>
                  <a:sym typeface="Calibri"/>
                </a:rPr>
                <a:t>Power</a:t>
              </a:r>
              <a:r>
                <a:rPr kumimoji="0" lang="it-IT" sz="3200" b="1" i="0" u="none" strike="noStrike" cap="none" spc="0" normalizeH="0" baseline="0" dirty="0">
                  <a:ln>
                    <a:noFill/>
                  </a:ln>
                  <a:solidFill>
                    <a:srgbClr val="FFFF00"/>
                  </a:solidFill>
                  <a:effectLst/>
                  <a:uFillTx/>
                  <a:latin typeface="+mj-lt"/>
                  <a:ea typeface="+mj-ea"/>
                  <a:cs typeface="+mj-cs"/>
                  <a:sym typeface="Calibri"/>
                </a:rPr>
                <a:t> </a:t>
              </a:r>
              <a:r>
                <a:rPr kumimoji="0" lang="it-IT" sz="3200" b="1" i="0" u="none" strike="noStrike" cap="none" spc="0" normalizeH="0" baseline="0" dirty="0">
                  <a:ln>
                    <a:noFill/>
                  </a:ln>
                  <a:solidFill>
                    <a:srgbClr val="FFC000"/>
                  </a:solidFill>
                  <a:effectLst/>
                  <a:uFillTx/>
                  <a:latin typeface="+mj-lt"/>
                  <a:ea typeface="+mj-ea"/>
                  <a:cs typeface="+mj-cs"/>
                  <a:sym typeface="Calibri"/>
                </a:rPr>
                <a:t>&amp; Data connectors</a:t>
              </a:r>
            </a:p>
          </p:txBody>
        </p:sp>
        <p:cxnSp>
          <p:nvCxnSpPr>
            <p:cNvPr id="11" name="Straight Arrow Connector 10">
              <a:extLst>
                <a:ext uri="{FF2B5EF4-FFF2-40B4-BE49-F238E27FC236}">
                  <a16:creationId xmlns:a16="http://schemas.microsoft.com/office/drawing/2014/main" id="{20C79817-0569-465F-82A2-1C1280F6B50C}"/>
                </a:ext>
              </a:extLst>
            </p:cNvPr>
            <p:cNvCxnSpPr>
              <a:cxnSpLocks/>
              <a:stCxn id="9" idx="3"/>
            </p:cNvCxnSpPr>
            <p:nvPr/>
          </p:nvCxnSpPr>
          <p:spPr>
            <a:xfrm>
              <a:off x="5490342" y="3228024"/>
              <a:ext cx="3305700" cy="0"/>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40" name="Straight Arrow Connector 39">
              <a:extLst>
                <a:ext uri="{FF2B5EF4-FFF2-40B4-BE49-F238E27FC236}">
                  <a16:creationId xmlns:a16="http://schemas.microsoft.com/office/drawing/2014/main" id="{671ACF50-11D6-4198-B8BA-C3C4B4562567}"/>
                </a:ext>
              </a:extLst>
            </p:cNvPr>
            <p:cNvCxnSpPr>
              <a:cxnSpLocks/>
            </p:cNvCxnSpPr>
            <p:nvPr/>
          </p:nvCxnSpPr>
          <p:spPr>
            <a:xfrm>
              <a:off x="5679496" y="4424257"/>
              <a:ext cx="4953439" cy="555094"/>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46" name="Straight Arrow Connector 45">
              <a:extLst>
                <a:ext uri="{FF2B5EF4-FFF2-40B4-BE49-F238E27FC236}">
                  <a16:creationId xmlns:a16="http://schemas.microsoft.com/office/drawing/2014/main" id="{1E6C8A75-EBF4-4B8D-967B-C8612B5E93E8}"/>
                </a:ext>
              </a:extLst>
            </p:cNvPr>
            <p:cNvCxnSpPr>
              <a:cxnSpLocks/>
              <a:stCxn id="23" idx="3"/>
            </p:cNvCxnSpPr>
            <p:nvPr/>
          </p:nvCxnSpPr>
          <p:spPr>
            <a:xfrm flipV="1">
              <a:off x="6972318" y="5328499"/>
              <a:ext cx="3512661" cy="262453"/>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47" name="Straight Arrow Connector 46">
              <a:extLst>
                <a:ext uri="{FF2B5EF4-FFF2-40B4-BE49-F238E27FC236}">
                  <a16:creationId xmlns:a16="http://schemas.microsoft.com/office/drawing/2014/main" id="{794F730C-0431-4B08-A751-F60C6A877AA7}"/>
                </a:ext>
              </a:extLst>
            </p:cNvPr>
            <p:cNvCxnSpPr>
              <a:cxnSpLocks/>
              <a:stCxn id="24" idx="3"/>
            </p:cNvCxnSpPr>
            <p:nvPr/>
          </p:nvCxnSpPr>
          <p:spPr>
            <a:xfrm>
              <a:off x="6913808" y="6772416"/>
              <a:ext cx="3994256" cy="338553"/>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54" name="Straight Arrow Connector 53">
              <a:extLst>
                <a:ext uri="{FF2B5EF4-FFF2-40B4-BE49-F238E27FC236}">
                  <a16:creationId xmlns:a16="http://schemas.microsoft.com/office/drawing/2014/main" id="{D9CA2867-B3EC-4A9E-83F1-D911740352DB}"/>
                </a:ext>
              </a:extLst>
            </p:cNvPr>
            <p:cNvCxnSpPr>
              <a:cxnSpLocks/>
              <a:stCxn id="26" idx="3"/>
            </p:cNvCxnSpPr>
            <p:nvPr/>
          </p:nvCxnSpPr>
          <p:spPr>
            <a:xfrm flipV="1">
              <a:off x="6989951" y="7849245"/>
              <a:ext cx="3495028" cy="104635"/>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sp>
          <p:nvSpPr>
            <p:cNvPr id="59" name="TextBox 58">
              <a:extLst>
                <a:ext uri="{FF2B5EF4-FFF2-40B4-BE49-F238E27FC236}">
                  <a16:creationId xmlns:a16="http://schemas.microsoft.com/office/drawing/2014/main" id="{41FD5AA9-02BE-4BFB-AE10-D71296E24D60}"/>
                </a:ext>
              </a:extLst>
            </p:cNvPr>
            <p:cNvSpPr txBox="1"/>
            <p:nvPr/>
          </p:nvSpPr>
          <p:spPr>
            <a:xfrm>
              <a:off x="16844345" y="8213255"/>
              <a:ext cx="2786338" cy="677106"/>
            </a:xfrm>
            <a:prstGeom prst="rect">
              <a:avLst/>
            </a:prstGeom>
            <a:solidFill>
              <a:srgbClr val="002060"/>
            </a:solidFill>
            <a:ln w="254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3200" b="1" dirty="0">
                  <a:solidFill>
                    <a:srgbClr val="FFC000"/>
                  </a:solidFill>
                </a:rPr>
                <a:t>TEC </a:t>
              </a:r>
              <a:r>
                <a:rPr kumimoji="0" lang="it-IT" sz="3200" b="1" i="0" u="none" strike="noStrike" cap="none" spc="0" normalizeH="0" baseline="0" dirty="0">
                  <a:ln>
                    <a:noFill/>
                  </a:ln>
                  <a:solidFill>
                    <a:srgbClr val="FFC000"/>
                  </a:solidFill>
                  <a:effectLst/>
                  <a:uFillTx/>
                  <a:latin typeface="+mj-lt"/>
                  <a:ea typeface="+mj-ea"/>
                  <a:cs typeface="+mj-cs"/>
                  <a:sym typeface="Calibri"/>
                </a:rPr>
                <a:t>Controllers</a:t>
              </a:r>
            </a:p>
          </p:txBody>
        </p:sp>
        <p:cxnSp>
          <p:nvCxnSpPr>
            <p:cNvPr id="60" name="Straight Arrow Connector 59">
              <a:extLst>
                <a:ext uri="{FF2B5EF4-FFF2-40B4-BE49-F238E27FC236}">
                  <a16:creationId xmlns:a16="http://schemas.microsoft.com/office/drawing/2014/main" id="{287A5810-3829-4451-A35C-8801DE51EC63}"/>
                </a:ext>
              </a:extLst>
            </p:cNvPr>
            <p:cNvCxnSpPr>
              <a:cxnSpLocks/>
              <a:stCxn id="36" idx="3"/>
            </p:cNvCxnSpPr>
            <p:nvPr/>
          </p:nvCxnSpPr>
          <p:spPr>
            <a:xfrm>
              <a:off x="6933044" y="9135344"/>
              <a:ext cx="3008138" cy="1060365"/>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65" name="Straight Arrow Connector 64">
              <a:extLst>
                <a:ext uri="{FF2B5EF4-FFF2-40B4-BE49-F238E27FC236}">
                  <a16:creationId xmlns:a16="http://schemas.microsoft.com/office/drawing/2014/main" id="{2EA82FD7-87FA-4A9B-BB8C-9BE686737C89}"/>
                </a:ext>
              </a:extLst>
            </p:cNvPr>
            <p:cNvCxnSpPr>
              <a:cxnSpLocks/>
              <a:stCxn id="34" idx="3"/>
            </p:cNvCxnSpPr>
            <p:nvPr/>
          </p:nvCxnSpPr>
          <p:spPr>
            <a:xfrm>
              <a:off x="6284630" y="10316808"/>
              <a:ext cx="3514825" cy="666272"/>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68" name="Straight Arrow Connector 67">
              <a:extLst>
                <a:ext uri="{FF2B5EF4-FFF2-40B4-BE49-F238E27FC236}">
                  <a16:creationId xmlns:a16="http://schemas.microsoft.com/office/drawing/2014/main" id="{7C54A075-10AE-46C6-8D9C-294C1EF70B0E}"/>
                </a:ext>
              </a:extLst>
            </p:cNvPr>
            <p:cNvCxnSpPr>
              <a:cxnSpLocks/>
              <a:stCxn id="38" idx="3"/>
            </p:cNvCxnSpPr>
            <p:nvPr/>
          </p:nvCxnSpPr>
          <p:spPr>
            <a:xfrm>
              <a:off x="7338604" y="11498272"/>
              <a:ext cx="2661803" cy="0"/>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71" name="Straight Arrow Connector 70">
              <a:extLst>
                <a:ext uri="{FF2B5EF4-FFF2-40B4-BE49-F238E27FC236}">
                  <a16:creationId xmlns:a16="http://schemas.microsoft.com/office/drawing/2014/main" id="{227CAA01-D598-40A1-A495-1E4D136BA998}"/>
                </a:ext>
              </a:extLst>
            </p:cNvPr>
            <p:cNvCxnSpPr>
              <a:cxnSpLocks/>
              <a:stCxn id="31" idx="1"/>
            </p:cNvCxnSpPr>
            <p:nvPr/>
          </p:nvCxnSpPr>
          <p:spPr>
            <a:xfrm flipH="1">
              <a:off x="12575023" y="11139689"/>
              <a:ext cx="4565076" cy="161159"/>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75" name="Straight Arrow Connector 74">
              <a:extLst>
                <a:ext uri="{FF2B5EF4-FFF2-40B4-BE49-F238E27FC236}">
                  <a16:creationId xmlns:a16="http://schemas.microsoft.com/office/drawing/2014/main" id="{73EF50AF-E015-4CBF-9418-8CC4047BA41C}"/>
                </a:ext>
              </a:extLst>
            </p:cNvPr>
            <p:cNvCxnSpPr>
              <a:cxnSpLocks/>
              <a:stCxn id="37" idx="1"/>
            </p:cNvCxnSpPr>
            <p:nvPr/>
          </p:nvCxnSpPr>
          <p:spPr>
            <a:xfrm flipH="1">
              <a:off x="13510772" y="9845747"/>
              <a:ext cx="3018583" cy="80579"/>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78" name="Straight Arrow Connector 77">
              <a:extLst>
                <a:ext uri="{FF2B5EF4-FFF2-40B4-BE49-F238E27FC236}">
                  <a16:creationId xmlns:a16="http://schemas.microsoft.com/office/drawing/2014/main" id="{A6E20A7D-53E4-4DE1-AA67-F13FE8F52D38}"/>
                </a:ext>
              </a:extLst>
            </p:cNvPr>
            <p:cNvCxnSpPr>
              <a:cxnSpLocks/>
              <a:stCxn id="59" idx="1"/>
            </p:cNvCxnSpPr>
            <p:nvPr/>
          </p:nvCxnSpPr>
          <p:spPr>
            <a:xfrm flipH="1">
              <a:off x="12316078" y="8551808"/>
              <a:ext cx="4528267" cy="132505"/>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81" name="Straight Arrow Connector 80">
              <a:extLst>
                <a:ext uri="{FF2B5EF4-FFF2-40B4-BE49-F238E27FC236}">
                  <a16:creationId xmlns:a16="http://schemas.microsoft.com/office/drawing/2014/main" id="{A56DF70D-92F4-4C0D-A769-EB7C109A9528}"/>
                </a:ext>
              </a:extLst>
            </p:cNvPr>
            <p:cNvCxnSpPr>
              <a:cxnSpLocks/>
              <a:stCxn id="25" idx="1"/>
            </p:cNvCxnSpPr>
            <p:nvPr/>
          </p:nvCxnSpPr>
          <p:spPr>
            <a:xfrm flipH="1">
              <a:off x="12316078" y="7257869"/>
              <a:ext cx="3742796" cy="591376"/>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84" name="Straight Arrow Connector 83">
              <a:extLst>
                <a:ext uri="{FF2B5EF4-FFF2-40B4-BE49-F238E27FC236}">
                  <a16:creationId xmlns:a16="http://schemas.microsoft.com/office/drawing/2014/main" id="{8913B184-D902-4B2F-819F-9EA12B6816E1}"/>
                </a:ext>
              </a:extLst>
            </p:cNvPr>
            <p:cNvCxnSpPr>
              <a:cxnSpLocks/>
              <a:stCxn id="27" idx="1"/>
            </p:cNvCxnSpPr>
            <p:nvPr/>
          </p:nvCxnSpPr>
          <p:spPr>
            <a:xfrm flipH="1">
              <a:off x="12821085" y="5963930"/>
              <a:ext cx="4496146" cy="591376"/>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90" name="Straight Arrow Connector 89">
              <a:extLst>
                <a:ext uri="{FF2B5EF4-FFF2-40B4-BE49-F238E27FC236}">
                  <a16:creationId xmlns:a16="http://schemas.microsoft.com/office/drawing/2014/main" id="{CB58C031-C6F6-4F64-9196-4935017716B7}"/>
                </a:ext>
              </a:extLst>
            </p:cNvPr>
            <p:cNvCxnSpPr>
              <a:cxnSpLocks/>
              <a:stCxn id="28" idx="1"/>
            </p:cNvCxnSpPr>
            <p:nvPr/>
          </p:nvCxnSpPr>
          <p:spPr>
            <a:xfrm flipH="1">
              <a:off x="12943736" y="4669991"/>
              <a:ext cx="4198768" cy="1319559"/>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93" name="Straight Arrow Connector 92">
              <a:extLst>
                <a:ext uri="{FF2B5EF4-FFF2-40B4-BE49-F238E27FC236}">
                  <a16:creationId xmlns:a16="http://schemas.microsoft.com/office/drawing/2014/main" id="{3F8A7CA6-AD26-45C6-97A9-92AB7D39A1D3}"/>
                </a:ext>
              </a:extLst>
            </p:cNvPr>
            <p:cNvCxnSpPr>
              <a:cxnSpLocks/>
              <a:stCxn id="21" idx="1"/>
            </p:cNvCxnSpPr>
            <p:nvPr/>
          </p:nvCxnSpPr>
          <p:spPr>
            <a:xfrm flipH="1">
              <a:off x="12821083" y="3376052"/>
              <a:ext cx="4180356" cy="929929"/>
            </a:xfrm>
            <a:prstGeom prst="straightConnector1">
              <a:avLst/>
            </a:prstGeom>
            <a:noFill/>
            <a:ln w="50800" cap="flat">
              <a:solidFill>
                <a:schemeClr val="accent6">
                  <a:lumMod val="75000"/>
                </a:schemeClr>
              </a:solidFill>
              <a:prstDash val="solid"/>
              <a:round/>
              <a:tailEnd type="triangle"/>
            </a:ln>
            <a:effectLst/>
            <a:sp3d/>
          </p:spPr>
          <p:style>
            <a:lnRef idx="0">
              <a:scrgbClr r="0" g="0" b="0"/>
            </a:lnRef>
            <a:fillRef idx="0">
              <a:scrgbClr r="0" g="0" b="0"/>
            </a:fillRef>
            <a:effectRef idx="0">
              <a:scrgbClr r="0" g="0" b="0"/>
            </a:effectRef>
            <a:fontRef idx="none"/>
          </p:style>
        </p:cxnSp>
      </p:grpSp>
    </p:spTree>
    <p:extLst>
      <p:ext uri="{BB962C8B-B14F-4D97-AF65-F5344CB8AC3E}">
        <p14:creationId xmlns:p14="http://schemas.microsoft.com/office/powerpoint/2010/main" val="370420154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0" y="12951999"/>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9" name="Title 1"/>
          <p:cNvSpPr txBox="1">
            <a:spLocks noGrp="1"/>
          </p:cNvSpPr>
          <p:nvPr>
            <p:ph type="body" idx="22"/>
          </p:nvPr>
        </p:nvSpPr>
        <p:spPr>
          <a:xfrm>
            <a:off x="934929" y="390434"/>
            <a:ext cx="20285927" cy="1440000"/>
          </a:xfrm>
          <a:prstGeom prst="rect">
            <a:avLst/>
          </a:prstGeom>
        </p:spPr>
        <p:txBody>
          <a:bodyPr>
            <a:normAutofit/>
          </a:bodyPr>
          <a:lstStyle/>
          <a:p>
            <a:r>
              <a:rPr lang="en-US" dirty="0"/>
              <a:t>ASTRI CAMERA: The Focal Plane</a:t>
            </a:r>
          </a:p>
        </p:txBody>
      </p:sp>
      <p:sp>
        <p:nvSpPr>
          <p:cNvPr id="12" name="Rettangolo 1">
            <a:extLst>
              <a:ext uri="{FF2B5EF4-FFF2-40B4-BE49-F238E27FC236}">
                <a16:creationId xmlns:a16="http://schemas.microsoft.com/office/drawing/2014/main" id="{5C0CC660-8E78-456B-8BAD-F9D0E7886D94}"/>
              </a:ext>
            </a:extLst>
          </p:cNvPr>
          <p:cNvSpPr/>
          <p:nvPr/>
        </p:nvSpPr>
        <p:spPr>
          <a:xfrm>
            <a:off x="934929" y="2103884"/>
            <a:ext cx="20885542" cy="3231654"/>
          </a:xfrm>
          <a:prstGeom prst="rect">
            <a:avLst/>
          </a:prstGeom>
        </p:spPr>
        <p:txBody>
          <a:bodyPr wrap="square">
            <a:spAutoFit/>
          </a:bodyPr>
          <a:lstStyle/>
          <a:p>
            <a:pPr marL="457200" indent="-457200">
              <a:lnSpc>
                <a:spcPct val="150000"/>
              </a:lnSpc>
              <a:buFont typeface="Arial" panose="020B0604020202020204" pitchFamily="34" charset="0"/>
              <a:buChar char="•"/>
            </a:pPr>
            <a:r>
              <a:rPr lang="it-IT" altLang="it-IT" sz="3400" dirty="0">
                <a:solidFill>
                  <a:srgbClr val="002060"/>
                </a:solidFill>
              </a:rPr>
              <a:t>The focal plane is composed of an array of 37 Photon Detection Modules (</a:t>
            </a:r>
            <a:r>
              <a:rPr lang="it-IT" altLang="it-IT" sz="3400" b="1" dirty="0">
                <a:solidFill>
                  <a:srgbClr val="002060"/>
                </a:solidFill>
              </a:rPr>
              <a:t>PDM</a:t>
            </a:r>
            <a:r>
              <a:rPr lang="it-IT" altLang="it-IT" sz="3400" dirty="0">
                <a:solidFill>
                  <a:srgbClr val="002060"/>
                </a:solidFill>
              </a:rPr>
              <a:t>s).</a:t>
            </a:r>
          </a:p>
          <a:p>
            <a:pPr marL="457200" lvl="0" indent="-457200" defTabSz="914400" eaLnBrk="0" fontAlgn="base">
              <a:lnSpc>
                <a:spcPct val="150000"/>
              </a:lnSpc>
              <a:spcBef>
                <a:spcPct val="0"/>
              </a:spcBef>
              <a:spcAft>
                <a:spcPct val="0"/>
              </a:spcAft>
              <a:buFont typeface="Arial" panose="020B0604020202020204" pitchFamily="34" charset="0"/>
              <a:buChar char="•"/>
            </a:pPr>
            <a:r>
              <a:rPr lang="en-US" sz="3400" dirty="0">
                <a:solidFill>
                  <a:srgbClr val="002060"/>
                </a:solidFill>
              </a:rPr>
              <a:t>The PDM integrates one SiPM tile and the front-end electronics.</a:t>
            </a:r>
          </a:p>
          <a:p>
            <a:pPr marL="457200" lvl="0" indent="-457200" defTabSz="914400" eaLnBrk="0" fontAlgn="base">
              <a:lnSpc>
                <a:spcPct val="150000"/>
              </a:lnSpc>
              <a:spcBef>
                <a:spcPct val="0"/>
              </a:spcBef>
              <a:spcAft>
                <a:spcPct val="0"/>
              </a:spcAft>
              <a:buFont typeface="Arial" panose="020B0604020202020204" pitchFamily="34" charset="0"/>
              <a:buChar char="•"/>
            </a:pPr>
            <a:r>
              <a:rPr lang="en-US" sz="3400" dirty="0">
                <a:solidFill>
                  <a:srgbClr val="002060"/>
                </a:solidFill>
              </a:rPr>
              <a:t>The tile features an 8×8 matrix of </a:t>
            </a:r>
            <a:r>
              <a:rPr lang="en-US" sz="3400" b="1" dirty="0">
                <a:solidFill>
                  <a:srgbClr val="002060"/>
                </a:solidFill>
              </a:rPr>
              <a:t>7 mm × 7 mm </a:t>
            </a:r>
            <a:r>
              <a:rPr lang="en-US" sz="3400" dirty="0">
                <a:solidFill>
                  <a:srgbClr val="002060"/>
                </a:solidFill>
              </a:rPr>
              <a:t>pixels.</a:t>
            </a:r>
          </a:p>
          <a:p>
            <a:pPr marL="457200" lvl="0" indent="-457200" defTabSz="914400" eaLnBrk="0" fontAlgn="base">
              <a:lnSpc>
                <a:spcPct val="150000"/>
              </a:lnSpc>
              <a:spcBef>
                <a:spcPct val="0"/>
              </a:spcBef>
              <a:spcAft>
                <a:spcPct val="0"/>
              </a:spcAft>
              <a:buFont typeface="Arial" panose="020B0604020202020204" pitchFamily="34" charset="0"/>
              <a:buChar char="•"/>
            </a:pPr>
            <a:r>
              <a:rPr lang="en-US" sz="3400" b="1" dirty="0">
                <a:solidFill>
                  <a:srgbClr val="002060"/>
                </a:solidFill>
              </a:rPr>
              <a:t>2,368 pixels</a:t>
            </a:r>
          </a:p>
        </p:txBody>
      </p:sp>
      <p:sp>
        <p:nvSpPr>
          <p:cNvPr id="28" name="CasellaDiTesto 25">
            <a:extLst>
              <a:ext uri="{FF2B5EF4-FFF2-40B4-BE49-F238E27FC236}">
                <a16:creationId xmlns:a16="http://schemas.microsoft.com/office/drawing/2014/main" id="{02F0B190-962F-44FD-8F2A-479EE3D8714D}"/>
              </a:ext>
            </a:extLst>
          </p:cNvPr>
          <p:cNvSpPr txBox="1"/>
          <p:nvPr/>
        </p:nvSpPr>
        <p:spPr>
          <a:xfrm>
            <a:off x="698342" y="5424599"/>
            <a:ext cx="360694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800" b="1" i="0" u="none" strike="noStrike" cap="none" spc="0" normalizeH="0" dirty="0">
                <a:ln>
                  <a:noFill/>
                </a:ln>
                <a:solidFill>
                  <a:srgbClr val="002060"/>
                </a:solidFill>
                <a:effectLst/>
                <a:uFillTx/>
                <a:latin typeface="+mj-lt"/>
                <a:ea typeface="+mj-ea"/>
                <a:cs typeface="+mj-cs"/>
                <a:sym typeface="Calibri"/>
              </a:rPr>
              <a:t>SiPM tile - 8x8 Pixels</a:t>
            </a:r>
            <a:endParaRPr kumimoji="0" lang="it-IT" sz="2800" b="1" i="0" u="none" strike="noStrike" cap="none" spc="0" normalizeH="0" baseline="0" dirty="0">
              <a:ln>
                <a:noFill/>
              </a:ln>
              <a:solidFill>
                <a:srgbClr val="002060"/>
              </a:solidFill>
              <a:effectLst/>
              <a:uFillTx/>
              <a:latin typeface="+mj-lt"/>
              <a:ea typeface="+mj-ea"/>
              <a:cs typeface="+mj-cs"/>
              <a:sym typeface="Calibri"/>
            </a:endParaRPr>
          </a:p>
        </p:txBody>
      </p:sp>
      <p:pic>
        <p:nvPicPr>
          <p:cNvPr id="16" name="Immagine 34">
            <a:extLst>
              <a:ext uri="{FF2B5EF4-FFF2-40B4-BE49-F238E27FC236}">
                <a16:creationId xmlns:a16="http://schemas.microsoft.com/office/drawing/2014/main" id="{6AF748F7-94D2-444B-9F7C-7B6484710E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77532" y="9862203"/>
            <a:ext cx="3049699" cy="3055442"/>
          </a:xfrm>
          <a:prstGeom prst="rect">
            <a:avLst/>
          </a:prstGeom>
        </p:spPr>
      </p:pic>
      <p:pic>
        <p:nvPicPr>
          <p:cNvPr id="18" name="Immagine 35">
            <a:extLst>
              <a:ext uri="{FF2B5EF4-FFF2-40B4-BE49-F238E27FC236}">
                <a16:creationId xmlns:a16="http://schemas.microsoft.com/office/drawing/2014/main" id="{1099FB5E-7ACE-4C01-A921-7FF5359E7C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093" y="6108353"/>
            <a:ext cx="3056009" cy="3061575"/>
          </a:xfrm>
          <a:prstGeom prst="rect">
            <a:avLst/>
          </a:prstGeom>
        </p:spPr>
      </p:pic>
      <p:cxnSp>
        <p:nvCxnSpPr>
          <p:cNvPr id="19" name="Connettore 2 3">
            <a:extLst>
              <a:ext uri="{FF2B5EF4-FFF2-40B4-BE49-F238E27FC236}">
                <a16:creationId xmlns:a16="http://schemas.microsoft.com/office/drawing/2014/main" id="{E9C11D65-608A-4050-8603-C60E2EFF7DA6}"/>
              </a:ext>
            </a:extLst>
          </p:cNvPr>
          <p:cNvCxnSpPr/>
          <p:nvPr/>
        </p:nvCxnSpPr>
        <p:spPr>
          <a:xfrm>
            <a:off x="4293658" y="6100470"/>
            <a:ext cx="0" cy="3091492"/>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cxnSp>
        <p:nvCxnSpPr>
          <p:cNvPr id="20" name="Connettore 2 18">
            <a:extLst>
              <a:ext uri="{FF2B5EF4-FFF2-40B4-BE49-F238E27FC236}">
                <a16:creationId xmlns:a16="http://schemas.microsoft.com/office/drawing/2014/main" id="{1D12B9CF-772E-4EC0-BFF4-7DC618874E23}"/>
              </a:ext>
            </a:extLst>
          </p:cNvPr>
          <p:cNvCxnSpPr/>
          <p:nvPr/>
        </p:nvCxnSpPr>
        <p:spPr>
          <a:xfrm>
            <a:off x="974093" y="9386267"/>
            <a:ext cx="3055443" cy="0"/>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sp>
        <p:nvSpPr>
          <p:cNvPr id="21" name="CasellaDiTesto 7">
            <a:extLst>
              <a:ext uri="{FF2B5EF4-FFF2-40B4-BE49-F238E27FC236}">
                <a16:creationId xmlns:a16="http://schemas.microsoft.com/office/drawing/2014/main" id="{8A51BE4B-3D5C-48BA-B5EC-CFC5EDCB30C9}"/>
              </a:ext>
            </a:extLst>
          </p:cNvPr>
          <p:cNvSpPr txBox="1"/>
          <p:nvPr/>
        </p:nvSpPr>
        <p:spPr>
          <a:xfrm>
            <a:off x="1892796" y="9317205"/>
            <a:ext cx="1218601"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57.6mm</a:t>
            </a:r>
          </a:p>
        </p:txBody>
      </p:sp>
      <p:sp>
        <p:nvSpPr>
          <p:cNvPr id="22" name="CasellaDiTesto 21">
            <a:extLst>
              <a:ext uri="{FF2B5EF4-FFF2-40B4-BE49-F238E27FC236}">
                <a16:creationId xmlns:a16="http://schemas.microsoft.com/office/drawing/2014/main" id="{7031C750-040E-4103-9EBC-63927DD509E2}"/>
              </a:ext>
            </a:extLst>
          </p:cNvPr>
          <p:cNvSpPr txBox="1"/>
          <p:nvPr/>
        </p:nvSpPr>
        <p:spPr>
          <a:xfrm rot="16200000">
            <a:off x="3856020" y="7288416"/>
            <a:ext cx="1218601"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57.6mm</a:t>
            </a:r>
          </a:p>
        </p:txBody>
      </p:sp>
      <p:cxnSp>
        <p:nvCxnSpPr>
          <p:cNvPr id="23" name="Connettore 2 24">
            <a:extLst>
              <a:ext uri="{FF2B5EF4-FFF2-40B4-BE49-F238E27FC236}">
                <a16:creationId xmlns:a16="http://schemas.microsoft.com/office/drawing/2014/main" id="{62C96188-4407-43E2-BAB1-FE66D1D1A21B}"/>
              </a:ext>
            </a:extLst>
          </p:cNvPr>
          <p:cNvCxnSpPr/>
          <p:nvPr/>
        </p:nvCxnSpPr>
        <p:spPr>
          <a:xfrm>
            <a:off x="6194189" y="6108353"/>
            <a:ext cx="0" cy="1296310"/>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cxnSp>
        <p:nvCxnSpPr>
          <p:cNvPr id="24" name="Connettore 2 26">
            <a:extLst>
              <a:ext uri="{FF2B5EF4-FFF2-40B4-BE49-F238E27FC236}">
                <a16:creationId xmlns:a16="http://schemas.microsoft.com/office/drawing/2014/main" id="{FE7451D8-CE13-4231-B8B8-10793870C08C}"/>
              </a:ext>
            </a:extLst>
          </p:cNvPr>
          <p:cNvCxnSpPr/>
          <p:nvPr/>
        </p:nvCxnSpPr>
        <p:spPr>
          <a:xfrm>
            <a:off x="4868875" y="7565414"/>
            <a:ext cx="1205000" cy="0"/>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sp>
        <p:nvSpPr>
          <p:cNvPr id="25" name="CasellaDiTesto 29">
            <a:extLst>
              <a:ext uri="{FF2B5EF4-FFF2-40B4-BE49-F238E27FC236}">
                <a16:creationId xmlns:a16="http://schemas.microsoft.com/office/drawing/2014/main" id="{4D632357-3310-4477-AB24-C4561A699FE7}"/>
              </a:ext>
            </a:extLst>
          </p:cNvPr>
          <p:cNvSpPr txBox="1"/>
          <p:nvPr/>
        </p:nvSpPr>
        <p:spPr>
          <a:xfrm>
            <a:off x="4984260" y="7662174"/>
            <a:ext cx="830675"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7mm</a:t>
            </a:r>
          </a:p>
        </p:txBody>
      </p:sp>
      <p:sp>
        <p:nvSpPr>
          <p:cNvPr id="26" name="CasellaDiTesto 30">
            <a:extLst>
              <a:ext uri="{FF2B5EF4-FFF2-40B4-BE49-F238E27FC236}">
                <a16:creationId xmlns:a16="http://schemas.microsoft.com/office/drawing/2014/main" id="{D598BDBD-0C3E-4D7E-A920-6F673C53BD2A}"/>
              </a:ext>
            </a:extLst>
          </p:cNvPr>
          <p:cNvSpPr txBox="1"/>
          <p:nvPr/>
        </p:nvSpPr>
        <p:spPr>
          <a:xfrm>
            <a:off x="6410631" y="6291621"/>
            <a:ext cx="830675"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7mm</a:t>
            </a:r>
          </a:p>
        </p:txBody>
      </p:sp>
      <p:pic>
        <p:nvPicPr>
          <p:cNvPr id="29" name="Immagine 9">
            <a:extLst>
              <a:ext uri="{FF2B5EF4-FFF2-40B4-BE49-F238E27FC236}">
                <a16:creationId xmlns:a16="http://schemas.microsoft.com/office/drawing/2014/main" id="{81A553ED-1651-40FD-AF66-2DEB11C1DDF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77000"/>
                    </a14:imgEffect>
                  </a14:imgLayer>
                </a14:imgProps>
              </a:ext>
            </a:extLst>
          </a:blip>
          <a:stretch>
            <a:fillRect/>
          </a:stretch>
        </p:blipFill>
        <p:spPr>
          <a:xfrm>
            <a:off x="4868875" y="6100470"/>
            <a:ext cx="1215992" cy="1278888"/>
          </a:xfrm>
          <a:prstGeom prst="rect">
            <a:avLst/>
          </a:prstGeom>
        </p:spPr>
      </p:pic>
      <p:sp>
        <p:nvSpPr>
          <p:cNvPr id="10" name="Rectangle 4">
            <a:extLst>
              <a:ext uri="{FF2B5EF4-FFF2-40B4-BE49-F238E27FC236}">
                <a16:creationId xmlns:a16="http://schemas.microsoft.com/office/drawing/2014/main" id="{AB0511A5-669E-4E1C-9DF6-8E39C0DED6B0}"/>
              </a:ext>
            </a:extLst>
          </p:cNvPr>
          <p:cNvSpPr>
            <a:spLocks noChangeArrowheads="1"/>
          </p:cNvSpPr>
          <p:nvPr/>
        </p:nvSpPr>
        <p:spPr bwMode="auto">
          <a:xfrm>
            <a:off x="0" y="-184666"/>
            <a:ext cx="3289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800" b="1" i="0" u="none" strike="noStrike" cap="none" normalizeH="0" baseline="0" dirty="0">
                <a:ln>
                  <a:noFill/>
                </a:ln>
                <a:solidFill>
                  <a:schemeClr val="tx1"/>
                </a:solidFill>
                <a:effectLst/>
                <a:latin typeface="Arial" panose="020B0604020202020204" pitchFamily="34"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33" name="Immagine 32">
            <a:extLst>
              <a:ext uri="{FF2B5EF4-FFF2-40B4-BE49-F238E27FC236}">
                <a16:creationId xmlns:a16="http://schemas.microsoft.com/office/drawing/2014/main" id="{160FC079-18C8-47DF-9D06-8EA9992DC8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414483" y="2170863"/>
            <a:ext cx="6174140" cy="3637608"/>
          </a:xfrm>
          <a:prstGeom prst="rect">
            <a:avLst/>
          </a:prstGeom>
          <a:ln w="76200">
            <a:solidFill>
              <a:srgbClr val="FF0000"/>
            </a:solidFill>
          </a:ln>
        </p:spPr>
      </p:pic>
      <p:sp>
        <p:nvSpPr>
          <p:cNvPr id="30" name="CasellaDiTesto 25">
            <a:extLst>
              <a:ext uri="{FF2B5EF4-FFF2-40B4-BE49-F238E27FC236}">
                <a16:creationId xmlns:a16="http://schemas.microsoft.com/office/drawing/2014/main" id="{AF1028AF-726F-4AEB-9AA0-18EA79F32141}"/>
              </a:ext>
            </a:extLst>
          </p:cNvPr>
          <p:cNvSpPr txBox="1"/>
          <p:nvPr/>
        </p:nvSpPr>
        <p:spPr>
          <a:xfrm>
            <a:off x="9205037" y="5126704"/>
            <a:ext cx="5144355" cy="707884"/>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400" b="1" i="0" u="none" strike="noStrike" cap="none" spc="0" normalizeH="0" baseline="0" dirty="0">
                <a:ln>
                  <a:noFill/>
                </a:ln>
                <a:solidFill>
                  <a:srgbClr val="002060"/>
                </a:solidFill>
                <a:effectLst/>
                <a:uFillTx/>
                <a:latin typeface="+mj-lt"/>
                <a:ea typeface="+mj-ea"/>
                <a:cs typeface="+mj-cs"/>
                <a:sym typeface="Calibri"/>
              </a:rPr>
              <a:t>Fully populated Focal Plane</a:t>
            </a:r>
          </a:p>
        </p:txBody>
      </p:sp>
      <p:sp>
        <p:nvSpPr>
          <p:cNvPr id="31" name="CasellaDiTesto 25">
            <a:extLst>
              <a:ext uri="{FF2B5EF4-FFF2-40B4-BE49-F238E27FC236}">
                <a16:creationId xmlns:a16="http://schemas.microsoft.com/office/drawing/2014/main" id="{C1B306E0-9E2C-4C17-8BD9-37715BEBE1C5}"/>
              </a:ext>
            </a:extLst>
          </p:cNvPr>
          <p:cNvSpPr txBox="1"/>
          <p:nvPr/>
        </p:nvSpPr>
        <p:spPr>
          <a:xfrm>
            <a:off x="16012510" y="4539492"/>
            <a:ext cx="1019829" cy="67710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002060"/>
                </a:solidFill>
                <a:effectLst/>
                <a:uFillTx/>
                <a:latin typeface="+mj-lt"/>
                <a:ea typeface="+mj-ea"/>
                <a:cs typeface="+mj-cs"/>
                <a:sym typeface="Calibri"/>
              </a:rPr>
              <a:t>PDM</a:t>
            </a:r>
          </a:p>
        </p:txBody>
      </p:sp>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7564DF10-4C17-4910-8886-FB6A6AAABF1F}"/>
                  </a:ext>
                </a:extLst>
              </p:cNvPr>
              <p:cNvGraphicFramePr>
                <a:graphicFrameLocks noGrp="1"/>
              </p:cNvGraphicFramePr>
              <p:nvPr>
                <p:extLst>
                  <p:ext uri="{D42A27DB-BD31-4B8C-83A1-F6EECF244321}">
                    <p14:modId xmlns:p14="http://schemas.microsoft.com/office/powerpoint/2010/main" val="1039321163"/>
                  </p:ext>
                </p:extLst>
              </p:nvPr>
            </p:nvGraphicFramePr>
            <p:xfrm>
              <a:off x="4584406" y="8283506"/>
              <a:ext cx="3275912" cy="4646175"/>
            </p:xfrm>
            <a:graphic>
              <a:graphicData uri="http://schemas.openxmlformats.org/drawingml/2006/table">
                <a:tbl>
                  <a:tblPr firstRow="1" bandRow="1">
                    <a:tableStyleId>{5940675A-B579-460E-94D1-54222C63F5DA}</a:tableStyleId>
                  </a:tblPr>
                  <a:tblGrid>
                    <a:gridCol w="1972177">
                      <a:extLst>
                        <a:ext uri="{9D8B030D-6E8A-4147-A177-3AD203B41FA5}">
                          <a16:colId xmlns:a16="http://schemas.microsoft.com/office/drawing/2014/main" val="1158461363"/>
                        </a:ext>
                      </a:extLst>
                    </a:gridCol>
                    <a:gridCol w="1303735">
                      <a:extLst>
                        <a:ext uri="{9D8B030D-6E8A-4147-A177-3AD203B41FA5}">
                          <a16:colId xmlns:a16="http://schemas.microsoft.com/office/drawing/2014/main" val="4229758566"/>
                        </a:ext>
                      </a:extLst>
                    </a:gridCol>
                  </a:tblGrid>
                  <a:tr h="451895">
                    <a:tc gridSpan="2">
                      <a:txBody>
                        <a:bodyPr/>
                        <a:lstStyle/>
                        <a:p>
                          <a:pPr algn="ctr"/>
                          <a:r>
                            <a:rPr lang="it-IT" sz="2200" dirty="0"/>
                            <a:t>SiPM Specifications</a:t>
                          </a:r>
                        </a:p>
                      </a:txBody>
                      <a:tcPr/>
                    </a:tc>
                    <a:tc hMerge="1">
                      <a:txBody>
                        <a:bodyPr/>
                        <a:lstStyle/>
                        <a:p>
                          <a:endParaRPr lang="it-IT" dirty="0"/>
                        </a:p>
                      </a:txBody>
                      <a:tcPr/>
                    </a:tc>
                    <a:extLst>
                      <a:ext uri="{0D108BD9-81ED-4DB2-BD59-A6C34878D82A}">
                        <a16:rowId xmlns:a16="http://schemas.microsoft.com/office/drawing/2014/main" val="1677193170"/>
                      </a:ext>
                    </a:extLst>
                  </a:tr>
                  <a:tr h="451895">
                    <a:tc>
                      <a:txBody>
                        <a:bodyPr/>
                        <a:lstStyle/>
                        <a:p>
                          <a:pPr algn="l"/>
                          <a:r>
                            <a:rPr lang="it-IT" sz="1600" dirty="0"/>
                            <a:t>Model</a:t>
                          </a:r>
                        </a:p>
                      </a:txBody>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rPr>
                            <a:t>S14521</a:t>
                          </a:r>
                        </a:p>
                      </a:txBody>
                      <a:tcPr/>
                    </a:tc>
                    <a:extLst>
                      <a:ext uri="{0D108BD9-81ED-4DB2-BD59-A6C34878D82A}">
                        <a16:rowId xmlns:a16="http://schemas.microsoft.com/office/drawing/2014/main" val="2781447422"/>
                      </a:ext>
                    </a:extLst>
                  </a:tr>
                  <a:tr h="451895">
                    <a:tc>
                      <a:txBody>
                        <a:bodyPr/>
                        <a:lstStyle/>
                        <a:p>
                          <a:pPr algn="l"/>
                          <a:r>
                            <a:rPr lang="it-IT" sz="1600" dirty="0"/>
                            <a:t>Pixels arrangement</a:t>
                          </a:r>
                        </a:p>
                      </a:txBody>
                      <a:tcPr/>
                    </a:tc>
                    <a:tc>
                      <a:txBody>
                        <a:bodyPr/>
                        <a:lstStyle/>
                        <a:p>
                          <a:pPr algn="ctr"/>
                          <a:r>
                            <a:rPr lang="it-IT" sz="1600" dirty="0"/>
                            <a:t>8x8</a:t>
                          </a:r>
                        </a:p>
                      </a:txBody>
                      <a:tcPr/>
                    </a:tc>
                    <a:extLst>
                      <a:ext uri="{0D108BD9-81ED-4DB2-BD59-A6C34878D82A}">
                        <a16:rowId xmlns:a16="http://schemas.microsoft.com/office/drawing/2014/main" val="1204715762"/>
                      </a:ext>
                    </a:extLst>
                  </a:tr>
                  <a:tr h="451895">
                    <a:tc>
                      <a:txBody>
                        <a:bodyPr/>
                        <a:lstStyle/>
                        <a:p>
                          <a:pPr algn="l"/>
                          <a:r>
                            <a:rPr lang="it-IT" sz="1600" dirty="0"/>
                            <a:t>Pixel dimensions [mm]</a:t>
                          </a:r>
                        </a:p>
                      </a:txBody>
                      <a:tcPr/>
                    </a:tc>
                    <a:tc>
                      <a:txBody>
                        <a:bodyPr/>
                        <a:lstStyle/>
                        <a:p>
                          <a:pPr algn="ctr"/>
                          <a:r>
                            <a:rPr lang="it-IT" sz="1600" dirty="0"/>
                            <a:t>7 x 7</a:t>
                          </a:r>
                        </a:p>
                      </a:txBody>
                      <a:tcPr/>
                    </a:tc>
                    <a:extLst>
                      <a:ext uri="{0D108BD9-81ED-4DB2-BD59-A6C34878D82A}">
                        <a16:rowId xmlns:a16="http://schemas.microsoft.com/office/drawing/2014/main" val="2448368479"/>
                      </a:ext>
                    </a:extLst>
                  </a:tr>
                  <a:tr h="451895">
                    <a:tc>
                      <a:txBody>
                        <a:bodyPr/>
                        <a:lstStyle/>
                        <a:p>
                          <a:pPr algn="l"/>
                          <a:r>
                            <a:rPr lang="it-IT" sz="1600" dirty="0"/>
                            <a:t>Cell size </a:t>
                          </a:r>
                          <a:r>
                            <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rPr>
                            <a:t>[</a:t>
                          </a:r>
                          <a:r>
                            <a:rPr lang="it-IT" sz="1600" b="0" i="0" u="none" strike="noStrike" cap="none" spc="0" baseline="0" dirty="0">
                              <a:solidFill>
                                <a:schemeClr val="tx1"/>
                              </a:solidFill>
                              <a:effectLst/>
                              <a:uFillTx/>
                              <a:latin typeface="+mn-lt"/>
                              <a:ea typeface="Calibri" panose="020F0502020204030204" pitchFamily="34" charset="0"/>
                              <a:cs typeface="Calibri" panose="020F0502020204030204" pitchFamily="34" charset="0"/>
                              <a:sym typeface="Calibri"/>
                            </a:rPr>
                            <a:t>µ</a:t>
                          </a:r>
                          <a:r>
                            <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rPr>
                            <a:t>m]</a:t>
                          </a:r>
                          <a:endParaRPr lang="it-IT" sz="1600" dirty="0"/>
                        </a:p>
                      </a:txBody>
                      <a:tcPr/>
                    </a:tc>
                    <a:tc>
                      <a:txBody>
                        <a:bodyPr/>
                        <a:lstStyle/>
                        <a:p>
                          <a:pPr algn="ctr"/>
                          <a:r>
                            <a:rPr lang="it-IT" sz="1600" dirty="0"/>
                            <a:t>75</a:t>
                          </a:r>
                        </a:p>
                      </a:txBody>
                      <a:tcPr/>
                    </a:tc>
                    <a:extLst>
                      <a:ext uri="{0D108BD9-81ED-4DB2-BD59-A6C34878D82A}">
                        <a16:rowId xmlns:a16="http://schemas.microsoft.com/office/drawing/2014/main" val="2468707899"/>
                      </a:ext>
                    </a:extLst>
                  </a:tr>
                  <a:tr h="451895">
                    <a:tc>
                      <a:txBody>
                        <a:bodyPr/>
                        <a:lstStyle/>
                        <a:p>
                          <a:pPr algn="l"/>
                          <a:r>
                            <a:rPr lang="it-IT" sz="1600" dirty="0"/>
                            <a:t>PDE 405-450 nm</a:t>
                          </a:r>
                        </a:p>
                      </a:txBody>
                      <a:tcPr/>
                    </a:tc>
                    <a:tc>
                      <a:txBody>
                        <a:bodyPr/>
                        <a:lstStyle/>
                        <a:p>
                          <a:pPr algn="ctr"/>
                          <a:r>
                            <a:rPr lang="it-IT" sz="1600" dirty="0"/>
                            <a:t>50% - 54%</a:t>
                          </a:r>
                        </a:p>
                      </a:txBody>
                      <a:tcPr/>
                    </a:tc>
                    <a:extLst>
                      <a:ext uri="{0D108BD9-81ED-4DB2-BD59-A6C34878D82A}">
                        <a16:rowId xmlns:a16="http://schemas.microsoft.com/office/drawing/2014/main" val="1486249227"/>
                      </a:ext>
                    </a:extLst>
                  </a:tr>
                  <a:tr h="451895">
                    <a:tc>
                      <a:txBody>
                        <a:bodyPr/>
                        <a:lstStyle/>
                        <a:p>
                          <a:pPr algn="l"/>
                          <a:r>
                            <a:rPr lang="it-IT" sz="1600" dirty="0"/>
                            <a:t>Gain @ 3V O.V.</a:t>
                          </a:r>
                        </a:p>
                      </a:txBody>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it-IT" sz="1600" i="1" smtClean="0">
                                    <a:effectLst/>
                                    <a:latin typeface="Cambria Math" panose="02040503050406030204" pitchFamily="18" charset="0"/>
                                    <a:ea typeface="Calibri" panose="020F0502020204030204" pitchFamily="34" charset="0"/>
                                    <a:cs typeface="Times New Roman" panose="02020603050405020304" pitchFamily="18" charset="0"/>
                                  </a:rPr>
                                  <m:t>5.6× </m:t>
                                </m:r>
                                <m:sSup>
                                  <m:sSupPr>
                                    <m:ctrlPr>
                                      <a:rPr lang="it-IT" sz="1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it-IT" sz="1600" i="1">
                                        <a:effectLst/>
                                        <a:latin typeface="Cambria Math" panose="02040503050406030204" pitchFamily="18" charset="0"/>
                                        <a:ea typeface="Calibri" panose="020F0502020204030204" pitchFamily="34" charset="0"/>
                                        <a:cs typeface="Times New Roman" panose="02020603050405020304" pitchFamily="18" charset="0"/>
                                      </a:rPr>
                                      <m:t>10</m:t>
                                    </m:r>
                                  </m:e>
                                  <m:sup>
                                    <m:r>
                                      <a:rPr lang="it-IT" sz="1600" i="1">
                                        <a:effectLst/>
                                        <a:latin typeface="Cambria Math" panose="02040503050406030204" pitchFamily="18" charset="0"/>
                                        <a:ea typeface="Calibri" panose="020F0502020204030204" pitchFamily="34" charset="0"/>
                                        <a:cs typeface="Times New Roman" panose="02020603050405020304" pitchFamily="18" charset="0"/>
                                      </a:rPr>
                                      <m:t>6</m:t>
                                    </m:r>
                                  </m:sup>
                                </m:sSup>
                              </m:oMath>
                            </m:oMathPara>
                          </a14:m>
                          <a:endPar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endParaRPr>
                        </a:p>
                      </a:txBody>
                      <a:tcPr/>
                    </a:tc>
                    <a:extLst>
                      <a:ext uri="{0D108BD9-81ED-4DB2-BD59-A6C34878D82A}">
                        <a16:rowId xmlns:a16="http://schemas.microsoft.com/office/drawing/2014/main" val="2452689256"/>
                      </a:ext>
                    </a:extLst>
                  </a:tr>
                  <a:tr h="451895">
                    <a:tc>
                      <a:txBody>
                        <a:bodyPr/>
                        <a:lstStyle/>
                        <a:p>
                          <a:pPr algn="l"/>
                          <a:r>
                            <a:rPr lang="it-IT" sz="1600" dirty="0"/>
                            <a:t>DCR@ 0.5PE 15°C</a:t>
                          </a:r>
                        </a:p>
                      </a:txBody>
                      <a:tcPr/>
                    </a:tc>
                    <a:tc>
                      <a:txBody>
                        <a:bodyPr/>
                        <a:lstStyle/>
                        <a:p>
                          <a:pPr algn="ctr"/>
                          <a:r>
                            <a:rPr lang="it-IT" sz="1600" dirty="0"/>
                            <a:t>2800 kHz</a:t>
                          </a:r>
                        </a:p>
                      </a:txBody>
                      <a:tcPr/>
                    </a:tc>
                    <a:extLst>
                      <a:ext uri="{0D108BD9-81ED-4DB2-BD59-A6C34878D82A}">
                        <a16:rowId xmlns:a16="http://schemas.microsoft.com/office/drawing/2014/main" val="3926619981"/>
                      </a:ext>
                    </a:extLst>
                  </a:tr>
                  <a:tr h="451895">
                    <a:tc>
                      <a:txBody>
                        <a:bodyPr/>
                        <a:lstStyle/>
                        <a:p>
                          <a:pPr algn="l"/>
                          <a:r>
                            <a:rPr lang="it-IT" sz="1600" dirty="0"/>
                            <a:t>OCT</a:t>
                          </a:r>
                        </a:p>
                      </a:txBody>
                      <a:tcPr/>
                    </a:tc>
                    <a:tc>
                      <a:txBody>
                        <a:bodyPr/>
                        <a:lstStyle/>
                        <a:p>
                          <a:pPr algn="ctr"/>
                          <a:r>
                            <a:rPr lang="it-IT" sz="1600" dirty="0"/>
                            <a:t>4.5%</a:t>
                          </a:r>
                        </a:p>
                      </a:txBody>
                      <a:tcPr/>
                    </a:tc>
                    <a:extLst>
                      <a:ext uri="{0D108BD9-81ED-4DB2-BD59-A6C34878D82A}">
                        <a16:rowId xmlns:a16="http://schemas.microsoft.com/office/drawing/2014/main" val="463004581"/>
                      </a:ext>
                    </a:extLst>
                  </a:tr>
                  <a:tr h="451895">
                    <a:tc>
                      <a:txBody>
                        <a:bodyPr/>
                        <a:lstStyle/>
                        <a:p>
                          <a:pPr algn="l"/>
                          <a:r>
                            <a:rPr lang="it-IT" sz="1600" dirty="0"/>
                            <a:t>Vbr @25°C [V]</a:t>
                          </a:r>
                        </a:p>
                      </a:txBody>
                      <a:tcPr/>
                    </a:tc>
                    <a:tc>
                      <a:txBody>
                        <a:bodyPr/>
                        <a:lstStyle/>
                        <a:p>
                          <a:pPr algn="ctr"/>
                          <a:r>
                            <a:rPr lang="it-IT" sz="1600" dirty="0"/>
                            <a:t>38.5</a:t>
                          </a:r>
                        </a:p>
                      </a:txBody>
                      <a:tcPr/>
                    </a:tc>
                    <a:extLst>
                      <a:ext uri="{0D108BD9-81ED-4DB2-BD59-A6C34878D82A}">
                        <a16:rowId xmlns:a16="http://schemas.microsoft.com/office/drawing/2014/main" val="3145966677"/>
                      </a:ext>
                    </a:extLst>
                  </a:tr>
                </a:tbl>
              </a:graphicData>
            </a:graphic>
          </p:graphicFrame>
        </mc:Choice>
        <mc:Fallback xmlns="">
          <p:graphicFrame>
            <p:nvGraphicFramePr>
              <p:cNvPr id="11" name="Table 10">
                <a:extLst>
                  <a:ext uri="{FF2B5EF4-FFF2-40B4-BE49-F238E27FC236}">
                    <a16:creationId xmlns:a16="http://schemas.microsoft.com/office/drawing/2014/main" id="{7564DF10-4C17-4910-8886-FB6A6AAABF1F}"/>
                  </a:ext>
                </a:extLst>
              </p:cNvPr>
              <p:cNvGraphicFramePr>
                <a:graphicFrameLocks noGrp="1"/>
              </p:cNvGraphicFramePr>
              <p:nvPr>
                <p:extLst>
                  <p:ext uri="{D42A27DB-BD31-4B8C-83A1-F6EECF244321}">
                    <p14:modId xmlns:p14="http://schemas.microsoft.com/office/powerpoint/2010/main" val="1039321163"/>
                  </p:ext>
                </p:extLst>
              </p:nvPr>
            </p:nvGraphicFramePr>
            <p:xfrm>
              <a:off x="4584406" y="8283506"/>
              <a:ext cx="3275912" cy="4646175"/>
            </p:xfrm>
            <a:graphic>
              <a:graphicData uri="http://schemas.openxmlformats.org/drawingml/2006/table">
                <a:tbl>
                  <a:tblPr firstRow="1" bandRow="1">
                    <a:tableStyleId>{5940675A-B579-460E-94D1-54222C63F5DA}</a:tableStyleId>
                  </a:tblPr>
                  <a:tblGrid>
                    <a:gridCol w="1972177">
                      <a:extLst>
                        <a:ext uri="{9D8B030D-6E8A-4147-A177-3AD203B41FA5}">
                          <a16:colId xmlns:a16="http://schemas.microsoft.com/office/drawing/2014/main" val="1158461363"/>
                        </a:ext>
                      </a:extLst>
                    </a:gridCol>
                    <a:gridCol w="1303735">
                      <a:extLst>
                        <a:ext uri="{9D8B030D-6E8A-4147-A177-3AD203B41FA5}">
                          <a16:colId xmlns:a16="http://schemas.microsoft.com/office/drawing/2014/main" val="4229758566"/>
                        </a:ext>
                      </a:extLst>
                    </a:gridCol>
                  </a:tblGrid>
                  <a:tr h="451895">
                    <a:tc gridSpan="2">
                      <a:txBody>
                        <a:bodyPr/>
                        <a:lstStyle/>
                        <a:p>
                          <a:pPr algn="ctr"/>
                          <a:r>
                            <a:rPr lang="it-IT" sz="2200" dirty="0"/>
                            <a:t>SiPM Specifications</a:t>
                          </a:r>
                        </a:p>
                      </a:txBody>
                      <a:tcPr/>
                    </a:tc>
                    <a:tc hMerge="1">
                      <a:txBody>
                        <a:bodyPr/>
                        <a:lstStyle/>
                        <a:p>
                          <a:endParaRPr lang="it-IT" dirty="0"/>
                        </a:p>
                      </a:txBody>
                      <a:tcPr/>
                    </a:tc>
                    <a:extLst>
                      <a:ext uri="{0D108BD9-81ED-4DB2-BD59-A6C34878D82A}">
                        <a16:rowId xmlns:a16="http://schemas.microsoft.com/office/drawing/2014/main" val="1677193170"/>
                      </a:ext>
                    </a:extLst>
                  </a:tr>
                  <a:tr h="451895">
                    <a:tc>
                      <a:txBody>
                        <a:bodyPr/>
                        <a:lstStyle/>
                        <a:p>
                          <a:pPr algn="l"/>
                          <a:r>
                            <a:rPr lang="it-IT" sz="1600" dirty="0"/>
                            <a:t>Model</a:t>
                          </a:r>
                        </a:p>
                      </a:txBody>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rPr>
                            <a:t>S14521</a:t>
                          </a:r>
                        </a:p>
                      </a:txBody>
                      <a:tcPr/>
                    </a:tc>
                    <a:extLst>
                      <a:ext uri="{0D108BD9-81ED-4DB2-BD59-A6C34878D82A}">
                        <a16:rowId xmlns:a16="http://schemas.microsoft.com/office/drawing/2014/main" val="2781447422"/>
                      </a:ext>
                    </a:extLst>
                  </a:tr>
                  <a:tr h="451895">
                    <a:tc>
                      <a:txBody>
                        <a:bodyPr/>
                        <a:lstStyle/>
                        <a:p>
                          <a:pPr algn="l"/>
                          <a:r>
                            <a:rPr lang="it-IT" sz="1600" dirty="0"/>
                            <a:t>Pixels arrangement</a:t>
                          </a:r>
                        </a:p>
                      </a:txBody>
                      <a:tcPr/>
                    </a:tc>
                    <a:tc>
                      <a:txBody>
                        <a:bodyPr/>
                        <a:lstStyle/>
                        <a:p>
                          <a:pPr algn="ctr"/>
                          <a:r>
                            <a:rPr lang="it-IT" sz="1600" dirty="0"/>
                            <a:t>8x8</a:t>
                          </a:r>
                        </a:p>
                      </a:txBody>
                      <a:tcPr/>
                    </a:tc>
                    <a:extLst>
                      <a:ext uri="{0D108BD9-81ED-4DB2-BD59-A6C34878D82A}">
                        <a16:rowId xmlns:a16="http://schemas.microsoft.com/office/drawing/2014/main" val="1204715762"/>
                      </a:ext>
                    </a:extLst>
                  </a:tr>
                  <a:tr h="579120">
                    <a:tc>
                      <a:txBody>
                        <a:bodyPr/>
                        <a:lstStyle/>
                        <a:p>
                          <a:pPr algn="l"/>
                          <a:r>
                            <a:rPr lang="it-IT" sz="1600" dirty="0"/>
                            <a:t>Pixel dimensions [mm]</a:t>
                          </a:r>
                        </a:p>
                      </a:txBody>
                      <a:tcPr/>
                    </a:tc>
                    <a:tc>
                      <a:txBody>
                        <a:bodyPr/>
                        <a:lstStyle/>
                        <a:p>
                          <a:pPr algn="ctr"/>
                          <a:r>
                            <a:rPr lang="it-IT" sz="1600" dirty="0"/>
                            <a:t>7 x 7</a:t>
                          </a:r>
                        </a:p>
                      </a:txBody>
                      <a:tcPr/>
                    </a:tc>
                    <a:extLst>
                      <a:ext uri="{0D108BD9-81ED-4DB2-BD59-A6C34878D82A}">
                        <a16:rowId xmlns:a16="http://schemas.microsoft.com/office/drawing/2014/main" val="2448368479"/>
                      </a:ext>
                    </a:extLst>
                  </a:tr>
                  <a:tr h="451895">
                    <a:tc>
                      <a:txBody>
                        <a:bodyPr/>
                        <a:lstStyle/>
                        <a:p>
                          <a:pPr algn="l"/>
                          <a:r>
                            <a:rPr lang="it-IT" sz="1600" dirty="0"/>
                            <a:t>Cell size </a:t>
                          </a:r>
                          <a:r>
                            <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rPr>
                            <a:t>[</a:t>
                          </a:r>
                          <a:r>
                            <a:rPr lang="it-IT" sz="1600" b="0" i="0" u="none" strike="noStrike" cap="none" spc="0" baseline="0" dirty="0">
                              <a:solidFill>
                                <a:schemeClr val="tx1"/>
                              </a:solidFill>
                              <a:effectLst/>
                              <a:uFillTx/>
                              <a:latin typeface="+mn-lt"/>
                              <a:ea typeface="Calibri" panose="020F0502020204030204" pitchFamily="34" charset="0"/>
                              <a:cs typeface="Calibri" panose="020F0502020204030204" pitchFamily="34" charset="0"/>
                              <a:sym typeface="Calibri"/>
                            </a:rPr>
                            <a:t>µ</a:t>
                          </a:r>
                          <a:r>
                            <a:rPr lang="it-IT" sz="1600" b="0" i="0" u="none" strike="noStrike" cap="none" spc="0" baseline="0" dirty="0">
                              <a:solidFill>
                                <a:schemeClr val="tx1"/>
                              </a:solidFill>
                              <a:effectLst/>
                              <a:uFillTx/>
                              <a:latin typeface="+mn-lt"/>
                              <a:ea typeface="Calibri" panose="020F0502020204030204" pitchFamily="34" charset="0"/>
                              <a:cs typeface="Times New Roman" panose="02020603050405020304" pitchFamily="18" charset="0"/>
                              <a:sym typeface="Calibri"/>
                            </a:rPr>
                            <a:t>m]</a:t>
                          </a:r>
                          <a:endParaRPr lang="it-IT" sz="1600" dirty="0"/>
                        </a:p>
                      </a:txBody>
                      <a:tcPr/>
                    </a:tc>
                    <a:tc>
                      <a:txBody>
                        <a:bodyPr/>
                        <a:lstStyle/>
                        <a:p>
                          <a:pPr algn="ctr"/>
                          <a:r>
                            <a:rPr lang="it-IT" sz="1600" dirty="0"/>
                            <a:t>75</a:t>
                          </a:r>
                        </a:p>
                      </a:txBody>
                      <a:tcPr/>
                    </a:tc>
                    <a:extLst>
                      <a:ext uri="{0D108BD9-81ED-4DB2-BD59-A6C34878D82A}">
                        <a16:rowId xmlns:a16="http://schemas.microsoft.com/office/drawing/2014/main" val="2468707899"/>
                      </a:ext>
                    </a:extLst>
                  </a:tr>
                  <a:tr h="451895">
                    <a:tc>
                      <a:txBody>
                        <a:bodyPr/>
                        <a:lstStyle/>
                        <a:p>
                          <a:pPr algn="l"/>
                          <a:r>
                            <a:rPr lang="it-IT" sz="1600" dirty="0"/>
                            <a:t>PDE 405-450 nm</a:t>
                          </a:r>
                        </a:p>
                      </a:txBody>
                      <a:tcPr/>
                    </a:tc>
                    <a:tc>
                      <a:txBody>
                        <a:bodyPr/>
                        <a:lstStyle/>
                        <a:p>
                          <a:pPr algn="ctr"/>
                          <a:r>
                            <a:rPr lang="it-IT" sz="1600" dirty="0"/>
                            <a:t>50% - 54%</a:t>
                          </a:r>
                        </a:p>
                      </a:txBody>
                      <a:tcPr/>
                    </a:tc>
                    <a:extLst>
                      <a:ext uri="{0D108BD9-81ED-4DB2-BD59-A6C34878D82A}">
                        <a16:rowId xmlns:a16="http://schemas.microsoft.com/office/drawing/2014/main" val="1486249227"/>
                      </a:ext>
                    </a:extLst>
                  </a:tr>
                  <a:tr h="451895">
                    <a:tc>
                      <a:txBody>
                        <a:bodyPr/>
                        <a:lstStyle/>
                        <a:p>
                          <a:pPr algn="l"/>
                          <a:r>
                            <a:rPr lang="it-IT" sz="1600" dirty="0"/>
                            <a:t>Gain @ 3V O.V.</a:t>
                          </a:r>
                        </a:p>
                      </a:txBody>
                      <a:tcPr/>
                    </a:tc>
                    <a:tc>
                      <a:txBody>
                        <a:bodyPr/>
                        <a:lstStyle/>
                        <a:p>
                          <a:endParaRPr lang="it-IT"/>
                        </a:p>
                      </a:txBody>
                      <a:tcPr>
                        <a:blipFill>
                          <a:blip r:embed="rId11"/>
                          <a:stretch>
                            <a:fillRect l="-152336" t="-637838" r="-935" b="-304054"/>
                          </a:stretch>
                        </a:blipFill>
                      </a:tcPr>
                    </a:tc>
                    <a:extLst>
                      <a:ext uri="{0D108BD9-81ED-4DB2-BD59-A6C34878D82A}">
                        <a16:rowId xmlns:a16="http://schemas.microsoft.com/office/drawing/2014/main" val="2452689256"/>
                      </a:ext>
                    </a:extLst>
                  </a:tr>
                  <a:tr h="451895">
                    <a:tc>
                      <a:txBody>
                        <a:bodyPr/>
                        <a:lstStyle/>
                        <a:p>
                          <a:pPr algn="l"/>
                          <a:r>
                            <a:rPr lang="it-IT" sz="1600" dirty="0"/>
                            <a:t>DCR@ 0.5PE 15°C</a:t>
                          </a:r>
                        </a:p>
                      </a:txBody>
                      <a:tcPr/>
                    </a:tc>
                    <a:tc>
                      <a:txBody>
                        <a:bodyPr/>
                        <a:lstStyle/>
                        <a:p>
                          <a:pPr algn="ctr"/>
                          <a:r>
                            <a:rPr lang="it-IT" sz="1600" dirty="0"/>
                            <a:t>2800 kHz</a:t>
                          </a:r>
                        </a:p>
                      </a:txBody>
                      <a:tcPr/>
                    </a:tc>
                    <a:extLst>
                      <a:ext uri="{0D108BD9-81ED-4DB2-BD59-A6C34878D82A}">
                        <a16:rowId xmlns:a16="http://schemas.microsoft.com/office/drawing/2014/main" val="3926619981"/>
                      </a:ext>
                    </a:extLst>
                  </a:tr>
                  <a:tr h="451895">
                    <a:tc>
                      <a:txBody>
                        <a:bodyPr/>
                        <a:lstStyle/>
                        <a:p>
                          <a:pPr algn="l"/>
                          <a:r>
                            <a:rPr lang="it-IT" sz="1600" dirty="0"/>
                            <a:t>OCT</a:t>
                          </a:r>
                        </a:p>
                      </a:txBody>
                      <a:tcPr/>
                    </a:tc>
                    <a:tc>
                      <a:txBody>
                        <a:bodyPr/>
                        <a:lstStyle/>
                        <a:p>
                          <a:pPr algn="ctr"/>
                          <a:r>
                            <a:rPr lang="it-IT" sz="1600" dirty="0"/>
                            <a:t>4.5%</a:t>
                          </a:r>
                        </a:p>
                      </a:txBody>
                      <a:tcPr/>
                    </a:tc>
                    <a:extLst>
                      <a:ext uri="{0D108BD9-81ED-4DB2-BD59-A6C34878D82A}">
                        <a16:rowId xmlns:a16="http://schemas.microsoft.com/office/drawing/2014/main" val="463004581"/>
                      </a:ext>
                    </a:extLst>
                  </a:tr>
                  <a:tr h="451895">
                    <a:tc>
                      <a:txBody>
                        <a:bodyPr/>
                        <a:lstStyle/>
                        <a:p>
                          <a:pPr algn="l"/>
                          <a:r>
                            <a:rPr lang="it-IT" sz="1600" dirty="0"/>
                            <a:t>Vbr @25°C [V]</a:t>
                          </a:r>
                        </a:p>
                      </a:txBody>
                      <a:tcPr/>
                    </a:tc>
                    <a:tc>
                      <a:txBody>
                        <a:bodyPr/>
                        <a:lstStyle/>
                        <a:p>
                          <a:pPr algn="ctr"/>
                          <a:r>
                            <a:rPr lang="it-IT" sz="1600" dirty="0"/>
                            <a:t>38.5</a:t>
                          </a:r>
                        </a:p>
                      </a:txBody>
                      <a:tcPr/>
                    </a:tc>
                    <a:extLst>
                      <a:ext uri="{0D108BD9-81ED-4DB2-BD59-A6C34878D82A}">
                        <a16:rowId xmlns:a16="http://schemas.microsoft.com/office/drawing/2014/main" val="3145966677"/>
                      </a:ext>
                    </a:extLst>
                  </a:tr>
                </a:tbl>
              </a:graphicData>
            </a:graphic>
          </p:graphicFrame>
        </mc:Fallback>
      </mc:AlternateContent>
      <p:pic>
        <p:nvPicPr>
          <p:cNvPr id="5" name="Picture 4">
            <a:extLst>
              <a:ext uri="{FF2B5EF4-FFF2-40B4-BE49-F238E27FC236}">
                <a16:creationId xmlns:a16="http://schemas.microsoft.com/office/drawing/2014/main" id="{A0B86B0B-EB0E-4311-A34A-44BE27D2555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71965" y="6014557"/>
            <a:ext cx="6787396" cy="6399007"/>
          </a:xfrm>
          <a:prstGeom prst="rect">
            <a:avLst/>
          </a:prstGeom>
        </p:spPr>
      </p:pic>
      <p:pic>
        <p:nvPicPr>
          <p:cNvPr id="36" name="Picture 35">
            <a:extLst>
              <a:ext uri="{FF2B5EF4-FFF2-40B4-BE49-F238E27FC236}">
                <a16:creationId xmlns:a16="http://schemas.microsoft.com/office/drawing/2014/main" id="{202D2692-CBB8-4212-951A-F9F843A0EC7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032339" y="6020631"/>
            <a:ext cx="6556284" cy="6392306"/>
          </a:xfrm>
          <a:prstGeom prst="rect">
            <a:avLst/>
          </a:prstGeom>
        </p:spPr>
      </p:pic>
      <p:sp>
        <p:nvSpPr>
          <p:cNvPr id="2" name="Slide Number Placeholder 1">
            <a:extLst>
              <a:ext uri="{FF2B5EF4-FFF2-40B4-BE49-F238E27FC236}">
                <a16:creationId xmlns:a16="http://schemas.microsoft.com/office/drawing/2014/main" id="{610F78AE-7163-46FF-916D-8BDC548FE305}"/>
              </a:ext>
            </a:extLst>
          </p:cNvPr>
          <p:cNvSpPr>
            <a:spLocks noGrp="1"/>
          </p:cNvSpPr>
          <p:nvPr>
            <p:ph type="sldNum" sz="quarter" idx="2"/>
          </p:nvPr>
        </p:nvSpPr>
        <p:spPr/>
        <p:txBody>
          <a:bodyPr/>
          <a:lstStyle/>
          <a:p>
            <a:fld id="{86CB4B4D-7CA3-9044-876B-883B54F8677D}" type="slidenum">
              <a:rPr lang="it-IT" smtClean="0"/>
              <a:t>7</a:t>
            </a:fld>
            <a:endParaRPr lang="it-IT"/>
          </a:p>
        </p:txBody>
      </p:sp>
      <p:sp>
        <p:nvSpPr>
          <p:cNvPr id="32" name="Rettangolo 31">
            <a:extLst>
              <a:ext uri="{FF2B5EF4-FFF2-40B4-BE49-F238E27FC236}">
                <a16:creationId xmlns:a16="http://schemas.microsoft.com/office/drawing/2014/main" id="{76BF3FE8-A4B6-4BA7-B042-8E845118CDEC}"/>
              </a:ext>
            </a:extLst>
          </p:cNvPr>
          <p:cNvSpPr/>
          <p:nvPr/>
        </p:nvSpPr>
        <p:spPr>
          <a:xfrm>
            <a:off x="12998692" y="8534873"/>
            <a:ext cx="819844" cy="782331"/>
          </a:xfrm>
          <a:prstGeom prst="rect">
            <a:avLst/>
          </a:prstGeom>
          <a:no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GB" sz="3600" b="0" i="0" u="none" strike="noStrike" cap="none" spc="0" normalizeH="0" baseline="0">
              <a:ln>
                <a:noFill/>
              </a:ln>
              <a:solidFill>
                <a:srgbClr val="FFFFFF"/>
              </a:solidFill>
              <a:effectLst/>
              <a:uFillTx/>
              <a:latin typeface="+mj-lt"/>
              <a:ea typeface="+mj-ea"/>
              <a:cs typeface="+mj-cs"/>
              <a:sym typeface="Calibri"/>
            </a:endParaRPr>
          </a:p>
        </p:txBody>
      </p:sp>
      <p:cxnSp>
        <p:nvCxnSpPr>
          <p:cNvPr id="34" name="Connettore diritto 33">
            <a:extLst>
              <a:ext uri="{FF2B5EF4-FFF2-40B4-BE49-F238E27FC236}">
                <a16:creationId xmlns:a16="http://schemas.microsoft.com/office/drawing/2014/main" id="{193B6855-E97C-4D20-A1C0-11BD4DACB9A3}"/>
              </a:ext>
            </a:extLst>
          </p:cNvPr>
          <p:cNvCxnSpPr>
            <a:cxnSpLocks/>
          </p:cNvCxnSpPr>
          <p:nvPr/>
        </p:nvCxnSpPr>
        <p:spPr>
          <a:xfrm flipV="1">
            <a:off x="12980377" y="2169247"/>
            <a:ext cx="4441433" cy="6354468"/>
          </a:xfrm>
          <a:prstGeom prst="line">
            <a:avLst/>
          </a:prstGeom>
          <a:noFill/>
          <a:ln w="76200" cap="flat">
            <a:solidFill>
              <a:srgbClr val="FF0000"/>
            </a:solidFill>
            <a:prstDash val="solid"/>
            <a:round/>
          </a:ln>
          <a:effectLst/>
          <a:sp3d/>
        </p:spPr>
        <p:style>
          <a:lnRef idx="0">
            <a:scrgbClr r="0" g="0" b="0"/>
          </a:lnRef>
          <a:fillRef idx="0">
            <a:scrgbClr r="0" g="0" b="0"/>
          </a:fillRef>
          <a:effectRef idx="0">
            <a:scrgbClr r="0" g="0" b="0"/>
          </a:effectRef>
          <a:fontRef idx="none"/>
        </p:style>
      </p:cxnSp>
      <p:cxnSp>
        <p:nvCxnSpPr>
          <p:cNvPr id="35" name="Connettore diritto 34">
            <a:extLst>
              <a:ext uri="{FF2B5EF4-FFF2-40B4-BE49-F238E27FC236}">
                <a16:creationId xmlns:a16="http://schemas.microsoft.com/office/drawing/2014/main" id="{187491FC-D567-4F26-8040-1F812836D94B}"/>
              </a:ext>
            </a:extLst>
          </p:cNvPr>
          <p:cNvCxnSpPr>
            <a:cxnSpLocks/>
          </p:cNvCxnSpPr>
          <p:nvPr/>
        </p:nvCxnSpPr>
        <p:spPr>
          <a:xfrm flipV="1">
            <a:off x="12998692" y="5774764"/>
            <a:ext cx="4434106" cy="3522092"/>
          </a:xfrm>
          <a:prstGeom prst="line">
            <a:avLst/>
          </a:prstGeom>
          <a:noFill/>
          <a:ln w="76200" cap="flat">
            <a:solidFill>
              <a:srgbClr val="FF0000"/>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168612641"/>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F8168459-82A5-4B82-B147-368310C287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2616"/>
          <a:stretch/>
        </p:blipFill>
        <p:spPr>
          <a:xfrm>
            <a:off x="13818199" y="7195835"/>
            <a:ext cx="3063995" cy="2055530"/>
          </a:xfrm>
          <a:prstGeom prst="rect">
            <a:avLst/>
          </a:prstGeom>
          <a:ln w="76200">
            <a:solidFill>
              <a:srgbClr val="FF0000"/>
            </a:solidFill>
          </a:ln>
        </p:spPr>
      </p:pic>
      <p:pic>
        <p:nvPicPr>
          <p:cNvPr id="56" name="Content Placeholder 8" descr="Content Placeholder 8"/>
          <p:cNvPicPr>
            <a:picLocks noChangeAspect="1"/>
          </p:cNvPicPr>
          <p:nvPr/>
        </p:nvPicPr>
        <p:blipFill>
          <a:blip r:embed="rId3">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8" name="Slide Number"/>
          <p:cNvSpPr txBox="1">
            <a:spLocks noGrp="1"/>
          </p:cNvSpPr>
          <p:nvPr>
            <p:ph type="sldNum" sz="quarter" idx="2"/>
          </p:nvPr>
        </p:nvSpPr>
        <p:spPr>
          <a:xfrm>
            <a:off x="23373536" y="12835877"/>
            <a:ext cx="350065" cy="48391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a:p>
        </p:txBody>
      </p:sp>
      <p:sp>
        <p:nvSpPr>
          <p:cNvPr id="41" name="Title 1">
            <a:extLst>
              <a:ext uri="{FF2B5EF4-FFF2-40B4-BE49-F238E27FC236}">
                <a16:creationId xmlns:a16="http://schemas.microsoft.com/office/drawing/2014/main" id="{09528C88-5070-48D3-A16E-4BF90536DD68}"/>
              </a:ext>
            </a:extLst>
          </p:cNvPr>
          <p:cNvSpPr txBox="1">
            <a:spLocks/>
          </p:cNvSpPr>
          <p:nvPr/>
        </p:nvSpPr>
        <p:spPr>
          <a:xfrm>
            <a:off x="934928" y="398199"/>
            <a:ext cx="19277121" cy="1440000"/>
          </a:xfrm>
          <a:prstGeom prst="rect">
            <a:avLst/>
          </a:prstGeom>
          <a:ln w="25400">
            <a:miter lim="400000"/>
          </a:ln>
          <a:extLst>
            <a:ext uri="{C572A759-6A51-4108-AA02-DFA0A04FC94B}">
              <ma14:wrappingTextBoxFlag xmlns="" xmlns:ma14="http://schemas.microsoft.com/office/mac/drawingml/2011/main" val="1"/>
            </a:ext>
          </a:extLst>
        </p:spPr>
        <p:txBody>
          <a:bodyPr tIns="91439" bIns="91439" anchor="ctr">
            <a:normAutofit/>
          </a:bodyPr>
          <a:lstStyle>
            <a:lvl1pPr marL="0" marR="0" indent="0" algn="l" defTabSz="1828754" rtl="0" latinLnBrk="0">
              <a:lnSpc>
                <a:spcPct val="100000"/>
              </a:lnSpc>
              <a:spcBef>
                <a:spcPts val="0"/>
              </a:spcBef>
              <a:spcAft>
                <a:spcPts val="0"/>
              </a:spcAft>
              <a:buClrTx/>
              <a:buSzTx/>
              <a:buFontTx/>
              <a:buNone/>
              <a:tabLst/>
              <a:defRPr sz="7200" b="1" i="0" u="none" strike="noStrike" cap="none" spc="0" baseline="0">
                <a:solidFill>
                  <a:srgbClr val="00204E"/>
                </a:solidFill>
                <a:uFillTx/>
                <a:latin typeface="Fira Sans"/>
                <a:ea typeface="Fira Sans"/>
                <a:cs typeface="Fira Sans"/>
                <a:sym typeface="Fira Sans"/>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pPr hangingPunct="1"/>
            <a:r>
              <a:rPr lang="en-US" dirty="0"/>
              <a:t>ASTRI PDM: Components</a:t>
            </a:r>
          </a:p>
        </p:txBody>
      </p:sp>
      <p:sp>
        <p:nvSpPr>
          <p:cNvPr id="44" name="Text Placeholder 7">
            <a:extLst>
              <a:ext uri="{FF2B5EF4-FFF2-40B4-BE49-F238E27FC236}">
                <a16:creationId xmlns:a16="http://schemas.microsoft.com/office/drawing/2014/main" id="{5E8570B0-450E-40BA-8DB3-6A23A2C086A3}"/>
              </a:ext>
            </a:extLst>
          </p:cNvPr>
          <p:cNvSpPr>
            <a:spLocks noGrp="1"/>
          </p:cNvSpPr>
          <p:nvPr>
            <p:ph type="body" sz="quarter" idx="21"/>
          </p:nvPr>
        </p:nvSpPr>
        <p:spPr>
          <a:xfrm>
            <a:off x="-18" y="12932634"/>
            <a:ext cx="24384018" cy="553996"/>
          </a:xfr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sp>
        <p:nvSpPr>
          <p:cNvPr id="42" name="CasellaDiTesto 21">
            <a:extLst>
              <a:ext uri="{FF2B5EF4-FFF2-40B4-BE49-F238E27FC236}">
                <a16:creationId xmlns:a16="http://schemas.microsoft.com/office/drawing/2014/main" id="{D5B7DA6A-65AC-40C3-993F-5E7CF874AFFC}"/>
              </a:ext>
            </a:extLst>
          </p:cNvPr>
          <p:cNvSpPr txBox="1"/>
          <p:nvPr/>
        </p:nvSpPr>
        <p:spPr>
          <a:xfrm>
            <a:off x="17192149" y="6949543"/>
            <a:ext cx="6886556" cy="286232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indent="0"/>
            <a:r>
              <a:rPr lang="en-GB" b="1" dirty="0">
                <a:solidFill>
                  <a:srgbClr val="002060"/>
                </a:solidFill>
                <a:ea typeface="Times New Roman" panose="02020603050405020304" pitchFamily="18" charset="0"/>
                <a:cs typeface="Times New Roman" panose="02020603050405020304" pitchFamily="18" charset="0"/>
                <a:sym typeface="Wingdings" pitchFamily="2" charset="2"/>
              </a:rPr>
              <a:t>CITIROC ASIC </a:t>
            </a:r>
            <a:r>
              <a:rPr lang="en-US" dirty="0"/>
              <a:t>custom-developed by </a:t>
            </a:r>
            <a:r>
              <a:rPr lang="en-US" noProof="1"/>
              <a:t>Weeroc</a:t>
            </a:r>
            <a:r>
              <a:rPr lang="en-US" dirty="0"/>
              <a:t> in collaboration with INAF</a:t>
            </a:r>
            <a:endParaRPr lang="en-GB" b="1" dirty="0">
              <a:solidFill>
                <a:srgbClr val="002060"/>
              </a:solidFill>
              <a:ea typeface="Times New Roman" panose="02020603050405020304" pitchFamily="18" charset="0"/>
              <a:cs typeface="Times New Roman" panose="02020603050405020304" pitchFamily="18" charset="0"/>
              <a:sym typeface="Wingdings" pitchFamily="2" charset="2"/>
            </a:endParaRP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Low-noise Pre-amplifier</a:t>
            </a: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Fast Peak Detector</a:t>
            </a: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Trigger </a:t>
            </a:r>
          </a:p>
        </p:txBody>
      </p:sp>
      <p:pic>
        <p:nvPicPr>
          <p:cNvPr id="14" name="Immagine 13">
            <a:extLst>
              <a:ext uri="{FF2B5EF4-FFF2-40B4-BE49-F238E27FC236}">
                <a16:creationId xmlns:a16="http://schemas.microsoft.com/office/drawing/2014/main" id="{EA9F98BB-9711-440F-B29A-6E944BB27B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0112592" y="6639152"/>
            <a:ext cx="3062462" cy="3027562"/>
          </a:xfrm>
          <a:prstGeom prst="rect">
            <a:avLst/>
          </a:prstGeom>
        </p:spPr>
      </p:pic>
      <p:pic>
        <p:nvPicPr>
          <p:cNvPr id="15" name="Immagine 14">
            <a:extLst>
              <a:ext uri="{FF2B5EF4-FFF2-40B4-BE49-F238E27FC236}">
                <a16:creationId xmlns:a16="http://schemas.microsoft.com/office/drawing/2014/main" id="{7146EF69-F34A-4B83-9F28-6F65E1BB93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8374" y="9971162"/>
            <a:ext cx="2621776" cy="2676397"/>
          </a:xfrm>
          <a:prstGeom prst="rect">
            <a:avLst/>
          </a:prstGeom>
        </p:spPr>
      </p:pic>
      <p:pic>
        <p:nvPicPr>
          <p:cNvPr id="20" name="Immagine 19">
            <a:extLst>
              <a:ext uri="{FF2B5EF4-FFF2-40B4-BE49-F238E27FC236}">
                <a16:creationId xmlns:a16="http://schemas.microsoft.com/office/drawing/2014/main" id="{1AAA206C-AF25-401A-814A-726907ED82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036" r="9956"/>
          <a:stretch/>
        </p:blipFill>
        <p:spPr>
          <a:xfrm>
            <a:off x="870342" y="5239472"/>
            <a:ext cx="6963168" cy="5397391"/>
          </a:xfrm>
          <a:prstGeom prst="rect">
            <a:avLst/>
          </a:prstGeom>
        </p:spPr>
      </p:pic>
      <p:sp>
        <p:nvSpPr>
          <p:cNvPr id="23" name="Freccia a destra 22">
            <a:extLst>
              <a:ext uri="{FF2B5EF4-FFF2-40B4-BE49-F238E27FC236}">
                <a16:creationId xmlns:a16="http://schemas.microsoft.com/office/drawing/2014/main" id="{BC3B3F41-04F7-4779-93B1-9A4431D1739C}"/>
              </a:ext>
            </a:extLst>
          </p:cNvPr>
          <p:cNvSpPr/>
          <p:nvPr/>
        </p:nvSpPr>
        <p:spPr>
          <a:xfrm rot="1946863">
            <a:off x="6057992" y="9873499"/>
            <a:ext cx="4086706" cy="942255"/>
          </a:xfrm>
          <a:prstGeom prst="rightArrow">
            <a:avLst/>
          </a:prstGeom>
          <a:solidFill>
            <a:schemeClr val="accent3"/>
          </a:solidFill>
          <a:ln w="76200" cap="flat">
            <a:solidFill>
              <a:srgbClr val="FFFFFF"/>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GB" sz="3600" b="0" i="0" u="none" strike="noStrike" cap="none" spc="0" normalizeH="0" baseline="0">
              <a:ln>
                <a:noFill/>
              </a:ln>
              <a:solidFill>
                <a:srgbClr val="FFFFFF"/>
              </a:solidFill>
              <a:effectLst/>
              <a:uFillTx/>
              <a:latin typeface="+mj-lt"/>
              <a:ea typeface="+mj-ea"/>
              <a:cs typeface="+mj-cs"/>
              <a:sym typeface="Calibri"/>
            </a:endParaRPr>
          </a:p>
        </p:txBody>
      </p:sp>
      <p:sp>
        <p:nvSpPr>
          <p:cNvPr id="38" name="Freccia a destra 37">
            <a:extLst>
              <a:ext uri="{FF2B5EF4-FFF2-40B4-BE49-F238E27FC236}">
                <a16:creationId xmlns:a16="http://schemas.microsoft.com/office/drawing/2014/main" id="{5D6B1F18-B71A-4DFC-A06D-27F2ED686A7E}"/>
              </a:ext>
            </a:extLst>
          </p:cNvPr>
          <p:cNvSpPr/>
          <p:nvPr/>
        </p:nvSpPr>
        <p:spPr>
          <a:xfrm rot="20151574">
            <a:off x="5926986" y="5512068"/>
            <a:ext cx="3609135" cy="942255"/>
          </a:xfrm>
          <a:prstGeom prst="rightArrow">
            <a:avLst/>
          </a:prstGeom>
          <a:solidFill>
            <a:schemeClr val="accent3"/>
          </a:solidFill>
          <a:ln w="76200" cap="flat">
            <a:solidFill>
              <a:srgbClr val="FFFFFF"/>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GB" sz="3600" b="0" i="0" u="none" strike="noStrike" cap="none" spc="0" normalizeH="0" baseline="0" dirty="0">
              <a:ln>
                <a:noFill/>
              </a:ln>
              <a:solidFill>
                <a:srgbClr val="FFFFFF"/>
              </a:solidFill>
              <a:effectLst/>
              <a:uFillTx/>
              <a:latin typeface="+mj-lt"/>
              <a:ea typeface="+mj-ea"/>
              <a:cs typeface="+mj-cs"/>
              <a:sym typeface="Calibri"/>
            </a:endParaRPr>
          </a:p>
        </p:txBody>
      </p:sp>
      <p:sp>
        <p:nvSpPr>
          <p:cNvPr id="39" name="Freccia a destra 38">
            <a:extLst>
              <a:ext uri="{FF2B5EF4-FFF2-40B4-BE49-F238E27FC236}">
                <a16:creationId xmlns:a16="http://schemas.microsoft.com/office/drawing/2014/main" id="{8E51ED9B-641F-4C3A-AFF7-747BDEB4CD06}"/>
              </a:ext>
            </a:extLst>
          </p:cNvPr>
          <p:cNvSpPr/>
          <p:nvPr/>
        </p:nvSpPr>
        <p:spPr>
          <a:xfrm>
            <a:off x="6292602" y="7438449"/>
            <a:ext cx="3600029" cy="942255"/>
          </a:xfrm>
          <a:prstGeom prst="rightArrow">
            <a:avLst/>
          </a:prstGeom>
          <a:solidFill>
            <a:schemeClr val="accent3"/>
          </a:solidFill>
          <a:ln w="76200" cap="flat">
            <a:solidFill>
              <a:srgbClr val="FFFFFF"/>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GB" sz="3600" b="0" i="0" u="none" strike="noStrike" cap="none" spc="0" normalizeH="0" baseline="0">
              <a:ln>
                <a:noFill/>
              </a:ln>
              <a:solidFill>
                <a:srgbClr val="FFFFFF"/>
              </a:solidFill>
              <a:effectLst/>
              <a:uFillTx/>
              <a:latin typeface="+mj-lt"/>
              <a:ea typeface="+mj-ea"/>
              <a:cs typeface="+mj-cs"/>
              <a:sym typeface="Calibri"/>
            </a:endParaRPr>
          </a:p>
        </p:txBody>
      </p:sp>
      <p:sp>
        <p:nvSpPr>
          <p:cNvPr id="40" name="TextBox 15">
            <a:extLst>
              <a:ext uri="{FF2B5EF4-FFF2-40B4-BE49-F238E27FC236}">
                <a16:creationId xmlns:a16="http://schemas.microsoft.com/office/drawing/2014/main" id="{D3873433-C88C-4EE4-AC1A-02CFB6881F5A}"/>
              </a:ext>
            </a:extLst>
          </p:cNvPr>
          <p:cNvSpPr txBox="1"/>
          <p:nvPr/>
        </p:nvSpPr>
        <p:spPr>
          <a:xfrm>
            <a:off x="6845431" y="7597048"/>
            <a:ext cx="2511828" cy="646331"/>
          </a:xfrm>
          <a:prstGeom prst="rect">
            <a:avLst/>
          </a:prstGeom>
          <a:noFill/>
          <a:ln w="38100">
            <a:noFill/>
          </a:ln>
        </p:spPr>
        <p:txBody>
          <a:bodyPr wrap="square" rtlCol="0">
            <a:spAutoFit/>
          </a:bodyPr>
          <a:lstStyle/>
          <a:p>
            <a:r>
              <a:rPr lang="en-GB" b="1" dirty="0">
                <a:solidFill>
                  <a:srgbClr val="00204E"/>
                </a:solidFill>
              </a:rPr>
              <a:t>ASIC board</a:t>
            </a:r>
          </a:p>
        </p:txBody>
      </p:sp>
      <p:sp>
        <p:nvSpPr>
          <p:cNvPr id="16" name="TextBox 15">
            <a:extLst>
              <a:ext uri="{FF2B5EF4-FFF2-40B4-BE49-F238E27FC236}">
                <a16:creationId xmlns:a16="http://schemas.microsoft.com/office/drawing/2014/main" id="{ABE45E8C-A698-4E2E-B89F-409A0599D95A}"/>
              </a:ext>
            </a:extLst>
          </p:cNvPr>
          <p:cNvSpPr txBox="1"/>
          <p:nvPr/>
        </p:nvSpPr>
        <p:spPr>
          <a:xfrm rot="20246526">
            <a:off x="6626316" y="5627778"/>
            <a:ext cx="2373058" cy="646331"/>
          </a:xfrm>
          <a:prstGeom prst="rect">
            <a:avLst/>
          </a:prstGeom>
          <a:noFill/>
          <a:ln w="38100">
            <a:noFill/>
          </a:ln>
        </p:spPr>
        <p:txBody>
          <a:bodyPr wrap="square" rtlCol="0">
            <a:spAutoFit/>
          </a:bodyPr>
          <a:lstStyle/>
          <a:p>
            <a:r>
              <a:rPr lang="en-GB" b="1" dirty="0">
                <a:solidFill>
                  <a:srgbClr val="00204E"/>
                </a:solidFill>
              </a:rPr>
              <a:t>SiPMs Tile</a:t>
            </a:r>
          </a:p>
        </p:txBody>
      </p:sp>
      <p:sp>
        <p:nvSpPr>
          <p:cNvPr id="18" name="TextBox 15">
            <a:extLst>
              <a:ext uri="{FF2B5EF4-FFF2-40B4-BE49-F238E27FC236}">
                <a16:creationId xmlns:a16="http://schemas.microsoft.com/office/drawing/2014/main" id="{173538FA-6D75-4810-B966-DDFF0707E072}"/>
              </a:ext>
            </a:extLst>
          </p:cNvPr>
          <p:cNvSpPr txBox="1"/>
          <p:nvPr/>
        </p:nvSpPr>
        <p:spPr>
          <a:xfrm rot="1915206">
            <a:off x="6489006" y="9889661"/>
            <a:ext cx="2881120" cy="707886"/>
          </a:xfrm>
          <a:prstGeom prst="rect">
            <a:avLst/>
          </a:prstGeom>
          <a:noFill/>
          <a:ln w="38100">
            <a:noFill/>
          </a:ln>
        </p:spPr>
        <p:txBody>
          <a:bodyPr wrap="square" rtlCol="0">
            <a:spAutoFit/>
          </a:bodyPr>
          <a:lstStyle/>
          <a:p>
            <a:r>
              <a:rPr lang="en-GB" sz="4000" b="1" dirty="0">
                <a:solidFill>
                  <a:srgbClr val="00204E"/>
                </a:solidFill>
              </a:rPr>
              <a:t>FPGA board</a:t>
            </a:r>
          </a:p>
        </p:txBody>
      </p:sp>
      <p:pic>
        <p:nvPicPr>
          <p:cNvPr id="46" name="Immagine 34">
            <a:extLst>
              <a:ext uri="{FF2B5EF4-FFF2-40B4-BE49-F238E27FC236}">
                <a16:creationId xmlns:a16="http://schemas.microsoft.com/office/drawing/2014/main" id="{4FB21142-84F2-4D8E-874E-8172130087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5785429" y="2382583"/>
            <a:ext cx="2286858" cy="2291165"/>
          </a:xfrm>
          <a:prstGeom prst="rect">
            <a:avLst/>
          </a:prstGeom>
        </p:spPr>
      </p:pic>
      <p:grpSp>
        <p:nvGrpSpPr>
          <p:cNvPr id="4" name="Gruppo 3">
            <a:extLst>
              <a:ext uri="{FF2B5EF4-FFF2-40B4-BE49-F238E27FC236}">
                <a16:creationId xmlns:a16="http://schemas.microsoft.com/office/drawing/2014/main" id="{D032E7FA-F252-4D03-A73D-A859995DE1EB}"/>
              </a:ext>
            </a:extLst>
          </p:cNvPr>
          <p:cNvGrpSpPr/>
          <p:nvPr/>
        </p:nvGrpSpPr>
        <p:grpSpPr>
          <a:xfrm>
            <a:off x="9379586" y="2106038"/>
            <a:ext cx="4043977" cy="4446602"/>
            <a:chOff x="16351838" y="3019008"/>
            <a:chExt cx="4043977" cy="4446602"/>
          </a:xfrm>
        </p:grpSpPr>
        <p:sp>
          <p:nvSpPr>
            <p:cNvPr id="43" name="CasellaDiTesto 25">
              <a:extLst>
                <a:ext uri="{FF2B5EF4-FFF2-40B4-BE49-F238E27FC236}">
                  <a16:creationId xmlns:a16="http://schemas.microsoft.com/office/drawing/2014/main" id="{93BEEFBA-1F67-469E-8D01-6556234CAA20}"/>
                </a:ext>
              </a:extLst>
            </p:cNvPr>
            <p:cNvSpPr txBox="1"/>
            <p:nvPr/>
          </p:nvSpPr>
          <p:spPr>
            <a:xfrm>
              <a:off x="16351838" y="3019008"/>
              <a:ext cx="3606943"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800" b="1" i="0" u="none" strike="noStrike" cap="none" spc="0" normalizeH="0" dirty="0">
                  <a:ln>
                    <a:noFill/>
                  </a:ln>
                  <a:solidFill>
                    <a:srgbClr val="002060"/>
                  </a:solidFill>
                  <a:effectLst/>
                  <a:uFillTx/>
                  <a:latin typeface="+mj-lt"/>
                  <a:ea typeface="+mj-ea"/>
                  <a:cs typeface="+mj-cs"/>
                  <a:sym typeface="Calibri"/>
                </a:rPr>
                <a:t>SiPM tile - 8x8 Pixels</a:t>
              </a:r>
              <a:endParaRPr kumimoji="0" lang="it-IT" sz="2800" b="1" i="0" u="none" strike="noStrike" cap="none" spc="0" normalizeH="0" baseline="0" dirty="0">
                <a:ln>
                  <a:noFill/>
                </a:ln>
                <a:solidFill>
                  <a:srgbClr val="002060"/>
                </a:solidFill>
                <a:effectLst/>
                <a:uFillTx/>
                <a:latin typeface="+mj-lt"/>
                <a:ea typeface="+mj-ea"/>
                <a:cs typeface="+mj-cs"/>
                <a:sym typeface="Calibri"/>
              </a:endParaRPr>
            </a:p>
          </p:txBody>
        </p:sp>
        <p:pic>
          <p:nvPicPr>
            <p:cNvPr id="47" name="Immagine 35">
              <a:extLst>
                <a:ext uri="{FF2B5EF4-FFF2-40B4-BE49-F238E27FC236}">
                  <a16:creationId xmlns:a16="http://schemas.microsoft.com/office/drawing/2014/main" id="{E2ECF3C5-DA05-4306-8CE0-5F46FA3E594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627589" y="3702762"/>
              <a:ext cx="3056009" cy="3061575"/>
            </a:xfrm>
            <a:prstGeom prst="rect">
              <a:avLst/>
            </a:prstGeom>
          </p:spPr>
        </p:pic>
        <p:cxnSp>
          <p:nvCxnSpPr>
            <p:cNvPr id="50" name="Connettore 2 3">
              <a:extLst>
                <a:ext uri="{FF2B5EF4-FFF2-40B4-BE49-F238E27FC236}">
                  <a16:creationId xmlns:a16="http://schemas.microsoft.com/office/drawing/2014/main" id="{C7099017-727C-4573-880A-DC3850B5899C}"/>
                </a:ext>
              </a:extLst>
            </p:cNvPr>
            <p:cNvCxnSpPr/>
            <p:nvPr/>
          </p:nvCxnSpPr>
          <p:spPr>
            <a:xfrm>
              <a:off x="19947154" y="3694879"/>
              <a:ext cx="0" cy="3091492"/>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cxnSp>
          <p:nvCxnSpPr>
            <p:cNvPr id="51" name="Connettore 2 18">
              <a:extLst>
                <a:ext uri="{FF2B5EF4-FFF2-40B4-BE49-F238E27FC236}">
                  <a16:creationId xmlns:a16="http://schemas.microsoft.com/office/drawing/2014/main" id="{630CD437-50EB-45CD-94D6-FE7B9B4B28E3}"/>
                </a:ext>
              </a:extLst>
            </p:cNvPr>
            <p:cNvCxnSpPr/>
            <p:nvPr/>
          </p:nvCxnSpPr>
          <p:spPr>
            <a:xfrm>
              <a:off x="16627589" y="6980676"/>
              <a:ext cx="3055443" cy="0"/>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sp>
          <p:nvSpPr>
            <p:cNvPr id="52" name="CasellaDiTesto 7">
              <a:extLst>
                <a:ext uri="{FF2B5EF4-FFF2-40B4-BE49-F238E27FC236}">
                  <a16:creationId xmlns:a16="http://schemas.microsoft.com/office/drawing/2014/main" id="{A669F810-B4D0-48D5-B256-34028D84B16A}"/>
                </a:ext>
              </a:extLst>
            </p:cNvPr>
            <p:cNvSpPr txBox="1"/>
            <p:nvPr/>
          </p:nvSpPr>
          <p:spPr>
            <a:xfrm>
              <a:off x="17546292" y="6911614"/>
              <a:ext cx="1218601"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57.6mm</a:t>
              </a:r>
            </a:p>
          </p:txBody>
        </p:sp>
        <p:sp>
          <p:nvSpPr>
            <p:cNvPr id="53" name="CasellaDiTesto 52">
              <a:extLst>
                <a:ext uri="{FF2B5EF4-FFF2-40B4-BE49-F238E27FC236}">
                  <a16:creationId xmlns:a16="http://schemas.microsoft.com/office/drawing/2014/main" id="{3F8E7CA2-BE33-4C0D-919D-9DE3E20F5D34}"/>
                </a:ext>
              </a:extLst>
            </p:cNvPr>
            <p:cNvSpPr txBox="1"/>
            <p:nvPr/>
          </p:nvSpPr>
          <p:spPr>
            <a:xfrm rot="16200000">
              <a:off x="19509516" y="4882825"/>
              <a:ext cx="1218601"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57.6mm</a:t>
              </a:r>
            </a:p>
          </p:txBody>
        </p:sp>
      </p:grpSp>
      <p:grpSp>
        <p:nvGrpSpPr>
          <p:cNvPr id="5" name="Gruppo 4">
            <a:extLst>
              <a:ext uri="{FF2B5EF4-FFF2-40B4-BE49-F238E27FC236}">
                <a16:creationId xmlns:a16="http://schemas.microsoft.com/office/drawing/2014/main" id="{43BCE312-C96D-4B6D-BCCC-368C8F74C934}"/>
              </a:ext>
            </a:extLst>
          </p:cNvPr>
          <p:cNvGrpSpPr/>
          <p:nvPr/>
        </p:nvGrpSpPr>
        <p:grpSpPr>
          <a:xfrm>
            <a:off x="13818199" y="3475605"/>
            <a:ext cx="2372431" cy="2115700"/>
            <a:chOff x="18982185" y="4468026"/>
            <a:chExt cx="2372431" cy="2115700"/>
          </a:xfrm>
        </p:grpSpPr>
        <p:cxnSp>
          <p:nvCxnSpPr>
            <p:cNvPr id="54" name="Connettore 2 24">
              <a:extLst>
                <a:ext uri="{FF2B5EF4-FFF2-40B4-BE49-F238E27FC236}">
                  <a16:creationId xmlns:a16="http://schemas.microsoft.com/office/drawing/2014/main" id="{D2A4BC4D-2CB2-4861-91F3-020C3F757588}"/>
                </a:ext>
              </a:extLst>
            </p:cNvPr>
            <p:cNvCxnSpPr/>
            <p:nvPr/>
          </p:nvCxnSpPr>
          <p:spPr>
            <a:xfrm>
              <a:off x="20307499" y="4475909"/>
              <a:ext cx="0" cy="1296310"/>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cxnSp>
          <p:nvCxnSpPr>
            <p:cNvPr id="55" name="Connettore 2 26">
              <a:extLst>
                <a:ext uri="{FF2B5EF4-FFF2-40B4-BE49-F238E27FC236}">
                  <a16:creationId xmlns:a16="http://schemas.microsoft.com/office/drawing/2014/main" id="{19B12AEF-646B-4CB2-8CB1-E56B7CF0669C}"/>
                </a:ext>
              </a:extLst>
            </p:cNvPr>
            <p:cNvCxnSpPr/>
            <p:nvPr/>
          </p:nvCxnSpPr>
          <p:spPr>
            <a:xfrm>
              <a:off x="18982185" y="5932970"/>
              <a:ext cx="1205000" cy="0"/>
            </a:xfrm>
            <a:prstGeom prst="straightConnector1">
              <a:avLst/>
            </a:prstGeom>
            <a:noFill/>
            <a:ln w="50800" cap="flat">
              <a:solidFill>
                <a:schemeClr val="accent1"/>
              </a:solidFill>
              <a:prstDash val="solid"/>
              <a:round/>
              <a:headEnd type="triangle"/>
              <a:tailEnd type="triangle"/>
            </a:ln>
            <a:effectLst/>
            <a:sp3d/>
          </p:spPr>
          <p:style>
            <a:lnRef idx="0">
              <a:scrgbClr r="0" g="0" b="0"/>
            </a:lnRef>
            <a:fillRef idx="0">
              <a:scrgbClr r="0" g="0" b="0"/>
            </a:fillRef>
            <a:effectRef idx="0">
              <a:scrgbClr r="0" g="0" b="0"/>
            </a:effectRef>
            <a:fontRef idx="none"/>
          </p:style>
        </p:cxnSp>
        <p:sp>
          <p:nvSpPr>
            <p:cNvPr id="59" name="CasellaDiTesto 29">
              <a:extLst>
                <a:ext uri="{FF2B5EF4-FFF2-40B4-BE49-F238E27FC236}">
                  <a16:creationId xmlns:a16="http://schemas.microsoft.com/office/drawing/2014/main" id="{D3B528C1-FD99-460E-B458-5F173792BB15}"/>
                </a:ext>
              </a:extLst>
            </p:cNvPr>
            <p:cNvSpPr txBox="1"/>
            <p:nvPr/>
          </p:nvSpPr>
          <p:spPr>
            <a:xfrm>
              <a:off x="19097570" y="6029730"/>
              <a:ext cx="830675"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7mm</a:t>
              </a:r>
            </a:p>
          </p:txBody>
        </p:sp>
        <p:sp>
          <p:nvSpPr>
            <p:cNvPr id="60" name="CasellaDiTesto 30">
              <a:extLst>
                <a:ext uri="{FF2B5EF4-FFF2-40B4-BE49-F238E27FC236}">
                  <a16:creationId xmlns:a16="http://schemas.microsoft.com/office/drawing/2014/main" id="{270DF5E1-7864-4E6D-8C55-430206F9D0DC}"/>
                </a:ext>
              </a:extLst>
            </p:cNvPr>
            <p:cNvSpPr txBox="1"/>
            <p:nvPr/>
          </p:nvSpPr>
          <p:spPr>
            <a:xfrm>
              <a:off x="20523941" y="4659177"/>
              <a:ext cx="830675" cy="553996"/>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7mm</a:t>
              </a:r>
            </a:p>
          </p:txBody>
        </p:sp>
        <p:pic>
          <p:nvPicPr>
            <p:cNvPr id="61" name="Immagine 9">
              <a:extLst>
                <a:ext uri="{FF2B5EF4-FFF2-40B4-BE49-F238E27FC236}">
                  <a16:creationId xmlns:a16="http://schemas.microsoft.com/office/drawing/2014/main" id="{052CF8C0-670E-4A1A-839B-10C0B1FD9344}"/>
                </a:ext>
              </a:extLst>
            </p:cNvPr>
            <p:cNvPicPr>
              <a:picLocks noChangeAspect="1"/>
            </p:cNvPicPr>
            <p:nvPr/>
          </p:nvPicPr>
          <p:blipFill>
            <a:blip r:embed="rId9">
              <a:extLst/>
            </a:blip>
            <a:stretch>
              <a:fillRect/>
            </a:stretch>
          </p:blipFill>
          <p:spPr>
            <a:xfrm>
              <a:off x="18982185" y="4468026"/>
              <a:ext cx="1215992" cy="1278888"/>
            </a:xfrm>
            <a:prstGeom prst="rect">
              <a:avLst/>
            </a:prstGeom>
          </p:spPr>
        </p:pic>
      </p:grpSp>
      <p:sp>
        <p:nvSpPr>
          <p:cNvPr id="6" name="Rettangolo 5">
            <a:extLst>
              <a:ext uri="{FF2B5EF4-FFF2-40B4-BE49-F238E27FC236}">
                <a16:creationId xmlns:a16="http://schemas.microsoft.com/office/drawing/2014/main" id="{03FC43AF-2777-466B-B3C9-18373D4187E6}"/>
              </a:ext>
            </a:extLst>
          </p:cNvPr>
          <p:cNvSpPr/>
          <p:nvPr/>
        </p:nvSpPr>
        <p:spPr>
          <a:xfrm>
            <a:off x="16407071" y="2771698"/>
            <a:ext cx="7557893" cy="2308324"/>
          </a:xfrm>
          <a:prstGeom prst="rect">
            <a:avLst/>
          </a:prstGeom>
        </p:spPr>
        <p:txBody>
          <a:bodyPr wrap="square">
            <a:spAutoFit/>
          </a:bodyPr>
          <a:lstStyle/>
          <a:p>
            <a:pPr lvl="1" indent="0"/>
            <a:r>
              <a:rPr lang="en-GB" b="1" dirty="0">
                <a:solidFill>
                  <a:srgbClr val="002060"/>
                </a:solidFill>
                <a:ea typeface="Times New Roman" panose="02020603050405020304" pitchFamily="18" charset="0"/>
                <a:cs typeface="Times New Roman" panose="02020603050405020304" pitchFamily="18" charset="0"/>
                <a:sym typeface="Wingdings" pitchFamily="2" charset="2"/>
              </a:rPr>
              <a:t>Hamamatsu MPPC-</a:t>
            </a:r>
            <a:r>
              <a:rPr lang="en-GB" b="1" dirty="0">
                <a:solidFill>
                  <a:srgbClr val="002060"/>
                </a:solidFill>
                <a:ea typeface="Calibri" panose="020F0502020204030204" pitchFamily="34" charset="0"/>
                <a:cs typeface="Times New Roman" panose="02020603050405020304" pitchFamily="18" charset="0"/>
              </a:rPr>
              <a:t>S14521 specifically developed for ASTRI</a:t>
            </a:r>
            <a:endParaRPr lang="en-GB" b="1" dirty="0">
              <a:solidFill>
                <a:srgbClr val="002060"/>
              </a:solidFill>
              <a:ea typeface="Times New Roman" panose="02020603050405020304" pitchFamily="18" charset="0"/>
              <a:cs typeface="Times New Roman" panose="02020603050405020304" pitchFamily="18" charset="0"/>
            </a:endParaRP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rPr>
              <a:t>Pixel size: 7mm x 7mm </a:t>
            </a: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Cell size: 75 </a:t>
            </a:r>
            <a:r>
              <a:rPr lang="en-GB" b="1" dirty="0">
                <a:solidFill>
                  <a:srgbClr val="002060"/>
                </a:solidFill>
                <a:latin typeface="Symbol" panose="05050102010706020507" pitchFamily="18" charset="2"/>
                <a:ea typeface="Times New Roman" panose="02020603050405020304" pitchFamily="18" charset="0"/>
                <a:cs typeface="Times New Roman" panose="02020603050405020304" pitchFamily="18" charset="0"/>
                <a:sym typeface="Wingdings" pitchFamily="2" charset="2"/>
              </a:rPr>
              <a:t>m</a:t>
            </a:r>
            <a:r>
              <a:rPr lang="en-GB" b="1" dirty="0">
                <a:solidFill>
                  <a:srgbClr val="002060"/>
                </a:solidFill>
                <a:ea typeface="Times New Roman" panose="02020603050405020304" pitchFamily="18" charset="0"/>
                <a:cs typeface="Times New Roman" panose="02020603050405020304" pitchFamily="18" charset="0"/>
                <a:sym typeface="Wingdings" pitchFamily="2" charset="2"/>
              </a:rPr>
              <a:t>m</a:t>
            </a:r>
            <a:endParaRPr lang="en-GB" dirty="0">
              <a:solidFill>
                <a:srgbClr val="002060"/>
              </a:solidFill>
              <a:ea typeface="Calibri" panose="020F0502020204030204" pitchFamily="34" charset="0"/>
              <a:cs typeface="Times New Roman" panose="02020603050405020304" pitchFamily="18" charset="0"/>
            </a:endParaRPr>
          </a:p>
        </p:txBody>
      </p:sp>
      <p:sp>
        <p:nvSpPr>
          <p:cNvPr id="63" name="Rectangle 25">
            <a:extLst>
              <a:ext uri="{FF2B5EF4-FFF2-40B4-BE49-F238E27FC236}">
                <a16:creationId xmlns:a16="http://schemas.microsoft.com/office/drawing/2014/main" id="{6BE6B783-41C4-4A30-B374-C7299E7056CC}"/>
              </a:ext>
            </a:extLst>
          </p:cNvPr>
          <p:cNvSpPr/>
          <p:nvPr/>
        </p:nvSpPr>
        <p:spPr>
          <a:xfrm>
            <a:off x="11822995" y="8153986"/>
            <a:ext cx="827510" cy="845850"/>
          </a:xfrm>
          <a:prstGeom prst="rect">
            <a:avLst/>
          </a:prstGeom>
          <a:no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37" name="CasellaDiTesto 21">
            <a:extLst>
              <a:ext uri="{FF2B5EF4-FFF2-40B4-BE49-F238E27FC236}">
                <a16:creationId xmlns:a16="http://schemas.microsoft.com/office/drawing/2014/main" id="{6F71EEF6-D2FD-4FEE-9E69-3A72094759CE}"/>
              </a:ext>
            </a:extLst>
          </p:cNvPr>
          <p:cNvSpPr txBox="1"/>
          <p:nvPr/>
        </p:nvSpPr>
        <p:spPr>
          <a:xfrm>
            <a:off x="13157604" y="9638654"/>
            <a:ext cx="5007062" cy="286232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indent="0"/>
            <a:endParaRPr lang="en-US" b="1" dirty="0">
              <a:solidFill>
                <a:srgbClr val="002060"/>
              </a:solidFill>
            </a:endParaRPr>
          </a:p>
          <a:p>
            <a:pPr lvl="1" indent="0"/>
            <a:r>
              <a:rPr lang="en-US" b="1" dirty="0">
                <a:solidFill>
                  <a:srgbClr val="002060"/>
                </a:solidFill>
              </a:rPr>
              <a:t>Xilinx Artix-7 </a:t>
            </a:r>
            <a:endParaRPr lang="en-GB" b="1" dirty="0">
              <a:solidFill>
                <a:srgbClr val="002060"/>
              </a:solidFill>
              <a:ea typeface="Times New Roman" panose="02020603050405020304" pitchFamily="18" charset="0"/>
              <a:cs typeface="Times New Roman" panose="02020603050405020304" pitchFamily="18" charset="0"/>
              <a:sym typeface="Wingdings" pitchFamily="2" charset="2"/>
            </a:endParaRP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Digitalization</a:t>
            </a: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Topological Trigger</a:t>
            </a:r>
          </a:p>
          <a:p>
            <a:pPr marL="571500" lvl="1" indent="-571500">
              <a:buFont typeface="Arial" panose="020B0604020202020204" pitchFamily="34" charset="0"/>
              <a:buChar char="•"/>
            </a:pPr>
            <a:r>
              <a:rPr lang="en-GB" b="1" dirty="0">
                <a:solidFill>
                  <a:srgbClr val="002060"/>
                </a:solidFill>
                <a:ea typeface="Times New Roman" panose="02020603050405020304" pitchFamily="18" charset="0"/>
                <a:cs typeface="Times New Roman" panose="02020603050405020304" pitchFamily="18" charset="0"/>
                <a:sym typeface="Wingdings" pitchFamily="2" charset="2"/>
              </a:rPr>
              <a:t>… </a:t>
            </a:r>
          </a:p>
        </p:txBody>
      </p:sp>
      <p:cxnSp>
        <p:nvCxnSpPr>
          <p:cNvPr id="3" name="Connettore diritto 2"/>
          <p:cNvCxnSpPr/>
          <p:nvPr/>
        </p:nvCxnSpPr>
        <p:spPr>
          <a:xfrm flipV="1">
            <a:off x="11822995" y="7151144"/>
            <a:ext cx="1995204" cy="1002844"/>
          </a:xfrm>
          <a:prstGeom prst="line">
            <a:avLst/>
          </a:prstGeom>
          <a:noFill/>
          <a:ln w="76200" cap="flat">
            <a:solidFill>
              <a:srgbClr val="FF0000"/>
            </a:solidFill>
            <a:prstDash val="solid"/>
            <a:round/>
          </a:ln>
          <a:effectLst/>
          <a:sp3d/>
        </p:spPr>
        <p:style>
          <a:lnRef idx="0">
            <a:scrgbClr r="0" g="0" b="0"/>
          </a:lnRef>
          <a:fillRef idx="0">
            <a:scrgbClr r="0" g="0" b="0"/>
          </a:fillRef>
          <a:effectRef idx="0">
            <a:scrgbClr r="0" g="0" b="0"/>
          </a:effectRef>
          <a:fontRef idx="none"/>
        </p:style>
      </p:cxnSp>
      <p:cxnSp>
        <p:nvCxnSpPr>
          <p:cNvPr id="45" name="Connettore diritto 44"/>
          <p:cNvCxnSpPr/>
          <p:nvPr/>
        </p:nvCxnSpPr>
        <p:spPr>
          <a:xfrm>
            <a:off x="11794690" y="8993733"/>
            <a:ext cx="1995204" cy="293101"/>
          </a:xfrm>
          <a:prstGeom prst="line">
            <a:avLst/>
          </a:prstGeom>
          <a:noFill/>
          <a:ln w="76200" cap="flat">
            <a:solidFill>
              <a:srgbClr val="FF0000"/>
            </a:solidFill>
            <a:prstDash val="solid"/>
            <a:round/>
          </a:ln>
          <a:effectLst/>
          <a:sp3d/>
        </p:spPr>
        <p:style>
          <a:lnRef idx="0">
            <a:scrgbClr r="0" g="0" b="0"/>
          </a:lnRef>
          <a:fillRef idx="0">
            <a:scrgbClr r="0" g="0" b="0"/>
          </a:fillRef>
          <a:effectRef idx="0">
            <a:scrgbClr r="0" g="0" b="0"/>
          </a:effectRef>
          <a:fontRef idx="none"/>
        </p:style>
      </p:cxnSp>
      <p:sp>
        <p:nvSpPr>
          <p:cNvPr id="49" name="Rectangle 25">
            <a:extLst>
              <a:ext uri="{FF2B5EF4-FFF2-40B4-BE49-F238E27FC236}">
                <a16:creationId xmlns:a16="http://schemas.microsoft.com/office/drawing/2014/main" id="{6BE6B783-41C4-4A30-B374-C7299E7056CC}"/>
              </a:ext>
            </a:extLst>
          </p:cNvPr>
          <p:cNvSpPr/>
          <p:nvPr/>
        </p:nvSpPr>
        <p:spPr>
          <a:xfrm>
            <a:off x="10589058" y="7286888"/>
            <a:ext cx="827510" cy="845850"/>
          </a:xfrm>
          <a:prstGeom prst="rect">
            <a:avLst/>
          </a:prstGeom>
          <a:no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Tree>
    <p:extLst>
      <p:ext uri="{BB962C8B-B14F-4D97-AF65-F5344CB8AC3E}">
        <p14:creationId xmlns:p14="http://schemas.microsoft.com/office/powerpoint/2010/main" val="404210478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ooter Placeholder 3"/>
          <p:cNvSpPr txBox="1">
            <a:spLocks noGrp="1"/>
          </p:cNvSpPr>
          <p:nvPr>
            <p:ph type="body" idx="21"/>
          </p:nvPr>
        </p:nvSpPr>
        <p:spPr>
          <a:xfrm>
            <a:off x="-1" y="12920534"/>
            <a:ext cx="24384000" cy="553996"/>
          </a:xfrm>
          <a:prstGeom prst="rect">
            <a:avLst/>
          </a:prstGeom>
        </p:spPr>
        <p:txBody>
          <a:bodyPr/>
          <a:lstStyle/>
          <a:p>
            <a:r>
              <a:rPr lang="en-US" dirty="0"/>
              <a:t>G. </a:t>
            </a:r>
            <a:r>
              <a:rPr lang="en-US" dirty="0" err="1"/>
              <a:t>Contino</a:t>
            </a:r>
            <a:r>
              <a:rPr lang="en-US" dirty="0"/>
              <a:t> for the ASTRI project, From 9 to 40: the SST Telescopes and Gamma-Ray Science with ASTRI and CTAO </a:t>
            </a:r>
            <a:r>
              <a:rPr lang="en-US" b="1" dirty="0"/>
              <a:t> 20 – 24 July 2026, </a:t>
            </a:r>
            <a:r>
              <a:rPr lang="en-US" b="1" dirty="0" err="1"/>
              <a:t>Sexten</a:t>
            </a:r>
            <a:endParaRPr lang="en-US" b="1" dirty="0"/>
          </a:p>
        </p:txBody>
      </p:sp>
      <p:pic>
        <p:nvPicPr>
          <p:cNvPr id="56" name="Content Placeholder 8" descr="Content Placeholder 8"/>
          <p:cNvPicPr>
            <a:picLocks noChangeAspect="1"/>
          </p:cNvPicPr>
          <p:nvPr/>
        </p:nvPicPr>
        <p:blipFill>
          <a:blip r:embed="rId2">
            <a:extLst/>
          </a:blip>
          <a:srcRect l="1248" r="1325" b="10396"/>
          <a:stretch>
            <a:fillRect/>
          </a:stretch>
        </p:blipFill>
        <p:spPr>
          <a:xfrm>
            <a:off x="20285927" y="540736"/>
            <a:ext cx="3307001" cy="1399114"/>
          </a:xfrm>
          <a:prstGeom prst="rect">
            <a:avLst/>
          </a:prstGeom>
          <a:ln w="12700">
            <a:miter lim="400000"/>
          </a:ln>
        </p:spPr>
      </p:pic>
      <p:sp>
        <p:nvSpPr>
          <p:cNvPr id="57" name="Straight Connector 5"/>
          <p:cNvSpPr/>
          <p:nvPr/>
        </p:nvSpPr>
        <p:spPr>
          <a:xfrm>
            <a:off x="934929" y="1989277"/>
            <a:ext cx="22658158" cy="1"/>
          </a:xfrm>
          <a:prstGeom prst="line">
            <a:avLst/>
          </a:prstGeom>
          <a:ln w="76200">
            <a:solidFill>
              <a:srgbClr val="00204E"/>
            </a:solidFill>
          </a:ln>
          <a:effectLst>
            <a:outerShdw blurRad="76200" dist="38100" dir="5400000" rotWithShape="0">
              <a:srgbClr val="000000">
                <a:alpha val="35000"/>
              </a:srgbClr>
            </a:outerShdw>
          </a:effectLst>
        </p:spPr>
        <p:txBody>
          <a:bodyPr tIns="91439" bIns="91439"/>
          <a:lstStyle/>
          <a:p>
            <a:endParaRPr/>
          </a:p>
        </p:txBody>
      </p:sp>
      <p:sp>
        <p:nvSpPr>
          <p:cNvPr id="58" name="Slide Number"/>
          <p:cNvSpPr txBox="1">
            <a:spLocks noGrp="1"/>
          </p:cNvSpPr>
          <p:nvPr>
            <p:ph type="sldNum" sz="quarter" idx="2"/>
          </p:nvPr>
        </p:nvSpPr>
        <p:spPr>
          <a:xfrm>
            <a:off x="23373536" y="12835877"/>
            <a:ext cx="350065" cy="48391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mc:AlternateContent xmlns:mc="http://schemas.openxmlformats.org/markup-compatibility/2006" xmlns:a14="http://schemas.microsoft.com/office/drawing/2010/main">
        <mc:Choice Requires="a14">
          <p:sp>
            <p:nvSpPr>
              <p:cNvPr id="19" name="Esempio di testo…"/>
              <p:cNvSpPr txBox="1">
                <a:spLocks/>
              </p:cNvSpPr>
              <p:nvPr/>
            </p:nvSpPr>
            <p:spPr>
              <a:xfrm>
                <a:off x="386447" y="2477897"/>
                <a:ext cx="9899728" cy="9636815"/>
              </a:xfrm>
              <a:prstGeom prst="rect">
                <a:avLst/>
              </a:prstGeom>
            </p:spPr>
            <p:txBody>
              <a:bodyPr anchor="t" anchorCtr="0"/>
              <a:lstStyle>
                <a:lvl1pPr marL="685781" marR="0" indent="-685781"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1pPr>
                <a:lvl2pPr marL="1110317" marR="0" indent="-653129"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3961" marR="0" indent="-609584"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066"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255"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443"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632"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820"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009" marR="0" indent="-731500" algn="l" defTabSz="1828754"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a:lstStyle>
              <a:p>
                <a:pPr marL="571500" lvl="1" indent="-571500">
                  <a:buFont typeface="Arial" panose="020B0604020202020204" pitchFamily="34" charset="0"/>
                  <a:buChar char="•"/>
                </a:pPr>
                <a:r>
                  <a:rPr lang="en-GB" sz="3000" b="1" dirty="0">
                    <a:solidFill>
                      <a:srgbClr val="002060"/>
                    </a:solidFill>
                    <a:ea typeface="Times New Roman" panose="02020603050405020304" pitchFamily="18" charset="0"/>
                    <a:cs typeface="Times New Roman" panose="02020603050405020304" pitchFamily="18" charset="0"/>
                  </a:rPr>
                  <a:t>The ASIC board hosts two CITIROCs  (by Weeroc)</a:t>
                </a:r>
              </a:p>
              <a:p>
                <a:pPr marL="870844" lvl="2" indent="-457200">
                  <a:buFont typeface="Wingdings" panose="05000000000000000000" pitchFamily="2" charset="2"/>
                  <a:buChar char="Ø"/>
                </a:pPr>
                <a:r>
                  <a:rPr lang="en-GB" sz="3000" dirty="0">
                    <a:solidFill>
                      <a:srgbClr val="002060"/>
                    </a:solidFill>
                    <a:ea typeface="Times New Roman" panose="02020603050405020304" pitchFamily="18" charset="0"/>
                    <a:cs typeface="Times New Roman" panose="02020603050405020304" pitchFamily="18" charset="0"/>
                  </a:rPr>
                  <a:t>Reads out 32 SiPM signals, then 2 ASICs are needed to process 64 pixels of one PDM</a:t>
                </a:r>
              </a:p>
              <a:p>
                <a:pPr marL="756544" lvl="2" indent="-342900">
                  <a:buFont typeface="Wingdings" panose="05000000000000000000" pitchFamily="2" charset="2"/>
                  <a:buChar char="Ø"/>
                </a:pPr>
                <a:r>
                  <a:rPr lang="en-GB" sz="3000" dirty="0">
                    <a:solidFill>
                      <a:srgbClr val="002060"/>
                    </a:solidFill>
                    <a:ea typeface="Times New Roman" panose="02020603050405020304" pitchFamily="18" charset="0"/>
                    <a:cs typeface="Times New Roman" panose="02020603050405020304" pitchFamily="18" charset="0"/>
                  </a:rPr>
                  <a:t> Two conditioning chains with different gain to cover a very high dynamic range: </a:t>
                </a:r>
                <a:r>
                  <a:rPr lang="en-GB" sz="3000" b="1" dirty="0">
                    <a:solidFill>
                      <a:srgbClr val="002060"/>
                    </a:solidFill>
                    <a:ea typeface="Times New Roman" panose="02020603050405020304" pitchFamily="18" charset="0"/>
                    <a:cs typeface="Times New Roman" panose="02020603050405020304" pitchFamily="18" charset="0"/>
                  </a:rPr>
                  <a:t>0 – 2000 P.E. @ </a:t>
                </a:r>
                <a14:m>
                  <m:oMath xmlns:m="http://schemas.openxmlformats.org/officeDocument/2006/math">
                    <m:r>
                      <a:rPr lang="it-IT" sz="3000" b="1"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𝟏𝟎</m:t>
                    </m:r>
                    <m:r>
                      <a:rPr lang="it-IT" sz="3000" b="1" i="1" baseline="30000">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𝟔</m:t>
                    </m:r>
                  </m:oMath>
                </a14:m>
                <a:r>
                  <a:rPr lang="en-GB" sz="3000" baseline="30000" dirty="0">
                    <a:solidFill>
                      <a:srgbClr val="002060"/>
                    </a:solidFill>
                    <a:ea typeface="Times New Roman" panose="02020603050405020304" pitchFamily="18" charset="0"/>
                    <a:cs typeface="Times New Roman" panose="02020603050405020304" pitchFamily="18" charset="0"/>
                  </a:rPr>
                  <a:t> </a:t>
                </a:r>
                <a:r>
                  <a:rPr lang="en-GB" sz="3000" dirty="0">
                    <a:solidFill>
                      <a:srgbClr val="002060"/>
                    </a:solidFill>
                    <a:ea typeface="Times New Roman" panose="02020603050405020304" pitchFamily="18" charset="0"/>
                    <a:cs typeface="Times New Roman" panose="02020603050405020304" pitchFamily="18" charset="0"/>
                  </a:rPr>
                  <a:t>SiPM gain </a:t>
                </a:r>
                <a:endParaRPr lang="en-GB" sz="3000" baseline="30000" dirty="0">
                  <a:solidFill>
                    <a:srgbClr val="002060"/>
                  </a:solidFill>
                  <a:ea typeface="Times New Roman" panose="02020603050405020304" pitchFamily="18" charset="0"/>
                  <a:cs typeface="Times New Roman" panose="02020603050405020304" pitchFamily="18" charset="0"/>
                </a:endParaRPr>
              </a:p>
              <a:p>
                <a:pPr marL="756544" lvl="2" indent="-342900">
                  <a:buFont typeface="Wingdings" panose="05000000000000000000" pitchFamily="2" charset="2"/>
                  <a:buChar char="Ø"/>
                </a:pPr>
                <a:r>
                  <a:rPr lang="en-US" sz="3000" dirty="0">
                    <a:solidFill>
                      <a:srgbClr val="002060"/>
                    </a:solidFill>
                  </a:rPr>
                  <a:t>Both chains include a </a:t>
                </a:r>
                <a:r>
                  <a:rPr lang="en-US" sz="3000" b="1" dirty="0">
                    <a:solidFill>
                      <a:srgbClr val="002060"/>
                    </a:solidFill>
                  </a:rPr>
                  <a:t>high-performance peak detector</a:t>
                </a:r>
                <a:r>
                  <a:rPr lang="en-US" sz="3000" dirty="0">
                    <a:solidFill>
                      <a:srgbClr val="002060"/>
                    </a:solidFill>
                  </a:rPr>
                  <a:t> to capture the peak of the shaped pulses; only these peaks are digitally converted</a:t>
                </a:r>
              </a:p>
              <a:p>
                <a:pPr marL="756544" lvl="2" indent="-342900">
                  <a:buFont typeface="Wingdings" panose="05000000000000000000" pitchFamily="2" charset="2"/>
                  <a:buChar char="Ø"/>
                </a:pPr>
                <a:r>
                  <a:rPr lang="en-US" sz="3000" dirty="0">
                    <a:solidFill>
                      <a:srgbClr val="002060"/>
                    </a:solidFill>
                  </a:rPr>
                  <a:t>Lower power consumption compared to Cherenkov cameras operating in fast continuous sampling mode</a:t>
                </a:r>
                <a:r>
                  <a:rPr lang="en-GB" sz="3000" dirty="0" smtClean="0">
                    <a:solidFill>
                      <a:srgbClr val="002060"/>
                    </a:solidFill>
                    <a:ea typeface="Times New Roman" panose="02020603050405020304" pitchFamily="18" charset="0"/>
                    <a:cs typeface="Times New Roman" panose="02020603050405020304" pitchFamily="18" charset="0"/>
                  </a:rPr>
                  <a:t>.</a:t>
                </a:r>
              </a:p>
              <a:p>
                <a:pPr marL="413644" lvl="2" indent="0">
                  <a:buNone/>
                </a:pPr>
                <a:r>
                  <a:rPr lang="en-GB" sz="3000" dirty="0" smtClean="0">
                    <a:solidFill>
                      <a:srgbClr val="002060"/>
                    </a:solidFill>
                    <a:ea typeface="Times New Roman" panose="02020603050405020304" pitchFamily="18" charset="0"/>
                    <a:cs typeface="Times New Roman" panose="02020603050405020304" pitchFamily="18" charset="0"/>
                  </a:rPr>
                  <a:t> </a:t>
                </a:r>
                <a:endParaRPr lang="en-GB" sz="3000" dirty="0">
                  <a:solidFill>
                    <a:srgbClr val="002060"/>
                  </a:solidFill>
                  <a:ea typeface="Times New Roman" panose="02020603050405020304" pitchFamily="18" charset="0"/>
                  <a:cs typeface="Times New Roman" panose="02020603050405020304" pitchFamily="18" charset="0"/>
                </a:endParaRPr>
              </a:p>
              <a:p>
                <a:pPr marL="571500" lvl="1" indent="-571500">
                  <a:buFont typeface="Arial" panose="020B0604020202020204" pitchFamily="34" charset="0"/>
                  <a:buChar char="•"/>
                </a:pPr>
                <a:r>
                  <a:rPr lang="en-US" sz="3000" b="1" dirty="0">
                    <a:solidFill>
                      <a:srgbClr val="002060"/>
                    </a:solidFill>
                  </a:rPr>
                  <a:t>The FPGA board is built around a Xilinx Artix-7 FPGA</a:t>
                </a:r>
                <a:endParaRPr lang="en-GB" sz="3000" b="1" dirty="0">
                  <a:solidFill>
                    <a:srgbClr val="002060"/>
                  </a:solidFill>
                  <a:ea typeface="Times New Roman" panose="02020603050405020304" pitchFamily="18" charset="0"/>
                  <a:cs typeface="Times New Roman" panose="02020603050405020304" pitchFamily="18" charset="0"/>
                </a:endParaRPr>
              </a:p>
              <a:p>
                <a:pPr marL="870844" lvl="2" indent="-457200">
                  <a:buFont typeface="Wingdings" panose="05000000000000000000" pitchFamily="2" charset="2"/>
                  <a:buChar char="Ø"/>
                </a:pPr>
                <a:r>
                  <a:rPr lang="en-GB" sz="3000" dirty="0">
                    <a:solidFill>
                      <a:srgbClr val="002060"/>
                    </a:solidFill>
                    <a:ea typeface="Times New Roman" panose="02020603050405020304" pitchFamily="18" charset="0"/>
                    <a:cs typeface="Times New Roman" panose="02020603050405020304" pitchFamily="18" charset="0"/>
                  </a:rPr>
                  <a:t>Configurable </a:t>
                </a:r>
                <a:r>
                  <a:rPr lang="en-GB" sz="3000" b="1" dirty="0">
                    <a:solidFill>
                      <a:srgbClr val="002060"/>
                    </a:solidFill>
                    <a:ea typeface="Times New Roman" panose="02020603050405020304" pitchFamily="18" charset="0"/>
                    <a:cs typeface="Times New Roman" panose="02020603050405020304" pitchFamily="18" charset="0"/>
                  </a:rPr>
                  <a:t>topological trigger</a:t>
                </a:r>
                <a:r>
                  <a:rPr lang="en-GB" sz="3000" dirty="0">
                    <a:solidFill>
                      <a:srgbClr val="002060"/>
                    </a:solidFill>
                    <a:ea typeface="Times New Roman" panose="02020603050405020304" pitchFamily="18" charset="0"/>
                    <a:cs typeface="Times New Roman" panose="02020603050405020304" pitchFamily="18" charset="0"/>
                  </a:rPr>
                  <a:t> algorithm runs in the FPGA of PDM</a:t>
                </a:r>
              </a:p>
              <a:p>
                <a:pPr marL="870844" lvl="2" indent="-457200">
                  <a:buFont typeface="Wingdings" panose="05000000000000000000" pitchFamily="2" charset="2"/>
                  <a:buChar char="Ø"/>
                </a:pPr>
                <a:r>
                  <a:rPr lang="en-GB" sz="3000" dirty="0">
                    <a:solidFill>
                      <a:srgbClr val="002060"/>
                    </a:solidFill>
                    <a:ea typeface="Times New Roman" panose="02020603050405020304" pitchFamily="18" charset="0"/>
                    <a:cs typeface="Times New Roman" panose="02020603050405020304" pitchFamily="18" charset="0"/>
                  </a:rPr>
                  <a:t>The camera uses the powerful </a:t>
                </a:r>
                <a:r>
                  <a:rPr lang="en-GB" sz="3000" b="1" dirty="0">
                    <a:solidFill>
                      <a:srgbClr val="002060"/>
                    </a:solidFill>
                    <a:ea typeface="Times New Roman" panose="02020603050405020304" pitchFamily="18" charset="0"/>
                    <a:cs typeface="Times New Roman" panose="02020603050405020304" pitchFamily="18" charset="0"/>
                  </a:rPr>
                  <a:t>variance</a:t>
                </a:r>
                <a:r>
                  <a:rPr lang="en-GB" sz="3000" dirty="0">
                    <a:solidFill>
                      <a:srgbClr val="002060"/>
                    </a:solidFill>
                    <a:ea typeface="Times New Roman" panose="02020603050405020304" pitchFamily="18" charset="0"/>
                    <a:cs typeface="Times New Roman" panose="02020603050405020304" pitchFamily="18" charset="0"/>
                  </a:rPr>
                  <a:t>  method, which does not introduce dead </a:t>
                </a:r>
                <a:r>
                  <a:rPr lang="en-GB" sz="3000" dirty="0" smtClean="0">
                    <a:solidFill>
                      <a:srgbClr val="002060"/>
                    </a:solidFill>
                    <a:ea typeface="Times New Roman" panose="02020603050405020304" pitchFamily="18" charset="0"/>
                    <a:cs typeface="Times New Roman" panose="02020603050405020304" pitchFamily="18" charset="0"/>
                  </a:rPr>
                  <a:t>time; used to monitor pixel NSB</a:t>
                </a:r>
                <a:endParaRPr lang="en-GB" sz="3000" dirty="0">
                  <a:solidFill>
                    <a:srgbClr val="002060"/>
                  </a:solidFill>
                  <a:ea typeface="Times New Roman" panose="02020603050405020304" pitchFamily="18" charset="0"/>
                  <a:cs typeface="Times New Roman" panose="02020603050405020304" pitchFamily="18" charset="0"/>
                </a:endParaRPr>
              </a:p>
              <a:p>
                <a:pPr marL="870844" lvl="2" indent="-457200">
                  <a:buFont typeface="Wingdings" panose="05000000000000000000" pitchFamily="2" charset="2"/>
                  <a:buChar char="Ø"/>
                </a:pPr>
                <a:r>
                  <a:rPr lang="en-GB" sz="3000" dirty="0" smtClean="0">
                    <a:solidFill>
                      <a:srgbClr val="002060"/>
                    </a:solidFill>
                    <a:ea typeface="Times New Roman" panose="02020603050405020304" pitchFamily="18" charset="0"/>
                    <a:cs typeface="Times New Roman" panose="02020603050405020304" pitchFamily="18" charset="0"/>
                  </a:rPr>
                  <a:t>Time-to-Digital Converter </a:t>
                </a:r>
                <a:r>
                  <a:rPr lang="en-GB" sz="3000" dirty="0">
                    <a:solidFill>
                      <a:srgbClr val="002060"/>
                    </a:solidFill>
                    <a:ea typeface="Times New Roman" panose="02020603050405020304" pitchFamily="18" charset="0"/>
                    <a:cs typeface="Times New Roman" panose="02020603050405020304" pitchFamily="18" charset="0"/>
                  </a:rPr>
                  <a:t>(</a:t>
                </a:r>
                <a:r>
                  <a:rPr lang="en-GB" sz="3000" b="1" dirty="0">
                    <a:solidFill>
                      <a:srgbClr val="002060"/>
                    </a:solidFill>
                    <a:ea typeface="Times New Roman" panose="02020603050405020304" pitchFamily="18" charset="0"/>
                    <a:cs typeface="Times New Roman" panose="02020603050405020304" pitchFamily="18" charset="0"/>
                  </a:rPr>
                  <a:t>TDC</a:t>
                </a:r>
                <a:r>
                  <a:rPr lang="en-GB" sz="3000" dirty="0">
                    <a:solidFill>
                      <a:srgbClr val="002060"/>
                    </a:solidFill>
                    <a:ea typeface="Times New Roman" panose="02020603050405020304" pitchFamily="18" charset="0"/>
                    <a:cs typeface="Times New Roman" panose="02020603050405020304" pitchFamily="18" charset="0"/>
                  </a:rPr>
                  <a:t>) for each trigger channel</a:t>
                </a:r>
              </a:p>
            </p:txBody>
          </p:sp>
        </mc:Choice>
        <mc:Fallback xmlns="">
          <p:sp>
            <p:nvSpPr>
              <p:cNvPr id="19" name="Esempio di testo…"/>
              <p:cNvSpPr txBox="1">
                <a:spLocks noRot="1" noChangeAspect="1" noMove="1" noResize="1" noEditPoints="1" noAdjustHandles="1" noChangeArrowheads="1" noChangeShapeType="1" noTextEdit="1"/>
              </p:cNvSpPr>
              <p:nvPr/>
            </p:nvSpPr>
            <p:spPr>
              <a:xfrm>
                <a:off x="386447" y="2477897"/>
                <a:ext cx="9899728" cy="9636815"/>
              </a:xfrm>
              <a:prstGeom prst="rect">
                <a:avLst/>
              </a:prstGeom>
              <a:blipFill>
                <a:blip r:embed="rId3"/>
                <a:stretch>
                  <a:fillRect l="-1232" t="-759" r="-1847" b="-1392"/>
                </a:stretch>
              </a:blipFill>
            </p:spPr>
            <p:txBody>
              <a:bodyPr/>
              <a:lstStyle/>
              <a:p>
                <a:r>
                  <a:rPr lang="it-IT">
                    <a:noFill/>
                  </a:rPr>
                  <a:t> </a:t>
                </a:r>
              </a:p>
            </p:txBody>
          </p:sp>
        </mc:Fallback>
      </mc:AlternateContent>
      <p:sp>
        <p:nvSpPr>
          <p:cNvPr id="49" name="CasellaDiTesto 48"/>
          <p:cNvSpPr txBox="1"/>
          <p:nvPr/>
        </p:nvSpPr>
        <p:spPr>
          <a:xfrm>
            <a:off x="11395649" y="2215232"/>
            <a:ext cx="6122891" cy="61555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kumimoji="0" lang="it-IT" sz="2800" b="1" i="0" u="none" strike="noStrike" cap="none" spc="0" normalizeH="0" baseline="0" dirty="0">
                <a:ln>
                  <a:noFill/>
                </a:ln>
                <a:solidFill>
                  <a:srgbClr val="002060"/>
                </a:solidFill>
                <a:effectLst/>
                <a:uFillTx/>
                <a:latin typeface="+mj-lt"/>
                <a:ea typeface="+mj-ea"/>
                <a:cs typeface="+mj-cs"/>
                <a:sym typeface="Calibri"/>
              </a:rPr>
              <a:t>CITIROC: </a:t>
            </a:r>
            <a:r>
              <a:rPr lang="it-IT" sz="2800" b="1" dirty="0">
                <a:solidFill>
                  <a:srgbClr val="002060"/>
                </a:solidFill>
              </a:rPr>
              <a:t>F</a:t>
            </a:r>
            <a:r>
              <a:rPr kumimoji="0" lang="it-IT" sz="2800" b="1" i="0" u="none" strike="noStrike" cap="none" spc="0" normalizeH="0" baseline="0" dirty="0">
                <a:ln>
                  <a:noFill/>
                </a:ln>
                <a:solidFill>
                  <a:srgbClr val="002060"/>
                </a:solidFill>
                <a:effectLst/>
                <a:uFillTx/>
                <a:latin typeface="+mj-lt"/>
                <a:ea typeface="+mj-ea"/>
                <a:cs typeface="+mj-cs"/>
                <a:sym typeface="Calibri"/>
              </a:rPr>
              <a:t>unctional</a:t>
            </a:r>
            <a:r>
              <a:rPr kumimoji="0" lang="it-IT" sz="2800" b="1" i="0" u="none" strike="noStrike" cap="none" spc="0" normalizeH="0" dirty="0">
                <a:ln>
                  <a:noFill/>
                </a:ln>
                <a:solidFill>
                  <a:srgbClr val="002060"/>
                </a:solidFill>
                <a:effectLst/>
                <a:uFillTx/>
                <a:latin typeface="+mj-lt"/>
                <a:ea typeface="+mj-ea"/>
                <a:cs typeface="+mj-cs"/>
                <a:sym typeface="Calibri"/>
              </a:rPr>
              <a:t> </a:t>
            </a:r>
            <a:r>
              <a:rPr lang="it-IT" sz="2800" b="1" dirty="0">
                <a:solidFill>
                  <a:srgbClr val="002060"/>
                </a:solidFill>
              </a:rPr>
              <a:t>B</a:t>
            </a:r>
            <a:r>
              <a:rPr kumimoji="0" lang="it-IT" sz="2800" b="1" i="0" u="none" strike="noStrike" cap="none" spc="0" normalizeH="0" dirty="0">
                <a:ln>
                  <a:noFill/>
                </a:ln>
                <a:solidFill>
                  <a:srgbClr val="002060"/>
                </a:solidFill>
                <a:effectLst/>
                <a:uFillTx/>
                <a:latin typeface="+mj-lt"/>
                <a:ea typeface="+mj-ea"/>
                <a:cs typeface="+mj-cs"/>
                <a:sym typeface="Calibri"/>
              </a:rPr>
              <a:t>lock </a:t>
            </a:r>
            <a:r>
              <a:rPr lang="it-IT" sz="2800" b="1" dirty="0">
                <a:solidFill>
                  <a:srgbClr val="002060"/>
                </a:solidFill>
              </a:rPr>
              <a:t>D</a:t>
            </a:r>
            <a:r>
              <a:rPr kumimoji="0" lang="it-IT" sz="2800" b="1" i="0" u="none" strike="noStrike" cap="none" spc="0" normalizeH="0" dirty="0">
                <a:ln>
                  <a:noFill/>
                </a:ln>
                <a:solidFill>
                  <a:srgbClr val="002060"/>
                </a:solidFill>
                <a:effectLst/>
                <a:uFillTx/>
                <a:latin typeface="+mj-lt"/>
                <a:ea typeface="+mj-ea"/>
                <a:cs typeface="+mj-cs"/>
                <a:sym typeface="Calibri"/>
              </a:rPr>
              <a:t>iagram</a:t>
            </a:r>
            <a:endParaRPr kumimoji="0" lang="it-IT" sz="2800" b="1" i="0" u="none" strike="noStrike" cap="none" spc="0" normalizeH="0" baseline="0" dirty="0">
              <a:ln>
                <a:noFill/>
              </a:ln>
              <a:solidFill>
                <a:srgbClr val="002060"/>
              </a:solidFill>
              <a:effectLst/>
              <a:uFillTx/>
              <a:latin typeface="+mj-lt"/>
              <a:ea typeface="+mj-ea"/>
              <a:cs typeface="+mj-cs"/>
              <a:sym typeface="Calibri"/>
            </a:endParaRPr>
          </a:p>
        </p:txBody>
      </p:sp>
      <p:grpSp>
        <p:nvGrpSpPr>
          <p:cNvPr id="70" name="Gruppo 69"/>
          <p:cNvGrpSpPr/>
          <p:nvPr/>
        </p:nvGrpSpPr>
        <p:grpSpPr>
          <a:xfrm>
            <a:off x="10632161" y="2804555"/>
            <a:ext cx="11084930" cy="6520422"/>
            <a:chOff x="12743477" y="3085561"/>
            <a:chExt cx="9839468" cy="5742614"/>
          </a:xfrm>
        </p:grpSpPr>
        <p:grpSp>
          <p:nvGrpSpPr>
            <p:cNvPr id="34" name="Gruppo 33"/>
            <p:cNvGrpSpPr/>
            <p:nvPr/>
          </p:nvGrpSpPr>
          <p:grpSpPr>
            <a:xfrm>
              <a:off x="12743477" y="3085561"/>
              <a:ext cx="8073774" cy="5742614"/>
              <a:chOff x="15519154" y="3155498"/>
              <a:chExt cx="8073774" cy="5742614"/>
            </a:xfrm>
          </p:grpSpPr>
          <p:grpSp>
            <p:nvGrpSpPr>
              <p:cNvPr id="31" name="Gruppo 30"/>
              <p:cNvGrpSpPr>
                <a:grpSpLocks noChangeAspect="1"/>
              </p:cNvGrpSpPr>
              <p:nvPr/>
            </p:nvGrpSpPr>
            <p:grpSpPr>
              <a:xfrm>
                <a:off x="15519154" y="3155498"/>
                <a:ext cx="8073774" cy="5742614"/>
                <a:chOff x="16230680" y="7406414"/>
                <a:chExt cx="8110493" cy="5768731"/>
              </a:xfrm>
            </p:grpSpPr>
            <p:pic>
              <p:nvPicPr>
                <p:cNvPr id="11" name="Immagin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0680" y="7406414"/>
                  <a:ext cx="8110493" cy="5768731"/>
                </a:xfrm>
                <a:prstGeom prst="rect">
                  <a:avLst/>
                </a:prstGeom>
              </p:spPr>
            </p:pic>
            <p:sp>
              <p:nvSpPr>
                <p:cNvPr id="13" name="Rettangolo 12"/>
                <p:cNvSpPr/>
                <p:nvPr/>
              </p:nvSpPr>
              <p:spPr>
                <a:xfrm>
                  <a:off x="17402629" y="7885902"/>
                  <a:ext cx="5885542" cy="914400"/>
                </a:xfrm>
                <a:prstGeom prst="rect">
                  <a:avLst/>
                </a:prstGeom>
                <a:solidFill>
                  <a:schemeClr val="accent3">
                    <a:alpha val="30000"/>
                  </a:schemeClr>
                </a:solidFill>
                <a:ln w="76200" cap="flat">
                  <a:no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20" name="Rettangolo 19"/>
                <p:cNvSpPr/>
                <p:nvPr/>
              </p:nvSpPr>
              <p:spPr>
                <a:xfrm>
                  <a:off x="17402629" y="9018016"/>
                  <a:ext cx="5885542" cy="914400"/>
                </a:xfrm>
                <a:prstGeom prst="rect">
                  <a:avLst/>
                </a:prstGeom>
                <a:solidFill>
                  <a:schemeClr val="accent6">
                    <a:lumMod val="60000"/>
                    <a:lumOff val="40000"/>
                    <a:alpha val="30000"/>
                  </a:schemeClr>
                </a:solidFill>
                <a:ln w="76200" cap="flat">
                  <a:no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15" name="Connettore 2 14"/>
                <p:cNvCxnSpPr/>
                <p:nvPr/>
              </p:nvCxnSpPr>
              <p:spPr>
                <a:xfrm>
                  <a:off x="18919371" y="8527143"/>
                  <a:ext cx="0" cy="2416628"/>
                </a:xfrm>
                <a:prstGeom prst="straightConnector1">
                  <a:avLst/>
                </a:prstGeom>
                <a:noFill/>
                <a:ln w="76200" cap="flat">
                  <a:solidFill>
                    <a:srgbClr val="FF0000">
                      <a:alpha val="41000"/>
                    </a:srgb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25" name="Connettore 2 24"/>
                <p:cNvCxnSpPr/>
                <p:nvPr/>
              </p:nvCxnSpPr>
              <p:spPr>
                <a:xfrm>
                  <a:off x="18919371" y="10943771"/>
                  <a:ext cx="1117600" cy="0"/>
                </a:xfrm>
                <a:prstGeom prst="straightConnector1">
                  <a:avLst/>
                </a:prstGeom>
                <a:noFill/>
                <a:ln w="76200" cap="flat">
                  <a:solidFill>
                    <a:srgbClr val="FF0000">
                      <a:alpha val="41000"/>
                    </a:srgb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27" name="Connettore 2 26"/>
                <p:cNvCxnSpPr/>
                <p:nvPr/>
              </p:nvCxnSpPr>
              <p:spPr>
                <a:xfrm>
                  <a:off x="20036971" y="11720285"/>
                  <a:ext cx="3004458" cy="0"/>
                </a:xfrm>
                <a:prstGeom prst="straightConnector1">
                  <a:avLst/>
                </a:prstGeom>
                <a:noFill/>
                <a:ln w="76200" cap="flat">
                  <a:solidFill>
                    <a:srgbClr val="FF0000">
                      <a:alpha val="41000"/>
                    </a:srgbClr>
                  </a:solidFill>
                  <a:prstDash val="solid"/>
                  <a:round/>
                  <a:tailEnd type="triangle"/>
                </a:ln>
                <a:effectLst/>
                <a:sp3d/>
              </p:spPr>
              <p:style>
                <a:lnRef idx="0">
                  <a:scrgbClr r="0" g="0" b="0"/>
                </a:lnRef>
                <a:fillRef idx="0">
                  <a:scrgbClr r="0" g="0" b="0"/>
                </a:fillRef>
                <a:effectRef idx="0">
                  <a:scrgbClr r="0" g="0" b="0"/>
                </a:effectRef>
                <a:fontRef idx="none"/>
              </p:style>
            </p:cxnSp>
            <p:cxnSp>
              <p:nvCxnSpPr>
                <p:cNvPr id="30" name="Connettore 2 29"/>
                <p:cNvCxnSpPr/>
                <p:nvPr/>
              </p:nvCxnSpPr>
              <p:spPr>
                <a:xfrm flipH="1">
                  <a:off x="20036971" y="10943771"/>
                  <a:ext cx="7258" cy="776514"/>
                </a:xfrm>
                <a:prstGeom prst="straightConnector1">
                  <a:avLst/>
                </a:prstGeom>
                <a:noFill/>
                <a:ln w="76200" cap="flat">
                  <a:solidFill>
                    <a:srgbClr val="FF0000">
                      <a:alpha val="41000"/>
                    </a:srgbClr>
                  </a:solidFill>
                  <a:prstDash val="solid"/>
                  <a:round/>
                  <a:tailEnd type="triangle"/>
                </a:ln>
                <a:effectLst/>
                <a:sp3d/>
              </p:spPr>
              <p:style>
                <a:lnRef idx="0">
                  <a:scrgbClr r="0" g="0" b="0"/>
                </a:lnRef>
                <a:fillRef idx="0">
                  <a:scrgbClr r="0" g="0" b="0"/>
                </a:fillRef>
                <a:effectRef idx="0">
                  <a:scrgbClr r="0" g="0" b="0"/>
                </a:effectRef>
                <a:fontRef idx="none"/>
              </p:style>
            </p:cxnSp>
          </p:grpSp>
          <p:cxnSp>
            <p:nvCxnSpPr>
              <p:cNvPr id="4" name="Connettore 2 3"/>
              <p:cNvCxnSpPr/>
              <p:nvPr/>
            </p:nvCxnSpPr>
            <p:spPr>
              <a:xfrm>
                <a:off x="18402300" y="4420611"/>
                <a:ext cx="1436914" cy="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29" name="Connettore 2 28"/>
              <p:cNvCxnSpPr/>
              <p:nvPr/>
            </p:nvCxnSpPr>
            <p:spPr>
              <a:xfrm>
                <a:off x="19839214" y="4394905"/>
                <a:ext cx="0" cy="307724"/>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33" name="Connettore 2 32"/>
              <p:cNvCxnSpPr/>
              <p:nvPr/>
            </p:nvCxnSpPr>
            <p:spPr>
              <a:xfrm>
                <a:off x="19839214" y="4687311"/>
                <a:ext cx="1330779" cy="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35" name="Connettore 2 34"/>
              <p:cNvCxnSpPr/>
              <p:nvPr/>
            </p:nvCxnSpPr>
            <p:spPr>
              <a:xfrm flipV="1">
                <a:off x="21159107" y="4327406"/>
                <a:ext cx="0" cy="359905"/>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37" name="Connettore 2 36"/>
              <p:cNvCxnSpPr/>
              <p:nvPr/>
            </p:nvCxnSpPr>
            <p:spPr>
              <a:xfrm>
                <a:off x="21169993" y="4352910"/>
                <a:ext cx="2391070" cy="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39" name="Connettore 2 38"/>
              <p:cNvCxnSpPr/>
              <p:nvPr/>
            </p:nvCxnSpPr>
            <p:spPr>
              <a:xfrm>
                <a:off x="18402300" y="5536397"/>
                <a:ext cx="1436914" cy="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40" name="Connettore 2 39"/>
              <p:cNvCxnSpPr/>
              <p:nvPr/>
            </p:nvCxnSpPr>
            <p:spPr>
              <a:xfrm>
                <a:off x="19839214" y="5510691"/>
                <a:ext cx="0" cy="307724"/>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41" name="Connettore 2 40"/>
              <p:cNvCxnSpPr/>
              <p:nvPr/>
            </p:nvCxnSpPr>
            <p:spPr>
              <a:xfrm>
                <a:off x="19839214" y="5803097"/>
                <a:ext cx="1330779" cy="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42" name="Connettore 2 41"/>
              <p:cNvCxnSpPr/>
              <p:nvPr/>
            </p:nvCxnSpPr>
            <p:spPr>
              <a:xfrm flipV="1">
                <a:off x="21159107" y="5443192"/>
                <a:ext cx="0" cy="359905"/>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43" name="Connettore 2 42"/>
              <p:cNvCxnSpPr>
                <a:endCxn id="60" idx="1"/>
              </p:cNvCxnSpPr>
              <p:nvPr/>
            </p:nvCxnSpPr>
            <p:spPr>
              <a:xfrm>
                <a:off x="21169993" y="5468696"/>
                <a:ext cx="2391070" cy="0"/>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44" name="Connettore 2 43"/>
              <p:cNvCxnSpPr/>
              <p:nvPr/>
            </p:nvCxnSpPr>
            <p:spPr>
              <a:xfrm>
                <a:off x="18375086" y="4176693"/>
                <a:ext cx="0" cy="1359704"/>
              </a:xfrm>
              <a:prstGeom prst="straightConnector1">
                <a:avLst/>
              </a:prstGeom>
              <a:noFill/>
              <a:ln w="508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grpSp>
        <p:grpSp>
          <p:nvGrpSpPr>
            <p:cNvPr id="52" name="Gruppo 51"/>
            <p:cNvGrpSpPr/>
            <p:nvPr/>
          </p:nvGrpSpPr>
          <p:grpSpPr>
            <a:xfrm>
              <a:off x="20785386" y="3613061"/>
              <a:ext cx="1797559" cy="2430105"/>
              <a:chOff x="20785386" y="3613061"/>
              <a:chExt cx="1797559" cy="2430105"/>
            </a:xfrm>
          </p:grpSpPr>
          <p:pic>
            <p:nvPicPr>
              <p:cNvPr id="47" name="Immagin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85387" y="3613061"/>
                <a:ext cx="1797558" cy="1288815"/>
              </a:xfrm>
              <a:prstGeom prst="rect">
                <a:avLst/>
              </a:prstGeom>
            </p:spPr>
          </p:pic>
          <p:pic>
            <p:nvPicPr>
              <p:cNvPr id="60" name="Immagine 5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85386" y="4754351"/>
                <a:ext cx="1797558" cy="1288815"/>
              </a:xfrm>
              <a:prstGeom prst="rect">
                <a:avLst/>
              </a:prstGeom>
            </p:spPr>
          </p:pic>
          <p:sp>
            <p:nvSpPr>
              <p:cNvPr id="48" name="Rettangolo 47"/>
              <p:cNvSpPr/>
              <p:nvPr/>
            </p:nvSpPr>
            <p:spPr>
              <a:xfrm>
                <a:off x="21331767" y="5786384"/>
                <a:ext cx="914400" cy="256782"/>
              </a:xfrm>
              <a:prstGeom prst="rect">
                <a:avLst/>
              </a:prstGeom>
              <a:solidFill>
                <a:schemeClr val="bg1"/>
              </a:solidFill>
              <a:ln w="6350" cap="flat">
                <a:no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62" name="Rettangolo 61"/>
              <p:cNvSpPr/>
              <p:nvPr/>
            </p:nvSpPr>
            <p:spPr>
              <a:xfrm>
                <a:off x="21294861" y="4827831"/>
                <a:ext cx="914400" cy="256782"/>
              </a:xfrm>
              <a:prstGeom prst="rect">
                <a:avLst/>
              </a:prstGeom>
              <a:solidFill>
                <a:schemeClr val="bg1"/>
              </a:solidFill>
              <a:ln w="6350" cap="flat">
                <a:no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63" name="Rettangolo 62"/>
              <p:cNvSpPr/>
              <p:nvPr/>
            </p:nvSpPr>
            <p:spPr>
              <a:xfrm>
                <a:off x="21294861" y="4640861"/>
                <a:ext cx="914400" cy="256782"/>
              </a:xfrm>
              <a:prstGeom prst="rect">
                <a:avLst/>
              </a:prstGeom>
              <a:solidFill>
                <a:schemeClr val="bg1"/>
              </a:solidFill>
              <a:ln w="6350" cap="flat">
                <a:no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64" name="Rettangolo 63"/>
              <p:cNvSpPr/>
              <p:nvPr/>
            </p:nvSpPr>
            <p:spPr>
              <a:xfrm>
                <a:off x="21294861" y="3684139"/>
                <a:ext cx="914400" cy="256782"/>
              </a:xfrm>
              <a:prstGeom prst="rect">
                <a:avLst/>
              </a:prstGeom>
              <a:solidFill>
                <a:schemeClr val="bg1"/>
              </a:solidFill>
              <a:ln w="6350" cap="flat">
                <a:noFill/>
                <a:prstDash val="solid"/>
                <a:round/>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grpSp>
      </p:grpSp>
      <p:sp>
        <p:nvSpPr>
          <p:cNvPr id="69" name="Freccia bidirezionale orizzontale 68"/>
          <p:cNvSpPr/>
          <p:nvPr/>
        </p:nvSpPr>
        <p:spPr>
          <a:xfrm>
            <a:off x="21745976" y="3941651"/>
            <a:ext cx="849653" cy="484632"/>
          </a:xfrm>
          <a:prstGeom prst="leftRightArrow">
            <a:avLst/>
          </a:prstGeom>
          <a:solidFill>
            <a:schemeClr val="accent3"/>
          </a:solidFill>
          <a:ln w="952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1" name="Freccia bidirezionale orizzontale 70"/>
          <p:cNvSpPr/>
          <p:nvPr/>
        </p:nvSpPr>
        <p:spPr>
          <a:xfrm>
            <a:off x="21764461" y="5265619"/>
            <a:ext cx="855761" cy="484632"/>
          </a:xfrm>
          <a:prstGeom prst="leftRightArrow">
            <a:avLst/>
          </a:prstGeom>
          <a:solidFill>
            <a:schemeClr val="accent3"/>
          </a:solidFill>
          <a:ln w="952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3" name="Freccia a destra 72"/>
          <p:cNvSpPr/>
          <p:nvPr/>
        </p:nvSpPr>
        <p:spPr>
          <a:xfrm>
            <a:off x="19693896" y="7422902"/>
            <a:ext cx="2937223" cy="484632"/>
          </a:xfrm>
          <a:prstGeom prst="rightArrow">
            <a:avLst/>
          </a:prstGeom>
          <a:solidFill>
            <a:srgbClr val="FF0000"/>
          </a:solidFill>
          <a:ln w="635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74" name="CasellaDiTesto 73"/>
          <p:cNvSpPr txBox="1"/>
          <p:nvPr/>
        </p:nvSpPr>
        <p:spPr>
          <a:xfrm>
            <a:off x="22715817" y="2804555"/>
            <a:ext cx="1315438" cy="5770327"/>
          </a:xfrm>
          <a:prstGeom prst="rect">
            <a:avLst/>
          </a:prstGeom>
          <a:noFill/>
          <a:ln w="254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noAutofit/>
          </a:bodyPr>
          <a:lstStyle/>
          <a:p>
            <a:pPr marL="0" marR="0" indent="0" algn="ctr" defTabSz="1828800"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000000"/>
              </a:solidFill>
              <a:effectLst/>
              <a:uFillTx/>
              <a:latin typeface="+mj-lt"/>
              <a:ea typeface="+mj-ea"/>
              <a:cs typeface="+mj-cs"/>
              <a:sym typeface="Calibri"/>
            </a:endParaRPr>
          </a:p>
          <a:p>
            <a:pPr marL="0" marR="0" indent="0" algn="ctr" defTabSz="1828800"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000000"/>
              </a:solidFill>
              <a:effectLst/>
              <a:uFillTx/>
              <a:latin typeface="+mj-lt"/>
              <a:ea typeface="+mj-ea"/>
              <a:cs typeface="+mj-cs"/>
              <a:sym typeface="Calibri"/>
            </a:endParaRPr>
          </a:p>
          <a:p>
            <a:pPr marL="0" marR="0" indent="0" algn="ctr" defTabSz="1828800" rtl="0" fontAlgn="auto" latinLnBrk="0" hangingPunct="0">
              <a:lnSpc>
                <a:spcPct val="100000"/>
              </a:lnSpc>
              <a:spcBef>
                <a:spcPts val="0"/>
              </a:spcBef>
              <a:spcAft>
                <a:spcPts val="0"/>
              </a:spcAft>
              <a:buClrTx/>
              <a:buSzTx/>
              <a:buFontTx/>
              <a:buNone/>
              <a:tabLst/>
            </a:pPr>
            <a:endParaRPr lang="it-IT" sz="2400" dirty="0"/>
          </a:p>
          <a:p>
            <a:pPr marL="0" marR="0" indent="0" algn="ctr" defTabSz="1828800"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000000"/>
              </a:solidFill>
              <a:effectLst/>
              <a:uFillTx/>
              <a:latin typeface="+mj-lt"/>
              <a:ea typeface="+mj-ea"/>
              <a:cs typeface="+mj-cs"/>
              <a:sym typeface="Calibri"/>
            </a:endParaRPr>
          </a:p>
          <a:p>
            <a:pPr marL="0" marR="0" indent="0" algn="ctr" defTabSz="1828800"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000000"/>
              </a:solidFill>
              <a:effectLst/>
              <a:uFillTx/>
              <a:latin typeface="+mj-lt"/>
              <a:ea typeface="+mj-ea"/>
              <a:cs typeface="+mj-cs"/>
              <a:sym typeface="Calibri"/>
            </a:endParaRPr>
          </a:p>
          <a:p>
            <a:pPr marL="0" marR="0" indent="0" algn="ctr" defTabSz="1828800" rtl="0" fontAlgn="auto" latinLnBrk="0" hangingPunct="0">
              <a:lnSpc>
                <a:spcPct val="100000"/>
              </a:lnSpc>
              <a:spcBef>
                <a:spcPts val="0"/>
              </a:spcBef>
              <a:spcAft>
                <a:spcPts val="0"/>
              </a:spcAft>
              <a:buClrTx/>
              <a:buSzTx/>
              <a:buFontTx/>
              <a:buNone/>
              <a:tabLst/>
            </a:pPr>
            <a:endParaRPr lang="it-IT" sz="2400" dirty="0"/>
          </a:p>
          <a:p>
            <a:pPr marL="0" marR="0" indent="0" algn="ctr" defTabSz="1828800"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000000"/>
              </a:solidFill>
              <a:effectLst/>
              <a:uFillTx/>
              <a:latin typeface="+mj-lt"/>
              <a:ea typeface="+mj-ea"/>
              <a:cs typeface="+mj-cs"/>
              <a:sym typeface="Calibri"/>
            </a:endParaRPr>
          </a:p>
          <a:p>
            <a:pPr marL="0" marR="0" indent="0" algn="ctr" defTabSz="1828800"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a:ln>
                  <a:noFill/>
                </a:ln>
                <a:solidFill>
                  <a:srgbClr val="000000"/>
                </a:solidFill>
                <a:effectLst/>
                <a:uFillTx/>
                <a:latin typeface="+mj-lt"/>
                <a:ea typeface="+mj-ea"/>
                <a:cs typeface="+mj-cs"/>
                <a:sym typeface="Calibri"/>
              </a:rPr>
              <a:t>FPGA</a:t>
            </a:r>
          </a:p>
        </p:txBody>
      </p:sp>
      <p:sp>
        <p:nvSpPr>
          <p:cNvPr id="3" name="CasellaDiTesto 2"/>
          <p:cNvSpPr txBox="1"/>
          <p:nvPr/>
        </p:nvSpPr>
        <p:spPr>
          <a:xfrm>
            <a:off x="20642995" y="7011345"/>
            <a:ext cx="800217" cy="492440"/>
          </a:xfrm>
          <a:prstGeom prst="rect">
            <a:avLst/>
          </a:prstGeom>
          <a:noFill/>
          <a:ln w="254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kumimoji="0" lang="it-IT" sz="2000" b="0" i="0" u="none" strike="noStrike" cap="none" spc="0" normalizeH="0" baseline="0" dirty="0">
                <a:ln>
                  <a:noFill/>
                </a:ln>
                <a:solidFill>
                  <a:srgbClr val="000000"/>
                </a:solidFill>
                <a:effectLst/>
                <a:uFillTx/>
                <a:latin typeface="+mj-lt"/>
                <a:ea typeface="+mj-ea"/>
                <a:cs typeface="+mj-cs"/>
                <a:sym typeface="Calibri"/>
              </a:rPr>
              <a:t>32 x 2</a:t>
            </a:r>
          </a:p>
        </p:txBody>
      </p:sp>
      <p:pic>
        <p:nvPicPr>
          <p:cNvPr id="50" name="Immagine 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5836626" y="9744575"/>
            <a:ext cx="2186592" cy="2161673"/>
          </a:xfrm>
          <a:prstGeom prst="rect">
            <a:avLst/>
          </a:prstGeom>
        </p:spPr>
      </p:pic>
      <p:sp>
        <p:nvSpPr>
          <p:cNvPr id="53" name="Freccia a destra 52"/>
          <p:cNvSpPr/>
          <p:nvPr/>
        </p:nvSpPr>
        <p:spPr>
          <a:xfrm>
            <a:off x="18155975" y="11052597"/>
            <a:ext cx="1965920" cy="484632"/>
          </a:xfrm>
          <a:prstGeom prst="rightArrow">
            <a:avLst/>
          </a:prstGeom>
          <a:solidFill>
            <a:srgbClr val="FF0000"/>
          </a:solidFill>
          <a:ln w="6350"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61" name="Freccia bidirezionale orizzontale 60"/>
          <p:cNvSpPr/>
          <p:nvPr/>
        </p:nvSpPr>
        <p:spPr>
          <a:xfrm>
            <a:off x="18116435" y="10229312"/>
            <a:ext cx="1965919" cy="484632"/>
          </a:xfrm>
          <a:prstGeom prst="leftRightArrow">
            <a:avLst/>
          </a:prstGeom>
          <a:solidFill>
            <a:schemeClr val="accent3"/>
          </a:solidFill>
          <a:ln w="9525" cap="flat">
            <a:solidFill>
              <a:schemeClr val="tx1"/>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sp>
        <p:nvSpPr>
          <p:cNvPr id="66" name="CasellaDiTesto 65"/>
          <p:cNvSpPr txBox="1"/>
          <p:nvPr/>
        </p:nvSpPr>
        <p:spPr>
          <a:xfrm>
            <a:off x="18655171" y="11524085"/>
            <a:ext cx="1018225" cy="492440"/>
          </a:xfrm>
          <a:prstGeom prst="rect">
            <a:avLst/>
          </a:prstGeom>
          <a:noFill/>
          <a:ln w="254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dirty="0"/>
              <a:t>Triggers</a:t>
            </a:r>
            <a:endParaRPr kumimoji="0" lang="it-IT" sz="2000" b="0" i="0" u="none" strike="noStrike" cap="none" spc="0" normalizeH="0" baseline="0" dirty="0">
              <a:ln>
                <a:noFill/>
              </a:ln>
              <a:solidFill>
                <a:srgbClr val="000000"/>
              </a:solidFill>
              <a:effectLst/>
              <a:uFillTx/>
              <a:latin typeface="+mj-lt"/>
              <a:ea typeface="+mj-ea"/>
              <a:cs typeface="+mj-cs"/>
              <a:sym typeface="Calibri"/>
            </a:endParaRPr>
          </a:p>
        </p:txBody>
      </p:sp>
      <p:sp>
        <p:nvSpPr>
          <p:cNvPr id="67" name="CasellaDiTesto 66"/>
          <p:cNvSpPr txBox="1"/>
          <p:nvPr/>
        </p:nvSpPr>
        <p:spPr>
          <a:xfrm>
            <a:off x="18761802" y="9716115"/>
            <a:ext cx="675183" cy="492440"/>
          </a:xfrm>
          <a:prstGeom prst="rect">
            <a:avLst/>
          </a:prstGeom>
          <a:noFill/>
          <a:ln w="25400" cap="flat">
            <a:solidFill>
              <a:srgbClr val="9BBB59"/>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it-IT" sz="2000" dirty="0"/>
              <a:t>Data</a:t>
            </a:r>
            <a:endParaRPr kumimoji="0" lang="it-IT" sz="2000" b="0" i="0" u="none" strike="noStrike" cap="none" spc="0" normalizeH="0" baseline="0" dirty="0">
              <a:ln>
                <a:noFill/>
              </a:ln>
              <a:solidFill>
                <a:srgbClr val="000000"/>
              </a:solidFill>
              <a:effectLst/>
              <a:uFillTx/>
              <a:latin typeface="+mj-lt"/>
              <a:ea typeface="+mj-ea"/>
              <a:cs typeface="+mj-cs"/>
              <a:sym typeface="Calibri"/>
            </a:endParaRPr>
          </a:p>
        </p:txBody>
      </p:sp>
      <p:pic>
        <p:nvPicPr>
          <p:cNvPr id="65" name="Immagine 6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308401" y="9732115"/>
            <a:ext cx="2287228" cy="2334879"/>
          </a:xfrm>
          <a:prstGeom prst="rect">
            <a:avLst/>
          </a:prstGeom>
        </p:spPr>
      </p:pic>
      <p:cxnSp>
        <p:nvCxnSpPr>
          <p:cNvPr id="12" name="Straight Arrow Connector 11">
            <a:extLst>
              <a:ext uri="{FF2B5EF4-FFF2-40B4-BE49-F238E27FC236}">
                <a16:creationId xmlns:a16="http://schemas.microsoft.com/office/drawing/2014/main" id="{FA97F833-9403-49B1-B31D-D5B0C8F87514}"/>
              </a:ext>
            </a:extLst>
          </p:cNvPr>
          <p:cNvCxnSpPr>
            <a:cxnSpLocks/>
          </p:cNvCxnSpPr>
          <p:nvPr/>
        </p:nvCxnSpPr>
        <p:spPr>
          <a:xfrm flipH="1">
            <a:off x="14274151" y="9306944"/>
            <a:ext cx="456769" cy="383803"/>
          </a:xfrm>
          <a:prstGeom prst="straightConnector1">
            <a:avLst/>
          </a:prstGeom>
          <a:noFill/>
          <a:ln w="50800" cap="flat">
            <a:solidFill>
              <a:srgbClr val="FF0000"/>
            </a:solidFill>
            <a:prstDash val="solid"/>
            <a:round/>
            <a:tailEnd type="triangle"/>
          </a:ln>
          <a:effectLst/>
          <a:sp3d/>
        </p:spPr>
        <p:style>
          <a:lnRef idx="0">
            <a:scrgbClr r="0" g="0" b="0"/>
          </a:lnRef>
          <a:fillRef idx="0">
            <a:scrgbClr r="0" g="0" b="0"/>
          </a:fillRef>
          <a:effectRef idx="0">
            <a:scrgbClr r="0" g="0" b="0"/>
          </a:effectRef>
          <a:fontRef idx="none"/>
        </p:style>
      </p:cxnSp>
      <p:cxnSp>
        <p:nvCxnSpPr>
          <p:cNvPr id="18" name="Straight Connector 17">
            <a:extLst>
              <a:ext uri="{FF2B5EF4-FFF2-40B4-BE49-F238E27FC236}">
                <a16:creationId xmlns:a16="http://schemas.microsoft.com/office/drawing/2014/main" id="{7FE17EE4-7011-4844-B093-F60813F1980A}"/>
              </a:ext>
            </a:extLst>
          </p:cNvPr>
          <p:cNvCxnSpPr>
            <a:cxnSpLocks/>
          </p:cNvCxnSpPr>
          <p:nvPr/>
        </p:nvCxnSpPr>
        <p:spPr>
          <a:xfrm>
            <a:off x="10804486" y="9236344"/>
            <a:ext cx="7783003" cy="16475"/>
          </a:xfrm>
          <a:prstGeom prst="line">
            <a:avLst/>
          </a:prstGeom>
          <a:noFill/>
          <a:ln w="50800" cap="flat">
            <a:solidFill>
              <a:srgbClr val="FF0000"/>
            </a:solidFill>
            <a:prstDash val="solid"/>
            <a:round/>
          </a:ln>
          <a:effectLst/>
          <a:sp3d/>
        </p:spPr>
        <p:style>
          <a:lnRef idx="0">
            <a:scrgbClr r="0" g="0" b="0"/>
          </a:lnRef>
          <a:fillRef idx="0">
            <a:scrgbClr r="0" g="0" b="0"/>
          </a:fillRef>
          <a:effectRef idx="0">
            <a:scrgbClr r="0" g="0" b="0"/>
          </a:effectRef>
          <a:fontRef idx="none"/>
        </p:style>
      </p:cxnSp>
      <p:cxnSp>
        <p:nvCxnSpPr>
          <p:cNvPr id="72" name="Straight Connector 71">
            <a:extLst>
              <a:ext uri="{FF2B5EF4-FFF2-40B4-BE49-F238E27FC236}">
                <a16:creationId xmlns:a16="http://schemas.microsoft.com/office/drawing/2014/main" id="{6A0D61D0-2E8D-4882-B62C-34569CF2D54D}"/>
              </a:ext>
            </a:extLst>
          </p:cNvPr>
          <p:cNvCxnSpPr>
            <a:cxnSpLocks/>
          </p:cNvCxnSpPr>
          <p:nvPr/>
        </p:nvCxnSpPr>
        <p:spPr>
          <a:xfrm>
            <a:off x="10825444" y="8902684"/>
            <a:ext cx="1" cy="350135"/>
          </a:xfrm>
          <a:prstGeom prst="line">
            <a:avLst/>
          </a:prstGeom>
          <a:noFill/>
          <a:ln w="50800" cap="flat">
            <a:solidFill>
              <a:srgbClr val="FF0000"/>
            </a:solidFill>
            <a:prstDash val="solid"/>
            <a:round/>
          </a:ln>
          <a:effectLst/>
          <a:sp3d/>
        </p:spPr>
        <p:style>
          <a:lnRef idx="0">
            <a:scrgbClr r="0" g="0" b="0"/>
          </a:lnRef>
          <a:fillRef idx="0">
            <a:scrgbClr r="0" g="0" b="0"/>
          </a:fillRef>
          <a:effectRef idx="0">
            <a:scrgbClr r="0" g="0" b="0"/>
          </a:effectRef>
          <a:fontRef idx="none"/>
        </p:style>
      </p:cxnSp>
      <p:cxnSp>
        <p:nvCxnSpPr>
          <p:cNvPr id="75" name="Straight Connector 74">
            <a:extLst>
              <a:ext uri="{FF2B5EF4-FFF2-40B4-BE49-F238E27FC236}">
                <a16:creationId xmlns:a16="http://schemas.microsoft.com/office/drawing/2014/main" id="{3B338934-379A-4D04-BF81-F03FF70613C9}"/>
              </a:ext>
            </a:extLst>
          </p:cNvPr>
          <p:cNvCxnSpPr>
            <a:cxnSpLocks/>
          </p:cNvCxnSpPr>
          <p:nvPr/>
        </p:nvCxnSpPr>
        <p:spPr>
          <a:xfrm>
            <a:off x="18587488" y="8925382"/>
            <a:ext cx="1" cy="350135"/>
          </a:xfrm>
          <a:prstGeom prst="line">
            <a:avLst/>
          </a:prstGeom>
          <a:noFill/>
          <a:ln w="50800" cap="flat">
            <a:solidFill>
              <a:srgbClr val="FF0000"/>
            </a:solidFill>
            <a:prstDash val="solid"/>
            <a:round/>
          </a:ln>
          <a:effectLst/>
          <a:sp3d/>
        </p:spPr>
        <p:style>
          <a:lnRef idx="0">
            <a:scrgbClr r="0" g="0" b="0"/>
          </a:lnRef>
          <a:fillRef idx="0">
            <a:scrgbClr r="0" g="0" b="0"/>
          </a:fillRef>
          <a:effectRef idx="0">
            <a:scrgbClr r="0" g="0" b="0"/>
          </a:effectRef>
          <a:fontRef idx="none"/>
        </p:style>
      </p:cxnSp>
      <p:pic>
        <p:nvPicPr>
          <p:cNvPr id="77" name="Picture 76">
            <a:extLst>
              <a:ext uri="{FF2B5EF4-FFF2-40B4-BE49-F238E27FC236}">
                <a16:creationId xmlns:a16="http://schemas.microsoft.com/office/drawing/2014/main" id="{3CBFE529-BFFE-49EB-B4A4-89BF54FED5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37322" y="6474983"/>
            <a:ext cx="1189293" cy="1102707"/>
          </a:xfrm>
          <a:prstGeom prst="rect">
            <a:avLst/>
          </a:prstGeom>
        </p:spPr>
      </p:pic>
      <p:cxnSp>
        <p:nvCxnSpPr>
          <p:cNvPr id="82" name="Straight Arrow Connector 81">
            <a:extLst>
              <a:ext uri="{FF2B5EF4-FFF2-40B4-BE49-F238E27FC236}">
                <a16:creationId xmlns:a16="http://schemas.microsoft.com/office/drawing/2014/main" id="{7D49A7AE-B395-4F60-90C2-D4486BEDBDE4}"/>
              </a:ext>
            </a:extLst>
          </p:cNvPr>
          <p:cNvCxnSpPr>
            <a:cxnSpLocks/>
          </p:cNvCxnSpPr>
          <p:nvPr/>
        </p:nvCxnSpPr>
        <p:spPr>
          <a:xfrm flipH="1">
            <a:off x="21532906" y="8574882"/>
            <a:ext cx="1779639" cy="2216107"/>
          </a:xfrm>
          <a:prstGeom prst="straightConnector1">
            <a:avLst/>
          </a:prstGeom>
          <a:noFill/>
          <a:ln w="50800" cap="flat">
            <a:solidFill>
              <a:srgbClr val="FF0000"/>
            </a:solidFill>
            <a:prstDash val="solid"/>
            <a:round/>
            <a:tailEnd type="triangle"/>
          </a:ln>
          <a:effectLst/>
          <a:sp3d/>
        </p:spPr>
        <p:style>
          <a:lnRef idx="0">
            <a:scrgbClr r="0" g="0" b="0"/>
          </a:lnRef>
          <a:fillRef idx="0">
            <a:scrgbClr r="0" g="0" b="0"/>
          </a:fillRef>
          <a:effectRef idx="0">
            <a:scrgbClr r="0" g="0" b="0"/>
          </a:effectRef>
          <a:fontRef idx="none"/>
        </p:style>
      </p:cxnSp>
      <p:sp>
        <p:nvSpPr>
          <p:cNvPr id="88" name="Text Placeholder 87">
            <a:extLst>
              <a:ext uri="{FF2B5EF4-FFF2-40B4-BE49-F238E27FC236}">
                <a16:creationId xmlns:a16="http://schemas.microsoft.com/office/drawing/2014/main" id="{83388D6F-0245-4284-9E9A-958B09D7C9FC}"/>
              </a:ext>
            </a:extLst>
          </p:cNvPr>
          <p:cNvSpPr>
            <a:spLocks noGrp="1"/>
          </p:cNvSpPr>
          <p:nvPr>
            <p:ph type="body" sz="quarter" idx="22"/>
          </p:nvPr>
        </p:nvSpPr>
        <p:spPr/>
        <p:txBody>
          <a:bodyPr/>
          <a:lstStyle/>
          <a:p>
            <a:r>
              <a:rPr lang="it-IT" dirty="0"/>
              <a:t>ASTRI Camera: Front-End Electronics</a:t>
            </a:r>
          </a:p>
        </p:txBody>
      </p:sp>
      <p:pic>
        <p:nvPicPr>
          <p:cNvPr id="59" name="Picture 47">
            <a:extLst>
              <a:ext uri="{FF2B5EF4-FFF2-40B4-BE49-F238E27FC236}">
                <a16:creationId xmlns:a16="http://schemas.microsoft.com/office/drawing/2014/main" id="{F8168459-82A5-4B82-B147-368310C287D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2616"/>
          <a:stretch/>
        </p:blipFill>
        <p:spPr>
          <a:xfrm>
            <a:off x="11180485" y="9828103"/>
            <a:ext cx="3063995" cy="2055530"/>
          </a:xfrm>
          <a:prstGeom prst="rect">
            <a:avLst/>
          </a:prstGeom>
          <a:ln w="76200">
            <a:solidFill>
              <a:srgbClr val="FF0000"/>
            </a:solidFill>
          </a:ln>
        </p:spPr>
      </p:pic>
      <p:sp>
        <p:nvSpPr>
          <p:cNvPr id="68" name="Rectangle 25">
            <a:extLst>
              <a:ext uri="{FF2B5EF4-FFF2-40B4-BE49-F238E27FC236}">
                <a16:creationId xmlns:a16="http://schemas.microsoft.com/office/drawing/2014/main" id="{6BE6B783-41C4-4A30-B374-C7299E7056CC}"/>
              </a:ext>
            </a:extLst>
          </p:cNvPr>
          <p:cNvSpPr/>
          <p:nvPr/>
        </p:nvSpPr>
        <p:spPr>
          <a:xfrm>
            <a:off x="16190938" y="10216783"/>
            <a:ext cx="582587" cy="565064"/>
          </a:xfrm>
          <a:prstGeom prst="rect">
            <a:avLst/>
          </a:prstGeom>
          <a:noFill/>
          <a:ln w="76200" cap="flat">
            <a:solidFill>
              <a:srgbClr val="FF0000"/>
            </a:solidFill>
            <a:prstDash val="solid"/>
            <a:round/>
          </a:ln>
          <a:effectLst>
            <a:outerShdw blurRad="76200" dist="381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it-IT" sz="3600" b="0" i="0" u="none" strike="noStrike" cap="none" spc="0" normalizeH="0" baseline="0">
              <a:ln>
                <a:noFill/>
              </a:ln>
              <a:solidFill>
                <a:srgbClr val="FFFFFF"/>
              </a:solidFill>
              <a:effectLst/>
              <a:uFillTx/>
              <a:latin typeface="+mj-lt"/>
              <a:ea typeface="+mj-ea"/>
              <a:cs typeface="+mj-cs"/>
              <a:sym typeface="Calibri"/>
            </a:endParaRPr>
          </a:p>
        </p:txBody>
      </p:sp>
      <p:cxnSp>
        <p:nvCxnSpPr>
          <p:cNvPr id="76" name="Connettore diritto 75"/>
          <p:cNvCxnSpPr/>
          <p:nvPr/>
        </p:nvCxnSpPr>
        <p:spPr>
          <a:xfrm flipH="1" flipV="1">
            <a:off x="14274150" y="9786240"/>
            <a:ext cx="2499375" cy="430543"/>
          </a:xfrm>
          <a:prstGeom prst="line">
            <a:avLst/>
          </a:prstGeom>
          <a:noFill/>
          <a:ln w="76200" cap="flat">
            <a:solidFill>
              <a:srgbClr val="FF0000"/>
            </a:solidFill>
            <a:prstDash val="solid"/>
            <a:round/>
          </a:ln>
          <a:effectLst/>
          <a:sp3d/>
        </p:spPr>
        <p:style>
          <a:lnRef idx="0">
            <a:scrgbClr r="0" g="0" b="0"/>
          </a:lnRef>
          <a:fillRef idx="0">
            <a:scrgbClr r="0" g="0" b="0"/>
          </a:fillRef>
          <a:effectRef idx="0">
            <a:scrgbClr r="0" g="0" b="0"/>
          </a:effectRef>
          <a:fontRef idx="none"/>
        </p:style>
      </p:cxnSp>
      <p:cxnSp>
        <p:nvCxnSpPr>
          <p:cNvPr id="78" name="Connettore diritto 77"/>
          <p:cNvCxnSpPr/>
          <p:nvPr/>
        </p:nvCxnSpPr>
        <p:spPr>
          <a:xfrm flipH="1">
            <a:off x="14274151" y="10779034"/>
            <a:ext cx="2520828" cy="1129390"/>
          </a:xfrm>
          <a:prstGeom prst="line">
            <a:avLst/>
          </a:prstGeom>
          <a:noFill/>
          <a:ln w="76200" cap="flat">
            <a:solidFill>
              <a:srgbClr val="FF0000"/>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1315068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8000"/>
              </a:srgbClr>
            </a:outerShdw>
          </a:effectLst>
        </a:effectStyle>
        <a:effectStyle>
          <a:effectLst>
            <a:outerShdw blurRad="76200" dist="38100" dir="5400000" rotWithShape="0">
              <a:srgbClr val="000000">
                <a:alpha val="38000"/>
              </a:srgbClr>
            </a:outerShdw>
          </a:effectLst>
        </a:effectStyle>
        <a:effectStyle>
          <a:effectLst>
            <a:outerShdw blurRad="762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76200" cap="flat">
          <a:solidFill>
            <a:srgbClr val="FFFFFF"/>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8000"/>
              </a:srgbClr>
            </a:outerShdw>
          </a:effectLst>
        </a:effectStyle>
        <a:effectStyle>
          <a:effectLst>
            <a:outerShdw blurRad="76200" dist="38100" dir="5400000" rotWithShape="0">
              <a:srgbClr val="000000">
                <a:alpha val="38000"/>
              </a:srgbClr>
            </a:outerShdw>
          </a:effectLst>
        </a:effectStyle>
        <a:effectStyle>
          <a:effectLst>
            <a:outerShdw blurRad="762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76200" cap="flat">
          <a:solidFill>
            <a:srgbClr val="FFFFFF"/>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8000"/>
              </a:srgbClr>
            </a:outerShdw>
          </a:effectLst>
        </a:effectStyle>
        <a:effectStyle>
          <a:effectLst>
            <a:outerShdw blurRad="76200" dist="38100" dir="5400000" rotWithShape="0">
              <a:srgbClr val="000000">
                <a:alpha val="38000"/>
              </a:srgbClr>
            </a:outerShdw>
          </a:effectLst>
        </a:effectStyle>
        <a:effectStyle>
          <a:effectLst>
            <a:outerShdw blurRad="762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76200" cap="flat">
          <a:solidFill>
            <a:srgbClr val="FFFFFF"/>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76757</TotalTime>
  <Words>4035</Words>
  <Application>Microsoft Office PowerPoint</Application>
  <PresentationFormat>Personalizzato</PresentationFormat>
  <Paragraphs>561</Paragraphs>
  <Slides>39</Slides>
  <Notes>5</Notes>
  <HiddenSlides>6</HiddenSlides>
  <MMClips>1</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39</vt:i4>
      </vt:variant>
    </vt:vector>
  </HeadingPairs>
  <TitlesOfParts>
    <vt:vector size="50" baseType="lpstr">
      <vt:lpstr>Arial</vt:lpstr>
      <vt:lpstr>Calibri</vt:lpstr>
      <vt:lpstr>Cambria Math</vt:lpstr>
      <vt:lpstr>Fira Sans</vt:lpstr>
      <vt:lpstr>FiraSans</vt:lpstr>
      <vt:lpstr>Helvetica</vt:lpstr>
      <vt:lpstr>Symbol</vt:lpstr>
      <vt:lpstr>Times New Roman</vt:lpstr>
      <vt:lpstr>Wingdings</vt:lpstr>
      <vt:lpstr>Tema di Office</vt:lpstr>
      <vt:lpstr>2_Tema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INAF OAB</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ASTRI Mini-Array</dc:subject>
  <dc:creator>39328</dc:creator>
  <cp:lastModifiedBy>Giovanni</cp:lastModifiedBy>
  <cp:revision>1409</cp:revision>
  <cp:lastPrinted>2021-11-21T19:03:29Z</cp:lastPrinted>
  <dcterms:modified xsi:type="dcterms:W3CDTF">2026-07-22T09:04:37Z</dcterms:modified>
</cp:coreProperties>
</file>