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heme/themeOverride1.xml" ContentType="application/vnd.openxmlformats-officedocument.themeOverr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media/image113.jpg" ContentType="image/jpeg"/>
  <Override PartName="/ppt/notesSlides/notesSlide5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media/image126.jpg" ContentType="image/jpeg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6.xml" ContentType="application/vnd.openxmlformats-officedocument.presentationml.notesSlide+xml"/>
  <Override PartName="/ppt/media/image131.jpg" ContentType="image/jpeg"/>
  <Override PartName="/ppt/media/image132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708" r:id="rId1"/>
  </p:sldMasterIdLst>
  <p:notesMasterIdLst>
    <p:notesMasterId r:id="rId67"/>
  </p:notesMasterIdLst>
  <p:sldIdLst>
    <p:sldId id="256" r:id="rId2"/>
    <p:sldId id="473" r:id="rId3"/>
    <p:sldId id="413" r:id="rId4"/>
    <p:sldId id="386" r:id="rId5"/>
    <p:sldId id="477" r:id="rId6"/>
    <p:sldId id="1661" r:id="rId7"/>
    <p:sldId id="1662" r:id="rId8"/>
    <p:sldId id="1663" r:id="rId9"/>
    <p:sldId id="1664" r:id="rId10"/>
    <p:sldId id="1665" r:id="rId11"/>
    <p:sldId id="1666" r:id="rId12"/>
    <p:sldId id="1667" r:id="rId13"/>
    <p:sldId id="513" r:id="rId14"/>
    <p:sldId id="514" r:id="rId15"/>
    <p:sldId id="517" r:id="rId16"/>
    <p:sldId id="518" r:id="rId17"/>
    <p:sldId id="516" r:id="rId18"/>
    <p:sldId id="512" r:id="rId19"/>
    <p:sldId id="273" r:id="rId20"/>
    <p:sldId id="274" r:id="rId21"/>
    <p:sldId id="507" r:id="rId22"/>
    <p:sldId id="488" r:id="rId23"/>
    <p:sldId id="510" r:id="rId24"/>
    <p:sldId id="14066" r:id="rId25"/>
    <p:sldId id="486" r:id="rId26"/>
    <p:sldId id="487" r:id="rId27"/>
    <p:sldId id="493" r:id="rId28"/>
    <p:sldId id="490" r:id="rId29"/>
    <p:sldId id="495" r:id="rId30"/>
    <p:sldId id="295" r:id="rId31"/>
    <p:sldId id="297" r:id="rId32"/>
    <p:sldId id="296" r:id="rId33"/>
    <p:sldId id="1668" r:id="rId34"/>
    <p:sldId id="14068" r:id="rId35"/>
    <p:sldId id="14069" r:id="rId36"/>
    <p:sldId id="14070" r:id="rId37"/>
    <p:sldId id="561" r:id="rId38"/>
    <p:sldId id="257" r:id="rId39"/>
    <p:sldId id="258" r:id="rId40"/>
    <p:sldId id="259" r:id="rId41"/>
    <p:sldId id="260" r:id="rId42"/>
    <p:sldId id="261" r:id="rId43"/>
    <p:sldId id="262" r:id="rId44"/>
    <p:sldId id="263" r:id="rId45"/>
    <p:sldId id="264" r:id="rId46"/>
    <p:sldId id="269" r:id="rId47"/>
    <p:sldId id="270" r:id="rId48"/>
    <p:sldId id="14039" r:id="rId49"/>
    <p:sldId id="14040" r:id="rId50"/>
    <p:sldId id="14037" r:id="rId51"/>
    <p:sldId id="14063" r:id="rId52"/>
    <p:sldId id="14061" r:id="rId53"/>
    <p:sldId id="14038" r:id="rId54"/>
    <p:sldId id="265" r:id="rId55"/>
    <p:sldId id="14055" r:id="rId56"/>
    <p:sldId id="14071" r:id="rId57"/>
    <p:sldId id="14072" r:id="rId58"/>
    <p:sldId id="14067" r:id="rId59"/>
    <p:sldId id="14073" r:id="rId60"/>
    <p:sldId id="1660" r:id="rId61"/>
    <p:sldId id="14062" r:id="rId62"/>
    <p:sldId id="1654" r:id="rId63"/>
    <p:sldId id="266" r:id="rId64"/>
    <p:sldId id="267" r:id="rId65"/>
    <p:sldId id="268" r:id="rId6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54"/>
    <p:restoredTop sz="94726"/>
  </p:normalViewPr>
  <p:slideViewPr>
    <p:cSldViewPr snapToGrid="0">
      <p:cViewPr varScale="1">
        <p:scale>
          <a:sx n="54" d="100"/>
          <a:sy n="54" d="100"/>
        </p:scale>
        <p:origin x="32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8434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915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en-US" altLang="zh-CN" dirty="0"/>
          </a:p>
        </p:txBody>
      </p:sp>
      <p:sp>
        <p:nvSpPr>
          <p:cNvPr id="4915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763963" y="9286875"/>
            <a:ext cx="2879725" cy="4889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>
              <a:buFontTx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3</a:t>
            </a:fld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0482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0482" name="文本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B7DDAB-0463-4EBB-A14A-4297C06334D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370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>
            <a:spLocks noGrp="1"/>
          </p:cNvSpPr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2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/>
          </a:p>
        </p:txBody>
      </p:sp>
      <p:sp>
        <p:nvSpPr>
          <p:cNvPr id="1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24988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黑色背景下红色杜卡迪摩托车的正面图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zh-CN" altLang="en-US"/>
              <a:t>单击图标添加图片</a:t>
            </a:r>
            <a:endParaRPr/>
          </a:p>
        </p:txBody>
      </p:sp>
      <p:sp>
        <p:nvSpPr>
          <p:cNvPr id="10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522954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00563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PT内页副本1.jpeg" descr="PPT内页副本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18288000" cy="13719175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标题文本"/>
          <p:cNvSpPr txBox="1">
            <a:spLocks noGrp="1"/>
          </p:cNvSpPr>
          <p:nvPr>
            <p:ph type="title"/>
          </p:nvPr>
        </p:nvSpPr>
        <p:spPr>
          <a:xfrm>
            <a:off x="3302000" y="371476"/>
            <a:ext cx="10522149" cy="1329333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19" name="正文级别 1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1110342" indent="-653142" defTabSz="182880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524000" indent="-609600" defTabSz="1828800">
              <a:spcBef>
                <a:spcPts val="1500"/>
              </a:spcBef>
              <a:buSzPct val="100000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2103120" indent="-731520" defTabSz="182880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560320" indent="-731520" defTabSz="1828800">
              <a:spcBef>
                <a:spcPts val="1500"/>
              </a:spcBef>
              <a:buSzPct val="100000"/>
              <a:buChar char="»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/>
          </a:p>
        </p:txBody>
      </p:sp>
      <p:sp>
        <p:nvSpPr>
          <p:cNvPr id="12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9840555" y="12490450"/>
            <a:ext cx="581045" cy="589280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r" defTabSz="914400">
              <a:defRPr sz="28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</a:lstStyle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64351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PT内页副本1.jpeg" descr="PPT内页副本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18288000" cy="13719175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标题文本"/>
          <p:cNvSpPr txBox="1">
            <a:spLocks noGrp="1"/>
          </p:cNvSpPr>
          <p:nvPr>
            <p:ph type="title"/>
          </p:nvPr>
        </p:nvSpPr>
        <p:spPr>
          <a:xfrm>
            <a:off x="3302000" y="371476"/>
            <a:ext cx="10522149" cy="1329333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sz="8800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29" name="正文级别 1…"/>
          <p:cNvSpPr txBox="1">
            <a:spLocks noGrp="1"/>
          </p:cNvSpPr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1110342" indent="-653142" defTabSz="182880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524000" indent="-609600" defTabSz="1828800">
              <a:spcBef>
                <a:spcPts val="1500"/>
              </a:spcBef>
              <a:buSzPct val="100000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2103120" indent="-731520" defTabSz="1828800">
              <a:spcBef>
                <a:spcPts val="1500"/>
              </a:spcBef>
              <a:buSzPct val="100000"/>
              <a:buChar char="–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560320" indent="-731520" defTabSz="1828800">
              <a:spcBef>
                <a:spcPts val="1500"/>
              </a:spcBef>
              <a:buSzPct val="100000"/>
              <a:buChar char="»"/>
              <a:defRPr sz="64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/>
          </a:p>
        </p:txBody>
      </p:sp>
      <p:sp>
        <p:nvSpPr>
          <p:cNvPr id="130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9840555" y="12490450"/>
            <a:ext cx="581045" cy="589280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r" defTabSz="914400">
              <a:defRPr sz="2800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defRPr>
            </a:lvl1pPr>
          </a:lstStyle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097671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标题 1"/>
          <p:cNvSpPr>
            <a:spLocks noGrp="1"/>
          </p:cNvSpPr>
          <p:nvPr>
            <p:ph type="title"/>
          </p:nvPr>
        </p:nvSpPr>
        <p:spPr>
          <a:xfrm>
            <a:off x="2215007" y="184108"/>
            <a:ext cx="21020250" cy="1319224"/>
          </a:xfrm>
        </p:spPr>
        <p:txBody>
          <a:bodyPr lIns="91400" tIns="45699" rIns="91400" bIns="45699"/>
          <a:lstStyle>
            <a:lvl1pPr algn="l">
              <a:defRPr sz="5996" b="1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8591" name="日期占位符 2"/>
          <p:cNvSpPr>
            <a:spLocks noGrp="1"/>
          </p:cNvSpPr>
          <p:nvPr>
            <p:ph type="dt" sz="half" idx="10"/>
          </p:nvPr>
        </p:nvSpPr>
        <p:spPr>
          <a:xfrm>
            <a:off x="1675530" y="12709758"/>
            <a:ext cx="5483544" cy="730080"/>
          </a:xfrm>
        </p:spPr>
        <p:txBody>
          <a:bodyPr lIns="91400" tIns="45699" rIns="91400" bIns="45699"/>
          <a:lstStyle/>
          <a:p>
            <a:endParaRPr lang="zh-CN" altLang="en-US"/>
          </a:p>
        </p:txBody>
      </p:sp>
      <p:sp>
        <p:nvSpPr>
          <p:cNvPr id="1048592" name="页脚占位符 3"/>
          <p:cNvSpPr>
            <a:spLocks noGrp="1"/>
          </p:cNvSpPr>
          <p:nvPr>
            <p:ph type="ftr" sz="quarter" idx="11"/>
          </p:nvPr>
        </p:nvSpPr>
        <p:spPr>
          <a:xfrm>
            <a:off x="8073005" y="12709758"/>
            <a:ext cx="8225314" cy="730080"/>
          </a:xfrm>
        </p:spPr>
        <p:txBody>
          <a:bodyPr lIns="91400" tIns="45699" rIns="91400" bIns="45699"/>
          <a:lstStyle/>
          <a:p>
            <a:endParaRPr lang="zh-CN" altLang="en-US"/>
          </a:p>
        </p:txBody>
      </p:sp>
      <p:sp>
        <p:nvSpPr>
          <p:cNvPr id="1048593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9673362" y="12978216"/>
            <a:ext cx="561291" cy="461622"/>
          </a:xfrm>
        </p:spPr>
        <p:txBody>
          <a:bodyPr lIns="91400" tIns="45699" rIns="91400" bIns="45699"/>
          <a:lstStyle/>
          <a:p>
            <a:fld id="{E077DA78-E013-4A8C-AD75-63A150561B1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48594" name="矩形 5"/>
          <p:cNvSpPr/>
          <p:nvPr userDrawn="1"/>
        </p:nvSpPr>
        <p:spPr>
          <a:xfrm>
            <a:off x="676725" y="521309"/>
            <a:ext cx="959482" cy="960106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02" tIns="91348" rIns="182702" bIns="91348" rtlCol="0" anchor="ctr"/>
          <a:lstStyle/>
          <a:p>
            <a:pPr algn="ctr"/>
            <a:endParaRPr lang="zh-CN" altLang="en-US" sz="2698"/>
          </a:p>
        </p:txBody>
      </p:sp>
      <p:sp>
        <p:nvSpPr>
          <p:cNvPr id="1048595" name="矩形 6"/>
          <p:cNvSpPr/>
          <p:nvPr userDrawn="1"/>
        </p:nvSpPr>
        <p:spPr>
          <a:xfrm>
            <a:off x="1143491" y="913382"/>
            <a:ext cx="773534" cy="774036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702" tIns="91348" rIns="182702" bIns="91348" rtlCol="0" anchor="ctr"/>
          <a:lstStyle/>
          <a:p>
            <a:pPr algn="ctr"/>
            <a:endParaRPr lang="zh-CN" altLang="en-US" sz="2698">
              <a:gradFill>
                <a:gsLst>
                  <a:gs pos="0">
                    <a:srgbClr val="66CCFF"/>
                  </a:gs>
                  <a:gs pos="52000">
                    <a:schemeClr val="bg1"/>
                  </a:gs>
                  <a:gs pos="100000">
                    <a:srgbClr val="0070C0"/>
                  </a:gs>
                </a:gsLst>
                <a:lin ang="0" scaled="1"/>
              </a:gradFill>
            </a:endParaRPr>
          </a:p>
        </p:txBody>
      </p:sp>
      <p:cxnSp>
        <p:nvCxnSpPr>
          <p:cNvPr id="3145729" name="直接连接符 8"/>
          <p:cNvCxnSpPr>
            <a:cxnSpLocks/>
          </p:cNvCxnSpPr>
          <p:nvPr userDrawn="1"/>
        </p:nvCxnSpPr>
        <p:spPr>
          <a:xfrm>
            <a:off x="2108914" y="1622758"/>
            <a:ext cx="22265656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39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04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104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4" grpId="0" bldLvl="0" animBg="1"/>
      <p:bldP spid="1048595" grpId="0" bldLvl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92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红色杜卡迪摩托车的侧视图"/>
          <p:cNvSpPr>
            <a:spLocks noGrp="1"/>
          </p:cNvSpPr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zh-CN" altLang="en-US"/>
              <a:t>单击图标添加图片</a:t>
            </a:r>
            <a:endParaRPr/>
          </a:p>
        </p:txBody>
      </p:sp>
      <p:sp>
        <p:nvSpPr>
          <p:cNvPr id="21" name="标题文本"/>
          <p:cNvSpPr txBox="1">
            <a:spLocks noGrp="1"/>
          </p:cNvSpPr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22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/>
          </a:p>
        </p:txBody>
      </p:sp>
      <p:sp>
        <p:nvSpPr>
          <p:cNvPr id="2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3848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>
            <a:spLocks noGrp="1"/>
          </p:cNvSpPr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1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29297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红色杜卡迪摩托车的正面图"/>
          <p:cNvSpPr>
            <a:spLocks noGrp="1"/>
          </p:cNvSpPr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zh-CN" altLang="en-US"/>
              <a:t>单击图标添加图片</a:t>
            </a:r>
            <a:endParaRPr/>
          </a:p>
        </p:txBody>
      </p:sp>
      <p:sp>
        <p:nvSpPr>
          <p:cNvPr id="39" name="标题文本"/>
          <p:cNvSpPr txBox="1">
            <a:spLocks noGrp="1"/>
          </p:cNvSpPr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40" name="正文级别 1…"/>
          <p:cNvSpPr txBox="1">
            <a:spLocks noGrp="1"/>
          </p:cNvSpPr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/>
          </a:p>
        </p:txBody>
      </p:sp>
      <p:sp>
        <p:nvSpPr>
          <p:cNvPr id="41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502691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4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24039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57" name="正文级别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/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8423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红色杜卡迪摩托车的正面图"/>
          <p:cNvSpPr>
            <a:spLocks noGrp="1"/>
          </p:cNvSpPr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zh-CN" altLang="en-US"/>
              <a:t>单击图标添加图片</a:t>
            </a:r>
            <a:endParaRPr/>
          </a:p>
        </p:txBody>
      </p:sp>
      <p:sp>
        <p:nvSpPr>
          <p:cNvPr id="66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67" name="正文级别 1…"/>
          <p:cNvSpPr txBox="1">
            <a:spLocks noGrp="1"/>
          </p:cNvSpPr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/>
          </a:p>
        </p:txBody>
      </p:sp>
      <p:sp>
        <p:nvSpPr>
          <p:cNvPr id="6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02936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杜卡迪摩托车发动机零件的特写"/>
          <p:cNvSpPr>
            <a:spLocks noGrp="1"/>
          </p:cNvSpPr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zh-CN" altLang="en-US"/>
              <a:t>单击图标添加图片</a:t>
            </a:r>
            <a:endParaRPr/>
          </a:p>
        </p:txBody>
      </p:sp>
      <p:sp>
        <p:nvSpPr>
          <p:cNvPr id="84" name="杜卡迪摩托车油箱盖的特写"/>
          <p:cNvSpPr>
            <a:spLocks noGrp="1"/>
          </p:cNvSpPr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zh-CN" altLang="en-US"/>
              <a:t>单击图标添加图片</a:t>
            </a:r>
            <a:endParaRPr/>
          </a:p>
        </p:txBody>
      </p:sp>
      <p:sp>
        <p:nvSpPr>
          <p:cNvPr id="85" name="杜卡迪摩托车发动机零件的黑白照片"/>
          <p:cNvSpPr>
            <a:spLocks noGrp="1"/>
          </p:cNvSpPr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zh-CN" altLang="en-US"/>
              <a:t>单击图标添加图片</a:t>
            </a:r>
            <a:endParaRPr/>
          </a:p>
        </p:txBody>
      </p:sp>
      <p:sp>
        <p:nvSpPr>
          <p:cNvPr id="86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32723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苏子柔"/>
          <p:cNvSpPr txBox="1">
            <a:spLocks noGrp="1"/>
          </p:cNvSpPr>
          <p:nvPr>
            <p:ph type="body" sz="quarter" idx="21"/>
          </p:nvPr>
        </p:nvSpPr>
        <p:spPr>
          <a:xfrm>
            <a:off x="2387600" y="8001000"/>
            <a:ext cx="19621500" cy="774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4" name="“在此键入引文。”"/>
          <p:cNvSpPr txBox="1">
            <a:spLocks noGrp="1"/>
          </p:cNvSpPr>
          <p:nvPr>
            <p:ph type="body" sz="quarter" idx="22"/>
          </p:nvPr>
        </p:nvSpPr>
        <p:spPr>
          <a:xfrm>
            <a:off x="2374900" y="5803900"/>
            <a:ext cx="19621500" cy="10287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721319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>
            <a:spLocks noGrp="1"/>
          </p:cNvSpPr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正文级别 1…"/>
          <p:cNvSpPr txBox="1">
            <a:spLocks noGrp="1"/>
          </p:cNvSpPr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 lang="en-US" altLang="zh-CN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37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</p:sldLayoutIdLst>
  <p:transition spd="med"/>
  <p:hf sldNum="0" hdr="0" dt="0"/>
  <p:txStyles>
    <p:titleStyle>
      <a:lvl1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all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eaLnBrk="1" latinLnBrk="0" hangingPunct="1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sz="5200" b="0" i="0" u="none" strike="noStrike" cap="none" spc="0" baseline="0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0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tags" Target="../tags/tag20.xml"/><Relationship Id="rId7" Type="http://schemas.openxmlformats.org/officeDocument/2006/relationships/oleObject" Target="../embeddings/oleObject6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5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7.xml"/><Relationship Id="rId7" Type="http://schemas.openxmlformats.org/officeDocument/2006/relationships/image" Target="../media/image59.png"/><Relationship Id="rId2" Type="http://schemas.openxmlformats.org/officeDocument/2006/relationships/tags" Target="../tags/tag36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8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7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7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17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oleObject" Target="../embeddings/oleObject2.bin"/><Relationship Id="rId18" Type="http://schemas.openxmlformats.org/officeDocument/2006/relationships/image" Target="../media/image17.wmf"/><Relationship Id="rId3" Type="http://schemas.openxmlformats.org/officeDocument/2006/relationships/tags" Target="../tags/tag10.xml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14.png"/><Relationship Id="rId17" Type="http://schemas.openxmlformats.org/officeDocument/2006/relationships/oleObject" Target="../embeddings/oleObject4.bin"/><Relationship Id="rId2" Type="http://schemas.openxmlformats.org/officeDocument/2006/relationships/tags" Target="../tags/tag9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13.wmf"/><Relationship Id="rId5" Type="http://schemas.openxmlformats.org/officeDocument/2006/relationships/tags" Target="../tags/tag12.xml"/><Relationship Id="rId15" Type="http://schemas.openxmlformats.org/officeDocument/2006/relationships/oleObject" Target="../embeddings/oleObject3.bin"/><Relationship Id="rId10" Type="http://schemas.openxmlformats.org/officeDocument/2006/relationships/oleObject" Target="../embeddings/oleObject1.bin"/><Relationship Id="rId19" Type="http://schemas.openxmlformats.org/officeDocument/2006/relationships/oleObject" Target="../embeddings/oleObject5.bin"/><Relationship Id="rId4" Type="http://schemas.openxmlformats.org/officeDocument/2006/relationships/tags" Target="../tags/tag11.xml"/><Relationship Id="rId9" Type="http://schemas.openxmlformats.org/officeDocument/2006/relationships/image" Target="../media/image12.png"/><Relationship Id="rId14" Type="http://schemas.openxmlformats.org/officeDocument/2006/relationships/image" Target="../media/image15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3" Type="http://schemas.openxmlformats.org/officeDocument/2006/relationships/image" Target="../media/image115.jpeg"/><Relationship Id="rId7" Type="http://schemas.openxmlformats.org/officeDocument/2006/relationships/image" Target="../media/image1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emf"/><Relationship Id="rId5" Type="http://schemas.openxmlformats.org/officeDocument/2006/relationships/image" Target="../media/image117.emf"/><Relationship Id="rId4" Type="http://schemas.openxmlformats.org/officeDocument/2006/relationships/image" Target="../media/image11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8.xml"/><Relationship Id="rId5" Type="http://schemas.openxmlformats.org/officeDocument/2006/relationships/image" Target="../media/image123.emf"/><Relationship Id="rId4" Type="http://schemas.openxmlformats.org/officeDocument/2006/relationships/image" Target="../media/image12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image" Target="../media/image126.jp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1.jpg"/><Relationship Id="rId5" Type="http://schemas.openxmlformats.org/officeDocument/2006/relationships/image" Target="../media/image130.png"/><Relationship Id="rId4" Type="http://schemas.openxmlformats.org/officeDocument/2006/relationships/hyperlink" Target="https://doi.org/10.1093/mnras/stag58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标题 1"/>
          <p:cNvSpPr txBox="1">
            <a:spLocks noGrp="1"/>
          </p:cNvSpPr>
          <p:nvPr>
            <p:ph type="title"/>
          </p:nvPr>
        </p:nvSpPr>
        <p:spPr>
          <a:xfrm>
            <a:off x="666750" y="2111260"/>
            <a:ext cx="23050500" cy="4559301"/>
          </a:xfrm>
          <a:prstGeom prst="rect">
            <a:avLst/>
          </a:prstGeom>
        </p:spPr>
        <p:txBody>
          <a:bodyPr/>
          <a:lstStyle>
            <a:lvl1pPr>
              <a:defRPr sz="7200" b="1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n-US" altLang="zh-CN" dirty="0"/>
              <a:t>Exploring the Milky Way with </a:t>
            </a:r>
            <a:br>
              <a:rPr lang="en-US" altLang="zh-CN" dirty="0"/>
            </a:br>
            <a:r>
              <a:rPr lang="en-US" altLang="zh-CN" dirty="0"/>
              <a:t>LHAASO and LACT</a:t>
            </a:r>
            <a:endParaRPr dirty="0"/>
          </a:p>
        </p:txBody>
      </p:sp>
      <p:sp>
        <p:nvSpPr>
          <p:cNvPr id="140" name="副标题 2"/>
          <p:cNvSpPr txBox="1">
            <a:spLocks noGrp="1"/>
          </p:cNvSpPr>
          <p:nvPr>
            <p:ph type="body" sz="quarter" idx="1"/>
          </p:nvPr>
        </p:nvSpPr>
        <p:spPr>
          <a:xfrm>
            <a:off x="666750" y="8396077"/>
            <a:ext cx="23050500" cy="2656328"/>
          </a:xfrm>
          <a:prstGeom prst="rect">
            <a:avLst/>
          </a:prstGeom>
        </p:spPr>
        <p:txBody>
          <a:bodyPr/>
          <a:lstStyle/>
          <a:p>
            <a:pPr defTabSz="800735">
              <a:spcBef>
                <a:spcPts val="800"/>
              </a:spcBef>
              <a:defRPr sz="4074" b="1">
                <a:latin typeface="Georgia"/>
                <a:ea typeface="Georgia"/>
                <a:cs typeface="Georgia"/>
                <a:sym typeface="Georgia"/>
              </a:defRPr>
            </a:pPr>
            <a:r>
              <a:rPr dirty="0" err="1"/>
              <a:t>Ruizhi</a:t>
            </a:r>
            <a:r>
              <a:rPr dirty="0"/>
              <a:t> Yang</a:t>
            </a:r>
          </a:p>
          <a:p>
            <a:pPr defTabSz="800735">
              <a:spcBef>
                <a:spcPts val="800"/>
              </a:spcBef>
              <a:defRPr sz="4074" b="1">
                <a:latin typeface="Georgia"/>
                <a:ea typeface="Georgia"/>
                <a:cs typeface="Georgia"/>
                <a:sym typeface="Georgia"/>
              </a:defRPr>
            </a:pPr>
            <a:r>
              <a:rPr dirty="0"/>
              <a:t>on behalf of  </a:t>
            </a:r>
            <a:r>
              <a:rPr lang="en-US" dirty="0"/>
              <a:t>LHAASO/</a:t>
            </a:r>
            <a:r>
              <a:rPr dirty="0"/>
              <a:t>LACT Collaborations</a:t>
            </a:r>
          </a:p>
          <a:p>
            <a:pPr defTabSz="800735">
              <a:spcBef>
                <a:spcPts val="800"/>
              </a:spcBef>
              <a:defRPr sz="4074" b="1">
                <a:latin typeface="Georgia"/>
                <a:ea typeface="Georgia"/>
                <a:cs typeface="Georgia"/>
                <a:sym typeface="Georgia"/>
              </a:defRPr>
            </a:pPr>
            <a:endParaRPr dirty="0"/>
          </a:p>
        </p:txBody>
      </p:sp>
      <p:pic>
        <p:nvPicPr>
          <p:cNvPr id="141" name="截屏2023-05-27 下午8.45.34.png" descr="截屏2023-05-27 下午8.45.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6929" y="11636747"/>
            <a:ext cx="10477501" cy="18161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连按此项以编辑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图像" descr="图像"/>
          <p:cNvPicPr>
            <a:picLocks/>
          </p:cNvPicPr>
          <p:nvPr/>
        </p:nvPicPr>
        <p:blipFill>
          <a:blip r:embed="rId2"/>
          <a:srcRect b="5382"/>
          <a:stretch>
            <a:fillRect/>
          </a:stretch>
        </p:blipFill>
        <p:spPr>
          <a:xfrm>
            <a:off x="49826" y="83590"/>
            <a:ext cx="24297048" cy="1354872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6A2C815-A6B0-1FAD-A537-634818F849B3}"/>
              </a:ext>
            </a:extLst>
          </p:cNvPr>
          <p:cNvSpPr txBox="1"/>
          <p:nvPr/>
        </p:nvSpPr>
        <p:spPr>
          <a:xfrm>
            <a:off x="17622838" y="13096490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10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连按此项以编辑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6" name="图像" descr="图像"/>
          <p:cNvPicPr>
            <a:picLocks/>
          </p:cNvPicPr>
          <p:nvPr/>
        </p:nvPicPr>
        <p:blipFill>
          <a:blip r:embed="rId2"/>
          <a:srcRect b="4817"/>
          <a:stretch>
            <a:fillRect/>
          </a:stretch>
        </p:blipFill>
        <p:spPr>
          <a:xfrm>
            <a:off x="48963" y="-7459"/>
            <a:ext cx="24498970" cy="1362386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1A1E9EF-F00A-2445-343F-440012BD3D5C}"/>
              </a:ext>
            </a:extLst>
          </p:cNvPr>
          <p:cNvSpPr txBox="1"/>
          <p:nvPr/>
        </p:nvSpPr>
        <p:spPr>
          <a:xfrm>
            <a:off x="17959388" y="13093186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11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ummary on snrs"/>
          <p:cNvSpPr txBox="1">
            <a:spLocks noGrp="1"/>
          </p:cNvSpPr>
          <p:nvPr>
            <p:ph type="title"/>
          </p:nvPr>
        </p:nvSpPr>
        <p:spPr>
          <a:xfrm>
            <a:off x="183461" y="-476786"/>
            <a:ext cx="23050501" cy="3429001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summary on snrs</a:t>
            </a:r>
          </a:p>
        </p:txBody>
      </p:sp>
      <p:sp>
        <p:nvSpPr>
          <p:cNvPr id="219" name="LHAASO detects a number of SNRs with emission up to 100 TeV, most of which show complicated morphologies and spectra…"/>
          <p:cNvSpPr txBox="1"/>
          <p:nvPr/>
        </p:nvSpPr>
        <p:spPr>
          <a:xfrm>
            <a:off x="1300682" y="3751243"/>
            <a:ext cx="20816059" cy="528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65018" indent="-665018" algn="l" defTabSz="457200">
              <a:buSzPct val="100000"/>
              <a:buChar char="•"/>
              <a:defRPr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LHAASO detects a number of SNRs with emission up to 100 TeV, most of which show </a:t>
            </a:r>
            <a:r>
              <a:rPr dirty="0">
                <a:solidFill>
                  <a:srgbClr val="0000FF"/>
                </a:solidFill>
              </a:rPr>
              <a:t>complicated morphologies and spectra</a:t>
            </a:r>
          </a:p>
          <a:p>
            <a:pPr marL="665018" indent="-665018" algn="l" defTabSz="457200">
              <a:buSzPct val="100000"/>
              <a:buChar char="•"/>
              <a:defRPr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 dirty="0">
              <a:solidFill>
                <a:srgbClr val="0000FF"/>
              </a:solidFill>
            </a:endParaRPr>
          </a:p>
          <a:p>
            <a:pPr marL="665018" indent="-665018" algn="l" defTabSz="457200">
              <a:buSzPct val="100000"/>
              <a:buChar char="•"/>
              <a:defRPr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Compelling evidence of hadronic emission with likely association with MCs has been obtained, and indicating that SNRs can at least accelerate protons to </a:t>
            </a:r>
            <a:r>
              <a:rPr dirty="0">
                <a:solidFill>
                  <a:srgbClr val="0000FF"/>
                </a:solidFill>
              </a:rPr>
              <a:t>sub-</a:t>
            </a:r>
            <a:r>
              <a:rPr dirty="0" err="1">
                <a:solidFill>
                  <a:srgbClr val="0000FF"/>
                </a:solidFill>
              </a:rPr>
              <a:t>PeV</a:t>
            </a:r>
            <a:r>
              <a:rPr dirty="0"/>
              <a:t> energies</a:t>
            </a:r>
          </a:p>
          <a:p>
            <a:pPr marL="665018" indent="-665018" algn="l" defTabSz="457200">
              <a:buSzPct val="100000"/>
              <a:buChar char="•"/>
              <a:defRPr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 dirty="0"/>
          </a:p>
          <a:p>
            <a:pPr marL="665018" indent="-665018" algn="l" defTabSz="457200">
              <a:buSzPct val="100000"/>
              <a:buChar char="•"/>
              <a:defRPr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Proton spectral </a:t>
            </a:r>
            <a:r>
              <a:rPr dirty="0">
                <a:solidFill>
                  <a:srgbClr val="0000FF"/>
                </a:solidFill>
              </a:rPr>
              <a:t>cutoff of hundred TeV</a:t>
            </a:r>
            <a:r>
              <a:rPr dirty="0"/>
              <a:t> is shown for some sources, suggesting that they may not major contributor to CRs above the knee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CAB2F65-470D-1F34-06B3-CFBEC804634A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12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78531"/>
          <p:cNvSpPr txBox="1"/>
          <p:nvPr>
            <p:custDataLst>
              <p:tags r:id="rId1"/>
            </p:custDataLst>
          </p:nvPr>
        </p:nvSpPr>
        <p:spPr>
          <a:xfrm>
            <a:off x="18577561" y="12301220"/>
            <a:ext cx="482473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(2021, Science)</a:t>
            </a:r>
          </a:p>
        </p:txBody>
      </p:sp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13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2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Young PWN: crab nebula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70" y="2087881"/>
            <a:ext cx="11424920" cy="78193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52251" y="1595120"/>
            <a:ext cx="12642850" cy="87731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1590" y="10253981"/>
            <a:ext cx="8196580" cy="16395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72361" y="10793730"/>
            <a:ext cx="7570470" cy="952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278531"/>
          <p:cNvSpPr txBox="1"/>
          <p:nvPr>
            <p:custDataLst>
              <p:tags r:id="rId1"/>
            </p:custDataLst>
          </p:nvPr>
        </p:nvSpPr>
        <p:spPr>
          <a:xfrm>
            <a:off x="18345151" y="12275820"/>
            <a:ext cx="510413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(2026, NA)</a:t>
            </a:r>
          </a:p>
        </p:txBody>
      </p:sp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14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2"/>
            </p:custDataLst>
          </p:nvPr>
        </p:nvSpPr>
        <p:spPr>
          <a:xfrm>
            <a:off x="527050" y="383540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PSR J1849-0001: extreme accelerator</a:t>
            </a:r>
          </a:p>
        </p:txBody>
      </p:sp>
      <p:sp>
        <p:nvSpPr>
          <p:cNvPr id="20484" name="文本框 278531"/>
          <p:cNvSpPr txBox="1"/>
          <p:nvPr/>
        </p:nvSpPr>
        <p:spPr>
          <a:xfrm>
            <a:off x="762001" y="9914891"/>
            <a:ext cx="23072090" cy="211339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T~43 kyr, d~7 kpc, L~10</a:t>
            </a:r>
            <a:r>
              <a:rPr lang="en-US" altLang="zh-CN" sz="4000" baseline="30000" dirty="0">
                <a:latin typeface="Trebuchet MS" panose="020B0603020202020204" pitchFamily="34" charset="0"/>
                <a:ea typeface="黑体" panose="02010609060101010101" pitchFamily="2" charset="-122"/>
              </a:rPr>
              <a:t>37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 erg/s</a:t>
            </a:r>
          </a:p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Most energetic photon has an energy of ~2 PeV            maximum electron energy ~3.7 PeV</a:t>
            </a:r>
          </a:p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Very extreme particle acceleration with </a:t>
            </a:r>
            <a:r>
              <a:rPr lang="en-US" altLang="zh-CN" sz="4000" dirty="0">
                <a:ea typeface="黑体" panose="02010609060101010101" pitchFamily="2" charset="-122"/>
                <a:cs typeface="Arial" panose="020B0604020202020204" pitchFamily="34" charset="0"/>
              </a:rPr>
              <a:t>η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&gt;1, challenging the particle acceleration in PWN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660" y="2085341"/>
            <a:ext cx="10566400" cy="74866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9171" y="2085340"/>
            <a:ext cx="12815570" cy="7782560"/>
          </a:xfrm>
          <a:prstGeom prst="rect">
            <a:avLst/>
          </a:prstGeom>
        </p:spPr>
      </p:pic>
      <p:sp>
        <p:nvSpPr>
          <p:cNvPr id="10" name="右箭头 9"/>
          <p:cNvSpPr/>
          <p:nvPr/>
        </p:nvSpPr>
        <p:spPr>
          <a:xfrm>
            <a:off x="12298046" y="10656630"/>
            <a:ext cx="1586230" cy="62992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491" y="1595120"/>
            <a:ext cx="11761470" cy="9509760"/>
          </a:xfrm>
          <a:prstGeom prst="rect">
            <a:avLst/>
          </a:prstGeom>
        </p:spPr>
      </p:pic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15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0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LHAASO J1740+0948: bow-shock PWN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3990" y="2235200"/>
            <a:ext cx="12316460" cy="8516620"/>
          </a:xfrm>
          <a:prstGeom prst="rect">
            <a:avLst/>
          </a:prstGeom>
        </p:spPr>
      </p:pic>
      <p:sp>
        <p:nvSpPr>
          <p:cNvPr id="20484" name="文本框 278531"/>
          <p:cNvSpPr txBox="1"/>
          <p:nvPr/>
        </p:nvSpPr>
        <p:spPr>
          <a:xfrm>
            <a:off x="852171" y="10993121"/>
            <a:ext cx="23072090" cy="211339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T~114 kyr, d~1.4 kpc, L~2</a:t>
            </a:r>
            <a:r>
              <a:rPr lang="en-US" altLang="zh-CN" sz="4000" dirty="0">
                <a:ea typeface="黑体" panose="02010609060101010101" pitchFamily="2" charset="-122"/>
              </a:rPr>
              <a:t>×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10</a:t>
            </a:r>
            <a:r>
              <a:rPr lang="en-US" altLang="zh-CN" sz="4000" baseline="30000" dirty="0">
                <a:latin typeface="Trebuchet MS" panose="020B0603020202020204" pitchFamily="34" charset="0"/>
                <a:ea typeface="黑体" panose="02010609060101010101" pitchFamily="2" charset="-122"/>
              </a:rPr>
              <a:t>35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 erg/s</a:t>
            </a:r>
          </a:p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Emission offset by ~0.2</a:t>
            </a:r>
            <a:r>
              <a:rPr lang="en-US" altLang="zh-CN" sz="4000" baseline="30000" dirty="0">
                <a:latin typeface="Trebuchet MS" panose="020B0603020202020204" pitchFamily="34" charset="0"/>
                <a:ea typeface="黑体" panose="02010609060101010101" pitchFamily="2" charset="-122"/>
              </a:rPr>
              <a:t>O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 from the pulsar, located at the extension of X-ray tail</a:t>
            </a:r>
          </a:p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Emission may originate from reaccelerated electrons advected away from the bow shock tail</a:t>
            </a:r>
          </a:p>
        </p:txBody>
      </p:sp>
      <p:sp>
        <p:nvSpPr>
          <p:cNvPr id="9" name="文本框 278531"/>
          <p:cNvSpPr txBox="1"/>
          <p:nvPr>
            <p:custDataLst>
              <p:tags r:id="rId2"/>
            </p:custDataLst>
          </p:nvPr>
        </p:nvSpPr>
        <p:spPr>
          <a:xfrm>
            <a:off x="17877790" y="10816591"/>
            <a:ext cx="608076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(2025, The Innovation)</a:t>
            </a:r>
          </a:p>
        </p:txBody>
      </p:sp>
      <p:graphicFrame>
        <p:nvGraphicFramePr>
          <p:cNvPr id="10" name="对象 9"/>
          <p:cNvGraphicFramePr/>
          <p:nvPr/>
        </p:nvGraphicFramePr>
        <p:xfrm>
          <a:off x="1121410" y="1907540"/>
          <a:ext cx="2694940" cy="2702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609725" imgH="1752600" progId="Paint.Picture">
                  <p:embed/>
                </p:oleObj>
              </mc:Choice>
              <mc:Fallback>
                <p:oleObj r:id="rId7" imgW="1609725" imgH="1752600" progId="Paint.Picture">
                  <p:embed/>
                  <p:pic>
                    <p:nvPicPr>
                      <p:cNvPr id="10" name="对象 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21410" y="1907540"/>
                        <a:ext cx="2694940" cy="2702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278531"/>
          <p:cNvSpPr txBox="1"/>
          <p:nvPr>
            <p:custDataLst>
              <p:tags r:id="rId3"/>
            </p:custDataLst>
          </p:nvPr>
        </p:nvSpPr>
        <p:spPr>
          <a:xfrm>
            <a:off x="398781" y="1367790"/>
            <a:ext cx="378587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Kargaltsev + (2008)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16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Middle-aged pulsar halos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1" y="2178050"/>
            <a:ext cx="9424670" cy="9146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671" y="2266950"/>
            <a:ext cx="13887450" cy="8727440"/>
          </a:xfrm>
          <a:prstGeom prst="rect">
            <a:avLst/>
          </a:prstGeom>
        </p:spPr>
      </p:pic>
      <p:sp>
        <p:nvSpPr>
          <p:cNvPr id="8" name="文本框 278531"/>
          <p:cNvSpPr txBox="1"/>
          <p:nvPr>
            <p:custDataLst>
              <p:tags r:id="rId2"/>
            </p:custDataLst>
          </p:nvPr>
        </p:nvSpPr>
        <p:spPr>
          <a:xfrm>
            <a:off x="1169671" y="11561681"/>
            <a:ext cx="22363430" cy="142192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4800" dirty="0">
                <a:latin typeface="Trebuchet MS" panose="020B0603020202020204" pitchFamily="34" charset="0"/>
                <a:ea typeface="黑体" panose="02010609060101010101" pitchFamily="2" charset="-122"/>
              </a:rPr>
              <a:t>Asymmetric morphology of pulsar halos suggesting inhomogeneous/anisotropic diffusion in the vicinity of pulsars</a:t>
            </a:r>
          </a:p>
        </p:txBody>
      </p:sp>
      <p:sp>
        <p:nvSpPr>
          <p:cNvPr id="6" name="文本框 5"/>
          <p:cNvSpPr txBox="1"/>
          <p:nvPr/>
        </p:nvSpPr>
        <p:spPr>
          <a:xfrm rot="19560000">
            <a:off x="16118099" y="6378226"/>
            <a:ext cx="34467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600" b="1" dirty="0">
                <a:solidFill>
                  <a:srgbClr val="0000FF"/>
                </a:solidFill>
              </a:rPr>
              <a:t>Preliminary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" y="1634491"/>
            <a:ext cx="12385040" cy="8416290"/>
          </a:xfrm>
          <a:prstGeom prst="rect">
            <a:avLst/>
          </a:prstGeom>
        </p:spPr>
      </p:pic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17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0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PEANUT possibly associated with an MSP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2511" y="2307590"/>
            <a:ext cx="11355070" cy="8298180"/>
          </a:xfrm>
          <a:prstGeom prst="rect">
            <a:avLst/>
          </a:prstGeom>
        </p:spPr>
      </p:pic>
      <p:sp>
        <p:nvSpPr>
          <p:cNvPr id="20484" name="文本框 278531"/>
          <p:cNvSpPr txBox="1"/>
          <p:nvPr/>
        </p:nvSpPr>
        <p:spPr>
          <a:xfrm>
            <a:off x="852171" y="10637520"/>
            <a:ext cx="23072090" cy="211339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P=2.3 ms, T&lt;0.5 Gyr, d~3 kpc, L~2.4</a:t>
            </a:r>
            <a:r>
              <a:rPr lang="en-US" altLang="zh-CN" sz="4000" dirty="0">
                <a:ea typeface="黑体" panose="02010609060101010101" pitchFamily="2" charset="-122"/>
              </a:rPr>
              <a:t>×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10</a:t>
            </a:r>
            <a:r>
              <a:rPr lang="en-US" altLang="zh-CN" sz="4000" baseline="30000" dirty="0">
                <a:latin typeface="Trebuchet MS" panose="020B0603020202020204" pitchFamily="34" charset="0"/>
                <a:ea typeface="黑体" panose="02010609060101010101" pitchFamily="2" charset="-122"/>
              </a:rPr>
              <a:t>35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 erg/s</a:t>
            </a:r>
          </a:p>
          <a:p>
            <a:pPr marL="685800" indent="-685800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LHAASO detects peanut-shape emission (250 pc</a:t>
            </a:r>
            <a:r>
              <a:rPr lang="en-US" altLang="zh-CN" sz="4000" dirty="0">
                <a:ea typeface="黑体" panose="02010609060101010101" pitchFamily="2" charset="-122"/>
                <a:sym typeface="+mn-ea"/>
              </a:rPr>
              <a:t>×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25 pc), with highest energy photon of 740 TeV</a:t>
            </a:r>
          </a:p>
          <a:p>
            <a:pPr marL="685800" indent="-685800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The morphology may indicate electron diffusion along large-scale magnetic fields </a:t>
            </a:r>
          </a:p>
        </p:txBody>
      </p:sp>
      <p:sp>
        <p:nvSpPr>
          <p:cNvPr id="10" name="文本框 9"/>
          <p:cNvSpPr txBox="1"/>
          <p:nvPr/>
        </p:nvSpPr>
        <p:spPr>
          <a:xfrm rot="19560000">
            <a:off x="18105649" y="4761516"/>
            <a:ext cx="344677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600" b="1" dirty="0">
                <a:solidFill>
                  <a:srgbClr val="0000FF"/>
                </a:solidFill>
              </a:rPr>
              <a:t>Preliminary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18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476250" y="51113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Short summary on PWN and pulsar halos</a:t>
            </a:r>
          </a:p>
        </p:txBody>
      </p:sp>
      <p:sp>
        <p:nvSpPr>
          <p:cNvPr id="38915" name="文本占位符 262147"/>
          <p:cNvSpPr>
            <a:spLocks noGrp="1"/>
          </p:cNvSpPr>
          <p:nvPr/>
        </p:nvSpPr>
        <p:spPr>
          <a:xfrm>
            <a:off x="943610" y="2026920"/>
            <a:ext cx="22753320" cy="9636760"/>
          </a:xfrm>
          <a:prstGeom prst="rect">
            <a:avLst/>
          </a:prstGeom>
          <a:noFill/>
          <a:ln w="9525">
            <a:noFill/>
          </a:ln>
        </p:spPr>
        <p:txBody>
          <a:bodyPr wrap="square" lIns="101598" tIns="101598" rIns="0" bIns="101598" anchor="t" anchorCtr="0"/>
          <a:lstStyle/>
          <a:p>
            <a:pPr marL="622300" indent="-622300" algn="l" defTabSz="829310">
              <a:spcBef>
                <a:spcPts val="400"/>
              </a:spcBef>
              <a:buFont typeface="Wingdings" panose="05000000000000000000" charset="0"/>
              <a:buChar char="Ø"/>
            </a:pPr>
            <a:r>
              <a:rPr lang="en-US" altLang="zh-CN" sz="4800" dirty="0"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PWN and pulsar halos are found to be a major class of sources emitting </a:t>
            </a:r>
            <a:r>
              <a:rPr lang="en-US" altLang="zh-CN" sz="4800" dirty="0">
                <a:solidFill>
                  <a:srgbClr val="3244FF"/>
                </a:solidFill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UHE gamma-ray</a:t>
            </a:r>
            <a:r>
              <a:rPr lang="en-US" altLang="zh-CN" sz="4800" dirty="0"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 radiation</a:t>
            </a:r>
          </a:p>
          <a:p>
            <a:pPr marL="622300" indent="-622300" algn="l" defTabSz="829310">
              <a:spcBef>
                <a:spcPts val="400"/>
              </a:spcBef>
              <a:buFont typeface="Wingdings" panose="05000000000000000000" charset="0"/>
              <a:buChar char="Ø"/>
            </a:pPr>
            <a:endParaRPr lang="en-US" altLang="zh-CN" sz="4800" dirty="0">
              <a:latin typeface="Gill Sans Light" panose="020B0302020104020203" pitchFamily="34" charset="-79"/>
              <a:ea typeface="黑体" panose="02010609060101010101" pitchFamily="2" charset="-122"/>
              <a:cs typeface="Gill Sans Light" panose="020B0302020104020203" pitchFamily="34" charset="-79"/>
            </a:endParaRPr>
          </a:p>
          <a:p>
            <a:pPr marL="622300" indent="-622300" algn="l" defTabSz="829310">
              <a:spcBef>
                <a:spcPts val="400"/>
              </a:spcBef>
              <a:buFont typeface="Wingdings" panose="05000000000000000000" charset="0"/>
              <a:buChar char="Ø"/>
            </a:pPr>
            <a:r>
              <a:rPr lang="en-US" altLang="zh-CN" sz="4800" dirty="0"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Very </a:t>
            </a:r>
            <a:r>
              <a:rPr lang="en-US" altLang="zh-CN" sz="4800" dirty="0">
                <a:solidFill>
                  <a:srgbClr val="3244FF"/>
                </a:solidFill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high acceleration efficiency</a:t>
            </a:r>
            <a:r>
              <a:rPr lang="en-US" altLang="zh-CN" sz="4800" dirty="0"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 is revealed in young PWN </a:t>
            </a:r>
          </a:p>
          <a:p>
            <a:pPr marL="622300" indent="-622300" algn="l" defTabSz="829310">
              <a:spcBef>
                <a:spcPts val="400"/>
              </a:spcBef>
              <a:buFont typeface="Wingdings" panose="05000000000000000000" charset="0"/>
              <a:buChar char="Ø"/>
            </a:pPr>
            <a:endParaRPr lang="en-US" altLang="zh-CN" sz="4800" dirty="0">
              <a:solidFill>
                <a:srgbClr val="3244FF"/>
              </a:solidFill>
              <a:latin typeface="Gill Sans Light" panose="020B0302020104020203" pitchFamily="34" charset="-79"/>
              <a:ea typeface="黑体" panose="02010609060101010101" pitchFamily="2" charset="-122"/>
              <a:cs typeface="Gill Sans Light" panose="020B0302020104020203" pitchFamily="34" charset="-79"/>
            </a:endParaRPr>
          </a:p>
          <a:p>
            <a:pPr marL="622300" indent="-622300" algn="l" defTabSz="829310">
              <a:spcBef>
                <a:spcPts val="400"/>
              </a:spcBef>
              <a:buFont typeface="Wingdings" panose="05000000000000000000" charset="0"/>
              <a:buChar char="Ø"/>
            </a:pPr>
            <a:r>
              <a:rPr lang="en-US" altLang="zh-CN" sz="4800" dirty="0">
                <a:solidFill>
                  <a:srgbClr val="3244FF"/>
                </a:solidFill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Asymmetric morphologies</a:t>
            </a:r>
            <a:r>
              <a:rPr lang="en-US" altLang="zh-CN" sz="4800" dirty="0"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 for Geminga and Monogem halos have been found, indicating inhomogeneous or anisotropic diffusion of particles</a:t>
            </a:r>
          </a:p>
          <a:p>
            <a:pPr marL="622300" indent="-622300" algn="l" defTabSz="829310">
              <a:spcBef>
                <a:spcPts val="400"/>
              </a:spcBef>
              <a:buFont typeface="Wingdings" panose="05000000000000000000" charset="0"/>
              <a:buChar char="Ø"/>
            </a:pPr>
            <a:endParaRPr lang="en-US" altLang="zh-CN" sz="4800" dirty="0">
              <a:latin typeface="Gill Sans Light" panose="020B0302020104020203" pitchFamily="34" charset="-79"/>
              <a:ea typeface="黑体" panose="02010609060101010101" pitchFamily="2" charset="-122"/>
              <a:cs typeface="Gill Sans Light" panose="020B0302020104020203" pitchFamily="34" charset="-79"/>
            </a:endParaRPr>
          </a:p>
          <a:p>
            <a:pPr marL="622300" indent="-622300" algn="l" defTabSz="829310">
              <a:spcBef>
                <a:spcPts val="400"/>
              </a:spcBef>
              <a:buFont typeface="Wingdings" panose="05000000000000000000" charset="0"/>
              <a:buChar char="Ø"/>
            </a:pPr>
            <a:r>
              <a:rPr lang="en-US" altLang="zh-CN" sz="4800" dirty="0"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PEANUT shape emission possibly associated with an </a:t>
            </a:r>
            <a:r>
              <a:rPr lang="en-US" altLang="zh-CN" sz="4800" dirty="0">
                <a:solidFill>
                  <a:srgbClr val="0000FF"/>
                </a:solidFill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MSP </a:t>
            </a:r>
            <a:r>
              <a:rPr lang="en-US" altLang="zh-CN" sz="4800" dirty="0">
                <a:latin typeface="Gill Sans Light" panose="020B0302020104020203" pitchFamily="34" charset="-79"/>
                <a:ea typeface="黑体" panose="02010609060101010101" pitchFamily="2" charset="-122"/>
                <a:cs typeface="Gill Sans Light" panose="020B0302020104020203" pitchFamily="34" charset="-79"/>
              </a:rPr>
              <a:t>indicates interesting particle propagation in the ISM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标题 1"/>
          <p:cNvSpPr txBox="1">
            <a:spLocks noGrp="1"/>
          </p:cNvSpPr>
          <p:nvPr>
            <p:ph type="title"/>
          </p:nvPr>
        </p:nvSpPr>
        <p:spPr>
          <a:xfrm>
            <a:off x="666750" y="-329894"/>
            <a:ext cx="23050500" cy="342900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YMCS </a:t>
            </a:r>
          </a:p>
        </p:txBody>
      </p:sp>
      <p:pic>
        <p:nvPicPr>
          <p:cNvPr id="229" name="NASA_Unveils_Celestial_Fireworks_as_Official_Hubble_25th_Anniversary_Image.jpg" descr="NASA_Unveils_Celestial_Fireworks_as_Official_Hubble_25th_Anniversary_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228" y="2186029"/>
            <a:ext cx="11079593" cy="8301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NGC_3603_Cluster.jpg" descr="NGC_3603_Clus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7566" y="2186029"/>
            <a:ext cx="8301038" cy="830103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文本"/>
          <p:cNvSpPr txBox="1"/>
          <p:nvPr/>
        </p:nvSpPr>
        <p:spPr>
          <a:xfrm>
            <a:off x="11630659" y="6449059"/>
            <a:ext cx="1109981" cy="817881"/>
          </a:xfrm>
          <a:prstGeom prst="rect">
            <a:avLst/>
          </a:prstGeom>
          <a:ln w="12700">
            <a:miter lim="400000"/>
          </a:ln>
        </p:spPr>
        <p:txBody>
          <a:bodyPr wrap="none" tIns="91439" bIns="91439">
            <a:spAutoFit/>
          </a:bodyPr>
          <a:lstStyle/>
          <a:p>
            <a:pPr algn="l" defTabSz="91440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2" name="Westerlund 2 (HST image)"/>
          <p:cNvSpPr txBox="1"/>
          <p:nvPr/>
        </p:nvSpPr>
        <p:spPr>
          <a:xfrm>
            <a:off x="5213736" y="10596446"/>
            <a:ext cx="5154682" cy="703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 algn="l" defTabSz="914400">
              <a:defRPr sz="3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Westerlund 2 (HST image)</a:t>
            </a:r>
          </a:p>
        </p:txBody>
      </p:sp>
      <p:sp>
        <p:nvSpPr>
          <p:cNvPr id="233" name="NGC 3603 (VLT image)"/>
          <p:cNvSpPr txBox="1"/>
          <p:nvPr/>
        </p:nvSpPr>
        <p:spPr>
          <a:xfrm>
            <a:off x="14820199" y="10596446"/>
            <a:ext cx="4598363" cy="703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>
            <a:lvl1pPr algn="l" defTabSz="914400">
              <a:defRPr sz="3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NGC 3603 (VLT image)</a:t>
            </a:r>
          </a:p>
        </p:txBody>
      </p:sp>
      <p:sp>
        <p:nvSpPr>
          <p:cNvPr id="234" name="More than dozens of OB stars and WRs…"/>
          <p:cNvSpPr txBox="1"/>
          <p:nvPr/>
        </p:nvSpPr>
        <p:spPr>
          <a:xfrm>
            <a:off x="7818911" y="11740353"/>
            <a:ext cx="8054822" cy="1224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tIns="91439" bIns="91439">
            <a:spAutoFit/>
          </a:bodyPr>
          <a:lstStyle/>
          <a:p>
            <a:pPr marL="457200" indent="-457200" algn="l" defTabSz="914400">
              <a:buSzPct val="100000"/>
              <a:buChar char="•"/>
              <a:defRPr sz="3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More than dozens of OB stars and WRs</a:t>
            </a:r>
          </a:p>
          <a:p>
            <a:pPr marL="457200" indent="-457200" algn="l" defTabSz="914400">
              <a:buSzPct val="100000"/>
              <a:buChar char="•"/>
              <a:defRPr sz="3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Compact structures ( ~ pc)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AA19EAD-4540-2FBE-9F9E-47F777EA0CE6}"/>
              </a:ext>
            </a:extLst>
          </p:cNvPr>
          <p:cNvSpPr txBox="1"/>
          <p:nvPr/>
        </p:nvSpPr>
        <p:spPr>
          <a:xfrm>
            <a:off x="17616488" y="1303156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19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5580" y="1960881"/>
            <a:ext cx="13581380" cy="69507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8" name="Text Box 8"/>
          <p:cNvSpPr txBox="1"/>
          <p:nvPr/>
        </p:nvSpPr>
        <p:spPr>
          <a:xfrm>
            <a:off x="530226" y="323850"/>
            <a:ext cx="23358476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zh-CN" sz="7200" b="1" noProof="1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  <a:sym typeface="Symbol" panose="05050102010706020507" charset="0"/>
              </a:rPr>
              <a:t>LHAASO: Large High Altitude Air Shower Observatory</a:t>
            </a:r>
          </a:p>
        </p:txBody>
      </p:sp>
      <p:sp>
        <p:nvSpPr>
          <p:cNvPr id="10250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" name="图片 2" descr="75147548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812520" y="2087880"/>
            <a:ext cx="10289540" cy="67691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03580" y="9372601"/>
            <a:ext cx="23068280" cy="3808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marL="685800" indent="-685800" algn="l">
              <a:buFont typeface="Wingdings" panose="05000000000000000000" charset="0"/>
              <a:buChar char="Ø"/>
            </a:pPr>
            <a:r>
              <a:rPr lang="en-US" altLang="zh-CN" sz="4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Haizi mountain, Sichuan, China, 4410 m above the sea level</a:t>
            </a:r>
          </a:p>
          <a:p>
            <a:pPr marL="685800" indent="-685800" algn="l">
              <a:buFont typeface="Wingdings" panose="05000000000000000000" charset="0"/>
              <a:buChar char="Ø"/>
            </a:pPr>
            <a:r>
              <a:rPr lang="en-US" altLang="zh-CN" sz="4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LHAASO uses hybrid detector arrays: the square kilometer array (KM2A), the water Cherenkov detector array (WCDA), and the wide field-of-view Cherenkov telescope array (WFCTA)</a:t>
            </a:r>
          </a:p>
          <a:p>
            <a:pPr marL="685800" indent="-685800" algn="l">
              <a:buFont typeface="Wingdings" panose="05000000000000000000" charset="0"/>
              <a:buChar char="Ø"/>
            </a:pPr>
            <a:r>
              <a:rPr lang="en-US" altLang="zh-CN" sz="4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Full operation since July 2021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标题 1"/>
          <p:cNvSpPr txBox="1">
            <a:spLocks noGrp="1"/>
          </p:cNvSpPr>
          <p:nvPr>
            <p:ph type="title"/>
          </p:nvPr>
        </p:nvSpPr>
        <p:spPr>
          <a:xfrm>
            <a:off x="379316" y="-378858"/>
            <a:ext cx="23050501" cy="342900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r>
              <a:t>YMCs can potentially accelerate crS</a:t>
            </a:r>
          </a:p>
        </p:txBody>
      </p:sp>
      <p:pic>
        <p:nvPicPr>
          <p:cNvPr id="237" name="pasted-image.png" descr="pasted-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1904" y="2785584"/>
            <a:ext cx="12818526" cy="9997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pasted-image.jpeg" descr="pasted-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06" y="2981439"/>
            <a:ext cx="9802388" cy="9997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asted-image.png" descr="pasted-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509" y="3828723"/>
            <a:ext cx="3181902" cy="22904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asted-image.png" descr="pasted-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0745" y="12193147"/>
            <a:ext cx="4541453" cy="7868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pasted-image.png" descr="pasted-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04888" y="4398560"/>
            <a:ext cx="2738720" cy="6520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42FB293-DAEC-0ACE-6ACD-62DE428A1606}"/>
              </a:ext>
            </a:extLst>
          </p:cNvPr>
          <p:cNvSpPr txBox="1"/>
          <p:nvPr/>
        </p:nvSpPr>
        <p:spPr>
          <a:xfrm>
            <a:off x="17551436" y="12978900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20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21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1221740" y="219073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Cygnus bubble: super PeVatron</a:t>
            </a:r>
          </a:p>
        </p:txBody>
      </p:sp>
      <p:pic>
        <p:nvPicPr>
          <p:cNvPr id="286" name="截屏2023-05-26 下午1.44.42.png" descr="截屏2023-05-26 下午1.44.4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830" y="1907540"/>
            <a:ext cx="12265660" cy="1050544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6" name="pasted-image.png" descr="pasted-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12091" y="2266951"/>
            <a:ext cx="10303510" cy="98971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486" name="文本框 278531"/>
          <p:cNvSpPr txBox="1"/>
          <p:nvPr>
            <p:custDataLst>
              <p:tags r:id="rId2"/>
            </p:custDataLst>
          </p:nvPr>
        </p:nvSpPr>
        <p:spPr>
          <a:xfrm>
            <a:off x="671830" y="12618720"/>
            <a:ext cx="525018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(2024, Sci. Bull.)</a:t>
            </a:r>
          </a:p>
        </p:txBody>
      </p:sp>
      <p:sp>
        <p:nvSpPr>
          <p:cNvPr id="2" name="文本框 278531"/>
          <p:cNvSpPr txBox="1"/>
          <p:nvPr>
            <p:custDataLst>
              <p:tags r:id="rId3"/>
            </p:custDataLst>
          </p:nvPr>
        </p:nvSpPr>
        <p:spPr>
          <a:xfrm>
            <a:off x="13585191" y="12595976"/>
            <a:ext cx="9630410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8 PeV events, highest energy of 2.5 PeV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90" y="2266951"/>
            <a:ext cx="13307060" cy="8492490"/>
          </a:xfrm>
          <a:prstGeom prst="rect">
            <a:avLst/>
          </a:prstGeom>
        </p:spPr>
      </p:pic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22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0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Cygnus bubble</a:t>
            </a: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  <a:sym typeface="+mn-ea"/>
              </a:rPr>
              <a:t>: super </a:t>
            </a:r>
            <a:r>
              <a:rPr lang="en-US" sz="7200" b="1" dirty="0" err="1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  <a:sym typeface="+mn-ea"/>
              </a:rPr>
              <a:t>PeVatron</a:t>
            </a:r>
            <a:endParaRPr lang="en-US" sz="7200" b="1" dirty="0">
              <a:solidFill>
                <a:schemeClr val="tx1">
                  <a:lumMod val="50000"/>
                </a:schemeClr>
              </a:solidFill>
              <a:latin typeface="Gill Sans SemiBold" panose="020B0502020104020203" pitchFamily="34" charset="-79"/>
              <a:ea typeface="黑体" panose="02010609060101010101" pitchFamily="2" charset="-122"/>
              <a:cs typeface="Gill Sans SemiBold" panose="020B0502020104020203" pitchFamily="34" charset="-79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4611" y="2357121"/>
            <a:ext cx="14039850" cy="90868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38449" y="11718330"/>
            <a:ext cx="232202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</a:rPr>
              <a:t>Morphological and spectral decomposition: </a:t>
            </a:r>
            <a:r>
              <a:rPr lang="en-US" altLang="zh-CN" sz="4400" dirty="0">
                <a:solidFill>
                  <a:srgbClr val="FF7255"/>
                </a:solidFill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</a:rPr>
              <a:t>extended bubble w HI gas</a:t>
            </a:r>
            <a:r>
              <a:rPr lang="en-US" altLang="zh-CN" sz="44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</a:rPr>
              <a:t> + </a:t>
            </a:r>
            <a:r>
              <a:rPr lang="en-US" altLang="zh-CN" sz="4400" dirty="0">
                <a:solidFill>
                  <a:srgbClr val="3244FF"/>
                </a:solidFill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</a:rPr>
              <a:t>hot spots w MCs</a:t>
            </a:r>
          </a:p>
        </p:txBody>
      </p:sp>
      <p:sp>
        <p:nvSpPr>
          <p:cNvPr id="20486" name="文本框 278531"/>
          <p:cNvSpPr txBox="1"/>
          <p:nvPr>
            <p:custDataLst>
              <p:tags r:id="rId2"/>
            </p:custDataLst>
          </p:nvPr>
        </p:nvSpPr>
        <p:spPr>
          <a:xfrm>
            <a:off x="491490" y="2537460"/>
            <a:ext cx="525018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(2024, Sci. Bull.)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23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W43: Galactic mini-starburst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1356361" y="9828531"/>
            <a:ext cx="22058630" cy="2566670"/>
          </a:xfrm>
          <a:prstGeom prst="rect">
            <a:avLst/>
          </a:prstGeom>
          <a:ln w="12700">
            <a:miter lim="400000"/>
          </a:ln>
        </p:spPr>
        <p:txBody>
          <a:bodyPr wrap="square" lIns="101600" tIns="101600" rIns="101600" bIns="101600" anchor="ctr">
            <a:noAutofit/>
          </a:bodyPr>
          <a:lstStyle/>
          <a:p>
            <a:pPr marL="685800" indent="-6858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</a:pPr>
            <a:r>
              <a:rPr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UHE gamma-ray emission reveal good correlation with dense gas</a:t>
            </a:r>
          </a:p>
          <a:p>
            <a:pPr marL="685800" indent="-6858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</a:pPr>
            <a:r>
              <a:rPr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Spectrum up to 400 TeV</a:t>
            </a:r>
            <a:r>
              <a:rPr 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, with cutoff at ~30 TeV</a:t>
            </a:r>
          </a:p>
          <a:p>
            <a:pPr marL="685800" indent="-6858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</a:pPr>
            <a:r>
              <a:rPr 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W43 can likely accelerate hadronic CRs to </a:t>
            </a:r>
            <a:r>
              <a:rPr lang="en-US" sz="4800" dirty="0" err="1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PeV</a:t>
            </a:r>
            <a:r>
              <a:rPr 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energies</a:t>
            </a:r>
          </a:p>
        </p:txBody>
      </p:sp>
      <p:sp>
        <p:nvSpPr>
          <p:cNvPr id="9" name="文本框 278531"/>
          <p:cNvSpPr txBox="1"/>
          <p:nvPr>
            <p:custDataLst>
              <p:tags r:id="rId2"/>
            </p:custDataLst>
          </p:nvPr>
        </p:nvSpPr>
        <p:spPr>
          <a:xfrm>
            <a:off x="18313400" y="12167870"/>
            <a:ext cx="525018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(2025, SCPMA)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20" y="1612901"/>
            <a:ext cx="12545060" cy="80124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5401" y="1997710"/>
            <a:ext cx="11233150" cy="80340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1721575-6D54-6189-6C38-B2A4AE4E7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>
            <a:extLst>
              <a:ext uri="{FF2B5EF4-FFF2-40B4-BE49-F238E27FC236}">
                <a16:creationId xmlns:a16="http://schemas.microsoft.com/office/drawing/2014/main" id="{2E19A105-3BFB-7DAB-D9DC-C2EEB9820064}"/>
              </a:ext>
            </a:extLst>
          </p:cNvPr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24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C8405ED0-4CA7-FF94-037C-ED51531FF9C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G25</a:t>
            </a: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: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star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forming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region/YMC</a:t>
            </a:r>
            <a:endParaRPr lang="en-US" sz="7200" b="1" dirty="0">
              <a:solidFill>
                <a:schemeClr val="tx1">
                  <a:lumMod val="50000"/>
                </a:schemeClr>
              </a:solidFill>
              <a:latin typeface="Gill Sans SemiBold" panose="020B0502020104020203" pitchFamily="34" charset="-79"/>
              <a:ea typeface="黑体" panose="02010609060101010101" pitchFamily="2" charset="-122"/>
              <a:cs typeface="Gill Sans SemiBold" panose="020B0502020104020203" pitchFamily="34" charset="-79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id="{9A010127-C8A9-8B8D-6484-623047E6BDC9}"/>
              </a:ext>
            </a:extLst>
          </p:cNvPr>
          <p:cNvSpPr txBox="1"/>
          <p:nvPr/>
        </p:nvSpPr>
        <p:spPr>
          <a:xfrm>
            <a:off x="1356361" y="9828531"/>
            <a:ext cx="22058630" cy="2566670"/>
          </a:xfrm>
          <a:prstGeom prst="rect">
            <a:avLst/>
          </a:prstGeom>
          <a:ln w="12700">
            <a:miter lim="400000"/>
          </a:ln>
        </p:spPr>
        <p:txBody>
          <a:bodyPr wrap="square" lIns="101600" tIns="101600" rIns="101600" bIns="101600" anchor="ctr">
            <a:noAutofit/>
          </a:bodyPr>
          <a:lstStyle/>
          <a:p>
            <a:pPr marL="685800" indent="-6858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</a:pP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Compact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central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source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in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association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with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PWN</a:t>
            </a:r>
            <a:endParaRPr sz="4800" dirty="0">
              <a:latin typeface="Trebuchet MS" panose="020B0603020202020204" pitchFamily="34" charset="0"/>
              <a:cs typeface="Trebuchet MS" panose="020B0603020202020204" pitchFamily="34" charset="0"/>
              <a:sym typeface="+mn-ea"/>
            </a:endParaRPr>
          </a:p>
          <a:p>
            <a:pPr marL="685800" indent="-685800" algn="l">
              <a:buClr>
                <a:srgbClr val="000000"/>
              </a:buClr>
              <a:buSzPct val="100000"/>
              <a:buFont typeface="Wingdings" panose="05000000000000000000" charset="0"/>
              <a:buChar char="Ø"/>
            </a:pP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Extended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emission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injected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by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old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SNR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in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RSGC1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or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On-going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acceleration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by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YMC</a:t>
            </a:r>
            <a:r>
              <a:rPr lang="zh-CN" altLang="en-US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800" dirty="0">
                <a:latin typeface="Trebuchet MS" panose="020B0603020202020204" pitchFamily="34" charset="0"/>
                <a:cs typeface="Trebuchet MS" panose="020B0603020202020204" pitchFamily="34" charset="0"/>
                <a:sym typeface="+mn-ea"/>
              </a:rPr>
              <a:t>W42</a:t>
            </a:r>
            <a:endParaRPr lang="en-US" sz="4800" dirty="0">
              <a:latin typeface="Trebuchet MS" panose="020B0603020202020204" pitchFamily="34" charset="0"/>
              <a:cs typeface="Trebuchet MS" panose="020B0603020202020204" pitchFamily="34" charset="0"/>
              <a:sym typeface="+mn-ea"/>
            </a:endParaRPr>
          </a:p>
        </p:txBody>
      </p:sp>
      <p:sp>
        <p:nvSpPr>
          <p:cNvPr id="9" name="文本框 278531">
            <a:extLst>
              <a:ext uri="{FF2B5EF4-FFF2-40B4-BE49-F238E27FC236}">
                <a16:creationId xmlns:a16="http://schemas.microsoft.com/office/drawing/2014/main" id="{2AE7D7B5-913D-7FEB-A2F3-0F2C6A11FA5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8282921" y="12395201"/>
            <a:ext cx="525018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(2026, submitted)</a:t>
            </a:r>
          </a:p>
        </p:txBody>
      </p:sp>
      <p:pic>
        <p:nvPicPr>
          <p:cNvPr id="3" name="图片 2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9AB9B2DC-1E85-9466-9E43-971D7D44FC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32" y="2788919"/>
            <a:ext cx="11499355" cy="6376125"/>
          </a:xfrm>
          <a:prstGeom prst="rect">
            <a:avLst/>
          </a:prstGeom>
        </p:spPr>
      </p:pic>
      <p:pic>
        <p:nvPicPr>
          <p:cNvPr id="7" name="图片 6" descr="图表&#10;&#10;AI 生成的内容可能不正确。">
            <a:extLst>
              <a:ext uri="{FF2B5EF4-FFF2-40B4-BE49-F238E27FC236}">
                <a16:creationId xmlns:a16="http://schemas.microsoft.com/office/drawing/2014/main" id="{D4235FC3-A599-0D2A-E2DF-6A04BE408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0714" y="3657599"/>
            <a:ext cx="12473286" cy="528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0781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25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-359641" y="239196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Gamma-ray binaries</a:t>
            </a:r>
          </a:p>
        </p:txBody>
      </p:sp>
      <p:pic>
        <p:nvPicPr>
          <p:cNvPr id="13" name="内容占位符 12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2115"/>
            <a:ext cx="24384000" cy="11995150"/>
          </a:xfrm>
        </p:spPr>
      </p:pic>
      <p:sp>
        <p:nvSpPr>
          <p:cNvPr id="14" name="文本框 13"/>
          <p:cNvSpPr txBox="1"/>
          <p:nvPr/>
        </p:nvSpPr>
        <p:spPr>
          <a:xfrm>
            <a:off x="3855721" y="12078970"/>
            <a:ext cx="198920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</a:rPr>
              <a:t>Accretion, particle acceleration and radiation in extreme environments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无标题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30" y="2266950"/>
            <a:ext cx="8940800" cy="8811260"/>
          </a:xfrm>
          <a:prstGeom prst="rect">
            <a:avLst/>
          </a:prstGeom>
        </p:spPr>
      </p:pic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26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SS 433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300" y="2266950"/>
            <a:ext cx="14109700" cy="8253413"/>
          </a:xfrm>
        </p:spPr>
      </p:pic>
      <p:sp>
        <p:nvSpPr>
          <p:cNvPr id="20484" name="文本框 278531"/>
          <p:cNvSpPr txBox="1"/>
          <p:nvPr/>
        </p:nvSpPr>
        <p:spPr>
          <a:xfrm>
            <a:off x="671831" y="11268710"/>
            <a:ext cx="960501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TeV emission from jet lobes of SS 433 by HAWC (Abeysekara+ 2018)</a:t>
            </a:r>
          </a:p>
        </p:txBody>
      </p:sp>
      <p:sp>
        <p:nvSpPr>
          <p:cNvPr id="9" name="文本框 278531"/>
          <p:cNvSpPr txBox="1"/>
          <p:nvPr/>
        </p:nvSpPr>
        <p:spPr>
          <a:xfrm>
            <a:off x="11112500" y="11281410"/>
            <a:ext cx="1152652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Shift of position of TeV with energy reported by HESS (HESS Collaboration 2024)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1" y="1817370"/>
            <a:ext cx="17519650" cy="6817360"/>
          </a:xfrm>
          <a:prstGeom prst="rect">
            <a:avLst/>
          </a:prstGeom>
        </p:spPr>
      </p:pic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27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Text Box 5"/>
          <p:cNvSpPr txBox="1"/>
          <p:nvPr>
            <p:custDataLst>
              <p:tags r:id="rId2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SS 433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3311" y="1727201"/>
            <a:ext cx="6165850" cy="41236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07611" y="5688330"/>
            <a:ext cx="6051550" cy="3855720"/>
          </a:xfrm>
          <a:prstGeom prst="rect">
            <a:avLst/>
          </a:prstGeom>
        </p:spPr>
      </p:pic>
      <p:sp>
        <p:nvSpPr>
          <p:cNvPr id="20484" name="文本框 278531"/>
          <p:cNvSpPr txBox="1"/>
          <p:nvPr/>
        </p:nvSpPr>
        <p:spPr>
          <a:xfrm>
            <a:off x="762001" y="10205720"/>
            <a:ext cx="22868890" cy="19338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Detection of &gt;100 TeV gamma-ray emission with significance &gt;5</a:t>
            </a:r>
            <a:r>
              <a:rPr lang="en-US" altLang="zh-CN" sz="4000" dirty="0">
                <a:ea typeface="华文楷体" panose="02010600040101010101" pitchFamily="2" charset="-122"/>
                <a:cs typeface="Arial" panose="020B0604020202020204" pitchFamily="34" charset="0"/>
                <a:sym typeface="+mn-ea"/>
              </a:rPr>
              <a:t>σ</a:t>
            </a:r>
            <a:r>
              <a:rPr lang="en-US" altLang="zh-CN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 by LHAASO</a:t>
            </a:r>
          </a:p>
          <a:p>
            <a:pPr marL="685800" indent="-685800" algn="l">
              <a:lnSpc>
                <a:spcPct val="90000"/>
              </a:lnSpc>
              <a:spcBef>
                <a:spcPts val="1400"/>
              </a:spcBef>
              <a:buFont typeface="Wingdings" panose="05000000000000000000" charset="0"/>
              <a:buChar char="Ø"/>
            </a:pPr>
            <a:r>
              <a:rPr lang="en-US" altLang="zh-CN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The UHE emission is partly overlapped with HI cloud</a:t>
            </a:r>
            <a:r>
              <a:rPr lang="zh-CN" altLang="en-US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at</a:t>
            </a:r>
            <a:r>
              <a:rPr lang="zh-CN" altLang="en-US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the</a:t>
            </a:r>
            <a:r>
              <a:rPr lang="zh-CN" altLang="en-US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same</a:t>
            </a:r>
            <a:r>
              <a:rPr lang="zh-CN" altLang="en-US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 </a:t>
            </a:r>
            <a:r>
              <a:rPr lang="en-US" altLang="zh-CN" sz="4000" dirty="0">
                <a:latin typeface="Trebuchet MS" panose="020B0603020202020204" pitchFamily="34" charset="0"/>
                <a:ea typeface="华文楷体" panose="02010600040101010101" pitchFamily="2" charset="-122"/>
                <a:cs typeface="Trebuchet MS" panose="020B0603020202020204" pitchFamily="34" charset="0"/>
                <a:sym typeface="+mn-ea"/>
              </a:rPr>
              <a:t>distance, may hint for a hadronic origin</a:t>
            </a:r>
            <a:endParaRPr lang="en-US" altLang="zh-CN" sz="4000" dirty="0">
              <a:latin typeface="Trebuchet MS" panose="020B0603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0486" name="文本框 278531"/>
          <p:cNvSpPr txBox="1"/>
          <p:nvPr>
            <p:custDataLst>
              <p:tags r:id="rId3"/>
            </p:custDataLst>
          </p:nvPr>
        </p:nvSpPr>
        <p:spPr>
          <a:xfrm>
            <a:off x="18694400" y="12247276"/>
            <a:ext cx="447040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(NSR,</a:t>
            </a:r>
            <a:r>
              <a:rPr lang="zh-CN" altLang="en-US" sz="3200" dirty="0">
                <a:latin typeface="Trebuchet MS" panose="020B0603020202020204" pitchFamily="34" charset="0"/>
                <a:ea typeface="黑体" panose="02010609060101010101" pitchFamily="2" charset="-122"/>
              </a:rPr>
              <a:t> </a:t>
            </a: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2025)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28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Other microquasars</a:t>
            </a:r>
          </a:p>
        </p:txBody>
      </p:sp>
      <p:sp>
        <p:nvSpPr>
          <p:cNvPr id="5" name="矩形 4"/>
          <p:cNvSpPr/>
          <p:nvPr/>
        </p:nvSpPr>
        <p:spPr>
          <a:xfrm>
            <a:off x="13111837" y="2266536"/>
            <a:ext cx="1487939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000" b="1" dirty="0">
                <a:solidFill>
                  <a:schemeClr val="bg1"/>
                </a:solidFill>
              </a:rPr>
              <a:t>colliding-wind binary system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241" y="1637031"/>
            <a:ext cx="9886950" cy="104203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0261" y="1906271"/>
            <a:ext cx="13067030" cy="9912350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13722350" y="3707131"/>
            <a:ext cx="3241040" cy="108077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278531">
            <a:extLst>
              <a:ext uri="{FF2B5EF4-FFF2-40B4-BE49-F238E27FC236}">
                <a16:creationId xmlns:a16="http://schemas.microsoft.com/office/drawing/2014/main" id="{D7DF011C-48A7-0A7E-A620-5060CD41664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8694400" y="12247276"/>
            <a:ext cx="447040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(NSR,</a:t>
            </a:r>
            <a:r>
              <a:rPr lang="zh-CN" altLang="en-US" sz="3200" dirty="0">
                <a:latin typeface="Trebuchet MS" panose="020B0603020202020204" pitchFamily="34" charset="0"/>
                <a:ea typeface="黑体" panose="02010609060101010101" pitchFamily="2" charset="-122"/>
              </a:rPr>
              <a:t> </a:t>
            </a: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2025)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29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LSI + 61</a:t>
            </a:r>
            <a:r>
              <a:rPr lang="en-US" altLang="zh-CN" sz="7200" b="1" baseline="30000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o</a:t>
            </a: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303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1367791"/>
            <a:ext cx="11085830" cy="9145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21410" y="10908030"/>
            <a:ext cx="97078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altLang="zh-CN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Be companian, compact object with unknown origin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altLang="zh-CN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Orbital period: 26.4960 days</a:t>
            </a:r>
            <a:endParaRPr lang="zh-CN" altLang="en-US" sz="44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2930" y="1536701"/>
            <a:ext cx="11292840" cy="880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8"/>
          <p:cNvSpPr txBox="1"/>
          <p:nvPr/>
        </p:nvSpPr>
        <p:spPr>
          <a:xfrm>
            <a:off x="12734290" y="10819130"/>
            <a:ext cx="10571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altLang="zh-CN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About 6</a:t>
            </a:r>
            <a:r>
              <a:rPr lang="en-US" altLang="zh-CN" sz="4400" dirty="0">
                <a:ea typeface="华文楷体" panose="02010600040101010101" pitchFamily="2" charset="-122"/>
                <a:cs typeface="Arial" panose="020B0604020202020204" pitchFamily="34" charset="0"/>
              </a:rPr>
              <a:t>σ </a:t>
            </a:r>
            <a:r>
              <a:rPr lang="en-US" altLang="zh-CN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detection above 25 TeV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altLang="zh-CN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Maximum photon energy ~200 TeV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altLang="zh-CN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Hint of orbital modulation </a:t>
            </a:r>
            <a:endParaRPr lang="zh-CN" altLang="en-US" sz="4400" dirty="0"/>
          </a:p>
        </p:txBody>
      </p:sp>
      <p:sp>
        <p:nvSpPr>
          <p:cNvPr id="3" name="文本框 278531">
            <a:extLst>
              <a:ext uri="{FF2B5EF4-FFF2-40B4-BE49-F238E27FC236}">
                <a16:creationId xmlns:a16="http://schemas.microsoft.com/office/drawing/2014/main" id="{E950A16D-5F8D-BF8C-4916-FE1328D161B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659350" y="12961396"/>
            <a:ext cx="4470400" cy="5355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LHAASO (PRL,</a:t>
            </a:r>
            <a:r>
              <a:rPr lang="zh-CN" altLang="en-US" sz="3200" dirty="0">
                <a:latin typeface="Trebuchet MS" panose="020B0603020202020204" pitchFamily="34" charset="0"/>
                <a:ea typeface="黑体" panose="02010609060101010101" pitchFamily="2" charset="-122"/>
              </a:rPr>
              <a:t> </a:t>
            </a:r>
            <a:r>
              <a:rPr lang="en-US" altLang="zh-CN" sz="3200" dirty="0">
                <a:latin typeface="Trebuchet MS" panose="020B0603020202020204" pitchFamily="34" charset="0"/>
                <a:ea typeface="黑体" panose="02010609060101010101" pitchFamily="2" charset="-122"/>
              </a:rPr>
              <a:t>2026)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Objectives of LHAASO</a:t>
            </a:r>
          </a:p>
        </p:txBody>
      </p:sp>
      <p:sp>
        <p:nvSpPr>
          <p:cNvPr id="10250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3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60" name="文本框 3"/>
          <p:cNvSpPr txBox="1"/>
          <p:nvPr>
            <p:custDataLst>
              <p:tags r:id="rId2"/>
            </p:custDataLst>
          </p:nvPr>
        </p:nvSpPr>
        <p:spPr>
          <a:xfrm>
            <a:off x="671830" y="9918701"/>
            <a:ext cx="23431500" cy="27216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sz="4800" dirty="0">
                <a:solidFill>
                  <a:schemeClr val="tx1"/>
                </a:solidFill>
                <a:latin typeface="Gill Sans" panose="020B0502020104020203" pitchFamily="34" charset="-79"/>
                <a:ea typeface="黑体" panose="02010609060101010101" pitchFamily="2" charset="-122"/>
                <a:cs typeface="Gill Sans" panose="020B0502020104020203" pitchFamily="34" charset="-79"/>
              </a:rPr>
              <a:t>Probe the origin of CRs, via precise measurements of spectra and anisotropies</a:t>
            </a:r>
          </a:p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sz="4800" dirty="0">
                <a:solidFill>
                  <a:schemeClr val="tx1"/>
                </a:solidFill>
                <a:latin typeface="Gill Sans" panose="020B0502020104020203" pitchFamily="34" charset="-79"/>
                <a:ea typeface="黑体" panose="02010609060101010101" pitchFamily="2" charset="-122"/>
                <a:cs typeface="Gill Sans" panose="020B0502020104020203" pitchFamily="34" charset="-79"/>
              </a:rPr>
              <a:t>Study the ultra-high-energy gamma-ray sky with unprecedented sensitivity</a:t>
            </a:r>
          </a:p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4800" dirty="0">
                <a:solidFill>
                  <a:schemeClr val="tx1"/>
                </a:solidFill>
                <a:latin typeface="Gill Sans" panose="020B0502020104020203" pitchFamily="34" charset="-79"/>
                <a:ea typeface="黑体" panose="02010609060101010101" pitchFamily="2" charset="-122"/>
                <a:cs typeface="Gill Sans" panose="020B0502020104020203" pitchFamily="34" charset="-79"/>
              </a:rPr>
              <a:t>Search for new physics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4940" y="1817371"/>
            <a:ext cx="11485880" cy="7905750"/>
          </a:xfrm>
          <a:prstGeom prst="rect">
            <a:avLst/>
          </a:prstGeom>
        </p:spPr>
      </p:pic>
      <p:sp>
        <p:nvSpPr>
          <p:cNvPr id="23558" name="矩形 176137"/>
          <p:cNvSpPr/>
          <p:nvPr/>
        </p:nvSpPr>
        <p:spPr>
          <a:xfrm>
            <a:off x="2952751" y="2089150"/>
            <a:ext cx="3478530" cy="5847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32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Kampert + (2004)</a:t>
            </a: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453111" y="1637031"/>
            <a:ext cx="9150350" cy="7956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Cyg X-3"/>
          <p:cNvSpPr txBox="1">
            <a:spLocks noGrp="1"/>
          </p:cNvSpPr>
          <p:nvPr>
            <p:ph type="title"/>
          </p:nvPr>
        </p:nvSpPr>
        <p:spPr>
          <a:xfrm>
            <a:off x="452762" y="-574714"/>
            <a:ext cx="23050501" cy="3429001"/>
          </a:xfrm>
          <a:prstGeom prst="rect">
            <a:avLst/>
          </a:prstGeom>
        </p:spPr>
        <p:txBody>
          <a:bodyPr/>
          <a:lstStyle/>
          <a:p>
            <a:r>
              <a:t>Cyg X-3</a:t>
            </a:r>
          </a:p>
        </p:txBody>
      </p:sp>
      <p:pic>
        <p:nvPicPr>
          <p:cNvPr id="360" name="截屏2026-01-06 18.26.05.png" descr="截屏2026-01-06 18.26.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60328"/>
            <a:ext cx="13430250" cy="6688524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Above 100 TeV, significant detection and strong hint for orbital modulation…"/>
          <p:cNvSpPr txBox="1"/>
          <p:nvPr/>
        </p:nvSpPr>
        <p:spPr>
          <a:xfrm>
            <a:off x="395923" y="8817698"/>
            <a:ext cx="12638406" cy="47807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228600" indent="-228600" algn="l">
              <a:buSzPct val="100000"/>
              <a:buFontTx/>
              <a:buChar char="•"/>
            </a:pPr>
            <a:r>
              <a:rPr lang="en-US" altLang="zh-CN" dirty="0"/>
              <a:t>First</a:t>
            </a:r>
            <a:r>
              <a:rPr lang="zh-CN" altLang="en-US" dirty="0"/>
              <a:t> </a:t>
            </a:r>
            <a:r>
              <a:rPr lang="en-US" altLang="zh-CN" dirty="0"/>
              <a:t>variable</a:t>
            </a:r>
            <a:r>
              <a:rPr lang="zh-CN" altLang="en-US" dirty="0"/>
              <a:t> </a:t>
            </a:r>
            <a:r>
              <a:rPr lang="en-US" altLang="zh-CN" dirty="0"/>
              <a:t>UHE</a:t>
            </a:r>
            <a:r>
              <a:rPr lang="zh-CN" altLang="en-US" dirty="0"/>
              <a:t> </a:t>
            </a:r>
            <a:r>
              <a:rPr lang="en-US" altLang="zh-CN" dirty="0"/>
              <a:t>source</a:t>
            </a:r>
            <a:endParaRPr lang="en-US" dirty="0"/>
          </a:p>
          <a:p>
            <a:pPr marL="228600" indent="-228600" algn="l">
              <a:buSzPct val="100000"/>
              <a:buChar char="•"/>
            </a:pPr>
            <a:r>
              <a:rPr dirty="0"/>
              <a:t>Above 100 TeV, significant detection and strong hint for orbital modulation</a:t>
            </a:r>
          </a:p>
          <a:p>
            <a:pPr marL="228600" indent="-228600" algn="l">
              <a:buSzPct val="100000"/>
              <a:buChar char="•"/>
            </a:pPr>
            <a:r>
              <a:rPr dirty="0" err="1"/>
              <a:t>Pgamma</a:t>
            </a:r>
            <a:r>
              <a:rPr dirty="0"/>
              <a:t> as the only plausible explanation,  require &gt; 10 </a:t>
            </a:r>
            <a:r>
              <a:rPr dirty="0" err="1"/>
              <a:t>PeV</a:t>
            </a:r>
            <a:r>
              <a:rPr dirty="0"/>
              <a:t> protons , Wp ~1e38 erg/s</a:t>
            </a:r>
          </a:p>
          <a:p>
            <a:pPr marL="228600" indent="-228600" algn="l">
              <a:buSzPct val="100000"/>
              <a:buChar char="•"/>
            </a:pPr>
            <a:endParaRPr dirty="0"/>
          </a:p>
        </p:txBody>
      </p:sp>
      <p:pic>
        <p:nvPicPr>
          <p:cNvPr id="362" name="截屏2026-01-06 18.25.47.png" descr="截屏2026-01-06 18.25.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4483" y="8380157"/>
            <a:ext cx="5653723" cy="4196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截屏2026-01-06 18.25.32.png" descr="截屏2026-01-06 18.25.3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72438" y="8384772"/>
            <a:ext cx="5006464" cy="409374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CC106B8-56FA-0CD3-4CC7-9A5DAE779216}"/>
              </a:ext>
            </a:extLst>
          </p:cNvPr>
          <p:cNvSpPr txBox="1"/>
          <p:nvPr/>
        </p:nvSpPr>
        <p:spPr>
          <a:xfrm>
            <a:off x="17645063" y="13044496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30</a:t>
            </a:fld>
            <a:endParaRPr lang="zh-CN" altLang="en-US" sz="2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629516D-7DDA-C83B-4575-7D30C4760D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8329" y="1960328"/>
            <a:ext cx="8719754" cy="603912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Microquasars as PEV cr FACTORY"/>
          <p:cNvSpPr txBox="1">
            <a:spLocks noGrp="1"/>
          </p:cNvSpPr>
          <p:nvPr>
            <p:ph type="title"/>
          </p:nvPr>
        </p:nvSpPr>
        <p:spPr>
          <a:xfrm>
            <a:off x="452762" y="-574714"/>
            <a:ext cx="23050501" cy="3429001"/>
          </a:xfrm>
          <a:prstGeom prst="rect">
            <a:avLst/>
          </a:prstGeom>
        </p:spPr>
        <p:txBody>
          <a:bodyPr/>
          <a:lstStyle>
            <a:lvl1pPr>
              <a:defRPr sz="7500"/>
            </a:lvl1pPr>
          </a:lstStyle>
          <a:p>
            <a:r>
              <a:t>Microquasars as PEV cr FACTORY</a:t>
            </a:r>
          </a:p>
        </p:txBody>
      </p:sp>
      <p:sp>
        <p:nvSpPr>
          <p:cNvPr id="372" name="Lp(1PeV)~1e38 erg/s from the SED model for SS433 /Cyg X-3"/>
          <p:cNvSpPr txBox="1"/>
          <p:nvPr/>
        </p:nvSpPr>
        <p:spPr>
          <a:xfrm>
            <a:off x="1900459" y="2462728"/>
            <a:ext cx="15931362" cy="139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L</a:t>
            </a:r>
            <a:r>
              <a:rPr baseline="-5999"/>
              <a:t>p</a:t>
            </a:r>
            <a:r>
              <a:t>(1PeV)~1e38 erg/s from the SED model for SS433 /Cyg X-3</a:t>
            </a:r>
          </a:p>
        </p:txBody>
      </p:sp>
      <p:pic>
        <p:nvPicPr>
          <p:cNvPr id="373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286" y="3770216"/>
            <a:ext cx="15744643" cy="26060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已粘贴的影片.png" descr="已粘贴的影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5856" y="6456295"/>
            <a:ext cx="10235294" cy="6238398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the total number of BH X-ray binaries in Milky Way is expected to be about 1000, with a dozen of them probably boasting X-ray luminosity exceeding 1039erg/s"/>
          <p:cNvSpPr txBox="1"/>
          <p:nvPr/>
        </p:nvSpPr>
        <p:spPr>
          <a:xfrm>
            <a:off x="717220" y="7879049"/>
            <a:ext cx="12242618" cy="378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>
                <a:solidFill>
                  <a:schemeClr val="accent5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the total number of BH X-ray binaries in Milky Way is expected to be about 1000, with a dozen of them probably boasting X-ray luminosity exceeding 10</a:t>
            </a:r>
            <a:r>
              <a:rPr baseline="31999"/>
              <a:t>39</a:t>
            </a:r>
            <a:r>
              <a:t>erg/s</a:t>
            </a:r>
          </a:p>
        </p:txBody>
      </p:sp>
      <p:pic>
        <p:nvPicPr>
          <p:cNvPr id="376" name="已粘贴的影片.png" descr="已粘贴的影片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7943" y="7560264"/>
            <a:ext cx="2670379" cy="870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已粘贴的影片.png" descr="已粘贴的影片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4215" y="11052448"/>
            <a:ext cx="2351596" cy="6413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9AA416B5-B1F5-5A4B-FC71-E75966FFC4EA}"/>
              </a:ext>
            </a:extLst>
          </p:cNvPr>
          <p:cNvSpPr txBox="1"/>
          <p:nvPr/>
        </p:nvSpPr>
        <p:spPr>
          <a:xfrm>
            <a:off x="17720388" y="13192780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31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yg X-3 to power Cygnus bubble"/>
          <p:cNvSpPr txBox="1">
            <a:spLocks noGrp="1"/>
          </p:cNvSpPr>
          <p:nvPr>
            <p:ph type="title"/>
          </p:nvPr>
        </p:nvSpPr>
        <p:spPr>
          <a:xfrm>
            <a:off x="452762" y="-574714"/>
            <a:ext cx="23050501" cy="3429001"/>
          </a:xfrm>
          <a:prstGeom prst="rect">
            <a:avLst/>
          </a:prstGeom>
        </p:spPr>
        <p:txBody>
          <a:bodyPr/>
          <a:lstStyle>
            <a:lvl1pPr>
              <a:defRPr sz="7500"/>
            </a:lvl1pPr>
          </a:lstStyle>
          <a:p>
            <a:r>
              <a:t>Cyg X-3 to power Cygnus bubble</a:t>
            </a:r>
          </a:p>
        </p:txBody>
      </p:sp>
      <p:pic>
        <p:nvPicPr>
          <p:cNvPr id="366" name="截屏2026-01-06 19.11.28.png" descr="截屏2026-01-06 19.11.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0239" y="1900256"/>
            <a:ext cx="13738289" cy="5335743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Harer et.al 25"/>
          <p:cNvSpPr txBox="1"/>
          <p:nvPr/>
        </p:nvSpPr>
        <p:spPr>
          <a:xfrm>
            <a:off x="17244792" y="2324386"/>
            <a:ext cx="3555331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Harer </a:t>
            </a:r>
            <a:r>
              <a:rPr dirty="0" err="1"/>
              <a:t>et.al</a:t>
            </a:r>
            <a:r>
              <a:rPr dirty="0"/>
              <a:t> 25</a:t>
            </a:r>
          </a:p>
        </p:txBody>
      </p:sp>
      <p:sp>
        <p:nvSpPr>
          <p:cNvPr id="368" name="Cygnus OB may have problems in accelerating PeV protons (too loose, no collective effects)…"/>
          <p:cNvSpPr txBox="1"/>
          <p:nvPr/>
        </p:nvSpPr>
        <p:spPr>
          <a:xfrm>
            <a:off x="538115" y="3965842"/>
            <a:ext cx="9710738" cy="661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>
              <a:buSzPct val="100000"/>
              <a:buChar char="•"/>
            </a:pPr>
            <a:r>
              <a:rPr dirty="0"/>
              <a:t>Cygnus OB may have problems in accelerating </a:t>
            </a:r>
            <a:r>
              <a:rPr dirty="0" err="1"/>
              <a:t>PeV</a:t>
            </a:r>
            <a:r>
              <a:rPr dirty="0"/>
              <a:t> protons (too loose, no collective effects) </a:t>
            </a:r>
          </a:p>
          <a:p>
            <a:pPr marL="228600" indent="-228600" algn="l">
              <a:buSzPct val="100000"/>
              <a:buChar char="•"/>
            </a:pPr>
            <a:endParaRPr dirty="0"/>
          </a:p>
          <a:p>
            <a:pPr marL="228600" indent="-228600" algn="l">
              <a:buSzPct val="100000"/>
              <a:buChar char="•"/>
            </a:pPr>
            <a:r>
              <a:rPr dirty="0" err="1"/>
              <a:t>PeV</a:t>
            </a:r>
            <a:r>
              <a:rPr dirty="0"/>
              <a:t> protons provided by </a:t>
            </a:r>
            <a:r>
              <a:rPr dirty="0" err="1"/>
              <a:t>Cyg</a:t>
            </a:r>
            <a:r>
              <a:rPr dirty="0"/>
              <a:t> X-3</a:t>
            </a:r>
          </a:p>
          <a:p>
            <a:pPr algn="l"/>
            <a:endParaRPr dirty="0"/>
          </a:p>
          <a:p>
            <a:pPr marL="228600" indent="-228600" algn="l">
              <a:buSzPct val="100000"/>
              <a:buChar char="•"/>
            </a:pPr>
            <a:r>
              <a:rPr dirty="0"/>
              <a:t>physical size  of bubble &gt; 500 pc</a:t>
            </a:r>
          </a:p>
          <a:p>
            <a:pPr algn="l"/>
            <a:endParaRPr dirty="0"/>
          </a:p>
          <a:p>
            <a:pPr marL="228600" indent="-228600" algn="l">
              <a:buSzPct val="100000"/>
              <a:buChar char="•"/>
            </a:pPr>
            <a:r>
              <a:rPr dirty="0"/>
              <a:t>Energetic feasible, age unknown</a:t>
            </a:r>
          </a:p>
        </p:txBody>
      </p:sp>
      <p:pic>
        <p:nvPicPr>
          <p:cNvPr id="369" name="pasted-image.png" descr="pasted-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5633" y="7235999"/>
            <a:ext cx="6837468" cy="656697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8237D35-76C9-DAC5-53E2-B1D7F2781467}"/>
              </a:ext>
            </a:extLst>
          </p:cNvPr>
          <p:cNvSpPr txBox="1"/>
          <p:nvPr/>
        </p:nvSpPr>
        <p:spPr>
          <a:xfrm>
            <a:off x="4709477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32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3D4A1-61FB-AB05-9650-7872A668A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Cyg X-3 to power Cygnus bubble">
            <a:extLst>
              <a:ext uri="{FF2B5EF4-FFF2-40B4-BE49-F238E27FC236}">
                <a16:creationId xmlns:a16="http://schemas.microsoft.com/office/drawing/2014/main" id="{DEDFBC06-0322-BC90-7791-1EB2EE88DF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2762" y="-574714"/>
            <a:ext cx="23050501" cy="3429001"/>
          </a:xfrm>
          <a:prstGeom prst="rect">
            <a:avLst/>
          </a:prstGeom>
        </p:spPr>
        <p:txBody>
          <a:bodyPr/>
          <a:lstStyle>
            <a:lvl1pPr>
              <a:defRPr sz="7500"/>
            </a:lvl1pPr>
          </a:lstStyle>
          <a:p>
            <a:r>
              <a:t>Cyg X-3 to power Cygnus bubble</a:t>
            </a:r>
          </a:p>
        </p:txBody>
      </p:sp>
      <p:pic>
        <p:nvPicPr>
          <p:cNvPr id="3" name="图片 2" descr="图表, 直方图&#10;&#10;AI 生成的内容可能不正确。">
            <a:extLst>
              <a:ext uri="{FF2B5EF4-FFF2-40B4-BE49-F238E27FC236}">
                <a16:creationId xmlns:a16="http://schemas.microsoft.com/office/drawing/2014/main" id="{6F65A199-5CCD-2D45-2FFE-20A26D4A3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2" y="2017841"/>
            <a:ext cx="18035700" cy="6418817"/>
          </a:xfrm>
          <a:prstGeom prst="rect">
            <a:avLst/>
          </a:prstGeom>
        </p:spPr>
      </p:pic>
      <p:pic>
        <p:nvPicPr>
          <p:cNvPr id="5" name="图片 4" descr="表格&#10;&#10;AI 生成的内容可能不正确。">
            <a:extLst>
              <a:ext uri="{FF2B5EF4-FFF2-40B4-BE49-F238E27FC236}">
                <a16:creationId xmlns:a16="http://schemas.microsoft.com/office/drawing/2014/main" id="{99430EA3-7AF1-A2F9-77E8-9F35F3951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6664" y="9101179"/>
            <a:ext cx="11156599" cy="3856067"/>
          </a:xfrm>
          <a:prstGeom prst="rect">
            <a:avLst/>
          </a:prstGeom>
        </p:spPr>
      </p:pic>
      <p:sp>
        <p:nvSpPr>
          <p:cNvPr id="6" name="Cygnus OB may have problems in accelerating PeV protons (too loose, no collective effects)…">
            <a:extLst>
              <a:ext uri="{FF2B5EF4-FFF2-40B4-BE49-F238E27FC236}">
                <a16:creationId xmlns:a16="http://schemas.microsoft.com/office/drawing/2014/main" id="{0C0D65BF-1487-663D-48AA-367E969FAFA6}"/>
              </a:ext>
            </a:extLst>
          </p:cNvPr>
          <p:cNvSpPr txBox="1"/>
          <p:nvPr/>
        </p:nvSpPr>
        <p:spPr>
          <a:xfrm>
            <a:off x="218845" y="9635587"/>
            <a:ext cx="11973155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altLang="zh-CN" sz="4400" dirty="0"/>
              <a:t>Can</a:t>
            </a:r>
            <a:r>
              <a:rPr lang="zh-CN" altLang="en-US" sz="4400" dirty="0"/>
              <a:t> </a:t>
            </a:r>
            <a:r>
              <a:rPr lang="en-US" altLang="zh-CN" sz="4400" dirty="0"/>
              <a:t>explain</a:t>
            </a:r>
            <a:r>
              <a:rPr lang="zh-CN" altLang="en-US" sz="4400" dirty="0"/>
              <a:t> </a:t>
            </a:r>
            <a:r>
              <a:rPr lang="en-US" altLang="zh-CN" sz="4400" dirty="0"/>
              <a:t>the</a:t>
            </a:r>
            <a:r>
              <a:rPr lang="zh-CN" altLang="en-US" sz="4400" dirty="0"/>
              <a:t> </a:t>
            </a:r>
            <a:r>
              <a:rPr lang="en-US" altLang="zh-CN" sz="4400" dirty="0"/>
              <a:t>morphology</a:t>
            </a:r>
            <a:r>
              <a:rPr lang="zh-CN" altLang="en-US" sz="4400" dirty="0"/>
              <a:t> </a:t>
            </a:r>
            <a:r>
              <a:rPr lang="en-US" altLang="zh-CN" sz="4400" dirty="0"/>
              <a:t>and</a:t>
            </a:r>
            <a:r>
              <a:rPr lang="zh-CN" altLang="en-US" sz="4400" dirty="0"/>
              <a:t> </a:t>
            </a:r>
            <a:r>
              <a:rPr lang="en-US" altLang="zh-CN" sz="4400" dirty="0"/>
              <a:t>spectrum</a:t>
            </a:r>
            <a:r>
              <a:rPr lang="zh-CN" altLang="en-US" sz="4400" dirty="0"/>
              <a:t> </a:t>
            </a:r>
            <a:r>
              <a:rPr lang="en-US" altLang="zh-CN" sz="4400" dirty="0"/>
              <a:t>above</a:t>
            </a:r>
            <a:r>
              <a:rPr lang="zh-CN" altLang="en-US" sz="4400" dirty="0"/>
              <a:t> </a:t>
            </a:r>
            <a:r>
              <a:rPr lang="en-US" altLang="zh-CN" sz="4400" dirty="0"/>
              <a:t>100</a:t>
            </a:r>
            <a:r>
              <a:rPr lang="zh-CN" altLang="en-US" sz="4400" dirty="0"/>
              <a:t> </a:t>
            </a:r>
            <a:r>
              <a:rPr lang="en-US" altLang="zh-CN" sz="4400" dirty="0"/>
              <a:t>TeV</a:t>
            </a:r>
            <a:r>
              <a:rPr lang="zh-CN" altLang="en-US" sz="4400" dirty="0"/>
              <a:t> </a:t>
            </a:r>
            <a:r>
              <a:rPr lang="en-US" altLang="zh-CN" sz="4400" dirty="0"/>
              <a:t>(considering</a:t>
            </a:r>
            <a:r>
              <a:rPr lang="zh-CN" altLang="en-US" sz="4400" dirty="0"/>
              <a:t> </a:t>
            </a:r>
            <a:r>
              <a:rPr lang="en-US" altLang="zh-CN" sz="4400" dirty="0"/>
              <a:t>realistic</a:t>
            </a:r>
            <a:r>
              <a:rPr lang="zh-CN" altLang="en-US" sz="4400" dirty="0"/>
              <a:t> </a:t>
            </a:r>
            <a:r>
              <a:rPr lang="en-US" altLang="zh-CN" sz="4400" dirty="0"/>
              <a:t>gas</a:t>
            </a:r>
            <a:r>
              <a:rPr lang="zh-CN" altLang="en-US" sz="4400" dirty="0"/>
              <a:t> </a:t>
            </a:r>
            <a:r>
              <a:rPr lang="en-US" altLang="zh-CN" sz="4400" dirty="0"/>
              <a:t>distributions</a:t>
            </a:r>
            <a:r>
              <a:rPr lang="zh-CN" altLang="en-US" sz="4400" dirty="0"/>
              <a:t> </a:t>
            </a:r>
            <a:r>
              <a:rPr lang="en-US" altLang="zh-CN" sz="4400" dirty="0"/>
              <a:t>)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altLang="zh-CN" sz="4400" dirty="0"/>
              <a:t>Energetic</a:t>
            </a:r>
            <a:r>
              <a:rPr lang="zh-CN" altLang="en-US" sz="4400" dirty="0"/>
              <a:t> </a:t>
            </a:r>
            <a:r>
              <a:rPr lang="en-US" altLang="zh-CN" sz="4400" dirty="0"/>
              <a:t>feasible</a:t>
            </a:r>
            <a:r>
              <a:rPr lang="zh-CN" altLang="en-US" sz="4400" dirty="0"/>
              <a:t> </a:t>
            </a:r>
            <a:r>
              <a:rPr lang="en-US" altLang="zh-CN" sz="4400" dirty="0"/>
              <a:t>when</a:t>
            </a:r>
            <a:r>
              <a:rPr lang="zh-CN" altLang="en-US" sz="4400" dirty="0"/>
              <a:t> </a:t>
            </a:r>
            <a:r>
              <a:rPr lang="en-US" altLang="zh-CN" sz="4400" dirty="0"/>
              <a:t>age</a:t>
            </a:r>
            <a:r>
              <a:rPr lang="zh-CN" altLang="en-US" sz="4400" dirty="0"/>
              <a:t> </a:t>
            </a:r>
            <a:r>
              <a:rPr lang="en-US" altLang="zh-CN" sz="4400" dirty="0"/>
              <a:t>&gt;</a:t>
            </a:r>
            <a:r>
              <a:rPr lang="zh-CN" altLang="en-US" sz="4400" dirty="0"/>
              <a:t> </a:t>
            </a:r>
            <a:r>
              <a:rPr lang="en-US" altLang="zh-CN" sz="4400" dirty="0"/>
              <a:t>10^5</a:t>
            </a:r>
            <a:r>
              <a:rPr lang="zh-CN" altLang="en-US" sz="4400" dirty="0"/>
              <a:t> </a:t>
            </a:r>
            <a:r>
              <a:rPr lang="en-US" altLang="zh-CN" sz="4400" dirty="0"/>
              <a:t>years</a:t>
            </a:r>
            <a:endParaRPr sz="4400" dirty="0"/>
          </a:p>
        </p:txBody>
      </p:sp>
      <p:sp>
        <p:nvSpPr>
          <p:cNvPr id="7" name="Harer et.al 25">
            <a:extLst>
              <a:ext uri="{FF2B5EF4-FFF2-40B4-BE49-F238E27FC236}">
                <a16:creationId xmlns:a16="http://schemas.microsoft.com/office/drawing/2014/main" id="{7EA93692-A08F-C18C-243C-F9010F1CC068}"/>
              </a:ext>
            </a:extLst>
          </p:cNvPr>
          <p:cNvSpPr txBox="1"/>
          <p:nvPr/>
        </p:nvSpPr>
        <p:spPr>
          <a:xfrm>
            <a:off x="7207474" y="2495214"/>
            <a:ext cx="402353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altLang="zh-CN" sz="4000" dirty="0"/>
              <a:t>Shi</a:t>
            </a:r>
            <a:r>
              <a:rPr sz="4000" dirty="0"/>
              <a:t> et</a:t>
            </a:r>
            <a:r>
              <a:rPr lang="zh-CN" altLang="en-US" sz="4000" dirty="0"/>
              <a:t> </a:t>
            </a:r>
            <a:r>
              <a:rPr sz="4000" dirty="0"/>
              <a:t>al</a:t>
            </a:r>
            <a:r>
              <a:rPr lang="en-US" altLang="zh-CN" sz="4000" dirty="0"/>
              <a:t>.</a:t>
            </a:r>
            <a:r>
              <a:rPr sz="4000" dirty="0"/>
              <a:t> 2</a:t>
            </a:r>
            <a:r>
              <a:rPr lang="en-US" altLang="zh-CN" sz="4000" dirty="0"/>
              <a:t>6</a:t>
            </a:r>
            <a:r>
              <a:rPr lang="zh-CN" altLang="en-US" sz="4000" dirty="0"/>
              <a:t> </a:t>
            </a:r>
            <a:r>
              <a:rPr lang="en-US" altLang="zh-CN" sz="4000" dirty="0"/>
              <a:t>In</a:t>
            </a:r>
            <a:r>
              <a:rPr lang="zh-CN" altLang="en-US" sz="4000" dirty="0"/>
              <a:t> </a:t>
            </a:r>
            <a:r>
              <a:rPr lang="en-US" altLang="zh-CN" sz="4000" dirty="0"/>
              <a:t>prep</a:t>
            </a:r>
            <a:endParaRPr sz="40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0039D54-D56C-15EF-90CF-6E8D303B773E}"/>
              </a:ext>
            </a:extLst>
          </p:cNvPr>
          <p:cNvSpPr txBox="1"/>
          <p:nvPr/>
        </p:nvSpPr>
        <p:spPr>
          <a:xfrm>
            <a:off x="17791613" y="12957246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33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80608634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CE723-6A7C-DD57-B793-99C6DB81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灯片编号占位符 1">
            <a:extLst>
              <a:ext uri="{FF2B5EF4-FFF2-40B4-BE49-F238E27FC236}">
                <a16:creationId xmlns:a16="http://schemas.microsoft.com/office/drawing/2014/main" id="{F757C807-440C-6283-7392-0C593E6CA740}"/>
              </a:ext>
            </a:extLst>
          </p:cNvPr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34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34BA68D-AC8E-E0F7-2E38-CE3F3FF148A4}"/>
              </a:ext>
            </a:extLst>
          </p:cNvPr>
          <p:cNvSpPr txBox="1"/>
          <p:nvPr/>
        </p:nvSpPr>
        <p:spPr>
          <a:xfrm>
            <a:off x="671831" y="12227560"/>
            <a:ext cx="495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(2025, PRL)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E90BDE2-F045-C46E-1C7D-3367A4DC8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81" y="1826260"/>
            <a:ext cx="22340570" cy="10325100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0285064E-7FC0-E990-B9EA-2783BF816FC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Diffuse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Gamma-ray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emission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(DGE)</a:t>
            </a:r>
            <a:endParaRPr lang="en-US" sz="7200" b="1" dirty="0">
              <a:solidFill>
                <a:schemeClr val="tx1">
                  <a:lumMod val="50000"/>
                </a:schemeClr>
              </a:solidFill>
              <a:latin typeface="Gill Sans SemiBold" panose="020B0502020104020203" pitchFamily="34" charset="-79"/>
              <a:ea typeface="黑体" panose="02010609060101010101" pitchFamily="2" charset="-122"/>
              <a:cs typeface="Gill Sans SemiBold" panose="020B0502020104020203" pitchFamily="34" charset="-79"/>
            </a:endParaRPr>
          </a:p>
        </p:txBody>
      </p:sp>
      <p:sp>
        <p:nvSpPr>
          <p:cNvPr id="22532" name="文本框 278531">
            <a:extLst>
              <a:ext uri="{FF2B5EF4-FFF2-40B4-BE49-F238E27FC236}">
                <a16:creationId xmlns:a16="http://schemas.microsoft.com/office/drawing/2014/main" id="{947A407C-2991-21AD-2EF3-BBFDDDB52BD0}"/>
              </a:ext>
            </a:extLst>
          </p:cNvPr>
          <p:cNvSpPr txBox="1"/>
          <p:nvPr/>
        </p:nvSpPr>
        <p:spPr>
          <a:xfrm>
            <a:off x="2722881" y="2184401"/>
            <a:ext cx="7019290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KM2A: 29.1</a:t>
            </a:r>
            <a:r>
              <a:rPr lang="en-US" altLang="zh-CN" sz="4000" dirty="0">
                <a:latin typeface="Arial" panose="020B0604020202020204" pitchFamily="34" charset="0"/>
                <a:ea typeface="黑体" panose="02010609060101010101" pitchFamily="2" charset="-122"/>
              </a:rPr>
              <a:t>σ; 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  <a:sym typeface="+mn-ea"/>
              </a:rPr>
              <a:t>WCDA: 24.6</a:t>
            </a:r>
            <a:r>
              <a:rPr lang="en-US" altLang="zh-CN" sz="4000" dirty="0">
                <a:latin typeface="Arial" panose="020B0604020202020204" pitchFamily="34" charset="0"/>
                <a:ea typeface="黑体" panose="02010609060101010101" pitchFamily="2" charset="-122"/>
                <a:sym typeface="+mn-ea"/>
              </a:rPr>
              <a:t>σ</a:t>
            </a:r>
            <a:endParaRPr lang="en-US" altLang="zh-CN" sz="40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2533" name="文本框 278531">
            <a:extLst>
              <a:ext uri="{FF2B5EF4-FFF2-40B4-BE49-F238E27FC236}">
                <a16:creationId xmlns:a16="http://schemas.microsoft.com/office/drawing/2014/main" id="{231AE44C-48D8-4F3F-66A3-33E895BC2CBF}"/>
              </a:ext>
            </a:extLst>
          </p:cNvPr>
          <p:cNvSpPr txBox="1"/>
          <p:nvPr/>
        </p:nvSpPr>
        <p:spPr>
          <a:xfrm>
            <a:off x="2630170" y="7456171"/>
            <a:ext cx="6918960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</a:pP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KM2A: 12.7</a:t>
            </a:r>
            <a:r>
              <a:rPr lang="en-US" altLang="zh-CN" sz="4000" dirty="0">
                <a:latin typeface="Arial" panose="020B0604020202020204" pitchFamily="34" charset="0"/>
                <a:ea typeface="黑体" panose="02010609060101010101" pitchFamily="2" charset="-122"/>
              </a:rPr>
              <a:t>σ</a:t>
            </a:r>
            <a:r>
              <a:rPr lang="en-US" altLang="zh-CN" sz="4000" dirty="0">
                <a:latin typeface="Arial" panose="020B0604020202020204" pitchFamily="34" charset="0"/>
                <a:ea typeface="黑体" panose="02010609060101010101" pitchFamily="2" charset="-122"/>
                <a:sym typeface="+mn-ea"/>
              </a:rPr>
              <a:t>; </a:t>
            </a:r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  <a:sym typeface="+mn-ea"/>
              </a:rPr>
              <a:t>WCDA: 9.1</a:t>
            </a:r>
            <a:r>
              <a:rPr lang="en-US" altLang="zh-CN" sz="4000" dirty="0">
                <a:latin typeface="Arial" panose="020B0604020202020204" pitchFamily="34" charset="0"/>
                <a:ea typeface="黑体" panose="02010609060101010101" pitchFamily="2" charset="-122"/>
                <a:sym typeface="+mn-ea"/>
              </a:rPr>
              <a:t>σ</a:t>
            </a:r>
            <a:endParaRPr lang="en-US" altLang="zh-CN" sz="40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771014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55FE2-6A7F-2D8C-F14C-D66D2CA03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灯片编号占位符 1">
            <a:extLst>
              <a:ext uri="{FF2B5EF4-FFF2-40B4-BE49-F238E27FC236}">
                <a16:creationId xmlns:a16="http://schemas.microsoft.com/office/drawing/2014/main" id="{62293125-88A0-77D7-EDD6-A0F6B53C303F}"/>
              </a:ext>
            </a:extLst>
          </p:cNvPr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35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56" name="文本框 2">
            <a:extLst>
              <a:ext uri="{FF2B5EF4-FFF2-40B4-BE49-F238E27FC236}">
                <a16:creationId xmlns:a16="http://schemas.microsoft.com/office/drawing/2014/main" id="{585ED975-E556-757B-6954-C5E4C1309E5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96340" y="10847071"/>
            <a:ext cx="22250400" cy="226388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LHAASO gives the first detection from the outer Galactic plane (125</a:t>
            </a:r>
            <a:r>
              <a:rPr lang="en-US" altLang="zh-CN" sz="4400" baseline="30000" dirty="0">
                <a:solidFill>
                  <a:schemeClr val="tx1"/>
                </a:solidFill>
                <a:latin typeface="+mn-ea"/>
              </a:rPr>
              <a:t>o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&lt;l&lt;235</a:t>
            </a:r>
            <a:r>
              <a:rPr lang="en-US" altLang="zh-CN" sz="4400" baseline="30000" dirty="0">
                <a:solidFill>
                  <a:schemeClr val="tx1"/>
                </a:solidFill>
                <a:latin typeface="+mn-ea"/>
              </a:rPr>
              <a:t>o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A spectral break around 30 TeV is revealed in the inner Galactic plane</a:t>
            </a:r>
          </a:p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Measured fluxes are higher than predictions (</a:t>
            </a:r>
            <a:r>
              <a:rPr lang="en-US" altLang="zh-CN" sz="4400" dirty="0">
                <a:solidFill>
                  <a:srgbClr val="0000FF"/>
                </a:solidFill>
                <a:latin typeface="+mn-ea"/>
              </a:rPr>
              <a:t>local CR×gas column</a:t>
            </a:r>
            <a:r>
              <a:rPr lang="en-US" altLang="zh-CN" sz="4400" dirty="0">
                <a:solidFill>
                  <a:srgbClr val="0000FF"/>
                </a:solidFill>
                <a:latin typeface="+mn-ea"/>
                <a:sym typeface="+mn-ea"/>
              </a:rPr>
              <a:t>×cross section</a:t>
            </a:r>
            <a:r>
              <a:rPr lang="en-US" altLang="zh-CN" sz="4400" dirty="0">
                <a:solidFill>
                  <a:schemeClr val="tx1"/>
                </a:solidFill>
                <a:latin typeface="+mn-ea"/>
                <a:sym typeface="+mn-ea"/>
              </a:rPr>
              <a:t>)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ADF7C7B-DCBD-76D8-B6AA-D061C770C5B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LHAASO diffuse results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CE85F7B-AAE9-94C7-E9B6-0D49E89E2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041" y="1595120"/>
            <a:ext cx="10311130" cy="731266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F7663E2-3CF4-83A6-7B37-30AD250DAB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62510" y="1611630"/>
            <a:ext cx="10160000" cy="7175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FF7F8DE-4218-A7C1-C9F1-EDA80D8FE9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2190" y="8818881"/>
            <a:ext cx="17373600" cy="211455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3B6C920C-7DE4-4CA6-3737-579CFED54B33}"/>
              </a:ext>
            </a:extLst>
          </p:cNvPr>
          <p:cNvSpPr txBox="1"/>
          <p:nvPr/>
        </p:nvSpPr>
        <p:spPr>
          <a:xfrm>
            <a:off x="3371851" y="6948170"/>
            <a:ext cx="4959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Trebuchet MS" panose="020B0603020202020204" pitchFamily="34" charset="0"/>
                <a:ea typeface="黑体" panose="02010609060101010101" pitchFamily="2" charset="-122"/>
              </a:rPr>
              <a:t>LHAASO (2025, PRL)</a:t>
            </a:r>
          </a:p>
        </p:txBody>
      </p:sp>
    </p:spTree>
    <p:extLst>
      <p:ext uri="{BB962C8B-B14F-4D97-AF65-F5344CB8AC3E}">
        <p14:creationId xmlns:p14="http://schemas.microsoft.com/office/powerpoint/2010/main" val="413293304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41810-81F9-F231-BE87-CF897B114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灯片编号占位符 1">
            <a:extLst>
              <a:ext uri="{FF2B5EF4-FFF2-40B4-BE49-F238E27FC236}">
                <a16:creationId xmlns:a16="http://schemas.microsoft.com/office/drawing/2014/main" id="{5316FACE-D59E-60D3-901E-88544AC3F9A8}"/>
              </a:ext>
            </a:extLst>
          </p:cNvPr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36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556" name="文本框 2">
            <a:extLst>
              <a:ext uri="{FF2B5EF4-FFF2-40B4-BE49-F238E27FC236}">
                <a16:creationId xmlns:a16="http://schemas.microsoft.com/office/drawing/2014/main" id="{51F9F933-0BFF-DDBC-40E5-1010997560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82701" y="11594290"/>
            <a:ext cx="22250400" cy="15377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First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detection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of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TeV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gamma-rays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from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GMCs</a:t>
            </a:r>
          </a:p>
          <a:p>
            <a:pPr marL="685800" indent="-6858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Independent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measurement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of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CR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spectrum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in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the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vicinity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of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solar</a:t>
            </a:r>
            <a:r>
              <a:rPr lang="zh-CN" altLang="en-US" sz="44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sz="4400" dirty="0">
                <a:solidFill>
                  <a:schemeClr val="tx1"/>
                </a:solidFill>
                <a:latin typeface="+mn-ea"/>
              </a:rPr>
              <a:t>system</a:t>
            </a:r>
            <a:endParaRPr lang="en-US" altLang="zh-CN" sz="4400" dirty="0">
              <a:solidFill>
                <a:schemeClr val="tx1"/>
              </a:solidFill>
              <a:latin typeface="+mn-ea"/>
              <a:sym typeface="+mn-ea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EFC353C6-341E-7977-D95D-63811DFD1D5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Giant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Molecular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clouds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(stacking</a:t>
            </a:r>
            <a:r>
              <a:rPr lang="zh-CN" alt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 </a:t>
            </a:r>
            <a:r>
              <a:rPr lang="en-US" altLang="zh-CN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analysis)</a:t>
            </a:r>
            <a:endParaRPr lang="en-US" sz="7200" b="1" dirty="0">
              <a:solidFill>
                <a:schemeClr val="tx1">
                  <a:lumMod val="50000"/>
                </a:schemeClr>
              </a:solidFill>
              <a:latin typeface="Gill Sans SemiBold" panose="020B0502020104020203" pitchFamily="34" charset="-79"/>
              <a:ea typeface="黑体" panose="02010609060101010101" pitchFamily="2" charset="-122"/>
              <a:cs typeface="Gill Sans SemiBold" panose="020B0502020104020203" pitchFamily="34" charset="-79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5444E70-0848-64B3-B3D6-9467E7EDEC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4153"/>
          <a:stretch>
            <a:fillRect/>
          </a:stretch>
        </p:blipFill>
        <p:spPr>
          <a:xfrm>
            <a:off x="527050" y="2696076"/>
            <a:ext cx="9417050" cy="839866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245F91-2634-3CBF-25D1-D887E5A84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88470" y="2696076"/>
            <a:ext cx="9599930" cy="855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1156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CDE30-F8D0-590D-88BB-913D6C1B2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3C8BEB-7E7F-C78A-FCD6-E1F07B920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8000" dirty="0"/>
              <a:t>Large array of Cherenkov telescopes</a:t>
            </a:r>
            <a:br>
              <a:rPr kumimoji="1" lang="en-US" altLang="zh-CN" sz="8000" dirty="0"/>
            </a:br>
            <a:r>
              <a:rPr kumimoji="1" lang="en-US" altLang="zh-CN" sz="8000" dirty="0"/>
              <a:t>(</a:t>
            </a:r>
            <a:r>
              <a:rPr kumimoji="1" lang="en-US" altLang="zh-CN" sz="8000" dirty="0" err="1"/>
              <a:t>lact</a:t>
            </a:r>
            <a:r>
              <a:rPr kumimoji="1" lang="en-US" altLang="zh-CN" sz="8000" dirty="0"/>
              <a:t>)</a:t>
            </a:r>
            <a:endParaRPr kumimoji="1" lang="zh-CN" altLang="en-US" sz="8000" dirty="0"/>
          </a:p>
        </p:txBody>
      </p:sp>
    </p:spTree>
    <p:extLst>
      <p:ext uri="{BB962C8B-B14F-4D97-AF65-F5344CB8AC3E}">
        <p14:creationId xmlns:p14="http://schemas.microsoft.com/office/powerpoint/2010/main" val="1938834512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LACT"/>
          <p:cNvSpPr txBox="1">
            <a:spLocks noGrp="1"/>
          </p:cNvSpPr>
          <p:nvPr>
            <p:ph type="title"/>
          </p:nvPr>
        </p:nvSpPr>
        <p:spPr>
          <a:xfrm>
            <a:off x="397448" y="-329894"/>
            <a:ext cx="23050501" cy="3429001"/>
          </a:xfrm>
          <a:prstGeom prst="rect">
            <a:avLst/>
          </a:prstGeom>
        </p:spPr>
        <p:txBody>
          <a:bodyPr/>
          <a:lstStyle/>
          <a:p>
            <a:r>
              <a:t>LACT</a:t>
            </a:r>
          </a:p>
        </p:txBody>
      </p:sp>
      <p:pic>
        <p:nvPicPr>
          <p:cNvPr id="144" name="已粘贴的影片.png" descr="已粘贴的影片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2121" y="1384606"/>
            <a:ext cx="23784431" cy="12372834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32 telescopes in LHAASO sites…"/>
          <p:cNvSpPr txBox="1"/>
          <p:nvPr/>
        </p:nvSpPr>
        <p:spPr>
          <a:xfrm>
            <a:off x="14213556" y="1847675"/>
            <a:ext cx="9234393" cy="5168901"/>
          </a:xfrm>
          <a:prstGeom prst="rect">
            <a:avLst/>
          </a:prstGeom>
          <a:solidFill>
            <a:srgbClr val="D7DCE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>
              <a:buSzPct val="100000"/>
              <a:buChar char="•"/>
            </a:pPr>
            <a:r>
              <a:rPr dirty="0"/>
              <a:t>32 telescopes in LHAASO sites</a:t>
            </a:r>
          </a:p>
          <a:p>
            <a:endParaRPr dirty="0"/>
          </a:p>
          <a:p>
            <a:pPr marL="228600" indent="-228600">
              <a:buSzPct val="100000"/>
              <a:buChar char="•"/>
            </a:pPr>
            <a:r>
              <a:rPr dirty="0"/>
              <a:t>6m Davis-Cotten type telescope</a:t>
            </a:r>
          </a:p>
          <a:p>
            <a:pPr marL="228600" indent="-228600">
              <a:buSzPct val="100000"/>
              <a:buChar char="•"/>
            </a:pPr>
            <a:endParaRPr dirty="0"/>
          </a:p>
          <a:p>
            <a:pPr marL="228600" indent="-228600">
              <a:buSzPct val="100000"/>
              <a:buChar char="•"/>
            </a:pPr>
            <a:r>
              <a:rPr dirty="0"/>
              <a:t>Synergy with LHAASO</a:t>
            </a:r>
          </a:p>
          <a:p>
            <a:endParaRPr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99A70D3-A708-A419-FB04-2CCA69A24E24}"/>
              </a:ext>
            </a:extLst>
          </p:cNvPr>
          <p:cNvSpPr txBox="1"/>
          <p:nvPr/>
        </p:nvSpPr>
        <p:spPr>
          <a:xfrm>
            <a:off x="17616488" y="13192780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38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mOTIVATIONS"/>
          <p:cNvSpPr txBox="1">
            <a:spLocks noGrp="1"/>
          </p:cNvSpPr>
          <p:nvPr>
            <p:ph type="title"/>
          </p:nvPr>
        </p:nvSpPr>
        <p:spPr>
          <a:xfrm>
            <a:off x="666749" y="-280931"/>
            <a:ext cx="23050501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dirty="0" err="1"/>
              <a:t>mOTIVATIONS</a:t>
            </a:r>
            <a:endParaRPr sz="6600" dirty="0"/>
          </a:p>
        </p:txBody>
      </p:sp>
      <p:sp>
        <p:nvSpPr>
          <p:cNvPr id="148" name="ﬁrst LHAASO catalog…"/>
          <p:cNvSpPr txBox="1"/>
          <p:nvPr/>
        </p:nvSpPr>
        <p:spPr>
          <a:xfrm>
            <a:off x="293783" y="2169105"/>
            <a:ext cx="23796434" cy="3795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 ﬁrst LHAASO catalog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 dirty="0"/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• 90 VHE/UHE gamma-ray sources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• The number of UHE gamma-ray sources increased to 43，</a:t>
            </a:r>
            <a:r>
              <a:rPr b="1" dirty="0"/>
              <a:t>most are extended 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• Associate with supernova remnants, pulsar wind nebulae, pulsar clouds, and massive star clusters and so on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 Half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them</a:t>
            </a:r>
            <a:r>
              <a:rPr dirty="0"/>
              <a:t> </a:t>
            </a:r>
            <a:r>
              <a:rPr b="1" dirty="0"/>
              <a:t>unidentified</a:t>
            </a:r>
          </a:p>
        </p:txBody>
      </p:sp>
      <p:pic>
        <p:nvPicPr>
          <p:cNvPr id="149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36" y="6477535"/>
            <a:ext cx="14301008" cy="60032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已粘贴的影片.png" descr="已粘贴的影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8489" y="6477535"/>
            <a:ext cx="8724767" cy="600328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1E9D76E-E6EB-E726-DA43-2E5087AA6AFA}"/>
              </a:ext>
            </a:extLst>
          </p:cNvPr>
          <p:cNvSpPr txBox="1"/>
          <p:nvPr/>
        </p:nvSpPr>
        <p:spPr>
          <a:xfrm>
            <a:off x="17562494" y="12993334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39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4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0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LHAASO catalog of VHE-UHE sources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821180"/>
            <a:ext cx="11239500" cy="46101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3101" y="1821180"/>
            <a:ext cx="11715750" cy="48387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6708140"/>
            <a:ext cx="11468100" cy="4762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82171" y="6628131"/>
            <a:ext cx="11563350" cy="4781550"/>
          </a:xfrm>
          <a:prstGeom prst="rect">
            <a:avLst/>
          </a:prstGeom>
        </p:spPr>
      </p:pic>
      <p:sp>
        <p:nvSpPr>
          <p:cNvPr id="24580" name="文本框 2"/>
          <p:cNvSpPr txBox="1"/>
          <p:nvPr/>
        </p:nvSpPr>
        <p:spPr>
          <a:xfrm>
            <a:off x="1177290" y="11639551"/>
            <a:ext cx="21899880" cy="1785104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685800" indent="-685800" algn="l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lang="en-US" altLang="zh-CN" sz="4400" dirty="0">
                <a:solidFill>
                  <a:srgbClr val="FF0000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90</a:t>
            </a:r>
            <a:r>
              <a:rPr lang="en-US" altLang="zh-CN" sz="4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 sources as of Sep. 2022, </a:t>
            </a:r>
            <a:r>
              <a:rPr lang="en-US" altLang="zh-CN" sz="4400" dirty="0">
                <a:solidFill>
                  <a:srgbClr val="FF0000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32</a:t>
            </a:r>
            <a:r>
              <a:rPr lang="en-US" altLang="zh-CN" sz="4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 newly reported, </a:t>
            </a:r>
            <a:r>
              <a:rPr lang="en-US" altLang="zh-CN" sz="4400" dirty="0">
                <a:solidFill>
                  <a:srgbClr val="FF0000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43</a:t>
            </a:r>
            <a:r>
              <a:rPr lang="en-US" altLang="zh-CN" sz="4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 with &gt;100 TeV emission</a:t>
            </a:r>
          </a:p>
          <a:p>
            <a:pPr marL="685800" indent="-685800" algn="l">
              <a:spcBef>
                <a:spcPct val="50000"/>
              </a:spcBef>
              <a:buClr>
                <a:srgbClr val="000000"/>
              </a:buClr>
              <a:buFont typeface="Wingdings" panose="05000000000000000000" charset="0"/>
              <a:buChar char="Ø"/>
            </a:pPr>
            <a:r>
              <a:rPr lang="en-US" altLang="zh-CN" sz="44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77% by WCDA, 83% by KM2A, 61% by both</a:t>
            </a:r>
          </a:p>
        </p:txBody>
      </p:sp>
      <p:sp>
        <p:nvSpPr>
          <p:cNvPr id="23558" name="矩形 176137"/>
          <p:cNvSpPr/>
          <p:nvPr/>
        </p:nvSpPr>
        <p:spPr>
          <a:xfrm>
            <a:off x="19843751" y="1595120"/>
            <a:ext cx="4072890" cy="5847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3200" dirty="0">
                <a:solidFill>
                  <a:schemeClr val="tx1"/>
                </a:solidFill>
                <a:latin typeface="Trebuchet MS" panose="020B0603020202020204" pitchFamily="34" charset="0"/>
                <a:ea typeface="黑体" panose="02010609060101010101" pitchFamily="2" charset="-122"/>
              </a:rPr>
              <a:t>LHAASO (2024, ApJS)</a:t>
            </a:r>
          </a:p>
        </p:txBody>
      </p:sp>
    </p:spTree>
  </p:cSld>
  <p:clrMapOvr>
    <a:masterClrMapping/>
  </p:clrMapOvr>
  <p:transition advTm="42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mOTIVATIONS"/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dirty="0" err="1"/>
              <a:t>mOTIVATIONS</a:t>
            </a:r>
            <a:endParaRPr sz="6600" dirty="0"/>
          </a:p>
        </p:txBody>
      </p:sp>
      <p:sp>
        <p:nvSpPr>
          <p:cNvPr id="153" name="Limited angular resolution of LHAASO hinder morphological studies and identifications…"/>
          <p:cNvSpPr txBox="1"/>
          <p:nvPr/>
        </p:nvSpPr>
        <p:spPr>
          <a:xfrm>
            <a:off x="293783" y="3046268"/>
            <a:ext cx="23796434" cy="204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599" indent="-228599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 Limited </a:t>
            </a:r>
            <a:r>
              <a:rPr b="1" dirty="0"/>
              <a:t>angular resolution</a:t>
            </a:r>
            <a:r>
              <a:rPr dirty="0"/>
              <a:t> of LHAASO hinder morphological studies and identifications</a:t>
            </a:r>
          </a:p>
          <a:p>
            <a:pPr marL="228599" indent="-228599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 IACTs are natural solutions</a:t>
            </a:r>
          </a:p>
          <a:p>
            <a:pPr marL="228599" indent="-228599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 Effective synergy require </a:t>
            </a:r>
            <a:r>
              <a:rPr b="1" dirty="0"/>
              <a:t>similar sensitivities </a:t>
            </a:r>
            <a:r>
              <a:rPr dirty="0"/>
              <a:t>with LHAASO</a:t>
            </a:r>
            <a:endParaRPr lang="en-US" dirty="0"/>
          </a:p>
        </p:txBody>
      </p:sp>
      <p:pic>
        <p:nvPicPr>
          <p:cNvPr id="154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14" y="6385881"/>
            <a:ext cx="15025059" cy="682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已粘贴的影片.png" descr="已粘贴的影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7714" y="7279930"/>
            <a:ext cx="9334625" cy="566933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D74880F-6956-8F01-BD11-6C6690895830}"/>
              </a:ext>
            </a:extLst>
          </p:cNvPr>
          <p:cNvSpPr txBox="1"/>
          <p:nvPr/>
        </p:nvSpPr>
        <p:spPr>
          <a:xfrm>
            <a:off x="17616488" y="13125300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40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ite"/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dirty="0"/>
              <a:t>site</a:t>
            </a:r>
          </a:p>
        </p:txBody>
      </p:sp>
      <p:sp>
        <p:nvSpPr>
          <p:cNvPr id="158" name="LHAASO site: good infrastructures (road, electricity, computing…)…"/>
          <p:cNvSpPr txBox="1"/>
          <p:nvPr/>
        </p:nvSpPr>
        <p:spPr>
          <a:xfrm>
            <a:off x="293783" y="2911360"/>
            <a:ext cx="23796434" cy="231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LHAASO site: good infrastructures (road, electricity, computing…)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Reasonable NSB rate: ~0.25 ph/m2/ns/deg2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Good weather in winter, annual exposure ~ 1400 hours</a:t>
            </a:r>
          </a:p>
        </p:txBody>
      </p:sp>
      <p:pic>
        <p:nvPicPr>
          <p:cNvPr id="159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2980" y="5424635"/>
            <a:ext cx="11212874" cy="69498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已粘贴的影片.png" descr="已粘贴的影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8" y="5451982"/>
            <a:ext cx="12984116" cy="694983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7A9C805-07A6-4DBB-6EEC-DF8EAF85C1D1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41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array layout"/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dirty="0"/>
              <a:t>array layout</a:t>
            </a:r>
          </a:p>
        </p:txBody>
      </p:sp>
      <p:sp>
        <p:nvSpPr>
          <p:cNvPr id="163" name="32 (8 X 4) telescopes in more than 1km^2 (in the gaps of KM2A MDs)…"/>
          <p:cNvSpPr txBox="1"/>
          <p:nvPr/>
        </p:nvSpPr>
        <p:spPr>
          <a:xfrm>
            <a:off x="293783" y="2324865"/>
            <a:ext cx="23796434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32 (8 X 4) telescopes in more than 1km^2 (in the gaps of KM2A MDs)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Flexible grouping for different observing mode</a:t>
            </a:r>
          </a:p>
        </p:txBody>
      </p:sp>
      <p:pic>
        <p:nvPicPr>
          <p:cNvPr id="164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739" y="4127882"/>
            <a:ext cx="9628692" cy="9074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已粘贴的影片.png" descr="已粘贴的影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8014" y="4179620"/>
            <a:ext cx="9061084" cy="862960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EC90046-6D37-B1FA-2342-4FD8BA267745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42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LESCOPE"/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dirty="0"/>
              <a:t>TELESCOPE</a:t>
            </a:r>
          </a:p>
        </p:txBody>
      </p:sp>
      <p:sp>
        <p:nvSpPr>
          <p:cNvPr id="168" name="Davies-Cotton mirror…"/>
          <p:cNvSpPr txBox="1"/>
          <p:nvPr/>
        </p:nvSpPr>
        <p:spPr>
          <a:xfrm>
            <a:off x="2521639" y="2704793"/>
            <a:ext cx="11898791" cy="967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Davies-Cotton mirror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Alt-azimuth mount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SiPM camera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Readout electronics system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Slow control system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Data acquisition system</a:t>
            </a:r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  <a:p>
            <a:pPr marL="228600" indent="-228600" algn="l" defTabSz="12700">
              <a:buSzPct val="10000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Calibration system</a:t>
            </a:r>
          </a:p>
        </p:txBody>
      </p:sp>
      <p:pic>
        <p:nvPicPr>
          <p:cNvPr id="16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7858" y="2775417"/>
            <a:ext cx="9629508" cy="996937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9AE01EF-69A7-E95B-4F9B-86589CF9D3E3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43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mIRRORS"/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dirty="0" err="1"/>
              <a:t>mIRRORS</a:t>
            </a:r>
            <a:endParaRPr sz="6600" dirty="0"/>
          </a:p>
        </p:txBody>
      </p:sp>
      <p:sp>
        <p:nvSpPr>
          <p:cNvPr id="172" name="•Consist of 54 hexagonal spherical mirror facets…"/>
          <p:cNvSpPr txBox="1"/>
          <p:nvPr/>
        </p:nvSpPr>
        <p:spPr>
          <a:xfrm>
            <a:off x="612048" y="2009736"/>
            <a:ext cx="11898791" cy="377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•Consist of 54 hexagonal spherical mirror facets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•Diameter：~6 m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•Effect area：~24 ㎡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•Spot （80% energy）： &lt;25.8 mm</a:t>
            </a:r>
          </a:p>
          <a:p>
            <a: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•Curvature radius of facet:  16 m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173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4942" y="3023824"/>
            <a:ext cx="9272547" cy="81371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已粘贴的影片.png" descr="已粘贴的影片.png"/>
          <p:cNvPicPr>
            <a:picLocks noChangeAspect="1"/>
          </p:cNvPicPr>
          <p:nvPr/>
        </p:nvPicPr>
        <p:blipFill>
          <a:blip r:embed="rId3"/>
          <a:srcRect r="48398"/>
          <a:stretch>
            <a:fillRect/>
          </a:stretch>
        </p:blipFill>
        <p:spPr>
          <a:xfrm>
            <a:off x="1168094" y="5682714"/>
            <a:ext cx="7814463" cy="7410894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Honeycomb sandwich structure mirror facet"/>
          <p:cNvSpPr txBox="1"/>
          <p:nvPr/>
        </p:nvSpPr>
        <p:spPr>
          <a:xfrm>
            <a:off x="11520073" y="11782310"/>
            <a:ext cx="11234552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Honeycomb sandwich structure mirror facet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7701F1D-305A-85F3-AC76-62CBC4E237CC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44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MERA"/>
          <p:cNvSpPr txBox="1">
            <a:spLocks noGrp="1"/>
          </p:cNvSpPr>
          <p:nvPr>
            <p:ph type="title"/>
          </p:nvPr>
        </p:nvSpPr>
        <p:spPr>
          <a:xfrm>
            <a:off x="658334" y="-558728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6600" dirty="0"/>
              <a:t>CAMERA</a:t>
            </a:r>
          </a:p>
        </p:txBody>
      </p:sp>
      <p:pic>
        <p:nvPicPr>
          <p:cNvPr id="178" name="已粘贴的影片.png" descr="已粘贴的影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993" y="2504014"/>
            <a:ext cx="8021802" cy="5786218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FC236E2C-C948-AA8A-0DAC-2D8CC28C8A4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0303116"/>
                  </p:ext>
                </p:extLst>
              </p:nvPr>
            </p:nvGraphicFramePr>
            <p:xfrm>
              <a:off x="10398037" y="2636875"/>
              <a:ext cx="13327629" cy="463263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7042250">
                      <a:extLst>
                        <a:ext uri="{9D8B030D-6E8A-4147-A177-3AD203B41FA5}">
                          <a16:colId xmlns:a16="http://schemas.microsoft.com/office/drawing/2014/main" val="993059112"/>
                        </a:ext>
                      </a:extLst>
                    </a:gridCol>
                    <a:gridCol w="6285379">
                      <a:extLst>
                        <a:ext uri="{9D8B030D-6E8A-4147-A177-3AD203B41FA5}">
                          <a16:colId xmlns:a16="http://schemas.microsoft.com/office/drawing/2014/main" val="411446445"/>
                        </a:ext>
                      </a:extLst>
                    </a:gridCol>
                  </a:tblGrid>
                  <a:tr h="416537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Number of pixels</a:t>
                          </a:r>
                          <a:r>
                            <a:rPr lang="zh-CN" altLang="en-US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1616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57557521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Pixels size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sz="3200" b="0" i="0" smtClean="0">
                                  <a:solidFill>
                                    <a:srgbClr val="0171C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~ </m:t>
                              </m:r>
                            </m:oMath>
                          </a14:m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0.2°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3676576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 err="1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FoV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sz="3200" b="0" i="0" smtClean="0">
                                  <a:solidFill>
                                    <a:srgbClr val="0171C0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~ 8</m:t>
                              </m:r>
                            </m:oMath>
                          </a14:m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°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7521433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CN" altLang="en-US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  </a:t>
                          </a:r>
                          <a:r>
                            <a:rPr kumimoji="0" lang="en-US" altLang="zh-CN" sz="3200" b="0" i="0" u="none" strike="noStrike" kern="1200" baseline="0" dirty="0" err="1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SiPM</a:t>
                          </a:r>
                          <a:r>
                            <a:rPr kumimoji="0" lang="en-US" altLang="zh-CN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output pulse</a:t>
                          </a:r>
                          <a:r>
                            <a:rPr kumimoji="0" lang="zh-CN" altLang="en-US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kumimoji="0" lang="en-US" altLang="zh-CN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width</a:t>
                          </a:r>
                          <a:endParaRPr kumimoji="0" lang="zh-CN" altLang="en-US" sz="3200" b="0" i="0" u="none" strike="noStrike" kern="1200" baseline="0" dirty="0">
                            <a:solidFill>
                              <a:schemeClr val="dk1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FWHM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3200" b="0" i="0" smtClean="0"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 &lt;3</m:t>
                              </m:r>
                            </m:oMath>
                          </a14:m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0 ns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2647147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Dynamic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range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of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each pixel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3.2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orders of magnitude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6831406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Moon night observation capability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Yes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448684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>
                <a:extLst>
                  <a:ext uri="{FF2B5EF4-FFF2-40B4-BE49-F238E27FC236}">
                    <a16:creationId xmlns:a16="http://schemas.microsoft.com/office/drawing/2014/main" id="{FC236E2C-C948-AA8A-0DAC-2D8CC28C8A4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0303116"/>
                  </p:ext>
                </p:extLst>
              </p:nvPr>
            </p:nvGraphicFramePr>
            <p:xfrm>
              <a:off x="10398037" y="2636875"/>
              <a:ext cx="13327629" cy="463263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7042250">
                      <a:extLst>
                        <a:ext uri="{9D8B030D-6E8A-4147-A177-3AD203B41FA5}">
                          <a16:colId xmlns:a16="http://schemas.microsoft.com/office/drawing/2014/main" val="993059112"/>
                        </a:ext>
                      </a:extLst>
                    </a:gridCol>
                    <a:gridCol w="6285379">
                      <a:extLst>
                        <a:ext uri="{9D8B030D-6E8A-4147-A177-3AD203B41FA5}">
                          <a16:colId xmlns:a16="http://schemas.microsoft.com/office/drawing/2014/main" val="411446445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Number of pixels</a:t>
                          </a:r>
                          <a:r>
                            <a:rPr lang="zh-CN" altLang="en-US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1" i="0" u="none" strike="noStrike" cap="none" spc="0" baseline="0">
                              <a:solidFill>
                                <a:schemeClr val="lt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1616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57557521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Pixels size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12097" t="-81250" r="-202" b="-4015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3676576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 err="1">
                              <a:solidFill>
                                <a:srgbClr val="0171C0"/>
                              </a:solidFill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FoV</a:t>
                          </a:r>
                          <a:endParaRPr lang="zh-CN" altLang="en-US" sz="3200" b="0" i="0" dirty="0">
                            <a:solidFill>
                              <a:srgbClr val="0171C0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12097" t="-181250" r="-202" b="-3015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7521433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zh-CN" altLang="en-US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  </a:t>
                          </a:r>
                          <a:r>
                            <a:rPr kumimoji="0" lang="en-US" altLang="zh-CN" sz="3200" b="0" i="0" u="none" strike="noStrike" kern="1200" baseline="0" dirty="0" err="1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SiPM</a:t>
                          </a:r>
                          <a:r>
                            <a:rPr kumimoji="0" lang="en-US" altLang="zh-CN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output pulse</a:t>
                          </a:r>
                          <a:r>
                            <a:rPr kumimoji="0" lang="zh-CN" altLang="en-US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kumimoji="0" lang="en-US" altLang="zh-CN" sz="3200" b="0" i="0" u="none" strike="noStrike" kern="1200" baseline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width</a:t>
                          </a:r>
                          <a:endParaRPr kumimoji="0" lang="zh-CN" altLang="en-US" sz="3200" b="0" i="0" u="none" strike="noStrike" kern="1200" baseline="0" dirty="0">
                            <a:solidFill>
                              <a:schemeClr val="dk1"/>
                            </a:solidFill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12097" t="-281250" r="-202" b="-2015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2647147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Dynamic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range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of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each pixel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3.2</a:t>
                          </a:r>
                          <a:r>
                            <a:rPr lang="zh-CN" altLang="en-US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</a:t>
                          </a:r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 orders of magnitude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6831406"/>
                      </a:ext>
                    </a:extLst>
                  </a:tr>
                  <a:tr h="810702"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Moon night observation capability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marR="0" indent="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1pPr>
                          <a:lvl2pPr marL="0" marR="0" indent="228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2pPr>
                          <a:lvl3pPr marL="0" marR="0" indent="457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3pPr>
                          <a:lvl4pPr marL="0" marR="0" indent="685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4pPr>
                          <a:lvl5pPr marL="0" marR="0" indent="9144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5pPr>
                          <a:lvl6pPr marL="0" marR="0" indent="11430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6pPr>
                          <a:lvl7pPr marL="0" marR="0" indent="13716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7pPr>
                          <a:lvl8pPr marL="0" marR="0" indent="16002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8pPr>
                          <a:lvl9pPr marL="0" marR="0" indent="1828800" algn="ctr" defTabSz="825500" latinLnBrk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 sz="2400" b="0" i="0" u="none" strike="noStrike" cap="none" spc="0" baseline="0">
                              <a:solidFill>
                                <a:schemeClr val="dk1"/>
                              </a:solidFill>
                              <a:uFillTx/>
                              <a:latin typeface="Arial"/>
                              <a:ea typeface="微软雅黑"/>
                              <a:sym typeface="Gill Sans Light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3200" b="0" i="0" dirty="0">
                              <a:latin typeface="Gill Sans" panose="020B0502020104020203" pitchFamily="34" charset="-79"/>
                              <a:ea typeface="+mn-ea"/>
                              <a:cs typeface="Gill Sans" panose="020B0502020104020203" pitchFamily="34" charset="-79"/>
                            </a:rPr>
                            <a:t>Yes</a:t>
                          </a:r>
                          <a:endParaRPr lang="zh-CN" altLang="en-US" sz="3200" b="0" i="0" dirty="0">
                            <a:latin typeface="Gill Sans" panose="020B0502020104020203" pitchFamily="34" charset="-79"/>
                            <a:ea typeface="+mn-ea"/>
                            <a:cs typeface="Gill Sans" panose="020B0502020104020203" pitchFamily="34" charset="-79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4486841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3" name="图片 8">
            <a:extLst>
              <a:ext uri="{FF2B5EF4-FFF2-40B4-BE49-F238E27FC236}">
                <a16:creationId xmlns:a16="http://schemas.microsoft.com/office/drawing/2014/main" id="{99D34632-50D4-1FE2-7B6D-4F0545813A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9845"/>
          <a:stretch>
            <a:fillRect/>
          </a:stretch>
        </p:blipFill>
        <p:spPr>
          <a:xfrm>
            <a:off x="10398037" y="7670036"/>
            <a:ext cx="6026821" cy="4409256"/>
          </a:xfrm>
          <a:prstGeom prst="rect">
            <a:avLst/>
          </a:prstGeom>
        </p:spPr>
      </p:pic>
      <p:pic>
        <p:nvPicPr>
          <p:cNvPr id="14" name="图片 11">
            <a:extLst>
              <a:ext uri="{FF2B5EF4-FFF2-40B4-BE49-F238E27FC236}">
                <a16:creationId xmlns:a16="http://schemas.microsoft.com/office/drawing/2014/main" id="{FE7E843C-F230-FDCE-7462-3E521D073D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7098100" y="7593974"/>
            <a:ext cx="6106130" cy="51866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20" name="图片 72">
            <a:extLst>
              <a:ext uri="{FF2B5EF4-FFF2-40B4-BE49-F238E27FC236}">
                <a16:creationId xmlns:a16="http://schemas.microsoft.com/office/drawing/2014/main" id="{44510FDD-ED5C-0174-1A17-568CE559CC6C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87" r="2610"/>
          <a:stretch/>
        </p:blipFill>
        <p:spPr bwMode="auto">
          <a:xfrm rot="5400000">
            <a:off x="2630073" y="8680969"/>
            <a:ext cx="4409256" cy="4006389"/>
          </a:xfrm>
          <a:prstGeom prst="rect">
            <a:avLst/>
          </a:prstGeom>
          <a:noFill/>
        </p:spPr>
      </p:pic>
      <p:sp>
        <p:nvSpPr>
          <p:cNvPr id="21" name="矩形 11">
            <a:extLst>
              <a:ext uri="{FF2B5EF4-FFF2-40B4-BE49-F238E27FC236}">
                <a16:creationId xmlns:a16="http://schemas.microsoft.com/office/drawing/2014/main" id="{78A87044-67E4-4BB0-C771-61DA247373E4}"/>
              </a:ext>
            </a:extLst>
          </p:cNvPr>
          <p:cNvSpPr/>
          <p:nvPr/>
        </p:nvSpPr>
        <p:spPr>
          <a:xfrm>
            <a:off x="467833" y="13013933"/>
            <a:ext cx="8733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SiPM</a:t>
            </a:r>
            <a:r>
              <a:rPr kumimoji="0" lang="zh-CN" altLang="en-US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 </a:t>
            </a: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and Winstone cone sub-array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" panose="020B0502020104020203" pitchFamily="34" charset="-79"/>
              <a:ea typeface="宋体" panose="02010600030101010101" pitchFamily="2" charset="-122"/>
              <a:cs typeface="Gill Sans" panose="020B0502020104020203" pitchFamily="34" charset="-79"/>
            </a:endParaRPr>
          </a:p>
        </p:txBody>
      </p:sp>
      <p:sp>
        <p:nvSpPr>
          <p:cNvPr id="23" name="矩形 11">
            <a:extLst>
              <a:ext uri="{FF2B5EF4-FFF2-40B4-BE49-F238E27FC236}">
                <a16:creationId xmlns:a16="http://schemas.microsoft.com/office/drawing/2014/main" id="{6FBB2D88-5604-71CC-5F2D-391C742C05C0}"/>
              </a:ext>
            </a:extLst>
          </p:cNvPr>
          <p:cNvSpPr/>
          <p:nvPr/>
        </p:nvSpPr>
        <p:spPr>
          <a:xfrm>
            <a:off x="12057988" y="12888791"/>
            <a:ext cx="8733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Optical</a:t>
            </a:r>
            <a:r>
              <a:rPr kumimoji="0" lang="zh-CN" altLang="en-US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 </a:t>
            </a: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filter</a:t>
            </a:r>
            <a:r>
              <a:rPr kumimoji="0" lang="zh-CN" altLang="en-US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 </a:t>
            </a: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and</a:t>
            </a:r>
            <a:r>
              <a:rPr kumimoji="0" lang="zh-CN" altLang="en-US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 </a:t>
            </a: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宋体" panose="02010600030101010101" pitchFamily="2" charset="-122"/>
                <a:cs typeface="Gill Sans" panose="020B0502020104020203" pitchFamily="34" charset="-79"/>
              </a:rPr>
              <a:t>performance</a:t>
            </a:r>
            <a:endParaRPr kumimoji="0" lang="zh-CN" alt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" panose="020B0502020104020203" pitchFamily="34" charset="-79"/>
              <a:ea typeface="宋体" panose="02010600030101010101" pitchFamily="2" charset="-122"/>
              <a:cs typeface="Gill Sans" panose="020B0502020104020203" pitchFamily="34" charset="-79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981A6DD-3FBF-6EF1-BBC5-EBED56A420D2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45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9FE2A6-3521-F80E-E52B-2FC237E17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MERA">
            <a:extLst>
              <a:ext uri="{FF2B5EF4-FFF2-40B4-BE49-F238E27FC236}">
                <a16:creationId xmlns:a16="http://schemas.microsoft.com/office/drawing/2014/main" id="{CEE87E04-C6B4-F3F0-F7C0-6E56530FBB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6600" dirty="0"/>
              <a:t>Muon</a:t>
            </a:r>
            <a:r>
              <a:rPr lang="zh-CN" altLang="en-US" sz="6600" dirty="0"/>
              <a:t> </a:t>
            </a:r>
            <a:r>
              <a:rPr lang="en-US" altLang="zh-CN" sz="6600" dirty="0"/>
              <a:t>information</a:t>
            </a:r>
            <a:r>
              <a:rPr lang="zh-CN" altLang="en-US" sz="6600" dirty="0"/>
              <a:t> </a:t>
            </a:r>
            <a:r>
              <a:rPr lang="en-US" altLang="zh-CN" sz="6600" dirty="0"/>
              <a:t>from</a:t>
            </a:r>
            <a:r>
              <a:rPr lang="zh-CN" altLang="en-US" sz="6600" dirty="0"/>
              <a:t> </a:t>
            </a:r>
            <a:r>
              <a:rPr lang="en-US" altLang="zh-CN" sz="6600" dirty="0"/>
              <a:t>LHAASO</a:t>
            </a:r>
            <a:endParaRPr sz="6600" b="1" dirty="0"/>
          </a:p>
        </p:txBody>
      </p:sp>
      <p:cxnSp>
        <p:nvCxnSpPr>
          <p:cNvPr id="23" name="Straight Connector 2">
            <a:extLst>
              <a:ext uri="{FF2B5EF4-FFF2-40B4-BE49-F238E27FC236}">
                <a16:creationId xmlns:a16="http://schemas.microsoft.com/office/drawing/2014/main" id="{85E5DE23-EDF8-07DD-6B6B-90F3BEACE79F}"/>
              </a:ext>
            </a:extLst>
          </p:cNvPr>
          <p:cNvCxnSpPr>
            <a:cxnSpLocks/>
          </p:cNvCxnSpPr>
          <p:nvPr/>
        </p:nvCxnSpPr>
        <p:spPr>
          <a:xfrm>
            <a:off x="20746894" y="8393055"/>
            <a:ext cx="3156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FB24C5A7-5022-F881-9F7C-6E95141E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5666" y="3773268"/>
            <a:ext cx="10813098" cy="7951754"/>
          </a:xfrm>
          <a:prstGeom prst="rect">
            <a:avLst/>
          </a:prstGeom>
        </p:spPr>
      </p:pic>
      <p:pic>
        <p:nvPicPr>
          <p:cNvPr id="5" name="object 36">
            <a:extLst>
              <a:ext uri="{FF2B5EF4-FFF2-40B4-BE49-F238E27FC236}">
                <a16:creationId xmlns:a16="http://schemas.microsoft.com/office/drawing/2014/main" id="{F7553C75-27E7-FB95-869D-A9C3FD271DE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1181" y="3773268"/>
            <a:ext cx="10529455" cy="8289431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4E3515E7-7B46-6E43-57D5-6201355A5A22}"/>
              </a:ext>
            </a:extLst>
          </p:cNvPr>
          <p:cNvSpPr txBox="1"/>
          <p:nvPr/>
        </p:nvSpPr>
        <p:spPr>
          <a:xfrm>
            <a:off x="16772636" y="12062699"/>
            <a:ext cx="3974258" cy="950144"/>
          </a:xfrm>
          <a:prstGeom prst="rect">
            <a:avLst/>
          </a:prstGeom>
          <a:noFill/>
        </p:spPr>
        <p:txBody>
          <a:bodyPr vert="horz" lIns="91416" tIns="45708" rIns="91416" bIns="4570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126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等线 Light" panose="02010600030101010101" pitchFamily="2" charset="-122"/>
                <a:cs typeface="Gill Sans" panose="020B0502020104020203" pitchFamily="34" charset="-79"/>
              </a:rPr>
              <a:t>Science 373, 425 (2021)</a:t>
            </a: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0AFC7CE-B9B3-E672-A24B-88A9A8D822DB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46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41907473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CE7F07-411E-7E8E-5097-DAEFA8CC5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MERA">
            <a:extLst>
              <a:ext uri="{FF2B5EF4-FFF2-40B4-BE49-F238E27FC236}">
                <a16:creationId xmlns:a16="http://schemas.microsoft.com/office/drawing/2014/main" id="{0F0424C1-08B1-5A15-22DF-A41BDB2685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6600" dirty="0"/>
              <a:t>Muon</a:t>
            </a:r>
            <a:r>
              <a:rPr lang="zh-CN" altLang="en-US" sz="6600" dirty="0"/>
              <a:t> </a:t>
            </a:r>
            <a:r>
              <a:rPr lang="en-US" altLang="zh-CN" sz="6600" dirty="0"/>
              <a:t>information</a:t>
            </a:r>
            <a:r>
              <a:rPr lang="zh-CN" altLang="en-US" sz="6600" dirty="0"/>
              <a:t> </a:t>
            </a:r>
            <a:r>
              <a:rPr lang="en-US" altLang="zh-CN" sz="6600" dirty="0"/>
              <a:t>from</a:t>
            </a:r>
            <a:r>
              <a:rPr lang="zh-CN" altLang="en-US" sz="6600" dirty="0"/>
              <a:t> </a:t>
            </a:r>
            <a:r>
              <a:rPr lang="en-US" altLang="zh-CN" sz="6600" dirty="0"/>
              <a:t>LHAASO</a:t>
            </a:r>
            <a:endParaRPr sz="6600" b="1" dirty="0"/>
          </a:p>
        </p:txBody>
      </p:sp>
      <p:cxnSp>
        <p:nvCxnSpPr>
          <p:cNvPr id="23" name="Straight Connector 2">
            <a:extLst>
              <a:ext uri="{FF2B5EF4-FFF2-40B4-BE49-F238E27FC236}">
                <a16:creationId xmlns:a16="http://schemas.microsoft.com/office/drawing/2014/main" id="{DE980CEB-561E-E747-1F8C-451AC65A6D2D}"/>
              </a:ext>
            </a:extLst>
          </p:cNvPr>
          <p:cNvCxnSpPr>
            <a:cxnSpLocks/>
          </p:cNvCxnSpPr>
          <p:nvPr/>
        </p:nvCxnSpPr>
        <p:spPr>
          <a:xfrm>
            <a:off x="20746894" y="8393055"/>
            <a:ext cx="3156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6">
            <a:extLst>
              <a:ext uri="{FF2B5EF4-FFF2-40B4-BE49-F238E27FC236}">
                <a16:creationId xmlns:a16="http://schemas.microsoft.com/office/drawing/2014/main" id="{FCE459F7-B38B-E311-A1D1-0BB6531AE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289" y="3842600"/>
            <a:ext cx="9514329" cy="7201615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376B1F90-5A0D-928E-DF04-32E441668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0" y="3816051"/>
            <a:ext cx="9434809" cy="7228164"/>
          </a:xfrm>
          <a:prstGeom prst="rect">
            <a:avLst/>
          </a:prstGeom>
        </p:spPr>
      </p:pic>
      <p:sp>
        <p:nvSpPr>
          <p:cNvPr id="7" name="TextBox 23">
            <a:extLst>
              <a:ext uri="{FF2B5EF4-FFF2-40B4-BE49-F238E27FC236}">
                <a16:creationId xmlns:a16="http://schemas.microsoft.com/office/drawing/2014/main" id="{4A14DA18-E4F7-4297-AC3D-B3A24C8EFB1B}"/>
              </a:ext>
            </a:extLst>
          </p:cNvPr>
          <p:cNvSpPr txBox="1"/>
          <p:nvPr/>
        </p:nvSpPr>
        <p:spPr>
          <a:xfrm>
            <a:off x="5478719" y="12991710"/>
            <a:ext cx="213436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Zhang, et al., </a:t>
            </a:r>
            <a:r>
              <a:rPr kumimoji="0" lang="en-US" altLang="zh-CN" sz="360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Journal of High Energy Astrophysics 43 (2024) 280–285</a:t>
            </a:r>
          </a:p>
        </p:txBody>
      </p:sp>
      <p:sp>
        <p:nvSpPr>
          <p:cNvPr id="8" name="TextBox 26">
            <a:extLst>
              <a:ext uri="{FF2B5EF4-FFF2-40B4-BE49-F238E27FC236}">
                <a16:creationId xmlns:a16="http://schemas.microsoft.com/office/drawing/2014/main" id="{BCF04714-48E9-490A-BBE7-56729A22C3D4}"/>
              </a:ext>
            </a:extLst>
          </p:cNvPr>
          <p:cNvSpPr txBox="1"/>
          <p:nvPr/>
        </p:nvSpPr>
        <p:spPr>
          <a:xfrm>
            <a:off x="1764426" y="2281150"/>
            <a:ext cx="208184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The joint reconstruction of LACT and LHAASO muon detector array can increase the sensitivity of LACT by 1.6 times,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cs"/>
              </a:rPr>
              <a:t>especially for extended sources and long exposure time.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24E2B49-46C1-3950-3147-F1310B02EC1F}"/>
              </a:ext>
            </a:extLst>
          </p:cNvPr>
          <p:cNvSpPr txBox="1"/>
          <p:nvPr/>
        </p:nvSpPr>
        <p:spPr>
          <a:xfrm>
            <a:off x="1435914" y="11044215"/>
            <a:ext cx="21475505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Results</a:t>
            </a:r>
            <a:r>
              <a:rPr kumimoji="0" lang="zh-CN" altLang="en-US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kumimoji="0" lang="en-US" altLang="zh-CN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for</a:t>
            </a:r>
            <a:r>
              <a:rPr kumimoji="0" lang="zh-CN" altLang="en-US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kumimoji="0" lang="en-US" altLang="zh-CN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8</a:t>
            </a:r>
            <a:r>
              <a:rPr kumimoji="0" lang="zh-CN" altLang="en-US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kumimoji="0" lang="en-US" altLang="zh-CN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telescopes</a:t>
            </a:r>
            <a:r>
              <a:rPr kumimoji="0" lang="zh-CN" altLang="en-US" sz="50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at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20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degree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zenith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angle,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for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extended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sources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MD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can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also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be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used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for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LZA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mode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(on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going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work)!</a:t>
            </a:r>
            <a:r>
              <a:rPr lang="zh-CN" altLang="en-US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endParaRPr kumimoji="0" lang="zh-CN" altLang="en-US" sz="500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Gill Sans" panose="020B0502020104020203" pitchFamily="34" charset="-79"/>
              <a:cs typeface="Gill Sans" panose="020B0502020104020203" pitchFamily="34" charset="-79"/>
              <a:sym typeface="Gill Sans Ligh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0516560-F4AC-F0FE-9B11-8E9C4CE01B82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47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85518656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91CAF3-FA8B-4634-A6B3-89C90AE16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8725" y="4875700"/>
            <a:ext cx="10056930" cy="7541992"/>
          </a:xfrm>
          <a:prstGeom prst="rect">
            <a:avLst/>
          </a:prstGeom>
        </p:spPr>
      </p:pic>
      <p:grpSp>
        <p:nvGrpSpPr>
          <p:cNvPr id="11" name="组合 4">
            <a:extLst>
              <a:ext uri="{FF2B5EF4-FFF2-40B4-BE49-F238E27FC236}">
                <a16:creationId xmlns:a16="http://schemas.microsoft.com/office/drawing/2014/main" id="{5A7607DF-BD9C-4C0F-82D2-963EB725325B}"/>
              </a:ext>
            </a:extLst>
          </p:cNvPr>
          <p:cNvGrpSpPr/>
          <p:nvPr/>
        </p:nvGrpSpPr>
        <p:grpSpPr>
          <a:xfrm>
            <a:off x="1768345" y="4875700"/>
            <a:ext cx="8139366" cy="7848676"/>
            <a:chOff x="4583032" y="1608354"/>
            <a:chExt cx="4069683" cy="3924338"/>
          </a:xfrm>
        </p:grpSpPr>
        <p:pic>
          <p:nvPicPr>
            <p:cNvPr id="12" name="图片 12">
              <a:extLst>
                <a:ext uri="{FF2B5EF4-FFF2-40B4-BE49-F238E27FC236}">
                  <a16:creationId xmlns:a16="http://schemas.microsoft.com/office/drawing/2014/main" id="{CE9BF0BB-DB04-45E6-BC9A-3BB931F1A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3032" y="1608354"/>
              <a:ext cx="4069683" cy="392433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</p:pic>
        <p:grpSp>
          <p:nvGrpSpPr>
            <p:cNvPr id="13" name="组合 3">
              <a:extLst>
                <a:ext uri="{FF2B5EF4-FFF2-40B4-BE49-F238E27FC236}">
                  <a16:creationId xmlns:a16="http://schemas.microsoft.com/office/drawing/2014/main" id="{360DD53A-0561-42EA-B606-F956FD95EFBA}"/>
                </a:ext>
              </a:extLst>
            </p:cNvPr>
            <p:cNvGrpSpPr/>
            <p:nvPr/>
          </p:nvGrpSpPr>
          <p:grpSpPr>
            <a:xfrm>
              <a:off x="6265446" y="3137004"/>
              <a:ext cx="905470" cy="723024"/>
              <a:chOff x="6265446" y="3137004"/>
              <a:chExt cx="905470" cy="723024"/>
            </a:xfrm>
          </p:grpSpPr>
          <p:sp>
            <p:nvSpPr>
              <p:cNvPr id="14" name="矩形 1">
                <a:extLst>
                  <a:ext uri="{FF2B5EF4-FFF2-40B4-BE49-F238E27FC236}">
                    <a16:creationId xmlns:a16="http://schemas.microsoft.com/office/drawing/2014/main" id="{3D89FA17-274D-4704-8194-2EAF4A89942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-1800000">
                <a:off x="6461446" y="3482028"/>
                <a:ext cx="378000" cy="378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>
                  <a:defRPr/>
                </a:pPr>
                <a:endParaRPr lang="zh-CN" altLang="en-US" sz="3600" kern="120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1D5CB069-F6A9-4335-A3F8-C47D84AE9AC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9800000">
                <a:off x="6792916" y="3289622"/>
                <a:ext cx="378000" cy="378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>
                  <a:defRPr/>
                </a:pPr>
                <a:endParaRPr lang="zh-CN" altLang="en-US" sz="3600" kern="120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  <p:sp>
            <p:nvSpPr>
              <p:cNvPr id="16" name="矩形 16">
                <a:extLst>
                  <a:ext uri="{FF2B5EF4-FFF2-40B4-BE49-F238E27FC236}">
                    <a16:creationId xmlns:a16="http://schemas.microsoft.com/office/drawing/2014/main" id="{6F0F0B89-2A3D-4CC8-BEBF-497F674FCB27}"/>
                  </a:ext>
                </a:extLst>
              </p:cNvPr>
              <p:cNvSpPr>
                <a:spLocks/>
              </p:cNvSpPr>
              <p:nvPr/>
            </p:nvSpPr>
            <p:spPr>
              <a:xfrm rot="-1800000">
                <a:off x="6265446" y="3137004"/>
                <a:ext cx="762269" cy="288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>
                  <a:defRPr/>
                </a:pPr>
                <a:endParaRPr lang="zh-CN" altLang="en-US" sz="3600" kern="120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endParaRPr>
              </a:p>
            </p:txBody>
          </p:sp>
        </p:grpSp>
      </p:grpSp>
      <p:sp>
        <p:nvSpPr>
          <p:cNvPr id="17" name="椭圆 8">
            <a:extLst>
              <a:ext uri="{FF2B5EF4-FFF2-40B4-BE49-F238E27FC236}">
                <a16:creationId xmlns:a16="http://schemas.microsoft.com/office/drawing/2014/main" id="{5AF8BC7A-8507-4BAA-838C-7D13714D7C68}"/>
              </a:ext>
            </a:extLst>
          </p:cNvPr>
          <p:cNvSpPr>
            <a:spLocks noChangeAspect="1"/>
          </p:cNvSpPr>
          <p:nvPr/>
        </p:nvSpPr>
        <p:spPr>
          <a:xfrm>
            <a:off x="6068326" y="9120402"/>
            <a:ext cx="360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>
              <a:defRPr/>
            </a:pPr>
            <a:endParaRPr lang="zh-CN" altLang="en-US" sz="3600" kern="120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11E6F16-444B-40DD-8D5A-746F1D5788A1}"/>
              </a:ext>
            </a:extLst>
          </p:cNvPr>
          <p:cNvCxnSpPr>
            <a:endCxn id="17" idx="0"/>
          </p:cNvCxnSpPr>
          <p:nvPr/>
        </p:nvCxnSpPr>
        <p:spPr>
          <a:xfrm>
            <a:off x="4873021" y="4482021"/>
            <a:ext cx="1248026" cy="46911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A217CE4-43B2-43A3-8914-942E0F2AECA5}"/>
              </a:ext>
            </a:extLst>
          </p:cNvPr>
          <p:cNvSpPr txBox="1"/>
          <p:nvPr/>
        </p:nvSpPr>
        <p:spPr>
          <a:xfrm>
            <a:off x="865356" y="3277646"/>
            <a:ext cx="18084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The first telescope (without camera) was installed in April,</a:t>
            </a:r>
            <a:r>
              <a:rPr lang="zh-CN" altLang="en-US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 </a:t>
            </a:r>
            <a:r>
              <a:rPr lang="en-US" altLang="zh-CN" sz="48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2025</a:t>
            </a:r>
            <a:endParaRPr lang="zh-CN" altLang="en-US" sz="4800" kern="1200" dirty="0">
              <a:solidFill>
                <a:prstClr val="black"/>
              </a:solidFill>
              <a:latin typeface="Gill Sans" panose="020B0502020104020203" pitchFamily="34" charset="-79"/>
              <a:ea typeface="等线" panose="02010600030101010101" pitchFamily="2" charset="-122"/>
              <a:cs typeface="Gill Sans" panose="020B0502020104020203" pitchFamily="34" charset="-79"/>
            </a:endParaRPr>
          </a:p>
        </p:txBody>
      </p:sp>
      <p:sp>
        <p:nvSpPr>
          <p:cNvPr id="20" name="标题 1">
            <a:extLst>
              <a:ext uri="{FF2B5EF4-FFF2-40B4-BE49-F238E27FC236}">
                <a16:creationId xmlns:a16="http://schemas.microsoft.com/office/drawing/2014/main" id="{F0300D0E-B80C-43B6-A44F-567F6FD84DEF}"/>
              </a:ext>
            </a:extLst>
          </p:cNvPr>
          <p:cNvSpPr txBox="1"/>
          <p:nvPr/>
        </p:nvSpPr>
        <p:spPr>
          <a:xfrm>
            <a:off x="644525" y="172725"/>
            <a:ext cx="16750014" cy="1231898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828800">
              <a:defRPr/>
            </a:pPr>
            <a:r>
              <a:rPr lang="en-US" altLang="zh-CN" sz="7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LACT first telescope (p</a:t>
            </a:r>
            <a:r>
              <a:rPr lang="en-US" altLang="zh-CN" sz="7200" dirty="0" err="1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rototype</a:t>
            </a:r>
            <a:r>
              <a:rPr lang="en-US" altLang="zh-CN" sz="7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)</a:t>
            </a:r>
            <a:endParaRPr lang="zh-CN" altLang="en-US" sz="8000" dirty="0">
              <a:solidFill>
                <a:prstClr val="black"/>
              </a:solidFill>
              <a:latin typeface="Gill Sans" panose="020B0502020104020203" pitchFamily="34" charset="-79"/>
              <a:ea typeface="微软雅黑" panose="020B0503020204020204" pitchFamily="34" charset="-122"/>
              <a:cs typeface="Gill Sans" panose="020B0502020104020203" pitchFamily="34" charset="-79"/>
              <a:sym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F447294-FCAD-579E-A4F4-286929ACF02C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48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14906534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91C8B1D-7F7D-41FF-B886-05438988B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4607" y="5543334"/>
            <a:ext cx="10056930" cy="7542696"/>
          </a:xfrm>
          <a:prstGeom prst="rect">
            <a:avLst/>
          </a:prstGeom>
        </p:spPr>
      </p:pic>
      <p:pic>
        <p:nvPicPr>
          <p:cNvPr id="13" name="图片 13">
            <a:extLst>
              <a:ext uri="{FF2B5EF4-FFF2-40B4-BE49-F238E27FC236}">
                <a16:creationId xmlns:a16="http://schemas.microsoft.com/office/drawing/2014/main" id="{42A65298-1E52-42DE-8135-01DCCDB6B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88" y="5609642"/>
            <a:ext cx="11214584" cy="747638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36ECB53-AD34-4CBC-A95B-3C9D57B03157}"/>
              </a:ext>
            </a:extLst>
          </p:cNvPr>
          <p:cNvSpPr txBox="1"/>
          <p:nvPr/>
        </p:nvSpPr>
        <p:spPr>
          <a:xfrm>
            <a:off x="907717" y="1534987"/>
            <a:ext cx="218094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l" defTabSz="1828800" hangingPunct="1">
              <a:buFont typeface="Wingdings" panose="05000000000000000000" pitchFamily="2" charset="2"/>
              <a:buChar char="Ø"/>
              <a:defRPr/>
            </a:pPr>
            <a: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Frist</a:t>
            </a:r>
            <a:r>
              <a:rPr lang="zh-CN" altLang="en-US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camera</a:t>
            </a:r>
            <a:endParaRPr lang="en-US" altLang="zh-CN" sz="4800" kern="1200" dirty="0">
              <a:solidFill>
                <a:prstClr val="black"/>
              </a:solidFill>
              <a:latin typeface="Gill Sans" panose="020B0502020104020203" pitchFamily="34" charset="-79"/>
              <a:ea typeface="等线" panose="02010600030101010101" pitchFamily="2" charset="-122"/>
              <a:cs typeface="Gill Sans" panose="020B0502020104020203" pitchFamily="34" charset="-79"/>
            </a:endParaRPr>
          </a:p>
          <a:p>
            <a:pPr marL="1600200" lvl="1" indent="-685800" algn="l" defTabSz="1828800" hangingPunct="1">
              <a:buFont typeface="Arial" panose="020B0604020202020204" pitchFamily="34" charset="0"/>
              <a:buChar char="•"/>
              <a:defRPr/>
            </a:pPr>
            <a: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Performance was measured in the lab before being shipped to the LHAASO site.</a:t>
            </a:r>
          </a:p>
          <a:p>
            <a:pPr marL="1600200" lvl="1" indent="-685800" algn="l" defTabSz="1828800" hangingPunct="1">
              <a:buFont typeface="Arial" panose="020B0604020202020204" pitchFamily="34" charset="0"/>
              <a:buChar char="•"/>
              <a:defRPr/>
            </a:pPr>
            <a: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Being shipped to the LHAASO site on January 21, 2026 </a:t>
            </a:r>
            <a:b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</a:br>
            <a: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and began observations on January 26, 2026.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id="{49F00A4A-5C70-4B14-B2DC-1063D7D16D59}"/>
              </a:ext>
            </a:extLst>
          </p:cNvPr>
          <p:cNvSpPr txBox="1"/>
          <p:nvPr/>
        </p:nvSpPr>
        <p:spPr>
          <a:xfrm>
            <a:off x="644525" y="172725"/>
            <a:ext cx="16750014" cy="1231898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828800">
              <a:defRPr/>
            </a:pPr>
            <a:r>
              <a:rPr lang="en-US" altLang="zh-CN" sz="7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LACT first telescope (p</a:t>
            </a:r>
            <a:r>
              <a:rPr lang="en-US" altLang="zh-CN" sz="7200" dirty="0" err="1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rototype</a:t>
            </a:r>
            <a:r>
              <a:rPr lang="en-US" altLang="zh-CN" sz="7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)</a:t>
            </a:r>
            <a:endParaRPr lang="zh-CN" altLang="en-US" sz="8000" dirty="0">
              <a:solidFill>
                <a:prstClr val="black"/>
              </a:solidFill>
              <a:latin typeface="Gill Sans" panose="020B0502020104020203" pitchFamily="34" charset="-79"/>
              <a:ea typeface="微软雅黑" panose="020B0503020204020204" pitchFamily="34" charset="-122"/>
              <a:cs typeface="Gill Sans" panose="020B0502020104020203" pitchFamily="34" charset="-79"/>
              <a:sym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B0596B0-7BD5-2EC5-1FC5-CC72C9AF3AA2}"/>
              </a:ext>
            </a:extLst>
          </p:cNvPr>
          <p:cNvSpPr txBox="1"/>
          <p:nvPr/>
        </p:nvSpPr>
        <p:spPr>
          <a:xfrm>
            <a:off x="17394539" y="13192780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49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7148750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灯片编号占位符 1"/>
          <p:cNvSpPr txBox="1">
            <a:spLocks noGrp="1"/>
          </p:cNvSpPr>
          <p:nvPr/>
        </p:nvSpPr>
        <p:spPr>
          <a:xfrm>
            <a:off x="23533101" y="12890501"/>
            <a:ext cx="628650" cy="606426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pPr algn="ctr"/>
            <a:fld id="{9A0DB2DC-4C9A-4742-B13C-FB6460FD3503}" type="slidenum"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5</a:t>
            </a:fld>
            <a:endParaRPr lang="zh-CN" altLang="en-US" sz="28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5"/>
          <p:cNvSpPr txBox="1"/>
          <p:nvPr>
            <p:custDataLst>
              <p:tags r:id="rId1"/>
            </p:custDataLst>
          </p:nvPr>
        </p:nvSpPr>
        <p:spPr>
          <a:xfrm>
            <a:off x="527050" y="383541"/>
            <a:ext cx="23431500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chemeClr val="tx1">
                    <a:lumMod val="50000"/>
                  </a:schemeClr>
                </a:solidFill>
                <a:latin typeface="Gill Sans SemiBold" panose="020B0502020104020203" pitchFamily="34" charset="-79"/>
                <a:ea typeface="黑体" panose="02010609060101010101" pitchFamily="2" charset="-122"/>
                <a:cs typeface="Gill Sans SemiBold" panose="020B0502020104020203" pitchFamily="34" charset="-79"/>
              </a:rPr>
              <a:t>Supernova remnants</a:t>
            </a:r>
          </a:p>
        </p:txBody>
      </p:sp>
      <p:grpSp>
        <p:nvGrpSpPr>
          <p:cNvPr id="67" name="组合 66"/>
          <p:cNvGrpSpPr/>
          <p:nvPr/>
        </p:nvGrpSpPr>
        <p:grpSpPr>
          <a:xfrm>
            <a:off x="762001" y="1997711"/>
            <a:ext cx="22236430" cy="10963910"/>
            <a:chOff x="600" y="1573"/>
            <a:chExt cx="17509" cy="8633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25" y="2346"/>
              <a:ext cx="17084" cy="7382"/>
            </a:xfrm>
            <a:prstGeom prst="rect">
              <a:avLst/>
            </a:prstGeom>
          </p:spPr>
        </p:pic>
        <p:graphicFrame>
          <p:nvGraphicFramePr>
            <p:cNvPr id="39" name="对象 38"/>
            <p:cNvGraphicFramePr/>
            <p:nvPr/>
          </p:nvGraphicFramePr>
          <p:xfrm>
            <a:off x="6411" y="6854"/>
            <a:ext cx="3455" cy="3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0" imgW="6858000" imgH="5505450" progId="Paint.Picture">
                    <p:embed/>
                  </p:oleObj>
                </mc:Choice>
                <mc:Fallback>
                  <p:oleObj r:id="rId10" imgW="6858000" imgH="5505450" progId="Paint.Picture">
                    <p:embed/>
                    <p:pic>
                      <p:nvPicPr>
                        <p:cNvPr id="39" name="对象 38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411" y="6854"/>
                          <a:ext cx="3455" cy="33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矩形 7"/>
            <p:cNvSpPr/>
            <p:nvPr/>
          </p:nvSpPr>
          <p:spPr>
            <a:xfrm>
              <a:off x="2938" y="5600"/>
              <a:ext cx="425" cy="42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0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00" y="1638"/>
              <a:ext cx="3225" cy="3330"/>
            </a:xfrm>
            <a:prstGeom prst="rect">
              <a:avLst/>
            </a:prstGeom>
          </p:spPr>
        </p:pic>
        <p:graphicFrame>
          <p:nvGraphicFramePr>
            <p:cNvPr id="12" name="对象 11"/>
            <p:cNvGraphicFramePr/>
            <p:nvPr/>
          </p:nvGraphicFramePr>
          <p:xfrm>
            <a:off x="5206" y="1715"/>
            <a:ext cx="3386" cy="3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3" imgW="3981450" imgH="3981450" progId="Paint.Picture">
                    <p:embed/>
                  </p:oleObj>
                </mc:Choice>
                <mc:Fallback>
                  <p:oleObj r:id="rId13" imgW="3981450" imgH="3981450" progId="Paint.Picture">
                    <p:embed/>
                    <p:pic>
                      <p:nvPicPr>
                        <p:cNvPr id="12" name="对象 11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5206" y="1715"/>
                          <a:ext cx="3386" cy="317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对象 19"/>
            <p:cNvGraphicFramePr/>
            <p:nvPr/>
          </p:nvGraphicFramePr>
          <p:xfrm>
            <a:off x="1690" y="6875"/>
            <a:ext cx="2879" cy="33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5" imgW="3533775" imgH="4219575" progId="Paint.Picture">
                    <p:embed/>
                  </p:oleObj>
                </mc:Choice>
                <mc:Fallback>
                  <p:oleObj r:id="rId15" imgW="3533775" imgH="4219575" progId="Paint.Picture">
                    <p:embed/>
                    <p:pic>
                      <p:nvPicPr>
                        <p:cNvPr id="20" name="对象 19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1690" y="6875"/>
                          <a:ext cx="2879" cy="333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矩形 23"/>
            <p:cNvSpPr/>
            <p:nvPr/>
          </p:nvSpPr>
          <p:spPr>
            <a:xfrm>
              <a:off x="4711" y="5600"/>
              <a:ext cx="425" cy="42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0"/>
            </a:p>
          </p:txBody>
        </p:sp>
        <p:sp>
          <p:nvSpPr>
            <p:cNvPr id="20486" name="文本框 278531"/>
            <p:cNvSpPr txBox="1"/>
            <p:nvPr>
              <p:custDataLst>
                <p:tags r:id="rId2"/>
              </p:custDataLst>
            </p:nvPr>
          </p:nvSpPr>
          <p:spPr>
            <a:xfrm>
              <a:off x="1973" y="6945"/>
              <a:ext cx="2334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</a:pPr>
              <a:r>
                <a:rPr lang="en-US" altLang="zh-CN" sz="4000" dirty="0">
                  <a:solidFill>
                    <a:schemeClr val="bg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G150.3+4.7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9742" y="5800"/>
              <a:ext cx="425" cy="42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0"/>
            </a:p>
          </p:txBody>
        </p:sp>
        <p:sp>
          <p:nvSpPr>
            <p:cNvPr id="27" name="矩形 26"/>
            <p:cNvSpPr/>
            <p:nvPr/>
          </p:nvSpPr>
          <p:spPr>
            <a:xfrm>
              <a:off x="7829" y="5800"/>
              <a:ext cx="425" cy="42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0"/>
            </a:p>
          </p:txBody>
        </p:sp>
        <p:graphicFrame>
          <p:nvGraphicFramePr>
            <p:cNvPr id="30" name="对象 29"/>
            <p:cNvGraphicFramePr/>
            <p:nvPr/>
          </p:nvGraphicFramePr>
          <p:xfrm>
            <a:off x="10876" y="1573"/>
            <a:ext cx="3377" cy="3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7" imgW="4276725" imgH="4219575" progId="Paint.Picture">
                    <p:embed/>
                  </p:oleObj>
                </mc:Choice>
                <mc:Fallback>
                  <p:oleObj r:id="rId17" imgW="4276725" imgH="4219575" progId="Paint.Picture">
                    <p:embed/>
                    <p:pic>
                      <p:nvPicPr>
                        <p:cNvPr id="30" name="对象 29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10876" y="1573"/>
                          <a:ext cx="3377" cy="335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文本框 278531"/>
            <p:cNvSpPr txBox="1"/>
            <p:nvPr>
              <p:custDataLst>
                <p:tags r:id="rId3"/>
              </p:custDataLst>
            </p:nvPr>
          </p:nvSpPr>
          <p:spPr>
            <a:xfrm>
              <a:off x="11230" y="1609"/>
              <a:ext cx="2757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</a:pPr>
              <a:r>
                <a:rPr lang="en-US" altLang="zh-CN" sz="4000" dirty="0">
                  <a:solidFill>
                    <a:schemeClr val="bg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Gamma Cygni</a:t>
              </a:r>
            </a:p>
          </p:txBody>
        </p:sp>
        <p:sp>
          <p:nvSpPr>
            <p:cNvPr id="36" name="文本框 278531"/>
            <p:cNvSpPr txBox="1"/>
            <p:nvPr>
              <p:custDataLst>
                <p:tags r:id="rId4"/>
              </p:custDataLst>
            </p:nvPr>
          </p:nvSpPr>
          <p:spPr>
            <a:xfrm>
              <a:off x="6264" y="1786"/>
              <a:ext cx="1277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</a:pPr>
              <a:r>
                <a:rPr lang="en-US" altLang="zh-CN" sz="4000" dirty="0">
                  <a:solidFill>
                    <a:schemeClr val="bg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Cas A</a:t>
              </a:r>
            </a:p>
          </p:txBody>
        </p:sp>
        <p:sp>
          <p:nvSpPr>
            <p:cNvPr id="37" name="文本框 278531"/>
            <p:cNvSpPr txBox="1"/>
            <p:nvPr>
              <p:custDataLst>
                <p:tags r:id="rId5"/>
              </p:custDataLst>
            </p:nvPr>
          </p:nvSpPr>
          <p:spPr>
            <a:xfrm>
              <a:off x="6553" y="6924"/>
              <a:ext cx="1293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</a:pPr>
              <a:r>
                <a:rPr lang="en-US" altLang="zh-CN" sz="4000" dirty="0">
                  <a:solidFill>
                    <a:schemeClr val="bg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W51C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8892" y="5800"/>
              <a:ext cx="425" cy="42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0"/>
            </a:p>
          </p:txBody>
        </p:sp>
        <p:sp>
          <p:nvSpPr>
            <p:cNvPr id="42" name="矩形 41"/>
            <p:cNvSpPr/>
            <p:nvPr/>
          </p:nvSpPr>
          <p:spPr>
            <a:xfrm>
              <a:off x="6269" y="5961"/>
              <a:ext cx="425" cy="425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0"/>
            </a:p>
          </p:txBody>
        </p:sp>
        <p:cxnSp>
          <p:nvCxnSpPr>
            <p:cNvPr id="44" name="直接连接符 43"/>
            <p:cNvCxnSpPr/>
            <p:nvPr/>
          </p:nvCxnSpPr>
          <p:spPr>
            <a:xfrm flipH="1" flipV="1">
              <a:off x="671" y="4969"/>
              <a:ext cx="2218" cy="60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flipV="1">
              <a:off x="3364" y="4969"/>
              <a:ext cx="425" cy="63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flipH="1">
              <a:off x="1734" y="6026"/>
              <a:ext cx="2976" cy="86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H="1">
              <a:off x="4569" y="6026"/>
              <a:ext cx="567" cy="862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V="1">
              <a:off x="6688" y="4833"/>
              <a:ext cx="1849" cy="113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H="1" flipV="1">
              <a:off x="5206" y="4833"/>
              <a:ext cx="1063" cy="112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 flipH="1">
              <a:off x="8254" y="1573"/>
              <a:ext cx="2622" cy="424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V="1">
              <a:off x="8254" y="4833"/>
              <a:ext cx="2693" cy="145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 flipV="1">
              <a:off x="6482" y="6211"/>
              <a:ext cx="2481" cy="67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flipH="1" flipV="1">
              <a:off x="9310" y="6244"/>
              <a:ext cx="503" cy="64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/>
          </p:nvCxnSpPr>
          <p:spPr>
            <a:xfrm flipH="1" flipV="1">
              <a:off x="10167" y="5819"/>
              <a:ext cx="2339" cy="92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aphicFrame>
          <p:nvGraphicFramePr>
            <p:cNvPr id="62" name="对象 61"/>
            <p:cNvGraphicFramePr/>
            <p:nvPr/>
          </p:nvGraphicFramePr>
          <p:xfrm>
            <a:off x="12435" y="6747"/>
            <a:ext cx="3489" cy="3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9" imgW="6734175" imgH="5534025" progId="Paint.Picture">
                    <p:embed/>
                  </p:oleObj>
                </mc:Choice>
                <mc:Fallback>
                  <p:oleObj r:id="rId19" imgW="6734175" imgH="5534025" progId="Paint.Picture">
                    <p:embed/>
                    <p:pic>
                      <p:nvPicPr>
                        <p:cNvPr id="62" name="对象 61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12435" y="6747"/>
                          <a:ext cx="3489" cy="332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56" name="直接连接符 55"/>
            <p:cNvCxnSpPr/>
            <p:nvPr/>
          </p:nvCxnSpPr>
          <p:spPr>
            <a:xfrm flipH="1" flipV="1">
              <a:off x="10180" y="6211"/>
              <a:ext cx="2255" cy="379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5" name="文本框 278531"/>
            <p:cNvSpPr txBox="1"/>
            <p:nvPr>
              <p:custDataLst>
                <p:tags r:id="rId6"/>
              </p:custDataLst>
            </p:nvPr>
          </p:nvSpPr>
          <p:spPr>
            <a:xfrm>
              <a:off x="12734" y="6875"/>
              <a:ext cx="1301" cy="5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1400"/>
                </a:spcBef>
                <a:buFont typeface="Arial" panose="020B0604020202020204" pitchFamily="34" charset="0"/>
              </a:pPr>
              <a:r>
                <a:rPr lang="en-US" altLang="zh-CN" sz="4000" dirty="0">
                  <a:solidFill>
                    <a:schemeClr val="bg1"/>
                  </a:solidFill>
                  <a:latin typeface="Trebuchet MS" panose="020B0603020202020204" pitchFamily="34" charset="0"/>
                  <a:ea typeface="黑体" panose="02010609060101010101" pitchFamily="2" charset="-122"/>
                </a:rPr>
                <a:t>W44</a:t>
              </a:r>
            </a:p>
          </p:txBody>
        </p:sp>
      </p:grpSp>
    </p:spTree>
  </p:cSld>
  <p:clrMapOvr>
    <a:masterClrMapping/>
  </p:clrMapOvr>
  <p:transition advTm="42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5D4191-9F5F-4B19-B0EF-3DA5E569B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6174" y="7795149"/>
            <a:ext cx="8846640" cy="49787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175FB1-06C4-4FB0-8120-B75299850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47" y="2814612"/>
            <a:ext cx="10373162" cy="100240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E6102D-9A37-4F9A-88C0-99B91A7B5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557" y="942091"/>
            <a:ext cx="7067874" cy="63685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1C12C5-E7B4-46E3-AC95-1E0032EDD4E5}"/>
              </a:ext>
            </a:extLst>
          </p:cNvPr>
          <p:cNvSpPr txBox="1"/>
          <p:nvPr/>
        </p:nvSpPr>
        <p:spPr>
          <a:xfrm>
            <a:off x="16710797" y="6479674"/>
            <a:ext cx="37273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/>
              <a:t>Tracking Crab</a:t>
            </a:r>
            <a:endParaRPr lang="zh-CN" altLang="en-US" sz="4800" b="1" dirty="0"/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8EA86BED-A5C3-3871-0888-32CF58E69A6B}"/>
              </a:ext>
            </a:extLst>
          </p:cNvPr>
          <p:cNvSpPr txBox="1"/>
          <p:nvPr/>
        </p:nvSpPr>
        <p:spPr>
          <a:xfrm>
            <a:off x="644525" y="172725"/>
            <a:ext cx="16750014" cy="1231898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828800">
              <a:defRPr/>
            </a:pPr>
            <a:r>
              <a:rPr lang="en-US" altLang="zh-CN" sz="7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LACT first telescope (p</a:t>
            </a:r>
            <a:r>
              <a:rPr lang="en-US" altLang="zh-CN" sz="7200" dirty="0" err="1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rototype</a:t>
            </a:r>
            <a:r>
              <a:rPr lang="en-US" altLang="zh-CN" sz="7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)</a:t>
            </a:r>
            <a:endParaRPr lang="zh-CN" altLang="en-US" sz="8000" dirty="0">
              <a:solidFill>
                <a:prstClr val="black"/>
              </a:solidFill>
              <a:latin typeface="Gill Sans" panose="020B0502020104020203" pitchFamily="34" charset="-79"/>
              <a:ea typeface="微软雅黑" panose="020B0503020204020204" pitchFamily="34" charset="-122"/>
              <a:cs typeface="Gill Sans" panose="020B0502020104020203" pitchFamily="34" charset="-79"/>
              <a:sym typeface="+mn-ea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2249CA5-5A7E-0450-E822-DA9DD928B6EA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50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33304629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6AAE1-12BD-476E-AFD2-3C8DBF880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7200" b="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Gamma-like event</a:t>
            </a:r>
            <a:endParaRPr lang="zh-CN" altLang="en-US" sz="7200" b="0" dirty="0">
              <a:solidFill>
                <a:schemeClr val="tx1">
                  <a:lumMod val="50000"/>
                </a:scheme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AA588A-034F-4724-9AE9-AE1C00D0AE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9"/>
          <a:stretch/>
        </p:blipFill>
        <p:spPr>
          <a:xfrm>
            <a:off x="7602563" y="2755472"/>
            <a:ext cx="16781438" cy="84073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D27559-9FA8-4A35-83AC-792D99C5D2BB}"/>
              </a:ext>
            </a:extLst>
          </p:cNvPr>
          <p:cNvSpPr txBox="1"/>
          <p:nvPr/>
        </p:nvSpPr>
        <p:spPr>
          <a:xfrm>
            <a:off x="18673377" y="10221864"/>
            <a:ext cx="38266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/>
              <a:t>muon detector </a:t>
            </a:r>
            <a:endParaRPr lang="zh-CN" altLang="en-US" sz="4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E13FBA-B933-4190-BF13-EEB72EE18747}"/>
              </a:ext>
            </a:extLst>
          </p:cNvPr>
          <p:cNvSpPr txBox="1"/>
          <p:nvPr/>
        </p:nvSpPr>
        <p:spPr>
          <a:xfrm>
            <a:off x="9454381" y="10221864"/>
            <a:ext cx="53351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/>
              <a:t>Scintillator detector </a:t>
            </a:r>
            <a:endParaRPr lang="zh-CN" altLang="en-US" sz="4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3807E8-4D40-4D72-B79E-6FB3E1D98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84" y="3601191"/>
            <a:ext cx="7786512" cy="68131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7B5EF8-1650-466D-B066-392B1E482881}"/>
              </a:ext>
            </a:extLst>
          </p:cNvPr>
          <p:cNvSpPr txBox="1"/>
          <p:nvPr/>
        </p:nvSpPr>
        <p:spPr>
          <a:xfrm>
            <a:off x="2950583" y="6756790"/>
            <a:ext cx="116089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zh-CN" altLang="en-US" sz="10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E677D53-155B-4036-9689-19EC6EAF0BBC}"/>
              </a:ext>
            </a:extLst>
          </p:cNvPr>
          <p:cNvCxnSpPr>
            <a:cxnSpLocks/>
          </p:cNvCxnSpPr>
          <p:nvPr/>
        </p:nvCxnSpPr>
        <p:spPr>
          <a:xfrm flipH="1">
            <a:off x="3531028" y="2931383"/>
            <a:ext cx="1941412" cy="420233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AC0E304-A6BA-4A77-8353-DA94D9C982DF}"/>
              </a:ext>
            </a:extLst>
          </p:cNvPr>
          <p:cNvSpPr txBox="1"/>
          <p:nvPr/>
        </p:nvSpPr>
        <p:spPr>
          <a:xfrm>
            <a:off x="4219034" y="2139192"/>
            <a:ext cx="3441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Source: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Crab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8EF381-3EC6-40C1-1366-65B124966366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51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761951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6AAE1-12BD-476E-AFD2-3C8DBF880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682" y="368169"/>
            <a:ext cx="21020250" cy="1319224"/>
          </a:xfrm>
        </p:spPr>
        <p:txBody>
          <a:bodyPr>
            <a:normAutofit/>
          </a:bodyPr>
          <a:lstStyle/>
          <a:p>
            <a:r>
              <a:rPr lang="en-US" altLang="zh-CN" sz="7200" b="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Cosmic ray like event</a:t>
            </a:r>
            <a:endParaRPr lang="zh-CN" altLang="en-US" sz="7200" b="0" dirty="0">
              <a:solidFill>
                <a:schemeClr val="tx1">
                  <a:lumMod val="50000"/>
                </a:scheme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3" name="内容占位符 6">
            <a:extLst>
              <a:ext uri="{FF2B5EF4-FFF2-40B4-BE49-F238E27FC236}">
                <a16:creationId xmlns:a16="http://schemas.microsoft.com/office/drawing/2014/main" id="{672A5C5F-B306-4493-B631-F3E48AE35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001" y="2669485"/>
            <a:ext cx="17031574" cy="8238330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FC3A3E56-193A-4406-826B-8B7B9EAA77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88" y="3563949"/>
            <a:ext cx="7529260" cy="65881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EFE1C6-B678-4F80-9AE5-713A0B9E47FC}"/>
              </a:ext>
            </a:extLst>
          </p:cNvPr>
          <p:cNvSpPr txBox="1"/>
          <p:nvPr/>
        </p:nvSpPr>
        <p:spPr>
          <a:xfrm>
            <a:off x="17788629" y="10511626"/>
            <a:ext cx="432362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muon detector </a:t>
            </a:r>
            <a:endParaRPr lang="zh-CN" alt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1A0AE3-0F9C-41B7-BAA1-CE0B418C78B9}"/>
              </a:ext>
            </a:extLst>
          </p:cNvPr>
          <p:cNvSpPr txBox="1"/>
          <p:nvPr/>
        </p:nvSpPr>
        <p:spPr>
          <a:xfrm>
            <a:off x="9409828" y="10884878"/>
            <a:ext cx="556434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Gill Sans" panose="020B0502020104020203" pitchFamily="34" charset="-79"/>
                <a:cs typeface="Gill Sans" panose="020B0502020104020203" pitchFamily="34" charset="-79"/>
              </a:rPr>
              <a:t>Scintillator detector </a:t>
            </a:r>
            <a:endParaRPr lang="zh-CN" altLang="en-US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C2E2D7-3F12-460A-9616-2E4C09F175DE}"/>
              </a:ext>
            </a:extLst>
          </p:cNvPr>
          <p:cNvSpPr txBox="1"/>
          <p:nvPr/>
        </p:nvSpPr>
        <p:spPr>
          <a:xfrm>
            <a:off x="2938593" y="6558472"/>
            <a:ext cx="116089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zh-CN" altLang="en-US" sz="10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8162544-9DF4-4771-881C-329946FAA939}"/>
              </a:ext>
            </a:extLst>
          </p:cNvPr>
          <p:cNvCxnSpPr>
            <a:cxnSpLocks/>
          </p:cNvCxnSpPr>
          <p:nvPr/>
        </p:nvCxnSpPr>
        <p:spPr>
          <a:xfrm flipH="1">
            <a:off x="3525302" y="2669485"/>
            <a:ext cx="1941412" cy="420233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B7230D-A185-4DD5-9F1C-6A2847111277}"/>
              </a:ext>
            </a:extLst>
          </p:cNvPr>
          <p:cNvSpPr txBox="1"/>
          <p:nvPr/>
        </p:nvSpPr>
        <p:spPr>
          <a:xfrm>
            <a:off x="4213308" y="1877294"/>
            <a:ext cx="3441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Source: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Crab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9699247-CB3D-AF39-F9EB-3604F4E9BF9D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52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40008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>
            <a:extLst>
              <a:ext uri="{FF2B5EF4-FFF2-40B4-BE49-F238E27FC236}">
                <a16:creationId xmlns:a16="http://schemas.microsoft.com/office/drawing/2014/main" id="{A6AA24A5-AF64-431C-83BC-0A8A15FAD378}"/>
              </a:ext>
            </a:extLst>
          </p:cNvPr>
          <p:cNvSpPr txBox="1"/>
          <p:nvPr/>
        </p:nvSpPr>
        <p:spPr>
          <a:xfrm>
            <a:off x="644525" y="172725"/>
            <a:ext cx="23658514" cy="1231898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828800">
              <a:defRPr/>
            </a:pPr>
            <a:r>
              <a:rPr lang="en-US" altLang="zh-CN" sz="640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LACT second telescope</a:t>
            </a:r>
            <a:r>
              <a:rPr lang="zh-CN" altLang="en-US" sz="640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（</a:t>
            </a:r>
            <a:r>
              <a:rPr lang="en-US" altLang="zh-CN" sz="640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 Design-finalized telescope </a:t>
            </a:r>
            <a:r>
              <a:rPr lang="zh-CN" altLang="en-US" sz="640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ea"/>
              </a:rPr>
              <a:t>）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974C07-A05D-4D88-8D16-2FDE8497FD38}"/>
              </a:ext>
            </a:extLst>
          </p:cNvPr>
          <p:cNvSpPr txBox="1"/>
          <p:nvPr/>
        </p:nvSpPr>
        <p:spPr>
          <a:xfrm>
            <a:off x="1088996" y="1888759"/>
            <a:ext cx="1826653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 algn="l" defTabSz="1828800" hangingPunct="1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Assembly started on January 28, 2026, at the Tianfu Cosmic-Ray Research Center</a:t>
            </a:r>
          </a:p>
          <a:p>
            <a:pPr marL="571500" indent="-571500" algn="l" defTabSz="1828800" hangingPunct="1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Shipment to </a:t>
            </a:r>
            <a:r>
              <a:rPr lang="en-US" altLang="zh-CN" sz="40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LHAASO site is finished in April 2026</a:t>
            </a:r>
          </a:p>
          <a:p>
            <a:pPr marL="571500" indent="-571500" algn="l" defTabSz="1828800" hangingPunct="1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CN" sz="40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The second telescope will begin participating in the observations in September 2026</a:t>
            </a:r>
          </a:p>
        </p:txBody>
      </p:sp>
      <p:pic>
        <p:nvPicPr>
          <p:cNvPr id="3" name="图片 2" descr="建筑的摆设布局&#10;&#10;AI 生成的内容可能不正确。">
            <a:extLst>
              <a:ext uri="{FF2B5EF4-FFF2-40B4-BE49-F238E27FC236}">
                <a16:creationId xmlns:a16="http://schemas.microsoft.com/office/drawing/2014/main" id="{504E0D7D-833D-FD40-F532-DAAC410E4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96" y="5167761"/>
            <a:ext cx="11103004" cy="7402002"/>
          </a:xfrm>
          <a:prstGeom prst="rect">
            <a:avLst/>
          </a:prstGeom>
        </p:spPr>
      </p:pic>
      <p:pic>
        <p:nvPicPr>
          <p:cNvPr id="7" name="图片 6" descr="建筑的摆设布局&#10;&#10;AI 生成的内容可能不正确。">
            <a:extLst>
              <a:ext uri="{FF2B5EF4-FFF2-40B4-BE49-F238E27FC236}">
                <a16:creationId xmlns:a16="http://schemas.microsoft.com/office/drawing/2014/main" id="{D88080F2-53F6-93A9-644A-72373048A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0454" y="5167761"/>
            <a:ext cx="11322585" cy="754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62795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ummaries"/>
          <p:cNvSpPr txBox="1">
            <a:spLocks noGrp="1"/>
          </p:cNvSpPr>
          <p:nvPr>
            <p:ph type="title"/>
          </p:nvPr>
        </p:nvSpPr>
        <p:spPr>
          <a:xfrm>
            <a:off x="666750" y="61816"/>
            <a:ext cx="23050500" cy="3429001"/>
          </a:xfrm>
          <a:prstGeom prst="rect">
            <a:avLst/>
          </a:prstGeom>
        </p:spPr>
        <p:txBody>
          <a:bodyPr/>
          <a:lstStyle>
            <a:lvl1pPr>
              <a:defRPr sz="9000" b="1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n-US" dirty="0"/>
              <a:t>S</a:t>
            </a:r>
            <a:r>
              <a:rPr dirty="0"/>
              <a:t>ummaries</a:t>
            </a:r>
            <a:r>
              <a:rPr lang="en-US" dirty="0"/>
              <a:t> on LACT</a:t>
            </a:r>
            <a:endParaRPr dirty="0"/>
          </a:p>
        </p:txBody>
      </p:sp>
      <p:sp>
        <p:nvSpPr>
          <p:cNvPr id="181" name="连按此项以编辑"/>
          <p:cNvSpPr txBox="1">
            <a:spLocks noGrp="1"/>
          </p:cNvSpPr>
          <p:nvPr>
            <p:ph type="body" idx="1"/>
          </p:nvPr>
        </p:nvSpPr>
        <p:spPr>
          <a:xfrm>
            <a:off x="126925" y="2864528"/>
            <a:ext cx="23830355" cy="9692292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altLang="zh-CN" sz="4800" dirty="0">
                <a:solidFill>
                  <a:prstClr val="black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Next generation </a:t>
            </a:r>
            <a:r>
              <a:rPr kumimoji="0" lang="en-US" altLang="zh-CN" sz="4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IACT: </a:t>
            </a:r>
            <a:r>
              <a:rPr kumimoji="0" lang="en-US" altLang="zh-CN" sz="4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Large Array of Cherenkov Telescopes</a:t>
            </a:r>
            <a:r>
              <a:rPr kumimoji="0" lang="zh-CN" altLang="en-US" sz="4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（</a:t>
            </a:r>
            <a:r>
              <a:rPr kumimoji="0" lang="en-US" altLang="zh-CN" sz="4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LACT</a:t>
            </a:r>
            <a:r>
              <a:rPr kumimoji="0" lang="zh-CN" altLang="en-US" sz="4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）</a:t>
            </a:r>
            <a:endParaRPr kumimoji="0" lang="en-US" altLang="zh-CN" sz="48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ill Sans" panose="020B0502020104020203" pitchFamily="34" charset="-79"/>
              <a:ea typeface="微软雅黑" panose="020B0503020204020204" pitchFamily="34" charset="-122"/>
              <a:cs typeface="Gill Sans" panose="020B0502020104020203" pitchFamily="34" charset="-79"/>
            </a:endParaRPr>
          </a:p>
          <a:p>
            <a:pPr marL="742950" lvl="1" indent="-342900">
              <a:lnSpc>
                <a:spcPct val="140000"/>
              </a:lnSpc>
              <a:spcBef>
                <a:spcPts val="0"/>
              </a:spcBef>
              <a:defRPr/>
            </a:pP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32 telescopes in the LHAASO site</a:t>
            </a:r>
          </a:p>
          <a:p>
            <a:pPr marL="742950" lvl="1" indent="-342900">
              <a:lnSpc>
                <a:spcPct val="140000"/>
              </a:lnSpc>
              <a:spcBef>
                <a:spcPts val="0"/>
              </a:spcBef>
              <a:defRPr/>
            </a:pP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LACT angular resolution: &lt; 0.05° @ &gt; 10 TeV</a:t>
            </a:r>
          </a:p>
          <a:p>
            <a:pPr marL="742950" lvl="1" indent="-342900">
              <a:lnSpc>
                <a:spcPct val="140000"/>
              </a:lnSpc>
              <a:spcBef>
                <a:spcPts val="0"/>
              </a:spcBef>
              <a:defRPr/>
            </a:pP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Muon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information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from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LHAASO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：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Joint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reconstruction</a:t>
            </a:r>
          </a:p>
          <a:p>
            <a:pPr marL="742950" lvl="1" indent="-342900">
              <a:lnSpc>
                <a:spcPct val="140000"/>
              </a:lnSpc>
              <a:spcBef>
                <a:spcPts val="0"/>
              </a:spcBef>
              <a:defRPr/>
            </a:pP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LZA</a:t>
            </a:r>
            <a:r>
              <a:rPr lang="zh-CN" altLang="en-US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mode:</a:t>
            </a:r>
            <a:r>
              <a:rPr lang="zh-CN" altLang="en-US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significant</a:t>
            </a:r>
            <a:r>
              <a:rPr lang="zh-CN" altLang="en-US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advantage</a:t>
            </a:r>
            <a:r>
              <a:rPr lang="zh-CN" altLang="en-US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in</a:t>
            </a:r>
            <a:r>
              <a:rPr lang="zh-CN" altLang="en-US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high</a:t>
            </a:r>
            <a:r>
              <a:rPr lang="zh-CN" altLang="en-US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altitude</a:t>
            </a:r>
            <a:endParaRPr kumimoji="0" lang="en-US" altLang="zh-CN" sz="48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ill Sans" panose="020B0502020104020203" pitchFamily="34" charset="-79"/>
              <a:ea typeface="微软雅黑" panose="020B0503020204020204" pitchFamily="34" charset="-122"/>
              <a:cs typeface="Gill Sans" panose="020B0502020104020203" pitchFamily="34" charset="-79"/>
            </a:endParaRPr>
          </a:p>
          <a:p>
            <a:pPr marR="0" lvl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Construction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on-going</a:t>
            </a:r>
          </a:p>
          <a:p>
            <a:pPr marR="0" lvl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altLang="zh-CN" sz="4800" dirty="0">
                <a:solidFill>
                  <a:srgbClr val="FF0000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5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telescopes will be completed by 2026, other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</a:t>
            </a:r>
            <a:r>
              <a:rPr lang="en-US" altLang="zh-CN" sz="4800" dirty="0">
                <a:solidFill>
                  <a:srgbClr val="FF0000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18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in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2027,</a:t>
            </a:r>
            <a:r>
              <a:rPr lang="zh-CN" altLang="en-US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  <a:sym typeface="+mn-lt"/>
              </a:rPr>
              <a:t> 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and the  </a:t>
            </a:r>
            <a:r>
              <a:rPr lang="en-US" altLang="zh-CN" sz="4800" dirty="0">
                <a:solidFill>
                  <a:srgbClr val="FF0000"/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full array </a:t>
            </a:r>
            <a:r>
              <a:rPr lang="en-US" altLang="zh-CN" sz="4800" dirty="0"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will be completed by 2028</a:t>
            </a:r>
          </a:p>
          <a:p>
            <a:endParaRPr sz="40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182" name="截屏2023-05-27 下午8.45.34.png" descr="截屏2023-05-27 下午8.45.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0014" y="11930530"/>
            <a:ext cx="10079044" cy="17470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>
            <a:extLst>
              <a:ext uri="{FF2B5EF4-FFF2-40B4-BE49-F238E27FC236}">
                <a16:creationId xmlns:a16="http://schemas.microsoft.com/office/drawing/2014/main" id="{4AB8FFC2-027B-46E9-5D27-BD1FABA48AA7}"/>
              </a:ext>
            </a:extLst>
          </p:cNvPr>
          <p:cNvSpPr txBox="1"/>
          <p:nvPr/>
        </p:nvSpPr>
        <p:spPr>
          <a:xfrm>
            <a:off x="766982" y="216937"/>
            <a:ext cx="22346104" cy="1231898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828800">
              <a:defRPr/>
            </a:pPr>
            <a:r>
              <a:rPr lang="en-US" altLang="zh-CN" sz="640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LACT expectation</a:t>
            </a:r>
            <a:r>
              <a:rPr lang="zh-CN" altLang="en-US" sz="640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： </a:t>
            </a:r>
            <a:r>
              <a:rPr lang="en-US" altLang="zh-CN" sz="6400" dirty="0" err="1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Microquasar</a:t>
            </a:r>
            <a:r>
              <a:rPr lang="en-US" altLang="zh-CN" sz="640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ea typeface="微软雅黑" panose="020B0503020204020204" pitchFamily="34" charset="-122"/>
                <a:cs typeface="Gill Sans" panose="020B0502020104020203" pitchFamily="34" charset="-79"/>
              </a:rPr>
              <a:t> V4641</a:t>
            </a:r>
            <a:endParaRPr lang="zh-CN" altLang="en-US" sz="6400" dirty="0">
              <a:solidFill>
                <a:schemeClr val="tx1">
                  <a:lumMod val="50000"/>
                </a:schemeClr>
              </a:solidFill>
              <a:latin typeface="Gill Sans" panose="020B0502020104020203" pitchFamily="34" charset="-79"/>
              <a:ea typeface="微软雅黑" panose="020B0503020204020204" pitchFamily="34" charset="-122"/>
              <a:cs typeface="Gill Sans" panose="020B0502020104020203" pitchFamily="34" charset="-79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436D03-1892-4DE1-998E-F4F912721D1E}"/>
              </a:ext>
            </a:extLst>
          </p:cNvPr>
          <p:cNvGrpSpPr/>
          <p:nvPr/>
        </p:nvGrpSpPr>
        <p:grpSpPr>
          <a:xfrm>
            <a:off x="15984211" y="1684022"/>
            <a:ext cx="7615102" cy="4783416"/>
            <a:chOff x="7248896" y="884499"/>
            <a:chExt cx="4524004" cy="2829419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0EA95E07-97AF-4F95-BC8D-A997466594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8896" y="884499"/>
              <a:ext cx="4524004" cy="28294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07D6626-7624-4A60-887F-DCDB6D9B861F}"/>
                </a:ext>
              </a:extLst>
            </p:cNvPr>
            <p:cNvSpPr/>
            <p:nvPr/>
          </p:nvSpPr>
          <p:spPr>
            <a:xfrm>
              <a:off x="7339054" y="3180522"/>
              <a:ext cx="1121134" cy="48142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>
                <a:defRPr/>
              </a:pPr>
              <a:endParaRPr lang="zh-CN" altLang="en-US" sz="3600" kern="1200" dirty="0">
                <a:solidFill>
                  <a:srgbClr val="FFFFFF"/>
                </a:solidFill>
                <a:latin typeface="Arial"/>
                <a:ea typeface="微软雅黑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F17AD5F-ED10-45C9-A8A5-DDB3CC9D283A}"/>
              </a:ext>
            </a:extLst>
          </p:cNvPr>
          <p:cNvSpPr txBox="1"/>
          <p:nvPr/>
        </p:nvSpPr>
        <p:spPr>
          <a:xfrm>
            <a:off x="15934808" y="1675841"/>
            <a:ext cx="21290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828800" hangingPunct="1">
              <a:defRPr/>
            </a:pPr>
            <a:r>
              <a:rPr lang="en-US" altLang="zh-CN" sz="3600" b="1" kern="100" dirty="0">
                <a:solidFill>
                  <a:srgbClr val="FFFFFF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V4641</a:t>
            </a:r>
            <a:endParaRPr lang="zh-CN" altLang="en-US" sz="3600" kern="1200" dirty="0">
              <a:solidFill>
                <a:srgbClr val="FFFFFF"/>
              </a:solidFill>
              <a:latin typeface="Arial"/>
              <a:ea typeface="微软雅黑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8ACF43-E1D4-4361-9690-B6BDAA13EB73}"/>
              </a:ext>
            </a:extLst>
          </p:cNvPr>
          <p:cNvSpPr txBox="1"/>
          <p:nvPr/>
        </p:nvSpPr>
        <p:spPr>
          <a:xfrm>
            <a:off x="20356468" y="4144797"/>
            <a:ext cx="2561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Black</a:t>
            </a:r>
            <a:r>
              <a:rPr lang="zh-CN" altLang="en-US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hole</a:t>
            </a:r>
            <a:endParaRPr lang="zh-CN" altLang="en-US" sz="3600" b="1" kern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3C2398-9F93-4068-94FE-2CB6728C3A73}"/>
              </a:ext>
            </a:extLst>
          </p:cNvPr>
          <p:cNvSpPr txBox="1"/>
          <p:nvPr/>
        </p:nvSpPr>
        <p:spPr>
          <a:xfrm>
            <a:off x="16226492" y="5524215"/>
            <a:ext cx="3065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altLang="zh-CN" sz="3600" b="1" kern="1200" dirty="0" err="1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assive</a:t>
            </a:r>
            <a:r>
              <a:rPr lang="en-US" altLang="zh-CN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star</a:t>
            </a:r>
            <a:endParaRPr lang="zh-CN" altLang="en-US" sz="3600" b="1" kern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73ECD1-FB68-40BA-8BCC-1726B71DFDFC}"/>
              </a:ext>
            </a:extLst>
          </p:cNvPr>
          <p:cNvSpPr txBox="1"/>
          <p:nvPr/>
        </p:nvSpPr>
        <p:spPr>
          <a:xfrm>
            <a:off x="19089998" y="1697709"/>
            <a:ext cx="3451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Binary</a:t>
            </a:r>
            <a:r>
              <a:rPr lang="zh-CN" altLang="en-US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 b="1" kern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system</a:t>
            </a:r>
            <a:endParaRPr lang="zh-CN" altLang="en-US" sz="3600" b="1" kern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8">
            <a:extLst>
              <a:ext uri="{FF2B5EF4-FFF2-40B4-BE49-F238E27FC236}">
                <a16:creationId xmlns:a16="http://schemas.microsoft.com/office/drawing/2014/main" id="{FC30E99B-3D9A-4F50-9644-A7F5FF388034}"/>
              </a:ext>
            </a:extLst>
          </p:cNvPr>
          <p:cNvSpPr txBox="1"/>
          <p:nvPr/>
        </p:nvSpPr>
        <p:spPr>
          <a:xfrm>
            <a:off x="487079" y="2045172"/>
            <a:ext cx="8466266" cy="369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l" defTabSz="1828800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Zenith</a:t>
            </a:r>
            <a:r>
              <a:rPr lang="zh-CN" altLang="en-US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 </a:t>
            </a: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angle</a:t>
            </a:r>
            <a:r>
              <a:rPr lang="zh-CN" altLang="en-US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：</a:t>
            </a: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55° - 75°</a:t>
            </a:r>
          </a:p>
          <a:p>
            <a:pPr marL="914400" indent="-914400" algn="l" defTabSz="1828800" hangingPunct="1">
              <a:lnSpc>
                <a:spcPct val="150000"/>
              </a:lnSpc>
              <a:buFont typeface="Wingdings" panose="05000000000000000000" pitchFamily="2" charset="2"/>
              <a:buChar char="n"/>
              <a:defRPr/>
            </a:pP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2026.9 – 2027.6</a:t>
            </a:r>
            <a:r>
              <a:rPr lang="zh-CN" altLang="en-US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：</a:t>
            </a: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279 h</a:t>
            </a:r>
          </a:p>
          <a:p>
            <a:pPr marL="1600200" lvl="1" indent="-685800" algn="l" defTabSz="1828800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2026.10.02</a:t>
            </a:r>
            <a:r>
              <a:rPr lang="zh-CN" altLang="en-US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  </a:t>
            </a: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-</a:t>
            </a:r>
            <a:r>
              <a:rPr lang="zh-CN" altLang="en-US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  </a:t>
            </a: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2026.11.01</a:t>
            </a:r>
          </a:p>
          <a:p>
            <a:pPr marL="1600200" lvl="1" indent="-685800" algn="l" defTabSz="1828800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2027.02.20</a:t>
            </a:r>
            <a:r>
              <a:rPr lang="zh-CN" altLang="en-US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  </a:t>
            </a:r>
            <a:r>
              <a:rPr lang="en-US" altLang="zh-CN" sz="4000" kern="1200" dirty="0">
                <a:solidFill>
                  <a:prstClr val="black"/>
                </a:solidFill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rPr>
              <a:t>-  2027.05.30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A5BA092-45FD-498D-9F07-F6D742241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9999" y="7925411"/>
            <a:ext cx="4754622" cy="5028926"/>
          </a:xfrm>
          <a:prstGeom prst="rect">
            <a:avLst/>
          </a:prstGeom>
        </p:spPr>
      </p:pic>
      <p:pic>
        <p:nvPicPr>
          <p:cNvPr id="35" name="图片 2">
            <a:extLst>
              <a:ext uri="{FF2B5EF4-FFF2-40B4-BE49-F238E27FC236}">
                <a16:creationId xmlns:a16="http://schemas.microsoft.com/office/drawing/2014/main" id="{C8394D29-7F72-4193-A9BB-54AAECAD4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617" y="7759645"/>
            <a:ext cx="6360926" cy="5519986"/>
          </a:xfrm>
          <a:prstGeom prst="rect">
            <a:avLst/>
          </a:prstGeom>
        </p:spPr>
      </p:pic>
      <p:pic>
        <p:nvPicPr>
          <p:cNvPr id="36" name="图片 3">
            <a:extLst>
              <a:ext uri="{FF2B5EF4-FFF2-40B4-BE49-F238E27FC236}">
                <a16:creationId xmlns:a16="http://schemas.microsoft.com/office/drawing/2014/main" id="{1BE10045-4AAD-4DED-A2C9-39D4F3D612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6542" y="7696701"/>
            <a:ext cx="6129196" cy="5519986"/>
          </a:xfrm>
          <a:prstGeom prst="rect">
            <a:avLst/>
          </a:prstGeom>
        </p:spPr>
      </p:pic>
      <p:pic>
        <p:nvPicPr>
          <p:cNvPr id="37" name="图片 5">
            <a:extLst>
              <a:ext uri="{FF2B5EF4-FFF2-40B4-BE49-F238E27FC236}">
                <a16:creationId xmlns:a16="http://schemas.microsoft.com/office/drawing/2014/main" id="{4B7823C3-34D2-40A6-95FC-4D1D5480C5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15299" y="7748540"/>
            <a:ext cx="6149358" cy="5525004"/>
          </a:xfrm>
          <a:prstGeom prst="rect">
            <a:avLst/>
          </a:prstGeom>
        </p:spPr>
      </p:pic>
      <p:sp>
        <p:nvSpPr>
          <p:cNvPr id="38" name="文本框 18">
            <a:extLst>
              <a:ext uri="{FF2B5EF4-FFF2-40B4-BE49-F238E27FC236}">
                <a16:creationId xmlns:a16="http://schemas.microsoft.com/office/drawing/2014/main" id="{70CB6F5D-F368-4887-9084-CA15C558A25C}"/>
              </a:ext>
            </a:extLst>
          </p:cNvPr>
          <p:cNvSpPr txBox="1"/>
          <p:nvPr/>
        </p:nvSpPr>
        <p:spPr>
          <a:xfrm>
            <a:off x="8041772" y="11738129"/>
            <a:ext cx="34708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3200" b="1" kern="1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30 TeV ~ 100 TeV</a:t>
            </a:r>
            <a:endParaRPr lang="zh-CN" altLang="en-US" sz="3200" b="1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39" name="文本框 20">
            <a:extLst>
              <a:ext uri="{FF2B5EF4-FFF2-40B4-BE49-F238E27FC236}">
                <a16:creationId xmlns:a16="http://schemas.microsoft.com/office/drawing/2014/main" id="{E8B05EEF-71A3-459A-8174-CCEB9D4BE514}"/>
              </a:ext>
            </a:extLst>
          </p:cNvPr>
          <p:cNvSpPr txBox="1"/>
          <p:nvPr/>
        </p:nvSpPr>
        <p:spPr>
          <a:xfrm>
            <a:off x="14907597" y="11774871"/>
            <a:ext cx="2084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3200" b="1" kern="1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&gt; 100 TeV</a:t>
            </a:r>
            <a:endParaRPr lang="zh-CN" altLang="en-US" sz="3200" b="1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34" name="文本框 9">
            <a:extLst>
              <a:ext uri="{FF2B5EF4-FFF2-40B4-BE49-F238E27FC236}">
                <a16:creationId xmlns:a16="http://schemas.microsoft.com/office/drawing/2014/main" id="{C906319B-946E-4C41-928A-0B2FB8BE97A0}"/>
              </a:ext>
            </a:extLst>
          </p:cNvPr>
          <p:cNvSpPr txBox="1"/>
          <p:nvPr/>
        </p:nvSpPr>
        <p:spPr>
          <a:xfrm>
            <a:off x="1917264" y="11738128"/>
            <a:ext cx="4079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3200" b="1" kern="1200" dirty="0">
                <a:solidFill>
                  <a:prstClr val="white"/>
                </a:solidFill>
                <a:latin typeface="等线" panose="020F0502020204030204"/>
                <a:ea typeface="等线" panose="02010600030101010101" pitchFamily="2" charset="-122"/>
              </a:rPr>
              <a:t>3 TeV ~ 30 TeV</a:t>
            </a:r>
            <a:endParaRPr lang="zh-CN" altLang="en-US" sz="3200" b="1" kern="1200" dirty="0">
              <a:solidFill>
                <a:prstClr val="white"/>
              </a:solidFill>
              <a:latin typeface="等线" panose="020F0502020204030204"/>
              <a:ea typeface="等线" panose="02010600030101010101" pitchFamily="2" charset="-12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EFE331-A08D-43DF-9BFC-8CAD9D199322}"/>
              </a:ext>
            </a:extLst>
          </p:cNvPr>
          <p:cNvSpPr txBox="1"/>
          <p:nvPr/>
        </p:nvSpPr>
        <p:spPr>
          <a:xfrm>
            <a:off x="18208881" y="6551541"/>
            <a:ext cx="608442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828800" hangingPunct="1">
              <a:defRPr/>
            </a:pPr>
            <a:r>
              <a:rPr lang="en-US" altLang="zh-CN" sz="4000" b="1" kern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LHAASO</a:t>
            </a:r>
            <a:r>
              <a:rPr lang="zh-CN" altLang="en-US" sz="4000" b="1" kern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kern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measurement</a:t>
            </a:r>
            <a:br>
              <a:rPr lang="en-US" altLang="zh-CN" sz="4000" b="1" kern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000" b="1" kern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(~3.4</a:t>
            </a:r>
            <a:r>
              <a:rPr lang="zh-CN" altLang="en-US" sz="4000" b="1" kern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kern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y)</a:t>
            </a:r>
          </a:p>
        </p:txBody>
      </p:sp>
      <p:grpSp>
        <p:nvGrpSpPr>
          <p:cNvPr id="29" name="组合 5">
            <a:extLst>
              <a:ext uri="{FF2B5EF4-FFF2-40B4-BE49-F238E27FC236}">
                <a16:creationId xmlns:a16="http://schemas.microsoft.com/office/drawing/2014/main" id="{C775DA9E-4B5F-4743-A4C3-8375453C687A}"/>
              </a:ext>
            </a:extLst>
          </p:cNvPr>
          <p:cNvGrpSpPr/>
          <p:nvPr/>
        </p:nvGrpSpPr>
        <p:grpSpPr>
          <a:xfrm>
            <a:off x="8980715" y="1665769"/>
            <a:ext cx="6817646" cy="4885770"/>
            <a:chOff x="521830" y="1700491"/>
            <a:chExt cx="5159353" cy="3606043"/>
          </a:xfrm>
        </p:grpSpPr>
        <p:grpSp>
          <p:nvGrpSpPr>
            <p:cNvPr id="30" name="组合 3">
              <a:extLst>
                <a:ext uri="{FF2B5EF4-FFF2-40B4-BE49-F238E27FC236}">
                  <a16:creationId xmlns:a16="http://schemas.microsoft.com/office/drawing/2014/main" id="{AEBC3338-5BCF-43E5-B27A-15EE74893610}"/>
                </a:ext>
              </a:extLst>
            </p:cNvPr>
            <p:cNvGrpSpPr/>
            <p:nvPr/>
          </p:nvGrpSpPr>
          <p:grpSpPr>
            <a:xfrm>
              <a:off x="521830" y="1700491"/>
              <a:ext cx="5159353" cy="3606043"/>
              <a:chOff x="521830" y="1700491"/>
              <a:chExt cx="5159353" cy="3606043"/>
            </a:xfrm>
          </p:grpSpPr>
          <p:pic>
            <p:nvPicPr>
              <p:cNvPr id="41" name="图片 4">
                <a:extLst>
                  <a:ext uri="{FF2B5EF4-FFF2-40B4-BE49-F238E27FC236}">
                    <a16:creationId xmlns:a16="http://schemas.microsoft.com/office/drawing/2014/main" id="{1F46C084-766F-40CB-A627-E06E3AA51C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1830" y="1700491"/>
                <a:ext cx="5159353" cy="3606043"/>
              </a:xfrm>
              <a:prstGeom prst="rect">
                <a:avLst/>
              </a:prstGeom>
            </p:spPr>
          </p:pic>
          <p:cxnSp>
            <p:nvCxnSpPr>
              <p:cNvPr id="44" name="直接连接符 12">
                <a:extLst>
                  <a:ext uri="{FF2B5EF4-FFF2-40B4-BE49-F238E27FC236}">
                    <a16:creationId xmlns:a16="http://schemas.microsoft.com/office/drawing/2014/main" id="{3FDF9403-69F8-46A6-92FA-C92D7C78A1B2}"/>
                  </a:ext>
                </a:extLst>
              </p:cNvPr>
              <p:cNvCxnSpPr/>
              <p:nvPr/>
            </p:nvCxnSpPr>
            <p:spPr>
              <a:xfrm>
                <a:off x="1049666" y="3165231"/>
                <a:ext cx="4517894" cy="0"/>
              </a:xfrm>
              <a:prstGeom prst="line">
                <a:avLst/>
              </a:prstGeom>
              <a:ln w="2540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13">
                <a:extLst>
                  <a:ext uri="{FF2B5EF4-FFF2-40B4-BE49-F238E27FC236}">
                    <a16:creationId xmlns:a16="http://schemas.microsoft.com/office/drawing/2014/main" id="{E20980E7-645B-42E0-BE0F-3AAAC1AE3AA6}"/>
                  </a:ext>
                </a:extLst>
              </p:cNvPr>
              <p:cNvCxnSpPr/>
              <p:nvPr/>
            </p:nvCxnSpPr>
            <p:spPr>
              <a:xfrm>
                <a:off x="1049666" y="4329423"/>
                <a:ext cx="4517894" cy="0"/>
              </a:xfrm>
              <a:prstGeom prst="line">
                <a:avLst/>
              </a:prstGeom>
              <a:ln w="25400">
                <a:solidFill>
                  <a:srgbClr val="00B0F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文本框 15">
              <a:extLst>
                <a:ext uri="{FF2B5EF4-FFF2-40B4-BE49-F238E27FC236}">
                  <a16:creationId xmlns:a16="http://schemas.microsoft.com/office/drawing/2014/main" id="{8538D360-3948-46A7-B9FC-9C8DE2FFA747}"/>
                </a:ext>
              </a:extLst>
            </p:cNvPr>
            <p:cNvSpPr txBox="1"/>
            <p:nvPr/>
          </p:nvSpPr>
          <p:spPr>
            <a:xfrm>
              <a:off x="2437937" y="3677556"/>
              <a:ext cx="1340714" cy="431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defTabSz="1828800" hangingPunct="1">
                <a:defRPr/>
              </a:pPr>
              <a:r>
                <a:rPr lang="en-US" altLang="zh-CN" sz="3200" b="1" kern="1200" dirty="0">
                  <a:solidFill>
                    <a:srgbClr val="00B0F0"/>
                  </a:solidFill>
                  <a:latin typeface="等线" panose="020F0502020204030204"/>
                  <a:ea typeface="等线" panose="02010600030101010101" pitchFamily="2" charset="-122"/>
                </a:rPr>
                <a:t>LHAASO</a:t>
              </a:r>
            </a:p>
          </p:txBody>
        </p:sp>
        <p:sp>
          <p:nvSpPr>
            <p:cNvPr id="40" name="文本框 16">
              <a:extLst>
                <a:ext uri="{FF2B5EF4-FFF2-40B4-BE49-F238E27FC236}">
                  <a16:creationId xmlns:a16="http://schemas.microsoft.com/office/drawing/2014/main" id="{B843B49A-E297-48F1-8AC8-57F87AACFD4F}"/>
                </a:ext>
              </a:extLst>
            </p:cNvPr>
            <p:cNvSpPr txBox="1"/>
            <p:nvPr/>
          </p:nvSpPr>
          <p:spPr>
            <a:xfrm>
              <a:off x="3078795" y="2513366"/>
              <a:ext cx="863967" cy="431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defTabSz="1828800" hangingPunct="1">
                <a:defRPr/>
              </a:pPr>
              <a:r>
                <a:rPr lang="en-US" altLang="zh-CN" sz="3200" b="1" kern="1200" dirty="0">
                  <a:solidFill>
                    <a:srgbClr val="FF0000"/>
                  </a:solidFill>
                  <a:latin typeface="等线" panose="020F0502020204030204"/>
                  <a:ea typeface="等线" panose="02010600030101010101" pitchFamily="2" charset="-122"/>
                </a:rPr>
                <a:t>LACT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FC1A623-899C-469A-821A-80524594BEE8}"/>
              </a:ext>
            </a:extLst>
          </p:cNvPr>
          <p:cNvSpPr txBox="1"/>
          <p:nvPr/>
        </p:nvSpPr>
        <p:spPr>
          <a:xfrm>
            <a:off x="980022" y="6762822"/>
            <a:ext cx="11749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>
              <a:defRPr/>
            </a:pPr>
            <a:r>
              <a:rPr lang="en-US" altLang="zh-CN" sz="48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LACT expectation</a:t>
            </a:r>
            <a:r>
              <a:rPr lang="zh-CN" altLang="en-US" sz="48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48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</a:t>
            </a:r>
            <a:r>
              <a:rPr lang="en-US" altLang="zh-CN" sz="4800" b="1" kern="12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tels</a:t>
            </a:r>
            <a:r>
              <a:rPr lang="en-US" altLang="zh-CN" sz="48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48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1y (279 h)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9F53C4A-2E42-5A1F-CB30-85CCA0233603}"/>
              </a:ext>
            </a:extLst>
          </p:cNvPr>
          <p:cNvSpPr txBox="1"/>
          <p:nvPr/>
        </p:nvSpPr>
        <p:spPr>
          <a:xfrm>
            <a:off x="17079554" y="13039738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55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70906906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7F402-5825-DD9D-4DFD-C517D9E5F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8C45838F-D16C-32AE-523D-73B236E82935}"/>
              </a:ext>
            </a:extLst>
          </p:cNvPr>
          <p:cNvSpPr txBox="1"/>
          <p:nvPr/>
        </p:nvSpPr>
        <p:spPr>
          <a:xfrm>
            <a:off x="4176340" y="576857"/>
            <a:ext cx="14187054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Performance</a:t>
            </a:r>
            <a:r>
              <a:rPr kumimoji="0" lang="zh-CN" altLang="en-US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kumimoji="0" lang="en-US" altLang="zh-CN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of</a:t>
            </a:r>
            <a:r>
              <a:rPr kumimoji="0" lang="zh-CN" altLang="en-US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kumimoji="0" lang="en-US" altLang="zh-CN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LACT</a:t>
            </a:r>
            <a:r>
              <a:rPr kumimoji="0" lang="zh-CN" altLang="en-US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on</a:t>
            </a:r>
            <a:r>
              <a:rPr lang="zh-CN" altLang="en-US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GC</a:t>
            </a:r>
            <a:endParaRPr kumimoji="0" lang="zh-CN" altLang="en-US" sz="660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Gill Sans" panose="020B0502020104020203" pitchFamily="34" charset="-79"/>
              <a:cs typeface="Gill Sans" panose="020B0502020104020203" pitchFamily="34" charset="-79"/>
              <a:sym typeface="Gill Sans Light"/>
            </a:endParaRPr>
          </a:p>
        </p:txBody>
      </p:sp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DB280055-1103-D90E-34F7-F76F40FFE8A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31802" y="2206886"/>
            <a:ext cx="13414078" cy="5923714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C3F2BE3-9EBA-C965-F314-E0DEB2D50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4594" y="8347649"/>
            <a:ext cx="11387248" cy="48356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52AAA99-776B-A2A2-B204-8E064A6CD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43581" y="3409438"/>
            <a:ext cx="10508617" cy="735603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DC61D19-B574-A350-9651-093E68C75D42}"/>
              </a:ext>
            </a:extLst>
          </p:cNvPr>
          <p:cNvSpPr txBox="1"/>
          <p:nvPr/>
        </p:nvSpPr>
        <p:spPr>
          <a:xfrm>
            <a:off x="13743580" y="11215318"/>
            <a:ext cx="10508617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Significant improvement of sensitivities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zh-CN" dirty="0"/>
              <a:t>~100 hours exposure each year</a:t>
            </a:r>
            <a:endParaRPr kumimoji="0" lang="zh-CN" altLang="en-US" sz="5000" b="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+mn-lt"/>
              <a:ea typeface="+mn-ea"/>
              <a:cs typeface="+mn-cs"/>
              <a:sym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959073017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7314-6744-CE98-3035-94D6F9708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D0B59C6A-DCAC-5B2F-0C4C-54366D4E2DB1}"/>
              </a:ext>
            </a:extLst>
          </p:cNvPr>
          <p:cNvSpPr txBox="1"/>
          <p:nvPr/>
        </p:nvSpPr>
        <p:spPr>
          <a:xfrm>
            <a:off x="4176340" y="576857"/>
            <a:ext cx="14187054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LACT</a:t>
            </a:r>
            <a:r>
              <a:rPr kumimoji="0" lang="zh-CN" altLang="en-US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kumimoji="0" lang="en-US" altLang="zh-CN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simulation</a:t>
            </a:r>
            <a:r>
              <a:rPr kumimoji="0" lang="zh-CN" altLang="en-US" sz="660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Gill Sans" panose="020B0502020104020203" pitchFamily="34" charset="-79"/>
                <a:cs typeface="Gill Sans" panose="020B0502020104020203" pitchFamily="34" charset="-79"/>
                <a:sym typeface="Gill Sans Light"/>
              </a:rPr>
              <a:t> </a:t>
            </a:r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on</a:t>
            </a:r>
            <a:r>
              <a:rPr lang="zh-CN" altLang="en-US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GC</a:t>
            </a:r>
            <a:endParaRPr kumimoji="0" lang="zh-CN" altLang="en-US" sz="660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Gill Sans" panose="020B0502020104020203" pitchFamily="34" charset="-79"/>
              <a:cs typeface="Gill Sans" panose="020B0502020104020203" pitchFamily="34" charset="-79"/>
              <a:sym typeface="Gill Sans Light"/>
            </a:endParaRP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7CF4D165-694E-70C2-B1DD-8109FD3446B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288031" y="2156543"/>
            <a:ext cx="11173434" cy="442896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3BDA14E1-CB8D-9A12-1CD0-14D1265B65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39442" y="2156543"/>
            <a:ext cx="6801420" cy="111297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687820F-B903-9FAE-B7C4-303079658FA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186727" y="7466103"/>
            <a:ext cx="12515664" cy="4759325"/>
          </a:xfrm>
          <a:prstGeom prst="rect">
            <a:avLst/>
          </a:prstGeom>
        </p:spPr>
        <p:txBody>
          <a:bodyPr/>
          <a:lstStyle>
            <a:lvl1pPr marL="5842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1pPr>
            <a:lvl2pPr marL="11684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2pPr>
            <a:lvl3pPr marL="17526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3pPr>
            <a:lvl4pPr marL="23368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4pPr>
            <a:lvl5pPr marL="29210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5pPr>
            <a:lvl6pPr marL="35052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6pPr>
            <a:lvl7pPr marL="40894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7pPr>
            <a:lvl8pPr marL="46736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8pPr>
            <a:lvl9pPr marL="52578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0" indent="0">
              <a:buNone/>
            </a:pP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Following</a:t>
            </a:r>
            <a:r>
              <a:rPr lang="zh-CN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the</a:t>
            </a:r>
            <a:r>
              <a:rPr lang="zh-CN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results</a:t>
            </a:r>
            <a:r>
              <a:rPr lang="zh-CN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in</a:t>
            </a:r>
            <a:r>
              <a:rPr lang="zh-CN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HESS</a:t>
            </a:r>
            <a:r>
              <a:rPr lang="zh-CN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2018</a:t>
            </a:r>
            <a:r>
              <a:rPr lang="zh-CN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paper</a:t>
            </a:r>
            <a:endParaRPr lang="en-US" altLang="en-US" sz="40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r>
              <a:rPr lang="en-US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Three Point Source: G0.9+0.1, HESS J1745-290, HESS J1746-285</a:t>
            </a:r>
          </a:p>
          <a:p>
            <a:r>
              <a:rPr lang="en-US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Three Diffuse Components: Dense Gas Components, Large Scale Compone</a:t>
            </a:r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n</a:t>
            </a:r>
            <a:r>
              <a:rPr lang="en-US" alt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ts, Central Components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7611DAB-2297-08FC-15F3-4DA0FEAB65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973" y="559990"/>
            <a:ext cx="2759707" cy="367960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3065EE-C10C-F25B-B456-9EB4ED6C7D6B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0" y="5836153"/>
            <a:ext cx="11530361" cy="1118256"/>
          </a:xfrm>
          <a:prstGeom prst="rect">
            <a:avLst/>
          </a:prstGeom>
        </p:spPr>
        <p:txBody>
          <a:bodyPr/>
          <a:lstStyle>
            <a:lvl1pPr marL="5842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1pPr>
            <a:lvl2pPr marL="11684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2pPr>
            <a:lvl3pPr marL="17526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3pPr>
            <a:lvl4pPr marL="23368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4pPr>
            <a:lvl5pPr marL="29210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5pPr>
            <a:lvl6pPr marL="35052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6pPr>
            <a:lvl7pPr marL="40894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7pPr>
            <a:lvl8pPr marL="46736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8pPr>
            <a:lvl9pPr marL="5257800" marR="0" indent="-584200" algn="l" defTabSz="825500" rtl="0" eaLnBrk="1" latinLnBrk="0" hangingPunct="1">
              <a:lnSpc>
                <a:spcPct val="100000"/>
              </a:lnSpc>
              <a:spcBef>
                <a:spcPts val="5300"/>
              </a:spcBef>
              <a:spcAft>
                <a:spcPts val="0"/>
              </a:spcAft>
              <a:buClrTx/>
              <a:buSzPct val="82000"/>
              <a:buFontTx/>
              <a:buChar char="•"/>
              <a:tabLst/>
              <a:defRPr sz="5200" b="0" i="0" u="none" strike="noStrike" cap="none" spc="0" baseline="0">
                <a:solidFill>
                  <a:srgbClr val="535353"/>
                </a:solidFill>
                <a:uFillTx/>
                <a:latin typeface="+mn-lt"/>
                <a:ea typeface="+mn-ea"/>
                <a:cs typeface="+mn-cs"/>
                <a:sym typeface="Gill Sans Light"/>
              </a:defRPr>
            </a:lvl9pPr>
          </a:lstStyle>
          <a:p>
            <a:pPr marL="0" indent="0">
              <a:buNone/>
            </a:pPr>
            <a:endParaRPr lang="en-US" altLang="en-US" sz="40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FC4EB42-59AE-3960-D25B-C5194470EE3A}"/>
              </a:ext>
            </a:extLst>
          </p:cNvPr>
          <p:cNvSpPr txBox="1"/>
          <p:nvPr/>
        </p:nvSpPr>
        <p:spPr>
          <a:xfrm>
            <a:off x="851438" y="4371027"/>
            <a:ext cx="3404779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000" dirty="0"/>
              <a:t>Zhipeng</a:t>
            </a:r>
            <a:r>
              <a:rPr lang="zh-CN" altLang="en-US" sz="4000" dirty="0"/>
              <a:t> </a:t>
            </a:r>
            <a:r>
              <a:rPr lang="en-US" altLang="zh-CN" sz="4000" dirty="0"/>
              <a:t>Zhang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Postdoc</a:t>
            </a:r>
            <a:r>
              <a:rPr kumimoji="0" lang="zh-CN" altLang="en-US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lang="en-US" altLang="zh-CN" sz="4000" dirty="0"/>
              <a:t>in</a:t>
            </a:r>
            <a:r>
              <a:rPr lang="zh-CN" altLang="en-US" sz="4000" dirty="0"/>
              <a:t> </a:t>
            </a:r>
            <a:r>
              <a:rPr lang="en-US" altLang="zh-CN" sz="4000" dirty="0"/>
              <a:t>ICRR</a:t>
            </a:r>
            <a:endParaRPr kumimoji="0" lang="zh-CN" altLang="en-US" sz="4000" b="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+mn-lt"/>
              <a:ea typeface="+mn-ea"/>
              <a:cs typeface="+mn-cs"/>
              <a:sym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9362977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5522A-4FDD-4679-3090-8CB5DB76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079696E7-E657-69A5-1BD3-D3FEC3C07E83}"/>
              </a:ext>
            </a:extLst>
          </p:cNvPr>
          <p:cNvSpPr txBox="1"/>
          <p:nvPr/>
        </p:nvSpPr>
        <p:spPr>
          <a:xfrm>
            <a:off x="4176340" y="576857"/>
            <a:ext cx="14187054" cy="11182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LACT</a:t>
            </a:r>
            <a:r>
              <a:rPr lang="zh-CN" altLang="en-US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simulation</a:t>
            </a:r>
            <a:r>
              <a:rPr lang="zh-CN" altLang="en-US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on</a:t>
            </a:r>
            <a:r>
              <a:rPr lang="zh-CN" altLang="en-US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6600" dirty="0">
                <a:latin typeface="Gill Sans" panose="020B0502020104020203" pitchFamily="34" charset="-79"/>
                <a:cs typeface="Gill Sans" panose="020B0502020104020203" pitchFamily="34" charset="-79"/>
              </a:rPr>
              <a:t>GC</a:t>
            </a:r>
            <a:endParaRPr lang="zh-CN" altLang="en-US" sz="6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A37D7547-E31A-C60D-345C-162D8BFA2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3884" y="3156917"/>
            <a:ext cx="11669641" cy="7402163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DCED1A54-5E37-3C4C-24C7-69AA81966DF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38441" y="3156917"/>
            <a:ext cx="11249905" cy="740216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F712A81-EB1A-D77F-5B5A-4707AB2C9950}"/>
              </a:ext>
            </a:extLst>
          </p:cNvPr>
          <p:cNvSpPr txBox="1"/>
          <p:nvPr/>
        </p:nvSpPr>
        <p:spPr>
          <a:xfrm>
            <a:off x="3300282" y="11584868"/>
            <a:ext cx="1593917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Can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significantly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detect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the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lang="en-US" altLang="zh-CN" dirty="0"/>
              <a:t>Cutoff</a:t>
            </a:r>
            <a:r>
              <a:rPr lang="zh-CN" altLang="en-US" dirty="0"/>
              <a:t> </a:t>
            </a:r>
            <a:r>
              <a:rPr lang="en-US" altLang="zh-CN" dirty="0"/>
              <a:t>position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~</a:t>
            </a:r>
            <a:r>
              <a:rPr lang="zh-CN" altLang="en-US" dirty="0"/>
              <a:t> </a:t>
            </a:r>
            <a:r>
              <a:rPr lang="en-US" altLang="zh-CN" dirty="0"/>
              <a:t>100</a:t>
            </a:r>
            <a:r>
              <a:rPr lang="zh-CN" altLang="en-US" dirty="0"/>
              <a:t> </a:t>
            </a:r>
            <a:r>
              <a:rPr lang="en-US" altLang="zh-CN" dirty="0"/>
              <a:t>hours</a:t>
            </a:r>
            <a:endParaRPr kumimoji="0" lang="zh-CN" altLang="en-US" sz="5000" b="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+mn-lt"/>
              <a:ea typeface="+mn-ea"/>
              <a:cs typeface="+mn-cs"/>
              <a:sym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480471521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ED208C2-618D-494E-9CEA-076865DFE356}"/>
              </a:ext>
            </a:extLst>
          </p:cNvPr>
          <p:cNvSpPr>
            <a:spLocks noGrp="1"/>
          </p:cNvSpPr>
          <p:nvPr/>
        </p:nvSpPr>
        <p:spPr>
          <a:xfrm>
            <a:off x="785284" y="2644852"/>
            <a:ext cx="22250400" cy="1752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28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endParaRPr sz="5700" dirty="0">
              <a:solidFill>
                <a:srgbClr val="111111"/>
              </a:solidFill>
              <a:latin typeface="Gill Sans" panose="020B0502020104020203" pitchFamily="34" charset="-79"/>
              <a:ea typeface="Aptos Display"/>
              <a:cs typeface="Gill Sans" panose="020B0502020104020203" pitchFamily="34" charset="-79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7D5152D-8C2A-4259-9433-2ACB99ABC541}"/>
              </a:ext>
            </a:extLst>
          </p:cNvPr>
          <p:cNvSpPr>
            <a:spLocks noGrp="1"/>
          </p:cNvSpPr>
          <p:nvPr/>
        </p:nvSpPr>
        <p:spPr>
          <a:xfrm>
            <a:off x="1066800" y="2933701"/>
            <a:ext cx="22250400" cy="19050"/>
          </a:xfrm>
          <a:prstGeom prst="rect">
            <a:avLst/>
          </a:prstGeom>
          <a:solidFill>
            <a:srgbClr val="D9DEE7"/>
          </a:solidFill>
          <a:ln w="0">
            <a:solidFill>
              <a:srgbClr val="D9DEE7"/>
            </a:solidFill>
            <a:prstDash val="solid"/>
          </a:ln>
        </p:spPr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A52331F-16DF-4F2B-B6D5-48700A65F33A}"/>
              </a:ext>
            </a:extLst>
          </p:cNvPr>
          <p:cNvSpPr>
            <a:spLocks noGrp="1"/>
          </p:cNvSpPr>
          <p:nvPr/>
        </p:nvSpPr>
        <p:spPr>
          <a:xfrm>
            <a:off x="785284" y="4456690"/>
            <a:ext cx="10720916" cy="8423628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l">
              <a:buNone/>
              <a:defRPr sz="172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endParaRPr sz="3450" dirty="0">
              <a:solidFill>
                <a:srgbClr val="111111"/>
              </a:solidFill>
              <a:latin typeface="Aptos"/>
              <a:ea typeface="Aptos"/>
              <a:cs typeface="Aptos"/>
            </a:endParaRPr>
          </a:p>
          <a:p>
            <a:pPr algn="l">
              <a:buNone/>
              <a:defRPr sz="1650" b="1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endParaRPr sz="3450" dirty="0">
              <a:solidFill>
                <a:srgbClr val="111111"/>
              </a:solidFill>
              <a:latin typeface="Aptos"/>
              <a:ea typeface="Aptos"/>
              <a:cs typeface="Aptos"/>
            </a:endParaRPr>
          </a:p>
          <a:p>
            <a:pPr algn="l">
              <a:buNone/>
              <a:defRPr sz="172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r>
              <a:rPr lang="en" altLang="zh-CN" sz="3450" dirty="0">
                <a:latin typeface="Gill Sans" panose="020B0502020104020203" pitchFamily="34" charset="-79"/>
                <a:cs typeface="Gill Sans" panose="020B0502020104020203" pitchFamily="34" charset="-79"/>
              </a:rPr>
              <a:t>We simulated LACT observations of SS 433 and analyzed the expected detection significance and spatial resolving power for its </a:t>
            </a:r>
            <a:r>
              <a:rPr lang="en" altLang="zh-CN" sz="3450" dirty="0" err="1">
                <a:latin typeface="Gill Sans" panose="020B0502020104020203" pitchFamily="34" charset="-79"/>
                <a:cs typeface="Gill Sans" panose="020B0502020104020203" pitchFamily="34" charset="-79"/>
              </a:rPr>
              <a:t>TeV</a:t>
            </a:r>
            <a:r>
              <a:rPr lang="en" altLang="zh-CN" sz="3450" dirty="0">
                <a:latin typeface="Gill Sans" panose="020B0502020104020203" pitchFamily="34" charset="-79"/>
                <a:cs typeface="Gill Sans" panose="020B0502020104020203" pitchFamily="34" charset="-79"/>
              </a:rPr>
              <a:t> emission.</a:t>
            </a:r>
            <a:r>
              <a:rPr lang="zh-CN" altLang="en-US" sz="3450" dirty="0">
                <a:solidFill>
                  <a:srgbClr val="11111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endParaRPr lang="en-US" altLang="zh-CN" sz="3450" dirty="0">
              <a:solidFill>
                <a:srgbClr val="11111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l">
              <a:buNone/>
              <a:defRPr sz="172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endParaRPr lang="en-US" altLang="zh-CN" sz="3450" dirty="0">
              <a:solidFill>
                <a:srgbClr val="11111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l">
              <a:buNone/>
              <a:defRPr sz="172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r>
              <a:rPr lang="en" altLang="zh-CN" sz="3450" dirty="0">
                <a:latin typeface="Gill Sans" panose="020B0502020104020203" pitchFamily="34" charset="-79"/>
                <a:cs typeface="Gill Sans" panose="020B0502020104020203" pitchFamily="34" charset="-79"/>
              </a:rPr>
              <a:t>For SS 433, LACT can</a:t>
            </a:r>
            <a:r>
              <a:rPr lang="en-US" altLang="zh-CN" sz="3450" dirty="0">
                <a:latin typeface="Gill Sans" panose="020B0502020104020203" pitchFamily="34" charset="-79"/>
                <a:cs typeface="Gill Sans" panose="020B0502020104020203" pitchFamily="34" charset="-79"/>
              </a:rPr>
              <a:t>:</a:t>
            </a:r>
            <a:endParaRPr lang="en" altLang="zh-CN" sz="345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172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r>
              <a:rPr lang="en" altLang="zh-CN" sz="3450" dirty="0">
                <a:latin typeface="Gill Sans" panose="020B0502020104020203" pitchFamily="34" charset="-79"/>
                <a:cs typeface="Gill Sans" panose="020B0502020104020203" pitchFamily="34" charset="-79"/>
              </a:rPr>
              <a:t>resolve the east and west jet regions</a:t>
            </a:r>
            <a:r>
              <a:rPr lang="en-US" altLang="zh-CN" sz="3450" dirty="0">
                <a:latin typeface="Gill Sans" panose="020B0502020104020203" pitchFamily="34" charset="-79"/>
                <a:cs typeface="Gill Sans" panose="020B0502020104020203" pitchFamily="34" charset="-79"/>
              </a:rPr>
              <a:t>;</a:t>
            </a:r>
            <a:endParaRPr lang="en" altLang="zh-CN" sz="345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172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endParaRPr lang="en" altLang="zh-CN" sz="345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571500" indent="-571500" algn="l">
              <a:buFont typeface="Arial" panose="020B0604020202020204" pitchFamily="34" charset="0"/>
              <a:buChar char="•"/>
              <a:defRPr sz="1725" b="0">
                <a:solidFill>
                  <a:srgbClr val="111111"/>
                </a:solidFill>
                <a:latin typeface="Aptos"/>
                <a:ea typeface="Aptos"/>
                <a:cs typeface="Aptos"/>
              </a:defRPr>
            </a:pPr>
            <a:r>
              <a:rPr lang="en" altLang="zh-CN" sz="3450" dirty="0">
                <a:latin typeface="Gill Sans" panose="020B0502020104020203" pitchFamily="34" charset="-79"/>
                <a:cs typeface="Gill Sans" panose="020B0502020104020203" pitchFamily="34" charset="-79"/>
              </a:rPr>
              <a:t>distinguish the possible central hadronic component suggested by the LHAASO results;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080189D-0E0C-4DB2-994F-8D0ED47B4BB7}"/>
              </a:ext>
            </a:extLst>
          </p:cNvPr>
          <p:cNvSpPr>
            <a:spLocks noGrp="1"/>
          </p:cNvSpPr>
          <p:nvPr/>
        </p:nvSpPr>
        <p:spPr>
          <a:xfrm>
            <a:off x="22631400" y="13030200"/>
            <a:ext cx="685800" cy="3429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algn="r">
              <a:buNone/>
              <a:defRPr sz="750" b="0">
                <a:solidFill>
                  <a:srgbClr val="5F6368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5F6368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pic>
        <p:nvPicPr>
          <p:cNvPr id="23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7587" y="1164233"/>
            <a:ext cx="9489611" cy="5693767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0BD610D-4D68-679E-F57C-19F398E244B1}"/>
              </a:ext>
            </a:extLst>
          </p:cNvPr>
          <p:cNvSpPr txBox="1"/>
          <p:nvPr/>
        </p:nvSpPr>
        <p:spPr>
          <a:xfrm>
            <a:off x="17566634" y="35004"/>
            <a:ext cx="62664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sz="3200" dirty="0">
                <a:hlinkClick r:id="rId4"/>
              </a:rPr>
              <a:t>https://doi.org/10.1093/mnras/stag589</a:t>
            </a:r>
            <a:endParaRPr kumimoji="1" lang="zh-CN" altLang="en-US" sz="3200" dirty="0"/>
          </a:p>
        </p:txBody>
      </p:sp>
      <p:pic>
        <p:nvPicPr>
          <p:cNvPr id="7" name="图片 6" descr="图表, 折线图&#10;&#10;AI 生成的内容可能不正确。">
            <a:extLst>
              <a:ext uri="{FF2B5EF4-FFF2-40B4-BE49-F238E27FC236}">
                <a16:creationId xmlns:a16="http://schemas.microsoft.com/office/drawing/2014/main" id="{0C5C7115-7A7D-4A0E-9C9C-A9C89030F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7586" y="7845718"/>
            <a:ext cx="9489611" cy="53646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392964E-E746-6FB1-2D6B-40383C95EC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9" t="30196" r="25490"/>
          <a:stretch>
            <a:fillRect/>
          </a:stretch>
        </p:blipFill>
        <p:spPr>
          <a:xfrm>
            <a:off x="9351889" y="394156"/>
            <a:ext cx="3688080" cy="361696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8EBB509-AE22-538C-4BC1-E7B506AB73D9}"/>
              </a:ext>
            </a:extLst>
          </p:cNvPr>
          <p:cNvSpPr txBox="1"/>
          <p:nvPr/>
        </p:nvSpPr>
        <p:spPr>
          <a:xfrm>
            <a:off x="8798054" y="4089552"/>
            <a:ext cx="451245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4000" dirty="0"/>
              <a:t>Zhen</a:t>
            </a:r>
            <a:r>
              <a:rPr lang="zh-CN" altLang="en-US" sz="4000" dirty="0"/>
              <a:t> </a:t>
            </a:r>
            <a:r>
              <a:rPr lang="en-US" altLang="zh-CN" sz="4000" dirty="0"/>
              <a:t>Xie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PhD</a:t>
            </a:r>
            <a:r>
              <a:rPr kumimoji="0" lang="zh-CN" altLang="en-US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student</a:t>
            </a:r>
            <a:r>
              <a:rPr kumimoji="0" lang="zh-CN" altLang="en-US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in</a:t>
            </a:r>
            <a:r>
              <a:rPr kumimoji="0" lang="zh-CN" altLang="en-US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4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USTC</a:t>
            </a:r>
            <a:endParaRPr kumimoji="0" lang="zh-CN" altLang="en-US" sz="4000" b="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+mn-lt"/>
              <a:ea typeface="+mn-ea"/>
              <a:cs typeface="+mn-cs"/>
              <a:sym typeface="Gill Sans Ligh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ADB7A16-7582-D231-2D5A-774B2F1BACB3}"/>
              </a:ext>
            </a:extLst>
          </p:cNvPr>
          <p:cNvSpPr txBox="1"/>
          <p:nvPr/>
        </p:nvSpPr>
        <p:spPr>
          <a:xfrm>
            <a:off x="159712" y="2425913"/>
            <a:ext cx="12200020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>
              <a:buNone/>
              <a:defRPr sz="28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defRPr>
            </a:pPr>
            <a:r>
              <a:rPr lang="en-US" altLang="zh-CN" sz="5400" dirty="0">
                <a:latin typeface="Gill Sans" panose="020B0502020104020203" pitchFamily="34" charset="-79"/>
                <a:cs typeface="Gill Sans" panose="020B0502020104020203" pitchFamily="34" charset="-79"/>
              </a:rPr>
              <a:t>LACT potential on SS433</a:t>
            </a:r>
            <a:endParaRPr lang="en-US" altLang="zh-CN" sz="5400" dirty="0">
              <a:solidFill>
                <a:srgbClr val="111111"/>
              </a:solidFill>
              <a:latin typeface="Gill Sans" panose="020B0502020104020203" pitchFamily="34" charset="-79"/>
              <a:ea typeface="Aptos Display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05952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LHAASO KM2A ON Cas A"/>
          <p:cNvSpPr txBox="1">
            <a:spLocks noGrp="1"/>
          </p:cNvSpPr>
          <p:nvPr>
            <p:ph type="title"/>
          </p:nvPr>
        </p:nvSpPr>
        <p:spPr>
          <a:xfrm>
            <a:off x="256907" y="-697123"/>
            <a:ext cx="23050501" cy="3429001"/>
          </a:xfrm>
          <a:prstGeom prst="rect">
            <a:avLst/>
          </a:prstGeom>
        </p:spPr>
        <p:txBody>
          <a:bodyPr/>
          <a:lstStyle>
            <a:lvl1pPr>
              <a:defRPr sz="7000"/>
            </a:lvl1pPr>
          </a:lstStyle>
          <a:p>
            <a:r>
              <a:t>LHAASO KM2A ON Cas A </a:t>
            </a:r>
          </a:p>
        </p:txBody>
      </p:sp>
      <p:pic>
        <p:nvPicPr>
          <p:cNvPr id="197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521" y="1733397"/>
            <a:ext cx="12544033" cy="5600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已粘贴的影片.png" descr="已粘贴的影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156" y="7755109"/>
            <a:ext cx="16150840" cy="5600467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Stringent upper limit was set for the total VHE CRs injected by Cas A since explosion…"/>
          <p:cNvSpPr txBox="1"/>
          <p:nvPr/>
        </p:nvSpPr>
        <p:spPr>
          <a:xfrm>
            <a:off x="15590018" y="3121477"/>
            <a:ext cx="8219324" cy="4244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457200">
              <a:buSzPct val="100000"/>
              <a:buChar char="•"/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Stringent upper limit was set for the </a:t>
            </a:r>
            <a:r>
              <a:rPr b="1"/>
              <a:t>total VHE CRs</a:t>
            </a:r>
            <a:r>
              <a:t> injected by Cas A since explosion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228600" indent="-228600" algn="l" defTabSz="457200">
              <a:buSzPct val="100000"/>
              <a:buChar char="•"/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228600" indent="-228600" algn="l" defTabSz="457200">
              <a:buSzPct val="100000"/>
              <a:buChar char="•"/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hints for other candidates of PeVatrons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DE8C64E-7CB5-B0C5-2230-599A65F78ED3}"/>
              </a:ext>
            </a:extLst>
          </p:cNvPr>
          <p:cNvSpPr txBox="1"/>
          <p:nvPr/>
        </p:nvSpPr>
        <p:spPr>
          <a:xfrm>
            <a:off x="17006884" y="12776307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6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2F9A38-E428-1A48-5CF3-A521A7F1D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8000" dirty="0"/>
              <a:t>Conclusion</a:t>
            </a:r>
            <a:endParaRPr kumimoji="1" lang="zh-CN" altLang="en-US" sz="80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C2E1E36-4422-2443-ECE6-0860FFFD06D6}"/>
              </a:ext>
            </a:extLst>
          </p:cNvPr>
          <p:cNvSpPr txBox="1"/>
          <p:nvPr/>
        </p:nvSpPr>
        <p:spPr>
          <a:xfrm>
            <a:off x="1302326" y="5677504"/>
            <a:ext cx="21308291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6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LHAASO</a:t>
            </a:r>
            <a:r>
              <a:rPr kumimoji="0" lang="zh-CN" altLang="en-US" sz="6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lang="en-US" altLang="zh-CN" sz="6000" dirty="0"/>
              <a:t>keeps</a:t>
            </a:r>
            <a:r>
              <a:rPr lang="zh-CN" altLang="en-US" sz="6000" dirty="0"/>
              <a:t> </a:t>
            </a:r>
            <a:r>
              <a:rPr lang="en-US" altLang="zh-CN" sz="6000" dirty="0"/>
              <a:t>producing</a:t>
            </a:r>
            <a:r>
              <a:rPr lang="zh-CN" altLang="en-US" sz="6000" dirty="0"/>
              <a:t> </a:t>
            </a:r>
            <a:r>
              <a:rPr lang="en-US" altLang="zh-CN" sz="6000" dirty="0"/>
              <a:t>interesting</a:t>
            </a:r>
            <a:r>
              <a:rPr lang="zh-CN" altLang="en-US" sz="6000" dirty="0"/>
              <a:t> </a:t>
            </a:r>
            <a:r>
              <a:rPr lang="en-US" altLang="zh-CN" sz="6000" dirty="0"/>
              <a:t>results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zh-CN" sz="6000" dirty="0"/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zh-CN" sz="6000" dirty="0"/>
              <a:t>LACT</a:t>
            </a:r>
            <a:r>
              <a:rPr lang="zh-CN" altLang="en-US" sz="6000" dirty="0"/>
              <a:t> </a:t>
            </a:r>
            <a:r>
              <a:rPr lang="en-US" altLang="zh-CN" sz="6000" dirty="0"/>
              <a:t>under</a:t>
            </a:r>
            <a:r>
              <a:rPr lang="zh-CN" altLang="en-US" sz="6000" dirty="0"/>
              <a:t> </a:t>
            </a:r>
            <a:r>
              <a:rPr lang="en-US" altLang="zh-CN" sz="6000" dirty="0"/>
              <a:t>construction,</a:t>
            </a:r>
            <a:r>
              <a:rPr lang="zh-CN" altLang="en-US" sz="6000" dirty="0"/>
              <a:t> </a:t>
            </a:r>
            <a:r>
              <a:rPr lang="en-US" altLang="zh-CN" sz="6000" dirty="0"/>
              <a:t>will</a:t>
            </a:r>
            <a:r>
              <a:rPr lang="zh-CN" altLang="en-US" sz="6000" dirty="0"/>
              <a:t> </a:t>
            </a:r>
            <a:r>
              <a:rPr lang="en-US" altLang="zh-CN" sz="6000" dirty="0"/>
              <a:t>strengthen</a:t>
            </a:r>
            <a:r>
              <a:rPr lang="zh-CN" altLang="en-US" sz="6000" dirty="0"/>
              <a:t> </a:t>
            </a:r>
            <a:r>
              <a:rPr lang="en-US" altLang="zh-CN" sz="6000" dirty="0"/>
              <a:t>the</a:t>
            </a:r>
            <a:r>
              <a:rPr lang="zh-CN" altLang="en-US" sz="6000" dirty="0"/>
              <a:t> </a:t>
            </a:r>
            <a:r>
              <a:rPr lang="en-US" altLang="zh-CN" sz="6000" dirty="0" err="1"/>
              <a:t>PeVatron</a:t>
            </a:r>
            <a:r>
              <a:rPr lang="zh-CN" altLang="en-US" sz="6000" dirty="0"/>
              <a:t> </a:t>
            </a:r>
            <a:r>
              <a:rPr lang="en-US" altLang="zh-CN" sz="6000" dirty="0"/>
              <a:t>research</a:t>
            </a: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altLang="zh-CN" dirty="0"/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zh-CN" altLang="en-US" sz="5000" b="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+mn-lt"/>
              <a:ea typeface="+mn-ea"/>
              <a:cs typeface="+mn-cs"/>
              <a:sym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405485971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6AAE1-12BD-476E-AFD2-3C8DBF880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5176"/>
            <a:ext cx="25145999" cy="1319224"/>
          </a:xfrm>
        </p:spPr>
        <p:txBody>
          <a:bodyPr>
            <a:noAutofit/>
          </a:bodyPr>
          <a:lstStyle/>
          <a:p>
            <a:r>
              <a:rPr lang="en-US" altLang="zh-CN" sz="7200" b="0" dirty="0">
                <a:solidFill>
                  <a:schemeClr val="tx1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LACT first telescope and KM2A coincident events </a:t>
            </a:r>
            <a:endParaRPr lang="zh-CN" altLang="en-US" sz="7200" b="0" dirty="0">
              <a:solidFill>
                <a:schemeClr val="tx1">
                  <a:lumMod val="50000"/>
                </a:scheme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F7270F-9DE2-4B11-B591-C732E79410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4"/>
          <a:stretch/>
        </p:blipFill>
        <p:spPr>
          <a:xfrm>
            <a:off x="4271855" y="3878527"/>
            <a:ext cx="12066840" cy="94978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F59FED-43EB-4A5D-990A-8A59CBA44D97}"/>
              </a:ext>
            </a:extLst>
          </p:cNvPr>
          <p:cNvSpPr txBox="1"/>
          <p:nvPr/>
        </p:nvSpPr>
        <p:spPr>
          <a:xfrm>
            <a:off x="6043055" y="12415743"/>
            <a:ext cx="89579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Shower core location distribution</a:t>
            </a:r>
            <a:endParaRPr lang="zh-CN" alt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FBFBF31-CBAC-4F46-BED1-A257928389A2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10358550" y="5717061"/>
            <a:ext cx="5980145" cy="3110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C5D9D69-62A8-418D-AEAC-774A27D0C4F7}"/>
              </a:ext>
            </a:extLst>
          </p:cNvPr>
          <p:cNvSpPr txBox="1"/>
          <p:nvPr/>
        </p:nvSpPr>
        <p:spPr>
          <a:xfrm>
            <a:off x="16338695" y="5363118"/>
            <a:ext cx="53782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LACT first telescope </a:t>
            </a:r>
            <a:endParaRPr lang="zh-CN" altLang="en-US" sz="40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015C3E-19DA-4FC7-B9D9-8388290B2676}"/>
              </a:ext>
            </a:extLst>
          </p:cNvPr>
          <p:cNvSpPr txBox="1"/>
          <p:nvPr/>
        </p:nvSpPr>
        <p:spPr>
          <a:xfrm>
            <a:off x="3332444" y="2069743"/>
            <a:ext cx="19927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About 20,000 coincident events were recorded on January 26, 2026. 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altLang="zh-CN" sz="4800" dirty="0">
                <a:latin typeface="Gill Sans" panose="020B0502020104020203" pitchFamily="34" charset="-79"/>
                <a:cs typeface="Gill Sans" panose="020B0502020104020203" pitchFamily="34" charset="-79"/>
              </a:rPr>
              <a:t>Continued data collection and in-depth analysis are underway.</a:t>
            </a:r>
            <a:endParaRPr lang="zh-CN" altLang="en-US" sz="4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6BD5EF8F-DA7C-BCDF-26AA-006BC97E6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432B896-EBD3-80B7-F63B-A3E7FD384F58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61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7210108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5A55F-DC88-C173-488B-8C41F2D04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MERA">
            <a:extLst>
              <a:ext uri="{FF2B5EF4-FFF2-40B4-BE49-F238E27FC236}">
                <a16:creationId xmlns:a16="http://schemas.microsoft.com/office/drawing/2014/main" id="{A915D5FF-A1A2-222D-7C76-A2B04139CA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6600" b="1" dirty="0" err="1"/>
              <a:t>OptimIzation</a:t>
            </a:r>
            <a:r>
              <a:rPr lang="zh-CN" altLang="en-US" sz="6600" b="1" dirty="0"/>
              <a:t> </a:t>
            </a:r>
            <a:r>
              <a:rPr lang="en-US" altLang="zh-CN" sz="6600" b="1" dirty="0"/>
              <a:t>of</a:t>
            </a:r>
            <a:r>
              <a:rPr lang="zh-CN" altLang="en-US" sz="6600" b="1" dirty="0"/>
              <a:t> </a:t>
            </a:r>
            <a:r>
              <a:rPr lang="en-US" altLang="zh-CN" sz="6600" b="1" dirty="0"/>
              <a:t>PSF</a:t>
            </a:r>
            <a:endParaRPr sz="6600" b="1" dirty="0"/>
          </a:p>
        </p:txBody>
      </p:sp>
      <p:cxnSp>
        <p:nvCxnSpPr>
          <p:cNvPr id="23" name="Straight Connector 2">
            <a:extLst>
              <a:ext uri="{FF2B5EF4-FFF2-40B4-BE49-F238E27FC236}">
                <a16:creationId xmlns:a16="http://schemas.microsoft.com/office/drawing/2014/main" id="{7B4143F4-80B1-107F-9E34-0CE430D9837D}"/>
              </a:ext>
            </a:extLst>
          </p:cNvPr>
          <p:cNvCxnSpPr>
            <a:cxnSpLocks/>
          </p:cNvCxnSpPr>
          <p:nvPr/>
        </p:nvCxnSpPr>
        <p:spPr>
          <a:xfrm>
            <a:off x="20746894" y="8393055"/>
            <a:ext cx="3156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7B112333-3E0C-6E29-1C6D-F118A3223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06" y="3333566"/>
            <a:ext cx="11074483" cy="65294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070EEB8-D289-13BF-8E66-A209FC924A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235" y="2279433"/>
            <a:ext cx="10638559" cy="863773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9923DEA-B744-C454-4CD4-2E1CD0863136}"/>
              </a:ext>
            </a:extLst>
          </p:cNvPr>
          <p:cNvSpPr txBox="1"/>
          <p:nvPr/>
        </p:nvSpPr>
        <p:spPr>
          <a:xfrm>
            <a:off x="666750" y="11330551"/>
            <a:ext cx="22832291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685800" marR="0" indent="-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Unavoidable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downgrade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of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lang="en-US" altLang="zh-CN" dirty="0"/>
              <a:t>angular</a:t>
            </a:r>
            <a:r>
              <a:rPr lang="zh-CN" altLang="en-US" dirty="0"/>
              <a:t> </a:t>
            </a:r>
            <a:r>
              <a:rPr lang="en-US" altLang="zh-CN" dirty="0"/>
              <a:t>resolution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Large</a:t>
            </a:r>
            <a:r>
              <a:rPr lang="zh-CN" altLang="en-US" dirty="0"/>
              <a:t> </a:t>
            </a:r>
            <a:r>
              <a:rPr lang="en-US" altLang="zh-CN" dirty="0"/>
              <a:t>offset</a:t>
            </a:r>
            <a:r>
              <a:rPr lang="zh-CN" altLang="en-US" dirty="0"/>
              <a:t> </a:t>
            </a:r>
            <a:r>
              <a:rPr lang="en-US" altLang="zh-CN" dirty="0"/>
              <a:t>due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DC</a:t>
            </a:r>
            <a:r>
              <a:rPr lang="zh-CN" altLang="en-US" dirty="0"/>
              <a:t> </a:t>
            </a:r>
            <a:r>
              <a:rPr lang="en-US" altLang="zh-CN" dirty="0"/>
              <a:t>type</a:t>
            </a:r>
            <a:r>
              <a:rPr lang="zh-CN" altLang="en-US" dirty="0"/>
              <a:t> </a:t>
            </a:r>
            <a:r>
              <a:rPr lang="en-US" altLang="zh-CN" dirty="0"/>
              <a:t>optical</a:t>
            </a:r>
          </a:p>
          <a:p>
            <a:pPr marL="685800" marR="0" indent="-6858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Using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likelihood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lang="en-US" altLang="zh-CN" dirty="0"/>
              <a:t>method</a:t>
            </a:r>
            <a:r>
              <a:rPr lang="zh-CN" altLang="en-US" dirty="0"/>
              <a:t> </a:t>
            </a:r>
            <a:r>
              <a:rPr lang="en-US" altLang="zh-CN" dirty="0"/>
              <a:t>(</a:t>
            </a:r>
            <a:r>
              <a:rPr lang="en-US" altLang="zh-CN" dirty="0" err="1"/>
              <a:t>freePact</a:t>
            </a:r>
            <a:r>
              <a:rPr lang="zh-CN" altLang="en-US" dirty="0"/>
              <a:t> </a:t>
            </a:r>
            <a:r>
              <a:rPr lang="en-US" altLang="zh-CN" dirty="0"/>
              <a:t>framework)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improve</a:t>
            </a:r>
            <a:r>
              <a:rPr lang="zh-CN" altLang="en-US" dirty="0"/>
              <a:t> 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1526368-4120-CBCA-C839-FE40210F3DF5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62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83788629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72E7220-B581-4855-0700-F50D45ACD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MERA">
            <a:extLst>
              <a:ext uri="{FF2B5EF4-FFF2-40B4-BE49-F238E27FC236}">
                <a16:creationId xmlns:a16="http://schemas.microsoft.com/office/drawing/2014/main" id="{74865EB3-21B7-AF0D-9292-2DA15C8444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6600" dirty="0"/>
              <a:t>OBSERVATION</a:t>
            </a:r>
            <a:r>
              <a:rPr lang="zh-CN" altLang="en-US" sz="6600" dirty="0"/>
              <a:t> </a:t>
            </a:r>
            <a:r>
              <a:rPr lang="en-US" altLang="zh-CN" sz="6600" dirty="0"/>
              <a:t>MODE</a:t>
            </a:r>
            <a:endParaRPr sz="6600" dirty="0"/>
          </a:p>
        </p:txBody>
      </p:sp>
      <p:grpSp>
        <p:nvGrpSpPr>
          <p:cNvPr id="2" name="Group 35">
            <a:extLst>
              <a:ext uri="{FF2B5EF4-FFF2-40B4-BE49-F238E27FC236}">
                <a16:creationId xmlns:a16="http://schemas.microsoft.com/office/drawing/2014/main" id="{3B551329-79DB-881A-ED25-FC3972DDD963}"/>
              </a:ext>
            </a:extLst>
          </p:cNvPr>
          <p:cNvGrpSpPr/>
          <p:nvPr/>
        </p:nvGrpSpPr>
        <p:grpSpPr>
          <a:xfrm>
            <a:off x="8478982" y="2273734"/>
            <a:ext cx="5894266" cy="5557946"/>
            <a:chOff x="1085891" y="2603598"/>
            <a:chExt cx="4037543" cy="3954255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0DE92632-94A7-D76C-CB17-A95C6A0729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231" r="8466" b="-328"/>
            <a:stretch/>
          </p:blipFill>
          <p:spPr>
            <a:xfrm>
              <a:off x="1085891" y="2603598"/>
              <a:ext cx="4037543" cy="3954255"/>
            </a:xfrm>
            <a:prstGeom prst="rect">
              <a:avLst/>
            </a:prstGeom>
          </p:spPr>
        </p:pic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1188179-23F7-E2D7-9A29-806FAF757F56}"/>
                </a:ext>
              </a:extLst>
            </p:cNvPr>
            <p:cNvSpPr txBox="1"/>
            <p:nvPr/>
          </p:nvSpPr>
          <p:spPr>
            <a:xfrm>
              <a:off x="2163848" y="3441216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1</a:t>
              </a:r>
              <a:endParaRPr lang="zh-CN" altLang="en-US" sz="1400" b="1" dirty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1C7AE1B5-B38B-CCA3-D02D-0571BE854292}"/>
                </a:ext>
              </a:extLst>
            </p:cNvPr>
            <p:cNvSpPr txBox="1"/>
            <p:nvPr/>
          </p:nvSpPr>
          <p:spPr>
            <a:xfrm>
              <a:off x="3330735" y="3523814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2</a:t>
              </a:r>
              <a:endParaRPr lang="zh-CN" altLang="en-US" sz="1400" b="1" dirty="0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3DF9D8B-8507-495A-2BBF-E1557264CD12}"/>
                </a:ext>
              </a:extLst>
            </p:cNvPr>
            <p:cNvSpPr txBox="1"/>
            <p:nvPr/>
          </p:nvSpPr>
          <p:spPr>
            <a:xfrm>
              <a:off x="4389565" y="3731439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3</a:t>
              </a:r>
              <a:endParaRPr lang="zh-CN" altLang="en-US" sz="1400" b="1" dirty="0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179BF307-481F-5C08-E62A-C346D4E447E3}"/>
                </a:ext>
              </a:extLst>
            </p:cNvPr>
            <p:cNvSpPr txBox="1"/>
            <p:nvPr/>
          </p:nvSpPr>
          <p:spPr>
            <a:xfrm>
              <a:off x="2021822" y="4375394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4</a:t>
              </a:r>
              <a:endParaRPr lang="zh-CN" altLang="en-US" sz="1400" b="1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73F7FD6-FCC6-9AE2-FF14-AEBCBCFAFD3B}"/>
                </a:ext>
              </a:extLst>
            </p:cNvPr>
            <p:cNvSpPr txBox="1"/>
            <p:nvPr/>
          </p:nvSpPr>
          <p:spPr>
            <a:xfrm>
              <a:off x="2976596" y="4738858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5</a:t>
              </a:r>
              <a:endParaRPr lang="zh-CN" altLang="en-US" sz="1400" b="1" dirty="0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93793A8C-33B1-27AD-B72C-4879CAED9643}"/>
                </a:ext>
              </a:extLst>
            </p:cNvPr>
            <p:cNvSpPr txBox="1"/>
            <p:nvPr/>
          </p:nvSpPr>
          <p:spPr>
            <a:xfrm>
              <a:off x="3840754" y="4419856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6</a:t>
              </a:r>
              <a:endParaRPr lang="zh-CN" altLang="en-US" sz="1400" b="1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8458F7A-E243-799D-834B-861A29B80784}"/>
                </a:ext>
              </a:extLst>
            </p:cNvPr>
            <p:cNvSpPr txBox="1"/>
            <p:nvPr/>
          </p:nvSpPr>
          <p:spPr>
            <a:xfrm>
              <a:off x="2692544" y="5648355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7</a:t>
              </a:r>
              <a:endParaRPr lang="zh-CN" altLang="en-US" sz="1400" b="1" dirty="0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ADA5442-FCA1-2F35-D5E4-02F9A69F7CD7}"/>
                </a:ext>
              </a:extLst>
            </p:cNvPr>
            <p:cNvSpPr txBox="1"/>
            <p:nvPr/>
          </p:nvSpPr>
          <p:spPr>
            <a:xfrm>
              <a:off x="3957911" y="5198526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b="1" dirty="0"/>
                <a:t>8</a:t>
              </a:r>
              <a:endParaRPr lang="zh-CN" altLang="en-US" sz="1400" b="1" dirty="0"/>
            </a:p>
          </p:txBody>
        </p:sp>
        <p:cxnSp>
          <p:nvCxnSpPr>
            <p:cNvPr id="15" name="Straight Connector 2">
              <a:extLst>
                <a:ext uri="{FF2B5EF4-FFF2-40B4-BE49-F238E27FC236}">
                  <a16:creationId xmlns:a16="http://schemas.microsoft.com/office/drawing/2014/main" id="{2D8D1440-AB12-798F-3987-BE261AF7A91C}"/>
                </a:ext>
              </a:extLst>
            </p:cNvPr>
            <p:cNvCxnSpPr>
              <a:cxnSpLocks/>
            </p:cNvCxnSpPr>
            <p:nvPr/>
          </p:nvCxnSpPr>
          <p:spPr>
            <a:xfrm>
              <a:off x="2121966" y="3731439"/>
              <a:ext cx="0" cy="23652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4D104E-6DDD-6C3A-3D5E-CD0348F79B53}"/>
                </a:ext>
              </a:extLst>
            </p:cNvPr>
            <p:cNvSpPr txBox="1"/>
            <p:nvPr/>
          </p:nvSpPr>
          <p:spPr>
            <a:xfrm>
              <a:off x="1830107" y="3938503"/>
              <a:ext cx="907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/>
                <a:t>120-200m</a:t>
              </a:r>
              <a:endParaRPr lang="zh-CN" altLang="en-US" sz="1200" b="1" dirty="0"/>
            </a:p>
          </p:txBody>
        </p:sp>
        <p:cxnSp>
          <p:nvCxnSpPr>
            <p:cNvPr id="17" name="Straight Connector 20">
              <a:extLst>
                <a:ext uri="{FF2B5EF4-FFF2-40B4-BE49-F238E27FC236}">
                  <a16:creationId xmlns:a16="http://schemas.microsoft.com/office/drawing/2014/main" id="{088923C0-CCC0-3E94-F066-28099972A386}"/>
                </a:ext>
              </a:extLst>
            </p:cNvPr>
            <p:cNvCxnSpPr>
              <a:cxnSpLocks/>
            </p:cNvCxnSpPr>
            <p:nvPr/>
          </p:nvCxnSpPr>
          <p:spPr>
            <a:xfrm>
              <a:off x="2474657" y="3811419"/>
              <a:ext cx="0" cy="18446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27">
              <a:extLst>
                <a:ext uri="{FF2B5EF4-FFF2-40B4-BE49-F238E27FC236}">
                  <a16:creationId xmlns:a16="http://schemas.microsoft.com/office/drawing/2014/main" id="{DEC445C9-FE3E-42B3-169A-B1199FD4627A}"/>
                </a:ext>
              </a:extLst>
            </p:cNvPr>
            <p:cNvCxnSpPr>
              <a:cxnSpLocks/>
            </p:cNvCxnSpPr>
            <p:nvPr/>
          </p:nvCxnSpPr>
          <p:spPr>
            <a:xfrm>
              <a:off x="2118669" y="3924543"/>
              <a:ext cx="336211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29">
              <a:extLst>
                <a:ext uri="{FF2B5EF4-FFF2-40B4-BE49-F238E27FC236}">
                  <a16:creationId xmlns:a16="http://schemas.microsoft.com/office/drawing/2014/main" id="{C995633D-1D43-223D-AC84-221C50C70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34570" y="5352415"/>
              <a:ext cx="1265367" cy="44982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32">
              <a:extLst>
                <a:ext uri="{FF2B5EF4-FFF2-40B4-BE49-F238E27FC236}">
                  <a16:creationId xmlns:a16="http://schemas.microsoft.com/office/drawing/2014/main" id="{DA978BF7-7847-65A8-DFF9-3C1B4D055C3A}"/>
                </a:ext>
              </a:extLst>
            </p:cNvPr>
            <p:cNvSpPr txBox="1"/>
            <p:nvPr/>
          </p:nvSpPr>
          <p:spPr>
            <a:xfrm rot="20540125">
              <a:off x="3013443" y="5285941"/>
              <a:ext cx="907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/>
                <a:t>350-450m</a:t>
              </a:r>
              <a:endParaRPr lang="zh-CN" altLang="en-US" sz="1200" b="1" dirty="0"/>
            </a:p>
          </p:txBody>
        </p:sp>
      </p:grpSp>
      <p:pic>
        <p:nvPicPr>
          <p:cNvPr id="24" name="Picture 36">
            <a:extLst>
              <a:ext uri="{FF2B5EF4-FFF2-40B4-BE49-F238E27FC236}">
                <a16:creationId xmlns:a16="http://schemas.microsoft.com/office/drawing/2014/main" id="{11BCF1D3-8D42-2241-B4FE-09BA7396B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763" y="7922354"/>
            <a:ext cx="7301126" cy="5280866"/>
          </a:xfrm>
          <a:prstGeom prst="rect">
            <a:avLst/>
          </a:prstGeom>
        </p:spPr>
      </p:pic>
      <p:grpSp>
        <p:nvGrpSpPr>
          <p:cNvPr id="25" name="Group 13">
            <a:extLst>
              <a:ext uri="{FF2B5EF4-FFF2-40B4-BE49-F238E27FC236}">
                <a16:creationId xmlns:a16="http://schemas.microsoft.com/office/drawing/2014/main" id="{49595584-66A4-F8E8-CDF7-4AB5C827444C}"/>
              </a:ext>
            </a:extLst>
          </p:cNvPr>
          <p:cNvGrpSpPr/>
          <p:nvPr/>
        </p:nvGrpSpPr>
        <p:grpSpPr>
          <a:xfrm>
            <a:off x="14804336" y="2273734"/>
            <a:ext cx="8388173" cy="5193604"/>
            <a:chOff x="7031975" y="146585"/>
            <a:chExt cx="4624662" cy="3193985"/>
          </a:xfrm>
        </p:grpSpPr>
        <p:pic>
          <p:nvPicPr>
            <p:cNvPr id="26" name="Picture 38">
              <a:extLst>
                <a:ext uri="{FF2B5EF4-FFF2-40B4-BE49-F238E27FC236}">
                  <a16:creationId xmlns:a16="http://schemas.microsoft.com/office/drawing/2014/main" id="{4578851C-6FF3-BA29-B144-CD63D83A9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31975" y="146585"/>
              <a:ext cx="4624662" cy="3193985"/>
            </a:xfrm>
            <a:prstGeom prst="rect">
              <a:avLst/>
            </a:prstGeom>
          </p:spPr>
        </p:pic>
        <p:cxnSp>
          <p:nvCxnSpPr>
            <p:cNvPr id="27" name="Straight Connector 34">
              <a:extLst>
                <a:ext uri="{FF2B5EF4-FFF2-40B4-BE49-F238E27FC236}">
                  <a16:creationId xmlns:a16="http://schemas.microsoft.com/office/drawing/2014/main" id="{60AA9958-916B-99AA-DF3E-F6C38CC4E6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33375" y="264295"/>
              <a:ext cx="0" cy="27700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14">
            <a:extLst>
              <a:ext uri="{FF2B5EF4-FFF2-40B4-BE49-F238E27FC236}">
                <a16:creationId xmlns:a16="http://schemas.microsoft.com/office/drawing/2014/main" id="{124DF65A-A3B8-E872-6E7E-6EDEE288CD47}"/>
              </a:ext>
            </a:extLst>
          </p:cNvPr>
          <p:cNvGrpSpPr/>
          <p:nvPr/>
        </p:nvGrpSpPr>
        <p:grpSpPr>
          <a:xfrm>
            <a:off x="12326029" y="7467339"/>
            <a:ext cx="11921847" cy="5386196"/>
            <a:chOff x="7716257" y="3270233"/>
            <a:chExt cx="5425486" cy="3679887"/>
          </a:xfrm>
        </p:grpSpPr>
        <p:pic>
          <p:nvPicPr>
            <p:cNvPr id="29" name="Picture 37">
              <a:extLst>
                <a:ext uri="{FF2B5EF4-FFF2-40B4-BE49-F238E27FC236}">
                  <a16:creationId xmlns:a16="http://schemas.microsoft.com/office/drawing/2014/main" id="{58500B15-0CF7-2DD0-0D19-5C8503C0C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70765" y="3612285"/>
              <a:ext cx="4370978" cy="3337835"/>
            </a:xfrm>
            <a:prstGeom prst="rect">
              <a:avLst/>
            </a:prstGeom>
          </p:spPr>
        </p:pic>
        <p:cxnSp>
          <p:nvCxnSpPr>
            <p:cNvPr id="30" name="Straight Connector 3">
              <a:extLst>
                <a:ext uri="{FF2B5EF4-FFF2-40B4-BE49-F238E27FC236}">
                  <a16:creationId xmlns:a16="http://schemas.microsoft.com/office/drawing/2014/main" id="{E2D14D3C-CF5F-2A6C-FCFE-2948C150FD86}"/>
                </a:ext>
              </a:extLst>
            </p:cNvPr>
            <p:cNvCxnSpPr>
              <a:cxnSpLocks/>
            </p:cNvCxnSpPr>
            <p:nvPr/>
          </p:nvCxnSpPr>
          <p:spPr>
            <a:xfrm>
              <a:off x="7716257" y="4473327"/>
              <a:ext cx="3968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16">
              <a:extLst>
                <a:ext uri="{FF2B5EF4-FFF2-40B4-BE49-F238E27FC236}">
                  <a16:creationId xmlns:a16="http://schemas.microsoft.com/office/drawing/2014/main" id="{F5426ECA-C39B-98C5-00D1-FAA1C83F991D}"/>
                </a:ext>
              </a:extLst>
            </p:cNvPr>
            <p:cNvSpPr txBox="1"/>
            <p:nvPr/>
          </p:nvSpPr>
          <p:spPr>
            <a:xfrm>
              <a:off x="10738960" y="3918639"/>
              <a:ext cx="999486" cy="3842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/>
                <a:t>1.6 km</a:t>
              </a:r>
              <a:r>
                <a:rPr lang="en-US" altLang="zh-CN" b="1" baseline="30000" dirty="0"/>
                <a:t>2</a:t>
              </a:r>
              <a:endParaRPr lang="zh-CN" altLang="en-US" b="1" baseline="30000" dirty="0"/>
            </a:p>
          </p:txBody>
        </p:sp>
        <p:cxnSp>
          <p:nvCxnSpPr>
            <p:cNvPr id="32" name="Straight Connector 25">
              <a:extLst>
                <a:ext uri="{FF2B5EF4-FFF2-40B4-BE49-F238E27FC236}">
                  <a16:creationId xmlns:a16="http://schemas.microsoft.com/office/drawing/2014/main" id="{E45EF10E-EE09-F400-AE37-EBACD9536A3E}"/>
                </a:ext>
              </a:extLst>
            </p:cNvPr>
            <p:cNvCxnSpPr>
              <a:cxnSpLocks/>
            </p:cNvCxnSpPr>
            <p:nvPr/>
          </p:nvCxnSpPr>
          <p:spPr>
            <a:xfrm>
              <a:off x="7716257" y="4814191"/>
              <a:ext cx="39683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26">
              <a:extLst>
                <a:ext uri="{FF2B5EF4-FFF2-40B4-BE49-F238E27FC236}">
                  <a16:creationId xmlns:a16="http://schemas.microsoft.com/office/drawing/2014/main" id="{D399B62C-B254-73B8-4C5A-76C034EA58CE}"/>
                </a:ext>
              </a:extLst>
            </p:cNvPr>
            <p:cNvSpPr txBox="1"/>
            <p:nvPr/>
          </p:nvSpPr>
          <p:spPr>
            <a:xfrm>
              <a:off x="10153967" y="3270233"/>
              <a:ext cx="1751993" cy="3671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" panose="020B0502020104020203" pitchFamily="34" charset="-79"/>
                  <a:ea typeface="等线" panose="02010600030101010101" pitchFamily="2" charset="-122"/>
                  <a:cs typeface="Gill Sans" panose="020B0502020104020203" pitchFamily="34" charset="-79"/>
                </a:rPr>
                <a:t>Sensitivity of </a:t>
              </a:r>
              <a:r>
                <a:rPr lang="en-US" altLang="zh-CN" sz="2800" dirty="0">
                  <a:solidFill>
                    <a:prstClr val="black"/>
                  </a:solidFill>
                  <a:latin typeface="Gill Sans" panose="020B0502020104020203" pitchFamily="34" charset="-79"/>
                  <a:ea typeface="等线" panose="02010600030101010101" pitchFamily="2" charset="-122"/>
                  <a:cs typeface="Gill Sans" panose="020B0502020104020203" pitchFamily="34" charset="-79"/>
                </a:rPr>
                <a:t>point</a:t>
              </a:r>
              <a:r>
                <a:rPr kumimoji="0" lang="en-US" altLang="zh-CN" sz="28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" panose="020B0502020104020203" pitchFamily="34" charset="-79"/>
                  <a:ea typeface="等线" panose="02010600030101010101" pitchFamily="2" charset="-122"/>
                  <a:cs typeface="Gill Sans" panose="020B0502020104020203" pitchFamily="34" charset="-79"/>
                </a:rPr>
                <a:t> source</a:t>
              </a:r>
              <a:endParaRPr kumimoji="0" lang="zh-CN" altLang="en-US" sz="2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panose="020B0502020104020203" pitchFamily="34" charset="-79"/>
                <a:ea typeface="等线" panose="02010600030101010101" pitchFamily="2" charset="-122"/>
                <a:cs typeface="Gill Sans" panose="020B0502020104020203" pitchFamily="34" charset="-79"/>
              </a:endParaRPr>
            </a:p>
          </p:txBody>
        </p: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4B63CAF5-F64B-2BFB-8116-E32ABF0C2418}"/>
              </a:ext>
            </a:extLst>
          </p:cNvPr>
          <p:cNvSpPr txBox="1"/>
          <p:nvPr/>
        </p:nvSpPr>
        <p:spPr>
          <a:xfrm>
            <a:off x="169247" y="2404960"/>
            <a:ext cx="7301126" cy="6169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4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(zenith&lt;50°) observations for lower energy thresholds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4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Collection area:</a:t>
            </a:r>
            <a:r>
              <a:rPr lang="zh-CN" altLang="en-US" sz="44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4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 km² @ 10TeV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4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Angular resolution: </a:t>
            </a:r>
            <a:br>
              <a:rPr lang="en-US" altLang="zh-CN" sz="44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altLang="zh-CN" sz="44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&lt;0.06° @ &gt;1TeV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4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Threshold Energy:</a:t>
            </a:r>
            <a:r>
              <a:rPr lang="zh-CN" altLang="en-US" sz="44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4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~200GeV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7418B87C-7C48-69EC-6F62-397A14F78E32}"/>
              </a:ext>
            </a:extLst>
          </p:cNvPr>
          <p:cNvSpPr txBox="1"/>
          <p:nvPr/>
        </p:nvSpPr>
        <p:spPr>
          <a:xfrm>
            <a:off x="328988" y="10729877"/>
            <a:ext cx="6838034" cy="2123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4400" dirty="0">
                <a:solidFill>
                  <a:srgbClr val="5D5D5D"/>
                </a:solidFill>
                <a:latin typeface="+mn-ea"/>
              </a:rPr>
              <a:t>Zhang</a:t>
            </a:r>
            <a:r>
              <a:rPr lang="zh-CN" altLang="en-US" sz="4400" dirty="0">
                <a:solidFill>
                  <a:srgbClr val="5D5D5D"/>
                </a:solidFill>
                <a:latin typeface="+mn-ea"/>
              </a:rPr>
              <a:t> </a:t>
            </a:r>
            <a:r>
              <a:rPr lang="en-US" altLang="zh-CN" sz="4400" dirty="0" err="1">
                <a:solidFill>
                  <a:srgbClr val="5D5D5D"/>
                </a:solidFill>
                <a:latin typeface="+mn-ea"/>
              </a:rPr>
              <a:t>et.al</a:t>
            </a:r>
            <a:r>
              <a:rPr lang="en-US" altLang="zh-CN" sz="4400" dirty="0">
                <a:solidFill>
                  <a:srgbClr val="5D5D5D"/>
                </a:solidFill>
                <a:latin typeface="+mn-ea"/>
              </a:rPr>
              <a:t>.</a:t>
            </a:r>
          </a:p>
          <a:p>
            <a:r>
              <a:rPr lang="en-US" altLang="zh-CN" sz="4400" b="0" i="0" dirty="0">
                <a:solidFill>
                  <a:srgbClr val="5D5D5D"/>
                </a:solidFill>
                <a:effectLst/>
                <a:latin typeface="+mn-ea"/>
              </a:rPr>
              <a:t>Chinese Physics C, </a:t>
            </a:r>
          </a:p>
          <a:p>
            <a:r>
              <a:rPr lang="en-US" altLang="zh-CN" sz="4400" b="0" i="0" dirty="0">
                <a:solidFill>
                  <a:srgbClr val="5D5D5D"/>
                </a:solidFill>
                <a:effectLst/>
                <a:latin typeface="+mn-ea"/>
              </a:rPr>
              <a:t>49, 3,035001</a:t>
            </a:r>
            <a:endParaRPr lang="zh-CN" altLang="en-US" sz="4400" dirty="0">
              <a:latin typeface="+mn-ea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E63FC12-D08D-2EA2-6CC7-DD30DA109402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63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26190291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1D953C8-0683-4D2D-1A12-18FA4325C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MERA">
            <a:extLst>
              <a:ext uri="{FF2B5EF4-FFF2-40B4-BE49-F238E27FC236}">
                <a16:creationId xmlns:a16="http://schemas.microsoft.com/office/drawing/2014/main" id="{74CA1E69-145F-9C81-3ED1-B247C5C567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6600" dirty="0"/>
              <a:t>OBSERVATION</a:t>
            </a:r>
            <a:r>
              <a:rPr lang="zh-CN" altLang="en-US" sz="6600" dirty="0"/>
              <a:t> </a:t>
            </a:r>
            <a:r>
              <a:rPr lang="en-US" altLang="zh-CN" sz="6600" dirty="0"/>
              <a:t>MODE</a:t>
            </a:r>
            <a:r>
              <a:rPr lang="zh-CN" altLang="en-US" sz="6600" dirty="0"/>
              <a:t> </a:t>
            </a:r>
            <a:r>
              <a:rPr lang="en-US" altLang="zh-CN" sz="6600" b="1" dirty="0"/>
              <a:t>(large</a:t>
            </a:r>
            <a:r>
              <a:rPr lang="zh-CN" altLang="en-US" sz="6600" b="1" dirty="0"/>
              <a:t> </a:t>
            </a:r>
            <a:r>
              <a:rPr lang="en-US" altLang="zh-CN" sz="6600" b="1" dirty="0"/>
              <a:t>zenith</a:t>
            </a:r>
            <a:r>
              <a:rPr lang="zh-CN" altLang="en-US" sz="6600" b="1" dirty="0"/>
              <a:t> </a:t>
            </a:r>
            <a:r>
              <a:rPr lang="en-US" altLang="zh-CN" sz="6600" b="1" dirty="0"/>
              <a:t>angle)</a:t>
            </a:r>
            <a:endParaRPr sz="6600" b="1" dirty="0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F66B4D7A-1D83-DD58-2EF8-A9B68A260032}"/>
              </a:ext>
            </a:extLst>
          </p:cNvPr>
          <p:cNvSpPr txBox="1"/>
          <p:nvPr/>
        </p:nvSpPr>
        <p:spPr>
          <a:xfrm>
            <a:off x="167618" y="2189563"/>
            <a:ext cx="7301126" cy="95460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(zenith&gt;50°) observations for high energy</a:t>
            </a:r>
            <a:r>
              <a:rPr lang="zh-CN" altLang="en-US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band.</a:t>
            </a:r>
            <a:r>
              <a:rPr lang="zh-CN" altLang="en-US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endParaRPr lang="en-US" altLang="zh-CN" sz="4000" dirty="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Collection area:</a:t>
            </a:r>
            <a:r>
              <a:rPr lang="zh-CN" altLang="en-US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3</a:t>
            </a:r>
            <a:r>
              <a:rPr lang="en-US" altLang="zh-CN" sz="40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km² @ 10TeV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Angular resolution: </a:t>
            </a:r>
            <a:b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&lt;0.06° @ &gt;1TeV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0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Threshold Energy:</a:t>
            </a:r>
            <a:r>
              <a:rPr lang="zh-CN" altLang="en-US" sz="40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~</a:t>
            </a: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</a:t>
            </a:r>
            <a:r>
              <a:rPr lang="zh-CN" altLang="en-US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altLang="zh-CN" sz="400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</a:t>
            </a:r>
            <a:r>
              <a:rPr lang="en-US" altLang="zh-CN" sz="40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eV</a:t>
            </a:r>
          </a:p>
          <a:p>
            <a:pPr marL="571500" indent="-57150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 sz="4000" u="none" strike="noStrike" baseline="0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8 telescopes: LACT has four sets of eight telescopes that can simultaneously observe four UHE sources</a:t>
            </a:r>
          </a:p>
          <a:p>
            <a:pPr algn="l">
              <a:lnSpc>
                <a:spcPct val="130000"/>
              </a:lnSpc>
            </a:pPr>
            <a:endParaRPr lang="en-US" altLang="zh-CN" sz="3600" u="none" strike="noStrike" baseline="0" dirty="0">
              <a:solidFill>
                <a:srgbClr val="000000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6695C30C-8318-4BFD-C0FD-E2E96C6AC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105" y="2117147"/>
            <a:ext cx="5877168" cy="5594833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28EBD71D-8E5A-C9C1-CE7C-2BC95DDD3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6404" y="2189563"/>
            <a:ext cx="7924432" cy="5275465"/>
          </a:xfrm>
          <a:prstGeom prst="rect">
            <a:avLst/>
          </a:prstGeom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F1EEAB4D-E74E-0DB3-4844-553F28FA2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666" y="8010880"/>
            <a:ext cx="8476989" cy="5275465"/>
          </a:xfrm>
          <a:prstGeom prst="rect">
            <a:avLst/>
          </a:prstGeom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AF506967-D5FE-0301-E938-FA3E13E58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11973" y="8010880"/>
            <a:ext cx="8297646" cy="5275465"/>
          </a:xfrm>
          <a:prstGeom prst="rect">
            <a:avLst/>
          </a:prstGeom>
        </p:spPr>
      </p:pic>
      <p:cxnSp>
        <p:nvCxnSpPr>
          <p:cNvPr id="23" name="Straight Connector 2">
            <a:extLst>
              <a:ext uri="{FF2B5EF4-FFF2-40B4-BE49-F238E27FC236}">
                <a16:creationId xmlns:a16="http://schemas.microsoft.com/office/drawing/2014/main" id="{38BE53B2-6102-E585-D3D5-BCABC8C82DB0}"/>
              </a:ext>
            </a:extLst>
          </p:cNvPr>
          <p:cNvCxnSpPr>
            <a:cxnSpLocks/>
          </p:cNvCxnSpPr>
          <p:nvPr/>
        </p:nvCxnSpPr>
        <p:spPr>
          <a:xfrm>
            <a:off x="20746894" y="8393055"/>
            <a:ext cx="3156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9">
            <a:extLst>
              <a:ext uri="{FF2B5EF4-FFF2-40B4-BE49-F238E27FC236}">
                <a16:creationId xmlns:a16="http://schemas.microsoft.com/office/drawing/2014/main" id="{2714FEE0-7D18-CB79-2C0D-D1087F2C4216}"/>
              </a:ext>
            </a:extLst>
          </p:cNvPr>
          <p:cNvSpPr txBox="1"/>
          <p:nvPr/>
        </p:nvSpPr>
        <p:spPr>
          <a:xfrm>
            <a:off x="20746894" y="8368891"/>
            <a:ext cx="30352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3 km</a:t>
            </a:r>
            <a:r>
              <a:rPr lang="en-US" altLang="zh-CN" b="1" baseline="30000" dirty="0"/>
              <a:t>2</a:t>
            </a:r>
            <a:endParaRPr lang="zh-CN" altLang="en-US" b="1" baseline="30000" dirty="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668DCDC-FA9B-88E3-9712-1B1C6C602280}"/>
              </a:ext>
            </a:extLst>
          </p:cNvPr>
          <p:cNvSpPr txBox="1"/>
          <p:nvPr/>
        </p:nvSpPr>
        <p:spPr>
          <a:xfrm>
            <a:off x="399164" y="11162687"/>
            <a:ext cx="6838034" cy="2123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altLang="zh-CN" sz="4400" dirty="0">
                <a:solidFill>
                  <a:srgbClr val="5D5D5D"/>
                </a:solidFill>
                <a:latin typeface="+mn-ea"/>
              </a:rPr>
              <a:t>Zhang</a:t>
            </a:r>
            <a:r>
              <a:rPr lang="zh-CN" altLang="en-US" sz="4400" dirty="0">
                <a:solidFill>
                  <a:srgbClr val="5D5D5D"/>
                </a:solidFill>
                <a:latin typeface="+mn-ea"/>
              </a:rPr>
              <a:t> </a:t>
            </a:r>
            <a:r>
              <a:rPr lang="en-US" altLang="zh-CN" sz="4400" dirty="0" err="1">
                <a:solidFill>
                  <a:srgbClr val="5D5D5D"/>
                </a:solidFill>
                <a:latin typeface="+mn-ea"/>
              </a:rPr>
              <a:t>et.al</a:t>
            </a:r>
            <a:r>
              <a:rPr lang="en-US" altLang="zh-CN" sz="4400" dirty="0">
                <a:solidFill>
                  <a:srgbClr val="5D5D5D"/>
                </a:solidFill>
                <a:latin typeface="+mn-ea"/>
              </a:rPr>
              <a:t>.</a:t>
            </a:r>
          </a:p>
          <a:p>
            <a:r>
              <a:rPr lang="en-US" altLang="zh-CN" sz="4400" b="0" i="0" dirty="0">
                <a:solidFill>
                  <a:srgbClr val="5D5D5D"/>
                </a:solidFill>
                <a:effectLst/>
                <a:latin typeface="+mn-ea"/>
              </a:rPr>
              <a:t>Chinese Physics C, </a:t>
            </a:r>
          </a:p>
          <a:p>
            <a:r>
              <a:rPr lang="en-US" altLang="zh-CN" sz="4400" b="0" i="0" dirty="0">
                <a:solidFill>
                  <a:srgbClr val="5D5D5D"/>
                </a:solidFill>
                <a:effectLst/>
                <a:latin typeface="+mn-ea"/>
              </a:rPr>
              <a:t>49, 3,035001</a:t>
            </a:r>
            <a:endParaRPr lang="zh-CN" altLang="en-US" sz="4400" dirty="0">
              <a:latin typeface="+mn-ea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9551C9C-4B55-63DA-B29E-BC0818704B0F}"/>
              </a:ext>
            </a:extLst>
          </p:cNvPr>
          <p:cNvSpPr txBox="1"/>
          <p:nvPr/>
        </p:nvSpPr>
        <p:spPr>
          <a:xfrm>
            <a:off x="17616488" y="1322816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64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97561141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47816A6-2BDF-39AC-5FFA-C54AF9B90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AMERA">
            <a:extLst>
              <a:ext uri="{FF2B5EF4-FFF2-40B4-BE49-F238E27FC236}">
                <a16:creationId xmlns:a16="http://schemas.microsoft.com/office/drawing/2014/main" id="{AE64B851-808E-D581-544C-8845A26880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6750" y="-280931"/>
            <a:ext cx="23050500" cy="3429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6600" dirty="0"/>
              <a:t>OBSERVATION</a:t>
            </a:r>
            <a:r>
              <a:rPr lang="zh-CN" altLang="en-US" sz="6600" dirty="0"/>
              <a:t> </a:t>
            </a:r>
            <a:r>
              <a:rPr lang="en-US" altLang="zh-CN" sz="6600" dirty="0"/>
              <a:t>MODE</a:t>
            </a:r>
            <a:r>
              <a:rPr lang="zh-CN" altLang="en-US" sz="6600" dirty="0"/>
              <a:t> </a:t>
            </a:r>
            <a:r>
              <a:rPr lang="en-US" altLang="zh-CN" sz="6600" b="1" dirty="0"/>
              <a:t>(large</a:t>
            </a:r>
            <a:r>
              <a:rPr lang="zh-CN" altLang="en-US" sz="6600" b="1" dirty="0"/>
              <a:t> </a:t>
            </a:r>
            <a:r>
              <a:rPr lang="en-US" altLang="zh-CN" sz="6600" b="1" dirty="0"/>
              <a:t>zenith</a:t>
            </a:r>
            <a:r>
              <a:rPr lang="zh-CN" altLang="en-US" sz="6600" b="1" dirty="0"/>
              <a:t> </a:t>
            </a:r>
            <a:r>
              <a:rPr lang="en-US" altLang="zh-CN" sz="6600" b="1" dirty="0"/>
              <a:t>angle)</a:t>
            </a:r>
            <a:endParaRPr sz="6600" b="1" dirty="0"/>
          </a:p>
        </p:txBody>
      </p:sp>
      <p:cxnSp>
        <p:nvCxnSpPr>
          <p:cNvPr id="23" name="Straight Connector 2">
            <a:extLst>
              <a:ext uri="{FF2B5EF4-FFF2-40B4-BE49-F238E27FC236}">
                <a16:creationId xmlns:a16="http://schemas.microsoft.com/office/drawing/2014/main" id="{E48B3FA1-7A75-8192-75CF-882E2FE1252E}"/>
              </a:ext>
            </a:extLst>
          </p:cNvPr>
          <p:cNvCxnSpPr>
            <a:cxnSpLocks/>
          </p:cNvCxnSpPr>
          <p:nvPr/>
        </p:nvCxnSpPr>
        <p:spPr>
          <a:xfrm>
            <a:off x="20746894" y="8393055"/>
            <a:ext cx="3156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F6D2593B-05B5-B34D-0349-A14F3E948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565" y="2404461"/>
            <a:ext cx="20366182" cy="935472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D815ADB-6B86-1B21-4698-E227780136B2}"/>
              </a:ext>
            </a:extLst>
          </p:cNvPr>
          <p:cNvSpPr txBox="1"/>
          <p:nvPr/>
        </p:nvSpPr>
        <p:spPr>
          <a:xfrm>
            <a:off x="5292436" y="12310164"/>
            <a:ext cx="14907491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Extend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the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FOV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to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include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the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most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interesting</a:t>
            </a:r>
            <a:r>
              <a:rPr kumimoji="0" lang="zh-CN" altLang="en-US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 </a:t>
            </a:r>
            <a:r>
              <a:rPr kumimoji="0" lang="en-US" altLang="zh-CN" sz="5000" b="0" i="0" u="none" strike="noStrike" cap="none" spc="0" normalizeH="0" baseline="0" dirty="0">
                <a:ln>
                  <a:noFill/>
                </a:ln>
                <a:solidFill>
                  <a:srgbClr val="535353"/>
                </a:solidFill>
                <a:effectLst/>
                <a:uFillTx/>
                <a:latin typeface="+mn-lt"/>
                <a:ea typeface="+mn-ea"/>
                <a:cs typeface="+mn-cs"/>
                <a:sym typeface="Gill Sans Light"/>
              </a:rPr>
              <a:t>sources</a:t>
            </a:r>
            <a:endParaRPr kumimoji="0" lang="zh-CN" altLang="en-US" sz="5000" b="0" i="0" u="none" strike="noStrike" cap="none" spc="0" normalizeH="0" baseline="0" dirty="0">
              <a:ln>
                <a:noFill/>
              </a:ln>
              <a:solidFill>
                <a:srgbClr val="535353"/>
              </a:solidFill>
              <a:effectLst/>
              <a:uFillTx/>
              <a:latin typeface="+mn-lt"/>
              <a:ea typeface="+mn-ea"/>
              <a:cs typeface="+mn-cs"/>
              <a:sym typeface="Gill Sans Ligh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7E34EE8-3BEA-85EF-59AB-C2817C1FC6C7}"/>
              </a:ext>
            </a:extLst>
          </p:cNvPr>
          <p:cNvSpPr txBox="1"/>
          <p:nvPr/>
        </p:nvSpPr>
        <p:spPr>
          <a:xfrm>
            <a:off x="16844963" y="1282124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65</a:t>
            </a:fld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1690627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LHAASO ON MID-AGED snrS W51C"/>
          <p:cNvSpPr txBox="1">
            <a:spLocks noGrp="1"/>
          </p:cNvSpPr>
          <p:nvPr>
            <p:ph type="title"/>
          </p:nvPr>
        </p:nvSpPr>
        <p:spPr>
          <a:xfrm>
            <a:off x="666750" y="-403340"/>
            <a:ext cx="23050500" cy="3429001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t>LHAASO ON MID-AGED snrS W51C</a:t>
            </a:r>
          </a:p>
        </p:txBody>
      </p:sp>
      <p:pic>
        <p:nvPicPr>
          <p:cNvPr id="202" name="已粘贴的影片.png" descr="已粘贴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61" y="2831870"/>
            <a:ext cx="13536118" cy="1008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已粘贴的影片.png" descr="已粘贴的影片.png"/>
          <p:cNvPicPr>
            <a:picLocks noChangeAspect="1"/>
          </p:cNvPicPr>
          <p:nvPr/>
        </p:nvPicPr>
        <p:blipFill>
          <a:blip r:embed="rId3"/>
          <a:srcRect r="50808"/>
          <a:stretch>
            <a:fillRect/>
          </a:stretch>
        </p:blipFill>
        <p:spPr>
          <a:xfrm>
            <a:off x="14042986" y="2793464"/>
            <a:ext cx="10121278" cy="7449691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•Wp ~ 1e50 erg…"/>
          <p:cNvSpPr txBox="1"/>
          <p:nvPr/>
        </p:nvSpPr>
        <p:spPr>
          <a:xfrm>
            <a:off x="14772724" y="10550116"/>
            <a:ext cx="8661633" cy="2653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latin typeface="Arial"/>
                <a:ea typeface="Arial"/>
                <a:cs typeface="Arial"/>
                <a:sym typeface="Arial"/>
              </a:rPr>
              <a:t>•</a:t>
            </a:r>
            <a:r>
              <a:t>Wp ~ 1e50 erg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•Index ~2.5 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latin typeface="Arial"/>
                <a:ea typeface="Arial"/>
                <a:cs typeface="Arial"/>
                <a:sym typeface="Arial"/>
              </a:rPr>
              <a:t>•</a:t>
            </a:r>
            <a:r>
              <a:t>Break at ~ 300 TeV for CRp 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algn="l" defTabSz="457200">
              <a:defRPr sz="40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>
                <a:latin typeface="Arial"/>
                <a:ea typeface="Arial"/>
                <a:cs typeface="Arial"/>
                <a:sym typeface="Arial"/>
              </a:rPr>
              <a:t>•</a:t>
            </a:r>
            <a:r>
              <a:t>Escaped CRs accelerated in earlier stage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9ABD2DD-970A-C736-122F-2D4FD4731406}"/>
              </a:ext>
            </a:extLst>
          </p:cNvPr>
          <p:cNvSpPr txBox="1"/>
          <p:nvPr/>
        </p:nvSpPr>
        <p:spPr>
          <a:xfrm>
            <a:off x="17333595" y="13062423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7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连按此项以编辑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7" name="图像" descr="图像"/>
          <p:cNvPicPr>
            <a:picLocks noChangeAspect="1"/>
          </p:cNvPicPr>
          <p:nvPr/>
        </p:nvPicPr>
        <p:blipFill>
          <a:blip r:embed="rId2"/>
          <a:srcRect b="4916"/>
          <a:stretch>
            <a:fillRect/>
          </a:stretch>
        </p:blipFill>
        <p:spPr>
          <a:xfrm>
            <a:off x="-316852" y="92474"/>
            <a:ext cx="25017704" cy="1338062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CA6296F-C01F-278E-9F61-0130BA08108B}"/>
              </a:ext>
            </a:extLst>
          </p:cNvPr>
          <p:cNvSpPr txBox="1"/>
          <p:nvPr/>
        </p:nvSpPr>
        <p:spPr>
          <a:xfrm>
            <a:off x="17387888" y="12949876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8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连按此项以编辑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0" name="图像" descr="图像"/>
          <p:cNvPicPr>
            <a:picLocks/>
          </p:cNvPicPr>
          <p:nvPr/>
        </p:nvPicPr>
        <p:blipFill>
          <a:blip r:embed="rId2"/>
          <a:srcRect b="5781"/>
          <a:stretch>
            <a:fillRect/>
          </a:stretch>
        </p:blipFill>
        <p:spPr>
          <a:xfrm>
            <a:off x="-69558" y="12719"/>
            <a:ext cx="24384167" cy="1369063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5DA1288D-915B-F80E-2D6B-743458195BE0}"/>
              </a:ext>
            </a:extLst>
          </p:cNvPr>
          <p:cNvSpPr txBox="1"/>
          <p:nvPr/>
        </p:nvSpPr>
        <p:spPr>
          <a:xfrm>
            <a:off x="17216438" y="12878395"/>
            <a:ext cx="1220152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9A0DB2DC-4C9A-4742-B13C-FB6460FD3503}" type="slidenum">
              <a:rPr lang="zh-CN" altLang="en-US" sz="2800" smtClean="0">
                <a:latin typeface="Arial" panose="020B0604020202020204" pitchFamily="34" charset="0"/>
                <a:ea typeface="宋体" panose="02010600030101010101" pitchFamily="2" charset="-122"/>
              </a:rPr>
              <a:pPr/>
              <a:t>9</a:t>
            </a:fld>
            <a:endParaRPr lang="zh-CN" altLang="en-US" sz="2800" dirty="0"/>
          </a:p>
        </p:txBody>
      </p:sp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435,&quot;width&quot;:13380}"/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gray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gray" id="{566633CF-7832-044F-A388-A53A06EEDA17}" vid="{C6DBBF9C-38B8-BD4D-9BF4-2BB903C4CF65}"/>
    </a:ext>
  </a:extLst>
</a:theme>
</file>

<file path=ppt/theme/theme2.xml><?xml version="1.0" encoding="utf-8"?>
<a:theme xmlns:a="http://schemas.openxmlformats.org/drawingml/2006/main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Showroom">
    <a:dk1>
      <a:srgbClr val="535353"/>
    </a:dk1>
    <a:lt1>
      <a:srgbClr val="340053"/>
    </a:lt1>
    <a:dk2>
      <a:srgbClr val="5A5F5E"/>
    </a:dk2>
    <a:lt2>
      <a:srgbClr val="B4B4B4"/>
    </a:lt2>
    <a:accent1>
      <a:srgbClr val="78AAB3"/>
    </a:accent1>
    <a:accent2>
      <a:srgbClr val="9A9671"/>
    </a:accent2>
    <a:accent3>
      <a:srgbClr val="D9971A"/>
    </a:accent3>
    <a:accent4>
      <a:srgbClr val="D7620E"/>
    </a:accent4>
    <a:accent5>
      <a:srgbClr val="A61702"/>
    </a:accent5>
    <a:accent6>
      <a:srgbClr val="606B7E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3129</TotalTime>
  <Words>2185</Words>
  <Application>Microsoft Macintosh PowerPoint</Application>
  <PresentationFormat>自定义</PresentationFormat>
  <Paragraphs>378</Paragraphs>
  <Slides>65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83" baseType="lpstr">
      <vt:lpstr>等线</vt:lpstr>
      <vt:lpstr>黑体</vt:lpstr>
      <vt:lpstr>华文楷体</vt:lpstr>
      <vt:lpstr>微软雅黑</vt:lpstr>
      <vt:lpstr>Times Roman</vt:lpstr>
      <vt:lpstr>Aptos</vt:lpstr>
      <vt:lpstr>Arial</vt:lpstr>
      <vt:lpstr>Cambria Math</vt:lpstr>
      <vt:lpstr>Gill Sans</vt:lpstr>
      <vt:lpstr>Gill Sans Light</vt:lpstr>
      <vt:lpstr>Gill Sans SemiBold</vt:lpstr>
      <vt:lpstr>Helvetica Neue</vt:lpstr>
      <vt:lpstr>Rockwell</vt:lpstr>
      <vt:lpstr>Times New Roman</vt:lpstr>
      <vt:lpstr>Trebuchet MS</vt:lpstr>
      <vt:lpstr>Wingdings</vt:lpstr>
      <vt:lpstr>gray</vt:lpstr>
      <vt:lpstr>Paint.Picture</vt:lpstr>
      <vt:lpstr>Exploring the Milky Way with  LHAASO and LACT</vt:lpstr>
      <vt:lpstr>PowerPoint 演示文稿</vt:lpstr>
      <vt:lpstr>PowerPoint 演示文稿</vt:lpstr>
      <vt:lpstr>PowerPoint 演示文稿</vt:lpstr>
      <vt:lpstr>PowerPoint 演示文稿</vt:lpstr>
      <vt:lpstr>LHAASO KM2A ON Cas A </vt:lpstr>
      <vt:lpstr>LHAASO ON MID-AGED snrS W51C</vt:lpstr>
      <vt:lpstr>PowerPoint 演示文稿</vt:lpstr>
      <vt:lpstr>PowerPoint 演示文稿</vt:lpstr>
      <vt:lpstr>PowerPoint 演示文稿</vt:lpstr>
      <vt:lpstr>PowerPoint 演示文稿</vt:lpstr>
      <vt:lpstr>summary on snrs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YMCS </vt:lpstr>
      <vt:lpstr>YMCs can potentially accelerate crS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Cyg X-3</vt:lpstr>
      <vt:lpstr>Microquasars as PEV cr FACTORY</vt:lpstr>
      <vt:lpstr>Cyg X-3 to power Cygnus bubble</vt:lpstr>
      <vt:lpstr>Cyg X-3 to power Cygnus bubble</vt:lpstr>
      <vt:lpstr>PowerPoint 演示文稿</vt:lpstr>
      <vt:lpstr>PowerPoint 演示文稿</vt:lpstr>
      <vt:lpstr>PowerPoint 演示文稿</vt:lpstr>
      <vt:lpstr>Large array of Cherenkov telescopes (lact)</vt:lpstr>
      <vt:lpstr>LACT</vt:lpstr>
      <vt:lpstr>mOTIVATIONS</vt:lpstr>
      <vt:lpstr>mOTIVATIONS</vt:lpstr>
      <vt:lpstr>site</vt:lpstr>
      <vt:lpstr>array layout</vt:lpstr>
      <vt:lpstr>TELESCOPE</vt:lpstr>
      <vt:lpstr>mIRRORS</vt:lpstr>
      <vt:lpstr>CAMERA</vt:lpstr>
      <vt:lpstr>Muon information from LHAASO</vt:lpstr>
      <vt:lpstr>Muon information from LHAASO</vt:lpstr>
      <vt:lpstr>PowerPoint 演示文稿</vt:lpstr>
      <vt:lpstr>PowerPoint 演示文稿</vt:lpstr>
      <vt:lpstr>PowerPoint 演示文稿</vt:lpstr>
      <vt:lpstr>Gamma-like event</vt:lpstr>
      <vt:lpstr>Cosmic ray like event</vt:lpstr>
      <vt:lpstr>PowerPoint 演示文稿</vt:lpstr>
      <vt:lpstr>Summaries on LACT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Conclusion</vt:lpstr>
      <vt:lpstr>LACT first telescope and KM2A coincident events </vt:lpstr>
      <vt:lpstr>OptimIzation of PSF</vt:lpstr>
      <vt:lpstr>OBSERVATION MODE</vt:lpstr>
      <vt:lpstr>OBSERVATION MODE (large zenith angle)</vt:lpstr>
      <vt:lpstr>OBSERVATION MODE (large zenith angle)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Microsoft Office User</cp:lastModifiedBy>
  <cp:revision>48</cp:revision>
  <dcterms:modified xsi:type="dcterms:W3CDTF">2026-07-18T16:28:49Z</dcterms:modified>
</cp:coreProperties>
</file>