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jpg" ContentType="image/jpeg"/>
  <Default Extension="png" ContentType="image/png"/>
  <Default Extension="rels" ContentType="application/vnd.openxmlformats-package.relationships+xml"/>
  <Default Extension="tif" ContentType="image/ti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0"/>
  </p:notesMasterIdLst>
  <p:sldIdLst>
    <p:sldId id="1379" r:id="rId2"/>
    <p:sldId id="3417" r:id="rId3"/>
    <p:sldId id="1102" r:id="rId4"/>
    <p:sldId id="1111" r:id="rId5"/>
    <p:sldId id="1248" r:id="rId6"/>
    <p:sldId id="1100" r:id="rId7"/>
    <p:sldId id="292" r:id="rId8"/>
    <p:sldId id="818" r:id="rId9"/>
    <p:sldId id="816" r:id="rId10"/>
    <p:sldId id="1088" r:id="rId11"/>
    <p:sldId id="1091" r:id="rId12"/>
    <p:sldId id="259" r:id="rId13"/>
    <p:sldId id="257" r:id="rId14"/>
    <p:sldId id="3416" r:id="rId15"/>
    <p:sldId id="3415" r:id="rId16"/>
    <p:sldId id="3366" r:id="rId17"/>
    <p:sldId id="3420" r:id="rId18"/>
    <p:sldId id="3383" r:id="rId19"/>
    <p:sldId id="3402" r:id="rId20"/>
    <p:sldId id="1357" r:id="rId21"/>
    <p:sldId id="1366" r:id="rId22"/>
    <p:sldId id="3368" r:id="rId23"/>
    <p:sldId id="834" r:id="rId24"/>
    <p:sldId id="3418" r:id="rId25"/>
    <p:sldId id="3408" r:id="rId26"/>
    <p:sldId id="258" r:id="rId27"/>
    <p:sldId id="3422" r:id="rId28"/>
    <p:sldId id="3423" r:id="rId29"/>
    <p:sldId id="261" r:id="rId30"/>
    <p:sldId id="865" r:id="rId31"/>
    <p:sldId id="570" r:id="rId32"/>
    <p:sldId id="1172" r:id="rId33"/>
    <p:sldId id="825" r:id="rId34"/>
    <p:sldId id="268" r:id="rId35"/>
    <p:sldId id="278" r:id="rId36"/>
    <p:sldId id="275" r:id="rId37"/>
    <p:sldId id="264" r:id="rId38"/>
    <p:sldId id="3419" r:id="rId39"/>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066"/>
    <p:restoredTop sz="94676"/>
  </p:normalViewPr>
  <p:slideViewPr>
    <p:cSldViewPr snapToGrid="0">
      <p:cViewPr>
        <p:scale>
          <a:sx n="97" d="100"/>
          <a:sy n="97" d="100"/>
        </p:scale>
        <p:origin x="552" y="200"/>
      </p:cViewPr>
      <p:guideLst/>
    </p:cSldViewPr>
  </p:slideViewPr>
  <p:notesTextViewPr>
    <p:cViewPr>
      <p:scale>
        <a:sx n="1" d="1"/>
        <a:sy n="1" d="1"/>
      </p:scale>
      <p:origin x="0" y="0"/>
    </p:cViewPr>
  </p:notesTextViewPr>
  <p:sorterViewPr>
    <p:cViewPr>
      <p:scale>
        <a:sx n="79" d="100"/>
        <a:sy n="79"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6154E1-BA0E-074E-AAFC-79BD431BBCC8}" type="datetimeFigureOut">
              <a:rPr lang="it-IT" smtClean="0"/>
              <a:t>21/07/26</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F940C79-810F-654C-A409-4E4BF79C7077}" type="slidenum">
              <a:rPr lang="it-IT" smtClean="0"/>
              <a:t>‹N›</a:t>
            </a:fld>
            <a:endParaRPr lang="it-IT"/>
          </a:p>
        </p:txBody>
      </p:sp>
    </p:spTree>
    <p:extLst>
      <p:ext uri="{BB962C8B-B14F-4D97-AF65-F5344CB8AC3E}">
        <p14:creationId xmlns:p14="http://schemas.microsoft.com/office/powerpoint/2010/main" val="16039275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FD408A-2A73-468F-C54C-98D21AE6E478}"/>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55DB0869-E539-3EEE-F0FA-0976FB487E8E}"/>
              </a:ext>
            </a:extLst>
          </p:cNvPr>
          <p:cNvSpPr>
            <a:spLocks noGrp="1" noRot="1" noChangeAspect="1"/>
          </p:cNvSpPr>
          <p:nvPr>
            <p:ph type="sldImg"/>
          </p:nvPr>
        </p:nvSpPr>
        <p:spPr/>
        <p:txBody>
          <a:bodyPr/>
          <a:lstStyle/>
          <a:p>
            <a:endParaRPr lang="it-IT"/>
          </a:p>
        </p:txBody>
      </p:sp>
      <p:sp>
        <p:nvSpPr>
          <p:cNvPr id="3" name="Segnaposto note 2">
            <a:extLst>
              <a:ext uri="{FF2B5EF4-FFF2-40B4-BE49-F238E27FC236}">
                <a16:creationId xmlns:a16="http://schemas.microsoft.com/office/drawing/2014/main" id="{68BE3F84-7D28-A803-1902-5019B6427177}"/>
              </a:ext>
            </a:extLst>
          </p:cNvPr>
          <p:cNvSpPr>
            <a:spLocks noGrp="1"/>
          </p:cNvSpPr>
          <p:nvPr>
            <p:ph type="body" idx="1"/>
          </p:nvPr>
        </p:nvSpPr>
        <p:spPr/>
        <p:txBody>
          <a:bodyPr/>
          <a:lstStyle/>
          <a:p>
            <a:endParaRPr lang="it-IT" dirty="0"/>
          </a:p>
          <a:p>
            <a:r>
              <a:rPr lang="it-IT" dirty="0"/>
              <a:t>JUST A </a:t>
            </a:r>
            <a:r>
              <a:rPr lang="it-IT" b="1" dirty="0"/>
              <a:t>SIMPLE REMINDER: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WITH OUR LASERS WE </a:t>
            </a:r>
            <a:r>
              <a:rPr lang="en-GB" sz="1200" b="1" kern="1200" dirty="0">
                <a:solidFill>
                  <a:schemeClr val="tx1"/>
                </a:solidFill>
                <a:effectLst/>
                <a:latin typeface="+mn-lt"/>
                <a:ea typeface="+mn-ea"/>
                <a:cs typeface="+mn-cs"/>
              </a:rPr>
              <a:t>EXCITE SODIUM </a:t>
            </a:r>
            <a:r>
              <a:rPr lang="en-GB" sz="1200" kern="1200" dirty="0">
                <a:solidFill>
                  <a:schemeClr val="tx1"/>
                </a:solidFill>
                <a:effectLst/>
                <a:latin typeface="+mn-lt"/>
                <a:ea typeface="+mn-ea"/>
                <a:cs typeface="+mn-cs"/>
              </a:rPr>
              <a:t>ATOMS AT ABOUT </a:t>
            </a:r>
            <a:r>
              <a:rPr lang="en-GB" sz="1200" b="1" kern="1200" dirty="0">
                <a:solidFill>
                  <a:schemeClr val="tx1"/>
                </a:solidFill>
                <a:effectLst/>
                <a:latin typeface="+mn-lt"/>
                <a:ea typeface="+mn-ea"/>
                <a:cs typeface="+mn-cs"/>
              </a:rPr>
              <a:t>90 KM ALTITUDE</a:t>
            </a:r>
            <a:r>
              <a:rPr lang="en-GB" sz="1200" kern="1200" dirty="0">
                <a:solidFill>
                  <a:schemeClr val="tx1"/>
                </a:solidFill>
                <a:effectLst/>
                <a:latin typeface="+mn-lt"/>
                <a:ea typeface="+mn-ea"/>
                <a:cs typeface="+mn-cs"/>
              </a:rPr>
              <a:t>      AND CREATE A </a:t>
            </a:r>
            <a:r>
              <a:rPr lang="en-GB" sz="1200" b="1" kern="1200" dirty="0">
                <a:solidFill>
                  <a:schemeClr val="tx1"/>
                </a:solidFill>
                <a:effectLst/>
                <a:latin typeface="+mn-lt"/>
                <a:ea typeface="+mn-ea"/>
                <a:cs typeface="+mn-cs"/>
              </a:rPr>
              <a:t>REFERENCE STAR FOR TELESCOPES</a:t>
            </a:r>
            <a:r>
              <a:rPr lang="en-GB" sz="1200" kern="1200" dirty="0">
                <a:solidFill>
                  <a:schemeClr val="tx1"/>
                </a:solidFill>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it-IT" sz="1200" b="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In this Picture, the SODIUM LASER in PROPAGATION from ESO-INAF laser facility @ ORM.</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Actually, we are using it for astronomical purposes, as multiple laser guide stars using a single source, but not only.</a:t>
            </a:r>
            <a:endParaRPr lang="it-IT" sz="1200" kern="1200" dirty="0">
              <a:solidFill>
                <a:schemeClr val="tx1"/>
              </a:solidFill>
              <a:effectLst/>
              <a:latin typeface="+mn-lt"/>
              <a:ea typeface="+mn-ea"/>
              <a:cs typeface="+mn-cs"/>
            </a:endParaRPr>
          </a:p>
          <a:p>
            <a:endParaRPr lang="it-IT" dirty="0"/>
          </a:p>
          <a:p>
            <a:pPr marL="0" marR="0" lvl="0" indent="0" algn="l" defTabSz="914400" rtl="0" eaLnBrk="1" fontAlgn="auto" latinLnBrk="0" hangingPunct="1">
              <a:lnSpc>
                <a:spcPct val="100000"/>
              </a:lnSpc>
              <a:spcBef>
                <a:spcPts val="0"/>
              </a:spcBef>
              <a:spcAft>
                <a:spcPts val="0"/>
              </a:spcAft>
              <a:buClrTx/>
              <a:buSzTx/>
              <a:buFontTx/>
              <a:buNone/>
              <a:tabLst/>
              <a:defRPr/>
            </a:pPr>
            <a:r>
              <a:rPr lang="it-IT" dirty="0"/>
              <a:t>_____________________________________________________________________________</a:t>
            </a:r>
          </a:p>
          <a:p>
            <a:endParaRPr lang="it-IT" dirty="0"/>
          </a:p>
        </p:txBody>
      </p:sp>
      <p:sp>
        <p:nvSpPr>
          <p:cNvPr id="4" name="Segnaposto numero diapositiva 3">
            <a:extLst>
              <a:ext uri="{FF2B5EF4-FFF2-40B4-BE49-F238E27FC236}">
                <a16:creationId xmlns:a16="http://schemas.microsoft.com/office/drawing/2014/main" id="{A9AB3744-3DC0-D8A8-F35E-987E8DDB03A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1F2187-BD6B-4CD4-8DF4-F350925E52CA}" type="slidenum">
              <a:rPr kumimoji="0" lang="it-IT"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it-IT"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056047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p22: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8" name="Google Shape;278;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327032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8F940C79-810F-654C-A409-4E4BF79C7077}" type="slidenum">
              <a:rPr lang="it-IT" smtClean="0"/>
              <a:t>16</a:t>
            </a:fld>
            <a:endParaRPr lang="it-IT"/>
          </a:p>
        </p:txBody>
      </p:sp>
    </p:spTree>
    <p:extLst>
      <p:ext uri="{BB962C8B-B14F-4D97-AF65-F5344CB8AC3E}">
        <p14:creationId xmlns:p14="http://schemas.microsoft.com/office/powerpoint/2010/main" val="12059582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Slide Image Placeholder 1">
            <a:extLst>
              <a:ext uri="{FF2B5EF4-FFF2-40B4-BE49-F238E27FC236}">
                <a16:creationId xmlns:a16="http://schemas.microsoft.com/office/drawing/2014/main" id="{7CFF45D4-932A-2044-B8A7-12B802DCAB2E}"/>
              </a:ext>
            </a:extLst>
          </p:cNvPr>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0" name="Notes Placeholder 2">
            <a:extLst>
              <a:ext uri="{FF2B5EF4-FFF2-40B4-BE49-F238E27FC236}">
                <a16:creationId xmlns:a16="http://schemas.microsoft.com/office/drawing/2014/main" id="{70229251-86E6-2442-8120-971F4BFB819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it-IT" dirty="0"/>
          </a:p>
        </p:txBody>
      </p:sp>
      <p:sp>
        <p:nvSpPr>
          <p:cNvPr id="4" name="Slide Number Placeholder 3">
            <a:extLst>
              <a:ext uri="{FF2B5EF4-FFF2-40B4-BE49-F238E27FC236}">
                <a16:creationId xmlns:a16="http://schemas.microsoft.com/office/drawing/2014/main" id="{BE1D3D29-5599-134A-89A3-5DDA078ACA79}"/>
              </a:ext>
            </a:extLst>
          </p:cNvPr>
          <p:cNvSpPr>
            <a:spLocks noGrp="1"/>
          </p:cNvSpPr>
          <p:nvPr>
            <p:ph type="sldNum" sz="quarter" idx="5"/>
          </p:nvPr>
        </p:nvSpPr>
        <p:spPr/>
        <p:txBody>
          <a:bodyPr/>
          <a:lstStyle/>
          <a:p>
            <a:pPr>
              <a:defRPr/>
            </a:pPr>
            <a:fld id="{1AE2FE6D-9C7B-7D42-9B3A-7DA936BA80CD}" type="slidenum">
              <a:rPr lang="en-US" smtClean="0"/>
              <a:pPr>
                <a:defRPr/>
              </a:pPr>
              <a:t>18</a:t>
            </a:fld>
            <a:endParaRPr lang="en-US"/>
          </a:p>
        </p:txBody>
      </p:sp>
    </p:spTree>
    <p:extLst>
      <p:ext uri="{BB962C8B-B14F-4D97-AF65-F5344CB8AC3E}">
        <p14:creationId xmlns:p14="http://schemas.microsoft.com/office/powerpoint/2010/main" val="25139074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Google Shape;360;g1591af28adb_0_219:notes"/>
          <p:cNvSpPr txBox="1">
            <a:spLocks noGrp="1"/>
          </p:cNvSpPr>
          <p:nvPr>
            <p:ph type="body" idx="1"/>
          </p:nvPr>
        </p:nvSpPr>
        <p:spPr>
          <a:xfrm>
            <a:off x="685800" y="4343400"/>
            <a:ext cx="5486400" cy="4114800"/>
          </a:xfrm>
          <a:prstGeom prst="rect">
            <a:avLst/>
          </a:prstGeom>
          <a:noFill/>
          <a:ln>
            <a:noFill/>
          </a:ln>
        </p:spPr>
        <p:txBody>
          <a:bodyPr spcFirstLastPara="1" wrap="square" lIns="93250" tIns="46625" rIns="93250" bIns="46625" anchor="t" anchorCtr="0">
            <a:noAutofit/>
          </a:bodyPr>
          <a:lstStyle/>
          <a:p>
            <a:pPr marL="0" lvl="0" indent="0" algn="l" rtl="0">
              <a:lnSpc>
                <a:spcPct val="100000"/>
              </a:lnSpc>
              <a:spcBef>
                <a:spcPts val="0"/>
              </a:spcBef>
              <a:spcAft>
                <a:spcPts val="0"/>
              </a:spcAft>
              <a:buSzPts val="1300"/>
              <a:buNone/>
            </a:pPr>
            <a:endParaRPr/>
          </a:p>
        </p:txBody>
      </p:sp>
      <p:sp>
        <p:nvSpPr>
          <p:cNvPr id="361" name="Google Shape;361;g1591af28adb_0_2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571335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E1AB48B-261D-67F2-3955-0EB99F71CB99}"/>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0A226293-EAB7-AA7D-A94D-8E6476DF535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AF363C19-1DAB-772D-6DF7-942102023BE5}"/>
              </a:ext>
            </a:extLst>
          </p:cNvPr>
          <p:cNvSpPr>
            <a:spLocks noGrp="1"/>
          </p:cNvSpPr>
          <p:nvPr>
            <p:ph type="dt" sz="half" idx="10"/>
          </p:nvPr>
        </p:nvSpPr>
        <p:spPr/>
        <p:txBody>
          <a:bodyPr/>
          <a:lstStyle/>
          <a:p>
            <a:fld id="{3887E66A-38C6-5549-838E-C800A01E8ECB}" type="datetimeFigureOut">
              <a:rPr lang="it-IT" smtClean="0"/>
              <a:t>21/07/26</a:t>
            </a:fld>
            <a:endParaRPr lang="it-IT"/>
          </a:p>
        </p:txBody>
      </p:sp>
      <p:sp>
        <p:nvSpPr>
          <p:cNvPr id="5" name="Segnaposto piè di pagina 4">
            <a:extLst>
              <a:ext uri="{FF2B5EF4-FFF2-40B4-BE49-F238E27FC236}">
                <a16:creationId xmlns:a16="http://schemas.microsoft.com/office/drawing/2014/main" id="{A7B372FF-0724-2014-498C-B477A54EA752}"/>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9E8B14EC-2D2E-0FA3-CF87-8EDCEBB6C37A}"/>
              </a:ext>
            </a:extLst>
          </p:cNvPr>
          <p:cNvSpPr>
            <a:spLocks noGrp="1"/>
          </p:cNvSpPr>
          <p:nvPr>
            <p:ph type="sldNum" sz="quarter" idx="12"/>
          </p:nvPr>
        </p:nvSpPr>
        <p:spPr/>
        <p:txBody>
          <a:bodyPr/>
          <a:lstStyle/>
          <a:p>
            <a:fld id="{A6E40D4D-D2EC-B748-AA48-A98E5152CBA3}" type="slidenum">
              <a:rPr lang="it-IT" smtClean="0"/>
              <a:t>‹N›</a:t>
            </a:fld>
            <a:endParaRPr lang="it-IT"/>
          </a:p>
        </p:txBody>
      </p:sp>
    </p:spTree>
    <p:extLst>
      <p:ext uri="{BB962C8B-B14F-4D97-AF65-F5344CB8AC3E}">
        <p14:creationId xmlns:p14="http://schemas.microsoft.com/office/powerpoint/2010/main" val="9613331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F23606E-F335-A0FA-BE3B-79E0A2CA0017}"/>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C17960D4-C35E-A1ED-C341-8ED9D523F997}"/>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35447C59-0DD4-865E-7BAF-2C619635CB21}"/>
              </a:ext>
            </a:extLst>
          </p:cNvPr>
          <p:cNvSpPr>
            <a:spLocks noGrp="1"/>
          </p:cNvSpPr>
          <p:nvPr>
            <p:ph type="dt" sz="half" idx="10"/>
          </p:nvPr>
        </p:nvSpPr>
        <p:spPr/>
        <p:txBody>
          <a:bodyPr/>
          <a:lstStyle/>
          <a:p>
            <a:fld id="{3887E66A-38C6-5549-838E-C800A01E8ECB}" type="datetimeFigureOut">
              <a:rPr lang="it-IT" smtClean="0"/>
              <a:t>21/07/26</a:t>
            </a:fld>
            <a:endParaRPr lang="it-IT"/>
          </a:p>
        </p:txBody>
      </p:sp>
      <p:sp>
        <p:nvSpPr>
          <p:cNvPr id="5" name="Segnaposto piè di pagina 4">
            <a:extLst>
              <a:ext uri="{FF2B5EF4-FFF2-40B4-BE49-F238E27FC236}">
                <a16:creationId xmlns:a16="http://schemas.microsoft.com/office/drawing/2014/main" id="{F81A8B92-DF42-DB82-C925-4F7EF33068DA}"/>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A60F898E-C9A0-81FB-DEC8-B53EDCC34D95}"/>
              </a:ext>
            </a:extLst>
          </p:cNvPr>
          <p:cNvSpPr>
            <a:spLocks noGrp="1"/>
          </p:cNvSpPr>
          <p:nvPr>
            <p:ph type="sldNum" sz="quarter" idx="12"/>
          </p:nvPr>
        </p:nvSpPr>
        <p:spPr/>
        <p:txBody>
          <a:bodyPr/>
          <a:lstStyle/>
          <a:p>
            <a:fld id="{A6E40D4D-D2EC-B748-AA48-A98E5152CBA3}" type="slidenum">
              <a:rPr lang="it-IT" smtClean="0"/>
              <a:t>‹N›</a:t>
            </a:fld>
            <a:endParaRPr lang="it-IT"/>
          </a:p>
        </p:txBody>
      </p:sp>
    </p:spTree>
    <p:extLst>
      <p:ext uri="{BB962C8B-B14F-4D97-AF65-F5344CB8AC3E}">
        <p14:creationId xmlns:p14="http://schemas.microsoft.com/office/powerpoint/2010/main" val="847625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0DEDE0E5-AF48-9936-22EB-5F6D07DFFD3C}"/>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50DCD7DA-7BAB-B074-EFE4-D9B9BD6EE333}"/>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E8BE0D45-52DF-FAB9-BEA9-420600AB99B7}"/>
              </a:ext>
            </a:extLst>
          </p:cNvPr>
          <p:cNvSpPr>
            <a:spLocks noGrp="1"/>
          </p:cNvSpPr>
          <p:nvPr>
            <p:ph type="dt" sz="half" idx="10"/>
          </p:nvPr>
        </p:nvSpPr>
        <p:spPr/>
        <p:txBody>
          <a:bodyPr/>
          <a:lstStyle/>
          <a:p>
            <a:fld id="{3887E66A-38C6-5549-838E-C800A01E8ECB}" type="datetimeFigureOut">
              <a:rPr lang="it-IT" smtClean="0"/>
              <a:t>21/07/26</a:t>
            </a:fld>
            <a:endParaRPr lang="it-IT"/>
          </a:p>
        </p:txBody>
      </p:sp>
      <p:sp>
        <p:nvSpPr>
          <p:cNvPr id="5" name="Segnaposto piè di pagina 4">
            <a:extLst>
              <a:ext uri="{FF2B5EF4-FFF2-40B4-BE49-F238E27FC236}">
                <a16:creationId xmlns:a16="http://schemas.microsoft.com/office/drawing/2014/main" id="{F0570510-0704-DD27-7DBC-647575A074FD}"/>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03B4443-1F0E-4518-447A-9ED9961A0D80}"/>
              </a:ext>
            </a:extLst>
          </p:cNvPr>
          <p:cNvSpPr>
            <a:spLocks noGrp="1"/>
          </p:cNvSpPr>
          <p:nvPr>
            <p:ph type="sldNum" sz="quarter" idx="12"/>
          </p:nvPr>
        </p:nvSpPr>
        <p:spPr/>
        <p:txBody>
          <a:bodyPr/>
          <a:lstStyle/>
          <a:p>
            <a:fld id="{A6E40D4D-D2EC-B748-AA48-A98E5152CBA3}" type="slidenum">
              <a:rPr lang="it-IT" smtClean="0"/>
              <a:t>‹N›</a:t>
            </a:fld>
            <a:endParaRPr lang="it-IT"/>
          </a:p>
        </p:txBody>
      </p:sp>
    </p:spTree>
    <p:extLst>
      <p:ext uri="{BB962C8B-B14F-4D97-AF65-F5344CB8AC3E}">
        <p14:creationId xmlns:p14="http://schemas.microsoft.com/office/powerpoint/2010/main" val="41741815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userDrawn="1">
  <p:cSld name="Title and Content">
    <p:spTree>
      <p:nvGrpSpPr>
        <p:cNvPr id="1" name="Shape 15"/>
        <p:cNvGrpSpPr/>
        <p:nvPr/>
      </p:nvGrpSpPr>
      <p:grpSpPr>
        <a:xfrm>
          <a:off x="0" y="0"/>
          <a:ext cx="0" cy="0"/>
          <a:chOff x="0" y="0"/>
          <a:chExt cx="0" cy="0"/>
        </a:xfrm>
      </p:grpSpPr>
      <p:sp>
        <p:nvSpPr>
          <p:cNvPr id="16" name="Google Shape;16;p42"/>
          <p:cNvSpPr txBox="1">
            <a:spLocks noGrp="1"/>
          </p:cNvSpPr>
          <p:nvPr>
            <p:ph type="title" hasCustomPrompt="1"/>
          </p:nvPr>
        </p:nvSpPr>
        <p:spPr>
          <a:xfrm>
            <a:off x="576263" y="367030"/>
            <a:ext cx="8199782" cy="689234"/>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B1FFFF"/>
              </a:buClr>
              <a:buSzPts val="3200"/>
              <a:buFont typeface="Arial"/>
              <a:buNone/>
              <a:defRPr sz="3200" b="1" i="0" u="none" strike="noStrike" cap="none">
                <a:solidFill>
                  <a:schemeClr val="tx2"/>
                </a:solidFill>
                <a:latin typeface="Corbert Black" charset="0"/>
                <a:ea typeface="Corbert Black" charset="0"/>
                <a:cs typeface="Corbert Black" charset="0"/>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r>
              <a:rPr lang="de-DE" b="1" i="0" dirty="0">
                <a:latin typeface="Corbert Black" charset="0"/>
                <a:ea typeface="Corbert Black" charset="0"/>
                <a:cs typeface="Corbert Black" charset="0"/>
              </a:rPr>
              <a:t>TITOLO</a:t>
            </a:r>
            <a:endParaRPr lang="de-DE" dirty="0"/>
          </a:p>
        </p:txBody>
      </p:sp>
      <p:sp>
        <p:nvSpPr>
          <p:cNvPr id="5" name="Content Placeholder 4">
            <a:extLst>
              <a:ext uri="{FF2B5EF4-FFF2-40B4-BE49-F238E27FC236}">
                <a16:creationId xmlns:a16="http://schemas.microsoft.com/office/drawing/2014/main" id="{35C7B086-9DF4-4BCE-B30C-71E18F36180A}"/>
              </a:ext>
            </a:extLst>
          </p:cNvPr>
          <p:cNvSpPr>
            <a:spLocks noGrp="1"/>
          </p:cNvSpPr>
          <p:nvPr>
            <p:ph sz="quarter" idx="11"/>
          </p:nvPr>
        </p:nvSpPr>
        <p:spPr>
          <a:xfrm>
            <a:off x="576263" y="1220788"/>
            <a:ext cx="11160125" cy="4752975"/>
          </a:xfrm>
          <a:prstGeom prst="rect">
            <a:avLst/>
          </a:prstGeom>
        </p:spPr>
        <p:txBody>
          <a:bodyPr/>
          <a:lstStyle>
            <a:lvl1pPr marL="230400" indent="-230400">
              <a:spcBef>
                <a:spcPts val="1000"/>
              </a:spcBef>
              <a:buClr>
                <a:schemeClr val="tx2"/>
              </a:buClr>
              <a:buFont typeface="Arial" panose="020B0604020202020204" pitchFamily="34" charset="0"/>
              <a:buChar char="•"/>
              <a:defRPr sz="2800">
                <a:solidFill>
                  <a:schemeClr val="tx2"/>
                </a:solidFill>
                <a:latin typeface="Corbert Medium" panose="00000600000000000000" pitchFamily="50" charset="0"/>
              </a:defRPr>
            </a:lvl1pPr>
            <a:lvl2pPr marL="687600" indent="-230400">
              <a:spcBef>
                <a:spcPts val="500"/>
              </a:spcBef>
              <a:buClr>
                <a:schemeClr val="tx2"/>
              </a:buClr>
              <a:buFont typeface="Arial" panose="020B0604020202020204" pitchFamily="34" charset="0"/>
              <a:buChar char="•"/>
              <a:tabLst/>
              <a:defRPr sz="2400">
                <a:solidFill>
                  <a:schemeClr val="tx2"/>
                </a:solidFill>
                <a:latin typeface="Corbert Medium" panose="00000600000000000000" pitchFamily="50" charset="0"/>
              </a:defRPr>
            </a:lvl2pPr>
            <a:lvl3pPr marL="1144800" indent="-230400">
              <a:spcBef>
                <a:spcPts val="500"/>
              </a:spcBef>
              <a:buClr>
                <a:schemeClr val="tx2"/>
              </a:buClr>
              <a:buFont typeface="Arial" panose="020B0604020202020204" pitchFamily="34" charset="0"/>
              <a:buChar char="•"/>
              <a:defRPr sz="2000">
                <a:solidFill>
                  <a:schemeClr val="tx2"/>
                </a:solidFill>
                <a:latin typeface="Corbert Medium" panose="00000600000000000000" pitchFamily="50" charset="0"/>
              </a:defRPr>
            </a:lvl3pPr>
            <a:lvl4pPr marL="1602000" indent="-230400">
              <a:spcBef>
                <a:spcPts val="500"/>
              </a:spcBef>
              <a:buClr>
                <a:schemeClr val="tx2"/>
              </a:buClr>
              <a:buFont typeface="Arial" panose="020B0604020202020204" pitchFamily="34" charset="0"/>
              <a:buChar char="•"/>
              <a:defRPr sz="1800">
                <a:solidFill>
                  <a:schemeClr val="tx2"/>
                </a:solidFill>
                <a:latin typeface="Corbert Medium" panose="00000600000000000000" pitchFamily="50" charset="0"/>
              </a:defRPr>
            </a:lvl4pPr>
            <a:lvl5pPr marL="2059200" indent="-230400">
              <a:spcBef>
                <a:spcPts val="500"/>
              </a:spcBef>
              <a:buClr>
                <a:schemeClr val="tx2"/>
              </a:buClr>
              <a:buFont typeface="Arial" panose="020B0604020202020204" pitchFamily="34" charset="0"/>
              <a:buChar char="•"/>
              <a:defRPr sz="1800">
                <a:solidFill>
                  <a:schemeClr val="tx2"/>
                </a:solidFill>
                <a:latin typeface="Corbert Medium" panose="00000600000000000000"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dirty="0"/>
          </a:p>
        </p:txBody>
      </p:sp>
      <p:pic>
        <p:nvPicPr>
          <p:cNvPr id="3" name="Bild 1">
            <a:extLst>
              <a:ext uri="{FF2B5EF4-FFF2-40B4-BE49-F238E27FC236}">
                <a16:creationId xmlns:a16="http://schemas.microsoft.com/office/drawing/2014/main" id="{6C332EA5-4031-545A-7881-18D1308452BC}"/>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027908" y="367030"/>
            <a:ext cx="2560080" cy="444500"/>
          </a:xfrm>
          <a:prstGeom prst="rect">
            <a:avLst/>
          </a:prstGeom>
        </p:spPr>
      </p:pic>
    </p:spTree>
    <p:extLst>
      <p:ext uri="{BB962C8B-B14F-4D97-AF65-F5344CB8AC3E}">
        <p14:creationId xmlns:p14="http://schemas.microsoft.com/office/powerpoint/2010/main" val="318265559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x">
  <p:cSld name="1_SLIDE">
    <p:spTree>
      <p:nvGrpSpPr>
        <p:cNvPr id="1" name=""/>
        <p:cNvGrpSpPr/>
        <p:nvPr/>
      </p:nvGrpSpPr>
      <p:grpSpPr>
        <a:xfrm>
          <a:off x="0" y="0"/>
          <a:ext cx="0" cy="0"/>
          <a:chOff x="0" y="0"/>
          <a:chExt cx="0" cy="0"/>
        </a:xfrm>
      </p:grpSpPr>
      <p:sp>
        <p:nvSpPr>
          <p:cNvPr id="30" name="Footer Placeholder 3"/>
          <p:cNvSpPr txBox="1">
            <a:spLocks noGrp="1"/>
          </p:cNvSpPr>
          <p:nvPr>
            <p:ph type="body" sz="quarter" idx="21" hasCustomPrompt="1"/>
          </p:nvPr>
        </p:nvSpPr>
        <p:spPr>
          <a:xfrm>
            <a:off x="3823755" y="6409138"/>
            <a:ext cx="4544491" cy="259558"/>
          </a:xfrm>
          <a:prstGeom prst="rect">
            <a:avLst/>
          </a:prstGeom>
        </p:spPr>
        <p:txBody>
          <a:bodyPr anchor="ctr">
            <a:spAutoFit/>
          </a:bodyPr>
          <a:lstStyle>
            <a:lvl1pPr marL="0" indent="0" algn="ctr" defTabSz="914400">
              <a:spcBef>
                <a:spcPts val="0"/>
              </a:spcBef>
              <a:buSzTx/>
              <a:buFontTx/>
              <a:buNone/>
              <a:defRPr sz="1200">
                <a:solidFill>
                  <a:srgbClr val="888888"/>
                </a:solidFill>
              </a:defRPr>
            </a:lvl1pPr>
          </a:lstStyle>
          <a:p>
            <a:r>
              <a:t>Author Name, Conference/Meeting name, date.</a:t>
            </a:r>
          </a:p>
        </p:txBody>
      </p:sp>
      <p:pic>
        <p:nvPicPr>
          <p:cNvPr id="31" name="Content Placeholder 8" descr="Content Placeholder 8"/>
          <p:cNvPicPr>
            <a:picLocks noChangeAspect="1"/>
          </p:cNvPicPr>
          <p:nvPr/>
        </p:nvPicPr>
        <p:blipFill>
          <a:blip r:embed="rId2"/>
          <a:srcRect l="1248" r="1325" b="10396"/>
          <a:stretch>
            <a:fillRect/>
          </a:stretch>
        </p:blipFill>
        <p:spPr>
          <a:xfrm>
            <a:off x="10142964" y="270368"/>
            <a:ext cx="1653501" cy="699557"/>
          </a:xfrm>
          <a:prstGeom prst="rect">
            <a:avLst/>
          </a:prstGeom>
          <a:ln w="12700">
            <a:miter lim="400000"/>
          </a:ln>
        </p:spPr>
      </p:pic>
      <p:sp>
        <p:nvSpPr>
          <p:cNvPr id="32" name="Straight Connector 5"/>
          <p:cNvSpPr/>
          <p:nvPr/>
        </p:nvSpPr>
        <p:spPr>
          <a:xfrm>
            <a:off x="467465" y="994638"/>
            <a:ext cx="11329079" cy="1"/>
          </a:xfrm>
          <a:prstGeom prst="line">
            <a:avLst/>
          </a:prstGeom>
          <a:ln w="76200">
            <a:solidFill>
              <a:srgbClr val="00204E"/>
            </a:solidFill>
          </a:ln>
          <a:effectLst>
            <a:outerShdw blurRad="76200" dist="38100" dir="5400000" rotWithShape="0">
              <a:srgbClr val="000000">
                <a:alpha val="35000"/>
              </a:srgbClr>
            </a:outerShdw>
          </a:effectLst>
        </p:spPr>
        <p:txBody>
          <a:bodyPr tIns="45720" bIns="45720"/>
          <a:lstStyle/>
          <a:p>
            <a:endParaRPr sz="900"/>
          </a:p>
        </p:txBody>
      </p:sp>
      <p:sp>
        <p:nvSpPr>
          <p:cNvPr id="33" name="Slide Number"/>
          <p:cNvSpPr txBox="1">
            <a:spLocks noGrp="1"/>
          </p:cNvSpPr>
          <p:nvPr>
            <p:ph type="sldNum" sz="quarter" idx="2"/>
          </p:nvPr>
        </p:nvSpPr>
        <p:spPr>
          <a:xfrm>
            <a:off x="11609526" y="6417939"/>
            <a:ext cx="252274" cy="241956"/>
          </a:xfrm>
          <a:prstGeom prst="rect">
            <a:avLst/>
          </a:prstGeom>
        </p:spPr>
        <p:txBody>
          <a:bodyPr/>
          <a:lstStyle/>
          <a:p>
            <a:fld id="{86CB4B4D-7CA3-9044-876B-883B54F8677D}" type="slidenum">
              <a:t>‹N›</a:t>
            </a:fld>
            <a:endParaRPr/>
          </a:p>
        </p:txBody>
      </p:sp>
      <p:sp>
        <p:nvSpPr>
          <p:cNvPr id="34" name="Title 1"/>
          <p:cNvSpPr txBox="1">
            <a:spLocks noGrp="1"/>
          </p:cNvSpPr>
          <p:nvPr>
            <p:ph type="body" sz="quarter" idx="22" hasCustomPrompt="1"/>
          </p:nvPr>
        </p:nvSpPr>
        <p:spPr>
          <a:xfrm>
            <a:off x="459036" y="217489"/>
            <a:ext cx="8424937" cy="720000"/>
          </a:xfrm>
          <a:prstGeom prst="rect">
            <a:avLst/>
          </a:prstGeom>
        </p:spPr>
        <p:txBody>
          <a:bodyPr anchor="ctr"/>
          <a:lstStyle>
            <a:lvl1pPr marL="0" indent="0">
              <a:spcBef>
                <a:spcPts val="0"/>
              </a:spcBef>
              <a:buSzTx/>
              <a:buFontTx/>
              <a:buNone/>
              <a:defRPr sz="3600" b="1">
                <a:solidFill>
                  <a:srgbClr val="00204E"/>
                </a:solidFill>
                <a:latin typeface="Fira Sans"/>
                <a:ea typeface="Fira Sans"/>
                <a:cs typeface="Fira Sans"/>
                <a:sym typeface="Fira Sans"/>
              </a:defRPr>
            </a:lvl1pPr>
          </a:lstStyle>
          <a:p>
            <a:r>
              <a:t>TYPE TITLE HERE</a:t>
            </a:r>
          </a:p>
        </p:txBody>
      </p:sp>
    </p:spTree>
    <p:extLst>
      <p:ext uri="{BB962C8B-B14F-4D97-AF65-F5344CB8AC3E}">
        <p14:creationId xmlns:p14="http://schemas.microsoft.com/office/powerpoint/2010/main" val="1912284801"/>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SLIDE" type="tx">
  <p:cSld name="SLIDE">
    <p:spTree>
      <p:nvGrpSpPr>
        <p:cNvPr id="1" name="Shape 119"/>
        <p:cNvGrpSpPr/>
        <p:nvPr/>
      </p:nvGrpSpPr>
      <p:grpSpPr>
        <a:xfrm>
          <a:off x="0" y="0"/>
          <a:ext cx="0" cy="0"/>
          <a:chOff x="0" y="0"/>
          <a:chExt cx="0" cy="0"/>
        </a:xfrm>
      </p:grpSpPr>
      <p:sp>
        <p:nvSpPr>
          <p:cNvPr id="120" name="Google Shape;120;p18"/>
          <p:cNvSpPr txBox="1">
            <a:spLocks noGrp="1"/>
          </p:cNvSpPr>
          <p:nvPr>
            <p:ph type="body" idx="1"/>
          </p:nvPr>
        </p:nvSpPr>
        <p:spPr>
          <a:xfrm>
            <a:off x="3823755" y="6354263"/>
            <a:ext cx="4544550" cy="369302"/>
          </a:xfrm>
          <a:prstGeom prst="rect">
            <a:avLst/>
          </a:prstGeom>
          <a:noFill/>
          <a:ln>
            <a:noFill/>
          </a:ln>
        </p:spPr>
        <p:txBody>
          <a:bodyPr spcFirstLastPara="1" wrap="square" lIns="91425" tIns="91425" rIns="91425" bIns="91425" anchor="ctr" anchorCtr="0">
            <a:spAutoFit/>
          </a:bodyPr>
          <a:lstStyle>
            <a:lvl1pPr marL="228600" lvl="0" indent="-114300" algn="ctr" rtl="0">
              <a:lnSpc>
                <a:spcPct val="100000"/>
              </a:lnSpc>
              <a:spcBef>
                <a:spcPts val="0"/>
              </a:spcBef>
              <a:spcAft>
                <a:spcPts val="0"/>
              </a:spcAft>
              <a:buClr>
                <a:srgbClr val="888888"/>
              </a:buClr>
              <a:buSzPts val="2400"/>
              <a:buFont typeface="Calibri"/>
              <a:buNone/>
              <a:defRPr sz="1200">
                <a:solidFill>
                  <a:srgbClr val="888888"/>
                </a:solidFill>
              </a:defRPr>
            </a:lvl1pPr>
            <a:lvl2pPr marL="457200" lvl="1" indent="-171450" algn="l" rtl="0">
              <a:lnSpc>
                <a:spcPct val="100000"/>
              </a:lnSpc>
              <a:spcBef>
                <a:spcPts val="750"/>
              </a:spcBef>
              <a:spcAft>
                <a:spcPts val="0"/>
              </a:spcAft>
              <a:buClr>
                <a:srgbClr val="000000"/>
              </a:buClr>
              <a:buSzPts val="1800"/>
              <a:buChar char="–"/>
              <a:defRPr/>
            </a:lvl2pPr>
            <a:lvl3pPr marL="685800" lvl="2" indent="-171450" algn="l" rtl="0">
              <a:lnSpc>
                <a:spcPct val="100000"/>
              </a:lnSpc>
              <a:spcBef>
                <a:spcPts val="750"/>
              </a:spcBef>
              <a:spcAft>
                <a:spcPts val="0"/>
              </a:spcAft>
              <a:buClr>
                <a:srgbClr val="000000"/>
              </a:buClr>
              <a:buSzPts val="1800"/>
              <a:buChar char="•"/>
              <a:defRPr/>
            </a:lvl3pPr>
            <a:lvl4pPr marL="914400" lvl="3" indent="-171450" algn="l" rtl="0">
              <a:lnSpc>
                <a:spcPct val="100000"/>
              </a:lnSpc>
              <a:spcBef>
                <a:spcPts val="750"/>
              </a:spcBef>
              <a:spcAft>
                <a:spcPts val="0"/>
              </a:spcAft>
              <a:buClr>
                <a:srgbClr val="000000"/>
              </a:buClr>
              <a:buSzPts val="1800"/>
              <a:buChar char="–"/>
              <a:defRPr/>
            </a:lvl4pPr>
            <a:lvl5pPr marL="1143000" lvl="4" indent="-171450" algn="l" rtl="0">
              <a:lnSpc>
                <a:spcPct val="100000"/>
              </a:lnSpc>
              <a:spcBef>
                <a:spcPts val="750"/>
              </a:spcBef>
              <a:spcAft>
                <a:spcPts val="0"/>
              </a:spcAft>
              <a:buClr>
                <a:srgbClr val="000000"/>
              </a:buClr>
              <a:buSzPts val="1800"/>
              <a:buChar char="»"/>
              <a:defRPr/>
            </a:lvl5pPr>
            <a:lvl6pPr marL="1371600" lvl="5" indent="-171450" algn="l" rtl="0">
              <a:lnSpc>
                <a:spcPct val="100000"/>
              </a:lnSpc>
              <a:spcBef>
                <a:spcPts val="750"/>
              </a:spcBef>
              <a:spcAft>
                <a:spcPts val="0"/>
              </a:spcAft>
              <a:buClr>
                <a:srgbClr val="000000"/>
              </a:buClr>
              <a:buSzPts val="1800"/>
              <a:buChar char="•"/>
              <a:defRPr/>
            </a:lvl6pPr>
            <a:lvl7pPr marL="1600200" lvl="6" indent="-171450" algn="l" rtl="0">
              <a:lnSpc>
                <a:spcPct val="100000"/>
              </a:lnSpc>
              <a:spcBef>
                <a:spcPts val="750"/>
              </a:spcBef>
              <a:spcAft>
                <a:spcPts val="0"/>
              </a:spcAft>
              <a:buClr>
                <a:srgbClr val="000000"/>
              </a:buClr>
              <a:buSzPts val="1800"/>
              <a:buChar char="•"/>
              <a:defRPr/>
            </a:lvl7pPr>
            <a:lvl8pPr marL="1828800" lvl="7" indent="-171450" algn="l" rtl="0">
              <a:lnSpc>
                <a:spcPct val="100000"/>
              </a:lnSpc>
              <a:spcBef>
                <a:spcPts val="750"/>
              </a:spcBef>
              <a:spcAft>
                <a:spcPts val="0"/>
              </a:spcAft>
              <a:buClr>
                <a:srgbClr val="000000"/>
              </a:buClr>
              <a:buSzPts val="1800"/>
              <a:buChar char="•"/>
              <a:defRPr/>
            </a:lvl8pPr>
            <a:lvl9pPr marL="2057400" lvl="8" indent="-171450" algn="l" rtl="0">
              <a:lnSpc>
                <a:spcPct val="100000"/>
              </a:lnSpc>
              <a:spcBef>
                <a:spcPts val="750"/>
              </a:spcBef>
              <a:spcAft>
                <a:spcPts val="0"/>
              </a:spcAft>
              <a:buClr>
                <a:srgbClr val="000000"/>
              </a:buClr>
              <a:buSzPts val="1800"/>
              <a:buChar char="•"/>
              <a:defRPr/>
            </a:lvl9pPr>
          </a:lstStyle>
          <a:p>
            <a:endParaRPr/>
          </a:p>
        </p:txBody>
      </p:sp>
      <p:pic>
        <p:nvPicPr>
          <p:cNvPr id="121" name="Google Shape;121;p18" descr="Content Placeholder 8"/>
          <p:cNvPicPr preferRelativeResize="0"/>
          <p:nvPr/>
        </p:nvPicPr>
        <p:blipFill rotWithShape="1">
          <a:blip r:embed="rId2">
            <a:alphaModFix/>
          </a:blip>
          <a:srcRect l="1247" r="1325" b="10394"/>
          <a:stretch/>
        </p:blipFill>
        <p:spPr>
          <a:xfrm>
            <a:off x="10142964" y="270368"/>
            <a:ext cx="1653501" cy="699557"/>
          </a:xfrm>
          <a:prstGeom prst="rect">
            <a:avLst/>
          </a:prstGeom>
          <a:noFill/>
          <a:ln>
            <a:noFill/>
          </a:ln>
        </p:spPr>
      </p:pic>
      <p:cxnSp>
        <p:nvCxnSpPr>
          <p:cNvPr id="122" name="Google Shape;122;p18"/>
          <p:cNvCxnSpPr/>
          <p:nvPr/>
        </p:nvCxnSpPr>
        <p:spPr>
          <a:xfrm>
            <a:off x="467465" y="994639"/>
            <a:ext cx="11329050" cy="0"/>
          </a:xfrm>
          <a:prstGeom prst="straightConnector1">
            <a:avLst/>
          </a:prstGeom>
          <a:noFill/>
          <a:ln w="76200" cap="flat" cmpd="sng">
            <a:solidFill>
              <a:srgbClr val="00204E"/>
            </a:solidFill>
            <a:prstDash val="solid"/>
            <a:round/>
            <a:headEnd type="none" w="sm" len="sm"/>
            <a:tailEnd type="none" w="sm" len="sm"/>
          </a:ln>
          <a:effectLst>
            <a:outerShdw blurRad="76200" dist="38100" dir="5400000" rotWithShape="0">
              <a:srgbClr val="000000">
                <a:alpha val="34900"/>
              </a:srgbClr>
            </a:outerShdw>
          </a:effectLst>
        </p:spPr>
      </p:cxnSp>
      <p:sp>
        <p:nvSpPr>
          <p:cNvPr id="123" name="Google Shape;123;p18"/>
          <p:cNvSpPr txBox="1">
            <a:spLocks noGrp="1"/>
          </p:cNvSpPr>
          <p:nvPr>
            <p:ph type="sldNum" idx="12"/>
          </p:nvPr>
        </p:nvSpPr>
        <p:spPr>
          <a:xfrm>
            <a:off x="11609526" y="6187147"/>
            <a:ext cx="252300" cy="738633"/>
          </a:xfrm>
          <a:prstGeom prst="rect">
            <a:avLst/>
          </a:prstGeom>
          <a:noFill/>
          <a:ln>
            <a:noFill/>
          </a:ln>
        </p:spPr>
        <p:txBody>
          <a:bodyPr spcFirstLastPara="1" wrap="square" lIns="91425" tIns="91425" rIns="91425" bIns="91425" anchor="ctr" anchorCtr="0">
            <a:spAutoFit/>
          </a:bodyPr>
          <a:lstStyle>
            <a:lvl1pPr marL="0" lvl="0" indent="0" algn="r" rtl="0">
              <a:lnSpc>
                <a:spcPct val="100000"/>
              </a:lnSpc>
              <a:spcBef>
                <a:spcPts val="0"/>
              </a:spcBef>
              <a:spcAft>
                <a:spcPts val="0"/>
              </a:spcAft>
              <a:buClr>
                <a:srgbClr val="888888"/>
              </a:buClr>
              <a:buSzPts val="2400"/>
              <a:buFont typeface="Calibri"/>
              <a:buNone/>
              <a:defRPr sz="1200">
                <a:solidFill>
                  <a:srgbClr val="888888"/>
                </a:solidFill>
              </a:defRPr>
            </a:lvl1pPr>
            <a:lvl2pPr marL="0" lvl="1" indent="0" algn="r" rtl="0">
              <a:lnSpc>
                <a:spcPct val="100000"/>
              </a:lnSpc>
              <a:spcBef>
                <a:spcPts val="0"/>
              </a:spcBef>
              <a:spcAft>
                <a:spcPts val="0"/>
              </a:spcAft>
              <a:buClr>
                <a:srgbClr val="888888"/>
              </a:buClr>
              <a:buSzPts val="2400"/>
              <a:buFont typeface="Calibri"/>
              <a:buNone/>
              <a:defRPr sz="1200">
                <a:solidFill>
                  <a:srgbClr val="888888"/>
                </a:solidFill>
              </a:defRPr>
            </a:lvl2pPr>
            <a:lvl3pPr marL="0" lvl="2" indent="0" algn="r" rtl="0">
              <a:lnSpc>
                <a:spcPct val="100000"/>
              </a:lnSpc>
              <a:spcBef>
                <a:spcPts val="0"/>
              </a:spcBef>
              <a:spcAft>
                <a:spcPts val="0"/>
              </a:spcAft>
              <a:buClr>
                <a:srgbClr val="888888"/>
              </a:buClr>
              <a:buSzPts val="2400"/>
              <a:buFont typeface="Calibri"/>
              <a:buNone/>
              <a:defRPr sz="1200">
                <a:solidFill>
                  <a:srgbClr val="888888"/>
                </a:solidFill>
              </a:defRPr>
            </a:lvl3pPr>
            <a:lvl4pPr marL="0" lvl="3" indent="0" algn="r" rtl="0">
              <a:lnSpc>
                <a:spcPct val="100000"/>
              </a:lnSpc>
              <a:spcBef>
                <a:spcPts val="0"/>
              </a:spcBef>
              <a:spcAft>
                <a:spcPts val="0"/>
              </a:spcAft>
              <a:buClr>
                <a:srgbClr val="888888"/>
              </a:buClr>
              <a:buSzPts val="2400"/>
              <a:buFont typeface="Calibri"/>
              <a:buNone/>
              <a:defRPr sz="1200">
                <a:solidFill>
                  <a:srgbClr val="888888"/>
                </a:solidFill>
              </a:defRPr>
            </a:lvl4pPr>
            <a:lvl5pPr marL="0" lvl="4" indent="0" algn="r" rtl="0">
              <a:lnSpc>
                <a:spcPct val="100000"/>
              </a:lnSpc>
              <a:spcBef>
                <a:spcPts val="0"/>
              </a:spcBef>
              <a:spcAft>
                <a:spcPts val="0"/>
              </a:spcAft>
              <a:buClr>
                <a:srgbClr val="888888"/>
              </a:buClr>
              <a:buSzPts val="2400"/>
              <a:buFont typeface="Calibri"/>
              <a:buNone/>
              <a:defRPr sz="1200">
                <a:solidFill>
                  <a:srgbClr val="888888"/>
                </a:solidFill>
              </a:defRPr>
            </a:lvl5pPr>
            <a:lvl6pPr marL="0" lvl="5" indent="0" algn="r" rtl="0">
              <a:lnSpc>
                <a:spcPct val="100000"/>
              </a:lnSpc>
              <a:spcBef>
                <a:spcPts val="0"/>
              </a:spcBef>
              <a:spcAft>
                <a:spcPts val="0"/>
              </a:spcAft>
              <a:buClr>
                <a:srgbClr val="888888"/>
              </a:buClr>
              <a:buSzPts val="2400"/>
              <a:buFont typeface="Calibri"/>
              <a:buNone/>
              <a:defRPr sz="1200">
                <a:solidFill>
                  <a:srgbClr val="888888"/>
                </a:solidFill>
              </a:defRPr>
            </a:lvl6pPr>
            <a:lvl7pPr marL="0" lvl="6" indent="0" algn="r" rtl="0">
              <a:lnSpc>
                <a:spcPct val="100000"/>
              </a:lnSpc>
              <a:spcBef>
                <a:spcPts val="0"/>
              </a:spcBef>
              <a:spcAft>
                <a:spcPts val="0"/>
              </a:spcAft>
              <a:buClr>
                <a:srgbClr val="888888"/>
              </a:buClr>
              <a:buSzPts val="2400"/>
              <a:buFont typeface="Calibri"/>
              <a:buNone/>
              <a:defRPr sz="1200">
                <a:solidFill>
                  <a:srgbClr val="888888"/>
                </a:solidFill>
              </a:defRPr>
            </a:lvl7pPr>
            <a:lvl8pPr marL="0" lvl="7" indent="0" algn="r" rtl="0">
              <a:lnSpc>
                <a:spcPct val="100000"/>
              </a:lnSpc>
              <a:spcBef>
                <a:spcPts val="0"/>
              </a:spcBef>
              <a:spcAft>
                <a:spcPts val="0"/>
              </a:spcAft>
              <a:buClr>
                <a:srgbClr val="888888"/>
              </a:buClr>
              <a:buSzPts val="2400"/>
              <a:buFont typeface="Calibri"/>
              <a:buNone/>
              <a:defRPr sz="1200">
                <a:solidFill>
                  <a:srgbClr val="888888"/>
                </a:solidFill>
              </a:defRPr>
            </a:lvl8pPr>
            <a:lvl9pPr marL="0" lvl="8" indent="0" algn="r" rtl="0">
              <a:lnSpc>
                <a:spcPct val="100000"/>
              </a:lnSpc>
              <a:spcBef>
                <a:spcPts val="0"/>
              </a:spcBef>
              <a:spcAft>
                <a:spcPts val="0"/>
              </a:spcAft>
              <a:buClr>
                <a:srgbClr val="888888"/>
              </a:buClr>
              <a:buSzPts val="2400"/>
              <a:buFont typeface="Calibri"/>
              <a:buNone/>
              <a:defRPr sz="1200">
                <a:solidFill>
                  <a:srgbClr val="888888"/>
                </a:solidFill>
              </a:defRPr>
            </a:lvl9pPr>
          </a:lstStyle>
          <a:p>
            <a:fld id="{00000000-1234-1234-1234-123412341234}" type="slidenum">
              <a:rPr lang="en-US" smtClean="0"/>
              <a:pPr/>
              <a:t>‹N›</a:t>
            </a:fld>
            <a:endParaRPr lang="en-US"/>
          </a:p>
        </p:txBody>
      </p:sp>
      <p:sp>
        <p:nvSpPr>
          <p:cNvPr id="124" name="Google Shape;124;p18"/>
          <p:cNvSpPr txBox="1">
            <a:spLocks noGrp="1"/>
          </p:cNvSpPr>
          <p:nvPr>
            <p:ph type="body" idx="2"/>
          </p:nvPr>
        </p:nvSpPr>
        <p:spPr>
          <a:xfrm>
            <a:off x="459036" y="217489"/>
            <a:ext cx="8424900" cy="720000"/>
          </a:xfrm>
          <a:prstGeom prst="rect">
            <a:avLst/>
          </a:prstGeom>
          <a:noFill/>
          <a:ln>
            <a:noFill/>
          </a:ln>
        </p:spPr>
        <p:txBody>
          <a:bodyPr spcFirstLastPara="1" wrap="square" lIns="91425" tIns="91425" rIns="91425" bIns="91425" anchor="ctr" anchorCtr="0">
            <a:normAutofit/>
          </a:bodyPr>
          <a:lstStyle>
            <a:lvl1pPr marL="228600" lvl="0" indent="-114300" algn="l" rtl="0">
              <a:lnSpc>
                <a:spcPct val="100000"/>
              </a:lnSpc>
              <a:spcBef>
                <a:spcPts val="0"/>
              </a:spcBef>
              <a:spcAft>
                <a:spcPts val="0"/>
              </a:spcAft>
              <a:buClr>
                <a:srgbClr val="00204E"/>
              </a:buClr>
              <a:buSzPts val="7200"/>
              <a:buFont typeface="Fira Sans"/>
              <a:buNone/>
              <a:defRPr sz="3600" b="1">
                <a:solidFill>
                  <a:srgbClr val="00204E"/>
                </a:solidFill>
                <a:latin typeface="Fira Sans"/>
                <a:ea typeface="Fira Sans"/>
                <a:cs typeface="Fira Sans"/>
                <a:sym typeface="Fira Sans"/>
              </a:defRPr>
            </a:lvl1pPr>
            <a:lvl2pPr marL="457200" lvl="1" indent="-171450" algn="l" rtl="0">
              <a:lnSpc>
                <a:spcPct val="100000"/>
              </a:lnSpc>
              <a:spcBef>
                <a:spcPts val="750"/>
              </a:spcBef>
              <a:spcAft>
                <a:spcPts val="0"/>
              </a:spcAft>
              <a:buClr>
                <a:srgbClr val="000000"/>
              </a:buClr>
              <a:buSzPts val="1800"/>
              <a:buChar char="–"/>
              <a:defRPr/>
            </a:lvl2pPr>
            <a:lvl3pPr marL="685800" lvl="2" indent="-171450" algn="l" rtl="0">
              <a:lnSpc>
                <a:spcPct val="100000"/>
              </a:lnSpc>
              <a:spcBef>
                <a:spcPts val="750"/>
              </a:spcBef>
              <a:spcAft>
                <a:spcPts val="0"/>
              </a:spcAft>
              <a:buClr>
                <a:srgbClr val="000000"/>
              </a:buClr>
              <a:buSzPts val="1800"/>
              <a:buChar char="•"/>
              <a:defRPr/>
            </a:lvl3pPr>
            <a:lvl4pPr marL="914400" lvl="3" indent="-171450" algn="l" rtl="0">
              <a:lnSpc>
                <a:spcPct val="100000"/>
              </a:lnSpc>
              <a:spcBef>
                <a:spcPts val="750"/>
              </a:spcBef>
              <a:spcAft>
                <a:spcPts val="0"/>
              </a:spcAft>
              <a:buClr>
                <a:srgbClr val="000000"/>
              </a:buClr>
              <a:buSzPts val="1800"/>
              <a:buChar char="–"/>
              <a:defRPr/>
            </a:lvl4pPr>
            <a:lvl5pPr marL="1143000" lvl="4" indent="-171450" algn="l" rtl="0">
              <a:lnSpc>
                <a:spcPct val="100000"/>
              </a:lnSpc>
              <a:spcBef>
                <a:spcPts val="750"/>
              </a:spcBef>
              <a:spcAft>
                <a:spcPts val="0"/>
              </a:spcAft>
              <a:buClr>
                <a:srgbClr val="000000"/>
              </a:buClr>
              <a:buSzPts val="1800"/>
              <a:buChar char="»"/>
              <a:defRPr/>
            </a:lvl5pPr>
            <a:lvl6pPr marL="1371600" lvl="5" indent="-171450" algn="l" rtl="0">
              <a:lnSpc>
                <a:spcPct val="100000"/>
              </a:lnSpc>
              <a:spcBef>
                <a:spcPts val="750"/>
              </a:spcBef>
              <a:spcAft>
                <a:spcPts val="0"/>
              </a:spcAft>
              <a:buClr>
                <a:srgbClr val="000000"/>
              </a:buClr>
              <a:buSzPts val="1800"/>
              <a:buChar char="•"/>
              <a:defRPr/>
            </a:lvl6pPr>
            <a:lvl7pPr marL="1600200" lvl="6" indent="-171450" algn="l" rtl="0">
              <a:lnSpc>
                <a:spcPct val="100000"/>
              </a:lnSpc>
              <a:spcBef>
                <a:spcPts val="750"/>
              </a:spcBef>
              <a:spcAft>
                <a:spcPts val="0"/>
              </a:spcAft>
              <a:buClr>
                <a:srgbClr val="000000"/>
              </a:buClr>
              <a:buSzPts val="1800"/>
              <a:buChar char="•"/>
              <a:defRPr/>
            </a:lvl7pPr>
            <a:lvl8pPr marL="1828800" lvl="7" indent="-171450" algn="l" rtl="0">
              <a:lnSpc>
                <a:spcPct val="100000"/>
              </a:lnSpc>
              <a:spcBef>
                <a:spcPts val="750"/>
              </a:spcBef>
              <a:spcAft>
                <a:spcPts val="0"/>
              </a:spcAft>
              <a:buClr>
                <a:srgbClr val="000000"/>
              </a:buClr>
              <a:buSzPts val="1800"/>
              <a:buChar char="•"/>
              <a:defRPr/>
            </a:lvl8pPr>
            <a:lvl9pPr marL="2057400" lvl="8" indent="-171450" algn="l" rtl="0">
              <a:lnSpc>
                <a:spcPct val="100000"/>
              </a:lnSpc>
              <a:spcBef>
                <a:spcPts val="750"/>
              </a:spcBef>
              <a:spcAft>
                <a:spcPts val="0"/>
              </a:spcAft>
              <a:buClr>
                <a:srgbClr val="000000"/>
              </a:buClr>
              <a:buSzPts val="1800"/>
              <a:buChar char="•"/>
              <a:defRPr/>
            </a:lvl9pPr>
          </a:lstStyle>
          <a:p>
            <a:endParaRPr/>
          </a:p>
        </p:txBody>
      </p:sp>
    </p:spTree>
    <p:extLst>
      <p:ext uri="{BB962C8B-B14F-4D97-AF65-F5344CB8AC3E}">
        <p14:creationId xmlns:p14="http://schemas.microsoft.com/office/powerpoint/2010/main" val="14134300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Titolo e contenu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A23C25-57A7-422D-B6C7-C275549FF640}"/>
              </a:ext>
            </a:extLst>
          </p:cNvPr>
          <p:cNvSpPr>
            <a:spLocks noGrp="1"/>
          </p:cNvSpPr>
          <p:nvPr>
            <p:ph type="title"/>
          </p:nvPr>
        </p:nvSpPr>
        <p:spPr>
          <a:xfrm>
            <a:off x="838200" y="1335635"/>
            <a:ext cx="10515600" cy="544535"/>
          </a:xfrm>
        </p:spPr>
        <p:txBody>
          <a:bodyPr/>
          <a:lstStyle>
            <a:lvl1pPr>
              <a:defRPr>
                <a:latin typeface="Avenir Next LT Pro" panose="020B0504020202020204" pitchFamily="34" charset="0"/>
              </a:defRPr>
            </a:lvl1pPr>
          </a:lstStyle>
          <a:p>
            <a:r>
              <a:rPr lang="it-IT"/>
              <a:t>Fare clic per modificare lo stile del titolo dello schema</a:t>
            </a:r>
          </a:p>
        </p:txBody>
      </p:sp>
      <p:sp>
        <p:nvSpPr>
          <p:cNvPr id="3" name="Content Placeholder 2">
            <a:extLst>
              <a:ext uri="{FF2B5EF4-FFF2-40B4-BE49-F238E27FC236}">
                <a16:creationId xmlns:a16="http://schemas.microsoft.com/office/drawing/2014/main" id="{54D1D7BD-5B6C-4729-8C26-EC0268815D31}"/>
              </a:ext>
            </a:extLst>
          </p:cNvPr>
          <p:cNvSpPr>
            <a:spLocks noGrp="1"/>
          </p:cNvSpPr>
          <p:nvPr>
            <p:ph idx="1" hasCustomPrompt="1"/>
          </p:nvPr>
        </p:nvSpPr>
        <p:spPr>
          <a:xfrm>
            <a:off x="838200" y="2496619"/>
            <a:ext cx="10515600" cy="3680343"/>
          </a:xfrm>
        </p:spPr>
        <p:txBody>
          <a:bodyPr/>
          <a:lstStyle>
            <a:lvl1pPr>
              <a:defRPr>
                <a:latin typeface="Avenir Next LT Pro" panose="020B0504020202020204" pitchFamily="34" charset="0"/>
              </a:defRPr>
            </a:lvl1pPr>
            <a:lvl2pPr>
              <a:defRPr>
                <a:latin typeface="Avenir Next LT Pro" panose="020B0504020202020204" pitchFamily="34" charset="0"/>
              </a:defRPr>
            </a:lvl2pPr>
            <a:lvl3pPr>
              <a:defRPr>
                <a:latin typeface="Avenir Next LT Pro" panose="020B0504020202020204" pitchFamily="34" charset="0"/>
              </a:defRPr>
            </a:lvl3pPr>
            <a:lvl4pPr>
              <a:defRPr>
                <a:latin typeface="Avenir Next LT Pro" panose="020B0504020202020204" pitchFamily="34" charset="0"/>
              </a:defRPr>
            </a:lvl4pPr>
            <a:lvl5pPr>
              <a:defRPr>
                <a:latin typeface="Avenir Next LT Pro" panose="020B0504020202020204" pitchFamily="34" charset="0"/>
              </a:defRPr>
            </a:lvl5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11" name="Text Placeholder 10">
            <a:extLst>
              <a:ext uri="{FF2B5EF4-FFF2-40B4-BE49-F238E27FC236}">
                <a16:creationId xmlns:a16="http://schemas.microsoft.com/office/drawing/2014/main" id="{FBC8B6CE-46DE-458F-9FB7-666DF33C8D38}"/>
              </a:ext>
            </a:extLst>
          </p:cNvPr>
          <p:cNvSpPr>
            <a:spLocks noGrp="1"/>
          </p:cNvSpPr>
          <p:nvPr>
            <p:ph type="body" sz="quarter" idx="13" hasCustomPrompt="1"/>
          </p:nvPr>
        </p:nvSpPr>
        <p:spPr>
          <a:xfrm>
            <a:off x="838200" y="1931597"/>
            <a:ext cx="10515600" cy="452007"/>
          </a:xfrm>
        </p:spPr>
        <p:txBody>
          <a:bodyPr vert="horz" lIns="91440" tIns="45720" rIns="91440" bIns="45720" rtlCol="0" anchor="t">
            <a:normAutofit/>
          </a:bodyPr>
          <a:lstStyle>
            <a:lvl1pPr>
              <a:defRPr lang="it-IT" sz="2400" b="1" dirty="0">
                <a:solidFill>
                  <a:srgbClr val="B27F47"/>
                </a:solidFill>
                <a:latin typeface="Avenir Next LT Pro" panose="020B0504020202020204" pitchFamily="34" charset="0"/>
              </a:defRPr>
            </a:lvl1pPr>
          </a:lstStyle>
          <a:p>
            <a:pPr marL="0" lvl="0">
              <a:spcBef>
                <a:spcPct val="0"/>
              </a:spcBef>
              <a:buNone/>
            </a:pPr>
            <a:r>
              <a:rPr lang="en-US"/>
              <a:t>Click to edit Master sub-title styles</a:t>
            </a:r>
            <a:endParaRPr lang="it-IT"/>
          </a:p>
        </p:txBody>
      </p:sp>
      <p:pic>
        <p:nvPicPr>
          <p:cNvPr id="8" name="image1.png" descr="Immagine che contiene testo, schermata, Carattere, Elementi grafici&#10;&#10;Descrizione generata automaticamente">
            <a:extLst>
              <a:ext uri="{FF2B5EF4-FFF2-40B4-BE49-F238E27FC236}">
                <a16:creationId xmlns:a16="http://schemas.microsoft.com/office/drawing/2014/main" id="{263B1A4A-EC73-EBFE-80B3-0A63C246CD63}"/>
              </a:ext>
            </a:extLst>
          </p:cNvPr>
          <p:cNvPicPr/>
          <p:nvPr userDrawn="1"/>
        </p:nvPicPr>
        <p:blipFill>
          <a:blip r:embed="rId2"/>
          <a:srcRect t="11940" b="15207"/>
          <a:stretch>
            <a:fillRect/>
          </a:stretch>
        </p:blipFill>
        <p:spPr>
          <a:xfrm>
            <a:off x="9790545" y="219625"/>
            <a:ext cx="1930140" cy="780114"/>
          </a:xfrm>
          <a:prstGeom prst="rect">
            <a:avLst/>
          </a:prstGeom>
          <a:ln/>
        </p:spPr>
      </p:pic>
      <p:sp>
        <p:nvSpPr>
          <p:cNvPr id="7" name="Date Placeholder 3">
            <a:extLst>
              <a:ext uri="{FF2B5EF4-FFF2-40B4-BE49-F238E27FC236}">
                <a16:creationId xmlns:a16="http://schemas.microsoft.com/office/drawing/2014/main" id="{88704586-59CF-4888-2F19-AD16297FCC25}"/>
              </a:ext>
            </a:extLst>
          </p:cNvPr>
          <p:cNvSpPr>
            <a:spLocks noGrp="1"/>
          </p:cNvSpPr>
          <p:nvPr>
            <p:ph type="dt" sz="half" idx="2"/>
          </p:nvPr>
        </p:nvSpPr>
        <p:spPr>
          <a:xfrm>
            <a:off x="87752" y="6430138"/>
            <a:ext cx="1196104" cy="365125"/>
          </a:xfrm>
          <a:prstGeom prst="rect">
            <a:avLst/>
          </a:prstGeom>
        </p:spPr>
        <p:txBody>
          <a:bodyPr vert="horz" lIns="91440" tIns="45720" rIns="91440" bIns="45720" rtlCol="0" anchor="ctr"/>
          <a:lstStyle>
            <a:lvl1pPr algn="l">
              <a:defRPr lang="it-IT" sz="1400" kern="1200" smtClean="0">
                <a:solidFill>
                  <a:schemeClr val="bg1">
                    <a:alpha val="50000"/>
                  </a:schemeClr>
                </a:solidFill>
                <a:latin typeface="Titillium" pitchFamily="2" charset="77"/>
                <a:ea typeface="+mn-ea"/>
                <a:cs typeface="+mn-cs"/>
              </a:defRPr>
            </a:lvl1pPr>
          </a:lstStyle>
          <a:p>
            <a:fld id="{FBF9AF8D-982E-4695-97F0-27FB92086935}" type="datetime1">
              <a:rPr lang="it-IT" smtClean="0"/>
              <a:t>21/07/26</a:t>
            </a:fld>
            <a:endParaRPr lang="it-IT"/>
          </a:p>
        </p:txBody>
      </p:sp>
      <p:sp>
        <p:nvSpPr>
          <p:cNvPr id="9" name="Footer Placeholder 4">
            <a:extLst>
              <a:ext uri="{FF2B5EF4-FFF2-40B4-BE49-F238E27FC236}">
                <a16:creationId xmlns:a16="http://schemas.microsoft.com/office/drawing/2014/main" id="{92D8ED97-4BEE-40FC-826D-7D6FDD924012}"/>
              </a:ext>
            </a:extLst>
          </p:cNvPr>
          <p:cNvSpPr>
            <a:spLocks noGrp="1"/>
          </p:cNvSpPr>
          <p:nvPr>
            <p:ph type="ftr" sz="quarter" idx="3"/>
          </p:nvPr>
        </p:nvSpPr>
        <p:spPr>
          <a:xfrm>
            <a:off x="1371609" y="6430138"/>
            <a:ext cx="4234864" cy="365125"/>
          </a:xfrm>
          <a:prstGeom prst="rect">
            <a:avLst/>
          </a:prstGeom>
        </p:spPr>
        <p:txBody>
          <a:bodyPr vert="horz" lIns="91440" tIns="45720" rIns="91440" bIns="45720" rtlCol="0" anchor="ctr"/>
          <a:lstStyle>
            <a:lvl1pPr algn="r">
              <a:defRPr lang="it-IT" sz="1400" kern="1200" smtClean="0">
                <a:solidFill>
                  <a:schemeClr val="bg1">
                    <a:alpha val="50000"/>
                  </a:schemeClr>
                </a:solidFill>
                <a:latin typeface="Titillium" pitchFamily="2" charset="77"/>
                <a:ea typeface="+mn-ea"/>
                <a:cs typeface="+mn-cs"/>
              </a:defRPr>
            </a:lvl1pPr>
          </a:lstStyle>
          <a:p>
            <a:r>
              <a:rPr lang="it-IT"/>
              <a:t>Piè di pagina</a:t>
            </a:r>
          </a:p>
        </p:txBody>
      </p:sp>
      <p:sp>
        <p:nvSpPr>
          <p:cNvPr id="10" name="Slide Number Placeholder 5">
            <a:extLst>
              <a:ext uri="{FF2B5EF4-FFF2-40B4-BE49-F238E27FC236}">
                <a16:creationId xmlns:a16="http://schemas.microsoft.com/office/drawing/2014/main" id="{C91BF96B-D6F6-E2F5-2489-D2C5CE2D9181}"/>
              </a:ext>
            </a:extLst>
          </p:cNvPr>
          <p:cNvSpPr>
            <a:spLocks noGrp="1"/>
          </p:cNvSpPr>
          <p:nvPr>
            <p:ph type="sldNum" sz="quarter" idx="4"/>
          </p:nvPr>
        </p:nvSpPr>
        <p:spPr>
          <a:xfrm>
            <a:off x="11584726" y="6430138"/>
            <a:ext cx="450272" cy="365125"/>
          </a:xfrm>
          <a:prstGeom prst="rect">
            <a:avLst/>
          </a:prstGeom>
        </p:spPr>
        <p:txBody>
          <a:bodyPr vert="horz" lIns="91440" tIns="45720" rIns="91440" bIns="45720" rtlCol="0" anchor="ctr"/>
          <a:lstStyle>
            <a:lvl1pPr algn="ctr">
              <a:defRPr lang="it-IT" sz="1400" kern="1200" smtClean="0">
                <a:solidFill>
                  <a:schemeClr val="bg1">
                    <a:alpha val="50000"/>
                  </a:schemeClr>
                </a:solidFill>
                <a:latin typeface="Titillium" pitchFamily="2" charset="77"/>
                <a:ea typeface="+mn-ea"/>
                <a:cs typeface="+mn-cs"/>
              </a:defRPr>
            </a:lvl1pPr>
          </a:lstStyle>
          <a:p>
            <a:fld id="{9B13B172-409A-48BF-92CD-9E808051E234}" type="slidenum">
              <a:rPr lang="it-IT" smtClean="0"/>
              <a:pPr/>
              <a:t>‹N›</a:t>
            </a:fld>
            <a:endParaRPr lang="it-IT"/>
          </a:p>
        </p:txBody>
      </p:sp>
    </p:spTree>
    <p:extLst>
      <p:ext uri="{BB962C8B-B14F-4D97-AF65-F5344CB8AC3E}">
        <p14:creationId xmlns:p14="http://schemas.microsoft.com/office/powerpoint/2010/main" val="36627563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9417983-BD5C-A53D-CEDF-AB0DE7D9BE30}"/>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B356F1C7-4ADD-0B80-9420-018EF02E3324}"/>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49281C7D-F1C1-A2F5-602C-929016610F70}"/>
              </a:ext>
            </a:extLst>
          </p:cNvPr>
          <p:cNvSpPr>
            <a:spLocks noGrp="1"/>
          </p:cNvSpPr>
          <p:nvPr>
            <p:ph type="dt" sz="half" idx="10"/>
          </p:nvPr>
        </p:nvSpPr>
        <p:spPr/>
        <p:txBody>
          <a:bodyPr/>
          <a:lstStyle/>
          <a:p>
            <a:fld id="{3887E66A-38C6-5549-838E-C800A01E8ECB}" type="datetimeFigureOut">
              <a:rPr lang="it-IT" smtClean="0"/>
              <a:t>21/07/26</a:t>
            </a:fld>
            <a:endParaRPr lang="it-IT"/>
          </a:p>
        </p:txBody>
      </p:sp>
      <p:sp>
        <p:nvSpPr>
          <p:cNvPr id="5" name="Segnaposto piè di pagina 4">
            <a:extLst>
              <a:ext uri="{FF2B5EF4-FFF2-40B4-BE49-F238E27FC236}">
                <a16:creationId xmlns:a16="http://schemas.microsoft.com/office/drawing/2014/main" id="{A723E6C3-D414-3CBC-2D22-EBC91286151A}"/>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30372B5-0FF4-DE8F-FB9C-DA4DF67FBA2A}"/>
              </a:ext>
            </a:extLst>
          </p:cNvPr>
          <p:cNvSpPr>
            <a:spLocks noGrp="1"/>
          </p:cNvSpPr>
          <p:nvPr>
            <p:ph type="sldNum" sz="quarter" idx="12"/>
          </p:nvPr>
        </p:nvSpPr>
        <p:spPr/>
        <p:txBody>
          <a:bodyPr/>
          <a:lstStyle/>
          <a:p>
            <a:fld id="{A6E40D4D-D2EC-B748-AA48-A98E5152CBA3}" type="slidenum">
              <a:rPr lang="it-IT" smtClean="0"/>
              <a:t>‹N›</a:t>
            </a:fld>
            <a:endParaRPr lang="it-IT"/>
          </a:p>
        </p:txBody>
      </p:sp>
    </p:spTree>
    <p:extLst>
      <p:ext uri="{BB962C8B-B14F-4D97-AF65-F5344CB8AC3E}">
        <p14:creationId xmlns:p14="http://schemas.microsoft.com/office/powerpoint/2010/main" val="3322454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894D5F5-054B-792A-6C8C-2D6BBB75C54D}"/>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C8163A9D-C025-2F1D-C12C-511D161F2F4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8E1A3C69-0788-EAFA-E4A4-54A1F22AEEE4}"/>
              </a:ext>
            </a:extLst>
          </p:cNvPr>
          <p:cNvSpPr>
            <a:spLocks noGrp="1"/>
          </p:cNvSpPr>
          <p:nvPr>
            <p:ph type="dt" sz="half" idx="10"/>
          </p:nvPr>
        </p:nvSpPr>
        <p:spPr/>
        <p:txBody>
          <a:bodyPr/>
          <a:lstStyle/>
          <a:p>
            <a:fld id="{3887E66A-38C6-5549-838E-C800A01E8ECB}" type="datetimeFigureOut">
              <a:rPr lang="it-IT" smtClean="0"/>
              <a:t>21/07/26</a:t>
            </a:fld>
            <a:endParaRPr lang="it-IT"/>
          </a:p>
        </p:txBody>
      </p:sp>
      <p:sp>
        <p:nvSpPr>
          <p:cNvPr id="5" name="Segnaposto piè di pagina 4">
            <a:extLst>
              <a:ext uri="{FF2B5EF4-FFF2-40B4-BE49-F238E27FC236}">
                <a16:creationId xmlns:a16="http://schemas.microsoft.com/office/drawing/2014/main" id="{E35EE52A-336F-5788-DC86-BC456FADDDEB}"/>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38427E0-929B-D7D2-02EE-74E9AB1C3AC1}"/>
              </a:ext>
            </a:extLst>
          </p:cNvPr>
          <p:cNvSpPr>
            <a:spLocks noGrp="1"/>
          </p:cNvSpPr>
          <p:nvPr>
            <p:ph type="sldNum" sz="quarter" idx="12"/>
          </p:nvPr>
        </p:nvSpPr>
        <p:spPr/>
        <p:txBody>
          <a:bodyPr/>
          <a:lstStyle/>
          <a:p>
            <a:fld id="{A6E40D4D-D2EC-B748-AA48-A98E5152CBA3}" type="slidenum">
              <a:rPr lang="it-IT" smtClean="0"/>
              <a:t>‹N›</a:t>
            </a:fld>
            <a:endParaRPr lang="it-IT"/>
          </a:p>
        </p:txBody>
      </p:sp>
    </p:spTree>
    <p:extLst>
      <p:ext uri="{BB962C8B-B14F-4D97-AF65-F5344CB8AC3E}">
        <p14:creationId xmlns:p14="http://schemas.microsoft.com/office/powerpoint/2010/main" val="25170264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50E72D5-D455-889D-2869-A79881C8B6A9}"/>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B1EF7E81-B310-AD02-7C7D-4BAB5B094063}"/>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BD292664-056D-0E09-B2EB-320406EF2378}"/>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704C98D4-6E71-635A-9610-B2E2DD839C15}"/>
              </a:ext>
            </a:extLst>
          </p:cNvPr>
          <p:cNvSpPr>
            <a:spLocks noGrp="1"/>
          </p:cNvSpPr>
          <p:nvPr>
            <p:ph type="dt" sz="half" idx="10"/>
          </p:nvPr>
        </p:nvSpPr>
        <p:spPr/>
        <p:txBody>
          <a:bodyPr/>
          <a:lstStyle/>
          <a:p>
            <a:fld id="{3887E66A-38C6-5549-838E-C800A01E8ECB}" type="datetimeFigureOut">
              <a:rPr lang="it-IT" smtClean="0"/>
              <a:t>21/07/26</a:t>
            </a:fld>
            <a:endParaRPr lang="it-IT"/>
          </a:p>
        </p:txBody>
      </p:sp>
      <p:sp>
        <p:nvSpPr>
          <p:cNvPr id="6" name="Segnaposto piè di pagina 5">
            <a:extLst>
              <a:ext uri="{FF2B5EF4-FFF2-40B4-BE49-F238E27FC236}">
                <a16:creationId xmlns:a16="http://schemas.microsoft.com/office/drawing/2014/main" id="{026F4F02-60DC-2B71-AD6B-C706A7CCB503}"/>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3E63A711-9AED-F254-B089-D2455EF1FF0A}"/>
              </a:ext>
            </a:extLst>
          </p:cNvPr>
          <p:cNvSpPr>
            <a:spLocks noGrp="1"/>
          </p:cNvSpPr>
          <p:nvPr>
            <p:ph type="sldNum" sz="quarter" idx="12"/>
          </p:nvPr>
        </p:nvSpPr>
        <p:spPr/>
        <p:txBody>
          <a:bodyPr/>
          <a:lstStyle/>
          <a:p>
            <a:fld id="{A6E40D4D-D2EC-B748-AA48-A98E5152CBA3}" type="slidenum">
              <a:rPr lang="it-IT" smtClean="0"/>
              <a:t>‹N›</a:t>
            </a:fld>
            <a:endParaRPr lang="it-IT"/>
          </a:p>
        </p:txBody>
      </p:sp>
    </p:spTree>
    <p:extLst>
      <p:ext uri="{BB962C8B-B14F-4D97-AF65-F5344CB8AC3E}">
        <p14:creationId xmlns:p14="http://schemas.microsoft.com/office/powerpoint/2010/main" val="17598034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1A00FA2-5609-FBBC-EDE2-40961296713C}"/>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840C7408-32F6-AD47-10BF-A7109434CDA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06977468-3AA7-8B27-B877-A9118D01E30F}"/>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D9D5B315-F41D-E3C5-5204-A306485A8AD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A6F44859-B4A9-4A92-B5F5-C0DA9D5C9E7C}"/>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C619B58D-3E46-4537-E4E8-33EB42577431}"/>
              </a:ext>
            </a:extLst>
          </p:cNvPr>
          <p:cNvSpPr>
            <a:spLocks noGrp="1"/>
          </p:cNvSpPr>
          <p:nvPr>
            <p:ph type="dt" sz="half" idx="10"/>
          </p:nvPr>
        </p:nvSpPr>
        <p:spPr/>
        <p:txBody>
          <a:bodyPr/>
          <a:lstStyle/>
          <a:p>
            <a:fld id="{3887E66A-38C6-5549-838E-C800A01E8ECB}" type="datetimeFigureOut">
              <a:rPr lang="it-IT" smtClean="0"/>
              <a:t>21/07/26</a:t>
            </a:fld>
            <a:endParaRPr lang="it-IT"/>
          </a:p>
        </p:txBody>
      </p:sp>
      <p:sp>
        <p:nvSpPr>
          <p:cNvPr id="8" name="Segnaposto piè di pagina 7">
            <a:extLst>
              <a:ext uri="{FF2B5EF4-FFF2-40B4-BE49-F238E27FC236}">
                <a16:creationId xmlns:a16="http://schemas.microsoft.com/office/drawing/2014/main" id="{CD0CDACD-54C9-CFE4-DFD0-23D37E45DB0C}"/>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70D22B52-0F87-CB8F-9C76-FB3D893347E3}"/>
              </a:ext>
            </a:extLst>
          </p:cNvPr>
          <p:cNvSpPr>
            <a:spLocks noGrp="1"/>
          </p:cNvSpPr>
          <p:nvPr>
            <p:ph type="sldNum" sz="quarter" idx="12"/>
          </p:nvPr>
        </p:nvSpPr>
        <p:spPr/>
        <p:txBody>
          <a:bodyPr/>
          <a:lstStyle/>
          <a:p>
            <a:fld id="{A6E40D4D-D2EC-B748-AA48-A98E5152CBA3}" type="slidenum">
              <a:rPr lang="it-IT" smtClean="0"/>
              <a:t>‹N›</a:t>
            </a:fld>
            <a:endParaRPr lang="it-IT"/>
          </a:p>
        </p:txBody>
      </p:sp>
    </p:spTree>
    <p:extLst>
      <p:ext uri="{BB962C8B-B14F-4D97-AF65-F5344CB8AC3E}">
        <p14:creationId xmlns:p14="http://schemas.microsoft.com/office/powerpoint/2010/main" val="19504494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BA2DE23-9A9B-91EB-28F4-7F4FF35EEA1E}"/>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F54FD0EA-1F17-E0A0-E4D3-2F38CC1FB66B}"/>
              </a:ext>
            </a:extLst>
          </p:cNvPr>
          <p:cNvSpPr>
            <a:spLocks noGrp="1"/>
          </p:cNvSpPr>
          <p:nvPr>
            <p:ph type="dt" sz="half" idx="10"/>
          </p:nvPr>
        </p:nvSpPr>
        <p:spPr/>
        <p:txBody>
          <a:bodyPr/>
          <a:lstStyle/>
          <a:p>
            <a:fld id="{3887E66A-38C6-5549-838E-C800A01E8ECB}" type="datetimeFigureOut">
              <a:rPr lang="it-IT" smtClean="0"/>
              <a:t>21/07/26</a:t>
            </a:fld>
            <a:endParaRPr lang="it-IT"/>
          </a:p>
        </p:txBody>
      </p:sp>
      <p:sp>
        <p:nvSpPr>
          <p:cNvPr id="4" name="Segnaposto piè di pagina 3">
            <a:extLst>
              <a:ext uri="{FF2B5EF4-FFF2-40B4-BE49-F238E27FC236}">
                <a16:creationId xmlns:a16="http://schemas.microsoft.com/office/drawing/2014/main" id="{4E5894FE-CEFE-24ED-1DDF-934B044A6E59}"/>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14C61658-516E-38EE-F4B0-85611FB15DF4}"/>
              </a:ext>
            </a:extLst>
          </p:cNvPr>
          <p:cNvSpPr>
            <a:spLocks noGrp="1"/>
          </p:cNvSpPr>
          <p:nvPr>
            <p:ph type="sldNum" sz="quarter" idx="12"/>
          </p:nvPr>
        </p:nvSpPr>
        <p:spPr/>
        <p:txBody>
          <a:bodyPr/>
          <a:lstStyle/>
          <a:p>
            <a:fld id="{A6E40D4D-D2EC-B748-AA48-A98E5152CBA3}" type="slidenum">
              <a:rPr lang="it-IT" smtClean="0"/>
              <a:t>‹N›</a:t>
            </a:fld>
            <a:endParaRPr lang="it-IT"/>
          </a:p>
        </p:txBody>
      </p:sp>
    </p:spTree>
    <p:extLst>
      <p:ext uri="{BB962C8B-B14F-4D97-AF65-F5344CB8AC3E}">
        <p14:creationId xmlns:p14="http://schemas.microsoft.com/office/powerpoint/2010/main" val="31774804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506CF550-A27F-FBDA-1172-F991B4D70D0A}"/>
              </a:ext>
            </a:extLst>
          </p:cNvPr>
          <p:cNvSpPr>
            <a:spLocks noGrp="1"/>
          </p:cNvSpPr>
          <p:nvPr>
            <p:ph type="dt" sz="half" idx="10"/>
          </p:nvPr>
        </p:nvSpPr>
        <p:spPr/>
        <p:txBody>
          <a:bodyPr/>
          <a:lstStyle/>
          <a:p>
            <a:fld id="{3887E66A-38C6-5549-838E-C800A01E8ECB}" type="datetimeFigureOut">
              <a:rPr lang="it-IT" smtClean="0"/>
              <a:t>21/07/26</a:t>
            </a:fld>
            <a:endParaRPr lang="it-IT"/>
          </a:p>
        </p:txBody>
      </p:sp>
      <p:sp>
        <p:nvSpPr>
          <p:cNvPr id="3" name="Segnaposto piè di pagina 2">
            <a:extLst>
              <a:ext uri="{FF2B5EF4-FFF2-40B4-BE49-F238E27FC236}">
                <a16:creationId xmlns:a16="http://schemas.microsoft.com/office/drawing/2014/main" id="{AAF636A1-1771-7259-7D00-11E0EDB166F9}"/>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0F803987-FA62-AF5B-AC9D-3016F033A046}"/>
              </a:ext>
            </a:extLst>
          </p:cNvPr>
          <p:cNvSpPr>
            <a:spLocks noGrp="1"/>
          </p:cNvSpPr>
          <p:nvPr>
            <p:ph type="sldNum" sz="quarter" idx="12"/>
          </p:nvPr>
        </p:nvSpPr>
        <p:spPr/>
        <p:txBody>
          <a:bodyPr/>
          <a:lstStyle/>
          <a:p>
            <a:fld id="{A6E40D4D-D2EC-B748-AA48-A98E5152CBA3}" type="slidenum">
              <a:rPr lang="it-IT" smtClean="0"/>
              <a:t>‹N›</a:t>
            </a:fld>
            <a:endParaRPr lang="it-IT"/>
          </a:p>
        </p:txBody>
      </p:sp>
    </p:spTree>
    <p:extLst>
      <p:ext uri="{BB962C8B-B14F-4D97-AF65-F5344CB8AC3E}">
        <p14:creationId xmlns:p14="http://schemas.microsoft.com/office/powerpoint/2010/main" val="38360764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6DC4013-4162-5D1A-7F9F-AA035DCCC15C}"/>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2454D1F1-804F-CCCE-E759-D205088E78B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CA3B8652-2DC5-5F57-44E6-10BBE28617D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2C2BE3C2-984F-8F72-A4D9-22A8A476417F}"/>
              </a:ext>
            </a:extLst>
          </p:cNvPr>
          <p:cNvSpPr>
            <a:spLocks noGrp="1"/>
          </p:cNvSpPr>
          <p:nvPr>
            <p:ph type="dt" sz="half" idx="10"/>
          </p:nvPr>
        </p:nvSpPr>
        <p:spPr/>
        <p:txBody>
          <a:bodyPr/>
          <a:lstStyle/>
          <a:p>
            <a:fld id="{3887E66A-38C6-5549-838E-C800A01E8ECB}" type="datetimeFigureOut">
              <a:rPr lang="it-IT" smtClean="0"/>
              <a:t>21/07/26</a:t>
            </a:fld>
            <a:endParaRPr lang="it-IT"/>
          </a:p>
        </p:txBody>
      </p:sp>
      <p:sp>
        <p:nvSpPr>
          <p:cNvPr id="6" name="Segnaposto piè di pagina 5">
            <a:extLst>
              <a:ext uri="{FF2B5EF4-FFF2-40B4-BE49-F238E27FC236}">
                <a16:creationId xmlns:a16="http://schemas.microsoft.com/office/drawing/2014/main" id="{43798074-99FC-306C-7C71-D7097E1956EE}"/>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0317B59D-34E5-AB19-9F3C-CDA62DEF4059}"/>
              </a:ext>
            </a:extLst>
          </p:cNvPr>
          <p:cNvSpPr>
            <a:spLocks noGrp="1"/>
          </p:cNvSpPr>
          <p:nvPr>
            <p:ph type="sldNum" sz="quarter" idx="12"/>
          </p:nvPr>
        </p:nvSpPr>
        <p:spPr/>
        <p:txBody>
          <a:bodyPr/>
          <a:lstStyle/>
          <a:p>
            <a:fld id="{A6E40D4D-D2EC-B748-AA48-A98E5152CBA3}" type="slidenum">
              <a:rPr lang="it-IT" smtClean="0"/>
              <a:t>‹N›</a:t>
            </a:fld>
            <a:endParaRPr lang="it-IT"/>
          </a:p>
        </p:txBody>
      </p:sp>
    </p:spTree>
    <p:extLst>
      <p:ext uri="{BB962C8B-B14F-4D97-AF65-F5344CB8AC3E}">
        <p14:creationId xmlns:p14="http://schemas.microsoft.com/office/powerpoint/2010/main" val="16390930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5AFBFFC-72CC-B095-F43B-ABC22232C05D}"/>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5C33597B-19AF-2025-4484-59455B75BEC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CE27BBEC-7D69-5DD2-93F0-D1F1EE5132B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B2EF8EB5-8E01-8789-A448-8DEF2559479B}"/>
              </a:ext>
            </a:extLst>
          </p:cNvPr>
          <p:cNvSpPr>
            <a:spLocks noGrp="1"/>
          </p:cNvSpPr>
          <p:nvPr>
            <p:ph type="dt" sz="half" idx="10"/>
          </p:nvPr>
        </p:nvSpPr>
        <p:spPr/>
        <p:txBody>
          <a:bodyPr/>
          <a:lstStyle/>
          <a:p>
            <a:fld id="{3887E66A-38C6-5549-838E-C800A01E8ECB}" type="datetimeFigureOut">
              <a:rPr lang="it-IT" smtClean="0"/>
              <a:t>21/07/26</a:t>
            </a:fld>
            <a:endParaRPr lang="it-IT"/>
          </a:p>
        </p:txBody>
      </p:sp>
      <p:sp>
        <p:nvSpPr>
          <p:cNvPr id="6" name="Segnaposto piè di pagina 5">
            <a:extLst>
              <a:ext uri="{FF2B5EF4-FFF2-40B4-BE49-F238E27FC236}">
                <a16:creationId xmlns:a16="http://schemas.microsoft.com/office/drawing/2014/main" id="{E19F857E-2135-6208-09E1-434A5E3D986D}"/>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D2CF22B8-5A54-4454-08D8-9330D150688E}"/>
              </a:ext>
            </a:extLst>
          </p:cNvPr>
          <p:cNvSpPr>
            <a:spLocks noGrp="1"/>
          </p:cNvSpPr>
          <p:nvPr>
            <p:ph type="sldNum" sz="quarter" idx="12"/>
          </p:nvPr>
        </p:nvSpPr>
        <p:spPr/>
        <p:txBody>
          <a:bodyPr/>
          <a:lstStyle/>
          <a:p>
            <a:fld id="{A6E40D4D-D2EC-B748-AA48-A98E5152CBA3}" type="slidenum">
              <a:rPr lang="it-IT" smtClean="0"/>
              <a:t>‹N›</a:t>
            </a:fld>
            <a:endParaRPr lang="it-IT"/>
          </a:p>
        </p:txBody>
      </p:sp>
    </p:spTree>
    <p:extLst>
      <p:ext uri="{BB962C8B-B14F-4D97-AF65-F5344CB8AC3E}">
        <p14:creationId xmlns:p14="http://schemas.microsoft.com/office/powerpoint/2010/main" val="38167251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F49D6639-9F0B-031A-6BD9-12BFD943C55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E863816D-41F7-5E69-F6B7-21AB31D904E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C65EF340-064F-F8E1-6179-5FFF9AB8749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887E66A-38C6-5549-838E-C800A01E8ECB}" type="datetimeFigureOut">
              <a:rPr lang="it-IT" smtClean="0"/>
              <a:t>21/07/26</a:t>
            </a:fld>
            <a:endParaRPr lang="it-IT"/>
          </a:p>
        </p:txBody>
      </p:sp>
      <p:sp>
        <p:nvSpPr>
          <p:cNvPr id="5" name="Segnaposto piè di pagina 4">
            <a:extLst>
              <a:ext uri="{FF2B5EF4-FFF2-40B4-BE49-F238E27FC236}">
                <a16:creationId xmlns:a16="http://schemas.microsoft.com/office/drawing/2014/main" id="{5F2E4DDA-B41C-7791-6AEA-BB06BA8C6AD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it-IT"/>
          </a:p>
        </p:txBody>
      </p:sp>
      <p:sp>
        <p:nvSpPr>
          <p:cNvPr id="6" name="Segnaposto numero diapositiva 5">
            <a:extLst>
              <a:ext uri="{FF2B5EF4-FFF2-40B4-BE49-F238E27FC236}">
                <a16:creationId xmlns:a16="http://schemas.microsoft.com/office/drawing/2014/main" id="{4C639D1B-B240-B3AB-A1C9-A51E3213F51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6E40D4D-D2EC-B748-AA48-A98E5152CBA3}" type="slidenum">
              <a:rPr lang="it-IT" smtClean="0"/>
              <a:t>‹N›</a:t>
            </a:fld>
            <a:endParaRPr lang="it-IT"/>
          </a:p>
        </p:txBody>
      </p:sp>
    </p:spTree>
    <p:extLst>
      <p:ext uri="{BB962C8B-B14F-4D97-AF65-F5344CB8AC3E}">
        <p14:creationId xmlns:p14="http://schemas.microsoft.com/office/powerpoint/2010/main" val="27653493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5.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xml"/><Relationship Id="rId4" Type="http://schemas.openxmlformats.org/officeDocument/2006/relationships/image" Target="../media/image23.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 Id="rId5" Type="http://schemas.openxmlformats.org/officeDocument/2006/relationships/image" Target="../media/image27.emf"/><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notesSlide" Target="../notesSlides/notesSlide4.xml"/><Relationship Id="rId1" Type="http://schemas.openxmlformats.org/officeDocument/2006/relationships/slideLayout" Target="../slideLayouts/slideLayout14.xml"/><Relationship Id="rId6" Type="http://schemas.openxmlformats.org/officeDocument/2006/relationships/image" Target="../media/image38.png"/><Relationship Id="rId5" Type="http://schemas.openxmlformats.org/officeDocument/2006/relationships/image" Target="../media/image37.png"/><Relationship Id="rId10" Type="http://schemas.openxmlformats.org/officeDocument/2006/relationships/image" Target="../media/image42.png"/><Relationship Id="rId4" Type="http://schemas.openxmlformats.org/officeDocument/2006/relationships/image" Target="../media/image36.png"/><Relationship Id="rId9" Type="http://schemas.openxmlformats.org/officeDocument/2006/relationships/image" Target="../media/image41.png"/></Relationships>
</file>

<file path=ppt/slides/_rels/slide1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14.xml"/><Relationship Id="rId4" Type="http://schemas.openxmlformats.org/officeDocument/2006/relationships/image" Target="../media/image45.png"/></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jpg"/><Relationship Id="rId1" Type="http://schemas.openxmlformats.org/officeDocument/2006/relationships/slideLayout" Target="../slideLayouts/slideLayout1.xml"/><Relationship Id="rId6" Type="http://schemas.openxmlformats.org/officeDocument/2006/relationships/image" Target="../media/image50.png"/><Relationship Id="rId5" Type="http://schemas.openxmlformats.org/officeDocument/2006/relationships/image" Target="../media/image49.jpeg"/><Relationship Id="rId4" Type="http://schemas.openxmlformats.org/officeDocument/2006/relationships/image" Target="../media/image48.png"/></Relationships>
</file>

<file path=ppt/slides/_rels/slide2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2.png"/><Relationship Id="rId1" Type="http://schemas.openxmlformats.org/officeDocument/2006/relationships/slideLayout" Target="../slideLayouts/slideLayout13.xml"/><Relationship Id="rId4" Type="http://schemas.openxmlformats.org/officeDocument/2006/relationships/image" Target="../media/image52.jpeg"/></Relationships>
</file>

<file path=ppt/slides/_rels/slide24.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54.jpg"/><Relationship Id="rId4" Type="http://schemas.openxmlformats.org/officeDocument/2006/relationships/image" Target="../media/image13.png"/></Relationships>
</file>

<file path=ppt/slides/_rels/slide2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1.xml"/><Relationship Id="rId4" Type="http://schemas.openxmlformats.org/officeDocument/2006/relationships/image" Target="../media/image57.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63.png"/><Relationship Id="rId4" Type="http://schemas.openxmlformats.org/officeDocument/2006/relationships/image" Target="../media/image62.jpeg"/></Relationships>
</file>

<file path=ppt/slides/_rels/slide31.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image" Target="../media/image65.png"/><Relationship Id="rId7" Type="http://schemas.openxmlformats.org/officeDocument/2006/relationships/image" Target="../media/image54.jp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66.emf"/></Relationships>
</file>

<file path=ppt/slides/_rels/slide33.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2.xml"/><Relationship Id="rId4" Type="http://schemas.openxmlformats.org/officeDocument/2006/relationships/image" Target="../media/image72.png"/></Relationships>
</file>

<file path=ppt/slides/_rels/slide34.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78.emf"/><Relationship Id="rId2" Type="http://schemas.openxmlformats.org/officeDocument/2006/relationships/package" Target="../embeddings/Documento_di_Microsoft_Word.docx"/><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pn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ti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4.xml"/><Relationship Id="rId6" Type="http://schemas.openxmlformats.org/officeDocument/2006/relationships/image" Target="../media/image15.jpg"/><Relationship Id="rId5" Type="http://schemas.openxmlformats.org/officeDocument/2006/relationships/image" Target="../media/image14.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png"/><Relationship Id="rId1" Type="http://schemas.openxmlformats.org/officeDocument/2006/relationships/slideLayout" Target="../slideLayouts/slideLayout13.xml"/><Relationship Id="rId5" Type="http://schemas.openxmlformats.org/officeDocument/2006/relationships/image" Target="../media/image18.pn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0A6A16-6208-3CAC-5EA6-056348B214D5}"/>
            </a:ext>
          </a:extLst>
        </p:cNvPr>
        <p:cNvGrpSpPr/>
        <p:nvPr/>
      </p:nvGrpSpPr>
      <p:grpSpPr>
        <a:xfrm>
          <a:off x="0" y="0"/>
          <a:ext cx="0" cy="0"/>
          <a:chOff x="0" y="0"/>
          <a:chExt cx="0" cy="0"/>
        </a:xfrm>
      </p:grpSpPr>
      <p:sp>
        <p:nvSpPr>
          <p:cNvPr id="3" name="Rettangolo 2">
            <a:extLst>
              <a:ext uri="{FF2B5EF4-FFF2-40B4-BE49-F238E27FC236}">
                <a16:creationId xmlns:a16="http://schemas.microsoft.com/office/drawing/2014/main" id="{137CE6DB-AB15-5B9E-9FCF-FD1B70F1DB3B}"/>
              </a:ext>
            </a:extLst>
          </p:cNvPr>
          <p:cNvSpPr/>
          <p:nvPr/>
        </p:nvSpPr>
        <p:spPr>
          <a:xfrm>
            <a:off x="0" y="1137227"/>
            <a:ext cx="12192000" cy="5227608"/>
          </a:xfrm>
          <a:prstGeom prst="rect">
            <a:avLst/>
          </a:prstGeom>
          <a:solidFill>
            <a:schemeClr val="accent4">
              <a:lumMod val="20000"/>
              <a:lumOff val="80000"/>
            </a:schemeClr>
          </a:solidFill>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Google Shape;104;g39b6a73b979_0_0">
            <a:extLst>
              <a:ext uri="{FF2B5EF4-FFF2-40B4-BE49-F238E27FC236}">
                <a16:creationId xmlns:a16="http://schemas.microsoft.com/office/drawing/2014/main" id="{2D00EDD5-838B-70E0-2029-8C1BFDBF7D0C}"/>
              </a:ext>
            </a:extLst>
          </p:cNvPr>
          <p:cNvPicPr preferRelativeResize="0"/>
          <p:nvPr/>
        </p:nvPicPr>
        <p:blipFill>
          <a:blip r:embed="rId3">
            <a:alphaModFix/>
          </a:blip>
          <a:stretch>
            <a:fillRect/>
          </a:stretch>
        </p:blipFill>
        <p:spPr>
          <a:xfrm>
            <a:off x="0" y="140670"/>
            <a:ext cx="12192000" cy="6858001"/>
          </a:xfrm>
          <a:prstGeom prst="rect">
            <a:avLst/>
          </a:prstGeom>
          <a:noFill/>
          <a:ln>
            <a:noFill/>
          </a:ln>
          <a:effectLst>
            <a:outerShdw blurRad="285750" dist="95250" dir="2700000" algn="bl" rotWithShape="0">
              <a:srgbClr val="000000">
                <a:alpha val="50000"/>
              </a:srgbClr>
            </a:outerShdw>
          </a:effectLst>
        </p:spPr>
      </p:pic>
      <p:sp>
        <p:nvSpPr>
          <p:cNvPr id="7" name="Titolo 6">
            <a:extLst>
              <a:ext uri="{FF2B5EF4-FFF2-40B4-BE49-F238E27FC236}">
                <a16:creationId xmlns:a16="http://schemas.microsoft.com/office/drawing/2014/main" id="{DFD460D3-9ECB-C2C5-FAF4-26F60F3F4B79}"/>
              </a:ext>
            </a:extLst>
          </p:cNvPr>
          <p:cNvSpPr>
            <a:spLocks noGrp="1"/>
          </p:cNvSpPr>
          <p:nvPr>
            <p:ph type="title"/>
          </p:nvPr>
        </p:nvSpPr>
        <p:spPr>
          <a:xfrm>
            <a:off x="484960" y="1573873"/>
            <a:ext cx="10197377" cy="964905"/>
          </a:xfrm>
        </p:spPr>
        <p:txBody>
          <a:bodyPr>
            <a:noAutofit/>
          </a:bodyPr>
          <a:lstStyle/>
          <a:p>
            <a:br>
              <a:rPr lang="en-US" sz="3600" b="1" dirty="0">
                <a:solidFill>
                  <a:schemeClr val="accent4"/>
                </a:solidFill>
                <a:effectLst>
                  <a:outerShdw blurRad="38100" dist="38100" dir="2700000" algn="tl">
                    <a:srgbClr val="000000">
                      <a:alpha val="43137"/>
                    </a:srgbClr>
                  </a:outerShdw>
                </a:effectLst>
              </a:rPr>
            </a:br>
            <a:r>
              <a:rPr lang="it-IT" sz="3600" b="1" dirty="0">
                <a:solidFill>
                  <a:srgbClr val="FFC000"/>
                </a:solidFill>
              </a:rPr>
              <a:t>Beyond ASTRI: </a:t>
            </a:r>
            <a:br>
              <a:rPr lang="it-IT" sz="3600" b="1" dirty="0">
                <a:solidFill>
                  <a:srgbClr val="FFC000"/>
                </a:solidFill>
              </a:rPr>
            </a:br>
            <a:r>
              <a:rPr lang="it-IT" sz="3600" b="1" i="1" dirty="0">
                <a:solidFill>
                  <a:srgbClr val="FFC000"/>
                </a:solidFill>
              </a:rPr>
              <a:t>the CTA++/ASTRI-10 and </a:t>
            </a:r>
            <a:r>
              <a:rPr lang="it-IT" sz="3600" b="1" i="1" dirty="0" err="1">
                <a:solidFill>
                  <a:srgbClr val="FFC000"/>
                </a:solidFill>
              </a:rPr>
              <a:t>Wi-FI</a:t>
            </a:r>
            <a:r>
              <a:rPr lang="it-IT" sz="3600" b="1" i="1" dirty="0">
                <a:solidFill>
                  <a:srgbClr val="FFC000"/>
                </a:solidFill>
              </a:rPr>
              <a:t> </a:t>
            </a:r>
            <a:r>
              <a:rPr lang="it-IT" sz="3600" b="1" i="1" dirty="0" err="1">
                <a:solidFill>
                  <a:srgbClr val="FFC000"/>
                </a:solidFill>
              </a:rPr>
              <a:t>SuperCAT</a:t>
            </a:r>
            <a:r>
              <a:rPr lang="it-IT" sz="3600" b="1" i="1" dirty="0">
                <a:solidFill>
                  <a:srgbClr val="FFC000"/>
                </a:solidFill>
              </a:rPr>
              <a:t> projects</a:t>
            </a:r>
            <a:br>
              <a:rPr lang="it-IT" sz="3600" i="1" dirty="0">
                <a:solidFill>
                  <a:srgbClr val="FFC000"/>
                </a:solidFill>
              </a:rPr>
            </a:br>
            <a:br>
              <a:rPr lang="it-IT" sz="3600" i="1" dirty="0">
                <a:solidFill>
                  <a:srgbClr val="FFC000"/>
                </a:solidFill>
              </a:rPr>
            </a:br>
            <a:r>
              <a:rPr lang="it-IT" sz="3200" i="1" dirty="0">
                <a:solidFill>
                  <a:srgbClr val="92D050"/>
                </a:solidFill>
              </a:rPr>
              <a:t>air-</a:t>
            </a:r>
            <a:r>
              <a:rPr lang="it-IT" sz="3200" i="1" dirty="0" err="1">
                <a:solidFill>
                  <a:srgbClr val="92D050"/>
                </a:solidFill>
              </a:rPr>
              <a:t>Cherenkov</a:t>
            </a:r>
            <a:r>
              <a:rPr lang="it-IT" sz="3200" i="1" dirty="0">
                <a:solidFill>
                  <a:srgbClr val="92D050"/>
                </a:solidFill>
              </a:rPr>
              <a:t> </a:t>
            </a:r>
            <a:r>
              <a:rPr lang="it-IT" sz="3200" i="1" dirty="0" err="1">
                <a:solidFill>
                  <a:srgbClr val="92D050"/>
                </a:solidFill>
              </a:rPr>
              <a:t>telescopes</a:t>
            </a:r>
            <a:r>
              <a:rPr lang="it-IT" sz="3200" i="1" dirty="0">
                <a:solidFill>
                  <a:srgbClr val="92D050"/>
                </a:solidFill>
              </a:rPr>
              <a:t> </a:t>
            </a:r>
            <a:r>
              <a:rPr lang="it-IT" sz="3200" i="1" dirty="0" err="1">
                <a:solidFill>
                  <a:srgbClr val="92D050"/>
                </a:solidFill>
              </a:rPr>
              <a:t>inspiring</a:t>
            </a:r>
            <a:r>
              <a:rPr lang="it-IT" sz="3200" i="1" dirty="0">
                <a:solidFill>
                  <a:srgbClr val="92D050"/>
                </a:solidFill>
              </a:rPr>
              <a:t> </a:t>
            </a:r>
            <a:r>
              <a:rPr lang="it-IT" sz="3200" i="1" dirty="0" err="1">
                <a:solidFill>
                  <a:srgbClr val="92D050"/>
                </a:solidFill>
              </a:rPr>
              <a:t>applications</a:t>
            </a:r>
            <a:r>
              <a:rPr lang="it-IT" sz="3200" i="1" dirty="0">
                <a:solidFill>
                  <a:srgbClr val="92D050"/>
                </a:solidFill>
              </a:rPr>
              <a:t> </a:t>
            </a:r>
            <a:r>
              <a:rPr lang="it-IT" sz="3200" i="1" dirty="0" err="1">
                <a:solidFill>
                  <a:srgbClr val="92D050"/>
                </a:solidFill>
              </a:rPr>
              <a:t>different</a:t>
            </a:r>
            <a:r>
              <a:rPr lang="it-IT" sz="3200" i="1" dirty="0">
                <a:solidFill>
                  <a:srgbClr val="92D050"/>
                </a:solidFill>
              </a:rPr>
              <a:t> from just gamma-ray </a:t>
            </a:r>
            <a:r>
              <a:rPr lang="it-IT" sz="3200" i="1" dirty="0" err="1">
                <a:solidFill>
                  <a:srgbClr val="92D050"/>
                </a:solidFill>
              </a:rPr>
              <a:t>astronomy</a:t>
            </a:r>
            <a:br>
              <a:rPr lang="en-US" sz="3200" dirty="0">
                <a:solidFill>
                  <a:schemeClr val="accent4"/>
                </a:solidFill>
                <a:effectLst>
                  <a:outerShdw blurRad="38100" dist="38100" dir="2700000" algn="tl">
                    <a:srgbClr val="000000">
                      <a:alpha val="43137"/>
                    </a:srgbClr>
                  </a:outerShdw>
                </a:effectLst>
              </a:rPr>
            </a:br>
            <a:r>
              <a:rPr lang="en-US" sz="3200" dirty="0">
                <a:solidFill>
                  <a:schemeClr val="accent4"/>
                </a:solidFill>
                <a:effectLst>
                  <a:outerShdw blurRad="38100" dist="38100" dir="2700000" algn="tl">
                    <a:srgbClr val="000000">
                      <a:alpha val="43137"/>
                    </a:srgbClr>
                  </a:outerShdw>
                </a:effectLst>
              </a:rPr>
              <a:t> </a:t>
            </a:r>
            <a:br>
              <a:rPr lang="en-US" sz="3200" dirty="0">
                <a:solidFill>
                  <a:schemeClr val="accent4"/>
                </a:solidFill>
                <a:effectLst>
                  <a:outerShdw blurRad="38100" dist="38100" dir="2700000" algn="tl">
                    <a:srgbClr val="000000">
                      <a:alpha val="43137"/>
                    </a:srgbClr>
                  </a:outerShdw>
                </a:effectLst>
              </a:rPr>
            </a:br>
            <a:endParaRPr lang="en-US" sz="3200" dirty="0">
              <a:solidFill>
                <a:schemeClr val="accent4"/>
              </a:solidFill>
              <a:effectLst>
                <a:outerShdw blurRad="38100" dist="38100" dir="2700000" algn="tl">
                  <a:srgbClr val="000000">
                    <a:alpha val="43137"/>
                  </a:srgbClr>
                </a:outerShdw>
              </a:effectLst>
            </a:endParaRPr>
          </a:p>
        </p:txBody>
      </p:sp>
      <p:sp>
        <p:nvSpPr>
          <p:cNvPr id="5" name="Segnaposto numero diapositiva 4">
            <a:extLst>
              <a:ext uri="{FF2B5EF4-FFF2-40B4-BE49-F238E27FC236}">
                <a16:creationId xmlns:a16="http://schemas.microsoft.com/office/drawing/2014/main" id="{201DA1D8-ED83-AB2A-2849-0E6AEDE2E943}"/>
              </a:ext>
            </a:extLst>
          </p:cNvPr>
          <p:cNvSpPr>
            <a:spLocks noGrp="1"/>
          </p:cNvSpPr>
          <p:nvPr>
            <p:ph type="sldNum" sz="quarter" idx="4"/>
          </p:nvPr>
        </p:nvSpPr>
        <p:spPr>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46192B8-55D9-4942-9C82-0B9DDA21D461}" type="slidenum">
              <a:rPr kumimoji="0" lang="it-IT" sz="1400" b="0" i="0" u="none" strike="noStrike" kern="1200" cap="none" spc="0" normalizeH="0" baseline="0" noProof="0" smtClean="0">
                <a:ln>
                  <a:noFill/>
                </a:ln>
                <a:solidFill>
                  <a:prstClr val="white">
                    <a:alpha val="50000"/>
                  </a:prstClr>
                </a:solidFill>
                <a:effectLst/>
                <a:uLnTx/>
                <a:uFillTx/>
                <a:latin typeface="Titillium" pitchFamily="2" charset="77"/>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a:t>
            </a:fld>
            <a:endParaRPr kumimoji="0" lang="it-IT" sz="1400" b="0" i="0" u="none" strike="noStrike" kern="1200" cap="none" spc="0" normalizeH="0" baseline="0" noProof="0" dirty="0">
              <a:ln>
                <a:noFill/>
              </a:ln>
              <a:solidFill>
                <a:prstClr val="white">
                  <a:alpha val="50000"/>
                </a:prstClr>
              </a:solidFill>
              <a:effectLst/>
              <a:uLnTx/>
              <a:uFillTx/>
              <a:latin typeface="Titillium" pitchFamily="2" charset="77"/>
              <a:ea typeface="+mn-ea"/>
              <a:cs typeface="+mn-cs"/>
            </a:endParaRPr>
          </a:p>
        </p:txBody>
      </p:sp>
      <p:sp>
        <p:nvSpPr>
          <p:cNvPr id="11" name="Segnaposto piè di pagina 6">
            <a:extLst>
              <a:ext uri="{FF2B5EF4-FFF2-40B4-BE49-F238E27FC236}">
                <a16:creationId xmlns:a16="http://schemas.microsoft.com/office/drawing/2014/main" id="{AB480F36-8D05-F65D-9BC3-1446ACBB38E8}"/>
              </a:ext>
            </a:extLst>
          </p:cNvPr>
          <p:cNvSpPr txBox="1">
            <a:spLocks/>
          </p:cNvSpPr>
          <p:nvPr/>
        </p:nvSpPr>
        <p:spPr>
          <a:xfrm>
            <a:off x="50932" y="3726018"/>
            <a:ext cx="8268745" cy="417521"/>
          </a:xfrm>
          <a:prstGeom prst="rect">
            <a:avLst/>
          </a:prstGeom>
        </p:spPr>
        <p:txBody>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r>
              <a:rPr lang="it-IT" sz="2800" b="1" dirty="0">
                <a:solidFill>
                  <a:prstClr val="white">
                    <a:alpha val="50000"/>
                  </a:prstClr>
                </a:solidFill>
                <a:latin typeface="Titillium" pitchFamily="2" charset="77"/>
              </a:rPr>
              <a:t>Giovanni Pareschi (INAF/ Brera </a:t>
            </a:r>
            <a:r>
              <a:rPr lang="it-IT" sz="2800" b="1" dirty="0" err="1">
                <a:solidFill>
                  <a:prstClr val="white">
                    <a:alpha val="50000"/>
                  </a:prstClr>
                </a:solidFill>
                <a:latin typeface="Titillium" pitchFamily="2" charset="77"/>
              </a:rPr>
              <a:t>Observatory</a:t>
            </a:r>
            <a:r>
              <a:rPr lang="it-IT" sz="2800" b="1" dirty="0">
                <a:solidFill>
                  <a:prstClr val="white">
                    <a:alpha val="50000"/>
                  </a:prstClr>
                </a:solidFill>
                <a:latin typeface="Titillium" pitchFamily="2" charset="77"/>
              </a:rPr>
              <a:t>)</a:t>
            </a:r>
          </a:p>
        </p:txBody>
      </p:sp>
      <p:pic>
        <p:nvPicPr>
          <p:cNvPr id="4" name="Picture 6">
            <a:extLst>
              <a:ext uri="{FF2B5EF4-FFF2-40B4-BE49-F238E27FC236}">
                <a16:creationId xmlns:a16="http://schemas.microsoft.com/office/drawing/2014/main" id="{4458C7E3-41F9-D3BE-B777-16DD5763907F}"/>
              </a:ext>
            </a:extLst>
          </p:cNvPr>
          <p:cNvPicPr>
            <a:picLocks noChangeAspect="1"/>
          </p:cNvPicPr>
          <p:nvPr/>
        </p:nvPicPr>
        <p:blipFill>
          <a:blip r:embed="rId4"/>
          <a:srcRect b="9517"/>
          <a:stretch>
            <a:fillRect/>
          </a:stretch>
        </p:blipFill>
        <p:spPr>
          <a:xfrm flipH="1">
            <a:off x="8125471" y="2496628"/>
            <a:ext cx="2401454" cy="3293822"/>
          </a:xfrm>
          <a:prstGeom prst="rect">
            <a:avLst/>
          </a:prstGeom>
        </p:spPr>
      </p:pic>
      <p:sp>
        <p:nvSpPr>
          <p:cNvPr id="9" name="Triangolo isoscele 8">
            <a:extLst>
              <a:ext uri="{FF2B5EF4-FFF2-40B4-BE49-F238E27FC236}">
                <a16:creationId xmlns:a16="http://schemas.microsoft.com/office/drawing/2014/main" id="{05E3C14A-32FC-1544-61B9-A5F5BA8445A2}"/>
              </a:ext>
            </a:extLst>
          </p:cNvPr>
          <p:cNvSpPr/>
          <p:nvPr/>
        </p:nvSpPr>
        <p:spPr>
          <a:xfrm rot="1217815">
            <a:off x="10348625" y="-319693"/>
            <a:ext cx="146519" cy="3231202"/>
          </a:xfrm>
          <a:prstGeom prst="triangle">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594192137"/>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a:extLst>
              <a:ext uri="{FF2B5EF4-FFF2-40B4-BE49-F238E27FC236}">
                <a16:creationId xmlns:a16="http://schemas.microsoft.com/office/drawing/2014/main" id="{5648D5E7-9AFA-04C0-B64D-404F98F64156}"/>
              </a:ext>
            </a:extLst>
          </p:cNvPr>
          <p:cNvSpPr>
            <a:spLocks noGrp="1"/>
          </p:cNvSpPr>
          <p:nvPr>
            <p:ph type="body" idx="1"/>
          </p:nvPr>
        </p:nvSpPr>
        <p:spPr/>
        <p:txBody>
          <a:bodyPr/>
          <a:lstStyle/>
          <a:p>
            <a:endParaRPr lang="it-IT"/>
          </a:p>
        </p:txBody>
      </p:sp>
      <p:sp>
        <p:nvSpPr>
          <p:cNvPr id="3" name="Segnaposto testo 2">
            <a:extLst>
              <a:ext uri="{FF2B5EF4-FFF2-40B4-BE49-F238E27FC236}">
                <a16:creationId xmlns:a16="http://schemas.microsoft.com/office/drawing/2014/main" id="{177AA969-029C-0E37-EB0E-5588D8E76E85}"/>
              </a:ext>
            </a:extLst>
          </p:cNvPr>
          <p:cNvSpPr>
            <a:spLocks noGrp="1"/>
          </p:cNvSpPr>
          <p:nvPr>
            <p:ph type="body" idx="2"/>
          </p:nvPr>
        </p:nvSpPr>
        <p:spPr/>
        <p:txBody>
          <a:bodyPr>
            <a:normAutofit lnSpcReduction="10000"/>
          </a:bodyPr>
          <a:lstStyle/>
          <a:p>
            <a:endParaRPr lang="it-IT"/>
          </a:p>
        </p:txBody>
      </p:sp>
      <p:pic>
        <p:nvPicPr>
          <p:cNvPr id="5" name="Immagine 4" descr="Immagine che contiene testo, schermata, design&#10;&#10;Descrizione generata automaticamente">
            <a:extLst>
              <a:ext uri="{FF2B5EF4-FFF2-40B4-BE49-F238E27FC236}">
                <a16:creationId xmlns:a16="http://schemas.microsoft.com/office/drawing/2014/main" id="{5EF230D2-D628-0741-28D9-FAA8A11E4C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71505" y="1942529"/>
            <a:ext cx="6809154" cy="3881218"/>
          </a:xfrm>
          <a:prstGeom prst="rect">
            <a:avLst/>
          </a:prstGeom>
        </p:spPr>
      </p:pic>
      <p:pic>
        <p:nvPicPr>
          <p:cNvPr id="7" name="Immagine 6" descr="Immagine che contiene schermata, Policromia, testo, Elementi grafici&#10;&#10;Descrizione generata automaticamente">
            <a:extLst>
              <a:ext uri="{FF2B5EF4-FFF2-40B4-BE49-F238E27FC236}">
                <a16:creationId xmlns:a16="http://schemas.microsoft.com/office/drawing/2014/main" id="{039CB9EA-005D-48C7-F8CF-477DCAF092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2031" y="1952920"/>
            <a:ext cx="4904170" cy="3751690"/>
          </a:xfrm>
          <a:prstGeom prst="rect">
            <a:avLst/>
          </a:prstGeom>
        </p:spPr>
      </p:pic>
    </p:spTree>
    <p:extLst>
      <p:ext uri="{BB962C8B-B14F-4D97-AF65-F5344CB8AC3E}">
        <p14:creationId xmlns:p14="http://schemas.microsoft.com/office/powerpoint/2010/main" val="26685767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975797-D669-DE66-04C9-130400C0BD25}"/>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29D78380-4528-E45D-4B47-DF52DFDA2CF6}"/>
              </a:ext>
            </a:extLst>
          </p:cNvPr>
          <p:cNvSpPr txBox="1"/>
          <p:nvPr/>
        </p:nvSpPr>
        <p:spPr>
          <a:xfrm>
            <a:off x="294152" y="893751"/>
            <a:ext cx="11399521" cy="584775"/>
          </a:xfrm>
          <a:prstGeom prst="rect">
            <a:avLst/>
          </a:prstGeom>
          <a:noFill/>
        </p:spPr>
        <p:txBody>
          <a:bodyPr wrap="square">
            <a:spAutoFit/>
          </a:bodyPr>
          <a:lstStyle/>
          <a:p>
            <a:r>
              <a:rPr lang="it-IT" sz="1600" dirty="0" err="1">
                <a:latin typeface="Verdana" panose="020B0604030504040204" pitchFamily="34" charset="0"/>
                <a:ea typeface="Verdana" panose="020B0604030504040204" pitchFamily="34" charset="0"/>
                <a:cs typeface="Verdana" panose="020B0604030504040204" pitchFamily="34" charset="0"/>
              </a:rPr>
              <a:t>SiPMs</a:t>
            </a:r>
            <a:r>
              <a:rPr lang="it-IT" sz="1600" dirty="0">
                <a:latin typeface="Verdana" panose="020B0604030504040204" pitchFamily="34" charset="0"/>
                <a:ea typeface="Verdana" panose="020B0604030504040204" pitchFamily="34" charset="0"/>
                <a:cs typeface="Verdana" panose="020B0604030504040204" pitchFamily="34" charset="0"/>
              </a:rPr>
              <a:t> </a:t>
            </a:r>
            <a:r>
              <a:rPr lang="it-IT" sz="1600" dirty="0" err="1">
                <a:latin typeface="Verdana" panose="020B0604030504040204" pitchFamily="34" charset="0"/>
                <a:ea typeface="Verdana" panose="020B0604030504040204" pitchFamily="34" charset="0"/>
                <a:cs typeface="Verdana" panose="020B0604030504040204" pitchFamily="34" charset="0"/>
              </a:rPr>
              <a:t>represent</a:t>
            </a:r>
            <a:r>
              <a:rPr lang="it-IT" sz="1600" dirty="0">
                <a:latin typeface="Verdana" panose="020B0604030504040204" pitchFamily="34" charset="0"/>
                <a:ea typeface="Verdana" panose="020B0604030504040204" pitchFamily="34" charset="0"/>
                <a:cs typeface="Verdana" panose="020B0604030504040204" pitchFamily="34" charset="0"/>
              </a:rPr>
              <a:t> a versatile and </a:t>
            </a:r>
            <a:r>
              <a:rPr lang="it-IT" sz="1600" dirty="0" err="1">
                <a:latin typeface="Verdana" panose="020B0604030504040204" pitchFamily="34" charset="0"/>
                <a:ea typeface="Verdana" panose="020B0604030504040204" pitchFamily="34" charset="0"/>
                <a:cs typeface="Verdana" panose="020B0604030504040204" pitchFamily="34" charset="0"/>
              </a:rPr>
              <a:t>constantly</a:t>
            </a:r>
            <a:r>
              <a:rPr lang="it-IT" sz="1600" dirty="0">
                <a:latin typeface="Verdana" panose="020B0604030504040204" pitchFamily="34" charset="0"/>
                <a:ea typeface="Verdana" panose="020B0604030504040204" pitchFamily="34" charset="0"/>
                <a:cs typeface="Verdana" panose="020B0604030504040204" pitchFamily="34" charset="0"/>
              </a:rPr>
              <a:t> </a:t>
            </a:r>
            <a:r>
              <a:rPr lang="it-IT" sz="1600" dirty="0" err="1">
                <a:latin typeface="Verdana" panose="020B0604030504040204" pitchFamily="34" charset="0"/>
                <a:ea typeface="Verdana" panose="020B0604030504040204" pitchFamily="34" charset="0"/>
                <a:cs typeface="Verdana" panose="020B0604030504040204" pitchFamily="34" charset="0"/>
              </a:rPr>
              <a:t>evolving</a:t>
            </a:r>
            <a:r>
              <a:rPr lang="it-IT" sz="1600" dirty="0">
                <a:latin typeface="Verdana" panose="020B0604030504040204" pitchFamily="34" charset="0"/>
                <a:ea typeface="Verdana" panose="020B0604030504040204" pitchFamily="34" charset="0"/>
                <a:cs typeface="Verdana" panose="020B0604030504040204" pitchFamily="34" charset="0"/>
              </a:rPr>
              <a:t> </a:t>
            </a:r>
            <a:r>
              <a:rPr lang="it-IT" sz="1600" dirty="0" err="1">
                <a:latin typeface="Verdana" panose="020B0604030504040204" pitchFamily="34" charset="0"/>
                <a:ea typeface="Verdana" panose="020B0604030504040204" pitchFamily="34" charset="0"/>
                <a:cs typeface="Verdana" panose="020B0604030504040204" pitchFamily="34" charset="0"/>
              </a:rPr>
              <a:t>technology</a:t>
            </a:r>
            <a:r>
              <a:rPr lang="it-IT" sz="1600" dirty="0">
                <a:latin typeface="Verdana" panose="020B0604030504040204" pitchFamily="34" charset="0"/>
                <a:ea typeface="Verdana" panose="020B0604030504040204" pitchFamily="34" charset="0"/>
                <a:cs typeface="Verdana" panose="020B0604030504040204" pitchFamily="34" charset="0"/>
              </a:rPr>
              <a:t>, with </a:t>
            </a:r>
            <a:r>
              <a:rPr lang="it-IT" sz="1600" dirty="0" err="1">
                <a:latin typeface="Verdana" panose="020B0604030504040204" pitchFamily="34" charset="0"/>
                <a:ea typeface="Verdana" panose="020B0604030504040204" pitchFamily="34" charset="0"/>
                <a:cs typeface="Verdana" panose="020B0604030504040204" pitchFamily="34" charset="0"/>
              </a:rPr>
              <a:t>applications</a:t>
            </a:r>
            <a:r>
              <a:rPr lang="it-IT" sz="1600" dirty="0">
                <a:latin typeface="Verdana" panose="020B0604030504040204" pitchFamily="34" charset="0"/>
                <a:ea typeface="Verdana" panose="020B0604030504040204" pitchFamily="34" charset="0"/>
                <a:cs typeface="Verdana" panose="020B0604030504040204" pitchFamily="34" charset="0"/>
              </a:rPr>
              <a:t> </a:t>
            </a:r>
            <a:r>
              <a:rPr lang="it-IT" sz="1600" dirty="0" err="1">
                <a:latin typeface="Verdana" panose="020B0604030504040204" pitchFamily="34" charset="0"/>
                <a:ea typeface="Verdana" panose="020B0604030504040204" pitchFamily="34" charset="0"/>
                <a:cs typeface="Verdana" panose="020B0604030504040204" pitchFamily="34" charset="0"/>
              </a:rPr>
              <a:t>ranging</a:t>
            </a:r>
            <a:r>
              <a:rPr lang="it-IT" sz="1600" dirty="0">
                <a:latin typeface="Verdana" panose="020B0604030504040204" pitchFamily="34" charset="0"/>
                <a:ea typeface="Verdana" panose="020B0604030504040204" pitchFamily="34" charset="0"/>
                <a:cs typeface="Verdana" panose="020B0604030504040204" pitchFamily="34" charset="0"/>
              </a:rPr>
              <a:t> from medicine to </a:t>
            </a:r>
            <a:r>
              <a:rPr lang="it-IT" sz="1600" dirty="0" err="1">
                <a:latin typeface="Verdana" panose="020B0604030504040204" pitchFamily="34" charset="0"/>
                <a:ea typeface="Verdana" panose="020B0604030504040204" pitchFamily="34" charset="0"/>
                <a:cs typeface="Verdana" panose="020B0604030504040204" pitchFamily="34" charset="0"/>
              </a:rPr>
              <a:t>fundamental</a:t>
            </a:r>
            <a:r>
              <a:rPr lang="it-IT" sz="1600" dirty="0">
                <a:latin typeface="Verdana" panose="020B0604030504040204" pitchFamily="34" charset="0"/>
                <a:ea typeface="Verdana" panose="020B0604030504040204" pitchFamily="34" charset="0"/>
                <a:cs typeface="Verdana" panose="020B0604030504040204" pitchFamily="34" charset="0"/>
              </a:rPr>
              <a:t> </a:t>
            </a:r>
            <a:r>
              <a:rPr lang="it-IT" sz="1600" dirty="0" err="1">
                <a:latin typeface="Verdana" panose="020B0604030504040204" pitchFamily="34" charset="0"/>
                <a:ea typeface="Verdana" panose="020B0604030504040204" pitchFamily="34" charset="0"/>
                <a:cs typeface="Verdana" panose="020B0604030504040204" pitchFamily="34" charset="0"/>
              </a:rPr>
              <a:t>physics</a:t>
            </a:r>
            <a:r>
              <a:rPr lang="it-IT" sz="1600" dirty="0">
                <a:latin typeface="Verdana" panose="020B0604030504040204" pitchFamily="34" charset="0"/>
                <a:ea typeface="Verdana" panose="020B0604030504040204" pitchFamily="34" charset="0"/>
                <a:cs typeface="Verdana" panose="020B0604030504040204" pitchFamily="34" charset="0"/>
              </a:rPr>
              <a:t>, thanks to </a:t>
            </a:r>
            <a:r>
              <a:rPr lang="it-IT" sz="1600" dirty="0" err="1">
                <a:latin typeface="Verdana" panose="020B0604030504040204" pitchFamily="34" charset="0"/>
                <a:ea typeface="Verdana" panose="020B0604030504040204" pitchFamily="34" charset="0"/>
                <a:cs typeface="Verdana" panose="020B0604030504040204" pitchFamily="34" charset="0"/>
              </a:rPr>
              <a:t>their</a:t>
            </a:r>
            <a:r>
              <a:rPr lang="it-IT" sz="1600" dirty="0">
                <a:latin typeface="Verdana" panose="020B0604030504040204" pitchFamily="34" charset="0"/>
                <a:ea typeface="Verdana" panose="020B0604030504040204" pitchFamily="34" charset="0"/>
                <a:cs typeface="Verdana" panose="020B0604030504040204" pitchFamily="34" charset="0"/>
              </a:rPr>
              <a:t> </a:t>
            </a:r>
            <a:r>
              <a:rPr lang="it-IT" sz="1600" dirty="0" err="1">
                <a:latin typeface="Verdana" panose="020B0604030504040204" pitchFamily="34" charset="0"/>
                <a:ea typeface="Verdana" panose="020B0604030504040204" pitchFamily="34" charset="0"/>
                <a:cs typeface="Verdana" panose="020B0604030504040204" pitchFamily="34" charset="0"/>
              </a:rPr>
              <a:t>unique</a:t>
            </a:r>
            <a:r>
              <a:rPr lang="it-IT" sz="1600" dirty="0">
                <a:latin typeface="Verdana" panose="020B0604030504040204" pitchFamily="34" charset="0"/>
                <a:ea typeface="Verdana" panose="020B0604030504040204" pitchFamily="34" charset="0"/>
                <a:cs typeface="Verdana" panose="020B0604030504040204" pitchFamily="34" charset="0"/>
              </a:rPr>
              <a:t> </a:t>
            </a:r>
            <a:r>
              <a:rPr lang="it-IT" sz="1600" dirty="0" err="1">
                <a:latin typeface="Verdana" panose="020B0604030504040204" pitchFamily="34" charset="0"/>
                <a:ea typeface="Verdana" panose="020B0604030504040204" pitchFamily="34" charset="0"/>
                <a:cs typeface="Verdana" panose="020B0604030504040204" pitchFamily="34" charset="0"/>
              </a:rPr>
              <a:t>characteristics</a:t>
            </a:r>
            <a:r>
              <a:rPr lang="it-IT" sz="1600" dirty="0">
                <a:latin typeface="Verdana" panose="020B0604030504040204" pitchFamily="34" charset="0"/>
                <a:ea typeface="Verdana" panose="020B0604030504040204" pitchFamily="34" charset="0"/>
                <a:cs typeface="Verdana" panose="020B0604030504040204" pitchFamily="34" charset="0"/>
              </a:rPr>
              <a:t> of sensitivity, </a:t>
            </a:r>
            <a:r>
              <a:rPr lang="it-IT" sz="1600" dirty="0" err="1">
                <a:latin typeface="Verdana" panose="020B0604030504040204" pitchFamily="34" charset="0"/>
                <a:ea typeface="Verdana" panose="020B0604030504040204" pitchFamily="34" charset="0"/>
                <a:cs typeface="Verdana" panose="020B0604030504040204" pitchFamily="34" charset="0"/>
              </a:rPr>
              <a:t>compactness</a:t>
            </a:r>
            <a:r>
              <a:rPr lang="it-IT" sz="1600" dirty="0">
                <a:latin typeface="Verdana" panose="020B0604030504040204" pitchFamily="34" charset="0"/>
                <a:ea typeface="Verdana" panose="020B0604030504040204" pitchFamily="34" charset="0"/>
                <a:cs typeface="Verdana" panose="020B0604030504040204" pitchFamily="34" charset="0"/>
              </a:rPr>
              <a:t> and </a:t>
            </a:r>
            <a:r>
              <a:rPr lang="it-IT" sz="1600" dirty="0" err="1">
                <a:latin typeface="Verdana" panose="020B0604030504040204" pitchFamily="34" charset="0"/>
                <a:ea typeface="Verdana" panose="020B0604030504040204" pitchFamily="34" charset="0"/>
                <a:cs typeface="Verdana" panose="020B0604030504040204" pitchFamily="34" charset="0"/>
              </a:rPr>
              <a:t>robustness</a:t>
            </a:r>
            <a:r>
              <a:rPr lang="it-IT" sz="1600" dirty="0">
                <a:latin typeface="Verdana" panose="020B0604030504040204" pitchFamily="34" charset="0"/>
                <a:ea typeface="Verdana" panose="020B0604030504040204" pitchFamily="34" charset="0"/>
                <a:cs typeface="Verdana" panose="020B0604030504040204" pitchFamily="34" charset="0"/>
              </a:rPr>
              <a:t>.</a:t>
            </a:r>
            <a:endParaRPr lang="en-US" sz="1600" dirty="0">
              <a:latin typeface="Verdana" panose="020B0604030504040204" pitchFamily="34" charset="0"/>
              <a:ea typeface="Verdana" panose="020B0604030504040204" pitchFamily="34" charset="0"/>
              <a:cs typeface="Verdana" panose="020B0604030504040204" pitchFamily="34" charset="0"/>
            </a:endParaRPr>
          </a:p>
        </p:txBody>
      </p:sp>
      <p:pic>
        <p:nvPicPr>
          <p:cNvPr id="7" name="Immagine 6">
            <a:extLst>
              <a:ext uri="{FF2B5EF4-FFF2-40B4-BE49-F238E27FC236}">
                <a16:creationId xmlns:a16="http://schemas.microsoft.com/office/drawing/2014/main" id="{7E6CD715-776F-9AD0-F56A-816461025858}"/>
              </a:ext>
            </a:extLst>
          </p:cNvPr>
          <p:cNvPicPr>
            <a:picLocks noChangeAspect="1"/>
          </p:cNvPicPr>
          <p:nvPr/>
        </p:nvPicPr>
        <p:blipFill>
          <a:blip r:embed="rId2"/>
          <a:stretch>
            <a:fillRect/>
          </a:stretch>
        </p:blipFill>
        <p:spPr>
          <a:xfrm>
            <a:off x="202375" y="1737537"/>
            <a:ext cx="4310592" cy="1041280"/>
          </a:xfrm>
          <a:prstGeom prst="rect">
            <a:avLst/>
          </a:prstGeom>
        </p:spPr>
      </p:pic>
      <p:pic>
        <p:nvPicPr>
          <p:cNvPr id="9" name="Immagine 8">
            <a:extLst>
              <a:ext uri="{FF2B5EF4-FFF2-40B4-BE49-F238E27FC236}">
                <a16:creationId xmlns:a16="http://schemas.microsoft.com/office/drawing/2014/main" id="{6A11ABD0-2C97-4712-130D-216B57309E58}"/>
              </a:ext>
            </a:extLst>
          </p:cNvPr>
          <p:cNvPicPr>
            <a:picLocks noChangeAspect="1"/>
          </p:cNvPicPr>
          <p:nvPr/>
        </p:nvPicPr>
        <p:blipFill>
          <a:blip r:embed="rId3"/>
          <a:stretch>
            <a:fillRect/>
          </a:stretch>
        </p:blipFill>
        <p:spPr>
          <a:xfrm>
            <a:off x="78530" y="2778817"/>
            <a:ext cx="3583348" cy="3082133"/>
          </a:xfrm>
          <a:prstGeom prst="rect">
            <a:avLst/>
          </a:prstGeom>
        </p:spPr>
      </p:pic>
      <p:sp>
        <p:nvSpPr>
          <p:cNvPr id="10" name="CasellaDiTesto 9">
            <a:extLst>
              <a:ext uri="{FF2B5EF4-FFF2-40B4-BE49-F238E27FC236}">
                <a16:creationId xmlns:a16="http://schemas.microsoft.com/office/drawing/2014/main" id="{1ECC7C74-7AEA-9476-375F-5887443A2E5E}"/>
              </a:ext>
            </a:extLst>
          </p:cNvPr>
          <p:cNvSpPr txBox="1"/>
          <p:nvPr/>
        </p:nvSpPr>
        <p:spPr>
          <a:xfrm>
            <a:off x="3722567" y="3260618"/>
            <a:ext cx="2935458" cy="1569660"/>
          </a:xfrm>
          <a:prstGeom prst="rect">
            <a:avLst/>
          </a:prstGeom>
          <a:noFill/>
        </p:spPr>
        <p:txBody>
          <a:bodyPr wrap="square">
            <a:spAutoFit/>
          </a:bodyPr>
          <a:lstStyle/>
          <a:p>
            <a:r>
              <a:rPr lang="it-IT" sz="2400" dirty="0" err="1"/>
              <a:t>Radioroc</a:t>
            </a:r>
            <a:r>
              <a:rPr lang="it-IT" sz="2400" dirty="0"/>
              <a:t> </a:t>
            </a:r>
            <a:r>
              <a:rPr lang="it-IT" sz="2400" dirty="0" err="1"/>
              <a:t>e’</a:t>
            </a:r>
            <a:r>
              <a:rPr lang="it-IT" sz="2400" dirty="0"/>
              <a:t> a TRL 5</a:t>
            </a:r>
          </a:p>
          <a:p>
            <a:r>
              <a:rPr lang="it-IT" sz="2400" dirty="0"/>
              <a:t>Interazione ricerca industria per </a:t>
            </a:r>
          </a:p>
          <a:p>
            <a:r>
              <a:rPr lang="it-IT" sz="2400" dirty="0"/>
              <a:t>Aumentare i TRL </a:t>
            </a:r>
          </a:p>
        </p:txBody>
      </p:sp>
      <p:pic>
        <p:nvPicPr>
          <p:cNvPr id="1030" name="Picture 6" descr="Produzione – Cupersafety">
            <a:extLst>
              <a:ext uri="{FF2B5EF4-FFF2-40B4-BE49-F238E27FC236}">
                <a16:creationId xmlns:a16="http://schemas.microsoft.com/office/drawing/2014/main" id="{EA3BBB5D-6C4D-AE75-2084-842B08175B0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72031" y="1938606"/>
            <a:ext cx="5417594" cy="2106842"/>
          </a:xfrm>
          <a:prstGeom prst="rect">
            <a:avLst/>
          </a:prstGeom>
          <a:noFill/>
          <a:extLst>
            <a:ext uri="{909E8E84-426E-40DD-AFC4-6F175D3DCCD1}">
              <a14:hiddenFill xmlns:a14="http://schemas.microsoft.com/office/drawing/2010/main">
                <a:solidFill>
                  <a:srgbClr val="FFFFFF"/>
                </a:solidFill>
              </a14:hiddenFill>
            </a:ext>
          </a:extLst>
        </p:spPr>
      </p:pic>
      <p:sp>
        <p:nvSpPr>
          <p:cNvPr id="14" name="CasellaDiTesto 13">
            <a:extLst>
              <a:ext uri="{FF2B5EF4-FFF2-40B4-BE49-F238E27FC236}">
                <a16:creationId xmlns:a16="http://schemas.microsoft.com/office/drawing/2014/main" id="{09869037-281F-6EB9-1998-CB64A31BF7B5}"/>
              </a:ext>
            </a:extLst>
          </p:cNvPr>
          <p:cNvSpPr txBox="1"/>
          <p:nvPr/>
        </p:nvSpPr>
        <p:spPr>
          <a:xfrm>
            <a:off x="7329101" y="4740445"/>
            <a:ext cx="4364572" cy="923330"/>
          </a:xfrm>
          <a:prstGeom prst="rect">
            <a:avLst/>
          </a:prstGeom>
          <a:noFill/>
        </p:spPr>
        <p:txBody>
          <a:bodyPr wrap="square">
            <a:spAutoFit/>
          </a:bodyPr>
          <a:lstStyle/>
          <a:p>
            <a:r>
              <a:rPr lang="it-IT" dirty="0"/>
              <a:t>Lesson </a:t>
            </a:r>
            <a:r>
              <a:rPr lang="it-IT" dirty="0" err="1"/>
              <a:t>learned</a:t>
            </a:r>
            <a:r>
              <a:rPr lang="it-IT" dirty="0"/>
              <a:t> from PNRR –  Controlli di qualità rapidi e ad altissima precisione nella catena di  produzione</a:t>
            </a:r>
            <a:endParaRPr lang="en-US" dirty="0"/>
          </a:p>
        </p:txBody>
      </p:sp>
      <p:sp>
        <p:nvSpPr>
          <p:cNvPr id="2" name="CasellaDiTesto 1">
            <a:extLst>
              <a:ext uri="{FF2B5EF4-FFF2-40B4-BE49-F238E27FC236}">
                <a16:creationId xmlns:a16="http://schemas.microsoft.com/office/drawing/2014/main" id="{31B8CD38-9F42-2A33-605C-8164F40483AF}"/>
              </a:ext>
            </a:extLst>
          </p:cNvPr>
          <p:cNvSpPr txBox="1"/>
          <p:nvPr/>
        </p:nvSpPr>
        <p:spPr>
          <a:xfrm>
            <a:off x="2871202" y="5322590"/>
            <a:ext cx="3847513" cy="923330"/>
          </a:xfrm>
          <a:prstGeom prst="rect">
            <a:avLst/>
          </a:prstGeom>
          <a:noFill/>
        </p:spPr>
        <p:txBody>
          <a:bodyPr wrap="square" rtlCol="0">
            <a:spAutoFit/>
          </a:bodyPr>
          <a:lstStyle/>
          <a:p>
            <a:r>
              <a:rPr lang="it-IT" dirty="0"/>
              <a:t>Elettronica ad alta velocità (</a:t>
            </a:r>
            <a:r>
              <a:rPr lang="it-IT" dirty="0">
                <a:sym typeface="Symbol" panose="05050102010706020507" pitchFamily="18" charset="2"/>
              </a:rPr>
              <a:t></a:t>
            </a:r>
            <a:r>
              <a:rPr lang="it-IT" dirty="0"/>
              <a:t>1ns) per applicazioni di ricerca ed industriali (fisica medica, automotive)</a:t>
            </a:r>
            <a:endParaRPr lang="en-US" dirty="0"/>
          </a:p>
        </p:txBody>
      </p:sp>
      <p:sp>
        <p:nvSpPr>
          <p:cNvPr id="3" name="CasellaDiTesto 2">
            <a:extLst>
              <a:ext uri="{FF2B5EF4-FFF2-40B4-BE49-F238E27FC236}">
                <a16:creationId xmlns:a16="http://schemas.microsoft.com/office/drawing/2014/main" id="{1693ABDC-0C69-468C-2C6F-4232D5B6CE4F}"/>
              </a:ext>
            </a:extLst>
          </p:cNvPr>
          <p:cNvSpPr txBox="1"/>
          <p:nvPr/>
        </p:nvSpPr>
        <p:spPr>
          <a:xfrm>
            <a:off x="294152" y="6488668"/>
            <a:ext cx="2522037" cy="369332"/>
          </a:xfrm>
          <a:prstGeom prst="rect">
            <a:avLst/>
          </a:prstGeom>
          <a:noFill/>
        </p:spPr>
        <p:txBody>
          <a:bodyPr wrap="none" rtlCol="0">
            <a:spAutoFit/>
          </a:bodyPr>
          <a:lstStyle/>
          <a:p>
            <a:r>
              <a:rPr lang="it-IT" dirty="0"/>
              <a:t>Credits: WEEROC, France</a:t>
            </a:r>
          </a:p>
        </p:txBody>
      </p:sp>
    </p:spTree>
    <p:extLst>
      <p:ext uri="{BB962C8B-B14F-4D97-AF65-F5344CB8AC3E}">
        <p14:creationId xmlns:p14="http://schemas.microsoft.com/office/powerpoint/2010/main" val="2059464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p:cNvSpPr/>
          <p:nvPr/>
        </p:nvSpPr>
        <p:spPr>
          <a:xfrm>
            <a:off x="801756" y="751344"/>
            <a:ext cx="10959548" cy="5355312"/>
          </a:xfrm>
          <a:prstGeom prst="rect">
            <a:avLst/>
          </a:prstGeom>
        </p:spPr>
        <p:txBody>
          <a:bodyPr wrap="square">
            <a:spAutoFit/>
          </a:bodyPr>
          <a:lstStyle/>
          <a:p>
            <a:pPr hangingPunct="1"/>
            <a:r>
              <a:rPr lang="it-IT" sz="5400" u="sng" dirty="0">
                <a:solidFill>
                  <a:srgbClr val="FF0000"/>
                </a:solidFill>
                <a:latin typeface="Calibri"/>
              </a:rPr>
              <a:t>Why RADIOROC</a:t>
            </a:r>
          </a:p>
          <a:p>
            <a:pPr marL="285750" indent="-285750" algn="just">
              <a:buFont typeface="Arial" panose="020B0604020202020204" pitchFamily="34" charset="0"/>
              <a:buChar char="•"/>
            </a:pPr>
            <a:r>
              <a:rPr lang="it-IT" sz="2400" dirty="0">
                <a:solidFill>
                  <a:prstClr val="black"/>
                </a:solidFill>
                <a:latin typeface="Calibri"/>
              </a:rPr>
              <a:t>Trigger timing </a:t>
            </a:r>
            <a:r>
              <a:rPr lang="it-IT" sz="2400" dirty="0" err="1">
                <a:solidFill>
                  <a:prstClr val="black"/>
                </a:solidFill>
                <a:latin typeface="Calibri"/>
              </a:rPr>
              <a:t>is</a:t>
            </a:r>
            <a:r>
              <a:rPr lang="it-IT" sz="2400" dirty="0">
                <a:solidFill>
                  <a:prstClr val="black"/>
                </a:solidFill>
                <a:latin typeface="Calibri"/>
              </a:rPr>
              <a:t> </a:t>
            </a:r>
            <a:r>
              <a:rPr lang="it-IT" sz="2400" dirty="0" err="1">
                <a:solidFill>
                  <a:prstClr val="black"/>
                </a:solidFill>
                <a:latin typeface="Calibri"/>
              </a:rPr>
              <a:t>critical</a:t>
            </a:r>
            <a:r>
              <a:rPr lang="it-IT" sz="2400" dirty="0">
                <a:solidFill>
                  <a:prstClr val="black"/>
                </a:solidFill>
                <a:latin typeface="Calibri"/>
              </a:rPr>
              <a:t> for </a:t>
            </a:r>
            <a:r>
              <a:rPr lang="it-IT" sz="2400" dirty="0" err="1">
                <a:solidFill>
                  <a:prstClr val="black"/>
                </a:solidFill>
                <a:latin typeface="Calibri"/>
              </a:rPr>
              <a:t>muon</a:t>
            </a:r>
            <a:r>
              <a:rPr lang="it-IT" sz="2400" dirty="0">
                <a:solidFill>
                  <a:prstClr val="black"/>
                </a:solidFill>
                <a:latin typeface="Calibri"/>
              </a:rPr>
              <a:t> ring </a:t>
            </a:r>
            <a:r>
              <a:rPr lang="it-IT" sz="2400" dirty="0" err="1">
                <a:solidFill>
                  <a:prstClr val="black"/>
                </a:solidFill>
                <a:latin typeface="Calibri"/>
              </a:rPr>
              <a:t>detection</a:t>
            </a:r>
            <a:r>
              <a:rPr lang="it-IT" sz="2400" dirty="0">
                <a:solidFill>
                  <a:prstClr val="black"/>
                </a:solidFill>
                <a:latin typeface="Calibri"/>
              </a:rPr>
              <a:t> in the </a:t>
            </a:r>
            <a:r>
              <a:rPr lang="it-IT" sz="2400" dirty="0" err="1">
                <a:solidFill>
                  <a:prstClr val="black"/>
                </a:solidFill>
                <a:latin typeface="Calibri"/>
              </a:rPr>
              <a:t>presence</a:t>
            </a:r>
            <a:r>
              <a:rPr lang="it-IT" sz="2400" dirty="0">
                <a:solidFill>
                  <a:prstClr val="black"/>
                </a:solidFill>
                <a:latin typeface="Calibri"/>
              </a:rPr>
              <a:t> of a Night Sky Background (NSB).</a:t>
            </a:r>
          </a:p>
          <a:p>
            <a:pPr marL="285750" indent="-285750" algn="just">
              <a:buFont typeface="Arial" panose="020B0604020202020204" pitchFamily="34" charset="0"/>
              <a:buChar char="•"/>
            </a:pPr>
            <a:endParaRPr lang="it-IT" sz="2400" dirty="0">
              <a:solidFill>
                <a:prstClr val="black"/>
              </a:solidFill>
              <a:latin typeface="Calibri"/>
            </a:endParaRPr>
          </a:p>
          <a:p>
            <a:pPr marL="285750" indent="-285750" algn="just">
              <a:buFont typeface="Arial" panose="020B0604020202020204" pitchFamily="34" charset="0"/>
              <a:buChar char="•"/>
            </a:pPr>
            <a:r>
              <a:rPr lang="it-IT" sz="2400" dirty="0">
                <a:solidFill>
                  <a:prstClr val="black"/>
                </a:solidFill>
                <a:latin typeface="Calibri"/>
              </a:rPr>
              <a:t>RADIOROC, with a trigger timing of ~3 ns and a double-</a:t>
            </a:r>
            <a:r>
              <a:rPr lang="it-IT" sz="2400" dirty="0" err="1">
                <a:solidFill>
                  <a:prstClr val="black"/>
                </a:solidFill>
                <a:latin typeface="Calibri"/>
              </a:rPr>
              <a:t>pulse</a:t>
            </a:r>
            <a:r>
              <a:rPr lang="it-IT" sz="2400" dirty="0">
                <a:solidFill>
                  <a:prstClr val="black"/>
                </a:solidFill>
                <a:latin typeface="Calibri"/>
              </a:rPr>
              <a:t> </a:t>
            </a:r>
            <a:r>
              <a:rPr lang="it-IT" sz="2400" dirty="0" err="1">
                <a:solidFill>
                  <a:prstClr val="black"/>
                </a:solidFill>
                <a:latin typeface="Calibri"/>
              </a:rPr>
              <a:t>resolution</a:t>
            </a:r>
            <a:r>
              <a:rPr lang="it-IT" sz="2400" dirty="0">
                <a:solidFill>
                  <a:prstClr val="black"/>
                </a:solidFill>
                <a:latin typeface="Calibri"/>
              </a:rPr>
              <a:t> of ~5 ns, </a:t>
            </a:r>
            <a:r>
              <a:rPr lang="it-IT" sz="2400" dirty="0" err="1">
                <a:solidFill>
                  <a:prstClr val="black"/>
                </a:solidFill>
                <a:latin typeface="Calibri"/>
              </a:rPr>
              <a:t>significantly</a:t>
            </a:r>
            <a:r>
              <a:rPr lang="it-IT" sz="2400" dirty="0">
                <a:solidFill>
                  <a:prstClr val="black"/>
                </a:solidFill>
                <a:latin typeface="Calibri"/>
              </a:rPr>
              <a:t> </a:t>
            </a:r>
            <a:r>
              <a:rPr lang="it-IT" sz="2400" dirty="0" err="1">
                <a:solidFill>
                  <a:prstClr val="black"/>
                </a:solidFill>
                <a:latin typeface="Calibri"/>
              </a:rPr>
              <a:t>reduces</a:t>
            </a:r>
            <a:r>
              <a:rPr lang="it-IT" sz="2400" dirty="0">
                <a:solidFill>
                  <a:prstClr val="black"/>
                </a:solidFill>
                <a:latin typeface="Calibri"/>
              </a:rPr>
              <a:t> </a:t>
            </a:r>
            <a:r>
              <a:rPr lang="it-IT" sz="2400" dirty="0" err="1">
                <a:solidFill>
                  <a:prstClr val="black"/>
                </a:solidFill>
                <a:latin typeface="Calibri"/>
              </a:rPr>
              <a:t>accidental</a:t>
            </a:r>
            <a:r>
              <a:rPr lang="it-IT" sz="2400" dirty="0">
                <a:solidFill>
                  <a:prstClr val="black"/>
                </a:solidFill>
                <a:latin typeface="Calibri"/>
              </a:rPr>
              <a:t> </a:t>
            </a:r>
            <a:r>
              <a:rPr lang="it-IT" sz="2400" dirty="0" err="1">
                <a:solidFill>
                  <a:prstClr val="black"/>
                </a:solidFill>
                <a:latin typeface="Calibri"/>
              </a:rPr>
              <a:t>coincidences</a:t>
            </a:r>
            <a:r>
              <a:rPr lang="it-IT" sz="2400" dirty="0">
                <a:solidFill>
                  <a:prstClr val="black"/>
                </a:solidFill>
                <a:latin typeface="Calibri"/>
              </a:rPr>
              <a:t> </a:t>
            </a:r>
            <a:r>
              <a:rPr lang="it-IT" sz="2400" dirty="0" err="1">
                <a:solidFill>
                  <a:prstClr val="black"/>
                </a:solidFill>
                <a:latin typeface="Calibri"/>
              </a:rPr>
              <a:t>caused</a:t>
            </a:r>
            <a:r>
              <a:rPr lang="it-IT" sz="2400" dirty="0">
                <a:solidFill>
                  <a:prstClr val="black"/>
                </a:solidFill>
                <a:latin typeface="Calibri"/>
              </a:rPr>
              <a:t> by NSB.</a:t>
            </a:r>
          </a:p>
          <a:p>
            <a:pPr marL="285750" indent="-285750" algn="just">
              <a:buFont typeface="Arial" panose="020B0604020202020204" pitchFamily="34" charset="0"/>
              <a:buChar char="•"/>
            </a:pPr>
            <a:endParaRPr lang="it-IT" sz="2400" dirty="0">
              <a:solidFill>
                <a:prstClr val="black"/>
              </a:solidFill>
              <a:latin typeface="Calibri"/>
            </a:endParaRPr>
          </a:p>
          <a:p>
            <a:pPr marL="285750" indent="-285750" algn="just">
              <a:buFont typeface="Arial" panose="020B0604020202020204" pitchFamily="34" charset="0"/>
              <a:buChar char="•"/>
            </a:pPr>
            <a:r>
              <a:rPr lang="it-IT" sz="2400" dirty="0">
                <a:solidFill>
                  <a:prstClr val="black"/>
                </a:solidFill>
                <a:latin typeface="Calibri"/>
              </a:rPr>
              <a:t>CITIROC, with a Fast Shaper of ~20 ns and a double-</a:t>
            </a:r>
            <a:r>
              <a:rPr lang="it-IT" sz="2400" dirty="0" err="1">
                <a:solidFill>
                  <a:prstClr val="black"/>
                </a:solidFill>
                <a:latin typeface="Calibri"/>
              </a:rPr>
              <a:t>pulse</a:t>
            </a:r>
            <a:r>
              <a:rPr lang="it-IT" sz="2400" dirty="0">
                <a:solidFill>
                  <a:prstClr val="black"/>
                </a:solidFill>
                <a:latin typeface="Calibri"/>
              </a:rPr>
              <a:t> </a:t>
            </a:r>
            <a:r>
              <a:rPr lang="it-IT" sz="2400" dirty="0" err="1">
                <a:solidFill>
                  <a:prstClr val="black"/>
                </a:solidFill>
                <a:latin typeface="Calibri"/>
              </a:rPr>
              <a:t>resolution</a:t>
            </a:r>
            <a:r>
              <a:rPr lang="it-IT" sz="2400" dirty="0">
                <a:solidFill>
                  <a:prstClr val="black"/>
                </a:solidFill>
                <a:latin typeface="Calibri"/>
              </a:rPr>
              <a:t> of ~50 ns, </a:t>
            </a:r>
            <a:r>
              <a:rPr lang="it-IT" sz="2400" dirty="0" err="1">
                <a:solidFill>
                  <a:prstClr val="black"/>
                </a:solidFill>
                <a:latin typeface="Calibri"/>
              </a:rPr>
              <a:t>requires</a:t>
            </a:r>
            <a:r>
              <a:rPr lang="it-IT" sz="2400" dirty="0">
                <a:solidFill>
                  <a:prstClr val="black"/>
                </a:solidFill>
                <a:latin typeface="Calibri"/>
              </a:rPr>
              <a:t> a </a:t>
            </a:r>
            <a:r>
              <a:rPr lang="it-IT" sz="2400" dirty="0" err="1">
                <a:solidFill>
                  <a:prstClr val="black"/>
                </a:solidFill>
                <a:latin typeface="Calibri"/>
              </a:rPr>
              <a:t>much</a:t>
            </a:r>
            <a:r>
              <a:rPr lang="it-IT" sz="2400" dirty="0">
                <a:solidFill>
                  <a:prstClr val="black"/>
                </a:solidFill>
                <a:latin typeface="Calibri"/>
              </a:rPr>
              <a:t> </a:t>
            </a:r>
            <a:r>
              <a:rPr lang="it-IT" sz="2400" dirty="0" err="1">
                <a:solidFill>
                  <a:prstClr val="black"/>
                </a:solidFill>
                <a:latin typeface="Calibri"/>
              </a:rPr>
              <a:t>larger</a:t>
            </a:r>
            <a:r>
              <a:rPr lang="it-IT" sz="2400" dirty="0">
                <a:solidFill>
                  <a:prstClr val="black"/>
                </a:solidFill>
                <a:latin typeface="Calibri"/>
              </a:rPr>
              <a:t> </a:t>
            </a:r>
            <a:r>
              <a:rPr lang="it-IT" sz="2400" dirty="0" err="1">
                <a:solidFill>
                  <a:prstClr val="black"/>
                </a:solidFill>
                <a:latin typeface="Calibri"/>
              </a:rPr>
              <a:t>increase</a:t>
            </a:r>
            <a:r>
              <a:rPr lang="it-IT" sz="2400" dirty="0">
                <a:solidFill>
                  <a:prstClr val="black"/>
                </a:solidFill>
                <a:latin typeface="Calibri"/>
              </a:rPr>
              <a:t> in the trigger </a:t>
            </a:r>
            <a:r>
              <a:rPr lang="it-IT" sz="2400" dirty="0" err="1">
                <a:solidFill>
                  <a:prstClr val="black"/>
                </a:solidFill>
                <a:latin typeface="Calibri"/>
              </a:rPr>
              <a:t>threshold</a:t>
            </a:r>
            <a:r>
              <a:rPr lang="it-IT" sz="2400" dirty="0">
                <a:solidFill>
                  <a:prstClr val="black"/>
                </a:solidFill>
                <a:latin typeface="Calibri"/>
              </a:rPr>
              <a:t> to </a:t>
            </a:r>
            <a:r>
              <a:rPr lang="it-IT" sz="2400" dirty="0" err="1">
                <a:solidFill>
                  <a:prstClr val="black"/>
                </a:solidFill>
                <a:latin typeface="Calibri"/>
              </a:rPr>
              <a:t>maintain</a:t>
            </a:r>
            <a:r>
              <a:rPr lang="it-IT" sz="2400" dirty="0">
                <a:solidFill>
                  <a:prstClr val="black"/>
                </a:solidFill>
                <a:latin typeface="Calibri"/>
              </a:rPr>
              <a:t> an </a:t>
            </a:r>
            <a:r>
              <a:rPr lang="it-IT" sz="2400" dirty="0" err="1">
                <a:solidFill>
                  <a:prstClr val="black"/>
                </a:solidFill>
                <a:latin typeface="Calibri"/>
              </a:rPr>
              <a:t>acceptable</a:t>
            </a:r>
            <a:r>
              <a:rPr lang="it-IT" sz="2400" dirty="0">
                <a:solidFill>
                  <a:prstClr val="black"/>
                </a:solidFill>
                <a:latin typeface="Calibri"/>
              </a:rPr>
              <a:t> </a:t>
            </a:r>
            <a:r>
              <a:rPr lang="it-IT" sz="2400" dirty="0" err="1">
                <a:solidFill>
                  <a:prstClr val="black"/>
                </a:solidFill>
                <a:latin typeface="Calibri"/>
              </a:rPr>
              <a:t>accidental</a:t>
            </a:r>
            <a:r>
              <a:rPr lang="it-IT" sz="2400" dirty="0">
                <a:solidFill>
                  <a:prstClr val="black"/>
                </a:solidFill>
                <a:latin typeface="Calibri"/>
              </a:rPr>
              <a:t> trigger rate.</a:t>
            </a:r>
          </a:p>
          <a:p>
            <a:pPr algn="just"/>
            <a:endParaRPr lang="it-IT" sz="2400" dirty="0">
              <a:solidFill>
                <a:prstClr val="black"/>
              </a:solidFill>
              <a:latin typeface="Calibri"/>
            </a:endParaRPr>
          </a:p>
          <a:p>
            <a:pPr marL="285750" indent="-285750" algn="just">
              <a:buFont typeface="Arial" panose="020B0604020202020204" pitchFamily="34" charset="0"/>
              <a:buChar char="•"/>
            </a:pPr>
            <a:r>
              <a:rPr lang="it-IT" sz="2400" dirty="0" err="1">
                <a:solidFill>
                  <a:prstClr val="black"/>
                </a:solidFill>
                <a:latin typeface="Calibri"/>
              </a:rPr>
              <a:t>RADIOROC's</a:t>
            </a:r>
            <a:r>
              <a:rPr lang="it-IT" sz="2400" dirty="0">
                <a:solidFill>
                  <a:prstClr val="black"/>
                </a:solidFill>
                <a:latin typeface="Calibri"/>
              </a:rPr>
              <a:t> </a:t>
            </a:r>
            <a:r>
              <a:rPr lang="it-IT" sz="2400" dirty="0" err="1">
                <a:solidFill>
                  <a:prstClr val="black"/>
                </a:solidFill>
                <a:latin typeface="Calibri"/>
              </a:rPr>
              <a:t>advantage</a:t>
            </a:r>
            <a:r>
              <a:rPr lang="it-IT" sz="2400" dirty="0">
                <a:solidFill>
                  <a:prstClr val="black"/>
                </a:solidFill>
                <a:latin typeface="Calibri"/>
              </a:rPr>
              <a:t> </a:t>
            </a:r>
            <a:r>
              <a:rPr lang="it-IT" sz="2400" dirty="0" err="1">
                <a:solidFill>
                  <a:prstClr val="black"/>
                </a:solidFill>
                <a:latin typeface="Calibri"/>
              </a:rPr>
              <a:t>is</a:t>
            </a:r>
            <a:r>
              <a:rPr lang="it-IT" sz="2400" dirty="0">
                <a:solidFill>
                  <a:prstClr val="black"/>
                </a:solidFill>
                <a:latin typeface="Calibri"/>
              </a:rPr>
              <a:t> </a:t>
            </a:r>
            <a:r>
              <a:rPr lang="it-IT" sz="2400" dirty="0" err="1">
                <a:solidFill>
                  <a:prstClr val="black"/>
                </a:solidFill>
                <a:latin typeface="Calibri"/>
              </a:rPr>
              <a:t>not</a:t>
            </a:r>
            <a:r>
              <a:rPr lang="it-IT" sz="2400" dirty="0">
                <a:solidFill>
                  <a:prstClr val="black"/>
                </a:solidFill>
                <a:latin typeface="Calibri"/>
              </a:rPr>
              <a:t> in </a:t>
            </a:r>
            <a:r>
              <a:rPr lang="it-IT" sz="2400" dirty="0" err="1">
                <a:solidFill>
                  <a:prstClr val="black"/>
                </a:solidFill>
                <a:latin typeface="Calibri"/>
              </a:rPr>
              <a:t>increasing</a:t>
            </a:r>
            <a:r>
              <a:rPr lang="it-IT" sz="2400" dirty="0">
                <a:solidFill>
                  <a:prstClr val="black"/>
                </a:solidFill>
                <a:latin typeface="Calibri"/>
              </a:rPr>
              <a:t> the </a:t>
            </a:r>
            <a:r>
              <a:rPr lang="it-IT" sz="2400" dirty="0" err="1">
                <a:solidFill>
                  <a:prstClr val="black"/>
                </a:solidFill>
                <a:latin typeface="Calibri"/>
              </a:rPr>
              <a:t>muon</a:t>
            </a:r>
            <a:r>
              <a:rPr lang="it-IT" sz="2400" dirty="0">
                <a:solidFill>
                  <a:prstClr val="black"/>
                </a:solidFill>
                <a:latin typeface="Calibri"/>
              </a:rPr>
              <a:t> </a:t>
            </a:r>
            <a:r>
              <a:rPr lang="it-IT" sz="2400" dirty="0" err="1">
                <a:solidFill>
                  <a:prstClr val="black"/>
                </a:solidFill>
                <a:latin typeface="Calibri"/>
              </a:rPr>
              <a:t>signal</a:t>
            </a:r>
            <a:r>
              <a:rPr lang="it-IT" sz="2400" dirty="0">
                <a:solidFill>
                  <a:prstClr val="black"/>
                </a:solidFill>
                <a:latin typeface="Calibri"/>
              </a:rPr>
              <a:t> </a:t>
            </a:r>
            <a:r>
              <a:rPr lang="it-IT" sz="2400" dirty="0" err="1">
                <a:solidFill>
                  <a:prstClr val="black"/>
                </a:solidFill>
                <a:latin typeface="Calibri"/>
              </a:rPr>
              <a:t>but</a:t>
            </a:r>
            <a:r>
              <a:rPr lang="it-IT" sz="2400" dirty="0">
                <a:solidFill>
                  <a:prstClr val="black"/>
                </a:solidFill>
                <a:latin typeface="Calibri"/>
              </a:rPr>
              <a:t> in </a:t>
            </a:r>
            <a:r>
              <a:rPr lang="it-IT" sz="2400" dirty="0" err="1">
                <a:solidFill>
                  <a:prstClr val="black"/>
                </a:solidFill>
                <a:latin typeface="Calibri"/>
              </a:rPr>
              <a:t>preserving</a:t>
            </a:r>
            <a:r>
              <a:rPr lang="it-IT" sz="2400" dirty="0">
                <a:solidFill>
                  <a:prstClr val="black"/>
                </a:solidFill>
                <a:latin typeface="Calibri"/>
              </a:rPr>
              <a:t> </a:t>
            </a:r>
            <a:r>
              <a:rPr lang="it-IT" sz="2400" dirty="0" err="1">
                <a:solidFill>
                  <a:prstClr val="black"/>
                </a:solidFill>
                <a:latin typeface="Calibri"/>
              </a:rPr>
              <a:t>it</a:t>
            </a:r>
            <a:r>
              <a:rPr lang="it-IT" sz="2400" dirty="0">
                <a:solidFill>
                  <a:prstClr val="black"/>
                </a:solidFill>
                <a:latin typeface="Calibri"/>
              </a:rPr>
              <a:t> by </a:t>
            </a:r>
            <a:r>
              <a:rPr lang="it-IT" sz="2400" dirty="0" err="1">
                <a:solidFill>
                  <a:prstClr val="black"/>
                </a:solidFill>
                <a:latin typeface="Calibri"/>
              </a:rPr>
              <a:t>maintaining</a:t>
            </a:r>
            <a:r>
              <a:rPr lang="it-IT" sz="2400" dirty="0">
                <a:solidFill>
                  <a:prstClr val="black"/>
                </a:solidFill>
                <a:latin typeface="Calibri"/>
              </a:rPr>
              <a:t> a </a:t>
            </a:r>
            <a:r>
              <a:rPr lang="it-IT" sz="2400" dirty="0" err="1">
                <a:solidFill>
                  <a:prstClr val="black"/>
                </a:solidFill>
                <a:latin typeface="Calibri"/>
              </a:rPr>
              <a:t>sufficiently</a:t>
            </a:r>
            <a:r>
              <a:rPr lang="it-IT" sz="2400" dirty="0">
                <a:solidFill>
                  <a:prstClr val="black"/>
                </a:solidFill>
                <a:latin typeface="Calibri"/>
              </a:rPr>
              <a:t> low trigger </a:t>
            </a:r>
            <a:r>
              <a:rPr lang="it-IT" sz="2400" dirty="0" err="1">
                <a:solidFill>
                  <a:prstClr val="black"/>
                </a:solidFill>
                <a:latin typeface="Calibri"/>
              </a:rPr>
              <a:t>threshold</a:t>
            </a:r>
            <a:r>
              <a:rPr lang="it-IT" sz="2400" dirty="0">
                <a:solidFill>
                  <a:prstClr val="black"/>
                </a:solidFill>
                <a:latin typeface="Calibri"/>
              </a:rPr>
              <a:t> </a:t>
            </a:r>
            <a:r>
              <a:rPr lang="it-IT" sz="2400" dirty="0" err="1">
                <a:solidFill>
                  <a:prstClr val="black"/>
                </a:solidFill>
                <a:latin typeface="Calibri"/>
              </a:rPr>
              <a:t>even</a:t>
            </a:r>
            <a:r>
              <a:rPr lang="it-IT" sz="2400" dirty="0">
                <a:solidFill>
                  <a:prstClr val="black"/>
                </a:solidFill>
                <a:latin typeface="Calibri"/>
              </a:rPr>
              <a:t> under high NSB </a:t>
            </a:r>
            <a:r>
              <a:rPr lang="it-IT" sz="2400" dirty="0" err="1">
                <a:solidFill>
                  <a:prstClr val="black"/>
                </a:solidFill>
                <a:latin typeface="Calibri"/>
              </a:rPr>
              <a:t>conditions</a:t>
            </a:r>
            <a:r>
              <a:rPr lang="it-IT" sz="2400" dirty="0">
                <a:solidFill>
                  <a:prstClr val="black"/>
                </a:solidFill>
                <a:latin typeface="Calibri"/>
              </a:rPr>
              <a:t>.</a:t>
            </a:r>
          </a:p>
        </p:txBody>
      </p:sp>
    </p:spTree>
    <p:extLst>
      <p:ext uri="{BB962C8B-B14F-4D97-AF65-F5344CB8AC3E}">
        <p14:creationId xmlns:p14="http://schemas.microsoft.com/office/powerpoint/2010/main" val="39106601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1524000" y="116632"/>
            <a:ext cx="9144000" cy="1107996"/>
          </a:xfrm>
          <a:prstGeom prst="rect">
            <a:avLst/>
          </a:prstGeom>
          <a:noFill/>
        </p:spPr>
        <p:txBody>
          <a:bodyPr wrap="square" rtlCol="0">
            <a:spAutoFit/>
          </a:bodyPr>
          <a:lstStyle/>
          <a:p>
            <a:pPr hangingPunct="1"/>
            <a:r>
              <a:rPr lang="it-IT" sz="6600" dirty="0">
                <a:solidFill>
                  <a:prstClr val="black"/>
                </a:solidFill>
                <a:latin typeface="Calibri"/>
              </a:rPr>
              <a:t>RADIOROC              CTA ++ </a:t>
            </a:r>
            <a:r>
              <a:rPr lang="it-IT" sz="900" dirty="0">
                <a:solidFill>
                  <a:prstClr val="black"/>
                </a:solidFill>
                <a:latin typeface="Calibri"/>
              </a:rPr>
              <a:t> </a:t>
            </a:r>
          </a:p>
        </p:txBody>
      </p:sp>
      <p:pic>
        <p:nvPicPr>
          <p:cNvPr id="1433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74171" y="233265"/>
            <a:ext cx="2088000" cy="12297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39" name="Picture 3"/>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040267" y="1615762"/>
            <a:ext cx="1971550" cy="1971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CasellaDiTesto 4"/>
          <p:cNvSpPr txBox="1"/>
          <p:nvPr/>
        </p:nvSpPr>
        <p:spPr>
          <a:xfrm>
            <a:off x="6010399" y="1886103"/>
            <a:ext cx="1816234" cy="1039733"/>
          </a:xfrm>
          <a:prstGeom prst="rect">
            <a:avLst/>
          </a:prstGeom>
          <a:noFill/>
        </p:spPr>
        <p:txBody>
          <a:bodyPr wrap="square" rtlCol="0">
            <a:spAutoFit/>
          </a:bodyPr>
          <a:lstStyle/>
          <a:p>
            <a:pPr hangingPunct="1"/>
            <a:r>
              <a:rPr lang="it-IT" sz="6000" dirty="0">
                <a:solidFill>
                  <a:prstClr val="black"/>
                </a:solidFill>
                <a:latin typeface="Calibri"/>
              </a:rPr>
              <a:t>+</a:t>
            </a:r>
          </a:p>
        </p:txBody>
      </p:sp>
      <p:pic>
        <p:nvPicPr>
          <p:cNvPr id="9" name="Picture 11">
            <a:extLst>
              <a:ext uri="{FF2B5EF4-FFF2-40B4-BE49-F238E27FC236}">
                <a16:creationId xmlns:a16="http://schemas.microsoft.com/office/drawing/2014/main" id="{098F8E0F-482A-4E28-A417-4A8030DE7B4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45030" y="952309"/>
            <a:ext cx="5273486" cy="3013421"/>
          </a:xfrm>
          <a:prstGeom prst="rect">
            <a:avLst/>
          </a:prstGeom>
        </p:spPr>
      </p:pic>
      <p:pic>
        <p:nvPicPr>
          <p:cNvPr id="2" name="Picture 5">
            <a:extLst>
              <a:ext uri="{FF2B5EF4-FFF2-40B4-BE49-F238E27FC236}">
                <a16:creationId xmlns:a16="http://schemas.microsoft.com/office/drawing/2014/main" id="{46669B46-103C-1BA0-D151-A3E958CE7A1D}"/>
              </a:ext>
            </a:extLst>
          </p:cNvPr>
          <p:cNvPicPr preferRelativeResize="0">
            <a:picLocks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flipV="1">
            <a:off x="224208" y="3759591"/>
            <a:ext cx="4136036" cy="2799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ttangolo 6">
            <a:extLst>
              <a:ext uri="{FF2B5EF4-FFF2-40B4-BE49-F238E27FC236}">
                <a16:creationId xmlns:a16="http://schemas.microsoft.com/office/drawing/2014/main" id="{D6A46AEB-D6C5-E671-76FB-E9BD911DD0E2}"/>
              </a:ext>
            </a:extLst>
          </p:cNvPr>
          <p:cNvSpPr/>
          <p:nvPr/>
        </p:nvSpPr>
        <p:spPr>
          <a:xfrm>
            <a:off x="4481274" y="3759591"/>
            <a:ext cx="7505112" cy="246913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it-IT" dirty="0"/>
          </a:p>
          <a:p>
            <a:r>
              <a:rPr lang="it-IT" dirty="0"/>
              <a:t>RADIOROC </a:t>
            </a:r>
            <a:r>
              <a:rPr lang="it-IT" dirty="0" err="1"/>
              <a:t>limits</a:t>
            </a:r>
            <a:r>
              <a:rPr lang="it-IT" dirty="0"/>
              <a:t> the rate of </a:t>
            </a:r>
            <a:r>
              <a:rPr lang="it-IT" dirty="0" err="1"/>
              <a:t>accidental</a:t>
            </a:r>
            <a:r>
              <a:rPr lang="it-IT" dirty="0"/>
              <a:t> triggers </a:t>
            </a:r>
            <a:r>
              <a:rPr lang="it-IT" dirty="0" err="1"/>
              <a:t>as</a:t>
            </a:r>
            <a:r>
              <a:rPr lang="it-IT" dirty="0"/>
              <a:t> the NSB </a:t>
            </a:r>
            <a:r>
              <a:rPr lang="it-IT" dirty="0" err="1"/>
              <a:t>increases</a:t>
            </a:r>
            <a:r>
              <a:rPr lang="it-IT" dirty="0"/>
              <a:t> by </a:t>
            </a:r>
            <a:r>
              <a:rPr lang="it-IT" dirty="0" err="1"/>
              <a:t>increasing</a:t>
            </a:r>
            <a:r>
              <a:rPr lang="it-IT" dirty="0"/>
              <a:t> the </a:t>
            </a:r>
            <a:r>
              <a:rPr lang="it-IT" dirty="0" err="1"/>
              <a:t>thresholdby</a:t>
            </a:r>
            <a:r>
              <a:rPr lang="it-IT" dirty="0"/>
              <a:t> just over 1 pe. CITIROC </a:t>
            </a:r>
            <a:r>
              <a:rPr lang="it-IT" dirty="0" err="1"/>
              <a:t>requires</a:t>
            </a:r>
            <a:r>
              <a:rPr lang="it-IT" dirty="0"/>
              <a:t> </a:t>
            </a:r>
            <a:r>
              <a:rPr lang="it-IT" dirty="0" err="1"/>
              <a:t>larger</a:t>
            </a:r>
            <a:r>
              <a:rPr lang="it-IT" dirty="0"/>
              <a:t> </a:t>
            </a:r>
            <a:r>
              <a:rPr lang="it-IT" dirty="0" err="1"/>
              <a:t>increases</a:t>
            </a:r>
            <a:r>
              <a:rPr lang="it-IT" dirty="0"/>
              <a:t>.</a:t>
            </a:r>
          </a:p>
          <a:p>
            <a:endParaRPr lang="it-IT" dirty="0"/>
          </a:p>
          <a:p>
            <a:r>
              <a:rPr lang="it-IT" dirty="0"/>
              <a:t>For CITIROC the </a:t>
            </a:r>
            <a:r>
              <a:rPr lang="it-IT" dirty="0" err="1"/>
              <a:t>threshold</a:t>
            </a:r>
            <a:r>
              <a:rPr lang="it-IT" dirty="0"/>
              <a:t> must be </a:t>
            </a:r>
            <a:r>
              <a:rPr lang="it-IT" dirty="0" err="1"/>
              <a:t>significantly</a:t>
            </a:r>
            <a:r>
              <a:rPr lang="it-IT" dirty="0"/>
              <a:t> </a:t>
            </a:r>
            <a:r>
              <a:rPr lang="it-IT" dirty="0" err="1"/>
              <a:t>increased</a:t>
            </a:r>
            <a:r>
              <a:rPr lang="it-IT" dirty="0"/>
              <a:t> to </a:t>
            </a:r>
            <a:r>
              <a:rPr lang="it-IT" dirty="0" err="1"/>
              <a:t>have</a:t>
            </a:r>
            <a:r>
              <a:rPr lang="it-IT" dirty="0"/>
              <a:t> a </a:t>
            </a:r>
            <a:r>
              <a:rPr lang="it-IT" dirty="0" err="1"/>
              <a:t>muon</a:t>
            </a:r>
            <a:r>
              <a:rPr lang="it-IT" dirty="0"/>
              <a:t> </a:t>
            </a:r>
            <a:r>
              <a:rPr lang="it-IT" dirty="0" err="1"/>
              <a:t>signal</a:t>
            </a:r>
            <a:r>
              <a:rPr lang="it-IT" dirty="0"/>
              <a:t> </a:t>
            </a:r>
            <a:r>
              <a:rPr lang="it-IT" dirty="0" err="1"/>
              <a:t>detectable</a:t>
            </a:r>
            <a:r>
              <a:rPr lang="it-IT" dirty="0"/>
              <a:t> over the NSB, </a:t>
            </a:r>
            <a:r>
              <a:rPr lang="it-IT" dirty="0" err="1"/>
              <a:t>resulting</a:t>
            </a:r>
            <a:r>
              <a:rPr lang="it-IT" dirty="0"/>
              <a:t> in a </a:t>
            </a:r>
            <a:r>
              <a:rPr lang="it-IT" dirty="0" err="1"/>
              <a:t>loss</a:t>
            </a:r>
            <a:r>
              <a:rPr lang="it-IT" dirty="0"/>
              <a:t> of </a:t>
            </a:r>
            <a:r>
              <a:rPr lang="it-IT" dirty="0" err="1"/>
              <a:t>efficiency</a:t>
            </a:r>
            <a:r>
              <a:rPr lang="it-IT" dirty="0"/>
              <a:t>. </a:t>
            </a:r>
            <a:r>
              <a:rPr lang="it-IT" dirty="0" err="1"/>
              <a:t>As</a:t>
            </a:r>
            <a:r>
              <a:rPr lang="it-IT" dirty="0"/>
              <a:t> RADIOROC </a:t>
            </a:r>
            <a:r>
              <a:rPr lang="it-IT" dirty="0" err="1"/>
              <a:t>requires</a:t>
            </a:r>
            <a:r>
              <a:rPr lang="it-IT" dirty="0"/>
              <a:t> </a:t>
            </a:r>
            <a:r>
              <a:rPr lang="it-IT" dirty="0" err="1"/>
              <a:t>only</a:t>
            </a:r>
            <a:r>
              <a:rPr lang="it-IT" dirty="0"/>
              <a:t> a small </a:t>
            </a:r>
            <a:r>
              <a:rPr lang="it-IT" dirty="0" err="1"/>
              <a:t>increase</a:t>
            </a:r>
            <a:r>
              <a:rPr lang="it-IT" dirty="0"/>
              <a:t> in the </a:t>
            </a:r>
            <a:r>
              <a:rPr lang="it-IT" dirty="0" err="1"/>
              <a:t>threshold</a:t>
            </a:r>
            <a:r>
              <a:rPr lang="it-IT" dirty="0"/>
              <a:t>, the </a:t>
            </a:r>
            <a:r>
              <a:rPr lang="it-IT" dirty="0" err="1"/>
              <a:t>detection</a:t>
            </a:r>
            <a:r>
              <a:rPr lang="it-IT" dirty="0"/>
              <a:t> </a:t>
            </a:r>
            <a:r>
              <a:rPr lang="it-IT" dirty="0" err="1"/>
              <a:t>efficiency</a:t>
            </a:r>
            <a:r>
              <a:rPr lang="it-IT" dirty="0"/>
              <a:t> for </a:t>
            </a:r>
            <a:r>
              <a:rPr lang="it-IT" dirty="0" err="1"/>
              <a:t>muon</a:t>
            </a:r>
            <a:r>
              <a:rPr lang="it-IT" dirty="0"/>
              <a:t> rings </a:t>
            </a:r>
            <a:r>
              <a:rPr lang="it-IT" dirty="0" err="1"/>
              <a:t>remains</a:t>
            </a:r>
            <a:r>
              <a:rPr lang="it-IT" dirty="0"/>
              <a:t> </a:t>
            </a:r>
            <a:r>
              <a:rPr lang="it-IT" dirty="0" err="1"/>
              <a:t>nearly</a:t>
            </a:r>
            <a:r>
              <a:rPr lang="it-IT" dirty="0"/>
              <a:t> </a:t>
            </a:r>
            <a:r>
              <a:rPr lang="it-IT" dirty="0" err="1"/>
              <a:t>constant</a:t>
            </a:r>
            <a:r>
              <a:rPr lang="it-IT" dirty="0"/>
              <a:t> </a:t>
            </a:r>
            <a:r>
              <a:rPr lang="it-IT" dirty="0" err="1"/>
              <a:t>even</a:t>
            </a:r>
            <a:r>
              <a:rPr lang="it-IT" dirty="0"/>
              <a:t> </a:t>
            </a:r>
            <a:r>
              <a:rPr lang="it-IT" dirty="0" err="1"/>
              <a:t>as</a:t>
            </a:r>
            <a:r>
              <a:rPr lang="it-IT" dirty="0"/>
              <a:t> the NSB </a:t>
            </a:r>
            <a:r>
              <a:rPr lang="it-IT" dirty="0" err="1"/>
              <a:t>increases</a:t>
            </a:r>
            <a:r>
              <a:rPr lang="it-IT" dirty="0"/>
              <a:t>.</a:t>
            </a:r>
          </a:p>
        </p:txBody>
      </p:sp>
    </p:spTree>
    <p:extLst>
      <p:ext uri="{BB962C8B-B14F-4D97-AF65-F5344CB8AC3E}">
        <p14:creationId xmlns:p14="http://schemas.microsoft.com/office/powerpoint/2010/main" val="21442864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FD6EDD-6419-6DF4-7CD6-AB268879CF70}"/>
            </a:ext>
          </a:extLst>
        </p:cNvPr>
        <p:cNvGrpSpPr/>
        <p:nvPr/>
      </p:nvGrpSpPr>
      <p:grpSpPr>
        <a:xfrm>
          <a:off x="0" y="0"/>
          <a:ext cx="0" cy="0"/>
          <a:chOff x="0" y="0"/>
          <a:chExt cx="0" cy="0"/>
        </a:xfrm>
      </p:grpSpPr>
      <p:sp>
        <p:nvSpPr>
          <p:cNvPr id="3" name="Segnaposto testo 2">
            <a:extLst>
              <a:ext uri="{FF2B5EF4-FFF2-40B4-BE49-F238E27FC236}">
                <a16:creationId xmlns:a16="http://schemas.microsoft.com/office/drawing/2014/main" id="{06A223BE-6EEB-0C20-4664-4447276EBD29}"/>
              </a:ext>
            </a:extLst>
          </p:cNvPr>
          <p:cNvSpPr>
            <a:spLocks noGrp="1"/>
          </p:cNvSpPr>
          <p:nvPr>
            <p:ph type="body" idx="2"/>
          </p:nvPr>
        </p:nvSpPr>
        <p:spPr/>
        <p:txBody>
          <a:bodyPr>
            <a:normAutofit lnSpcReduction="10000"/>
          </a:bodyPr>
          <a:lstStyle/>
          <a:p>
            <a:r>
              <a:rPr lang="it-IT" dirty="0" err="1">
                <a:solidFill>
                  <a:prstClr val="black"/>
                </a:solidFill>
                <a:latin typeface="Calibri"/>
              </a:rPr>
              <a:t>Muons</a:t>
            </a:r>
            <a:r>
              <a:rPr lang="it-IT" dirty="0">
                <a:solidFill>
                  <a:prstClr val="black"/>
                </a:solidFill>
                <a:latin typeface="Calibri"/>
              </a:rPr>
              <a:t> @Teide with ASTRI1 </a:t>
            </a:r>
          </a:p>
        </p:txBody>
      </p:sp>
      <p:pic>
        <p:nvPicPr>
          <p:cNvPr id="4" name="Picture 6">
            <a:extLst>
              <a:ext uri="{FF2B5EF4-FFF2-40B4-BE49-F238E27FC236}">
                <a16:creationId xmlns:a16="http://schemas.microsoft.com/office/drawing/2014/main" id="{84CDF937-3315-5308-C2C1-138D301AB9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62061" y="2080659"/>
            <a:ext cx="2889250" cy="2935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9" name="Gruppo 18">
            <a:extLst>
              <a:ext uri="{FF2B5EF4-FFF2-40B4-BE49-F238E27FC236}">
                <a16:creationId xmlns:a16="http://schemas.microsoft.com/office/drawing/2014/main" id="{38913B05-646E-1A46-31BE-A82A9603E5BB}"/>
              </a:ext>
            </a:extLst>
          </p:cNvPr>
          <p:cNvGrpSpPr/>
          <p:nvPr/>
        </p:nvGrpSpPr>
        <p:grpSpPr>
          <a:xfrm>
            <a:off x="3326296" y="1061004"/>
            <a:ext cx="6285610" cy="4273889"/>
            <a:chOff x="4295800" y="967477"/>
            <a:chExt cx="4509430" cy="2935350"/>
          </a:xfrm>
        </p:grpSpPr>
        <p:pic>
          <p:nvPicPr>
            <p:cNvPr id="13" name="Picture 2">
              <a:extLst>
                <a:ext uri="{FF2B5EF4-FFF2-40B4-BE49-F238E27FC236}">
                  <a16:creationId xmlns:a16="http://schemas.microsoft.com/office/drawing/2014/main" id="{6C2014A2-295E-9DB9-43EB-2214CFE039C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95800" y="980729"/>
              <a:ext cx="2889250" cy="28971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Picture 6">
              <a:extLst>
                <a:ext uri="{FF2B5EF4-FFF2-40B4-BE49-F238E27FC236}">
                  <a16:creationId xmlns:a16="http://schemas.microsoft.com/office/drawing/2014/main" id="{98E8131B-3D79-0367-718A-7DEF421564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95800" y="967477"/>
              <a:ext cx="2889250" cy="2935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uppo 14">
              <a:extLst>
                <a:ext uri="{FF2B5EF4-FFF2-40B4-BE49-F238E27FC236}">
                  <a16:creationId xmlns:a16="http://schemas.microsoft.com/office/drawing/2014/main" id="{2DCAD6C4-7462-F55C-168A-618C284652CF}"/>
                </a:ext>
              </a:extLst>
            </p:cNvPr>
            <p:cNvGrpSpPr/>
            <p:nvPr/>
          </p:nvGrpSpPr>
          <p:grpSpPr>
            <a:xfrm>
              <a:off x="5564870" y="2448404"/>
              <a:ext cx="3240360" cy="288032"/>
              <a:chOff x="4283968" y="2492896"/>
              <a:chExt cx="3240360" cy="288032"/>
            </a:xfrm>
          </p:grpSpPr>
          <p:cxnSp>
            <p:nvCxnSpPr>
              <p:cNvPr id="16" name="Connettore 2 5">
                <a:extLst>
                  <a:ext uri="{FF2B5EF4-FFF2-40B4-BE49-F238E27FC236}">
                    <a16:creationId xmlns:a16="http://schemas.microsoft.com/office/drawing/2014/main" id="{A8C80320-2CA1-22E1-4E88-C941061BBBA6}"/>
                  </a:ext>
                </a:extLst>
              </p:cNvPr>
              <p:cNvCxnSpPr/>
              <p:nvPr/>
            </p:nvCxnSpPr>
            <p:spPr>
              <a:xfrm flipH="1">
                <a:off x="5220072" y="2636912"/>
                <a:ext cx="2304256" cy="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7" name="Connettore 2 7">
                <a:extLst>
                  <a:ext uri="{FF2B5EF4-FFF2-40B4-BE49-F238E27FC236}">
                    <a16:creationId xmlns:a16="http://schemas.microsoft.com/office/drawing/2014/main" id="{784ACC01-BA91-C1A5-70A3-0F855CD8D677}"/>
                  </a:ext>
                </a:extLst>
              </p:cNvPr>
              <p:cNvCxnSpPr/>
              <p:nvPr/>
            </p:nvCxnSpPr>
            <p:spPr>
              <a:xfrm flipH="1">
                <a:off x="5004048" y="2636912"/>
                <a:ext cx="2520280" cy="144016"/>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8" name="Connettore 2 11">
                <a:extLst>
                  <a:ext uri="{FF2B5EF4-FFF2-40B4-BE49-F238E27FC236}">
                    <a16:creationId xmlns:a16="http://schemas.microsoft.com/office/drawing/2014/main" id="{11E00AB7-4A57-84E4-153C-B74C9865ABA2}"/>
                  </a:ext>
                </a:extLst>
              </p:cNvPr>
              <p:cNvCxnSpPr/>
              <p:nvPr/>
            </p:nvCxnSpPr>
            <p:spPr>
              <a:xfrm flipH="1" flipV="1">
                <a:off x="4283968" y="2492896"/>
                <a:ext cx="3240360" cy="144016"/>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sp>
        <p:nvSpPr>
          <p:cNvPr id="22" name="Rettangolo 21">
            <a:extLst>
              <a:ext uri="{FF2B5EF4-FFF2-40B4-BE49-F238E27FC236}">
                <a16:creationId xmlns:a16="http://schemas.microsoft.com/office/drawing/2014/main" id="{AD2BB9E2-8D6A-17DB-A0FB-5F72DDEA5EB1}"/>
              </a:ext>
            </a:extLst>
          </p:cNvPr>
          <p:cNvSpPr/>
          <p:nvPr/>
        </p:nvSpPr>
        <p:spPr>
          <a:xfrm>
            <a:off x="549965" y="5000894"/>
            <a:ext cx="11092070" cy="184541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it-IT" dirty="0"/>
              <a:t>The figure shows </a:t>
            </a:r>
            <a:r>
              <a:rPr lang="it-IT" dirty="0" err="1"/>
              <a:t>muons</a:t>
            </a:r>
            <a:r>
              <a:rPr lang="it-IT" dirty="0"/>
              <a:t> </a:t>
            </a:r>
            <a:r>
              <a:rPr lang="it-IT" dirty="0" err="1"/>
              <a:t>emerging</a:t>
            </a:r>
            <a:r>
              <a:rPr lang="it-IT" dirty="0"/>
              <a:t> from Teide in 3 minutes of </a:t>
            </a:r>
            <a:r>
              <a:rPr lang="it-IT" dirty="0" err="1"/>
              <a:t>operation</a:t>
            </a:r>
            <a:r>
              <a:rPr lang="it-IT" dirty="0"/>
              <a:t>. </a:t>
            </a:r>
            <a:r>
              <a:rPr lang="it-IT" dirty="0" err="1"/>
              <a:t>Unfortunately</a:t>
            </a:r>
            <a:r>
              <a:rPr lang="it-IT" dirty="0"/>
              <a:t>, ambient light </a:t>
            </a:r>
            <a:r>
              <a:rPr lang="it-IT" dirty="0" err="1"/>
              <a:t>prevented</a:t>
            </a:r>
            <a:r>
              <a:rPr lang="it-IT" dirty="0"/>
              <a:t> </a:t>
            </a:r>
            <a:r>
              <a:rPr lang="it-IT" dirty="0" err="1"/>
              <a:t>us</a:t>
            </a:r>
            <a:r>
              <a:rPr lang="it-IT" dirty="0"/>
              <a:t> from </a:t>
            </a:r>
            <a:r>
              <a:rPr lang="it-IT" dirty="0" err="1"/>
              <a:t>increasing</a:t>
            </a:r>
            <a:r>
              <a:rPr lang="it-IT" dirty="0"/>
              <a:t> the </a:t>
            </a:r>
            <a:r>
              <a:rPr lang="it-IT" dirty="0" err="1"/>
              <a:t>run</a:t>
            </a:r>
            <a:r>
              <a:rPr lang="it-IT" dirty="0"/>
              <a:t> time. </a:t>
            </a:r>
          </a:p>
          <a:p>
            <a:endParaRPr lang="it-IT" dirty="0"/>
          </a:p>
          <a:p>
            <a:r>
              <a:rPr lang="it-IT" dirty="0"/>
              <a:t>A conservative estimate,, yields a </a:t>
            </a:r>
            <a:r>
              <a:rPr lang="it-IT" dirty="0" err="1"/>
              <a:t>number</a:t>
            </a:r>
            <a:r>
              <a:rPr lang="it-IT" dirty="0"/>
              <a:t> of </a:t>
            </a:r>
            <a:r>
              <a:rPr lang="it-IT" dirty="0" err="1"/>
              <a:t>muons</a:t>
            </a:r>
            <a:r>
              <a:rPr lang="it-IT" dirty="0"/>
              <a:t> </a:t>
            </a:r>
            <a:r>
              <a:rPr lang="it-IT" dirty="0" err="1"/>
              <a:t>emerging</a:t>
            </a:r>
            <a:r>
              <a:rPr lang="it-IT" dirty="0"/>
              <a:t> from the mountain of 1,500/2,500 in 8 hours of </a:t>
            </a:r>
            <a:r>
              <a:rPr lang="it-IT" dirty="0" err="1"/>
              <a:t>operation</a:t>
            </a:r>
            <a:r>
              <a:rPr lang="it-IT" dirty="0"/>
              <a:t> </a:t>
            </a:r>
            <a:r>
              <a:rPr lang="it-IT" dirty="0" err="1"/>
              <a:t>using</a:t>
            </a:r>
            <a:r>
              <a:rPr lang="it-IT" dirty="0"/>
              <a:t> RADIOROC. In a </a:t>
            </a:r>
            <a:r>
              <a:rPr lang="it-IT" dirty="0" err="1"/>
              <a:t>month</a:t>
            </a:r>
            <a:r>
              <a:rPr lang="it-IT" dirty="0"/>
              <a:t>, 60,000 </a:t>
            </a:r>
            <a:r>
              <a:rPr lang="it-IT" dirty="0" err="1"/>
              <a:t>muons</a:t>
            </a:r>
            <a:r>
              <a:rPr lang="it-IT" dirty="0"/>
              <a:t> </a:t>
            </a:r>
            <a:r>
              <a:rPr lang="it-IT" dirty="0" err="1"/>
              <a:t>would</a:t>
            </a:r>
            <a:r>
              <a:rPr lang="it-IT" dirty="0"/>
              <a:t> be </a:t>
            </a:r>
            <a:r>
              <a:rPr lang="it-IT" dirty="0" err="1"/>
              <a:t>available</a:t>
            </a:r>
            <a:r>
              <a:rPr lang="it-IT" dirty="0"/>
              <a:t>, thanks to </a:t>
            </a:r>
            <a:r>
              <a:rPr lang="it-IT" dirty="0" err="1"/>
              <a:t>RADIOROC's</a:t>
            </a:r>
            <a:r>
              <a:rPr lang="it-IT" dirty="0"/>
              <a:t> </a:t>
            </a:r>
            <a:r>
              <a:rPr lang="it-IT" dirty="0" err="1"/>
              <a:t>constant</a:t>
            </a:r>
            <a:r>
              <a:rPr lang="it-IT" dirty="0"/>
              <a:t> </a:t>
            </a:r>
            <a:r>
              <a:rPr lang="it-IT" dirty="0" err="1"/>
              <a:t>detection</a:t>
            </a:r>
            <a:r>
              <a:rPr lang="it-IT" dirty="0"/>
              <a:t> </a:t>
            </a:r>
            <a:r>
              <a:rPr lang="it-IT" dirty="0" err="1"/>
              <a:t>efficiency</a:t>
            </a:r>
            <a:r>
              <a:rPr lang="it-IT" dirty="0"/>
              <a:t>.</a:t>
            </a:r>
          </a:p>
        </p:txBody>
      </p:sp>
      <p:sp>
        <p:nvSpPr>
          <p:cNvPr id="23" name="CasellaDiTesto 22">
            <a:extLst>
              <a:ext uri="{FF2B5EF4-FFF2-40B4-BE49-F238E27FC236}">
                <a16:creationId xmlns:a16="http://schemas.microsoft.com/office/drawing/2014/main" id="{55E5D047-7509-2B7B-CD07-579A989DF47C}"/>
              </a:ext>
            </a:extLst>
          </p:cNvPr>
          <p:cNvSpPr txBox="1"/>
          <p:nvPr/>
        </p:nvSpPr>
        <p:spPr>
          <a:xfrm>
            <a:off x="9846365" y="3290714"/>
            <a:ext cx="992708" cy="523220"/>
          </a:xfrm>
          <a:prstGeom prst="rect">
            <a:avLst/>
          </a:prstGeom>
          <a:noFill/>
        </p:spPr>
        <p:txBody>
          <a:bodyPr wrap="none" rtlCol="0">
            <a:spAutoFit/>
          </a:bodyPr>
          <a:lstStyle/>
          <a:p>
            <a:r>
              <a:rPr lang="it-IT" sz="2800" dirty="0"/>
              <a:t>Teide</a:t>
            </a:r>
          </a:p>
        </p:txBody>
      </p:sp>
    </p:spTree>
    <p:extLst>
      <p:ext uri="{BB962C8B-B14F-4D97-AF65-F5344CB8AC3E}">
        <p14:creationId xmlns:p14="http://schemas.microsoft.com/office/powerpoint/2010/main" val="8813869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a:extLst>
              <a:ext uri="{FF2B5EF4-FFF2-40B4-BE49-F238E27FC236}">
                <a16:creationId xmlns:a16="http://schemas.microsoft.com/office/drawing/2014/main" id="{D3E64881-079E-8EFA-5EFC-56355AED4FAF}"/>
              </a:ext>
            </a:extLst>
          </p:cNvPr>
          <p:cNvSpPr>
            <a:spLocks noGrp="1"/>
          </p:cNvSpPr>
          <p:nvPr>
            <p:ph type="body" idx="1"/>
          </p:nvPr>
        </p:nvSpPr>
        <p:spPr/>
        <p:txBody>
          <a:bodyPr/>
          <a:lstStyle/>
          <a:p>
            <a:endParaRPr lang="it-IT"/>
          </a:p>
        </p:txBody>
      </p:sp>
      <p:sp>
        <p:nvSpPr>
          <p:cNvPr id="3" name="Segnaposto testo 2">
            <a:extLst>
              <a:ext uri="{FF2B5EF4-FFF2-40B4-BE49-F238E27FC236}">
                <a16:creationId xmlns:a16="http://schemas.microsoft.com/office/drawing/2014/main" id="{2551F33C-EC17-3A11-6B27-18C002DA3EB0}"/>
              </a:ext>
            </a:extLst>
          </p:cNvPr>
          <p:cNvSpPr>
            <a:spLocks noGrp="1"/>
          </p:cNvSpPr>
          <p:nvPr>
            <p:ph type="body" idx="2"/>
          </p:nvPr>
        </p:nvSpPr>
        <p:spPr/>
        <p:txBody>
          <a:bodyPr>
            <a:normAutofit lnSpcReduction="10000"/>
          </a:bodyPr>
          <a:lstStyle/>
          <a:p>
            <a:r>
              <a:rPr lang="it-IT" dirty="0"/>
              <a:t>Distribution with ASTRI Mini-Array</a:t>
            </a:r>
          </a:p>
        </p:txBody>
      </p:sp>
      <p:pic>
        <p:nvPicPr>
          <p:cNvPr id="5" name="Immagine 4">
            <a:extLst>
              <a:ext uri="{FF2B5EF4-FFF2-40B4-BE49-F238E27FC236}">
                <a16:creationId xmlns:a16="http://schemas.microsoft.com/office/drawing/2014/main" id="{9B065E50-82A1-BB08-A1C0-21B0973D572E}"/>
              </a:ext>
            </a:extLst>
          </p:cNvPr>
          <p:cNvPicPr>
            <a:picLocks noChangeAspect="1"/>
          </p:cNvPicPr>
          <p:nvPr/>
        </p:nvPicPr>
        <p:blipFill>
          <a:blip r:embed="rId2"/>
          <a:stretch>
            <a:fillRect/>
          </a:stretch>
        </p:blipFill>
        <p:spPr>
          <a:xfrm>
            <a:off x="436727" y="1699163"/>
            <a:ext cx="11318546" cy="3654715"/>
          </a:xfrm>
          <a:prstGeom prst="rect">
            <a:avLst/>
          </a:prstGeom>
        </p:spPr>
      </p:pic>
    </p:spTree>
    <p:extLst>
      <p:ext uri="{BB962C8B-B14F-4D97-AF65-F5344CB8AC3E}">
        <p14:creationId xmlns:p14="http://schemas.microsoft.com/office/powerpoint/2010/main" val="41312657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594E5ABB-9FE1-442D-4A47-46B47592243B}"/>
              </a:ext>
            </a:extLst>
          </p:cNvPr>
          <p:cNvPicPr>
            <a:picLocks noChangeAspect="1"/>
          </p:cNvPicPr>
          <p:nvPr/>
        </p:nvPicPr>
        <p:blipFill>
          <a:blip r:embed="rId3"/>
          <a:stretch>
            <a:fillRect/>
          </a:stretch>
        </p:blipFill>
        <p:spPr>
          <a:xfrm>
            <a:off x="-2437505" y="327025"/>
            <a:ext cx="11527707" cy="6203950"/>
          </a:xfrm>
          <a:prstGeom prst="rect">
            <a:avLst/>
          </a:prstGeom>
        </p:spPr>
      </p:pic>
      <p:pic>
        <p:nvPicPr>
          <p:cNvPr id="6" name="Immagine 5">
            <a:extLst>
              <a:ext uri="{FF2B5EF4-FFF2-40B4-BE49-F238E27FC236}">
                <a16:creationId xmlns:a16="http://schemas.microsoft.com/office/drawing/2014/main" id="{A6ACFC9A-437F-2F00-6206-2D8283811C12}"/>
              </a:ext>
            </a:extLst>
          </p:cNvPr>
          <p:cNvPicPr>
            <a:picLocks noChangeAspect="1"/>
          </p:cNvPicPr>
          <p:nvPr/>
        </p:nvPicPr>
        <p:blipFill>
          <a:blip r:embed="rId4"/>
          <a:stretch>
            <a:fillRect/>
          </a:stretch>
        </p:blipFill>
        <p:spPr>
          <a:xfrm>
            <a:off x="2756452" y="1561470"/>
            <a:ext cx="5686839" cy="3991467"/>
          </a:xfrm>
          <a:prstGeom prst="rect">
            <a:avLst/>
          </a:prstGeom>
        </p:spPr>
      </p:pic>
    </p:spTree>
    <p:extLst>
      <p:ext uri="{BB962C8B-B14F-4D97-AF65-F5344CB8AC3E}">
        <p14:creationId xmlns:p14="http://schemas.microsoft.com/office/powerpoint/2010/main" val="3011472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heckerboard(across)">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78734B22-70B6-B3BD-DC36-111FBFDCA9A3}"/>
              </a:ext>
            </a:extLst>
          </p:cNvPr>
          <p:cNvPicPr>
            <a:picLocks noChangeAspect="1"/>
          </p:cNvPicPr>
          <p:nvPr/>
        </p:nvPicPr>
        <p:blipFill>
          <a:blip r:embed="rId2"/>
          <a:stretch>
            <a:fillRect/>
          </a:stretch>
        </p:blipFill>
        <p:spPr>
          <a:xfrm>
            <a:off x="1337640" y="251791"/>
            <a:ext cx="10064543" cy="4376933"/>
          </a:xfrm>
          <a:prstGeom prst="rect">
            <a:avLst/>
          </a:prstGeom>
        </p:spPr>
      </p:pic>
      <p:pic>
        <p:nvPicPr>
          <p:cNvPr id="9" name="Immagine 8">
            <a:extLst>
              <a:ext uri="{FF2B5EF4-FFF2-40B4-BE49-F238E27FC236}">
                <a16:creationId xmlns:a16="http://schemas.microsoft.com/office/drawing/2014/main" id="{F46010FE-8656-4A56-D0C2-58ED7B3300A9}"/>
              </a:ext>
            </a:extLst>
          </p:cNvPr>
          <p:cNvPicPr>
            <a:picLocks noChangeAspect="1"/>
          </p:cNvPicPr>
          <p:nvPr/>
        </p:nvPicPr>
        <p:blipFill>
          <a:blip r:embed="rId3"/>
          <a:stretch>
            <a:fillRect/>
          </a:stretch>
        </p:blipFill>
        <p:spPr>
          <a:xfrm>
            <a:off x="6708085" y="4628724"/>
            <a:ext cx="4508500" cy="393700"/>
          </a:xfrm>
          <a:prstGeom prst="rect">
            <a:avLst/>
          </a:prstGeom>
        </p:spPr>
      </p:pic>
    </p:spTree>
    <p:extLst>
      <p:ext uri="{BB962C8B-B14F-4D97-AF65-F5344CB8AC3E}">
        <p14:creationId xmlns:p14="http://schemas.microsoft.com/office/powerpoint/2010/main" val="25595115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testo 3">
            <a:extLst>
              <a:ext uri="{FF2B5EF4-FFF2-40B4-BE49-F238E27FC236}">
                <a16:creationId xmlns:a16="http://schemas.microsoft.com/office/drawing/2014/main" id="{3501110E-92A4-75ED-CD72-840442D374FF}"/>
              </a:ext>
            </a:extLst>
          </p:cNvPr>
          <p:cNvSpPr>
            <a:spLocks noGrp="1"/>
          </p:cNvSpPr>
          <p:nvPr>
            <p:ph type="body" idx="1"/>
          </p:nvPr>
        </p:nvSpPr>
        <p:spPr/>
        <p:txBody>
          <a:bodyPr/>
          <a:lstStyle/>
          <a:p>
            <a:endParaRPr lang="it-IT"/>
          </a:p>
        </p:txBody>
      </p:sp>
      <p:sp>
        <p:nvSpPr>
          <p:cNvPr id="35" name="Slide Number Placeholder 4">
            <a:extLst>
              <a:ext uri="{FF2B5EF4-FFF2-40B4-BE49-F238E27FC236}">
                <a16:creationId xmlns:a16="http://schemas.microsoft.com/office/drawing/2014/main" id="{A59A9E4B-FA34-D546-9E88-FE0671B85AE3}"/>
              </a:ext>
            </a:extLst>
          </p:cNvPr>
          <p:cNvSpPr>
            <a:spLocks noGrp="1"/>
          </p:cNvSpPr>
          <p:nvPr>
            <p:ph type="sldNum" idx="12"/>
          </p:nvPr>
        </p:nvSpPr>
        <p:spPr>
          <a:xfrm>
            <a:off x="11609526" y="6371812"/>
            <a:ext cx="252300" cy="369302"/>
          </a:xfrm>
        </p:spPr>
        <p:txBody>
          <a:bodyPr/>
          <a:lstStyle/>
          <a:p>
            <a:pPr>
              <a:defRPr/>
            </a:pPr>
            <a:fld id="{BE87EE8B-CCFC-DB49-8BF2-E3DDA26A1783}" type="slidenum">
              <a:rPr lang="en-US"/>
              <a:pPr>
                <a:defRPr/>
              </a:pPr>
              <a:t>18</a:t>
            </a:fld>
            <a:endParaRPr lang="en-US" dirty="0"/>
          </a:p>
        </p:txBody>
      </p:sp>
      <p:sp>
        <p:nvSpPr>
          <p:cNvPr id="2" name="Title 1">
            <a:extLst>
              <a:ext uri="{FF2B5EF4-FFF2-40B4-BE49-F238E27FC236}">
                <a16:creationId xmlns:a16="http://schemas.microsoft.com/office/drawing/2014/main" id="{7C8DFAB4-4425-074B-BE83-25DD10D7DF97}"/>
              </a:ext>
            </a:extLst>
          </p:cNvPr>
          <p:cNvSpPr>
            <a:spLocks noGrp="1"/>
          </p:cNvSpPr>
          <p:nvPr>
            <p:ph type="title" idx="4294967295"/>
          </p:nvPr>
        </p:nvSpPr>
        <p:spPr>
          <a:xfrm>
            <a:off x="409518" y="45244"/>
            <a:ext cx="10972800" cy="1143000"/>
          </a:xfrm>
        </p:spPr>
        <p:txBody>
          <a:bodyPr/>
          <a:lstStyle/>
          <a:p>
            <a:r>
              <a:rPr lang="en-GB" dirty="0">
                <a:solidFill>
                  <a:srgbClr val="002060"/>
                </a:solidFill>
              </a:rPr>
              <a:t>Three telescope designs</a:t>
            </a:r>
          </a:p>
        </p:txBody>
      </p:sp>
      <p:pic>
        <p:nvPicPr>
          <p:cNvPr id="3" name="Picture 2">
            <a:extLst>
              <a:ext uri="{FF2B5EF4-FFF2-40B4-BE49-F238E27FC236}">
                <a16:creationId xmlns:a16="http://schemas.microsoft.com/office/drawing/2014/main" id="{7320C026-EA58-9042-84B5-4D4F0405682D}"/>
              </a:ext>
            </a:extLst>
          </p:cNvPr>
          <p:cNvPicPr>
            <a:picLocks noChangeAspect="1"/>
          </p:cNvPicPr>
          <p:nvPr/>
        </p:nvPicPr>
        <p:blipFill>
          <a:blip r:embed="rId3"/>
          <a:stretch>
            <a:fillRect/>
          </a:stretch>
        </p:blipFill>
        <p:spPr>
          <a:xfrm>
            <a:off x="2973085" y="5842582"/>
            <a:ext cx="380090" cy="617880"/>
          </a:xfrm>
          <a:prstGeom prst="rect">
            <a:avLst/>
          </a:prstGeom>
          <a:solidFill>
            <a:srgbClr val="000000"/>
          </a:solidFill>
        </p:spPr>
      </p:pic>
      <p:pic>
        <p:nvPicPr>
          <p:cNvPr id="10" name="Picture 9">
            <a:extLst>
              <a:ext uri="{FF2B5EF4-FFF2-40B4-BE49-F238E27FC236}">
                <a16:creationId xmlns:a16="http://schemas.microsoft.com/office/drawing/2014/main" id="{3BC4AAD0-CBF7-6946-8CEC-623CF20823D3}"/>
              </a:ext>
            </a:extLst>
          </p:cNvPr>
          <p:cNvPicPr>
            <a:picLocks noChangeAspect="1"/>
          </p:cNvPicPr>
          <p:nvPr/>
        </p:nvPicPr>
        <p:blipFill>
          <a:blip r:embed="rId4"/>
          <a:stretch>
            <a:fillRect/>
          </a:stretch>
        </p:blipFill>
        <p:spPr>
          <a:xfrm>
            <a:off x="3022975" y="5543750"/>
            <a:ext cx="660400" cy="190500"/>
          </a:xfrm>
          <a:prstGeom prst="rect">
            <a:avLst/>
          </a:prstGeom>
        </p:spPr>
      </p:pic>
      <p:pic>
        <p:nvPicPr>
          <p:cNvPr id="11" name="Picture 10">
            <a:extLst>
              <a:ext uri="{FF2B5EF4-FFF2-40B4-BE49-F238E27FC236}">
                <a16:creationId xmlns:a16="http://schemas.microsoft.com/office/drawing/2014/main" id="{38C782DE-7ACB-7343-B8F1-02D55EC99340}"/>
              </a:ext>
            </a:extLst>
          </p:cNvPr>
          <p:cNvPicPr>
            <a:picLocks noChangeAspect="1"/>
          </p:cNvPicPr>
          <p:nvPr/>
        </p:nvPicPr>
        <p:blipFill>
          <a:blip r:embed="rId5"/>
          <a:stretch>
            <a:fillRect/>
          </a:stretch>
        </p:blipFill>
        <p:spPr>
          <a:xfrm>
            <a:off x="3163130" y="4131057"/>
            <a:ext cx="990600" cy="673100"/>
          </a:xfrm>
          <a:prstGeom prst="rect">
            <a:avLst/>
          </a:prstGeom>
        </p:spPr>
      </p:pic>
      <p:pic>
        <p:nvPicPr>
          <p:cNvPr id="14" name="Picture 13">
            <a:extLst>
              <a:ext uri="{FF2B5EF4-FFF2-40B4-BE49-F238E27FC236}">
                <a16:creationId xmlns:a16="http://schemas.microsoft.com/office/drawing/2014/main" id="{A0DDBF07-8521-3A4C-BBB8-078D5273E239}"/>
              </a:ext>
            </a:extLst>
          </p:cNvPr>
          <p:cNvPicPr>
            <a:picLocks noChangeAspect="1"/>
          </p:cNvPicPr>
          <p:nvPr/>
        </p:nvPicPr>
        <p:blipFill>
          <a:blip r:embed="rId6"/>
          <a:stretch>
            <a:fillRect/>
          </a:stretch>
        </p:blipFill>
        <p:spPr>
          <a:xfrm>
            <a:off x="2794375" y="4665250"/>
            <a:ext cx="1079500" cy="381000"/>
          </a:xfrm>
          <a:prstGeom prst="rect">
            <a:avLst/>
          </a:prstGeom>
        </p:spPr>
      </p:pic>
      <p:pic>
        <p:nvPicPr>
          <p:cNvPr id="17" name="Picture 16">
            <a:extLst>
              <a:ext uri="{FF2B5EF4-FFF2-40B4-BE49-F238E27FC236}">
                <a16:creationId xmlns:a16="http://schemas.microsoft.com/office/drawing/2014/main" id="{AD8DF343-4D6D-0941-8A23-DFBF2F6F2F57}"/>
              </a:ext>
            </a:extLst>
          </p:cNvPr>
          <p:cNvPicPr>
            <a:picLocks noChangeAspect="1"/>
          </p:cNvPicPr>
          <p:nvPr/>
        </p:nvPicPr>
        <p:blipFill>
          <a:blip r:embed="rId6"/>
          <a:stretch>
            <a:fillRect/>
          </a:stretch>
        </p:blipFill>
        <p:spPr>
          <a:xfrm>
            <a:off x="3118680" y="4693544"/>
            <a:ext cx="1079500" cy="381000"/>
          </a:xfrm>
          <a:prstGeom prst="rect">
            <a:avLst/>
          </a:prstGeom>
        </p:spPr>
      </p:pic>
      <p:pic>
        <p:nvPicPr>
          <p:cNvPr id="16" name="Picture 15">
            <a:extLst>
              <a:ext uri="{FF2B5EF4-FFF2-40B4-BE49-F238E27FC236}">
                <a16:creationId xmlns:a16="http://schemas.microsoft.com/office/drawing/2014/main" id="{7AE3D3FC-8760-0B49-98F6-985591F039C7}"/>
              </a:ext>
            </a:extLst>
          </p:cNvPr>
          <p:cNvPicPr>
            <a:picLocks noChangeAspect="1"/>
          </p:cNvPicPr>
          <p:nvPr/>
        </p:nvPicPr>
        <p:blipFill>
          <a:blip r:embed="rId7"/>
          <a:stretch>
            <a:fillRect/>
          </a:stretch>
        </p:blipFill>
        <p:spPr>
          <a:xfrm>
            <a:off x="2794375" y="4979223"/>
            <a:ext cx="1359355" cy="638397"/>
          </a:xfrm>
          <a:prstGeom prst="rect">
            <a:avLst/>
          </a:prstGeom>
        </p:spPr>
      </p:pic>
      <p:pic>
        <p:nvPicPr>
          <p:cNvPr id="19" name="Picture 18">
            <a:extLst>
              <a:ext uri="{FF2B5EF4-FFF2-40B4-BE49-F238E27FC236}">
                <a16:creationId xmlns:a16="http://schemas.microsoft.com/office/drawing/2014/main" id="{37AF199A-D4B3-6840-BAF3-5A3EC7A09D3E}"/>
              </a:ext>
            </a:extLst>
          </p:cNvPr>
          <p:cNvPicPr>
            <a:picLocks noChangeAspect="1"/>
          </p:cNvPicPr>
          <p:nvPr/>
        </p:nvPicPr>
        <p:blipFill>
          <a:blip r:embed="rId3"/>
          <a:stretch>
            <a:fillRect/>
          </a:stretch>
        </p:blipFill>
        <p:spPr>
          <a:xfrm>
            <a:off x="3032887" y="5867399"/>
            <a:ext cx="380090" cy="45719"/>
          </a:xfrm>
          <a:prstGeom prst="rect">
            <a:avLst/>
          </a:prstGeom>
          <a:solidFill>
            <a:srgbClr val="000000"/>
          </a:solidFill>
        </p:spPr>
      </p:pic>
      <p:sp>
        <p:nvSpPr>
          <p:cNvPr id="18" name="TextBox 17">
            <a:extLst>
              <a:ext uri="{FF2B5EF4-FFF2-40B4-BE49-F238E27FC236}">
                <a16:creationId xmlns:a16="http://schemas.microsoft.com/office/drawing/2014/main" id="{DE16A432-C8A1-2A45-969E-636D9B2D3106}"/>
              </a:ext>
            </a:extLst>
          </p:cNvPr>
          <p:cNvSpPr txBox="1"/>
          <p:nvPr/>
        </p:nvSpPr>
        <p:spPr>
          <a:xfrm>
            <a:off x="1580440" y="2478479"/>
            <a:ext cx="2118080" cy="523220"/>
          </a:xfrm>
          <a:prstGeom prst="rect">
            <a:avLst/>
          </a:prstGeom>
          <a:noFill/>
        </p:spPr>
        <p:txBody>
          <a:bodyPr wrap="none" rtlCol="0">
            <a:spAutoFit/>
          </a:bodyPr>
          <a:lstStyle/>
          <a:p>
            <a:r>
              <a:rPr lang="en-GB" sz="1400" b="1" dirty="0">
                <a:solidFill>
                  <a:schemeClr val="bg1"/>
                </a:solidFill>
              </a:rPr>
              <a:t>Small-Sized Telescopes</a:t>
            </a:r>
            <a:br>
              <a:rPr lang="en-GB" sz="1400" b="1" dirty="0">
                <a:solidFill>
                  <a:schemeClr val="bg1"/>
                </a:solidFill>
              </a:rPr>
            </a:br>
            <a:r>
              <a:rPr lang="en-GB" sz="1400" b="1" dirty="0">
                <a:solidFill>
                  <a:schemeClr val="bg1"/>
                </a:solidFill>
              </a:rPr>
              <a:t>             (SST)</a:t>
            </a:r>
          </a:p>
        </p:txBody>
      </p:sp>
      <p:sp>
        <p:nvSpPr>
          <p:cNvPr id="21" name="TextBox 20">
            <a:extLst>
              <a:ext uri="{FF2B5EF4-FFF2-40B4-BE49-F238E27FC236}">
                <a16:creationId xmlns:a16="http://schemas.microsoft.com/office/drawing/2014/main" id="{9FC25100-1BF2-3444-9370-89ABC63A890C}"/>
              </a:ext>
            </a:extLst>
          </p:cNvPr>
          <p:cNvSpPr txBox="1"/>
          <p:nvPr/>
        </p:nvSpPr>
        <p:spPr>
          <a:xfrm>
            <a:off x="4035921" y="1938097"/>
            <a:ext cx="2310441" cy="523220"/>
          </a:xfrm>
          <a:prstGeom prst="rect">
            <a:avLst/>
          </a:prstGeom>
          <a:noFill/>
        </p:spPr>
        <p:txBody>
          <a:bodyPr wrap="none" rtlCol="0">
            <a:spAutoFit/>
          </a:bodyPr>
          <a:lstStyle/>
          <a:p>
            <a:r>
              <a:rPr lang="en-GB" sz="1400" b="1" dirty="0">
                <a:solidFill>
                  <a:schemeClr val="bg1"/>
                </a:solidFill>
              </a:rPr>
              <a:t>Medium-Sized Telescopes</a:t>
            </a:r>
            <a:br>
              <a:rPr lang="en-GB" sz="1400" b="1" dirty="0">
                <a:solidFill>
                  <a:schemeClr val="bg1"/>
                </a:solidFill>
              </a:rPr>
            </a:br>
            <a:r>
              <a:rPr lang="en-GB" sz="1400" b="1" dirty="0">
                <a:solidFill>
                  <a:schemeClr val="bg1"/>
                </a:solidFill>
              </a:rPr>
              <a:t>               (MST)</a:t>
            </a:r>
          </a:p>
        </p:txBody>
      </p:sp>
      <p:sp>
        <p:nvSpPr>
          <p:cNvPr id="22" name="TextBox 21">
            <a:extLst>
              <a:ext uri="{FF2B5EF4-FFF2-40B4-BE49-F238E27FC236}">
                <a16:creationId xmlns:a16="http://schemas.microsoft.com/office/drawing/2014/main" id="{C0F93FA8-3F83-2647-802F-437DEED79971}"/>
              </a:ext>
            </a:extLst>
          </p:cNvPr>
          <p:cNvSpPr txBox="1"/>
          <p:nvPr/>
        </p:nvSpPr>
        <p:spPr>
          <a:xfrm>
            <a:off x="7213493" y="1422847"/>
            <a:ext cx="2091022" cy="523220"/>
          </a:xfrm>
          <a:prstGeom prst="rect">
            <a:avLst/>
          </a:prstGeom>
          <a:noFill/>
        </p:spPr>
        <p:txBody>
          <a:bodyPr wrap="none" rtlCol="0">
            <a:spAutoFit/>
          </a:bodyPr>
          <a:lstStyle/>
          <a:p>
            <a:r>
              <a:rPr lang="en-GB" sz="1400" b="1" dirty="0">
                <a:solidFill>
                  <a:schemeClr val="bg1"/>
                </a:solidFill>
              </a:rPr>
              <a:t>Large-Sized Telescopes</a:t>
            </a:r>
            <a:br>
              <a:rPr lang="en-GB" sz="1400" b="1" dirty="0">
                <a:solidFill>
                  <a:schemeClr val="bg1"/>
                </a:solidFill>
              </a:rPr>
            </a:br>
            <a:r>
              <a:rPr lang="en-GB" sz="1400" b="1" dirty="0">
                <a:solidFill>
                  <a:schemeClr val="bg1"/>
                </a:solidFill>
              </a:rPr>
              <a:t>(LST)</a:t>
            </a:r>
          </a:p>
        </p:txBody>
      </p:sp>
      <p:sp>
        <p:nvSpPr>
          <p:cNvPr id="20" name="TextBox 19">
            <a:extLst>
              <a:ext uri="{FF2B5EF4-FFF2-40B4-BE49-F238E27FC236}">
                <a16:creationId xmlns:a16="http://schemas.microsoft.com/office/drawing/2014/main" id="{FF2D9A93-8B28-E748-9CB1-F488659AB629}"/>
              </a:ext>
            </a:extLst>
          </p:cNvPr>
          <p:cNvSpPr txBox="1"/>
          <p:nvPr/>
        </p:nvSpPr>
        <p:spPr>
          <a:xfrm>
            <a:off x="1576194" y="3185024"/>
            <a:ext cx="2118144" cy="1384995"/>
          </a:xfrm>
          <a:prstGeom prst="rect">
            <a:avLst/>
          </a:prstGeom>
          <a:noFill/>
        </p:spPr>
        <p:txBody>
          <a:bodyPr wrap="none" rtlCol="0">
            <a:spAutoFit/>
          </a:bodyPr>
          <a:lstStyle/>
          <a:p>
            <a:pPr marL="285750" indent="-285750">
              <a:buFont typeface="Arial" panose="020B0604020202020204" pitchFamily="34" charset="0"/>
              <a:buChar char="•"/>
            </a:pPr>
            <a:r>
              <a:rPr lang="en-GB" sz="1400" dirty="0">
                <a:solidFill>
                  <a:schemeClr val="bg1"/>
                </a:solidFill>
              </a:rPr>
              <a:t>Sc</a:t>
            </a:r>
            <a:br>
              <a:rPr lang="en-GB" sz="1400" dirty="0">
                <a:solidFill>
                  <a:schemeClr val="bg1"/>
                </a:solidFill>
              </a:rPr>
            </a:br>
            <a:endParaRPr lang="en-GB" sz="1400" dirty="0">
              <a:solidFill>
                <a:schemeClr val="bg1"/>
              </a:solidFill>
            </a:endParaRPr>
          </a:p>
          <a:p>
            <a:pPr marL="285750" indent="-285750">
              <a:buFont typeface="Arial" panose="020B0604020202020204" pitchFamily="34" charset="0"/>
              <a:buChar char="•"/>
            </a:pPr>
            <a:r>
              <a:rPr lang="en-GB" sz="1400" dirty="0">
                <a:solidFill>
                  <a:schemeClr val="bg1"/>
                </a:solidFill>
              </a:rPr>
              <a:t>4 m ⊘ primary mirror</a:t>
            </a:r>
          </a:p>
          <a:p>
            <a:pPr marL="285750" indent="-285750">
              <a:buFont typeface="Arial" panose="020B0604020202020204" pitchFamily="34" charset="0"/>
              <a:buChar char="•"/>
            </a:pPr>
            <a:r>
              <a:rPr lang="en-GB" sz="1400" dirty="0" err="1">
                <a:solidFill>
                  <a:schemeClr val="bg1"/>
                </a:solidFill>
              </a:rPr>
              <a:t>SiPM</a:t>
            </a:r>
            <a:r>
              <a:rPr lang="en-GB" sz="1400" dirty="0">
                <a:solidFill>
                  <a:schemeClr val="bg1"/>
                </a:solidFill>
              </a:rPr>
              <a:t>  camera</a:t>
            </a:r>
          </a:p>
          <a:p>
            <a:pPr marL="285750" indent="-285750">
              <a:buFont typeface="Arial" panose="020B0604020202020204" pitchFamily="34" charset="0"/>
              <a:buChar char="•"/>
            </a:pPr>
            <a:r>
              <a:rPr lang="en-GB" sz="1400" dirty="0">
                <a:solidFill>
                  <a:schemeClr val="bg1"/>
                </a:solidFill>
              </a:rPr>
              <a:t>8</a:t>
            </a:r>
            <a:r>
              <a:rPr lang="en-GB" sz="1400" baseline="30000" dirty="0">
                <a:solidFill>
                  <a:schemeClr val="bg1"/>
                </a:solidFill>
              </a:rPr>
              <a:t>∘ </a:t>
            </a:r>
            <a:r>
              <a:rPr lang="en-GB" sz="1400" dirty="0" err="1">
                <a:solidFill>
                  <a:schemeClr val="bg1"/>
                </a:solidFill>
              </a:rPr>
              <a:t>FoV</a:t>
            </a:r>
            <a:endParaRPr lang="en-GB" sz="1400" baseline="30000" dirty="0">
              <a:solidFill>
                <a:schemeClr val="bg1"/>
              </a:solidFill>
            </a:endParaRPr>
          </a:p>
          <a:p>
            <a:pPr marL="285750" indent="-285750">
              <a:buFont typeface="Arial" panose="020B0604020202020204" pitchFamily="34" charset="0"/>
              <a:buChar char="•"/>
            </a:pPr>
            <a:r>
              <a:rPr lang="en-GB" sz="1400" dirty="0">
                <a:solidFill>
                  <a:schemeClr val="bg1"/>
                </a:solidFill>
              </a:rPr>
              <a:t>17 tonne</a:t>
            </a:r>
          </a:p>
        </p:txBody>
      </p:sp>
      <p:sp>
        <p:nvSpPr>
          <p:cNvPr id="24" name="TextBox 23">
            <a:extLst>
              <a:ext uri="{FF2B5EF4-FFF2-40B4-BE49-F238E27FC236}">
                <a16:creationId xmlns:a16="http://schemas.microsoft.com/office/drawing/2014/main" id="{C507071B-BF4A-D741-92A0-6BE5CC5AF221}"/>
              </a:ext>
            </a:extLst>
          </p:cNvPr>
          <p:cNvSpPr txBox="1"/>
          <p:nvPr/>
        </p:nvSpPr>
        <p:spPr>
          <a:xfrm>
            <a:off x="4081555" y="2584011"/>
            <a:ext cx="2719912" cy="1169551"/>
          </a:xfrm>
          <a:prstGeom prst="rect">
            <a:avLst/>
          </a:prstGeom>
          <a:noFill/>
        </p:spPr>
        <p:txBody>
          <a:bodyPr wrap="none" rtlCol="0">
            <a:spAutoFit/>
          </a:bodyPr>
          <a:lstStyle/>
          <a:p>
            <a:pPr marL="285750" indent="-285750">
              <a:buFont typeface="Arial" panose="020B0604020202020204" pitchFamily="34" charset="0"/>
              <a:buChar char="•"/>
            </a:pPr>
            <a:r>
              <a:rPr lang="en-GB" sz="1400" dirty="0">
                <a:solidFill>
                  <a:schemeClr val="bg1"/>
                </a:solidFill>
              </a:rPr>
              <a:t>Davies-Cotton optical design</a:t>
            </a:r>
          </a:p>
          <a:p>
            <a:pPr marL="285750" indent="-285750">
              <a:buFont typeface="Arial" panose="020B0604020202020204" pitchFamily="34" charset="0"/>
              <a:buChar char="•"/>
            </a:pPr>
            <a:r>
              <a:rPr lang="en-GB" sz="1400" dirty="0">
                <a:solidFill>
                  <a:schemeClr val="bg1"/>
                </a:solidFill>
              </a:rPr>
              <a:t>12 m ⊘ reflective surface</a:t>
            </a:r>
          </a:p>
          <a:p>
            <a:pPr marL="285750" indent="-285750">
              <a:buFont typeface="Arial" panose="020B0604020202020204" pitchFamily="34" charset="0"/>
              <a:buChar char="•"/>
            </a:pPr>
            <a:r>
              <a:rPr lang="en-GB" sz="1400" dirty="0">
                <a:solidFill>
                  <a:schemeClr val="bg1"/>
                </a:solidFill>
              </a:rPr>
              <a:t>PMT  camera</a:t>
            </a:r>
          </a:p>
          <a:p>
            <a:pPr marL="285750" indent="-285750">
              <a:buFont typeface="Arial" panose="020B0604020202020204" pitchFamily="34" charset="0"/>
              <a:buChar char="•"/>
            </a:pPr>
            <a:r>
              <a:rPr lang="en-GB" sz="1400" dirty="0">
                <a:solidFill>
                  <a:schemeClr val="bg1"/>
                </a:solidFill>
              </a:rPr>
              <a:t>~7</a:t>
            </a:r>
            <a:r>
              <a:rPr lang="en-GB" sz="1400" baseline="30000" dirty="0">
                <a:solidFill>
                  <a:schemeClr val="bg1"/>
                </a:solidFill>
              </a:rPr>
              <a:t>∘ </a:t>
            </a:r>
            <a:r>
              <a:rPr lang="en-GB" sz="1400" dirty="0" err="1">
                <a:solidFill>
                  <a:schemeClr val="bg1"/>
                </a:solidFill>
              </a:rPr>
              <a:t>FoV</a:t>
            </a:r>
            <a:endParaRPr lang="en-GB" sz="1400" baseline="30000" dirty="0">
              <a:solidFill>
                <a:schemeClr val="bg1"/>
              </a:solidFill>
            </a:endParaRPr>
          </a:p>
          <a:p>
            <a:pPr marL="285750" indent="-285750">
              <a:buFont typeface="Arial" panose="020B0604020202020204" pitchFamily="34" charset="0"/>
              <a:buChar char="•"/>
            </a:pPr>
            <a:r>
              <a:rPr lang="en-GB" sz="1400" dirty="0">
                <a:solidFill>
                  <a:schemeClr val="bg1"/>
                </a:solidFill>
              </a:rPr>
              <a:t>82 tonne</a:t>
            </a:r>
          </a:p>
        </p:txBody>
      </p:sp>
      <p:sp>
        <p:nvSpPr>
          <p:cNvPr id="25" name="TextBox 24">
            <a:extLst>
              <a:ext uri="{FF2B5EF4-FFF2-40B4-BE49-F238E27FC236}">
                <a16:creationId xmlns:a16="http://schemas.microsoft.com/office/drawing/2014/main" id="{307A0A0D-FAFB-C44C-8895-8773B81F8606}"/>
              </a:ext>
            </a:extLst>
          </p:cNvPr>
          <p:cNvSpPr txBox="1"/>
          <p:nvPr/>
        </p:nvSpPr>
        <p:spPr>
          <a:xfrm>
            <a:off x="7222959" y="2196211"/>
            <a:ext cx="2445541" cy="1384995"/>
          </a:xfrm>
          <a:prstGeom prst="rect">
            <a:avLst/>
          </a:prstGeom>
          <a:noFill/>
        </p:spPr>
        <p:txBody>
          <a:bodyPr wrap="none" rtlCol="0">
            <a:spAutoFit/>
          </a:bodyPr>
          <a:lstStyle/>
          <a:p>
            <a:pPr marL="285750" indent="-285750">
              <a:buFont typeface="Arial" panose="020B0604020202020204" pitchFamily="34" charset="0"/>
              <a:buChar char="•"/>
            </a:pPr>
            <a:r>
              <a:rPr lang="en-GB" sz="1400" dirty="0">
                <a:solidFill>
                  <a:schemeClr val="bg1"/>
                </a:solidFill>
              </a:rPr>
              <a:t>Parabolic design</a:t>
            </a:r>
            <a:br>
              <a:rPr lang="en-GB" sz="1400" dirty="0">
                <a:solidFill>
                  <a:schemeClr val="bg1"/>
                </a:solidFill>
              </a:rPr>
            </a:br>
            <a:endParaRPr lang="en-GB" sz="1400" dirty="0">
              <a:solidFill>
                <a:schemeClr val="bg1"/>
              </a:solidFill>
            </a:endParaRPr>
          </a:p>
          <a:p>
            <a:pPr marL="285750" indent="-285750">
              <a:buFont typeface="Arial" panose="020B0604020202020204" pitchFamily="34" charset="0"/>
              <a:buChar char="•"/>
            </a:pPr>
            <a:r>
              <a:rPr lang="en-GB" sz="1400" dirty="0">
                <a:solidFill>
                  <a:schemeClr val="bg1"/>
                </a:solidFill>
              </a:rPr>
              <a:t>23 m ⊘ reflective surface</a:t>
            </a:r>
          </a:p>
          <a:p>
            <a:pPr marL="285750" indent="-285750">
              <a:buFont typeface="Arial" panose="020B0604020202020204" pitchFamily="34" charset="0"/>
              <a:buChar char="•"/>
            </a:pPr>
            <a:r>
              <a:rPr lang="en-GB" sz="1400" dirty="0">
                <a:solidFill>
                  <a:schemeClr val="bg1"/>
                </a:solidFill>
              </a:rPr>
              <a:t>PMT  camera</a:t>
            </a:r>
          </a:p>
          <a:p>
            <a:pPr marL="285750" indent="-285750">
              <a:buFont typeface="Arial" panose="020B0604020202020204" pitchFamily="34" charset="0"/>
              <a:buChar char="•"/>
            </a:pPr>
            <a:r>
              <a:rPr lang="en-GB" sz="1400" dirty="0">
                <a:solidFill>
                  <a:schemeClr val="bg1"/>
                </a:solidFill>
              </a:rPr>
              <a:t>4.3</a:t>
            </a:r>
            <a:r>
              <a:rPr lang="en-GB" sz="1400" baseline="30000" dirty="0">
                <a:solidFill>
                  <a:schemeClr val="bg1"/>
                </a:solidFill>
              </a:rPr>
              <a:t>∘ </a:t>
            </a:r>
            <a:r>
              <a:rPr lang="en-GB" sz="1400" dirty="0" err="1">
                <a:solidFill>
                  <a:schemeClr val="bg1"/>
                </a:solidFill>
              </a:rPr>
              <a:t>FoV</a:t>
            </a:r>
            <a:endParaRPr lang="en-GB" sz="1400" baseline="30000" dirty="0">
              <a:solidFill>
                <a:schemeClr val="bg1"/>
              </a:solidFill>
            </a:endParaRPr>
          </a:p>
          <a:p>
            <a:pPr marL="285750" indent="-285750">
              <a:buFont typeface="Arial" panose="020B0604020202020204" pitchFamily="34" charset="0"/>
              <a:buChar char="•"/>
            </a:pPr>
            <a:r>
              <a:rPr lang="en-GB" sz="1400" dirty="0">
                <a:solidFill>
                  <a:schemeClr val="bg1"/>
                </a:solidFill>
              </a:rPr>
              <a:t>17 tonne</a:t>
            </a:r>
          </a:p>
        </p:txBody>
      </p:sp>
      <p:pic>
        <p:nvPicPr>
          <p:cNvPr id="23" name="Picture 22">
            <a:extLst>
              <a:ext uri="{FF2B5EF4-FFF2-40B4-BE49-F238E27FC236}">
                <a16:creationId xmlns:a16="http://schemas.microsoft.com/office/drawing/2014/main" id="{5CFAE009-5240-224D-939A-6F66660F99AE}"/>
              </a:ext>
            </a:extLst>
          </p:cNvPr>
          <p:cNvPicPr>
            <a:picLocks noChangeAspect="1"/>
          </p:cNvPicPr>
          <p:nvPr/>
        </p:nvPicPr>
        <p:blipFill>
          <a:blip r:embed="rId8"/>
          <a:stretch>
            <a:fillRect/>
          </a:stretch>
        </p:blipFill>
        <p:spPr>
          <a:xfrm>
            <a:off x="2978525" y="5613413"/>
            <a:ext cx="749300" cy="171088"/>
          </a:xfrm>
          <a:prstGeom prst="rect">
            <a:avLst/>
          </a:prstGeom>
        </p:spPr>
      </p:pic>
      <p:pic>
        <p:nvPicPr>
          <p:cNvPr id="29" name="Picture 28">
            <a:extLst>
              <a:ext uri="{FF2B5EF4-FFF2-40B4-BE49-F238E27FC236}">
                <a16:creationId xmlns:a16="http://schemas.microsoft.com/office/drawing/2014/main" id="{04222523-9055-8549-860F-E791236C280E}"/>
              </a:ext>
            </a:extLst>
          </p:cNvPr>
          <p:cNvPicPr>
            <a:picLocks noChangeAspect="1"/>
          </p:cNvPicPr>
          <p:nvPr/>
        </p:nvPicPr>
        <p:blipFill>
          <a:blip r:embed="rId8"/>
          <a:stretch>
            <a:fillRect/>
          </a:stretch>
        </p:blipFill>
        <p:spPr>
          <a:xfrm rot="712620">
            <a:off x="2964705" y="5734069"/>
            <a:ext cx="596403" cy="136177"/>
          </a:xfrm>
          <a:prstGeom prst="rect">
            <a:avLst/>
          </a:prstGeom>
        </p:spPr>
      </p:pic>
      <p:pic>
        <p:nvPicPr>
          <p:cNvPr id="26" name="Picture 25">
            <a:extLst>
              <a:ext uri="{FF2B5EF4-FFF2-40B4-BE49-F238E27FC236}">
                <a16:creationId xmlns:a16="http://schemas.microsoft.com/office/drawing/2014/main" id="{B513E750-E048-6D40-B4C8-9801A6F86551}"/>
              </a:ext>
            </a:extLst>
          </p:cNvPr>
          <p:cNvPicPr>
            <a:picLocks noChangeAspect="1"/>
          </p:cNvPicPr>
          <p:nvPr/>
        </p:nvPicPr>
        <p:blipFill>
          <a:blip r:embed="rId9"/>
          <a:stretch>
            <a:fillRect/>
          </a:stretch>
        </p:blipFill>
        <p:spPr>
          <a:xfrm>
            <a:off x="2712605" y="4851921"/>
            <a:ext cx="330200" cy="787400"/>
          </a:xfrm>
          <a:prstGeom prst="rect">
            <a:avLst/>
          </a:prstGeom>
        </p:spPr>
      </p:pic>
      <p:pic>
        <p:nvPicPr>
          <p:cNvPr id="31" name="Picture 30">
            <a:extLst>
              <a:ext uri="{FF2B5EF4-FFF2-40B4-BE49-F238E27FC236}">
                <a16:creationId xmlns:a16="http://schemas.microsoft.com/office/drawing/2014/main" id="{084D7092-7B55-0D4C-94D5-28FAF787CD35}"/>
              </a:ext>
            </a:extLst>
          </p:cNvPr>
          <p:cNvPicPr>
            <a:picLocks noChangeAspect="1"/>
          </p:cNvPicPr>
          <p:nvPr/>
        </p:nvPicPr>
        <p:blipFill>
          <a:blip r:embed="rId9"/>
          <a:stretch>
            <a:fillRect/>
          </a:stretch>
        </p:blipFill>
        <p:spPr>
          <a:xfrm>
            <a:off x="3016010" y="4831821"/>
            <a:ext cx="330200" cy="787400"/>
          </a:xfrm>
          <a:prstGeom prst="rect">
            <a:avLst/>
          </a:prstGeom>
        </p:spPr>
      </p:pic>
      <p:pic>
        <p:nvPicPr>
          <p:cNvPr id="32" name="Picture 31">
            <a:extLst>
              <a:ext uri="{FF2B5EF4-FFF2-40B4-BE49-F238E27FC236}">
                <a16:creationId xmlns:a16="http://schemas.microsoft.com/office/drawing/2014/main" id="{E32961B4-9844-6949-A761-AF41257F6AA5}"/>
              </a:ext>
            </a:extLst>
          </p:cNvPr>
          <p:cNvPicPr>
            <a:picLocks noChangeAspect="1"/>
          </p:cNvPicPr>
          <p:nvPr/>
        </p:nvPicPr>
        <p:blipFill>
          <a:blip r:embed="rId9"/>
          <a:stretch>
            <a:fillRect/>
          </a:stretch>
        </p:blipFill>
        <p:spPr>
          <a:xfrm>
            <a:off x="3317929" y="4856637"/>
            <a:ext cx="330200" cy="787400"/>
          </a:xfrm>
          <a:prstGeom prst="rect">
            <a:avLst/>
          </a:prstGeom>
        </p:spPr>
      </p:pic>
      <p:pic>
        <p:nvPicPr>
          <p:cNvPr id="33" name="Picture 32">
            <a:extLst>
              <a:ext uri="{FF2B5EF4-FFF2-40B4-BE49-F238E27FC236}">
                <a16:creationId xmlns:a16="http://schemas.microsoft.com/office/drawing/2014/main" id="{935C6FE1-79B4-5E46-A60A-59D8A6C6BD58}"/>
              </a:ext>
            </a:extLst>
          </p:cNvPr>
          <p:cNvPicPr>
            <a:picLocks noChangeAspect="1"/>
          </p:cNvPicPr>
          <p:nvPr/>
        </p:nvPicPr>
        <p:blipFill>
          <a:blip r:embed="rId9"/>
          <a:stretch>
            <a:fillRect/>
          </a:stretch>
        </p:blipFill>
        <p:spPr>
          <a:xfrm>
            <a:off x="3597430" y="4871695"/>
            <a:ext cx="330200" cy="787400"/>
          </a:xfrm>
          <a:prstGeom prst="rect">
            <a:avLst/>
          </a:prstGeom>
        </p:spPr>
      </p:pic>
      <p:pic>
        <p:nvPicPr>
          <p:cNvPr id="34" name="Picture 33">
            <a:extLst>
              <a:ext uri="{FF2B5EF4-FFF2-40B4-BE49-F238E27FC236}">
                <a16:creationId xmlns:a16="http://schemas.microsoft.com/office/drawing/2014/main" id="{50D85DF5-FB26-504B-A763-9623D1775252}"/>
              </a:ext>
            </a:extLst>
          </p:cNvPr>
          <p:cNvPicPr>
            <a:picLocks noChangeAspect="1"/>
          </p:cNvPicPr>
          <p:nvPr/>
        </p:nvPicPr>
        <p:blipFill>
          <a:blip r:embed="rId9"/>
          <a:stretch>
            <a:fillRect/>
          </a:stretch>
        </p:blipFill>
        <p:spPr>
          <a:xfrm>
            <a:off x="3865200" y="4884044"/>
            <a:ext cx="330200" cy="787400"/>
          </a:xfrm>
          <a:prstGeom prst="rect">
            <a:avLst/>
          </a:prstGeom>
        </p:spPr>
      </p:pic>
      <p:sp>
        <p:nvSpPr>
          <p:cNvPr id="30" name="TextBox 29">
            <a:extLst>
              <a:ext uri="{FF2B5EF4-FFF2-40B4-BE49-F238E27FC236}">
                <a16:creationId xmlns:a16="http://schemas.microsoft.com/office/drawing/2014/main" id="{4503A7AB-A46F-5E48-A3B6-7B53015FFD09}"/>
              </a:ext>
            </a:extLst>
          </p:cNvPr>
          <p:cNvSpPr txBox="1"/>
          <p:nvPr/>
        </p:nvSpPr>
        <p:spPr>
          <a:xfrm>
            <a:off x="2804157" y="4913014"/>
            <a:ext cx="1459117" cy="1169551"/>
          </a:xfrm>
          <a:prstGeom prst="rect">
            <a:avLst/>
          </a:prstGeom>
          <a:noFill/>
        </p:spPr>
        <p:txBody>
          <a:bodyPr wrap="none" rtlCol="0">
            <a:spAutoFit/>
          </a:bodyPr>
          <a:lstStyle/>
          <a:p>
            <a:r>
              <a:rPr lang="en-GB" sz="1400" dirty="0">
                <a:solidFill>
                  <a:schemeClr val="bg1"/>
                </a:solidFill>
              </a:rPr>
              <a:t>2 different MST </a:t>
            </a:r>
            <a:br>
              <a:rPr lang="en-GB" sz="1400" dirty="0">
                <a:solidFill>
                  <a:schemeClr val="bg1"/>
                </a:solidFill>
              </a:rPr>
            </a:br>
            <a:r>
              <a:rPr lang="en-GB" sz="1400" dirty="0">
                <a:solidFill>
                  <a:schemeClr val="bg1"/>
                </a:solidFill>
              </a:rPr>
              <a:t>camera designs:</a:t>
            </a:r>
          </a:p>
          <a:p>
            <a:pPr marL="285750" indent="-285750">
              <a:buFont typeface="Arial" panose="020B0604020202020204" pitchFamily="34" charset="0"/>
              <a:buChar char="•"/>
            </a:pPr>
            <a:r>
              <a:rPr lang="en-GB" sz="1400" dirty="0" err="1">
                <a:solidFill>
                  <a:schemeClr val="bg1"/>
                </a:solidFill>
              </a:rPr>
              <a:t>NectarCam</a:t>
            </a:r>
            <a:br>
              <a:rPr lang="en-GB" sz="1400" dirty="0">
                <a:solidFill>
                  <a:schemeClr val="bg1"/>
                </a:solidFill>
              </a:rPr>
            </a:br>
            <a:r>
              <a:rPr lang="en-GB" sz="1400" dirty="0" err="1">
                <a:solidFill>
                  <a:schemeClr val="accent1">
                    <a:lumMod val="75000"/>
                  </a:schemeClr>
                </a:solidFill>
              </a:rPr>
              <a:t>Pos</a:t>
            </a:r>
            <a:r>
              <a:rPr lang="en-GB" sz="1400" dirty="0">
                <a:solidFill>
                  <a:schemeClr val="accent1">
                    <a:lumMod val="75000"/>
                  </a:schemeClr>
                </a:solidFill>
              </a:rPr>
              <a:t> </a:t>
            </a:r>
            <a:r>
              <a:rPr lang="en-GB" sz="1400" dirty="0">
                <a:solidFill>
                  <a:schemeClr val="bg1"/>
                </a:solidFill>
              </a:rPr>
              <a:t> </a:t>
            </a:r>
          </a:p>
          <a:p>
            <a:pPr marL="285750" indent="-285750">
              <a:buFont typeface="Arial" panose="020B0604020202020204" pitchFamily="34" charset="0"/>
              <a:buChar char="•"/>
            </a:pPr>
            <a:r>
              <a:rPr lang="en-GB" sz="1400" dirty="0" err="1">
                <a:solidFill>
                  <a:schemeClr val="bg1"/>
                </a:solidFill>
              </a:rPr>
              <a:t>FlashCam</a:t>
            </a:r>
            <a:r>
              <a:rPr lang="en-GB" sz="1400" dirty="0">
                <a:solidFill>
                  <a:schemeClr val="bg1"/>
                </a:solidFill>
              </a:rPr>
              <a:t> </a:t>
            </a:r>
          </a:p>
        </p:txBody>
      </p:sp>
      <p:pic>
        <p:nvPicPr>
          <p:cNvPr id="36" name="Picture 35">
            <a:extLst>
              <a:ext uri="{FF2B5EF4-FFF2-40B4-BE49-F238E27FC236}">
                <a16:creationId xmlns:a16="http://schemas.microsoft.com/office/drawing/2014/main" id="{443D2C2D-5367-5249-B70C-13EFA929083F}"/>
              </a:ext>
            </a:extLst>
          </p:cNvPr>
          <p:cNvPicPr>
            <a:picLocks noChangeAspect="1"/>
          </p:cNvPicPr>
          <p:nvPr/>
        </p:nvPicPr>
        <p:blipFill>
          <a:blip r:embed="rId10"/>
          <a:stretch>
            <a:fillRect/>
          </a:stretch>
        </p:blipFill>
        <p:spPr>
          <a:xfrm>
            <a:off x="1524001" y="2069178"/>
            <a:ext cx="9143999" cy="4414435"/>
          </a:xfrm>
          <a:prstGeom prst="rect">
            <a:avLst/>
          </a:prstGeom>
        </p:spPr>
      </p:pic>
      <p:sp>
        <p:nvSpPr>
          <p:cNvPr id="37" name="TextBox 36">
            <a:extLst>
              <a:ext uri="{FF2B5EF4-FFF2-40B4-BE49-F238E27FC236}">
                <a16:creationId xmlns:a16="http://schemas.microsoft.com/office/drawing/2014/main" id="{A32980F2-EBD4-264F-B2F3-63BD3F9B01F8}"/>
              </a:ext>
            </a:extLst>
          </p:cNvPr>
          <p:cNvSpPr txBox="1"/>
          <p:nvPr/>
        </p:nvSpPr>
        <p:spPr>
          <a:xfrm>
            <a:off x="5134119" y="5805466"/>
            <a:ext cx="2217467" cy="307777"/>
          </a:xfrm>
          <a:prstGeom prst="rect">
            <a:avLst/>
          </a:prstGeom>
          <a:noFill/>
        </p:spPr>
        <p:txBody>
          <a:bodyPr wrap="none" rtlCol="0">
            <a:spAutoFit/>
          </a:bodyPr>
          <a:lstStyle/>
          <a:p>
            <a:r>
              <a:rPr lang="en-GB" sz="1400" b="1" dirty="0"/>
              <a:t>Medium-Sized Telescope</a:t>
            </a:r>
          </a:p>
        </p:txBody>
      </p:sp>
      <p:sp>
        <p:nvSpPr>
          <p:cNvPr id="38" name="TextBox 37">
            <a:extLst>
              <a:ext uri="{FF2B5EF4-FFF2-40B4-BE49-F238E27FC236}">
                <a16:creationId xmlns:a16="http://schemas.microsoft.com/office/drawing/2014/main" id="{CA52B9A1-24CC-BB47-AD4D-133B17DE3150}"/>
              </a:ext>
            </a:extLst>
          </p:cNvPr>
          <p:cNvSpPr txBox="1"/>
          <p:nvPr/>
        </p:nvSpPr>
        <p:spPr>
          <a:xfrm>
            <a:off x="7906553" y="5805466"/>
            <a:ext cx="1998047" cy="307777"/>
          </a:xfrm>
          <a:prstGeom prst="rect">
            <a:avLst/>
          </a:prstGeom>
          <a:noFill/>
        </p:spPr>
        <p:txBody>
          <a:bodyPr wrap="none" rtlCol="0">
            <a:spAutoFit/>
          </a:bodyPr>
          <a:lstStyle/>
          <a:p>
            <a:r>
              <a:rPr lang="en-GB" sz="1400" b="1" dirty="0"/>
              <a:t>Large-Sized Telescope</a:t>
            </a:r>
          </a:p>
        </p:txBody>
      </p:sp>
      <p:sp>
        <p:nvSpPr>
          <p:cNvPr id="39" name="TextBox 38">
            <a:extLst>
              <a:ext uri="{FF2B5EF4-FFF2-40B4-BE49-F238E27FC236}">
                <a16:creationId xmlns:a16="http://schemas.microsoft.com/office/drawing/2014/main" id="{8A525387-73C0-8E42-8609-2CBD33E07ECF}"/>
              </a:ext>
            </a:extLst>
          </p:cNvPr>
          <p:cNvSpPr txBox="1"/>
          <p:nvPr/>
        </p:nvSpPr>
        <p:spPr>
          <a:xfrm>
            <a:off x="3360658" y="5805466"/>
            <a:ext cx="2025106" cy="307777"/>
          </a:xfrm>
          <a:prstGeom prst="rect">
            <a:avLst/>
          </a:prstGeom>
          <a:noFill/>
        </p:spPr>
        <p:txBody>
          <a:bodyPr wrap="none" rtlCol="0">
            <a:spAutoFit/>
          </a:bodyPr>
          <a:lstStyle/>
          <a:p>
            <a:r>
              <a:rPr lang="en-GB" sz="1400" b="1" dirty="0"/>
              <a:t>Small-Sized Telescope</a:t>
            </a:r>
          </a:p>
        </p:txBody>
      </p:sp>
      <p:sp>
        <p:nvSpPr>
          <p:cNvPr id="40" name="TextBox 39">
            <a:extLst>
              <a:ext uri="{FF2B5EF4-FFF2-40B4-BE49-F238E27FC236}">
                <a16:creationId xmlns:a16="http://schemas.microsoft.com/office/drawing/2014/main" id="{4914AC71-0BC7-2443-B8C1-16CFB62ED9AA}"/>
              </a:ext>
            </a:extLst>
          </p:cNvPr>
          <p:cNvSpPr txBox="1"/>
          <p:nvPr/>
        </p:nvSpPr>
        <p:spPr>
          <a:xfrm>
            <a:off x="5200984" y="1274852"/>
            <a:ext cx="2874120" cy="1600438"/>
          </a:xfrm>
          <a:prstGeom prst="rect">
            <a:avLst/>
          </a:prstGeom>
          <a:noFill/>
        </p:spPr>
        <p:txBody>
          <a:bodyPr wrap="none" rtlCol="0">
            <a:spAutoFit/>
          </a:bodyPr>
          <a:lstStyle/>
          <a:p>
            <a:pPr marL="285750" indent="-285750">
              <a:buFont typeface="Arial" panose="020B0604020202020204" pitchFamily="34" charset="0"/>
              <a:buChar char="•"/>
            </a:pPr>
            <a:r>
              <a:rPr lang="en-GB" sz="1400" b="1" dirty="0"/>
              <a:t>Davies-Cotton optical design</a:t>
            </a:r>
          </a:p>
          <a:p>
            <a:pPr marL="285750" indent="-285750">
              <a:buFont typeface="Arial" panose="020B0604020202020204" pitchFamily="34" charset="0"/>
              <a:buChar char="•"/>
            </a:pPr>
            <a:r>
              <a:rPr lang="en-GB" sz="1400" b="1" dirty="0"/>
              <a:t>12 m ⊘ reflective surface</a:t>
            </a:r>
          </a:p>
          <a:p>
            <a:pPr marL="285750" indent="-285750">
              <a:buFont typeface="Arial" panose="020B0604020202020204" pitchFamily="34" charset="0"/>
              <a:buChar char="•"/>
            </a:pPr>
            <a:r>
              <a:rPr lang="en-GB" sz="1400" b="1" dirty="0"/>
              <a:t>PMT  camera – 2 designs:</a:t>
            </a:r>
          </a:p>
          <a:p>
            <a:pPr marL="742950" lvl="1" indent="-285750">
              <a:buFont typeface="Arial" panose="020B0604020202020204" pitchFamily="34" charset="0"/>
              <a:buChar char="•"/>
            </a:pPr>
            <a:r>
              <a:rPr lang="en-GB" sz="1400" b="1" dirty="0" err="1"/>
              <a:t>NectarCam</a:t>
            </a:r>
            <a:r>
              <a:rPr lang="en-GB" sz="1400" b="1" dirty="0"/>
              <a:t>: 1855 pixels</a:t>
            </a:r>
          </a:p>
          <a:p>
            <a:pPr marL="742950" lvl="1" indent="-285750">
              <a:buFont typeface="Arial" panose="020B0604020202020204" pitchFamily="34" charset="0"/>
              <a:buChar char="•"/>
            </a:pPr>
            <a:r>
              <a:rPr lang="en-GB" sz="1400" b="1" dirty="0" err="1"/>
              <a:t>FlashCam</a:t>
            </a:r>
            <a:r>
              <a:rPr lang="en-GB" sz="1400" b="1" dirty="0"/>
              <a:t>: 1764 pixels</a:t>
            </a:r>
          </a:p>
          <a:p>
            <a:pPr marL="285750" indent="-285750">
              <a:buFont typeface="Arial" panose="020B0604020202020204" pitchFamily="34" charset="0"/>
              <a:buChar char="•"/>
            </a:pPr>
            <a:r>
              <a:rPr lang="en-GB" sz="1400" b="1" dirty="0"/>
              <a:t>~7</a:t>
            </a:r>
            <a:r>
              <a:rPr lang="en-GB" sz="1400" b="1" baseline="30000" dirty="0"/>
              <a:t>∘ </a:t>
            </a:r>
            <a:r>
              <a:rPr lang="en-GB" sz="1400" b="1" dirty="0" err="1"/>
              <a:t>FoV</a:t>
            </a:r>
            <a:endParaRPr lang="en-GB" sz="1400" b="1" baseline="30000" dirty="0"/>
          </a:p>
          <a:p>
            <a:pPr marL="285750" indent="-285750">
              <a:buFont typeface="Arial" panose="020B0604020202020204" pitchFamily="34" charset="0"/>
              <a:buChar char="•"/>
            </a:pPr>
            <a:r>
              <a:rPr lang="en-GB" sz="1400" b="1" dirty="0"/>
              <a:t>82 tonne</a:t>
            </a:r>
          </a:p>
        </p:txBody>
      </p:sp>
      <p:sp>
        <p:nvSpPr>
          <p:cNvPr id="41" name="TextBox 40">
            <a:extLst>
              <a:ext uri="{FF2B5EF4-FFF2-40B4-BE49-F238E27FC236}">
                <a16:creationId xmlns:a16="http://schemas.microsoft.com/office/drawing/2014/main" id="{556FF984-04D0-A84C-ABA9-51046C8E0F71}"/>
              </a:ext>
            </a:extLst>
          </p:cNvPr>
          <p:cNvSpPr txBox="1"/>
          <p:nvPr/>
        </p:nvSpPr>
        <p:spPr>
          <a:xfrm>
            <a:off x="1893514" y="1266738"/>
            <a:ext cx="3132076" cy="1600438"/>
          </a:xfrm>
          <a:prstGeom prst="rect">
            <a:avLst/>
          </a:prstGeom>
          <a:noFill/>
        </p:spPr>
        <p:txBody>
          <a:bodyPr wrap="none" rtlCol="0">
            <a:spAutoFit/>
          </a:bodyPr>
          <a:lstStyle/>
          <a:p>
            <a:pPr marL="285750" indent="-285750">
              <a:buFont typeface="Arial" panose="020B0604020202020204" pitchFamily="34" charset="0"/>
              <a:buChar char="•"/>
            </a:pPr>
            <a:r>
              <a:rPr lang="en-GB" sz="1400" b="1" dirty="0"/>
              <a:t>2-mirror Schwarzschild-Couder</a:t>
            </a:r>
            <a:br>
              <a:rPr lang="en-GB" sz="1400" b="1" dirty="0"/>
            </a:br>
            <a:r>
              <a:rPr lang="en-GB" sz="1400" b="1" dirty="0"/>
              <a:t>optical design</a:t>
            </a:r>
          </a:p>
          <a:p>
            <a:pPr marL="285750" indent="-285750">
              <a:buFont typeface="Arial" panose="020B0604020202020204" pitchFamily="34" charset="0"/>
              <a:buChar char="•"/>
            </a:pPr>
            <a:r>
              <a:rPr lang="en-GB" sz="1400" b="1" dirty="0"/>
              <a:t>4.3 m ⊘ primary reflective </a:t>
            </a:r>
            <a:br>
              <a:rPr lang="en-GB" sz="1400" b="1" dirty="0"/>
            </a:br>
            <a:r>
              <a:rPr lang="en-GB" sz="1400" b="1" dirty="0"/>
              <a:t>surface</a:t>
            </a:r>
          </a:p>
          <a:p>
            <a:pPr marL="285750" indent="-285750">
              <a:buFont typeface="Arial" panose="020B0604020202020204" pitchFamily="34" charset="0"/>
              <a:buChar char="•"/>
            </a:pPr>
            <a:r>
              <a:rPr lang="en-GB" sz="1400" b="1" dirty="0" err="1"/>
              <a:t>SiPM</a:t>
            </a:r>
            <a:r>
              <a:rPr lang="en-GB" sz="1400" b="1" dirty="0"/>
              <a:t>  camera: 2048 pixels (0.16</a:t>
            </a:r>
            <a:r>
              <a:rPr lang="en-GB" sz="1400" b="1" baseline="30000" dirty="0"/>
              <a:t> ∘</a:t>
            </a:r>
            <a:r>
              <a:rPr lang="en-GB" sz="1400" b="1" dirty="0"/>
              <a:t>)</a:t>
            </a:r>
          </a:p>
          <a:p>
            <a:pPr marL="285750" indent="-285750">
              <a:buFont typeface="Arial" panose="020B0604020202020204" pitchFamily="34" charset="0"/>
              <a:buChar char="•"/>
            </a:pPr>
            <a:r>
              <a:rPr lang="en-GB" sz="1400" b="1" dirty="0"/>
              <a:t>8.8</a:t>
            </a:r>
            <a:r>
              <a:rPr lang="en-GB" sz="1400" b="1" baseline="30000" dirty="0"/>
              <a:t>∘ </a:t>
            </a:r>
            <a:r>
              <a:rPr lang="en-GB" sz="1400" b="1" dirty="0" err="1"/>
              <a:t>FoV</a:t>
            </a:r>
            <a:endParaRPr lang="en-GB" sz="1400" b="1" baseline="30000" dirty="0"/>
          </a:p>
          <a:p>
            <a:pPr marL="285750" indent="-285750">
              <a:buFont typeface="Arial" panose="020B0604020202020204" pitchFamily="34" charset="0"/>
              <a:buChar char="•"/>
            </a:pPr>
            <a:r>
              <a:rPr lang="en-GB" sz="1400" b="1" dirty="0"/>
              <a:t>17.5 tonne</a:t>
            </a:r>
          </a:p>
        </p:txBody>
      </p:sp>
      <p:sp>
        <p:nvSpPr>
          <p:cNvPr id="42" name="TextBox 41">
            <a:extLst>
              <a:ext uri="{FF2B5EF4-FFF2-40B4-BE49-F238E27FC236}">
                <a16:creationId xmlns:a16="http://schemas.microsoft.com/office/drawing/2014/main" id="{5677539A-3C4C-DB45-9EB2-6DAA358F1697}"/>
              </a:ext>
            </a:extLst>
          </p:cNvPr>
          <p:cNvSpPr txBox="1"/>
          <p:nvPr/>
        </p:nvSpPr>
        <p:spPr>
          <a:xfrm>
            <a:off x="8434588" y="1311620"/>
            <a:ext cx="2947730" cy="1169551"/>
          </a:xfrm>
          <a:prstGeom prst="rect">
            <a:avLst/>
          </a:prstGeom>
          <a:noFill/>
        </p:spPr>
        <p:txBody>
          <a:bodyPr wrap="none" rtlCol="0">
            <a:spAutoFit/>
          </a:bodyPr>
          <a:lstStyle/>
          <a:p>
            <a:pPr marL="285750" indent="-285750">
              <a:buFont typeface="Arial" panose="020B0604020202020204" pitchFamily="34" charset="0"/>
              <a:buChar char="•"/>
            </a:pPr>
            <a:r>
              <a:rPr lang="en-GB" sz="1400" b="1" dirty="0"/>
              <a:t>Parabolic optical design</a:t>
            </a:r>
          </a:p>
          <a:p>
            <a:pPr marL="285750" indent="-285750">
              <a:buFont typeface="Arial" panose="020B0604020202020204" pitchFamily="34" charset="0"/>
              <a:buChar char="•"/>
            </a:pPr>
            <a:r>
              <a:rPr lang="en-GB" sz="1400" b="1" dirty="0"/>
              <a:t>23 m ⊘ reflective surface</a:t>
            </a:r>
          </a:p>
          <a:p>
            <a:pPr marL="285750" indent="-285750">
              <a:buFont typeface="Arial" panose="020B0604020202020204" pitchFamily="34" charset="0"/>
              <a:buChar char="•"/>
            </a:pPr>
            <a:r>
              <a:rPr lang="en-GB" sz="1400" b="1" dirty="0"/>
              <a:t>PMT  camera: 1855 pixels (0.1</a:t>
            </a:r>
            <a:r>
              <a:rPr lang="en-GB" sz="1400" b="1" baseline="30000" dirty="0"/>
              <a:t>∘</a:t>
            </a:r>
            <a:r>
              <a:rPr lang="en-GB" sz="1400" b="1" dirty="0"/>
              <a:t>)</a:t>
            </a:r>
          </a:p>
          <a:p>
            <a:pPr marL="285750" indent="-285750">
              <a:buFont typeface="Arial" panose="020B0604020202020204" pitchFamily="34" charset="0"/>
              <a:buChar char="•"/>
            </a:pPr>
            <a:r>
              <a:rPr lang="en-GB" sz="1400" b="1" dirty="0"/>
              <a:t>4.3</a:t>
            </a:r>
            <a:r>
              <a:rPr lang="en-GB" sz="1400" b="1" baseline="30000" dirty="0"/>
              <a:t>∘ </a:t>
            </a:r>
            <a:r>
              <a:rPr lang="en-GB" sz="1400" b="1" dirty="0" err="1"/>
              <a:t>FoV</a:t>
            </a:r>
            <a:endParaRPr lang="en-GB" sz="1400" b="1" baseline="30000" dirty="0"/>
          </a:p>
          <a:p>
            <a:pPr marL="285750" indent="-285750">
              <a:buFont typeface="Arial" panose="020B0604020202020204" pitchFamily="34" charset="0"/>
              <a:buChar char="•"/>
            </a:pPr>
            <a:r>
              <a:rPr lang="en-GB" sz="1400" b="1" dirty="0"/>
              <a:t>100 tonne</a:t>
            </a:r>
          </a:p>
        </p:txBody>
      </p:sp>
      <p:cxnSp>
        <p:nvCxnSpPr>
          <p:cNvPr id="7" name="Straight Arrow Connector 6">
            <a:extLst>
              <a:ext uri="{FF2B5EF4-FFF2-40B4-BE49-F238E27FC236}">
                <a16:creationId xmlns:a16="http://schemas.microsoft.com/office/drawing/2014/main" id="{31B236F2-8A93-AB4E-85C6-1AA4F189E33A}"/>
              </a:ext>
            </a:extLst>
          </p:cNvPr>
          <p:cNvCxnSpPr>
            <a:cxnSpLocks/>
          </p:cNvCxnSpPr>
          <p:nvPr/>
        </p:nvCxnSpPr>
        <p:spPr>
          <a:xfrm flipH="1">
            <a:off x="2165350" y="6599583"/>
            <a:ext cx="8029020" cy="0"/>
          </a:xfrm>
          <a:prstGeom prst="straightConnector1">
            <a:avLst/>
          </a:prstGeom>
          <a:ln w="76200">
            <a:solidFill>
              <a:schemeClr val="bg1">
                <a:lumMod val="50000"/>
              </a:schemeClr>
            </a:solidFill>
            <a:tailEnd type="triangle"/>
          </a:ln>
          <a:effectLst/>
        </p:spPr>
        <p:style>
          <a:lnRef idx="2">
            <a:schemeClr val="accent1"/>
          </a:lnRef>
          <a:fillRef idx="0">
            <a:schemeClr val="accent1"/>
          </a:fillRef>
          <a:effectRef idx="1">
            <a:schemeClr val="accent1"/>
          </a:effectRef>
          <a:fontRef idx="minor">
            <a:schemeClr val="tx1"/>
          </a:fontRef>
        </p:style>
      </p:cxnSp>
      <p:sp>
        <p:nvSpPr>
          <p:cNvPr id="8" name="TextBox 7">
            <a:extLst>
              <a:ext uri="{FF2B5EF4-FFF2-40B4-BE49-F238E27FC236}">
                <a16:creationId xmlns:a16="http://schemas.microsoft.com/office/drawing/2014/main" id="{9538BE01-E73C-D04D-BFFF-4DF0686CB914}"/>
              </a:ext>
            </a:extLst>
          </p:cNvPr>
          <p:cNvSpPr txBox="1"/>
          <p:nvPr/>
        </p:nvSpPr>
        <p:spPr>
          <a:xfrm>
            <a:off x="6301108" y="6625503"/>
            <a:ext cx="763029" cy="276999"/>
          </a:xfrm>
          <a:prstGeom prst="rect">
            <a:avLst/>
          </a:prstGeom>
          <a:noFill/>
        </p:spPr>
        <p:txBody>
          <a:bodyPr wrap="none" rtlCol="0">
            <a:spAutoFit/>
          </a:bodyPr>
          <a:lstStyle/>
          <a:p>
            <a:r>
              <a:rPr lang="en-GB" sz="1200" b="1" dirty="0">
                <a:solidFill>
                  <a:schemeClr val="bg1">
                    <a:lumMod val="50000"/>
                  </a:schemeClr>
                </a:solidFill>
              </a:rPr>
              <a:t>ENERGY</a:t>
            </a:r>
          </a:p>
        </p:txBody>
      </p:sp>
      <p:sp>
        <p:nvSpPr>
          <p:cNvPr id="9" name="TextBox 8">
            <a:extLst>
              <a:ext uri="{FF2B5EF4-FFF2-40B4-BE49-F238E27FC236}">
                <a16:creationId xmlns:a16="http://schemas.microsoft.com/office/drawing/2014/main" id="{8201664E-2B28-114C-9884-8120200DF82A}"/>
              </a:ext>
            </a:extLst>
          </p:cNvPr>
          <p:cNvSpPr txBox="1"/>
          <p:nvPr/>
        </p:nvSpPr>
        <p:spPr>
          <a:xfrm>
            <a:off x="9869565" y="6269970"/>
            <a:ext cx="664221" cy="276999"/>
          </a:xfrm>
          <a:prstGeom prst="rect">
            <a:avLst/>
          </a:prstGeom>
          <a:noFill/>
        </p:spPr>
        <p:txBody>
          <a:bodyPr wrap="none" rtlCol="0">
            <a:spAutoFit/>
          </a:bodyPr>
          <a:lstStyle/>
          <a:p>
            <a:r>
              <a:rPr lang="en-GB" sz="1200" b="1" dirty="0">
                <a:solidFill>
                  <a:srgbClr val="C00000"/>
                </a:solidFill>
              </a:rPr>
              <a:t>20 GeV</a:t>
            </a:r>
          </a:p>
        </p:txBody>
      </p:sp>
      <p:sp>
        <p:nvSpPr>
          <p:cNvPr id="44" name="TextBox 43">
            <a:extLst>
              <a:ext uri="{FF2B5EF4-FFF2-40B4-BE49-F238E27FC236}">
                <a16:creationId xmlns:a16="http://schemas.microsoft.com/office/drawing/2014/main" id="{82CB4F75-AC13-6A4A-A4F6-D7E55DA48BE1}"/>
              </a:ext>
            </a:extLst>
          </p:cNvPr>
          <p:cNvSpPr txBox="1"/>
          <p:nvPr/>
        </p:nvSpPr>
        <p:spPr>
          <a:xfrm>
            <a:off x="7634771" y="6269970"/>
            <a:ext cx="745973" cy="276999"/>
          </a:xfrm>
          <a:prstGeom prst="rect">
            <a:avLst/>
          </a:prstGeom>
          <a:noFill/>
        </p:spPr>
        <p:txBody>
          <a:bodyPr wrap="none" rtlCol="0">
            <a:spAutoFit/>
          </a:bodyPr>
          <a:lstStyle/>
          <a:p>
            <a:r>
              <a:rPr lang="en-GB" sz="1200" b="1" dirty="0">
                <a:solidFill>
                  <a:srgbClr val="C00000"/>
                </a:solidFill>
              </a:rPr>
              <a:t>200 GeV</a:t>
            </a:r>
          </a:p>
        </p:txBody>
      </p:sp>
      <p:sp>
        <p:nvSpPr>
          <p:cNvPr id="45" name="TextBox 44">
            <a:extLst>
              <a:ext uri="{FF2B5EF4-FFF2-40B4-BE49-F238E27FC236}">
                <a16:creationId xmlns:a16="http://schemas.microsoft.com/office/drawing/2014/main" id="{58D308AA-54D6-7A4A-833E-8E2EA773B079}"/>
              </a:ext>
            </a:extLst>
          </p:cNvPr>
          <p:cNvSpPr txBox="1"/>
          <p:nvPr/>
        </p:nvSpPr>
        <p:spPr>
          <a:xfrm>
            <a:off x="4766361" y="6255619"/>
            <a:ext cx="538096" cy="276999"/>
          </a:xfrm>
          <a:prstGeom prst="rect">
            <a:avLst/>
          </a:prstGeom>
          <a:noFill/>
        </p:spPr>
        <p:txBody>
          <a:bodyPr wrap="none" rtlCol="0">
            <a:spAutoFit/>
          </a:bodyPr>
          <a:lstStyle/>
          <a:p>
            <a:r>
              <a:rPr lang="en-GB" sz="1200" b="1" dirty="0">
                <a:solidFill>
                  <a:schemeClr val="tx1">
                    <a:lumMod val="75000"/>
                    <a:lumOff val="25000"/>
                  </a:schemeClr>
                </a:solidFill>
              </a:rPr>
              <a:t>5 TeV</a:t>
            </a:r>
          </a:p>
        </p:txBody>
      </p:sp>
      <p:sp>
        <p:nvSpPr>
          <p:cNvPr id="46" name="TextBox 45">
            <a:extLst>
              <a:ext uri="{FF2B5EF4-FFF2-40B4-BE49-F238E27FC236}">
                <a16:creationId xmlns:a16="http://schemas.microsoft.com/office/drawing/2014/main" id="{39607817-AD49-014B-9EB6-5F68153F0F2B}"/>
              </a:ext>
            </a:extLst>
          </p:cNvPr>
          <p:cNvSpPr txBox="1"/>
          <p:nvPr/>
        </p:nvSpPr>
        <p:spPr>
          <a:xfrm>
            <a:off x="2308630" y="6250677"/>
            <a:ext cx="701602" cy="276999"/>
          </a:xfrm>
          <a:prstGeom prst="rect">
            <a:avLst/>
          </a:prstGeom>
          <a:noFill/>
        </p:spPr>
        <p:txBody>
          <a:bodyPr wrap="none" rtlCol="0">
            <a:spAutoFit/>
          </a:bodyPr>
          <a:lstStyle/>
          <a:p>
            <a:r>
              <a:rPr lang="en-GB" sz="1200" b="1" dirty="0">
                <a:solidFill>
                  <a:schemeClr val="accent3">
                    <a:lumMod val="75000"/>
                  </a:schemeClr>
                </a:solidFill>
              </a:rPr>
              <a:t>300 TeV</a:t>
            </a:r>
          </a:p>
        </p:txBody>
      </p:sp>
      <p:sp>
        <p:nvSpPr>
          <p:cNvPr id="13" name="Rectangle 12">
            <a:extLst>
              <a:ext uri="{FF2B5EF4-FFF2-40B4-BE49-F238E27FC236}">
                <a16:creationId xmlns:a16="http://schemas.microsoft.com/office/drawing/2014/main" id="{F8DCF930-9642-5648-98D6-F3C21695EC78}"/>
              </a:ext>
            </a:extLst>
          </p:cNvPr>
          <p:cNvSpPr/>
          <p:nvPr/>
        </p:nvSpPr>
        <p:spPr>
          <a:xfrm>
            <a:off x="7826491" y="6489741"/>
            <a:ext cx="2367879" cy="210000"/>
          </a:xfrm>
          <a:prstGeom prst="rect">
            <a:avLst/>
          </a:prstGeom>
          <a:solidFill>
            <a:srgbClr val="C00000">
              <a:alpha val="54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400"/>
          </a:p>
        </p:txBody>
      </p:sp>
      <p:sp>
        <p:nvSpPr>
          <p:cNvPr id="47" name="Rectangle 46">
            <a:extLst>
              <a:ext uri="{FF2B5EF4-FFF2-40B4-BE49-F238E27FC236}">
                <a16:creationId xmlns:a16="http://schemas.microsoft.com/office/drawing/2014/main" id="{9A6EE61B-E94A-0940-B3B8-311A5ACA086D}"/>
              </a:ext>
            </a:extLst>
          </p:cNvPr>
          <p:cNvSpPr/>
          <p:nvPr/>
        </p:nvSpPr>
        <p:spPr>
          <a:xfrm>
            <a:off x="4195401" y="6490013"/>
            <a:ext cx="4102045" cy="210000"/>
          </a:xfrm>
          <a:prstGeom prst="rect">
            <a:avLst/>
          </a:prstGeom>
          <a:solidFill>
            <a:schemeClr val="tx1">
              <a:lumMod val="50000"/>
              <a:lumOff val="50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400"/>
          </a:p>
        </p:txBody>
      </p:sp>
      <p:sp>
        <p:nvSpPr>
          <p:cNvPr id="48" name="Rectangle 47">
            <a:extLst>
              <a:ext uri="{FF2B5EF4-FFF2-40B4-BE49-F238E27FC236}">
                <a16:creationId xmlns:a16="http://schemas.microsoft.com/office/drawing/2014/main" id="{E9DE72AE-E6E7-F946-8BCB-3B6BA0600D66}"/>
              </a:ext>
            </a:extLst>
          </p:cNvPr>
          <p:cNvSpPr/>
          <p:nvPr/>
        </p:nvSpPr>
        <p:spPr>
          <a:xfrm>
            <a:off x="8109113" y="6494483"/>
            <a:ext cx="2089540" cy="210000"/>
          </a:xfrm>
          <a:prstGeom prst="rect">
            <a:avLst/>
          </a:prstGeom>
          <a:solidFill>
            <a:srgbClr val="C00000">
              <a:alpha val="72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400"/>
          </a:p>
        </p:txBody>
      </p:sp>
      <p:sp>
        <p:nvSpPr>
          <p:cNvPr id="49" name="Rectangle 48">
            <a:extLst>
              <a:ext uri="{FF2B5EF4-FFF2-40B4-BE49-F238E27FC236}">
                <a16:creationId xmlns:a16="http://schemas.microsoft.com/office/drawing/2014/main" id="{9F0F73A5-27AA-BE45-B7B0-2437EBC4FDEA}"/>
              </a:ext>
            </a:extLst>
          </p:cNvPr>
          <p:cNvSpPr/>
          <p:nvPr/>
        </p:nvSpPr>
        <p:spPr>
          <a:xfrm>
            <a:off x="2397146" y="6489480"/>
            <a:ext cx="3046909" cy="210000"/>
          </a:xfrm>
          <a:prstGeom prst="rect">
            <a:avLst/>
          </a:prstGeom>
          <a:solidFill>
            <a:schemeClr val="accent3">
              <a:lumMod val="7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400"/>
          </a:p>
        </p:txBody>
      </p:sp>
      <p:sp>
        <p:nvSpPr>
          <p:cNvPr id="50" name="Rectangle 49">
            <a:extLst>
              <a:ext uri="{FF2B5EF4-FFF2-40B4-BE49-F238E27FC236}">
                <a16:creationId xmlns:a16="http://schemas.microsoft.com/office/drawing/2014/main" id="{0964ED4F-D396-C94B-A7C7-E8A7AD8B49F8}"/>
              </a:ext>
            </a:extLst>
          </p:cNvPr>
          <p:cNvSpPr/>
          <p:nvPr/>
        </p:nvSpPr>
        <p:spPr>
          <a:xfrm>
            <a:off x="5007287" y="6496626"/>
            <a:ext cx="2819203" cy="210000"/>
          </a:xfrm>
          <a:prstGeom prst="rect">
            <a:avLst/>
          </a:prstGeom>
          <a:solidFill>
            <a:schemeClr val="tx1">
              <a:lumMod val="50000"/>
              <a:lumOff val="50000"/>
              <a:alpha val="76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400"/>
          </a:p>
        </p:txBody>
      </p:sp>
      <p:sp>
        <p:nvSpPr>
          <p:cNvPr id="51" name="Rectangle 50">
            <a:extLst>
              <a:ext uri="{FF2B5EF4-FFF2-40B4-BE49-F238E27FC236}">
                <a16:creationId xmlns:a16="http://schemas.microsoft.com/office/drawing/2014/main" id="{BFF34049-DF79-FA45-882D-83445EABD529}"/>
              </a:ext>
            </a:extLst>
          </p:cNvPr>
          <p:cNvSpPr/>
          <p:nvPr/>
        </p:nvSpPr>
        <p:spPr>
          <a:xfrm>
            <a:off x="2397146" y="6491013"/>
            <a:ext cx="2605857" cy="210000"/>
          </a:xfrm>
          <a:prstGeom prst="rect">
            <a:avLst/>
          </a:prstGeom>
          <a:solidFill>
            <a:schemeClr val="accent3">
              <a:lumMod val="75000"/>
              <a:alpha val="79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400"/>
          </a:p>
        </p:txBody>
      </p:sp>
    </p:spTree>
    <p:extLst>
      <p:ext uri="{BB962C8B-B14F-4D97-AF65-F5344CB8AC3E}">
        <p14:creationId xmlns:p14="http://schemas.microsoft.com/office/powerpoint/2010/main" val="22830253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testo 4">
            <a:extLst>
              <a:ext uri="{FF2B5EF4-FFF2-40B4-BE49-F238E27FC236}">
                <a16:creationId xmlns:a16="http://schemas.microsoft.com/office/drawing/2014/main" id="{65108067-F105-5160-5364-2C9346244E26}"/>
              </a:ext>
            </a:extLst>
          </p:cNvPr>
          <p:cNvSpPr>
            <a:spLocks noGrp="1"/>
          </p:cNvSpPr>
          <p:nvPr>
            <p:ph type="body" idx="1"/>
          </p:nvPr>
        </p:nvSpPr>
        <p:spPr>
          <a:xfrm>
            <a:off x="2569084" y="6475238"/>
            <a:ext cx="4544550" cy="369302"/>
          </a:xfrm>
        </p:spPr>
        <p:txBody>
          <a:bodyPr/>
          <a:lstStyle/>
          <a:p>
            <a:r>
              <a:rPr lang="it-IT" dirty="0"/>
              <a:t>Credits: </a:t>
            </a:r>
            <a:r>
              <a:rPr lang="it-IT" i="1" dirty="0"/>
              <a:t>Carrasco-Casado et al.</a:t>
            </a:r>
            <a:endParaRPr lang="it-IT" dirty="0"/>
          </a:p>
        </p:txBody>
      </p:sp>
      <p:sp>
        <p:nvSpPr>
          <p:cNvPr id="6" name="Segnaposto testo 5">
            <a:extLst>
              <a:ext uri="{FF2B5EF4-FFF2-40B4-BE49-F238E27FC236}">
                <a16:creationId xmlns:a16="http://schemas.microsoft.com/office/drawing/2014/main" id="{AF8A8E7A-C84F-0FFD-50C3-6C65AEBA61FE}"/>
              </a:ext>
            </a:extLst>
          </p:cNvPr>
          <p:cNvSpPr>
            <a:spLocks noGrp="1"/>
          </p:cNvSpPr>
          <p:nvPr>
            <p:ph type="body" idx="2"/>
          </p:nvPr>
        </p:nvSpPr>
        <p:spPr/>
        <p:txBody>
          <a:bodyPr>
            <a:normAutofit lnSpcReduction="10000"/>
          </a:bodyPr>
          <a:lstStyle/>
          <a:p>
            <a:r>
              <a:rPr lang="it-IT" dirty="0" err="1"/>
              <a:t>Possible</a:t>
            </a:r>
            <a:r>
              <a:rPr lang="it-IT" dirty="0"/>
              <a:t> </a:t>
            </a:r>
            <a:r>
              <a:rPr lang="it-IT" dirty="0" err="1"/>
              <a:t>scenarios</a:t>
            </a:r>
            <a:endParaRPr lang="it-IT" dirty="0"/>
          </a:p>
        </p:txBody>
      </p:sp>
      <p:pic>
        <p:nvPicPr>
          <p:cNvPr id="7" name="Immagine 6">
            <a:extLst>
              <a:ext uri="{FF2B5EF4-FFF2-40B4-BE49-F238E27FC236}">
                <a16:creationId xmlns:a16="http://schemas.microsoft.com/office/drawing/2014/main" id="{DD8E59D3-18C6-AE1B-334F-C4A20D162771}"/>
              </a:ext>
            </a:extLst>
          </p:cNvPr>
          <p:cNvPicPr>
            <a:picLocks noChangeAspect="1"/>
          </p:cNvPicPr>
          <p:nvPr/>
        </p:nvPicPr>
        <p:blipFill>
          <a:blip r:embed="rId2"/>
          <a:stretch>
            <a:fillRect/>
          </a:stretch>
        </p:blipFill>
        <p:spPr>
          <a:xfrm>
            <a:off x="108321" y="1190698"/>
            <a:ext cx="6560686" cy="1867973"/>
          </a:xfrm>
          <a:prstGeom prst="rect">
            <a:avLst/>
          </a:prstGeom>
        </p:spPr>
      </p:pic>
      <p:pic>
        <p:nvPicPr>
          <p:cNvPr id="2" name="Immagine 1">
            <a:extLst>
              <a:ext uri="{FF2B5EF4-FFF2-40B4-BE49-F238E27FC236}">
                <a16:creationId xmlns:a16="http://schemas.microsoft.com/office/drawing/2014/main" id="{D54CA0CE-ECCE-8667-DAB2-F70995283DF7}"/>
              </a:ext>
            </a:extLst>
          </p:cNvPr>
          <p:cNvPicPr>
            <a:picLocks noChangeAspect="1"/>
          </p:cNvPicPr>
          <p:nvPr/>
        </p:nvPicPr>
        <p:blipFill>
          <a:blip r:embed="rId3"/>
          <a:stretch>
            <a:fillRect/>
          </a:stretch>
        </p:blipFill>
        <p:spPr>
          <a:xfrm>
            <a:off x="5692611" y="2319664"/>
            <a:ext cx="5582755" cy="4340225"/>
          </a:xfrm>
          <a:prstGeom prst="rect">
            <a:avLst/>
          </a:prstGeom>
        </p:spPr>
      </p:pic>
      <p:pic>
        <p:nvPicPr>
          <p:cNvPr id="8" name="Immagine 7">
            <a:extLst>
              <a:ext uri="{FF2B5EF4-FFF2-40B4-BE49-F238E27FC236}">
                <a16:creationId xmlns:a16="http://schemas.microsoft.com/office/drawing/2014/main" id="{891B2A45-B4EF-2710-6F35-73EF9FED27F9}"/>
              </a:ext>
            </a:extLst>
          </p:cNvPr>
          <p:cNvPicPr>
            <a:picLocks noChangeAspect="1"/>
          </p:cNvPicPr>
          <p:nvPr/>
        </p:nvPicPr>
        <p:blipFill>
          <a:blip r:embed="rId4"/>
          <a:stretch>
            <a:fillRect/>
          </a:stretch>
        </p:blipFill>
        <p:spPr>
          <a:xfrm>
            <a:off x="0" y="3429000"/>
            <a:ext cx="5692611" cy="3109914"/>
          </a:xfrm>
          <a:prstGeom prst="rect">
            <a:avLst/>
          </a:prstGeom>
        </p:spPr>
      </p:pic>
    </p:spTree>
    <p:extLst>
      <p:ext uri="{BB962C8B-B14F-4D97-AF65-F5344CB8AC3E}">
        <p14:creationId xmlns:p14="http://schemas.microsoft.com/office/powerpoint/2010/main" val="3932839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id="{F682A246-4123-B976-7F80-0E31ED447D98}"/>
              </a:ext>
            </a:extLst>
          </p:cNvPr>
          <p:cNvPicPr>
            <a:picLocks noChangeAspect="1"/>
          </p:cNvPicPr>
          <p:nvPr/>
        </p:nvPicPr>
        <p:blipFill>
          <a:blip r:embed="rId2"/>
          <a:stretch>
            <a:fillRect/>
          </a:stretch>
        </p:blipFill>
        <p:spPr>
          <a:xfrm>
            <a:off x="3206198" y="417443"/>
            <a:ext cx="4557092" cy="6076122"/>
          </a:xfrm>
          <a:prstGeom prst="rect">
            <a:avLst/>
          </a:prstGeom>
        </p:spPr>
      </p:pic>
    </p:spTree>
    <p:extLst>
      <p:ext uri="{BB962C8B-B14F-4D97-AF65-F5344CB8AC3E}">
        <p14:creationId xmlns:p14="http://schemas.microsoft.com/office/powerpoint/2010/main" val="1190385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425B8C-E965-593E-233B-239E490892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F64E6E-3798-B58C-A7A2-68BCD73D4A27}"/>
              </a:ext>
            </a:extLst>
          </p:cNvPr>
          <p:cNvSpPr>
            <a:spLocks noGrp="1"/>
          </p:cNvSpPr>
          <p:nvPr>
            <p:ph type="title"/>
          </p:nvPr>
        </p:nvSpPr>
        <p:spPr>
          <a:xfrm>
            <a:off x="576262" y="367030"/>
            <a:ext cx="12410867" cy="689234"/>
          </a:xfrm>
        </p:spPr>
        <p:txBody>
          <a:bodyPr/>
          <a:lstStyle/>
          <a:p>
            <a:r>
              <a:rPr lang="en-US" sz="3600" dirty="0">
                <a:solidFill>
                  <a:srgbClr val="FF0000"/>
                </a:solidFill>
              </a:rPr>
              <a:t>ASTRI as OptComm receiver experiment within CTA++</a:t>
            </a:r>
            <a:endParaRPr lang="it-IT" sz="3600" dirty="0">
              <a:solidFill>
                <a:srgbClr val="FF0000"/>
              </a:solidFill>
            </a:endParaRPr>
          </a:p>
        </p:txBody>
      </p:sp>
      <p:sp>
        <p:nvSpPr>
          <p:cNvPr id="4" name="Content Placeholder 2">
            <a:extLst>
              <a:ext uri="{FF2B5EF4-FFF2-40B4-BE49-F238E27FC236}">
                <a16:creationId xmlns:a16="http://schemas.microsoft.com/office/drawing/2014/main" id="{AA53E871-EB36-F331-C498-BD3B8549B8EE}"/>
              </a:ext>
            </a:extLst>
          </p:cNvPr>
          <p:cNvSpPr txBox="1">
            <a:spLocks/>
          </p:cNvSpPr>
          <p:nvPr/>
        </p:nvSpPr>
        <p:spPr>
          <a:xfrm>
            <a:off x="490351" y="1176229"/>
            <a:ext cx="10752079" cy="5185787"/>
          </a:xfrm>
          <a:prstGeom prst="rect">
            <a:avLst/>
          </a:prstGeom>
        </p:spPr>
        <p:txBody>
          <a:bodyPr>
            <a:noAutofit/>
          </a:bodyPr>
          <a:lstStyle>
            <a:defPPr marR="0" lvl="0" algn="l" rtl="0">
              <a:lnSpc>
                <a:spcPct val="100000"/>
              </a:lnSpc>
              <a:spcBef>
                <a:spcPts val="0"/>
              </a:spcBef>
              <a:spcAft>
                <a:spcPts val="0"/>
              </a:spcAft>
              <a:defRPr/>
            </a:defPPr>
            <a:lvl1pPr marL="230400" indent="-230400" eaLnBrk="1" hangingPunct="1">
              <a:spcBef>
                <a:spcPts val="1000"/>
              </a:spcBef>
              <a:buClr>
                <a:schemeClr val="tx2"/>
              </a:buClr>
              <a:buFont typeface="Arial" panose="020B0604020202020204" pitchFamily="34" charset="0"/>
              <a:buChar char="•"/>
              <a:defRPr sz="2800">
                <a:solidFill>
                  <a:schemeClr val="tx2"/>
                </a:solidFill>
                <a:latin typeface="Corbert Medium" panose="00000600000000000000" pitchFamily="50" charset="0"/>
              </a:defRPr>
            </a:lvl1pPr>
            <a:lvl2pPr marL="446088" indent="-230188" algn="just" eaLnBrk="1" hangingPunct="1">
              <a:spcBef>
                <a:spcPts val="500"/>
              </a:spcBef>
              <a:buClr>
                <a:schemeClr val="tx2"/>
              </a:buClr>
              <a:buFont typeface="Arial" panose="020B0604020202020204" pitchFamily="34" charset="0"/>
              <a:buChar char="•"/>
              <a:tabLst/>
              <a:defRPr sz="2000" b="1">
                <a:solidFill>
                  <a:schemeClr val="tx2"/>
                </a:solidFill>
                <a:latin typeface="Corbert Medium" panose="00000600000000000000" pitchFamily="50" charset="0"/>
              </a:defRPr>
            </a:lvl2pPr>
            <a:lvl3pPr marL="903288" indent="-230188" algn="just" eaLnBrk="1" hangingPunct="1">
              <a:spcBef>
                <a:spcPts val="500"/>
              </a:spcBef>
              <a:buClr>
                <a:schemeClr val="tx2"/>
              </a:buClr>
              <a:buFont typeface="Arial" panose="020B0604020202020204" pitchFamily="34" charset="0"/>
              <a:buChar char="•"/>
              <a:defRPr sz="1600">
                <a:solidFill>
                  <a:schemeClr val="tx2"/>
                </a:solidFill>
                <a:latin typeface="Corbert Medium" panose="00000600000000000000" pitchFamily="50" charset="0"/>
              </a:defRPr>
            </a:lvl3pPr>
            <a:lvl4pPr marL="1602000" indent="-230400" eaLnBrk="1" hangingPunct="1">
              <a:spcBef>
                <a:spcPts val="500"/>
              </a:spcBef>
              <a:buClr>
                <a:schemeClr val="tx2"/>
              </a:buClr>
              <a:buFont typeface="Arial" panose="020B0604020202020204" pitchFamily="34" charset="0"/>
              <a:buChar char="•"/>
              <a:defRPr sz="1800">
                <a:solidFill>
                  <a:schemeClr val="tx2"/>
                </a:solidFill>
                <a:latin typeface="Corbert Medium" panose="00000600000000000000" pitchFamily="50" charset="0"/>
              </a:defRPr>
            </a:lvl4pPr>
            <a:lvl5pPr marL="2059200" indent="-230400" eaLnBrk="1" hangingPunct="1">
              <a:spcBef>
                <a:spcPts val="500"/>
              </a:spcBef>
              <a:buClr>
                <a:schemeClr val="tx2"/>
              </a:buClr>
              <a:buFont typeface="Arial" panose="020B0604020202020204" pitchFamily="34" charset="0"/>
              <a:buChar char="•"/>
              <a:defRPr sz="1800">
                <a:solidFill>
                  <a:schemeClr val="tx2"/>
                </a:solidFill>
                <a:latin typeface="Corbert Medium" panose="00000600000000000000" pitchFamily="50" charset="0"/>
              </a:defRPr>
            </a:lvl5pPr>
            <a:lvl6pPr eaLnBrk="1" hangingPunct="1"/>
            <a:lvl7pPr eaLnBrk="1" hangingPunct="1"/>
            <a:lvl8pPr eaLnBrk="1" hangingPunct="1"/>
            <a:lvl9pPr eaLnBrk="1" hangingPunct="1"/>
          </a:lstStyle>
          <a:p>
            <a:pPr marL="230400" marR="0" lvl="0" indent="-230400" algn="l" defTabSz="914400" rtl="0" eaLnBrk="1" fontAlgn="auto" latinLnBrk="0" hangingPunct="1">
              <a:lnSpc>
                <a:spcPct val="100000"/>
              </a:lnSpc>
              <a:spcBef>
                <a:spcPts val="1000"/>
              </a:spcBef>
              <a:spcAft>
                <a:spcPts val="0"/>
              </a:spcAft>
              <a:buClr>
                <a:srgbClr val="FDFEFD"/>
              </a:buClr>
              <a:buSzTx/>
              <a:buFont typeface="Arial" panose="020B0604020202020204" pitchFamily="34" charset="0"/>
              <a:buChar char="•"/>
              <a:tabLst/>
              <a:defRPr/>
            </a:pPr>
            <a:r>
              <a:rPr kumimoji="0" lang="en-US" sz="3600" b="0" i="0" u="none" strike="noStrike" kern="0" cap="none" spc="0" normalizeH="0" baseline="0" noProof="0" dirty="0">
                <a:ln>
                  <a:noFill/>
                </a:ln>
                <a:solidFill>
                  <a:srgbClr val="002060"/>
                </a:solidFill>
                <a:effectLst/>
                <a:uLnTx/>
                <a:uFillTx/>
                <a:latin typeface="Corbert Medium" panose="00000600000000000000" pitchFamily="50" charset="0"/>
                <a:cs typeface="Arial"/>
                <a:sym typeface="Arial"/>
              </a:rPr>
              <a:t>Test plan (M. Centrone, INAF Roma) </a:t>
            </a:r>
          </a:p>
          <a:p>
            <a:pPr marL="446088" marR="0" lvl="1" indent="-230188" algn="just" defTabSz="914400" rtl="0" eaLnBrk="1" fontAlgn="auto" latinLnBrk="0" hangingPunct="1">
              <a:lnSpc>
                <a:spcPct val="100000"/>
              </a:lnSpc>
              <a:spcBef>
                <a:spcPts val="500"/>
              </a:spcBef>
              <a:spcAft>
                <a:spcPts val="0"/>
              </a:spcAft>
              <a:buClr>
                <a:srgbClr val="FDFEFD"/>
              </a:buClr>
              <a:buSzTx/>
              <a:buFont typeface="Arial" panose="020B0604020202020204" pitchFamily="34" charset="0"/>
              <a:buChar char="•"/>
              <a:tabLst/>
              <a:defRPr/>
            </a:pPr>
            <a:r>
              <a:rPr kumimoji="0" lang="en-US" sz="2400" b="0" i="0" u="none" strike="noStrike" kern="0" cap="none" spc="0" normalizeH="0" baseline="0" noProof="0" dirty="0">
                <a:ln>
                  <a:noFill/>
                </a:ln>
                <a:effectLst/>
                <a:uLnTx/>
                <a:uFillTx/>
                <a:latin typeface="Corbert Medium" panose="00000600000000000000" pitchFamily="50" charset="0"/>
                <a:cs typeface="Arial"/>
                <a:sym typeface="Arial"/>
              </a:rPr>
              <a:t>Calibrate the relative sensitivity of the camera on ALASCA and the camera on ASTRI, either using a known astronomic source or a 1064 beacon on Teide (cable car upper station)</a:t>
            </a:r>
          </a:p>
          <a:p>
            <a:pPr marL="446088" marR="0" lvl="1" indent="-230188" algn="just" defTabSz="914400" rtl="0" eaLnBrk="1" fontAlgn="auto" latinLnBrk="0" hangingPunct="1">
              <a:lnSpc>
                <a:spcPct val="100000"/>
              </a:lnSpc>
              <a:spcBef>
                <a:spcPts val="500"/>
              </a:spcBef>
              <a:spcAft>
                <a:spcPts val="0"/>
              </a:spcAft>
              <a:buClr>
                <a:srgbClr val="FDFEFD"/>
              </a:buClr>
              <a:buSzTx/>
              <a:buFont typeface="Arial" panose="020B0604020202020204" pitchFamily="34" charset="0"/>
              <a:buChar char="•"/>
              <a:tabLst/>
              <a:defRPr/>
            </a:pPr>
            <a:endParaRPr kumimoji="0" lang="en-US" sz="1050" b="0" i="0" u="none" strike="noStrike" kern="0" cap="none" spc="0" normalizeH="0" baseline="0" noProof="0" dirty="0">
              <a:ln>
                <a:noFill/>
              </a:ln>
              <a:effectLst/>
              <a:uLnTx/>
              <a:uFillTx/>
              <a:latin typeface="Corbert Medium" panose="00000600000000000000" pitchFamily="50" charset="0"/>
              <a:cs typeface="Arial"/>
              <a:sym typeface="Arial"/>
            </a:endParaRPr>
          </a:p>
          <a:p>
            <a:pPr marL="446088" marR="0" lvl="1" indent="-230188" algn="just" defTabSz="914400" rtl="0" eaLnBrk="1" fontAlgn="auto" latinLnBrk="0" hangingPunct="1">
              <a:lnSpc>
                <a:spcPct val="100000"/>
              </a:lnSpc>
              <a:spcBef>
                <a:spcPts val="500"/>
              </a:spcBef>
              <a:spcAft>
                <a:spcPts val="0"/>
              </a:spcAft>
              <a:buClr>
                <a:srgbClr val="FDFEFD"/>
              </a:buClr>
              <a:buSzTx/>
              <a:buFont typeface="Arial" panose="020B0604020202020204" pitchFamily="34" charset="0"/>
              <a:buChar char="•"/>
              <a:tabLst/>
              <a:defRPr/>
            </a:pPr>
            <a:r>
              <a:rPr kumimoji="0" lang="en-US" sz="2400" b="0" i="0" u="none" strike="noStrike" kern="0" cap="none" spc="0" normalizeH="0" baseline="0" noProof="0" dirty="0">
                <a:ln>
                  <a:noFill/>
                </a:ln>
                <a:effectLst/>
                <a:uLnTx/>
                <a:uFillTx/>
                <a:latin typeface="Corbert Medium" panose="00000600000000000000" pitchFamily="50" charset="0"/>
                <a:cs typeface="Arial"/>
                <a:sym typeface="Arial"/>
              </a:rPr>
              <a:t>Use ALASCA at OGS to lock the satellite beacon transmitter, which will so emulate the ‘far filed optical transmitter’</a:t>
            </a:r>
          </a:p>
          <a:p>
            <a:pPr lvl="1">
              <a:buClr>
                <a:srgbClr val="FDFEFD"/>
              </a:buClr>
              <a:defRPr/>
            </a:pPr>
            <a:endParaRPr kumimoji="0" lang="en-US" sz="2400" b="0" i="0" u="none" strike="noStrike" kern="0" cap="none" spc="0" normalizeH="0" baseline="0" noProof="0" dirty="0">
              <a:ln>
                <a:noFill/>
              </a:ln>
              <a:effectLst/>
              <a:uLnTx/>
              <a:uFillTx/>
              <a:latin typeface="Corbert Medium" panose="00000600000000000000" pitchFamily="50" charset="0"/>
              <a:cs typeface="Arial"/>
              <a:sym typeface="Arial"/>
            </a:endParaRPr>
          </a:p>
          <a:p>
            <a:pPr marL="446088" marR="0" lvl="1" indent="-230188" algn="just" defTabSz="914400" rtl="0" eaLnBrk="1" fontAlgn="auto" latinLnBrk="0" hangingPunct="1">
              <a:lnSpc>
                <a:spcPct val="100000"/>
              </a:lnSpc>
              <a:spcBef>
                <a:spcPts val="500"/>
              </a:spcBef>
              <a:spcAft>
                <a:spcPts val="0"/>
              </a:spcAft>
              <a:buClr>
                <a:srgbClr val="FDFEFD"/>
              </a:buClr>
              <a:buSzTx/>
              <a:buFont typeface="Arial" panose="020B0604020202020204" pitchFamily="34" charset="0"/>
              <a:buChar char="•"/>
              <a:tabLst/>
              <a:defRPr/>
            </a:pPr>
            <a:r>
              <a:rPr kumimoji="0" lang="en-US" sz="2400" b="0" i="0" u="none" strike="noStrike" kern="0" cap="none" spc="0" normalizeH="0" baseline="0" noProof="0" dirty="0">
                <a:ln>
                  <a:noFill/>
                </a:ln>
                <a:effectLst/>
                <a:uLnTx/>
                <a:uFillTx/>
                <a:latin typeface="Corbert Medium" panose="00000600000000000000" pitchFamily="50" charset="0"/>
                <a:cs typeface="Arial"/>
                <a:sym typeface="Arial"/>
              </a:rPr>
              <a:t>Acquire the beacon images both with the ALASCA equipment at OGS and the camera mounted on ASTRI</a:t>
            </a:r>
          </a:p>
          <a:p>
            <a:pPr marL="903288" marR="0" lvl="2" indent="-230188" algn="just" defTabSz="914400" rtl="0" eaLnBrk="1" fontAlgn="auto" latinLnBrk="0" hangingPunct="1">
              <a:lnSpc>
                <a:spcPct val="100000"/>
              </a:lnSpc>
              <a:spcBef>
                <a:spcPts val="500"/>
              </a:spcBef>
              <a:spcAft>
                <a:spcPts val="0"/>
              </a:spcAft>
              <a:buClr>
                <a:srgbClr val="FDFEFD"/>
              </a:buClr>
              <a:buSzTx/>
              <a:buFont typeface="Arial" panose="020B0604020202020204" pitchFamily="34" charset="0"/>
              <a:buChar char="•"/>
              <a:tabLst/>
              <a:defRPr/>
            </a:pPr>
            <a:r>
              <a:rPr kumimoji="0" lang="en-US" sz="2000" b="0" i="0" u="none" strike="noStrike" kern="0" cap="none" spc="0" normalizeH="0" baseline="0" noProof="0" dirty="0">
                <a:ln>
                  <a:noFill/>
                </a:ln>
                <a:effectLst/>
                <a:uLnTx/>
                <a:uFillTx/>
                <a:latin typeface="Corbert Medium" panose="00000600000000000000" pitchFamily="50" charset="0"/>
                <a:cs typeface="Arial"/>
                <a:sym typeface="Arial"/>
              </a:rPr>
              <a:t>Measure the </a:t>
            </a:r>
            <a:r>
              <a:rPr kumimoji="0" lang="en-US" sz="2000" b="1" i="0" u="none" strike="noStrike" kern="0" cap="none" spc="0" normalizeH="0" baseline="0" noProof="0" dirty="0">
                <a:ln>
                  <a:noFill/>
                </a:ln>
                <a:effectLst/>
                <a:uLnTx/>
                <a:uFillTx/>
                <a:latin typeface="Corbert Medium" panose="00000600000000000000" pitchFamily="50" charset="0"/>
                <a:cs typeface="Arial"/>
                <a:sym typeface="Arial"/>
              </a:rPr>
              <a:t>field strength on both receivers</a:t>
            </a:r>
            <a:r>
              <a:rPr kumimoji="0" lang="en-US" sz="2000" b="0" i="0" u="none" strike="noStrike" kern="0" cap="none" spc="0" normalizeH="0" baseline="0" noProof="0" dirty="0">
                <a:ln>
                  <a:noFill/>
                </a:ln>
                <a:effectLst/>
                <a:uLnTx/>
                <a:uFillTx/>
                <a:latin typeface="Corbert Medium" panose="00000600000000000000" pitchFamily="50" charset="0"/>
                <a:cs typeface="Arial"/>
                <a:sym typeface="Arial"/>
              </a:rPr>
              <a:t>, weighting by the means of the calibration</a:t>
            </a:r>
          </a:p>
          <a:p>
            <a:pPr lvl="2">
              <a:buClr>
                <a:srgbClr val="FDFEFD"/>
              </a:buClr>
              <a:defRPr/>
            </a:pPr>
            <a:r>
              <a:rPr kumimoji="0" lang="en-US" sz="2000" b="0" i="0" u="none" strike="noStrike" kern="0" cap="none" spc="0" normalizeH="0" baseline="0" noProof="0" dirty="0">
                <a:ln>
                  <a:noFill/>
                </a:ln>
                <a:effectLst/>
                <a:uLnTx/>
                <a:uFillTx/>
                <a:latin typeface="Corbert Medium" panose="00000600000000000000" pitchFamily="50" charset="0"/>
                <a:cs typeface="Arial"/>
                <a:sym typeface="Arial"/>
              </a:rPr>
              <a:t>Measure the </a:t>
            </a:r>
            <a:r>
              <a:rPr kumimoji="0" lang="en-US" sz="2000" b="1" i="0" u="none" strike="noStrike" kern="0" cap="none" spc="0" normalizeH="0" baseline="0" noProof="0" dirty="0">
                <a:ln>
                  <a:noFill/>
                </a:ln>
                <a:effectLst/>
                <a:uLnTx/>
                <a:uFillTx/>
                <a:latin typeface="Corbert Medium" panose="00000600000000000000" pitchFamily="50" charset="0"/>
                <a:cs typeface="Arial"/>
                <a:sym typeface="Arial"/>
              </a:rPr>
              <a:t>PSF</a:t>
            </a:r>
            <a:r>
              <a:rPr kumimoji="0" lang="en-US" sz="2000" b="0" i="0" u="none" strike="noStrike" kern="0" cap="none" spc="0" normalizeH="0" baseline="0" noProof="0" dirty="0">
                <a:ln>
                  <a:noFill/>
                </a:ln>
                <a:effectLst/>
                <a:uLnTx/>
                <a:uFillTx/>
                <a:latin typeface="Corbert Medium" panose="00000600000000000000" pitchFamily="50" charset="0"/>
                <a:cs typeface="Arial"/>
                <a:sym typeface="Arial"/>
              </a:rPr>
              <a:t> so </a:t>
            </a:r>
            <a:r>
              <a:rPr lang="en-US" sz="2000" kern="0" dirty="0">
                <a:cs typeface="Arial"/>
                <a:sym typeface="Arial"/>
              </a:rPr>
              <a:t>that we can evaluate </a:t>
            </a:r>
            <a:r>
              <a:rPr kumimoji="0" lang="en-US" sz="2000" b="0" i="0" u="none" strike="noStrike" kern="0" cap="none" spc="0" normalizeH="0" baseline="0" noProof="0" dirty="0">
                <a:ln>
                  <a:noFill/>
                </a:ln>
                <a:effectLst/>
                <a:uLnTx/>
                <a:uFillTx/>
                <a:latin typeface="Corbert Medium" panose="00000600000000000000" pitchFamily="50" charset="0"/>
                <a:cs typeface="Arial"/>
                <a:sym typeface="Arial"/>
              </a:rPr>
              <a:t>the level of correction that would be needed to efficiently </a:t>
            </a:r>
            <a:r>
              <a:rPr kumimoji="0" lang="en-US" sz="2000" b="1" i="0" u="none" strike="noStrike" kern="0" cap="none" spc="0" normalizeH="0" baseline="0" noProof="0" dirty="0">
                <a:ln>
                  <a:noFill/>
                </a:ln>
                <a:effectLst/>
                <a:uLnTx/>
                <a:uFillTx/>
                <a:latin typeface="Corbert Medium" panose="00000600000000000000" pitchFamily="50" charset="0"/>
                <a:cs typeface="Arial"/>
                <a:sym typeface="Arial"/>
              </a:rPr>
              <a:t>feed the beam into a fiber core or small detector (APD</a:t>
            </a:r>
            <a:r>
              <a:rPr kumimoji="0" lang="en-US" sz="2000" b="1" i="0" u="none" strike="noStrike" kern="0" cap="none" spc="0" normalizeH="0" baseline="0" noProof="0" dirty="0">
                <a:ln>
                  <a:noFill/>
                </a:ln>
                <a:solidFill>
                  <a:schemeClr val="tx1"/>
                </a:solidFill>
                <a:effectLst/>
                <a:uLnTx/>
                <a:uFillTx/>
                <a:latin typeface="Corbert Medium" panose="00000600000000000000" pitchFamily="50" charset="0"/>
                <a:cs typeface="Arial"/>
                <a:sym typeface="Arial"/>
              </a:rPr>
              <a:t> SPAD/SNSPD)</a:t>
            </a:r>
          </a:p>
        </p:txBody>
      </p:sp>
    </p:spTree>
    <p:extLst>
      <p:ext uri="{BB962C8B-B14F-4D97-AF65-F5344CB8AC3E}">
        <p14:creationId xmlns:p14="http://schemas.microsoft.com/office/powerpoint/2010/main" val="18470411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2FA8C5-D8D4-E72C-EBFE-869C9F19BB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0AFFB01-3A25-F2B3-860C-D0E8BE0F39C1}"/>
              </a:ext>
            </a:extLst>
          </p:cNvPr>
          <p:cNvSpPr>
            <a:spLocks noGrp="1"/>
          </p:cNvSpPr>
          <p:nvPr>
            <p:ph type="title"/>
          </p:nvPr>
        </p:nvSpPr>
        <p:spPr/>
        <p:txBody>
          <a:bodyPr/>
          <a:lstStyle/>
          <a:p>
            <a:r>
              <a:rPr lang="en-US" dirty="0">
                <a:solidFill>
                  <a:srgbClr val="FF0000"/>
                </a:solidFill>
              </a:rPr>
              <a:t>ASTRI as OptComm receiver experiment</a:t>
            </a:r>
            <a:endParaRPr lang="it-IT" dirty="0">
              <a:solidFill>
                <a:srgbClr val="FF0000"/>
              </a:solidFill>
            </a:endParaRPr>
          </a:p>
        </p:txBody>
      </p:sp>
      <p:sp>
        <p:nvSpPr>
          <p:cNvPr id="4" name="Content Placeholder 2">
            <a:extLst>
              <a:ext uri="{FF2B5EF4-FFF2-40B4-BE49-F238E27FC236}">
                <a16:creationId xmlns:a16="http://schemas.microsoft.com/office/drawing/2014/main" id="{ED61A982-F8E2-A73B-A2BF-29F91C3EE5FF}"/>
              </a:ext>
            </a:extLst>
          </p:cNvPr>
          <p:cNvSpPr txBox="1">
            <a:spLocks/>
          </p:cNvSpPr>
          <p:nvPr/>
        </p:nvSpPr>
        <p:spPr>
          <a:xfrm>
            <a:off x="314505" y="1305183"/>
            <a:ext cx="11594465" cy="5302446"/>
          </a:xfrm>
          <a:prstGeom prst="rect">
            <a:avLst/>
          </a:prstGeom>
        </p:spPr>
        <p:txBody>
          <a:bodyPr>
            <a:noAutofit/>
          </a:bodyPr>
          <a:lstStyle>
            <a:defPPr marR="0" lvl="0" algn="l" rtl="0">
              <a:lnSpc>
                <a:spcPct val="100000"/>
              </a:lnSpc>
              <a:spcBef>
                <a:spcPts val="0"/>
              </a:spcBef>
              <a:spcAft>
                <a:spcPts val="0"/>
              </a:spcAft>
              <a:defRPr/>
            </a:defPPr>
            <a:lvl1pPr marL="230400" indent="-230400" eaLnBrk="1" hangingPunct="1">
              <a:spcBef>
                <a:spcPts val="1000"/>
              </a:spcBef>
              <a:buClr>
                <a:schemeClr val="tx2"/>
              </a:buClr>
              <a:buFont typeface="Arial" panose="020B0604020202020204" pitchFamily="34" charset="0"/>
              <a:buChar char="•"/>
              <a:defRPr sz="2800">
                <a:solidFill>
                  <a:schemeClr val="tx2"/>
                </a:solidFill>
                <a:latin typeface="Corbert Medium" panose="00000600000000000000" pitchFamily="50" charset="0"/>
              </a:defRPr>
            </a:lvl1pPr>
            <a:lvl2pPr marL="446088" indent="-230188" algn="just" eaLnBrk="1" hangingPunct="1">
              <a:spcBef>
                <a:spcPts val="500"/>
              </a:spcBef>
              <a:buClr>
                <a:schemeClr val="tx2"/>
              </a:buClr>
              <a:buFont typeface="Arial" panose="020B0604020202020204" pitchFamily="34" charset="0"/>
              <a:buChar char="•"/>
              <a:tabLst/>
              <a:defRPr sz="2000" b="1">
                <a:solidFill>
                  <a:schemeClr val="tx2"/>
                </a:solidFill>
                <a:latin typeface="Corbert Medium" panose="00000600000000000000" pitchFamily="50" charset="0"/>
              </a:defRPr>
            </a:lvl2pPr>
            <a:lvl3pPr marL="903288" indent="-230188" algn="just" eaLnBrk="1" hangingPunct="1">
              <a:spcBef>
                <a:spcPts val="500"/>
              </a:spcBef>
              <a:buClr>
                <a:schemeClr val="tx2"/>
              </a:buClr>
              <a:buFont typeface="Arial" panose="020B0604020202020204" pitchFamily="34" charset="0"/>
              <a:buChar char="•"/>
              <a:defRPr sz="1600">
                <a:solidFill>
                  <a:schemeClr val="tx2"/>
                </a:solidFill>
                <a:latin typeface="Corbert Medium" panose="00000600000000000000" pitchFamily="50" charset="0"/>
              </a:defRPr>
            </a:lvl3pPr>
            <a:lvl4pPr marL="1602000" indent="-230400" eaLnBrk="1" hangingPunct="1">
              <a:spcBef>
                <a:spcPts val="500"/>
              </a:spcBef>
              <a:buClr>
                <a:schemeClr val="tx2"/>
              </a:buClr>
              <a:buFont typeface="Arial" panose="020B0604020202020204" pitchFamily="34" charset="0"/>
              <a:buChar char="•"/>
              <a:defRPr sz="1800">
                <a:solidFill>
                  <a:schemeClr val="tx2"/>
                </a:solidFill>
                <a:latin typeface="Corbert Medium" panose="00000600000000000000" pitchFamily="50" charset="0"/>
              </a:defRPr>
            </a:lvl4pPr>
            <a:lvl5pPr marL="2059200" indent="-230400" eaLnBrk="1" hangingPunct="1">
              <a:spcBef>
                <a:spcPts val="500"/>
              </a:spcBef>
              <a:buClr>
                <a:schemeClr val="tx2"/>
              </a:buClr>
              <a:buFont typeface="Arial" panose="020B0604020202020204" pitchFamily="34" charset="0"/>
              <a:buChar char="•"/>
              <a:defRPr sz="1800">
                <a:solidFill>
                  <a:schemeClr val="tx2"/>
                </a:solidFill>
                <a:latin typeface="Corbert Medium" panose="00000600000000000000" pitchFamily="50" charset="0"/>
              </a:defRPr>
            </a:lvl5pPr>
            <a:lvl6pPr eaLnBrk="1" hangingPunct="1"/>
            <a:lvl7pPr eaLnBrk="1" hangingPunct="1"/>
            <a:lvl8pPr eaLnBrk="1" hangingPunct="1"/>
            <a:lvl9pPr eaLnBrk="1" hangingPunct="1"/>
          </a:lstStyle>
          <a:p>
            <a:pPr marL="230400" marR="0" lvl="0" indent="-230400" algn="l" defTabSz="914400" rtl="0" eaLnBrk="1" fontAlgn="auto" latinLnBrk="0" hangingPunct="1">
              <a:lnSpc>
                <a:spcPct val="100000"/>
              </a:lnSpc>
              <a:spcBef>
                <a:spcPts val="1000"/>
              </a:spcBef>
              <a:spcAft>
                <a:spcPts val="0"/>
              </a:spcAft>
              <a:buClr>
                <a:srgbClr val="FDFEFD"/>
              </a:buClr>
              <a:buSzTx/>
              <a:buFont typeface="Arial" panose="020B0604020202020204" pitchFamily="34" charset="0"/>
              <a:buChar char="•"/>
              <a:tabLst/>
              <a:defRPr/>
            </a:pPr>
            <a:r>
              <a:rPr kumimoji="0" lang="en-US" sz="3600" b="0" i="0" u="none" strike="noStrike" kern="0" cap="none" spc="0" normalizeH="0" baseline="0" noProof="0" dirty="0">
                <a:ln>
                  <a:noFill/>
                </a:ln>
                <a:effectLst/>
                <a:uLnTx/>
                <a:uFillTx/>
                <a:latin typeface="+mn-lt"/>
                <a:cs typeface="Arial"/>
                <a:sym typeface="Arial"/>
              </a:rPr>
              <a:t>Straw-man design</a:t>
            </a:r>
          </a:p>
          <a:p>
            <a:pPr marL="446088" marR="0" lvl="1" indent="-230188" algn="just" defTabSz="914400" rtl="0" eaLnBrk="1" fontAlgn="auto" latinLnBrk="0" hangingPunct="1">
              <a:lnSpc>
                <a:spcPct val="100000"/>
              </a:lnSpc>
              <a:spcBef>
                <a:spcPts val="500"/>
              </a:spcBef>
              <a:spcAft>
                <a:spcPts val="0"/>
              </a:spcAft>
              <a:buClr>
                <a:srgbClr val="FDFEFD"/>
              </a:buClr>
              <a:buSzTx/>
              <a:buFont typeface="Arial" panose="020B0604020202020204" pitchFamily="34" charset="0"/>
              <a:buChar char="•"/>
              <a:tabLst/>
              <a:defRPr/>
            </a:pPr>
            <a:endParaRPr kumimoji="0" lang="en-US" sz="2400" b="0" i="0" u="none" strike="noStrike" kern="0" cap="none" spc="0" normalizeH="0" baseline="0" noProof="0" dirty="0">
              <a:ln>
                <a:noFill/>
              </a:ln>
              <a:effectLst/>
              <a:uLnTx/>
              <a:uFillTx/>
              <a:latin typeface="+mn-lt"/>
              <a:cs typeface="Arial"/>
              <a:sym typeface="Arial"/>
            </a:endParaRPr>
          </a:p>
          <a:p>
            <a:pPr marL="446088" marR="0" lvl="1" indent="-230188" algn="just" defTabSz="914400" rtl="0" eaLnBrk="1" fontAlgn="auto" latinLnBrk="0" hangingPunct="1">
              <a:lnSpc>
                <a:spcPct val="100000"/>
              </a:lnSpc>
              <a:spcBef>
                <a:spcPts val="500"/>
              </a:spcBef>
              <a:spcAft>
                <a:spcPts val="0"/>
              </a:spcAft>
              <a:buClr>
                <a:srgbClr val="FDFEFD"/>
              </a:buClr>
              <a:buSzTx/>
              <a:buFont typeface="Arial" panose="020B0604020202020204" pitchFamily="34" charset="0"/>
              <a:buChar char="•"/>
              <a:tabLst/>
              <a:defRPr/>
            </a:pPr>
            <a:r>
              <a:rPr kumimoji="0" lang="en-US" sz="2400" b="0" i="0" u="none" strike="noStrike" kern="0" cap="none" spc="0" normalizeH="0" baseline="0" noProof="0" dirty="0">
                <a:ln>
                  <a:noFill/>
                </a:ln>
                <a:effectLst/>
                <a:uLnTx/>
                <a:uFillTx/>
                <a:latin typeface="+mn-lt"/>
                <a:cs typeface="Arial"/>
                <a:sym typeface="Arial"/>
              </a:rPr>
              <a:t>The beam radius of the Alphasat beacon on the earth is ~300m; for this reason, when Alphasat ‘locks’ on the OGS, it will illuminate evenly also ASTRI, which is just 40m far away from the OGS</a:t>
            </a:r>
          </a:p>
          <a:p>
            <a:pPr marL="215900" marR="0" lvl="1" indent="0" algn="just" defTabSz="914400" rtl="0" eaLnBrk="1" fontAlgn="auto" latinLnBrk="0" hangingPunct="1">
              <a:lnSpc>
                <a:spcPct val="100000"/>
              </a:lnSpc>
              <a:spcBef>
                <a:spcPts val="500"/>
              </a:spcBef>
              <a:spcAft>
                <a:spcPts val="0"/>
              </a:spcAft>
              <a:buClr>
                <a:srgbClr val="FDFEFD"/>
              </a:buClr>
              <a:buSzTx/>
              <a:buNone/>
              <a:tabLst/>
              <a:defRPr/>
            </a:pPr>
            <a:endParaRPr kumimoji="0" lang="en-US" sz="2400" b="0" i="0" u="none" strike="noStrike" kern="0" cap="none" spc="0" normalizeH="0" baseline="0" noProof="0" dirty="0">
              <a:ln>
                <a:noFill/>
              </a:ln>
              <a:effectLst/>
              <a:uLnTx/>
              <a:uFillTx/>
              <a:latin typeface="+mn-lt"/>
              <a:cs typeface="Arial"/>
              <a:sym typeface="Arial"/>
            </a:endParaRPr>
          </a:p>
          <a:p>
            <a:pPr marL="446088" marR="0" lvl="1" indent="-230188" algn="just" defTabSz="914400" rtl="0" eaLnBrk="1" fontAlgn="auto" latinLnBrk="0" hangingPunct="1">
              <a:lnSpc>
                <a:spcPct val="100000"/>
              </a:lnSpc>
              <a:spcBef>
                <a:spcPts val="500"/>
              </a:spcBef>
              <a:spcAft>
                <a:spcPts val="0"/>
              </a:spcAft>
              <a:buClr>
                <a:srgbClr val="FDFEFD"/>
              </a:buClr>
              <a:buSzTx/>
              <a:buFont typeface="Arial" panose="020B0604020202020204" pitchFamily="34" charset="0"/>
              <a:buChar char="•"/>
              <a:tabLst/>
              <a:defRPr/>
            </a:pPr>
            <a:r>
              <a:rPr kumimoji="0" lang="en-US" sz="2400" b="0" i="0" u="none" strike="noStrike" kern="0" cap="none" spc="0" normalizeH="0" baseline="0" noProof="0" dirty="0">
                <a:ln>
                  <a:noFill/>
                </a:ln>
                <a:effectLst/>
                <a:uLnTx/>
                <a:uFillTx/>
                <a:latin typeface="+mn-lt"/>
                <a:cs typeface="Arial"/>
                <a:sym typeface="Arial"/>
              </a:rPr>
              <a:t>The ASTRI receiver shall be temporarily replaced by a NIR camera</a:t>
            </a:r>
          </a:p>
          <a:p>
            <a:pPr marL="903288" marR="0" lvl="2" indent="-230188" algn="just" defTabSz="914400" rtl="0" eaLnBrk="1" fontAlgn="auto" latinLnBrk="0" hangingPunct="1">
              <a:lnSpc>
                <a:spcPct val="100000"/>
              </a:lnSpc>
              <a:spcBef>
                <a:spcPts val="500"/>
              </a:spcBef>
              <a:spcAft>
                <a:spcPts val="0"/>
              </a:spcAft>
              <a:buClr>
                <a:srgbClr val="FDFEFD"/>
              </a:buClr>
              <a:buSzTx/>
              <a:buFont typeface="Arial" panose="020B0604020202020204" pitchFamily="34" charset="0"/>
              <a:buChar char="•"/>
              <a:tabLst/>
              <a:defRPr/>
            </a:pPr>
            <a:r>
              <a:rPr kumimoji="0" lang="en-US" sz="1800" b="0" i="0" u="none" strike="noStrike" kern="0" cap="none" spc="0" normalizeH="0" baseline="0" noProof="0" dirty="0">
                <a:ln>
                  <a:noFill/>
                </a:ln>
                <a:effectLst/>
                <a:uLnTx/>
                <a:uFillTx/>
                <a:latin typeface="+mn-lt"/>
                <a:cs typeface="Arial"/>
                <a:sym typeface="Arial"/>
              </a:rPr>
              <a:t>Considering a C-RED 2 camera and adopting the existing ASTRI M1-M2 configuration, we achieve a pixel scale of 1.44”/pixel</a:t>
            </a:r>
          </a:p>
          <a:p>
            <a:pPr marL="903288" marR="0" lvl="2" indent="-230188" algn="just" defTabSz="914400" rtl="0" eaLnBrk="1" fontAlgn="auto" latinLnBrk="0" hangingPunct="1">
              <a:lnSpc>
                <a:spcPct val="100000"/>
              </a:lnSpc>
              <a:spcBef>
                <a:spcPts val="500"/>
              </a:spcBef>
              <a:spcAft>
                <a:spcPts val="0"/>
              </a:spcAft>
              <a:buClr>
                <a:srgbClr val="FDFEFD"/>
              </a:buClr>
              <a:buSzTx/>
              <a:buFont typeface="Arial" panose="020B0604020202020204" pitchFamily="34" charset="0"/>
              <a:buChar char="•"/>
              <a:tabLst/>
              <a:defRPr/>
            </a:pPr>
            <a:r>
              <a:rPr kumimoji="0" lang="en-US" sz="1800" b="0" i="0" u="none" strike="noStrike" kern="0" cap="none" spc="0" normalizeH="0" baseline="0" noProof="0" dirty="0">
                <a:ln>
                  <a:noFill/>
                </a:ln>
                <a:effectLst/>
                <a:uLnTx/>
                <a:uFillTx/>
                <a:latin typeface="+mn-lt"/>
                <a:cs typeface="Arial"/>
                <a:sym typeface="Arial"/>
              </a:rPr>
              <a:t>This is NOT OPTIMAL considering the diffraction limit of the telescope ~ 6 arcsec, thus a </a:t>
            </a:r>
            <a:r>
              <a:rPr kumimoji="0" lang="en-US" sz="1800" b="1" i="0" u="none" strike="noStrike" kern="0" cap="none" spc="0" normalizeH="0" baseline="0" noProof="0" dirty="0">
                <a:ln>
                  <a:noFill/>
                </a:ln>
                <a:effectLst/>
                <a:uLnTx/>
                <a:uFillTx/>
                <a:latin typeface="+mn-lt"/>
                <a:cs typeface="Arial"/>
                <a:sym typeface="Arial"/>
              </a:rPr>
              <a:t>~20x magnifier</a:t>
            </a:r>
            <a:r>
              <a:rPr kumimoji="0" lang="en-US" sz="1800" b="0" i="0" u="none" strike="noStrike" kern="0" cap="none" spc="0" normalizeH="0" baseline="0" noProof="0" dirty="0">
                <a:ln>
                  <a:noFill/>
                </a:ln>
                <a:effectLst/>
                <a:uLnTx/>
                <a:uFillTx/>
                <a:latin typeface="+mn-lt"/>
                <a:cs typeface="Arial"/>
                <a:sym typeface="Arial"/>
              </a:rPr>
              <a:t> is needed to achieve a good </a:t>
            </a:r>
            <a:r>
              <a:rPr kumimoji="0" lang="en-US" sz="1800" b="1" i="0" u="none" strike="noStrike" kern="0" cap="none" spc="0" normalizeH="0" baseline="0" noProof="0" dirty="0">
                <a:ln>
                  <a:noFill/>
                </a:ln>
                <a:effectLst/>
                <a:uLnTx/>
                <a:uFillTx/>
                <a:latin typeface="+mn-lt"/>
                <a:cs typeface="Arial"/>
                <a:sym typeface="Arial"/>
              </a:rPr>
              <a:t>tradeoff between resolution and FoV</a:t>
            </a:r>
          </a:p>
          <a:p>
            <a:pPr marL="903288" marR="0" lvl="2" indent="-230188" algn="just" defTabSz="914400" rtl="0" eaLnBrk="1" fontAlgn="auto" latinLnBrk="0" hangingPunct="1">
              <a:lnSpc>
                <a:spcPct val="100000"/>
              </a:lnSpc>
              <a:spcBef>
                <a:spcPts val="500"/>
              </a:spcBef>
              <a:spcAft>
                <a:spcPts val="0"/>
              </a:spcAft>
              <a:buClr>
                <a:srgbClr val="FDFEFD"/>
              </a:buClr>
              <a:buSzTx/>
              <a:buFont typeface="Arial" panose="020B0604020202020204" pitchFamily="34" charset="0"/>
              <a:buChar char="•"/>
              <a:tabLst/>
              <a:defRPr/>
            </a:pPr>
            <a:r>
              <a:rPr kumimoji="0" lang="en-US" sz="1800" b="0" i="0" u="none" strike="noStrike" kern="0" cap="none" spc="0" normalizeH="0" baseline="0" noProof="0" dirty="0">
                <a:ln>
                  <a:noFill/>
                </a:ln>
                <a:effectLst/>
                <a:uLnTx/>
                <a:uFillTx/>
                <a:latin typeface="+mn-lt"/>
                <a:cs typeface="Arial"/>
                <a:sym typeface="Arial"/>
              </a:rPr>
              <a:t>The optical design shall also include a </a:t>
            </a:r>
            <a:r>
              <a:rPr kumimoji="0" lang="en-US" sz="1800" b="1" i="0" u="none" strike="noStrike" kern="0" cap="none" spc="0" normalizeH="0" baseline="0" noProof="0" dirty="0">
                <a:ln>
                  <a:noFill/>
                </a:ln>
                <a:effectLst/>
                <a:uLnTx/>
                <a:uFillTx/>
                <a:latin typeface="+mn-lt"/>
                <a:cs typeface="Arial"/>
                <a:sym typeface="Arial"/>
              </a:rPr>
              <a:t>narrowband 1064nm filter</a:t>
            </a:r>
            <a:r>
              <a:rPr kumimoji="0" lang="en-US" sz="1800" b="0" i="0" u="none" strike="noStrike" kern="0" cap="none" spc="0" normalizeH="0" baseline="0" noProof="0" dirty="0">
                <a:ln>
                  <a:noFill/>
                </a:ln>
                <a:effectLst/>
                <a:uLnTx/>
                <a:uFillTx/>
                <a:latin typeface="+mn-lt"/>
                <a:cs typeface="Arial"/>
                <a:sym typeface="Arial"/>
              </a:rPr>
              <a:t> to allow daytime operation. This is necessary because </a:t>
            </a:r>
            <a:r>
              <a:rPr kumimoji="0" lang="en-US" sz="1800" b="1" i="0" u="none" strike="noStrike" kern="0" cap="none" spc="0" normalizeH="0" baseline="0" noProof="0" dirty="0">
                <a:ln>
                  <a:noFill/>
                </a:ln>
                <a:effectLst/>
                <a:uLnTx/>
                <a:uFillTx/>
                <a:latin typeface="+mn-lt"/>
                <a:cs typeface="Arial"/>
                <a:sym typeface="Arial"/>
              </a:rPr>
              <a:t>Alphasat cannot operate during daytime</a:t>
            </a:r>
          </a:p>
          <a:p>
            <a:pPr marL="446088" marR="0" lvl="1" indent="-230188" algn="just" defTabSz="914400" rtl="0" eaLnBrk="1" fontAlgn="auto" latinLnBrk="0" hangingPunct="1">
              <a:lnSpc>
                <a:spcPct val="100000"/>
              </a:lnSpc>
              <a:spcBef>
                <a:spcPts val="500"/>
              </a:spcBef>
              <a:spcAft>
                <a:spcPts val="0"/>
              </a:spcAft>
              <a:buClr>
                <a:srgbClr val="FDFEFD"/>
              </a:buClr>
              <a:buSzTx/>
              <a:buFont typeface="Arial" panose="020B0604020202020204" pitchFamily="34" charset="0"/>
              <a:buChar char="•"/>
              <a:tabLst/>
              <a:defRPr/>
            </a:pPr>
            <a:endParaRPr kumimoji="0" lang="en-US" sz="2400" b="0" i="0" u="none" strike="noStrike" kern="0" cap="none" spc="0" normalizeH="0" baseline="0" noProof="0" dirty="0">
              <a:ln>
                <a:noFill/>
              </a:ln>
              <a:solidFill>
                <a:srgbClr val="FDFEFD"/>
              </a:solidFill>
              <a:effectLst/>
              <a:uLnTx/>
              <a:uFillTx/>
              <a:latin typeface="Corbert Medium" panose="00000600000000000000" pitchFamily="50" charset="0"/>
              <a:cs typeface="Arial"/>
              <a:sym typeface="Arial"/>
            </a:endParaRPr>
          </a:p>
        </p:txBody>
      </p:sp>
    </p:spTree>
    <p:extLst>
      <p:ext uri="{BB962C8B-B14F-4D97-AF65-F5344CB8AC3E}">
        <p14:creationId xmlns:p14="http://schemas.microsoft.com/office/powerpoint/2010/main" val="17686192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F6DC1A7C-D81E-1C4A-7531-1710CEC962C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32" y="0"/>
            <a:ext cx="10287000" cy="6858000"/>
          </a:xfrm>
          <a:prstGeom prst="rect">
            <a:avLst/>
          </a:prstGeom>
        </p:spPr>
      </p:pic>
      <p:sp>
        <p:nvSpPr>
          <p:cNvPr id="7" name="CasellaDiTesto 6">
            <a:extLst>
              <a:ext uri="{FF2B5EF4-FFF2-40B4-BE49-F238E27FC236}">
                <a16:creationId xmlns:a16="http://schemas.microsoft.com/office/drawing/2014/main" id="{F8F9EA1C-23B8-B7A8-706B-898B1B24AFB2}"/>
              </a:ext>
            </a:extLst>
          </p:cNvPr>
          <p:cNvSpPr txBox="1"/>
          <p:nvPr/>
        </p:nvSpPr>
        <p:spPr>
          <a:xfrm>
            <a:off x="3048000" y="3246792"/>
            <a:ext cx="6096000" cy="369332"/>
          </a:xfrm>
          <a:prstGeom prst="rect">
            <a:avLst/>
          </a:prstGeom>
          <a:noFill/>
        </p:spPr>
        <p:txBody>
          <a:bodyPr wrap="square">
            <a:spAutoFit/>
          </a:bodyPr>
          <a:lstStyle/>
          <a:p>
            <a:r>
              <a:rPr lang="it-IT" b="0" dirty="0">
                <a:effectLst/>
              </a:rPr>
              <a:t> </a:t>
            </a:r>
            <a:endParaRPr lang="it-IT" dirty="0"/>
          </a:p>
        </p:txBody>
      </p:sp>
      <p:pic>
        <p:nvPicPr>
          <p:cNvPr id="9" name="Immagine 8">
            <a:extLst>
              <a:ext uri="{FF2B5EF4-FFF2-40B4-BE49-F238E27FC236}">
                <a16:creationId xmlns:a16="http://schemas.microsoft.com/office/drawing/2014/main" id="{24AB6AB4-A826-8B38-3204-A42D13BC8922}"/>
              </a:ext>
            </a:extLst>
          </p:cNvPr>
          <p:cNvPicPr>
            <a:picLocks noChangeAspect="1"/>
          </p:cNvPicPr>
          <p:nvPr/>
        </p:nvPicPr>
        <p:blipFill>
          <a:blip r:embed="rId3"/>
          <a:stretch/>
        </p:blipFill>
        <p:spPr>
          <a:xfrm>
            <a:off x="10365241" y="109728"/>
            <a:ext cx="1760912" cy="760666"/>
          </a:xfrm>
          <a:prstGeom prst="rect">
            <a:avLst/>
          </a:prstGeom>
        </p:spPr>
      </p:pic>
      <p:pic>
        <p:nvPicPr>
          <p:cNvPr id="11" name="Immagine 10">
            <a:extLst>
              <a:ext uri="{FF2B5EF4-FFF2-40B4-BE49-F238E27FC236}">
                <a16:creationId xmlns:a16="http://schemas.microsoft.com/office/drawing/2014/main" id="{03F59485-06A7-47D0-92DE-63B3BD8DBC6A}"/>
              </a:ext>
            </a:extLst>
          </p:cNvPr>
          <p:cNvPicPr>
            <a:picLocks noChangeAspect="1"/>
          </p:cNvPicPr>
          <p:nvPr/>
        </p:nvPicPr>
        <p:blipFill>
          <a:blip r:embed="rId4"/>
          <a:stretch/>
        </p:blipFill>
        <p:spPr>
          <a:xfrm>
            <a:off x="10487170" y="1100220"/>
            <a:ext cx="1638983" cy="418910"/>
          </a:xfrm>
          <a:prstGeom prst="rect">
            <a:avLst/>
          </a:prstGeom>
        </p:spPr>
      </p:pic>
      <p:pic>
        <p:nvPicPr>
          <p:cNvPr id="12" name="Immagine 11" descr="ESO logo and and URL in black | ESO Italia">
            <a:extLst>
              <a:ext uri="{FF2B5EF4-FFF2-40B4-BE49-F238E27FC236}">
                <a16:creationId xmlns:a16="http://schemas.microsoft.com/office/drawing/2014/main" id="{1DB000A3-007E-DBA8-F14B-53C8E9785DDE}"/>
              </a:ext>
            </a:extLst>
          </p:cNvPr>
          <p:cNvPicPr>
            <a:picLocks noChangeAspect="1"/>
          </p:cNvPicPr>
          <p:nvPr/>
        </p:nvPicPr>
        <p:blipFill>
          <a:blip r:embed="rId5"/>
          <a:srcRect b="17155"/>
          <a:stretch>
            <a:fillRect/>
          </a:stretch>
        </p:blipFill>
        <p:spPr>
          <a:xfrm>
            <a:off x="11001401" y="2178500"/>
            <a:ext cx="610519" cy="789493"/>
          </a:xfrm>
          <a:prstGeom prst="rect">
            <a:avLst/>
          </a:prstGeom>
        </p:spPr>
      </p:pic>
      <p:pic>
        <p:nvPicPr>
          <p:cNvPr id="13" name="Immagine 12" descr="LOGOTYPE – ESA Brand Centre">
            <a:extLst>
              <a:ext uri="{FF2B5EF4-FFF2-40B4-BE49-F238E27FC236}">
                <a16:creationId xmlns:a16="http://schemas.microsoft.com/office/drawing/2014/main" id="{4AEDDAE3-6A3B-6ACB-2B71-D898CB43353B}"/>
              </a:ext>
            </a:extLst>
          </p:cNvPr>
          <p:cNvPicPr>
            <a:picLocks noChangeAspect="1"/>
          </p:cNvPicPr>
          <p:nvPr/>
        </p:nvPicPr>
        <p:blipFill>
          <a:blip r:embed="rId6"/>
          <a:srcRect b="28484"/>
          <a:stretch>
            <a:fillRect/>
          </a:stretch>
        </p:blipFill>
        <p:spPr>
          <a:xfrm>
            <a:off x="10821401" y="1619713"/>
            <a:ext cx="970520" cy="458204"/>
          </a:xfrm>
          <a:prstGeom prst="rect">
            <a:avLst/>
          </a:prstGeom>
        </p:spPr>
      </p:pic>
    </p:spTree>
    <p:extLst>
      <p:ext uri="{BB962C8B-B14F-4D97-AF65-F5344CB8AC3E}">
        <p14:creationId xmlns:p14="http://schemas.microsoft.com/office/powerpoint/2010/main" val="32910063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Content Placeholder 8" descr="Content Placeholder 8"/>
          <p:cNvPicPr>
            <a:picLocks noChangeAspect="1"/>
          </p:cNvPicPr>
          <p:nvPr/>
        </p:nvPicPr>
        <p:blipFill>
          <a:blip r:embed="rId2"/>
          <a:srcRect l="1248" r="1325" b="10396"/>
          <a:stretch>
            <a:fillRect/>
          </a:stretch>
        </p:blipFill>
        <p:spPr>
          <a:xfrm>
            <a:off x="10142964" y="270368"/>
            <a:ext cx="1653501" cy="699557"/>
          </a:xfrm>
          <a:prstGeom prst="rect">
            <a:avLst/>
          </a:prstGeom>
          <a:ln w="12700">
            <a:miter lim="400000"/>
          </a:ln>
        </p:spPr>
      </p:pic>
      <p:sp>
        <p:nvSpPr>
          <p:cNvPr id="57" name="Straight Connector 5"/>
          <p:cNvSpPr/>
          <p:nvPr/>
        </p:nvSpPr>
        <p:spPr>
          <a:xfrm>
            <a:off x="467465" y="994639"/>
            <a:ext cx="11329079" cy="1"/>
          </a:xfrm>
          <a:prstGeom prst="line">
            <a:avLst/>
          </a:prstGeom>
          <a:ln w="76200">
            <a:solidFill>
              <a:srgbClr val="00204E"/>
            </a:solidFill>
          </a:ln>
          <a:effectLst>
            <a:outerShdw blurRad="76200" dist="38100" dir="5400000" rotWithShape="0">
              <a:srgbClr val="000000">
                <a:alpha val="35000"/>
              </a:srgbClr>
            </a:outerShdw>
          </a:effectLst>
        </p:spPr>
        <p:txBody>
          <a:bodyPr tIns="45720" bIns="45720"/>
          <a:lstStyle/>
          <a:p>
            <a:endParaRPr sz="900"/>
          </a:p>
        </p:txBody>
      </p:sp>
      <p:sp>
        <p:nvSpPr>
          <p:cNvPr id="59" name="Title 1"/>
          <p:cNvSpPr txBox="1">
            <a:spLocks noGrp="1"/>
          </p:cNvSpPr>
          <p:nvPr>
            <p:ph type="body" idx="22"/>
          </p:nvPr>
        </p:nvSpPr>
        <p:spPr>
          <a:xfrm>
            <a:off x="459035" y="217489"/>
            <a:ext cx="8964945" cy="720000"/>
          </a:xfrm>
          <a:prstGeom prst="rect">
            <a:avLst/>
          </a:prstGeom>
        </p:spPr>
        <p:txBody>
          <a:bodyPr>
            <a:normAutofit/>
          </a:bodyPr>
          <a:lstStyle/>
          <a:p>
            <a:r>
              <a:rPr lang="it-IT" b="0" dirty="0"/>
              <a:t>ASTRI Mini-Array telescopes</a:t>
            </a:r>
          </a:p>
        </p:txBody>
      </p:sp>
      <p:sp>
        <p:nvSpPr>
          <p:cNvPr id="32" name="TextBox 31">
            <a:extLst>
              <a:ext uri="{FF2B5EF4-FFF2-40B4-BE49-F238E27FC236}">
                <a16:creationId xmlns:a16="http://schemas.microsoft.com/office/drawing/2014/main" id="{EBDD6CC8-5515-4812-BEED-2FA77EB7CF31}"/>
              </a:ext>
            </a:extLst>
          </p:cNvPr>
          <p:cNvSpPr txBox="1"/>
          <p:nvPr/>
        </p:nvSpPr>
        <p:spPr>
          <a:xfrm>
            <a:off x="3774331" y="2135731"/>
            <a:ext cx="4643338" cy="3416320"/>
          </a:xfrm>
          <a:prstGeom prst="rect">
            <a:avLst/>
          </a:prstGeom>
          <a:noFill/>
          <a:ln>
            <a:noFill/>
          </a:ln>
        </p:spPr>
        <p:txBody>
          <a:bodyPr wrap="square" rtlCol="0">
            <a:spAutoFit/>
          </a:bodyPr>
          <a:lstStyle/>
          <a:p>
            <a:pPr marL="228600" indent="-228600">
              <a:buFont typeface="Arial" panose="020B0604020202020204" pitchFamily="34" charset="0"/>
              <a:buChar char="•"/>
            </a:pPr>
            <a:r>
              <a:rPr lang="en-US" sz="2000" dirty="0">
                <a:latin typeface="Fira Sans"/>
              </a:rPr>
              <a:t>Alt-azimuthal mount</a:t>
            </a:r>
          </a:p>
          <a:p>
            <a:pPr marL="228600" indent="-228600">
              <a:buFont typeface="Arial" panose="020B0604020202020204" pitchFamily="34" charset="0"/>
              <a:buChar char="•"/>
            </a:pPr>
            <a:r>
              <a:rPr lang="en-US" sz="2000" dirty="0">
                <a:latin typeface="Fira Sans"/>
              </a:rPr>
              <a:t>Total weight: 17.5 tons </a:t>
            </a:r>
          </a:p>
          <a:p>
            <a:pPr marL="228600" indent="-228600">
              <a:buFont typeface="Arial" panose="020B0604020202020204" pitchFamily="34" charset="0"/>
              <a:buChar char="•"/>
            </a:pPr>
            <a:r>
              <a:rPr lang="en-US" sz="2000" dirty="0">
                <a:latin typeface="Fira Sans"/>
              </a:rPr>
              <a:t>Dimensions: 8.6 m pointing at zenith, 7.5 m pointing at the horizon </a:t>
            </a:r>
          </a:p>
          <a:p>
            <a:pPr marL="228600" indent="-228600">
              <a:buFont typeface="Arial" panose="020B0604020202020204" pitchFamily="34" charset="0"/>
              <a:buChar char="•"/>
            </a:pPr>
            <a:r>
              <a:rPr lang="en-US" sz="2000" b="1" dirty="0">
                <a:solidFill>
                  <a:srgbClr val="00B0F0"/>
                </a:solidFill>
                <a:latin typeface="Fira Sans"/>
              </a:rPr>
              <a:t>Modified Schwarzschild-</a:t>
            </a:r>
            <a:r>
              <a:rPr lang="en-US" sz="2000" b="1" dirty="0" err="1">
                <a:solidFill>
                  <a:srgbClr val="00B0F0"/>
                </a:solidFill>
                <a:latin typeface="Fira Sans"/>
              </a:rPr>
              <a:t>Couder</a:t>
            </a:r>
            <a:r>
              <a:rPr lang="en-US" sz="2000" b="1" dirty="0">
                <a:solidFill>
                  <a:srgbClr val="00B0F0"/>
                </a:solidFill>
                <a:latin typeface="Fira Sans"/>
              </a:rPr>
              <a:t> configuration</a:t>
            </a:r>
          </a:p>
          <a:p>
            <a:pPr marL="228600" indent="-228600">
              <a:buFont typeface="Arial" panose="020B0604020202020204" pitchFamily="34" charset="0"/>
              <a:buChar char="•"/>
            </a:pPr>
            <a:r>
              <a:rPr lang="en-US" sz="2000" dirty="0">
                <a:latin typeface="Fira Sans"/>
              </a:rPr>
              <a:t>Primary Mirror: 4.3 m (18 segments)</a:t>
            </a:r>
          </a:p>
          <a:p>
            <a:pPr marL="228600" indent="-228600">
              <a:buFont typeface="Arial" panose="020B0604020202020204" pitchFamily="34" charset="0"/>
              <a:buChar char="•"/>
            </a:pPr>
            <a:r>
              <a:rPr lang="en-US" sz="2000" dirty="0">
                <a:latin typeface="Fira Sans"/>
              </a:rPr>
              <a:t>Secondary Mirror: 1.8 m (monolithic)</a:t>
            </a:r>
          </a:p>
          <a:p>
            <a:pPr marL="228600" indent="-228600">
              <a:buFont typeface="Arial" panose="020B0604020202020204" pitchFamily="34" charset="0"/>
              <a:buChar char="•"/>
            </a:pPr>
            <a:r>
              <a:rPr lang="en-US" sz="2000" dirty="0">
                <a:latin typeface="Fira Sans"/>
              </a:rPr>
              <a:t>Average effective area &gt; 5.0 m</a:t>
            </a:r>
            <a:r>
              <a:rPr lang="en-US" sz="2000" baseline="30000" dirty="0">
                <a:latin typeface="Fira Sans"/>
              </a:rPr>
              <a:t>2</a:t>
            </a:r>
          </a:p>
          <a:p>
            <a:pPr marL="228600" indent="-228600">
              <a:buFont typeface="Arial" panose="020B0604020202020204" pitchFamily="34" charset="0"/>
              <a:buChar char="•"/>
            </a:pPr>
            <a:r>
              <a:rPr lang="en-US" sz="2000" b="1" dirty="0">
                <a:solidFill>
                  <a:srgbClr val="002060"/>
                </a:solidFill>
                <a:latin typeface="Fira Sans"/>
              </a:rPr>
              <a:t>F-number: 0.5</a:t>
            </a:r>
          </a:p>
          <a:p>
            <a:endParaRPr lang="en-US" sz="1600" dirty="0">
              <a:latin typeface="Fira Sans"/>
            </a:endParaRPr>
          </a:p>
        </p:txBody>
      </p:sp>
      <p:pic>
        <p:nvPicPr>
          <p:cNvPr id="2" name="Picture 1">
            <a:extLst>
              <a:ext uri="{FF2B5EF4-FFF2-40B4-BE49-F238E27FC236}">
                <a16:creationId xmlns:a16="http://schemas.microsoft.com/office/drawing/2014/main" id="{02995074-E9BD-AAB4-C070-06BD3D1C78B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636" y="1733387"/>
            <a:ext cx="4086562" cy="4463937"/>
          </a:xfrm>
          <a:prstGeom prst="rect">
            <a:avLst/>
          </a:prstGeom>
        </p:spPr>
      </p:pic>
      <p:grpSp>
        <p:nvGrpSpPr>
          <p:cNvPr id="5" name="Group 4">
            <a:extLst>
              <a:ext uri="{FF2B5EF4-FFF2-40B4-BE49-F238E27FC236}">
                <a16:creationId xmlns:a16="http://schemas.microsoft.com/office/drawing/2014/main" id="{3D0AB894-B1D2-EBC3-916C-EAF807860398}"/>
              </a:ext>
            </a:extLst>
          </p:cNvPr>
          <p:cNvGrpSpPr/>
          <p:nvPr/>
        </p:nvGrpSpPr>
        <p:grpSpPr>
          <a:xfrm>
            <a:off x="8552951" y="1569428"/>
            <a:ext cx="3493556" cy="4830990"/>
            <a:chOff x="16736491" y="2224784"/>
            <a:chExt cx="6987112" cy="9661980"/>
          </a:xfrm>
        </p:grpSpPr>
        <p:pic>
          <p:nvPicPr>
            <p:cNvPr id="6" name="Picture 5" descr="A large telescope with stars in the sky&#10;&#10;AI-generated content may be incorrect.">
              <a:extLst>
                <a:ext uri="{FF2B5EF4-FFF2-40B4-BE49-F238E27FC236}">
                  <a16:creationId xmlns:a16="http://schemas.microsoft.com/office/drawing/2014/main" id="{6AAAA572-C8CF-68E5-6DB3-20D886F8322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736491" y="2224784"/>
              <a:ext cx="6801394" cy="9661980"/>
            </a:xfrm>
            <a:prstGeom prst="rect">
              <a:avLst/>
            </a:prstGeom>
          </p:spPr>
        </p:pic>
        <p:sp>
          <p:nvSpPr>
            <p:cNvPr id="7" name="TextBox 6">
              <a:extLst>
                <a:ext uri="{FF2B5EF4-FFF2-40B4-BE49-F238E27FC236}">
                  <a16:creationId xmlns:a16="http://schemas.microsoft.com/office/drawing/2014/main" id="{6C5587F2-0896-F49B-9878-EB97CC806CD4}"/>
                </a:ext>
              </a:extLst>
            </p:cNvPr>
            <p:cNvSpPr txBox="1"/>
            <p:nvPr/>
          </p:nvSpPr>
          <p:spPr>
            <a:xfrm>
              <a:off x="20031497" y="11152664"/>
              <a:ext cx="3692106" cy="677108"/>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t">
              <a:spAutoFit/>
            </a:bodyPr>
            <a:lstStyle/>
            <a:p>
              <a:pPr algn="ctr" hangingPunct="0"/>
              <a:r>
                <a:rPr lang="en-GB" sz="1600" dirty="0">
                  <a:solidFill>
                    <a:schemeClr val="bg1"/>
                  </a:solidFill>
                  <a:latin typeface="+mj-lt"/>
                  <a:ea typeface="+mj-ea"/>
                  <a:cs typeface="+mj-cs"/>
                  <a:sym typeface="Calibri"/>
                </a:rPr>
                <a:t>Daniel Lopez/IAC</a:t>
              </a:r>
            </a:p>
          </p:txBody>
        </p:sp>
      </p:grpSp>
      <p:sp>
        <p:nvSpPr>
          <p:cNvPr id="9" name="TextBox 8">
            <a:extLst>
              <a:ext uri="{FF2B5EF4-FFF2-40B4-BE49-F238E27FC236}">
                <a16:creationId xmlns:a16="http://schemas.microsoft.com/office/drawing/2014/main" id="{BB99E6CE-2DEA-CF37-9762-9853BAB4D9C0}"/>
              </a:ext>
            </a:extLst>
          </p:cNvPr>
          <p:cNvSpPr txBox="1"/>
          <p:nvPr/>
        </p:nvSpPr>
        <p:spPr>
          <a:xfrm>
            <a:off x="459035" y="1133222"/>
            <a:ext cx="8521680"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900" b="1" dirty="0">
                <a:solidFill>
                  <a:srgbClr val="C00000"/>
                </a:solidFill>
                <a:latin typeface="Fira Sans"/>
              </a:rPr>
              <a:t>Contribution to opto-mechanics design and production from several companies:</a:t>
            </a:r>
          </a:p>
          <a:p>
            <a:r>
              <a:rPr lang="en-US" sz="900" b="1" dirty="0">
                <a:solidFill>
                  <a:srgbClr val="C00000"/>
                </a:solidFill>
                <a:latin typeface="Fira Sans"/>
              </a:rPr>
              <a:t>DAL BEN </a:t>
            </a:r>
            <a:r>
              <a:rPr lang="en-US" sz="900" b="1" dirty="0" err="1">
                <a:solidFill>
                  <a:srgbClr val="C00000"/>
                </a:solidFill>
                <a:latin typeface="Fira Sans"/>
              </a:rPr>
              <a:t>SpA</a:t>
            </a:r>
            <a:r>
              <a:rPr lang="en-US" sz="900" b="1" dirty="0">
                <a:solidFill>
                  <a:srgbClr val="C00000"/>
                </a:solidFill>
                <a:latin typeface="Fira Sans"/>
              </a:rPr>
              <a:t>, EIE Group </a:t>
            </a:r>
            <a:r>
              <a:rPr lang="en-US" sz="900" b="1" dirty="0" err="1">
                <a:solidFill>
                  <a:srgbClr val="C00000"/>
                </a:solidFill>
                <a:latin typeface="Fira Sans"/>
              </a:rPr>
              <a:t>Srl</a:t>
            </a:r>
            <a:r>
              <a:rPr lang="en-US" sz="900" b="1" dirty="0">
                <a:solidFill>
                  <a:srgbClr val="C00000"/>
                </a:solidFill>
                <a:latin typeface="Fira Sans"/>
              </a:rPr>
              <a:t>, Media Lario </a:t>
            </a:r>
            <a:r>
              <a:rPr lang="en-US" sz="900" b="1" dirty="0" err="1">
                <a:solidFill>
                  <a:srgbClr val="C00000"/>
                </a:solidFill>
                <a:latin typeface="Fira Sans"/>
              </a:rPr>
              <a:t>Srl</a:t>
            </a:r>
            <a:r>
              <a:rPr lang="en-US" sz="900" b="1" dirty="0">
                <a:solidFill>
                  <a:srgbClr val="C00000"/>
                </a:solidFill>
                <a:latin typeface="Fira Sans"/>
              </a:rPr>
              <a:t>, </a:t>
            </a:r>
            <a:r>
              <a:rPr lang="en-US" sz="900" b="1" dirty="0" err="1">
                <a:solidFill>
                  <a:srgbClr val="C00000"/>
                </a:solidFill>
                <a:latin typeface="Fira Sans"/>
              </a:rPr>
              <a:t>Flabeg</a:t>
            </a:r>
            <a:r>
              <a:rPr lang="en-US" sz="900" b="1" dirty="0">
                <a:solidFill>
                  <a:srgbClr val="C00000"/>
                </a:solidFill>
                <a:latin typeface="Fira Sans"/>
              </a:rPr>
              <a:t>, </a:t>
            </a:r>
            <a:r>
              <a:rPr lang="en-US" sz="900" b="1" dirty="0" err="1">
                <a:solidFill>
                  <a:srgbClr val="C00000"/>
                </a:solidFill>
                <a:latin typeface="Fira Sans"/>
              </a:rPr>
              <a:t>Vetrolamp</a:t>
            </a:r>
            <a:r>
              <a:rPr lang="en-US" sz="900" b="1" dirty="0">
                <a:solidFill>
                  <a:srgbClr val="C00000"/>
                </a:solidFill>
                <a:latin typeface="Fira Sans"/>
              </a:rPr>
              <a:t>, </a:t>
            </a:r>
            <a:r>
              <a:rPr lang="en-US" sz="900" b="1" dirty="0" err="1">
                <a:solidFill>
                  <a:srgbClr val="C00000"/>
                </a:solidFill>
                <a:latin typeface="Fira Sans"/>
              </a:rPr>
              <a:t>Cilas</a:t>
            </a:r>
            <a:r>
              <a:rPr lang="en-US" sz="900" b="1" dirty="0">
                <a:solidFill>
                  <a:srgbClr val="C00000"/>
                </a:solidFill>
                <a:latin typeface="Fira Sans"/>
              </a:rPr>
              <a:t>, ZAOT</a:t>
            </a:r>
          </a:p>
        </p:txBody>
      </p:sp>
      <p:sp>
        <p:nvSpPr>
          <p:cNvPr id="10" name="Text Placeholder 2">
            <a:extLst>
              <a:ext uri="{FF2B5EF4-FFF2-40B4-BE49-F238E27FC236}">
                <a16:creationId xmlns:a16="http://schemas.microsoft.com/office/drawing/2014/main" id="{4791E6B8-D211-F958-517E-5CA5E6FAE759}"/>
              </a:ext>
            </a:extLst>
          </p:cNvPr>
          <p:cNvSpPr>
            <a:spLocks noGrp="1"/>
          </p:cNvSpPr>
          <p:nvPr>
            <p:ph type="body" sz="quarter" idx="21"/>
          </p:nvPr>
        </p:nvSpPr>
        <p:spPr>
          <a:xfrm>
            <a:off x="2234242" y="6510732"/>
            <a:ext cx="6901132" cy="259558"/>
          </a:xfrm>
        </p:spPr>
        <p:txBody>
          <a:bodyPr/>
          <a:lstStyle/>
          <a:p>
            <a:r>
              <a:rPr lang="en-US" dirty="0"/>
              <a:t>G. Tosti - From nine to forty: the SST telescopes and gamma-ray science with ASTRI and CTAO-2026</a:t>
            </a:r>
          </a:p>
        </p:txBody>
      </p:sp>
      <p:sp>
        <p:nvSpPr>
          <p:cNvPr id="11" name="Slide Number Placeholder 10">
            <a:extLst>
              <a:ext uri="{FF2B5EF4-FFF2-40B4-BE49-F238E27FC236}">
                <a16:creationId xmlns:a16="http://schemas.microsoft.com/office/drawing/2014/main" id="{F2CADB2E-9EA0-667B-F71D-1B67FC6EB051}"/>
              </a:ext>
            </a:extLst>
          </p:cNvPr>
          <p:cNvSpPr>
            <a:spLocks noGrp="1"/>
          </p:cNvSpPr>
          <p:nvPr>
            <p:ph type="sldNum" sz="quarter" idx="2"/>
          </p:nvPr>
        </p:nvSpPr>
        <p:spPr/>
        <p:txBody>
          <a:bodyPr/>
          <a:lstStyle/>
          <a:p>
            <a:fld id="{86CB4B4D-7CA3-9044-876B-883B54F8677D}" type="slidenum">
              <a:rPr lang="en-US" smtClean="0"/>
              <a:t>23</a:t>
            </a:fld>
            <a:endParaRPr lang="en-US"/>
          </a:p>
        </p:txBody>
      </p:sp>
      <p:sp>
        <p:nvSpPr>
          <p:cNvPr id="3" name="TextBox 2">
            <a:extLst>
              <a:ext uri="{FF2B5EF4-FFF2-40B4-BE49-F238E27FC236}">
                <a16:creationId xmlns:a16="http://schemas.microsoft.com/office/drawing/2014/main" id="{8EB0E0A9-9FC0-CFF0-7751-9E605347E2BB}"/>
              </a:ext>
            </a:extLst>
          </p:cNvPr>
          <p:cNvSpPr txBox="1"/>
          <p:nvPr/>
        </p:nvSpPr>
        <p:spPr>
          <a:xfrm>
            <a:off x="2765178" y="1720232"/>
            <a:ext cx="1010854" cy="184666"/>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20" tIns="45720" rIns="45720" bIns="45720" numCol="1" spcCol="38100" rtlCol="0" anchor="t">
            <a:spAutoFit/>
          </a:bodyPr>
          <a:lstStyle/>
          <a:p>
            <a:pPr hangingPunct="0"/>
            <a:r>
              <a:rPr lang="en-US" sz="600" dirty="0"/>
              <a:t>Pointing Monitoring Camera</a:t>
            </a:r>
            <a:endParaRPr lang="en-US" sz="600" dirty="0">
              <a:solidFill>
                <a:srgbClr val="000000"/>
              </a:solidFill>
              <a:latin typeface="+mj-lt"/>
              <a:ea typeface="+mj-ea"/>
              <a:cs typeface="+mj-cs"/>
              <a:sym typeface="Calibri"/>
            </a:endParaRPr>
          </a:p>
        </p:txBody>
      </p:sp>
      <p:cxnSp>
        <p:nvCxnSpPr>
          <p:cNvPr id="8" name="Straight Arrow Connector 7">
            <a:extLst>
              <a:ext uri="{FF2B5EF4-FFF2-40B4-BE49-F238E27FC236}">
                <a16:creationId xmlns:a16="http://schemas.microsoft.com/office/drawing/2014/main" id="{7CFB2955-88F8-8718-3290-4B4BB57590EB}"/>
              </a:ext>
            </a:extLst>
          </p:cNvPr>
          <p:cNvCxnSpPr/>
          <p:nvPr/>
        </p:nvCxnSpPr>
        <p:spPr>
          <a:xfrm flipH="1">
            <a:off x="2587925" y="1799840"/>
            <a:ext cx="188464" cy="15835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638165125"/>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32">
                                            <p:txEl>
                                              <p:pRg st="7" end="7"/>
                                            </p:txEl>
                                          </p:spTgt>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62"/>
        <p:cNvGrpSpPr/>
        <p:nvPr/>
      </p:nvGrpSpPr>
      <p:grpSpPr>
        <a:xfrm>
          <a:off x="0" y="0"/>
          <a:ext cx="0" cy="0"/>
          <a:chOff x="0" y="0"/>
          <a:chExt cx="0" cy="0"/>
        </a:xfrm>
      </p:grpSpPr>
      <p:sp>
        <p:nvSpPr>
          <p:cNvPr id="363" name="Google Shape;363;p54"/>
          <p:cNvSpPr/>
          <p:nvPr/>
        </p:nvSpPr>
        <p:spPr>
          <a:xfrm>
            <a:off x="52189" y="4226158"/>
            <a:ext cx="6931050" cy="2434163"/>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45713" tIns="45713" rIns="45713" bIns="45713" anchor="ctr" anchorCtr="0">
            <a:noAutofit/>
          </a:bodyPr>
          <a:lstStyle/>
          <a:p>
            <a:pPr algn="ctr"/>
            <a:endParaRPr sz="900">
              <a:latin typeface="Calibri"/>
              <a:ea typeface="Calibri"/>
              <a:cs typeface="Calibri"/>
              <a:sym typeface="Calibri"/>
            </a:endParaRPr>
          </a:p>
        </p:txBody>
      </p:sp>
      <p:sp>
        <p:nvSpPr>
          <p:cNvPr id="364" name="Google Shape;364;p54"/>
          <p:cNvSpPr txBox="1">
            <a:spLocks noGrp="1"/>
          </p:cNvSpPr>
          <p:nvPr>
            <p:ph type="title"/>
          </p:nvPr>
        </p:nvSpPr>
        <p:spPr>
          <a:xfrm>
            <a:off x="609600" y="274638"/>
            <a:ext cx="10972800" cy="720000"/>
          </a:xfrm>
          <a:prstGeom prst="rect">
            <a:avLst/>
          </a:prstGeom>
          <a:noFill/>
          <a:ln>
            <a:noFill/>
          </a:ln>
        </p:spPr>
        <p:txBody>
          <a:bodyPr spcFirstLastPara="1" vert="horz" wrap="square" lIns="91425" tIns="45700" rIns="91425" bIns="45700" rtlCol="0" anchor="ctr" anchorCtr="0">
            <a:normAutofit/>
          </a:bodyPr>
          <a:lstStyle/>
          <a:p>
            <a:pPr>
              <a:lnSpc>
                <a:spcPct val="100000"/>
              </a:lnSpc>
              <a:spcBef>
                <a:spcPts val="0"/>
              </a:spcBef>
              <a:buClr>
                <a:srgbClr val="00204E"/>
              </a:buClr>
              <a:buSzPts val="6400"/>
            </a:pPr>
            <a:r>
              <a:rPr lang="en-US" sz="3200" b="1">
                <a:solidFill>
                  <a:srgbClr val="00204E"/>
                </a:solidFill>
                <a:latin typeface="Fira Sans"/>
                <a:ea typeface="Fira Sans"/>
                <a:cs typeface="Fira Sans"/>
                <a:sym typeface="Fira Sans"/>
              </a:rPr>
              <a:t>ASTRI Telescopes</a:t>
            </a:r>
            <a:endParaRPr sz="3200" b="1">
              <a:solidFill>
                <a:srgbClr val="00204E"/>
              </a:solidFill>
              <a:latin typeface="Fira Sans"/>
              <a:ea typeface="Fira Sans"/>
              <a:cs typeface="Fira Sans"/>
              <a:sym typeface="Fira Sans"/>
            </a:endParaRPr>
          </a:p>
        </p:txBody>
      </p:sp>
      <p:sp>
        <p:nvSpPr>
          <p:cNvPr id="365" name="Google Shape;365;p54"/>
          <p:cNvSpPr txBox="1">
            <a:spLocks noGrp="1"/>
          </p:cNvSpPr>
          <p:nvPr>
            <p:ph type="sldNum" idx="12"/>
          </p:nvPr>
        </p:nvSpPr>
        <p:spPr>
          <a:xfrm>
            <a:off x="8737600" y="6356351"/>
            <a:ext cx="2844900" cy="365100"/>
          </a:xfrm>
          <a:prstGeom prst="rect">
            <a:avLst/>
          </a:prstGeom>
          <a:noFill/>
          <a:ln>
            <a:noFill/>
          </a:ln>
        </p:spPr>
        <p:txBody>
          <a:bodyPr spcFirstLastPara="1" vert="horz" wrap="square" lIns="91425" tIns="45700" rIns="91425" bIns="45700" rtlCol="0" anchor="ctr" anchorCtr="0">
            <a:noAutofit/>
          </a:bodyPr>
          <a:lstStyle/>
          <a:p>
            <a:pPr>
              <a:buClr>
                <a:srgbClr val="000000"/>
              </a:buClr>
              <a:buSzPts val="2400"/>
            </a:pPr>
            <a:fld id="{00000000-1234-1234-1234-123412341234}" type="slidenum">
              <a:rPr lang="en-US"/>
              <a:pPr>
                <a:buClr>
                  <a:srgbClr val="000000"/>
                </a:buClr>
                <a:buSzPts val="2400"/>
              </a:pPr>
              <a:t>24</a:t>
            </a:fld>
            <a:endParaRPr/>
          </a:p>
        </p:txBody>
      </p:sp>
      <p:sp>
        <p:nvSpPr>
          <p:cNvPr id="366" name="Google Shape;366;p54"/>
          <p:cNvSpPr txBox="1">
            <a:spLocks noGrp="1"/>
          </p:cNvSpPr>
          <p:nvPr>
            <p:ph type="body" idx="1"/>
          </p:nvPr>
        </p:nvSpPr>
        <p:spPr>
          <a:xfrm>
            <a:off x="190500" y="1096775"/>
            <a:ext cx="6657150" cy="3393300"/>
          </a:xfrm>
          <a:prstGeom prst="rect">
            <a:avLst/>
          </a:prstGeom>
          <a:noFill/>
          <a:ln>
            <a:noFill/>
          </a:ln>
        </p:spPr>
        <p:txBody>
          <a:bodyPr spcFirstLastPara="1" vert="horz" wrap="square" lIns="91425" tIns="45700" rIns="91425" bIns="45700" rtlCol="0" anchor="ctr" anchorCtr="0">
            <a:noAutofit/>
          </a:bodyPr>
          <a:lstStyle/>
          <a:p>
            <a:pPr marL="0" indent="0" algn="just">
              <a:lnSpc>
                <a:spcPct val="100000"/>
              </a:lnSpc>
              <a:spcBef>
                <a:spcPts val="0"/>
              </a:spcBef>
              <a:buNone/>
            </a:pPr>
            <a:endParaRPr sz="1750">
              <a:solidFill>
                <a:srgbClr val="00204E"/>
              </a:solidFill>
              <a:latin typeface="Fira Sans"/>
              <a:ea typeface="Fira Sans"/>
              <a:cs typeface="Fira Sans"/>
              <a:sym typeface="Fira Sans"/>
            </a:endParaRPr>
          </a:p>
          <a:p>
            <a:pPr marL="0" indent="0" algn="just">
              <a:lnSpc>
                <a:spcPct val="100000"/>
              </a:lnSpc>
              <a:spcBef>
                <a:spcPts val="0"/>
              </a:spcBef>
              <a:buNone/>
            </a:pPr>
            <a:r>
              <a:rPr lang="en-US" sz="1750">
                <a:solidFill>
                  <a:srgbClr val="00204E"/>
                </a:solidFill>
                <a:latin typeface="Fira Sans"/>
                <a:ea typeface="Fira Sans"/>
                <a:cs typeface="Fira Sans"/>
                <a:sym typeface="Fira Sans"/>
              </a:rPr>
              <a:t>The current ASTRI telescopes are an evolution of the ASTRI-Horn prototype telescope</a:t>
            </a:r>
            <a:endParaRPr sz="1750">
              <a:solidFill>
                <a:srgbClr val="00204E"/>
              </a:solidFill>
              <a:latin typeface="Fira Sans"/>
              <a:ea typeface="Fira Sans"/>
              <a:cs typeface="Fira Sans"/>
              <a:sym typeface="Fira Sans"/>
            </a:endParaRPr>
          </a:p>
          <a:p>
            <a:pPr marL="0" indent="0" algn="just">
              <a:lnSpc>
                <a:spcPct val="100000"/>
              </a:lnSpc>
              <a:spcBef>
                <a:spcPts val="0"/>
              </a:spcBef>
              <a:buNone/>
            </a:pPr>
            <a:endParaRPr sz="1750">
              <a:solidFill>
                <a:srgbClr val="00204E"/>
              </a:solidFill>
              <a:latin typeface="Fira Sans"/>
              <a:ea typeface="Fira Sans"/>
              <a:cs typeface="Fira Sans"/>
              <a:sym typeface="Fira Sans"/>
            </a:endParaRPr>
          </a:p>
          <a:p>
            <a:pPr marL="0" indent="0" algn="just">
              <a:lnSpc>
                <a:spcPct val="100000"/>
              </a:lnSpc>
              <a:spcBef>
                <a:spcPts val="0"/>
              </a:spcBef>
              <a:buNone/>
            </a:pPr>
            <a:r>
              <a:rPr lang="en-US" sz="1750">
                <a:solidFill>
                  <a:srgbClr val="00204E"/>
                </a:solidFill>
                <a:latin typeface="Fira Sans"/>
                <a:ea typeface="Fira Sans"/>
                <a:cs typeface="Fira Sans"/>
                <a:sym typeface="Fira Sans"/>
              </a:rPr>
              <a:t>The electromechanical structure was optimized in terms of mass, functionality and maintainability (mass has been reduced by 30% ).</a:t>
            </a:r>
            <a:endParaRPr sz="1750">
              <a:solidFill>
                <a:srgbClr val="00204E"/>
              </a:solidFill>
              <a:latin typeface="Fira Sans"/>
              <a:ea typeface="Fira Sans"/>
              <a:cs typeface="Fira Sans"/>
              <a:sym typeface="Fira Sans"/>
            </a:endParaRPr>
          </a:p>
          <a:p>
            <a:pPr marL="0" indent="0" algn="just">
              <a:lnSpc>
                <a:spcPct val="100000"/>
              </a:lnSpc>
              <a:spcBef>
                <a:spcPts val="0"/>
              </a:spcBef>
              <a:buNone/>
            </a:pPr>
            <a:endParaRPr sz="1750">
              <a:solidFill>
                <a:srgbClr val="00204E"/>
              </a:solidFill>
              <a:latin typeface="Fira Sans"/>
              <a:ea typeface="Fira Sans"/>
              <a:cs typeface="Fira Sans"/>
              <a:sym typeface="Fira Sans"/>
            </a:endParaRPr>
          </a:p>
          <a:p>
            <a:pPr marL="0" indent="0" algn="just">
              <a:lnSpc>
                <a:spcPct val="100000"/>
              </a:lnSpc>
              <a:spcBef>
                <a:spcPts val="0"/>
              </a:spcBef>
              <a:buNone/>
            </a:pPr>
            <a:r>
              <a:rPr lang="en-US" sz="1750" b="1">
                <a:solidFill>
                  <a:srgbClr val="00204E"/>
                </a:solidFill>
                <a:latin typeface="Fira Sans"/>
                <a:ea typeface="Fira Sans"/>
                <a:cs typeface="Fira Sans"/>
                <a:sym typeface="Fira Sans"/>
              </a:rPr>
              <a:t>Dual-mirror optical layout</a:t>
            </a:r>
            <a:r>
              <a:rPr lang="en-US" sz="1750">
                <a:solidFill>
                  <a:srgbClr val="00204E"/>
                </a:solidFill>
                <a:latin typeface="Fira Sans"/>
                <a:ea typeface="Fira Sans"/>
                <a:cs typeface="Fira Sans"/>
                <a:sym typeface="Fira Sans"/>
              </a:rPr>
              <a:t> (Schwarzschild-Couder) </a:t>
            </a:r>
            <a:endParaRPr sz="1750">
              <a:solidFill>
                <a:srgbClr val="00204E"/>
              </a:solidFill>
              <a:latin typeface="Fira Sans"/>
              <a:ea typeface="Fira Sans"/>
              <a:cs typeface="Fira Sans"/>
              <a:sym typeface="Fira Sans"/>
            </a:endParaRPr>
          </a:p>
          <a:p>
            <a:pPr indent="-225425" algn="just">
              <a:lnSpc>
                <a:spcPct val="100000"/>
              </a:lnSpc>
              <a:spcBef>
                <a:spcPts val="0"/>
              </a:spcBef>
              <a:buClr>
                <a:srgbClr val="00204E"/>
              </a:buClr>
              <a:buSzPts val="3500"/>
              <a:buFont typeface="Fira Sans"/>
              <a:buChar char="•"/>
            </a:pPr>
            <a:r>
              <a:rPr lang="en-US" sz="1750">
                <a:solidFill>
                  <a:srgbClr val="00204E"/>
                </a:solidFill>
                <a:latin typeface="Fira Sans"/>
                <a:ea typeface="Fira Sans"/>
                <a:cs typeface="Fira Sans"/>
                <a:sym typeface="Fira Sans"/>
              </a:rPr>
              <a:t>Wide FOV (~10)</a:t>
            </a:r>
            <a:endParaRPr sz="1750">
              <a:solidFill>
                <a:srgbClr val="00204E"/>
              </a:solidFill>
              <a:latin typeface="Fira Sans"/>
              <a:ea typeface="Fira Sans"/>
              <a:cs typeface="Fira Sans"/>
              <a:sym typeface="Fira Sans"/>
            </a:endParaRPr>
          </a:p>
          <a:p>
            <a:pPr indent="-225425" algn="just">
              <a:lnSpc>
                <a:spcPct val="100000"/>
              </a:lnSpc>
              <a:spcBef>
                <a:spcPts val="0"/>
              </a:spcBef>
              <a:buClr>
                <a:srgbClr val="00204E"/>
              </a:buClr>
              <a:buSzPts val="3500"/>
              <a:buFont typeface="Fira Sans"/>
              <a:buChar char="•"/>
            </a:pPr>
            <a:r>
              <a:rPr lang="en-US" sz="1750">
                <a:solidFill>
                  <a:srgbClr val="00204E"/>
                </a:solidFill>
                <a:latin typeface="Fira Sans"/>
                <a:ea typeface="Fira Sans"/>
                <a:cs typeface="Fira Sans"/>
                <a:sym typeface="Fira Sans"/>
              </a:rPr>
              <a:t>Optimal PSF across the entire FoV</a:t>
            </a:r>
            <a:endParaRPr sz="1750">
              <a:solidFill>
                <a:srgbClr val="00204E"/>
              </a:solidFill>
              <a:latin typeface="Fira Sans"/>
              <a:ea typeface="Fira Sans"/>
              <a:cs typeface="Fira Sans"/>
              <a:sym typeface="Fira Sans"/>
            </a:endParaRPr>
          </a:p>
          <a:p>
            <a:pPr marL="0" indent="0" algn="just">
              <a:lnSpc>
                <a:spcPct val="100000"/>
              </a:lnSpc>
              <a:spcBef>
                <a:spcPts val="0"/>
              </a:spcBef>
              <a:buNone/>
            </a:pPr>
            <a:endParaRPr sz="1750">
              <a:solidFill>
                <a:srgbClr val="00204E"/>
              </a:solidFill>
              <a:latin typeface="Fira Sans"/>
              <a:ea typeface="Fira Sans"/>
              <a:cs typeface="Fira Sans"/>
              <a:sym typeface="Fira Sans"/>
            </a:endParaRPr>
          </a:p>
        </p:txBody>
      </p:sp>
      <p:cxnSp>
        <p:nvCxnSpPr>
          <p:cNvPr id="367" name="Google Shape;367;p54"/>
          <p:cNvCxnSpPr/>
          <p:nvPr/>
        </p:nvCxnSpPr>
        <p:spPr>
          <a:xfrm>
            <a:off x="618931" y="1015412"/>
            <a:ext cx="10972800" cy="0"/>
          </a:xfrm>
          <a:prstGeom prst="straightConnector1">
            <a:avLst/>
          </a:prstGeom>
          <a:noFill/>
          <a:ln w="38100" cap="flat" cmpd="sng">
            <a:solidFill>
              <a:srgbClr val="00204E"/>
            </a:solidFill>
            <a:prstDash val="solid"/>
            <a:round/>
            <a:headEnd type="none" w="sm" len="sm"/>
            <a:tailEnd type="none" w="sm" len="sm"/>
          </a:ln>
          <a:effectLst>
            <a:outerShdw blurRad="40000" dist="23000" dir="5400000" rotWithShape="0">
              <a:srgbClr val="000000">
                <a:alpha val="34510"/>
              </a:srgbClr>
            </a:outerShdw>
          </a:effectLst>
        </p:spPr>
      </p:cxnSp>
      <p:pic>
        <p:nvPicPr>
          <p:cNvPr id="368" name="Google Shape;368;p54"/>
          <p:cNvPicPr preferRelativeResize="0"/>
          <p:nvPr/>
        </p:nvPicPr>
        <p:blipFill rotWithShape="1">
          <a:blip r:embed="rId3">
            <a:alphaModFix/>
          </a:blip>
          <a:srcRect/>
          <a:stretch/>
        </p:blipFill>
        <p:spPr>
          <a:xfrm>
            <a:off x="9443118" y="548728"/>
            <a:ext cx="2125491" cy="432000"/>
          </a:xfrm>
          <a:prstGeom prst="rect">
            <a:avLst/>
          </a:prstGeom>
          <a:noFill/>
          <a:ln>
            <a:noFill/>
          </a:ln>
        </p:spPr>
      </p:pic>
      <p:pic>
        <p:nvPicPr>
          <p:cNvPr id="369" name="Google Shape;369;p54"/>
          <p:cNvPicPr preferRelativeResize="0"/>
          <p:nvPr/>
        </p:nvPicPr>
        <p:blipFill rotWithShape="1">
          <a:blip r:embed="rId4">
            <a:alphaModFix/>
          </a:blip>
          <a:srcRect l="4528" t="4944" r="3619" b="3152"/>
          <a:stretch/>
        </p:blipFill>
        <p:spPr>
          <a:xfrm>
            <a:off x="4698056" y="4592212"/>
            <a:ext cx="2003534" cy="1764139"/>
          </a:xfrm>
          <a:prstGeom prst="rect">
            <a:avLst/>
          </a:prstGeom>
          <a:noFill/>
          <a:ln>
            <a:noFill/>
          </a:ln>
        </p:spPr>
      </p:pic>
      <p:sp>
        <p:nvSpPr>
          <p:cNvPr id="370" name="Google Shape;370;p54"/>
          <p:cNvSpPr txBox="1"/>
          <p:nvPr/>
        </p:nvSpPr>
        <p:spPr>
          <a:xfrm>
            <a:off x="288472" y="4359911"/>
            <a:ext cx="4173300" cy="2631475"/>
          </a:xfrm>
          <a:prstGeom prst="rect">
            <a:avLst/>
          </a:prstGeom>
          <a:noFill/>
          <a:ln>
            <a:noFill/>
          </a:ln>
        </p:spPr>
        <p:txBody>
          <a:bodyPr spcFirstLastPara="1" wrap="square" lIns="45713" tIns="45713" rIns="45713" bIns="45713" anchor="t" anchorCtr="0">
            <a:spAutoFit/>
          </a:bodyPr>
          <a:lstStyle/>
          <a:p>
            <a:pPr algn="just"/>
            <a:r>
              <a:rPr lang="en-US" sz="1650" b="1" dirty="0">
                <a:solidFill>
                  <a:srgbClr val="00204E"/>
                </a:solidFill>
                <a:latin typeface="Fira Sans"/>
                <a:ea typeface="Fira Sans"/>
                <a:cs typeface="Fira Sans"/>
                <a:sym typeface="Fira Sans"/>
              </a:rPr>
              <a:t>ASTRI Silicon photomultipliers camera</a:t>
            </a:r>
            <a:endParaRPr sz="1650" b="1" dirty="0">
              <a:solidFill>
                <a:srgbClr val="00204E"/>
              </a:solidFill>
              <a:latin typeface="Fira Sans"/>
              <a:ea typeface="Fira Sans"/>
              <a:cs typeface="Fira Sans"/>
              <a:sym typeface="Fira Sans"/>
            </a:endParaRPr>
          </a:p>
          <a:p>
            <a:pPr marL="228600" indent="-219075" algn="just">
              <a:buClr>
                <a:srgbClr val="00204E"/>
              </a:buClr>
              <a:buSzPts val="3300"/>
              <a:buFont typeface="Fira Sans"/>
              <a:buChar char="●"/>
            </a:pPr>
            <a:r>
              <a:rPr lang="en-US" sz="1650" dirty="0">
                <a:solidFill>
                  <a:srgbClr val="00204E"/>
                </a:solidFill>
                <a:latin typeface="Fira Sans"/>
                <a:ea typeface="Fira Sans"/>
                <a:cs typeface="Fira Sans"/>
                <a:sym typeface="Fira Sans"/>
              </a:rPr>
              <a:t>37 (8x8) matrices are arranged to adapt to the curved focal plane of the telescope.</a:t>
            </a:r>
          </a:p>
          <a:p>
            <a:pPr marL="228600" indent="-219075" algn="just">
              <a:buClr>
                <a:srgbClr val="00204E"/>
              </a:buClr>
              <a:buSzPts val="3300"/>
              <a:buFont typeface="Fira Sans"/>
              <a:buChar char="●"/>
            </a:pPr>
            <a:r>
              <a:rPr lang="en-US" sz="1650" dirty="0">
                <a:solidFill>
                  <a:srgbClr val="00204E"/>
                </a:solidFill>
                <a:latin typeface="Fira Sans"/>
                <a:ea typeface="Fira Sans"/>
                <a:cs typeface="Fira Sans"/>
                <a:sym typeface="Fira Sans"/>
              </a:rPr>
              <a:t> Small pixel size (0.19°)</a:t>
            </a:r>
          </a:p>
          <a:p>
            <a:pPr marL="228600" indent="-219075" algn="just">
              <a:buClr>
                <a:srgbClr val="00204E"/>
              </a:buClr>
              <a:buSzPts val="3300"/>
              <a:buFont typeface="Fira Sans"/>
              <a:buChar char="●"/>
            </a:pPr>
            <a:r>
              <a:rPr lang="en-US" sz="1650" dirty="0">
                <a:solidFill>
                  <a:srgbClr val="00204E"/>
                </a:solidFill>
                <a:latin typeface="Fira Sans"/>
                <a:ea typeface="Fira Sans"/>
                <a:cs typeface="Fira Sans"/>
                <a:sym typeface="Fira Sans"/>
              </a:rPr>
              <a:t> 2368 pixels</a:t>
            </a:r>
          </a:p>
          <a:p>
            <a:pPr marL="228600" indent="-219075" algn="just">
              <a:buClr>
                <a:srgbClr val="00204E"/>
              </a:buClr>
              <a:buSzPts val="3300"/>
              <a:buFont typeface="Fira Sans"/>
              <a:buChar char="●"/>
            </a:pPr>
            <a:r>
              <a:rPr lang="en-US" sz="1650" dirty="0">
                <a:solidFill>
                  <a:srgbClr val="00204E"/>
                </a:solidFill>
                <a:latin typeface="Fira Sans"/>
                <a:ea typeface="Fira Sans"/>
                <a:cs typeface="Fira Sans"/>
                <a:sym typeface="Fira Sans"/>
              </a:rPr>
              <a:t> No external cooling</a:t>
            </a:r>
          </a:p>
          <a:p>
            <a:pPr marL="228600" indent="-219075" algn="just">
              <a:buClr>
                <a:srgbClr val="00204E"/>
              </a:buClr>
              <a:buSzPts val="3300"/>
              <a:buFont typeface="Fira Sans"/>
              <a:buChar char="●"/>
            </a:pPr>
            <a:r>
              <a:rPr lang="en-US" sz="1650" dirty="0">
                <a:solidFill>
                  <a:srgbClr val="00204E"/>
                </a:solidFill>
                <a:latin typeface="Fira Sans"/>
                <a:ea typeface="Fira Sans"/>
                <a:cs typeface="Fira Sans"/>
                <a:sym typeface="Fira Sans"/>
              </a:rPr>
              <a:t> </a:t>
            </a:r>
            <a:r>
              <a:rPr lang="en-US" sz="1650" dirty="0" err="1">
                <a:solidFill>
                  <a:srgbClr val="00204E"/>
                </a:solidFill>
                <a:latin typeface="Fira Sans"/>
                <a:ea typeface="Fira Sans"/>
                <a:cs typeface="Fira Sans"/>
                <a:sym typeface="Fira Sans"/>
              </a:rPr>
              <a:t>Citiroc</a:t>
            </a:r>
            <a:r>
              <a:rPr lang="en-US" sz="1650" dirty="0">
                <a:solidFill>
                  <a:srgbClr val="00204E"/>
                </a:solidFill>
                <a:latin typeface="Fira Sans"/>
                <a:ea typeface="Fira Sans"/>
                <a:cs typeface="Fira Sans"/>
                <a:sym typeface="Fira Sans"/>
              </a:rPr>
              <a:t> ASIC by </a:t>
            </a:r>
            <a:r>
              <a:rPr lang="en-US" sz="1650" dirty="0" err="1">
                <a:solidFill>
                  <a:srgbClr val="00204E"/>
                </a:solidFill>
                <a:latin typeface="Fira Sans"/>
                <a:ea typeface="Fira Sans"/>
                <a:cs typeface="Fira Sans"/>
                <a:sym typeface="Fira Sans"/>
              </a:rPr>
              <a:t>Weeroc</a:t>
            </a:r>
            <a:r>
              <a:rPr lang="en-US" sz="1650" dirty="0">
                <a:solidFill>
                  <a:srgbClr val="00204E"/>
                </a:solidFill>
                <a:latin typeface="Fira Sans"/>
                <a:ea typeface="Fira Sans"/>
                <a:cs typeface="Fira Sans"/>
                <a:sym typeface="Fira Sans"/>
              </a:rPr>
              <a:t> /INAF</a:t>
            </a:r>
            <a:endParaRPr sz="1650" dirty="0">
              <a:solidFill>
                <a:srgbClr val="00204E"/>
              </a:solidFill>
              <a:latin typeface="Fira Sans"/>
              <a:ea typeface="Fira Sans"/>
              <a:cs typeface="Fira Sans"/>
              <a:sym typeface="Fira Sans"/>
            </a:endParaRPr>
          </a:p>
          <a:p>
            <a:pPr marL="228600" indent="-219075" algn="just">
              <a:buClr>
                <a:srgbClr val="00204E"/>
              </a:buClr>
              <a:buSzPts val="3300"/>
              <a:buFont typeface="Fira Sans"/>
              <a:buChar char="●"/>
            </a:pPr>
            <a:r>
              <a:rPr lang="en-US" sz="1650" dirty="0">
                <a:solidFill>
                  <a:srgbClr val="00204E"/>
                </a:solidFill>
                <a:latin typeface="Fira Sans"/>
                <a:ea typeface="Fira Sans"/>
                <a:cs typeface="Fira Sans"/>
                <a:sym typeface="Fira Sans"/>
              </a:rPr>
              <a:t>Work also with moonlight </a:t>
            </a:r>
            <a:endParaRPr sz="1650" dirty="0">
              <a:solidFill>
                <a:srgbClr val="00204E"/>
              </a:solidFill>
              <a:latin typeface="Fira Sans"/>
              <a:ea typeface="Fira Sans"/>
              <a:cs typeface="Fira Sans"/>
              <a:sym typeface="Fira Sans"/>
            </a:endParaRPr>
          </a:p>
          <a:p>
            <a:pPr algn="just"/>
            <a:endParaRPr sz="1650" dirty="0">
              <a:solidFill>
                <a:srgbClr val="00204E"/>
              </a:solidFill>
              <a:latin typeface="Fira Sans"/>
              <a:ea typeface="Fira Sans"/>
              <a:cs typeface="Fira Sans"/>
              <a:sym typeface="Fira Sans"/>
            </a:endParaRPr>
          </a:p>
        </p:txBody>
      </p:sp>
      <p:pic>
        <p:nvPicPr>
          <p:cNvPr id="371" name="Google Shape;371;p54" descr="ASTRI-1 orizzontale.jpg"/>
          <p:cNvPicPr preferRelativeResize="0"/>
          <p:nvPr/>
        </p:nvPicPr>
        <p:blipFill rotWithShape="1">
          <a:blip r:embed="rId5">
            <a:alphaModFix/>
          </a:blip>
          <a:srcRect l="23733" t="10788" r="27352" b="926"/>
          <a:stretch/>
        </p:blipFill>
        <p:spPr>
          <a:xfrm>
            <a:off x="7278148" y="1096775"/>
            <a:ext cx="4734863" cy="5697301"/>
          </a:xfrm>
          <a:prstGeom prst="rect">
            <a:avLst/>
          </a:prstGeom>
          <a:noFill/>
          <a:ln>
            <a:noFill/>
          </a:ln>
        </p:spPr>
      </p:pic>
    </p:spTree>
    <p:extLst>
      <p:ext uri="{BB962C8B-B14F-4D97-AF65-F5344CB8AC3E}">
        <p14:creationId xmlns:p14="http://schemas.microsoft.com/office/powerpoint/2010/main" val="28920366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783EC180-0BA1-F94D-0E8F-9502B60FE08C}"/>
              </a:ext>
            </a:extLst>
          </p:cNvPr>
          <p:cNvSpPr>
            <a:spLocks noGrp="1"/>
          </p:cNvSpPr>
          <p:nvPr>
            <p:ph type="ctrTitle"/>
          </p:nvPr>
        </p:nvSpPr>
        <p:spPr>
          <a:xfrm>
            <a:off x="1943855" y="2074932"/>
            <a:ext cx="9144000" cy="2387600"/>
          </a:xfrm>
        </p:spPr>
        <p:txBody>
          <a:bodyPr>
            <a:normAutofit fontScale="90000"/>
          </a:bodyPr>
          <a:lstStyle/>
          <a:p>
            <a:r>
              <a:rPr lang="it-IT" dirty="0">
                <a:solidFill>
                  <a:srgbClr val="C00000"/>
                </a:solidFill>
              </a:rPr>
              <a:t>Wi-Fi </a:t>
            </a:r>
            <a:r>
              <a:rPr lang="it-IT" dirty="0" err="1">
                <a:solidFill>
                  <a:srgbClr val="C00000"/>
                </a:solidFill>
              </a:rPr>
              <a:t>SuperCAT</a:t>
            </a:r>
            <a:r>
              <a:rPr lang="it-IT" dirty="0">
                <a:solidFill>
                  <a:srgbClr val="C00000"/>
                </a:solidFill>
              </a:rPr>
              <a:t> (</a:t>
            </a:r>
            <a:r>
              <a:rPr lang="it-IT" b="1" dirty="0">
                <a:solidFill>
                  <a:srgbClr val="C00000"/>
                </a:solidFill>
              </a:rPr>
              <a:t>Wi</a:t>
            </a:r>
            <a:r>
              <a:rPr lang="it-IT" dirty="0">
                <a:solidFill>
                  <a:srgbClr val="C00000"/>
                </a:solidFill>
              </a:rPr>
              <a:t>de-</a:t>
            </a:r>
            <a:r>
              <a:rPr lang="it-IT" b="1" dirty="0">
                <a:solidFill>
                  <a:srgbClr val="C00000"/>
                </a:solidFill>
              </a:rPr>
              <a:t>Fi</a:t>
            </a:r>
            <a:r>
              <a:rPr lang="it-IT" dirty="0">
                <a:solidFill>
                  <a:srgbClr val="C00000"/>
                </a:solidFill>
              </a:rPr>
              <a:t>eld </a:t>
            </a:r>
            <a:r>
              <a:rPr lang="it-IT" b="1" dirty="0">
                <a:solidFill>
                  <a:srgbClr val="C00000"/>
                </a:solidFill>
              </a:rPr>
              <a:t>Super</a:t>
            </a:r>
            <a:r>
              <a:rPr lang="it-IT" dirty="0">
                <a:solidFill>
                  <a:srgbClr val="C00000"/>
                </a:solidFill>
              </a:rPr>
              <a:t> </a:t>
            </a:r>
            <a:r>
              <a:rPr lang="it-IT" b="1" dirty="0">
                <a:solidFill>
                  <a:srgbClr val="C00000"/>
                </a:solidFill>
              </a:rPr>
              <a:t>C</a:t>
            </a:r>
            <a:r>
              <a:rPr lang="it-IT" dirty="0">
                <a:solidFill>
                  <a:srgbClr val="C00000"/>
                </a:solidFill>
              </a:rPr>
              <a:t>ompact </a:t>
            </a:r>
            <a:r>
              <a:rPr lang="it-IT" b="1" dirty="0" err="1">
                <a:solidFill>
                  <a:srgbClr val="C00000"/>
                </a:solidFill>
              </a:rPr>
              <a:t>A</a:t>
            </a:r>
            <a:r>
              <a:rPr lang="it-IT" dirty="0" err="1">
                <a:solidFill>
                  <a:srgbClr val="C00000"/>
                </a:solidFill>
              </a:rPr>
              <a:t>planatic</a:t>
            </a:r>
            <a:r>
              <a:rPr lang="it-IT" dirty="0">
                <a:solidFill>
                  <a:srgbClr val="C00000"/>
                </a:solidFill>
              </a:rPr>
              <a:t> </a:t>
            </a:r>
            <a:r>
              <a:rPr lang="it-IT" b="1" dirty="0" err="1">
                <a:solidFill>
                  <a:srgbClr val="C00000"/>
                </a:solidFill>
              </a:rPr>
              <a:t>T</a:t>
            </a:r>
            <a:r>
              <a:rPr lang="it-IT" dirty="0" err="1">
                <a:solidFill>
                  <a:srgbClr val="C00000"/>
                </a:solidFill>
              </a:rPr>
              <a:t>elescope</a:t>
            </a:r>
            <a:r>
              <a:rPr lang="it-IT" dirty="0">
                <a:solidFill>
                  <a:srgbClr val="C00000"/>
                </a:solidFill>
              </a:rPr>
              <a:t>) </a:t>
            </a:r>
            <a:br>
              <a:rPr lang="it-IT" dirty="0"/>
            </a:br>
            <a:endParaRPr lang="it-IT" dirty="0"/>
          </a:p>
        </p:txBody>
      </p:sp>
      <p:sp>
        <p:nvSpPr>
          <p:cNvPr id="6" name="Sottotitolo 5">
            <a:extLst>
              <a:ext uri="{FF2B5EF4-FFF2-40B4-BE49-F238E27FC236}">
                <a16:creationId xmlns:a16="http://schemas.microsoft.com/office/drawing/2014/main" id="{677D2497-6A17-98A2-79F8-BB83A11E2E63}"/>
              </a:ext>
            </a:extLst>
          </p:cNvPr>
          <p:cNvSpPr>
            <a:spLocks noGrp="1"/>
          </p:cNvSpPr>
          <p:nvPr>
            <p:ph type="subTitle" idx="1"/>
          </p:nvPr>
        </p:nvSpPr>
        <p:spPr>
          <a:xfrm>
            <a:off x="1853116" y="4731275"/>
            <a:ext cx="9144000" cy="1655762"/>
          </a:xfrm>
        </p:spPr>
        <p:txBody>
          <a:bodyPr>
            <a:normAutofit/>
          </a:bodyPr>
          <a:lstStyle/>
          <a:p>
            <a:r>
              <a:rPr lang="it-IT" sz="3200" dirty="0"/>
              <a:t>A new </a:t>
            </a:r>
            <a:r>
              <a:rPr lang="it-IT" sz="3200" dirty="0" err="1"/>
              <a:t>very</a:t>
            </a:r>
            <a:r>
              <a:rPr lang="it-IT" sz="3200" dirty="0"/>
              <a:t> wide field concept </a:t>
            </a:r>
            <a:r>
              <a:rPr lang="it-IT" sz="3200" dirty="0" err="1"/>
              <a:t>being</a:t>
            </a:r>
            <a:r>
              <a:rPr lang="it-IT" sz="3200" dirty="0"/>
              <a:t> </a:t>
            </a:r>
            <a:r>
              <a:rPr lang="it-IT" sz="3200" dirty="0" err="1"/>
              <a:t>developed</a:t>
            </a:r>
            <a:r>
              <a:rPr lang="it-IT" sz="3200" dirty="0"/>
              <a:t> @ INAF – Brera </a:t>
            </a:r>
            <a:r>
              <a:rPr lang="it-IT" sz="3200" dirty="0" err="1"/>
              <a:t>inpired</a:t>
            </a:r>
            <a:r>
              <a:rPr lang="it-IT" sz="3200" dirty="0"/>
              <a:t> by the ASTRI </a:t>
            </a:r>
            <a:r>
              <a:rPr lang="it-IT" sz="3200" dirty="0" err="1"/>
              <a:t>experience</a:t>
            </a:r>
            <a:endParaRPr lang="it-IT" sz="3200" dirty="0"/>
          </a:p>
        </p:txBody>
      </p:sp>
      <p:pic>
        <p:nvPicPr>
          <p:cNvPr id="9" name="Immagine 8" descr="Immagine che contiene clipart, silhouette, creatività&#10;&#10;Il contenuto generato dall'IA potrebbe non essere corretto.">
            <a:extLst>
              <a:ext uri="{FF2B5EF4-FFF2-40B4-BE49-F238E27FC236}">
                <a16:creationId xmlns:a16="http://schemas.microsoft.com/office/drawing/2014/main" id="{5A5BCF2C-68C1-59BF-27EE-65C603108CE7}"/>
              </a:ext>
            </a:extLst>
          </p:cNvPr>
          <p:cNvPicPr>
            <a:picLocks noChangeAspect="1"/>
          </p:cNvPicPr>
          <p:nvPr/>
        </p:nvPicPr>
        <p:blipFill>
          <a:blip r:embed="rId2"/>
          <a:stretch>
            <a:fillRect/>
          </a:stretch>
        </p:blipFill>
        <p:spPr>
          <a:xfrm>
            <a:off x="77342" y="2074932"/>
            <a:ext cx="2413000" cy="2286000"/>
          </a:xfrm>
          <a:prstGeom prst="rect">
            <a:avLst/>
          </a:prstGeom>
        </p:spPr>
      </p:pic>
      <p:pic>
        <p:nvPicPr>
          <p:cNvPr id="11" name="Immagine 10" descr="Immagine che contiene schizzo, testo, bianco, castello&#10;&#10;Il contenuto generato dall'IA potrebbe non essere corretto.">
            <a:extLst>
              <a:ext uri="{FF2B5EF4-FFF2-40B4-BE49-F238E27FC236}">
                <a16:creationId xmlns:a16="http://schemas.microsoft.com/office/drawing/2014/main" id="{6E6BF455-AFA1-FFC9-A7A7-3BEF7B59B568}"/>
              </a:ext>
            </a:extLst>
          </p:cNvPr>
          <p:cNvPicPr>
            <a:picLocks noChangeAspect="1"/>
          </p:cNvPicPr>
          <p:nvPr/>
        </p:nvPicPr>
        <p:blipFill>
          <a:blip r:embed="rId3"/>
          <a:stretch>
            <a:fillRect/>
          </a:stretch>
        </p:blipFill>
        <p:spPr>
          <a:xfrm>
            <a:off x="2567684" y="98332"/>
            <a:ext cx="1916430" cy="1092664"/>
          </a:xfrm>
          <a:prstGeom prst="rect">
            <a:avLst/>
          </a:prstGeom>
        </p:spPr>
      </p:pic>
      <p:pic>
        <p:nvPicPr>
          <p:cNvPr id="13" name="Immagine 12" descr="Immagine che contiene testo, Carattere, schermata, logo&#10;&#10;Il contenuto generato dall'IA potrebbe non essere corretto.">
            <a:extLst>
              <a:ext uri="{FF2B5EF4-FFF2-40B4-BE49-F238E27FC236}">
                <a16:creationId xmlns:a16="http://schemas.microsoft.com/office/drawing/2014/main" id="{DD6F1ABC-F976-DAFD-1EDC-49B54664083B}"/>
              </a:ext>
            </a:extLst>
          </p:cNvPr>
          <p:cNvPicPr>
            <a:picLocks noChangeAspect="1"/>
          </p:cNvPicPr>
          <p:nvPr/>
        </p:nvPicPr>
        <p:blipFill>
          <a:blip r:embed="rId4"/>
          <a:stretch>
            <a:fillRect/>
          </a:stretch>
        </p:blipFill>
        <p:spPr>
          <a:xfrm>
            <a:off x="0" y="0"/>
            <a:ext cx="2567684" cy="1289328"/>
          </a:xfrm>
          <a:prstGeom prst="rect">
            <a:avLst/>
          </a:prstGeom>
        </p:spPr>
      </p:pic>
    </p:spTree>
    <p:extLst>
      <p:ext uri="{BB962C8B-B14F-4D97-AF65-F5344CB8AC3E}">
        <p14:creationId xmlns:p14="http://schemas.microsoft.com/office/powerpoint/2010/main" val="24584413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27E505F-0C7F-75CB-BA26-3B566C5AF335}"/>
              </a:ext>
            </a:extLst>
          </p:cNvPr>
          <p:cNvSpPr>
            <a:spLocks noGrp="1"/>
          </p:cNvSpPr>
          <p:nvPr>
            <p:ph type="title"/>
          </p:nvPr>
        </p:nvSpPr>
        <p:spPr>
          <a:xfrm>
            <a:off x="629920" y="375285"/>
            <a:ext cx="11257280" cy="1325563"/>
          </a:xfrm>
        </p:spPr>
        <p:txBody>
          <a:bodyPr>
            <a:noAutofit/>
          </a:bodyPr>
          <a:lstStyle/>
          <a:p>
            <a:br>
              <a:rPr lang="it-IT" dirty="0"/>
            </a:br>
            <a:br>
              <a:rPr lang="it-IT" dirty="0">
                <a:solidFill>
                  <a:srgbClr val="FF0000"/>
                </a:solidFill>
              </a:rPr>
            </a:br>
            <a:r>
              <a:rPr lang="it-IT" dirty="0">
                <a:solidFill>
                  <a:srgbClr val="FF0000"/>
                </a:solidFill>
              </a:rPr>
              <a:t>Wide-field </a:t>
            </a:r>
            <a:r>
              <a:rPr lang="it-IT" dirty="0" err="1">
                <a:solidFill>
                  <a:srgbClr val="FF0000"/>
                </a:solidFill>
              </a:rPr>
              <a:t>telescopes</a:t>
            </a:r>
            <a:r>
              <a:rPr lang="it-IT" dirty="0">
                <a:solidFill>
                  <a:srgbClr val="FF0000"/>
                </a:solidFill>
              </a:rPr>
              <a:t> for </a:t>
            </a:r>
            <a:r>
              <a:rPr lang="it-IT" dirty="0" err="1">
                <a:solidFill>
                  <a:srgbClr val="FF0000"/>
                </a:solidFill>
              </a:rPr>
              <a:t>space</a:t>
            </a:r>
            <a:r>
              <a:rPr lang="it-IT" dirty="0">
                <a:solidFill>
                  <a:srgbClr val="FF0000"/>
                </a:solidFill>
              </a:rPr>
              <a:t> </a:t>
            </a:r>
            <a:r>
              <a:rPr lang="it-IT" dirty="0" err="1">
                <a:solidFill>
                  <a:srgbClr val="FF0000"/>
                </a:solidFill>
              </a:rPr>
              <a:t>surveillance</a:t>
            </a:r>
            <a:r>
              <a:rPr lang="it-IT" dirty="0">
                <a:solidFill>
                  <a:srgbClr val="FF0000"/>
                </a:solidFill>
              </a:rPr>
              <a:t> and time-domain </a:t>
            </a:r>
            <a:r>
              <a:rPr lang="it-IT" dirty="0" err="1">
                <a:solidFill>
                  <a:srgbClr val="FF0000"/>
                </a:solidFill>
              </a:rPr>
              <a:t>astronomy</a:t>
            </a:r>
            <a:br>
              <a:rPr lang="it-IT" dirty="0">
                <a:solidFill>
                  <a:srgbClr val="FF0000"/>
                </a:solidFill>
              </a:rPr>
            </a:br>
            <a:br>
              <a:rPr lang="it-IT" dirty="0">
                <a:solidFill>
                  <a:srgbClr val="FF0000"/>
                </a:solidFill>
              </a:rPr>
            </a:br>
            <a:br>
              <a:rPr lang="it-IT" sz="3600" dirty="0">
                <a:solidFill>
                  <a:srgbClr val="FF0000"/>
                </a:solidFill>
              </a:rPr>
            </a:br>
            <a:endParaRPr lang="it-IT" sz="3600" i="1" dirty="0">
              <a:solidFill>
                <a:srgbClr val="002060"/>
              </a:solidFill>
            </a:endParaRPr>
          </a:p>
        </p:txBody>
      </p:sp>
      <p:sp>
        <p:nvSpPr>
          <p:cNvPr id="3" name="Segnaposto contenuto 2">
            <a:extLst>
              <a:ext uri="{FF2B5EF4-FFF2-40B4-BE49-F238E27FC236}">
                <a16:creationId xmlns:a16="http://schemas.microsoft.com/office/drawing/2014/main" id="{5A69C8D9-65C5-E636-CE44-7F6288B8DCAC}"/>
              </a:ext>
            </a:extLst>
          </p:cNvPr>
          <p:cNvSpPr>
            <a:spLocks noGrp="1"/>
          </p:cNvSpPr>
          <p:nvPr>
            <p:ph idx="1"/>
          </p:nvPr>
        </p:nvSpPr>
        <p:spPr>
          <a:xfrm>
            <a:off x="629920" y="1852737"/>
            <a:ext cx="10515600" cy="4629977"/>
          </a:xfrm>
        </p:spPr>
        <p:txBody>
          <a:bodyPr>
            <a:normAutofit fontScale="92500" lnSpcReduction="20000"/>
          </a:bodyPr>
          <a:lstStyle/>
          <a:p>
            <a:r>
              <a:rPr lang="it-IT" dirty="0"/>
              <a:t>Wide-field optical </a:t>
            </a:r>
            <a:r>
              <a:rPr lang="it-IT" dirty="0" err="1"/>
              <a:t>telescopes</a:t>
            </a:r>
            <a:r>
              <a:rPr lang="it-IT" dirty="0"/>
              <a:t> are </a:t>
            </a:r>
            <a:r>
              <a:rPr lang="it-IT" dirty="0" err="1"/>
              <a:t>fundamental</a:t>
            </a:r>
            <a:r>
              <a:rPr lang="it-IT" dirty="0"/>
              <a:t> to </a:t>
            </a:r>
            <a:r>
              <a:rPr lang="it-IT" dirty="0" err="1"/>
              <a:t>modern</a:t>
            </a:r>
            <a:r>
              <a:rPr lang="it-IT" dirty="0"/>
              <a:t> </a:t>
            </a:r>
            <a:r>
              <a:rPr lang="it-IT" dirty="0" err="1"/>
              <a:t>astrophysics</a:t>
            </a:r>
            <a:r>
              <a:rPr lang="it-IT" dirty="0"/>
              <a:t>, </a:t>
            </a:r>
            <a:r>
              <a:rPr lang="it-IT" dirty="0" err="1"/>
              <a:t>enabling</a:t>
            </a:r>
            <a:r>
              <a:rPr lang="it-IT" dirty="0"/>
              <a:t> </a:t>
            </a:r>
            <a:r>
              <a:rPr lang="it-IT" dirty="0" err="1"/>
              <a:t>space</a:t>
            </a:r>
            <a:r>
              <a:rPr lang="it-IT" dirty="0"/>
              <a:t> </a:t>
            </a:r>
            <a:r>
              <a:rPr lang="it-IT" dirty="0" err="1"/>
              <a:t>surveillance</a:t>
            </a:r>
            <a:r>
              <a:rPr lang="it-IT" dirty="0"/>
              <a:t> (</a:t>
            </a:r>
            <a:r>
              <a:rPr lang="it-IT" dirty="0" err="1"/>
              <a:t>asteroids</a:t>
            </a:r>
            <a:r>
              <a:rPr lang="it-IT" dirty="0"/>
              <a:t> and </a:t>
            </a:r>
            <a:r>
              <a:rPr lang="it-IT" dirty="0" err="1"/>
              <a:t>space</a:t>
            </a:r>
            <a:r>
              <a:rPr lang="it-IT" dirty="0"/>
              <a:t> </a:t>
            </a:r>
            <a:r>
              <a:rPr lang="it-IT" dirty="0" err="1"/>
              <a:t>debris</a:t>
            </a:r>
            <a:r>
              <a:rPr lang="it-IT" dirty="0"/>
              <a:t>) and the study of the "</a:t>
            </a:r>
            <a:r>
              <a:rPr lang="it-IT" dirty="0" err="1"/>
              <a:t>transient</a:t>
            </a:r>
            <a:r>
              <a:rPr lang="it-IT" dirty="0"/>
              <a:t>" Universe (GW, GRB, XRT…).</a:t>
            </a:r>
          </a:p>
          <a:p>
            <a:endParaRPr lang="it-IT" dirty="0"/>
          </a:p>
          <a:p>
            <a:r>
              <a:rPr lang="it-IT" dirty="0"/>
              <a:t> </a:t>
            </a:r>
            <a:r>
              <a:rPr lang="it-IT" dirty="0" err="1"/>
              <a:t>Internationally</a:t>
            </a:r>
            <a:r>
              <a:rPr lang="it-IT" dirty="0"/>
              <a:t>, in the Northern </a:t>
            </a:r>
            <a:r>
              <a:rPr lang="it-IT" dirty="0" err="1"/>
              <a:t>Hemisphere</a:t>
            </a:r>
            <a:r>
              <a:rPr lang="it-IT" dirty="0"/>
              <a:t>, </a:t>
            </a:r>
            <a:r>
              <a:rPr lang="it-IT" dirty="0" err="1"/>
              <a:t>only</a:t>
            </a:r>
            <a:r>
              <a:rPr lang="it-IT" dirty="0"/>
              <a:t> the </a:t>
            </a:r>
            <a:r>
              <a:rPr lang="it-IT" b="1" dirty="0">
                <a:solidFill>
                  <a:srgbClr val="0070C0"/>
                </a:solidFill>
              </a:rPr>
              <a:t>Zwicky </a:t>
            </a:r>
            <a:r>
              <a:rPr lang="it-IT" b="1" dirty="0" err="1">
                <a:solidFill>
                  <a:srgbClr val="0070C0"/>
                </a:solidFill>
              </a:rPr>
              <a:t>Transient</a:t>
            </a:r>
            <a:r>
              <a:rPr lang="it-IT" b="1" dirty="0">
                <a:solidFill>
                  <a:srgbClr val="0070C0"/>
                </a:solidFill>
              </a:rPr>
              <a:t> Facility (ZTF)</a:t>
            </a:r>
            <a:r>
              <a:rPr lang="it-IT" b="1" dirty="0"/>
              <a:t> </a:t>
            </a:r>
            <a:r>
              <a:rPr lang="it-IT" dirty="0" err="1"/>
              <a:t>at</a:t>
            </a:r>
            <a:r>
              <a:rPr lang="it-IT" dirty="0"/>
              <a:t> the Palomar site in California </a:t>
            </a:r>
            <a:r>
              <a:rPr lang="it-IT" dirty="0" err="1"/>
              <a:t>is</a:t>
            </a:r>
            <a:r>
              <a:rPr lang="it-IT" dirty="0"/>
              <a:t> </a:t>
            </a:r>
            <a:r>
              <a:rPr lang="it-IT" dirty="0" err="1"/>
              <a:t>currently</a:t>
            </a:r>
            <a:r>
              <a:rPr lang="it-IT" dirty="0"/>
              <a:t> </a:t>
            </a:r>
            <a:r>
              <a:rPr lang="it-IT" dirty="0" err="1"/>
              <a:t>operational</a:t>
            </a:r>
            <a:r>
              <a:rPr lang="it-IT" dirty="0"/>
              <a:t>. </a:t>
            </a:r>
            <a:r>
              <a:rPr lang="it-IT" dirty="0" err="1"/>
              <a:t>It</a:t>
            </a:r>
            <a:r>
              <a:rPr lang="it-IT" dirty="0"/>
              <a:t> </a:t>
            </a:r>
            <a:r>
              <a:rPr lang="it-IT" dirty="0" err="1"/>
              <a:t>is</a:t>
            </a:r>
            <a:r>
              <a:rPr lang="it-IT" dirty="0"/>
              <a:t> </a:t>
            </a:r>
            <a:r>
              <a:rPr lang="it-IT" dirty="0" err="1"/>
              <a:t>equipped</a:t>
            </a:r>
            <a:r>
              <a:rPr lang="it-IT" dirty="0"/>
              <a:t> with a wide-field Schmidt camera with a field of </a:t>
            </a:r>
            <a:r>
              <a:rPr lang="it-IT" dirty="0" err="1"/>
              <a:t>view</a:t>
            </a:r>
            <a:r>
              <a:rPr lang="it-IT" dirty="0"/>
              <a:t> of </a:t>
            </a:r>
            <a:r>
              <a:rPr lang="it-IT" b="1" dirty="0">
                <a:solidFill>
                  <a:srgbClr val="0070C0"/>
                </a:solidFill>
              </a:rPr>
              <a:t>47 </a:t>
            </a:r>
            <a:r>
              <a:rPr lang="it-IT" b="1" dirty="0" err="1">
                <a:solidFill>
                  <a:srgbClr val="0070C0"/>
                </a:solidFill>
              </a:rPr>
              <a:t>square</a:t>
            </a:r>
            <a:r>
              <a:rPr lang="it-IT" b="1" dirty="0">
                <a:solidFill>
                  <a:srgbClr val="0070C0"/>
                </a:solidFill>
              </a:rPr>
              <a:t> degrees. </a:t>
            </a:r>
          </a:p>
          <a:p>
            <a:endParaRPr lang="it-IT" dirty="0"/>
          </a:p>
          <a:p>
            <a:r>
              <a:rPr lang="it-IT" dirty="0"/>
              <a:t>Italy, with the support of ASI and ESA, and with the support of INAF, </a:t>
            </a:r>
            <a:r>
              <a:rPr lang="it-IT" dirty="0" err="1"/>
              <a:t>is</a:t>
            </a:r>
            <a:r>
              <a:rPr lang="it-IT" dirty="0"/>
              <a:t> </a:t>
            </a:r>
            <a:r>
              <a:rPr lang="it-IT" dirty="0" err="1"/>
              <a:t>developing</a:t>
            </a:r>
            <a:r>
              <a:rPr lang="it-IT" dirty="0"/>
              <a:t> the </a:t>
            </a:r>
            <a:r>
              <a:rPr lang="it-IT" b="1" dirty="0">
                <a:solidFill>
                  <a:schemeClr val="accent6">
                    <a:lumMod val="75000"/>
                  </a:schemeClr>
                </a:solidFill>
              </a:rPr>
              <a:t>FLYEYE/NEOSTED </a:t>
            </a:r>
            <a:r>
              <a:rPr lang="it-IT" dirty="0" err="1"/>
              <a:t>prototype</a:t>
            </a:r>
            <a:r>
              <a:rPr lang="it-IT" dirty="0"/>
              <a:t> in Matera, with a </a:t>
            </a:r>
            <a:r>
              <a:rPr lang="it-IT" dirty="0" err="1"/>
              <a:t>planned</a:t>
            </a:r>
            <a:r>
              <a:rPr lang="it-IT" dirty="0"/>
              <a:t> transfer to Sicily, plus 4 </a:t>
            </a:r>
            <a:r>
              <a:rPr lang="it-IT" dirty="0" err="1"/>
              <a:t>other</a:t>
            </a:r>
            <a:r>
              <a:rPr lang="it-IT" dirty="0"/>
              <a:t> </a:t>
            </a:r>
            <a:r>
              <a:rPr lang="it-IT" dirty="0" err="1"/>
              <a:t>telescopes</a:t>
            </a:r>
            <a:r>
              <a:rPr lang="it-IT" dirty="0"/>
              <a:t> to be </a:t>
            </a:r>
            <a:r>
              <a:rPr lang="it-IT" dirty="0" err="1"/>
              <a:t>distributed</a:t>
            </a:r>
            <a:r>
              <a:rPr lang="it-IT" dirty="0"/>
              <a:t> </a:t>
            </a:r>
            <a:r>
              <a:rPr lang="it-IT" dirty="0" err="1"/>
              <a:t>around</a:t>
            </a:r>
            <a:r>
              <a:rPr lang="it-IT" dirty="0"/>
              <a:t> the globe for large </a:t>
            </a:r>
            <a:r>
              <a:rPr lang="it-IT" dirty="0" err="1"/>
              <a:t>sky</a:t>
            </a:r>
            <a:r>
              <a:rPr lang="it-IT" dirty="0"/>
              <a:t> coverage </a:t>
            </a:r>
            <a:r>
              <a:rPr lang="it-IT" dirty="0">
                <a:sym typeface="Wingdings" pitchFamily="2" charset="2"/>
              </a:rPr>
              <a:t></a:t>
            </a:r>
            <a:r>
              <a:rPr lang="it-IT" dirty="0"/>
              <a:t> </a:t>
            </a:r>
            <a:r>
              <a:rPr lang="it-IT" b="1" dirty="0">
                <a:solidFill>
                  <a:schemeClr val="accent6">
                    <a:lumMod val="75000"/>
                  </a:schemeClr>
                </a:solidFill>
              </a:rPr>
              <a:t>47 – 35 </a:t>
            </a:r>
            <a:r>
              <a:rPr lang="it-IT" b="1" dirty="0" err="1">
                <a:solidFill>
                  <a:schemeClr val="accent6">
                    <a:lumMod val="75000"/>
                  </a:schemeClr>
                </a:solidFill>
              </a:rPr>
              <a:t>square</a:t>
            </a:r>
            <a:r>
              <a:rPr lang="it-IT" b="1" dirty="0">
                <a:solidFill>
                  <a:schemeClr val="accent6">
                    <a:lumMod val="75000"/>
                  </a:schemeClr>
                </a:solidFill>
              </a:rPr>
              <a:t> degrees</a:t>
            </a:r>
          </a:p>
        </p:txBody>
      </p:sp>
      <p:sp>
        <p:nvSpPr>
          <p:cNvPr id="4" name="Rettangolo 3">
            <a:extLst>
              <a:ext uri="{FF2B5EF4-FFF2-40B4-BE49-F238E27FC236}">
                <a16:creationId xmlns:a16="http://schemas.microsoft.com/office/drawing/2014/main" id="{A470295B-E0A9-5959-E2ED-80BFB4297DD0}"/>
              </a:ext>
            </a:extLst>
          </p:cNvPr>
          <p:cNvSpPr/>
          <p:nvPr/>
        </p:nvSpPr>
        <p:spPr>
          <a:xfrm>
            <a:off x="931407" y="1987784"/>
            <a:ext cx="9912625" cy="288243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it-IT" sz="2400" b="1" dirty="0" err="1">
                <a:solidFill>
                  <a:schemeClr val="accent4">
                    <a:lumMod val="20000"/>
                    <a:lumOff val="80000"/>
                  </a:schemeClr>
                </a:solidFill>
              </a:rPr>
              <a:t>Drawbacks</a:t>
            </a:r>
            <a:r>
              <a:rPr lang="it-IT" sz="2400" b="1" dirty="0">
                <a:solidFill>
                  <a:schemeClr val="accent4">
                    <a:lumMod val="20000"/>
                    <a:lumOff val="80000"/>
                  </a:schemeClr>
                </a:solidFill>
              </a:rPr>
              <a:t>: </a:t>
            </a:r>
          </a:p>
          <a:p>
            <a:pPr marL="342900" indent="-342900">
              <a:buAutoNum type="arabicParenR"/>
            </a:pPr>
            <a:r>
              <a:rPr lang="it-IT" sz="2400" dirty="0"/>
              <a:t>high cost, </a:t>
            </a:r>
          </a:p>
          <a:p>
            <a:pPr marL="342900" indent="-342900">
              <a:buAutoNum type="arabicParenR"/>
            </a:pPr>
            <a:r>
              <a:rPr lang="it-IT" sz="2400" dirty="0"/>
              <a:t>large </a:t>
            </a:r>
            <a:r>
              <a:rPr lang="it-IT" sz="2400" dirty="0" err="1"/>
              <a:t>number</a:t>
            </a:r>
            <a:r>
              <a:rPr lang="it-IT" sz="2400" dirty="0"/>
              <a:t> of optical </a:t>
            </a:r>
            <a:r>
              <a:rPr lang="it-IT" sz="2400" dirty="0" err="1"/>
              <a:t>elements</a:t>
            </a:r>
            <a:r>
              <a:rPr lang="it-IT" sz="2400" dirty="0"/>
              <a:t> (for Fly Eye), </a:t>
            </a:r>
          </a:p>
          <a:p>
            <a:pPr marL="342900" indent="-342900">
              <a:buAutoNum type="arabicParenR"/>
            </a:pPr>
            <a:r>
              <a:rPr lang="it-IT" sz="2400" dirty="0"/>
              <a:t>just </a:t>
            </a:r>
            <a:r>
              <a:rPr lang="it-IT" sz="2400" dirty="0" err="1"/>
              <a:t>equatorial</a:t>
            </a:r>
            <a:r>
              <a:rPr lang="it-IT" sz="2400" dirty="0"/>
              <a:t> </a:t>
            </a:r>
            <a:r>
              <a:rPr lang="it-IT" sz="2400" dirty="0" err="1"/>
              <a:t>mount</a:t>
            </a:r>
            <a:r>
              <a:rPr lang="it-IT" sz="2400" dirty="0"/>
              <a:t> </a:t>
            </a:r>
            <a:r>
              <a:rPr lang="it-IT" sz="2400" dirty="0">
                <a:sym typeface="Wingdings" pitchFamily="2" charset="2"/>
              </a:rPr>
              <a:t> large volume and high power </a:t>
            </a:r>
            <a:r>
              <a:rPr lang="it-IT" sz="2400" dirty="0" err="1">
                <a:sym typeface="Wingdings" pitchFamily="2" charset="2"/>
              </a:rPr>
              <a:t>consumption</a:t>
            </a:r>
            <a:endParaRPr lang="it-IT" sz="2400" dirty="0">
              <a:sym typeface="Wingdings" pitchFamily="2" charset="2"/>
            </a:endParaRPr>
          </a:p>
          <a:p>
            <a:pPr marL="342900" indent="-342900">
              <a:buAutoNum type="arabicParenR"/>
            </a:pPr>
            <a:r>
              <a:rPr lang="it-IT" sz="2400" dirty="0"/>
              <a:t>no </a:t>
            </a:r>
            <a:r>
              <a:rPr lang="it-IT" sz="2400" dirty="0" err="1"/>
              <a:t>derotation</a:t>
            </a:r>
            <a:r>
              <a:rPr lang="it-IT" sz="2400" dirty="0"/>
              <a:t>, </a:t>
            </a:r>
          </a:p>
          <a:p>
            <a:pPr marL="342900" indent="-342900">
              <a:buAutoNum type="arabicParenR"/>
            </a:pPr>
            <a:r>
              <a:rPr lang="it-IT" sz="2400" dirty="0"/>
              <a:t>no fast </a:t>
            </a:r>
            <a:r>
              <a:rPr lang="it-IT" sz="2400" dirty="0" err="1"/>
              <a:t>repointing</a:t>
            </a:r>
            <a:endParaRPr lang="it-IT" dirty="0"/>
          </a:p>
        </p:txBody>
      </p:sp>
    </p:spTree>
    <p:extLst>
      <p:ext uri="{BB962C8B-B14F-4D97-AF65-F5344CB8AC3E}">
        <p14:creationId xmlns:p14="http://schemas.microsoft.com/office/powerpoint/2010/main" val="3431586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1"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heckerboard(across)">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48BB776B-C756-8F66-A6B3-4DE8C41C932D}"/>
              </a:ext>
            </a:extLst>
          </p:cNvPr>
          <p:cNvPicPr>
            <a:picLocks noChangeAspect="1"/>
          </p:cNvPicPr>
          <p:nvPr/>
        </p:nvPicPr>
        <p:blipFill>
          <a:blip r:embed="rId2"/>
          <a:stretch>
            <a:fillRect/>
          </a:stretch>
        </p:blipFill>
        <p:spPr>
          <a:xfrm>
            <a:off x="3063461" y="1325563"/>
            <a:ext cx="7772400" cy="3837007"/>
          </a:xfrm>
          <a:prstGeom prst="rect">
            <a:avLst/>
          </a:prstGeom>
        </p:spPr>
      </p:pic>
      <p:pic>
        <p:nvPicPr>
          <p:cNvPr id="5" name="Immagine 4">
            <a:extLst>
              <a:ext uri="{FF2B5EF4-FFF2-40B4-BE49-F238E27FC236}">
                <a16:creationId xmlns:a16="http://schemas.microsoft.com/office/drawing/2014/main" id="{8489A7EF-39AC-B26E-3908-608A7826693A}"/>
              </a:ext>
            </a:extLst>
          </p:cNvPr>
          <p:cNvPicPr>
            <a:picLocks noChangeAspect="1"/>
          </p:cNvPicPr>
          <p:nvPr/>
        </p:nvPicPr>
        <p:blipFill>
          <a:blip r:embed="rId3"/>
          <a:srcRect t="1819" r="1" b="28074"/>
          <a:stretch>
            <a:fillRect/>
          </a:stretch>
        </p:blipFill>
        <p:spPr>
          <a:xfrm>
            <a:off x="0" y="3429000"/>
            <a:ext cx="3602791" cy="3187148"/>
          </a:xfrm>
          <a:custGeom>
            <a:avLst/>
            <a:gdLst/>
            <a:ahLst/>
            <a:cxnLst/>
            <a:rect l="l" t="t" r="r" b="b"/>
            <a:pathLst>
              <a:path w="6323162" h="5593660">
                <a:moveTo>
                  <a:pt x="2177447" y="0"/>
                </a:moveTo>
                <a:lnTo>
                  <a:pt x="4826316" y="0"/>
                </a:lnTo>
                <a:lnTo>
                  <a:pt x="4971508" y="75777"/>
                </a:lnTo>
                <a:cubicBezTo>
                  <a:pt x="5197582" y="210111"/>
                  <a:pt x="5400550" y="381325"/>
                  <a:pt x="5577109" y="586873"/>
                </a:cubicBezTo>
                <a:cubicBezTo>
                  <a:pt x="6058235" y="1147205"/>
                  <a:pt x="6323162" y="1943505"/>
                  <a:pt x="6323162" y="2829148"/>
                </a:cubicBezTo>
                <a:cubicBezTo>
                  <a:pt x="6323162" y="3182494"/>
                  <a:pt x="6220623" y="3466081"/>
                  <a:pt x="5990836" y="3748729"/>
                </a:cubicBezTo>
                <a:cubicBezTo>
                  <a:pt x="5750480" y="4044392"/>
                  <a:pt x="5389327" y="4316711"/>
                  <a:pt x="5006899" y="4604992"/>
                </a:cubicBezTo>
                <a:cubicBezTo>
                  <a:pt x="4936343" y="4658116"/>
                  <a:pt x="4863453" y="4713117"/>
                  <a:pt x="4790566" y="4768788"/>
                </a:cubicBezTo>
                <a:cubicBezTo>
                  <a:pt x="4138128" y="5267012"/>
                  <a:pt x="3661945" y="5593660"/>
                  <a:pt x="3012943" y="5593660"/>
                </a:cubicBezTo>
                <a:cubicBezTo>
                  <a:pt x="2024062" y="5593660"/>
                  <a:pt x="1323723" y="5192693"/>
                  <a:pt x="671286" y="4252856"/>
                </a:cubicBezTo>
                <a:cubicBezTo>
                  <a:pt x="585906" y="4129842"/>
                  <a:pt x="502446" y="4017964"/>
                  <a:pt x="421733" y="3909839"/>
                </a:cubicBezTo>
                <a:cubicBezTo>
                  <a:pt x="254471" y="3685679"/>
                  <a:pt x="130655" y="3515312"/>
                  <a:pt x="48655" y="3351082"/>
                </a:cubicBezTo>
                <a:lnTo>
                  <a:pt x="0" y="3239820"/>
                </a:lnTo>
                <a:lnTo>
                  <a:pt x="0" y="2248150"/>
                </a:lnTo>
                <a:lnTo>
                  <a:pt x="1658" y="2239520"/>
                </a:lnTo>
                <a:cubicBezTo>
                  <a:pt x="51657" y="2045089"/>
                  <a:pt x="126469" y="1853225"/>
                  <a:pt x="225714" y="1665285"/>
                </a:cubicBezTo>
                <a:cubicBezTo>
                  <a:pt x="419948" y="1297585"/>
                  <a:pt x="697641" y="961011"/>
                  <a:pt x="1050970" y="665214"/>
                </a:cubicBezTo>
                <a:cubicBezTo>
                  <a:pt x="1311437" y="447090"/>
                  <a:pt x="1608578" y="257641"/>
                  <a:pt x="1923692" y="107844"/>
                </a:cubicBezTo>
                <a:close/>
              </a:path>
            </a:pathLst>
          </a:custGeom>
        </p:spPr>
      </p:pic>
      <p:sp>
        <p:nvSpPr>
          <p:cNvPr id="6" name="Titolo 5">
            <a:extLst>
              <a:ext uri="{FF2B5EF4-FFF2-40B4-BE49-F238E27FC236}">
                <a16:creationId xmlns:a16="http://schemas.microsoft.com/office/drawing/2014/main" id="{716E2490-3D41-FE2A-A1AB-6E1DACB91673}"/>
              </a:ext>
            </a:extLst>
          </p:cNvPr>
          <p:cNvSpPr>
            <a:spLocks noGrp="1"/>
          </p:cNvSpPr>
          <p:nvPr>
            <p:ph type="title"/>
          </p:nvPr>
        </p:nvSpPr>
        <p:spPr>
          <a:xfrm>
            <a:off x="838200" y="0"/>
            <a:ext cx="10515600" cy="1325563"/>
          </a:xfrm>
        </p:spPr>
        <p:txBody>
          <a:bodyPr/>
          <a:lstStyle/>
          <a:p>
            <a:r>
              <a:rPr lang="it-IT" dirty="0">
                <a:solidFill>
                  <a:srgbClr val="FF0000"/>
                </a:solidFill>
              </a:rPr>
              <a:t>Fly-Eye Concept </a:t>
            </a:r>
          </a:p>
        </p:txBody>
      </p:sp>
      <p:sp>
        <p:nvSpPr>
          <p:cNvPr id="7" name="CasellaDiTesto 6">
            <a:extLst>
              <a:ext uri="{FF2B5EF4-FFF2-40B4-BE49-F238E27FC236}">
                <a16:creationId xmlns:a16="http://schemas.microsoft.com/office/drawing/2014/main" id="{41774657-F972-C540-0AD2-6A8AB6D97B72}"/>
              </a:ext>
            </a:extLst>
          </p:cNvPr>
          <p:cNvSpPr txBox="1"/>
          <p:nvPr/>
        </p:nvSpPr>
        <p:spPr>
          <a:xfrm>
            <a:off x="3485323" y="5830957"/>
            <a:ext cx="6793170" cy="646331"/>
          </a:xfrm>
          <a:prstGeom prst="rect">
            <a:avLst/>
          </a:prstGeom>
          <a:noFill/>
        </p:spPr>
        <p:txBody>
          <a:bodyPr wrap="square" rtlCol="0">
            <a:spAutoFit/>
          </a:bodyPr>
          <a:lstStyle/>
          <a:p>
            <a:r>
              <a:rPr lang="it-IT" dirty="0"/>
              <a:t>ASI – ESA are </a:t>
            </a:r>
            <a:r>
              <a:rPr lang="it-IT" dirty="0" err="1"/>
              <a:t>developing</a:t>
            </a:r>
            <a:r>
              <a:rPr lang="it-IT" dirty="0"/>
              <a:t> 5 </a:t>
            </a:r>
            <a:r>
              <a:rPr lang="it-IT" dirty="0" err="1"/>
              <a:t>telescopes</a:t>
            </a:r>
            <a:r>
              <a:rPr lang="it-IT" dirty="0"/>
              <a:t> for Space </a:t>
            </a:r>
            <a:r>
              <a:rPr lang="it-IT" dirty="0" err="1"/>
              <a:t>Surveillance</a:t>
            </a:r>
            <a:r>
              <a:rPr lang="it-IT" dirty="0"/>
              <a:t> to be </a:t>
            </a:r>
            <a:r>
              <a:rPr lang="it-IT" dirty="0" err="1"/>
              <a:t>distributed</a:t>
            </a:r>
            <a:r>
              <a:rPr lang="it-IT" dirty="0"/>
              <a:t> </a:t>
            </a:r>
            <a:r>
              <a:rPr lang="it-IT" dirty="0" err="1"/>
              <a:t>around</a:t>
            </a:r>
            <a:r>
              <a:rPr lang="it-IT" dirty="0"/>
              <a:t> the globe. OHB Italia</a:t>
            </a:r>
          </a:p>
        </p:txBody>
      </p:sp>
      <p:sp>
        <p:nvSpPr>
          <p:cNvPr id="8" name="Rettangolo 7">
            <a:extLst>
              <a:ext uri="{FF2B5EF4-FFF2-40B4-BE49-F238E27FC236}">
                <a16:creationId xmlns:a16="http://schemas.microsoft.com/office/drawing/2014/main" id="{8329BBC0-10E9-501D-E19D-D06C0E40D663}"/>
              </a:ext>
            </a:extLst>
          </p:cNvPr>
          <p:cNvSpPr/>
          <p:nvPr/>
        </p:nvSpPr>
        <p:spPr>
          <a:xfrm>
            <a:off x="5207000" y="5112874"/>
            <a:ext cx="5628861" cy="36901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dirty="0"/>
              <a:t>Design concept by </a:t>
            </a:r>
            <a:r>
              <a:rPr lang="it-IT" dirty="0" err="1"/>
              <a:t>R</a:t>
            </a:r>
            <a:r>
              <a:rPr lang="it-IT" dirty="0"/>
              <a:t>. Ragazzoni and P. Salinari</a:t>
            </a:r>
          </a:p>
        </p:txBody>
      </p:sp>
    </p:spTree>
    <p:extLst>
      <p:ext uri="{BB962C8B-B14F-4D97-AF65-F5344CB8AC3E}">
        <p14:creationId xmlns:p14="http://schemas.microsoft.com/office/powerpoint/2010/main" val="19571165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7AA4F39-45FB-7E83-6FB3-C4D6EB4FA09A}"/>
              </a:ext>
            </a:extLst>
          </p:cNvPr>
          <p:cNvSpPr>
            <a:spLocks noGrp="1"/>
          </p:cNvSpPr>
          <p:nvPr>
            <p:ph type="title"/>
          </p:nvPr>
        </p:nvSpPr>
        <p:spPr/>
        <p:txBody>
          <a:bodyPr/>
          <a:lstStyle/>
          <a:p>
            <a:r>
              <a:rPr lang="it-IT" dirty="0">
                <a:solidFill>
                  <a:srgbClr val="FF0000"/>
                </a:solidFill>
              </a:rPr>
              <a:t>Schmidt Concept</a:t>
            </a:r>
          </a:p>
        </p:txBody>
      </p:sp>
      <p:pic>
        <p:nvPicPr>
          <p:cNvPr id="4" name="Immagine 3">
            <a:extLst>
              <a:ext uri="{FF2B5EF4-FFF2-40B4-BE49-F238E27FC236}">
                <a16:creationId xmlns:a16="http://schemas.microsoft.com/office/drawing/2014/main" id="{69FBF29C-9BCB-C79F-D87F-1FC12719E125}"/>
              </a:ext>
            </a:extLst>
          </p:cNvPr>
          <p:cNvPicPr>
            <a:picLocks noChangeAspect="1"/>
          </p:cNvPicPr>
          <p:nvPr/>
        </p:nvPicPr>
        <p:blipFill>
          <a:blip r:embed="rId2"/>
          <a:stretch>
            <a:fillRect/>
          </a:stretch>
        </p:blipFill>
        <p:spPr>
          <a:xfrm>
            <a:off x="2015435" y="1793185"/>
            <a:ext cx="7772400" cy="4195610"/>
          </a:xfrm>
          <a:prstGeom prst="rect">
            <a:avLst/>
          </a:prstGeom>
        </p:spPr>
      </p:pic>
    </p:spTree>
    <p:extLst>
      <p:ext uri="{BB962C8B-B14F-4D97-AF65-F5344CB8AC3E}">
        <p14:creationId xmlns:p14="http://schemas.microsoft.com/office/powerpoint/2010/main" val="29999228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F4B94B7-9545-DDD4-46CC-EA4A68D4002E}"/>
              </a:ext>
            </a:extLst>
          </p:cNvPr>
          <p:cNvSpPr>
            <a:spLocks noGrp="1"/>
          </p:cNvSpPr>
          <p:nvPr>
            <p:ph type="title"/>
          </p:nvPr>
        </p:nvSpPr>
        <p:spPr>
          <a:xfrm>
            <a:off x="838200" y="154918"/>
            <a:ext cx="10515600" cy="1325563"/>
          </a:xfrm>
        </p:spPr>
        <p:txBody>
          <a:bodyPr/>
          <a:lstStyle/>
          <a:p>
            <a:r>
              <a:rPr lang="it-IT" dirty="0">
                <a:solidFill>
                  <a:srgbClr val="C00000"/>
                </a:solidFill>
              </a:rPr>
              <a:t>A </a:t>
            </a:r>
            <a:r>
              <a:rPr lang="it-IT" dirty="0" err="1">
                <a:solidFill>
                  <a:srgbClr val="C00000"/>
                </a:solidFill>
              </a:rPr>
              <a:t>posiible</a:t>
            </a:r>
            <a:r>
              <a:rPr lang="it-IT" dirty="0">
                <a:solidFill>
                  <a:srgbClr val="C00000"/>
                </a:solidFill>
              </a:rPr>
              <a:t> </a:t>
            </a:r>
            <a:r>
              <a:rPr lang="it-IT" dirty="0" err="1">
                <a:solidFill>
                  <a:srgbClr val="C00000"/>
                </a:solidFill>
              </a:rPr>
              <a:t>change</a:t>
            </a:r>
            <a:r>
              <a:rPr lang="it-IT" dirty="0">
                <a:solidFill>
                  <a:srgbClr val="C00000"/>
                </a:solidFill>
              </a:rPr>
              <a:t> of </a:t>
            </a:r>
            <a:r>
              <a:rPr lang="it-IT" dirty="0" err="1">
                <a:solidFill>
                  <a:srgbClr val="C00000"/>
                </a:solidFill>
              </a:rPr>
              <a:t>perspective</a:t>
            </a:r>
            <a:endParaRPr lang="it-IT" i="1" dirty="0">
              <a:solidFill>
                <a:srgbClr val="002060"/>
              </a:solidFill>
            </a:endParaRPr>
          </a:p>
        </p:txBody>
      </p:sp>
      <p:sp>
        <p:nvSpPr>
          <p:cNvPr id="3" name="Segnaposto contenuto 2">
            <a:extLst>
              <a:ext uri="{FF2B5EF4-FFF2-40B4-BE49-F238E27FC236}">
                <a16:creationId xmlns:a16="http://schemas.microsoft.com/office/drawing/2014/main" id="{EC79A7FC-EAC1-7DC3-5BC5-79ACCFA84C2B}"/>
              </a:ext>
            </a:extLst>
          </p:cNvPr>
          <p:cNvSpPr>
            <a:spLocks noGrp="1"/>
          </p:cNvSpPr>
          <p:nvPr>
            <p:ph idx="1"/>
          </p:nvPr>
        </p:nvSpPr>
        <p:spPr>
          <a:xfrm>
            <a:off x="1021080" y="1690688"/>
            <a:ext cx="8722360" cy="5157152"/>
          </a:xfrm>
        </p:spPr>
        <p:txBody>
          <a:bodyPr>
            <a:normAutofit fontScale="92500" lnSpcReduction="10000"/>
          </a:bodyPr>
          <a:lstStyle/>
          <a:p>
            <a:r>
              <a:rPr lang="it-IT" dirty="0"/>
              <a:t>CMOS </a:t>
            </a:r>
            <a:r>
              <a:rPr lang="it-IT" dirty="0" err="1"/>
              <a:t>technologies</a:t>
            </a:r>
            <a:r>
              <a:rPr lang="it-IT" dirty="0"/>
              <a:t> </a:t>
            </a:r>
            <a:r>
              <a:rPr lang="it-IT" dirty="0" err="1"/>
              <a:t>already</a:t>
            </a:r>
            <a:r>
              <a:rPr lang="it-IT" dirty="0"/>
              <a:t> </a:t>
            </a:r>
            <a:r>
              <a:rPr lang="it-IT" dirty="0" err="1"/>
              <a:t>available</a:t>
            </a:r>
            <a:r>
              <a:rPr lang="it-IT" dirty="0"/>
              <a:t>:</a:t>
            </a:r>
          </a:p>
          <a:p>
            <a:pPr lvl="1"/>
            <a:r>
              <a:rPr lang="it-IT" dirty="0"/>
              <a:t>Small pixels (2–10 </a:t>
            </a:r>
            <a:r>
              <a:rPr lang="it-IT" dirty="0" err="1"/>
              <a:t>microns</a:t>
            </a:r>
            <a:r>
              <a:rPr lang="it-IT" dirty="0"/>
              <a:t>)</a:t>
            </a:r>
          </a:p>
          <a:p>
            <a:pPr lvl="1"/>
            <a:r>
              <a:rPr lang="it-IT" dirty="0"/>
              <a:t>Large arrays (10k x 10k pixels per camera)</a:t>
            </a:r>
          </a:p>
          <a:p>
            <a:endParaRPr lang="it-IT" dirty="0"/>
          </a:p>
          <a:p>
            <a:r>
              <a:rPr lang="it-IT" dirty="0"/>
              <a:t>Very compact </a:t>
            </a:r>
            <a:r>
              <a:rPr lang="it-IT" dirty="0" err="1"/>
              <a:t>aplanatic</a:t>
            </a:r>
            <a:r>
              <a:rPr lang="it-IT" dirty="0"/>
              <a:t> </a:t>
            </a:r>
            <a:r>
              <a:rPr lang="it-IT" dirty="0" err="1"/>
              <a:t>telescopes</a:t>
            </a:r>
            <a:r>
              <a:rPr lang="it-IT" dirty="0"/>
              <a:t> </a:t>
            </a:r>
            <a:r>
              <a:rPr lang="it-IT" b="1" dirty="0">
                <a:solidFill>
                  <a:srgbClr val="0070C0"/>
                </a:solidFill>
              </a:rPr>
              <a:t>(</a:t>
            </a:r>
            <a:r>
              <a:rPr lang="it-IT" b="1" dirty="0" err="1">
                <a:solidFill>
                  <a:srgbClr val="0070C0"/>
                </a:solidFill>
              </a:rPr>
              <a:t>F</a:t>
            </a:r>
            <a:r>
              <a:rPr lang="it-IT" b="1" dirty="0">
                <a:solidFill>
                  <a:srgbClr val="0070C0"/>
                </a:solidFill>
              </a:rPr>
              <a:t># 1 or </a:t>
            </a:r>
            <a:r>
              <a:rPr lang="it-IT" b="1" dirty="0" err="1">
                <a:solidFill>
                  <a:srgbClr val="0070C0"/>
                </a:solidFill>
              </a:rPr>
              <a:t>less</a:t>
            </a:r>
            <a:r>
              <a:rPr lang="it-IT" b="1" dirty="0">
                <a:solidFill>
                  <a:srgbClr val="0070C0"/>
                </a:solidFill>
              </a:rPr>
              <a:t>)</a:t>
            </a:r>
          </a:p>
          <a:p>
            <a:endParaRPr lang="it-IT" dirty="0"/>
          </a:p>
          <a:p>
            <a:r>
              <a:rPr lang="it-IT" dirty="0"/>
              <a:t>AZ </a:t>
            </a:r>
            <a:r>
              <a:rPr lang="it-IT" dirty="0" err="1"/>
              <a:t>mount</a:t>
            </a:r>
            <a:endParaRPr lang="it-IT" dirty="0"/>
          </a:p>
          <a:p>
            <a:pPr lvl="1"/>
            <a:r>
              <a:rPr lang="it-IT" b="1" dirty="0" err="1">
                <a:solidFill>
                  <a:schemeClr val="accent6">
                    <a:lumMod val="75000"/>
                  </a:schemeClr>
                </a:solidFill>
              </a:rPr>
              <a:t>Reduced</a:t>
            </a:r>
            <a:r>
              <a:rPr lang="it-IT" b="1" dirty="0">
                <a:solidFill>
                  <a:schemeClr val="accent6">
                    <a:lumMod val="75000"/>
                  </a:schemeClr>
                </a:solidFill>
              </a:rPr>
              <a:t> </a:t>
            </a:r>
            <a:r>
              <a:rPr lang="it-IT" b="1" dirty="0" err="1">
                <a:solidFill>
                  <a:schemeClr val="accent6">
                    <a:lumMod val="75000"/>
                  </a:schemeClr>
                </a:solidFill>
              </a:rPr>
              <a:t>space</a:t>
            </a:r>
            <a:r>
              <a:rPr lang="it-IT" b="1" dirty="0">
                <a:solidFill>
                  <a:schemeClr val="accent6">
                    <a:lumMod val="75000"/>
                  </a:schemeClr>
                </a:solidFill>
              </a:rPr>
              <a:t> </a:t>
            </a:r>
            <a:r>
              <a:rPr lang="it-IT" b="1" dirty="0" err="1">
                <a:solidFill>
                  <a:schemeClr val="accent6">
                    <a:lumMod val="75000"/>
                  </a:schemeClr>
                </a:solidFill>
              </a:rPr>
              <a:t>requirements</a:t>
            </a:r>
            <a:endParaRPr lang="it-IT" b="1" dirty="0">
              <a:solidFill>
                <a:schemeClr val="accent6">
                  <a:lumMod val="75000"/>
                </a:schemeClr>
              </a:solidFill>
            </a:endParaRPr>
          </a:p>
          <a:p>
            <a:pPr lvl="1"/>
            <a:r>
              <a:rPr lang="it-IT" b="1" dirty="0">
                <a:solidFill>
                  <a:schemeClr val="accent6">
                    <a:lumMod val="75000"/>
                  </a:schemeClr>
                </a:solidFill>
              </a:rPr>
              <a:t>Fast re-</a:t>
            </a:r>
            <a:r>
              <a:rPr lang="it-IT" b="1" dirty="0" err="1">
                <a:solidFill>
                  <a:schemeClr val="accent6">
                    <a:lumMod val="75000"/>
                  </a:schemeClr>
                </a:solidFill>
              </a:rPr>
              <a:t>pointing</a:t>
            </a:r>
            <a:endParaRPr lang="it-IT" b="1" dirty="0">
              <a:solidFill>
                <a:schemeClr val="accent6">
                  <a:lumMod val="75000"/>
                </a:schemeClr>
              </a:solidFill>
            </a:endParaRPr>
          </a:p>
          <a:p>
            <a:endParaRPr lang="it-IT" dirty="0"/>
          </a:p>
          <a:p>
            <a:r>
              <a:rPr lang="it-IT" dirty="0"/>
              <a:t>Single camera (</a:t>
            </a:r>
            <a:r>
              <a:rPr lang="it-IT" dirty="0" err="1"/>
              <a:t>possibly</a:t>
            </a:r>
            <a:r>
              <a:rPr lang="it-IT" dirty="0"/>
              <a:t> </a:t>
            </a:r>
            <a:r>
              <a:rPr lang="it-IT" dirty="0" err="1"/>
              <a:t>mosaic</a:t>
            </a:r>
            <a:r>
              <a:rPr lang="it-IT" dirty="0"/>
              <a:t>)</a:t>
            </a:r>
          </a:p>
          <a:p>
            <a:pPr lvl="1"/>
            <a:r>
              <a:rPr lang="it-IT" dirty="0"/>
              <a:t>Small </a:t>
            </a:r>
            <a:r>
              <a:rPr lang="it-IT" dirty="0" err="1"/>
              <a:t>Vignetting</a:t>
            </a:r>
            <a:r>
              <a:rPr lang="it-IT" dirty="0"/>
              <a:t> and </a:t>
            </a:r>
            <a:r>
              <a:rPr lang="it-IT" dirty="0" err="1"/>
              <a:t>uniform</a:t>
            </a:r>
            <a:r>
              <a:rPr lang="it-IT" dirty="0"/>
              <a:t> PSF </a:t>
            </a:r>
            <a:r>
              <a:rPr lang="it-IT" dirty="0" err="1"/>
              <a:t>across</a:t>
            </a:r>
            <a:r>
              <a:rPr lang="it-IT" dirty="0"/>
              <a:t> the </a:t>
            </a:r>
            <a:r>
              <a:rPr lang="it-IT" dirty="0" err="1"/>
              <a:t>entire</a:t>
            </a:r>
            <a:r>
              <a:rPr lang="it-IT" dirty="0"/>
              <a:t> field</a:t>
            </a:r>
          </a:p>
          <a:p>
            <a:pPr lvl="1"/>
            <a:r>
              <a:rPr lang="it-IT" dirty="0"/>
              <a:t>Low Power </a:t>
            </a:r>
            <a:r>
              <a:rPr lang="it-IT" dirty="0" err="1"/>
              <a:t>reduction</a:t>
            </a:r>
            <a:endParaRPr lang="it-IT" dirty="0"/>
          </a:p>
        </p:txBody>
      </p:sp>
    </p:spTree>
    <p:extLst>
      <p:ext uri="{BB962C8B-B14F-4D97-AF65-F5344CB8AC3E}">
        <p14:creationId xmlns:p14="http://schemas.microsoft.com/office/powerpoint/2010/main" val="17807832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A3A9C9E2-CA1F-5D7E-A28F-63A0767C7BD9}"/>
              </a:ext>
            </a:extLst>
          </p:cNvPr>
          <p:cNvPicPr>
            <a:picLocks noChangeAspect="1"/>
          </p:cNvPicPr>
          <p:nvPr/>
        </p:nvPicPr>
        <p:blipFill>
          <a:blip r:embed="rId2"/>
          <a:stretch>
            <a:fillRect/>
          </a:stretch>
        </p:blipFill>
        <p:spPr>
          <a:xfrm>
            <a:off x="922420" y="509688"/>
            <a:ext cx="9888527" cy="6289641"/>
          </a:xfrm>
          <a:prstGeom prst="rect">
            <a:avLst/>
          </a:prstGeom>
        </p:spPr>
      </p:pic>
      <p:sp>
        <p:nvSpPr>
          <p:cNvPr id="2" name="Titolo 1">
            <a:extLst>
              <a:ext uri="{FF2B5EF4-FFF2-40B4-BE49-F238E27FC236}">
                <a16:creationId xmlns:a16="http://schemas.microsoft.com/office/drawing/2014/main" id="{552E647A-6DD0-1C73-8DE2-E2E31BF87780}"/>
              </a:ext>
            </a:extLst>
          </p:cNvPr>
          <p:cNvSpPr>
            <a:spLocks noGrp="1"/>
          </p:cNvSpPr>
          <p:nvPr>
            <p:ph type="title"/>
          </p:nvPr>
        </p:nvSpPr>
        <p:spPr>
          <a:xfrm>
            <a:off x="0" y="-153093"/>
            <a:ext cx="10515600" cy="1325563"/>
          </a:xfrm>
        </p:spPr>
        <p:txBody>
          <a:bodyPr/>
          <a:lstStyle/>
          <a:p>
            <a:r>
              <a:rPr lang="it-IT" dirty="0">
                <a:solidFill>
                  <a:srgbClr val="FF0000"/>
                </a:solidFill>
              </a:rPr>
              <a:t>CTA++ </a:t>
            </a:r>
            <a:r>
              <a:rPr lang="it-IT" dirty="0">
                <a:solidFill>
                  <a:srgbClr val="FF0000"/>
                </a:solidFill>
                <a:sym typeface="Wingdings" pitchFamily="2" charset="2"/>
              </a:rPr>
              <a:t> PN-RIC $$$$</a:t>
            </a:r>
            <a:endParaRPr lang="it-IT" dirty="0">
              <a:solidFill>
                <a:srgbClr val="FF0000"/>
              </a:solidFill>
            </a:endParaRPr>
          </a:p>
        </p:txBody>
      </p:sp>
      <p:sp>
        <p:nvSpPr>
          <p:cNvPr id="3" name="Ovale 2">
            <a:extLst>
              <a:ext uri="{FF2B5EF4-FFF2-40B4-BE49-F238E27FC236}">
                <a16:creationId xmlns:a16="http://schemas.microsoft.com/office/drawing/2014/main" id="{70244916-EC5E-4C94-D3B0-CEC16D127CA5}"/>
              </a:ext>
            </a:extLst>
          </p:cNvPr>
          <p:cNvSpPr/>
          <p:nvPr/>
        </p:nvSpPr>
        <p:spPr>
          <a:xfrm>
            <a:off x="1844842" y="3705726"/>
            <a:ext cx="8043685" cy="962527"/>
          </a:xfrm>
          <a:prstGeom prst="ellipse">
            <a:avLst/>
          </a:prstGeom>
          <a:noFill/>
          <a:ln w="47625">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Ovale 3">
            <a:extLst>
              <a:ext uri="{FF2B5EF4-FFF2-40B4-BE49-F238E27FC236}">
                <a16:creationId xmlns:a16="http://schemas.microsoft.com/office/drawing/2014/main" id="{27592E82-3D41-06F7-FBE6-C74EA9B99B13}"/>
              </a:ext>
            </a:extLst>
          </p:cNvPr>
          <p:cNvSpPr/>
          <p:nvPr/>
        </p:nvSpPr>
        <p:spPr>
          <a:xfrm>
            <a:off x="1268178" y="3705726"/>
            <a:ext cx="9197009" cy="9144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dirty="0"/>
              <a:t>“</a:t>
            </a:r>
            <a:r>
              <a:rPr lang="it-IT" dirty="0" err="1"/>
              <a:t>Strengthening</a:t>
            </a:r>
            <a:r>
              <a:rPr lang="it-IT" dirty="0"/>
              <a:t> public </a:t>
            </a:r>
            <a:r>
              <a:rPr lang="it-IT" dirty="0" err="1"/>
              <a:t>Research</a:t>
            </a:r>
            <a:r>
              <a:rPr lang="it-IT" dirty="0"/>
              <a:t> </a:t>
            </a:r>
            <a:r>
              <a:rPr lang="it-IT" dirty="0" err="1"/>
              <a:t>Infrastructures</a:t>
            </a:r>
            <a:r>
              <a:rPr lang="it-IT" dirty="0"/>
              <a:t> (RI) </a:t>
            </a:r>
            <a:r>
              <a:rPr lang="it-IT" dirty="0" err="1"/>
              <a:t>operating</a:t>
            </a:r>
            <a:r>
              <a:rPr lang="it-IT" dirty="0"/>
              <a:t> in the S3 </a:t>
            </a:r>
            <a:r>
              <a:rPr lang="it-IT" dirty="0" err="1"/>
              <a:t>sector</a:t>
            </a:r>
            <a:r>
              <a:rPr lang="it-IT" dirty="0"/>
              <a:t> to </a:t>
            </a:r>
            <a:r>
              <a:rPr lang="it-IT" dirty="0" err="1"/>
              <a:t>advance</a:t>
            </a:r>
            <a:r>
              <a:rPr lang="it-IT" dirty="0"/>
              <a:t> companies’ </a:t>
            </a:r>
            <a:r>
              <a:rPr lang="it-IT" dirty="0" err="1"/>
              <a:t>technology</a:t>
            </a:r>
            <a:r>
              <a:rPr lang="it-IT" dirty="0"/>
              <a:t> </a:t>
            </a:r>
          </a:p>
        </p:txBody>
      </p:sp>
    </p:spTree>
    <p:extLst>
      <p:ext uri="{BB962C8B-B14F-4D97-AF65-F5344CB8AC3E}">
        <p14:creationId xmlns:p14="http://schemas.microsoft.com/office/powerpoint/2010/main" val="3600631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55D7B4-0DAC-4534-BED1-D2B88EE1D93F}"/>
              </a:ext>
            </a:extLst>
          </p:cNvPr>
          <p:cNvSpPr>
            <a:spLocks noGrp="1"/>
          </p:cNvSpPr>
          <p:nvPr>
            <p:ph type="title"/>
          </p:nvPr>
        </p:nvSpPr>
        <p:spPr>
          <a:xfrm>
            <a:off x="609600" y="274638"/>
            <a:ext cx="10972800" cy="720000"/>
          </a:xfrm>
        </p:spPr>
        <p:txBody>
          <a:bodyPr>
            <a:normAutofit/>
          </a:bodyPr>
          <a:lstStyle/>
          <a:p>
            <a:pPr algn="l"/>
            <a:r>
              <a:rPr lang="en-US" sz="3600" b="1" dirty="0">
                <a:solidFill>
                  <a:srgbClr val="003399"/>
                </a:solidFill>
                <a:latin typeface="Fira Sans" panose="020B0503050000020004" pitchFamily="34" charset="0"/>
              </a:rPr>
              <a:t>The </a:t>
            </a:r>
            <a:r>
              <a:rPr lang="it-IT" sz="3600" b="1" dirty="0" err="1">
                <a:solidFill>
                  <a:srgbClr val="003399"/>
                </a:solidFill>
                <a:latin typeface="Fira Sans" panose="020B0503050000020004" pitchFamily="34" charset="0"/>
              </a:rPr>
              <a:t>Schwarzschild</a:t>
            </a:r>
            <a:r>
              <a:rPr lang="it-IT" sz="3600" b="1" dirty="0">
                <a:solidFill>
                  <a:srgbClr val="003399"/>
                </a:solidFill>
                <a:latin typeface="Fira Sans" panose="020B0503050000020004" pitchFamily="34" charset="0"/>
              </a:rPr>
              <a:t> </a:t>
            </a:r>
            <a:r>
              <a:rPr lang="it-IT" sz="3600" b="1" dirty="0" err="1">
                <a:solidFill>
                  <a:srgbClr val="003399"/>
                </a:solidFill>
                <a:latin typeface="Fira Sans" panose="020B0503050000020004" pitchFamily="34" charset="0"/>
              </a:rPr>
              <a:t>Aplanatic</a:t>
            </a:r>
            <a:r>
              <a:rPr lang="it-IT" sz="3600" b="1" dirty="0">
                <a:solidFill>
                  <a:srgbClr val="003399"/>
                </a:solidFill>
                <a:latin typeface="Fira Sans" panose="020B0503050000020004" pitchFamily="34" charset="0"/>
              </a:rPr>
              <a:t> </a:t>
            </a:r>
            <a:r>
              <a:rPr lang="it-IT" sz="3600" b="1" dirty="0" err="1">
                <a:solidFill>
                  <a:srgbClr val="003399"/>
                </a:solidFill>
                <a:latin typeface="Fira Sans" panose="020B0503050000020004" pitchFamily="34" charset="0"/>
              </a:rPr>
              <a:t>Telescope</a:t>
            </a:r>
            <a:endParaRPr lang="en-US" sz="3600" b="1" dirty="0">
              <a:solidFill>
                <a:srgbClr val="003399"/>
              </a:solidFill>
              <a:latin typeface="Fira Sans" panose="020B0503050000020004" pitchFamily="34" charset="0"/>
            </a:endParaRPr>
          </a:p>
        </p:txBody>
      </p:sp>
      <p:pic>
        <p:nvPicPr>
          <p:cNvPr id="9" name="Content Placeholder 8">
            <a:extLst>
              <a:ext uri="{FF2B5EF4-FFF2-40B4-BE49-F238E27FC236}">
                <a16:creationId xmlns:a16="http://schemas.microsoft.com/office/drawing/2014/main" id="{9F15D0D7-971A-4A7A-9578-9F70F71A8741}"/>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1248" r="1326" b="10396"/>
          <a:stretch/>
        </p:blipFill>
        <p:spPr>
          <a:xfrm>
            <a:off x="9920662" y="278260"/>
            <a:ext cx="1653500" cy="699557"/>
          </a:xfrm>
        </p:spPr>
      </p:pic>
      <p:sp>
        <p:nvSpPr>
          <p:cNvPr id="5" name="Slide Number Placeholder 4">
            <a:extLst>
              <a:ext uri="{FF2B5EF4-FFF2-40B4-BE49-F238E27FC236}">
                <a16:creationId xmlns:a16="http://schemas.microsoft.com/office/drawing/2014/main" id="{FB827317-0880-45F0-ACED-F98F807574D9}"/>
              </a:ext>
            </a:extLst>
          </p:cNvPr>
          <p:cNvSpPr>
            <a:spLocks noGrp="1"/>
          </p:cNvSpPr>
          <p:nvPr>
            <p:ph type="sldNum" sz="quarter" idx="12"/>
          </p:nvPr>
        </p:nvSpPr>
        <p:spPr/>
        <p:txBody>
          <a:bodyPr/>
          <a:lstStyle/>
          <a:p>
            <a:fld id="{65D1E375-1491-4770-B4ED-E699B7903ED8}" type="slidenum">
              <a:rPr lang="it-IT" smtClean="0"/>
              <a:pPr/>
              <a:t>30</a:t>
            </a:fld>
            <a:endParaRPr lang="it-IT" dirty="0"/>
          </a:p>
        </p:txBody>
      </p:sp>
      <p:cxnSp>
        <p:nvCxnSpPr>
          <p:cNvPr id="6" name="Straight Connector 5">
            <a:extLst>
              <a:ext uri="{FF2B5EF4-FFF2-40B4-BE49-F238E27FC236}">
                <a16:creationId xmlns:a16="http://schemas.microsoft.com/office/drawing/2014/main" id="{98C54DC3-115A-4B14-912D-5B7BFAB46484}"/>
              </a:ext>
            </a:extLst>
          </p:cNvPr>
          <p:cNvCxnSpPr/>
          <p:nvPr/>
        </p:nvCxnSpPr>
        <p:spPr>
          <a:xfrm>
            <a:off x="618931" y="1015412"/>
            <a:ext cx="10972800" cy="0"/>
          </a:xfrm>
          <a:prstGeom prst="line">
            <a:avLst/>
          </a:prstGeom>
          <a:ln>
            <a:solidFill>
              <a:srgbClr val="00204E"/>
            </a:solidFill>
          </a:ln>
        </p:spPr>
        <p:style>
          <a:lnRef idx="3">
            <a:schemeClr val="accent1"/>
          </a:lnRef>
          <a:fillRef idx="0">
            <a:schemeClr val="accent1"/>
          </a:fillRef>
          <a:effectRef idx="2">
            <a:schemeClr val="accent1"/>
          </a:effectRef>
          <a:fontRef idx="minor">
            <a:schemeClr val="tx1"/>
          </a:fontRef>
        </p:style>
      </p:cxnSp>
      <p:sp>
        <p:nvSpPr>
          <p:cNvPr id="12" name="CasellaDiTesto 8">
            <a:extLst>
              <a:ext uri="{FF2B5EF4-FFF2-40B4-BE49-F238E27FC236}">
                <a16:creationId xmlns:a16="http://schemas.microsoft.com/office/drawing/2014/main" id="{E601E868-BBCC-DB49-B96F-276E24512465}"/>
              </a:ext>
            </a:extLst>
          </p:cNvPr>
          <p:cNvSpPr txBox="1">
            <a:spLocks noChangeArrowheads="1"/>
          </p:cNvSpPr>
          <p:nvPr/>
        </p:nvSpPr>
        <p:spPr bwMode="auto">
          <a:xfrm>
            <a:off x="1547981" y="1246840"/>
            <a:ext cx="8462962" cy="210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Segoe Print" panose="02000800000000000000" pitchFamily="2"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Segoe Print" panose="02000800000000000000" pitchFamily="2"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Segoe Print" panose="02000800000000000000" pitchFamily="2"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Segoe Print" panose="02000800000000000000" pitchFamily="2"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Segoe Print" panose="02000800000000000000" pitchFamily="2"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Segoe Print" panose="02000800000000000000" pitchFamily="2"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Segoe Print" panose="02000800000000000000" pitchFamily="2"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Segoe Print" panose="02000800000000000000" pitchFamily="2"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Segoe Print" panose="02000800000000000000" pitchFamily="2" charset="0"/>
                <a:ea typeface="ＭＳ Ｐゴシック" panose="020B0600070205080204" pitchFamily="34" charset="-128"/>
              </a:defRPr>
            </a:lvl9pPr>
          </a:lstStyle>
          <a:p>
            <a:pPr eaLnBrk="1" hangingPunct="1">
              <a:spcBef>
                <a:spcPct val="0"/>
              </a:spcBef>
              <a:buFontTx/>
              <a:buNone/>
            </a:pPr>
            <a:r>
              <a:rPr lang="en-GB" altLang="it-IT" sz="2000" dirty="0">
                <a:latin typeface="Arial" panose="020B0604020202020204" pitchFamily="34" charset="0"/>
              </a:rPr>
              <a:t>1905: Karl Schwarzschild solved the Seidel ‘s equations for </a:t>
            </a:r>
            <a:r>
              <a:rPr lang="en-GB" altLang="it-IT" sz="2000" b="1" dirty="0">
                <a:latin typeface="Arial" panose="020B0604020202020204" pitchFamily="34" charset="0"/>
              </a:rPr>
              <a:t>spherical</a:t>
            </a:r>
            <a:r>
              <a:rPr lang="en-GB" altLang="it-IT" sz="2000" dirty="0">
                <a:latin typeface="Arial" panose="020B0604020202020204" pitchFamily="34" charset="0"/>
              </a:rPr>
              <a:t> aberration and</a:t>
            </a:r>
            <a:r>
              <a:rPr lang="en-GB" altLang="it-IT" sz="2000" b="1" dirty="0">
                <a:latin typeface="Arial" panose="020B0604020202020204" pitchFamily="34" charset="0"/>
              </a:rPr>
              <a:t> coma </a:t>
            </a:r>
            <a:r>
              <a:rPr lang="en-GB" altLang="it-IT" sz="2000" dirty="0">
                <a:latin typeface="Arial" panose="020B0604020202020204" pitchFamily="34" charset="0"/>
              </a:rPr>
              <a:t>finding a relation between parameters capable to make a telescope </a:t>
            </a:r>
            <a:r>
              <a:rPr lang="en-GB" altLang="it-IT" sz="2000" b="1" dirty="0">
                <a:latin typeface="Arial" panose="020B0604020202020204" pitchFamily="34" charset="0"/>
              </a:rPr>
              <a:t>aplanatic</a:t>
            </a:r>
            <a:r>
              <a:rPr lang="en-GB" altLang="it-IT" sz="2000" dirty="0">
                <a:latin typeface="Arial" panose="020B0604020202020204" pitchFamily="34" charset="0"/>
              </a:rPr>
              <a:t>. </a:t>
            </a:r>
            <a:r>
              <a:rPr lang="en-GB" altLang="it-IT" sz="2000" i="1" dirty="0">
                <a:solidFill>
                  <a:srgbClr val="006600"/>
                </a:solidFill>
                <a:latin typeface="Arial" panose="020B0604020202020204" pitchFamily="34" charset="0"/>
              </a:rPr>
              <a:t>(</a:t>
            </a:r>
            <a:r>
              <a:rPr lang="en-GB" altLang="it-IT" sz="2000" i="1" dirty="0" err="1">
                <a:solidFill>
                  <a:srgbClr val="006600"/>
                </a:solidFill>
                <a:latin typeface="Arial" panose="020B0604020202020204" pitchFamily="34" charset="0"/>
              </a:rPr>
              <a:t>Couder</a:t>
            </a:r>
            <a:r>
              <a:rPr lang="en-GB" altLang="it-IT" sz="2000" i="1" dirty="0">
                <a:solidFill>
                  <a:srgbClr val="006600"/>
                </a:solidFill>
                <a:latin typeface="Arial" panose="020B0604020202020204" pitchFamily="34" charset="0"/>
              </a:rPr>
              <a:t> 1926 </a:t>
            </a:r>
            <a:r>
              <a:rPr lang="en-GB" altLang="it-IT" sz="2000" i="1" dirty="0">
                <a:solidFill>
                  <a:srgbClr val="006600"/>
                </a:solidFill>
                <a:latin typeface="Arial" panose="020B0604020202020204" pitchFamily="34" charset="0"/>
                <a:sym typeface="Wingdings" pitchFamily="2" charset="2"/>
              </a:rPr>
              <a:t> also correction of </a:t>
            </a:r>
            <a:r>
              <a:rPr lang="en-GB" altLang="it-IT" sz="2000" b="1" i="1" dirty="0">
                <a:solidFill>
                  <a:srgbClr val="006600"/>
                </a:solidFill>
                <a:latin typeface="Arial" panose="020B0604020202020204" pitchFamily="34" charset="0"/>
                <a:sym typeface="Wingdings" pitchFamily="2" charset="2"/>
              </a:rPr>
              <a:t>astigmatism</a:t>
            </a:r>
            <a:r>
              <a:rPr lang="en-GB" altLang="it-IT" sz="2000" i="1" dirty="0">
                <a:solidFill>
                  <a:srgbClr val="006600"/>
                </a:solidFill>
                <a:latin typeface="Arial" panose="020B0604020202020204" pitchFamily="34" charset="0"/>
                <a:sym typeface="Wingdings" pitchFamily="2" charset="2"/>
              </a:rPr>
              <a:t> with curved focal plane)</a:t>
            </a:r>
            <a:endParaRPr lang="en-GB" altLang="it-IT" sz="1100" i="1" dirty="0">
              <a:solidFill>
                <a:srgbClr val="006600"/>
              </a:solidFill>
              <a:latin typeface="Arial" panose="020B0604020202020204" pitchFamily="34" charset="0"/>
            </a:endParaRPr>
          </a:p>
          <a:p>
            <a:pPr eaLnBrk="1" hangingPunct="1">
              <a:spcBef>
                <a:spcPct val="0"/>
              </a:spcBef>
              <a:buFontTx/>
              <a:buNone/>
            </a:pPr>
            <a:endParaRPr lang="en-GB" altLang="it-IT" sz="1100" dirty="0">
              <a:latin typeface="Arial" panose="020B0604020202020204" pitchFamily="34" charset="0"/>
            </a:endParaRPr>
          </a:p>
          <a:p>
            <a:pPr eaLnBrk="1" hangingPunct="1">
              <a:spcBef>
                <a:spcPct val="0"/>
              </a:spcBef>
              <a:buFontTx/>
              <a:buNone/>
            </a:pPr>
            <a:r>
              <a:rPr lang="en-GB" altLang="it-IT" sz="2000" i="1" dirty="0">
                <a:latin typeface="Arial" panose="020B0604020202020204" pitchFamily="34" charset="0"/>
              </a:rPr>
              <a:t>“For any geometry, 2 aspheric mirrors allow the correction of SI and SII to give an aplanatic telescope” </a:t>
            </a:r>
          </a:p>
        </p:txBody>
      </p:sp>
      <p:sp>
        <p:nvSpPr>
          <p:cNvPr id="13" name="Rettangolo 11">
            <a:extLst>
              <a:ext uri="{FF2B5EF4-FFF2-40B4-BE49-F238E27FC236}">
                <a16:creationId xmlns:a16="http://schemas.microsoft.com/office/drawing/2014/main" id="{99F77E66-2AB6-6C43-8DF8-00180250E7D2}"/>
              </a:ext>
            </a:extLst>
          </p:cNvPr>
          <p:cNvSpPr>
            <a:spLocks noChangeArrowheads="1"/>
          </p:cNvSpPr>
          <p:nvPr/>
        </p:nvSpPr>
        <p:spPr bwMode="auto">
          <a:xfrm>
            <a:off x="10296525" y="6440488"/>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Segoe Print" panose="02000800000000000000" pitchFamily="2"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Segoe Print" panose="02000800000000000000" pitchFamily="2"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Segoe Print" panose="02000800000000000000" pitchFamily="2"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Segoe Print" panose="02000800000000000000" pitchFamily="2"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Segoe Print" panose="02000800000000000000" pitchFamily="2"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Segoe Print" panose="02000800000000000000" pitchFamily="2"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Segoe Print" panose="02000800000000000000" pitchFamily="2"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Segoe Print" panose="02000800000000000000" pitchFamily="2"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Segoe Print" panose="02000800000000000000" pitchFamily="2" charset="0"/>
                <a:ea typeface="ＭＳ Ｐゴシック" panose="020B0600070205080204" pitchFamily="34" charset="-128"/>
              </a:defRPr>
            </a:lvl9pPr>
          </a:lstStyle>
          <a:p>
            <a:pPr eaLnBrk="1" hangingPunct="1">
              <a:spcBef>
                <a:spcPct val="0"/>
              </a:spcBef>
              <a:buFontTx/>
              <a:buNone/>
            </a:pPr>
            <a:fld id="{C3ECE9B2-2923-5941-ABA6-CA2AC74FA132}" type="slidenum">
              <a:rPr lang="it-IT" altLang="it-IT" sz="1800">
                <a:solidFill>
                  <a:srgbClr val="FFFFFF"/>
                </a:solidFill>
                <a:latin typeface="Arial" panose="020B0604020202020204" pitchFamily="34" charset="0"/>
              </a:rPr>
              <a:pPr eaLnBrk="1" hangingPunct="1">
                <a:spcBef>
                  <a:spcPct val="0"/>
                </a:spcBef>
                <a:buFontTx/>
                <a:buNone/>
              </a:pPr>
              <a:t>30</a:t>
            </a:fld>
            <a:endParaRPr lang="it-IT" altLang="it-IT" sz="1800">
              <a:solidFill>
                <a:srgbClr val="FFFFFF"/>
              </a:solidFill>
              <a:latin typeface="Arial" panose="020B0604020202020204" pitchFamily="34" charset="0"/>
            </a:endParaRPr>
          </a:p>
        </p:txBody>
      </p:sp>
      <p:pic>
        <p:nvPicPr>
          <p:cNvPr id="14" name="Immagine 19" descr="sch-tel.pdf">
            <a:extLst>
              <a:ext uri="{FF2B5EF4-FFF2-40B4-BE49-F238E27FC236}">
                <a16:creationId xmlns:a16="http://schemas.microsoft.com/office/drawing/2014/main" id="{4FDDFFBF-E32F-2E44-83BD-21E8C330347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248128" y="3277645"/>
            <a:ext cx="4602163" cy="294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ttangolo 14">
            <a:extLst>
              <a:ext uri="{FF2B5EF4-FFF2-40B4-BE49-F238E27FC236}">
                <a16:creationId xmlns:a16="http://schemas.microsoft.com/office/drawing/2014/main" id="{EDC3D2D7-FFFC-A645-BCF9-0887C5FDE392}"/>
              </a:ext>
            </a:extLst>
          </p:cNvPr>
          <p:cNvSpPr/>
          <p:nvPr/>
        </p:nvSpPr>
        <p:spPr>
          <a:xfrm>
            <a:off x="1547981" y="6208541"/>
            <a:ext cx="9061450" cy="407987"/>
          </a:xfrm>
          <a:prstGeom prst="rect">
            <a:avLst/>
          </a:prstGeom>
          <a:solidFill>
            <a:srgbClr val="3366FF"/>
          </a:solidFill>
          <a:effectLst/>
        </p:spPr>
        <p:style>
          <a:lnRef idx="1">
            <a:schemeClr val="accent1"/>
          </a:lnRef>
          <a:fillRef idx="3">
            <a:schemeClr val="accent1"/>
          </a:fillRef>
          <a:effectRef idx="2">
            <a:schemeClr val="accent1"/>
          </a:effectRef>
          <a:fontRef idx="minor">
            <a:schemeClr val="lt1"/>
          </a:fontRef>
        </p:style>
        <p:txBody>
          <a:bodyPr anchor="ctr"/>
          <a:lstStyle/>
          <a:p>
            <a:pPr eaLnBrk="1" hangingPunct="1">
              <a:defRPr/>
            </a:pPr>
            <a:r>
              <a:rPr lang="en-GB" sz="2000" b="1" dirty="0"/>
              <a:t>Technological challenge: Aspherical Optics manufacturing + large secondary mirror</a:t>
            </a:r>
          </a:p>
        </p:txBody>
      </p:sp>
      <p:sp>
        <p:nvSpPr>
          <p:cNvPr id="16" name="Rettangolo 24">
            <a:extLst>
              <a:ext uri="{FF2B5EF4-FFF2-40B4-BE49-F238E27FC236}">
                <a16:creationId xmlns:a16="http://schemas.microsoft.com/office/drawing/2014/main" id="{A6A03F0D-DB83-5749-A84E-773E75E574FA}"/>
              </a:ext>
            </a:extLst>
          </p:cNvPr>
          <p:cNvSpPr>
            <a:spLocks noChangeArrowheads="1"/>
          </p:cNvSpPr>
          <p:nvPr/>
        </p:nvSpPr>
        <p:spPr bwMode="auto">
          <a:xfrm>
            <a:off x="1688103" y="3417063"/>
            <a:ext cx="4524375"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Segoe Print" panose="02000800000000000000" pitchFamily="2"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Segoe Print" panose="02000800000000000000" pitchFamily="2"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Segoe Print" panose="02000800000000000000" pitchFamily="2"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Segoe Print" panose="02000800000000000000" pitchFamily="2"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Segoe Print" panose="02000800000000000000" pitchFamily="2"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Segoe Print" panose="02000800000000000000" pitchFamily="2"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Segoe Print" panose="02000800000000000000" pitchFamily="2"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Segoe Print" panose="02000800000000000000" pitchFamily="2"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Segoe Print" panose="02000800000000000000" pitchFamily="2" charset="0"/>
                <a:ea typeface="ＭＳ Ｐゴシック" panose="020B0600070205080204" pitchFamily="34" charset="-128"/>
              </a:defRPr>
            </a:lvl9pPr>
          </a:lstStyle>
          <a:p>
            <a:pPr eaLnBrk="1" hangingPunct="1">
              <a:spcBef>
                <a:spcPct val="0"/>
              </a:spcBef>
              <a:buFontTx/>
              <a:buNone/>
            </a:pPr>
            <a:r>
              <a:rPr lang="en-GB" altLang="it-IT" sz="2000" u="sng" dirty="0">
                <a:solidFill>
                  <a:srgbClr val="FF0000"/>
                </a:solidFill>
                <a:latin typeface="Arial" panose="020B0604020202020204" pitchFamily="34" charset="0"/>
              </a:rPr>
              <a:t>Schwarzschild telescope</a:t>
            </a:r>
          </a:p>
          <a:p>
            <a:pPr eaLnBrk="1" hangingPunct="1">
              <a:spcBef>
                <a:spcPct val="0"/>
              </a:spcBef>
              <a:buFontTx/>
              <a:buNone/>
            </a:pPr>
            <a:endParaRPr lang="it-IT" altLang="it-IT" sz="1800" dirty="0">
              <a:latin typeface="Arial" panose="020B0604020202020204" pitchFamily="34" charset="0"/>
            </a:endParaRPr>
          </a:p>
        </p:txBody>
      </p:sp>
      <p:pic>
        <p:nvPicPr>
          <p:cNvPr id="17" name="Immagine 23" descr="Schwarzschild.jpg">
            <a:extLst>
              <a:ext uri="{FF2B5EF4-FFF2-40B4-BE49-F238E27FC236}">
                <a16:creationId xmlns:a16="http://schemas.microsoft.com/office/drawing/2014/main" id="{FFC76E8D-9C00-E247-9ACA-4B23DCAFCA3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761519" y="4231777"/>
            <a:ext cx="1276350" cy="150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Rettangolo 1">
            <a:extLst>
              <a:ext uri="{FF2B5EF4-FFF2-40B4-BE49-F238E27FC236}">
                <a16:creationId xmlns:a16="http://schemas.microsoft.com/office/drawing/2014/main" id="{CA8A0E80-0BF3-A143-AD40-4E68CB937761}"/>
              </a:ext>
            </a:extLst>
          </p:cNvPr>
          <p:cNvSpPr>
            <a:spLocks noChangeArrowheads="1"/>
          </p:cNvSpPr>
          <p:nvPr/>
        </p:nvSpPr>
        <p:spPr bwMode="auto">
          <a:xfrm>
            <a:off x="3171824" y="4324765"/>
            <a:ext cx="4572000"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Segoe Print" panose="02000800000000000000" pitchFamily="2"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Segoe Print" panose="02000800000000000000" pitchFamily="2"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Segoe Print" panose="02000800000000000000" pitchFamily="2"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Segoe Print" panose="02000800000000000000" pitchFamily="2"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Segoe Print" panose="02000800000000000000" pitchFamily="2"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Segoe Print" panose="02000800000000000000" pitchFamily="2"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Segoe Print" panose="02000800000000000000" pitchFamily="2"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Segoe Print" panose="02000800000000000000" pitchFamily="2"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Segoe Print" panose="02000800000000000000" pitchFamily="2" charset="0"/>
                <a:ea typeface="ＭＳ Ｐゴシック" panose="020B0600070205080204" pitchFamily="34" charset="-128"/>
              </a:defRPr>
            </a:lvl9pPr>
          </a:lstStyle>
          <a:p>
            <a:pPr eaLnBrk="1" hangingPunct="1">
              <a:spcBef>
                <a:spcPct val="0"/>
              </a:spcBef>
              <a:buFontTx/>
              <a:buNone/>
            </a:pPr>
            <a:r>
              <a:rPr lang="en-GB" altLang="it-IT" sz="1800" b="1" dirty="0">
                <a:latin typeface="Arial" panose="020B0604020202020204" pitchFamily="34" charset="0"/>
              </a:rPr>
              <a:t>KS: f/3.0</a:t>
            </a:r>
          </a:p>
          <a:p>
            <a:pPr eaLnBrk="1" hangingPunct="1">
              <a:spcBef>
                <a:spcPct val="0"/>
              </a:spcBef>
              <a:buFontTx/>
              <a:buNone/>
            </a:pPr>
            <a:r>
              <a:rPr lang="en-GB" altLang="it-IT" sz="1800" dirty="0">
                <a:latin typeface="Arial" panose="020B0604020202020204" pitchFamily="34" charset="0"/>
              </a:rPr>
              <a:t>b</a:t>
            </a:r>
            <a:r>
              <a:rPr lang="en-GB" altLang="it-IT" sz="1800" baseline="-25000" dirty="0">
                <a:latin typeface="Arial" panose="020B0604020202020204" pitchFamily="34" charset="0"/>
              </a:rPr>
              <a:t>S1</a:t>
            </a:r>
            <a:r>
              <a:rPr lang="en-GB" altLang="it-IT" sz="1800" dirty="0">
                <a:latin typeface="Arial" panose="020B0604020202020204" pitchFamily="34" charset="0"/>
              </a:rPr>
              <a:t>= -13.5 (Hyperbola)</a:t>
            </a:r>
          </a:p>
          <a:p>
            <a:pPr eaLnBrk="1" hangingPunct="1">
              <a:spcBef>
                <a:spcPct val="0"/>
              </a:spcBef>
              <a:buFontTx/>
              <a:buNone/>
            </a:pPr>
            <a:r>
              <a:rPr lang="en-GB" altLang="it-IT" sz="1800" dirty="0">
                <a:latin typeface="Arial" panose="020B0604020202020204" pitchFamily="34" charset="0"/>
              </a:rPr>
              <a:t>b</a:t>
            </a:r>
            <a:r>
              <a:rPr lang="en-GB" altLang="it-IT" sz="1800" baseline="-25000" dirty="0">
                <a:latin typeface="Arial" panose="020B0604020202020204" pitchFamily="34" charset="0"/>
              </a:rPr>
              <a:t>S2</a:t>
            </a:r>
            <a:r>
              <a:rPr lang="en-GB" altLang="it-IT" sz="1800" dirty="0">
                <a:latin typeface="Arial" panose="020B0604020202020204" pitchFamily="34" charset="0"/>
              </a:rPr>
              <a:t>= 1.963 (Spheroid)</a:t>
            </a:r>
          </a:p>
          <a:p>
            <a:pPr eaLnBrk="1" hangingPunct="1">
              <a:spcBef>
                <a:spcPct val="0"/>
              </a:spcBef>
              <a:buFontTx/>
              <a:buNone/>
            </a:pPr>
            <a:r>
              <a:rPr lang="en-GB" altLang="it-IT" sz="1800" dirty="0">
                <a:latin typeface="Arial" panose="020B0604020202020204" pitchFamily="34" charset="0"/>
              </a:rPr>
              <a:t>FoV:2.8 </a:t>
            </a:r>
            <a:r>
              <a:rPr lang="en-GB" altLang="it-IT" sz="1800" dirty="0" err="1">
                <a:latin typeface="Arial" panose="020B0604020202020204" pitchFamily="34" charset="0"/>
              </a:rPr>
              <a:t>deg</a:t>
            </a:r>
            <a:endParaRPr lang="en-GB" altLang="it-IT" sz="1800" dirty="0">
              <a:latin typeface="Arial" panose="020B0604020202020204" pitchFamily="34" charset="0"/>
            </a:endParaRPr>
          </a:p>
          <a:p>
            <a:pPr eaLnBrk="1" hangingPunct="1">
              <a:spcBef>
                <a:spcPct val="0"/>
              </a:spcBef>
              <a:buFontTx/>
              <a:buNone/>
            </a:pPr>
            <a:r>
              <a:rPr lang="en-GB" altLang="it-IT" sz="1800" dirty="0">
                <a:latin typeface="Arial" panose="020B0604020202020204" pitchFamily="34" charset="0"/>
              </a:rPr>
              <a:t>RMS</a:t>
            </a:r>
            <a:r>
              <a:rPr lang="en-GB" altLang="it-IT" sz="1800" baseline="-25000" dirty="0">
                <a:latin typeface="Arial" panose="020B0604020202020204" pitchFamily="34" charset="0"/>
              </a:rPr>
              <a:t>edge</a:t>
            </a:r>
            <a:r>
              <a:rPr lang="en-GB" altLang="it-IT" sz="1800" dirty="0">
                <a:latin typeface="Arial" panose="020B0604020202020204" pitchFamily="34" charset="0"/>
              </a:rPr>
              <a:t>~12’’</a:t>
            </a:r>
            <a:endParaRPr lang="it-IT" altLang="it-IT" sz="1800" dirty="0">
              <a:latin typeface="Arial" panose="020B0604020202020204" pitchFamily="34" charset="0"/>
            </a:endParaRPr>
          </a:p>
        </p:txBody>
      </p:sp>
      <p:pic>
        <p:nvPicPr>
          <p:cNvPr id="21" name="Immagine 20">
            <a:extLst>
              <a:ext uri="{FF2B5EF4-FFF2-40B4-BE49-F238E27FC236}">
                <a16:creationId xmlns:a16="http://schemas.microsoft.com/office/drawing/2014/main" id="{D294E568-6271-8C4D-921A-0A3E87F41C47}"/>
              </a:ext>
            </a:extLst>
          </p:cNvPr>
          <p:cNvPicPr>
            <a:picLocks noChangeAspect="1"/>
          </p:cNvPicPr>
          <p:nvPr/>
        </p:nvPicPr>
        <p:blipFill>
          <a:blip r:embed="rId5"/>
          <a:stretch>
            <a:fillRect/>
          </a:stretch>
        </p:blipFill>
        <p:spPr>
          <a:xfrm>
            <a:off x="9941819" y="1015412"/>
            <a:ext cx="1303426" cy="1296144"/>
          </a:xfrm>
          <a:prstGeom prst="rect">
            <a:avLst/>
          </a:prstGeom>
        </p:spPr>
      </p:pic>
      <p:sp>
        <p:nvSpPr>
          <p:cNvPr id="4" name="CasellaDiTesto 3">
            <a:extLst>
              <a:ext uri="{FF2B5EF4-FFF2-40B4-BE49-F238E27FC236}">
                <a16:creationId xmlns:a16="http://schemas.microsoft.com/office/drawing/2014/main" id="{101D1509-2A61-1F4D-BC5F-F0958AD80E1E}"/>
              </a:ext>
            </a:extLst>
          </p:cNvPr>
          <p:cNvSpPr txBox="1"/>
          <p:nvPr/>
        </p:nvSpPr>
        <p:spPr>
          <a:xfrm>
            <a:off x="9391024" y="2275398"/>
            <a:ext cx="2405017" cy="369332"/>
          </a:xfrm>
          <a:prstGeom prst="rect">
            <a:avLst/>
          </a:prstGeom>
          <a:noFill/>
        </p:spPr>
        <p:txBody>
          <a:bodyPr wrap="none" rtlCol="0">
            <a:spAutoFit/>
          </a:bodyPr>
          <a:lstStyle/>
          <a:p>
            <a:r>
              <a:rPr lang="it-IT" dirty="0"/>
              <a:t>Vladimir Vassiliev, UCLA</a:t>
            </a:r>
          </a:p>
        </p:txBody>
      </p:sp>
    </p:spTree>
    <p:extLst>
      <p:ext uri="{BB962C8B-B14F-4D97-AF65-F5344CB8AC3E}">
        <p14:creationId xmlns:p14="http://schemas.microsoft.com/office/powerpoint/2010/main" val="2943798537"/>
      </p:ext>
    </p:extLst>
  </p:cSld>
  <p:clrMapOvr>
    <a:masterClrMapping/>
  </p:clrMapOvr>
  <mc:AlternateContent xmlns:mc="http://schemas.openxmlformats.org/markup-compatibility/2006" xmlns:p14="http://schemas.microsoft.com/office/powerpoint/2010/main">
    <mc:Choice Requires="p14">
      <p:transition spd="slow" p14:dur="2000" advTm="78156"/>
    </mc:Choice>
    <mc:Fallback xmlns="">
      <p:transition spd="slow" advTm="78156"/>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itolo 1">
            <a:extLst>
              <a:ext uri="{FF2B5EF4-FFF2-40B4-BE49-F238E27FC236}">
                <a16:creationId xmlns:a16="http://schemas.microsoft.com/office/drawing/2014/main" id="{5A2BA5B0-9C60-F6CA-E287-EC950FD9D309}"/>
              </a:ext>
            </a:extLst>
          </p:cNvPr>
          <p:cNvSpPr>
            <a:spLocks noGrp="1"/>
          </p:cNvSpPr>
          <p:nvPr>
            <p:ph type="title"/>
          </p:nvPr>
        </p:nvSpPr>
        <p:spPr/>
        <p:txBody>
          <a:bodyPr/>
          <a:lstStyle/>
          <a:p>
            <a:endParaRPr lang="it-IT" altLang="it-IT">
              <a:ea typeface="ＭＳ Ｐゴシック" panose="020B0600070205080204" pitchFamily="34" charset="-128"/>
            </a:endParaRPr>
          </a:p>
        </p:txBody>
      </p:sp>
      <p:sp>
        <p:nvSpPr>
          <p:cNvPr id="39938" name="Segnaposto numero diapositiva 4">
            <a:extLst>
              <a:ext uri="{FF2B5EF4-FFF2-40B4-BE49-F238E27FC236}">
                <a16:creationId xmlns:a16="http://schemas.microsoft.com/office/drawing/2014/main" id="{6D8AB5A0-6B21-C167-8BC3-D94F7971087E}"/>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701DC78D-7F67-5B4A-B3DB-82AE1F1D485E}" type="slidenum">
              <a:rPr lang="en-US" altLang="it-IT" sz="1200">
                <a:solidFill>
                  <a:srgbClr val="FFFFFF"/>
                </a:solidFill>
                <a:latin typeface="Segoe Print" panose="02000800000000000000" pitchFamily="2" charset="0"/>
              </a:rPr>
              <a:pPr eaLnBrk="1" hangingPunct="1"/>
              <a:t>31</a:t>
            </a:fld>
            <a:endParaRPr lang="en-US" altLang="it-IT" sz="1200">
              <a:solidFill>
                <a:srgbClr val="FFFFFF"/>
              </a:solidFill>
              <a:latin typeface="Segoe Print" panose="02000800000000000000" pitchFamily="2" charset="0"/>
            </a:endParaRPr>
          </a:p>
        </p:txBody>
      </p:sp>
      <p:pic>
        <p:nvPicPr>
          <p:cNvPr id="39939" name="Immagine 5" descr="4_Giacconi.jpg">
            <a:extLst>
              <a:ext uri="{FF2B5EF4-FFF2-40B4-BE49-F238E27FC236}">
                <a16:creationId xmlns:a16="http://schemas.microsoft.com/office/drawing/2014/main" id="{9E8AB027-C1C7-9643-2F5A-DD0EEF9B19B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03389" y="177801"/>
            <a:ext cx="8861425" cy="5915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CasellaDiTesto 1">
            <a:extLst>
              <a:ext uri="{FF2B5EF4-FFF2-40B4-BE49-F238E27FC236}">
                <a16:creationId xmlns:a16="http://schemas.microsoft.com/office/drawing/2014/main" id="{8B279CA2-768B-F58C-A83D-047940A75592}"/>
              </a:ext>
            </a:extLst>
          </p:cNvPr>
          <p:cNvSpPr txBox="1"/>
          <p:nvPr/>
        </p:nvSpPr>
        <p:spPr>
          <a:xfrm>
            <a:off x="2135189" y="6165851"/>
            <a:ext cx="7705725" cy="646113"/>
          </a:xfrm>
          <a:prstGeom prst="rect">
            <a:avLst/>
          </a:prstGeom>
          <a:noFill/>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GB" altLang="it-IT" sz="1800" b="1">
                <a:solidFill>
                  <a:srgbClr val="B9CDE5"/>
                </a:solidFill>
              </a:rPr>
              <a:t>X-ray Astronomy: towards the next 50 years</a:t>
            </a:r>
            <a:r>
              <a:rPr lang="en-GB" altLang="it-IT" sz="1800"/>
              <a:t>! </a:t>
            </a:r>
          </a:p>
          <a:p>
            <a:pPr eaLnBrk="1" hangingPunct="1"/>
            <a:r>
              <a:rPr lang="en-GB" altLang="it-IT" sz="1800"/>
              <a:t>Conference in Riccardo’s honor, Milano 1- 5 Oct 2012</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9F15D0D7-971A-4A7A-9578-9F70F71A8741}"/>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1248" r="1326" b="10396"/>
          <a:stretch/>
        </p:blipFill>
        <p:spPr>
          <a:xfrm>
            <a:off x="9920662" y="278262"/>
            <a:ext cx="1653500" cy="699557"/>
          </a:xfrm>
        </p:spPr>
      </p:pic>
      <p:sp>
        <p:nvSpPr>
          <p:cNvPr id="5" name="Slide Number Placeholder 4">
            <a:extLst>
              <a:ext uri="{FF2B5EF4-FFF2-40B4-BE49-F238E27FC236}">
                <a16:creationId xmlns:a16="http://schemas.microsoft.com/office/drawing/2014/main" id="{FB827317-0880-45F0-ACED-F98F807574D9}"/>
              </a:ext>
            </a:extLst>
          </p:cNvPr>
          <p:cNvSpPr>
            <a:spLocks noGrp="1"/>
          </p:cNvSpPr>
          <p:nvPr>
            <p:ph type="sldNum" sz="quarter" idx="12"/>
          </p:nvPr>
        </p:nvSpPr>
        <p:spPr/>
        <p:txBody>
          <a:bodyPr/>
          <a:lstStyle/>
          <a:p>
            <a:fld id="{65D1E375-1491-4770-B4ED-E699B7903ED8}" type="slidenum">
              <a:rPr lang="it-IT" smtClean="0"/>
              <a:pPr/>
              <a:t>32</a:t>
            </a:fld>
            <a:endParaRPr lang="it-IT" dirty="0"/>
          </a:p>
        </p:txBody>
      </p:sp>
      <p:cxnSp>
        <p:nvCxnSpPr>
          <p:cNvPr id="6" name="Straight Connector 5">
            <a:extLst>
              <a:ext uri="{FF2B5EF4-FFF2-40B4-BE49-F238E27FC236}">
                <a16:creationId xmlns:a16="http://schemas.microsoft.com/office/drawing/2014/main" id="{98C54DC3-115A-4B14-912D-5B7BFAB46484}"/>
              </a:ext>
            </a:extLst>
          </p:cNvPr>
          <p:cNvCxnSpPr/>
          <p:nvPr/>
        </p:nvCxnSpPr>
        <p:spPr>
          <a:xfrm>
            <a:off x="618931" y="1015412"/>
            <a:ext cx="10972800" cy="0"/>
          </a:xfrm>
          <a:prstGeom prst="line">
            <a:avLst/>
          </a:prstGeom>
          <a:ln>
            <a:solidFill>
              <a:srgbClr val="00204E"/>
            </a:solidFill>
          </a:ln>
        </p:spPr>
        <p:style>
          <a:lnRef idx="3">
            <a:schemeClr val="accent1"/>
          </a:lnRef>
          <a:fillRef idx="0">
            <a:schemeClr val="accent1"/>
          </a:fillRef>
          <a:effectRef idx="2">
            <a:schemeClr val="accent1"/>
          </a:effectRef>
          <a:fontRef idx="minor">
            <a:schemeClr val="tx1"/>
          </a:fontRef>
        </p:style>
      </p:cxnSp>
      <p:pic>
        <p:nvPicPr>
          <p:cNvPr id="8" name="Immagine 5">
            <a:extLst>
              <a:ext uri="{FF2B5EF4-FFF2-40B4-BE49-F238E27FC236}">
                <a16:creationId xmlns:a16="http://schemas.microsoft.com/office/drawing/2014/main" id="{CADAA6CC-C09A-48CD-8553-343ACD58DCE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963"/>
          <a:stretch/>
        </p:blipFill>
        <p:spPr>
          <a:xfrm>
            <a:off x="6495863" y="4221741"/>
            <a:ext cx="4229474" cy="203702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10" name="Group 9">
            <a:extLst>
              <a:ext uri="{FF2B5EF4-FFF2-40B4-BE49-F238E27FC236}">
                <a16:creationId xmlns:a16="http://schemas.microsoft.com/office/drawing/2014/main" id="{C6AA4861-703D-4C79-BCCC-8F24ABA85659}"/>
              </a:ext>
            </a:extLst>
          </p:cNvPr>
          <p:cNvGrpSpPr>
            <a:grpSpLocks noChangeAspect="1"/>
          </p:cNvGrpSpPr>
          <p:nvPr/>
        </p:nvGrpSpPr>
        <p:grpSpPr>
          <a:xfrm>
            <a:off x="215355" y="4171214"/>
            <a:ext cx="6119293" cy="1915676"/>
            <a:chOff x="67243" y="521718"/>
            <a:chExt cx="6840000" cy="2141297"/>
          </a:xfrm>
        </p:grpSpPr>
        <p:pic>
          <p:nvPicPr>
            <p:cNvPr id="11" name="Picture 10">
              <a:extLst>
                <a:ext uri="{FF2B5EF4-FFF2-40B4-BE49-F238E27FC236}">
                  <a16:creationId xmlns:a16="http://schemas.microsoft.com/office/drawing/2014/main" id="{0C2F4B42-94BC-4393-BF50-4F2CA4D480AA}"/>
                </a:ext>
              </a:extLst>
            </p:cNvPr>
            <p:cNvPicPr>
              <a:picLocks noChangeAspect="1"/>
            </p:cNvPicPr>
            <p:nvPr/>
          </p:nvPicPr>
          <p:blipFill>
            <a:blip r:embed="rId4"/>
            <a:stretch>
              <a:fillRect/>
            </a:stretch>
          </p:blipFill>
          <p:spPr>
            <a:xfrm>
              <a:off x="67243" y="521718"/>
              <a:ext cx="6840000" cy="214129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cxnSp>
          <p:nvCxnSpPr>
            <p:cNvPr id="12" name="Straight Connector 11">
              <a:extLst>
                <a:ext uri="{FF2B5EF4-FFF2-40B4-BE49-F238E27FC236}">
                  <a16:creationId xmlns:a16="http://schemas.microsoft.com/office/drawing/2014/main" id="{C5106A53-33A1-4928-A330-567AC34D381F}"/>
                </a:ext>
              </a:extLst>
            </p:cNvPr>
            <p:cNvCxnSpPr>
              <a:cxnSpLocks/>
            </p:cNvCxnSpPr>
            <p:nvPr/>
          </p:nvCxnSpPr>
          <p:spPr>
            <a:xfrm>
              <a:off x="361994" y="1826084"/>
              <a:ext cx="2313134" cy="0"/>
            </a:xfrm>
            <a:prstGeom prst="line">
              <a:avLst/>
            </a:prstGeom>
          </p:spPr>
          <p:style>
            <a:lnRef idx="3">
              <a:schemeClr val="accent2"/>
            </a:lnRef>
            <a:fillRef idx="0">
              <a:schemeClr val="accent2"/>
            </a:fillRef>
            <a:effectRef idx="2">
              <a:schemeClr val="accent2"/>
            </a:effectRef>
            <a:fontRef idx="minor">
              <a:schemeClr val="tx1"/>
            </a:fontRef>
          </p:style>
        </p:cxnSp>
      </p:grpSp>
      <p:pic>
        <p:nvPicPr>
          <p:cNvPr id="7" name="Picture 5" descr="wfxt-fs">
            <a:extLst>
              <a:ext uri="{FF2B5EF4-FFF2-40B4-BE49-F238E27FC236}">
                <a16:creationId xmlns:a16="http://schemas.microsoft.com/office/drawing/2014/main" id="{D680A255-1C34-9183-048C-50325EA1011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79802" y="1334067"/>
            <a:ext cx="1661763" cy="2980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Immagine 19" descr="Immagine che contiene testo, schermata, Carattere&#10;&#10;Il contenuto generato dall'IA potrebbe non essere corretto.">
            <a:extLst>
              <a:ext uri="{FF2B5EF4-FFF2-40B4-BE49-F238E27FC236}">
                <a16:creationId xmlns:a16="http://schemas.microsoft.com/office/drawing/2014/main" id="{C05FD394-030A-3222-CBA5-83466C1C64F9}"/>
              </a:ext>
            </a:extLst>
          </p:cNvPr>
          <p:cNvPicPr>
            <a:picLocks noChangeAspect="1"/>
          </p:cNvPicPr>
          <p:nvPr/>
        </p:nvPicPr>
        <p:blipFill>
          <a:blip r:embed="rId6"/>
          <a:stretch>
            <a:fillRect/>
          </a:stretch>
        </p:blipFill>
        <p:spPr>
          <a:xfrm>
            <a:off x="348916" y="1362964"/>
            <a:ext cx="6722244" cy="2490034"/>
          </a:xfrm>
          <a:prstGeom prst="rect">
            <a:avLst/>
          </a:prstGeom>
        </p:spPr>
      </p:pic>
      <p:sp>
        <p:nvSpPr>
          <p:cNvPr id="2" name="Title 1">
            <a:extLst>
              <a:ext uri="{FF2B5EF4-FFF2-40B4-BE49-F238E27FC236}">
                <a16:creationId xmlns:a16="http://schemas.microsoft.com/office/drawing/2014/main" id="{0B55D7B4-0DAC-4534-BED1-D2B88EE1D93F}"/>
              </a:ext>
            </a:extLst>
          </p:cNvPr>
          <p:cNvSpPr>
            <a:spLocks noGrp="1"/>
          </p:cNvSpPr>
          <p:nvPr>
            <p:ph type="title"/>
          </p:nvPr>
        </p:nvSpPr>
        <p:spPr>
          <a:xfrm>
            <a:off x="215355" y="84030"/>
            <a:ext cx="10972800" cy="1031775"/>
          </a:xfrm>
          <a:noFill/>
        </p:spPr>
        <p:txBody>
          <a:bodyPr>
            <a:normAutofit/>
          </a:bodyPr>
          <a:lstStyle/>
          <a:p>
            <a:pPr algn="l"/>
            <a:r>
              <a:rPr lang="en-US" sz="2700" b="1" dirty="0">
                <a:solidFill>
                  <a:srgbClr val="00204E"/>
                </a:solidFill>
                <a:latin typeface="Fira Sans"/>
              </a:rPr>
              <a:t>X-ray and Cherenkov Aplanatic </a:t>
            </a:r>
            <a:r>
              <a:rPr lang="en-US" sz="2700" b="1" dirty="0" err="1">
                <a:solidFill>
                  <a:srgbClr val="00204E"/>
                </a:solidFill>
                <a:latin typeface="Fira Sans"/>
              </a:rPr>
              <a:t>Polynomyal</a:t>
            </a:r>
            <a:r>
              <a:rPr lang="en-US" sz="2700" b="1" dirty="0">
                <a:solidFill>
                  <a:srgbClr val="00204E"/>
                </a:solidFill>
                <a:latin typeface="Fira Sans"/>
              </a:rPr>
              <a:t> Telescopes  </a:t>
            </a:r>
          </a:p>
        </p:txBody>
      </p:sp>
      <p:sp>
        <p:nvSpPr>
          <p:cNvPr id="22" name="CasellaDiTesto 21">
            <a:extLst>
              <a:ext uri="{FF2B5EF4-FFF2-40B4-BE49-F238E27FC236}">
                <a16:creationId xmlns:a16="http://schemas.microsoft.com/office/drawing/2014/main" id="{44D2482B-C258-1D65-25DC-4F3A954981A7}"/>
              </a:ext>
            </a:extLst>
          </p:cNvPr>
          <p:cNvSpPr txBox="1"/>
          <p:nvPr/>
        </p:nvSpPr>
        <p:spPr>
          <a:xfrm>
            <a:off x="348916" y="6356351"/>
            <a:ext cx="6221447" cy="400110"/>
          </a:xfrm>
          <a:prstGeom prst="rect">
            <a:avLst/>
          </a:prstGeom>
          <a:noFill/>
        </p:spPr>
        <p:txBody>
          <a:bodyPr wrap="none" rtlCol="0">
            <a:spAutoFit/>
          </a:bodyPr>
          <a:lstStyle/>
          <a:p>
            <a:r>
              <a:rPr lang="it-IT" sz="2000" dirty="0">
                <a:solidFill>
                  <a:srgbClr val="FF0000"/>
                </a:solidFill>
              </a:rPr>
              <a:t>SAME OPTICAL DESIGNER (Paolo Conconi, INAF Brera)</a:t>
            </a:r>
          </a:p>
        </p:txBody>
      </p:sp>
      <p:pic>
        <p:nvPicPr>
          <p:cNvPr id="23" name="Google Shape;371;p54" descr="ASTRI-1 orizzontale.jpg">
            <a:extLst>
              <a:ext uri="{FF2B5EF4-FFF2-40B4-BE49-F238E27FC236}">
                <a16:creationId xmlns:a16="http://schemas.microsoft.com/office/drawing/2014/main" id="{61428FAE-7843-3471-C1F5-97E56B34E01E}"/>
              </a:ext>
            </a:extLst>
          </p:cNvPr>
          <p:cNvPicPr preferRelativeResize="0"/>
          <p:nvPr/>
        </p:nvPicPr>
        <p:blipFill rotWithShape="1">
          <a:blip r:embed="rId7">
            <a:alphaModFix/>
          </a:blip>
          <a:srcRect l="23733" t="10788" r="27352" b="926"/>
          <a:stretch/>
        </p:blipFill>
        <p:spPr>
          <a:xfrm>
            <a:off x="10666851" y="4171214"/>
            <a:ext cx="1525149" cy="1965642"/>
          </a:xfrm>
          <a:prstGeom prst="rect">
            <a:avLst/>
          </a:prstGeom>
          <a:noFill/>
          <a:ln>
            <a:noFill/>
          </a:ln>
        </p:spPr>
      </p:pic>
      <p:pic>
        <p:nvPicPr>
          <p:cNvPr id="24" name="Immagine 23" descr="wfxt.png">
            <a:extLst>
              <a:ext uri="{FF2B5EF4-FFF2-40B4-BE49-F238E27FC236}">
                <a16:creationId xmlns:a16="http://schemas.microsoft.com/office/drawing/2014/main" id="{C0AEA38C-7953-1644-0BAE-BFE20239F9C0}"/>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0591225" y="1452945"/>
            <a:ext cx="1525149" cy="1479330"/>
          </a:xfrm>
          <a:prstGeom prst="rect">
            <a:avLst/>
          </a:prstGeom>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441542881"/>
      </p:ext>
    </p:extLst>
  </p:cSld>
  <p:clrMapOvr>
    <a:masterClrMapping/>
  </p:clrMapOvr>
  <mc:AlternateContent xmlns:mc="http://schemas.openxmlformats.org/markup-compatibility/2006" xmlns:p14="http://schemas.microsoft.com/office/powerpoint/2010/main">
    <mc:Choice Requires="p14">
      <p:transition spd="slow" p14:dur="2000" advTm="52435"/>
    </mc:Choice>
    <mc:Fallback xmlns="">
      <p:transition spd="slow" advTm="52435"/>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F970E6C-7151-ABA9-2D77-E29D468F10F8}"/>
              </a:ext>
            </a:extLst>
          </p:cNvPr>
          <p:cNvSpPr>
            <a:spLocks noGrp="1"/>
          </p:cNvSpPr>
          <p:nvPr>
            <p:ph type="title"/>
          </p:nvPr>
        </p:nvSpPr>
        <p:spPr/>
        <p:txBody>
          <a:bodyPr/>
          <a:lstStyle/>
          <a:p>
            <a:r>
              <a:rPr lang="it-IT" dirty="0">
                <a:solidFill>
                  <a:srgbClr val="C00000"/>
                </a:solidFill>
              </a:rPr>
              <a:t>Mangin Mirror – </a:t>
            </a:r>
            <a:r>
              <a:rPr lang="it-IT" dirty="0" err="1">
                <a:solidFill>
                  <a:srgbClr val="C00000"/>
                </a:solidFill>
              </a:rPr>
              <a:t>invented</a:t>
            </a:r>
            <a:r>
              <a:rPr lang="it-IT" dirty="0">
                <a:solidFill>
                  <a:srgbClr val="C00000"/>
                </a:solidFill>
              </a:rPr>
              <a:t> in 1874</a:t>
            </a:r>
          </a:p>
        </p:txBody>
      </p:sp>
      <p:pic>
        <p:nvPicPr>
          <p:cNvPr id="5" name="Immagine 4">
            <a:extLst>
              <a:ext uri="{FF2B5EF4-FFF2-40B4-BE49-F238E27FC236}">
                <a16:creationId xmlns:a16="http://schemas.microsoft.com/office/drawing/2014/main" id="{14218EFF-F652-2145-2BEA-9846646F23D7}"/>
              </a:ext>
            </a:extLst>
          </p:cNvPr>
          <p:cNvPicPr>
            <a:picLocks noChangeAspect="1"/>
          </p:cNvPicPr>
          <p:nvPr/>
        </p:nvPicPr>
        <p:blipFill>
          <a:blip r:embed="rId2"/>
          <a:stretch>
            <a:fillRect/>
          </a:stretch>
        </p:blipFill>
        <p:spPr>
          <a:xfrm>
            <a:off x="6836985" y="1989062"/>
            <a:ext cx="5057109" cy="4868938"/>
          </a:xfrm>
          <a:prstGeom prst="rect">
            <a:avLst/>
          </a:prstGeom>
        </p:spPr>
      </p:pic>
      <p:pic>
        <p:nvPicPr>
          <p:cNvPr id="7" name="Immagine 6">
            <a:extLst>
              <a:ext uri="{FF2B5EF4-FFF2-40B4-BE49-F238E27FC236}">
                <a16:creationId xmlns:a16="http://schemas.microsoft.com/office/drawing/2014/main" id="{BDCB18C5-B72A-6D75-7DE5-004E43CAB1EA}"/>
              </a:ext>
            </a:extLst>
          </p:cNvPr>
          <p:cNvPicPr>
            <a:picLocks noChangeAspect="1"/>
          </p:cNvPicPr>
          <p:nvPr/>
        </p:nvPicPr>
        <p:blipFill>
          <a:blip r:embed="rId3"/>
          <a:stretch>
            <a:fillRect/>
          </a:stretch>
        </p:blipFill>
        <p:spPr>
          <a:xfrm>
            <a:off x="4353700" y="3572650"/>
            <a:ext cx="3784600" cy="12700"/>
          </a:xfrm>
          <a:prstGeom prst="rect">
            <a:avLst/>
          </a:prstGeom>
        </p:spPr>
      </p:pic>
      <p:pic>
        <p:nvPicPr>
          <p:cNvPr id="17" name="Immagine 16">
            <a:extLst>
              <a:ext uri="{FF2B5EF4-FFF2-40B4-BE49-F238E27FC236}">
                <a16:creationId xmlns:a16="http://schemas.microsoft.com/office/drawing/2014/main" id="{347A0A33-41AA-AB1E-07CD-4C636B925215}"/>
              </a:ext>
            </a:extLst>
          </p:cNvPr>
          <p:cNvPicPr>
            <a:picLocks noChangeAspect="1"/>
          </p:cNvPicPr>
          <p:nvPr/>
        </p:nvPicPr>
        <p:blipFill>
          <a:blip r:embed="rId4"/>
          <a:stretch>
            <a:fillRect/>
          </a:stretch>
        </p:blipFill>
        <p:spPr>
          <a:xfrm>
            <a:off x="513823" y="1442524"/>
            <a:ext cx="3242801" cy="4767338"/>
          </a:xfrm>
          <a:prstGeom prst="rect">
            <a:avLst/>
          </a:prstGeom>
        </p:spPr>
      </p:pic>
      <p:sp>
        <p:nvSpPr>
          <p:cNvPr id="18" name="CasellaDiTesto 17">
            <a:extLst>
              <a:ext uri="{FF2B5EF4-FFF2-40B4-BE49-F238E27FC236}">
                <a16:creationId xmlns:a16="http://schemas.microsoft.com/office/drawing/2014/main" id="{29AB1D5F-DCA8-FF16-53D0-31EFD8368A6B}"/>
              </a:ext>
            </a:extLst>
          </p:cNvPr>
          <p:cNvSpPr txBox="1"/>
          <p:nvPr/>
        </p:nvSpPr>
        <p:spPr>
          <a:xfrm>
            <a:off x="620110" y="6308209"/>
            <a:ext cx="1896673" cy="369332"/>
          </a:xfrm>
          <a:prstGeom prst="rect">
            <a:avLst/>
          </a:prstGeom>
          <a:noFill/>
        </p:spPr>
        <p:txBody>
          <a:bodyPr wrap="none" rtlCol="0">
            <a:spAutoFit/>
          </a:bodyPr>
          <a:lstStyle/>
          <a:p>
            <a:r>
              <a:rPr lang="it-IT" dirty="0"/>
              <a:t>Alphonse Mangin</a:t>
            </a:r>
          </a:p>
        </p:txBody>
      </p:sp>
    </p:spTree>
    <p:extLst>
      <p:ext uri="{BB962C8B-B14F-4D97-AF65-F5344CB8AC3E}">
        <p14:creationId xmlns:p14="http://schemas.microsoft.com/office/powerpoint/2010/main" val="76470441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descr="Immagine che contiene disegno, Policromia, arte, Arte bambini&#10;&#10;Il contenuto generato dall'IA potrebbe non essere corretto.">
            <a:extLst>
              <a:ext uri="{FF2B5EF4-FFF2-40B4-BE49-F238E27FC236}">
                <a16:creationId xmlns:a16="http://schemas.microsoft.com/office/drawing/2014/main" id="{E3D56397-B74A-7EC2-BE8A-D51BD5D810F5}"/>
              </a:ext>
            </a:extLst>
          </p:cNvPr>
          <p:cNvPicPr>
            <a:picLocks noChangeAspect="1"/>
          </p:cNvPicPr>
          <p:nvPr/>
        </p:nvPicPr>
        <p:blipFill>
          <a:blip r:embed="rId2"/>
          <a:stretch>
            <a:fillRect/>
          </a:stretch>
        </p:blipFill>
        <p:spPr>
          <a:xfrm>
            <a:off x="2115263" y="993230"/>
            <a:ext cx="4100385" cy="5720080"/>
          </a:xfrm>
          <a:prstGeom prst="rect">
            <a:avLst/>
          </a:prstGeom>
        </p:spPr>
      </p:pic>
      <p:sp>
        <p:nvSpPr>
          <p:cNvPr id="4" name="Titolo 3">
            <a:extLst>
              <a:ext uri="{FF2B5EF4-FFF2-40B4-BE49-F238E27FC236}">
                <a16:creationId xmlns:a16="http://schemas.microsoft.com/office/drawing/2014/main" id="{44499C05-BBF0-823B-2DD5-FF39571E7317}"/>
              </a:ext>
            </a:extLst>
          </p:cNvPr>
          <p:cNvSpPr>
            <a:spLocks noGrp="1"/>
          </p:cNvSpPr>
          <p:nvPr>
            <p:ph type="title"/>
          </p:nvPr>
        </p:nvSpPr>
        <p:spPr>
          <a:xfrm>
            <a:off x="838200" y="0"/>
            <a:ext cx="10515600" cy="1325563"/>
          </a:xfrm>
        </p:spPr>
        <p:txBody>
          <a:bodyPr/>
          <a:lstStyle/>
          <a:p>
            <a:r>
              <a:rPr lang="it-IT" dirty="0">
                <a:solidFill>
                  <a:srgbClr val="FF0000"/>
                </a:solidFill>
              </a:rPr>
              <a:t>An </a:t>
            </a:r>
            <a:r>
              <a:rPr lang="it-IT" dirty="0" err="1">
                <a:solidFill>
                  <a:srgbClr val="FF0000"/>
                </a:solidFill>
              </a:rPr>
              <a:t>extremely</a:t>
            </a:r>
            <a:r>
              <a:rPr lang="it-IT" dirty="0">
                <a:solidFill>
                  <a:srgbClr val="FF0000"/>
                </a:solidFill>
              </a:rPr>
              <a:t> compact system (</a:t>
            </a:r>
            <a:r>
              <a:rPr lang="it-IT" dirty="0" err="1">
                <a:solidFill>
                  <a:srgbClr val="FF0000"/>
                </a:solidFill>
              </a:rPr>
              <a:t>homothetic</a:t>
            </a:r>
            <a:r>
              <a:rPr lang="it-IT" dirty="0">
                <a:solidFill>
                  <a:srgbClr val="FF0000"/>
                </a:solidFill>
              </a:rPr>
              <a:t>)</a:t>
            </a:r>
          </a:p>
        </p:txBody>
      </p:sp>
      <p:sp>
        <p:nvSpPr>
          <p:cNvPr id="5" name="CasellaDiTesto 4">
            <a:extLst>
              <a:ext uri="{FF2B5EF4-FFF2-40B4-BE49-F238E27FC236}">
                <a16:creationId xmlns:a16="http://schemas.microsoft.com/office/drawing/2014/main" id="{D203A53A-4524-7BB8-899F-573BEAEADCB3}"/>
              </a:ext>
            </a:extLst>
          </p:cNvPr>
          <p:cNvSpPr txBox="1"/>
          <p:nvPr/>
        </p:nvSpPr>
        <p:spPr>
          <a:xfrm>
            <a:off x="6681957" y="2335847"/>
            <a:ext cx="6151418" cy="954107"/>
          </a:xfrm>
          <a:prstGeom prst="rect">
            <a:avLst/>
          </a:prstGeom>
          <a:noFill/>
        </p:spPr>
        <p:txBody>
          <a:bodyPr wrap="square" rtlCol="0">
            <a:spAutoFit/>
          </a:bodyPr>
          <a:lstStyle/>
          <a:p>
            <a:r>
              <a:rPr lang="it-IT" sz="2800" dirty="0">
                <a:solidFill>
                  <a:srgbClr val="0070C0"/>
                </a:solidFill>
              </a:rPr>
              <a:t>COMPATIBLE WITH HIGH-SPEED ROBOTIC AZ MOUNT</a:t>
            </a:r>
          </a:p>
        </p:txBody>
      </p:sp>
      <p:sp>
        <p:nvSpPr>
          <p:cNvPr id="6" name="CasellaDiTesto 5">
            <a:extLst>
              <a:ext uri="{FF2B5EF4-FFF2-40B4-BE49-F238E27FC236}">
                <a16:creationId xmlns:a16="http://schemas.microsoft.com/office/drawing/2014/main" id="{A5D027FD-F277-03D0-5427-58EDDACCBC2D}"/>
              </a:ext>
            </a:extLst>
          </p:cNvPr>
          <p:cNvSpPr txBox="1"/>
          <p:nvPr/>
        </p:nvSpPr>
        <p:spPr>
          <a:xfrm>
            <a:off x="5821773" y="1496977"/>
            <a:ext cx="952120" cy="369332"/>
          </a:xfrm>
          <a:prstGeom prst="rect">
            <a:avLst/>
          </a:prstGeom>
          <a:noFill/>
        </p:spPr>
        <p:txBody>
          <a:bodyPr wrap="none" rtlCol="0">
            <a:spAutoFit/>
          </a:bodyPr>
          <a:lstStyle/>
          <a:p>
            <a:r>
              <a:rPr lang="it-IT" dirty="0" err="1"/>
              <a:t>Primary</a:t>
            </a:r>
            <a:endParaRPr lang="it-IT" dirty="0"/>
          </a:p>
        </p:txBody>
      </p:sp>
      <p:sp>
        <p:nvSpPr>
          <p:cNvPr id="7" name="CasellaDiTesto 6">
            <a:extLst>
              <a:ext uri="{FF2B5EF4-FFF2-40B4-BE49-F238E27FC236}">
                <a16:creationId xmlns:a16="http://schemas.microsoft.com/office/drawing/2014/main" id="{096CE8CA-4A41-C80D-C215-924CD3EFC491}"/>
              </a:ext>
            </a:extLst>
          </p:cNvPr>
          <p:cNvSpPr txBox="1"/>
          <p:nvPr/>
        </p:nvSpPr>
        <p:spPr>
          <a:xfrm>
            <a:off x="403233" y="2151181"/>
            <a:ext cx="2146998" cy="369332"/>
          </a:xfrm>
          <a:prstGeom prst="rect">
            <a:avLst/>
          </a:prstGeom>
          <a:noFill/>
        </p:spPr>
        <p:txBody>
          <a:bodyPr wrap="none" rtlCol="0">
            <a:spAutoFit/>
          </a:bodyPr>
          <a:lstStyle/>
          <a:p>
            <a:r>
              <a:rPr lang="it-IT" dirty="0" err="1"/>
              <a:t>Secondary</a:t>
            </a:r>
            <a:r>
              <a:rPr lang="it-IT" dirty="0"/>
              <a:t> - Mangin</a:t>
            </a:r>
          </a:p>
        </p:txBody>
      </p:sp>
      <p:sp>
        <p:nvSpPr>
          <p:cNvPr id="9" name="CasellaDiTesto 8">
            <a:extLst>
              <a:ext uri="{FF2B5EF4-FFF2-40B4-BE49-F238E27FC236}">
                <a16:creationId xmlns:a16="http://schemas.microsoft.com/office/drawing/2014/main" id="{7242EF39-B14B-3FCA-DF17-A9F1111E9946}"/>
              </a:ext>
            </a:extLst>
          </p:cNvPr>
          <p:cNvSpPr txBox="1"/>
          <p:nvPr/>
        </p:nvSpPr>
        <p:spPr>
          <a:xfrm>
            <a:off x="6297833" y="3815916"/>
            <a:ext cx="2276061" cy="369332"/>
          </a:xfrm>
          <a:prstGeom prst="rect">
            <a:avLst/>
          </a:prstGeom>
          <a:noFill/>
        </p:spPr>
        <p:txBody>
          <a:bodyPr wrap="square">
            <a:spAutoFit/>
          </a:bodyPr>
          <a:lstStyle/>
          <a:p>
            <a:r>
              <a:rPr lang="it-IT" dirty="0" err="1"/>
              <a:t>Tertiary</a:t>
            </a:r>
            <a:r>
              <a:rPr lang="it-IT" sz="1800" dirty="0"/>
              <a:t> - Mangin</a:t>
            </a:r>
          </a:p>
        </p:txBody>
      </p:sp>
      <p:sp>
        <p:nvSpPr>
          <p:cNvPr id="10" name="CasellaDiTesto 9">
            <a:extLst>
              <a:ext uri="{FF2B5EF4-FFF2-40B4-BE49-F238E27FC236}">
                <a16:creationId xmlns:a16="http://schemas.microsoft.com/office/drawing/2014/main" id="{07B6B769-0BCA-67E9-7A2D-146686EA319D}"/>
              </a:ext>
            </a:extLst>
          </p:cNvPr>
          <p:cNvSpPr txBox="1"/>
          <p:nvPr/>
        </p:nvSpPr>
        <p:spPr>
          <a:xfrm>
            <a:off x="565649" y="3631250"/>
            <a:ext cx="1822165" cy="369332"/>
          </a:xfrm>
          <a:prstGeom prst="rect">
            <a:avLst/>
          </a:prstGeom>
          <a:noFill/>
        </p:spPr>
        <p:txBody>
          <a:bodyPr wrap="none" rtlCol="0">
            <a:spAutoFit/>
          </a:bodyPr>
          <a:lstStyle/>
          <a:p>
            <a:r>
              <a:rPr lang="it-IT" dirty="0" err="1"/>
              <a:t>Triplert</a:t>
            </a:r>
            <a:r>
              <a:rPr lang="it-IT" dirty="0"/>
              <a:t> of </a:t>
            </a:r>
            <a:r>
              <a:rPr lang="it-IT" dirty="0" err="1"/>
              <a:t>lenses</a:t>
            </a:r>
            <a:endParaRPr lang="it-IT" dirty="0"/>
          </a:p>
        </p:txBody>
      </p:sp>
    </p:spTree>
    <p:extLst>
      <p:ext uri="{BB962C8B-B14F-4D97-AF65-F5344CB8AC3E}">
        <p14:creationId xmlns:p14="http://schemas.microsoft.com/office/powerpoint/2010/main" val="363183234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F387512-99C6-9242-F1FA-3870A7A1DF18}"/>
              </a:ext>
            </a:extLst>
          </p:cNvPr>
          <p:cNvSpPr>
            <a:spLocks noGrp="1"/>
          </p:cNvSpPr>
          <p:nvPr>
            <p:ph type="title"/>
          </p:nvPr>
        </p:nvSpPr>
        <p:spPr/>
        <p:txBody>
          <a:bodyPr/>
          <a:lstStyle/>
          <a:p>
            <a:r>
              <a:rPr lang="it-IT" b="1" dirty="0">
                <a:solidFill>
                  <a:srgbClr val="FF0000"/>
                </a:solidFill>
              </a:rPr>
              <a:t>AZ </a:t>
            </a:r>
            <a:r>
              <a:rPr lang="it-IT" b="1" dirty="0" err="1">
                <a:solidFill>
                  <a:srgbClr val="FF0000"/>
                </a:solidFill>
              </a:rPr>
              <a:t>Robotic</a:t>
            </a:r>
            <a:r>
              <a:rPr lang="it-IT" b="1" dirty="0">
                <a:solidFill>
                  <a:srgbClr val="FF0000"/>
                </a:solidFill>
              </a:rPr>
              <a:t> Mount</a:t>
            </a:r>
          </a:p>
        </p:txBody>
      </p:sp>
      <p:sp>
        <p:nvSpPr>
          <p:cNvPr id="4" name="CasellaDiTesto 3">
            <a:extLst>
              <a:ext uri="{FF2B5EF4-FFF2-40B4-BE49-F238E27FC236}">
                <a16:creationId xmlns:a16="http://schemas.microsoft.com/office/drawing/2014/main" id="{65D213BD-5154-7EF4-D597-77729DE0A1DF}"/>
              </a:ext>
            </a:extLst>
          </p:cNvPr>
          <p:cNvSpPr txBox="1"/>
          <p:nvPr/>
        </p:nvSpPr>
        <p:spPr>
          <a:xfrm>
            <a:off x="2582141" y="6272294"/>
            <a:ext cx="6099462" cy="369332"/>
          </a:xfrm>
          <a:prstGeom prst="rect">
            <a:avLst/>
          </a:prstGeom>
          <a:noFill/>
        </p:spPr>
        <p:txBody>
          <a:bodyPr wrap="square">
            <a:spAutoFit/>
          </a:bodyPr>
          <a:lstStyle/>
          <a:p>
            <a:r>
              <a:rPr lang="it-IT" dirty="0"/>
              <a:t>https://</a:t>
            </a:r>
            <a:r>
              <a:rPr lang="it-IT" dirty="0" err="1"/>
              <a:t>www.astelco.com</a:t>
            </a:r>
            <a:r>
              <a:rPr lang="it-IT" dirty="0"/>
              <a:t>/</a:t>
            </a:r>
            <a:r>
              <a:rPr lang="it-IT" dirty="0" err="1"/>
              <a:t>products.htm</a:t>
            </a:r>
            <a:endParaRPr lang="it-IT" dirty="0"/>
          </a:p>
        </p:txBody>
      </p:sp>
      <p:pic>
        <p:nvPicPr>
          <p:cNvPr id="8" name="Immagine 7" descr="Immagine che contiene aria aperta, montagna, terreno, rosso&#10;&#10;Il contenuto generato dall'IA potrebbe non essere corretto.">
            <a:extLst>
              <a:ext uri="{FF2B5EF4-FFF2-40B4-BE49-F238E27FC236}">
                <a16:creationId xmlns:a16="http://schemas.microsoft.com/office/drawing/2014/main" id="{8533E896-D09C-887F-0B5C-1F401E3D950C}"/>
              </a:ext>
            </a:extLst>
          </p:cNvPr>
          <p:cNvPicPr>
            <a:picLocks noChangeAspect="1"/>
          </p:cNvPicPr>
          <p:nvPr/>
        </p:nvPicPr>
        <p:blipFill>
          <a:blip r:embed="rId2"/>
          <a:stretch>
            <a:fillRect/>
          </a:stretch>
        </p:blipFill>
        <p:spPr>
          <a:xfrm>
            <a:off x="1056409" y="1821475"/>
            <a:ext cx="6032323" cy="4051119"/>
          </a:xfrm>
          <a:prstGeom prst="rect">
            <a:avLst/>
          </a:prstGeom>
        </p:spPr>
      </p:pic>
      <p:pic>
        <p:nvPicPr>
          <p:cNvPr id="12" name="Immagine 11" descr="Immagine che contiene aria aperta, cielo, Blu elettrico, blu&#10;&#10;Il contenuto generato dall'IA potrebbe non essere corretto.">
            <a:extLst>
              <a:ext uri="{FF2B5EF4-FFF2-40B4-BE49-F238E27FC236}">
                <a16:creationId xmlns:a16="http://schemas.microsoft.com/office/drawing/2014/main" id="{FB4516E2-5257-CBDF-B97F-96C714A8401E}"/>
              </a:ext>
            </a:extLst>
          </p:cNvPr>
          <p:cNvPicPr>
            <a:picLocks noChangeAspect="1"/>
          </p:cNvPicPr>
          <p:nvPr/>
        </p:nvPicPr>
        <p:blipFill>
          <a:blip r:embed="rId3"/>
          <a:stretch>
            <a:fillRect/>
          </a:stretch>
        </p:blipFill>
        <p:spPr>
          <a:xfrm>
            <a:off x="7837581" y="1690688"/>
            <a:ext cx="2995140" cy="4051118"/>
          </a:xfrm>
          <a:prstGeom prst="rect">
            <a:avLst/>
          </a:prstGeom>
        </p:spPr>
      </p:pic>
    </p:spTree>
    <p:extLst>
      <p:ext uri="{BB962C8B-B14F-4D97-AF65-F5344CB8AC3E}">
        <p14:creationId xmlns:p14="http://schemas.microsoft.com/office/powerpoint/2010/main" val="415652303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92749DE-4537-64D3-B8A6-98ED4A32A758}"/>
              </a:ext>
            </a:extLst>
          </p:cNvPr>
          <p:cNvSpPr>
            <a:spLocks noGrp="1"/>
          </p:cNvSpPr>
          <p:nvPr>
            <p:ph type="title"/>
          </p:nvPr>
        </p:nvSpPr>
        <p:spPr/>
        <p:txBody>
          <a:bodyPr/>
          <a:lstStyle/>
          <a:p>
            <a:r>
              <a:rPr lang="it-IT" b="1" dirty="0" err="1">
                <a:solidFill>
                  <a:srgbClr val="FF0000"/>
                </a:solidFill>
              </a:rPr>
              <a:t>Mosaic</a:t>
            </a:r>
            <a:r>
              <a:rPr lang="it-IT" b="1" dirty="0">
                <a:solidFill>
                  <a:srgbClr val="FF0000"/>
                </a:solidFill>
              </a:rPr>
              <a:t> of large form </a:t>
            </a:r>
            <a:r>
              <a:rPr lang="it-IT" b="1" dirty="0" err="1">
                <a:solidFill>
                  <a:srgbClr val="FF0000"/>
                </a:solidFill>
              </a:rPr>
              <a:t>at</a:t>
            </a:r>
            <a:r>
              <a:rPr lang="it-IT" b="1" dirty="0">
                <a:solidFill>
                  <a:srgbClr val="FF0000"/>
                </a:solidFill>
              </a:rPr>
              <a:t>, small pixels CMOS arrays</a:t>
            </a:r>
          </a:p>
        </p:txBody>
      </p:sp>
      <p:pic>
        <p:nvPicPr>
          <p:cNvPr id="5" name="Immagine 4" descr="Immagine che contiene testo, schermata, lettera, design&#10;&#10;Il contenuto generato dall'IA potrebbe non essere corretto.">
            <a:extLst>
              <a:ext uri="{FF2B5EF4-FFF2-40B4-BE49-F238E27FC236}">
                <a16:creationId xmlns:a16="http://schemas.microsoft.com/office/drawing/2014/main" id="{9571E45E-83DE-3295-51AC-9C242E3BC88E}"/>
              </a:ext>
            </a:extLst>
          </p:cNvPr>
          <p:cNvPicPr>
            <a:picLocks noChangeAspect="1"/>
          </p:cNvPicPr>
          <p:nvPr/>
        </p:nvPicPr>
        <p:blipFill>
          <a:blip r:embed="rId2"/>
          <a:stretch>
            <a:fillRect/>
          </a:stretch>
        </p:blipFill>
        <p:spPr>
          <a:xfrm>
            <a:off x="1288473" y="2344427"/>
            <a:ext cx="7772400" cy="3688054"/>
          </a:xfrm>
          <a:prstGeom prst="rect">
            <a:avLst/>
          </a:prstGeom>
        </p:spPr>
      </p:pic>
      <p:pic>
        <p:nvPicPr>
          <p:cNvPr id="7" name="Immagine 6" descr="Immagine che contiene testo, Carattere, Elementi grafici, logo&#10;&#10;Il contenuto generato dall'IA potrebbe non essere corretto.">
            <a:extLst>
              <a:ext uri="{FF2B5EF4-FFF2-40B4-BE49-F238E27FC236}">
                <a16:creationId xmlns:a16="http://schemas.microsoft.com/office/drawing/2014/main" id="{2A6F2485-6E3C-7F85-E599-9636F270187D}"/>
              </a:ext>
            </a:extLst>
          </p:cNvPr>
          <p:cNvPicPr>
            <a:picLocks noChangeAspect="1"/>
          </p:cNvPicPr>
          <p:nvPr/>
        </p:nvPicPr>
        <p:blipFill>
          <a:blip r:embed="rId3"/>
          <a:stretch>
            <a:fillRect/>
          </a:stretch>
        </p:blipFill>
        <p:spPr>
          <a:xfrm>
            <a:off x="664441" y="1690688"/>
            <a:ext cx="5168900" cy="927100"/>
          </a:xfrm>
          <a:prstGeom prst="rect">
            <a:avLst/>
          </a:prstGeom>
        </p:spPr>
      </p:pic>
    </p:spTree>
    <p:extLst>
      <p:ext uri="{BB962C8B-B14F-4D97-AF65-F5344CB8AC3E}">
        <p14:creationId xmlns:p14="http://schemas.microsoft.com/office/powerpoint/2010/main" val="119933244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olo 8">
            <a:extLst>
              <a:ext uri="{FF2B5EF4-FFF2-40B4-BE49-F238E27FC236}">
                <a16:creationId xmlns:a16="http://schemas.microsoft.com/office/drawing/2014/main" id="{1470C388-B271-79AA-9244-5CB30FB438F6}"/>
              </a:ext>
            </a:extLst>
          </p:cNvPr>
          <p:cNvSpPr>
            <a:spLocks noGrp="1"/>
          </p:cNvSpPr>
          <p:nvPr>
            <p:ph type="title"/>
          </p:nvPr>
        </p:nvSpPr>
        <p:spPr/>
        <p:txBody>
          <a:bodyPr/>
          <a:lstStyle/>
          <a:p>
            <a:r>
              <a:rPr lang="it-IT" dirty="0">
                <a:solidFill>
                  <a:srgbClr val="C00000"/>
                </a:solidFill>
              </a:rPr>
              <a:t>WI-FI S-CAT Vs. telescopi attuali</a:t>
            </a:r>
          </a:p>
        </p:txBody>
      </p:sp>
      <p:graphicFrame>
        <p:nvGraphicFramePr>
          <p:cNvPr id="10" name="Oggetto 9">
            <a:extLst>
              <a:ext uri="{FF2B5EF4-FFF2-40B4-BE49-F238E27FC236}">
                <a16:creationId xmlns:a16="http://schemas.microsoft.com/office/drawing/2014/main" id="{38FD09CB-8B9F-CF9B-4165-08F768391A91}"/>
              </a:ext>
            </a:extLst>
          </p:cNvPr>
          <p:cNvGraphicFramePr>
            <a:graphicFrameLocks noChangeAspect="1"/>
          </p:cNvGraphicFramePr>
          <p:nvPr/>
        </p:nvGraphicFramePr>
        <p:xfrm>
          <a:off x="550235" y="1827212"/>
          <a:ext cx="9238753" cy="4665663"/>
        </p:xfrm>
        <a:graphic>
          <a:graphicData uri="http://schemas.openxmlformats.org/presentationml/2006/ole">
            <mc:AlternateContent xmlns:mc="http://schemas.openxmlformats.org/markup-compatibility/2006">
              <mc:Choice xmlns:v="urn:schemas-microsoft-com:vml" Requires="v">
                <p:oleObj name="Documento" r:id="rId2" imgW="6337300" imgH="3200400" progId="Word.Document.12">
                  <p:embed/>
                </p:oleObj>
              </mc:Choice>
              <mc:Fallback>
                <p:oleObj name="Documento" r:id="rId2" imgW="6337300" imgH="3200400" progId="Word.Document.12">
                  <p:embed/>
                  <p:pic>
                    <p:nvPicPr>
                      <p:cNvPr id="10" name="Oggetto 9">
                        <a:extLst>
                          <a:ext uri="{FF2B5EF4-FFF2-40B4-BE49-F238E27FC236}">
                            <a16:creationId xmlns:a16="http://schemas.microsoft.com/office/drawing/2014/main" id="{38FD09CB-8B9F-CF9B-4165-08F768391A91}"/>
                          </a:ext>
                        </a:extLst>
                      </p:cNvPr>
                      <p:cNvPicPr/>
                      <p:nvPr/>
                    </p:nvPicPr>
                    <p:blipFill>
                      <a:blip r:embed="rId3"/>
                      <a:stretch>
                        <a:fillRect/>
                      </a:stretch>
                    </p:blipFill>
                    <p:spPr>
                      <a:xfrm>
                        <a:off x="550235" y="1827212"/>
                        <a:ext cx="9238753" cy="4665663"/>
                      </a:xfrm>
                      <a:prstGeom prst="rect">
                        <a:avLst/>
                      </a:prstGeom>
                    </p:spPr>
                  </p:pic>
                </p:oleObj>
              </mc:Fallback>
            </mc:AlternateContent>
          </a:graphicData>
        </a:graphic>
      </p:graphicFrame>
    </p:spTree>
    <p:extLst>
      <p:ext uri="{BB962C8B-B14F-4D97-AF65-F5344CB8AC3E}">
        <p14:creationId xmlns:p14="http://schemas.microsoft.com/office/powerpoint/2010/main" val="414505916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D532306-A2C8-EC7A-08F5-D0FF78BD060A}"/>
              </a:ext>
            </a:extLst>
          </p:cNvPr>
          <p:cNvSpPr>
            <a:spLocks noGrp="1"/>
          </p:cNvSpPr>
          <p:nvPr>
            <p:ph type="title"/>
          </p:nvPr>
        </p:nvSpPr>
        <p:spPr/>
        <p:txBody>
          <a:bodyPr/>
          <a:lstStyle/>
          <a:p>
            <a:r>
              <a:rPr lang="it-IT" dirty="0" err="1">
                <a:solidFill>
                  <a:srgbClr val="FF0000"/>
                </a:solidFill>
              </a:rPr>
              <a:t>Conclusions</a:t>
            </a:r>
            <a:endParaRPr lang="it-IT" dirty="0">
              <a:solidFill>
                <a:srgbClr val="FF0000"/>
              </a:solidFill>
            </a:endParaRPr>
          </a:p>
        </p:txBody>
      </p:sp>
      <p:sp>
        <p:nvSpPr>
          <p:cNvPr id="3" name="Segnaposto contenuto 2">
            <a:extLst>
              <a:ext uri="{FF2B5EF4-FFF2-40B4-BE49-F238E27FC236}">
                <a16:creationId xmlns:a16="http://schemas.microsoft.com/office/drawing/2014/main" id="{AE82AFBB-0651-2116-114A-77E737F1A1B4}"/>
              </a:ext>
            </a:extLst>
          </p:cNvPr>
          <p:cNvSpPr>
            <a:spLocks noGrp="1"/>
          </p:cNvSpPr>
          <p:nvPr>
            <p:ph idx="1"/>
          </p:nvPr>
        </p:nvSpPr>
        <p:spPr>
          <a:xfrm>
            <a:off x="652669" y="1605585"/>
            <a:ext cx="10515600" cy="4351338"/>
          </a:xfrm>
        </p:spPr>
        <p:txBody>
          <a:bodyPr>
            <a:normAutofit fontScale="92500" lnSpcReduction="20000"/>
          </a:bodyPr>
          <a:lstStyle/>
          <a:p>
            <a:r>
              <a:rPr lang="it-IT" i="1" dirty="0"/>
              <a:t>Air-</a:t>
            </a:r>
            <a:r>
              <a:rPr lang="it-IT" i="1" dirty="0" err="1"/>
              <a:t>Cherenkov</a:t>
            </a:r>
            <a:r>
              <a:rPr lang="it-IT" i="1" dirty="0"/>
              <a:t> </a:t>
            </a:r>
            <a:r>
              <a:rPr lang="it-IT" i="1" dirty="0" err="1"/>
              <a:t>telescopes</a:t>
            </a:r>
            <a:r>
              <a:rPr lang="it-IT" i="1" dirty="0"/>
              <a:t> </a:t>
            </a:r>
            <a:r>
              <a:rPr lang="it-IT" i="1" dirty="0" err="1"/>
              <a:t>may</a:t>
            </a:r>
            <a:r>
              <a:rPr lang="it-IT" i="1" dirty="0"/>
              <a:t> </a:t>
            </a:r>
            <a:r>
              <a:rPr lang="it-IT" i="1" dirty="0" err="1"/>
              <a:t>inspire</a:t>
            </a:r>
            <a:r>
              <a:rPr lang="it-IT" i="1" dirty="0"/>
              <a:t> </a:t>
            </a:r>
            <a:r>
              <a:rPr lang="it-IT" i="1" dirty="0" err="1"/>
              <a:t>applications</a:t>
            </a:r>
            <a:r>
              <a:rPr lang="it-IT" i="1" dirty="0"/>
              <a:t> </a:t>
            </a:r>
            <a:r>
              <a:rPr lang="it-IT" i="1" dirty="0" err="1"/>
              <a:t>beyond</a:t>
            </a:r>
            <a:r>
              <a:rPr lang="it-IT" i="1" dirty="0"/>
              <a:t> gamma-ray </a:t>
            </a:r>
            <a:r>
              <a:rPr lang="it-IT" i="1" dirty="0" err="1"/>
              <a:t>astronomy</a:t>
            </a:r>
            <a:endParaRPr lang="it-IT" i="1" dirty="0"/>
          </a:p>
          <a:p>
            <a:endParaRPr lang="it-IT" i="1" dirty="0"/>
          </a:p>
          <a:p>
            <a:r>
              <a:rPr lang="it-IT" i="1" dirty="0"/>
              <a:t>CTA++ (WP5) </a:t>
            </a:r>
            <a:r>
              <a:rPr lang="it-IT" i="1" dirty="0" err="1"/>
              <a:t>will</a:t>
            </a:r>
            <a:r>
              <a:rPr lang="it-IT" i="1" dirty="0"/>
              <a:t> investigate and </a:t>
            </a:r>
            <a:r>
              <a:rPr lang="it-IT" i="1" dirty="0" err="1"/>
              <a:t>develop</a:t>
            </a:r>
            <a:r>
              <a:rPr lang="it-IT" i="1" dirty="0"/>
              <a:t> a </a:t>
            </a:r>
            <a:r>
              <a:rPr lang="it-IT" i="1" dirty="0" err="1"/>
              <a:t>few</a:t>
            </a:r>
            <a:r>
              <a:rPr lang="it-IT" i="1" dirty="0"/>
              <a:t> of </a:t>
            </a:r>
            <a:r>
              <a:rPr lang="it-IT" i="1" dirty="0" err="1"/>
              <a:t>these</a:t>
            </a:r>
            <a:r>
              <a:rPr lang="it-IT" i="1" dirty="0"/>
              <a:t> </a:t>
            </a:r>
            <a:r>
              <a:rPr lang="it-IT" i="1" dirty="0" err="1"/>
              <a:t>applications</a:t>
            </a:r>
            <a:r>
              <a:rPr lang="it-IT" i="1" dirty="0"/>
              <a:t>, </a:t>
            </a:r>
            <a:r>
              <a:rPr lang="it-IT" i="1" dirty="0" err="1"/>
              <a:t>including</a:t>
            </a:r>
            <a:r>
              <a:rPr lang="it-IT" i="1" dirty="0"/>
              <a:t> air-</a:t>
            </a:r>
            <a:r>
              <a:rPr lang="it-IT" i="1" dirty="0" err="1"/>
              <a:t>Cherenkov</a:t>
            </a:r>
            <a:r>
              <a:rPr lang="it-IT" i="1" dirty="0"/>
              <a:t> </a:t>
            </a:r>
            <a:r>
              <a:rPr lang="it-IT" i="1" dirty="0" err="1"/>
              <a:t>volcanic</a:t>
            </a:r>
            <a:r>
              <a:rPr lang="it-IT" i="1" dirty="0"/>
              <a:t> </a:t>
            </a:r>
            <a:r>
              <a:rPr lang="it-IT" i="1" dirty="0" err="1"/>
              <a:t>muonography</a:t>
            </a:r>
            <a:r>
              <a:rPr lang="it-IT" i="1" dirty="0"/>
              <a:t> and free-</a:t>
            </a:r>
            <a:r>
              <a:rPr lang="it-IT" i="1" dirty="0" err="1"/>
              <a:t>space</a:t>
            </a:r>
            <a:r>
              <a:rPr lang="it-IT" i="1" dirty="0"/>
              <a:t> </a:t>
            </a:r>
            <a:r>
              <a:rPr lang="it-IT" i="1" dirty="0" err="1"/>
              <a:t>communications</a:t>
            </a:r>
            <a:endParaRPr lang="it-IT" i="1" dirty="0"/>
          </a:p>
          <a:p>
            <a:endParaRPr lang="it-IT" i="1" dirty="0"/>
          </a:p>
          <a:p>
            <a:r>
              <a:rPr lang="it-IT" i="1" dirty="0"/>
              <a:t>The ASTRI10 </a:t>
            </a:r>
            <a:r>
              <a:rPr lang="it-IT" i="1" dirty="0" err="1"/>
              <a:t>telescope</a:t>
            </a:r>
            <a:r>
              <a:rPr lang="it-IT" i="1" dirty="0"/>
              <a:t> </a:t>
            </a:r>
            <a:r>
              <a:rPr lang="it-IT" i="1" dirty="0" err="1"/>
              <a:t>will</a:t>
            </a:r>
            <a:r>
              <a:rPr lang="it-IT" i="1" dirty="0"/>
              <a:t> be </a:t>
            </a:r>
            <a:r>
              <a:rPr lang="it-IT" i="1" dirty="0" err="1"/>
              <a:t>added</a:t>
            </a:r>
            <a:r>
              <a:rPr lang="it-IT" i="1" dirty="0"/>
              <a:t> to the ASTRI Mini-Array</a:t>
            </a:r>
          </a:p>
          <a:p>
            <a:endParaRPr lang="it-IT" i="1" dirty="0"/>
          </a:p>
          <a:p>
            <a:r>
              <a:rPr lang="it-IT" i="1" dirty="0"/>
              <a:t>The Wi-Fi </a:t>
            </a:r>
            <a:r>
              <a:rPr lang="it-IT" i="1" dirty="0" err="1"/>
              <a:t>SuperCAT</a:t>
            </a:r>
            <a:r>
              <a:rPr lang="it-IT" i="1" dirty="0"/>
              <a:t> </a:t>
            </a:r>
            <a:r>
              <a:rPr lang="it-IT" i="1" dirty="0" err="1"/>
              <a:t>telescope</a:t>
            </a:r>
            <a:r>
              <a:rPr lang="it-IT" i="1" dirty="0"/>
              <a:t>, </a:t>
            </a:r>
            <a:r>
              <a:rPr lang="it-IT" i="1" dirty="0" err="1"/>
              <a:t>inspired</a:t>
            </a:r>
            <a:r>
              <a:rPr lang="it-IT" i="1" dirty="0"/>
              <a:t> by ASTRI, </a:t>
            </a:r>
            <a:r>
              <a:rPr lang="it-IT" i="1" dirty="0" err="1"/>
              <a:t>is</a:t>
            </a:r>
            <a:r>
              <a:rPr lang="it-IT" i="1" dirty="0"/>
              <a:t> </a:t>
            </a:r>
            <a:r>
              <a:rPr lang="it-IT" i="1" dirty="0" err="1"/>
              <a:t>being</a:t>
            </a:r>
            <a:r>
              <a:rPr lang="it-IT" i="1" dirty="0"/>
              <a:t> </a:t>
            </a:r>
            <a:r>
              <a:rPr lang="it-IT" i="1" dirty="0" err="1"/>
              <a:t>developed</a:t>
            </a:r>
            <a:r>
              <a:rPr lang="it-IT" i="1" dirty="0"/>
              <a:t> </a:t>
            </a:r>
            <a:r>
              <a:rPr lang="it-IT" i="1" dirty="0" err="1"/>
              <a:t>as</a:t>
            </a:r>
            <a:r>
              <a:rPr lang="it-IT" i="1" dirty="0"/>
              <a:t> a </a:t>
            </a:r>
            <a:r>
              <a:rPr lang="it-IT" i="1" dirty="0" err="1"/>
              <a:t>very</a:t>
            </a:r>
            <a:r>
              <a:rPr lang="it-IT" i="1" dirty="0"/>
              <a:t> wide-field, fast-</a:t>
            </a:r>
            <a:r>
              <a:rPr lang="it-IT" i="1" dirty="0" err="1"/>
              <a:t>repointing</a:t>
            </a:r>
            <a:r>
              <a:rPr lang="it-IT" i="1" dirty="0"/>
              <a:t> system for time-domain </a:t>
            </a:r>
            <a:r>
              <a:rPr lang="it-IT" i="1" dirty="0" err="1"/>
              <a:t>astronomy</a:t>
            </a:r>
            <a:r>
              <a:rPr lang="it-IT" i="1" dirty="0"/>
              <a:t> and </a:t>
            </a:r>
            <a:r>
              <a:rPr lang="it-IT" i="1" dirty="0" err="1"/>
              <a:t>space</a:t>
            </a:r>
            <a:r>
              <a:rPr lang="it-IT" i="1" dirty="0"/>
              <a:t> </a:t>
            </a:r>
            <a:r>
              <a:rPr lang="it-IT" i="1" dirty="0" err="1"/>
              <a:t>surveillance</a:t>
            </a:r>
            <a:endParaRPr lang="it-IT" i="1" dirty="0"/>
          </a:p>
          <a:p>
            <a:endParaRPr lang="it-IT" dirty="0"/>
          </a:p>
        </p:txBody>
      </p:sp>
    </p:spTree>
    <p:extLst>
      <p:ext uri="{BB962C8B-B14F-4D97-AF65-F5344CB8AC3E}">
        <p14:creationId xmlns:p14="http://schemas.microsoft.com/office/powerpoint/2010/main" val="40143697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732A55D-0A8A-DD88-4346-63E1BEE299DC}"/>
              </a:ext>
            </a:extLst>
          </p:cNvPr>
          <p:cNvSpPr>
            <a:spLocks noGrp="1"/>
          </p:cNvSpPr>
          <p:nvPr>
            <p:ph type="title"/>
          </p:nvPr>
        </p:nvSpPr>
        <p:spPr/>
        <p:txBody>
          <a:bodyPr/>
          <a:lstStyle/>
          <a:p>
            <a:r>
              <a:rPr lang="it-IT" dirty="0">
                <a:solidFill>
                  <a:srgbClr val="FF0000"/>
                </a:solidFill>
              </a:rPr>
              <a:t>CTA++ </a:t>
            </a:r>
            <a:r>
              <a:rPr lang="it-IT" dirty="0" err="1">
                <a:solidFill>
                  <a:srgbClr val="FF0000"/>
                </a:solidFill>
              </a:rPr>
              <a:t>Proposal</a:t>
            </a:r>
            <a:r>
              <a:rPr lang="it-IT" dirty="0">
                <a:solidFill>
                  <a:srgbClr val="FF0000"/>
                </a:solidFill>
              </a:rPr>
              <a:t> (From Cappi, 2025) </a:t>
            </a:r>
            <a:endParaRPr lang="it-IT" dirty="0"/>
          </a:p>
        </p:txBody>
      </p:sp>
      <p:pic>
        <p:nvPicPr>
          <p:cNvPr id="4" name="Immagine 3">
            <a:extLst>
              <a:ext uri="{FF2B5EF4-FFF2-40B4-BE49-F238E27FC236}">
                <a16:creationId xmlns:a16="http://schemas.microsoft.com/office/drawing/2014/main" id="{0FB33555-5B38-B9AF-CBE5-CDC9E678B187}"/>
              </a:ext>
            </a:extLst>
          </p:cNvPr>
          <p:cNvPicPr>
            <a:picLocks noChangeAspect="1"/>
          </p:cNvPicPr>
          <p:nvPr/>
        </p:nvPicPr>
        <p:blipFill>
          <a:blip r:embed="rId2"/>
          <a:stretch>
            <a:fillRect/>
          </a:stretch>
        </p:blipFill>
        <p:spPr>
          <a:xfrm>
            <a:off x="153530" y="184150"/>
            <a:ext cx="11884940" cy="6673850"/>
          </a:xfrm>
          <a:prstGeom prst="rect">
            <a:avLst/>
          </a:prstGeom>
        </p:spPr>
      </p:pic>
      <p:sp>
        <p:nvSpPr>
          <p:cNvPr id="5" name="Ovale 4">
            <a:extLst>
              <a:ext uri="{FF2B5EF4-FFF2-40B4-BE49-F238E27FC236}">
                <a16:creationId xmlns:a16="http://schemas.microsoft.com/office/drawing/2014/main" id="{44F8A13F-5FFF-29DE-D2B6-08C75F9CDD66}"/>
              </a:ext>
            </a:extLst>
          </p:cNvPr>
          <p:cNvSpPr/>
          <p:nvPr/>
        </p:nvSpPr>
        <p:spPr>
          <a:xfrm>
            <a:off x="0" y="2658140"/>
            <a:ext cx="12192000" cy="2679405"/>
          </a:xfrm>
          <a:prstGeom prst="ellipse">
            <a:avLst/>
          </a:prstGeom>
          <a:noFill/>
          <a:ln w="635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ettangolo con angoli arrotondati 2">
            <a:extLst>
              <a:ext uri="{FF2B5EF4-FFF2-40B4-BE49-F238E27FC236}">
                <a16:creationId xmlns:a16="http://schemas.microsoft.com/office/drawing/2014/main" id="{95ED201F-4C98-4623-5FC2-D0463AF883E2}"/>
              </a:ext>
            </a:extLst>
          </p:cNvPr>
          <p:cNvSpPr/>
          <p:nvPr/>
        </p:nvSpPr>
        <p:spPr>
          <a:xfrm>
            <a:off x="6529444" y="606055"/>
            <a:ext cx="3723861" cy="9144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dirty="0"/>
              <a:t>Principal Investigator: Max Cappi</a:t>
            </a:r>
          </a:p>
          <a:p>
            <a:pPr algn="ctr"/>
            <a:r>
              <a:rPr lang="it-IT" dirty="0"/>
              <a:t>KOM: Jun 1</a:t>
            </a:r>
            <a:r>
              <a:rPr lang="it-IT" baseline="30000" dirty="0"/>
              <a:t>st</a:t>
            </a:r>
            <a:r>
              <a:rPr lang="it-IT" dirty="0"/>
              <a:t>, 2026</a:t>
            </a:r>
          </a:p>
        </p:txBody>
      </p:sp>
    </p:spTree>
    <p:extLst>
      <p:ext uri="{BB962C8B-B14F-4D97-AF65-F5344CB8AC3E}">
        <p14:creationId xmlns:p14="http://schemas.microsoft.com/office/powerpoint/2010/main" val="991853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randombar(horizontal)">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B827317-0880-45F0-ACED-F98F807574D9}"/>
              </a:ext>
            </a:extLst>
          </p:cNvPr>
          <p:cNvSpPr>
            <a:spLocks noGrp="1"/>
          </p:cNvSpPr>
          <p:nvPr>
            <p:ph type="sldNum" idx="12"/>
          </p:nvPr>
        </p:nvSpPr>
        <p:spPr>
          <a:xfrm>
            <a:off x="11609526" y="6354265"/>
            <a:ext cx="252274" cy="369302"/>
          </a:xfrm>
        </p:spPr>
        <p:txBody>
          <a:bodyPr/>
          <a:lstStyle/>
          <a:p>
            <a:fld id="{65D1E375-1491-4770-B4ED-E699B7903ED8}" type="slidenum">
              <a:rPr lang="it-IT" smtClean="0"/>
              <a:pPr/>
              <a:t>5</a:t>
            </a:fld>
            <a:endParaRPr lang="it-IT" dirty="0"/>
          </a:p>
        </p:txBody>
      </p:sp>
      <p:sp>
        <p:nvSpPr>
          <p:cNvPr id="2" name="Title 1">
            <a:extLst>
              <a:ext uri="{FF2B5EF4-FFF2-40B4-BE49-F238E27FC236}">
                <a16:creationId xmlns:a16="http://schemas.microsoft.com/office/drawing/2014/main" id="{0B55D7B4-0DAC-4534-BED1-D2B88EE1D93F}"/>
              </a:ext>
            </a:extLst>
          </p:cNvPr>
          <p:cNvSpPr>
            <a:spLocks noGrp="1"/>
          </p:cNvSpPr>
          <p:nvPr>
            <p:ph type="title" idx="4294967295"/>
          </p:nvPr>
        </p:nvSpPr>
        <p:spPr>
          <a:xfrm>
            <a:off x="146869" y="181517"/>
            <a:ext cx="10972800" cy="719932"/>
          </a:xfrm>
        </p:spPr>
        <p:txBody>
          <a:bodyPr>
            <a:normAutofit/>
          </a:bodyPr>
          <a:lstStyle/>
          <a:p>
            <a:pPr algn="l"/>
            <a:r>
              <a:rPr lang="en-US" sz="2700" b="1" dirty="0">
                <a:solidFill>
                  <a:srgbClr val="00204E"/>
                </a:solidFill>
                <a:latin typeface="Fira Sans"/>
              </a:rPr>
              <a:t>The mini-array @Teide: the science adventure starting!</a:t>
            </a:r>
          </a:p>
        </p:txBody>
      </p:sp>
      <p:cxnSp>
        <p:nvCxnSpPr>
          <p:cNvPr id="6" name="Straight Connector 5">
            <a:extLst>
              <a:ext uri="{FF2B5EF4-FFF2-40B4-BE49-F238E27FC236}">
                <a16:creationId xmlns:a16="http://schemas.microsoft.com/office/drawing/2014/main" id="{98C54DC3-115A-4B14-912D-5B7BFAB46484}"/>
              </a:ext>
            </a:extLst>
          </p:cNvPr>
          <p:cNvCxnSpPr/>
          <p:nvPr/>
        </p:nvCxnSpPr>
        <p:spPr>
          <a:xfrm>
            <a:off x="618931" y="1015412"/>
            <a:ext cx="10972800" cy="0"/>
          </a:xfrm>
          <a:prstGeom prst="line">
            <a:avLst/>
          </a:prstGeom>
          <a:ln>
            <a:solidFill>
              <a:srgbClr val="00204E"/>
            </a:solidFill>
          </a:ln>
        </p:spPr>
        <p:style>
          <a:lnRef idx="3">
            <a:schemeClr val="accent1"/>
          </a:lnRef>
          <a:fillRef idx="0">
            <a:schemeClr val="accent1"/>
          </a:fillRef>
          <a:effectRef idx="2">
            <a:schemeClr val="accent1"/>
          </a:effectRef>
          <a:fontRef idx="minor">
            <a:schemeClr val="tx1"/>
          </a:fontRef>
        </p:style>
      </p:cxnSp>
      <p:sp>
        <p:nvSpPr>
          <p:cNvPr id="10" name="Segnaposto numero diapositiva 2">
            <a:extLst>
              <a:ext uri="{FF2B5EF4-FFF2-40B4-BE49-F238E27FC236}">
                <a16:creationId xmlns:a16="http://schemas.microsoft.com/office/drawing/2014/main" id="{39762F3F-852F-E54C-AE38-98C09084D8A0}"/>
              </a:ext>
            </a:extLst>
          </p:cNvPr>
          <p:cNvSpPr txBox="1">
            <a:spLocks/>
          </p:cNvSpPr>
          <p:nvPr/>
        </p:nvSpPr>
        <p:spPr>
          <a:xfrm>
            <a:off x="11686056" y="6615069"/>
            <a:ext cx="480495" cy="241830"/>
          </a:xfrm>
          <a:prstGeom prst="rect">
            <a:avLst/>
          </a:prstGeom>
        </p:spPr>
        <p:txBody>
          <a:bodyPr vert="horz" lIns="91440" tIns="45720" rIns="91440" bIns="45720" rtlCol="0" anchor="ctr"/>
          <a:lstStyle>
            <a:defPPr>
              <a:defRPr lang="it-IT"/>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5D1E375-1491-4770-B4ED-E699B7903ED8}" type="slidenum">
              <a:rPr lang="it-IT" b="1">
                <a:solidFill>
                  <a:schemeClr val="bg1"/>
                </a:solidFill>
              </a:rPr>
              <a:pPr/>
              <a:t>5</a:t>
            </a:fld>
            <a:endParaRPr lang="it-IT" b="1" dirty="0">
              <a:solidFill>
                <a:schemeClr val="bg1"/>
              </a:solidFill>
            </a:endParaRPr>
          </a:p>
        </p:txBody>
      </p:sp>
      <p:sp>
        <p:nvSpPr>
          <p:cNvPr id="3" name="TextBox 1">
            <a:extLst>
              <a:ext uri="{FF2B5EF4-FFF2-40B4-BE49-F238E27FC236}">
                <a16:creationId xmlns:a16="http://schemas.microsoft.com/office/drawing/2014/main" id="{7735352F-1F4F-D9B2-A0E2-C66D8C59EC61}"/>
              </a:ext>
            </a:extLst>
          </p:cNvPr>
          <p:cNvSpPr txBox="1"/>
          <p:nvPr/>
        </p:nvSpPr>
        <p:spPr>
          <a:xfrm>
            <a:off x="212034" y="1129376"/>
            <a:ext cx="5512275" cy="313931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tIns="45719" rIns="45719" bIns="45719">
            <a:spAutoFit/>
          </a:bodyPr>
          <a:lstStyle/>
          <a:p>
            <a:pPr>
              <a:defRPr sz="5400" b="1">
                <a:solidFill>
                  <a:srgbClr val="0070C0"/>
                </a:solidFill>
                <a:latin typeface="+mn-lt"/>
                <a:ea typeface="+mn-ea"/>
                <a:cs typeface="+mn-cs"/>
                <a:sym typeface="Helvetica"/>
              </a:defRPr>
            </a:pPr>
            <a:r>
              <a:rPr sz="2700" dirty="0"/>
              <a:t>ASTRI-Horn Prototype</a:t>
            </a:r>
            <a:endParaRPr sz="2700" dirty="0">
              <a:solidFill>
                <a:srgbClr val="535353"/>
              </a:solidFill>
            </a:endParaRPr>
          </a:p>
          <a:p>
            <a:pPr>
              <a:defRPr sz="3800">
                <a:solidFill>
                  <a:srgbClr val="0D0D0D"/>
                </a:solidFill>
                <a:latin typeface="Calibri"/>
                <a:ea typeface="Calibri"/>
                <a:cs typeface="Calibri"/>
                <a:sym typeface="Calibri"/>
              </a:defRPr>
            </a:pPr>
            <a:r>
              <a:rPr sz="1900" dirty="0"/>
              <a:t>INAF-led Project funded by Italian Ministry of Research</a:t>
            </a:r>
          </a:p>
          <a:p>
            <a:pPr>
              <a:defRPr sz="3800">
                <a:solidFill>
                  <a:srgbClr val="0D0D0D"/>
                </a:solidFill>
                <a:latin typeface="Calibri"/>
                <a:ea typeface="Calibri"/>
                <a:cs typeface="Calibri"/>
                <a:sym typeface="Calibri"/>
              </a:defRPr>
            </a:pPr>
            <a:endParaRPr sz="1900" dirty="0"/>
          </a:p>
          <a:p>
            <a:pPr>
              <a:defRPr sz="3800">
                <a:solidFill>
                  <a:srgbClr val="0D0D0D"/>
                </a:solidFill>
                <a:latin typeface="Calibri"/>
                <a:ea typeface="Calibri"/>
                <a:cs typeface="Calibri"/>
                <a:sym typeface="Calibri"/>
              </a:defRPr>
            </a:pPr>
            <a:r>
              <a:rPr sz="1900" dirty="0"/>
              <a:t>End-to-end prototype installed and operational on Mount Etna volcano (Sicily, Italy)</a:t>
            </a:r>
          </a:p>
          <a:p>
            <a:pPr>
              <a:defRPr sz="3800">
                <a:solidFill>
                  <a:srgbClr val="0D0D0D"/>
                </a:solidFill>
                <a:latin typeface="Calibri"/>
                <a:ea typeface="Calibri"/>
                <a:cs typeface="Calibri"/>
                <a:sym typeface="Calibri"/>
              </a:defRPr>
            </a:pPr>
            <a:endParaRPr sz="1900" dirty="0"/>
          </a:p>
          <a:p>
            <a:pPr>
              <a:defRPr sz="3800" b="1">
                <a:solidFill>
                  <a:srgbClr val="0070C0"/>
                </a:solidFill>
                <a:latin typeface="+mn-lt"/>
                <a:ea typeface="+mn-ea"/>
                <a:cs typeface="+mn-cs"/>
                <a:sym typeface="Helvetica"/>
              </a:defRPr>
            </a:pPr>
            <a:r>
              <a:rPr sz="1900" dirty="0"/>
              <a:t>First detection of a gamma-ray source </a:t>
            </a:r>
            <a:r>
              <a:rPr sz="1900" dirty="0">
                <a:solidFill>
                  <a:srgbClr val="0D0D0D"/>
                </a:solidFill>
                <a:latin typeface="Calibri"/>
                <a:ea typeface="Calibri"/>
                <a:cs typeface="Calibri"/>
                <a:sym typeface="Calibri"/>
              </a:rPr>
              <a:t>(Crab Nebula) above 5</a:t>
            </a:r>
            <a:r>
              <a:rPr sz="1900" dirty="0">
                <a:solidFill>
                  <a:srgbClr val="0D0D0D"/>
                </a:solidFill>
                <a:latin typeface="Symbol"/>
                <a:ea typeface="Symbol"/>
                <a:cs typeface="Symbol"/>
                <a:sym typeface="Symbol"/>
              </a:rPr>
              <a:t>s</a:t>
            </a:r>
            <a:r>
              <a:rPr sz="1900" dirty="0">
                <a:solidFill>
                  <a:srgbClr val="0D0D0D"/>
                </a:solidFill>
                <a:latin typeface="Calibri"/>
                <a:ea typeface="Calibri"/>
                <a:cs typeface="Calibri"/>
                <a:sym typeface="Calibri"/>
              </a:rPr>
              <a:t> </a:t>
            </a:r>
            <a:r>
              <a:rPr sz="1900" dirty="0"/>
              <a:t>with a dual-mirror, Schwarzschild-</a:t>
            </a:r>
            <a:r>
              <a:rPr sz="1900" dirty="0" err="1"/>
              <a:t>Couder</a:t>
            </a:r>
            <a:r>
              <a:rPr sz="1900" dirty="0"/>
              <a:t> </a:t>
            </a:r>
            <a:r>
              <a:rPr sz="1900" dirty="0" err="1"/>
              <a:t>Chrenkov</a:t>
            </a:r>
            <a:r>
              <a:rPr sz="1900" dirty="0"/>
              <a:t> telescope</a:t>
            </a:r>
            <a:r>
              <a:rPr sz="1900" dirty="0">
                <a:solidFill>
                  <a:srgbClr val="0D0D0D"/>
                </a:solidFill>
                <a:latin typeface="Calibri"/>
                <a:ea typeface="Calibri"/>
                <a:cs typeface="Calibri"/>
                <a:sym typeface="Calibri"/>
              </a:rPr>
              <a:t> (Lombardi et al., 2020)</a:t>
            </a:r>
          </a:p>
        </p:txBody>
      </p:sp>
      <p:pic>
        <p:nvPicPr>
          <p:cNvPr id="4" name="Picture 5" descr="Picture 5">
            <a:extLst>
              <a:ext uri="{FF2B5EF4-FFF2-40B4-BE49-F238E27FC236}">
                <a16:creationId xmlns:a16="http://schemas.microsoft.com/office/drawing/2014/main" id="{376F729D-8F5E-2E94-CEFA-CF811AE22033}"/>
              </a:ext>
            </a:extLst>
          </p:cNvPr>
          <p:cNvPicPr>
            <a:picLocks noChangeAspect="1"/>
          </p:cNvPicPr>
          <p:nvPr/>
        </p:nvPicPr>
        <p:blipFill>
          <a:blip r:embed="rId2"/>
          <a:srcRect l="18800" r="6094"/>
          <a:stretch>
            <a:fillRect/>
          </a:stretch>
        </p:blipFill>
        <p:spPr>
          <a:xfrm>
            <a:off x="520813" y="4364696"/>
            <a:ext cx="3600371" cy="2142819"/>
          </a:xfrm>
          <a:prstGeom prst="rect">
            <a:avLst/>
          </a:prstGeom>
          <a:ln w="12700">
            <a:miter lim="400000"/>
          </a:ln>
          <a:effectLst>
            <a:outerShdw blurRad="304800" rotWithShape="0">
              <a:srgbClr val="000000">
                <a:alpha val="40000"/>
              </a:srgbClr>
            </a:outerShdw>
          </a:effectLst>
        </p:spPr>
      </p:pic>
      <p:sp>
        <p:nvSpPr>
          <p:cNvPr id="8" name="TextBox 10">
            <a:extLst>
              <a:ext uri="{FF2B5EF4-FFF2-40B4-BE49-F238E27FC236}">
                <a16:creationId xmlns:a16="http://schemas.microsoft.com/office/drawing/2014/main" id="{B0C043FC-9B82-9701-612A-8DD2AAED09BC}"/>
              </a:ext>
            </a:extLst>
          </p:cNvPr>
          <p:cNvSpPr txBox="1"/>
          <p:nvPr/>
        </p:nvSpPr>
        <p:spPr>
          <a:xfrm>
            <a:off x="6211347" y="1116094"/>
            <a:ext cx="5874328" cy="313931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tIns="45719" rIns="45719" bIns="45719">
            <a:spAutoFit/>
          </a:bodyPr>
          <a:lstStyle/>
          <a:p>
            <a:pPr>
              <a:defRPr sz="5400" b="1">
                <a:solidFill>
                  <a:srgbClr val="0070C0"/>
                </a:solidFill>
                <a:latin typeface="+mn-lt"/>
                <a:ea typeface="+mn-ea"/>
                <a:cs typeface="+mn-cs"/>
                <a:sym typeface="Helvetica"/>
              </a:defRPr>
            </a:pPr>
            <a:r>
              <a:rPr lang="it-IT" sz="2700" dirty="0"/>
              <a:t>Mini-</a:t>
            </a:r>
            <a:r>
              <a:rPr sz="2700" dirty="0"/>
              <a:t>Array of 9 ASTRI telescopes</a:t>
            </a:r>
            <a:endParaRPr sz="2700" dirty="0">
              <a:solidFill>
                <a:srgbClr val="535353"/>
              </a:solidFill>
            </a:endParaRPr>
          </a:p>
          <a:p>
            <a:pPr>
              <a:defRPr sz="3800">
                <a:solidFill>
                  <a:srgbClr val="0D0D0D"/>
                </a:solidFill>
                <a:latin typeface="Calibri"/>
                <a:ea typeface="Calibri"/>
                <a:cs typeface="Calibri"/>
                <a:sym typeface="Calibri"/>
              </a:defRPr>
            </a:pPr>
            <a:r>
              <a:rPr sz="1900" dirty="0"/>
              <a:t>INAF-led Project with international partners: Univ. of Sao Paulo/FPESP (Brazil), North-West Univ. (S. Africa), IAC (Spain), FGG, ASI/SSDC, Univ. of Padova, Perugia and INFN</a:t>
            </a:r>
          </a:p>
          <a:p>
            <a:pPr>
              <a:defRPr sz="3800">
                <a:solidFill>
                  <a:srgbClr val="0D0D0D"/>
                </a:solidFill>
                <a:latin typeface="Calibri"/>
                <a:ea typeface="Calibri"/>
                <a:cs typeface="Calibri"/>
                <a:sym typeface="Calibri"/>
              </a:defRPr>
            </a:pPr>
            <a:r>
              <a:rPr sz="1900" dirty="0"/>
              <a:t> </a:t>
            </a:r>
          </a:p>
          <a:p>
            <a:pPr>
              <a:defRPr sz="3800" b="1">
                <a:solidFill>
                  <a:srgbClr val="0070C0"/>
                </a:solidFill>
                <a:latin typeface="+mn-lt"/>
                <a:ea typeface="+mn-ea"/>
                <a:cs typeface="+mn-cs"/>
                <a:sym typeface="Helvetica"/>
              </a:defRPr>
            </a:pPr>
            <a:r>
              <a:rPr sz="1900" dirty="0"/>
              <a:t>Being deployed at the </a:t>
            </a:r>
            <a:r>
              <a:rPr sz="1900" i="1" dirty="0" err="1"/>
              <a:t>Observatorio</a:t>
            </a:r>
            <a:r>
              <a:rPr sz="1900" i="1" dirty="0"/>
              <a:t> del Teide</a:t>
            </a:r>
            <a:r>
              <a:rPr sz="1900" dirty="0"/>
              <a:t> </a:t>
            </a:r>
            <a:r>
              <a:rPr sz="1900" dirty="0">
                <a:solidFill>
                  <a:srgbClr val="0D0D0D"/>
                </a:solidFill>
                <a:latin typeface="Calibri"/>
                <a:ea typeface="Calibri"/>
                <a:cs typeface="Calibri"/>
                <a:sym typeface="Calibri"/>
              </a:rPr>
              <a:t>(Spain) in collaboration with IAC and FGG-INAF. </a:t>
            </a:r>
          </a:p>
          <a:p>
            <a:pPr>
              <a:defRPr sz="3800">
                <a:solidFill>
                  <a:srgbClr val="0D0D0D"/>
                </a:solidFill>
                <a:latin typeface="Calibri"/>
                <a:ea typeface="Calibri"/>
                <a:cs typeface="Calibri"/>
                <a:sym typeface="Calibri"/>
              </a:defRPr>
            </a:pPr>
            <a:endParaRPr sz="1900" dirty="0">
              <a:solidFill>
                <a:srgbClr val="0D0D0D"/>
              </a:solidFill>
              <a:latin typeface="Calibri"/>
              <a:ea typeface="Calibri"/>
              <a:cs typeface="Calibri"/>
              <a:sym typeface="Calibri"/>
            </a:endParaRPr>
          </a:p>
          <a:p>
            <a:pPr>
              <a:defRPr sz="3800" b="1">
                <a:solidFill>
                  <a:srgbClr val="0070C0"/>
                </a:solidFill>
                <a:latin typeface="+mn-lt"/>
                <a:ea typeface="+mn-ea"/>
                <a:cs typeface="+mn-cs"/>
                <a:sym typeface="Helvetica"/>
              </a:defRPr>
            </a:pPr>
            <a:r>
              <a:rPr lang="it-IT" sz="1900" dirty="0"/>
              <a:t>Next</a:t>
            </a:r>
            <a:r>
              <a:rPr sz="1900" dirty="0"/>
              <a:t> 4 yr </a:t>
            </a:r>
            <a:r>
              <a:rPr sz="1900" dirty="0">
                <a:latin typeface="Wingdings"/>
                <a:ea typeface="Wingdings"/>
                <a:cs typeface="Wingdings"/>
                <a:sym typeface="Wingdings"/>
              </a:rPr>
              <a:t></a:t>
            </a:r>
            <a:r>
              <a:rPr sz="1900" dirty="0"/>
              <a:t> </a:t>
            </a:r>
            <a:r>
              <a:rPr sz="1900" i="1" dirty="0"/>
              <a:t>Core Science</a:t>
            </a:r>
            <a:r>
              <a:rPr sz="1900" dirty="0">
                <a:solidFill>
                  <a:srgbClr val="0D0D0D"/>
                </a:solidFill>
                <a:latin typeface="Calibri"/>
                <a:ea typeface="Calibri"/>
                <a:cs typeface="Calibri"/>
                <a:sym typeface="Calibri"/>
              </a:rPr>
              <a:t>, following  4 yr </a:t>
            </a:r>
            <a:r>
              <a:rPr sz="1900" dirty="0">
                <a:solidFill>
                  <a:srgbClr val="0D0D0D"/>
                </a:solidFill>
                <a:latin typeface="Wingdings"/>
                <a:ea typeface="Wingdings"/>
                <a:cs typeface="Wingdings"/>
                <a:sym typeface="Wingdings"/>
              </a:rPr>
              <a:t> </a:t>
            </a:r>
            <a:r>
              <a:rPr sz="1900" i="1" dirty="0">
                <a:solidFill>
                  <a:srgbClr val="0D0D0D"/>
                </a:solidFill>
              </a:rPr>
              <a:t>Observatory Science. </a:t>
            </a:r>
            <a:r>
              <a:rPr sz="1900" dirty="0"/>
              <a:t>Science operation </a:t>
            </a:r>
            <a:r>
              <a:rPr sz="1900" dirty="0">
                <a:latin typeface="Wingdings"/>
                <a:ea typeface="Wingdings"/>
                <a:cs typeface="Wingdings"/>
                <a:sym typeface="Wingdings"/>
              </a:rPr>
              <a:t> </a:t>
            </a:r>
            <a:r>
              <a:rPr sz="1900" dirty="0"/>
              <a:t>Q</a:t>
            </a:r>
            <a:r>
              <a:rPr lang="it-IT" sz="1900" dirty="0"/>
              <a:t>2</a:t>
            </a:r>
            <a:r>
              <a:rPr sz="1900" dirty="0"/>
              <a:t> 202</a:t>
            </a:r>
            <a:r>
              <a:rPr lang="it-IT" sz="1900" dirty="0"/>
              <a:t>6</a:t>
            </a:r>
            <a:endParaRPr sz="1900" dirty="0"/>
          </a:p>
        </p:txBody>
      </p:sp>
      <p:pic>
        <p:nvPicPr>
          <p:cNvPr id="11" name="Immagine 10">
            <a:extLst>
              <a:ext uri="{FF2B5EF4-FFF2-40B4-BE49-F238E27FC236}">
                <a16:creationId xmlns:a16="http://schemas.microsoft.com/office/drawing/2014/main" id="{0F888B6B-A7C5-3F58-BC6D-BAB7A50D0718}"/>
              </a:ext>
            </a:extLst>
          </p:cNvPr>
          <p:cNvPicPr>
            <a:picLocks noChangeAspect="1"/>
          </p:cNvPicPr>
          <p:nvPr/>
        </p:nvPicPr>
        <p:blipFill>
          <a:blip r:embed="rId3"/>
          <a:stretch>
            <a:fillRect/>
          </a:stretch>
        </p:blipFill>
        <p:spPr>
          <a:xfrm>
            <a:off x="7071745" y="4505739"/>
            <a:ext cx="4153531" cy="2351160"/>
          </a:xfrm>
          <a:prstGeom prst="rect">
            <a:avLst/>
          </a:prstGeom>
        </p:spPr>
      </p:pic>
    </p:spTree>
    <p:extLst>
      <p:ext uri="{BB962C8B-B14F-4D97-AF65-F5344CB8AC3E}">
        <p14:creationId xmlns:p14="http://schemas.microsoft.com/office/powerpoint/2010/main" val="3482460351"/>
      </p:ext>
    </p:extLst>
  </p:cSld>
  <p:clrMapOvr>
    <a:masterClrMapping/>
  </p:clrMapOvr>
  <mc:AlternateContent xmlns:mc="http://schemas.openxmlformats.org/markup-compatibility/2006" xmlns:p14="http://schemas.microsoft.com/office/powerpoint/2010/main">
    <mc:Choice Requires="p14">
      <p:transition spd="slow" p14:dur="2000" advTm="78156"/>
    </mc:Choice>
    <mc:Fallback xmlns="">
      <p:transition spd="slow" advTm="78156"/>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incollata.tiff" descr="immagine-incollata.tiff">
            <a:extLst>
              <a:ext uri="{FF2B5EF4-FFF2-40B4-BE49-F238E27FC236}">
                <a16:creationId xmlns:a16="http://schemas.microsoft.com/office/drawing/2014/main" id="{0963C32E-625E-6845-82AF-9AC67BC87ADA}"/>
              </a:ext>
            </a:extLst>
          </p:cNvPr>
          <p:cNvPicPr>
            <a:picLocks noChangeAspect="1"/>
          </p:cNvPicPr>
          <p:nvPr/>
        </p:nvPicPr>
        <p:blipFill>
          <a:blip r:embed="rId2"/>
          <a:stretch>
            <a:fillRect/>
          </a:stretch>
        </p:blipFill>
        <p:spPr>
          <a:xfrm>
            <a:off x="455080" y="564775"/>
            <a:ext cx="5121620" cy="4445705"/>
          </a:xfrm>
          <a:prstGeom prst="rect">
            <a:avLst/>
          </a:prstGeom>
          <a:ln w="12700">
            <a:miter lim="400000"/>
          </a:ln>
        </p:spPr>
      </p:pic>
      <p:pic>
        <p:nvPicPr>
          <p:cNvPr id="5" name="Picture 2">
            <a:extLst>
              <a:ext uri="{FF2B5EF4-FFF2-40B4-BE49-F238E27FC236}">
                <a16:creationId xmlns:a16="http://schemas.microsoft.com/office/drawing/2014/main" id="{255E88CF-6E1F-5342-3488-9E69736CC52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93807" y="805862"/>
            <a:ext cx="5854562" cy="4395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479954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pic>
        <p:nvPicPr>
          <p:cNvPr id="280" name="Google Shape;280;p39" descr="Content Placeholder 8"/>
          <p:cNvPicPr preferRelativeResize="0"/>
          <p:nvPr/>
        </p:nvPicPr>
        <p:blipFill rotWithShape="1">
          <a:blip r:embed="rId3">
            <a:alphaModFix/>
          </a:blip>
          <a:srcRect l="1248" r="1324" b="10396"/>
          <a:stretch/>
        </p:blipFill>
        <p:spPr>
          <a:xfrm>
            <a:off x="10142965" y="270369"/>
            <a:ext cx="1653501" cy="699557"/>
          </a:xfrm>
          <a:prstGeom prst="rect">
            <a:avLst/>
          </a:prstGeom>
          <a:noFill/>
          <a:ln>
            <a:noFill/>
          </a:ln>
        </p:spPr>
      </p:pic>
      <p:cxnSp>
        <p:nvCxnSpPr>
          <p:cNvPr id="281" name="Google Shape;281;p39"/>
          <p:cNvCxnSpPr/>
          <p:nvPr/>
        </p:nvCxnSpPr>
        <p:spPr>
          <a:xfrm>
            <a:off x="467466" y="994640"/>
            <a:ext cx="11329079" cy="1"/>
          </a:xfrm>
          <a:prstGeom prst="straightConnector1">
            <a:avLst/>
          </a:prstGeom>
          <a:noFill/>
          <a:ln w="76200" cap="flat" cmpd="sng">
            <a:solidFill>
              <a:srgbClr val="00204E"/>
            </a:solidFill>
            <a:prstDash val="solid"/>
            <a:round/>
            <a:headEnd type="none" w="sm" len="sm"/>
            <a:tailEnd type="none" w="sm" len="sm"/>
          </a:ln>
          <a:effectLst>
            <a:outerShdw blurRad="76200" dist="38100" dir="5400000" rotWithShape="0">
              <a:srgbClr val="000000">
                <a:alpha val="34901"/>
              </a:srgbClr>
            </a:outerShdw>
          </a:effectLst>
        </p:spPr>
      </p:cxnSp>
      <p:sp>
        <p:nvSpPr>
          <p:cNvPr id="282" name="Google Shape;282;p39"/>
          <p:cNvSpPr txBox="1">
            <a:spLocks noGrp="1"/>
          </p:cNvSpPr>
          <p:nvPr>
            <p:ph type="sldNum" idx="12"/>
          </p:nvPr>
        </p:nvSpPr>
        <p:spPr>
          <a:xfrm>
            <a:off x="11686769" y="6400425"/>
            <a:ext cx="175033" cy="276985"/>
          </a:xfrm>
          <a:prstGeom prst="rect">
            <a:avLst/>
          </a:prstGeom>
          <a:noFill/>
          <a:ln>
            <a:noFill/>
          </a:ln>
        </p:spPr>
        <p:txBody>
          <a:bodyPr spcFirstLastPara="1" vert="horz" wrap="square" lIns="45713" tIns="45713" rIns="45713" bIns="45713" rtlCol="0" anchor="ctr" anchorCtr="0">
            <a:spAutoFit/>
          </a:bodyPr>
          <a:lstStyle/>
          <a:p>
            <a:fld id="{00000000-1234-1234-1234-123412341234}" type="slidenum">
              <a:rPr lang="en-US"/>
              <a:pPr/>
              <a:t>7</a:t>
            </a:fld>
            <a:endParaRPr/>
          </a:p>
        </p:txBody>
      </p:sp>
      <p:sp>
        <p:nvSpPr>
          <p:cNvPr id="283" name="Google Shape;283;p39"/>
          <p:cNvSpPr txBox="1">
            <a:spLocks noGrp="1"/>
          </p:cNvSpPr>
          <p:nvPr>
            <p:ph type="body" idx="2"/>
          </p:nvPr>
        </p:nvSpPr>
        <p:spPr>
          <a:xfrm>
            <a:off x="459037" y="217489"/>
            <a:ext cx="8424937" cy="720000"/>
          </a:xfrm>
          <a:prstGeom prst="rect">
            <a:avLst/>
          </a:prstGeom>
          <a:noFill/>
          <a:ln>
            <a:noFill/>
          </a:ln>
        </p:spPr>
        <p:txBody>
          <a:bodyPr spcFirstLastPara="1" vert="horz" wrap="square" lIns="45713" tIns="45713" rIns="45713" bIns="45713" rtlCol="0" anchor="ctr" anchorCtr="0">
            <a:normAutofit/>
          </a:bodyPr>
          <a:lstStyle/>
          <a:p>
            <a:pPr marL="0" indent="0" algn="ctr"/>
            <a:r>
              <a:rPr lang="en-US" b="0" dirty="0">
                <a:solidFill>
                  <a:srgbClr val="FF0000"/>
                </a:solidFill>
              </a:rPr>
              <a:t>ASTRI Camera</a:t>
            </a:r>
            <a:endParaRPr b="0" dirty="0">
              <a:solidFill>
                <a:srgbClr val="FF0000"/>
              </a:solidFill>
            </a:endParaRPr>
          </a:p>
        </p:txBody>
      </p:sp>
      <p:pic>
        <p:nvPicPr>
          <p:cNvPr id="286" name="Google Shape;286;p39"/>
          <p:cNvPicPr preferRelativeResize="0"/>
          <p:nvPr/>
        </p:nvPicPr>
        <p:blipFill rotWithShape="1">
          <a:blip r:embed="rId4">
            <a:alphaModFix/>
          </a:blip>
          <a:srcRect l="4530" t="4943" r="3618" b="3154"/>
          <a:stretch/>
        </p:blipFill>
        <p:spPr>
          <a:xfrm>
            <a:off x="8474531" y="2365690"/>
            <a:ext cx="3576572" cy="3116872"/>
          </a:xfrm>
          <a:prstGeom prst="rect">
            <a:avLst/>
          </a:prstGeom>
          <a:noFill/>
          <a:ln>
            <a:noFill/>
          </a:ln>
        </p:spPr>
      </p:pic>
      <p:grpSp>
        <p:nvGrpSpPr>
          <p:cNvPr id="287" name="Google Shape;287;p39"/>
          <p:cNvGrpSpPr/>
          <p:nvPr/>
        </p:nvGrpSpPr>
        <p:grpSpPr>
          <a:xfrm>
            <a:off x="546320" y="4886826"/>
            <a:ext cx="1595273" cy="1399553"/>
            <a:chOff x="5903953" y="5916312"/>
            <a:chExt cx="2825242" cy="2604304"/>
          </a:xfrm>
        </p:grpSpPr>
        <p:pic>
          <p:nvPicPr>
            <p:cNvPr id="288" name="Google Shape;288;p39"/>
            <p:cNvPicPr preferRelativeResize="0"/>
            <p:nvPr/>
          </p:nvPicPr>
          <p:blipFill rotWithShape="1">
            <a:blip r:embed="rId5">
              <a:alphaModFix/>
            </a:blip>
            <a:srcRect l="52696"/>
            <a:stretch/>
          </p:blipFill>
          <p:spPr>
            <a:xfrm>
              <a:off x="5903953" y="5916312"/>
              <a:ext cx="2825242" cy="2604304"/>
            </a:xfrm>
            <a:prstGeom prst="rect">
              <a:avLst/>
            </a:prstGeom>
            <a:noFill/>
            <a:ln w="9525" cap="flat" cmpd="sng">
              <a:solidFill>
                <a:schemeClr val="dk1"/>
              </a:solidFill>
              <a:prstDash val="solid"/>
              <a:round/>
              <a:headEnd type="none" w="sm" len="sm"/>
              <a:tailEnd type="none" w="sm" len="sm"/>
            </a:ln>
          </p:spPr>
        </p:pic>
        <p:sp>
          <p:nvSpPr>
            <p:cNvPr id="289" name="Google Shape;289;p39"/>
            <p:cNvSpPr/>
            <p:nvPr/>
          </p:nvSpPr>
          <p:spPr>
            <a:xfrm>
              <a:off x="6524388" y="8033752"/>
              <a:ext cx="1587294" cy="461665"/>
            </a:xfrm>
            <a:prstGeom prst="rect">
              <a:avLst/>
            </a:prstGeom>
            <a:noFill/>
            <a:ln>
              <a:noFill/>
            </a:ln>
          </p:spPr>
          <p:txBody>
            <a:bodyPr spcFirstLastPara="1" wrap="square" lIns="45713" tIns="22850" rIns="45713" bIns="22850" anchor="t" anchorCtr="0">
              <a:noAutofit/>
            </a:bodyPr>
            <a:lstStyle/>
            <a:p>
              <a:pPr>
                <a:buClr>
                  <a:schemeClr val="dk1"/>
                </a:buClr>
                <a:buSzPts val="2400"/>
              </a:pPr>
              <a:r>
                <a:rPr lang="en-US" sz="1200" b="1">
                  <a:solidFill>
                    <a:schemeClr val="dk1"/>
                  </a:solidFill>
                  <a:latin typeface="Calibri"/>
                  <a:ea typeface="Calibri"/>
                  <a:cs typeface="Calibri"/>
                </a:rPr>
                <a:t>ASIC board</a:t>
              </a:r>
              <a:endParaRPr sz="900"/>
            </a:p>
          </p:txBody>
        </p:sp>
      </p:grpSp>
      <p:pic>
        <p:nvPicPr>
          <p:cNvPr id="290" name="Google Shape;290;p39"/>
          <p:cNvPicPr preferRelativeResize="0"/>
          <p:nvPr/>
        </p:nvPicPr>
        <p:blipFill rotWithShape="1">
          <a:blip r:embed="rId6">
            <a:alphaModFix/>
          </a:blip>
          <a:srcRect/>
          <a:stretch/>
        </p:blipFill>
        <p:spPr>
          <a:xfrm>
            <a:off x="380013" y="1889976"/>
            <a:ext cx="1867238" cy="2300533"/>
          </a:xfrm>
          <a:prstGeom prst="rect">
            <a:avLst/>
          </a:prstGeom>
          <a:noFill/>
          <a:ln w="9525" cap="flat" cmpd="sng">
            <a:solidFill>
              <a:schemeClr val="accent1"/>
            </a:solidFill>
            <a:prstDash val="solid"/>
            <a:round/>
            <a:headEnd type="none" w="sm" len="sm"/>
            <a:tailEnd type="none" w="sm" len="sm"/>
          </a:ln>
        </p:spPr>
      </p:pic>
      <p:sp>
        <p:nvSpPr>
          <p:cNvPr id="291" name="Google Shape;291;p39"/>
          <p:cNvSpPr/>
          <p:nvPr/>
        </p:nvSpPr>
        <p:spPr>
          <a:xfrm>
            <a:off x="661855" y="4186602"/>
            <a:ext cx="1134300" cy="248100"/>
          </a:xfrm>
          <a:prstGeom prst="rect">
            <a:avLst/>
          </a:prstGeom>
          <a:noFill/>
          <a:ln>
            <a:noFill/>
          </a:ln>
        </p:spPr>
        <p:txBody>
          <a:bodyPr spcFirstLastPara="1" wrap="square" lIns="45713" tIns="22850" rIns="45713" bIns="22850" anchor="t" anchorCtr="0">
            <a:noAutofit/>
          </a:bodyPr>
          <a:lstStyle/>
          <a:p>
            <a:pPr>
              <a:buClr>
                <a:schemeClr val="dk1"/>
              </a:buClr>
              <a:buSzPts val="2400"/>
            </a:pPr>
            <a:r>
              <a:rPr lang="en-US" sz="1200" b="1">
                <a:solidFill>
                  <a:schemeClr val="dk1"/>
                </a:solidFill>
                <a:latin typeface="Calibri"/>
                <a:ea typeface="Calibri"/>
                <a:cs typeface="Calibri"/>
              </a:rPr>
              <a:t>SiPM matrices</a:t>
            </a:r>
            <a:endParaRPr sz="900"/>
          </a:p>
        </p:txBody>
      </p:sp>
      <p:sp>
        <p:nvSpPr>
          <p:cNvPr id="293" name="Google Shape;293;p39"/>
          <p:cNvSpPr txBox="1"/>
          <p:nvPr/>
        </p:nvSpPr>
        <p:spPr>
          <a:xfrm>
            <a:off x="2559514" y="577490"/>
            <a:ext cx="5350800" cy="6232461"/>
          </a:xfrm>
          <a:prstGeom prst="rect">
            <a:avLst/>
          </a:prstGeom>
          <a:noFill/>
          <a:ln>
            <a:noFill/>
          </a:ln>
        </p:spPr>
        <p:txBody>
          <a:bodyPr spcFirstLastPara="1" wrap="square" lIns="45713" tIns="45713" rIns="45713" bIns="45713" anchor="t" anchorCtr="0">
            <a:spAutoFit/>
          </a:bodyPr>
          <a:lstStyle/>
          <a:p>
            <a:endParaRPr sz="1900" dirty="0">
              <a:solidFill>
                <a:srgbClr val="00204E"/>
              </a:solidFill>
              <a:latin typeface="Fira Sans"/>
              <a:ea typeface="Fira Sans"/>
              <a:cs typeface="Fira Sans"/>
              <a:sym typeface="Fira Sans"/>
            </a:endParaRPr>
          </a:p>
          <a:p>
            <a:endParaRPr sz="1900" dirty="0">
              <a:solidFill>
                <a:srgbClr val="00204E"/>
              </a:solidFill>
              <a:latin typeface="Fira Sans"/>
              <a:ea typeface="Fira Sans"/>
              <a:cs typeface="Fira Sans"/>
              <a:sym typeface="Fira Sans"/>
            </a:endParaRPr>
          </a:p>
          <a:p>
            <a:pPr marL="228600" indent="-234950">
              <a:buClr>
                <a:srgbClr val="00204E"/>
              </a:buClr>
              <a:buSzPts val="3800"/>
              <a:buFont typeface="Fira Sans"/>
              <a:buChar char="•"/>
            </a:pPr>
            <a:r>
              <a:rPr lang="en-US" sz="1900" dirty="0">
                <a:solidFill>
                  <a:srgbClr val="00204E"/>
                </a:solidFill>
                <a:latin typeface="Fira Sans"/>
                <a:ea typeface="Fira Sans"/>
                <a:cs typeface="Fira Sans"/>
                <a:sym typeface="Fira Sans"/>
              </a:rPr>
              <a:t>The </a:t>
            </a:r>
            <a:r>
              <a:rPr lang="en-US" sz="1900" dirty="0" err="1">
                <a:solidFill>
                  <a:srgbClr val="00204E"/>
                </a:solidFill>
                <a:latin typeface="Fira Sans"/>
                <a:ea typeface="Fira Sans"/>
                <a:cs typeface="Fira Sans"/>
                <a:sym typeface="Fira Sans"/>
              </a:rPr>
              <a:t>SiPM</a:t>
            </a:r>
            <a:r>
              <a:rPr lang="en-US" sz="1900" dirty="0">
                <a:solidFill>
                  <a:srgbClr val="00204E"/>
                </a:solidFill>
                <a:latin typeface="Fira Sans"/>
                <a:ea typeface="Fira Sans"/>
                <a:cs typeface="Fira Sans"/>
                <a:sym typeface="Fira Sans"/>
              </a:rPr>
              <a:t> produced by Hamamatsu photonics (7x7 mm</a:t>
            </a:r>
            <a:r>
              <a:rPr lang="en-US" sz="1900" baseline="30000" dirty="0">
                <a:solidFill>
                  <a:srgbClr val="00204E"/>
                </a:solidFill>
                <a:latin typeface="Fira Sans"/>
                <a:ea typeface="Fira Sans"/>
                <a:cs typeface="Fira Sans"/>
                <a:sym typeface="Fira Sans"/>
              </a:rPr>
              <a:t>2</a:t>
            </a:r>
            <a:r>
              <a:rPr lang="en-US" sz="1900" dirty="0">
                <a:solidFill>
                  <a:srgbClr val="00204E"/>
                </a:solidFill>
                <a:latin typeface="Fira Sans"/>
                <a:ea typeface="Fira Sans"/>
                <a:cs typeface="Fira Sans"/>
                <a:sym typeface="Fira Sans"/>
              </a:rPr>
              <a:t>) grouped in matrices of 8x8 pixels</a:t>
            </a:r>
            <a:endParaRPr sz="1900" dirty="0">
              <a:solidFill>
                <a:srgbClr val="00204E"/>
              </a:solidFill>
              <a:latin typeface="Fira Sans"/>
              <a:ea typeface="Fira Sans"/>
              <a:cs typeface="Fira Sans"/>
              <a:sym typeface="Fira Sans"/>
            </a:endParaRPr>
          </a:p>
          <a:p>
            <a:pPr marL="228600"/>
            <a:endParaRPr sz="1900" dirty="0">
              <a:solidFill>
                <a:srgbClr val="00204E"/>
              </a:solidFill>
              <a:latin typeface="Fira Sans"/>
              <a:ea typeface="Fira Sans"/>
              <a:cs typeface="Fira Sans"/>
              <a:sym typeface="Fira Sans"/>
            </a:endParaRPr>
          </a:p>
          <a:p>
            <a:pPr marL="228600" indent="-234950">
              <a:buClr>
                <a:srgbClr val="00204E"/>
              </a:buClr>
              <a:buSzPts val="3800"/>
              <a:buFont typeface="Fira Sans"/>
              <a:buChar char="•"/>
            </a:pPr>
            <a:r>
              <a:rPr lang="en-US" sz="1900" dirty="0">
                <a:solidFill>
                  <a:srgbClr val="00204E"/>
                </a:solidFill>
                <a:latin typeface="Fira Sans"/>
                <a:ea typeface="Fira Sans"/>
                <a:cs typeface="Fira Sans"/>
                <a:sym typeface="Fira Sans"/>
              </a:rPr>
              <a:t>37 matrices are arranged to adapt to the curved focal plane of the telescope. </a:t>
            </a:r>
            <a:endParaRPr sz="1900" dirty="0">
              <a:solidFill>
                <a:srgbClr val="00204E"/>
              </a:solidFill>
              <a:latin typeface="Fira Sans"/>
              <a:ea typeface="Fira Sans"/>
              <a:cs typeface="Fira Sans"/>
              <a:sym typeface="Fira Sans"/>
            </a:endParaRPr>
          </a:p>
          <a:p>
            <a:pPr marL="228600"/>
            <a:endParaRPr sz="1900" dirty="0">
              <a:solidFill>
                <a:srgbClr val="00204E"/>
              </a:solidFill>
              <a:latin typeface="Fira Sans"/>
              <a:ea typeface="Fira Sans"/>
              <a:cs typeface="Fira Sans"/>
              <a:sym typeface="Fira Sans"/>
            </a:endParaRPr>
          </a:p>
          <a:p>
            <a:pPr marL="228600" indent="-234950">
              <a:buClr>
                <a:srgbClr val="00204E"/>
              </a:buClr>
              <a:buSzPts val="3800"/>
              <a:buFont typeface="Fira Sans"/>
              <a:buChar char="•"/>
            </a:pPr>
            <a:r>
              <a:rPr lang="en-US" sz="1900" dirty="0">
                <a:solidFill>
                  <a:srgbClr val="00204E"/>
                </a:solidFill>
                <a:latin typeface="Fira Sans"/>
                <a:ea typeface="Fira Sans"/>
                <a:cs typeface="Fira Sans"/>
                <a:sym typeface="Fira Sans"/>
              </a:rPr>
              <a:t>innovative electronics for peak detection(CITIROC ASICS , WEEROC-INAF) ⇒ smalls mount of data</a:t>
            </a:r>
            <a:endParaRPr sz="1900" dirty="0">
              <a:solidFill>
                <a:srgbClr val="00204E"/>
              </a:solidFill>
              <a:latin typeface="Fira Sans"/>
              <a:ea typeface="Fira Sans"/>
              <a:cs typeface="Fira Sans"/>
              <a:sym typeface="Fira Sans"/>
            </a:endParaRPr>
          </a:p>
          <a:p>
            <a:endParaRPr sz="1900" dirty="0">
              <a:solidFill>
                <a:srgbClr val="00204E"/>
              </a:solidFill>
              <a:latin typeface="Fira Sans"/>
              <a:ea typeface="Fira Sans"/>
              <a:cs typeface="Fira Sans"/>
              <a:sym typeface="Fira Sans"/>
            </a:endParaRPr>
          </a:p>
          <a:p>
            <a:pPr marL="228600" indent="-234950">
              <a:buClr>
                <a:srgbClr val="00204E"/>
              </a:buClr>
              <a:buSzPts val="3800"/>
              <a:buFont typeface="Fira Sans"/>
              <a:buChar char="•"/>
            </a:pPr>
            <a:r>
              <a:rPr lang="en-US" sz="1900" dirty="0">
                <a:solidFill>
                  <a:srgbClr val="00204E"/>
                </a:solidFill>
                <a:latin typeface="Fira Sans"/>
                <a:ea typeface="Fira Sans"/>
                <a:cs typeface="Fira Sans"/>
                <a:sym typeface="Fira Sans"/>
              </a:rPr>
              <a:t>Interferential filter as front window (Romeo et al. (2018) and Catalano et al. (2018)) that allows to reduce the contribution from the night sky background at wavelengths greater than 550 nm where the sensitivity of </a:t>
            </a:r>
            <a:r>
              <a:rPr lang="en-US" sz="1900" dirty="0" err="1">
                <a:solidFill>
                  <a:srgbClr val="00204E"/>
                </a:solidFill>
                <a:latin typeface="Fira Sans"/>
                <a:ea typeface="Fira Sans"/>
                <a:cs typeface="Fira Sans"/>
                <a:sym typeface="Fira Sans"/>
              </a:rPr>
              <a:t>SiPM</a:t>
            </a:r>
            <a:r>
              <a:rPr lang="en-US" sz="1900" dirty="0">
                <a:solidFill>
                  <a:srgbClr val="00204E"/>
                </a:solidFill>
                <a:latin typeface="Fira Sans"/>
                <a:ea typeface="Fira Sans"/>
                <a:cs typeface="Fira Sans"/>
                <a:sym typeface="Fira Sans"/>
              </a:rPr>
              <a:t> detector is still high.</a:t>
            </a:r>
            <a:endParaRPr sz="1900" dirty="0">
              <a:solidFill>
                <a:srgbClr val="00204E"/>
              </a:solidFill>
              <a:latin typeface="Fira Sans"/>
              <a:ea typeface="Fira Sans"/>
              <a:cs typeface="Fira Sans"/>
              <a:sym typeface="Fira Sans"/>
            </a:endParaRPr>
          </a:p>
          <a:p>
            <a:endParaRPr sz="1900" dirty="0">
              <a:solidFill>
                <a:srgbClr val="00204E"/>
              </a:solidFill>
              <a:latin typeface="Fira Sans"/>
              <a:ea typeface="Fira Sans"/>
              <a:cs typeface="Fira Sans"/>
              <a:sym typeface="Fira Sans"/>
            </a:endParaRPr>
          </a:p>
          <a:p>
            <a:endParaRPr sz="1900" dirty="0">
              <a:solidFill>
                <a:srgbClr val="00204E"/>
              </a:solidFill>
              <a:highlight>
                <a:srgbClr val="FFFF00"/>
              </a:highlight>
              <a:latin typeface="Fira Sans"/>
              <a:ea typeface="Fira Sans"/>
              <a:cs typeface="Fira Sans"/>
              <a:sym typeface="Fira Sans"/>
            </a:endParaRPr>
          </a:p>
          <a:p>
            <a:r>
              <a:rPr lang="it-IT" sz="1900" dirty="0">
                <a:solidFill>
                  <a:srgbClr val="00204E"/>
                </a:solidFill>
                <a:highlight>
                  <a:srgbClr val="FFFF00"/>
                </a:highlight>
                <a:latin typeface="Fira Sans"/>
                <a:ea typeface="Fira Sans"/>
                <a:cs typeface="Fira Sans"/>
                <a:sym typeface="Fira Sans"/>
              </a:rPr>
              <a:t> FIELD OF VIEW OF 10.5 </a:t>
            </a:r>
            <a:r>
              <a:rPr lang="it-IT" sz="1900" dirty="0" err="1">
                <a:solidFill>
                  <a:srgbClr val="00204E"/>
                </a:solidFill>
                <a:highlight>
                  <a:srgbClr val="FFFF00"/>
                </a:highlight>
                <a:latin typeface="Fira Sans"/>
                <a:ea typeface="Fira Sans"/>
                <a:cs typeface="Fira Sans"/>
                <a:sym typeface="Fira Sans"/>
              </a:rPr>
              <a:t>Deg</a:t>
            </a:r>
            <a:r>
              <a:rPr lang="it-IT" sz="1900" dirty="0">
                <a:solidFill>
                  <a:srgbClr val="00204E"/>
                </a:solidFill>
                <a:highlight>
                  <a:srgbClr val="FFFF00"/>
                </a:highlight>
                <a:latin typeface="Fira Sans"/>
                <a:ea typeface="Fira Sans"/>
                <a:cs typeface="Fira Sans"/>
                <a:sym typeface="Fira Sans"/>
              </a:rPr>
              <a:t> IN DIAMETER</a:t>
            </a:r>
            <a:endParaRPr sz="1900" dirty="0">
              <a:solidFill>
                <a:srgbClr val="00204E"/>
              </a:solidFill>
              <a:highlight>
                <a:srgbClr val="FFFF00"/>
              </a:highlight>
              <a:latin typeface="Fira Sans"/>
              <a:ea typeface="Fira Sans"/>
              <a:cs typeface="Fira Sans"/>
              <a:sym typeface="Fira Sans"/>
            </a:endParaRPr>
          </a:p>
        </p:txBody>
      </p:sp>
    </p:spTree>
    <p:extLst>
      <p:ext uri="{BB962C8B-B14F-4D97-AF65-F5344CB8AC3E}">
        <p14:creationId xmlns:p14="http://schemas.microsoft.com/office/powerpoint/2010/main" val="42921777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Slide Number"/>
          <p:cNvSpPr txBox="1">
            <a:spLocks noGrp="1"/>
          </p:cNvSpPr>
          <p:nvPr>
            <p:ph type="sldNum" sz="quarter" idx="2"/>
          </p:nvPr>
        </p:nvSpPr>
        <p:spPr>
          <a:xfrm>
            <a:off x="11686768" y="6417939"/>
            <a:ext cx="175032" cy="241956"/>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rPr/>
              <a:t>8</a:t>
            </a:fld>
            <a:endParaRPr/>
          </a:p>
        </p:txBody>
      </p:sp>
      <p:sp>
        <p:nvSpPr>
          <p:cNvPr id="59" name="Title 1"/>
          <p:cNvSpPr txBox="1">
            <a:spLocks noGrp="1"/>
          </p:cNvSpPr>
          <p:nvPr>
            <p:ph type="body" sz="quarter" idx="22"/>
          </p:nvPr>
        </p:nvSpPr>
        <p:spPr>
          <a:prstGeom prst="rect">
            <a:avLst/>
          </a:prstGeom>
        </p:spPr>
        <p:txBody>
          <a:bodyPr>
            <a:normAutofit/>
          </a:bodyPr>
          <a:lstStyle/>
          <a:p>
            <a:r>
              <a:rPr lang="it-IT" dirty="0" err="1"/>
              <a:t>Principles</a:t>
            </a:r>
            <a:r>
              <a:rPr lang="it-IT" dirty="0"/>
              <a:t> of </a:t>
            </a:r>
            <a:r>
              <a:rPr lang="it-IT" dirty="0" err="1"/>
              <a:t>muon</a:t>
            </a:r>
            <a:r>
              <a:rPr lang="it-IT" dirty="0"/>
              <a:t> </a:t>
            </a:r>
            <a:r>
              <a:rPr lang="it-IT" dirty="0" err="1"/>
              <a:t>imaging</a:t>
            </a:r>
            <a:endParaRPr lang="en-GB" dirty="0"/>
          </a:p>
        </p:txBody>
      </p:sp>
      <p:pic>
        <p:nvPicPr>
          <p:cNvPr id="56" name="Content Placeholder 8" descr="Content Placeholder 8"/>
          <p:cNvPicPr>
            <a:picLocks noChangeAspect="1"/>
          </p:cNvPicPr>
          <p:nvPr/>
        </p:nvPicPr>
        <p:blipFill>
          <a:blip r:embed="rId2"/>
          <a:srcRect l="1248" r="1325" b="10396"/>
          <a:stretch>
            <a:fillRect/>
          </a:stretch>
        </p:blipFill>
        <p:spPr>
          <a:xfrm>
            <a:off x="10142965" y="270379"/>
            <a:ext cx="1653500" cy="699557"/>
          </a:xfrm>
          <a:prstGeom prst="rect">
            <a:avLst/>
          </a:prstGeom>
          <a:ln w="12700">
            <a:miter lim="400000"/>
          </a:ln>
        </p:spPr>
      </p:pic>
      <p:sp>
        <p:nvSpPr>
          <p:cNvPr id="57" name="Straight Connector 5"/>
          <p:cNvSpPr/>
          <p:nvPr/>
        </p:nvSpPr>
        <p:spPr>
          <a:xfrm>
            <a:off x="467480" y="994639"/>
            <a:ext cx="11329079" cy="1"/>
          </a:xfrm>
          <a:prstGeom prst="line">
            <a:avLst/>
          </a:prstGeom>
          <a:ln w="76200">
            <a:solidFill>
              <a:srgbClr val="00204E"/>
            </a:solidFill>
          </a:ln>
          <a:effectLst>
            <a:outerShdw blurRad="76200" dist="38100" dir="5400000" rotWithShape="0">
              <a:srgbClr val="000000">
                <a:alpha val="35000"/>
              </a:srgbClr>
            </a:outerShdw>
          </a:effectLst>
        </p:spPr>
        <p:txBody>
          <a:bodyPr lIns="45708" tIns="45706" rIns="45708" bIns="45706"/>
          <a:lstStyle/>
          <a:p>
            <a:endParaRPr sz="900"/>
          </a:p>
        </p:txBody>
      </p:sp>
      <p:sp>
        <p:nvSpPr>
          <p:cNvPr id="9" name="CasellaDiTesto 8"/>
          <p:cNvSpPr txBox="1"/>
          <p:nvPr/>
        </p:nvSpPr>
        <p:spPr>
          <a:xfrm>
            <a:off x="467466" y="1134378"/>
            <a:ext cx="5914286" cy="2923875"/>
          </a:xfrm>
          <a:prstGeom prst="rect">
            <a:avLst/>
          </a:prstGeom>
          <a:solidFill>
            <a:schemeClr val="bg1"/>
          </a:solidFill>
          <a:ln>
            <a:solidFill>
              <a:schemeClr val="tx1"/>
            </a:solidFill>
          </a:ln>
        </p:spPr>
        <p:txBody>
          <a:bodyPr wrap="square" lIns="45708" tIns="22859" rIns="45708" bIns="22859" rtlCol="0">
            <a:spAutoFit/>
          </a:bodyPr>
          <a:lstStyle/>
          <a:p>
            <a:pPr algn="just"/>
            <a:r>
              <a:rPr lang="en-GB" sz="2000" dirty="0"/>
              <a:t>The density distribution of the interior of a volcano can be determined by measuring the differential attenuation of the </a:t>
            </a:r>
            <a:r>
              <a:rPr lang="en-GB" sz="2000" dirty="0" err="1"/>
              <a:t>muon</a:t>
            </a:r>
            <a:r>
              <a:rPr lang="en-GB" sz="2000" dirty="0"/>
              <a:t> flux as a function of the amount of rock crossed along different directions. Any muon flux variation translates in a difference in the opacity (</a:t>
            </a:r>
            <a:r>
              <a:rPr lang="en-GB" sz="2000" i="1" dirty="0"/>
              <a:t>X</a:t>
            </a:r>
            <a:r>
              <a:rPr lang="en-GB" sz="2000" dirty="0"/>
              <a:t>) which is defined as:</a:t>
            </a:r>
          </a:p>
          <a:p>
            <a:pPr algn="just"/>
            <a:endParaRPr lang="en-GB" sz="900" dirty="0"/>
          </a:p>
          <a:p>
            <a:pPr algn="just"/>
            <a:endParaRPr lang="en-GB" sz="900" b="1" dirty="0"/>
          </a:p>
          <a:p>
            <a:pPr algn="just"/>
            <a:endParaRPr lang="en-GB" sz="900" b="1" dirty="0"/>
          </a:p>
          <a:p>
            <a:pPr lvl="0" algn="just" fontAlgn="base"/>
            <a:r>
              <a:rPr lang="en-GB" sz="2000" dirty="0"/>
              <a:t>where </a:t>
            </a:r>
            <a:r>
              <a:rPr lang="en-GB" sz="2000" i="1" dirty="0"/>
              <a:t>ρ </a:t>
            </a:r>
            <a:r>
              <a:rPr lang="en-GB" sz="2000" dirty="0"/>
              <a:t>is the density and </a:t>
            </a:r>
            <a:r>
              <a:rPr lang="en-GB" sz="2000" i="1" dirty="0"/>
              <a:t>ξ </a:t>
            </a:r>
            <a:r>
              <a:rPr lang="en-GB" sz="2000" dirty="0"/>
              <a:t>is the spatial coordinate measured along the trajectory </a:t>
            </a:r>
            <a:r>
              <a:rPr lang="en-GB" sz="2000" i="1" dirty="0"/>
              <a:t>L</a:t>
            </a:r>
            <a:r>
              <a:rPr lang="en-GB" sz="2000" dirty="0"/>
              <a:t>.</a:t>
            </a:r>
            <a:endParaRPr lang="en-GB" sz="2000" b="1" dirty="0"/>
          </a:p>
        </p:txBody>
      </p:sp>
      <p:pic>
        <p:nvPicPr>
          <p:cNvPr id="10" name="Immagine 9"/>
          <p:cNvPicPr>
            <a:picLocks noChangeAspect="1"/>
          </p:cNvPicPr>
          <p:nvPr/>
        </p:nvPicPr>
        <p:blipFill>
          <a:blip r:embed="rId3">
            <a:clrChange>
              <a:clrFrom>
                <a:srgbClr val="FFFFFF"/>
              </a:clrFrom>
              <a:clrTo>
                <a:srgbClr val="FFFFFF">
                  <a:alpha val="0"/>
                </a:srgbClr>
              </a:clrTo>
            </a:clrChange>
          </a:blip>
          <a:stretch>
            <a:fillRect/>
          </a:stretch>
        </p:blipFill>
        <p:spPr>
          <a:xfrm>
            <a:off x="1933270" y="2997682"/>
            <a:ext cx="2982703" cy="839705"/>
          </a:xfrm>
          <a:prstGeom prst="rect">
            <a:avLst/>
          </a:prstGeom>
          <a:ln>
            <a:noFill/>
          </a:ln>
        </p:spPr>
      </p:pic>
      <p:grpSp>
        <p:nvGrpSpPr>
          <p:cNvPr id="11" name="Gruppo 10"/>
          <p:cNvGrpSpPr/>
          <p:nvPr/>
        </p:nvGrpSpPr>
        <p:grpSpPr>
          <a:xfrm>
            <a:off x="6770234" y="1115317"/>
            <a:ext cx="5355106" cy="3280604"/>
            <a:chOff x="1770633" y="3583914"/>
            <a:chExt cx="6000386" cy="2763932"/>
          </a:xfrm>
        </p:grpSpPr>
        <p:pic>
          <p:nvPicPr>
            <p:cNvPr id="12" name="Immagine 11"/>
            <p:cNvPicPr>
              <a:picLocks noChangeAspect="1"/>
            </p:cNvPicPr>
            <p:nvPr/>
          </p:nvPicPr>
          <p:blipFill>
            <a:blip r:embed="rId4"/>
            <a:stretch>
              <a:fillRect/>
            </a:stretch>
          </p:blipFill>
          <p:spPr>
            <a:xfrm>
              <a:off x="1770633" y="3583914"/>
              <a:ext cx="6000386" cy="2763932"/>
            </a:xfrm>
            <a:prstGeom prst="rect">
              <a:avLst/>
            </a:prstGeom>
          </p:spPr>
        </p:pic>
        <p:pic>
          <p:nvPicPr>
            <p:cNvPr id="13" name="Immagine 12"/>
            <p:cNvPicPr>
              <a:picLocks noChangeAspect="1"/>
            </p:cNvPicPr>
            <p:nvPr/>
          </p:nvPicPr>
          <p:blipFill>
            <a:blip r:embed="rId5"/>
            <a:stretch>
              <a:fillRect/>
            </a:stretch>
          </p:blipFill>
          <p:spPr>
            <a:xfrm>
              <a:off x="3187700" y="5132979"/>
              <a:ext cx="586313" cy="652724"/>
            </a:xfrm>
            <a:prstGeom prst="rect">
              <a:avLst/>
            </a:prstGeom>
          </p:spPr>
        </p:pic>
      </p:grpSp>
      <p:sp>
        <p:nvSpPr>
          <p:cNvPr id="14" name="Rettangolo 13"/>
          <p:cNvSpPr/>
          <p:nvPr/>
        </p:nvSpPr>
        <p:spPr>
          <a:xfrm>
            <a:off x="941633" y="4618904"/>
            <a:ext cx="5154368" cy="1846657"/>
          </a:xfrm>
          <a:prstGeom prst="rect">
            <a:avLst/>
          </a:prstGeom>
          <a:solidFill>
            <a:schemeClr val="bg1">
              <a:lumMod val="95000"/>
              <a:alpha val="74000"/>
            </a:schemeClr>
          </a:solidFill>
          <a:ln>
            <a:solidFill>
              <a:schemeClr val="tx1">
                <a:lumMod val="75000"/>
                <a:lumOff val="25000"/>
              </a:schemeClr>
            </a:solidFill>
          </a:ln>
        </p:spPr>
        <p:txBody>
          <a:bodyPr wrap="square" lIns="45708" tIns="22859" rIns="45708" bIns="22859">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900" b="1" dirty="0"/>
              <a:t>MUON RADIOGRAPHY</a:t>
            </a:r>
          </a:p>
          <a:p>
            <a:pPr algn="ctr"/>
            <a:r>
              <a:rPr lang="en-GB" b="1" dirty="0"/>
              <a:t> Measuring differential attenuation of the cosmic-ray </a:t>
            </a:r>
            <a:r>
              <a:rPr lang="en-GB" b="1" dirty="0" err="1"/>
              <a:t>muon</a:t>
            </a:r>
            <a:r>
              <a:rPr lang="en-GB" b="1" dirty="0"/>
              <a:t> flux as a function of the</a:t>
            </a:r>
          </a:p>
          <a:p>
            <a:pPr algn="ctr"/>
            <a:r>
              <a:rPr lang="en-GB" b="1" dirty="0"/>
              <a:t>amount of rock crossed along different directions, it is possible to determine</a:t>
            </a:r>
          </a:p>
          <a:p>
            <a:pPr algn="ctr"/>
            <a:r>
              <a:rPr lang="en-GB" b="1" dirty="0"/>
              <a:t>the density distribution of the interior of a volcano.</a:t>
            </a:r>
          </a:p>
        </p:txBody>
      </p:sp>
    </p:spTree>
    <p:extLst>
      <p:ext uri="{BB962C8B-B14F-4D97-AF65-F5344CB8AC3E}">
        <p14:creationId xmlns:p14="http://schemas.microsoft.com/office/powerpoint/2010/main" val="2690128681"/>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Slide Number"/>
          <p:cNvSpPr txBox="1">
            <a:spLocks noGrp="1"/>
          </p:cNvSpPr>
          <p:nvPr>
            <p:ph type="sldNum" sz="quarter" idx="2"/>
          </p:nvPr>
        </p:nvSpPr>
        <p:spPr>
          <a:xfrm>
            <a:off x="11686768" y="6417939"/>
            <a:ext cx="175032" cy="241956"/>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rPr/>
              <a:t>9</a:t>
            </a:fld>
            <a:endParaRPr/>
          </a:p>
        </p:txBody>
      </p:sp>
      <p:sp>
        <p:nvSpPr>
          <p:cNvPr id="59" name="Title 1"/>
          <p:cNvSpPr txBox="1">
            <a:spLocks noGrp="1"/>
          </p:cNvSpPr>
          <p:nvPr>
            <p:ph type="body" sz="quarter" idx="22"/>
          </p:nvPr>
        </p:nvSpPr>
        <p:spPr>
          <a:prstGeom prst="rect">
            <a:avLst/>
          </a:prstGeom>
        </p:spPr>
        <p:txBody>
          <a:bodyPr>
            <a:normAutofit/>
          </a:bodyPr>
          <a:lstStyle/>
          <a:p>
            <a:r>
              <a:rPr lang="en-US" dirty="0">
                <a:solidFill>
                  <a:srgbClr val="FF0000"/>
                </a:solidFill>
              </a:rPr>
              <a:t>“</a:t>
            </a:r>
            <a:r>
              <a:rPr lang="en-US" dirty="0" err="1">
                <a:solidFill>
                  <a:srgbClr val="FF0000"/>
                </a:solidFill>
              </a:rPr>
              <a:t>Muongraphy</a:t>
            </a:r>
            <a:r>
              <a:rPr lang="en-US" dirty="0">
                <a:solidFill>
                  <a:srgbClr val="FF0000"/>
                </a:solidFill>
              </a:rPr>
              <a:t>” with ASTRI-Horn</a:t>
            </a:r>
            <a:endParaRPr dirty="0">
              <a:solidFill>
                <a:srgbClr val="FF0000"/>
              </a:solidFill>
            </a:endParaRPr>
          </a:p>
        </p:txBody>
      </p:sp>
      <p:pic>
        <p:nvPicPr>
          <p:cNvPr id="56" name="Content Placeholder 8" descr="Content Placeholder 8"/>
          <p:cNvPicPr>
            <a:picLocks noChangeAspect="1"/>
          </p:cNvPicPr>
          <p:nvPr/>
        </p:nvPicPr>
        <p:blipFill>
          <a:blip r:embed="rId2"/>
          <a:srcRect l="1248" r="1325" b="10396"/>
          <a:stretch>
            <a:fillRect/>
          </a:stretch>
        </p:blipFill>
        <p:spPr>
          <a:xfrm>
            <a:off x="10142965" y="270379"/>
            <a:ext cx="1653500" cy="699557"/>
          </a:xfrm>
          <a:prstGeom prst="rect">
            <a:avLst/>
          </a:prstGeom>
          <a:ln w="12700">
            <a:miter lim="400000"/>
          </a:ln>
        </p:spPr>
      </p:pic>
      <p:sp>
        <p:nvSpPr>
          <p:cNvPr id="57" name="Straight Connector 5"/>
          <p:cNvSpPr/>
          <p:nvPr/>
        </p:nvSpPr>
        <p:spPr>
          <a:xfrm>
            <a:off x="467480" y="994639"/>
            <a:ext cx="11329079" cy="1"/>
          </a:xfrm>
          <a:prstGeom prst="line">
            <a:avLst/>
          </a:prstGeom>
          <a:ln w="76200">
            <a:solidFill>
              <a:srgbClr val="00204E"/>
            </a:solidFill>
          </a:ln>
          <a:effectLst>
            <a:outerShdw blurRad="76200" dist="38100" dir="5400000" rotWithShape="0">
              <a:srgbClr val="000000">
                <a:alpha val="35000"/>
              </a:srgbClr>
            </a:outerShdw>
          </a:effectLst>
        </p:spPr>
        <p:txBody>
          <a:bodyPr lIns="45708" tIns="45706" rIns="45708" bIns="45706"/>
          <a:lstStyle/>
          <a:p>
            <a:endParaRPr sz="900"/>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07254" y="1424426"/>
            <a:ext cx="5854562" cy="4395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CasellaDiTesto 3"/>
          <p:cNvSpPr txBox="1"/>
          <p:nvPr/>
        </p:nvSpPr>
        <p:spPr>
          <a:xfrm>
            <a:off x="6132004" y="3529907"/>
            <a:ext cx="1926147" cy="707858"/>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06" tIns="45706" rIns="45706" bIns="45706" numCol="1" spcCol="38099" rtlCol="0" anchor="t">
            <a:spAutoFit/>
          </a:bodyPr>
          <a:lstStyle/>
          <a:p>
            <a:r>
              <a:rPr lang="en-GB" sz="2000" b="1" dirty="0">
                <a:solidFill>
                  <a:srgbClr val="FF0000"/>
                </a:solidFill>
              </a:rPr>
              <a:t>ETNA VOLCANO</a:t>
            </a:r>
          </a:p>
        </p:txBody>
      </p:sp>
      <p:sp>
        <p:nvSpPr>
          <p:cNvPr id="12" name="CasellaDiTesto 11"/>
          <p:cNvSpPr txBox="1"/>
          <p:nvPr/>
        </p:nvSpPr>
        <p:spPr>
          <a:xfrm>
            <a:off x="9184610" y="3450341"/>
            <a:ext cx="1916735" cy="461637"/>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06" tIns="45706" rIns="45706" bIns="45706" numCol="1" spcCol="38099" rtlCol="0" anchor="t">
            <a:spAutoFit/>
          </a:bodyPr>
          <a:lstStyle/>
          <a:p>
            <a:r>
              <a:rPr lang="en-GB" sz="2400" b="1" dirty="0">
                <a:solidFill>
                  <a:srgbClr val="FFFF00"/>
                </a:solidFill>
              </a:rPr>
              <a:t>ASTRI Horn</a:t>
            </a:r>
          </a:p>
        </p:txBody>
      </p:sp>
      <p:sp>
        <p:nvSpPr>
          <p:cNvPr id="5" name="CasellaDiTesto 4"/>
          <p:cNvSpPr txBox="1"/>
          <p:nvPr/>
        </p:nvSpPr>
        <p:spPr>
          <a:xfrm>
            <a:off x="459049" y="1154857"/>
            <a:ext cx="5427415" cy="2308296"/>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06" tIns="45706" rIns="45706" bIns="45706" numCol="1" spcCol="38099" rtlCol="0" anchor="t">
            <a:spAutoFit/>
          </a:bodyPr>
          <a:lstStyle/>
          <a:p>
            <a:pPr algn="just"/>
            <a:r>
              <a:rPr lang="en-US" sz="2400" dirty="0"/>
              <a:t>The feasibility of </a:t>
            </a:r>
            <a:r>
              <a:rPr lang="en-US" sz="2400" dirty="0" err="1"/>
              <a:t>muography</a:t>
            </a:r>
            <a:r>
              <a:rPr lang="en-US" sz="2400" dirty="0"/>
              <a:t> is currently being investigated with ASTRI Horn exploiting the fortunate coincidence of the proximity of the telescope to the ETNA volcano.</a:t>
            </a:r>
          </a:p>
          <a:p>
            <a:pPr algn="just"/>
            <a:endParaRPr lang="en-US" sz="2400" dirty="0"/>
          </a:p>
        </p:txBody>
      </p:sp>
      <p:sp>
        <p:nvSpPr>
          <p:cNvPr id="14" name="CasellaDiTesto 18"/>
          <p:cNvSpPr txBox="1"/>
          <p:nvPr/>
        </p:nvSpPr>
        <p:spPr>
          <a:xfrm>
            <a:off x="824119" y="3949426"/>
            <a:ext cx="4358595" cy="1554398"/>
          </a:xfrm>
          <a:prstGeom prst="rect">
            <a:avLst/>
          </a:prstGeom>
          <a:solidFill>
            <a:schemeClr val="bg1">
              <a:alpha val="60000"/>
            </a:schemeClr>
          </a:solidFill>
          <a:ln>
            <a:solidFill>
              <a:schemeClr val="tx1"/>
            </a:solidFill>
          </a:ln>
        </p:spPr>
        <p:txBody>
          <a:bodyPr wrap="square" lIns="45708" tIns="22859" rIns="45708" bIns="22859"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lnSpc>
                <a:spcPct val="110000"/>
              </a:lnSpc>
              <a:defRPr/>
            </a:pPr>
            <a:r>
              <a:rPr lang="en-US" b="1" dirty="0">
                <a:solidFill>
                  <a:srgbClr val="0903F7"/>
                </a:solidFill>
                <a:latin typeface="Calibri"/>
                <a:cs typeface="Helvetica Neue"/>
              </a:rPr>
              <a:t>The quantitative understanding of the inner structure of a massive target, as a volcano, is a key-point to monitor the stages of the volcano activity, to forecast the eruptive style and mitigate volcanic hazards. </a:t>
            </a:r>
            <a:endParaRPr lang="en-GB" b="1" dirty="0">
              <a:solidFill>
                <a:srgbClr val="0903F7"/>
              </a:solidFill>
              <a:latin typeface="Calibri"/>
              <a:ea typeface="Cambria" panose="02040503050406030204" pitchFamily="18" charset="0"/>
              <a:cs typeface="Helvetica Neue"/>
            </a:endParaRPr>
          </a:p>
        </p:txBody>
      </p:sp>
      <p:sp>
        <p:nvSpPr>
          <p:cNvPr id="2" name="Rettangolo 1"/>
          <p:cNvSpPr/>
          <p:nvPr/>
        </p:nvSpPr>
        <p:spPr>
          <a:xfrm>
            <a:off x="6010289" y="5876554"/>
            <a:ext cx="5960541" cy="715578"/>
          </a:xfrm>
          <a:prstGeom prst="rect">
            <a:avLst/>
          </a:prstGeom>
        </p:spPr>
        <p:txBody>
          <a:bodyPr wrap="square" lIns="45708" tIns="22859" rIns="45708" bIns="22859">
            <a:spAutoFit/>
          </a:bodyPr>
          <a:lstStyle/>
          <a:p>
            <a:r>
              <a:rPr lang="en-GB" sz="1450" b="1" dirty="0" err="1"/>
              <a:t>Fracastoro</a:t>
            </a:r>
            <a:r>
              <a:rPr lang="en-GB" sz="1450" b="1" dirty="0"/>
              <a:t> observatory - Serra la Nave (Monte Etna) : Altitude 1735 m </a:t>
            </a:r>
            <a:r>
              <a:rPr lang="en-GB" sz="1450" b="1" dirty="0" err="1"/>
              <a:t>a.s.l</a:t>
            </a:r>
            <a:r>
              <a:rPr lang="en-GB" sz="1450" b="1" dirty="0"/>
              <a:t>.</a:t>
            </a:r>
            <a:endParaRPr lang="en-GB" sz="1450" dirty="0"/>
          </a:p>
          <a:p>
            <a:pPr algn="ctr"/>
            <a:r>
              <a:rPr lang="en-GB" sz="1450" b="1" dirty="0"/>
              <a:t>Longitude: +14</a:t>
            </a:r>
            <a:r>
              <a:rPr lang="en-GB" sz="1450" b="1" baseline="30000" dirty="0"/>
              <a:t>o</a:t>
            </a:r>
            <a:r>
              <a:rPr lang="en-GB" sz="1450" b="1" dirty="0"/>
              <a:t> 58'4'‘ : Latitude +37</a:t>
            </a:r>
            <a:r>
              <a:rPr lang="en-GB" sz="1450" b="1" baseline="30000" dirty="0"/>
              <a:t>o</a:t>
            </a:r>
            <a:r>
              <a:rPr lang="en-GB" sz="1450" b="1" dirty="0"/>
              <a:t>41'5''</a:t>
            </a:r>
            <a:endParaRPr lang="en-GB" sz="1450" dirty="0"/>
          </a:p>
        </p:txBody>
      </p:sp>
      <p:sp>
        <p:nvSpPr>
          <p:cNvPr id="6" name="Segnaposto testo 5">
            <a:extLst>
              <a:ext uri="{FF2B5EF4-FFF2-40B4-BE49-F238E27FC236}">
                <a16:creationId xmlns:a16="http://schemas.microsoft.com/office/drawing/2014/main" id="{802A623B-0360-4789-F170-3E1F56C2EB77}"/>
              </a:ext>
            </a:extLst>
          </p:cNvPr>
          <p:cNvSpPr>
            <a:spLocks noGrp="1"/>
          </p:cNvSpPr>
          <p:nvPr>
            <p:ph type="body" sz="quarter" idx="21"/>
          </p:nvPr>
        </p:nvSpPr>
        <p:spPr/>
        <p:txBody>
          <a:bodyPr/>
          <a:lstStyle/>
          <a:p>
            <a:endParaRPr lang="it-IT"/>
          </a:p>
        </p:txBody>
      </p:sp>
    </p:spTree>
    <p:extLst>
      <p:ext uri="{BB962C8B-B14F-4D97-AF65-F5344CB8AC3E}">
        <p14:creationId xmlns:p14="http://schemas.microsoft.com/office/powerpoint/2010/main" val="479538858"/>
      </p:ext>
    </p:extLst>
  </p:cSld>
  <p:clrMapOvr>
    <a:masterClrMapping/>
  </p:clrMapOvr>
  <p:transition spd="med"/>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1995</TotalTime>
  <Words>2215</Words>
  <Application>Microsoft Macintosh PowerPoint</Application>
  <PresentationFormat>Widescreen</PresentationFormat>
  <Paragraphs>270</Paragraphs>
  <Slides>38</Slides>
  <Notes>5</Notes>
  <HiddenSlides>0</HiddenSlides>
  <MMClips>0</MMClips>
  <ScaleCrop>false</ScaleCrop>
  <HeadingPairs>
    <vt:vector size="8" baseType="variant">
      <vt:variant>
        <vt:lpstr>Caratteri utilizzati</vt:lpstr>
      </vt:variant>
      <vt:variant>
        <vt:i4>14</vt:i4>
      </vt:variant>
      <vt:variant>
        <vt:lpstr>Tema</vt:lpstr>
      </vt:variant>
      <vt:variant>
        <vt:i4>1</vt:i4>
      </vt:variant>
      <vt:variant>
        <vt:lpstr>Server OLE incorporati</vt:lpstr>
      </vt:variant>
      <vt:variant>
        <vt:i4>1</vt:i4>
      </vt:variant>
      <vt:variant>
        <vt:lpstr>Titoli diapositive</vt:lpstr>
      </vt:variant>
      <vt:variant>
        <vt:i4>38</vt:i4>
      </vt:variant>
    </vt:vector>
  </HeadingPairs>
  <TitlesOfParts>
    <vt:vector size="54" baseType="lpstr">
      <vt:lpstr>ＭＳ Ｐゴシック</vt:lpstr>
      <vt:lpstr>Aptos</vt:lpstr>
      <vt:lpstr>Aptos Display</vt:lpstr>
      <vt:lpstr>Arial</vt:lpstr>
      <vt:lpstr>Avenir Next LT Pro</vt:lpstr>
      <vt:lpstr>Calibri</vt:lpstr>
      <vt:lpstr>Corbert Black</vt:lpstr>
      <vt:lpstr>Corbert Medium</vt:lpstr>
      <vt:lpstr>Fira Sans</vt:lpstr>
      <vt:lpstr>Segoe Print</vt:lpstr>
      <vt:lpstr>Symbol</vt:lpstr>
      <vt:lpstr>Titillium</vt:lpstr>
      <vt:lpstr>Verdana</vt:lpstr>
      <vt:lpstr>Wingdings</vt:lpstr>
      <vt:lpstr>Tema di Office</vt:lpstr>
      <vt:lpstr>Documento</vt:lpstr>
      <vt:lpstr> Beyond ASTRI:  the CTA++/ASTRI-10 and Wi-FI SuperCAT projects  air-Cherenkov telescopes inspiring applications different from just gamma-ray astronomy   </vt:lpstr>
      <vt:lpstr>Presentazione standard di PowerPoint</vt:lpstr>
      <vt:lpstr>CTA++  PN-RIC $$$$</vt:lpstr>
      <vt:lpstr>CTA++ Proposal (From Cappi, 2025) </vt:lpstr>
      <vt:lpstr>The mini-array @Teide: the science adventure starting!</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Three telescope designs</vt:lpstr>
      <vt:lpstr>Presentazione standard di PowerPoint</vt:lpstr>
      <vt:lpstr>ASTRI as OptComm receiver experiment within CTA++</vt:lpstr>
      <vt:lpstr>ASTRI as OptComm receiver experiment</vt:lpstr>
      <vt:lpstr>Presentazione standard di PowerPoint</vt:lpstr>
      <vt:lpstr>Presentazione standard di PowerPoint</vt:lpstr>
      <vt:lpstr>ASTRI Telescopes</vt:lpstr>
      <vt:lpstr>Wi-Fi SuperCAT (Wide-Field Super Compact Aplanatic Telescope)  </vt:lpstr>
      <vt:lpstr>  Wide-field telescopes for space surveillance and time-domain astronomy   </vt:lpstr>
      <vt:lpstr>Fly-Eye Concept </vt:lpstr>
      <vt:lpstr>Schmidt Concept</vt:lpstr>
      <vt:lpstr>A posiible change of perspective</vt:lpstr>
      <vt:lpstr>The Schwarzschild Aplanatic Telescope</vt:lpstr>
      <vt:lpstr>Presentazione standard di PowerPoint</vt:lpstr>
      <vt:lpstr>X-ray and Cherenkov Aplanatic Polynomyal Telescopes  </vt:lpstr>
      <vt:lpstr>Mangin Mirror – invented in 1874</vt:lpstr>
      <vt:lpstr>An extremely compact system (homothetic)</vt:lpstr>
      <vt:lpstr>AZ Robotic Mount</vt:lpstr>
      <vt:lpstr>Mosaic of large form at, small pixels CMOS arrays</vt:lpstr>
      <vt:lpstr>WI-FI S-CAT Vs. telescopi attuali</vt:lpstr>
      <vt:lpstr>Conclusions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Giovanni Pareschi</dc:creator>
  <cp:lastModifiedBy>Giovanni Pareschi</cp:lastModifiedBy>
  <cp:revision>11</cp:revision>
  <dcterms:created xsi:type="dcterms:W3CDTF">2026-07-19T15:24:21Z</dcterms:created>
  <dcterms:modified xsi:type="dcterms:W3CDTF">2026-07-22T09:17:51Z</dcterms:modified>
</cp:coreProperties>
</file>