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7"/>
  </p:notesMasterIdLst>
  <p:sldIdLst>
    <p:sldId id="256" r:id="rId2"/>
    <p:sldId id="284" r:id="rId3"/>
    <p:sldId id="311" r:id="rId4"/>
    <p:sldId id="280" r:id="rId5"/>
    <p:sldId id="272" r:id="rId6"/>
    <p:sldId id="273" r:id="rId7"/>
    <p:sldId id="275" r:id="rId8"/>
    <p:sldId id="328" r:id="rId9"/>
    <p:sldId id="329" r:id="rId10"/>
    <p:sldId id="301" r:id="rId11"/>
    <p:sldId id="332" r:id="rId12"/>
    <p:sldId id="333" r:id="rId13"/>
    <p:sldId id="334" r:id="rId14"/>
    <p:sldId id="285" r:id="rId15"/>
    <p:sldId id="276" r:id="rId16"/>
    <p:sldId id="338" r:id="rId17"/>
    <p:sldId id="2288" r:id="rId18"/>
    <p:sldId id="501" r:id="rId19"/>
    <p:sldId id="2256" r:id="rId20"/>
    <p:sldId id="2258" r:id="rId21"/>
    <p:sldId id="2259" r:id="rId22"/>
    <p:sldId id="2260" r:id="rId23"/>
    <p:sldId id="477" r:id="rId24"/>
    <p:sldId id="484" r:id="rId25"/>
    <p:sldId id="2262" r:id="rId26"/>
    <p:sldId id="2264" r:id="rId27"/>
    <p:sldId id="2265" r:id="rId28"/>
    <p:sldId id="2266" r:id="rId29"/>
    <p:sldId id="288" r:id="rId30"/>
    <p:sldId id="289" r:id="rId31"/>
    <p:sldId id="290" r:id="rId32"/>
    <p:sldId id="302" r:id="rId33"/>
    <p:sldId id="561" r:id="rId34"/>
    <p:sldId id="426" r:id="rId35"/>
    <p:sldId id="495" r:id="rId36"/>
    <p:sldId id="591" r:id="rId37"/>
    <p:sldId id="2289" r:id="rId38"/>
    <p:sldId id="2263" r:id="rId39"/>
    <p:sldId id="281" r:id="rId40"/>
    <p:sldId id="2267" r:id="rId41"/>
    <p:sldId id="321" r:id="rId42"/>
    <p:sldId id="322" r:id="rId43"/>
    <p:sldId id="324" r:id="rId44"/>
    <p:sldId id="331" r:id="rId45"/>
    <p:sldId id="336"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zmik" initials="r" lastIdx="1" clrIdx="0">
    <p:extLst>
      <p:ext uri="{19B8F6BF-5375-455C-9EA6-DF929625EA0E}">
        <p15:presenceInfo xmlns:p15="http://schemas.microsoft.com/office/powerpoint/2012/main" userId="razmi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76" d="100"/>
          <a:sy n="76" d="100"/>
        </p:scale>
        <p:origin x="272" y="64"/>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0EE618-7EDC-4184-B5EE-BEAA27C2629E}" type="datetimeFigureOut">
              <a:rPr lang="en-US" smtClean="0"/>
              <a:t>7/20/2026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B98D3F-39FC-459C-AD29-A59E07364DC2}" type="slidenum">
              <a:rPr lang="en-US" smtClean="0"/>
              <a:t>‹#›</a:t>
            </a:fld>
            <a:endParaRPr lang="en-US"/>
          </a:p>
        </p:txBody>
      </p:sp>
    </p:spTree>
    <p:extLst>
      <p:ext uri="{BB962C8B-B14F-4D97-AF65-F5344CB8AC3E}">
        <p14:creationId xmlns:p14="http://schemas.microsoft.com/office/powerpoint/2010/main" val="20709817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CF14E316-9240-4656-9FE2-D9DBC4553CF5}" type="slidenum">
              <a:rPr lang="de-DE" smtClean="0"/>
              <a:pPr/>
              <a:t>5</a:t>
            </a:fld>
            <a:endParaRPr lang="de-DE"/>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615266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2DF4E08A-51DF-40CE-B817-E670F2965CAD}" type="slidenum">
              <a:rPr lang="de-DE" smtClean="0"/>
              <a:pPr/>
              <a:t>6</a:t>
            </a:fld>
            <a:endParaRPr lang="de-DE"/>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5868636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572F22EA-A1F1-4EDC-880C-24F06C083AAB}" type="slidenum">
              <a:rPr lang="de-DE" smtClean="0"/>
              <a:pPr/>
              <a:t>7</a:t>
            </a:fld>
            <a:endParaRPr lang="de-DE"/>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4241101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F25F-AA88-460C-9EEE-AF28EDF2B74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03719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r>
              <a:rPr lang="en-US"/>
              <a:t>"From 9 to 40"  workshop organized by INAF, Sexten, Italy</a:t>
            </a:r>
          </a:p>
        </p:txBody>
      </p:sp>
      <p:sp>
        <p:nvSpPr>
          <p:cNvPr id="5" name="Footer Placeholder 4"/>
          <p:cNvSpPr>
            <a:spLocks noGrp="1"/>
          </p:cNvSpPr>
          <p:nvPr>
            <p:ph type="ftr" sz="quarter" idx="11"/>
          </p:nvPr>
        </p:nvSpPr>
        <p:spPr/>
        <p:txBody>
          <a:bodyPr/>
          <a:lstStyle/>
          <a:p>
            <a:r>
              <a:rPr lang="en-US"/>
              <a:t>Razmik Mirzoyan: Some Interesting Aspects of IACT Design</a:t>
            </a:r>
          </a:p>
        </p:txBody>
      </p:sp>
      <p:sp>
        <p:nvSpPr>
          <p:cNvPr id="6" name="Slide Number Placeholder 5"/>
          <p:cNvSpPr>
            <a:spLocks noGrp="1"/>
          </p:cNvSpPr>
          <p:nvPr>
            <p:ph type="sldNum" sz="quarter" idx="12"/>
          </p:nvPr>
        </p:nvSpPr>
        <p:spPr/>
        <p:txBody>
          <a:bodyPr/>
          <a:lstStyle/>
          <a:p>
            <a:fld id="{09F20003-CC1F-48A0-B800-E8BEA5364C66}" type="slidenum">
              <a:rPr lang="en-US" smtClean="0"/>
              <a:t>‹#›</a:t>
            </a:fld>
            <a:endParaRPr lang="en-US"/>
          </a:p>
        </p:txBody>
      </p:sp>
    </p:spTree>
    <p:extLst>
      <p:ext uri="{BB962C8B-B14F-4D97-AF65-F5344CB8AC3E}">
        <p14:creationId xmlns:p14="http://schemas.microsoft.com/office/powerpoint/2010/main" val="1796001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"From 9 to 40"  workshop organized by INAF, Sexten, Italy</a:t>
            </a:r>
          </a:p>
        </p:txBody>
      </p:sp>
      <p:sp>
        <p:nvSpPr>
          <p:cNvPr id="5" name="Footer Placeholder 4"/>
          <p:cNvSpPr>
            <a:spLocks noGrp="1"/>
          </p:cNvSpPr>
          <p:nvPr>
            <p:ph type="ftr" sz="quarter" idx="11"/>
          </p:nvPr>
        </p:nvSpPr>
        <p:spPr/>
        <p:txBody>
          <a:bodyPr/>
          <a:lstStyle/>
          <a:p>
            <a:r>
              <a:rPr lang="en-US"/>
              <a:t>Razmik Mirzoyan: Some Interesting Aspects of IACT Design</a:t>
            </a:r>
          </a:p>
        </p:txBody>
      </p:sp>
      <p:sp>
        <p:nvSpPr>
          <p:cNvPr id="6" name="Slide Number Placeholder 5"/>
          <p:cNvSpPr>
            <a:spLocks noGrp="1"/>
          </p:cNvSpPr>
          <p:nvPr>
            <p:ph type="sldNum" sz="quarter" idx="12"/>
          </p:nvPr>
        </p:nvSpPr>
        <p:spPr/>
        <p:txBody>
          <a:bodyPr/>
          <a:lstStyle/>
          <a:p>
            <a:fld id="{09F20003-CC1F-48A0-B800-E8BEA5364C66}" type="slidenum">
              <a:rPr lang="en-US" smtClean="0"/>
              <a:t>‹#›</a:t>
            </a:fld>
            <a:endParaRPr lang="en-US"/>
          </a:p>
        </p:txBody>
      </p:sp>
    </p:spTree>
    <p:extLst>
      <p:ext uri="{BB962C8B-B14F-4D97-AF65-F5344CB8AC3E}">
        <p14:creationId xmlns:p14="http://schemas.microsoft.com/office/powerpoint/2010/main" val="2263452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"From 9 to 40"  workshop organized by INAF, Sexten, Italy</a:t>
            </a:r>
          </a:p>
        </p:txBody>
      </p:sp>
      <p:sp>
        <p:nvSpPr>
          <p:cNvPr id="5" name="Footer Placeholder 4"/>
          <p:cNvSpPr>
            <a:spLocks noGrp="1"/>
          </p:cNvSpPr>
          <p:nvPr>
            <p:ph type="ftr" sz="quarter" idx="11"/>
          </p:nvPr>
        </p:nvSpPr>
        <p:spPr/>
        <p:txBody>
          <a:bodyPr/>
          <a:lstStyle/>
          <a:p>
            <a:r>
              <a:rPr lang="en-US"/>
              <a:t>Razmik Mirzoyan: Some Interesting Aspects of IACT Design</a:t>
            </a:r>
          </a:p>
        </p:txBody>
      </p:sp>
      <p:sp>
        <p:nvSpPr>
          <p:cNvPr id="6" name="Slide Number Placeholder 5"/>
          <p:cNvSpPr>
            <a:spLocks noGrp="1"/>
          </p:cNvSpPr>
          <p:nvPr>
            <p:ph type="sldNum" sz="quarter" idx="12"/>
          </p:nvPr>
        </p:nvSpPr>
        <p:spPr/>
        <p:txBody>
          <a:bodyPr/>
          <a:lstStyle/>
          <a:p>
            <a:fld id="{09F20003-CC1F-48A0-B800-E8BEA5364C66}" type="slidenum">
              <a:rPr lang="en-US" smtClean="0"/>
              <a:t>‹#›</a:t>
            </a:fld>
            <a:endParaRPr lang="en-US"/>
          </a:p>
        </p:txBody>
      </p:sp>
    </p:spTree>
    <p:extLst>
      <p:ext uri="{BB962C8B-B14F-4D97-AF65-F5344CB8AC3E}">
        <p14:creationId xmlns:p14="http://schemas.microsoft.com/office/powerpoint/2010/main" val="575285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"From 9 to 40"  workshop organized by INAF, Sexten, Italy</a:t>
            </a:r>
          </a:p>
        </p:txBody>
      </p:sp>
      <p:sp>
        <p:nvSpPr>
          <p:cNvPr id="5" name="Footer Placeholder 4"/>
          <p:cNvSpPr>
            <a:spLocks noGrp="1"/>
          </p:cNvSpPr>
          <p:nvPr>
            <p:ph type="ftr" sz="quarter" idx="11"/>
          </p:nvPr>
        </p:nvSpPr>
        <p:spPr/>
        <p:txBody>
          <a:bodyPr/>
          <a:lstStyle/>
          <a:p>
            <a:r>
              <a:rPr lang="en-US"/>
              <a:t>Razmik Mirzoyan: Some Interesting Aspects of IACT Design</a:t>
            </a:r>
          </a:p>
        </p:txBody>
      </p:sp>
      <p:sp>
        <p:nvSpPr>
          <p:cNvPr id="6" name="Slide Number Placeholder 5"/>
          <p:cNvSpPr>
            <a:spLocks noGrp="1"/>
          </p:cNvSpPr>
          <p:nvPr>
            <p:ph type="sldNum" sz="quarter" idx="12"/>
          </p:nvPr>
        </p:nvSpPr>
        <p:spPr/>
        <p:txBody>
          <a:bodyPr/>
          <a:lstStyle/>
          <a:p>
            <a:fld id="{09F20003-CC1F-48A0-B800-E8BEA5364C66}" type="slidenum">
              <a:rPr lang="en-US" smtClean="0"/>
              <a:t>‹#›</a:t>
            </a:fld>
            <a:endParaRPr lang="en-US"/>
          </a:p>
        </p:txBody>
      </p:sp>
    </p:spTree>
    <p:extLst>
      <p:ext uri="{BB962C8B-B14F-4D97-AF65-F5344CB8AC3E}">
        <p14:creationId xmlns:p14="http://schemas.microsoft.com/office/powerpoint/2010/main" val="2419506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r>
              <a:rPr lang="en-US"/>
              <a:t>"From 9 to 40"  workshop organized by INAF, Sexten, Italy</a:t>
            </a:r>
          </a:p>
        </p:txBody>
      </p:sp>
      <p:sp>
        <p:nvSpPr>
          <p:cNvPr id="5" name="Footer Placeholder 4"/>
          <p:cNvSpPr>
            <a:spLocks noGrp="1"/>
          </p:cNvSpPr>
          <p:nvPr>
            <p:ph type="ftr" sz="quarter" idx="11"/>
          </p:nvPr>
        </p:nvSpPr>
        <p:spPr/>
        <p:txBody>
          <a:bodyPr/>
          <a:lstStyle/>
          <a:p>
            <a:r>
              <a:rPr lang="en-US"/>
              <a:t>Razmik Mirzoyan: Some Interesting Aspects of IACT Design</a:t>
            </a:r>
          </a:p>
        </p:txBody>
      </p:sp>
      <p:sp>
        <p:nvSpPr>
          <p:cNvPr id="6" name="Slide Number Placeholder 5"/>
          <p:cNvSpPr>
            <a:spLocks noGrp="1"/>
          </p:cNvSpPr>
          <p:nvPr>
            <p:ph type="sldNum" sz="quarter" idx="12"/>
          </p:nvPr>
        </p:nvSpPr>
        <p:spPr/>
        <p:txBody>
          <a:bodyPr/>
          <a:lstStyle/>
          <a:p>
            <a:fld id="{09F20003-CC1F-48A0-B800-E8BEA5364C66}" type="slidenum">
              <a:rPr lang="en-US" smtClean="0"/>
              <a:t>‹#›</a:t>
            </a:fld>
            <a:endParaRPr lang="en-US"/>
          </a:p>
        </p:txBody>
      </p:sp>
    </p:spTree>
    <p:extLst>
      <p:ext uri="{BB962C8B-B14F-4D97-AF65-F5344CB8AC3E}">
        <p14:creationId xmlns:p14="http://schemas.microsoft.com/office/powerpoint/2010/main" val="2413471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"From 9 to 40"  workshop organized by INAF, Sexten, Italy</a:t>
            </a:r>
          </a:p>
        </p:txBody>
      </p:sp>
      <p:sp>
        <p:nvSpPr>
          <p:cNvPr id="6" name="Footer Placeholder 5"/>
          <p:cNvSpPr>
            <a:spLocks noGrp="1"/>
          </p:cNvSpPr>
          <p:nvPr>
            <p:ph type="ftr" sz="quarter" idx="11"/>
          </p:nvPr>
        </p:nvSpPr>
        <p:spPr/>
        <p:txBody>
          <a:bodyPr/>
          <a:lstStyle/>
          <a:p>
            <a:r>
              <a:rPr lang="en-US"/>
              <a:t>Razmik Mirzoyan: Some Interesting Aspects of IACT Design</a:t>
            </a:r>
          </a:p>
        </p:txBody>
      </p:sp>
      <p:sp>
        <p:nvSpPr>
          <p:cNvPr id="7" name="Slide Number Placeholder 6"/>
          <p:cNvSpPr>
            <a:spLocks noGrp="1"/>
          </p:cNvSpPr>
          <p:nvPr>
            <p:ph type="sldNum" sz="quarter" idx="12"/>
          </p:nvPr>
        </p:nvSpPr>
        <p:spPr/>
        <p:txBody>
          <a:bodyPr/>
          <a:lstStyle/>
          <a:p>
            <a:fld id="{09F20003-CC1F-48A0-B800-E8BEA5364C66}" type="slidenum">
              <a:rPr lang="en-US" smtClean="0"/>
              <a:t>‹#›</a:t>
            </a:fld>
            <a:endParaRPr lang="en-US"/>
          </a:p>
        </p:txBody>
      </p:sp>
    </p:spTree>
    <p:extLst>
      <p:ext uri="{BB962C8B-B14F-4D97-AF65-F5344CB8AC3E}">
        <p14:creationId xmlns:p14="http://schemas.microsoft.com/office/powerpoint/2010/main" val="741568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"From 9 to 40"  workshop organized by INAF, Sexten, Italy</a:t>
            </a:r>
          </a:p>
        </p:txBody>
      </p:sp>
      <p:sp>
        <p:nvSpPr>
          <p:cNvPr id="8" name="Footer Placeholder 7"/>
          <p:cNvSpPr>
            <a:spLocks noGrp="1"/>
          </p:cNvSpPr>
          <p:nvPr>
            <p:ph type="ftr" sz="quarter" idx="11"/>
          </p:nvPr>
        </p:nvSpPr>
        <p:spPr/>
        <p:txBody>
          <a:bodyPr/>
          <a:lstStyle/>
          <a:p>
            <a:r>
              <a:rPr lang="en-US"/>
              <a:t>Razmik Mirzoyan: Some Interesting Aspects of IACT Design</a:t>
            </a:r>
          </a:p>
        </p:txBody>
      </p:sp>
      <p:sp>
        <p:nvSpPr>
          <p:cNvPr id="9" name="Slide Number Placeholder 8"/>
          <p:cNvSpPr>
            <a:spLocks noGrp="1"/>
          </p:cNvSpPr>
          <p:nvPr>
            <p:ph type="sldNum" sz="quarter" idx="12"/>
          </p:nvPr>
        </p:nvSpPr>
        <p:spPr/>
        <p:txBody>
          <a:bodyPr/>
          <a:lstStyle/>
          <a:p>
            <a:fld id="{09F20003-CC1F-48A0-B800-E8BEA5364C66}" type="slidenum">
              <a:rPr lang="en-US" smtClean="0"/>
              <a:t>‹#›</a:t>
            </a:fld>
            <a:endParaRPr lang="en-US"/>
          </a:p>
        </p:txBody>
      </p:sp>
    </p:spTree>
    <p:extLst>
      <p:ext uri="{BB962C8B-B14F-4D97-AF65-F5344CB8AC3E}">
        <p14:creationId xmlns:p14="http://schemas.microsoft.com/office/powerpoint/2010/main" val="2926656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"From 9 to 40"  workshop organized by INAF, Sexten, Italy</a:t>
            </a:r>
          </a:p>
        </p:txBody>
      </p:sp>
      <p:sp>
        <p:nvSpPr>
          <p:cNvPr id="4" name="Footer Placeholder 3"/>
          <p:cNvSpPr>
            <a:spLocks noGrp="1"/>
          </p:cNvSpPr>
          <p:nvPr>
            <p:ph type="ftr" sz="quarter" idx="11"/>
          </p:nvPr>
        </p:nvSpPr>
        <p:spPr/>
        <p:txBody>
          <a:bodyPr/>
          <a:lstStyle/>
          <a:p>
            <a:r>
              <a:rPr lang="en-US"/>
              <a:t>Razmik Mirzoyan: Some Interesting Aspects of IACT Design</a:t>
            </a:r>
          </a:p>
        </p:txBody>
      </p:sp>
      <p:sp>
        <p:nvSpPr>
          <p:cNvPr id="5" name="Slide Number Placeholder 4"/>
          <p:cNvSpPr>
            <a:spLocks noGrp="1"/>
          </p:cNvSpPr>
          <p:nvPr>
            <p:ph type="sldNum" sz="quarter" idx="12"/>
          </p:nvPr>
        </p:nvSpPr>
        <p:spPr/>
        <p:txBody>
          <a:bodyPr/>
          <a:lstStyle/>
          <a:p>
            <a:fld id="{09F20003-CC1F-48A0-B800-E8BEA5364C66}" type="slidenum">
              <a:rPr lang="en-US" smtClean="0"/>
              <a:t>‹#›</a:t>
            </a:fld>
            <a:endParaRPr lang="en-US"/>
          </a:p>
        </p:txBody>
      </p:sp>
    </p:spTree>
    <p:extLst>
      <p:ext uri="{BB962C8B-B14F-4D97-AF65-F5344CB8AC3E}">
        <p14:creationId xmlns:p14="http://schemas.microsoft.com/office/powerpoint/2010/main" val="2412578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"From 9 to 40"  workshop organized by INAF, Sexten, Italy</a:t>
            </a:r>
          </a:p>
        </p:txBody>
      </p:sp>
      <p:sp>
        <p:nvSpPr>
          <p:cNvPr id="3" name="Footer Placeholder 2"/>
          <p:cNvSpPr>
            <a:spLocks noGrp="1"/>
          </p:cNvSpPr>
          <p:nvPr>
            <p:ph type="ftr" sz="quarter" idx="11"/>
          </p:nvPr>
        </p:nvSpPr>
        <p:spPr/>
        <p:txBody>
          <a:bodyPr/>
          <a:lstStyle/>
          <a:p>
            <a:r>
              <a:rPr lang="en-US"/>
              <a:t>Razmik Mirzoyan: Some Interesting Aspects of IACT Design</a:t>
            </a:r>
          </a:p>
        </p:txBody>
      </p:sp>
      <p:sp>
        <p:nvSpPr>
          <p:cNvPr id="4" name="Slide Number Placeholder 3"/>
          <p:cNvSpPr>
            <a:spLocks noGrp="1"/>
          </p:cNvSpPr>
          <p:nvPr>
            <p:ph type="sldNum" sz="quarter" idx="12"/>
          </p:nvPr>
        </p:nvSpPr>
        <p:spPr/>
        <p:txBody>
          <a:bodyPr/>
          <a:lstStyle/>
          <a:p>
            <a:fld id="{09F20003-CC1F-48A0-B800-E8BEA5364C66}" type="slidenum">
              <a:rPr lang="en-US" smtClean="0"/>
              <a:t>‹#›</a:t>
            </a:fld>
            <a:endParaRPr lang="en-US"/>
          </a:p>
        </p:txBody>
      </p:sp>
    </p:spTree>
    <p:extLst>
      <p:ext uri="{BB962C8B-B14F-4D97-AF65-F5344CB8AC3E}">
        <p14:creationId xmlns:p14="http://schemas.microsoft.com/office/powerpoint/2010/main" val="1554367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a:t>"From 9 to 40"  workshop organized by INAF, Sexten, Italy</a:t>
            </a:r>
          </a:p>
        </p:txBody>
      </p:sp>
      <p:sp>
        <p:nvSpPr>
          <p:cNvPr id="6" name="Footer Placeholder 5"/>
          <p:cNvSpPr>
            <a:spLocks noGrp="1"/>
          </p:cNvSpPr>
          <p:nvPr>
            <p:ph type="ftr" sz="quarter" idx="11"/>
          </p:nvPr>
        </p:nvSpPr>
        <p:spPr/>
        <p:txBody>
          <a:bodyPr/>
          <a:lstStyle/>
          <a:p>
            <a:r>
              <a:rPr lang="en-US"/>
              <a:t>Razmik Mirzoyan: Some Interesting Aspects of IACT Design</a:t>
            </a:r>
          </a:p>
        </p:txBody>
      </p:sp>
      <p:sp>
        <p:nvSpPr>
          <p:cNvPr id="7" name="Slide Number Placeholder 6"/>
          <p:cNvSpPr>
            <a:spLocks noGrp="1"/>
          </p:cNvSpPr>
          <p:nvPr>
            <p:ph type="sldNum" sz="quarter" idx="12"/>
          </p:nvPr>
        </p:nvSpPr>
        <p:spPr/>
        <p:txBody>
          <a:bodyPr/>
          <a:lstStyle/>
          <a:p>
            <a:fld id="{09F20003-CC1F-48A0-B800-E8BEA5364C66}" type="slidenum">
              <a:rPr lang="en-US" smtClean="0"/>
              <a:t>‹#›</a:t>
            </a:fld>
            <a:endParaRPr lang="en-US"/>
          </a:p>
        </p:txBody>
      </p:sp>
    </p:spTree>
    <p:extLst>
      <p:ext uri="{BB962C8B-B14F-4D97-AF65-F5344CB8AC3E}">
        <p14:creationId xmlns:p14="http://schemas.microsoft.com/office/powerpoint/2010/main" val="1403231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a:t>"From 9 to 40"  workshop organized by INAF, Sexten, Italy</a:t>
            </a:r>
          </a:p>
        </p:txBody>
      </p:sp>
      <p:sp>
        <p:nvSpPr>
          <p:cNvPr id="6" name="Footer Placeholder 5"/>
          <p:cNvSpPr>
            <a:spLocks noGrp="1"/>
          </p:cNvSpPr>
          <p:nvPr>
            <p:ph type="ftr" sz="quarter" idx="11"/>
          </p:nvPr>
        </p:nvSpPr>
        <p:spPr/>
        <p:txBody>
          <a:bodyPr/>
          <a:lstStyle/>
          <a:p>
            <a:r>
              <a:rPr lang="en-US"/>
              <a:t>Razmik Mirzoyan: Some Interesting Aspects of IACT Design</a:t>
            </a:r>
          </a:p>
        </p:txBody>
      </p:sp>
      <p:sp>
        <p:nvSpPr>
          <p:cNvPr id="7" name="Slide Number Placeholder 6"/>
          <p:cNvSpPr>
            <a:spLocks noGrp="1"/>
          </p:cNvSpPr>
          <p:nvPr>
            <p:ph type="sldNum" sz="quarter" idx="12"/>
          </p:nvPr>
        </p:nvSpPr>
        <p:spPr/>
        <p:txBody>
          <a:bodyPr/>
          <a:lstStyle/>
          <a:p>
            <a:fld id="{09F20003-CC1F-48A0-B800-E8BEA5364C66}" type="slidenum">
              <a:rPr lang="en-US" smtClean="0"/>
              <a:t>‹#›</a:t>
            </a:fld>
            <a:endParaRPr lang="en-US"/>
          </a:p>
        </p:txBody>
      </p:sp>
    </p:spTree>
    <p:extLst>
      <p:ext uri="{BB962C8B-B14F-4D97-AF65-F5344CB8AC3E}">
        <p14:creationId xmlns:p14="http://schemas.microsoft.com/office/powerpoint/2010/main" val="2243756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"From 9 to 40"  workshop organized by INAF, Sexten, Italy</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Razmik Mirzoyan: Some Interesting Aspects of IACT Design</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F20003-CC1F-48A0-B800-E8BEA5364C66}" type="slidenum">
              <a:rPr lang="en-US" smtClean="0"/>
              <a:t>‹#›</a:t>
            </a:fld>
            <a:endParaRPr lang="en-US"/>
          </a:p>
        </p:txBody>
      </p:sp>
    </p:spTree>
    <p:extLst>
      <p:ext uri="{BB962C8B-B14F-4D97-AF65-F5344CB8AC3E}">
        <p14:creationId xmlns:p14="http://schemas.microsoft.com/office/powerpoint/2010/main" val="24281829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6.xml"/><Relationship Id="rId5" Type="http://schemas.openxmlformats.org/officeDocument/2006/relationships/image" Target="../media/image25.pn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7.jfif"/></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6.xml"/><Relationship Id="rId4" Type="http://schemas.openxmlformats.org/officeDocument/2006/relationships/image" Target="../media/image31.emf"/></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36.gif"/><Relationship Id="rId5" Type="http://schemas.openxmlformats.org/officeDocument/2006/relationships/image" Target="../media/image35.jpg"/><Relationship Id="rId4" Type="http://schemas.openxmlformats.org/officeDocument/2006/relationships/image" Target="../media/image34.gif"/></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jpg"/></Relationships>
</file>

<file path=ppt/slides/_rels/slide24.x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43.wmf"/><Relationship Id="rId4" Type="http://schemas.openxmlformats.org/officeDocument/2006/relationships/oleObject" Target="../embeddings/oleObject1.bin"/></Relationships>
</file>

<file path=ppt/slides/_rels/slide2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6.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097592"/>
            <a:ext cx="9144000" cy="825757"/>
          </a:xfrm>
        </p:spPr>
        <p:txBody>
          <a:bodyPr>
            <a:noAutofit/>
          </a:bodyPr>
          <a:lstStyle/>
          <a:p>
            <a:r>
              <a:rPr lang="en-US" sz="3600" b="1" dirty="0"/>
              <a:t>Some Interesting Aspects of the IACT Design, </a:t>
            </a:r>
            <a:br>
              <a:rPr lang="en-US" sz="3600" b="1" dirty="0"/>
            </a:br>
            <a:r>
              <a:rPr lang="en-US" sz="3600" b="1" dirty="0"/>
              <a:t>Also Relevant for Stellar II</a:t>
            </a:r>
            <a:endParaRPr lang="de-DE" sz="3600" dirty="0"/>
          </a:p>
        </p:txBody>
      </p:sp>
      <p:sp>
        <p:nvSpPr>
          <p:cNvPr id="3" name="Subtitle 2"/>
          <p:cNvSpPr>
            <a:spLocks noGrp="1"/>
          </p:cNvSpPr>
          <p:nvPr>
            <p:ph type="subTitle" idx="1"/>
          </p:nvPr>
        </p:nvSpPr>
        <p:spPr>
          <a:xfrm>
            <a:off x="1524000" y="4140882"/>
            <a:ext cx="9144000" cy="1655762"/>
          </a:xfrm>
        </p:spPr>
        <p:txBody>
          <a:bodyPr>
            <a:normAutofit fontScale="92500" lnSpcReduction="10000"/>
          </a:bodyPr>
          <a:lstStyle/>
          <a:p>
            <a:r>
              <a:rPr lang="en-US" sz="3500" dirty="0" err="1">
                <a:latin typeface="Monotype Corsiva" pitchFamily="66" charset="0"/>
              </a:rPr>
              <a:t>Razmik</a:t>
            </a:r>
            <a:r>
              <a:rPr lang="en-US" sz="3500" dirty="0">
                <a:latin typeface="Monotype Corsiva" pitchFamily="66" charset="0"/>
              </a:rPr>
              <a:t>  </a:t>
            </a:r>
            <a:r>
              <a:rPr lang="en-US" sz="3500" dirty="0" err="1">
                <a:latin typeface="Monotype Corsiva" pitchFamily="66" charset="0"/>
              </a:rPr>
              <a:t>Mirzoyan</a:t>
            </a:r>
            <a:endParaRPr lang="en-US" sz="3500" dirty="0">
              <a:latin typeface="Monotype Corsiva" pitchFamily="66" charset="0"/>
            </a:endParaRPr>
          </a:p>
          <a:p>
            <a:endParaRPr lang="en-US" dirty="0">
              <a:latin typeface="Monotype Corsiva" pitchFamily="66" charset="0"/>
            </a:endParaRPr>
          </a:p>
          <a:p>
            <a:r>
              <a:rPr lang="en-US" sz="1900" dirty="0">
                <a:latin typeface="Monotype Corsiva" pitchFamily="66" charset="0"/>
              </a:rPr>
              <a:t>Max-Planck-Institute  for  Physics,  </a:t>
            </a:r>
            <a:r>
              <a:rPr lang="en-US" sz="1900" dirty="0" err="1">
                <a:latin typeface="Monotype Corsiva" pitchFamily="66" charset="0"/>
              </a:rPr>
              <a:t>Garching</a:t>
            </a:r>
            <a:r>
              <a:rPr lang="en-US" sz="1900" dirty="0">
                <a:latin typeface="Monotype Corsiva" pitchFamily="66" charset="0"/>
              </a:rPr>
              <a:t> by Munich,  Germany</a:t>
            </a:r>
          </a:p>
          <a:p>
            <a:r>
              <a:rPr lang="en-US" sz="1900" dirty="0">
                <a:latin typeface="Monotype Corsiva" pitchFamily="66" charset="0"/>
              </a:rPr>
              <a:t>National Academy of Sciences of Armenia, Yerevan, Armenia</a:t>
            </a:r>
            <a:endParaRPr lang="en-US" sz="1900" dirty="0"/>
          </a:p>
        </p:txBody>
      </p:sp>
      <p:pic>
        <p:nvPicPr>
          <p:cNvPr id="3074" name="Picture 2" descr="Logo">
            <a:extLst>
              <a:ext uri="{FF2B5EF4-FFF2-40B4-BE49-F238E27FC236}">
                <a16:creationId xmlns:a16="http://schemas.microsoft.com/office/drawing/2014/main" id="{450CDA5D-EF3B-40FD-B2B7-562D12A063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7441" y="362370"/>
            <a:ext cx="2621280" cy="2138258"/>
          </a:xfrm>
          <a:prstGeom prst="rect">
            <a:avLst/>
          </a:prstGeom>
          <a:solidFill>
            <a:schemeClr val="accent5"/>
          </a:solidFill>
        </p:spPr>
      </p:pic>
    </p:spTree>
    <p:extLst>
      <p:ext uri="{BB962C8B-B14F-4D97-AF65-F5344CB8AC3E}">
        <p14:creationId xmlns:p14="http://schemas.microsoft.com/office/powerpoint/2010/main" val="17925808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E1C565-8E11-4B70-9E14-2A9234F212D0}"/>
              </a:ext>
            </a:extLst>
          </p:cNvPr>
          <p:cNvSpPr>
            <a:spLocks noGrp="1"/>
          </p:cNvSpPr>
          <p:nvPr>
            <p:ph type="title"/>
          </p:nvPr>
        </p:nvSpPr>
        <p:spPr>
          <a:xfrm>
            <a:off x="838200" y="103872"/>
            <a:ext cx="10515600" cy="1675945"/>
          </a:xfrm>
        </p:spPr>
        <p:txBody>
          <a:bodyPr>
            <a:normAutofit/>
          </a:bodyPr>
          <a:lstStyle/>
          <a:p>
            <a:pPr algn="ctr"/>
            <a:r>
              <a:rPr lang="de-DE" sz="3600" dirty="0"/>
              <a:t>3 TAIGA IACTs in </a:t>
            </a:r>
            <a:r>
              <a:rPr lang="de-DE" sz="3600" dirty="0" err="1"/>
              <a:t>Tunka</a:t>
            </a:r>
            <a:r>
              <a:rPr lang="de-DE" sz="3600" dirty="0"/>
              <a:t> </a:t>
            </a:r>
            <a:r>
              <a:rPr lang="de-DE" sz="3600" dirty="0" err="1"/>
              <a:t>valley</a:t>
            </a:r>
            <a:r>
              <a:rPr lang="de-DE" sz="3600" dirty="0"/>
              <a:t> </a:t>
            </a:r>
            <a:r>
              <a:rPr lang="de-DE" sz="3600" dirty="0" err="1"/>
              <a:t>near</a:t>
            </a:r>
            <a:r>
              <a:rPr lang="de-DE" sz="3600" dirty="0"/>
              <a:t> </a:t>
            </a:r>
            <a:r>
              <a:rPr lang="de-DE" sz="3600" dirty="0" err="1"/>
              <a:t>lake</a:t>
            </a:r>
            <a:r>
              <a:rPr lang="de-DE" sz="3600" dirty="0"/>
              <a:t> Baikal, Russia</a:t>
            </a:r>
            <a:br>
              <a:rPr lang="de-DE" sz="3600" dirty="0"/>
            </a:br>
            <a:endParaRPr lang="de-DE" sz="3600" dirty="0"/>
          </a:p>
        </p:txBody>
      </p:sp>
      <p:sp>
        <p:nvSpPr>
          <p:cNvPr id="3" name="Datumsplatzhalter 2">
            <a:extLst>
              <a:ext uri="{FF2B5EF4-FFF2-40B4-BE49-F238E27FC236}">
                <a16:creationId xmlns:a16="http://schemas.microsoft.com/office/drawing/2014/main" id="{08294BC4-39C7-4F67-BDD5-D0A712B19A0A}"/>
              </a:ext>
            </a:extLst>
          </p:cNvPr>
          <p:cNvSpPr>
            <a:spLocks noGrp="1"/>
          </p:cNvSpPr>
          <p:nvPr>
            <p:ph type="dt" sz="half" idx="10"/>
          </p:nvPr>
        </p:nvSpPr>
        <p:spPr/>
        <p:txBody>
          <a:bodyPr/>
          <a:lstStyle/>
          <a:p>
            <a:r>
              <a:rPr lang="en-US"/>
              <a:t>"From 9 to 40"  workshop organized by INAF, Sexten, Italy</a:t>
            </a:r>
          </a:p>
        </p:txBody>
      </p:sp>
      <p:sp>
        <p:nvSpPr>
          <p:cNvPr id="4" name="Fußzeilenplatzhalter 3">
            <a:extLst>
              <a:ext uri="{FF2B5EF4-FFF2-40B4-BE49-F238E27FC236}">
                <a16:creationId xmlns:a16="http://schemas.microsoft.com/office/drawing/2014/main" id="{71B6287E-3967-47B3-B98E-636F9803B364}"/>
              </a:ext>
            </a:extLst>
          </p:cNvPr>
          <p:cNvSpPr>
            <a:spLocks noGrp="1"/>
          </p:cNvSpPr>
          <p:nvPr>
            <p:ph type="ftr" sz="quarter" idx="11"/>
          </p:nvPr>
        </p:nvSpPr>
        <p:spPr/>
        <p:txBody>
          <a:bodyPr/>
          <a:lstStyle/>
          <a:p>
            <a:r>
              <a:rPr lang="en-US"/>
              <a:t>Razmik Mirzoyan: Some Interesting Aspects of IACT Design</a:t>
            </a:r>
          </a:p>
        </p:txBody>
      </p:sp>
      <p:sp>
        <p:nvSpPr>
          <p:cNvPr id="5" name="Foliennummernplatzhalter 4">
            <a:extLst>
              <a:ext uri="{FF2B5EF4-FFF2-40B4-BE49-F238E27FC236}">
                <a16:creationId xmlns:a16="http://schemas.microsoft.com/office/drawing/2014/main" id="{F51CB5D8-684C-4CF6-9EDA-052F24C5A325}"/>
              </a:ext>
            </a:extLst>
          </p:cNvPr>
          <p:cNvSpPr>
            <a:spLocks noGrp="1"/>
          </p:cNvSpPr>
          <p:nvPr>
            <p:ph type="sldNum" sz="quarter" idx="12"/>
          </p:nvPr>
        </p:nvSpPr>
        <p:spPr/>
        <p:txBody>
          <a:bodyPr/>
          <a:lstStyle/>
          <a:p>
            <a:fld id="{09F20003-CC1F-48A0-B800-E8BEA5364C66}" type="slidenum">
              <a:rPr lang="en-US" smtClean="0"/>
              <a:t>10</a:t>
            </a:fld>
            <a:endParaRPr lang="en-US"/>
          </a:p>
        </p:txBody>
      </p:sp>
      <p:pic>
        <p:nvPicPr>
          <p:cNvPr id="8" name="Grafik 7">
            <a:extLst>
              <a:ext uri="{FF2B5EF4-FFF2-40B4-BE49-F238E27FC236}">
                <a16:creationId xmlns:a16="http://schemas.microsoft.com/office/drawing/2014/main" id="{A557F6C9-F2A6-4E3C-BFC3-7E9B19BA21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092674" y="2771750"/>
            <a:ext cx="4083350" cy="2296884"/>
          </a:xfrm>
          <a:prstGeom prst="rect">
            <a:avLst/>
          </a:prstGeom>
        </p:spPr>
      </p:pic>
      <p:pic>
        <p:nvPicPr>
          <p:cNvPr id="11" name="Grafik 10">
            <a:extLst>
              <a:ext uri="{FF2B5EF4-FFF2-40B4-BE49-F238E27FC236}">
                <a16:creationId xmlns:a16="http://schemas.microsoft.com/office/drawing/2014/main" id="{E304FD7D-C259-4C09-BABD-79CBA61B0F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078" y="1677835"/>
            <a:ext cx="6442313" cy="4127597"/>
          </a:xfrm>
          <a:prstGeom prst="rect">
            <a:avLst/>
          </a:prstGeom>
        </p:spPr>
      </p:pic>
      <p:sp>
        <p:nvSpPr>
          <p:cNvPr id="13" name="Textfeld 12">
            <a:extLst>
              <a:ext uri="{FF2B5EF4-FFF2-40B4-BE49-F238E27FC236}">
                <a16:creationId xmlns:a16="http://schemas.microsoft.com/office/drawing/2014/main" id="{C63601C5-C265-423D-8760-C607EF88183A}"/>
              </a:ext>
            </a:extLst>
          </p:cNvPr>
          <p:cNvSpPr txBox="1"/>
          <p:nvPr/>
        </p:nvSpPr>
        <p:spPr>
          <a:xfrm>
            <a:off x="9345802" y="2318657"/>
            <a:ext cx="2743200" cy="3139321"/>
          </a:xfrm>
          <a:prstGeom prst="rect">
            <a:avLst/>
          </a:prstGeom>
          <a:noFill/>
          <a:ln>
            <a:solidFill>
              <a:schemeClr val="accent1"/>
            </a:solidFill>
          </a:ln>
        </p:spPr>
        <p:txBody>
          <a:bodyPr wrap="square" rtlCol="0">
            <a:spAutoFit/>
          </a:bodyPr>
          <a:lstStyle/>
          <a:p>
            <a:pPr marL="285750" indent="-285750">
              <a:buFont typeface="Arial" panose="020B0604020202020204" pitchFamily="34" charset="0"/>
              <a:buChar char="•"/>
            </a:pPr>
            <a:r>
              <a:rPr lang="de-DE" dirty="0"/>
              <a:t>Imaging </a:t>
            </a:r>
            <a:r>
              <a:rPr lang="de-DE" dirty="0" err="1"/>
              <a:t>camera</a:t>
            </a:r>
            <a:r>
              <a:rPr lang="de-DE" dirty="0"/>
              <a:t> </a:t>
            </a:r>
            <a:r>
              <a:rPr lang="de-DE" dirty="0" err="1"/>
              <a:t>aperture</a:t>
            </a:r>
            <a:r>
              <a:rPr lang="de-DE" dirty="0"/>
              <a:t> 9.6°</a:t>
            </a:r>
          </a:p>
          <a:p>
            <a:pPr marL="285750" indent="-285750">
              <a:buFont typeface="Arial" panose="020B0604020202020204" pitchFamily="34" charset="0"/>
              <a:buChar char="•"/>
            </a:pPr>
            <a:r>
              <a:rPr lang="de-DE" dirty="0"/>
              <a:t> 560 PMT </a:t>
            </a:r>
            <a:r>
              <a:rPr lang="de-DE" dirty="0" err="1"/>
              <a:t>pixels</a:t>
            </a:r>
            <a:r>
              <a:rPr lang="de-DE" dirty="0"/>
              <a:t> </a:t>
            </a:r>
            <a:r>
              <a:rPr lang="de-DE" dirty="0" err="1"/>
              <a:t>of</a:t>
            </a:r>
            <a:r>
              <a:rPr lang="de-DE" dirty="0"/>
              <a:t> 0.36° </a:t>
            </a:r>
            <a:r>
              <a:rPr lang="de-DE" dirty="0" err="1"/>
              <a:t>size</a:t>
            </a:r>
            <a:r>
              <a:rPr lang="de-DE" dirty="0"/>
              <a:t>; </a:t>
            </a:r>
          </a:p>
          <a:p>
            <a:pPr marL="285750" indent="-285750">
              <a:buFont typeface="Arial" panose="020B0604020202020204" pitchFamily="34" charset="0"/>
              <a:buChar char="•"/>
            </a:pPr>
            <a:r>
              <a:rPr lang="de-DE" dirty="0"/>
              <a:t>Special design allows  operation under -35° C; </a:t>
            </a:r>
          </a:p>
          <a:p>
            <a:pPr marL="285750" indent="-285750">
              <a:buFont typeface="Arial" panose="020B0604020202020204" pitchFamily="34" charset="0"/>
              <a:buChar char="•"/>
            </a:pPr>
            <a:r>
              <a:rPr lang="de-DE" dirty="0"/>
              <a:t>Mechanical mount is a modified version of HEGRA; </a:t>
            </a:r>
          </a:p>
          <a:p>
            <a:pPr marL="285750" indent="-285750">
              <a:buFont typeface="Arial" panose="020B0604020202020204" pitchFamily="34" charset="0"/>
              <a:buChar char="•"/>
            </a:pPr>
            <a:r>
              <a:rPr lang="de-DE" dirty="0"/>
              <a:t>Telescope #4 is ready camera under const.</a:t>
            </a:r>
          </a:p>
        </p:txBody>
      </p:sp>
    </p:spTree>
    <p:extLst>
      <p:ext uri="{BB962C8B-B14F-4D97-AF65-F5344CB8AC3E}">
        <p14:creationId xmlns:p14="http://schemas.microsoft.com/office/powerpoint/2010/main" val="70155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95CFA1-E914-4F38-8B50-DF1EAA44876F}"/>
              </a:ext>
            </a:extLst>
          </p:cNvPr>
          <p:cNvSpPr>
            <a:spLocks noGrp="1"/>
          </p:cNvSpPr>
          <p:nvPr>
            <p:ph type="title"/>
          </p:nvPr>
        </p:nvSpPr>
        <p:spPr/>
        <p:txBody>
          <a:bodyPr>
            <a:normAutofit/>
          </a:bodyPr>
          <a:lstStyle/>
          <a:p>
            <a:pPr algn="ctr"/>
            <a:r>
              <a:rPr lang="de-DE" sz="3600" dirty="0"/>
              <a:t>Veritas at Base-Camp </a:t>
            </a:r>
            <a:r>
              <a:rPr lang="de-DE" sz="3600" dirty="0" err="1"/>
              <a:t>of</a:t>
            </a:r>
            <a:r>
              <a:rPr lang="de-DE" sz="3600" dirty="0"/>
              <a:t> </a:t>
            </a:r>
            <a:r>
              <a:rPr lang="de-DE" sz="3600" dirty="0" err="1"/>
              <a:t>the</a:t>
            </a:r>
            <a:r>
              <a:rPr lang="de-DE" sz="3600" dirty="0"/>
              <a:t> Harvard-Smithsonian Center </a:t>
            </a:r>
            <a:r>
              <a:rPr lang="de-DE" sz="3600" dirty="0" err="1"/>
              <a:t>for</a:t>
            </a:r>
            <a:r>
              <a:rPr lang="de-DE" sz="3600" dirty="0"/>
              <a:t> </a:t>
            </a:r>
            <a:r>
              <a:rPr lang="de-DE" sz="3600" dirty="0" err="1"/>
              <a:t>Astrophysics</a:t>
            </a:r>
            <a:r>
              <a:rPr lang="de-DE" sz="3600" dirty="0"/>
              <a:t> </a:t>
            </a:r>
            <a:r>
              <a:rPr lang="de-DE" sz="3600" dirty="0" err="1"/>
              <a:t>near</a:t>
            </a:r>
            <a:r>
              <a:rPr lang="de-DE" sz="3600" dirty="0"/>
              <a:t> Tucson, Arizona, USA</a:t>
            </a:r>
          </a:p>
        </p:txBody>
      </p:sp>
      <p:sp>
        <p:nvSpPr>
          <p:cNvPr id="3" name="Datumsplatzhalter 2">
            <a:extLst>
              <a:ext uri="{FF2B5EF4-FFF2-40B4-BE49-F238E27FC236}">
                <a16:creationId xmlns:a16="http://schemas.microsoft.com/office/drawing/2014/main" id="{CE8CF0F2-52EB-47F9-BC20-37C028CC702C}"/>
              </a:ext>
            </a:extLst>
          </p:cNvPr>
          <p:cNvSpPr>
            <a:spLocks noGrp="1"/>
          </p:cNvSpPr>
          <p:nvPr>
            <p:ph type="dt" sz="half" idx="10"/>
          </p:nvPr>
        </p:nvSpPr>
        <p:spPr/>
        <p:txBody>
          <a:bodyPr/>
          <a:lstStyle/>
          <a:p>
            <a:r>
              <a:rPr lang="en-US"/>
              <a:t>"From 9 to 40"  workshop organized by INAF, Sexten, Italy</a:t>
            </a:r>
          </a:p>
        </p:txBody>
      </p:sp>
      <p:sp>
        <p:nvSpPr>
          <p:cNvPr id="4" name="Fußzeilenplatzhalter 3">
            <a:extLst>
              <a:ext uri="{FF2B5EF4-FFF2-40B4-BE49-F238E27FC236}">
                <a16:creationId xmlns:a16="http://schemas.microsoft.com/office/drawing/2014/main" id="{B1323E35-1F6E-4788-A4FA-8A5AA853CE43}"/>
              </a:ext>
            </a:extLst>
          </p:cNvPr>
          <p:cNvSpPr>
            <a:spLocks noGrp="1"/>
          </p:cNvSpPr>
          <p:nvPr>
            <p:ph type="ftr" sz="quarter" idx="11"/>
          </p:nvPr>
        </p:nvSpPr>
        <p:spPr/>
        <p:txBody>
          <a:bodyPr/>
          <a:lstStyle/>
          <a:p>
            <a:r>
              <a:rPr lang="en-US"/>
              <a:t>Razmik Mirzoyan: Some Interesting Aspects of IACT Design</a:t>
            </a:r>
          </a:p>
        </p:txBody>
      </p:sp>
      <p:sp>
        <p:nvSpPr>
          <p:cNvPr id="5" name="Foliennummernplatzhalter 4">
            <a:extLst>
              <a:ext uri="{FF2B5EF4-FFF2-40B4-BE49-F238E27FC236}">
                <a16:creationId xmlns:a16="http://schemas.microsoft.com/office/drawing/2014/main" id="{D21DA52B-4034-4073-A4B4-E6805F0FE61D}"/>
              </a:ext>
            </a:extLst>
          </p:cNvPr>
          <p:cNvSpPr>
            <a:spLocks noGrp="1"/>
          </p:cNvSpPr>
          <p:nvPr>
            <p:ph type="sldNum" sz="quarter" idx="12"/>
          </p:nvPr>
        </p:nvSpPr>
        <p:spPr/>
        <p:txBody>
          <a:bodyPr/>
          <a:lstStyle/>
          <a:p>
            <a:fld id="{09F20003-CC1F-48A0-B800-E8BEA5364C66}" type="slidenum">
              <a:rPr lang="en-US" smtClean="0"/>
              <a:t>11</a:t>
            </a:fld>
            <a:endParaRPr lang="en-US"/>
          </a:p>
        </p:txBody>
      </p:sp>
      <p:pic>
        <p:nvPicPr>
          <p:cNvPr id="6" name="Picture 9">
            <a:extLst>
              <a:ext uri="{FF2B5EF4-FFF2-40B4-BE49-F238E27FC236}">
                <a16:creationId xmlns:a16="http://schemas.microsoft.com/office/drawing/2014/main" id="{41C9FD7E-6DFF-4194-8614-9247578D6780}"/>
              </a:ext>
            </a:extLst>
          </p:cNvPr>
          <p:cNvPicPr>
            <a:picLocks noChangeAspect="1"/>
          </p:cNvPicPr>
          <p:nvPr/>
        </p:nvPicPr>
        <p:blipFill>
          <a:blip r:embed="rId2"/>
          <a:stretch>
            <a:fillRect/>
          </a:stretch>
        </p:blipFill>
        <p:spPr>
          <a:xfrm>
            <a:off x="701519" y="2081894"/>
            <a:ext cx="10865071" cy="3959678"/>
          </a:xfrm>
          <a:prstGeom prst="rect">
            <a:avLst/>
          </a:prstGeom>
        </p:spPr>
      </p:pic>
      <p:sp>
        <p:nvSpPr>
          <p:cNvPr id="7" name="Textfeld 6">
            <a:extLst>
              <a:ext uri="{FF2B5EF4-FFF2-40B4-BE49-F238E27FC236}">
                <a16:creationId xmlns:a16="http://schemas.microsoft.com/office/drawing/2014/main" id="{CD8B8872-D34B-405C-B0DA-6DC58984107D}"/>
              </a:ext>
            </a:extLst>
          </p:cNvPr>
          <p:cNvSpPr txBox="1"/>
          <p:nvPr/>
        </p:nvSpPr>
        <p:spPr>
          <a:xfrm>
            <a:off x="5021035" y="1713596"/>
            <a:ext cx="3518807" cy="369332"/>
          </a:xfrm>
          <a:prstGeom prst="rect">
            <a:avLst/>
          </a:prstGeom>
          <a:noFill/>
        </p:spPr>
        <p:txBody>
          <a:bodyPr wrap="square" rtlCol="0">
            <a:spAutoFit/>
          </a:bodyPr>
          <a:lstStyle/>
          <a:p>
            <a:r>
              <a:rPr lang="de-DE" dirty="0"/>
              <a:t>4 x 12m Ø IACTs</a:t>
            </a:r>
          </a:p>
        </p:txBody>
      </p:sp>
    </p:spTree>
    <p:extLst>
      <p:ext uri="{BB962C8B-B14F-4D97-AF65-F5344CB8AC3E}">
        <p14:creationId xmlns:p14="http://schemas.microsoft.com/office/powerpoint/2010/main" val="691115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2D337A-3081-43B6-A491-6D2D99D79FF3}"/>
              </a:ext>
            </a:extLst>
          </p:cNvPr>
          <p:cNvSpPr>
            <a:spLocks noGrp="1"/>
          </p:cNvSpPr>
          <p:nvPr>
            <p:ph type="title"/>
          </p:nvPr>
        </p:nvSpPr>
        <p:spPr>
          <a:xfrm>
            <a:off x="838200" y="71221"/>
            <a:ext cx="10515600" cy="1325563"/>
          </a:xfrm>
        </p:spPr>
        <p:txBody>
          <a:bodyPr>
            <a:normAutofit/>
          </a:bodyPr>
          <a:lstStyle/>
          <a:p>
            <a:pPr algn="ctr"/>
            <a:r>
              <a:rPr lang="de-DE" sz="3600" dirty="0"/>
              <a:t>H.E.S.S. </a:t>
            </a:r>
            <a:r>
              <a:rPr lang="de-DE" sz="3600" dirty="0" err="1"/>
              <a:t>near</a:t>
            </a:r>
            <a:r>
              <a:rPr lang="de-DE" sz="3600" dirty="0"/>
              <a:t> Gamsberg, Namibia</a:t>
            </a:r>
          </a:p>
        </p:txBody>
      </p:sp>
      <p:sp>
        <p:nvSpPr>
          <p:cNvPr id="3" name="Datumsplatzhalter 2">
            <a:extLst>
              <a:ext uri="{FF2B5EF4-FFF2-40B4-BE49-F238E27FC236}">
                <a16:creationId xmlns:a16="http://schemas.microsoft.com/office/drawing/2014/main" id="{D5883A4D-F016-4343-9286-14F4209706FF}"/>
              </a:ext>
            </a:extLst>
          </p:cNvPr>
          <p:cNvSpPr>
            <a:spLocks noGrp="1"/>
          </p:cNvSpPr>
          <p:nvPr>
            <p:ph type="dt" sz="half" idx="10"/>
          </p:nvPr>
        </p:nvSpPr>
        <p:spPr/>
        <p:txBody>
          <a:bodyPr/>
          <a:lstStyle/>
          <a:p>
            <a:r>
              <a:rPr lang="en-US"/>
              <a:t>"From 9 to 40"  workshop organized by INAF, Sexten, Italy</a:t>
            </a:r>
          </a:p>
        </p:txBody>
      </p:sp>
      <p:sp>
        <p:nvSpPr>
          <p:cNvPr id="4" name="Fußzeilenplatzhalter 3">
            <a:extLst>
              <a:ext uri="{FF2B5EF4-FFF2-40B4-BE49-F238E27FC236}">
                <a16:creationId xmlns:a16="http://schemas.microsoft.com/office/drawing/2014/main" id="{29A1BBE5-286B-4E7B-A782-B6C1F114E96B}"/>
              </a:ext>
            </a:extLst>
          </p:cNvPr>
          <p:cNvSpPr>
            <a:spLocks noGrp="1"/>
          </p:cNvSpPr>
          <p:nvPr>
            <p:ph type="ftr" sz="quarter" idx="11"/>
          </p:nvPr>
        </p:nvSpPr>
        <p:spPr/>
        <p:txBody>
          <a:bodyPr/>
          <a:lstStyle/>
          <a:p>
            <a:r>
              <a:rPr lang="en-US"/>
              <a:t>Razmik Mirzoyan: Some Interesting Aspects of IACT Design</a:t>
            </a:r>
          </a:p>
        </p:txBody>
      </p:sp>
      <p:sp>
        <p:nvSpPr>
          <p:cNvPr id="5" name="Foliennummernplatzhalter 4">
            <a:extLst>
              <a:ext uri="{FF2B5EF4-FFF2-40B4-BE49-F238E27FC236}">
                <a16:creationId xmlns:a16="http://schemas.microsoft.com/office/drawing/2014/main" id="{8FF18D76-D792-4C78-867C-5A38D2DCF696}"/>
              </a:ext>
            </a:extLst>
          </p:cNvPr>
          <p:cNvSpPr>
            <a:spLocks noGrp="1"/>
          </p:cNvSpPr>
          <p:nvPr>
            <p:ph type="sldNum" sz="quarter" idx="12"/>
          </p:nvPr>
        </p:nvSpPr>
        <p:spPr/>
        <p:txBody>
          <a:bodyPr/>
          <a:lstStyle/>
          <a:p>
            <a:fld id="{09F20003-CC1F-48A0-B800-E8BEA5364C66}" type="slidenum">
              <a:rPr lang="en-US" smtClean="0"/>
              <a:t>12</a:t>
            </a:fld>
            <a:endParaRPr lang="en-US"/>
          </a:p>
        </p:txBody>
      </p:sp>
      <p:pic>
        <p:nvPicPr>
          <p:cNvPr id="6" name="Grafik 5" descr="HESS-large.jpg">
            <a:extLst>
              <a:ext uri="{FF2B5EF4-FFF2-40B4-BE49-F238E27FC236}">
                <a16:creationId xmlns:a16="http://schemas.microsoft.com/office/drawing/2014/main" id="{69BECD9F-FFB3-498A-8913-F2570451817B}"/>
              </a:ext>
            </a:extLst>
          </p:cNvPr>
          <p:cNvPicPr>
            <a:picLocks noChangeAspect="1"/>
          </p:cNvPicPr>
          <p:nvPr/>
        </p:nvPicPr>
        <p:blipFill>
          <a:blip r:embed="rId2" cstate="print"/>
          <a:srcRect/>
          <a:stretch>
            <a:fillRect/>
          </a:stretch>
        </p:blipFill>
        <p:spPr bwMode="auto">
          <a:xfrm>
            <a:off x="2333206" y="1298649"/>
            <a:ext cx="7496591" cy="4992584"/>
          </a:xfrm>
          <a:prstGeom prst="rect">
            <a:avLst/>
          </a:prstGeom>
          <a:noFill/>
          <a:ln w="9525">
            <a:noFill/>
            <a:miter lim="800000"/>
            <a:headEnd/>
            <a:tailEnd/>
          </a:ln>
        </p:spPr>
      </p:pic>
      <p:sp>
        <p:nvSpPr>
          <p:cNvPr id="7" name="Textfeld 6">
            <a:extLst>
              <a:ext uri="{FF2B5EF4-FFF2-40B4-BE49-F238E27FC236}">
                <a16:creationId xmlns:a16="http://schemas.microsoft.com/office/drawing/2014/main" id="{42334EA2-2D25-4BB1-8249-6BA303EDFBB0}"/>
              </a:ext>
            </a:extLst>
          </p:cNvPr>
          <p:cNvSpPr txBox="1"/>
          <p:nvPr/>
        </p:nvSpPr>
        <p:spPr>
          <a:xfrm>
            <a:off x="3298371" y="922567"/>
            <a:ext cx="4855029" cy="369332"/>
          </a:xfrm>
          <a:prstGeom prst="rect">
            <a:avLst/>
          </a:prstGeom>
          <a:noFill/>
        </p:spPr>
        <p:txBody>
          <a:bodyPr wrap="square" rtlCol="0">
            <a:spAutoFit/>
          </a:bodyPr>
          <a:lstStyle/>
          <a:p>
            <a:r>
              <a:rPr lang="de-DE" dirty="0"/>
              <a:t>4 x 12m + 24x28m </a:t>
            </a:r>
            <a:r>
              <a:rPr lang="de-DE" dirty="0" err="1"/>
              <a:t>big</a:t>
            </a:r>
            <a:r>
              <a:rPr lang="de-DE" dirty="0"/>
              <a:t> </a:t>
            </a:r>
            <a:r>
              <a:rPr lang="de-DE" dirty="0" err="1"/>
              <a:t>telescope</a:t>
            </a:r>
            <a:r>
              <a:rPr lang="de-DE" dirty="0"/>
              <a:t> in </a:t>
            </a:r>
            <a:r>
              <a:rPr lang="de-DE" dirty="0" err="1"/>
              <a:t>the</a:t>
            </a:r>
            <a:r>
              <a:rPr lang="de-DE" dirty="0"/>
              <a:t> </a:t>
            </a:r>
            <a:r>
              <a:rPr lang="de-DE" dirty="0" err="1"/>
              <a:t>center</a:t>
            </a:r>
            <a:endParaRPr lang="de-DE" dirty="0"/>
          </a:p>
        </p:txBody>
      </p:sp>
    </p:spTree>
    <p:extLst>
      <p:ext uri="{BB962C8B-B14F-4D97-AF65-F5344CB8AC3E}">
        <p14:creationId xmlns:p14="http://schemas.microsoft.com/office/powerpoint/2010/main" val="3024850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47C43C-D772-4826-A570-2A97874619D3}"/>
              </a:ext>
            </a:extLst>
          </p:cNvPr>
          <p:cNvSpPr>
            <a:spLocks noGrp="1"/>
          </p:cNvSpPr>
          <p:nvPr>
            <p:ph type="title"/>
          </p:nvPr>
        </p:nvSpPr>
        <p:spPr>
          <a:xfrm>
            <a:off x="838200" y="30387"/>
            <a:ext cx="10515600" cy="1325563"/>
          </a:xfrm>
        </p:spPr>
        <p:txBody>
          <a:bodyPr>
            <a:normAutofit/>
          </a:bodyPr>
          <a:lstStyle/>
          <a:p>
            <a:pPr algn="ctr"/>
            <a:r>
              <a:rPr lang="de-DE" sz="3600" dirty="0"/>
              <a:t>MAGIC at Roque de los </a:t>
            </a:r>
            <a:r>
              <a:rPr lang="de-DE" sz="3600" dirty="0" err="1"/>
              <a:t>Muchachos</a:t>
            </a:r>
            <a:r>
              <a:rPr lang="de-DE" sz="3600" dirty="0"/>
              <a:t> EU North Observatory on </a:t>
            </a:r>
            <a:r>
              <a:rPr lang="de-DE" sz="3600" dirty="0" err="1"/>
              <a:t>the</a:t>
            </a:r>
            <a:r>
              <a:rPr lang="de-DE" sz="3600" dirty="0"/>
              <a:t> </a:t>
            </a:r>
            <a:r>
              <a:rPr lang="de-DE" sz="3600" dirty="0" err="1"/>
              <a:t>Canary</a:t>
            </a:r>
            <a:r>
              <a:rPr lang="de-DE" sz="3600" dirty="0"/>
              <a:t> Island </a:t>
            </a:r>
            <a:r>
              <a:rPr lang="de-DE" sz="3600" dirty="0" err="1"/>
              <a:t>of</a:t>
            </a:r>
            <a:r>
              <a:rPr lang="de-DE" sz="3600" dirty="0"/>
              <a:t> La Palma</a:t>
            </a:r>
          </a:p>
        </p:txBody>
      </p:sp>
      <p:sp>
        <p:nvSpPr>
          <p:cNvPr id="3" name="Datumsplatzhalter 2">
            <a:extLst>
              <a:ext uri="{FF2B5EF4-FFF2-40B4-BE49-F238E27FC236}">
                <a16:creationId xmlns:a16="http://schemas.microsoft.com/office/drawing/2014/main" id="{491101C9-3526-431B-9DEE-2CB81CB11C85}"/>
              </a:ext>
            </a:extLst>
          </p:cNvPr>
          <p:cNvSpPr>
            <a:spLocks noGrp="1"/>
          </p:cNvSpPr>
          <p:nvPr>
            <p:ph type="dt" sz="half" idx="10"/>
          </p:nvPr>
        </p:nvSpPr>
        <p:spPr/>
        <p:txBody>
          <a:bodyPr/>
          <a:lstStyle/>
          <a:p>
            <a:r>
              <a:rPr lang="en-US"/>
              <a:t>"From 9 to 40"  workshop organized by INAF, Sexten, Italy</a:t>
            </a:r>
          </a:p>
        </p:txBody>
      </p:sp>
      <p:sp>
        <p:nvSpPr>
          <p:cNvPr id="4" name="Fußzeilenplatzhalter 3">
            <a:extLst>
              <a:ext uri="{FF2B5EF4-FFF2-40B4-BE49-F238E27FC236}">
                <a16:creationId xmlns:a16="http://schemas.microsoft.com/office/drawing/2014/main" id="{A34AE844-CD35-42B1-A2DC-9668C66A8B6A}"/>
              </a:ext>
            </a:extLst>
          </p:cNvPr>
          <p:cNvSpPr>
            <a:spLocks noGrp="1"/>
          </p:cNvSpPr>
          <p:nvPr>
            <p:ph type="ftr" sz="quarter" idx="11"/>
          </p:nvPr>
        </p:nvSpPr>
        <p:spPr/>
        <p:txBody>
          <a:bodyPr/>
          <a:lstStyle/>
          <a:p>
            <a:r>
              <a:rPr lang="en-US"/>
              <a:t>Razmik Mirzoyan: Some Interesting Aspects of IACT Design</a:t>
            </a:r>
          </a:p>
        </p:txBody>
      </p:sp>
      <p:sp>
        <p:nvSpPr>
          <p:cNvPr id="5" name="Foliennummernplatzhalter 4">
            <a:extLst>
              <a:ext uri="{FF2B5EF4-FFF2-40B4-BE49-F238E27FC236}">
                <a16:creationId xmlns:a16="http://schemas.microsoft.com/office/drawing/2014/main" id="{03A9CE8B-5FD4-4E39-8D6B-00EB7E55E80C}"/>
              </a:ext>
            </a:extLst>
          </p:cNvPr>
          <p:cNvSpPr>
            <a:spLocks noGrp="1"/>
          </p:cNvSpPr>
          <p:nvPr>
            <p:ph type="sldNum" sz="quarter" idx="12"/>
          </p:nvPr>
        </p:nvSpPr>
        <p:spPr/>
        <p:txBody>
          <a:bodyPr/>
          <a:lstStyle/>
          <a:p>
            <a:fld id="{09F20003-CC1F-48A0-B800-E8BEA5364C66}" type="slidenum">
              <a:rPr lang="en-US" smtClean="0"/>
              <a:t>13</a:t>
            </a:fld>
            <a:endParaRPr lang="en-US"/>
          </a:p>
        </p:txBody>
      </p:sp>
      <p:pic>
        <p:nvPicPr>
          <p:cNvPr id="7" name="Grafik 6">
            <a:extLst>
              <a:ext uri="{FF2B5EF4-FFF2-40B4-BE49-F238E27FC236}">
                <a16:creationId xmlns:a16="http://schemas.microsoft.com/office/drawing/2014/main" id="{B958DB91-4A26-4F2C-9228-A35D7D46BD5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4095" y="1173844"/>
            <a:ext cx="7658100" cy="5105400"/>
          </a:xfrm>
          <a:prstGeom prst="rect">
            <a:avLst/>
          </a:prstGeom>
        </p:spPr>
      </p:pic>
    </p:spTree>
    <p:extLst>
      <p:ext uri="{BB962C8B-B14F-4D97-AF65-F5344CB8AC3E}">
        <p14:creationId xmlns:p14="http://schemas.microsoft.com/office/powerpoint/2010/main" val="618573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0AF477A6-4B52-40A4-864E-FAA8EAB57001}"/>
              </a:ext>
            </a:extLst>
          </p:cNvPr>
          <p:cNvSpPr>
            <a:spLocks noGrp="1"/>
          </p:cNvSpPr>
          <p:nvPr>
            <p:ph type="title"/>
          </p:nvPr>
        </p:nvSpPr>
        <p:spPr/>
        <p:txBody>
          <a:bodyPr>
            <a:normAutofit/>
          </a:bodyPr>
          <a:lstStyle/>
          <a:p>
            <a:r>
              <a:rPr lang="de-DE" sz="3600" dirty="0"/>
              <a:t>The 21m </a:t>
            </a:r>
            <a:r>
              <a:rPr lang="de-DE" sz="3600" dirty="0" err="1"/>
              <a:t>diameter</a:t>
            </a:r>
            <a:r>
              <a:rPr lang="de-DE" sz="3600" dirty="0"/>
              <a:t> MACE IACT in India, </a:t>
            </a:r>
            <a:r>
              <a:rPr lang="de-DE" sz="3600" dirty="0" err="1"/>
              <a:t>Hanle</a:t>
            </a:r>
            <a:r>
              <a:rPr lang="de-DE" sz="3600" dirty="0"/>
              <a:t>, 4270m </a:t>
            </a:r>
            <a:r>
              <a:rPr lang="de-DE" sz="3600" dirty="0" err="1"/>
              <a:t>a.s.l</a:t>
            </a:r>
            <a:r>
              <a:rPr lang="de-DE" sz="3600" dirty="0"/>
              <a:t>. </a:t>
            </a:r>
            <a:r>
              <a:rPr lang="de-DE" sz="2800" dirty="0"/>
              <a:t>(not </a:t>
            </a:r>
            <a:r>
              <a:rPr lang="de-DE" sz="2800" dirty="0" err="1"/>
              <a:t>surprisingly</a:t>
            </a:r>
            <a:r>
              <a:rPr lang="de-DE" sz="2800" dirty="0"/>
              <a:t>, </a:t>
            </a:r>
            <a:r>
              <a:rPr lang="de-DE" sz="2800" dirty="0" err="1"/>
              <a:t>looks</a:t>
            </a:r>
            <a:r>
              <a:rPr lang="de-DE" sz="2800" dirty="0"/>
              <a:t> </a:t>
            </a:r>
            <a:r>
              <a:rPr lang="de-DE" sz="2800" dirty="0" err="1"/>
              <a:t>similar</a:t>
            </a:r>
            <a:r>
              <a:rPr lang="de-DE" sz="2800" dirty="0"/>
              <a:t> </a:t>
            </a:r>
            <a:r>
              <a:rPr lang="de-DE" sz="2800" dirty="0" err="1"/>
              <a:t>to</a:t>
            </a:r>
            <a:r>
              <a:rPr lang="de-DE" sz="2800" dirty="0"/>
              <a:t> MAGIC)</a:t>
            </a:r>
          </a:p>
        </p:txBody>
      </p:sp>
      <p:sp>
        <p:nvSpPr>
          <p:cNvPr id="2" name="Datumsplatzhalter 1">
            <a:extLst>
              <a:ext uri="{FF2B5EF4-FFF2-40B4-BE49-F238E27FC236}">
                <a16:creationId xmlns:a16="http://schemas.microsoft.com/office/drawing/2014/main" id="{38806735-6864-4A0D-91C7-7BFDAD596DEC}"/>
              </a:ext>
            </a:extLst>
          </p:cNvPr>
          <p:cNvSpPr>
            <a:spLocks noGrp="1"/>
          </p:cNvSpPr>
          <p:nvPr>
            <p:ph type="dt" sz="half" idx="10"/>
          </p:nvPr>
        </p:nvSpPr>
        <p:spPr/>
        <p:txBody>
          <a:bodyPr/>
          <a:lstStyle/>
          <a:p>
            <a:r>
              <a:rPr lang="en-US"/>
              <a:t>"From 9 to 40"  workshop organized by INAF, Sexten, Italy</a:t>
            </a:r>
          </a:p>
        </p:txBody>
      </p:sp>
      <p:sp>
        <p:nvSpPr>
          <p:cNvPr id="3" name="Fußzeilenplatzhalter 2">
            <a:extLst>
              <a:ext uri="{FF2B5EF4-FFF2-40B4-BE49-F238E27FC236}">
                <a16:creationId xmlns:a16="http://schemas.microsoft.com/office/drawing/2014/main" id="{CD328DF4-D5C2-4522-BAC9-7A5E5C7D451C}"/>
              </a:ext>
            </a:extLst>
          </p:cNvPr>
          <p:cNvSpPr>
            <a:spLocks noGrp="1"/>
          </p:cNvSpPr>
          <p:nvPr>
            <p:ph type="ftr" sz="quarter" idx="11"/>
          </p:nvPr>
        </p:nvSpPr>
        <p:spPr/>
        <p:txBody>
          <a:bodyPr/>
          <a:lstStyle/>
          <a:p>
            <a:r>
              <a:rPr lang="en-US"/>
              <a:t>Razmik Mirzoyan: Some Interesting Aspects of IACT Design</a:t>
            </a:r>
          </a:p>
        </p:txBody>
      </p:sp>
      <p:sp>
        <p:nvSpPr>
          <p:cNvPr id="4" name="Foliennummernplatzhalter 3">
            <a:extLst>
              <a:ext uri="{FF2B5EF4-FFF2-40B4-BE49-F238E27FC236}">
                <a16:creationId xmlns:a16="http://schemas.microsoft.com/office/drawing/2014/main" id="{A8A6EC1B-21AE-4E5B-ABF3-F6B109E8D67A}"/>
              </a:ext>
            </a:extLst>
          </p:cNvPr>
          <p:cNvSpPr>
            <a:spLocks noGrp="1"/>
          </p:cNvSpPr>
          <p:nvPr>
            <p:ph type="sldNum" sz="quarter" idx="12"/>
          </p:nvPr>
        </p:nvSpPr>
        <p:spPr/>
        <p:txBody>
          <a:bodyPr/>
          <a:lstStyle/>
          <a:p>
            <a:fld id="{09F20003-CC1F-48A0-B800-E8BEA5364C66}" type="slidenum">
              <a:rPr lang="en-US" smtClean="0"/>
              <a:t>14</a:t>
            </a:fld>
            <a:endParaRPr lang="en-US"/>
          </a:p>
        </p:txBody>
      </p:sp>
      <p:pic>
        <p:nvPicPr>
          <p:cNvPr id="6" name="Grafik 5">
            <a:extLst>
              <a:ext uri="{FF2B5EF4-FFF2-40B4-BE49-F238E27FC236}">
                <a16:creationId xmlns:a16="http://schemas.microsoft.com/office/drawing/2014/main" id="{764B3807-9C30-428C-A229-8485D97AE1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9680" y="1844440"/>
            <a:ext cx="6096000" cy="4067175"/>
          </a:xfrm>
          <a:prstGeom prst="rect">
            <a:avLst/>
          </a:prstGeom>
        </p:spPr>
      </p:pic>
      <p:sp>
        <p:nvSpPr>
          <p:cNvPr id="8" name="Textfeld 7">
            <a:extLst>
              <a:ext uri="{FF2B5EF4-FFF2-40B4-BE49-F238E27FC236}">
                <a16:creationId xmlns:a16="http://schemas.microsoft.com/office/drawing/2014/main" id="{D693BDB1-2FEF-4443-9303-5BF01CE7C5CC}"/>
              </a:ext>
            </a:extLst>
          </p:cNvPr>
          <p:cNvSpPr txBox="1"/>
          <p:nvPr/>
        </p:nvSpPr>
        <p:spPr>
          <a:xfrm flipH="1">
            <a:off x="8950960" y="1746103"/>
            <a:ext cx="3138533" cy="4708981"/>
          </a:xfrm>
          <a:prstGeom prst="rect">
            <a:avLst/>
          </a:prstGeom>
          <a:noFill/>
        </p:spPr>
        <p:txBody>
          <a:bodyPr wrap="square" rtlCol="0">
            <a:spAutoFit/>
          </a:bodyPr>
          <a:lstStyle/>
          <a:p>
            <a:r>
              <a:rPr lang="de-DE" sz="2000" dirty="0" err="1"/>
              <a:t>Reflector</a:t>
            </a:r>
            <a:r>
              <a:rPr lang="de-DE" sz="2000" dirty="0"/>
              <a:t>: 340 m²</a:t>
            </a:r>
          </a:p>
          <a:p>
            <a:r>
              <a:rPr lang="de-DE" sz="2000" dirty="0"/>
              <a:t>356 </a:t>
            </a:r>
            <a:r>
              <a:rPr lang="de-DE" sz="2000" dirty="0" err="1"/>
              <a:t>mirror</a:t>
            </a:r>
            <a:r>
              <a:rPr lang="de-DE" sz="2000" dirty="0"/>
              <a:t> </a:t>
            </a:r>
            <a:r>
              <a:rPr lang="de-DE" sz="2000" dirty="0" err="1"/>
              <a:t>panels</a:t>
            </a:r>
            <a:r>
              <a:rPr lang="de-DE" sz="2000" dirty="0"/>
              <a:t> </a:t>
            </a:r>
            <a:r>
              <a:rPr lang="de-DE" sz="2000" dirty="0" err="1"/>
              <a:t>with</a:t>
            </a:r>
            <a:r>
              <a:rPr lang="de-DE" sz="2000" dirty="0"/>
              <a:t> 1424 </a:t>
            </a:r>
            <a:r>
              <a:rPr lang="de-DE" sz="2000" dirty="0" err="1"/>
              <a:t>mirrors</a:t>
            </a:r>
            <a:r>
              <a:rPr lang="de-DE" sz="2000" dirty="0"/>
              <a:t> </a:t>
            </a:r>
            <a:r>
              <a:rPr lang="de-DE" sz="2000" dirty="0" err="1"/>
              <a:t>of</a:t>
            </a:r>
            <a:r>
              <a:rPr lang="de-DE" sz="2000" dirty="0"/>
              <a:t> 49cm x 49cm </a:t>
            </a:r>
            <a:r>
              <a:rPr lang="de-DE" sz="2000" dirty="0" err="1"/>
              <a:t>size</a:t>
            </a:r>
            <a:endParaRPr lang="de-DE" sz="2000" dirty="0"/>
          </a:p>
          <a:p>
            <a:endParaRPr lang="de-DE" sz="2000" dirty="0"/>
          </a:p>
          <a:p>
            <a:r>
              <a:rPr lang="de-DE" sz="2000" dirty="0" err="1"/>
              <a:t>Camera</a:t>
            </a:r>
            <a:r>
              <a:rPr lang="de-DE" sz="2000" dirty="0"/>
              <a:t> </a:t>
            </a:r>
            <a:r>
              <a:rPr lang="de-DE" sz="2000" dirty="0" err="1"/>
              <a:t>weight</a:t>
            </a:r>
            <a:r>
              <a:rPr lang="de-DE" sz="2000" dirty="0"/>
              <a:t>: 1200 kg</a:t>
            </a:r>
          </a:p>
          <a:p>
            <a:r>
              <a:rPr lang="de-DE" sz="2000" dirty="0" err="1"/>
              <a:t>Weight</a:t>
            </a:r>
            <a:r>
              <a:rPr lang="de-DE" sz="2000" dirty="0"/>
              <a:t>: 180 Ton</a:t>
            </a:r>
          </a:p>
          <a:p>
            <a:endParaRPr lang="de-DE" sz="2000" dirty="0"/>
          </a:p>
          <a:p>
            <a:r>
              <a:rPr lang="de-DE" sz="2000" dirty="0"/>
              <a:t>6 </a:t>
            </a:r>
            <a:r>
              <a:rPr lang="de-DE" sz="2000" dirty="0" err="1"/>
              <a:t>wheels</a:t>
            </a:r>
            <a:r>
              <a:rPr lang="de-DE" sz="2000" dirty="0"/>
              <a:t>, </a:t>
            </a:r>
            <a:r>
              <a:rPr lang="de-DE" sz="2000" dirty="0" err="1"/>
              <a:t>moving</a:t>
            </a:r>
            <a:r>
              <a:rPr lang="de-DE" sz="2000" dirty="0"/>
              <a:t> on 27m </a:t>
            </a:r>
            <a:r>
              <a:rPr lang="de-DE" sz="2000" dirty="0" err="1"/>
              <a:t>diameter</a:t>
            </a:r>
            <a:r>
              <a:rPr lang="de-DE" sz="2000" dirty="0"/>
              <a:t> </a:t>
            </a:r>
            <a:r>
              <a:rPr lang="de-DE" sz="2000" dirty="0" err="1"/>
              <a:t>rail</a:t>
            </a:r>
            <a:endParaRPr lang="de-DE" sz="2000" dirty="0"/>
          </a:p>
          <a:p>
            <a:endParaRPr lang="de-DE" sz="2000" dirty="0"/>
          </a:p>
          <a:p>
            <a:r>
              <a:rPr lang="de-DE" sz="2000" dirty="0" err="1"/>
              <a:t>Camera</a:t>
            </a:r>
            <a:r>
              <a:rPr lang="de-DE" sz="2000" dirty="0"/>
              <a:t>: 1088 PMT </a:t>
            </a:r>
            <a:r>
              <a:rPr lang="de-DE" sz="2000" dirty="0" err="1"/>
              <a:t>pixels</a:t>
            </a:r>
            <a:r>
              <a:rPr lang="de-DE" sz="2000" dirty="0"/>
              <a:t> </a:t>
            </a:r>
            <a:r>
              <a:rPr lang="de-DE" sz="2000" dirty="0" err="1"/>
              <a:t>of</a:t>
            </a:r>
            <a:r>
              <a:rPr lang="de-DE" sz="2000" dirty="0"/>
              <a:t> 0.125° </a:t>
            </a:r>
            <a:r>
              <a:rPr lang="de-DE" sz="2000" dirty="0" err="1"/>
              <a:t>size</a:t>
            </a:r>
            <a:endParaRPr lang="de-DE" sz="2000" dirty="0"/>
          </a:p>
          <a:p>
            <a:r>
              <a:rPr lang="de-DE" sz="2000" dirty="0" err="1"/>
              <a:t>FoV</a:t>
            </a:r>
            <a:r>
              <a:rPr lang="de-DE" sz="2000" dirty="0"/>
              <a:t>: 4.0° x 4.3°</a:t>
            </a:r>
          </a:p>
          <a:p>
            <a:r>
              <a:rPr lang="de-DE" sz="2000" dirty="0"/>
              <a:t>Threshold: 20 </a:t>
            </a:r>
            <a:r>
              <a:rPr lang="de-DE" sz="2000" dirty="0" err="1"/>
              <a:t>GeV</a:t>
            </a:r>
            <a:endParaRPr lang="de-DE" sz="2000" dirty="0"/>
          </a:p>
          <a:p>
            <a:endParaRPr lang="de-DE" sz="2000" dirty="0"/>
          </a:p>
        </p:txBody>
      </p:sp>
    </p:spTree>
    <p:extLst>
      <p:ext uri="{BB962C8B-B14F-4D97-AF65-F5344CB8AC3E}">
        <p14:creationId xmlns:p14="http://schemas.microsoft.com/office/powerpoint/2010/main" val="74611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F9430-B5C3-4475-8D30-2F4F4F437F92}"/>
              </a:ext>
            </a:extLst>
          </p:cNvPr>
          <p:cNvSpPr>
            <a:spLocks noGrp="1"/>
          </p:cNvSpPr>
          <p:nvPr>
            <p:ph type="title"/>
          </p:nvPr>
        </p:nvSpPr>
        <p:spPr>
          <a:xfrm>
            <a:off x="838200" y="15809"/>
            <a:ext cx="10515600" cy="1325563"/>
          </a:xfrm>
        </p:spPr>
        <p:txBody>
          <a:bodyPr>
            <a:normAutofit/>
          </a:bodyPr>
          <a:lstStyle/>
          <a:p>
            <a:pPr algn="ctr"/>
            <a:r>
              <a:rPr lang="de-DE" sz="3600" dirty="0"/>
              <a:t>CTA IACT designs, some more successful than the others</a:t>
            </a:r>
            <a:br>
              <a:rPr lang="de-DE" sz="3600" dirty="0"/>
            </a:br>
            <a:r>
              <a:rPr lang="de-DE" sz="3600" dirty="0"/>
              <a:t>(majority did not survive)</a:t>
            </a:r>
            <a:endParaRPr lang="en-US" sz="3600" dirty="0"/>
          </a:p>
        </p:txBody>
      </p:sp>
      <p:pic>
        <p:nvPicPr>
          <p:cNvPr id="4" name="Picture 3">
            <a:extLst>
              <a:ext uri="{FF2B5EF4-FFF2-40B4-BE49-F238E27FC236}">
                <a16:creationId xmlns:a16="http://schemas.microsoft.com/office/drawing/2014/main" id="{03DD5F78-685F-4216-AEC7-3D667804BD8E}"/>
              </a:ext>
            </a:extLst>
          </p:cNvPr>
          <p:cNvPicPr>
            <a:picLocks noChangeAspect="1"/>
          </p:cNvPicPr>
          <p:nvPr/>
        </p:nvPicPr>
        <p:blipFill>
          <a:blip r:embed="rId2"/>
          <a:stretch>
            <a:fillRect/>
          </a:stretch>
        </p:blipFill>
        <p:spPr>
          <a:xfrm>
            <a:off x="2788635" y="1461351"/>
            <a:ext cx="6731285" cy="5076039"/>
          </a:xfrm>
          <a:prstGeom prst="rect">
            <a:avLst/>
          </a:prstGeom>
        </p:spPr>
      </p:pic>
      <p:sp>
        <p:nvSpPr>
          <p:cNvPr id="6" name="Slide Number Placeholder 5">
            <a:extLst>
              <a:ext uri="{FF2B5EF4-FFF2-40B4-BE49-F238E27FC236}">
                <a16:creationId xmlns:a16="http://schemas.microsoft.com/office/drawing/2014/main" id="{6A25AB2A-DBAE-4B10-B157-51B1D5216232}"/>
              </a:ext>
            </a:extLst>
          </p:cNvPr>
          <p:cNvSpPr>
            <a:spLocks noGrp="1"/>
          </p:cNvSpPr>
          <p:nvPr>
            <p:ph type="sldNum" sz="quarter" idx="12"/>
          </p:nvPr>
        </p:nvSpPr>
        <p:spPr/>
        <p:txBody>
          <a:bodyPr/>
          <a:lstStyle/>
          <a:p>
            <a:fld id="{09F20003-CC1F-48A0-B800-E8BEA5364C66}" type="slidenum">
              <a:rPr lang="en-US" smtClean="0"/>
              <a:t>15</a:t>
            </a:fld>
            <a:endParaRPr lang="en-US"/>
          </a:p>
        </p:txBody>
      </p:sp>
    </p:spTree>
    <p:extLst>
      <p:ext uri="{BB962C8B-B14F-4D97-AF65-F5344CB8AC3E}">
        <p14:creationId xmlns:p14="http://schemas.microsoft.com/office/powerpoint/2010/main" val="29091972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FBA219-034D-413E-8B22-0F15F0239566}"/>
              </a:ext>
            </a:extLst>
          </p:cNvPr>
          <p:cNvSpPr>
            <a:spLocks noGrp="1"/>
          </p:cNvSpPr>
          <p:nvPr>
            <p:ph type="title"/>
          </p:nvPr>
        </p:nvSpPr>
        <p:spPr>
          <a:xfrm>
            <a:off x="838200" y="63043"/>
            <a:ext cx="10515600" cy="1325563"/>
          </a:xfrm>
        </p:spPr>
        <p:txBody>
          <a:bodyPr>
            <a:normAutofit/>
          </a:bodyPr>
          <a:lstStyle/>
          <a:p>
            <a:pPr algn="ctr"/>
            <a:r>
              <a:rPr lang="de-DE" sz="3600" dirty="0"/>
              <a:t>Dual-mirror design ASTRI telescopes from Italy</a:t>
            </a:r>
          </a:p>
        </p:txBody>
      </p:sp>
      <p:sp>
        <p:nvSpPr>
          <p:cNvPr id="3" name="Datumsplatzhalter 2">
            <a:extLst>
              <a:ext uri="{FF2B5EF4-FFF2-40B4-BE49-F238E27FC236}">
                <a16:creationId xmlns:a16="http://schemas.microsoft.com/office/drawing/2014/main" id="{BFEDA49D-B7BA-450F-A12F-DDF01EEF79F7}"/>
              </a:ext>
            </a:extLst>
          </p:cNvPr>
          <p:cNvSpPr>
            <a:spLocks noGrp="1"/>
          </p:cNvSpPr>
          <p:nvPr>
            <p:ph type="dt" sz="half" idx="10"/>
          </p:nvPr>
        </p:nvSpPr>
        <p:spPr/>
        <p:txBody>
          <a:bodyPr/>
          <a:lstStyle/>
          <a:p>
            <a:r>
              <a:rPr lang="en-US" dirty="0"/>
              <a:t>"From 9 to 40"  workshop organized by INAF, </a:t>
            </a:r>
            <a:r>
              <a:rPr lang="en-US" dirty="0" err="1"/>
              <a:t>Sexten</a:t>
            </a:r>
            <a:r>
              <a:rPr lang="en-US" dirty="0"/>
              <a:t>, Italy</a:t>
            </a:r>
          </a:p>
        </p:txBody>
      </p:sp>
      <p:sp>
        <p:nvSpPr>
          <p:cNvPr id="4" name="Fußzeilenplatzhalter 3">
            <a:extLst>
              <a:ext uri="{FF2B5EF4-FFF2-40B4-BE49-F238E27FC236}">
                <a16:creationId xmlns:a16="http://schemas.microsoft.com/office/drawing/2014/main" id="{0BDD434E-54AE-4C4C-BC6E-0F247D51C945}"/>
              </a:ext>
            </a:extLst>
          </p:cNvPr>
          <p:cNvSpPr>
            <a:spLocks noGrp="1"/>
          </p:cNvSpPr>
          <p:nvPr>
            <p:ph type="ftr" sz="quarter" idx="11"/>
          </p:nvPr>
        </p:nvSpPr>
        <p:spPr/>
        <p:txBody>
          <a:bodyPr/>
          <a:lstStyle/>
          <a:p>
            <a:r>
              <a:rPr lang="en-US" dirty="0"/>
              <a:t>Razmik Mirzoyan: Some Interesting Aspects of IACT Design</a:t>
            </a:r>
          </a:p>
        </p:txBody>
      </p:sp>
      <p:sp>
        <p:nvSpPr>
          <p:cNvPr id="5" name="Foliennummernplatzhalter 4">
            <a:extLst>
              <a:ext uri="{FF2B5EF4-FFF2-40B4-BE49-F238E27FC236}">
                <a16:creationId xmlns:a16="http://schemas.microsoft.com/office/drawing/2014/main" id="{81786698-9D9C-403C-9E33-0932B7F34C6F}"/>
              </a:ext>
            </a:extLst>
          </p:cNvPr>
          <p:cNvSpPr>
            <a:spLocks noGrp="1"/>
          </p:cNvSpPr>
          <p:nvPr>
            <p:ph type="sldNum" sz="quarter" idx="12"/>
          </p:nvPr>
        </p:nvSpPr>
        <p:spPr/>
        <p:txBody>
          <a:bodyPr/>
          <a:lstStyle/>
          <a:p>
            <a:fld id="{09F20003-CC1F-48A0-B800-E8BEA5364C66}" type="slidenum">
              <a:rPr lang="en-US" smtClean="0"/>
              <a:t>16</a:t>
            </a:fld>
            <a:endParaRPr lang="en-US"/>
          </a:p>
        </p:txBody>
      </p:sp>
      <p:pic>
        <p:nvPicPr>
          <p:cNvPr id="7" name="Grafik 6">
            <a:extLst>
              <a:ext uri="{FF2B5EF4-FFF2-40B4-BE49-F238E27FC236}">
                <a16:creationId xmlns:a16="http://schemas.microsoft.com/office/drawing/2014/main" id="{235CBB2A-BE76-43DF-9BC7-F628421996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4607" y="1720568"/>
            <a:ext cx="2941068" cy="1926399"/>
          </a:xfrm>
          <a:prstGeom prst="rect">
            <a:avLst/>
          </a:prstGeom>
        </p:spPr>
      </p:pic>
      <p:sp>
        <p:nvSpPr>
          <p:cNvPr id="8" name="Textfeld 7">
            <a:extLst>
              <a:ext uri="{FF2B5EF4-FFF2-40B4-BE49-F238E27FC236}">
                <a16:creationId xmlns:a16="http://schemas.microsoft.com/office/drawing/2014/main" id="{3BC353A7-B5E7-4D74-A9B8-9092EE463988}"/>
              </a:ext>
            </a:extLst>
          </p:cNvPr>
          <p:cNvSpPr txBox="1"/>
          <p:nvPr/>
        </p:nvSpPr>
        <p:spPr>
          <a:xfrm>
            <a:off x="1046389" y="1177486"/>
            <a:ext cx="10830178" cy="400110"/>
          </a:xfrm>
          <a:prstGeom prst="rect">
            <a:avLst/>
          </a:prstGeom>
          <a:noFill/>
        </p:spPr>
        <p:txBody>
          <a:bodyPr wrap="square" rtlCol="0">
            <a:spAutoFit/>
          </a:bodyPr>
          <a:lstStyle/>
          <a:p>
            <a:r>
              <a:rPr lang="de-DE" sz="2000" dirty="0"/>
              <a:t>Now 9 (+1) telescope array is under completion at Isania observatory on the Canary island Tenerife</a:t>
            </a:r>
          </a:p>
        </p:txBody>
      </p:sp>
      <p:pic>
        <p:nvPicPr>
          <p:cNvPr id="9" name="Picture 8">
            <a:extLst>
              <a:ext uri="{FF2B5EF4-FFF2-40B4-BE49-F238E27FC236}">
                <a16:creationId xmlns:a16="http://schemas.microsoft.com/office/drawing/2014/main" id="{4CA039F8-35A2-4644-A561-7A93A10144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001419" y="2291479"/>
            <a:ext cx="4528419" cy="3396314"/>
          </a:xfrm>
          <a:prstGeom prst="rect">
            <a:avLst/>
          </a:prstGeom>
        </p:spPr>
      </p:pic>
      <p:pic>
        <p:nvPicPr>
          <p:cNvPr id="11" name="Picture 10">
            <a:extLst>
              <a:ext uri="{FF2B5EF4-FFF2-40B4-BE49-F238E27FC236}">
                <a16:creationId xmlns:a16="http://schemas.microsoft.com/office/drawing/2014/main" id="{BD72C527-077B-44F4-8AFF-66ADD1253E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7810540" y="2286621"/>
            <a:ext cx="4528420" cy="3396315"/>
          </a:xfrm>
          <a:prstGeom prst="rect">
            <a:avLst/>
          </a:prstGeom>
        </p:spPr>
      </p:pic>
      <p:pic>
        <p:nvPicPr>
          <p:cNvPr id="12" name="Picture 11">
            <a:extLst>
              <a:ext uri="{FF2B5EF4-FFF2-40B4-BE49-F238E27FC236}">
                <a16:creationId xmlns:a16="http://schemas.microsoft.com/office/drawing/2014/main" id="{B8C75101-DC3F-4D9B-8410-7BA21F9F3C77}"/>
              </a:ext>
            </a:extLst>
          </p:cNvPr>
          <p:cNvPicPr>
            <a:picLocks noChangeAspect="1"/>
          </p:cNvPicPr>
          <p:nvPr/>
        </p:nvPicPr>
        <p:blipFill>
          <a:blip r:embed="rId5"/>
          <a:stretch>
            <a:fillRect/>
          </a:stretch>
        </p:blipFill>
        <p:spPr>
          <a:xfrm>
            <a:off x="2344039" y="3869660"/>
            <a:ext cx="1802662" cy="2403549"/>
          </a:xfrm>
          <a:prstGeom prst="rect">
            <a:avLst/>
          </a:prstGeom>
        </p:spPr>
      </p:pic>
    </p:spTree>
    <p:extLst>
      <p:ext uri="{BB962C8B-B14F-4D97-AF65-F5344CB8AC3E}">
        <p14:creationId xmlns:p14="http://schemas.microsoft.com/office/powerpoint/2010/main" val="33823306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59AA5-8C23-415F-A6B4-96BABC36F966}"/>
              </a:ext>
            </a:extLst>
          </p:cNvPr>
          <p:cNvSpPr>
            <a:spLocks noGrp="1"/>
          </p:cNvSpPr>
          <p:nvPr>
            <p:ph type="title"/>
          </p:nvPr>
        </p:nvSpPr>
        <p:spPr>
          <a:xfrm>
            <a:off x="1981200" y="221372"/>
            <a:ext cx="8229600" cy="1143000"/>
          </a:xfrm>
        </p:spPr>
        <p:txBody>
          <a:bodyPr>
            <a:normAutofit/>
          </a:bodyPr>
          <a:lstStyle/>
          <a:p>
            <a:r>
              <a:rPr lang="de-DE" sz="3200" dirty="0"/>
              <a:t>SST arrays that are going to strongly impact contemporary astrophysics </a:t>
            </a:r>
          </a:p>
        </p:txBody>
      </p:sp>
      <p:pic>
        <p:nvPicPr>
          <p:cNvPr id="8" name="Inhaltsplatzhalter 7">
            <a:extLst>
              <a:ext uri="{FF2B5EF4-FFF2-40B4-BE49-F238E27FC236}">
                <a16:creationId xmlns:a16="http://schemas.microsoft.com/office/drawing/2014/main" id="{309072AE-F59C-4A2B-9376-E8EF0799C4BB}"/>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11142" y="1711984"/>
            <a:ext cx="5548604" cy="3121090"/>
          </a:xfrm>
        </p:spPr>
      </p:pic>
      <p:sp>
        <p:nvSpPr>
          <p:cNvPr id="6" name="Foliennummernplatzhalter 5">
            <a:extLst>
              <a:ext uri="{FF2B5EF4-FFF2-40B4-BE49-F238E27FC236}">
                <a16:creationId xmlns:a16="http://schemas.microsoft.com/office/drawing/2014/main" id="{30F048C3-1960-4664-8092-FD2EF65452F8}"/>
              </a:ext>
            </a:extLst>
          </p:cNvPr>
          <p:cNvSpPr>
            <a:spLocks noGrp="1"/>
          </p:cNvSpPr>
          <p:nvPr>
            <p:ph type="sldNum" sz="quarter" idx="12"/>
          </p:nvPr>
        </p:nvSpPr>
        <p:spPr/>
        <p:txBody>
          <a:bodyPr/>
          <a:lstStyle/>
          <a:p>
            <a:pPr>
              <a:defRPr/>
            </a:pPr>
            <a:fld id="{B6F15528-21DE-4FAA-801E-634DDDAF4B2B}" type="slidenum">
              <a:rPr lang="en-US" sz="900">
                <a:solidFill>
                  <a:prstClr val="black">
                    <a:tint val="75000"/>
                  </a:prstClr>
                </a:solidFill>
                <a:latin typeface="Calibri" panose="020F0502020204030204"/>
              </a:rPr>
              <a:pPr>
                <a:defRPr/>
              </a:pPr>
              <a:t>17</a:t>
            </a:fld>
            <a:endParaRPr lang="en-US" sz="900" dirty="0">
              <a:solidFill>
                <a:prstClr val="black">
                  <a:tint val="75000"/>
                </a:prstClr>
              </a:solidFill>
              <a:latin typeface="Calibri" panose="020F0502020204030204"/>
            </a:endParaRPr>
          </a:p>
        </p:txBody>
      </p:sp>
      <p:pic>
        <p:nvPicPr>
          <p:cNvPr id="10" name="Grafik 9">
            <a:extLst>
              <a:ext uri="{FF2B5EF4-FFF2-40B4-BE49-F238E27FC236}">
                <a16:creationId xmlns:a16="http://schemas.microsoft.com/office/drawing/2014/main" id="{825BB314-8380-44C7-A750-5069256406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4683" y="1679510"/>
            <a:ext cx="4707218" cy="3121091"/>
          </a:xfrm>
          <a:prstGeom prst="rect">
            <a:avLst/>
          </a:prstGeom>
        </p:spPr>
      </p:pic>
      <p:sp>
        <p:nvSpPr>
          <p:cNvPr id="11" name="Textfeld 10">
            <a:extLst>
              <a:ext uri="{FF2B5EF4-FFF2-40B4-BE49-F238E27FC236}">
                <a16:creationId xmlns:a16="http://schemas.microsoft.com/office/drawing/2014/main" id="{844BF2FB-4482-4D54-ADB6-A981D30D1189}"/>
              </a:ext>
            </a:extLst>
          </p:cNvPr>
          <p:cNvSpPr txBox="1"/>
          <p:nvPr/>
        </p:nvSpPr>
        <p:spPr>
          <a:xfrm>
            <a:off x="1074668" y="4908257"/>
            <a:ext cx="4352237" cy="507831"/>
          </a:xfrm>
          <a:prstGeom prst="rect">
            <a:avLst/>
          </a:prstGeom>
          <a:noFill/>
        </p:spPr>
        <p:txBody>
          <a:bodyPr wrap="square" rtlCol="0">
            <a:spAutoFit/>
          </a:bodyPr>
          <a:lstStyle/>
          <a:p>
            <a:pPr>
              <a:defRPr/>
            </a:pPr>
            <a:r>
              <a:rPr lang="de-DE" sz="1350" dirty="0">
                <a:solidFill>
                  <a:prstClr val="black"/>
                </a:solidFill>
                <a:latin typeface="Calibri" panose="020F0502020204030204"/>
              </a:rPr>
              <a:t>LACT: large array of 32 (+4) IACTs of 6m diameter, f/1.33 at LHAASO site, 4400m a.s.l., largest distance ~ 1.3 km </a:t>
            </a:r>
          </a:p>
        </p:txBody>
      </p:sp>
      <p:sp>
        <p:nvSpPr>
          <p:cNvPr id="12" name="Textfeld 11">
            <a:extLst>
              <a:ext uri="{FF2B5EF4-FFF2-40B4-BE49-F238E27FC236}">
                <a16:creationId xmlns:a16="http://schemas.microsoft.com/office/drawing/2014/main" id="{DB795BC4-5410-4F6C-9A31-85C3E250365B}"/>
              </a:ext>
            </a:extLst>
          </p:cNvPr>
          <p:cNvSpPr txBox="1"/>
          <p:nvPr/>
        </p:nvSpPr>
        <p:spPr>
          <a:xfrm>
            <a:off x="6754683" y="4875030"/>
            <a:ext cx="4707218" cy="507831"/>
          </a:xfrm>
          <a:prstGeom prst="rect">
            <a:avLst/>
          </a:prstGeom>
          <a:noFill/>
        </p:spPr>
        <p:txBody>
          <a:bodyPr wrap="square" rtlCol="0">
            <a:spAutoFit/>
          </a:bodyPr>
          <a:lstStyle/>
          <a:p>
            <a:pPr>
              <a:defRPr/>
            </a:pPr>
            <a:r>
              <a:rPr lang="de-DE" sz="1350" dirty="0">
                <a:solidFill>
                  <a:prstClr val="black"/>
                </a:solidFill>
                <a:latin typeface="Calibri" panose="020F0502020204030204"/>
              </a:rPr>
              <a:t>ASTRI mini-array of 9 (+1) telescopes, SCT, double mirror (4.3m &amp; 1.8m) design, on mount Teide on Tenerife on the Canary islands</a:t>
            </a:r>
          </a:p>
        </p:txBody>
      </p:sp>
      <p:sp>
        <p:nvSpPr>
          <p:cNvPr id="3" name="TextBox 2">
            <a:extLst>
              <a:ext uri="{FF2B5EF4-FFF2-40B4-BE49-F238E27FC236}">
                <a16:creationId xmlns:a16="http://schemas.microsoft.com/office/drawing/2014/main" id="{B6825ED5-698A-4E56-A1AC-79882ECA3F1A}"/>
              </a:ext>
            </a:extLst>
          </p:cNvPr>
          <p:cNvSpPr txBox="1"/>
          <p:nvPr/>
        </p:nvSpPr>
        <p:spPr>
          <a:xfrm>
            <a:off x="616689" y="5633514"/>
            <a:ext cx="11047225" cy="400110"/>
          </a:xfrm>
          <a:prstGeom prst="rect">
            <a:avLst/>
          </a:prstGeom>
          <a:noFill/>
          <a:ln>
            <a:solidFill>
              <a:schemeClr val="accent1"/>
            </a:solidFill>
          </a:ln>
        </p:spPr>
        <p:txBody>
          <a:bodyPr wrap="square" rtlCol="0">
            <a:spAutoFit/>
          </a:bodyPr>
          <a:lstStyle/>
          <a:p>
            <a:pPr>
              <a:defRPr/>
            </a:pPr>
            <a:r>
              <a:rPr lang="de-DE" sz="2000" b="1" dirty="0">
                <a:solidFill>
                  <a:prstClr val="black"/>
                </a:solidFill>
                <a:latin typeface="Calibri" panose="020F0502020204030204"/>
              </a:rPr>
              <a:t>Plus the array of 37 (+5) ASTRI-like SSTs under the construction for the CTAO Southern location in Chile</a:t>
            </a:r>
          </a:p>
        </p:txBody>
      </p:sp>
      <p:sp>
        <p:nvSpPr>
          <p:cNvPr id="13" name="Fußzeilenplatzhalter 3">
            <a:extLst>
              <a:ext uri="{FF2B5EF4-FFF2-40B4-BE49-F238E27FC236}">
                <a16:creationId xmlns:a16="http://schemas.microsoft.com/office/drawing/2014/main" id="{1335A6FB-1E13-4FBB-AFCF-2EA28441DB55}"/>
              </a:ext>
            </a:extLst>
          </p:cNvPr>
          <p:cNvSpPr>
            <a:spLocks noGrp="1"/>
          </p:cNvSpPr>
          <p:nvPr>
            <p:ph type="ftr" sz="quarter" idx="11"/>
          </p:nvPr>
        </p:nvSpPr>
        <p:spPr>
          <a:xfrm>
            <a:off x="4038600" y="6356350"/>
            <a:ext cx="4114800" cy="365125"/>
          </a:xfrm>
        </p:spPr>
        <p:txBody>
          <a:bodyPr/>
          <a:lstStyle/>
          <a:p>
            <a:r>
              <a:rPr lang="en-US" dirty="0"/>
              <a:t>Razmik Mirzoyan: Some Interesting Aspects of IACT Design</a:t>
            </a:r>
          </a:p>
        </p:txBody>
      </p:sp>
      <p:sp>
        <p:nvSpPr>
          <p:cNvPr id="14" name="Datumsplatzhalter 2">
            <a:extLst>
              <a:ext uri="{FF2B5EF4-FFF2-40B4-BE49-F238E27FC236}">
                <a16:creationId xmlns:a16="http://schemas.microsoft.com/office/drawing/2014/main" id="{0E1D7AFD-78FB-44AA-B917-10DD7F27AE36}"/>
              </a:ext>
            </a:extLst>
          </p:cNvPr>
          <p:cNvSpPr>
            <a:spLocks noGrp="1"/>
          </p:cNvSpPr>
          <p:nvPr>
            <p:ph type="dt" sz="half" idx="10"/>
          </p:nvPr>
        </p:nvSpPr>
        <p:spPr>
          <a:xfrm>
            <a:off x="838200" y="6356350"/>
            <a:ext cx="2743200" cy="365125"/>
          </a:xfrm>
        </p:spPr>
        <p:txBody>
          <a:bodyPr/>
          <a:lstStyle/>
          <a:p>
            <a:r>
              <a:rPr lang="en-US" dirty="0"/>
              <a:t>"From 9 to 40"  workshop organized by INAF, </a:t>
            </a:r>
            <a:r>
              <a:rPr lang="en-US" dirty="0" err="1"/>
              <a:t>Sexten</a:t>
            </a:r>
            <a:r>
              <a:rPr lang="en-US" dirty="0"/>
              <a:t>, Italy</a:t>
            </a:r>
          </a:p>
        </p:txBody>
      </p:sp>
    </p:spTree>
    <p:extLst>
      <p:ext uri="{BB962C8B-B14F-4D97-AF65-F5344CB8AC3E}">
        <p14:creationId xmlns:p14="http://schemas.microsoft.com/office/powerpoint/2010/main" val="4023850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8" name="Slide Number Placeholder 3">
            <a:extLst>
              <a:ext uri="{FF2B5EF4-FFF2-40B4-BE49-F238E27FC236}">
                <a16:creationId xmlns:a16="http://schemas.microsoft.com/office/drawing/2014/main" id="{04D592A2-DF0B-4FF2-B32D-A41442E8E3C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anose="020B0604020202020204" pitchFamily="34" charset="0"/>
                <a:ea typeface="ＭＳ Ｐゴシック" panose="020B0600070205080204" pitchFamily="34" charset="-128"/>
              </a:defRPr>
            </a:lvl1pPr>
            <a:lvl2pPr marL="742950" indent="-285750">
              <a:defRPr sz="3200">
                <a:solidFill>
                  <a:schemeClr val="tx1"/>
                </a:solidFill>
                <a:latin typeface="Arial" panose="020B0604020202020204" pitchFamily="34" charset="0"/>
                <a:ea typeface="ＭＳ Ｐゴシック" panose="020B0600070205080204" pitchFamily="34" charset="-128"/>
              </a:defRPr>
            </a:lvl2pPr>
            <a:lvl3pPr marL="1143000" indent="-228600">
              <a:defRPr sz="3200">
                <a:solidFill>
                  <a:schemeClr val="tx1"/>
                </a:solidFill>
                <a:latin typeface="Arial" panose="020B0604020202020204" pitchFamily="34" charset="0"/>
                <a:ea typeface="ＭＳ Ｐゴシック" panose="020B0600070205080204" pitchFamily="34" charset="-128"/>
              </a:defRPr>
            </a:lvl3pPr>
            <a:lvl4pPr marL="1600200" indent="-228600">
              <a:defRPr sz="3200">
                <a:solidFill>
                  <a:schemeClr val="tx1"/>
                </a:solidFill>
                <a:latin typeface="Arial" panose="020B0604020202020204" pitchFamily="34" charset="0"/>
                <a:ea typeface="ＭＳ Ｐゴシック" panose="020B0600070205080204" pitchFamily="34" charset="-128"/>
              </a:defRPr>
            </a:lvl4pPr>
            <a:lvl5pPr marL="2057400" indent="-228600">
              <a:defRPr sz="3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3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3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3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3200">
                <a:solidFill>
                  <a:schemeClr val="tx1"/>
                </a:solidFill>
                <a:latin typeface="Arial" panose="020B0604020202020204" pitchFamily="34" charset="0"/>
                <a:ea typeface="ＭＳ Ｐゴシック" panose="020B0600070205080204" pitchFamily="34" charset="-128"/>
              </a:defRPr>
            </a:lvl9pPr>
          </a:lstStyle>
          <a:p>
            <a:fld id="{D06FFA16-46E7-4EEB-8769-33146B9B9C1B}" type="slidenum">
              <a:rPr lang="en-US" altLang="en-US" sz="1400"/>
              <a:pPr/>
              <a:t>18</a:t>
            </a:fld>
            <a:endParaRPr lang="en-US" altLang="en-US" sz="1400"/>
          </a:p>
        </p:txBody>
      </p:sp>
      <p:pic>
        <p:nvPicPr>
          <p:cNvPr id="175109" name="Picture 5">
            <a:extLst>
              <a:ext uri="{FF2B5EF4-FFF2-40B4-BE49-F238E27FC236}">
                <a16:creationId xmlns:a16="http://schemas.microsoft.com/office/drawing/2014/main" id="{BCFC45F0-C4C0-4846-AF26-3B3D60B283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568" t="13640" r="507" b="16606"/>
          <a:stretch/>
        </p:blipFill>
        <p:spPr bwMode="auto">
          <a:xfrm>
            <a:off x="162993" y="136525"/>
            <a:ext cx="11911552" cy="621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7F144EA2-ACA0-42C8-8F94-993D496A8FA4}"/>
              </a:ext>
            </a:extLst>
          </p:cNvPr>
          <p:cNvSpPr txBox="1"/>
          <p:nvPr/>
        </p:nvSpPr>
        <p:spPr>
          <a:xfrm>
            <a:off x="1168401" y="299630"/>
            <a:ext cx="10167678" cy="369332"/>
          </a:xfrm>
          <a:prstGeom prst="rect">
            <a:avLst/>
          </a:prstGeom>
          <a:noFill/>
        </p:spPr>
        <p:txBody>
          <a:bodyPr wrap="square" rtlCol="0">
            <a:spAutoFit/>
          </a:bodyPr>
          <a:lstStyle/>
          <a:p>
            <a:r>
              <a:rPr lang="de-DE" dirty="0">
                <a:solidFill>
                  <a:schemeClr val="bg2"/>
                </a:solidFill>
              </a:rPr>
              <a:t>4 CTAO LSTs in La Palma; will be inaugurated on October 14-15 2026 . On the left one can see the 2 MAGICs</a:t>
            </a:r>
            <a:endParaRPr lang="en-US" dirty="0">
              <a:solidFill>
                <a:schemeClr val="bg2"/>
              </a:solidFill>
            </a:endParaRPr>
          </a:p>
        </p:txBody>
      </p:sp>
      <p:sp>
        <p:nvSpPr>
          <p:cNvPr id="7" name="Datumsplatzhalter 2">
            <a:extLst>
              <a:ext uri="{FF2B5EF4-FFF2-40B4-BE49-F238E27FC236}">
                <a16:creationId xmlns:a16="http://schemas.microsoft.com/office/drawing/2014/main" id="{1309F997-1D27-4649-9C06-D1087B449019}"/>
              </a:ext>
            </a:extLst>
          </p:cNvPr>
          <p:cNvSpPr>
            <a:spLocks noGrp="1"/>
          </p:cNvSpPr>
          <p:nvPr>
            <p:ph type="dt" sz="half" idx="10"/>
          </p:nvPr>
        </p:nvSpPr>
        <p:spPr>
          <a:xfrm>
            <a:off x="838200" y="6356350"/>
            <a:ext cx="2743200" cy="365125"/>
          </a:xfrm>
        </p:spPr>
        <p:txBody>
          <a:bodyPr/>
          <a:lstStyle/>
          <a:p>
            <a:r>
              <a:rPr lang="en-US"/>
              <a:t>"From 9 to 40"  workshop organized by INAF, Sexten, Italy</a:t>
            </a:r>
          </a:p>
        </p:txBody>
      </p:sp>
      <p:sp>
        <p:nvSpPr>
          <p:cNvPr id="8" name="Fußzeilenplatzhalter 3">
            <a:extLst>
              <a:ext uri="{FF2B5EF4-FFF2-40B4-BE49-F238E27FC236}">
                <a16:creationId xmlns:a16="http://schemas.microsoft.com/office/drawing/2014/main" id="{3843CE22-5A40-44D9-A299-B6D81660230B}"/>
              </a:ext>
            </a:extLst>
          </p:cNvPr>
          <p:cNvSpPr>
            <a:spLocks noGrp="1"/>
          </p:cNvSpPr>
          <p:nvPr>
            <p:ph type="ftr" sz="quarter" idx="11"/>
          </p:nvPr>
        </p:nvSpPr>
        <p:spPr>
          <a:xfrm>
            <a:off x="4038600" y="6356350"/>
            <a:ext cx="4114800" cy="365125"/>
          </a:xfrm>
        </p:spPr>
        <p:txBody>
          <a:bodyPr/>
          <a:lstStyle/>
          <a:p>
            <a:r>
              <a:rPr lang="en-US" dirty="0"/>
              <a:t>Razmik Mirzoyan: Some Interesting Aspects of IACT Design</a:t>
            </a:r>
          </a:p>
        </p:txBody>
      </p:sp>
    </p:spTree>
    <p:extLst>
      <p:ext uri="{BB962C8B-B14F-4D97-AF65-F5344CB8AC3E}">
        <p14:creationId xmlns:p14="http://schemas.microsoft.com/office/powerpoint/2010/main" val="485841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002C56-F9A0-43EF-B872-3508537E7565}"/>
              </a:ext>
            </a:extLst>
          </p:cNvPr>
          <p:cNvSpPr>
            <a:spLocks noGrp="1"/>
          </p:cNvSpPr>
          <p:nvPr>
            <p:ph type="title"/>
          </p:nvPr>
        </p:nvSpPr>
        <p:spPr>
          <a:xfrm>
            <a:off x="2209800" y="-27384"/>
            <a:ext cx="7772400" cy="1143000"/>
          </a:xfrm>
        </p:spPr>
        <p:txBody>
          <a:bodyPr/>
          <a:lstStyle/>
          <a:p>
            <a:r>
              <a:rPr lang="de-DE" sz="3600" dirty="0" err="1">
                <a:latin typeface="Calibri" panose="020F0502020204030204" pitchFamily="34" charset="0"/>
                <a:cs typeface="Calibri" panose="020F0502020204030204" pitchFamily="34" charset="0"/>
              </a:rPr>
              <a:t>Near</a:t>
            </a:r>
            <a:r>
              <a:rPr lang="de-DE" sz="3600" dirty="0">
                <a:latin typeface="Calibri" panose="020F0502020204030204" pitchFamily="34" charset="0"/>
                <a:cs typeface="Calibri" panose="020F0502020204030204" pitchFamily="34" charset="0"/>
              </a:rPr>
              <a:t> Future Plans </a:t>
            </a:r>
            <a:r>
              <a:rPr lang="de-DE" sz="3600" dirty="0" err="1">
                <a:latin typeface="Calibri" panose="020F0502020204030204" pitchFamily="34" charset="0"/>
                <a:cs typeface="Calibri" panose="020F0502020204030204" pitchFamily="34" charset="0"/>
              </a:rPr>
              <a:t>of</a:t>
            </a:r>
            <a:r>
              <a:rPr lang="de-DE" sz="3600" dirty="0">
                <a:latin typeface="Calibri" panose="020F0502020204030204" pitchFamily="34" charset="0"/>
                <a:cs typeface="Calibri" panose="020F0502020204030204" pitchFamily="34" charset="0"/>
              </a:rPr>
              <a:t> LHAASO</a:t>
            </a:r>
          </a:p>
        </p:txBody>
      </p:sp>
      <p:pic>
        <p:nvPicPr>
          <p:cNvPr id="5" name="Picture 5">
            <a:extLst>
              <a:ext uri="{FF2B5EF4-FFF2-40B4-BE49-F238E27FC236}">
                <a16:creationId xmlns:a16="http://schemas.microsoft.com/office/drawing/2014/main" id="{75D7270A-3038-4893-B61D-98188A771A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3238" y="1412776"/>
            <a:ext cx="8597258" cy="4851626"/>
          </a:xfrm>
          <a:prstGeom prst="rect">
            <a:avLst/>
          </a:prstGeom>
        </p:spPr>
      </p:pic>
      <p:pic>
        <p:nvPicPr>
          <p:cNvPr id="6" name="Picture 6">
            <a:extLst>
              <a:ext uri="{FF2B5EF4-FFF2-40B4-BE49-F238E27FC236}">
                <a16:creationId xmlns:a16="http://schemas.microsoft.com/office/drawing/2014/main" id="{388D9CA7-86C6-4218-A2C6-8FF27C18D8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07569" y="4841712"/>
            <a:ext cx="2621447" cy="1179576"/>
          </a:xfrm>
          <a:prstGeom prst="rect">
            <a:avLst/>
          </a:prstGeom>
        </p:spPr>
      </p:pic>
      <p:sp>
        <p:nvSpPr>
          <p:cNvPr id="8" name="Foliennummernplatzhalter 7">
            <a:extLst>
              <a:ext uri="{FF2B5EF4-FFF2-40B4-BE49-F238E27FC236}">
                <a16:creationId xmlns:a16="http://schemas.microsoft.com/office/drawing/2014/main" id="{31798F12-DDE6-499E-B97E-231C4F00478C}"/>
              </a:ext>
            </a:extLst>
          </p:cNvPr>
          <p:cNvSpPr>
            <a:spLocks noGrp="1"/>
          </p:cNvSpPr>
          <p:nvPr>
            <p:ph type="sldNum" sz="quarter" idx="12"/>
          </p:nvPr>
        </p:nvSpPr>
        <p:spPr/>
        <p:txBody>
          <a:bodyPr/>
          <a:lstStyle/>
          <a:p>
            <a:fld id="{F7C0745B-AD5A-4B7A-9DAD-08276F67D270}" type="slidenum">
              <a:rPr lang="en-US" altLang="de-DE" smtClean="0"/>
              <a:pPr/>
              <a:t>19</a:t>
            </a:fld>
            <a:endParaRPr lang="en-US" altLang="de-DE"/>
          </a:p>
        </p:txBody>
      </p:sp>
      <p:pic>
        <p:nvPicPr>
          <p:cNvPr id="10" name="Grafik 9">
            <a:extLst>
              <a:ext uri="{FF2B5EF4-FFF2-40B4-BE49-F238E27FC236}">
                <a16:creationId xmlns:a16="http://schemas.microsoft.com/office/drawing/2014/main" id="{4B50E63E-3F97-497A-8941-E52C5546D598}"/>
              </a:ext>
            </a:extLst>
          </p:cNvPr>
          <p:cNvPicPr>
            <a:picLocks noChangeAspect="1"/>
          </p:cNvPicPr>
          <p:nvPr/>
        </p:nvPicPr>
        <p:blipFill>
          <a:blip r:embed="rId4"/>
          <a:stretch>
            <a:fillRect/>
          </a:stretch>
        </p:blipFill>
        <p:spPr>
          <a:xfrm>
            <a:off x="6808290" y="4558008"/>
            <a:ext cx="3752207" cy="1679305"/>
          </a:xfrm>
          <a:prstGeom prst="rect">
            <a:avLst/>
          </a:prstGeom>
        </p:spPr>
      </p:pic>
      <p:sp>
        <p:nvSpPr>
          <p:cNvPr id="11" name="Textfeld 10">
            <a:extLst>
              <a:ext uri="{FF2B5EF4-FFF2-40B4-BE49-F238E27FC236}">
                <a16:creationId xmlns:a16="http://schemas.microsoft.com/office/drawing/2014/main" id="{46351F42-6201-4C9E-9183-15F3675DDDE3}"/>
              </a:ext>
            </a:extLst>
          </p:cNvPr>
          <p:cNvSpPr txBox="1"/>
          <p:nvPr/>
        </p:nvSpPr>
        <p:spPr>
          <a:xfrm>
            <a:off x="7464152" y="4273353"/>
            <a:ext cx="2518048" cy="307777"/>
          </a:xfrm>
          <a:prstGeom prst="rect">
            <a:avLst/>
          </a:prstGeom>
          <a:solidFill>
            <a:schemeClr val="bg1"/>
          </a:solidFill>
        </p:spPr>
        <p:txBody>
          <a:bodyPr wrap="square" rtlCol="0">
            <a:spAutoFit/>
          </a:bodyPr>
          <a:lstStyle/>
          <a:p>
            <a:r>
              <a:rPr lang="de-DE" sz="1400" dirty="0"/>
              <a:t>Array of 32 (+4) IACTs of 6m ø</a:t>
            </a:r>
          </a:p>
        </p:txBody>
      </p:sp>
      <p:sp>
        <p:nvSpPr>
          <p:cNvPr id="14" name="Datumsplatzhalter 2">
            <a:extLst>
              <a:ext uri="{FF2B5EF4-FFF2-40B4-BE49-F238E27FC236}">
                <a16:creationId xmlns:a16="http://schemas.microsoft.com/office/drawing/2014/main" id="{8134D08C-894A-4AD0-9558-CB9FD4185308}"/>
              </a:ext>
            </a:extLst>
          </p:cNvPr>
          <p:cNvSpPr>
            <a:spLocks noGrp="1"/>
          </p:cNvSpPr>
          <p:nvPr>
            <p:ph type="dt" sz="half" idx="10"/>
          </p:nvPr>
        </p:nvSpPr>
        <p:spPr>
          <a:xfrm>
            <a:off x="838200" y="6356350"/>
            <a:ext cx="2743200" cy="365125"/>
          </a:xfrm>
        </p:spPr>
        <p:txBody>
          <a:bodyPr/>
          <a:lstStyle/>
          <a:p>
            <a:r>
              <a:rPr lang="en-US"/>
              <a:t>"From 9 to 40"  workshop organized by INAF, Sexten, Italy</a:t>
            </a:r>
          </a:p>
        </p:txBody>
      </p:sp>
      <p:sp>
        <p:nvSpPr>
          <p:cNvPr id="15" name="Fußzeilenplatzhalter 3">
            <a:extLst>
              <a:ext uri="{FF2B5EF4-FFF2-40B4-BE49-F238E27FC236}">
                <a16:creationId xmlns:a16="http://schemas.microsoft.com/office/drawing/2014/main" id="{3276C954-8C45-47FA-996A-9CF4AC714DFA}"/>
              </a:ext>
            </a:extLst>
          </p:cNvPr>
          <p:cNvSpPr>
            <a:spLocks noGrp="1"/>
          </p:cNvSpPr>
          <p:nvPr>
            <p:ph type="ftr" sz="quarter" idx="11"/>
          </p:nvPr>
        </p:nvSpPr>
        <p:spPr>
          <a:xfrm>
            <a:off x="4038600" y="6356350"/>
            <a:ext cx="4114800" cy="365125"/>
          </a:xfrm>
        </p:spPr>
        <p:txBody>
          <a:bodyPr/>
          <a:lstStyle/>
          <a:p>
            <a:r>
              <a:rPr lang="en-US"/>
              <a:t>Razmik Mirzoyan: Some Interesting Aspects of IACT Design</a:t>
            </a:r>
            <a:endParaRPr lang="en-US" dirty="0"/>
          </a:p>
        </p:txBody>
      </p:sp>
    </p:spTree>
    <p:extLst>
      <p:ext uri="{BB962C8B-B14F-4D97-AF65-F5344CB8AC3E}">
        <p14:creationId xmlns:p14="http://schemas.microsoft.com/office/powerpoint/2010/main" val="3784953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1FBD4F-DA56-4532-9510-107F9A312DF9}"/>
              </a:ext>
            </a:extLst>
          </p:cNvPr>
          <p:cNvSpPr>
            <a:spLocks noGrp="1"/>
          </p:cNvSpPr>
          <p:nvPr>
            <p:ph type="title"/>
          </p:nvPr>
        </p:nvSpPr>
        <p:spPr/>
        <p:txBody>
          <a:bodyPr>
            <a:normAutofit/>
          </a:bodyPr>
          <a:lstStyle/>
          <a:p>
            <a:r>
              <a:rPr lang="de-DE" sz="3600" dirty="0"/>
              <a:t>Galbraith &amp; </a:t>
            </a:r>
            <a:r>
              <a:rPr lang="de-DE" sz="3600" dirty="0" err="1"/>
              <a:t>Jelley‘s</a:t>
            </a:r>
            <a:r>
              <a:rPr lang="de-DE" sz="3600" dirty="0"/>
              <a:t> </a:t>
            </a:r>
            <a:r>
              <a:rPr lang="de-DE" sz="3600" dirty="0" err="1"/>
              <a:t>pioneering</a:t>
            </a:r>
            <a:r>
              <a:rPr lang="de-DE" sz="3600" dirty="0"/>
              <a:t> </a:t>
            </a:r>
            <a:r>
              <a:rPr lang="de-DE" sz="3600" dirty="0" err="1"/>
              <a:t>discovery</a:t>
            </a:r>
            <a:r>
              <a:rPr lang="de-DE" sz="3600" dirty="0"/>
              <a:t> </a:t>
            </a:r>
            <a:r>
              <a:rPr lang="de-DE" sz="3600" dirty="0" err="1"/>
              <a:t>of</a:t>
            </a:r>
            <a:r>
              <a:rPr lang="de-DE" sz="3600" dirty="0"/>
              <a:t> Cherenkov light </a:t>
            </a:r>
            <a:r>
              <a:rPr lang="de-DE" sz="3600" dirty="0" err="1"/>
              <a:t>pulses</a:t>
            </a:r>
            <a:r>
              <a:rPr lang="de-DE" sz="3600" dirty="0"/>
              <a:t> </a:t>
            </a:r>
            <a:r>
              <a:rPr lang="de-DE" sz="3600" dirty="0" err="1"/>
              <a:t>from</a:t>
            </a:r>
            <a:r>
              <a:rPr lang="de-DE" sz="3600" dirty="0"/>
              <a:t> extensive </a:t>
            </a:r>
            <a:r>
              <a:rPr lang="de-DE" sz="3600" dirty="0" err="1"/>
              <a:t>air</a:t>
            </a:r>
            <a:r>
              <a:rPr lang="de-DE" sz="3600" dirty="0"/>
              <a:t> </a:t>
            </a:r>
            <a:r>
              <a:rPr lang="de-DE" sz="3600" dirty="0" err="1"/>
              <a:t>showers</a:t>
            </a:r>
            <a:endParaRPr lang="de-DE" sz="3600" dirty="0"/>
          </a:p>
        </p:txBody>
      </p:sp>
      <p:sp>
        <p:nvSpPr>
          <p:cNvPr id="4" name="Datumsplatzhalter 3">
            <a:extLst>
              <a:ext uri="{FF2B5EF4-FFF2-40B4-BE49-F238E27FC236}">
                <a16:creationId xmlns:a16="http://schemas.microsoft.com/office/drawing/2014/main" id="{5115CD7B-39D5-4254-BD87-EA6775E1F065}"/>
              </a:ext>
            </a:extLst>
          </p:cNvPr>
          <p:cNvSpPr>
            <a:spLocks noGrp="1"/>
          </p:cNvSpPr>
          <p:nvPr>
            <p:ph type="dt" sz="half" idx="10"/>
          </p:nvPr>
        </p:nvSpPr>
        <p:spPr/>
        <p:txBody>
          <a:bodyPr/>
          <a:lstStyle/>
          <a:p>
            <a:r>
              <a:rPr lang="en-US"/>
              <a:t>"From 9 to 40"  workshop organized by INAF, Sexten, Italy</a:t>
            </a:r>
          </a:p>
        </p:txBody>
      </p:sp>
      <p:sp>
        <p:nvSpPr>
          <p:cNvPr id="5" name="Fußzeilenplatzhalter 4">
            <a:extLst>
              <a:ext uri="{FF2B5EF4-FFF2-40B4-BE49-F238E27FC236}">
                <a16:creationId xmlns:a16="http://schemas.microsoft.com/office/drawing/2014/main" id="{0A65785E-62B3-44A3-8372-3CB58BD1ED8E}"/>
              </a:ext>
            </a:extLst>
          </p:cNvPr>
          <p:cNvSpPr>
            <a:spLocks noGrp="1"/>
          </p:cNvSpPr>
          <p:nvPr>
            <p:ph type="ftr" sz="quarter" idx="11"/>
          </p:nvPr>
        </p:nvSpPr>
        <p:spPr/>
        <p:txBody>
          <a:bodyPr/>
          <a:lstStyle/>
          <a:p>
            <a:r>
              <a:rPr lang="en-US"/>
              <a:t>Razmik Mirzoyan: Some Interesting Aspects of IACT Design</a:t>
            </a:r>
          </a:p>
        </p:txBody>
      </p:sp>
      <p:sp>
        <p:nvSpPr>
          <p:cNvPr id="6" name="Foliennummernplatzhalter 5">
            <a:extLst>
              <a:ext uri="{FF2B5EF4-FFF2-40B4-BE49-F238E27FC236}">
                <a16:creationId xmlns:a16="http://schemas.microsoft.com/office/drawing/2014/main" id="{0C8F0AC5-57AD-42B0-A1F6-49470FF42B44}"/>
              </a:ext>
            </a:extLst>
          </p:cNvPr>
          <p:cNvSpPr>
            <a:spLocks noGrp="1"/>
          </p:cNvSpPr>
          <p:nvPr>
            <p:ph type="sldNum" sz="quarter" idx="12"/>
          </p:nvPr>
        </p:nvSpPr>
        <p:spPr/>
        <p:txBody>
          <a:bodyPr/>
          <a:lstStyle/>
          <a:p>
            <a:fld id="{09F20003-CC1F-48A0-B800-E8BEA5364C66}" type="slidenum">
              <a:rPr lang="en-US" smtClean="0"/>
              <a:t>2</a:t>
            </a:fld>
            <a:endParaRPr lang="en-US"/>
          </a:p>
        </p:txBody>
      </p:sp>
      <p:pic>
        <p:nvPicPr>
          <p:cNvPr id="9" name="Picture 4" descr="jelley_act">
            <a:extLst>
              <a:ext uri="{FF2B5EF4-FFF2-40B4-BE49-F238E27FC236}">
                <a16:creationId xmlns:a16="http://schemas.microsoft.com/office/drawing/2014/main" id="{13E057DA-39F1-4FEC-8341-14F3D8360682}"/>
              </a:ext>
            </a:extLst>
          </p:cNvPr>
          <p:cNvPicPr>
            <a:picLocks noChangeAspect="1" noChangeArrowheads="1"/>
          </p:cNvPicPr>
          <p:nvPr/>
        </p:nvPicPr>
        <p:blipFill>
          <a:blip r:embed="rId2" cstate="print"/>
          <a:srcRect/>
          <a:stretch>
            <a:fillRect/>
          </a:stretch>
        </p:blipFill>
        <p:spPr bwMode="auto">
          <a:xfrm>
            <a:off x="611560" y="1700808"/>
            <a:ext cx="4343400" cy="4316412"/>
          </a:xfrm>
          <a:prstGeom prst="rect">
            <a:avLst/>
          </a:prstGeom>
          <a:noFill/>
          <a:ln w="9525">
            <a:noFill/>
            <a:miter lim="800000"/>
            <a:headEnd/>
            <a:tailEnd/>
          </a:ln>
        </p:spPr>
      </p:pic>
      <p:sp>
        <p:nvSpPr>
          <p:cNvPr id="10" name="Textfeld 9">
            <a:extLst>
              <a:ext uri="{FF2B5EF4-FFF2-40B4-BE49-F238E27FC236}">
                <a16:creationId xmlns:a16="http://schemas.microsoft.com/office/drawing/2014/main" id="{7A2D56FA-7C16-4F35-8A72-9D9226DF1302}"/>
              </a:ext>
            </a:extLst>
          </p:cNvPr>
          <p:cNvSpPr txBox="1"/>
          <p:nvPr/>
        </p:nvSpPr>
        <p:spPr>
          <a:xfrm>
            <a:off x="6096000" y="1910443"/>
            <a:ext cx="5257800" cy="3785652"/>
          </a:xfrm>
          <a:prstGeom prst="rect">
            <a:avLst/>
          </a:prstGeom>
          <a:noFill/>
        </p:spPr>
        <p:txBody>
          <a:bodyPr wrap="square" rtlCol="0">
            <a:spAutoFit/>
          </a:bodyPr>
          <a:lstStyle/>
          <a:p>
            <a:pPr marL="342900" indent="-342900">
              <a:buFont typeface="Arial" panose="020B0604020202020204" pitchFamily="34" charset="0"/>
              <a:buChar char="•"/>
            </a:pPr>
            <a:r>
              <a:rPr lang="en-US" sz="2000" dirty="0"/>
              <a:t>This tiny telescope was based on a 25cm diameter parabolic mirror, fixed inside a dustbin and a single 2 inch PMT in its focus. </a:t>
            </a:r>
          </a:p>
          <a:p>
            <a:endParaRPr lang="en-US" sz="2000" dirty="0"/>
          </a:p>
          <a:p>
            <a:pPr marL="342900" indent="-342900">
              <a:buFont typeface="Arial" panose="020B0604020202020204" pitchFamily="34" charset="0"/>
              <a:buChar char="•"/>
            </a:pPr>
            <a:r>
              <a:rPr lang="de-DE" sz="2000" dirty="0" err="1"/>
              <a:t>They</a:t>
            </a:r>
            <a:r>
              <a:rPr lang="de-DE" sz="2000" dirty="0"/>
              <a:t> </a:t>
            </a:r>
            <a:r>
              <a:rPr lang="de-DE" sz="2000" dirty="0" err="1"/>
              <a:t>pointed</a:t>
            </a:r>
            <a:r>
              <a:rPr lang="de-DE" sz="2000" dirty="0"/>
              <a:t> </a:t>
            </a:r>
            <a:r>
              <a:rPr lang="de-DE" sz="2000" dirty="0" err="1"/>
              <a:t>this</a:t>
            </a:r>
            <a:r>
              <a:rPr lang="de-DE" sz="2000" dirty="0"/>
              <a:t> simple </a:t>
            </a:r>
            <a:r>
              <a:rPr lang="de-DE" sz="2000" dirty="0" err="1"/>
              <a:t>telescope</a:t>
            </a:r>
            <a:r>
              <a:rPr lang="de-DE" sz="2000" dirty="0"/>
              <a:t> at </a:t>
            </a:r>
            <a:r>
              <a:rPr lang="de-DE" sz="2000" dirty="0" err="1"/>
              <a:t>the</a:t>
            </a:r>
            <a:r>
              <a:rPr lang="de-DE" sz="2000" dirty="0"/>
              <a:t> </a:t>
            </a:r>
            <a:r>
              <a:rPr lang="de-DE" sz="2000" dirty="0" err="1"/>
              <a:t>night</a:t>
            </a:r>
            <a:r>
              <a:rPr lang="de-DE" sz="2000" dirty="0"/>
              <a:t> </a:t>
            </a:r>
            <a:r>
              <a:rPr lang="de-DE" sz="2000" dirty="0" err="1"/>
              <a:t>sky</a:t>
            </a:r>
            <a:r>
              <a:rPr lang="de-DE" sz="2000" dirty="0"/>
              <a:t> and </a:t>
            </a:r>
            <a:r>
              <a:rPr lang="de-DE" sz="2000" dirty="0" err="1"/>
              <a:t>patiently</a:t>
            </a:r>
            <a:r>
              <a:rPr lang="de-DE" sz="2000" dirty="0"/>
              <a:t> </a:t>
            </a:r>
            <a:r>
              <a:rPr lang="de-DE" sz="2000" dirty="0" err="1"/>
              <a:t>waited</a:t>
            </a:r>
            <a:r>
              <a:rPr lang="de-DE" sz="2000" dirty="0"/>
              <a:t>. Soon </a:t>
            </a:r>
            <a:r>
              <a:rPr lang="de-DE" sz="2000" dirty="0" err="1"/>
              <a:t>they</a:t>
            </a:r>
            <a:r>
              <a:rPr lang="de-DE" sz="2000" dirty="0"/>
              <a:t> </a:t>
            </a:r>
            <a:r>
              <a:rPr lang="de-DE" sz="2000" dirty="0" err="1"/>
              <a:t>observed</a:t>
            </a:r>
            <a:r>
              <a:rPr lang="de-DE" sz="2000" dirty="0"/>
              <a:t> rare </a:t>
            </a:r>
            <a:r>
              <a:rPr lang="de-DE" sz="2000" dirty="0" err="1"/>
              <a:t>pulses</a:t>
            </a:r>
            <a:r>
              <a:rPr lang="de-DE" sz="2000" dirty="0"/>
              <a:t> </a:t>
            </a:r>
            <a:r>
              <a:rPr lang="de-DE" sz="2000" dirty="0" err="1"/>
              <a:t>coming</a:t>
            </a:r>
            <a:r>
              <a:rPr lang="de-DE" sz="2000" dirty="0"/>
              <a:t> </a:t>
            </a:r>
            <a:r>
              <a:rPr lang="de-DE" sz="2000" dirty="0" err="1"/>
              <a:t>from</a:t>
            </a:r>
            <a:r>
              <a:rPr lang="de-DE" sz="2000" dirty="0"/>
              <a:t> </a:t>
            </a:r>
            <a:r>
              <a:rPr lang="de-DE" sz="2000" dirty="0" err="1"/>
              <a:t>the</a:t>
            </a:r>
            <a:r>
              <a:rPr lang="de-DE" sz="2000" dirty="0"/>
              <a:t> </a:t>
            </a:r>
            <a:r>
              <a:rPr lang="de-DE" sz="2000" dirty="0" err="1"/>
              <a:t>sky</a:t>
            </a:r>
            <a:r>
              <a:rPr lang="de-DE" sz="2000" dirty="0"/>
              <a:t>. </a:t>
            </a:r>
          </a:p>
          <a:p>
            <a:endParaRPr lang="de-DE" sz="2000" dirty="0"/>
          </a:p>
          <a:p>
            <a:pPr marL="342900" indent="-342900">
              <a:buFont typeface="Arial" panose="020B0604020202020204" pitchFamily="34" charset="0"/>
              <a:buChar char="•"/>
            </a:pPr>
            <a:r>
              <a:rPr lang="en-US" sz="2000" dirty="0"/>
              <a:t>This discovery, published in 1953, laid the foundation of the atmospheric Cherenkov light detection technique (Galbraith, </a:t>
            </a:r>
            <a:r>
              <a:rPr lang="en-US" sz="2000" dirty="0" err="1"/>
              <a:t>Jelley</a:t>
            </a:r>
            <a:r>
              <a:rPr lang="en-US" sz="2000" dirty="0"/>
              <a:t>, 1953).</a:t>
            </a:r>
            <a:endParaRPr lang="de-DE" sz="2000" dirty="0"/>
          </a:p>
        </p:txBody>
      </p:sp>
    </p:spTree>
    <p:extLst>
      <p:ext uri="{BB962C8B-B14F-4D97-AF65-F5344CB8AC3E}">
        <p14:creationId xmlns:p14="http://schemas.microsoft.com/office/powerpoint/2010/main" val="41802938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38537AA4-6276-4AD7-B327-ED0C121CA290}"/>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4416" t="6" r="5402" b="32157"/>
          <a:stretch/>
        </p:blipFill>
        <p:spPr>
          <a:xfrm>
            <a:off x="236939" y="156214"/>
            <a:ext cx="3924000" cy="2952000"/>
          </a:xfrm>
        </p:spPr>
      </p:pic>
      <p:sp>
        <p:nvSpPr>
          <p:cNvPr id="4" name="Date Placeholder 3">
            <a:extLst>
              <a:ext uri="{FF2B5EF4-FFF2-40B4-BE49-F238E27FC236}">
                <a16:creationId xmlns:a16="http://schemas.microsoft.com/office/drawing/2014/main" id="{DE6F4A57-EDDD-42EE-A29B-4DCA3052FA16}"/>
              </a:ext>
            </a:extLst>
          </p:cNvPr>
          <p:cNvSpPr>
            <a:spLocks noGrp="1"/>
          </p:cNvSpPr>
          <p:nvPr>
            <p:ph type="dt" sz="half" idx="10"/>
          </p:nvPr>
        </p:nvSpPr>
        <p:spPr/>
        <p:txBody>
          <a:bodyPr/>
          <a:lstStyle/>
          <a:p>
            <a:r>
              <a:rPr lang="en-US"/>
              <a:t>"From 9 to 40"  workshop organized by INAF, Sexten, Italy</a:t>
            </a:r>
          </a:p>
        </p:txBody>
      </p:sp>
      <p:sp>
        <p:nvSpPr>
          <p:cNvPr id="5" name="Footer Placeholder 4">
            <a:extLst>
              <a:ext uri="{FF2B5EF4-FFF2-40B4-BE49-F238E27FC236}">
                <a16:creationId xmlns:a16="http://schemas.microsoft.com/office/drawing/2014/main" id="{2127F527-13E4-40BC-99A7-F72689BF2D1F}"/>
              </a:ext>
            </a:extLst>
          </p:cNvPr>
          <p:cNvSpPr>
            <a:spLocks noGrp="1"/>
          </p:cNvSpPr>
          <p:nvPr>
            <p:ph type="ftr" sz="quarter" idx="11"/>
          </p:nvPr>
        </p:nvSpPr>
        <p:spPr/>
        <p:txBody>
          <a:bodyPr/>
          <a:lstStyle/>
          <a:p>
            <a:r>
              <a:rPr lang="en-US"/>
              <a:t>Razmik Mirzoyan: Some Interesting Aspects of IACT Design</a:t>
            </a:r>
          </a:p>
        </p:txBody>
      </p:sp>
      <p:sp>
        <p:nvSpPr>
          <p:cNvPr id="6" name="Slide Number Placeholder 5">
            <a:extLst>
              <a:ext uri="{FF2B5EF4-FFF2-40B4-BE49-F238E27FC236}">
                <a16:creationId xmlns:a16="http://schemas.microsoft.com/office/drawing/2014/main" id="{611AFA1D-ECC3-482F-92C4-C679E67DB181}"/>
              </a:ext>
            </a:extLst>
          </p:cNvPr>
          <p:cNvSpPr>
            <a:spLocks noGrp="1"/>
          </p:cNvSpPr>
          <p:nvPr>
            <p:ph type="sldNum" sz="quarter" idx="12"/>
          </p:nvPr>
        </p:nvSpPr>
        <p:spPr/>
        <p:txBody>
          <a:bodyPr/>
          <a:lstStyle/>
          <a:p>
            <a:fld id="{09F20003-CC1F-48A0-B800-E8BEA5364C66}" type="slidenum">
              <a:rPr lang="en-US" smtClean="0"/>
              <a:t>20</a:t>
            </a:fld>
            <a:endParaRPr lang="en-US"/>
          </a:p>
        </p:txBody>
      </p:sp>
      <p:pic>
        <p:nvPicPr>
          <p:cNvPr id="12" name="Picture 11">
            <a:extLst>
              <a:ext uri="{FF2B5EF4-FFF2-40B4-BE49-F238E27FC236}">
                <a16:creationId xmlns:a16="http://schemas.microsoft.com/office/drawing/2014/main" id="{C65F72F3-20D4-4F37-A83D-5E63CFA8C359}"/>
              </a:ext>
            </a:extLst>
          </p:cNvPr>
          <p:cNvPicPr>
            <a:picLocks noChangeAspect="1"/>
          </p:cNvPicPr>
          <p:nvPr/>
        </p:nvPicPr>
        <p:blipFill rotWithShape="1">
          <a:blip r:embed="rId3">
            <a:extLst>
              <a:ext uri="{28A0092B-C50C-407E-A947-70E740481C1C}">
                <a14:useLocalDpi xmlns:a14="http://schemas.microsoft.com/office/drawing/2010/main" val="0"/>
              </a:ext>
            </a:extLst>
          </a:blip>
          <a:srcRect l="15051" t="2" r="44201" b="10660"/>
          <a:stretch/>
        </p:blipFill>
        <p:spPr>
          <a:xfrm>
            <a:off x="141422" y="3371264"/>
            <a:ext cx="3373563" cy="2884641"/>
          </a:xfrm>
          <a:prstGeom prst="rect">
            <a:avLst/>
          </a:prstGeom>
        </p:spPr>
      </p:pic>
      <p:pic>
        <p:nvPicPr>
          <p:cNvPr id="14" name="Picture 13">
            <a:extLst>
              <a:ext uri="{FF2B5EF4-FFF2-40B4-BE49-F238E27FC236}">
                <a16:creationId xmlns:a16="http://schemas.microsoft.com/office/drawing/2014/main" id="{6D0172CA-7012-4B59-9A5C-3D218AF78A44}"/>
              </a:ext>
            </a:extLst>
          </p:cNvPr>
          <p:cNvPicPr>
            <a:picLocks noChangeAspect="1"/>
          </p:cNvPicPr>
          <p:nvPr/>
        </p:nvPicPr>
        <p:blipFill rotWithShape="1">
          <a:blip r:embed="rId4">
            <a:extLst>
              <a:ext uri="{28A0092B-C50C-407E-A947-70E740481C1C}">
                <a14:useLocalDpi xmlns:a14="http://schemas.microsoft.com/office/drawing/2010/main" val="0"/>
              </a:ext>
            </a:extLst>
          </a:blip>
          <a:srcRect t="13259" b="16664"/>
          <a:stretch/>
        </p:blipFill>
        <p:spPr>
          <a:xfrm>
            <a:off x="3882442" y="3234122"/>
            <a:ext cx="2855570" cy="3096000"/>
          </a:xfrm>
          <a:prstGeom prst="rect">
            <a:avLst/>
          </a:prstGeom>
        </p:spPr>
      </p:pic>
      <p:pic>
        <p:nvPicPr>
          <p:cNvPr id="16" name="Picture 15">
            <a:extLst>
              <a:ext uri="{FF2B5EF4-FFF2-40B4-BE49-F238E27FC236}">
                <a16:creationId xmlns:a16="http://schemas.microsoft.com/office/drawing/2014/main" id="{B78AA4CD-182C-4928-9426-CBAD09B46010}"/>
              </a:ext>
            </a:extLst>
          </p:cNvPr>
          <p:cNvPicPr>
            <a:picLocks noChangeAspect="1"/>
          </p:cNvPicPr>
          <p:nvPr/>
        </p:nvPicPr>
        <p:blipFill rotWithShape="1">
          <a:blip r:embed="rId5">
            <a:extLst>
              <a:ext uri="{28A0092B-C50C-407E-A947-70E740481C1C}">
                <a14:useLocalDpi xmlns:a14="http://schemas.microsoft.com/office/drawing/2010/main" val="0"/>
              </a:ext>
            </a:extLst>
          </a:blip>
          <a:srcRect l="8514" r="26363"/>
          <a:stretch/>
        </p:blipFill>
        <p:spPr>
          <a:xfrm>
            <a:off x="4432241" y="85262"/>
            <a:ext cx="2981857" cy="3071268"/>
          </a:xfrm>
          <a:prstGeom prst="rect">
            <a:avLst/>
          </a:prstGeom>
        </p:spPr>
      </p:pic>
      <p:pic>
        <p:nvPicPr>
          <p:cNvPr id="18" name="Picture 17">
            <a:extLst>
              <a:ext uri="{FF2B5EF4-FFF2-40B4-BE49-F238E27FC236}">
                <a16:creationId xmlns:a16="http://schemas.microsoft.com/office/drawing/2014/main" id="{777E8381-B348-4573-A8E2-CE831B1511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76998" y="3463363"/>
            <a:ext cx="4275978" cy="2802254"/>
          </a:xfrm>
          <a:prstGeom prst="rect">
            <a:avLst/>
          </a:prstGeom>
        </p:spPr>
      </p:pic>
      <p:sp>
        <p:nvSpPr>
          <p:cNvPr id="19" name="TextBox 18">
            <a:extLst>
              <a:ext uri="{FF2B5EF4-FFF2-40B4-BE49-F238E27FC236}">
                <a16:creationId xmlns:a16="http://schemas.microsoft.com/office/drawing/2014/main" id="{CD3AB1AB-5B18-479C-A0B7-F1B984A51AFC}"/>
              </a:ext>
            </a:extLst>
          </p:cNvPr>
          <p:cNvSpPr txBox="1"/>
          <p:nvPr/>
        </p:nvSpPr>
        <p:spPr>
          <a:xfrm>
            <a:off x="7667538" y="387332"/>
            <a:ext cx="4275978" cy="2554545"/>
          </a:xfrm>
          <a:prstGeom prst="rect">
            <a:avLst/>
          </a:prstGeom>
          <a:noFill/>
        </p:spPr>
        <p:txBody>
          <a:bodyPr wrap="square" rtlCol="0">
            <a:spAutoFit/>
          </a:bodyPr>
          <a:lstStyle/>
          <a:p>
            <a:pPr marL="342900" indent="-342900">
              <a:buFont typeface="Arial" panose="020B0604020202020204" pitchFamily="34" charset="0"/>
              <a:buChar char="•"/>
            </a:pPr>
            <a:r>
              <a:rPr lang="de-DE" sz="2000" dirty="0"/>
              <a:t>For an optimal  weight of the telescope and for reduced counterweights it is important to properly choose the position of the elevation axis</a:t>
            </a:r>
          </a:p>
          <a:p>
            <a:pPr marL="342900" indent="-342900">
              <a:buFont typeface="Arial" panose="020B0604020202020204" pitchFamily="34" charset="0"/>
              <a:buChar char="•"/>
            </a:pPr>
            <a:r>
              <a:rPr lang="en-US" sz="2000" dirty="0"/>
              <a:t>The VERITAS, MST, ASTRI, LACT drive designs are compact but require use of large counterweights.</a:t>
            </a:r>
          </a:p>
        </p:txBody>
      </p:sp>
    </p:spTree>
    <p:extLst>
      <p:ext uri="{BB962C8B-B14F-4D97-AF65-F5344CB8AC3E}">
        <p14:creationId xmlns:p14="http://schemas.microsoft.com/office/powerpoint/2010/main" val="15266096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FEFEAC1-4F25-41ED-9908-104BA3498339}"/>
              </a:ext>
            </a:extLst>
          </p:cNvPr>
          <p:cNvPicPr>
            <a:picLocks noChangeAspect="1"/>
          </p:cNvPicPr>
          <p:nvPr/>
        </p:nvPicPr>
        <p:blipFill>
          <a:blip r:embed="rId2"/>
          <a:stretch>
            <a:fillRect/>
          </a:stretch>
        </p:blipFill>
        <p:spPr>
          <a:xfrm>
            <a:off x="278619" y="8389"/>
            <a:ext cx="9722069" cy="6858000"/>
          </a:xfrm>
          <a:prstGeom prst="rect">
            <a:avLst/>
          </a:prstGeom>
        </p:spPr>
      </p:pic>
      <p:sp>
        <p:nvSpPr>
          <p:cNvPr id="6" name="Slide Number Placeholder 5">
            <a:extLst>
              <a:ext uri="{FF2B5EF4-FFF2-40B4-BE49-F238E27FC236}">
                <a16:creationId xmlns:a16="http://schemas.microsoft.com/office/drawing/2014/main" id="{37EFD70D-DCBD-4184-AF5A-F793078C98A9}"/>
              </a:ext>
            </a:extLst>
          </p:cNvPr>
          <p:cNvSpPr>
            <a:spLocks noGrp="1"/>
          </p:cNvSpPr>
          <p:nvPr>
            <p:ph type="sldNum" sz="quarter" idx="12"/>
          </p:nvPr>
        </p:nvSpPr>
        <p:spPr/>
        <p:txBody>
          <a:bodyPr/>
          <a:lstStyle/>
          <a:p>
            <a:fld id="{09F20003-CC1F-48A0-B800-E8BEA5364C66}" type="slidenum">
              <a:rPr lang="en-US" smtClean="0"/>
              <a:t>21</a:t>
            </a:fld>
            <a:endParaRPr lang="en-US"/>
          </a:p>
        </p:txBody>
      </p:sp>
      <p:sp>
        <p:nvSpPr>
          <p:cNvPr id="9" name="TextBox 8">
            <a:extLst>
              <a:ext uri="{FF2B5EF4-FFF2-40B4-BE49-F238E27FC236}">
                <a16:creationId xmlns:a16="http://schemas.microsoft.com/office/drawing/2014/main" id="{6BBD9005-8FDE-4251-AFFD-7D29815AA3AD}"/>
              </a:ext>
            </a:extLst>
          </p:cNvPr>
          <p:cNvSpPr txBox="1"/>
          <p:nvPr/>
        </p:nvSpPr>
        <p:spPr>
          <a:xfrm>
            <a:off x="8665827" y="394283"/>
            <a:ext cx="3171041" cy="5355312"/>
          </a:xfrm>
          <a:prstGeom prst="rect">
            <a:avLst/>
          </a:prstGeom>
          <a:solidFill>
            <a:schemeClr val="bg1"/>
          </a:solidFill>
          <a:ln>
            <a:solidFill>
              <a:schemeClr val="accent1"/>
            </a:solidFill>
          </a:ln>
        </p:spPr>
        <p:txBody>
          <a:bodyPr wrap="square" rtlCol="0">
            <a:spAutoFit/>
          </a:bodyPr>
          <a:lstStyle/>
          <a:p>
            <a:r>
              <a:rPr lang="en-US" dirty="0">
                <a:solidFill>
                  <a:srgbClr val="C00000"/>
                </a:solidFill>
              </a:rPr>
              <a:t>HEGRA</a:t>
            </a:r>
            <a:r>
              <a:rPr lang="en-US" dirty="0">
                <a:solidFill>
                  <a:schemeClr val="accent5">
                    <a:lumMod val="75000"/>
                  </a:schemeClr>
                </a:solidFill>
              </a:rPr>
              <a:t> telescopes had a lightweight design of </a:t>
            </a:r>
            <a:r>
              <a:rPr lang="en-US" dirty="0">
                <a:solidFill>
                  <a:srgbClr val="C00000"/>
                </a:solidFill>
              </a:rPr>
              <a:t>weighing only ~2.2 T</a:t>
            </a:r>
          </a:p>
          <a:p>
            <a:endParaRPr lang="de-DE" dirty="0">
              <a:solidFill>
                <a:schemeClr val="accent5">
                  <a:lumMod val="75000"/>
                </a:schemeClr>
              </a:solidFill>
            </a:endParaRPr>
          </a:p>
          <a:p>
            <a:r>
              <a:rPr lang="de-DE" dirty="0">
                <a:solidFill>
                  <a:schemeClr val="accent5">
                    <a:lumMod val="75000"/>
                  </a:schemeClr>
                </a:solidFill>
              </a:rPr>
              <a:t>HEGRA CT2-CT6</a:t>
            </a:r>
          </a:p>
          <a:p>
            <a:r>
              <a:rPr lang="de-DE" dirty="0">
                <a:solidFill>
                  <a:schemeClr val="accent5">
                    <a:lumMod val="75000"/>
                  </a:schemeClr>
                </a:solidFill>
              </a:rPr>
              <a:t>counterweight had a negligible weight.</a:t>
            </a:r>
          </a:p>
          <a:p>
            <a:endParaRPr lang="de-DE" dirty="0">
              <a:solidFill>
                <a:schemeClr val="accent5">
                  <a:lumMod val="75000"/>
                </a:schemeClr>
              </a:solidFill>
            </a:endParaRPr>
          </a:p>
          <a:p>
            <a:r>
              <a:rPr lang="de-DE" dirty="0">
                <a:solidFill>
                  <a:schemeClr val="accent5">
                    <a:lumMod val="75000"/>
                  </a:schemeClr>
                </a:solidFill>
              </a:rPr>
              <a:t>This was possible by the proper choice of the horizontal rotation (elevation angle) axis.</a:t>
            </a:r>
          </a:p>
          <a:p>
            <a:endParaRPr lang="de-DE" dirty="0">
              <a:solidFill>
                <a:schemeClr val="accent5">
                  <a:lumMod val="75000"/>
                </a:schemeClr>
              </a:solidFill>
            </a:endParaRPr>
          </a:p>
          <a:p>
            <a:r>
              <a:rPr lang="de-DE" dirty="0">
                <a:solidFill>
                  <a:schemeClr val="accent5">
                    <a:lumMod val="75000"/>
                  </a:schemeClr>
                </a:solidFill>
              </a:rPr>
              <a:t>It allowed to balance the reflector frame with the mirrors on the rear side by the camera and mast system in the front side (reflector played the role of the counterweight)</a:t>
            </a:r>
          </a:p>
          <a:p>
            <a:endParaRPr lang="en-US" dirty="0">
              <a:solidFill>
                <a:schemeClr val="accent5">
                  <a:lumMod val="75000"/>
                </a:schemeClr>
              </a:solidFill>
            </a:endParaRPr>
          </a:p>
        </p:txBody>
      </p:sp>
    </p:spTree>
    <p:extLst>
      <p:ext uri="{BB962C8B-B14F-4D97-AF65-F5344CB8AC3E}">
        <p14:creationId xmlns:p14="http://schemas.microsoft.com/office/powerpoint/2010/main" val="5610739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1A1A43C-62A0-43F8-AFD2-7200B67D88FB}"/>
              </a:ext>
            </a:extLst>
          </p:cNvPr>
          <p:cNvSpPr>
            <a:spLocks noGrp="1"/>
          </p:cNvSpPr>
          <p:nvPr>
            <p:ph type="dt" sz="half" idx="10"/>
          </p:nvPr>
        </p:nvSpPr>
        <p:spPr/>
        <p:txBody>
          <a:bodyPr/>
          <a:lstStyle/>
          <a:p>
            <a:r>
              <a:rPr lang="en-US"/>
              <a:t>"From 9 to 40"  workshop organized by INAF, Sexten, Italy</a:t>
            </a:r>
            <a:endParaRPr lang="en-US" dirty="0"/>
          </a:p>
        </p:txBody>
      </p:sp>
      <p:sp>
        <p:nvSpPr>
          <p:cNvPr id="5" name="Footer Placeholder 4">
            <a:extLst>
              <a:ext uri="{FF2B5EF4-FFF2-40B4-BE49-F238E27FC236}">
                <a16:creationId xmlns:a16="http://schemas.microsoft.com/office/drawing/2014/main" id="{90AECACE-950F-40AF-A2D0-A54628AD8E64}"/>
              </a:ext>
            </a:extLst>
          </p:cNvPr>
          <p:cNvSpPr>
            <a:spLocks noGrp="1"/>
          </p:cNvSpPr>
          <p:nvPr>
            <p:ph type="ftr" sz="quarter" idx="11"/>
          </p:nvPr>
        </p:nvSpPr>
        <p:spPr/>
        <p:txBody>
          <a:bodyPr/>
          <a:lstStyle/>
          <a:p>
            <a:r>
              <a:rPr lang="en-US"/>
              <a:t>Razmik Mirzoyan: Some Interesting Aspects of IACT Design</a:t>
            </a:r>
          </a:p>
        </p:txBody>
      </p:sp>
      <p:sp>
        <p:nvSpPr>
          <p:cNvPr id="6" name="Slide Number Placeholder 5">
            <a:extLst>
              <a:ext uri="{FF2B5EF4-FFF2-40B4-BE49-F238E27FC236}">
                <a16:creationId xmlns:a16="http://schemas.microsoft.com/office/drawing/2014/main" id="{B019A32E-AFA6-4305-AF14-4418FC7FC247}"/>
              </a:ext>
            </a:extLst>
          </p:cNvPr>
          <p:cNvSpPr>
            <a:spLocks noGrp="1"/>
          </p:cNvSpPr>
          <p:nvPr>
            <p:ph type="sldNum" sz="quarter" idx="12"/>
          </p:nvPr>
        </p:nvSpPr>
        <p:spPr/>
        <p:txBody>
          <a:bodyPr/>
          <a:lstStyle/>
          <a:p>
            <a:fld id="{09F20003-CC1F-48A0-B800-E8BEA5364C66}" type="slidenum">
              <a:rPr lang="en-US" smtClean="0"/>
              <a:t>22</a:t>
            </a:fld>
            <a:endParaRPr lang="en-US"/>
          </a:p>
        </p:txBody>
      </p:sp>
      <p:pic>
        <p:nvPicPr>
          <p:cNvPr id="8" name="Picture 7">
            <a:extLst>
              <a:ext uri="{FF2B5EF4-FFF2-40B4-BE49-F238E27FC236}">
                <a16:creationId xmlns:a16="http://schemas.microsoft.com/office/drawing/2014/main" id="{C3DD6215-AC05-4150-8405-7AF571D1E5C3}"/>
              </a:ext>
            </a:extLst>
          </p:cNvPr>
          <p:cNvPicPr>
            <a:picLocks noChangeAspect="1"/>
          </p:cNvPicPr>
          <p:nvPr/>
        </p:nvPicPr>
        <p:blipFill>
          <a:blip r:embed="rId2"/>
          <a:stretch>
            <a:fillRect/>
          </a:stretch>
        </p:blipFill>
        <p:spPr>
          <a:xfrm>
            <a:off x="123726" y="511728"/>
            <a:ext cx="9613112" cy="5459298"/>
          </a:xfrm>
          <a:prstGeom prst="rect">
            <a:avLst/>
          </a:prstGeom>
        </p:spPr>
      </p:pic>
      <p:sp>
        <p:nvSpPr>
          <p:cNvPr id="9" name="TextBox 8">
            <a:extLst>
              <a:ext uri="{FF2B5EF4-FFF2-40B4-BE49-F238E27FC236}">
                <a16:creationId xmlns:a16="http://schemas.microsoft.com/office/drawing/2014/main" id="{035DAD0B-22CC-4417-9AAE-C0868F18A9D4}"/>
              </a:ext>
            </a:extLst>
          </p:cNvPr>
          <p:cNvSpPr txBox="1"/>
          <p:nvPr/>
        </p:nvSpPr>
        <p:spPr>
          <a:xfrm>
            <a:off x="9764796" y="734129"/>
            <a:ext cx="2332140" cy="5016758"/>
          </a:xfrm>
          <a:prstGeom prst="rect">
            <a:avLst/>
          </a:prstGeom>
          <a:noFill/>
          <a:ln>
            <a:solidFill>
              <a:schemeClr val="accent1"/>
            </a:solidFill>
          </a:ln>
        </p:spPr>
        <p:txBody>
          <a:bodyPr wrap="square" rtlCol="0">
            <a:spAutoFit/>
          </a:bodyPr>
          <a:lstStyle/>
          <a:p>
            <a:r>
              <a:rPr lang="de-DE" sz="2000" dirty="0"/>
              <a:t>With increasing diameter of the telescope one can move to a design where the motion in the azmuth plane is provided either by a chain fixed to the rail system and motors with toothed wheels attached to the rotating structure of the telescope or by directly driving the wheels on the rail</a:t>
            </a:r>
            <a:endParaRPr lang="en-US" sz="2000" dirty="0"/>
          </a:p>
        </p:txBody>
      </p:sp>
      <p:sp>
        <p:nvSpPr>
          <p:cNvPr id="10" name="TextBox 9">
            <a:extLst>
              <a:ext uri="{FF2B5EF4-FFF2-40B4-BE49-F238E27FC236}">
                <a16:creationId xmlns:a16="http://schemas.microsoft.com/office/drawing/2014/main" id="{0C054E9E-15DE-48CD-815C-9BECC18E0F8A}"/>
              </a:ext>
            </a:extLst>
          </p:cNvPr>
          <p:cNvSpPr txBox="1"/>
          <p:nvPr/>
        </p:nvSpPr>
        <p:spPr>
          <a:xfrm>
            <a:off x="83815" y="214321"/>
            <a:ext cx="4773336" cy="461665"/>
          </a:xfrm>
          <a:prstGeom prst="rect">
            <a:avLst/>
          </a:prstGeom>
          <a:noFill/>
          <a:ln>
            <a:solidFill>
              <a:schemeClr val="accent1"/>
            </a:solidFill>
          </a:ln>
        </p:spPr>
        <p:txBody>
          <a:bodyPr wrap="square" rtlCol="0">
            <a:spAutoFit/>
          </a:bodyPr>
          <a:lstStyle/>
          <a:p>
            <a:r>
              <a:rPr lang="de-DE" sz="2400" dirty="0"/>
              <a:t>The counterweight of MAGICs is ≤ 2T</a:t>
            </a:r>
            <a:endParaRPr lang="en-US" sz="2400" dirty="0"/>
          </a:p>
        </p:txBody>
      </p:sp>
      <p:pic>
        <p:nvPicPr>
          <p:cNvPr id="2" name="Picture 1">
            <a:extLst>
              <a:ext uri="{FF2B5EF4-FFF2-40B4-BE49-F238E27FC236}">
                <a16:creationId xmlns:a16="http://schemas.microsoft.com/office/drawing/2014/main" id="{3C3A3E23-F462-4D10-8FD1-5666D2CF5EFC}"/>
              </a:ext>
            </a:extLst>
          </p:cNvPr>
          <p:cNvPicPr>
            <a:picLocks noChangeAspect="1"/>
          </p:cNvPicPr>
          <p:nvPr/>
        </p:nvPicPr>
        <p:blipFill rotWithShape="1">
          <a:blip r:embed="rId3"/>
          <a:srcRect t="2797" b="-2797"/>
          <a:stretch/>
        </p:blipFill>
        <p:spPr>
          <a:xfrm>
            <a:off x="4925459" y="144000"/>
            <a:ext cx="4760753" cy="6347670"/>
          </a:xfrm>
          <a:prstGeom prst="rect">
            <a:avLst/>
          </a:prstGeom>
        </p:spPr>
      </p:pic>
    </p:spTree>
    <p:extLst>
      <p:ext uri="{BB962C8B-B14F-4D97-AF65-F5344CB8AC3E}">
        <p14:creationId xmlns:p14="http://schemas.microsoft.com/office/powerpoint/2010/main" val="38185163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el 1">
            <a:extLst>
              <a:ext uri="{FF2B5EF4-FFF2-40B4-BE49-F238E27FC236}">
                <a16:creationId xmlns:a16="http://schemas.microsoft.com/office/drawing/2014/main" id="{57E94ED4-775C-4C59-9DC7-F9B447C71D37}"/>
              </a:ext>
            </a:extLst>
          </p:cNvPr>
          <p:cNvSpPr>
            <a:spLocks noGrp="1"/>
          </p:cNvSpPr>
          <p:nvPr>
            <p:ph type="title"/>
          </p:nvPr>
        </p:nvSpPr>
        <p:spPr>
          <a:xfrm>
            <a:off x="906011" y="197768"/>
            <a:ext cx="10368793" cy="1143000"/>
          </a:xfrm>
        </p:spPr>
        <p:txBody>
          <a:bodyPr>
            <a:normAutofit fontScale="90000"/>
          </a:bodyPr>
          <a:lstStyle/>
          <a:p>
            <a:r>
              <a:rPr lang="de-DE" altLang="en-US" sz="2800" dirty="0"/>
              <a:t>Light Emission Microscopy (LEM) is a powerful diagnostic method for SiPM sensors, revealing cell-substructures, defects and diverse hidden details – below I show part of our setup to measure light emission from different SiPM chips</a:t>
            </a:r>
            <a:endParaRPr lang="en-US" altLang="en-US" sz="2800" dirty="0"/>
          </a:p>
        </p:txBody>
      </p:sp>
      <p:pic>
        <p:nvPicPr>
          <p:cNvPr id="68611" name="Inhaltsplatzhalter 4" descr="W1N3_50B_40V_1min_comb_mod.tif">
            <a:extLst>
              <a:ext uri="{FF2B5EF4-FFF2-40B4-BE49-F238E27FC236}">
                <a16:creationId xmlns:a16="http://schemas.microsoft.com/office/drawing/2014/main" id="{EB0B71BC-16AE-4E39-B2FD-D28347AFA88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7076307" y="4305116"/>
            <a:ext cx="2746648" cy="2051242"/>
          </a:xfrm>
        </p:spPr>
      </p:pic>
      <p:pic>
        <p:nvPicPr>
          <p:cNvPr id="68612" name="Picture 2">
            <a:extLst>
              <a:ext uri="{FF2B5EF4-FFF2-40B4-BE49-F238E27FC236}">
                <a16:creationId xmlns:a16="http://schemas.microsoft.com/office/drawing/2014/main" id="{836735D9-DA35-4144-89E5-D7B532026F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7989" y="1514476"/>
            <a:ext cx="4562475" cy="407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3" name="Grafik 7" descr="5bg.jpg">
            <a:extLst>
              <a:ext uri="{FF2B5EF4-FFF2-40B4-BE49-F238E27FC236}">
                <a16:creationId xmlns:a16="http://schemas.microsoft.com/office/drawing/2014/main" id="{9AA0CC9C-FA33-4B96-A522-D9D8C78972DC}"/>
              </a:ext>
            </a:extLst>
          </p:cNvPr>
          <p:cNvPicPr>
            <a:picLocks noChangeAspect="1"/>
          </p:cNvPicPr>
          <p:nvPr/>
        </p:nvPicPr>
        <p:blipFill>
          <a:blip r:embed="rId4">
            <a:extLst>
              <a:ext uri="{28A0092B-C50C-407E-A947-70E740481C1C}">
                <a14:useLocalDpi xmlns:a14="http://schemas.microsoft.com/office/drawing/2010/main" val="0"/>
              </a:ext>
            </a:extLst>
          </a:blip>
          <a:srcRect l="29639" t="12009" r="29892" b="20013"/>
          <a:stretch>
            <a:fillRect/>
          </a:stretch>
        </p:blipFill>
        <p:spPr bwMode="auto">
          <a:xfrm>
            <a:off x="6820250" y="1841014"/>
            <a:ext cx="3181917" cy="2367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5" name="Textfeld 9">
            <a:extLst>
              <a:ext uri="{FF2B5EF4-FFF2-40B4-BE49-F238E27FC236}">
                <a16:creationId xmlns:a16="http://schemas.microsoft.com/office/drawing/2014/main" id="{1B5942A4-3215-4847-BC7A-A6CA7135090F}"/>
              </a:ext>
            </a:extLst>
          </p:cNvPr>
          <p:cNvSpPr txBox="1">
            <a:spLocks noChangeArrowheads="1"/>
          </p:cNvSpPr>
          <p:nvPr/>
        </p:nvSpPr>
        <p:spPr bwMode="auto">
          <a:xfrm>
            <a:off x="2898776" y="3357564"/>
            <a:ext cx="80182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DE" altLang="en-US" sz="1600"/>
              <a:t>Gated</a:t>
            </a:r>
          </a:p>
          <a:p>
            <a:pPr eaLnBrk="1" hangingPunct="1">
              <a:spcBef>
                <a:spcPct val="0"/>
              </a:spcBef>
              <a:buFontTx/>
              <a:buNone/>
            </a:pPr>
            <a:r>
              <a:rPr lang="de-DE" altLang="en-US" sz="1600"/>
              <a:t>Image</a:t>
            </a:r>
          </a:p>
          <a:p>
            <a:pPr eaLnBrk="1" hangingPunct="1">
              <a:spcBef>
                <a:spcPct val="0"/>
              </a:spcBef>
              <a:buFontTx/>
              <a:buNone/>
            </a:pPr>
            <a:r>
              <a:rPr lang="de-DE" altLang="en-US" sz="1600"/>
              <a:t>Intens.</a:t>
            </a:r>
            <a:endParaRPr lang="en-US" altLang="en-US" sz="1600"/>
          </a:p>
        </p:txBody>
      </p:sp>
      <p:sp>
        <p:nvSpPr>
          <p:cNvPr id="68616" name="Textfeld 10">
            <a:extLst>
              <a:ext uri="{FF2B5EF4-FFF2-40B4-BE49-F238E27FC236}">
                <a16:creationId xmlns:a16="http://schemas.microsoft.com/office/drawing/2014/main" id="{5D64163B-9EEA-479C-B67F-D9E13BE7209B}"/>
              </a:ext>
            </a:extLst>
          </p:cNvPr>
          <p:cNvSpPr txBox="1">
            <a:spLocks noChangeArrowheads="1"/>
          </p:cNvSpPr>
          <p:nvPr/>
        </p:nvSpPr>
        <p:spPr bwMode="auto">
          <a:xfrm>
            <a:off x="5521326" y="4076700"/>
            <a:ext cx="62709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DE" altLang="en-US" sz="1600">
                <a:solidFill>
                  <a:schemeClr val="bg1"/>
                </a:solidFill>
              </a:rPr>
              <a:t>CCD</a:t>
            </a:r>
            <a:endParaRPr lang="en-US" altLang="en-US" sz="1600">
              <a:solidFill>
                <a:schemeClr val="bg1"/>
              </a:solidFill>
            </a:endParaRPr>
          </a:p>
        </p:txBody>
      </p:sp>
      <p:sp>
        <p:nvSpPr>
          <p:cNvPr id="68617" name="Textfeld 11">
            <a:extLst>
              <a:ext uri="{FF2B5EF4-FFF2-40B4-BE49-F238E27FC236}">
                <a16:creationId xmlns:a16="http://schemas.microsoft.com/office/drawing/2014/main" id="{1DE69E85-0328-4DD6-9C02-A1074982EC9D}"/>
              </a:ext>
            </a:extLst>
          </p:cNvPr>
          <p:cNvSpPr txBox="1">
            <a:spLocks noChangeArrowheads="1"/>
          </p:cNvSpPr>
          <p:nvPr/>
        </p:nvSpPr>
        <p:spPr bwMode="auto">
          <a:xfrm>
            <a:off x="3927476" y="4787900"/>
            <a:ext cx="125386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DE" altLang="en-US" sz="1600">
                <a:solidFill>
                  <a:schemeClr val="bg1"/>
                </a:solidFill>
              </a:rPr>
              <a:t>Relay lense</a:t>
            </a:r>
            <a:endParaRPr lang="en-US" altLang="en-US" sz="1600">
              <a:solidFill>
                <a:schemeClr val="bg1"/>
              </a:solidFill>
            </a:endParaRPr>
          </a:p>
        </p:txBody>
      </p:sp>
      <p:cxnSp>
        <p:nvCxnSpPr>
          <p:cNvPr id="14" name="Gerade Verbindung mit Pfeil 13">
            <a:extLst>
              <a:ext uri="{FF2B5EF4-FFF2-40B4-BE49-F238E27FC236}">
                <a16:creationId xmlns:a16="http://schemas.microsoft.com/office/drawing/2014/main" id="{A3D693B3-9F48-4987-AA7C-9CBBA0A86F55}"/>
              </a:ext>
            </a:extLst>
          </p:cNvPr>
          <p:cNvCxnSpPr/>
          <p:nvPr/>
        </p:nvCxnSpPr>
        <p:spPr>
          <a:xfrm flipV="1">
            <a:off x="4440238" y="4508501"/>
            <a:ext cx="0" cy="360363"/>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68620" name="Slide Number Placeholder 3">
            <a:extLst>
              <a:ext uri="{FF2B5EF4-FFF2-40B4-BE49-F238E27FC236}">
                <a16:creationId xmlns:a16="http://schemas.microsoft.com/office/drawing/2014/main" id="{FF1391FB-D538-4A2E-9B49-9D25AC32132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21D1B069-AFCC-4A69-8F03-C51D4CA8EE9C}" type="slidenum">
              <a:rPr lang="de-DE" altLang="en-US" sz="1400"/>
              <a:pPr eaLnBrk="1" hangingPunct="1">
                <a:spcBef>
                  <a:spcPct val="0"/>
                </a:spcBef>
                <a:buFontTx/>
                <a:buNone/>
              </a:pPr>
              <a:t>23</a:t>
            </a:fld>
            <a:endParaRPr lang="de-DE" altLang="en-US" sz="1400"/>
          </a:p>
        </p:txBody>
      </p:sp>
      <p:sp>
        <p:nvSpPr>
          <p:cNvPr id="13" name="Date Placeholder 3">
            <a:extLst>
              <a:ext uri="{FF2B5EF4-FFF2-40B4-BE49-F238E27FC236}">
                <a16:creationId xmlns:a16="http://schemas.microsoft.com/office/drawing/2014/main" id="{4EA5C09F-5FF1-4D63-82F2-D4C06C9B5C96}"/>
              </a:ext>
            </a:extLst>
          </p:cNvPr>
          <p:cNvSpPr>
            <a:spLocks noGrp="1"/>
          </p:cNvSpPr>
          <p:nvPr>
            <p:ph type="dt" sz="quarter" idx="10"/>
          </p:nvPr>
        </p:nvSpPr>
        <p:spPr>
          <a:xfrm>
            <a:off x="1066799" y="6356351"/>
            <a:ext cx="2746648"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US" altLang="en-US" sz="1200">
                <a:latin typeface="+mn-lt"/>
              </a:rPr>
              <a:t>"From 9 to 40"  workshop organized by INAF, Sexten, Italy</a:t>
            </a:r>
            <a:endParaRPr lang="de-DE" altLang="en-US" sz="1200" dirty="0">
              <a:latin typeface="+mn-lt"/>
            </a:endParaRPr>
          </a:p>
        </p:txBody>
      </p:sp>
      <p:sp>
        <p:nvSpPr>
          <p:cNvPr id="2" name="TextBox 1">
            <a:extLst>
              <a:ext uri="{FF2B5EF4-FFF2-40B4-BE49-F238E27FC236}">
                <a16:creationId xmlns:a16="http://schemas.microsoft.com/office/drawing/2014/main" id="{C5D6A3BF-F491-4600-8100-50207CB324F7}"/>
              </a:ext>
            </a:extLst>
          </p:cNvPr>
          <p:cNvSpPr txBox="1"/>
          <p:nvPr/>
        </p:nvSpPr>
        <p:spPr>
          <a:xfrm>
            <a:off x="7004808" y="1449826"/>
            <a:ext cx="3069817" cy="307777"/>
          </a:xfrm>
          <a:prstGeom prst="rect">
            <a:avLst/>
          </a:prstGeom>
          <a:noFill/>
          <a:ln>
            <a:solidFill>
              <a:schemeClr val="accent1"/>
            </a:solidFill>
          </a:ln>
        </p:spPr>
        <p:txBody>
          <a:bodyPr wrap="square" rtlCol="0">
            <a:spAutoFit/>
          </a:bodyPr>
          <a:lstStyle/>
          <a:p>
            <a:r>
              <a:rPr lang="de-DE" sz="1400" dirty="0"/>
              <a:t>Knötig, Hose, Mirzoyan, IEEE TNS 2014</a:t>
            </a:r>
            <a:endParaRPr lang="en-US" sz="1400" dirty="0"/>
          </a:p>
        </p:txBody>
      </p:sp>
      <p:sp>
        <p:nvSpPr>
          <p:cNvPr id="3" name="Footer Placeholder 2">
            <a:extLst>
              <a:ext uri="{FF2B5EF4-FFF2-40B4-BE49-F238E27FC236}">
                <a16:creationId xmlns:a16="http://schemas.microsoft.com/office/drawing/2014/main" id="{1D9B77AF-A502-4EDD-9F4C-4562BCE877F2}"/>
              </a:ext>
            </a:extLst>
          </p:cNvPr>
          <p:cNvSpPr>
            <a:spLocks noGrp="1"/>
          </p:cNvSpPr>
          <p:nvPr>
            <p:ph type="ftr" sz="quarter" idx="11"/>
          </p:nvPr>
        </p:nvSpPr>
        <p:spPr>
          <a:xfrm>
            <a:off x="4332215" y="6356350"/>
            <a:ext cx="4114800" cy="365125"/>
          </a:xfrm>
        </p:spPr>
        <p:txBody>
          <a:bodyPr/>
          <a:lstStyle/>
          <a:p>
            <a:r>
              <a:rPr lang="en-US" dirty="0"/>
              <a:t>Razmik Mirzoyan: Some Interesting Aspects of IACT Design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4">
            <a:extLst>
              <a:ext uri="{FF2B5EF4-FFF2-40B4-BE49-F238E27FC236}">
                <a16:creationId xmlns:a16="http://schemas.microsoft.com/office/drawing/2014/main" id="{E7B5D8BD-D298-44CF-AECD-26609C2211B9}"/>
              </a:ext>
            </a:extLst>
          </p:cNvPr>
          <p:cNvSpPr>
            <a:spLocks noChangeArrowheads="1"/>
          </p:cNvSpPr>
          <p:nvPr/>
        </p:nvSpPr>
        <p:spPr bwMode="auto">
          <a:xfrm>
            <a:off x="101600" y="103414"/>
            <a:ext cx="565912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de-DE" altLang="en-US" dirty="0"/>
              <a:t>SiPM Light emission spectrum</a:t>
            </a:r>
          </a:p>
        </p:txBody>
      </p:sp>
      <p:pic>
        <p:nvPicPr>
          <p:cNvPr id="75779" name="Picture 5">
            <a:extLst>
              <a:ext uri="{FF2B5EF4-FFF2-40B4-BE49-F238E27FC236}">
                <a16:creationId xmlns:a16="http://schemas.microsoft.com/office/drawing/2014/main" id="{2D2C4549-629E-4FEB-BAB5-7BD7CD8C82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 y="1345734"/>
            <a:ext cx="5334000" cy="363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8135" name="Group 7">
            <a:extLst>
              <a:ext uri="{FF2B5EF4-FFF2-40B4-BE49-F238E27FC236}">
                <a16:creationId xmlns:a16="http://schemas.microsoft.com/office/drawing/2014/main" id="{59A587A7-068A-4CB7-BAB4-AC126F7F6333}"/>
              </a:ext>
            </a:extLst>
          </p:cNvPr>
          <p:cNvGraphicFramePr>
            <a:graphicFrameLocks noGrp="1"/>
          </p:cNvGraphicFramePr>
          <p:nvPr>
            <p:extLst>
              <p:ext uri="{D42A27DB-BD31-4B8C-83A1-F6EECF244321}">
                <p14:modId xmlns:p14="http://schemas.microsoft.com/office/powerpoint/2010/main" val="245222982"/>
              </p:ext>
            </p:extLst>
          </p:nvPr>
        </p:nvGraphicFramePr>
        <p:xfrm>
          <a:off x="274320" y="5076825"/>
          <a:ext cx="5486400" cy="1097100"/>
        </p:xfrm>
        <a:graphic>
          <a:graphicData uri="http://schemas.openxmlformats.org/drawingml/2006/table">
            <a:tbl>
              <a:tblPr/>
              <a:tblGrid>
                <a:gridCol w="2057400">
                  <a:extLst>
                    <a:ext uri="{9D8B030D-6E8A-4147-A177-3AD203B41FA5}">
                      <a16:colId xmlns:a16="http://schemas.microsoft.com/office/drawing/2014/main" val="20000"/>
                    </a:ext>
                  </a:extLst>
                </a:gridCol>
                <a:gridCol w="17526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tblGrid>
              <a:tr h="36565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dirty="0">
                          <a:ln>
                            <a:noFill/>
                          </a:ln>
                          <a:solidFill>
                            <a:schemeClr val="tx1"/>
                          </a:solidFill>
                          <a:effectLst/>
                          <a:latin typeface="Bodoni MT" pitchFamily="18" charset="0"/>
                          <a:cs typeface="Arial" charset="0"/>
                        </a:rPr>
                        <a:t>Wavelength range</a:t>
                      </a:r>
                    </a:p>
                  </a:txBody>
                  <a:tcPr marT="45690" marB="45690" horzOverflow="overflow">
                    <a:lnL w="12700" cap="flat" cmpd="sng" algn="ctr">
                      <a:solidFill>
                        <a:srgbClr val="FFFFCC"/>
                      </a:solidFill>
                      <a:prstDash val="solid"/>
                      <a:round/>
                      <a:headEnd type="none" w="med" len="med"/>
                      <a:tailEnd type="none" w="med" len="med"/>
                    </a:lnL>
                    <a:lnR w="12700" cap="flat" cmpd="sng" algn="ctr">
                      <a:solidFill>
                        <a:srgbClr val="FFFFCC"/>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FFFFC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dirty="0">
                          <a:ln>
                            <a:noFill/>
                          </a:ln>
                          <a:solidFill>
                            <a:schemeClr val="tx1"/>
                          </a:solidFill>
                          <a:effectLst/>
                          <a:latin typeface="Bodoni MT" pitchFamily="18" charset="0"/>
                          <a:cs typeface="Arial" charset="0"/>
                        </a:rPr>
                        <a:t>450 – 1600 nm</a:t>
                      </a:r>
                    </a:p>
                  </a:txBody>
                  <a:tcPr marT="45690" marB="45690" horzOverflow="overflow">
                    <a:lnL w="12700" cap="flat" cmpd="sng" algn="ctr">
                      <a:solidFill>
                        <a:srgbClr val="FFFFCC"/>
                      </a:solidFill>
                      <a:prstDash val="solid"/>
                      <a:round/>
                      <a:headEnd type="none" w="med" len="med"/>
                      <a:tailEnd type="none" w="med" len="med"/>
                    </a:lnL>
                    <a:lnR w="12700" cap="flat" cmpd="sng" algn="ctr">
                      <a:solidFill>
                        <a:srgbClr val="FFFFCC"/>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FFFFC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Bodoni MT" pitchFamily="18" charset="0"/>
                          <a:cs typeface="Arial" charset="0"/>
                        </a:rPr>
                        <a:t>&lt; 1117 nm</a:t>
                      </a:r>
                    </a:p>
                  </a:txBody>
                  <a:tcPr marT="45690" marB="45690" horzOverflow="overflow">
                    <a:lnL w="12700" cap="flat" cmpd="sng" algn="ctr">
                      <a:solidFill>
                        <a:srgbClr val="FFFFCC"/>
                      </a:solidFill>
                      <a:prstDash val="solid"/>
                      <a:round/>
                      <a:headEnd type="none" w="med" len="med"/>
                      <a:tailEnd type="none" w="med" len="med"/>
                    </a:lnL>
                    <a:lnR w="12700" cap="flat" cmpd="sng" algn="ctr">
                      <a:solidFill>
                        <a:srgbClr val="FFFFCC"/>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FFFFC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565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dirty="0">
                          <a:ln>
                            <a:noFill/>
                          </a:ln>
                          <a:solidFill>
                            <a:schemeClr val="tx1"/>
                          </a:solidFill>
                          <a:effectLst/>
                          <a:latin typeface="Bodoni MT" pitchFamily="18" charset="0"/>
                          <a:cs typeface="Arial" charset="0"/>
                        </a:rPr>
                        <a:t>This measurement</a:t>
                      </a:r>
                    </a:p>
                  </a:txBody>
                  <a:tcPr marT="45690" marB="45690" horzOverflow="overflow">
                    <a:lnL w="12700" cap="flat" cmpd="sng" algn="ctr">
                      <a:solidFill>
                        <a:srgbClr val="FFFFCC"/>
                      </a:solidFill>
                      <a:prstDash val="solid"/>
                      <a:round/>
                      <a:headEnd type="none" w="med" len="med"/>
                      <a:tailEnd type="none" w="med" len="med"/>
                    </a:lnL>
                    <a:lnR w="12700" cap="flat" cmpd="sng" algn="ctr">
                      <a:solidFill>
                        <a:srgbClr val="FFFFCC"/>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FFFFC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Bodoni MT" pitchFamily="18" charset="0"/>
                          <a:cs typeface="Arial" charset="0"/>
                        </a:rPr>
                        <a:t>3.86 x 10</a:t>
                      </a:r>
                      <a:r>
                        <a:rPr kumimoji="0" lang="de-DE" sz="1800" b="0" i="0" u="none" strike="noStrike" cap="none" normalizeH="0" baseline="30000">
                          <a:ln>
                            <a:noFill/>
                          </a:ln>
                          <a:solidFill>
                            <a:schemeClr val="tx1"/>
                          </a:solidFill>
                          <a:effectLst/>
                          <a:latin typeface="Bodoni MT" pitchFamily="18" charset="0"/>
                          <a:cs typeface="Arial" charset="0"/>
                        </a:rPr>
                        <a:t>-5</a:t>
                      </a:r>
                      <a:r>
                        <a:rPr kumimoji="0" lang="de-DE" sz="1800" b="0" i="0" u="none" strike="noStrike" cap="none" normalizeH="0" baseline="0">
                          <a:ln>
                            <a:noFill/>
                          </a:ln>
                          <a:solidFill>
                            <a:schemeClr val="tx1"/>
                          </a:solidFill>
                          <a:effectLst/>
                          <a:latin typeface="Bodoni MT" pitchFamily="18" charset="0"/>
                          <a:cs typeface="Arial" charset="0"/>
                        </a:rPr>
                        <a:t> ph/e</a:t>
                      </a:r>
                    </a:p>
                  </a:txBody>
                  <a:tcPr marT="45690" marB="45690" horzOverflow="overflow">
                    <a:lnL w="12700" cap="flat" cmpd="sng" algn="ctr">
                      <a:solidFill>
                        <a:srgbClr val="FFFFCC"/>
                      </a:solidFill>
                      <a:prstDash val="solid"/>
                      <a:round/>
                      <a:headEnd type="none" w="med" len="med"/>
                      <a:tailEnd type="none" w="med" len="med"/>
                    </a:lnL>
                    <a:lnR w="12700" cap="flat" cmpd="sng" algn="ctr">
                      <a:solidFill>
                        <a:srgbClr val="FFFFCC"/>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FFFFC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dirty="0">
                          <a:ln>
                            <a:noFill/>
                          </a:ln>
                          <a:solidFill>
                            <a:schemeClr val="tx1"/>
                          </a:solidFill>
                          <a:effectLst/>
                          <a:latin typeface="Bodoni MT" pitchFamily="18" charset="0"/>
                          <a:cs typeface="Arial" charset="0"/>
                        </a:rPr>
                        <a:t>1.69 x 10</a:t>
                      </a:r>
                      <a:r>
                        <a:rPr kumimoji="0" lang="de-DE" sz="1800" b="0" i="0" u="none" strike="noStrike" cap="none" normalizeH="0" baseline="30000" dirty="0">
                          <a:ln>
                            <a:noFill/>
                          </a:ln>
                          <a:solidFill>
                            <a:schemeClr val="tx1"/>
                          </a:solidFill>
                          <a:effectLst/>
                          <a:latin typeface="Bodoni MT" pitchFamily="18" charset="0"/>
                          <a:cs typeface="Arial" charset="0"/>
                        </a:rPr>
                        <a:t>-5</a:t>
                      </a:r>
                      <a:r>
                        <a:rPr kumimoji="0" lang="de-DE" sz="1800" b="0" i="0" u="none" strike="noStrike" cap="none" normalizeH="0" baseline="0" dirty="0">
                          <a:ln>
                            <a:noFill/>
                          </a:ln>
                          <a:solidFill>
                            <a:schemeClr val="tx1"/>
                          </a:solidFill>
                          <a:effectLst/>
                          <a:latin typeface="Bodoni MT" pitchFamily="18" charset="0"/>
                          <a:cs typeface="Arial" charset="0"/>
                        </a:rPr>
                        <a:t> </a:t>
                      </a:r>
                      <a:r>
                        <a:rPr kumimoji="0" lang="de-DE" sz="1800" b="0" i="0" u="none" strike="noStrike" cap="none" normalizeH="0" baseline="0" dirty="0" err="1">
                          <a:ln>
                            <a:noFill/>
                          </a:ln>
                          <a:solidFill>
                            <a:schemeClr val="tx1"/>
                          </a:solidFill>
                          <a:effectLst/>
                          <a:latin typeface="Bodoni MT" pitchFamily="18" charset="0"/>
                          <a:cs typeface="Arial" charset="0"/>
                        </a:rPr>
                        <a:t>ph</a:t>
                      </a:r>
                      <a:r>
                        <a:rPr kumimoji="0" lang="de-DE" sz="1800" b="0" i="0" u="none" strike="noStrike" cap="none" normalizeH="0" baseline="0" dirty="0">
                          <a:ln>
                            <a:noFill/>
                          </a:ln>
                          <a:solidFill>
                            <a:schemeClr val="tx1"/>
                          </a:solidFill>
                          <a:effectLst/>
                          <a:latin typeface="Bodoni MT" pitchFamily="18" charset="0"/>
                          <a:cs typeface="Arial" charset="0"/>
                        </a:rPr>
                        <a:t>/e</a:t>
                      </a:r>
                    </a:p>
                  </a:txBody>
                  <a:tcPr marT="45690" marB="45690" horzOverflow="overflow">
                    <a:lnL w="12700" cap="flat" cmpd="sng" algn="ctr">
                      <a:solidFill>
                        <a:srgbClr val="FFFFCC"/>
                      </a:solidFill>
                      <a:prstDash val="solid"/>
                      <a:round/>
                      <a:headEnd type="none" w="med" len="med"/>
                      <a:tailEnd type="none" w="med" len="med"/>
                    </a:lnL>
                    <a:lnR w="12700" cap="flat" cmpd="sng" algn="ctr">
                      <a:solidFill>
                        <a:srgbClr val="FFFFCC"/>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FFFFC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6565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Bodoni MT" pitchFamily="18" charset="0"/>
                          <a:cs typeface="Arial" charset="0"/>
                        </a:rPr>
                        <a:t>Lacaita, et al., 93</a:t>
                      </a:r>
                    </a:p>
                  </a:txBody>
                  <a:tcPr marT="45690" marB="45690" horzOverflow="overflow">
                    <a:lnL w="12700" cap="flat" cmpd="sng" algn="ctr">
                      <a:solidFill>
                        <a:srgbClr val="FFFFCC"/>
                      </a:solidFill>
                      <a:prstDash val="solid"/>
                      <a:round/>
                      <a:headEnd type="none" w="med" len="med"/>
                      <a:tailEnd type="none" w="med" len="med"/>
                    </a:lnL>
                    <a:lnR w="12700" cap="flat" cmpd="sng" algn="ctr">
                      <a:solidFill>
                        <a:srgbClr val="FFFFCC"/>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FFFFC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a:ln>
                          <a:noFill/>
                        </a:ln>
                        <a:solidFill>
                          <a:schemeClr val="tx1"/>
                        </a:solidFill>
                        <a:effectLst/>
                        <a:latin typeface="Bodoni MT" pitchFamily="18" charset="0"/>
                        <a:cs typeface="Arial" charset="0"/>
                      </a:endParaRPr>
                    </a:p>
                  </a:txBody>
                  <a:tcPr marT="45690" marB="45690" horzOverflow="overflow">
                    <a:lnL w="12700" cap="flat" cmpd="sng" algn="ctr">
                      <a:solidFill>
                        <a:srgbClr val="FFFFCC"/>
                      </a:solidFill>
                      <a:prstDash val="solid"/>
                      <a:round/>
                      <a:headEnd type="none" w="med" len="med"/>
                      <a:tailEnd type="none" w="med" len="med"/>
                    </a:lnL>
                    <a:lnR w="12700" cap="flat" cmpd="sng" algn="ctr">
                      <a:solidFill>
                        <a:srgbClr val="FFFFCC"/>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FFFFC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dirty="0">
                          <a:ln>
                            <a:noFill/>
                          </a:ln>
                          <a:solidFill>
                            <a:schemeClr val="tx1"/>
                          </a:solidFill>
                          <a:effectLst/>
                          <a:latin typeface="Bodoni MT" pitchFamily="18" charset="0"/>
                          <a:cs typeface="Arial" charset="0"/>
                        </a:rPr>
                        <a:t>2.9 x 10</a:t>
                      </a:r>
                      <a:r>
                        <a:rPr kumimoji="0" lang="de-DE" sz="1800" b="0" i="0" u="none" strike="noStrike" cap="none" normalizeH="0" baseline="30000" dirty="0">
                          <a:ln>
                            <a:noFill/>
                          </a:ln>
                          <a:solidFill>
                            <a:schemeClr val="tx1"/>
                          </a:solidFill>
                          <a:effectLst/>
                          <a:latin typeface="Bodoni MT" pitchFamily="18" charset="0"/>
                          <a:cs typeface="Arial" charset="0"/>
                        </a:rPr>
                        <a:t>-5</a:t>
                      </a:r>
                      <a:r>
                        <a:rPr kumimoji="0" lang="de-DE" sz="1800" b="0" i="0" u="none" strike="noStrike" cap="none" normalizeH="0" baseline="0" dirty="0">
                          <a:ln>
                            <a:noFill/>
                          </a:ln>
                          <a:solidFill>
                            <a:schemeClr val="tx1"/>
                          </a:solidFill>
                          <a:effectLst/>
                          <a:latin typeface="Bodoni MT" pitchFamily="18" charset="0"/>
                          <a:cs typeface="Arial" charset="0"/>
                        </a:rPr>
                        <a:t> </a:t>
                      </a:r>
                      <a:r>
                        <a:rPr kumimoji="0" lang="de-DE" sz="1800" b="0" i="0" u="none" strike="noStrike" cap="none" normalizeH="0" baseline="0" dirty="0" err="1">
                          <a:ln>
                            <a:noFill/>
                          </a:ln>
                          <a:solidFill>
                            <a:schemeClr val="tx1"/>
                          </a:solidFill>
                          <a:effectLst/>
                          <a:latin typeface="Bodoni MT" pitchFamily="18" charset="0"/>
                          <a:cs typeface="Arial" charset="0"/>
                        </a:rPr>
                        <a:t>ph</a:t>
                      </a:r>
                      <a:r>
                        <a:rPr kumimoji="0" lang="de-DE" sz="1800" b="0" i="0" u="none" strike="noStrike" cap="none" normalizeH="0" baseline="0" dirty="0">
                          <a:ln>
                            <a:noFill/>
                          </a:ln>
                          <a:solidFill>
                            <a:schemeClr val="tx1"/>
                          </a:solidFill>
                          <a:effectLst/>
                          <a:latin typeface="Bodoni MT" pitchFamily="18" charset="0"/>
                          <a:cs typeface="Arial" charset="0"/>
                        </a:rPr>
                        <a:t>/e</a:t>
                      </a:r>
                    </a:p>
                  </a:txBody>
                  <a:tcPr marT="45690" marB="45690" horzOverflow="overflow">
                    <a:lnL w="12700" cap="flat" cmpd="sng" algn="ctr">
                      <a:solidFill>
                        <a:srgbClr val="FFFFCC"/>
                      </a:solidFill>
                      <a:prstDash val="solid"/>
                      <a:round/>
                      <a:headEnd type="none" w="med" len="med"/>
                      <a:tailEnd type="none" w="med" len="med"/>
                    </a:lnL>
                    <a:lnR w="12700" cap="flat" cmpd="sng" algn="ctr">
                      <a:solidFill>
                        <a:srgbClr val="FFFFCC"/>
                      </a:solidFill>
                      <a:prstDash val="solid"/>
                      <a:round/>
                      <a:headEnd type="none" w="med" len="med"/>
                      <a:tailEnd type="none" w="med" len="med"/>
                    </a:lnR>
                    <a:lnT w="12700" cap="flat" cmpd="sng" algn="ctr">
                      <a:solidFill>
                        <a:srgbClr val="FFFFCC"/>
                      </a:solidFill>
                      <a:prstDash val="solid"/>
                      <a:round/>
                      <a:headEnd type="none" w="med" len="med"/>
                      <a:tailEnd type="none" w="med" len="med"/>
                    </a:lnT>
                    <a:lnB w="12700" cap="flat" cmpd="sng" algn="ctr">
                      <a:solidFill>
                        <a:srgbClr val="FFFFC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75800" name="Textfeld 7">
            <a:extLst>
              <a:ext uri="{FF2B5EF4-FFF2-40B4-BE49-F238E27FC236}">
                <a16:creationId xmlns:a16="http://schemas.microsoft.com/office/drawing/2014/main" id="{985DD725-9602-4953-9A1F-9D3F78877916}"/>
              </a:ext>
            </a:extLst>
          </p:cNvPr>
          <p:cNvSpPr txBox="1">
            <a:spLocks noChangeArrowheads="1"/>
          </p:cNvSpPr>
          <p:nvPr/>
        </p:nvSpPr>
        <p:spPr bwMode="auto">
          <a:xfrm>
            <a:off x="3316028" y="1340754"/>
            <a:ext cx="2301784" cy="27699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DE" altLang="en-US" sz="1200" dirty="0"/>
              <a:t>Mirzoyan, Kosyra, Moser, 2009</a:t>
            </a:r>
            <a:endParaRPr lang="en-US" altLang="en-US" sz="1200" dirty="0"/>
          </a:p>
        </p:txBody>
      </p:sp>
      <p:sp>
        <p:nvSpPr>
          <p:cNvPr id="75802" name="Slide Number Placeholder 2">
            <a:extLst>
              <a:ext uri="{FF2B5EF4-FFF2-40B4-BE49-F238E27FC236}">
                <a16:creationId xmlns:a16="http://schemas.microsoft.com/office/drawing/2014/main" id="{BE6FBD60-2FB1-4126-B80A-9ACD2244E024}"/>
              </a:ext>
            </a:extLst>
          </p:cNvPr>
          <p:cNvSpPr>
            <a:spLocks noGrp="1"/>
          </p:cNvSpPr>
          <p:nvPr>
            <p:ph type="sldNum" sz="quarter" idx="12"/>
          </p:nvPr>
        </p:nvSpPr>
        <p:spPr>
          <a:xfrm>
            <a:off x="8077200" y="6294210"/>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B5D5000E-B646-477C-B2C5-D31380ABE5B6}" type="slidenum">
              <a:rPr lang="de-DE" altLang="en-US" sz="1400"/>
              <a:pPr eaLnBrk="1" hangingPunct="1">
                <a:spcBef>
                  <a:spcPct val="0"/>
                </a:spcBef>
                <a:buFontTx/>
                <a:buNone/>
              </a:pPr>
              <a:t>24</a:t>
            </a:fld>
            <a:endParaRPr lang="de-DE" altLang="en-US" sz="1400" dirty="0"/>
          </a:p>
        </p:txBody>
      </p:sp>
      <p:sp>
        <p:nvSpPr>
          <p:cNvPr id="10" name="Date Placeholder 3">
            <a:extLst>
              <a:ext uri="{FF2B5EF4-FFF2-40B4-BE49-F238E27FC236}">
                <a16:creationId xmlns:a16="http://schemas.microsoft.com/office/drawing/2014/main" id="{A8BEB1C9-DD8E-4CBF-9AA9-3F7F8B735EA3}"/>
              </a:ext>
            </a:extLst>
          </p:cNvPr>
          <p:cNvSpPr>
            <a:spLocks noGrp="1"/>
          </p:cNvSpPr>
          <p:nvPr>
            <p:ph type="dt" sz="quarter" idx="10"/>
          </p:nvPr>
        </p:nvSpPr>
        <p:spPr>
          <a:xfrm>
            <a:off x="1142300" y="6356350"/>
            <a:ext cx="2746648"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US" altLang="en-US" sz="1200">
                <a:latin typeface="+mn-lt"/>
              </a:rPr>
              <a:t>"From 9 to 40"  workshop organized by INAF, Sexten, Italy</a:t>
            </a:r>
            <a:endParaRPr lang="de-DE" altLang="en-US" sz="1200" dirty="0">
              <a:latin typeface="+mn-lt"/>
            </a:endParaRPr>
          </a:p>
        </p:txBody>
      </p:sp>
      <p:graphicFrame>
        <p:nvGraphicFramePr>
          <p:cNvPr id="9" name="Object 4">
            <a:extLst>
              <a:ext uri="{FF2B5EF4-FFF2-40B4-BE49-F238E27FC236}">
                <a16:creationId xmlns:a16="http://schemas.microsoft.com/office/drawing/2014/main" id="{BFB55AED-43B4-4BA3-92F1-60C7648B57DB}"/>
              </a:ext>
            </a:extLst>
          </p:cNvPr>
          <p:cNvGraphicFramePr>
            <a:graphicFrameLocks noChangeAspect="1"/>
          </p:cNvGraphicFramePr>
          <p:nvPr>
            <p:extLst>
              <p:ext uri="{D42A27DB-BD31-4B8C-83A1-F6EECF244321}">
                <p14:modId xmlns:p14="http://schemas.microsoft.com/office/powerpoint/2010/main" val="965523430"/>
              </p:ext>
            </p:extLst>
          </p:nvPr>
        </p:nvGraphicFramePr>
        <p:xfrm>
          <a:off x="5752426" y="1513374"/>
          <a:ext cx="6382521" cy="5140960"/>
        </p:xfrm>
        <a:graphic>
          <a:graphicData uri="http://schemas.openxmlformats.org/presentationml/2006/ole">
            <mc:AlternateContent xmlns:mc="http://schemas.openxmlformats.org/markup-compatibility/2006">
              <mc:Choice xmlns:v="urn:schemas-microsoft-com:vml" Requires="v">
                <p:oleObj spid="_x0000_s2102" r:id="rId4" imgW="3798418" imgH="3056534" progId="Origin50.Graph">
                  <p:embed/>
                </p:oleObj>
              </mc:Choice>
              <mc:Fallback>
                <p:oleObj r:id="rId4" imgW="3798418" imgH="3056534" progId="Origin50.Graph">
                  <p:embed/>
                  <p:pic>
                    <p:nvPicPr>
                      <p:cNvPr id="58372" name="Object 4">
                        <a:extLst>
                          <a:ext uri="{FF2B5EF4-FFF2-40B4-BE49-F238E27FC236}">
                            <a16:creationId xmlns:a16="http://schemas.microsoft.com/office/drawing/2014/main" id="{19ADCEDD-1B23-4DA9-AD84-8E83FD595A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52426" y="1513374"/>
                        <a:ext cx="6382521" cy="5140960"/>
                      </a:xfrm>
                      <a:prstGeom prst="rect">
                        <a:avLst/>
                      </a:prstGeom>
                      <a:noFill/>
                    </p:spPr>
                  </p:pic>
                </p:oleObj>
              </mc:Fallback>
            </mc:AlternateContent>
          </a:graphicData>
        </a:graphic>
      </p:graphicFrame>
      <p:sp>
        <p:nvSpPr>
          <p:cNvPr id="3" name="TextBox 2">
            <a:extLst>
              <a:ext uri="{FF2B5EF4-FFF2-40B4-BE49-F238E27FC236}">
                <a16:creationId xmlns:a16="http://schemas.microsoft.com/office/drawing/2014/main" id="{34B89F0E-7E89-4EE2-B1C8-F08B1B453E7B}"/>
              </a:ext>
            </a:extLst>
          </p:cNvPr>
          <p:cNvSpPr txBox="1"/>
          <p:nvPr/>
        </p:nvSpPr>
        <p:spPr>
          <a:xfrm>
            <a:off x="6383025" y="386080"/>
            <a:ext cx="5626095" cy="1569660"/>
          </a:xfrm>
          <a:prstGeom prst="rect">
            <a:avLst/>
          </a:prstGeom>
          <a:noFill/>
        </p:spPr>
        <p:txBody>
          <a:bodyPr wrap="square" rtlCol="0">
            <a:spAutoFit/>
          </a:bodyPr>
          <a:lstStyle/>
          <a:p>
            <a:r>
              <a:rPr lang="en-GB" altLang="de-DE" sz="3200" dirty="0">
                <a:latin typeface="Arial" panose="020B0604020202020204" pitchFamily="34" charset="0"/>
                <a:cs typeface="Arial" panose="020B0604020202020204" pitchFamily="34" charset="0"/>
              </a:rPr>
              <a:t>Amplitude spectrum from a </a:t>
            </a:r>
            <a:r>
              <a:rPr lang="en-GB" altLang="de-DE" sz="3200" dirty="0" err="1">
                <a:latin typeface="Arial" panose="020B0604020202020204" pitchFamily="34" charset="0"/>
                <a:cs typeface="Arial" panose="020B0604020202020204" pitchFamily="34" charset="0"/>
              </a:rPr>
              <a:t>SiPM</a:t>
            </a:r>
            <a:r>
              <a:rPr lang="en-GB" altLang="de-DE" sz="3200" dirty="0">
                <a:latin typeface="Arial" panose="020B0604020202020204" pitchFamily="34" charset="0"/>
                <a:cs typeface="Arial" panose="020B0604020202020204" pitchFamily="34" charset="0"/>
              </a:rPr>
              <a:t> &amp; </a:t>
            </a:r>
            <a:r>
              <a:rPr lang="en-GB" altLang="de-DE" sz="3200" dirty="0" err="1">
                <a:solidFill>
                  <a:srgbClr val="FF0000"/>
                </a:solidFill>
                <a:latin typeface="Arial" panose="020B0604020202020204" pitchFamily="34" charset="0"/>
                <a:cs typeface="Arial" panose="020B0604020202020204" pitchFamily="34" charset="0"/>
              </a:rPr>
              <a:t>SiPM</a:t>
            </a:r>
            <a:r>
              <a:rPr lang="en-GB" altLang="de-DE" sz="3200" dirty="0">
                <a:solidFill>
                  <a:srgbClr val="FF0000"/>
                </a:solidFill>
                <a:latin typeface="Arial" panose="020B0604020202020204" pitchFamily="34" charset="0"/>
                <a:cs typeface="Arial" panose="020B0604020202020204" pitchFamily="34" charset="0"/>
              </a:rPr>
              <a:t> +</a:t>
            </a:r>
            <a:r>
              <a:rPr lang="en-GB" altLang="de-DE" sz="3200" dirty="0">
                <a:latin typeface="Arial" panose="020B0604020202020204" pitchFamily="34" charset="0"/>
                <a:cs typeface="Arial" panose="020B0604020202020204" pitchFamily="34" charset="0"/>
              </a:rPr>
              <a:t> </a:t>
            </a:r>
            <a:r>
              <a:rPr lang="en-GB" altLang="de-DE" sz="3200" dirty="0">
                <a:solidFill>
                  <a:srgbClr val="FF0000"/>
                </a:solidFill>
                <a:latin typeface="Arial" panose="020B0604020202020204" pitchFamily="34" charset="0"/>
                <a:cs typeface="Arial" panose="020B0604020202020204" pitchFamily="34" charset="0"/>
              </a:rPr>
              <a:t>mirror on </a:t>
            </a:r>
          </a:p>
          <a:p>
            <a:r>
              <a:rPr lang="en-GB" altLang="de-DE" sz="3200" dirty="0">
                <a:solidFill>
                  <a:srgbClr val="FF0000"/>
                </a:solidFill>
                <a:latin typeface="Arial" panose="020B0604020202020204" pitchFamily="34" charset="0"/>
                <a:cs typeface="Arial" panose="020B0604020202020204" pitchFamily="34" charset="0"/>
              </a:rPr>
              <a:t>a short distance</a:t>
            </a:r>
            <a:endParaRPr lang="en-US" sz="3200" dirty="0">
              <a:solidFill>
                <a:srgbClr val="FF0000"/>
              </a:solidFill>
            </a:endParaRPr>
          </a:p>
        </p:txBody>
      </p:sp>
      <p:sp>
        <p:nvSpPr>
          <p:cNvPr id="4" name="Footer Placeholder 3">
            <a:extLst>
              <a:ext uri="{FF2B5EF4-FFF2-40B4-BE49-F238E27FC236}">
                <a16:creationId xmlns:a16="http://schemas.microsoft.com/office/drawing/2014/main" id="{8057A736-0181-4263-9205-60432D54AE10}"/>
              </a:ext>
            </a:extLst>
          </p:cNvPr>
          <p:cNvSpPr>
            <a:spLocks noGrp="1"/>
          </p:cNvSpPr>
          <p:nvPr>
            <p:ph type="ftr" sz="quarter" idx="11"/>
          </p:nvPr>
        </p:nvSpPr>
        <p:spPr/>
        <p:txBody>
          <a:bodyPr/>
          <a:lstStyle/>
          <a:p>
            <a:r>
              <a:rPr lang="en-US"/>
              <a:t>Razmik Mirzoyan: Some Interesting Aspects of IACT Design</a:t>
            </a:r>
          </a:p>
        </p:txBody>
      </p:sp>
    </p:spTree>
    <p:extLst>
      <p:ext uri="{BB962C8B-B14F-4D97-AF65-F5344CB8AC3E}">
        <p14:creationId xmlns:p14="http://schemas.microsoft.com/office/powerpoint/2010/main" val="360940035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577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75779"/>
                                        </p:tgtEl>
                                        <p:attrNameLst>
                                          <p:attrName>style.visibility</p:attrName>
                                        </p:attrNameLst>
                                      </p:cBhvr>
                                      <p:to>
                                        <p:strVal val="visible"/>
                                      </p:to>
                                    </p:set>
                                    <p:animEffect transition="in" filter="fade">
                                      <p:cBhvr>
                                        <p:cTn id="11" dur="1000"/>
                                        <p:tgtEl>
                                          <p:spTgt spid="75779"/>
                                        </p:tgtEl>
                                      </p:cBhvr>
                                    </p:animEffect>
                                    <p:anim calcmode="lin" valueType="num">
                                      <p:cBhvr>
                                        <p:cTn id="12" dur="1000" fill="hold"/>
                                        <p:tgtEl>
                                          <p:spTgt spid="75779"/>
                                        </p:tgtEl>
                                        <p:attrNameLst>
                                          <p:attrName>ppt_x</p:attrName>
                                        </p:attrNameLst>
                                      </p:cBhvr>
                                      <p:tavLst>
                                        <p:tav tm="0">
                                          <p:val>
                                            <p:strVal val="#ppt_x"/>
                                          </p:val>
                                        </p:tav>
                                        <p:tav tm="100000">
                                          <p:val>
                                            <p:strVal val="#ppt_x"/>
                                          </p:val>
                                        </p:tav>
                                      </p:tavLst>
                                    </p:anim>
                                    <p:anim calcmode="lin" valueType="num">
                                      <p:cBhvr>
                                        <p:cTn id="13" dur="1000" fill="hold"/>
                                        <p:tgtEl>
                                          <p:spTgt spid="75779"/>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8135"/>
                                        </p:tgtEl>
                                        <p:attrNameLst>
                                          <p:attrName>style.visibility</p:attrName>
                                        </p:attrNameLst>
                                      </p:cBhvr>
                                      <p:to>
                                        <p:strVal val="visible"/>
                                      </p:to>
                                    </p:set>
                                    <p:animEffect transition="in" filter="fade">
                                      <p:cBhvr>
                                        <p:cTn id="18" dur="500"/>
                                        <p:tgtEl>
                                          <p:spTgt spid="48135"/>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580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8" grpId="0"/>
      <p:bldP spid="75800" grpId="0" animBg="1"/>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0A53D13-6C59-45A3-A79A-B1CE7CD46A11}"/>
              </a:ext>
            </a:extLst>
          </p:cNvPr>
          <p:cNvSpPr>
            <a:spLocks noGrp="1"/>
          </p:cNvSpPr>
          <p:nvPr>
            <p:ph type="dt" sz="half" idx="10"/>
          </p:nvPr>
        </p:nvSpPr>
        <p:spPr/>
        <p:txBody>
          <a:bodyPr/>
          <a:lstStyle/>
          <a:p>
            <a:r>
              <a:rPr lang="en-US"/>
              <a:t>"From 9 to 40"  workshop organized by INAF, Sexten, Italy</a:t>
            </a:r>
          </a:p>
        </p:txBody>
      </p:sp>
      <p:sp>
        <p:nvSpPr>
          <p:cNvPr id="5" name="Footer Placeholder 4">
            <a:extLst>
              <a:ext uri="{FF2B5EF4-FFF2-40B4-BE49-F238E27FC236}">
                <a16:creationId xmlns:a16="http://schemas.microsoft.com/office/drawing/2014/main" id="{6355AE8E-03EE-4D73-9576-0FE337D46860}"/>
              </a:ext>
            </a:extLst>
          </p:cNvPr>
          <p:cNvSpPr>
            <a:spLocks noGrp="1"/>
          </p:cNvSpPr>
          <p:nvPr>
            <p:ph type="ftr" sz="quarter" idx="11"/>
          </p:nvPr>
        </p:nvSpPr>
        <p:spPr/>
        <p:txBody>
          <a:bodyPr/>
          <a:lstStyle/>
          <a:p>
            <a:r>
              <a:rPr lang="en-US"/>
              <a:t>Razmik Mirzoyan: Some Interesting Aspects of IACT Design</a:t>
            </a:r>
            <a:endParaRPr lang="en-US" dirty="0"/>
          </a:p>
        </p:txBody>
      </p:sp>
      <p:sp>
        <p:nvSpPr>
          <p:cNvPr id="6" name="Slide Number Placeholder 5">
            <a:extLst>
              <a:ext uri="{FF2B5EF4-FFF2-40B4-BE49-F238E27FC236}">
                <a16:creationId xmlns:a16="http://schemas.microsoft.com/office/drawing/2014/main" id="{79D0E5A7-5439-44F3-8DB6-968B41FAD1FB}"/>
              </a:ext>
            </a:extLst>
          </p:cNvPr>
          <p:cNvSpPr>
            <a:spLocks noGrp="1"/>
          </p:cNvSpPr>
          <p:nvPr>
            <p:ph type="sldNum" sz="quarter" idx="12"/>
          </p:nvPr>
        </p:nvSpPr>
        <p:spPr/>
        <p:txBody>
          <a:bodyPr/>
          <a:lstStyle/>
          <a:p>
            <a:fld id="{09F20003-CC1F-48A0-B800-E8BEA5364C66}" type="slidenum">
              <a:rPr lang="en-US" smtClean="0"/>
              <a:t>25</a:t>
            </a:fld>
            <a:endParaRPr lang="en-US" dirty="0"/>
          </a:p>
        </p:txBody>
      </p:sp>
      <p:pic>
        <p:nvPicPr>
          <p:cNvPr id="10" name="Picture 9">
            <a:extLst>
              <a:ext uri="{FF2B5EF4-FFF2-40B4-BE49-F238E27FC236}">
                <a16:creationId xmlns:a16="http://schemas.microsoft.com/office/drawing/2014/main" id="{96C2C418-62F7-48D1-A2F6-2BEE86C062E0}"/>
              </a:ext>
            </a:extLst>
          </p:cNvPr>
          <p:cNvPicPr>
            <a:picLocks noChangeAspect="1"/>
          </p:cNvPicPr>
          <p:nvPr/>
        </p:nvPicPr>
        <p:blipFill>
          <a:blip r:embed="rId2"/>
          <a:stretch>
            <a:fillRect/>
          </a:stretch>
        </p:blipFill>
        <p:spPr>
          <a:xfrm>
            <a:off x="57359" y="365125"/>
            <a:ext cx="6962495" cy="5205166"/>
          </a:xfrm>
          <a:prstGeom prst="rect">
            <a:avLst/>
          </a:prstGeom>
          <a:ln>
            <a:solidFill>
              <a:schemeClr val="accent1"/>
            </a:solidFill>
          </a:ln>
        </p:spPr>
      </p:pic>
      <p:sp>
        <p:nvSpPr>
          <p:cNvPr id="3" name="Content Placeholder 2">
            <a:extLst>
              <a:ext uri="{FF2B5EF4-FFF2-40B4-BE49-F238E27FC236}">
                <a16:creationId xmlns:a16="http://schemas.microsoft.com/office/drawing/2014/main" id="{63206012-691F-4224-89E3-BADB69703EF5}"/>
              </a:ext>
            </a:extLst>
          </p:cNvPr>
          <p:cNvSpPr>
            <a:spLocks noGrp="1"/>
          </p:cNvSpPr>
          <p:nvPr>
            <p:ph idx="1"/>
          </p:nvPr>
        </p:nvSpPr>
        <p:spPr>
          <a:xfrm>
            <a:off x="7105475" y="804589"/>
            <a:ext cx="4792910" cy="5626691"/>
          </a:xfrm>
        </p:spPr>
        <p:txBody>
          <a:bodyPr>
            <a:noAutofit/>
          </a:bodyPr>
          <a:lstStyle/>
          <a:p>
            <a:r>
              <a:rPr lang="de-DE" sz="2000" dirty="0"/>
              <a:t>I showed this study at the </a:t>
            </a:r>
            <a:r>
              <a:rPr lang="de-DE" sz="2000" i="1" dirty="0"/>
              <a:t>New Photon Detectors Conference-09</a:t>
            </a:r>
            <a:r>
              <a:rPr lang="de-DE" sz="2000" dirty="0"/>
              <a:t> held in Shinshu University, Matsumoto, Japan, June 2009</a:t>
            </a:r>
          </a:p>
          <a:p>
            <a:r>
              <a:rPr lang="de-DE" sz="2000" dirty="0"/>
              <a:t>The black curve shows the amplitude spectrum of a SiPM with strong suppression of X-talk</a:t>
            </a:r>
          </a:p>
          <a:p>
            <a:r>
              <a:rPr lang="en-US" sz="2000" dirty="0"/>
              <a:t>The red curve shows the spectrum when a small mirror was held a short distance in front of the </a:t>
            </a:r>
            <a:r>
              <a:rPr lang="en-US" sz="2000" dirty="0" err="1"/>
              <a:t>SiPM</a:t>
            </a:r>
            <a:r>
              <a:rPr lang="en-US" sz="2000" dirty="0"/>
              <a:t>: own emitted light is reflected back and triggers avalanches, thereby distorting the amplitude resolution and the spectrum.</a:t>
            </a:r>
          </a:p>
          <a:p>
            <a:r>
              <a:rPr lang="en-US" sz="2000" dirty="0"/>
              <a:t>This can happen when using a </a:t>
            </a:r>
            <a:r>
              <a:rPr lang="en-US" sz="2000" dirty="0" err="1"/>
              <a:t>LoNS</a:t>
            </a:r>
            <a:r>
              <a:rPr lang="en-US" sz="2000" dirty="0"/>
              <a:t> absorption filter in front of a </a:t>
            </a:r>
            <a:r>
              <a:rPr lang="en-US" sz="2000" dirty="0" err="1"/>
              <a:t>SiPM</a:t>
            </a:r>
            <a:r>
              <a:rPr lang="en-US" sz="2000" dirty="0"/>
              <a:t>. </a:t>
            </a:r>
          </a:p>
          <a:p>
            <a:r>
              <a:rPr lang="en-US" sz="2000" dirty="0"/>
              <a:t>If, for example, an interference filter with a passband of 300-550 nm is used, all other wavelengths outside that band are reflected with an efficiency of ~100%.</a:t>
            </a:r>
          </a:p>
        </p:txBody>
      </p:sp>
      <p:sp>
        <p:nvSpPr>
          <p:cNvPr id="13" name="TextBox 12">
            <a:extLst>
              <a:ext uri="{FF2B5EF4-FFF2-40B4-BE49-F238E27FC236}">
                <a16:creationId xmlns:a16="http://schemas.microsoft.com/office/drawing/2014/main" id="{5AA04195-8E32-4BEA-A07B-10BC6F1E786F}"/>
              </a:ext>
            </a:extLst>
          </p:cNvPr>
          <p:cNvSpPr txBox="1"/>
          <p:nvPr/>
        </p:nvSpPr>
        <p:spPr>
          <a:xfrm>
            <a:off x="293615" y="5654180"/>
            <a:ext cx="6692683" cy="646331"/>
          </a:xfrm>
          <a:prstGeom prst="rect">
            <a:avLst/>
          </a:prstGeom>
          <a:noFill/>
          <a:ln>
            <a:solidFill>
              <a:schemeClr val="accent1"/>
            </a:solidFill>
          </a:ln>
        </p:spPr>
        <p:txBody>
          <a:bodyPr wrap="square" rtlCol="0">
            <a:spAutoFit/>
          </a:bodyPr>
          <a:lstStyle/>
          <a:p>
            <a:r>
              <a:rPr lang="en-US" dirty="0"/>
              <a:t>Light emission from </a:t>
            </a:r>
            <a:r>
              <a:rPr lang="en-US" dirty="0" err="1"/>
              <a:t>SiPMs</a:t>
            </a:r>
            <a:r>
              <a:rPr lang="en-US" dirty="0"/>
              <a:t> is mainly in the infrared; it is therefore unclear whether a filter is more beneficial or detrimental.</a:t>
            </a:r>
            <a:endParaRPr lang="en-US" sz="1800" dirty="0"/>
          </a:p>
        </p:txBody>
      </p:sp>
      <p:sp>
        <p:nvSpPr>
          <p:cNvPr id="2" name="TextBox 1">
            <a:extLst>
              <a:ext uri="{FF2B5EF4-FFF2-40B4-BE49-F238E27FC236}">
                <a16:creationId xmlns:a16="http://schemas.microsoft.com/office/drawing/2014/main" id="{A203CE74-17BD-4AEA-BC3E-6CDD620C6A1E}"/>
              </a:ext>
            </a:extLst>
          </p:cNvPr>
          <p:cNvSpPr txBox="1"/>
          <p:nvPr/>
        </p:nvSpPr>
        <p:spPr>
          <a:xfrm>
            <a:off x="7538720" y="233680"/>
            <a:ext cx="3815080" cy="523220"/>
          </a:xfrm>
          <a:prstGeom prst="rect">
            <a:avLst/>
          </a:prstGeom>
          <a:noFill/>
          <a:ln>
            <a:solidFill>
              <a:schemeClr val="accent1"/>
            </a:solidFill>
          </a:ln>
        </p:spPr>
        <p:txBody>
          <a:bodyPr wrap="square" rtlCol="0">
            <a:spAutoFit/>
          </a:bodyPr>
          <a:lstStyle/>
          <a:p>
            <a:r>
              <a:rPr lang="de-DE" sz="1400" dirty="0"/>
              <a:t>Mazzilo, et al., IEEE Sensors J. 17 (13) (2017); Hahn, Mirzoyan et al, 2024</a:t>
            </a:r>
            <a:endParaRPr lang="en-US" sz="1400" dirty="0"/>
          </a:p>
        </p:txBody>
      </p:sp>
    </p:spTree>
    <p:extLst>
      <p:ext uri="{BB962C8B-B14F-4D97-AF65-F5344CB8AC3E}">
        <p14:creationId xmlns:p14="http://schemas.microsoft.com/office/powerpoint/2010/main" val="33924438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BA3D2-145A-4426-BB1C-6948CDB5ABAF}"/>
              </a:ext>
            </a:extLst>
          </p:cNvPr>
          <p:cNvSpPr>
            <a:spLocks noGrp="1"/>
          </p:cNvSpPr>
          <p:nvPr>
            <p:ph type="title"/>
          </p:nvPr>
        </p:nvSpPr>
        <p:spPr>
          <a:xfrm>
            <a:off x="720754" y="29845"/>
            <a:ext cx="10515600" cy="1325563"/>
          </a:xfrm>
        </p:spPr>
        <p:txBody>
          <a:bodyPr>
            <a:normAutofit/>
          </a:bodyPr>
          <a:lstStyle/>
          <a:p>
            <a:pPr algn="ctr"/>
            <a:r>
              <a:rPr lang="en-US" sz="3200" dirty="0">
                <a:latin typeface="Arial" panose="020B0604020202020204" pitchFamily="34" charset="0"/>
                <a:cs typeface="Arial" panose="020B0604020202020204" pitchFamily="34" charset="0"/>
              </a:rPr>
              <a:t>1</a:t>
            </a:r>
            <a:r>
              <a:rPr lang="en-US" sz="3200" baseline="30000" dirty="0">
                <a:latin typeface="Arial" panose="020B0604020202020204" pitchFamily="34" charset="0"/>
                <a:cs typeface="Arial" panose="020B0604020202020204" pitchFamily="34" charset="0"/>
              </a:rPr>
              <a:t>st</a:t>
            </a:r>
            <a:r>
              <a:rPr lang="en-US" sz="3200" dirty="0">
                <a:latin typeface="Arial" panose="020B0604020202020204" pitchFamily="34" charset="0"/>
                <a:cs typeface="Arial" panose="020B0604020202020204" pitchFamily="34" charset="0"/>
              </a:rPr>
              <a:t> Mention of Using </a:t>
            </a:r>
            <a:r>
              <a:rPr lang="en-US" sz="3200" dirty="0" err="1">
                <a:latin typeface="Arial" panose="020B0604020202020204" pitchFamily="34" charset="0"/>
                <a:cs typeface="Arial" panose="020B0604020202020204" pitchFamily="34" charset="0"/>
              </a:rPr>
              <a:t>SiPM</a:t>
            </a:r>
            <a:r>
              <a:rPr lang="en-US" sz="3200" dirty="0">
                <a:latin typeface="Arial" panose="020B0604020202020204" pitchFamily="34" charset="0"/>
                <a:cs typeface="Arial" panose="020B0604020202020204" pitchFamily="34" charset="0"/>
              </a:rPr>
              <a:t> in Astro-Particle </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Physics and Space Applications in 2003</a:t>
            </a:r>
            <a:endParaRPr lang="en-US" sz="3200" dirty="0"/>
          </a:p>
        </p:txBody>
      </p:sp>
      <p:sp>
        <p:nvSpPr>
          <p:cNvPr id="4" name="Date Placeholder 3">
            <a:extLst>
              <a:ext uri="{FF2B5EF4-FFF2-40B4-BE49-F238E27FC236}">
                <a16:creationId xmlns:a16="http://schemas.microsoft.com/office/drawing/2014/main" id="{FABDA4A8-70F7-4EA3-B066-DE4F2E78C073}"/>
              </a:ext>
            </a:extLst>
          </p:cNvPr>
          <p:cNvSpPr>
            <a:spLocks noGrp="1"/>
          </p:cNvSpPr>
          <p:nvPr>
            <p:ph type="dt" sz="half" idx="10"/>
          </p:nvPr>
        </p:nvSpPr>
        <p:spPr/>
        <p:txBody>
          <a:bodyPr/>
          <a:lstStyle/>
          <a:p>
            <a:r>
              <a:rPr lang="en-US"/>
              <a:t>"From 9 to 40"  workshop organized by INAF, Sexten, Italy</a:t>
            </a:r>
            <a:endParaRPr lang="en-US" dirty="0"/>
          </a:p>
        </p:txBody>
      </p:sp>
      <p:sp>
        <p:nvSpPr>
          <p:cNvPr id="5" name="Footer Placeholder 4">
            <a:extLst>
              <a:ext uri="{FF2B5EF4-FFF2-40B4-BE49-F238E27FC236}">
                <a16:creationId xmlns:a16="http://schemas.microsoft.com/office/drawing/2014/main" id="{2D9EFF06-74CF-4DA7-A4D0-C539ED6E99F5}"/>
              </a:ext>
            </a:extLst>
          </p:cNvPr>
          <p:cNvSpPr>
            <a:spLocks noGrp="1"/>
          </p:cNvSpPr>
          <p:nvPr>
            <p:ph type="ftr" sz="quarter" idx="11"/>
          </p:nvPr>
        </p:nvSpPr>
        <p:spPr/>
        <p:txBody>
          <a:bodyPr/>
          <a:lstStyle/>
          <a:p>
            <a:r>
              <a:rPr lang="en-US" dirty="0"/>
              <a:t>Razmik Mirzoyan: Some Interesting Aspects of IACT Design</a:t>
            </a:r>
          </a:p>
        </p:txBody>
      </p:sp>
      <p:sp>
        <p:nvSpPr>
          <p:cNvPr id="6" name="Slide Number Placeholder 5">
            <a:extLst>
              <a:ext uri="{FF2B5EF4-FFF2-40B4-BE49-F238E27FC236}">
                <a16:creationId xmlns:a16="http://schemas.microsoft.com/office/drawing/2014/main" id="{A2533772-F092-4AEB-828A-14904EA6C929}"/>
              </a:ext>
            </a:extLst>
          </p:cNvPr>
          <p:cNvSpPr>
            <a:spLocks noGrp="1"/>
          </p:cNvSpPr>
          <p:nvPr>
            <p:ph type="sldNum" sz="quarter" idx="12"/>
          </p:nvPr>
        </p:nvSpPr>
        <p:spPr/>
        <p:txBody>
          <a:bodyPr/>
          <a:lstStyle/>
          <a:p>
            <a:fld id="{09F20003-CC1F-48A0-B800-E8BEA5364C66}" type="slidenum">
              <a:rPr lang="en-US" smtClean="0"/>
              <a:t>26</a:t>
            </a:fld>
            <a:endParaRPr lang="en-US"/>
          </a:p>
        </p:txBody>
      </p:sp>
      <p:pic>
        <p:nvPicPr>
          <p:cNvPr id="7" name="Picture 3">
            <a:extLst>
              <a:ext uri="{FF2B5EF4-FFF2-40B4-BE49-F238E27FC236}">
                <a16:creationId xmlns:a16="http://schemas.microsoft.com/office/drawing/2014/main" id="{EDD4509E-EEF1-435D-A2C8-3E52F7244A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1121" y="1190175"/>
            <a:ext cx="6773376" cy="50764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72210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FE50D6-9494-4914-A713-3DAAF11707C0}"/>
              </a:ext>
            </a:extLst>
          </p:cNvPr>
          <p:cNvSpPr>
            <a:spLocks noGrp="1"/>
          </p:cNvSpPr>
          <p:nvPr>
            <p:ph type="title"/>
          </p:nvPr>
        </p:nvSpPr>
        <p:spPr>
          <a:xfrm>
            <a:off x="838200" y="11459"/>
            <a:ext cx="10515600" cy="1325563"/>
          </a:xfrm>
        </p:spPr>
        <p:txBody>
          <a:bodyPr>
            <a:normAutofit/>
          </a:bodyPr>
          <a:lstStyle/>
          <a:p>
            <a:pPr algn="ctr"/>
            <a:r>
              <a:rPr lang="de-DE" sz="3000" dirty="0">
                <a:latin typeface="Arial" panose="020B0604020202020204" pitchFamily="34" charset="0"/>
                <a:cs typeface="Arial" panose="020B0604020202020204" pitchFamily="34" charset="0"/>
              </a:rPr>
              <a:t>Silicon </a:t>
            </a:r>
            <a:r>
              <a:rPr lang="de-DE" sz="3000" dirty="0" err="1">
                <a:latin typeface="Arial" panose="020B0604020202020204" pitchFamily="34" charset="0"/>
                <a:cs typeface="Arial" panose="020B0604020202020204" pitchFamily="34" charset="0"/>
              </a:rPr>
              <a:t>Photo</a:t>
            </a:r>
            <a:r>
              <a:rPr lang="de-DE" sz="3000" dirty="0">
                <a:latin typeface="Arial" panose="020B0604020202020204" pitchFamily="34" charset="0"/>
                <a:cs typeface="Arial" panose="020B0604020202020204" pitchFamily="34" charset="0"/>
              </a:rPr>
              <a:t> Multiplier (</a:t>
            </a:r>
            <a:r>
              <a:rPr lang="de-DE" sz="3000" dirty="0" err="1">
                <a:latin typeface="Arial" panose="020B0604020202020204" pitchFamily="34" charset="0"/>
                <a:cs typeface="Arial" panose="020B0604020202020204" pitchFamily="34" charset="0"/>
              </a:rPr>
              <a:t>SiPM</a:t>
            </a:r>
            <a:r>
              <a:rPr lang="de-DE" sz="3000" dirty="0">
                <a:latin typeface="Arial" panose="020B0604020202020204" pitchFamily="34" charset="0"/>
                <a:cs typeface="Arial" panose="020B0604020202020204" pitchFamily="34" charset="0"/>
              </a:rPr>
              <a:t>)</a:t>
            </a:r>
          </a:p>
        </p:txBody>
      </p:sp>
      <p:sp>
        <p:nvSpPr>
          <p:cNvPr id="3" name="Inhaltsplatzhalter 2">
            <a:extLst>
              <a:ext uri="{FF2B5EF4-FFF2-40B4-BE49-F238E27FC236}">
                <a16:creationId xmlns:a16="http://schemas.microsoft.com/office/drawing/2014/main" id="{62471091-1318-4D2C-8708-D38D9287A7A3}"/>
              </a:ext>
            </a:extLst>
          </p:cNvPr>
          <p:cNvSpPr>
            <a:spLocks noGrp="1"/>
          </p:cNvSpPr>
          <p:nvPr>
            <p:ph idx="1"/>
          </p:nvPr>
        </p:nvSpPr>
        <p:spPr>
          <a:xfrm>
            <a:off x="838200" y="1316669"/>
            <a:ext cx="10515600" cy="4521184"/>
          </a:xfrm>
        </p:spPr>
        <p:txBody>
          <a:bodyPr>
            <a:noAutofit/>
          </a:bodyPr>
          <a:lstStyle/>
          <a:p>
            <a:r>
              <a:rPr lang="en-US" sz="2000" dirty="0">
                <a:ea typeface="Verdana" panose="020B0604030504040204" pitchFamily="34" charset="0"/>
              </a:rPr>
              <a:t>I had the good fortune to collaborate with Prof. Boris </a:t>
            </a:r>
            <a:r>
              <a:rPr lang="en-US" sz="2000" dirty="0" err="1">
                <a:ea typeface="Verdana" panose="020B0604030504040204" pitchFamily="34" charset="0"/>
              </a:rPr>
              <a:t>Dolgoshein</a:t>
            </a:r>
            <a:r>
              <a:rPr lang="en-US" sz="2000" dirty="0">
                <a:ea typeface="Verdana" panose="020B0604030504040204" pitchFamily="34" charset="0"/>
              </a:rPr>
              <a:t> (one of the "fathers" of </a:t>
            </a:r>
            <a:r>
              <a:rPr lang="en-US" sz="2000" dirty="0" err="1">
                <a:ea typeface="Verdana" panose="020B0604030504040204" pitchFamily="34" charset="0"/>
              </a:rPr>
              <a:t>SiPMs</a:t>
            </a:r>
            <a:r>
              <a:rPr lang="en-US" sz="2000" dirty="0">
                <a:ea typeface="Verdana" panose="020B0604030504040204" pitchFamily="34" charset="0"/>
              </a:rPr>
              <a:t>) and his team at </a:t>
            </a:r>
            <a:r>
              <a:rPr lang="en-US" sz="2000" dirty="0" err="1">
                <a:ea typeface="Verdana" panose="020B0604030504040204" pitchFamily="34" charset="0"/>
              </a:rPr>
              <a:t>MEPhI</a:t>
            </a:r>
            <a:r>
              <a:rPr lang="en-US" sz="2000" dirty="0">
                <a:ea typeface="Verdana" panose="020B0604030504040204" pitchFamily="34" charset="0"/>
              </a:rPr>
              <a:t> from 2002 to 2010.</a:t>
            </a:r>
          </a:p>
          <a:p>
            <a:r>
              <a:rPr lang="de-DE" sz="2000" dirty="0">
                <a:ea typeface="Verdana" panose="020B0604030504040204" pitchFamily="34" charset="0"/>
              </a:rPr>
              <a:t>Multiple basic features of SiPM were developed during this time – already in 2011 we developed and demonstrated custom-made samples of SiPM with peak PDE of (50-60) % at a X-talk level of a 3-5 % (thanks to 4-fold X-talk suppression), T° sensitivity 0.5%/°C, see </a:t>
            </a:r>
            <a:r>
              <a:rPr lang="de-DE" sz="2000" i="1" dirty="0">
                <a:ea typeface="Verdana" panose="020B0604030504040204" pitchFamily="34" charset="0"/>
              </a:rPr>
              <a:t>[Dolgoshein et al, 2012]</a:t>
            </a:r>
            <a:r>
              <a:rPr lang="de-DE" sz="2000" dirty="0">
                <a:ea typeface="Verdana" panose="020B0604030504040204" pitchFamily="34" charset="0"/>
              </a:rPr>
              <a:t>  </a:t>
            </a:r>
          </a:p>
          <a:p>
            <a:r>
              <a:rPr lang="de-DE" sz="2000" dirty="0">
                <a:ea typeface="Verdana" panose="020B0604030504040204" pitchFamily="34" charset="0"/>
              </a:rPr>
              <a:t>I was next to Boris Dolgoshein when he coined the term Silicon Photo Multiplier – SiPM</a:t>
            </a:r>
          </a:p>
          <a:p>
            <a:r>
              <a:rPr lang="en-US" sz="2000" dirty="0">
                <a:ea typeface="Verdana" panose="020B0604030504040204" pitchFamily="34" charset="0"/>
              </a:rPr>
              <a:t>However, it took nearly 20 years for me to grasp the true significance of this. In practice, </a:t>
            </a:r>
            <a:r>
              <a:rPr lang="en-US" sz="2000" dirty="0" err="1">
                <a:ea typeface="Verdana" panose="020B0604030504040204" pitchFamily="34" charset="0"/>
              </a:rPr>
              <a:t>SiPMs</a:t>
            </a:r>
            <a:r>
              <a:rPr lang="en-US" sz="2000" dirty="0">
                <a:ea typeface="Verdana" panose="020B0604030504040204" pitchFamily="34" charset="0"/>
              </a:rPr>
              <a:t> are generally used as a kind of semiconductor-based alternative to conventional </a:t>
            </a:r>
            <a:r>
              <a:rPr lang="en-US" sz="2000" dirty="0" err="1">
                <a:ea typeface="Verdana" panose="020B0604030504040204" pitchFamily="34" charset="0"/>
              </a:rPr>
              <a:t>PMTs.</a:t>
            </a:r>
            <a:r>
              <a:rPr lang="en-US" sz="2000" dirty="0">
                <a:ea typeface="Verdana" panose="020B0604030504040204" pitchFamily="34" charset="0"/>
              </a:rPr>
              <a:t> As with PMTs, we typically amplify the output signals—which are in the millivolt range—subject them to discrimination, and finally use an ADC system to digitize the amplitude. Since the dimensions of an </a:t>
            </a:r>
            <a:r>
              <a:rPr lang="en-US" sz="2000" dirty="0" err="1">
                <a:ea typeface="Verdana" panose="020B0604030504040204" pitchFamily="34" charset="0"/>
              </a:rPr>
              <a:t>SiPM</a:t>
            </a:r>
            <a:r>
              <a:rPr lang="en-US" sz="2000" dirty="0">
                <a:ea typeface="Verdana" panose="020B0604030504040204" pitchFamily="34" charset="0"/>
              </a:rPr>
              <a:t> are far smaller than those of a PMT, multiple </a:t>
            </a:r>
            <a:r>
              <a:rPr lang="en-US" sz="2000" dirty="0" err="1">
                <a:ea typeface="Verdana" panose="020B0604030504040204" pitchFamily="34" charset="0"/>
              </a:rPr>
              <a:t>SiPMs</a:t>
            </a:r>
            <a:r>
              <a:rPr lang="en-US" sz="2000" dirty="0">
                <a:ea typeface="Verdana" panose="020B0604030504040204" pitchFamily="34" charset="0"/>
              </a:rPr>
              <a:t> must be employed to cover an area equivalent to that of the photocathode—a factor that can drive up costs.</a:t>
            </a:r>
          </a:p>
          <a:p>
            <a:r>
              <a:rPr lang="de-DE" sz="2000" dirty="0">
                <a:ea typeface="Verdana" panose="020B0604030504040204" pitchFamily="34" charset="0"/>
              </a:rPr>
              <a:t>Still one needs to calibrate the system by using some calibration method for deriving the number of measured ph.e.s   </a:t>
            </a:r>
          </a:p>
        </p:txBody>
      </p:sp>
      <p:pic>
        <p:nvPicPr>
          <p:cNvPr id="5" name="Grafik 4">
            <a:extLst>
              <a:ext uri="{FF2B5EF4-FFF2-40B4-BE49-F238E27FC236}">
                <a16:creationId xmlns:a16="http://schemas.microsoft.com/office/drawing/2014/main" id="{80534353-B997-45F2-8EB3-88C8B94918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39400" y="1020147"/>
            <a:ext cx="817880" cy="869840"/>
          </a:xfrm>
          <a:prstGeom prst="rect">
            <a:avLst/>
          </a:prstGeom>
        </p:spPr>
      </p:pic>
      <p:sp>
        <p:nvSpPr>
          <p:cNvPr id="8" name="Foliennummernplatzhalter 7">
            <a:extLst>
              <a:ext uri="{FF2B5EF4-FFF2-40B4-BE49-F238E27FC236}">
                <a16:creationId xmlns:a16="http://schemas.microsoft.com/office/drawing/2014/main" id="{9C9B5BFB-68F0-4F7C-B4E6-28FBFAC9D5E3}"/>
              </a:ext>
            </a:extLst>
          </p:cNvPr>
          <p:cNvSpPr>
            <a:spLocks noGrp="1"/>
          </p:cNvSpPr>
          <p:nvPr>
            <p:ph type="sldNum" sz="quarter" idx="12"/>
          </p:nvPr>
        </p:nvSpPr>
        <p:spPr/>
        <p:txBody>
          <a:bodyPr/>
          <a:lstStyle/>
          <a:p>
            <a:fld id="{4E212CA6-1D99-4638-BBCB-8D92E803EF88}" type="slidenum">
              <a:rPr lang="de-DE" smtClean="0"/>
              <a:t>27</a:t>
            </a:fld>
            <a:endParaRPr lang="de-DE"/>
          </a:p>
        </p:txBody>
      </p:sp>
      <p:sp>
        <p:nvSpPr>
          <p:cNvPr id="9" name="Date Placeholder 3">
            <a:extLst>
              <a:ext uri="{FF2B5EF4-FFF2-40B4-BE49-F238E27FC236}">
                <a16:creationId xmlns:a16="http://schemas.microsoft.com/office/drawing/2014/main" id="{F953A018-AE34-473C-A513-E9A02CE33E76}"/>
              </a:ext>
            </a:extLst>
          </p:cNvPr>
          <p:cNvSpPr>
            <a:spLocks noGrp="1"/>
          </p:cNvSpPr>
          <p:nvPr>
            <p:ph type="dt" sz="half" idx="10"/>
          </p:nvPr>
        </p:nvSpPr>
        <p:spPr>
          <a:xfrm>
            <a:off x="838200" y="6356350"/>
            <a:ext cx="2743200" cy="365125"/>
          </a:xfrm>
        </p:spPr>
        <p:txBody>
          <a:bodyPr/>
          <a:lstStyle/>
          <a:p>
            <a:r>
              <a:rPr lang="en-US"/>
              <a:t>"From 9 to 40"  workshop organized by INAF, Sexten, Italy</a:t>
            </a:r>
            <a:endParaRPr lang="en-US" dirty="0"/>
          </a:p>
        </p:txBody>
      </p:sp>
      <p:sp>
        <p:nvSpPr>
          <p:cNvPr id="10" name="Footer Placeholder 4">
            <a:extLst>
              <a:ext uri="{FF2B5EF4-FFF2-40B4-BE49-F238E27FC236}">
                <a16:creationId xmlns:a16="http://schemas.microsoft.com/office/drawing/2014/main" id="{40727059-5427-4DA9-9641-068CD330A94F}"/>
              </a:ext>
            </a:extLst>
          </p:cNvPr>
          <p:cNvSpPr>
            <a:spLocks noGrp="1"/>
          </p:cNvSpPr>
          <p:nvPr>
            <p:ph type="ftr" sz="quarter" idx="11"/>
          </p:nvPr>
        </p:nvSpPr>
        <p:spPr>
          <a:xfrm>
            <a:off x="4038600" y="6356350"/>
            <a:ext cx="4114800" cy="365125"/>
          </a:xfrm>
        </p:spPr>
        <p:txBody>
          <a:bodyPr/>
          <a:lstStyle/>
          <a:p>
            <a:r>
              <a:rPr lang="en-US" dirty="0"/>
              <a:t>Razmik Mirzoyan: Some Interesting Aspects of IACT Design</a:t>
            </a:r>
          </a:p>
        </p:txBody>
      </p:sp>
    </p:spTree>
    <p:extLst>
      <p:ext uri="{BB962C8B-B14F-4D97-AF65-F5344CB8AC3E}">
        <p14:creationId xmlns:p14="http://schemas.microsoft.com/office/powerpoint/2010/main" val="32174883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5B1091-D569-441D-A75B-73A816F37D55}"/>
              </a:ext>
            </a:extLst>
          </p:cNvPr>
          <p:cNvSpPr>
            <a:spLocks noGrp="1"/>
          </p:cNvSpPr>
          <p:nvPr>
            <p:ph type="title"/>
          </p:nvPr>
        </p:nvSpPr>
        <p:spPr>
          <a:xfrm>
            <a:off x="838200" y="2819"/>
            <a:ext cx="10515600" cy="1325563"/>
          </a:xfrm>
        </p:spPr>
        <p:txBody>
          <a:bodyPr>
            <a:normAutofit/>
          </a:bodyPr>
          <a:lstStyle/>
          <a:p>
            <a:pPr algn="ctr"/>
            <a:r>
              <a:rPr lang="de-DE" sz="3200" dirty="0">
                <a:latin typeface="Arial" panose="020B0604020202020204" pitchFamily="34" charset="0"/>
                <a:cs typeface="Arial" panose="020B0604020202020204" pitchFamily="34" charset="0"/>
              </a:rPr>
              <a:t>Silicon </a:t>
            </a:r>
            <a:r>
              <a:rPr lang="de-DE" sz="3200" dirty="0" err="1">
                <a:latin typeface="Arial" panose="020B0604020202020204" pitchFamily="34" charset="0"/>
                <a:cs typeface="Arial" panose="020B0604020202020204" pitchFamily="34" charset="0"/>
              </a:rPr>
              <a:t>Photo</a:t>
            </a:r>
            <a:r>
              <a:rPr lang="de-DE" sz="3200" dirty="0">
                <a:latin typeface="Arial" panose="020B0604020202020204" pitchFamily="34" charset="0"/>
                <a:cs typeface="Arial" panose="020B0604020202020204" pitchFamily="34" charset="0"/>
              </a:rPr>
              <a:t> </a:t>
            </a:r>
            <a:r>
              <a:rPr lang="de-DE" sz="3000" dirty="0">
                <a:latin typeface="Arial" panose="020B0604020202020204" pitchFamily="34" charset="0"/>
                <a:cs typeface="Arial" panose="020B0604020202020204" pitchFamily="34" charset="0"/>
              </a:rPr>
              <a:t>Multiplier</a:t>
            </a:r>
            <a:r>
              <a:rPr lang="de-DE" sz="3200" dirty="0">
                <a:latin typeface="Arial" panose="020B0604020202020204" pitchFamily="34" charset="0"/>
                <a:cs typeface="Arial" panose="020B0604020202020204" pitchFamily="34" charset="0"/>
              </a:rPr>
              <a:t> (</a:t>
            </a:r>
            <a:r>
              <a:rPr lang="de-DE" sz="3200" dirty="0" err="1">
                <a:latin typeface="Arial" panose="020B0604020202020204" pitchFamily="34" charset="0"/>
                <a:cs typeface="Arial" panose="020B0604020202020204" pitchFamily="34" charset="0"/>
              </a:rPr>
              <a:t>SiPM</a:t>
            </a:r>
            <a:r>
              <a:rPr lang="de-DE" sz="3200" dirty="0">
                <a:latin typeface="Arial" panose="020B0604020202020204" pitchFamily="34" charset="0"/>
                <a:cs typeface="Arial" panose="020B0604020202020204" pitchFamily="34" charset="0"/>
              </a:rPr>
              <a:t>)</a:t>
            </a:r>
            <a:endParaRPr lang="de-DE" sz="3200" dirty="0"/>
          </a:p>
        </p:txBody>
      </p:sp>
      <p:sp>
        <p:nvSpPr>
          <p:cNvPr id="3" name="Inhaltsplatzhalter 2">
            <a:extLst>
              <a:ext uri="{FF2B5EF4-FFF2-40B4-BE49-F238E27FC236}">
                <a16:creationId xmlns:a16="http://schemas.microsoft.com/office/drawing/2014/main" id="{44FC665B-AE63-4C6D-A58D-4B0B012103FE}"/>
              </a:ext>
            </a:extLst>
          </p:cNvPr>
          <p:cNvSpPr>
            <a:spLocks noGrp="1"/>
          </p:cNvSpPr>
          <p:nvPr>
            <p:ph idx="1"/>
          </p:nvPr>
        </p:nvSpPr>
        <p:spPr>
          <a:xfrm>
            <a:off x="838200" y="1463319"/>
            <a:ext cx="5064760" cy="4351338"/>
          </a:xfrm>
        </p:spPr>
        <p:txBody>
          <a:bodyPr>
            <a:normAutofit/>
          </a:bodyPr>
          <a:lstStyle/>
          <a:p>
            <a:r>
              <a:rPr lang="en-US" sz="2000" dirty="0">
                <a:ea typeface="Verdana" panose="020B0604030504040204" pitchFamily="34" charset="0"/>
              </a:rPr>
              <a:t>The </a:t>
            </a:r>
            <a:r>
              <a:rPr lang="en-US" sz="2000" dirty="0" err="1">
                <a:ea typeface="Verdana" panose="020B0604030504040204" pitchFamily="34" charset="0"/>
              </a:rPr>
              <a:t>SiPM's</a:t>
            </a:r>
            <a:r>
              <a:rPr lang="en-US" sz="2000" dirty="0">
                <a:ea typeface="Verdana" panose="020B0604030504040204" pitchFamily="34" charset="0"/>
              </a:rPr>
              <a:t> inherent digital characteristic (a Geiger avalanche produces the same saturated amplitude—i.e., a digital "1") is lost "during translation" when the </a:t>
            </a:r>
            <a:r>
              <a:rPr lang="en-US" sz="2000" b="1" dirty="0">
                <a:ea typeface="Verdana" panose="020B0604030504040204" pitchFamily="34" charset="0"/>
              </a:rPr>
              <a:t>analog amplitude</a:t>
            </a:r>
            <a:r>
              <a:rPr lang="en-US" sz="2000" dirty="0">
                <a:ea typeface="Verdana" panose="020B0604030504040204" pitchFamily="34" charset="0"/>
              </a:rPr>
              <a:t> of avalanches are summed at the anode.</a:t>
            </a:r>
          </a:p>
          <a:p>
            <a:r>
              <a:rPr lang="de-DE" sz="2000" dirty="0">
                <a:ea typeface="Verdana" panose="020B0604030504040204" pitchFamily="34" charset="0"/>
              </a:rPr>
              <a:t>A single triggered SPAD is producing a relatively large amplitude of at least several hundreds of mV (for example, a 20 x 20 µm² SPAD will tipically produce an amplitude of 150-200 mV)</a:t>
            </a:r>
          </a:p>
          <a:p>
            <a:r>
              <a:rPr lang="en-US" sz="2000" dirty="0">
                <a:ea typeface="Verdana" panose="020B0604030504040204" pitchFamily="34" charset="0"/>
              </a:rPr>
              <a:t>This means that there is no readout noise, as is the case with CMOS or CCD cameras, which makes the SPAD a noise-free device.</a:t>
            </a:r>
            <a:endParaRPr lang="de-DE" sz="2000" dirty="0">
              <a:ea typeface="Verdana" panose="020B0604030504040204" pitchFamily="34" charset="0"/>
            </a:endParaRPr>
          </a:p>
        </p:txBody>
      </p:sp>
      <p:pic>
        <p:nvPicPr>
          <p:cNvPr id="5" name="Grafik 4">
            <a:extLst>
              <a:ext uri="{FF2B5EF4-FFF2-40B4-BE49-F238E27FC236}">
                <a16:creationId xmlns:a16="http://schemas.microsoft.com/office/drawing/2014/main" id="{F7DD1ADA-55EC-45B7-988E-2477026AD5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370" y="1849120"/>
            <a:ext cx="5545452" cy="3328670"/>
          </a:xfrm>
          <a:prstGeom prst="rect">
            <a:avLst/>
          </a:prstGeom>
        </p:spPr>
      </p:pic>
      <p:sp>
        <p:nvSpPr>
          <p:cNvPr id="7" name="Foliennummernplatzhalter 6">
            <a:extLst>
              <a:ext uri="{FF2B5EF4-FFF2-40B4-BE49-F238E27FC236}">
                <a16:creationId xmlns:a16="http://schemas.microsoft.com/office/drawing/2014/main" id="{F63D8AA3-B26A-4556-BE53-5D96B09B7CE6}"/>
              </a:ext>
            </a:extLst>
          </p:cNvPr>
          <p:cNvSpPr>
            <a:spLocks noGrp="1"/>
          </p:cNvSpPr>
          <p:nvPr>
            <p:ph type="sldNum" sz="quarter" idx="12"/>
          </p:nvPr>
        </p:nvSpPr>
        <p:spPr/>
        <p:txBody>
          <a:bodyPr/>
          <a:lstStyle/>
          <a:p>
            <a:fld id="{4E212CA6-1D99-4638-BBCB-8D92E803EF88}" type="slidenum">
              <a:rPr lang="de-DE" smtClean="0"/>
              <a:t>28</a:t>
            </a:fld>
            <a:endParaRPr lang="de-DE"/>
          </a:p>
        </p:txBody>
      </p:sp>
      <p:sp>
        <p:nvSpPr>
          <p:cNvPr id="8" name="Date Placeholder 3">
            <a:extLst>
              <a:ext uri="{FF2B5EF4-FFF2-40B4-BE49-F238E27FC236}">
                <a16:creationId xmlns:a16="http://schemas.microsoft.com/office/drawing/2014/main" id="{54C6729A-1884-4A45-ACF5-0CE3E0905D5F}"/>
              </a:ext>
            </a:extLst>
          </p:cNvPr>
          <p:cNvSpPr>
            <a:spLocks noGrp="1"/>
          </p:cNvSpPr>
          <p:nvPr>
            <p:ph type="dt" sz="half" idx="10"/>
          </p:nvPr>
        </p:nvSpPr>
        <p:spPr>
          <a:xfrm>
            <a:off x="838200" y="6356350"/>
            <a:ext cx="2743200" cy="365125"/>
          </a:xfrm>
        </p:spPr>
        <p:txBody>
          <a:bodyPr/>
          <a:lstStyle/>
          <a:p>
            <a:r>
              <a:rPr lang="en-US"/>
              <a:t>"From 9 to 40"  workshop organized by INAF, Sexten, Italy</a:t>
            </a:r>
            <a:endParaRPr lang="en-US" dirty="0"/>
          </a:p>
        </p:txBody>
      </p:sp>
      <p:sp>
        <p:nvSpPr>
          <p:cNvPr id="9" name="Footer Placeholder 4">
            <a:extLst>
              <a:ext uri="{FF2B5EF4-FFF2-40B4-BE49-F238E27FC236}">
                <a16:creationId xmlns:a16="http://schemas.microsoft.com/office/drawing/2014/main" id="{FFB835CD-92B6-48BA-9360-DCD5721CA7B5}"/>
              </a:ext>
            </a:extLst>
          </p:cNvPr>
          <p:cNvSpPr>
            <a:spLocks noGrp="1"/>
          </p:cNvSpPr>
          <p:nvPr>
            <p:ph type="ftr" sz="quarter" idx="11"/>
          </p:nvPr>
        </p:nvSpPr>
        <p:spPr>
          <a:xfrm>
            <a:off x="4038600" y="6356350"/>
            <a:ext cx="4114800" cy="365125"/>
          </a:xfrm>
        </p:spPr>
        <p:txBody>
          <a:bodyPr/>
          <a:lstStyle/>
          <a:p>
            <a:r>
              <a:rPr lang="en-US" dirty="0"/>
              <a:t>Razmik Mirzoyan: Some Interesting Aspects of IACT Design</a:t>
            </a:r>
          </a:p>
        </p:txBody>
      </p:sp>
    </p:spTree>
    <p:extLst>
      <p:ext uri="{BB962C8B-B14F-4D97-AF65-F5344CB8AC3E}">
        <p14:creationId xmlns:p14="http://schemas.microsoft.com/office/powerpoint/2010/main" val="38882392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FD96CD-D0A7-4EAC-AE25-F186B5072A7A}"/>
              </a:ext>
            </a:extLst>
          </p:cNvPr>
          <p:cNvSpPr>
            <a:spLocks noGrp="1"/>
          </p:cNvSpPr>
          <p:nvPr>
            <p:ph type="title"/>
          </p:nvPr>
        </p:nvSpPr>
        <p:spPr>
          <a:xfrm>
            <a:off x="609600" y="11445"/>
            <a:ext cx="10744200" cy="1325563"/>
          </a:xfrm>
        </p:spPr>
        <p:txBody>
          <a:bodyPr>
            <a:normAutofit/>
          </a:bodyPr>
          <a:lstStyle/>
          <a:p>
            <a:r>
              <a:rPr lang="de-DE" sz="3000" dirty="0">
                <a:latin typeface="Arial" panose="020B0604020202020204" pitchFamily="34" charset="0"/>
                <a:ea typeface="Verdana" panose="020B0604030504040204" pitchFamily="34" charset="0"/>
                <a:cs typeface="Arial" panose="020B0604020202020204" pitchFamily="34" charset="0"/>
              </a:rPr>
              <a:t>Use a </a:t>
            </a:r>
            <a:r>
              <a:rPr lang="de-DE" sz="3000" dirty="0" err="1">
                <a:latin typeface="Arial" panose="020B0604020202020204" pitchFamily="34" charset="0"/>
                <a:ea typeface="Verdana" panose="020B0604030504040204" pitchFamily="34" charset="0"/>
                <a:cs typeface="Arial" panose="020B0604020202020204" pitchFamily="34" charset="0"/>
              </a:rPr>
              <a:t>plurality</a:t>
            </a:r>
            <a:r>
              <a:rPr lang="de-DE" sz="3000" dirty="0">
                <a:latin typeface="Arial" panose="020B0604020202020204" pitchFamily="34" charset="0"/>
                <a:ea typeface="Verdana" panose="020B0604030504040204" pitchFamily="34" charset="0"/>
                <a:cs typeface="Arial" panose="020B0604020202020204" pitchFamily="34" charset="0"/>
              </a:rPr>
              <a:t> </a:t>
            </a:r>
            <a:r>
              <a:rPr lang="de-DE" sz="3000" dirty="0" err="1">
                <a:latin typeface="Arial" panose="020B0604020202020204" pitchFamily="34" charset="0"/>
                <a:ea typeface="Verdana" panose="020B0604030504040204" pitchFamily="34" charset="0"/>
                <a:cs typeface="Arial" panose="020B0604020202020204" pitchFamily="34" charset="0"/>
              </a:rPr>
              <a:t>of</a:t>
            </a:r>
            <a:r>
              <a:rPr lang="de-DE" sz="3000" dirty="0">
                <a:latin typeface="Arial" panose="020B0604020202020204" pitchFamily="34" charset="0"/>
                <a:ea typeface="Verdana" panose="020B0604030504040204" pitchFamily="34" charset="0"/>
                <a:cs typeface="Arial" panose="020B0604020202020204" pitchFamily="34" charset="0"/>
              </a:rPr>
              <a:t> SPADs </a:t>
            </a:r>
            <a:r>
              <a:rPr lang="de-DE" sz="3000" dirty="0" err="1">
                <a:latin typeface="Arial" panose="020B0604020202020204" pitchFamily="34" charset="0"/>
                <a:ea typeface="Verdana" panose="020B0604030504040204" pitchFamily="34" charset="0"/>
                <a:cs typeface="Arial" panose="020B0604020202020204" pitchFamily="34" charset="0"/>
              </a:rPr>
              <a:t>to</a:t>
            </a:r>
            <a:r>
              <a:rPr lang="de-DE" sz="3000" dirty="0">
                <a:latin typeface="Arial" panose="020B0604020202020204" pitchFamily="34" charset="0"/>
                <a:ea typeface="Verdana" panose="020B0604030504040204" pitchFamily="34" charset="0"/>
                <a:cs typeface="Arial" panose="020B0604020202020204" pitchFamily="34" charset="0"/>
              </a:rPr>
              <a:t> </a:t>
            </a:r>
            <a:r>
              <a:rPr lang="de-DE" sz="3000" dirty="0" err="1">
                <a:latin typeface="Arial" panose="020B0604020202020204" pitchFamily="34" charset="0"/>
                <a:ea typeface="Verdana" panose="020B0604030504040204" pitchFamily="34" charset="0"/>
                <a:cs typeface="Arial" panose="020B0604020202020204" pitchFamily="34" charset="0"/>
              </a:rPr>
              <a:t>profit</a:t>
            </a:r>
            <a:r>
              <a:rPr lang="de-DE" sz="3000" dirty="0">
                <a:latin typeface="Arial" panose="020B0604020202020204" pitchFamily="34" charset="0"/>
                <a:ea typeface="Verdana" panose="020B0604030504040204" pitchFamily="34" charset="0"/>
                <a:cs typeface="Arial" panose="020B0604020202020204" pitchFamily="34" charset="0"/>
              </a:rPr>
              <a:t> </a:t>
            </a:r>
            <a:r>
              <a:rPr lang="de-DE" sz="3000" dirty="0" err="1">
                <a:latin typeface="Arial" panose="020B0604020202020204" pitchFamily="34" charset="0"/>
                <a:ea typeface="Verdana" panose="020B0604030504040204" pitchFamily="34" charset="0"/>
                <a:cs typeface="Arial" panose="020B0604020202020204" pitchFamily="34" charset="0"/>
              </a:rPr>
              <a:t>from</a:t>
            </a:r>
            <a:r>
              <a:rPr lang="de-DE" sz="3000" dirty="0">
                <a:latin typeface="Arial" panose="020B0604020202020204" pitchFamily="34" charset="0"/>
                <a:ea typeface="Verdana" panose="020B0604030504040204" pitchFamily="34" charset="0"/>
                <a:cs typeface="Arial" panose="020B0604020202020204" pitchFamily="34" charset="0"/>
              </a:rPr>
              <a:t> </a:t>
            </a:r>
            <a:r>
              <a:rPr lang="de-DE" sz="3000" dirty="0" err="1">
                <a:latin typeface="Arial" panose="020B0604020202020204" pitchFamily="34" charset="0"/>
                <a:ea typeface="Verdana" panose="020B0604030504040204" pitchFamily="34" charset="0"/>
                <a:cs typeface="Arial" panose="020B0604020202020204" pitchFamily="34" charset="0"/>
              </a:rPr>
              <a:t>their</a:t>
            </a:r>
            <a:r>
              <a:rPr lang="de-DE" sz="3000" dirty="0">
                <a:latin typeface="Arial" panose="020B0604020202020204" pitchFamily="34" charset="0"/>
                <a:ea typeface="Verdana" panose="020B0604030504040204" pitchFamily="34" charset="0"/>
                <a:cs typeface="Arial" panose="020B0604020202020204" pitchFamily="34" charset="0"/>
              </a:rPr>
              <a:t> real digital feature</a:t>
            </a:r>
          </a:p>
        </p:txBody>
      </p:sp>
      <p:sp>
        <p:nvSpPr>
          <p:cNvPr id="3" name="Inhaltsplatzhalter 2">
            <a:extLst>
              <a:ext uri="{FF2B5EF4-FFF2-40B4-BE49-F238E27FC236}">
                <a16:creationId xmlns:a16="http://schemas.microsoft.com/office/drawing/2014/main" id="{7507624E-DF57-4D89-B4E4-CAF5FF463CA9}"/>
              </a:ext>
            </a:extLst>
          </p:cNvPr>
          <p:cNvSpPr>
            <a:spLocks noGrp="1"/>
          </p:cNvSpPr>
          <p:nvPr>
            <p:ph idx="1"/>
          </p:nvPr>
        </p:nvSpPr>
        <p:spPr>
          <a:xfrm>
            <a:off x="609600" y="1229197"/>
            <a:ext cx="10972800" cy="4895155"/>
          </a:xfrm>
        </p:spPr>
        <p:txBody>
          <a:bodyPr>
            <a:noAutofit/>
          </a:bodyPr>
          <a:lstStyle/>
          <a:p>
            <a:r>
              <a:rPr lang="de-DE" sz="2000" dirty="0">
                <a:ea typeface="Verdana" panose="020B0604030504040204" pitchFamily="34" charset="0"/>
              </a:rPr>
              <a:t>Imagine an </a:t>
            </a:r>
            <a:r>
              <a:rPr lang="de-DE" sz="2000" dirty="0" err="1">
                <a:ea typeface="Verdana" panose="020B0604030504040204" pitchFamily="34" charset="0"/>
              </a:rPr>
              <a:t>array</a:t>
            </a:r>
            <a:r>
              <a:rPr lang="de-DE" sz="2000" dirty="0">
                <a:ea typeface="Verdana" panose="020B0604030504040204" pitchFamily="34" charset="0"/>
              </a:rPr>
              <a:t> </a:t>
            </a:r>
            <a:r>
              <a:rPr lang="de-DE" sz="2000" dirty="0" err="1">
                <a:ea typeface="Verdana" panose="020B0604030504040204" pitchFamily="34" charset="0"/>
              </a:rPr>
              <a:t>of</a:t>
            </a:r>
            <a:r>
              <a:rPr lang="de-DE" sz="2000" dirty="0">
                <a:ea typeface="Verdana" panose="020B0604030504040204" pitchFamily="34" charset="0"/>
              </a:rPr>
              <a:t> individual SPADS </a:t>
            </a:r>
            <a:r>
              <a:rPr lang="de-DE" sz="2000" dirty="0" err="1">
                <a:ea typeface="Verdana" panose="020B0604030504040204" pitchFamily="34" charset="0"/>
              </a:rPr>
              <a:t>closely</a:t>
            </a:r>
            <a:r>
              <a:rPr lang="de-DE" sz="2000" dirty="0">
                <a:ea typeface="Verdana" panose="020B0604030504040204" pitchFamily="34" charset="0"/>
              </a:rPr>
              <a:t> </a:t>
            </a:r>
            <a:r>
              <a:rPr lang="de-DE" sz="2000" dirty="0" err="1">
                <a:ea typeface="Verdana" panose="020B0604030504040204" pitchFamily="34" charset="0"/>
              </a:rPr>
              <a:t>laid</a:t>
            </a:r>
            <a:r>
              <a:rPr lang="de-DE" sz="2000" dirty="0">
                <a:ea typeface="Verdana" panose="020B0604030504040204" pitchFamily="34" charset="0"/>
              </a:rPr>
              <a:t> out on a </a:t>
            </a:r>
            <a:r>
              <a:rPr lang="de-DE" sz="2000" dirty="0" err="1">
                <a:ea typeface="Verdana" panose="020B0604030504040204" pitchFamily="34" charset="0"/>
              </a:rPr>
              <a:t>semiconductor</a:t>
            </a:r>
            <a:r>
              <a:rPr lang="de-DE" sz="2000" dirty="0">
                <a:ea typeface="Verdana" panose="020B0604030504040204" pitchFamily="34" charset="0"/>
              </a:rPr>
              <a:t> </a:t>
            </a:r>
            <a:r>
              <a:rPr lang="de-DE" sz="2000" dirty="0" err="1">
                <a:ea typeface="Verdana" panose="020B0604030504040204" pitchFamily="34" charset="0"/>
              </a:rPr>
              <a:t>chip</a:t>
            </a:r>
            <a:endParaRPr lang="de-DE" sz="2000" dirty="0">
              <a:ea typeface="Verdana" panose="020B0604030504040204" pitchFamily="34" charset="0"/>
            </a:endParaRPr>
          </a:p>
          <a:p>
            <a:r>
              <a:rPr lang="de-DE" sz="2000" dirty="0" err="1">
                <a:ea typeface="Verdana" panose="020B0604030504040204" pitchFamily="34" charset="0"/>
              </a:rPr>
              <a:t>Each</a:t>
            </a:r>
            <a:r>
              <a:rPr lang="de-DE" sz="2000" dirty="0">
                <a:ea typeface="Verdana" panose="020B0604030504040204" pitchFamily="34" charset="0"/>
              </a:rPr>
              <a:t> SPAD </a:t>
            </a:r>
            <a:r>
              <a:rPr lang="de-DE" sz="2000" dirty="0" err="1">
                <a:ea typeface="Verdana" panose="020B0604030504040204" pitchFamily="34" charset="0"/>
              </a:rPr>
              <a:t>operates</a:t>
            </a:r>
            <a:r>
              <a:rPr lang="de-DE" sz="2000" dirty="0">
                <a:ea typeface="Verdana" panose="020B0604030504040204" pitchFamily="34" charset="0"/>
              </a:rPr>
              <a:t> </a:t>
            </a:r>
            <a:r>
              <a:rPr lang="de-DE" sz="2000" dirty="0" err="1">
                <a:ea typeface="Verdana" panose="020B0604030504040204" pitchFamily="34" charset="0"/>
              </a:rPr>
              <a:t>independent</a:t>
            </a:r>
            <a:r>
              <a:rPr lang="de-DE" sz="2000" dirty="0">
                <a:ea typeface="Verdana" panose="020B0604030504040204" pitchFamily="34" charset="0"/>
              </a:rPr>
              <a:t> on </a:t>
            </a:r>
            <a:r>
              <a:rPr lang="de-DE" sz="2000" dirty="0" err="1">
                <a:ea typeface="Verdana" panose="020B0604030504040204" pitchFamily="34" charset="0"/>
              </a:rPr>
              <a:t>others</a:t>
            </a:r>
            <a:endParaRPr lang="de-DE" sz="2000" dirty="0">
              <a:ea typeface="Verdana" panose="020B0604030504040204" pitchFamily="34" charset="0"/>
            </a:endParaRPr>
          </a:p>
          <a:p>
            <a:r>
              <a:rPr lang="de-DE" sz="2000" dirty="0" err="1">
                <a:ea typeface="Verdana" panose="020B0604030504040204" pitchFamily="34" charset="0"/>
              </a:rPr>
              <a:t>When</a:t>
            </a:r>
            <a:r>
              <a:rPr lang="de-DE" sz="2000" dirty="0">
                <a:ea typeface="Verdana" panose="020B0604030504040204" pitchFamily="34" charset="0"/>
              </a:rPr>
              <a:t> a (Geiger </a:t>
            </a:r>
            <a:r>
              <a:rPr lang="de-DE" sz="2000" dirty="0" err="1">
                <a:ea typeface="Verdana" panose="020B0604030504040204" pitchFamily="34" charset="0"/>
              </a:rPr>
              <a:t>mode</a:t>
            </a:r>
            <a:r>
              <a:rPr lang="de-DE" sz="2000" dirty="0">
                <a:ea typeface="Verdana" panose="020B0604030504040204" pitchFamily="34" charset="0"/>
              </a:rPr>
              <a:t>) </a:t>
            </a:r>
            <a:r>
              <a:rPr lang="de-DE" sz="2000" dirty="0" err="1">
                <a:ea typeface="Verdana" panose="020B0604030504040204" pitchFamily="34" charset="0"/>
              </a:rPr>
              <a:t>avalanche</a:t>
            </a:r>
            <a:r>
              <a:rPr lang="de-DE" sz="2000" dirty="0">
                <a:ea typeface="Verdana" panose="020B0604030504040204" pitchFamily="34" charset="0"/>
              </a:rPr>
              <a:t> </a:t>
            </a:r>
            <a:r>
              <a:rPr lang="de-DE" sz="2000" dirty="0" err="1">
                <a:ea typeface="Verdana" panose="020B0604030504040204" pitchFamily="34" charset="0"/>
              </a:rPr>
              <a:t>happens</a:t>
            </a:r>
            <a:r>
              <a:rPr lang="de-DE" sz="2000" dirty="0">
                <a:ea typeface="Verdana" panose="020B0604030504040204" pitchFamily="34" charset="0"/>
              </a:rPr>
              <a:t>, a SPAD </a:t>
            </a:r>
            <a:r>
              <a:rPr lang="de-DE" sz="2000" dirty="0" err="1">
                <a:ea typeface="Verdana" panose="020B0604030504040204" pitchFamily="34" charset="0"/>
              </a:rPr>
              <a:t>produces</a:t>
            </a:r>
            <a:r>
              <a:rPr lang="de-DE" sz="2000" dirty="0">
                <a:ea typeface="Verdana" panose="020B0604030504040204" pitchFamily="34" charset="0"/>
              </a:rPr>
              <a:t> a „digital 1“</a:t>
            </a:r>
          </a:p>
          <a:p>
            <a:r>
              <a:rPr lang="de-DE" sz="2000" dirty="0">
                <a:ea typeface="Verdana" panose="020B0604030504040204" pitchFamily="34" charset="0"/>
              </a:rPr>
              <a:t>An electronic scheme counts the number of fired SPADs, i.e. the number of detected photons</a:t>
            </a:r>
          </a:p>
          <a:p>
            <a:r>
              <a:rPr lang="de-DE" sz="2000" dirty="0" err="1">
                <a:ea typeface="Verdana" panose="020B0604030504040204" pitchFamily="34" charset="0"/>
              </a:rPr>
              <a:t>One</a:t>
            </a:r>
            <a:r>
              <a:rPr lang="de-DE" sz="2000" dirty="0">
                <a:ea typeface="Verdana" panose="020B0604030504040204" pitchFamily="34" charset="0"/>
              </a:rPr>
              <a:t> </a:t>
            </a:r>
            <a:r>
              <a:rPr lang="de-DE" sz="2000" dirty="0" err="1">
                <a:ea typeface="Verdana" panose="020B0604030504040204" pitchFamily="34" charset="0"/>
              </a:rPr>
              <a:t>needs</a:t>
            </a:r>
            <a:r>
              <a:rPr lang="de-DE" sz="2000" dirty="0">
                <a:ea typeface="Verdana" panose="020B0604030504040204" pitchFamily="34" charset="0"/>
              </a:rPr>
              <a:t> </a:t>
            </a:r>
            <a:r>
              <a:rPr lang="de-DE" sz="2000" dirty="0" err="1">
                <a:ea typeface="Verdana" panose="020B0604030504040204" pitchFamily="34" charset="0"/>
              </a:rPr>
              <a:t>no</a:t>
            </a:r>
            <a:r>
              <a:rPr lang="de-DE" sz="2000" dirty="0">
                <a:ea typeface="Verdana" panose="020B0604030504040204" pitchFamily="34" charset="0"/>
              </a:rPr>
              <a:t> </a:t>
            </a:r>
            <a:r>
              <a:rPr lang="de-DE" sz="2000" dirty="0" err="1">
                <a:ea typeface="Verdana" panose="020B0604030504040204" pitchFamily="34" charset="0"/>
              </a:rPr>
              <a:t>amplifier</a:t>
            </a:r>
            <a:r>
              <a:rPr lang="de-DE" sz="2000" dirty="0">
                <a:ea typeface="Verdana" panose="020B0604030504040204" pitchFamily="34" charset="0"/>
              </a:rPr>
              <a:t>, </a:t>
            </a:r>
            <a:r>
              <a:rPr lang="de-DE" sz="2000" dirty="0" err="1">
                <a:ea typeface="Verdana" panose="020B0604030504040204" pitchFamily="34" charset="0"/>
              </a:rPr>
              <a:t>no</a:t>
            </a:r>
            <a:r>
              <a:rPr lang="de-DE" sz="2000" dirty="0">
                <a:ea typeface="Verdana" panose="020B0604030504040204" pitchFamily="34" charset="0"/>
              </a:rPr>
              <a:t> ADC, </a:t>
            </a:r>
            <a:r>
              <a:rPr lang="de-DE" sz="2000" dirty="0" err="1">
                <a:ea typeface="Verdana" panose="020B0604030504040204" pitchFamily="34" charset="0"/>
              </a:rPr>
              <a:t>no</a:t>
            </a:r>
            <a:r>
              <a:rPr lang="de-DE" sz="2000" dirty="0">
                <a:ea typeface="Verdana" panose="020B0604030504040204" pitchFamily="34" charset="0"/>
              </a:rPr>
              <a:t> X-talk </a:t>
            </a:r>
            <a:r>
              <a:rPr lang="de-DE" sz="2000" dirty="0" err="1">
                <a:ea typeface="Verdana" panose="020B0604030504040204" pitchFamily="34" charset="0"/>
              </a:rPr>
              <a:t>of</a:t>
            </a:r>
            <a:r>
              <a:rPr lang="de-DE" sz="2000" dirty="0">
                <a:ea typeface="Verdana" panose="020B0604030504040204" pitchFamily="34" charset="0"/>
              </a:rPr>
              <a:t> </a:t>
            </a:r>
            <a:r>
              <a:rPr lang="de-DE" sz="2000" dirty="0" err="1">
                <a:ea typeface="Verdana" panose="020B0604030504040204" pitchFamily="34" charset="0"/>
              </a:rPr>
              <a:t>small</a:t>
            </a:r>
            <a:r>
              <a:rPr lang="de-DE" sz="2000" dirty="0">
                <a:ea typeface="Verdana" panose="020B0604030504040204" pitchFamily="34" charset="0"/>
              </a:rPr>
              <a:t> </a:t>
            </a:r>
            <a:r>
              <a:rPr lang="de-DE" sz="2000" dirty="0" err="1">
                <a:ea typeface="Verdana" panose="020B0604030504040204" pitchFamily="34" charset="0"/>
              </a:rPr>
              <a:t>amplitudes</a:t>
            </a:r>
            <a:r>
              <a:rPr lang="de-DE" sz="2000" dirty="0">
                <a:ea typeface="Verdana" panose="020B0604030504040204" pitchFamily="34" charset="0"/>
              </a:rPr>
              <a:t> due </a:t>
            </a:r>
            <a:r>
              <a:rPr lang="de-DE" sz="2000" dirty="0" err="1">
                <a:ea typeface="Verdana" panose="020B0604030504040204" pitchFamily="34" charset="0"/>
              </a:rPr>
              <a:t>to</a:t>
            </a:r>
            <a:r>
              <a:rPr lang="de-DE" sz="2000" dirty="0">
                <a:ea typeface="Verdana" panose="020B0604030504040204" pitchFamily="34" charset="0"/>
              </a:rPr>
              <a:t> </a:t>
            </a:r>
            <a:r>
              <a:rPr lang="de-DE" sz="2000" dirty="0" err="1">
                <a:ea typeface="Verdana" panose="020B0604030504040204" pitchFamily="34" charset="0"/>
              </a:rPr>
              <a:t>the</a:t>
            </a:r>
            <a:r>
              <a:rPr lang="de-DE" sz="2000" dirty="0">
                <a:ea typeface="Verdana" panose="020B0604030504040204" pitchFamily="34" charset="0"/>
              </a:rPr>
              <a:t> electronic </a:t>
            </a:r>
            <a:r>
              <a:rPr lang="de-DE" sz="2000" dirty="0" err="1">
                <a:ea typeface="Verdana" panose="020B0604030504040204" pitchFamily="34" charset="0"/>
              </a:rPr>
              <a:t>pick-up</a:t>
            </a:r>
            <a:r>
              <a:rPr lang="de-DE" sz="2000" dirty="0">
                <a:ea typeface="Verdana" panose="020B0604030504040204" pitchFamily="34" charset="0"/>
              </a:rPr>
              <a:t> </a:t>
            </a:r>
            <a:r>
              <a:rPr lang="de-DE" sz="2000" dirty="0" err="1">
                <a:ea typeface="Verdana" panose="020B0604030504040204" pitchFamily="34" charset="0"/>
              </a:rPr>
              <a:t>from</a:t>
            </a:r>
            <a:r>
              <a:rPr lang="de-DE" sz="2000" dirty="0">
                <a:ea typeface="Verdana" panose="020B0604030504040204" pitchFamily="34" charset="0"/>
              </a:rPr>
              <a:t> </a:t>
            </a:r>
            <a:r>
              <a:rPr lang="de-DE" sz="2000" dirty="0" err="1">
                <a:ea typeface="Verdana" panose="020B0604030504040204" pitchFamily="34" charset="0"/>
              </a:rPr>
              <a:t>closely-packed</a:t>
            </a:r>
            <a:r>
              <a:rPr lang="de-DE" sz="2000" dirty="0">
                <a:ea typeface="Verdana" panose="020B0604030504040204" pitchFamily="34" charset="0"/>
              </a:rPr>
              <a:t> </a:t>
            </a:r>
            <a:r>
              <a:rPr lang="de-DE" sz="2000" dirty="0" err="1">
                <a:ea typeface="Verdana" panose="020B0604030504040204" pitchFamily="34" charset="0"/>
              </a:rPr>
              <a:t>neighbouring</a:t>
            </a:r>
            <a:r>
              <a:rPr lang="de-DE" sz="2000" dirty="0">
                <a:ea typeface="Verdana" panose="020B0604030504040204" pitchFamily="34" charset="0"/>
              </a:rPr>
              <a:t> </a:t>
            </a:r>
            <a:r>
              <a:rPr lang="de-DE" sz="2000" dirty="0" err="1">
                <a:ea typeface="Verdana" panose="020B0604030504040204" pitchFamily="34" charset="0"/>
              </a:rPr>
              <a:t>readout</a:t>
            </a:r>
            <a:r>
              <a:rPr lang="de-DE" sz="2000" dirty="0">
                <a:ea typeface="Verdana" panose="020B0604030504040204" pitchFamily="34" charset="0"/>
              </a:rPr>
              <a:t> </a:t>
            </a:r>
            <a:r>
              <a:rPr lang="de-DE" sz="2000" dirty="0" err="1">
                <a:ea typeface="Verdana" panose="020B0604030504040204" pitchFamily="34" charset="0"/>
              </a:rPr>
              <a:t>channels</a:t>
            </a:r>
            <a:endParaRPr lang="de-DE" sz="2000" dirty="0">
              <a:ea typeface="Verdana" panose="020B0604030504040204" pitchFamily="34" charset="0"/>
            </a:endParaRPr>
          </a:p>
          <a:p>
            <a:r>
              <a:rPr lang="de-DE" sz="2000" dirty="0" err="1">
                <a:ea typeface="Verdana" panose="020B0604030504040204" pitchFamily="34" charset="0"/>
              </a:rPr>
              <a:t>Hence</a:t>
            </a:r>
            <a:r>
              <a:rPr lang="de-DE" sz="2000" dirty="0">
                <a:ea typeface="Verdana" panose="020B0604030504040204" pitchFamily="34" charset="0"/>
              </a:rPr>
              <a:t> </a:t>
            </a:r>
            <a:r>
              <a:rPr lang="de-DE" sz="2000" dirty="0" err="1">
                <a:ea typeface="Verdana" panose="020B0604030504040204" pitchFamily="34" charset="0"/>
              </a:rPr>
              <a:t>from</a:t>
            </a:r>
            <a:r>
              <a:rPr lang="de-DE" sz="2000" dirty="0">
                <a:ea typeface="Verdana" panose="020B0604030504040204" pitchFamily="34" charset="0"/>
              </a:rPr>
              <a:t> </a:t>
            </a:r>
            <a:r>
              <a:rPr lang="de-DE" sz="2000" dirty="0" err="1">
                <a:ea typeface="Verdana" panose="020B0604030504040204" pitchFamily="34" charset="0"/>
              </a:rPr>
              <a:t>the</a:t>
            </a:r>
            <a:r>
              <a:rPr lang="de-DE" sz="2000" dirty="0">
                <a:ea typeface="Verdana" panose="020B0604030504040204" pitchFamily="34" charset="0"/>
              </a:rPr>
              <a:t> </a:t>
            </a:r>
            <a:r>
              <a:rPr lang="de-DE" sz="2000" dirty="0" err="1">
                <a:ea typeface="Verdana" panose="020B0604030504040204" pitchFamily="34" charset="0"/>
              </a:rPr>
              <a:t>very</a:t>
            </a:r>
            <a:r>
              <a:rPr lang="de-DE" sz="2000" dirty="0">
                <a:ea typeface="Verdana" panose="020B0604030504040204" pitchFamily="34" charset="0"/>
              </a:rPr>
              <a:t> </a:t>
            </a:r>
            <a:r>
              <a:rPr lang="de-DE" sz="2000" dirty="0" err="1">
                <a:ea typeface="Verdana" panose="020B0604030504040204" pitchFamily="34" charset="0"/>
              </a:rPr>
              <a:t>first</a:t>
            </a:r>
            <a:r>
              <a:rPr lang="de-DE" sz="2000" dirty="0">
                <a:ea typeface="Verdana" panose="020B0604030504040204" pitchFamily="34" charset="0"/>
              </a:rPr>
              <a:t> </a:t>
            </a:r>
            <a:r>
              <a:rPr lang="de-DE" sz="2000" dirty="0" err="1">
                <a:ea typeface="Verdana" panose="020B0604030504040204" pitchFamily="34" charset="0"/>
              </a:rPr>
              <a:t>moment</a:t>
            </a:r>
            <a:r>
              <a:rPr lang="de-DE" sz="2000" dirty="0">
                <a:ea typeface="Verdana" panose="020B0604030504040204" pitchFamily="34" charset="0"/>
              </a:rPr>
              <a:t> </a:t>
            </a:r>
            <a:r>
              <a:rPr lang="de-DE" sz="2000" dirty="0" err="1">
                <a:ea typeface="Verdana" panose="020B0604030504040204" pitchFamily="34" charset="0"/>
              </a:rPr>
              <a:t>going</a:t>
            </a:r>
            <a:r>
              <a:rPr lang="de-DE" sz="2000" dirty="0">
                <a:ea typeface="Verdana" panose="020B0604030504040204" pitchFamily="34" charset="0"/>
              </a:rPr>
              <a:t> digital</a:t>
            </a:r>
          </a:p>
          <a:p>
            <a:r>
              <a:rPr lang="de-DE" sz="2000" dirty="0">
                <a:ea typeface="Verdana" panose="020B0604030504040204" pitchFamily="34" charset="0"/>
              </a:rPr>
              <a:t>Providing one can invent a very fast digital readout, this will be the „Non Plus Ultra“ light sensor of future – one can still improve the SPAD sensitivity (and eventually one may improve the counting speed of the electronics by moving from Si to „faster“ semiconductors) </a:t>
            </a:r>
          </a:p>
          <a:p>
            <a:r>
              <a:rPr lang="de-DE" sz="2000" dirty="0">
                <a:ea typeface="Verdana" panose="020B0604030504040204" pitchFamily="34" charset="0"/>
              </a:rPr>
              <a:t>These sensors can provide an incredible dynamic range</a:t>
            </a:r>
          </a:p>
          <a:p>
            <a:r>
              <a:rPr lang="en-US" sz="2000" b="0" i="0" dirty="0">
                <a:solidFill>
                  <a:srgbClr val="2A2E2E"/>
                </a:solidFill>
                <a:effectLst/>
              </a:rPr>
              <a:t>One can calculate the time of flight for every photon, images can provide accurate 3D information.</a:t>
            </a:r>
            <a:r>
              <a:rPr lang="de-DE" sz="2000" dirty="0">
                <a:ea typeface="Verdana" panose="020B0604030504040204" pitchFamily="34" charset="0"/>
              </a:rPr>
              <a:t> </a:t>
            </a:r>
          </a:p>
          <a:p>
            <a:r>
              <a:rPr lang="de-DE" sz="2000" dirty="0">
                <a:ea typeface="Verdana" panose="020B0604030504040204" pitchFamily="34" charset="0"/>
              </a:rPr>
              <a:t> ~10 ps time resoluton does not seem to be a fantastic feature, not anymore    </a:t>
            </a:r>
          </a:p>
        </p:txBody>
      </p:sp>
      <p:sp>
        <p:nvSpPr>
          <p:cNvPr id="6" name="Foliennummernplatzhalter 5">
            <a:extLst>
              <a:ext uri="{FF2B5EF4-FFF2-40B4-BE49-F238E27FC236}">
                <a16:creationId xmlns:a16="http://schemas.microsoft.com/office/drawing/2014/main" id="{05792D38-F7CA-4F3A-AEBD-6D87E02D27E7}"/>
              </a:ext>
            </a:extLst>
          </p:cNvPr>
          <p:cNvSpPr>
            <a:spLocks noGrp="1"/>
          </p:cNvSpPr>
          <p:nvPr>
            <p:ph type="sldNum" sz="quarter" idx="12"/>
          </p:nvPr>
        </p:nvSpPr>
        <p:spPr/>
        <p:txBody>
          <a:bodyPr/>
          <a:lstStyle/>
          <a:p>
            <a:fld id="{4E212CA6-1D99-4638-BBCB-8D92E803EF88}" type="slidenum">
              <a:rPr lang="de-DE" smtClean="0"/>
              <a:t>29</a:t>
            </a:fld>
            <a:endParaRPr lang="de-DE"/>
          </a:p>
        </p:txBody>
      </p:sp>
      <p:sp>
        <p:nvSpPr>
          <p:cNvPr id="7" name="Date Placeholder 3">
            <a:extLst>
              <a:ext uri="{FF2B5EF4-FFF2-40B4-BE49-F238E27FC236}">
                <a16:creationId xmlns:a16="http://schemas.microsoft.com/office/drawing/2014/main" id="{FC9EDC1D-5FBC-49BD-8BD3-F3C72AFD4A33}"/>
              </a:ext>
            </a:extLst>
          </p:cNvPr>
          <p:cNvSpPr>
            <a:spLocks noGrp="1"/>
          </p:cNvSpPr>
          <p:nvPr>
            <p:ph type="dt" sz="half" idx="10"/>
          </p:nvPr>
        </p:nvSpPr>
        <p:spPr>
          <a:xfrm>
            <a:off x="838200" y="6356350"/>
            <a:ext cx="2743200" cy="365125"/>
          </a:xfrm>
        </p:spPr>
        <p:txBody>
          <a:bodyPr/>
          <a:lstStyle/>
          <a:p>
            <a:r>
              <a:rPr lang="en-US"/>
              <a:t>"From 9 to 40"  workshop organized by INAF, Sexten, Italy</a:t>
            </a:r>
            <a:endParaRPr lang="en-US" dirty="0"/>
          </a:p>
        </p:txBody>
      </p:sp>
      <p:sp>
        <p:nvSpPr>
          <p:cNvPr id="8" name="Footer Placeholder 4">
            <a:extLst>
              <a:ext uri="{FF2B5EF4-FFF2-40B4-BE49-F238E27FC236}">
                <a16:creationId xmlns:a16="http://schemas.microsoft.com/office/drawing/2014/main" id="{CBE2F5CE-348D-4E0B-B5E4-C15E76E7EF63}"/>
              </a:ext>
            </a:extLst>
          </p:cNvPr>
          <p:cNvSpPr>
            <a:spLocks noGrp="1"/>
          </p:cNvSpPr>
          <p:nvPr>
            <p:ph type="ftr" sz="quarter" idx="11"/>
          </p:nvPr>
        </p:nvSpPr>
        <p:spPr>
          <a:xfrm>
            <a:off x="4030211" y="6356350"/>
            <a:ext cx="4114800" cy="365125"/>
          </a:xfrm>
        </p:spPr>
        <p:txBody>
          <a:bodyPr/>
          <a:lstStyle/>
          <a:p>
            <a:r>
              <a:rPr lang="en-US" dirty="0"/>
              <a:t>Razmik Mirzoyan: Some Interesting Aspects of IACT Design</a:t>
            </a:r>
          </a:p>
        </p:txBody>
      </p:sp>
    </p:spTree>
    <p:extLst>
      <p:ext uri="{BB962C8B-B14F-4D97-AF65-F5344CB8AC3E}">
        <p14:creationId xmlns:p14="http://schemas.microsoft.com/office/powerpoint/2010/main" val="2975663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A2426200-F007-4CA0-92B6-E5CB04CC8BA3}"/>
              </a:ext>
            </a:extLst>
          </p:cNvPr>
          <p:cNvSpPr>
            <a:spLocks noGrp="1"/>
          </p:cNvSpPr>
          <p:nvPr>
            <p:ph type="dt" sz="half" idx="10"/>
          </p:nvPr>
        </p:nvSpPr>
        <p:spPr/>
        <p:txBody>
          <a:bodyPr/>
          <a:lstStyle/>
          <a:p>
            <a:r>
              <a:rPr lang="en-US"/>
              <a:t>"From 9 to 40"  workshop organized by INAF, Sexten, Italy</a:t>
            </a:r>
          </a:p>
        </p:txBody>
      </p:sp>
      <p:sp>
        <p:nvSpPr>
          <p:cNvPr id="5" name="Fußzeilenplatzhalter 4">
            <a:extLst>
              <a:ext uri="{FF2B5EF4-FFF2-40B4-BE49-F238E27FC236}">
                <a16:creationId xmlns:a16="http://schemas.microsoft.com/office/drawing/2014/main" id="{3CA27D14-DED4-495F-B26F-075A0DFA639E}"/>
              </a:ext>
            </a:extLst>
          </p:cNvPr>
          <p:cNvSpPr>
            <a:spLocks noGrp="1"/>
          </p:cNvSpPr>
          <p:nvPr>
            <p:ph type="ftr" sz="quarter" idx="11"/>
          </p:nvPr>
        </p:nvSpPr>
        <p:spPr/>
        <p:txBody>
          <a:bodyPr/>
          <a:lstStyle/>
          <a:p>
            <a:r>
              <a:rPr lang="en-US"/>
              <a:t>Razmik Mirzoyan: Some Interesting Aspects of IACT Design</a:t>
            </a:r>
          </a:p>
        </p:txBody>
      </p:sp>
      <p:sp>
        <p:nvSpPr>
          <p:cNvPr id="6" name="Foliennummernplatzhalter 5">
            <a:extLst>
              <a:ext uri="{FF2B5EF4-FFF2-40B4-BE49-F238E27FC236}">
                <a16:creationId xmlns:a16="http://schemas.microsoft.com/office/drawing/2014/main" id="{A19205B0-8B01-44C4-B8AA-A1842208E8B4}"/>
              </a:ext>
            </a:extLst>
          </p:cNvPr>
          <p:cNvSpPr>
            <a:spLocks noGrp="1"/>
          </p:cNvSpPr>
          <p:nvPr>
            <p:ph type="sldNum" sz="quarter" idx="12"/>
          </p:nvPr>
        </p:nvSpPr>
        <p:spPr/>
        <p:txBody>
          <a:bodyPr/>
          <a:lstStyle/>
          <a:p>
            <a:fld id="{09F20003-CC1F-48A0-B800-E8BEA5364C66}" type="slidenum">
              <a:rPr lang="en-US" smtClean="0"/>
              <a:t>3</a:t>
            </a:fld>
            <a:endParaRPr lang="en-US"/>
          </a:p>
        </p:txBody>
      </p:sp>
      <p:pic>
        <p:nvPicPr>
          <p:cNvPr id="7" name="Grafik 6">
            <a:extLst>
              <a:ext uri="{FF2B5EF4-FFF2-40B4-BE49-F238E27FC236}">
                <a16:creationId xmlns:a16="http://schemas.microsoft.com/office/drawing/2014/main" id="{F461F348-7A8E-4BE5-A753-EEB5646D69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5705" y="25631"/>
            <a:ext cx="9074203" cy="6296246"/>
          </a:xfrm>
          <a:prstGeom prst="rect">
            <a:avLst/>
          </a:prstGeom>
        </p:spPr>
      </p:pic>
    </p:spTree>
    <p:extLst>
      <p:ext uri="{BB962C8B-B14F-4D97-AF65-F5344CB8AC3E}">
        <p14:creationId xmlns:p14="http://schemas.microsoft.com/office/powerpoint/2010/main" val="17373127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8EA61D-FFBB-400D-89C2-BE40247B317F}"/>
              </a:ext>
            </a:extLst>
          </p:cNvPr>
          <p:cNvSpPr>
            <a:spLocks noGrp="1"/>
          </p:cNvSpPr>
          <p:nvPr>
            <p:ph type="title"/>
          </p:nvPr>
        </p:nvSpPr>
        <p:spPr>
          <a:xfrm>
            <a:off x="838200" y="2825"/>
            <a:ext cx="10515600" cy="1325563"/>
          </a:xfrm>
        </p:spPr>
        <p:txBody>
          <a:bodyPr>
            <a:noAutofit/>
          </a:bodyPr>
          <a:lstStyle/>
          <a:p>
            <a:pPr algn="ctr"/>
            <a:r>
              <a:rPr lang="en-US" sz="3000" dirty="0">
                <a:latin typeface="Arial" panose="020B0604020202020204" pitchFamily="34" charset="0"/>
                <a:cs typeface="Arial" panose="020B0604020202020204" pitchFamily="34" charset="0"/>
              </a:rPr>
              <a:t>The SPAD arrays with different readout principles are being intensively developed by many groups worldwide, </a:t>
            </a:r>
            <a:br>
              <a:rPr lang="en-US" sz="3000" dirty="0">
                <a:latin typeface="Arial" panose="020B0604020202020204" pitchFamily="34" charset="0"/>
                <a:cs typeface="Arial" panose="020B0604020202020204" pitchFamily="34" charset="0"/>
              </a:rPr>
            </a:br>
            <a:r>
              <a:rPr lang="en-US" sz="3000" dirty="0">
                <a:latin typeface="Arial" panose="020B0604020202020204" pitchFamily="34" charset="0"/>
                <a:cs typeface="Arial" panose="020B0604020202020204" pitchFamily="34" charset="0"/>
              </a:rPr>
              <a:t>to name just a few</a:t>
            </a:r>
            <a:endParaRPr lang="de-DE" sz="3000" dirty="0">
              <a:latin typeface="Arial" panose="020B0604020202020204" pitchFamily="34" charset="0"/>
              <a:cs typeface="Arial" panose="020B0604020202020204" pitchFamily="34" charset="0"/>
            </a:endParaRPr>
          </a:p>
        </p:txBody>
      </p:sp>
      <p:pic>
        <p:nvPicPr>
          <p:cNvPr id="7" name="Grafik 6">
            <a:extLst>
              <a:ext uri="{FF2B5EF4-FFF2-40B4-BE49-F238E27FC236}">
                <a16:creationId xmlns:a16="http://schemas.microsoft.com/office/drawing/2014/main" id="{D0A4B542-2232-4FAE-80B3-6BB3B9C4D0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4354" y="1978346"/>
            <a:ext cx="4425843" cy="3319382"/>
          </a:xfrm>
          <a:prstGeom prst="rect">
            <a:avLst/>
          </a:prstGeom>
        </p:spPr>
      </p:pic>
      <p:sp>
        <p:nvSpPr>
          <p:cNvPr id="5" name="Foliennummernplatzhalter 4">
            <a:extLst>
              <a:ext uri="{FF2B5EF4-FFF2-40B4-BE49-F238E27FC236}">
                <a16:creationId xmlns:a16="http://schemas.microsoft.com/office/drawing/2014/main" id="{ADB1D54B-487D-46CE-B00D-B703AB534078}"/>
              </a:ext>
            </a:extLst>
          </p:cNvPr>
          <p:cNvSpPr>
            <a:spLocks noGrp="1"/>
          </p:cNvSpPr>
          <p:nvPr>
            <p:ph type="sldNum" sz="quarter" idx="12"/>
          </p:nvPr>
        </p:nvSpPr>
        <p:spPr/>
        <p:txBody>
          <a:bodyPr/>
          <a:lstStyle/>
          <a:p>
            <a:fld id="{4E212CA6-1D99-4638-BBCB-8D92E803EF88}" type="slidenum">
              <a:rPr lang="de-DE" smtClean="0"/>
              <a:t>30</a:t>
            </a:fld>
            <a:endParaRPr lang="de-DE"/>
          </a:p>
        </p:txBody>
      </p:sp>
      <p:sp>
        <p:nvSpPr>
          <p:cNvPr id="6" name="Textfeld 5">
            <a:extLst>
              <a:ext uri="{FF2B5EF4-FFF2-40B4-BE49-F238E27FC236}">
                <a16:creationId xmlns:a16="http://schemas.microsoft.com/office/drawing/2014/main" id="{1695D5CE-6980-42D7-BE79-CFF0F4DEBA64}"/>
              </a:ext>
            </a:extLst>
          </p:cNvPr>
          <p:cNvSpPr txBox="1"/>
          <p:nvPr/>
        </p:nvSpPr>
        <p:spPr>
          <a:xfrm>
            <a:off x="182595" y="1534382"/>
            <a:ext cx="4648196" cy="369332"/>
          </a:xfrm>
          <a:prstGeom prst="rect">
            <a:avLst/>
          </a:prstGeom>
          <a:noFill/>
        </p:spPr>
        <p:txBody>
          <a:bodyPr wrap="square" rtlCol="0">
            <a:spAutoFit/>
          </a:bodyPr>
          <a:lstStyle/>
          <a:p>
            <a:r>
              <a:rPr lang="de-DE" dirty="0"/>
              <a:t>P. Fischer, U. Heidelberg, </a:t>
            </a:r>
            <a:r>
              <a:rPr lang="de-DE" dirty="0" err="1"/>
              <a:t>Semicond</a:t>
            </a:r>
            <a:r>
              <a:rPr lang="de-DE" dirty="0"/>
              <a:t>. </a:t>
            </a:r>
            <a:r>
              <a:rPr lang="de-DE" dirty="0" err="1"/>
              <a:t>Det</a:t>
            </a:r>
            <a:r>
              <a:rPr lang="de-DE" dirty="0"/>
              <a:t>. Work. </a:t>
            </a:r>
          </a:p>
        </p:txBody>
      </p:sp>
      <p:pic>
        <p:nvPicPr>
          <p:cNvPr id="8" name="Grafik 7">
            <a:extLst>
              <a:ext uri="{FF2B5EF4-FFF2-40B4-BE49-F238E27FC236}">
                <a16:creationId xmlns:a16="http://schemas.microsoft.com/office/drawing/2014/main" id="{4FA4ED4D-42D1-4FB2-BD47-5C8D547DFCDA}"/>
              </a:ext>
            </a:extLst>
          </p:cNvPr>
          <p:cNvPicPr>
            <a:picLocks noChangeAspect="1"/>
          </p:cNvPicPr>
          <p:nvPr/>
        </p:nvPicPr>
        <p:blipFill>
          <a:blip r:embed="rId3"/>
          <a:stretch>
            <a:fillRect/>
          </a:stretch>
        </p:blipFill>
        <p:spPr>
          <a:xfrm>
            <a:off x="8652331" y="2415402"/>
            <a:ext cx="2794287" cy="3061658"/>
          </a:xfrm>
          <a:prstGeom prst="rect">
            <a:avLst/>
          </a:prstGeom>
        </p:spPr>
      </p:pic>
      <p:sp>
        <p:nvSpPr>
          <p:cNvPr id="9" name="Textfeld 8">
            <a:extLst>
              <a:ext uri="{FF2B5EF4-FFF2-40B4-BE49-F238E27FC236}">
                <a16:creationId xmlns:a16="http://schemas.microsoft.com/office/drawing/2014/main" id="{5E754465-F17A-44A7-8B4E-9E5AC794F459}"/>
              </a:ext>
            </a:extLst>
          </p:cNvPr>
          <p:cNvSpPr txBox="1"/>
          <p:nvPr/>
        </p:nvSpPr>
        <p:spPr>
          <a:xfrm flipH="1">
            <a:off x="8620525" y="1586537"/>
            <a:ext cx="2912355" cy="830997"/>
          </a:xfrm>
          <a:prstGeom prst="rect">
            <a:avLst/>
          </a:prstGeom>
          <a:noFill/>
        </p:spPr>
        <p:txBody>
          <a:bodyPr wrap="square" rtlCol="0">
            <a:spAutoFit/>
          </a:bodyPr>
          <a:lstStyle/>
          <a:p>
            <a:r>
              <a:rPr lang="de-DE" sz="1600" dirty="0"/>
              <a:t>Multiple </a:t>
            </a:r>
            <a:r>
              <a:rPr lang="de-DE" sz="1600" dirty="0" err="1"/>
              <a:t>developments</a:t>
            </a:r>
            <a:r>
              <a:rPr lang="de-DE" sz="1600" dirty="0"/>
              <a:t> </a:t>
            </a:r>
            <a:r>
              <a:rPr lang="de-DE" sz="1600" dirty="0" err="1"/>
              <a:t>from</a:t>
            </a:r>
            <a:r>
              <a:rPr lang="de-DE" sz="1600" dirty="0"/>
              <a:t> </a:t>
            </a:r>
          </a:p>
          <a:p>
            <a:r>
              <a:rPr lang="de-DE" sz="1600" dirty="0"/>
              <a:t>Edoardo </a:t>
            </a:r>
            <a:r>
              <a:rPr lang="de-DE" sz="1600" dirty="0" err="1"/>
              <a:t>Charbon</a:t>
            </a:r>
            <a:r>
              <a:rPr lang="de-DE" sz="1600" dirty="0"/>
              <a:t>, SPAD Array, </a:t>
            </a:r>
          </a:p>
          <a:p>
            <a:r>
              <a:rPr lang="de-DE" sz="1600" dirty="0"/>
              <a:t>Swiss CTA Day, 2020</a:t>
            </a:r>
          </a:p>
        </p:txBody>
      </p:sp>
      <p:sp>
        <p:nvSpPr>
          <p:cNvPr id="12" name="Date Placeholder 3">
            <a:extLst>
              <a:ext uri="{FF2B5EF4-FFF2-40B4-BE49-F238E27FC236}">
                <a16:creationId xmlns:a16="http://schemas.microsoft.com/office/drawing/2014/main" id="{98F0D08E-0468-4379-902E-B14392C7D30C}"/>
              </a:ext>
            </a:extLst>
          </p:cNvPr>
          <p:cNvSpPr>
            <a:spLocks noGrp="1"/>
          </p:cNvSpPr>
          <p:nvPr>
            <p:ph type="dt" sz="half" idx="10"/>
          </p:nvPr>
        </p:nvSpPr>
        <p:spPr>
          <a:xfrm>
            <a:off x="838200" y="6356350"/>
            <a:ext cx="2743200" cy="365125"/>
          </a:xfrm>
        </p:spPr>
        <p:txBody>
          <a:bodyPr/>
          <a:lstStyle/>
          <a:p>
            <a:r>
              <a:rPr lang="en-US"/>
              <a:t>"From 9 to 40"  workshop organized by INAF, Sexten, Italy</a:t>
            </a:r>
            <a:endParaRPr lang="en-US" dirty="0"/>
          </a:p>
        </p:txBody>
      </p:sp>
      <p:sp>
        <p:nvSpPr>
          <p:cNvPr id="13" name="Footer Placeholder 4">
            <a:extLst>
              <a:ext uri="{FF2B5EF4-FFF2-40B4-BE49-F238E27FC236}">
                <a16:creationId xmlns:a16="http://schemas.microsoft.com/office/drawing/2014/main" id="{7CC07A57-EEA2-4670-884A-E1DDBD1EFE74}"/>
              </a:ext>
            </a:extLst>
          </p:cNvPr>
          <p:cNvSpPr>
            <a:spLocks noGrp="1"/>
          </p:cNvSpPr>
          <p:nvPr>
            <p:ph type="ftr" sz="quarter" idx="11"/>
          </p:nvPr>
        </p:nvSpPr>
        <p:spPr>
          <a:xfrm>
            <a:off x="4038600" y="6356350"/>
            <a:ext cx="4114800" cy="365125"/>
          </a:xfrm>
        </p:spPr>
        <p:txBody>
          <a:bodyPr/>
          <a:lstStyle/>
          <a:p>
            <a:r>
              <a:rPr lang="en-US" dirty="0"/>
              <a:t>Razmik Mirzoyan: Some Interesting Aspects of IACT Design</a:t>
            </a:r>
          </a:p>
        </p:txBody>
      </p:sp>
      <p:pic>
        <p:nvPicPr>
          <p:cNvPr id="4" name="Picture 3">
            <a:extLst>
              <a:ext uri="{FF2B5EF4-FFF2-40B4-BE49-F238E27FC236}">
                <a16:creationId xmlns:a16="http://schemas.microsoft.com/office/drawing/2014/main" id="{257F2632-E808-40BC-B512-EFA4746299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30921" y="2285999"/>
            <a:ext cx="3020128" cy="1585567"/>
          </a:xfrm>
          <a:prstGeom prst="rect">
            <a:avLst/>
          </a:prstGeom>
        </p:spPr>
      </p:pic>
      <p:sp>
        <p:nvSpPr>
          <p:cNvPr id="14" name="TextBox 13">
            <a:extLst>
              <a:ext uri="{FF2B5EF4-FFF2-40B4-BE49-F238E27FC236}">
                <a16:creationId xmlns:a16="http://schemas.microsoft.com/office/drawing/2014/main" id="{82E6EB1B-9F25-4E49-B08A-DCE8013BB1BF}"/>
              </a:ext>
            </a:extLst>
          </p:cNvPr>
          <p:cNvSpPr txBox="1"/>
          <p:nvPr/>
        </p:nvSpPr>
        <p:spPr>
          <a:xfrm>
            <a:off x="5356762" y="3992880"/>
            <a:ext cx="2507078" cy="369332"/>
          </a:xfrm>
          <a:prstGeom prst="rect">
            <a:avLst/>
          </a:prstGeom>
          <a:noFill/>
          <a:ln>
            <a:solidFill>
              <a:schemeClr val="accent1"/>
            </a:solidFill>
          </a:ln>
        </p:spPr>
        <p:txBody>
          <a:bodyPr wrap="square" rtlCol="0">
            <a:spAutoFit/>
          </a:bodyPr>
          <a:lstStyle/>
          <a:p>
            <a:r>
              <a:rPr lang="de-DE" dirty="0"/>
              <a:t>SPAD matrix from Canon</a:t>
            </a:r>
            <a:endParaRPr lang="en-US" dirty="0"/>
          </a:p>
        </p:txBody>
      </p:sp>
    </p:spTree>
    <p:extLst>
      <p:ext uri="{BB962C8B-B14F-4D97-AF65-F5344CB8AC3E}">
        <p14:creationId xmlns:p14="http://schemas.microsoft.com/office/powerpoint/2010/main" val="417177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243164-6B59-4FC1-9D98-EF96CB5C3251}"/>
              </a:ext>
            </a:extLst>
          </p:cNvPr>
          <p:cNvSpPr>
            <a:spLocks noGrp="1"/>
          </p:cNvSpPr>
          <p:nvPr>
            <p:ph type="title"/>
          </p:nvPr>
        </p:nvSpPr>
        <p:spPr>
          <a:xfrm>
            <a:off x="838200" y="11455"/>
            <a:ext cx="10515600" cy="1325563"/>
          </a:xfrm>
        </p:spPr>
        <p:txBody>
          <a:bodyPr>
            <a:normAutofit/>
          </a:bodyPr>
          <a:lstStyle/>
          <a:p>
            <a:pPr algn="ctr"/>
            <a:r>
              <a:rPr lang="en-US" sz="3000" dirty="0">
                <a:latin typeface="Arial" panose="020B0604020202020204" pitchFamily="34" charset="0"/>
                <a:cs typeface="Arial" panose="020B0604020202020204" pitchFamily="34" charset="0"/>
              </a:rPr>
              <a:t>One may ask: and what the novelty is? These have been under development in many labs and for a long time</a:t>
            </a:r>
            <a:endParaRPr lang="de-DE" sz="3000"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25F1C92F-8726-41BD-B414-B9C33B682549}"/>
              </a:ext>
            </a:extLst>
          </p:cNvPr>
          <p:cNvSpPr>
            <a:spLocks noGrp="1"/>
          </p:cNvSpPr>
          <p:nvPr>
            <p:ph idx="1"/>
          </p:nvPr>
        </p:nvSpPr>
        <p:spPr>
          <a:xfrm>
            <a:off x="838200" y="1538544"/>
            <a:ext cx="10515600" cy="4530725"/>
          </a:xfrm>
        </p:spPr>
        <p:txBody>
          <a:bodyPr>
            <a:normAutofit/>
          </a:bodyPr>
          <a:lstStyle/>
          <a:p>
            <a:r>
              <a:rPr lang="en-US" sz="2000" dirty="0">
                <a:latin typeface="Verdana" panose="020B0604030504040204" pitchFamily="34" charset="0"/>
                <a:ea typeface="Verdana" panose="020B0604030504040204" pitchFamily="34" charset="0"/>
              </a:rPr>
              <a:t>What's new is that we've also joined the "club" - we think that we have an interesting idea for how to readout a SPAD array very quickly and efficiently.</a:t>
            </a:r>
          </a:p>
          <a:p>
            <a:r>
              <a:rPr lang="de-DE" sz="2000" dirty="0" err="1">
                <a:latin typeface="Verdana" panose="020B0604030504040204" pitchFamily="34" charset="0"/>
                <a:ea typeface="Verdana" panose="020B0604030504040204" pitchFamily="34" charset="0"/>
              </a:rPr>
              <a:t>We</a:t>
            </a:r>
            <a:r>
              <a:rPr lang="de-DE" sz="2000" dirty="0">
                <a:latin typeface="Verdana" panose="020B0604030504040204" pitchFamily="34" charset="0"/>
                <a:ea typeface="Verdana" panose="020B0604030504040204" pitchFamily="34" charset="0"/>
              </a:rPr>
              <a:t> </a:t>
            </a:r>
            <a:r>
              <a:rPr lang="de-DE" sz="2000" dirty="0" err="1">
                <a:latin typeface="Verdana" panose="020B0604030504040204" pitchFamily="34" charset="0"/>
                <a:ea typeface="Verdana" panose="020B0604030504040204" pitchFamily="34" charset="0"/>
              </a:rPr>
              <a:t>started</a:t>
            </a:r>
            <a:r>
              <a:rPr lang="de-DE" sz="2000" dirty="0">
                <a:latin typeface="Verdana" panose="020B0604030504040204" pitchFamily="34" charset="0"/>
                <a:ea typeface="Verdana" panose="020B0604030504040204" pitchFamily="34" charset="0"/>
              </a:rPr>
              <a:t> </a:t>
            </a:r>
            <a:r>
              <a:rPr lang="de-DE" sz="2000" dirty="0" err="1">
                <a:latin typeface="Verdana" panose="020B0604030504040204" pitchFamily="34" charset="0"/>
                <a:ea typeface="Verdana" panose="020B0604030504040204" pitchFamily="34" charset="0"/>
              </a:rPr>
              <a:t>developing</a:t>
            </a:r>
            <a:r>
              <a:rPr lang="de-DE" sz="2000" dirty="0">
                <a:latin typeface="Verdana" panose="020B0604030504040204" pitchFamily="34" charset="0"/>
                <a:ea typeface="Verdana" panose="020B0604030504040204" pitchFamily="34" charset="0"/>
              </a:rPr>
              <a:t> an ASIC, </a:t>
            </a:r>
            <a:r>
              <a:rPr lang="de-DE" sz="2000" dirty="0" err="1">
                <a:latin typeface="Verdana" panose="020B0604030504040204" pitchFamily="34" charset="0"/>
                <a:ea typeface="Verdana" panose="020B0604030504040204" pitchFamily="34" charset="0"/>
              </a:rPr>
              <a:t>initially</a:t>
            </a:r>
            <a:r>
              <a:rPr lang="de-DE" sz="2000" dirty="0">
                <a:latin typeface="Verdana" panose="020B0604030504040204" pitchFamily="34" charset="0"/>
                <a:ea typeface="Verdana" panose="020B0604030504040204" pitchFamily="34" charset="0"/>
              </a:rPr>
              <a:t> a simple </a:t>
            </a:r>
            <a:r>
              <a:rPr lang="de-DE" sz="2000" dirty="0" err="1">
                <a:latin typeface="Verdana" panose="020B0604030504040204" pitchFamily="34" charset="0"/>
                <a:ea typeface="Verdana" panose="020B0604030504040204" pitchFamily="34" charset="0"/>
              </a:rPr>
              <a:t>one</a:t>
            </a:r>
            <a:r>
              <a:rPr lang="de-DE" sz="2000" dirty="0">
                <a:latin typeface="Verdana" panose="020B0604030504040204" pitchFamily="34" charset="0"/>
                <a:ea typeface="Verdana" panose="020B0604030504040204" pitchFamily="34" charset="0"/>
              </a:rPr>
              <a:t>, just </a:t>
            </a:r>
            <a:r>
              <a:rPr lang="de-DE" sz="2000" dirty="0" err="1">
                <a:latin typeface="Verdana" panose="020B0604030504040204" pitchFamily="34" charset="0"/>
                <a:ea typeface="Verdana" panose="020B0604030504040204" pitchFamily="34" charset="0"/>
              </a:rPr>
              <a:t>for</a:t>
            </a:r>
            <a:r>
              <a:rPr lang="de-DE" sz="2000" dirty="0">
                <a:latin typeface="Verdana" panose="020B0604030504040204" pitchFamily="34" charset="0"/>
                <a:ea typeface="Verdana" panose="020B0604030504040204" pitchFamily="34" charset="0"/>
              </a:rPr>
              <a:t> </a:t>
            </a:r>
            <a:r>
              <a:rPr lang="de-DE" sz="2000" dirty="0" err="1">
                <a:latin typeface="Verdana" panose="020B0604030504040204" pitchFamily="34" charset="0"/>
                <a:ea typeface="Verdana" panose="020B0604030504040204" pitchFamily="34" charset="0"/>
              </a:rPr>
              <a:t>counting</a:t>
            </a:r>
            <a:r>
              <a:rPr lang="de-DE" sz="2000" dirty="0">
                <a:latin typeface="Verdana" panose="020B0604030504040204" pitchFamily="34" charset="0"/>
                <a:ea typeface="Verdana" panose="020B0604030504040204" pitchFamily="34" charset="0"/>
              </a:rPr>
              <a:t> </a:t>
            </a:r>
            <a:r>
              <a:rPr lang="de-DE" sz="2000" dirty="0" err="1">
                <a:latin typeface="Verdana" panose="020B0604030504040204" pitchFamily="34" charset="0"/>
                <a:ea typeface="Verdana" panose="020B0604030504040204" pitchFamily="34" charset="0"/>
              </a:rPr>
              <a:t>signals</a:t>
            </a:r>
            <a:r>
              <a:rPr lang="de-DE" sz="2000" dirty="0">
                <a:latin typeface="Verdana" panose="020B0604030504040204" pitchFamily="34" charset="0"/>
                <a:ea typeface="Verdana" panose="020B0604030504040204" pitchFamily="34" charset="0"/>
              </a:rPr>
              <a:t> </a:t>
            </a:r>
            <a:r>
              <a:rPr lang="de-DE" sz="2000" dirty="0" err="1">
                <a:latin typeface="Verdana" panose="020B0604030504040204" pitchFamily="34" charset="0"/>
                <a:ea typeface="Verdana" panose="020B0604030504040204" pitchFamily="34" charset="0"/>
              </a:rPr>
              <a:t>from</a:t>
            </a:r>
            <a:r>
              <a:rPr lang="de-DE" sz="2000" dirty="0">
                <a:latin typeface="Verdana" panose="020B0604030504040204" pitchFamily="34" charset="0"/>
                <a:ea typeface="Verdana" panose="020B0604030504040204" pitchFamily="34" charset="0"/>
              </a:rPr>
              <a:t> a </a:t>
            </a:r>
            <a:r>
              <a:rPr lang="de-DE" sz="2000" dirty="0" err="1">
                <a:latin typeface="Verdana" panose="020B0604030504040204" pitchFamily="34" charset="0"/>
                <a:ea typeface="Verdana" panose="020B0604030504040204" pitchFamily="34" charset="0"/>
              </a:rPr>
              <a:t>small</a:t>
            </a:r>
            <a:r>
              <a:rPr lang="de-DE" sz="2000" dirty="0">
                <a:latin typeface="Verdana" panose="020B0604030504040204" pitchFamily="34" charset="0"/>
                <a:ea typeface="Verdana" panose="020B0604030504040204" pitchFamily="34" charset="0"/>
              </a:rPr>
              <a:t> </a:t>
            </a:r>
            <a:r>
              <a:rPr lang="de-DE" sz="2000" dirty="0" err="1">
                <a:latin typeface="Verdana" panose="020B0604030504040204" pitchFamily="34" charset="0"/>
                <a:ea typeface="Verdana" panose="020B0604030504040204" pitchFamily="34" charset="0"/>
              </a:rPr>
              <a:t>matrix</a:t>
            </a:r>
            <a:r>
              <a:rPr lang="de-DE" sz="2000" dirty="0">
                <a:latin typeface="Verdana" panose="020B0604030504040204" pitchFamily="34" charset="0"/>
                <a:ea typeface="Verdana" panose="020B0604030504040204" pitchFamily="34" charset="0"/>
              </a:rPr>
              <a:t> </a:t>
            </a:r>
            <a:r>
              <a:rPr lang="de-DE" sz="2000" dirty="0" err="1">
                <a:latin typeface="Verdana" panose="020B0604030504040204" pitchFamily="34" charset="0"/>
                <a:ea typeface="Verdana" panose="020B0604030504040204" pitchFamily="34" charset="0"/>
              </a:rPr>
              <a:t>of</a:t>
            </a:r>
            <a:r>
              <a:rPr lang="de-DE" sz="2000" dirty="0">
                <a:latin typeface="Verdana" panose="020B0604030504040204" pitchFamily="34" charset="0"/>
                <a:ea typeface="Verdana" panose="020B0604030504040204" pitchFamily="34" charset="0"/>
              </a:rPr>
              <a:t> SPADs, </a:t>
            </a:r>
            <a:r>
              <a:rPr lang="de-DE" sz="2000" dirty="0" err="1">
                <a:latin typeface="Verdana" panose="020B0604030504040204" pitchFamily="34" charset="0"/>
                <a:ea typeface="Verdana" panose="020B0604030504040204" pitchFamily="34" charset="0"/>
              </a:rPr>
              <a:t>see</a:t>
            </a:r>
            <a:r>
              <a:rPr lang="de-DE" sz="2000" dirty="0">
                <a:latin typeface="Verdana" panose="020B0604030504040204" pitchFamily="34" charset="0"/>
                <a:ea typeface="Verdana" panose="020B0604030504040204" pitchFamily="34" charset="0"/>
              </a:rPr>
              <a:t> </a:t>
            </a:r>
            <a:r>
              <a:rPr lang="en-US" sz="2000" dirty="0">
                <a:latin typeface="Verdana" panose="020B0604030504040204" pitchFamily="34" charset="0"/>
                <a:ea typeface="Verdana" panose="020B0604030504040204" pitchFamily="34" charset="0"/>
              </a:rPr>
              <a:t>a toy model-principle of summing up the signals</a:t>
            </a:r>
            <a:endParaRPr lang="de-DE" sz="2000" dirty="0">
              <a:latin typeface="Verdana" panose="020B0604030504040204" pitchFamily="34" charset="0"/>
              <a:ea typeface="Verdana" panose="020B0604030504040204" pitchFamily="34" charset="0"/>
            </a:endParaRPr>
          </a:p>
          <a:p>
            <a:pPr marL="0" indent="0">
              <a:buNone/>
            </a:pPr>
            <a:endParaRPr lang="de-DE" sz="2000" dirty="0">
              <a:latin typeface="Verdana" panose="020B0604030504040204" pitchFamily="34" charset="0"/>
              <a:ea typeface="Verdana" panose="020B0604030504040204" pitchFamily="34" charset="0"/>
            </a:endParaRPr>
          </a:p>
        </p:txBody>
      </p:sp>
      <p:sp>
        <p:nvSpPr>
          <p:cNvPr id="4" name="Datumsplatzhalter 3">
            <a:extLst>
              <a:ext uri="{FF2B5EF4-FFF2-40B4-BE49-F238E27FC236}">
                <a16:creationId xmlns:a16="http://schemas.microsoft.com/office/drawing/2014/main" id="{D42B861E-C377-44FE-9637-3AADA90C2BAB}"/>
              </a:ext>
            </a:extLst>
          </p:cNvPr>
          <p:cNvSpPr>
            <a:spLocks noGrp="1"/>
          </p:cNvSpPr>
          <p:nvPr>
            <p:ph type="dt" sz="half" idx="10"/>
          </p:nvPr>
        </p:nvSpPr>
        <p:spPr/>
        <p:txBody>
          <a:bodyPr/>
          <a:lstStyle/>
          <a:p>
            <a:r>
              <a:rPr lang="en-US"/>
              <a:t>"From 9 to 40"  workshop organized by INAF, Sexten, Italy</a:t>
            </a:r>
            <a:endParaRPr lang="de-DE"/>
          </a:p>
        </p:txBody>
      </p:sp>
      <p:sp>
        <p:nvSpPr>
          <p:cNvPr id="5" name="Fußzeilenplatzhalter 4">
            <a:extLst>
              <a:ext uri="{FF2B5EF4-FFF2-40B4-BE49-F238E27FC236}">
                <a16:creationId xmlns:a16="http://schemas.microsoft.com/office/drawing/2014/main" id="{E6251972-0510-4EBF-BEEF-F9B71AA9F2E2}"/>
              </a:ext>
            </a:extLst>
          </p:cNvPr>
          <p:cNvSpPr>
            <a:spLocks noGrp="1"/>
          </p:cNvSpPr>
          <p:nvPr>
            <p:ph type="ftr" sz="quarter" idx="11"/>
          </p:nvPr>
        </p:nvSpPr>
        <p:spPr/>
        <p:txBody>
          <a:bodyPr/>
          <a:lstStyle/>
          <a:p>
            <a:r>
              <a:rPr lang="en-US"/>
              <a:t>Razmik Mirzoyan: Some Interesting Aspects of IACT Design</a:t>
            </a:r>
            <a:endParaRPr lang="de-DE"/>
          </a:p>
        </p:txBody>
      </p:sp>
      <p:sp>
        <p:nvSpPr>
          <p:cNvPr id="6" name="Foliennummernplatzhalter 5">
            <a:extLst>
              <a:ext uri="{FF2B5EF4-FFF2-40B4-BE49-F238E27FC236}">
                <a16:creationId xmlns:a16="http://schemas.microsoft.com/office/drawing/2014/main" id="{A10582CD-AAC6-4AC6-A30C-60BB1C87CEF6}"/>
              </a:ext>
            </a:extLst>
          </p:cNvPr>
          <p:cNvSpPr>
            <a:spLocks noGrp="1"/>
          </p:cNvSpPr>
          <p:nvPr>
            <p:ph type="sldNum" sz="quarter" idx="12"/>
          </p:nvPr>
        </p:nvSpPr>
        <p:spPr/>
        <p:txBody>
          <a:bodyPr/>
          <a:lstStyle/>
          <a:p>
            <a:fld id="{4E212CA6-1D99-4638-BBCB-8D92E803EF88}" type="slidenum">
              <a:rPr lang="de-DE" smtClean="0"/>
              <a:t>31</a:t>
            </a:fld>
            <a:endParaRPr lang="de-DE"/>
          </a:p>
        </p:txBody>
      </p:sp>
      <p:pic>
        <p:nvPicPr>
          <p:cNvPr id="12" name="Grafik 11">
            <a:extLst>
              <a:ext uri="{FF2B5EF4-FFF2-40B4-BE49-F238E27FC236}">
                <a16:creationId xmlns:a16="http://schemas.microsoft.com/office/drawing/2014/main" id="{2178E3DB-96CC-4271-8350-A3EA8C24CB8D}"/>
              </a:ext>
            </a:extLst>
          </p:cNvPr>
          <p:cNvPicPr>
            <a:picLocks noChangeAspect="1"/>
          </p:cNvPicPr>
          <p:nvPr/>
        </p:nvPicPr>
        <p:blipFill rotWithShape="1">
          <a:blip r:embed="rId2">
            <a:extLst>
              <a:ext uri="{28A0092B-C50C-407E-A947-70E740481C1C}">
                <a14:useLocalDpi xmlns:a14="http://schemas.microsoft.com/office/drawing/2010/main" val="0"/>
              </a:ext>
            </a:extLst>
          </a:blip>
          <a:srcRect l="1" r="27614"/>
          <a:stretch/>
        </p:blipFill>
        <p:spPr>
          <a:xfrm>
            <a:off x="3332480" y="3266440"/>
            <a:ext cx="5148000" cy="3063240"/>
          </a:xfrm>
          <a:prstGeom prst="rect">
            <a:avLst/>
          </a:prstGeom>
        </p:spPr>
      </p:pic>
    </p:spTree>
    <p:extLst>
      <p:ext uri="{BB962C8B-B14F-4D97-AF65-F5344CB8AC3E}">
        <p14:creationId xmlns:p14="http://schemas.microsoft.com/office/powerpoint/2010/main" val="9829947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D196E9-7DC4-49BA-B157-3F9CA5E80468}"/>
              </a:ext>
            </a:extLst>
          </p:cNvPr>
          <p:cNvSpPr>
            <a:spLocks noGrp="1"/>
          </p:cNvSpPr>
          <p:nvPr>
            <p:ph type="title"/>
          </p:nvPr>
        </p:nvSpPr>
        <p:spPr>
          <a:xfrm>
            <a:off x="838200" y="0"/>
            <a:ext cx="10515600" cy="1325563"/>
          </a:xfrm>
        </p:spPr>
        <p:txBody>
          <a:bodyPr>
            <a:normAutofit/>
          </a:bodyPr>
          <a:lstStyle/>
          <a:p>
            <a:pPr algn="ctr"/>
            <a:r>
              <a:rPr lang="en-US" sz="3000" dirty="0">
                <a:latin typeface="Arial" panose="020B0604020202020204" pitchFamily="34" charset="0"/>
                <a:cs typeface="Arial" panose="020B0604020202020204" pitchFamily="34" charset="0"/>
              </a:rPr>
              <a:t>The SPAD arrays with different readout principles are being intensively developed by many groups worldwide</a:t>
            </a:r>
            <a:endParaRPr lang="de-DE" sz="3000" dirty="0"/>
          </a:p>
        </p:txBody>
      </p:sp>
      <p:sp>
        <p:nvSpPr>
          <p:cNvPr id="4" name="Datumsplatzhalter 3">
            <a:extLst>
              <a:ext uri="{FF2B5EF4-FFF2-40B4-BE49-F238E27FC236}">
                <a16:creationId xmlns:a16="http://schemas.microsoft.com/office/drawing/2014/main" id="{80640B0F-1367-478B-996D-56B75C547789}"/>
              </a:ext>
            </a:extLst>
          </p:cNvPr>
          <p:cNvSpPr>
            <a:spLocks noGrp="1"/>
          </p:cNvSpPr>
          <p:nvPr>
            <p:ph type="dt" sz="half" idx="10"/>
          </p:nvPr>
        </p:nvSpPr>
        <p:spPr/>
        <p:txBody>
          <a:bodyPr/>
          <a:lstStyle/>
          <a:p>
            <a:r>
              <a:rPr lang="en-US"/>
              <a:t>"From 9 to 40"  workshop organized by INAF, Sexten, Italy</a:t>
            </a:r>
            <a:endParaRPr lang="de-DE"/>
          </a:p>
        </p:txBody>
      </p:sp>
      <p:sp>
        <p:nvSpPr>
          <p:cNvPr id="5" name="Fußzeilenplatzhalter 4">
            <a:extLst>
              <a:ext uri="{FF2B5EF4-FFF2-40B4-BE49-F238E27FC236}">
                <a16:creationId xmlns:a16="http://schemas.microsoft.com/office/drawing/2014/main" id="{4135EE3F-BF0B-4094-B24D-BD25195047E4}"/>
              </a:ext>
            </a:extLst>
          </p:cNvPr>
          <p:cNvSpPr>
            <a:spLocks noGrp="1"/>
          </p:cNvSpPr>
          <p:nvPr>
            <p:ph type="ftr" sz="quarter" idx="11"/>
          </p:nvPr>
        </p:nvSpPr>
        <p:spPr/>
        <p:txBody>
          <a:bodyPr/>
          <a:lstStyle/>
          <a:p>
            <a:r>
              <a:rPr lang="en-US"/>
              <a:t>Razmik Mirzoyan: Some Interesting Aspects of IACT Design</a:t>
            </a:r>
            <a:endParaRPr lang="de-DE"/>
          </a:p>
        </p:txBody>
      </p:sp>
      <p:sp>
        <p:nvSpPr>
          <p:cNvPr id="6" name="Foliennummernplatzhalter 5">
            <a:extLst>
              <a:ext uri="{FF2B5EF4-FFF2-40B4-BE49-F238E27FC236}">
                <a16:creationId xmlns:a16="http://schemas.microsoft.com/office/drawing/2014/main" id="{2599E0F8-C151-49BE-A206-49A56626F173}"/>
              </a:ext>
            </a:extLst>
          </p:cNvPr>
          <p:cNvSpPr>
            <a:spLocks noGrp="1"/>
          </p:cNvSpPr>
          <p:nvPr>
            <p:ph type="sldNum" sz="quarter" idx="12"/>
          </p:nvPr>
        </p:nvSpPr>
        <p:spPr/>
        <p:txBody>
          <a:bodyPr/>
          <a:lstStyle/>
          <a:p>
            <a:fld id="{4E212CA6-1D99-4638-BBCB-8D92E803EF88}" type="slidenum">
              <a:rPr lang="de-DE" smtClean="0"/>
              <a:t>32</a:t>
            </a:fld>
            <a:endParaRPr lang="de-DE"/>
          </a:p>
        </p:txBody>
      </p:sp>
      <p:sp>
        <p:nvSpPr>
          <p:cNvPr id="8" name="Textfeld 7">
            <a:extLst>
              <a:ext uri="{FF2B5EF4-FFF2-40B4-BE49-F238E27FC236}">
                <a16:creationId xmlns:a16="http://schemas.microsoft.com/office/drawing/2014/main" id="{61724E7C-0172-4E54-9974-B6BEE15D4F14}"/>
              </a:ext>
            </a:extLst>
          </p:cNvPr>
          <p:cNvSpPr txBox="1"/>
          <p:nvPr/>
        </p:nvSpPr>
        <p:spPr>
          <a:xfrm>
            <a:off x="1000664" y="1949762"/>
            <a:ext cx="10353136" cy="3170099"/>
          </a:xfrm>
          <a:prstGeom prst="rect">
            <a:avLst/>
          </a:prstGeom>
          <a:noFill/>
        </p:spPr>
        <p:txBody>
          <a:bodyPr wrap="square" rtlCol="0">
            <a:spAutoFit/>
          </a:bodyPr>
          <a:lstStyle/>
          <a:p>
            <a:pPr marL="342900" indent="-342900">
              <a:buFont typeface="Arial" panose="020B0604020202020204" pitchFamily="34" charset="0"/>
              <a:buChar char="•"/>
            </a:pPr>
            <a:r>
              <a:rPr lang="de-DE" sz="2000" dirty="0" err="1">
                <a:latin typeface="Verdana" panose="020B0604030504040204" pitchFamily="34" charset="0"/>
                <a:ea typeface="Verdana" panose="020B0604030504040204" pitchFamily="34" charset="0"/>
              </a:rPr>
              <a:t>We</a:t>
            </a:r>
            <a:r>
              <a:rPr lang="de-DE" sz="2000" dirty="0">
                <a:latin typeface="Verdana" panose="020B0604030504040204" pitchFamily="34" charset="0"/>
                <a:ea typeface="Verdana" panose="020B0604030504040204" pitchFamily="34" charset="0"/>
              </a:rPr>
              <a:t> </a:t>
            </a:r>
            <a:r>
              <a:rPr lang="de-DE" sz="2000" dirty="0" err="1">
                <a:latin typeface="Verdana" panose="020B0604030504040204" pitchFamily="34" charset="0"/>
                <a:ea typeface="Verdana" panose="020B0604030504040204" pitchFamily="34" charset="0"/>
              </a:rPr>
              <a:t>are</a:t>
            </a:r>
            <a:r>
              <a:rPr lang="de-DE" sz="2000" dirty="0">
                <a:latin typeface="Verdana" panose="020B0604030504040204" pitchFamily="34" charset="0"/>
                <a:ea typeface="Verdana" panose="020B0604030504040204" pitchFamily="34" charset="0"/>
              </a:rPr>
              <a:t> </a:t>
            </a:r>
            <a:r>
              <a:rPr lang="de-DE" sz="2000" dirty="0" err="1">
                <a:latin typeface="Verdana" panose="020B0604030504040204" pitchFamily="34" charset="0"/>
                <a:ea typeface="Verdana" panose="020B0604030504040204" pitchFamily="34" charset="0"/>
              </a:rPr>
              <a:t>hoping</a:t>
            </a:r>
            <a:r>
              <a:rPr lang="de-DE" sz="2000" dirty="0">
                <a:latin typeface="Verdana" panose="020B0604030504040204" pitchFamily="34" charset="0"/>
                <a:ea typeface="Verdana" panose="020B0604030504040204" pitchFamily="34" charset="0"/>
              </a:rPr>
              <a:t> </a:t>
            </a:r>
            <a:r>
              <a:rPr lang="de-DE" sz="2000" dirty="0" err="1">
                <a:latin typeface="Verdana" panose="020B0604030504040204" pitchFamily="34" charset="0"/>
                <a:ea typeface="Verdana" panose="020B0604030504040204" pitchFamily="34" charset="0"/>
              </a:rPr>
              <a:t>that</a:t>
            </a:r>
            <a:r>
              <a:rPr lang="de-DE" sz="2000" dirty="0">
                <a:latin typeface="Verdana" panose="020B0604030504040204" pitchFamily="34" charset="0"/>
                <a:ea typeface="Verdana" panose="020B0604030504040204" pitchFamily="34" charset="0"/>
              </a:rPr>
              <a:t> </a:t>
            </a:r>
            <a:r>
              <a:rPr lang="de-DE" sz="2000" dirty="0" err="1">
                <a:latin typeface="Verdana" panose="020B0604030504040204" pitchFamily="34" charset="0"/>
                <a:ea typeface="Verdana" panose="020B0604030504040204" pitchFamily="34" charset="0"/>
              </a:rPr>
              <a:t>the</a:t>
            </a:r>
            <a:r>
              <a:rPr lang="de-DE" sz="2000" dirty="0">
                <a:latin typeface="Verdana" panose="020B0604030504040204" pitchFamily="34" charset="0"/>
                <a:ea typeface="Verdana" panose="020B0604030504040204" pitchFamily="34" charset="0"/>
              </a:rPr>
              <a:t> </a:t>
            </a:r>
            <a:r>
              <a:rPr lang="de-DE" sz="2000" dirty="0" err="1">
                <a:latin typeface="Verdana" panose="020B0604030504040204" pitchFamily="34" charset="0"/>
                <a:ea typeface="Verdana" panose="020B0604030504040204" pitchFamily="34" charset="0"/>
              </a:rPr>
              <a:t>matching</a:t>
            </a:r>
            <a:r>
              <a:rPr lang="de-DE" sz="2000" dirty="0">
                <a:latin typeface="Verdana" panose="020B0604030504040204" pitchFamily="34" charset="0"/>
                <a:ea typeface="Verdana" panose="020B0604030504040204" pitchFamily="34" charset="0"/>
              </a:rPr>
              <a:t> </a:t>
            </a:r>
            <a:r>
              <a:rPr lang="de-DE" sz="2000" dirty="0" err="1">
                <a:latin typeface="Verdana" panose="020B0604030504040204" pitchFamily="34" charset="0"/>
                <a:ea typeface="Verdana" panose="020B0604030504040204" pitchFamily="34" charset="0"/>
              </a:rPr>
              <a:t>matrix</a:t>
            </a:r>
            <a:r>
              <a:rPr lang="de-DE" sz="2000" dirty="0">
                <a:latin typeface="Verdana" panose="020B0604030504040204" pitchFamily="34" charset="0"/>
                <a:ea typeface="Verdana" panose="020B0604030504040204" pitchFamily="34" charset="0"/>
              </a:rPr>
              <a:t> </a:t>
            </a:r>
            <a:r>
              <a:rPr lang="de-DE" sz="2000" dirty="0" err="1">
                <a:latin typeface="Verdana" panose="020B0604030504040204" pitchFamily="34" charset="0"/>
                <a:ea typeface="Verdana" panose="020B0604030504040204" pitchFamily="34" charset="0"/>
              </a:rPr>
              <a:t>of</a:t>
            </a:r>
            <a:r>
              <a:rPr lang="de-DE" sz="2000" dirty="0">
                <a:latin typeface="Verdana" panose="020B0604030504040204" pitchFamily="34" charset="0"/>
                <a:ea typeface="Verdana" panose="020B0604030504040204" pitchFamily="34" charset="0"/>
              </a:rPr>
              <a:t> SPADs </a:t>
            </a:r>
            <a:r>
              <a:rPr lang="de-DE" sz="2000" dirty="0" err="1">
                <a:latin typeface="Verdana" panose="020B0604030504040204" pitchFamily="34" charset="0"/>
                <a:ea typeface="Verdana" panose="020B0604030504040204" pitchFamily="34" charset="0"/>
              </a:rPr>
              <a:t>could</a:t>
            </a:r>
            <a:r>
              <a:rPr lang="de-DE" sz="2000" dirty="0">
                <a:latin typeface="Verdana" panose="020B0604030504040204" pitchFamily="34" charset="0"/>
                <a:ea typeface="Verdana" panose="020B0604030504040204" pitchFamily="34" charset="0"/>
              </a:rPr>
              <a:t> </a:t>
            </a:r>
            <a:r>
              <a:rPr lang="de-DE" sz="2000" dirty="0" err="1">
                <a:latin typeface="Verdana" panose="020B0604030504040204" pitchFamily="34" charset="0"/>
                <a:ea typeface="Verdana" panose="020B0604030504040204" pitchFamily="34" charset="0"/>
              </a:rPr>
              <a:t>be</a:t>
            </a:r>
            <a:r>
              <a:rPr lang="de-DE" sz="2000" dirty="0">
                <a:latin typeface="Verdana" panose="020B0604030504040204" pitchFamily="34" charset="0"/>
                <a:ea typeface="Verdana" panose="020B0604030504040204" pitchFamily="34" charset="0"/>
              </a:rPr>
              <a:t> </a:t>
            </a:r>
            <a:r>
              <a:rPr lang="de-DE" sz="2000" dirty="0" err="1">
                <a:latin typeface="Verdana" panose="020B0604030504040204" pitchFamily="34" charset="0"/>
                <a:ea typeface="Verdana" panose="020B0604030504040204" pitchFamily="34" charset="0"/>
              </a:rPr>
              <a:t>developed</a:t>
            </a:r>
            <a:r>
              <a:rPr lang="de-DE" sz="2000" dirty="0">
                <a:latin typeface="Verdana" panose="020B0604030504040204" pitchFamily="34" charset="0"/>
                <a:ea typeface="Verdana" panose="020B0604030504040204" pitchFamily="34" charset="0"/>
              </a:rPr>
              <a:t> </a:t>
            </a:r>
            <a:r>
              <a:rPr lang="de-DE" sz="2000" dirty="0" err="1">
                <a:latin typeface="Verdana" panose="020B0604030504040204" pitchFamily="34" charset="0"/>
                <a:ea typeface="Verdana" panose="020B0604030504040204" pitchFamily="34" charset="0"/>
              </a:rPr>
              <a:t>by</a:t>
            </a:r>
            <a:r>
              <a:rPr lang="de-DE" sz="2000" dirty="0">
                <a:latin typeface="Verdana" panose="020B0604030504040204" pitchFamily="34" charset="0"/>
                <a:ea typeface="Verdana" panose="020B0604030504040204" pitchFamily="34" charset="0"/>
              </a:rPr>
              <a:t> </a:t>
            </a:r>
          </a:p>
          <a:p>
            <a:r>
              <a:rPr lang="de-DE" sz="2000" dirty="0">
                <a:latin typeface="Verdana" panose="020B0604030504040204" pitchFamily="34" charset="0"/>
                <a:ea typeface="Verdana" panose="020B0604030504040204" pitchFamily="34" charset="0"/>
              </a:rPr>
              <a:t>the Semiconductor Institute of the Max-Planck Society (former HLL lab),              who would integrate the ASIC with the sensor array</a:t>
            </a:r>
          </a:p>
          <a:p>
            <a:pPr marL="342900" indent="-342900">
              <a:buFont typeface="Arial" panose="020B0604020202020204" pitchFamily="34" charset="0"/>
              <a:buChar char="•"/>
            </a:pPr>
            <a:endParaRPr lang="de-DE" sz="20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de-DE" sz="2000" dirty="0" err="1">
                <a:latin typeface="Verdana" panose="020B0604030504040204" pitchFamily="34" charset="0"/>
                <a:ea typeface="Verdana" panose="020B0604030504040204" pitchFamily="34" charset="0"/>
              </a:rPr>
              <a:t>Of</a:t>
            </a:r>
            <a:r>
              <a:rPr lang="de-DE" sz="2000" dirty="0">
                <a:latin typeface="Verdana" panose="020B0604030504040204" pitchFamily="34" charset="0"/>
                <a:ea typeface="Verdana" panose="020B0604030504040204" pitchFamily="34" charset="0"/>
              </a:rPr>
              <a:t> </a:t>
            </a:r>
            <a:r>
              <a:rPr lang="de-DE" sz="2000" dirty="0" err="1">
                <a:latin typeface="Verdana" panose="020B0604030504040204" pitchFamily="34" charset="0"/>
                <a:ea typeface="Verdana" panose="020B0604030504040204" pitchFamily="34" charset="0"/>
              </a:rPr>
              <a:t>course</a:t>
            </a:r>
            <a:r>
              <a:rPr lang="de-DE" sz="2000" dirty="0">
                <a:latin typeface="Verdana" panose="020B0604030504040204" pitchFamily="34" charset="0"/>
                <a:ea typeface="Verdana" panose="020B0604030504040204" pitchFamily="34" charset="0"/>
              </a:rPr>
              <a:t>, </a:t>
            </a:r>
            <a:r>
              <a:rPr lang="de-DE" sz="2000" dirty="0" err="1">
                <a:latin typeface="Verdana" panose="020B0604030504040204" pitchFamily="34" charset="0"/>
                <a:ea typeface="Verdana" panose="020B0604030504040204" pitchFamily="34" charset="0"/>
              </a:rPr>
              <a:t>as</a:t>
            </a:r>
            <a:r>
              <a:rPr lang="de-DE" sz="2000" dirty="0">
                <a:latin typeface="Verdana" panose="020B0604030504040204" pitchFamily="34" charset="0"/>
                <a:ea typeface="Verdana" panose="020B0604030504040204" pitchFamily="34" charset="0"/>
              </a:rPr>
              <a:t> all </a:t>
            </a:r>
            <a:r>
              <a:rPr lang="de-DE" sz="2000" dirty="0" err="1">
                <a:latin typeface="Verdana" panose="020B0604030504040204" pitchFamily="34" charset="0"/>
                <a:ea typeface="Verdana" panose="020B0604030504040204" pitchFamily="34" charset="0"/>
              </a:rPr>
              <a:t>the</a:t>
            </a:r>
            <a:r>
              <a:rPr lang="de-DE" sz="2000" dirty="0">
                <a:latin typeface="Verdana" panose="020B0604030504040204" pitchFamily="34" charset="0"/>
                <a:ea typeface="Verdana" panose="020B0604030504040204" pitchFamily="34" charset="0"/>
              </a:rPr>
              <a:t> </a:t>
            </a:r>
            <a:r>
              <a:rPr lang="de-DE" sz="2000" dirty="0" err="1">
                <a:latin typeface="Verdana" panose="020B0604030504040204" pitchFamily="34" charset="0"/>
                <a:ea typeface="Verdana" panose="020B0604030504040204" pitchFamily="34" charset="0"/>
              </a:rPr>
              <a:t>good</a:t>
            </a:r>
            <a:r>
              <a:rPr lang="de-DE" sz="2000" dirty="0">
                <a:latin typeface="Verdana" panose="020B0604030504040204" pitchFamily="34" charset="0"/>
                <a:ea typeface="Verdana" panose="020B0604030504040204" pitchFamily="34" charset="0"/>
              </a:rPr>
              <a:t> </a:t>
            </a:r>
            <a:r>
              <a:rPr lang="de-DE" sz="2000" dirty="0" err="1">
                <a:latin typeface="Verdana" panose="020B0604030504040204" pitchFamily="34" charset="0"/>
                <a:ea typeface="Verdana" panose="020B0604030504040204" pitchFamily="34" charset="0"/>
              </a:rPr>
              <a:t>things</a:t>
            </a:r>
            <a:r>
              <a:rPr lang="de-DE" sz="2000" dirty="0">
                <a:latin typeface="Verdana" panose="020B0604030504040204" pitchFamily="34" charset="0"/>
                <a:ea typeface="Verdana" panose="020B0604030504040204" pitchFamily="34" charset="0"/>
              </a:rPr>
              <a:t>, also </a:t>
            </a:r>
            <a:r>
              <a:rPr lang="de-DE" sz="2000" dirty="0" err="1">
                <a:latin typeface="Verdana" panose="020B0604030504040204" pitchFamily="34" charset="0"/>
                <a:ea typeface="Verdana" panose="020B0604030504040204" pitchFamily="34" charset="0"/>
              </a:rPr>
              <a:t>these</a:t>
            </a:r>
            <a:r>
              <a:rPr lang="de-DE" sz="2000" dirty="0">
                <a:latin typeface="Verdana" panose="020B0604030504040204" pitchFamily="34" charset="0"/>
                <a:ea typeface="Verdana" panose="020B0604030504040204" pitchFamily="34" charset="0"/>
              </a:rPr>
              <a:t> will </a:t>
            </a:r>
            <a:r>
              <a:rPr lang="de-DE" sz="2000" dirty="0" err="1">
                <a:latin typeface="Verdana" panose="020B0604030504040204" pitchFamily="34" charset="0"/>
                <a:ea typeface="Verdana" panose="020B0604030504040204" pitchFamily="34" charset="0"/>
              </a:rPr>
              <a:t>take</a:t>
            </a:r>
            <a:r>
              <a:rPr lang="de-DE" sz="2000" dirty="0">
                <a:latin typeface="Verdana" panose="020B0604030504040204" pitchFamily="34" charset="0"/>
                <a:ea typeface="Verdana" panose="020B0604030504040204" pitchFamily="34" charset="0"/>
              </a:rPr>
              <a:t> time</a:t>
            </a:r>
          </a:p>
          <a:p>
            <a:pPr marL="342900" indent="-34290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sz="2000" dirty="0">
                <a:latin typeface="Verdana" panose="020B0604030504040204" pitchFamily="34" charset="0"/>
                <a:ea typeface="Verdana" panose="020B0604030504040204" pitchFamily="34" charset="0"/>
              </a:rPr>
              <a:t>Meanwhile, wonderful sensor developments are taking place elsewhere, from which our entire community (and far beyond) benefits.</a:t>
            </a:r>
          </a:p>
          <a:p>
            <a:pPr marL="342900" indent="-34290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sz="2000" dirty="0">
                <a:latin typeface="Verdana" panose="020B0604030504040204" pitchFamily="34" charset="0"/>
                <a:ea typeface="Verdana" panose="020B0604030504040204" pitchFamily="34" charset="0"/>
              </a:rPr>
              <a:t>I am afraid that these could soon </a:t>
            </a:r>
            <a:r>
              <a:rPr lang="en-US" sz="2000" b="1" dirty="0">
                <a:latin typeface="Verdana" panose="020B0604030504040204" pitchFamily="34" charset="0"/>
                <a:ea typeface="Verdana" panose="020B0604030504040204" pitchFamily="34" charset="0"/>
              </a:rPr>
              <a:t>send the </a:t>
            </a:r>
            <a:r>
              <a:rPr lang="en-US" sz="2000" b="1" dirty="0" err="1">
                <a:latin typeface="Verdana" panose="020B0604030504040204" pitchFamily="34" charset="0"/>
                <a:ea typeface="Verdana" panose="020B0604030504040204" pitchFamily="34" charset="0"/>
              </a:rPr>
              <a:t>SiPM</a:t>
            </a:r>
            <a:r>
              <a:rPr lang="en-US" sz="2000" b="1" dirty="0">
                <a:latin typeface="Verdana" panose="020B0604030504040204" pitchFamily="34" charset="0"/>
                <a:ea typeface="Verdana" panose="020B0604030504040204" pitchFamily="34" charset="0"/>
              </a:rPr>
              <a:t> into “retirement” </a:t>
            </a:r>
            <a:r>
              <a:rPr lang="en-US" sz="2000" dirty="0">
                <a:latin typeface="Verdana" panose="020B0604030504040204" pitchFamily="34" charset="0"/>
                <a:ea typeface="Verdana" panose="020B0604030504040204" pitchFamily="34" charset="0"/>
              </a:rPr>
              <a:t>:-)  </a:t>
            </a:r>
          </a:p>
        </p:txBody>
      </p:sp>
      <p:pic>
        <p:nvPicPr>
          <p:cNvPr id="9" name="Grafik 8">
            <a:extLst>
              <a:ext uri="{FF2B5EF4-FFF2-40B4-BE49-F238E27FC236}">
                <a16:creationId xmlns:a16="http://schemas.microsoft.com/office/drawing/2014/main" id="{CA9005AA-6CB8-4898-8FA5-B508FE0B365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06816" y="4698900"/>
            <a:ext cx="427813" cy="432931"/>
          </a:xfrm>
          <a:prstGeom prst="rect">
            <a:avLst/>
          </a:prstGeom>
        </p:spPr>
      </p:pic>
    </p:spTree>
    <p:extLst>
      <p:ext uri="{BB962C8B-B14F-4D97-AF65-F5344CB8AC3E}">
        <p14:creationId xmlns:p14="http://schemas.microsoft.com/office/powerpoint/2010/main" val="41555383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A5AC21-6C36-47A8-BC98-4107BCC3C4D4}"/>
              </a:ext>
            </a:extLst>
          </p:cNvPr>
          <p:cNvSpPr>
            <a:spLocks noGrp="1"/>
          </p:cNvSpPr>
          <p:nvPr>
            <p:ph type="title"/>
          </p:nvPr>
        </p:nvSpPr>
        <p:spPr/>
        <p:txBody>
          <a:bodyPr>
            <a:normAutofit/>
          </a:bodyPr>
          <a:lstStyle/>
          <a:p>
            <a:pPr algn="ctr"/>
            <a:r>
              <a:rPr lang="de-DE" sz="3600" dirty="0" err="1">
                <a:latin typeface="Arial" panose="020B0604020202020204" pitchFamily="34" charset="0"/>
                <a:cs typeface="Arial" panose="020B0604020202020204" pitchFamily="34" charset="0"/>
              </a:rPr>
              <a:t>Intensity</a:t>
            </a:r>
            <a:r>
              <a:rPr lang="de-DE" sz="3600" dirty="0">
                <a:latin typeface="Arial" panose="020B0604020202020204" pitchFamily="34" charset="0"/>
                <a:cs typeface="Arial" panose="020B0604020202020204" pitchFamily="34" charset="0"/>
              </a:rPr>
              <a:t> Interferometer</a:t>
            </a:r>
          </a:p>
        </p:txBody>
      </p:sp>
      <p:pic>
        <p:nvPicPr>
          <p:cNvPr id="4" name="Inhaltsplatzhalter 3">
            <a:extLst>
              <a:ext uri="{FF2B5EF4-FFF2-40B4-BE49-F238E27FC236}">
                <a16:creationId xmlns:a16="http://schemas.microsoft.com/office/drawing/2014/main" id="{F7B5E620-DC8C-4321-8DD8-AEA01391BC04}"/>
              </a:ext>
            </a:extLst>
          </p:cNvPr>
          <p:cNvPicPr>
            <a:picLocks noGrp="1" noChangeAspect="1"/>
          </p:cNvPicPr>
          <p:nvPr>
            <p:ph idx="1"/>
          </p:nvPr>
        </p:nvPicPr>
        <p:blipFill>
          <a:blip r:embed="rId2"/>
          <a:stretch>
            <a:fillRect/>
          </a:stretch>
        </p:blipFill>
        <p:spPr>
          <a:xfrm>
            <a:off x="784329" y="1805305"/>
            <a:ext cx="4400024" cy="4351338"/>
          </a:xfrm>
          <a:prstGeom prst="rect">
            <a:avLst/>
          </a:prstGeom>
        </p:spPr>
      </p:pic>
      <p:sp>
        <p:nvSpPr>
          <p:cNvPr id="5" name="Textfeld 4">
            <a:extLst>
              <a:ext uri="{FF2B5EF4-FFF2-40B4-BE49-F238E27FC236}">
                <a16:creationId xmlns:a16="http://schemas.microsoft.com/office/drawing/2014/main" id="{38C495B8-20E4-438E-95BA-EBC402BC244C}"/>
              </a:ext>
            </a:extLst>
          </p:cNvPr>
          <p:cNvSpPr txBox="1"/>
          <p:nvPr/>
        </p:nvSpPr>
        <p:spPr>
          <a:xfrm>
            <a:off x="5628640" y="1767840"/>
            <a:ext cx="6228080" cy="4093428"/>
          </a:xfrm>
          <a:prstGeom prst="rect">
            <a:avLst/>
          </a:prstGeom>
          <a:noFill/>
        </p:spPr>
        <p:txBody>
          <a:bodyPr wrap="square" rtlCol="0">
            <a:spAutoFit/>
          </a:bodyPr>
          <a:lstStyle/>
          <a:p>
            <a:r>
              <a:rPr lang="en-US" sz="2000" dirty="0"/>
              <a:t>Light from a star is collected on two separated photo-detectors, D1, D2 and produces currents I</a:t>
            </a:r>
            <a:r>
              <a:rPr lang="en-US" sz="2000" baseline="-25000" dirty="0"/>
              <a:t>1</a:t>
            </a:r>
            <a:r>
              <a:rPr lang="en-US" sz="2000" dirty="0"/>
              <a:t>, I</a:t>
            </a:r>
            <a:r>
              <a:rPr lang="en-US" sz="2000" baseline="-25000" dirty="0"/>
              <a:t>2</a:t>
            </a:r>
            <a:r>
              <a:rPr lang="en-US" sz="2000" dirty="0"/>
              <a:t>. </a:t>
            </a:r>
          </a:p>
          <a:p>
            <a:endParaRPr lang="en-US" sz="2000" dirty="0"/>
          </a:p>
          <a:p>
            <a:r>
              <a:rPr lang="en-US" sz="2000" dirty="0"/>
              <a:t>These currents fluctuate and we may assume that these are partially correlated. </a:t>
            </a:r>
          </a:p>
          <a:p>
            <a:endParaRPr lang="en-US" sz="2000" dirty="0"/>
          </a:p>
          <a:p>
            <a:r>
              <a:rPr lang="en-US" sz="2000" dirty="0"/>
              <a:t>The main component of the fluctuations is the classical shot (random, </a:t>
            </a:r>
            <a:r>
              <a:rPr lang="en-US" sz="2000" dirty="0" err="1"/>
              <a:t>Poissonian</a:t>
            </a:r>
            <a:r>
              <a:rPr lang="en-US" sz="2000" dirty="0"/>
              <a:t>) noise, which is not correlated.</a:t>
            </a:r>
          </a:p>
          <a:p>
            <a:r>
              <a:rPr lang="en-US" sz="2000" dirty="0"/>
              <a:t> </a:t>
            </a:r>
          </a:p>
          <a:p>
            <a:r>
              <a:rPr lang="en-US" sz="2000" dirty="0"/>
              <a:t>There is an additional smaller component, called </a:t>
            </a:r>
            <a:r>
              <a:rPr lang="en-US" sz="2000" b="1" dirty="0"/>
              <a:t>wave noise,</a:t>
            </a:r>
            <a:r>
              <a:rPr lang="en-US" sz="2000" dirty="0"/>
              <a:t> which corresponds to the fluctuations in the intensity of the light wave. One can think of this as the envelope of the light wave rectified by the photo-detector </a:t>
            </a:r>
            <a:endParaRPr lang="de-DE" sz="2000" dirty="0"/>
          </a:p>
        </p:txBody>
      </p:sp>
      <p:pic>
        <p:nvPicPr>
          <p:cNvPr id="6" name="Grafik 5">
            <a:extLst>
              <a:ext uri="{FF2B5EF4-FFF2-40B4-BE49-F238E27FC236}">
                <a16:creationId xmlns:a16="http://schemas.microsoft.com/office/drawing/2014/main" id="{53ED0563-7EA5-4DA2-B9AA-D011BA4CFC8C}"/>
              </a:ext>
            </a:extLst>
          </p:cNvPr>
          <p:cNvPicPr>
            <a:picLocks noChangeAspect="1"/>
          </p:cNvPicPr>
          <p:nvPr/>
        </p:nvPicPr>
        <p:blipFill>
          <a:blip r:embed="rId3"/>
          <a:stretch>
            <a:fillRect/>
          </a:stretch>
        </p:blipFill>
        <p:spPr>
          <a:xfrm>
            <a:off x="4743644" y="5194825"/>
            <a:ext cx="925636" cy="611654"/>
          </a:xfrm>
          <a:prstGeom prst="rect">
            <a:avLst/>
          </a:prstGeom>
        </p:spPr>
      </p:pic>
      <p:sp>
        <p:nvSpPr>
          <p:cNvPr id="3" name="Date Placeholder 2">
            <a:extLst>
              <a:ext uri="{FF2B5EF4-FFF2-40B4-BE49-F238E27FC236}">
                <a16:creationId xmlns:a16="http://schemas.microsoft.com/office/drawing/2014/main" id="{3EE769C8-C86F-4F2C-B4AA-5569C0ED6E66}"/>
              </a:ext>
            </a:extLst>
          </p:cNvPr>
          <p:cNvSpPr>
            <a:spLocks noGrp="1"/>
          </p:cNvSpPr>
          <p:nvPr>
            <p:ph type="dt" sz="half" idx="10"/>
          </p:nvPr>
        </p:nvSpPr>
        <p:spPr/>
        <p:txBody>
          <a:bodyPr/>
          <a:lstStyle/>
          <a:p>
            <a:r>
              <a:rPr lang="en-US"/>
              <a:t>"From 9 to 40"  workshop organized by INAF, Sexten, Italy</a:t>
            </a:r>
          </a:p>
        </p:txBody>
      </p:sp>
      <p:sp>
        <p:nvSpPr>
          <p:cNvPr id="7" name="Footer Placeholder 6">
            <a:extLst>
              <a:ext uri="{FF2B5EF4-FFF2-40B4-BE49-F238E27FC236}">
                <a16:creationId xmlns:a16="http://schemas.microsoft.com/office/drawing/2014/main" id="{724F0030-5830-498F-AFA7-F0CE7BB6A73D}"/>
              </a:ext>
            </a:extLst>
          </p:cNvPr>
          <p:cNvSpPr>
            <a:spLocks noGrp="1"/>
          </p:cNvSpPr>
          <p:nvPr>
            <p:ph type="ftr" sz="quarter" idx="11"/>
          </p:nvPr>
        </p:nvSpPr>
        <p:spPr/>
        <p:txBody>
          <a:bodyPr/>
          <a:lstStyle/>
          <a:p>
            <a:r>
              <a:rPr lang="en-US"/>
              <a:t>Razmik Mirzoyan: Some Interesting Aspects of IACT Design</a:t>
            </a:r>
          </a:p>
        </p:txBody>
      </p:sp>
      <p:sp>
        <p:nvSpPr>
          <p:cNvPr id="8" name="Slide Number Placeholder 7">
            <a:extLst>
              <a:ext uri="{FF2B5EF4-FFF2-40B4-BE49-F238E27FC236}">
                <a16:creationId xmlns:a16="http://schemas.microsoft.com/office/drawing/2014/main" id="{606507CB-21A4-40ED-A024-9F066D717008}"/>
              </a:ext>
            </a:extLst>
          </p:cNvPr>
          <p:cNvSpPr>
            <a:spLocks noGrp="1"/>
          </p:cNvSpPr>
          <p:nvPr>
            <p:ph type="sldNum" sz="quarter" idx="12"/>
          </p:nvPr>
        </p:nvSpPr>
        <p:spPr/>
        <p:txBody>
          <a:bodyPr/>
          <a:lstStyle/>
          <a:p>
            <a:fld id="{09F20003-CC1F-48A0-B800-E8BEA5364C66}" type="slidenum">
              <a:rPr lang="en-US" smtClean="0"/>
              <a:t>33</a:t>
            </a:fld>
            <a:endParaRPr lang="en-US"/>
          </a:p>
        </p:txBody>
      </p:sp>
    </p:spTree>
    <p:extLst>
      <p:ext uri="{BB962C8B-B14F-4D97-AF65-F5344CB8AC3E}">
        <p14:creationId xmlns:p14="http://schemas.microsoft.com/office/powerpoint/2010/main" val="39017718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F798FD8-DCBF-F446-808F-29356C6947A4}"/>
              </a:ext>
            </a:extLst>
          </p:cNvPr>
          <p:cNvPicPr>
            <a:picLocks noGrp="1" noChangeAspect="1"/>
          </p:cNvPicPr>
          <p:nvPr>
            <p:ph idx="1"/>
          </p:nvPr>
        </p:nvPicPr>
        <p:blipFill rotWithShape="1">
          <a:blip r:embed="rId2"/>
          <a:srcRect l="1435" b="612"/>
          <a:stretch/>
        </p:blipFill>
        <p:spPr>
          <a:xfrm>
            <a:off x="945703" y="734599"/>
            <a:ext cx="10411891" cy="5878738"/>
          </a:xfrm>
        </p:spPr>
      </p:pic>
      <p:pic>
        <p:nvPicPr>
          <p:cNvPr id="4" name="Picture 3">
            <a:extLst>
              <a:ext uri="{FF2B5EF4-FFF2-40B4-BE49-F238E27FC236}">
                <a16:creationId xmlns:a16="http://schemas.microsoft.com/office/drawing/2014/main" id="{16B7DA9C-E1AF-324D-B3D2-CA788CB162FC}"/>
              </a:ext>
            </a:extLst>
          </p:cNvPr>
          <p:cNvPicPr>
            <a:picLocks noChangeAspect="1"/>
          </p:cNvPicPr>
          <p:nvPr/>
        </p:nvPicPr>
        <p:blipFill>
          <a:blip r:embed="rId3"/>
          <a:stretch>
            <a:fillRect/>
          </a:stretch>
        </p:blipFill>
        <p:spPr>
          <a:xfrm>
            <a:off x="5173508" y="849980"/>
            <a:ext cx="2546826" cy="1910118"/>
          </a:xfrm>
          <a:prstGeom prst="rect">
            <a:avLst/>
          </a:prstGeom>
        </p:spPr>
      </p:pic>
      <p:sp>
        <p:nvSpPr>
          <p:cNvPr id="7" name="Title 1">
            <a:extLst>
              <a:ext uri="{FF2B5EF4-FFF2-40B4-BE49-F238E27FC236}">
                <a16:creationId xmlns:a16="http://schemas.microsoft.com/office/drawing/2014/main" id="{0EA2A7E4-1924-1445-AD1C-53BD7F8B0796}"/>
              </a:ext>
            </a:extLst>
          </p:cNvPr>
          <p:cNvSpPr>
            <a:spLocks noGrp="1"/>
          </p:cNvSpPr>
          <p:nvPr>
            <p:ph type="title"/>
          </p:nvPr>
        </p:nvSpPr>
        <p:spPr>
          <a:xfrm>
            <a:off x="3152141" y="-15564"/>
            <a:ext cx="6743700" cy="750163"/>
          </a:xfrm>
        </p:spPr>
        <p:txBody>
          <a:bodyPr>
            <a:normAutofit/>
          </a:bodyPr>
          <a:lstStyle/>
          <a:p>
            <a:pPr algn="ctr"/>
            <a:r>
              <a:rPr lang="es-ES" sz="3600" dirty="0">
                <a:latin typeface="Arial" panose="020B0604020202020204" pitchFamily="34" charset="0"/>
                <a:cs typeface="Arial" panose="020B0604020202020204" pitchFamily="34" charset="0"/>
              </a:rPr>
              <a:t>MAGIC </a:t>
            </a:r>
            <a:r>
              <a:rPr lang="es-ES" sz="3600" dirty="0" err="1">
                <a:latin typeface="Arial" panose="020B0604020202020204" pitchFamily="34" charset="0"/>
                <a:cs typeface="Arial" panose="020B0604020202020204" pitchFamily="34" charset="0"/>
              </a:rPr>
              <a:t>interferometry</a:t>
            </a:r>
            <a:r>
              <a:rPr lang="es-ES" sz="3600" dirty="0">
                <a:latin typeface="Arial" panose="020B0604020202020204" pitchFamily="34" charset="0"/>
                <a:cs typeface="Arial" panose="020B0604020202020204" pitchFamily="34" charset="0"/>
              </a:rPr>
              <a:t> </a:t>
            </a:r>
            <a:r>
              <a:rPr lang="es-ES" sz="3600" dirty="0" err="1">
                <a:latin typeface="Arial" panose="020B0604020202020204" pitchFamily="34" charset="0"/>
                <a:cs typeface="Arial" panose="020B0604020202020204" pitchFamily="34" charset="0"/>
              </a:rPr>
              <a:t>setup</a:t>
            </a:r>
            <a:endParaRPr lang="es-ES" sz="36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C5561-0C58-4541-B991-EA24F5254345}"/>
              </a:ext>
            </a:extLst>
          </p:cNvPr>
          <p:cNvSpPr/>
          <p:nvPr/>
        </p:nvSpPr>
        <p:spPr>
          <a:xfrm>
            <a:off x="1058707" y="849979"/>
            <a:ext cx="3412541" cy="7410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160"/>
          </a:p>
        </p:txBody>
      </p:sp>
      <p:sp>
        <p:nvSpPr>
          <p:cNvPr id="2" name="Slide Number Placeholder 1">
            <a:extLst>
              <a:ext uri="{FF2B5EF4-FFF2-40B4-BE49-F238E27FC236}">
                <a16:creationId xmlns:a16="http://schemas.microsoft.com/office/drawing/2014/main" id="{B9610A91-ACB8-29CD-7930-C463E4F46F73}"/>
              </a:ext>
            </a:extLst>
          </p:cNvPr>
          <p:cNvSpPr>
            <a:spLocks noGrp="1"/>
          </p:cNvSpPr>
          <p:nvPr>
            <p:ph type="sldNum" sz="quarter" idx="12"/>
          </p:nvPr>
        </p:nvSpPr>
        <p:spPr/>
        <p:txBody>
          <a:bodyPr/>
          <a:lstStyle/>
          <a:p>
            <a:fld id="{B3F39D09-BD4F-EB44-8430-865E85347239}" type="slidenum">
              <a:rPr lang="es-ES" smtClean="0"/>
              <a:pPr/>
              <a:t>34</a:t>
            </a:fld>
            <a:endParaRPr lang="es-ES" dirty="0"/>
          </a:p>
        </p:txBody>
      </p:sp>
      <p:sp>
        <p:nvSpPr>
          <p:cNvPr id="6" name="Date Placeholder 5">
            <a:extLst>
              <a:ext uri="{FF2B5EF4-FFF2-40B4-BE49-F238E27FC236}">
                <a16:creationId xmlns:a16="http://schemas.microsoft.com/office/drawing/2014/main" id="{78B3892C-8C1D-4ECA-BB8E-AFD9229F3C50}"/>
              </a:ext>
            </a:extLst>
          </p:cNvPr>
          <p:cNvSpPr>
            <a:spLocks noGrp="1"/>
          </p:cNvSpPr>
          <p:nvPr>
            <p:ph type="dt" sz="half" idx="10"/>
          </p:nvPr>
        </p:nvSpPr>
        <p:spPr/>
        <p:txBody>
          <a:bodyPr/>
          <a:lstStyle/>
          <a:p>
            <a:r>
              <a:rPr lang="en-US"/>
              <a:t>"From 9 to 40"  workshop organized by INAF, Sexten, Italy</a:t>
            </a:r>
          </a:p>
        </p:txBody>
      </p:sp>
      <p:sp>
        <p:nvSpPr>
          <p:cNvPr id="8" name="Footer Placeholder 7">
            <a:extLst>
              <a:ext uri="{FF2B5EF4-FFF2-40B4-BE49-F238E27FC236}">
                <a16:creationId xmlns:a16="http://schemas.microsoft.com/office/drawing/2014/main" id="{5564C2EB-3E52-46D3-884B-4151C67CF352}"/>
              </a:ext>
            </a:extLst>
          </p:cNvPr>
          <p:cNvSpPr>
            <a:spLocks noGrp="1"/>
          </p:cNvSpPr>
          <p:nvPr>
            <p:ph type="ftr" sz="quarter" idx="11"/>
          </p:nvPr>
        </p:nvSpPr>
        <p:spPr/>
        <p:txBody>
          <a:bodyPr/>
          <a:lstStyle/>
          <a:p>
            <a:r>
              <a:rPr lang="en-US"/>
              <a:t>Razmik Mirzoyan: Some Interesting Aspects of IACT Design</a:t>
            </a:r>
          </a:p>
        </p:txBody>
      </p:sp>
    </p:spTree>
    <p:extLst>
      <p:ext uri="{BB962C8B-B14F-4D97-AF65-F5344CB8AC3E}">
        <p14:creationId xmlns:p14="http://schemas.microsoft.com/office/powerpoint/2010/main" val="8106020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7863D-3C85-4B47-8886-C5C09E47DDB2}"/>
              </a:ext>
            </a:extLst>
          </p:cNvPr>
          <p:cNvSpPr>
            <a:spLocks noGrp="1"/>
          </p:cNvSpPr>
          <p:nvPr>
            <p:ph type="title"/>
          </p:nvPr>
        </p:nvSpPr>
        <p:spPr>
          <a:xfrm>
            <a:off x="838200" y="9525"/>
            <a:ext cx="10515600" cy="1325563"/>
          </a:xfrm>
        </p:spPr>
        <p:txBody>
          <a:bodyPr>
            <a:normAutofit/>
          </a:bodyPr>
          <a:lstStyle/>
          <a:p>
            <a:pPr algn="ctr"/>
            <a:r>
              <a:rPr lang="es-ES" sz="3600" dirty="0" err="1">
                <a:latin typeface="Arial" panose="020B0604020202020204" pitchFamily="34" charset="0"/>
                <a:cs typeface="Arial" panose="020B0604020202020204" pitchFamily="34" charset="0"/>
              </a:rPr>
              <a:t>The</a:t>
            </a:r>
            <a:r>
              <a:rPr lang="es-ES" sz="3600" dirty="0">
                <a:latin typeface="Arial" panose="020B0604020202020204" pitchFamily="34" charset="0"/>
                <a:cs typeface="Arial" panose="020B0604020202020204" pitchFamily="34" charset="0"/>
              </a:rPr>
              <a:t> </a:t>
            </a:r>
            <a:r>
              <a:rPr lang="es-ES" sz="3600" dirty="0" err="1">
                <a:latin typeface="Arial" panose="020B0604020202020204" pitchFamily="34" charset="0"/>
                <a:cs typeface="Arial" panose="020B0604020202020204" pitchFamily="34" charset="0"/>
              </a:rPr>
              <a:t>Sensitivity</a:t>
            </a:r>
            <a:r>
              <a:rPr lang="es-ES" sz="3600" dirty="0">
                <a:latin typeface="Arial" panose="020B0604020202020204" pitchFamily="34" charset="0"/>
                <a:cs typeface="Arial" panose="020B0604020202020204" pitchFamily="34" charset="0"/>
              </a:rPr>
              <a:t> </a:t>
            </a:r>
            <a:r>
              <a:rPr lang="es-ES" sz="3600" dirty="0" err="1">
                <a:latin typeface="Arial" panose="020B0604020202020204" pitchFamily="34" charset="0"/>
                <a:cs typeface="Arial" panose="020B0604020202020204" pitchFamily="34" charset="0"/>
              </a:rPr>
              <a:t>of</a:t>
            </a:r>
            <a:r>
              <a:rPr lang="es-ES" sz="3600" dirty="0">
                <a:latin typeface="Arial" panose="020B0604020202020204" pitchFamily="34" charset="0"/>
                <a:cs typeface="Arial" panose="020B0604020202020204" pitchFamily="34" charset="0"/>
              </a:rPr>
              <a:t> </a:t>
            </a:r>
            <a:r>
              <a:rPr lang="es-ES" sz="3600" dirty="0" err="1">
                <a:latin typeface="Arial" panose="020B0604020202020204" pitchFamily="34" charset="0"/>
                <a:cs typeface="Arial" panose="020B0604020202020204" pitchFamily="34" charset="0"/>
              </a:rPr>
              <a:t>an</a:t>
            </a:r>
            <a:r>
              <a:rPr lang="es-ES" sz="3600" dirty="0">
                <a:latin typeface="Arial" panose="020B0604020202020204" pitchFamily="34" charset="0"/>
                <a:cs typeface="Arial" panose="020B0604020202020204" pitchFamily="34" charset="0"/>
              </a:rPr>
              <a:t> </a:t>
            </a:r>
            <a:r>
              <a:rPr lang="es-ES" sz="3600" dirty="0" err="1">
                <a:latin typeface="Arial" panose="020B0604020202020204" pitchFamily="34" charset="0"/>
                <a:cs typeface="Arial" panose="020B0604020202020204" pitchFamily="34" charset="0"/>
              </a:rPr>
              <a:t>Intensity</a:t>
            </a:r>
            <a:r>
              <a:rPr lang="es-ES" sz="3600" dirty="0">
                <a:latin typeface="Arial" panose="020B0604020202020204" pitchFamily="34" charset="0"/>
                <a:cs typeface="Arial" panose="020B0604020202020204" pitchFamily="34" charset="0"/>
              </a:rPr>
              <a:t> </a:t>
            </a:r>
            <a:r>
              <a:rPr lang="es-ES" sz="3600" dirty="0" err="1">
                <a:latin typeface="Arial" panose="020B0604020202020204" pitchFamily="34" charset="0"/>
                <a:cs typeface="Arial" panose="020B0604020202020204" pitchFamily="34" charset="0"/>
              </a:rPr>
              <a:t>Interferometer</a:t>
            </a:r>
            <a:endParaRPr lang="es-ES" sz="3600" dirty="0">
              <a:latin typeface="Arial" panose="020B0604020202020204" pitchFamily="34" charset="0"/>
              <a:cs typeface="Arial" panose="020B0604020202020204" pitchFamily="34" charset="0"/>
            </a:endParaRPr>
          </a:p>
        </p:txBody>
      </p:sp>
      <p:sp>
        <p:nvSpPr>
          <p:cNvPr id="40" name="Slide Number Placeholder 3">
            <a:extLst>
              <a:ext uri="{FF2B5EF4-FFF2-40B4-BE49-F238E27FC236}">
                <a16:creationId xmlns:a16="http://schemas.microsoft.com/office/drawing/2014/main" id="{AE31821E-C084-7D4C-A0EF-0AB14EC24966}"/>
              </a:ext>
            </a:extLst>
          </p:cNvPr>
          <p:cNvSpPr>
            <a:spLocks noGrp="1"/>
          </p:cNvSpPr>
          <p:nvPr>
            <p:ph type="sldNum" sz="quarter" idx="12"/>
          </p:nvPr>
        </p:nvSpPr>
        <p:spPr>
          <a:xfrm>
            <a:off x="9917954" y="6837579"/>
            <a:ext cx="3291840" cy="438150"/>
          </a:xfrm>
        </p:spPr>
        <p:txBody>
          <a:bodyPr/>
          <a:lstStyle/>
          <a:p>
            <a:fld id="{55C30837-026B-F64E-A491-FCFB96A953C6}" type="slidenum">
              <a:rPr lang="es-ES" smtClean="0"/>
              <a:t>35</a:t>
            </a:fld>
            <a:endParaRPr lang="es-ES"/>
          </a:p>
        </p:txBody>
      </p:sp>
      <p:sp>
        <p:nvSpPr>
          <p:cNvPr id="41" name="TextBox 40">
            <a:extLst>
              <a:ext uri="{FF2B5EF4-FFF2-40B4-BE49-F238E27FC236}">
                <a16:creationId xmlns:a16="http://schemas.microsoft.com/office/drawing/2014/main" id="{C2B54B81-E81F-5C47-A1EF-45D3B6A8A7D5}"/>
              </a:ext>
            </a:extLst>
          </p:cNvPr>
          <p:cNvSpPr txBox="1"/>
          <p:nvPr/>
        </p:nvSpPr>
        <p:spPr>
          <a:xfrm>
            <a:off x="1730346" y="2091363"/>
            <a:ext cx="6904262" cy="535531"/>
          </a:xfrm>
          <a:prstGeom prst="rect">
            <a:avLst/>
          </a:prstGeom>
          <a:noFill/>
          <a:ln w="12700">
            <a:solidFill>
              <a:schemeClr val="tx1"/>
            </a:solidFill>
          </a:ln>
        </p:spPr>
        <p:txBody>
          <a:bodyPr wrap="none" rtlCol="0">
            <a:spAutoFit/>
          </a:bodyPr>
          <a:lstStyle/>
          <a:p>
            <a:r>
              <a:rPr lang="en-AU" sz="2160" dirty="0"/>
              <a:t>Sensitivity ∝ </a:t>
            </a:r>
            <a:r>
              <a:rPr lang="en-AU" sz="2160" dirty="0" err="1"/>
              <a:t>S</a:t>
            </a:r>
            <a:r>
              <a:rPr lang="en-AU" sz="2160" baseline="-25000" dirty="0" err="1"/>
              <a:t>mirror</a:t>
            </a:r>
            <a:r>
              <a:rPr lang="en-AU" sz="2160" dirty="0"/>
              <a:t> ∙ </a:t>
            </a:r>
            <a:r>
              <a:rPr lang="en-AU" sz="2160" dirty="0" err="1"/>
              <a:t>QE</a:t>
            </a:r>
            <a:r>
              <a:rPr lang="en-AU" sz="2160" baseline="-25000" dirty="0" err="1"/>
              <a:t>pixel</a:t>
            </a:r>
            <a:r>
              <a:rPr lang="en-AU" sz="2160" dirty="0"/>
              <a:t> ∙ F</a:t>
            </a:r>
            <a:r>
              <a:rPr lang="en-AU" sz="2160" baseline="-25000" dirty="0"/>
              <a:t>pixel</a:t>
            </a:r>
            <a:r>
              <a:rPr lang="en-AU" sz="2160" baseline="30000" dirty="0"/>
              <a:t>-1</a:t>
            </a:r>
            <a:r>
              <a:rPr lang="en-AU" sz="2160" dirty="0"/>
              <a:t> ∙ </a:t>
            </a:r>
            <a:r>
              <a:rPr lang="en-AU" sz="2160" dirty="0" err="1"/>
              <a:t>N</a:t>
            </a:r>
            <a:r>
              <a:rPr lang="en-AU" sz="2160" baseline="-25000" dirty="0" err="1"/>
              <a:t>telescopes</a:t>
            </a:r>
            <a:r>
              <a:rPr lang="en-AU" sz="2160" dirty="0"/>
              <a:t> ∙ </a:t>
            </a:r>
            <a:r>
              <a:rPr lang="en-AU" sz="2880" dirty="0"/>
              <a:t>√</a:t>
            </a:r>
            <a:r>
              <a:rPr lang="en-AU" sz="2160" dirty="0"/>
              <a:t>Bandwidth ∙ </a:t>
            </a:r>
            <a:endParaRPr lang="en-AU" sz="2160" baseline="-25000" dirty="0"/>
          </a:p>
        </p:txBody>
      </p:sp>
      <p:sp>
        <p:nvSpPr>
          <p:cNvPr id="47" name="TextBox 46">
            <a:extLst>
              <a:ext uri="{FF2B5EF4-FFF2-40B4-BE49-F238E27FC236}">
                <a16:creationId xmlns:a16="http://schemas.microsoft.com/office/drawing/2014/main" id="{B600FC2D-C218-6046-BB51-7C976F42FABA}"/>
              </a:ext>
            </a:extLst>
          </p:cNvPr>
          <p:cNvSpPr txBox="1"/>
          <p:nvPr/>
        </p:nvSpPr>
        <p:spPr>
          <a:xfrm>
            <a:off x="1606971" y="4912098"/>
            <a:ext cx="1676455" cy="978729"/>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ES" sz="1920" dirty="0"/>
              <a:t>Quantum </a:t>
            </a:r>
            <a:r>
              <a:rPr lang="es-ES" sz="1920" dirty="0" err="1"/>
              <a:t>efficiency</a:t>
            </a:r>
            <a:r>
              <a:rPr lang="es-ES" sz="1920" dirty="0"/>
              <a:t> </a:t>
            </a:r>
            <a:r>
              <a:rPr lang="es-ES" sz="1920" dirty="0" err="1"/>
              <a:t>of</a:t>
            </a:r>
            <a:r>
              <a:rPr lang="es-ES" sz="1920" dirty="0"/>
              <a:t> </a:t>
            </a:r>
            <a:r>
              <a:rPr lang="es-ES" sz="1920" dirty="0" err="1"/>
              <a:t>photodetector</a:t>
            </a:r>
            <a:endParaRPr lang="es-ES" sz="1920" dirty="0"/>
          </a:p>
        </p:txBody>
      </p:sp>
      <p:sp>
        <p:nvSpPr>
          <p:cNvPr id="49" name="TextBox 48">
            <a:extLst>
              <a:ext uri="{FF2B5EF4-FFF2-40B4-BE49-F238E27FC236}">
                <a16:creationId xmlns:a16="http://schemas.microsoft.com/office/drawing/2014/main" id="{87027CB7-F79E-E64C-9928-4E774962A067}"/>
              </a:ext>
            </a:extLst>
          </p:cNvPr>
          <p:cNvSpPr txBox="1"/>
          <p:nvPr/>
        </p:nvSpPr>
        <p:spPr>
          <a:xfrm>
            <a:off x="6238769" y="4913682"/>
            <a:ext cx="4517286" cy="4247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ES" sz="2160" b="1" dirty="0">
                <a:solidFill>
                  <a:schemeClr val="tx1"/>
                </a:solidFill>
              </a:rPr>
              <a:t>1/ </a:t>
            </a:r>
            <a:r>
              <a:rPr lang="es-ES" sz="2160" b="1" dirty="0" err="1">
                <a:solidFill>
                  <a:srgbClr val="FF0000"/>
                </a:solidFill>
              </a:rPr>
              <a:t>sqrt</a:t>
            </a:r>
            <a:r>
              <a:rPr lang="es-ES" sz="1920" dirty="0"/>
              <a:t>(</a:t>
            </a:r>
            <a:r>
              <a:rPr lang="es-ES" sz="1920" dirty="0" err="1"/>
              <a:t>Photodetector</a:t>
            </a:r>
            <a:r>
              <a:rPr lang="es-ES" sz="1920" dirty="0"/>
              <a:t> Time </a:t>
            </a:r>
            <a:r>
              <a:rPr lang="es-ES" sz="1920" dirty="0" err="1"/>
              <a:t>resolution</a:t>
            </a:r>
            <a:r>
              <a:rPr lang="es-ES" sz="1920" dirty="0"/>
              <a:t>)</a:t>
            </a:r>
          </a:p>
        </p:txBody>
      </p:sp>
      <p:cxnSp>
        <p:nvCxnSpPr>
          <p:cNvPr id="4" name="Straight Arrow Connector 3">
            <a:extLst>
              <a:ext uri="{FF2B5EF4-FFF2-40B4-BE49-F238E27FC236}">
                <a16:creationId xmlns:a16="http://schemas.microsoft.com/office/drawing/2014/main" id="{5EEA5458-CDE0-ECA2-CC52-B26FE92F681D}"/>
              </a:ext>
            </a:extLst>
          </p:cNvPr>
          <p:cNvCxnSpPr>
            <a:cxnSpLocks/>
          </p:cNvCxnSpPr>
          <p:nvPr/>
        </p:nvCxnSpPr>
        <p:spPr>
          <a:xfrm>
            <a:off x="7542007" y="2677345"/>
            <a:ext cx="726662" cy="2155056"/>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491812E8-D38C-D252-FE32-E4A181605CFD}"/>
              </a:ext>
            </a:extLst>
          </p:cNvPr>
          <p:cNvCxnSpPr>
            <a:cxnSpLocks/>
          </p:cNvCxnSpPr>
          <p:nvPr/>
        </p:nvCxnSpPr>
        <p:spPr>
          <a:xfrm flipH="1">
            <a:off x="2475679" y="2758626"/>
            <a:ext cx="1802459" cy="2011232"/>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1D7A3EC5-C7A0-B380-3893-7844688288EB}"/>
              </a:ext>
            </a:extLst>
          </p:cNvPr>
          <p:cNvSpPr txBox="1"/>
          <p:nvPr/>
        </p:nvSpPr>
        <p:spPr>
          <a:xfrm>
            <a:off x="4139372" y="5083447"/>
            <a:ext cx="1334890" cy="683264"/>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ES" sz="1920" dirty="0" err="1"/>
              <a:t>Number</a:t>
            </a:r>
            <a:r>
              <a:rPr lang="es-ES" sz="1920" dirty="0"/>
              <a:t> </a:t>
            </a:r>
            <a:r>
              <a:rPr lang="es-ES" sz="1920" dirty="0" err="1"/>
              <a:t>of</a:t>
            </a:r>
            <a:r>
              <a:rPr lang="es-ES" sz="1920" dirty="0"/>
              <a:t> </a:t>
            </a:r>
            <a:r>
              <a:rPr lang="es-ES" sz="1920" dirty="0" err="1"/>
              <a:t>telescopes</a:t>
            </a:r>
            <a:endParaRPr lang="es-ES" sz="1920" dirty="0"/>
          </a:p>
        </p:txBody>
      </p:sp>
      <p:cxnSp>
        <p:nvCxnSpPr>
          <p:cNvPr id="15" name="Straight Arrow Connector 14">
            <a:extLst>
              <a:ext uri="{FF2B5EF4-FFF2-40B4-BE49-F238E27FC236}">
                <a16:creationId xmlns:a16="http://schemas.microsoft.com/office/drawing/2014/main" id="{5B8F3483-9E51-C80D-544E-0FBC9761735C}"/>
              </a:ext>
            </a:extLst>
          </p:cNvPr>
          <p:cNvCxnSpPr>
            <a:cxnSpLocks/>
          </p:cNvCxnSpPr>
          <p:nvPr/>
        </p:nvCxnSpPr>
        <p:spPr>
          <a:xfrm flipH="1">
            <a:off x="4937760" y="2677694"/>
            <a:ext cx="1037197" cy="2285204"/>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CFD20262-C0D7-12FF-9346-FAFA5C895FA3}"/>
              </a:ext>
            </a:extLst>
          </p:cNvPr>
          <p:cNvCxnSpPr>
            <a:cxnSpLocks/>
          </p:cNvCxnSpPr>
          <p:nvPr/>
        </p:nvCxnSpPr>
        <p:spPr>
          <a:xfrm flipH="1">
            <a:off x="2326928" y="2646865"/>
            <a:ext cx="945005" cy="670648"/>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D5915000-C13E-F50A-EA98-45E480DFC891}"/>
              </a:ext>
            </a:extLst>
          </p:cNvPr>
          <p:cNvSpPr txBox="1"/>
          <p:nvPr/>
        </p:nvSpPr>
        <p:spPr>
          <a:xfrm>
            <a:off x="892735" y="3412462"/>
            <a:ext cx="1404416" cy="387798"/>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ES" sz="1920" dirty="0" err="1"/>
              <a:t>Mirror</a:t>
            </a:r>
            <a:r>
              <a:rPr lang="es-ES" sz="1920" dirty="0"/>
              <a:t> </a:t>
            </a:r>
            <a:r>
              <a:rPr lang="es-ES" sz="1920" dirty="0" err="1"/>
              <a:t>area</a:t>
            </a:r>
            <a:endParaRPr lang="es-ES" sz="1920" dirty="0"/>
          </a:p>
        </p:txBody>
      </p:sp>
      <p:sp>
        <p:nvSpPr>
          <p:cNvPr id="32" name="TextBox 31">
            <a:extLst>
              <a:ext uri="{FF2B5EF4-FFF2-40B4-BE49-F238E27FC236}">
                <a16:creationId xmlns:a16="http://schemas.microsoft.com/office/drawing/2014/main" id="{0052EEAA-F3F6-EB41-DACB-9C212A007C71}"/>
              </a:ext>
            </a:extLst>
          </p:cNvPr>
          <p:cNvSpPr txBox="1"/>
          <p:nvPr/>
        </p:nvSpPr>
        <p:spPr>
          <a:xfrm>
            <a:off x="1714146" y="1349919"/>
            <a:ext cx="2979855" cy="424732"/>
          </a:xfrm>
          <a:prstGeom prst="rect">
            <a:avLst/>
          </a:prstGeom>
          <a:noFill/>
          <a:ln w="12700">
            <a:solidFill>
              <a:schemeClr val="tx1"/>
            </a:solidFill>
          </a:ln>
        </p:spPr>
        <p:txBody>
          <a:bodyPr wrap="none" rtlCol="0">
            <a:spAutoFit/>
          </a:bodyPr>
          <a:lstStyle/>
          <a:p>
            <a:r>
              <a:rPr lang="en-AU" sz="2160" dirty="0"/>
              <a:t>Angular resolution ∝ 1/d</a:t>
            </a:r>
            <a:endParaRPr lang="en-AU" sz="2160" baseline="-25000" dirty="0"/>
          </a:p>
        </p:txBody>
      </p:sp>
      <p:cxnSp>
        <p:nvCxnSpPr>
          <p:cNvPr id="5" name="Straight Arrow Connector 4">
            <a:extLst>
              <a:ext uri="{FF2B5EF4-FFF2-40B4-BE49-F238E27FC236}">
                <a16:creationId xmlns:a16="http://schemas.microsoft.com/office/drawing/2014/main" id="{72BA5BAC-3B57-01B4-CDAE-B4985530C218}"/>
              </a:ext>
            </a:extLst>
          </p:cNvPr>
          <p:cNvCxnSpPr>
            <a:cxnSpLocks/>
          </p:cNvCxnSpPr>
          <p:nvPr/>
        </p:nvCxnSpPr>
        <p:spPr>
          <a:xfrm flipV="1">
            <a:off x="4937760" y="1540634"/>
            <a:ext cx="3330909" cy="21652"/>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BFCB932C-BE74-DAB7-3982-E3C79B4C883D}"/>
              </a:ext>
            </a:extLst>
          </p:cNvPr>
          <p:cNvSpPr txBox="1"/>
          <p:nvPr/>
        </p:nvSpPr>
        <p:spPr>
          <a:xfrm>
            <a:off x="8408524" y="1346735"/>
            <a:ext cx="1924195" cy="387798"/>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s-ES" sz="1920" dirty="0"/>
              <a:t>d-</a:t>
            </a:r>
            <a:r>
              <a:rPr lang="es-ES" sz="1920" dirty="0" err="1"/>
              <a:t>is</a:t>
            </a:r>
            <a:r>
              <a:rPr lang="es-ES" sz="1920" dirty="0"/>
              <a:t> </a:t>
            </a:r>
            <a:r>
              <a:rPr lang="es-ES" sz="1920" dirty="0" err="1"/>
              <a:t>the</a:t>
            </a:r>
            <a:r>
              <a:rPr lang="es-ES" sz="1920" dirty="0"/>
              <a:t> </a:t>
            </a:r>
            <a:r>
              <a:rPr lang="es-ES" sz="1920" dirty="0" err="1"/>
              <a:t>baseline</a:t>
            </a:r>
            <a:endParaRPr lang="es-ES" sz="1920" dirty="0"/>
          </a:p>
        </p:txBody>
      </p:sp>
      <p:sp>
        <p:nvSpPr>
          <p:cNvPr id="3" name="Date Placeholder 2">
            <a:extLst>
              <a:ext uri="{FF2B5EF4-FFF2-40B4-BE49-F238E27FC236}">
                <a16:creationId xmlns:a16="http://schemas.microsoft.com/office/drawing/2014/main" id="{890B1751-DC1D-42A4-B3D9-C54EE4A41597}"/>
              </a:ext>
            </a:extLst>
          </p:cNvPr>
          <p:cNvSpPr>
            <a:spLocks noGrp="1"/>
          </p:cNvSpPr>
          <p:nvPr>
            <p:ph type="dt" sz="half" idx="10"/>
          </p:nvPr>
        </p:nvSpPr>
        <p:spPr/>
        <p:txBody>
          <a:bodyPr/>
          <a:lstStyle/>
          <a:p>
            <a:r>
              <a:rPr lang="en-US"/>
              <a:t>"From 9 to 40"  workshop organized by INAF, Sexten, Italy</a:t>
            </a:r>
          </a:p>
        </p:txBody>
      </p:sp>
      <p:sp>
        <p:nvSpPr>
          <p:cNvPr id="6" name="Footer Placeholder 5">
            <a:extLst>
              <a:ext uri="{FF2B5EF4-FFF2-40B4-BE49-F238E27FC236}">
                <a16:creationId xmlns:a16="http://schemas.microsoft.com/office/drawing/2014/main" id="{4A291C14-F3F7-4D82-B64B-921B9C78805E}"/>
              </a:ext>
            </a:extLst>
          </p:cNvPr>
          <p:cNvSpPr>
            <a:spLocks noGrp="1"/>
          </p:cNvSpPr>
          <p:nvPr>
            <p:ph type="ftr" sz="quarter" idx="11"/>
          </p:nvPr>
        </p:nvSpPr>
        <p:spPr/>
        <p:txBody>
          <a:bodyPr/>
          <a:lstStyle/>
          <a:p>
            <a:r>
              <a:rPr lang="en-US"/>
              <a:t>Razmik Mirzoyan: Some Interesting Aspects of IACT Design</a:t>
            </a:r>
          </a:p>
        </p:txBody>
      </p:sp>
    </p:spTree>
    <p:extLst>
      <p:ext uri="{BB962C8B-B14F-4D97-AF65-F5344CB8AC3E}">
        <p14:creationId xmlns:p14="http://schemas.microsoft.com/office/powerpoint/2010/main" val="23688416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30FB09-E475-4DD9-89AD-54A876DF3590}"/>
              </a:ext>
            </a:extLst>
          </p:cNvPr>
          <p:cNvSpPr>
            <a:spLocks noGrp="1"/>
          </p:cNvSpPr>
          <p:nvPr>
            <p:ph type="title"/>
          </p:nvPr>
        </p:nvSpPr>
        <p:spPr>
          <a:xfrm>
            <a:off x="838200" y="-635"/>
            <a:ext cx="10515600" cy="1325563"/>
          </a:xfrm>
        </p:spPr>
        <p:txBody>
          <a:bodyPr>
            <a:normAutofit/>
          </a:bodyPr>
          <a:lstStyle/>
          <a:p>
            <a:pPr algn="ctr"/>
            <a:r>
              <a:rPr lang="de-DE" sz="3600" dirty="0">
                <a:latin typeface="Arial" panose="020B0604020202020204" pitchFamily="34" charset="0"/>
                <a:cs typeface="Arial" panose="020B0604020202020204" pitchFamily="34" charset="0"/>
              </a:rPr>
              <a:t>And a </a:t>
            </a:r>
            <a:r>
              <a:rPr lang="de-DE" sz="3600" dirty="0" err="1">
                <a:latin typeface="Arial" panose="020B0604020202020204" pitchFamily="34" charset="0"/>
                <a:cs typeface="Arial" panose="020B0604020202020204" pitchFamily="34" charset="0"/>
              </a:rPr>
              <a:t>few</a:t>
            </a:r>
            <a:r>
              <a:rPr lang="de-DE" sz="3600" dirty="0">
                <a:latin typeface="Arial" panose="020B0604020202020204" pitchFamily="34" charset="0"/>
                <a:cs typeface="Arial" panose="020B0604020202020204" pitchFamily="34" charset="0"/>
              </a:rPr>
              <a:t> </a:t>
            </a:r>
            <a:r>
              <a:rPr lang="de-DE" sz="3600" dirty="0" err="1">
                <a:latin typeface="Arial" panose="020B0604020202020204" pitchFamily="34" charset="0"/>
                <a:cs typeface="Arial" panose="020B0604020202020204" pitchFamily="34" charset="0"/>
              </a:rPr>
              <a:t>words</a:t>
            </a:r>
            <a:r>
              <a:rPr lang="de-DE" sz="3600" dirty="0">
                <a:latin typeface="Arial" panose="020B0604020202020204" pitchFamily="34" charset="0"/>
                <a:cs typeface="Arial" panose="020B0604020202020204" pitchFamily="34" charset="0"/>
              </a:rPr>
              <a:t> on </a:t>
            </a:r>
            <a:r>
              <a:rPr lang="de-DE" sz="3600" dirty="0" err="1">
                <a:latin typeface="Arial" panose="020B0604020202020204" pitchFamily="34" charset="0"/>
                <a:cs typeface="Arial" panose="020B0604020202020204" pitchFamily="34" charset="0"/>
              </a:rPr>
              <a:t>the</a:t>
            </a:r>
            <a:r>
              <a:rPr lang="de-DE" sz="3600" dirty="0">
                <a:latin typeface="Arial" panose="020B0604020202020204" pitchFamily="34" charset="0"/>
                <a:cs typeface="Arial" panose="020B0604020202020204" pitchFamily="34" charset="0"/>
              </a:rPr>
              <a:t> </a:t>
            </a:r>
            <a:r>
              <a:rPr lang="de-DE" sz="3600" dirty="0" err="1">
                <a:latin typeface="Arial" panose="020B0604020202020204" pitchFamily="34" charset="0"/>
                <a:cs typeface="Arial" panose="020B0604020202020204" pitchFamily="34" charset="0"/>
              </a:rPr>
              <a:t>heterodyne</a:t>
            </a:r>
            <a:r>
              <a:rPr lang="de-DE" sz="3600" dirty="0">
                <a:latin typeface="Arial" panose="020B0604020202020204" pitchFamily="34" charset="0"/>
                <a:cs typeface="Arial" panose="020B0604020202020204" pitchFamily="34" charset="0"/>
              </a:rPr>
              <a:t> SII</a:t>
            </a:r>
          </a:p>
        </p:txBody>
      </p:sp>
      <p:sp>
        <p:nvSpPr>
          <p:cNvPr id="3" name="Inhaltsplatzhalter 2">
            <a:extLst>
              <a:ext uri="{FF2B5EF4-FFF2-40B4-BE49-F238E27FC236}">
                <a16:creationId xmlns:a16="http://schemas.microsoft.com/office/drawing/2014/main" id="{C996F6FF-3688-4DBD-88E3-BE93BCD1C7E8}"/>
              </a:ext>
            </a:extLst>
          </p:cNvPr>
          <p:cNvSpPr>
            <a:spLocks noGrp="1"/>
          </p:cNvSpPr>
          <p:nvPr>
            <p:ph idx="1"/>
          </p:nvPr>
        </p:nvSpPr>
        <p:spPr>
          <a:xfrm>
            <a:off x="538480" y="1439544"/>
            <a:ext cx="5689600" cy="4707255"/>
          </a:xfrm>
        </p:spPr>
        <p:txBody>
          <a:bodyPr>
            <a:noAutofit/>
          </a:bodyPr>
          <a:lstStyle/>
          <a:p>
            <a:pPr marL="0" indent="0">
              <a:buNone/>
            </a:pPr>
            <a:r>
              <a:rPr lang="en-US" sz="2000" dirty="0"/>
              <a:t>Heterodyne interferometry shines a laser signal into a photo sensor and down-converts optical-frequency oscillations at (n x 10</a:t>
            </a:r>
            <a:r>
              <a:rPr lang="en-US" sz="2000" baseline="30000" dirty="0"/>
              <a:t>14</a:t>
            </a:r>
            <a:r>
              <a:rPr lang="en-US" sz="2000" dirty="0"/>
              <a:t>) Hz into signals in the GHz (10</a:t>
            </a:r>
            <a:r>
              <a:rPr lang="en-US" sz="2000" baseline="30000" dirty="0"/>
              <a:t>9</a:t>
            </a:r>
            <a:r>
              <a:rPr lang="en-US" sz="2000" dirty="0"/>
              <a:t> Hz) domain, where mature detection and processing technologies from the technique of radio telescopes exist. </a:t>
            </a:r>
          </a:p>
          <a:p>
            <a:pPr marL="0" indent="0">
              <a:buNone/>
            </a:pPr>
            <a:r>
              <a:rPr lang="en-US" sz="2000" dirty="0"/>
              <a:t>Using the </a:t>
            </a:r>
            <a:r>
              <a:rPr lang="en-US" sz="2000" i="1" dirty="0"/>
              <a:t>periodic spectrum of the frequency comb </a:t>
            </a:r>
            <a:r>
              <a:rPr lang="en-US" sz="2000" dirty="0"/>
              <a:t>(Nobel Prize 2005), one can split the electromagnetic spectrum into narrow measuring channels, each with its own local oscillator.</a:t>
            </a:r>
          </a:p>
          <a:p>
            <a:pPr marL="0" indent="0">
              <a:buNone/>
            </a:pPr>
            <a:r>
              <a:rPr lang="en-US" sz="2000" dirty="0"/>
              <a:t>The sensitivity of the </a:t>
            </a:r>
            <a:r>
              <a:rPr lang="en-US" sz="2000"/>
              <a:t>heterodyne technique </a:t>
            </a:r>
            <a:r>
              <a:rPr lang="en-US" sz="2000" dirty="0"/>
              <a:t>will be proportional to the square root from the number of channels; it is estimated to be by one order of magnitude better compared to “conventional” SII, approaching objects of 15</a:t>
            </a:r>
            <a:r>
              <a:rPr lang="en-US" sz="2000" baseline="30000" dirty="0"/>
              <a:t>th</a:t>
            </a:r>
            <a:r>
              <a:rPr lang="en-US" sz="2000" dirty="0"/>
              <a:t> magnitude with modest size telescopes.  </a:t>
            </a:r>
            <a:endParaRPr lang="de-DE" sz="2000" dirty="0"/>
          </a:p>
        </p:txBody>
      </p:sp>
      <p:pic>
        <p:nvPicPr>
          <p:cNvPr id="4" name="Grafik 3">
            <a:extLst>
              <a:ext uri="{FF2B5EF4-FFF2-40B4-BE49-F238E27FC236}">
                <a16:creationId xmlns:a16="http://schemas.microsoft.com/office/drawing/2014/main" id="{72B95EB1-C660-44AD-ABE7-14D22A58B245}"/>
              </a:ext>
            </a:extLst>
          </p:cNvPr>
          <p:cNvPicPr>
            <a:picLocks noChangeAspect="1"/>
          </p:cNvPicPr>
          <p:nvPr/>
        </p:nvPicPr>
        <p:blipFill>
          <a:blip r:embed="rId2"/>
          <a:stretch>
            <a:fillRect/>
          </a:stretch>
        </p:blipFill>
        <p:spPr>
          <a:xfrm>
            <a:off x="6783070" y="1813242"/>
            <a:ext cx="4762500" cy="1057275"/>
          </a:xfrm>
          <a:prstGeom prst="rect">
            <a:avLst/>
          </a:prstGeom>
        </p:spPr>
      </p:pic>
      <p:sp>
        <p:nvSpPr>
          <p:cNvPr id="5" name="Textfeld 4">
            <a:extLst>
              <a:ext uri="{FF2B5EF4-FFF2-40B4-BE49-F238E27FC236}">
                <a16:creationId xmlns:a16="http://schemas.microsoft.com/office/drawing/2014/main" id="{2FC1A853-F72F-41D1-BA9C-7AE1741D780E}"/>
              </a:ext>
            </a:extLst>
          </p:cNvPr>
          <p:cNvSpPr txBox="1"/>
          <p:nvPr/>
        </p:nvSpPr>
        <p:spPr>
          <a:xfrm>
            <a:off x="7995920" y="2921000"/>
            <a:ext cx="2397760" cy="338554"/>
          </a:xfrm>
          <a:prstGeom prst="rect">
            <a:avLst/>
          </a:prstGeom>
          <a:noFill/>
          <a:ln>
            <a:solidFill>
              <a:schemeClr val="accent1"/>
            </a:solidFill>
          </a:ln>
        </p:spPr>
        <p:txBody>
          <a:bodyPr wrap="square" rtlCol="0">
            <a:spAutoFit/>
          </a:bodyPr>
          <a:lstStyle/>
          <a:p>
            <a:r>
              <a:rPr lang="de-DE" sz="1600" dirty="0"/>
              <a:t>A </a:t>
            </a:r>
            <a:r>
              <a:rPr lang="de-DE" sz="1600" dirty="0" err="1"/>
              <a:t>laser</a:t>
            </a:r>
            <a:r>
              <a:rPr lang="de-DE" sz="1600" dirty="0"/>
              <a:t> </a:t>
            </a:r>
            <a:r>
              <a:rPr lang="de-DE" sz="1600" dirty="0" err="1"/>
              <a:t>frequency</a:t>
            </a:r>
            <a:r>
              <a:rPr lang="de-DE" sz="1600" dirty="0"/>
              <a:t> </a:t>
            </a:r>
            <a:r>
              <a:rPr lang="de-DE" sz="1600" dirty="0" err="1"/>
              <a:t>comb</a:t>
            </a:r>
            <a:endParaRPr lang="de-DE" sz="1600" dirty="0"/>
          </a:p>
        </p:txBody>
      </p:sp>
      <p:pic>
        <p:nvPicPr>
          <p:cNvPr id="6" name="Grafik 5">
            <a:extLst>
              <a:ext uri="{FF2B5EF4-FFF2-40B4-BE49-F238E27FC236}">
                <a16:creationId xmlns:a16="http://schemas.microsoft.com/office/drawing/2014/main" id="{5C61A4D5-3B7C-41A7-B984-5C3082E81386}"/>
              </a:ext>
            </a:extLst>
          </p:cNvPr>
          <p:cNvPicPr>
            <a:picLocks noChangeAspect="1"/>
          </p:cNvPicPr>
          <p:nvPr/>
        </p:nvPicPr>
        <p:blipFill>
          <a:blip r:embed="rId3"/>
          <a:stretch>
            <a:fillRect/>
          </a:stretch>
        </p:blipFill>
        <p:spPr>
          <a:xfrm>
            <a:off x="7803832" y="3654742"/>
            <a:ext cx="2619375" cy="1743075"/>
          </a:xfrm>
          <a:prstGeom prst="rect">
            <a:avLst/>
          </a:prstGeom>
        </p:spPr>
      </p:pic>
      <p:sp>
        <p:nvSpPr>
          <p:cNvPr id="7" name="Textfeld 6">
            <a:extLst>
              <a:ext uri="{FF2B5EF4-FFF2-40B4-BE49-F238E27FC236}">
                <a16:creationId xmlns:a16="http://schemas.microsoft.com/office/drawing/2014/main" id="{7A85F88B-12E2-40D1-99FA-FC1101E7B8F0}"/>
              </a:ext>
            </a:extLst>
          </p:cNvPr>
          <p:cNvSpPr txBox="1"/>
          <p:nvPr/>
        </p:nvSpPr>
        <p:spPr>
          <a:xfrm>
            <a:off x="7711440" y="5588000"/>
            <a:ext cx="2956560" cy="338554"/>
          </a:xfrm>
          <a:prstGeom prst="rect">
            <a:avLst/>
          </a:prstGeom>
          <a:noFill/>
          <a:ln>
            <a:solidFill>
              <a:schemeClr val="accent1"/>
            </a:solidFill>
          </a:ln>
        </p:spPr>
        <p:txBody>
          <a:bodyPr wrap="square" rtlCol="0">
            <a:spAutoFit/>
          </a:bodyPr>
          <a:lstStyle/>
          <a:p>
            <a:r>
              <a:rPr lang="de-DE" sz="1600" dirty="0" err="1"/>
              <a:t>Photonic</a:t>
            </a:r>
            <a:r>
              <a:rPr lang="de-DE" sz="1600" dirty="0"/>
              <a:t> Integrated Circuit (PIC)</a:t>
            </a:r>
          </a:p>
        </p:txBody>
      </p:sp>
      <p:sp>
        <p:nvSpPr>
          <p:cNvPr id="8" name="Date Placeholder 7">
            <a:extLst>
              <a:ext uri="{FF2B5EF4-FFF2-40B4-BE49-F238E27FC236}">
                <a16:creationId xmlns:a16="http://schemas.microsoft.com/office/drawing/2014/main" id="{0C1DCCE1-CA45-4805-A2C0-0B17D5A7B9C9}"/>
              </a:ext>
            </a:extLst>
          </p:cNvPr>
          <p:cNvSpPr>
            <a:spLocks noGrp="1"/>
          </p:cNvSpPr>
          <p:nvPr>
            <p:ph type="dt" sz="half" idx="10"/>
          </p:nvPr>
        </p:nvSpPr>
        <p:spPr/>
        <p:txBody>
          <a:bodyPr/>
          <a:lstStyle/>
          <a:p>
            <a:r>
              <a:rPr lang="en-US"/>
              <a:t>"From 9 to 40"  workshop organized by INAF, Sexten, Italy</a:t>
            </a:r>
          </a:p>
        </p:txBody>
      </p:sp>
      <p:sp>
        <p:nvSpPr>
          <p:cNvPr id="9" name="Footer Placeholder 8">
            <a:extLst>
              <a:ext uri="{FF2B5EF4-FFF2-40B4-BE49-F238E27FC236}">
                <a16:creationId xmlns:a16="http://schemas.microsoft.com/office/drawing/2014/main" id="{25635395-5ECC-4106-A944-25783EB0F8A7}"/>
              </a:ext>
            </a:extLst>
          </p:cNvPr>
          <p:cNvSpPr>
            <a:spLocks noGrp="1"/>
          </p:cNvSpPr>
          <p:nvPr>
            <p:ph type="ftr" sz="quarter" idx="11"/>
          </p:nvPr>
        </p:nvSpPr>
        <p:spPr/>
        <p:txBody>
          <a:bodyPr/>
          <a:lstStyle/>
          <a:p>
            <a:r>
              <a:rPr lang="en-US"/>
              <a:t>Razmik Mirzoyan: Some Interesting Aspects of IACT Design</a:t>
            </a:r>
          </a:p>
        </p:txBody>
      </p:sp>
      <p:sp>
        <p:nvSpPr>
          <p:cNvPr id="10" name="Slide Number Placeholder 9">
            <a:extLst>
              <a:ext uri="{FF2B5EF4-FFF2-40B4-BE49-F238E27FC236}">
                <a16:creationId xmlns:a16="http://schemas.microsoft.com/office/drawing/2014/main" id="{12B9F03B-D6D7-4D8D-B78B-4A6276804035}"/>
              </a:ext>
            </a:extLst>
          </p:cNvPr>
          <p:cNvSpPr>
            <a:spLocks noGrp="1"/>
          </p:cNvSpPr>
          <p:nvPr>
            <p:ph type="sldNum" sz="quarter" idx="12"/>
          </p:nvPr>
        </p:nvSpPr>
        <p:spPr/>
        <p:txBody>
          <a:bodyPr/>
          <a:lstStyle/>
          <a:p>
            <a:fld id="{09F20003-CC1F-48A0-B800-E8BEA5364C66}" type="slidenum">
              <a:rPr lang="en-US" smtClean="0"/>
              <a:t>36</a:t>
            </a:fld>
            <a:endParaRPr lang="en-US"/>
          </a:p>
        </p:txBody>
      </p:sp>
    </p:spTree>
    <p:extLst>
      <p:ext uri="{BB962C8B-B14F-4D97-AF65-F5344CB8AC3E}">
        <p14:creationId xmlns:p14="http://schemas.microsoft.com/office/powerpoint/2010/main" val="16169265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706D0-B20B-4D9D-AFB5-9835672C0E95}"/>
              </a:ext>
            </a:extLst>
          </p:cNvPr>
          <p:cNvSpPr>
            <a:spLocks noGrp="1"/>
          </p:cNvSpPr>
          <p:nvPr>
            <p:ph type="title"/>
          </p:nvPr>
        </p:nvSpPr>
        <p:spPr/>
        <p:txBody>
          <a:bodyPr>
            <a:normAutofit/>
          </a:bodyPr>
          <a:lstStyle/>
          <a:p>
            <a:pPr algn="ctr"/>
            <a:r>
              <a:rPr lang="de-DE" sz="3600" dirty="0">
                <a:latin typeface="Arial" panose="020B0604020202020204" pitchFamily="34" charset="0"/>
                <a:cs typeface="Arial" panose="020B0604020202020204" pitchFamily="34" charset="0"/>
              </a:rPr>
              <a:t>Interesting questions</a:t>
            </a:r>
            <a:endParaRPr lang="en-US" sz="36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064576AE-936E-44EB-9E87-E5EA48DC14DE}"/>
              </a:ext>
            </a:extLst>
          </p:cNvPr>
          <p:cNvSpPr>
            <a:spLocks noGrp="1"/>
          </p:cNvSpPr>
          <p:nvPr>
            <p:ph idx="1"/>
          </p:nvPr>
        </p:nvSpPr>
        <p:spPr/>
        <p:txBody>
          <a:bodyPr>
            <a:normAutofit/>
          </a:bodyPr>
          <a:lstStyle/>
          <a:p>
            <a:r>
              <a:rPr lang="de-DE" sz="2000" dirty="0"/>
              <a:t>Does it make sense to design the future IACTs so that they can also  serve as telescopes for intentisty interferometry?</a:t>
            </a:r>
          </a:p>
          <a:p>
            <a:r>
              <a:rPr lang="de-DE" sz="2000" dirty="0"/>
              <a:t>This will require to seriously improve the optics of IACTs for achieving a tiny PSF (&lt; 1mm), at least in the center of the field of view</a:t>
            </a:r>
          </a:p>
          <a:p>
            <a:r>
              <a:rPr lang="de-DE" sz="2000" dirty="0"/>
              <a:t>The role of LoNS integration on top of the signal will be further reduced </a:t>
            </a:r>
          </a:p>
          <a:p>
            <a:r>
              <a:rPr lang="de-DE" sz="2000" dirty="0"/>
              <a:t>The time resolution of the telescope will become ~ 10 – 20 ps; does it have the promise to significantly improve the background suppression power of an IACT ?</a:t>
            </a:r>
          </a:p>
          <a:p>
            <a:r>
              <a:rPr lang="de-DE" sz="2000" dirty="0"/>
              <a:t>Given a time resolution of ~10 ps one can „trace the motion of photons“, i.e. one can obtain a full 3D picture of impinging photons </a:t>
            </a:r>
          </a:p>
          <a:p>
            <a:pPr marL="0" indent="0">
              <a:buNone/>
            </a:pPr>
            <a:endParaRPr lang="de-DE" sz="2000" dirty="0"/>
          </a:p>
          <a:p>
            <a:pPr marL="0" indent="0">
              <a:buNone/>
            </a:pPr>
            <a:r>
              <a:rPr lang="de-DE" sz="2000" dirty="0"/>
              <a:t> </a:t>
            </a:r>
            <a:endParaRPr lang="en-US" sz="2000" dirty="0"/>
          </a:p>
        </p:txBody>
      </p:sp>
      <p:sp>
        <p:nvSpPr>
          <p:cNvPr id="4" name="Date Placeholder 3">
            <a:extLst>
              <a:ext uri="{FF2B5EF4-FFF2-40B4-BE49-F238E27FC236}">
                <a16:creationId xmlns:a16="http://schemas.microsoft.com/office/drawing/2014/main" id="{9656914B-C93A-44C6-B581-D334364D66D6}"/>
              </a:ext>
            </a:extLst>
          </p:cNvPr>
          <p:cNvSpPr>
            <a:spLocks noGrp="1"/>
          </p:cNvSpPr>
          <p:nvPr>
            <p:ph type="dt" sz="half" idx="10"/>
          </p:nvPr>
        </p:nvSpPr>
        <p:spPr/>
        <p:txBody>
          <a:bodyPr/>
          <a:lstStyle/>
          <a:p>
            <a:r>
              <a:rPr lang="en-US"/>
              <a:t>"From 9 to 40"  workshop organized by INAF, Sexten, Italy</a:t>
            </a:r>
          </a:p>
        </p:txBody>
      </p:sp>
      <p:sp>
        <p:nvSpPr>
          <p:cNvPr id="5" name="Footer Placeholder 4">
            <a:extLst>
              <a:ext uri="{FF2B5EF4-FFF2-40B4-BE49-F238E27FC236}">
                <a16:creationId xmlns:a16="http://schemas.microsoft.com/office/drawing/2014/main" id="{089855EE-6174-496D-B827-15FADF61AD1A}"/>
              </a:ext>
            </a:extLst>
          </p:cNvPr>
          <p:cNvSpPr>
            <a:spLocks noGrp="1"/>
          </p:cNvSpPr>
          <p:nvPr>
            <p:ph type="ftr" sz="quarter" idx="11"/>
          </p:nvPr>
        </p:nvSpPr>
        <p:spPr/>
        <p:txBody>
          <a:bodyPr/>
          <a:lstStyle/>
          <a:p>
            <a:r>
              <a:rPr lang="en-US"/>
              <a:t>Razmik Mirzoyan: Some Interesting Aspects of IACT Design</a:t>
            </a:r>
          </a:p>
        </p:txBody>
      </p:sp>
      <p:sp>
        <p:nvSpPr>
          <p:cNvPr id="6" name="Slide Number Placeholder 5">
            <a:extLst>
              <a:ext uri="{FF2B5EF4-FFF2-40B4-BE49-F238E27FC236}">
                <a16:creationId xmlns:a16="http://schemas.microsoft.com/office/drawing/2014/main" id="{B8A78601-7B68-4743-A720-5984D5C5D987}"/>
              </a:ext>
            </a:extLst>
          </p:cNvPr>
          <p:cNvSpPr>
            <a:spLocks noGrp="1"/>
          </p:cNvSpPr>
          <p:nvPr>
            <p:ph type="sldNum" sz="quarter" idx="12"/>
          </p:nvPr>
        </p:nvSpPr>
        <p:spPr/>
        <p:txBody>
          <a:bodyPr/>
          <a:lstStyle/>
          <a:p>
            <a:fld id="{09F20003-CC1F-48A0-B800-E8BEA5364C66}" type="slidenum">
              <a:rPr lang="en-US" smtClean="0"/>
              <a:t>37</a:t>
            </a:fld>
            <a:endParaRPr lang="en-US"/>
          </a:p>
        </p:txBody>
      </p:sp>
    </p:spTree>
    <p:extLst>
      <p:ext uri="{BB962C8B-B14F-4D97-AF65-F5344CB8AC3E}">
        <p14:creationId xmlns:p14="http://schemas.microsoft.com/office/powerpoint/2010/main" val="21936873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AEFD0C-C542-434E-8F74-9014E6A943BA}"/>
              </a:ext>
            </a:extLst>
          </p:cNvPr>
          <p:cNvSpPr>
            <a:spLocks noGrp="1"/>
          </p:cNvSpPr>
          <p:nvPr>
            <p:ph idx="1"/>
          </p:nvPr>
        </p:nvSpPr>
        <p:spPr>
          <a:xfrm>
            <a:off x="362684" y="1914548"/>
            <a:ext cx="7555664" cy="2136775"/>
          </a:xfrm>
          <a:ln>
            <a:solidFill>
              <a:schemeClr val="accent1"/>
            </a:solidFill>
          </a:ln>
        </p:spPr>
        <p:txBody>
          <a:bodyPr>
            <a:noAutofit/>
          </a:bodyPr>
          <a:lstStyle/>
          <a:p>
            <a:pPr marL="0" indent="0">
              <a:buNone/>
            </a:pPr>
            <a:r>
              <a:rPr lang="en-US" sz="2000" dirty="0"/>
              <a:t>Observations of strongly inclined EAS with IACT systems open a range of possibilities for </a:t>
            </a:r>
            <a:r>
              <a:rPr lang="en-US" sz="2000" b="1" dirty="0"/>
              <a:t>cosmic-ray background-free γ-ray astronomy above 100 </a:t>
            </a:r>
            <a:r>
              <a:rPr lang="en-US" sz="2000" b="1" dirty="0" err="1"/>
              <a:t>TeV</a:t>
            </a:r>
            <a:r>
              <a:rPr lang="en-US" sz="2000" b="1" dirty="0"/>
              <a:t> </a:t>
            </a:r>
            <a:r>
              <a:rPr lang="en-US" sz="2000" dirty="0"/>
              <a:t>and provide a possibility for the </a:t>
            </a:r>
            <a:r>
              <a:rPr lang="en-US" sz="2000" b="1" dirty="0"/>
              <a:t>measurement of composition of the cosmic-ray flux in the energy range up to UHECR</a:t>
            </a:r>
            <a:r>
              <a:rPr lang="en-US" sz="2000" dirty="0"/>
              <a:t>. This is due to the fact that a sizable fraction of light is due to very high number of muons (a distinct halo or tail component of the EAS image). This is well distinguishable from the electromagnetic component of the image.</a:t>
            </a:r>
          </a:p>
        </p:txBody>
      </p:sp>
      <p:sp>
        <p:nvSpPr>
          <p:cNvPr id="4" name="Date Placeholder 3">
            <a:extLst>
              <a:ext uri="{FF2B5EF4-FFF2-40B4-BE49-F238E27FC236}">
                <a16:creationId xmlns:a16="http://schemas.microsoft.com/office/drawing/2014/main" id="{BE6B931D-C94C-4374-B83E-43A65941A067}"/>
              </a:ext>
            </a:extLst>
          </p:cNvPr>
          <p:cNvSpPr>
            <a:spLocks noGrp="1"/>
          </p:cNvSpPr>
          <p:nvPr>
            <p:ph type="dt" sz="half" idx="10"/>
          </p:nvPr>
        </p:nvSpPr>
        <p:spPr/>
        <p:txBody>
          <a:bodyPr/>
          <a:lstStyle/>
          <a:p>
            <a:r>
              <a:rPr lang="en-US"/>
              <a:t>"From 9 to 40"  workshop organized by INAF, Sexten, Italy</a:t>
            </a:r>
          </a:p>
        </p:txBody>
      </p:sp>
      <p:sp>
        <p:nvSpPr>
          <p:cNvPr id="5" name="Footer Placeholder 4">
            <a:extLst>
              <a:ext uri="{FF2B5EF4-FFF2-40B4-BE49-F238E27FC236}">
                <a16:creationId xmlns:a16="http://schemas.microsoft.com/office/drawing/2014/main" id="{10E8C72B-58D0-48EE-ACD0-E9249A04C05A}"/>
              </a:ext>
            </a:extLst>
          </p:cNvPr>
          <p:cNvSpPr>
            <a:spLocks noGrp="1"/>
          </p:cNvSpPr>
          <p:nvPr>
            <p:ph type="ftr" sz="quarter" idx="11"/>
          </p:nvPr>
        </p:nvSpPr>
        <p:spPr/>
        <p:txBody>
          <a:bodyPr/>
          <a:lstStyle/>
          <a:p>
            <a:r>
              <a:rPr lang="en-US"/>
              <a:t>Razmik Mirzoyan: Some Interesting Aspects of IACT Design</a:t>
            </a:r>
          </a:p>
        </p:txBody>
      </p:sp>
      <p:sp>
        <p:nvSpPr>
          <p:cNvPr id="6" name="Slide Number Placeholder 5">
            <a:extLst>
              <a:ext uri="{FF2B5EF4-FFF2-40B4-BE49-F238E27FC236}">
                <a16:creationId xmlns:a16="http://schemas.microsoft.com/office/drawing/2014/main" id="{B2E76747-CA59-47EF-B508-01AA126EAE02}"/>
              </a:ext>
            </a:extLst>
          </p:cNvPr>
          <p:cNvSpPr>
            <a:spLocks noGrp="1"/>
          </p:cNvSpPr>
          <p:nvPr>
            <p:ph type="sldNum" sz="quarter" idx="12"/>
          </p:nvPr>
        </p:nvSpPr>
        <p:spPr/>
        <p:txBody>
          <a:bodyPr/>
          <a:lstStyle/>
          <a:p>
            <a:fld id="{09F20003-CC1F-48A0-B800-E8BEA5364C66}" type="slidenum">
              <a:rPr lang="en-US" smtClean="0"/>
              <a:t>38</a:t>
            </a:fld>
            <a:endParaRPr lang="en-US" dirty="0"/>
          </a:p>
        </p:txBody>
      </p:sp>
      <p:pic>
        <p:nvPicPr>
          <p:cNvPr id="8" name="Picture 7">
            <a:extLst>
              <a:ext uri="{FF2B5EF4-FFF2-40B4-BE49-F238E27FC236}">
                <a16:creationId xmlns:a16="http://schemas.microsoft.com/office/drawing/2014/main" id="{9F9CEC6B-FA35-446E-867E-61807D87852D}"/>
              </a:ext>
            </a:extLst>
          </p:cNvPr>
          <p:cNvPicPr>
            <a:picLocks noChangeAspect="1"/>
          </p:cNvPicPr>
          <p:nvPr/>
        </p:nvPicPr>
        <p:blipFill rotWithShape="1">
          <a:blip r:embed="rId2"/>
          <a:srcRect l="15109" t="5271" r="15663" b="72348"/>
          <a:stretch/>
        </p:blipFill>
        <p:spPr>
          <a:xfrm>
            <a:off x="9001" y="110774"/>
            <a:ext cx="8144399" cy="1584000"/>
          </a:xfrm>
          <a:prstGeom prst="rect">
            <a:avLst/>
          </a:prstGeom>
        </p:spPr>
      </p:pic>
      <p:pic>
        <p:nvPicPr>
          <p:cNvPr id="12" name="Picture 11">
            <a:extLst>
              <a:ext uri="{FF2B5EF4-FFF2-40B4-BE49-F238E27FC236}">
                <a16:creationId xmlns:a16="http://schemas.microsoft.com/office/drawing/2014/main" id="{7A7A3DE9-670A-4FBE-9774-005B25656F45}"/>
              </a:ext>
            </a:extLst>
          </p:cNvPr>
          <p:cNvPicPr>
            <a:picLocks noChangeAspect="1"/>
          </p:cNvPicPr>
          <p:nvPr/>
        </p:nvPicPr>
        <p:blipFill>
          <a:blip r:embed="rId3"/>
          <a:stretch>
            <a:fillRect/>
          </a:stretch>
        </p:blipFill>
        <p:spPr>
          <a:xfrm>
            <a:off x="8122081" y="314959"/>
            <a:ext cx="3798135" cy="6075078"/>
          </a:xfrm>
          <a:prstGeom prst="rect">
            <a:avLst/>
          </a:prstGeom>
          <a:ln>
            <a:solidFill>
              <a:schemeClr val="accent1"/>
            </a:solidFill>
          </a:ln>
        </p:spPr>
      </p:pic>
      <p:sp>
        <p:nvSpPr>
          <p:cNvPr id="13" name="TextBox 12">
            <a:extLst>
              <a:ext uri="{FF2B5EF4-FFF2-40B4-BE49-F238E27FC236}">
                <a16:creationId xmlns:a16="http://schemas.microsoft.com/office/drawing/2014/main" id="{5FF46001-4611-4C36-BCF0-986E1BDF97B9}"/>
              </a:ext>
            </a:extLst>
          </p:cNvPr>
          <p:cNvSpPr txBox="1"/>
          <p:nvPr/>
        </p:nvSpPr>
        <p:spPr>
          <a:xfrm>
            <a:off x="362405" y="4188173"/>
            <a:ext cx="7626785" cy="1015663"/>
          </a:xfrm>
          <a:prstGeom prst="rect">
            <a:avLst/>
          </a:prstGeom>
          <a:noFill/>
          <a:ln>
            <a:solidFill>
              <a:schemeClr val="accent1"/>
            </a:solidFill>
          </a:ln>
        </p:spPr>
        <p:txBody>
          <a:bodyPr wrap="square" rtlCol="0">
            <a:spAutoFit/>
          </a:bodyPr>
          <a:lstStyle/>
          <a:p>
            <a:r>
              <a:rPr lang="en-US" sz="2000" dirty="0"/>
              <a:t>Such observations could </a:t>
            </a:r>
            <a:r>
              <a:rPr lang="en-US" sz="2000" b="1" dirty="0"/>
              <a:t>suppress hadron initiated EAS with an efficiency of ~10⁵</a:t>
            </a:r>
            <a:r>
              <a:rPr lang="en-US" sz="2000" dirty="0"/>
              <a:t>, while discarding only a tiny fraction (approximately ≲10⁻³) of γ-rays</a:t>
            </a:r>
            <a:r>
              <a:rPr lang="en-US" sz="2000" b="1" dirty="0"/>
              <a:t> </a:t>
            </a:r>
            <a:r>
              <a:rPr lang="en-US" sz="2000" dirty="0"/>
              <a:t>(or alternatively, one can select those hadrons)</a:t>
            </a:r>
          </a:p>
        </p:txBody>
      </p:sp>
      <p:sp>
        <p:nvSpPr>
          <p:cNvPr id="14" name="TextBox 13">
            <a:extLst>
              <a:ext uri="{FF2B5EF4-FFF2-40B4-BE49-F238E27FC236}">
                <a16:creationId xmlns:a16="http://schemas.microsoft.com/office/drawing/2014/main" id="{39D68285-AA7F-4214-A415-E8194528653E}"/>
              </a:ext>
            </a:extLst>
          </p:cNvPr>
          <p:cNvSpPr txBox="1"/>
          <p:nvPr/>
        </p:nvSpPr>
        <p:spPr>
          <a:xfrm>
            <a:off x="316965" y="5316010"/>
            <a:ext cx="7601383" cy="1015663"/>
          </a:xfrm>
          <a:prstGeom prst="rect">
            <a:avLst/>
          </a:prstGeom>
          <a:noFill/>
        </p:spPr>
        <p:txBody>
          <a:bodyPr wrap="square" rtlCol="0">
            <a:spAutoFit/>
          </a:bodyPr>
          <a:lstStyle/>
          <a:p>
            <a:r>
              <a:rPr lang="en-US" sz="2000" dirty="0"/>
              <a:t>A wide-angle IACT should sample the EAS on a timescale of 0.1–1 </a:t>
            </a:r>
            <a:r>
              <a:rPr lang="en-US" sz="2000" dirty="0" err="1"/>
              <a:t>μs</a:t>
            </a:r>
            <a:r>
              <a:rPr lang="en-US" sz="2000" dirty="0"/>
              <a:t> when deployed for zenith angles between 70° and 90° (this is in contrast to the conventionally used timescale of 1–10 ns).</a:t>
            </a:r>
          </a:p>
        </p:txBody>
      </p:sp>
    </p:spTree>
    <p:extLst>
      <p:ext uri="{BB962C8B-B14F-4D97-AF65-F5344CB8AC3E}">
        <p14:creationId xmlns:p14="http://schemas.microsoft.com/office/powerpoint/2010/main" val="7796001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115745"/>
            <a:ext cx="10515600" cy="1325563"/>
          </a:xfrm>
        </p:spPr>
        <p:txBody>
          <a:bodyPr>
            <a:normAutofit/>
          </a:bodyPr>
          <a:lstStyle/>
          <a:p>
            <a:pPr algn="ctr"/>
            <a:r>
              <a:rPr lang="de-DE" sz="3600" b="1" dirty="0"/>
              <a:t>Conclusions: the prospects are simply great</a:t>
            </a:r>
            <a:endParaRPr lang="en-US" sz="3600" b="1" dirty="0"/>
          </a:p>
        </p:txBody>
      </p:sp>
      <p:sp>
        <p:nvSpPr>
          <p:cNvPr id="6" name="Content Placeholder 5"/>
          <p:cNvSpPr>
            <a:spLocks noGrp="1"/>
          </p:cNvSpPr>
          <p:nvPr>
            <p:ph idx="1"/>
          </p:nvPr>
        </p:nvSpPr>
        <p:spPr>
          <a:xfrm>
            <a:off x="838200" y="1632989"/>
            <a:ext cx="10515600" cy="4452852"/>
          </a:xfrm>
        </p:spPr>
        <p:txBody>
          <a:bodyPr>
            <a:normAutofit/>
          </a:bodyPr>
          <a:lstStyle/>
          <a:p>
            <a:r>
              <a:rPr lang="de-DE" sz="2400" dirty="0"/>
              <a:t>4 LSTs will be inaugurated in October 2026 in La Palma. Commissioning will probably take another 1.5 – 2 years time</a:t>
            </a:r>
          </a:p>
          <a:p>
            <a:r>
              <a:rPr lang="de-DE" sz="2400" dirty="0"/>
              <a:t>Number of 9 (+1) ASTRI telescopes are already taking coincident data</a:t>
            </a:r>
          </a:p>
          <a:p>
            <a:r>
              <a:rPr lang="de-DE" sz="2400" dirty="0"/>
              <a:t>9 Middle Size Telescopes are supposed to come to La Palma </a:t>
            </a:r>
          </a:p>
          <a:p>
            <a:r>
              <a:rPr lang="de-DE" sz="2400" dirty="0"/>
              <a:t>14 MSTs will </a:t>
            </a:r>
            <a:r>
              <a:rPr lang="de-DE" sz="2400" dirty="0" err="1"/>
              <a:t>go</a:t>
            </a:r>
            <a:r>
              <a:rPr lang="de-DE" sz="2400" dirty="0"/>
              <a:t> </a:t>
            </a:r>
            <a:r>
              <a:rPr lang="de-DE" sz="2400" dirty="0" err="1"/>
              <a:t>to</a:t>
            </a:r>
            <a:r>
              <a:rPr lang="de-DE" sz="2400" dirty="0"/>
              <a:t> Chili, </a:t>
            </a:r>
            <a:r>
              <a:rPr lang="de-DE" sz="2400" dirty="0" err="1"/>
              <a:t>the</a:t>
            </a:r>
            <a:r>
              <a:rPr lang="de-DE" sz="2400" dirty="0"/>
              <a:t> CTA South </a:t>
            </a:r>
            <a:r>
              <a:rPr lang="de-DE" sz="2400" dirty="0" err="1"/>
              <a:t>location</a:t>
            </a:r>
            <a:r>
              <a:rPr lang="de-DE" sz="2400" dirty="0"/>
              <a:t> </a:t>
            </a:r>
            <a:r>
              <a:rPr lang="de-DE" sz="2400" dirty="0" err="1"/>
              <a:t>near</a:t>
            </a:r>
            <a:r>
              <a:rPr lang="de-DE" sz="2400" dirty="0"/>
              <a:t> 4xVLT and ELT </a:t>
            </a:r>
            <a:r>
              <a:rPr lang="de-DE" sz="2400" dirty="0" err="1"/>
              <a:t>telescopes</a:t>
            </a:r>
            <a:endParaRPr lang="de-DE" sz="2400" dirty="0"/>
          </a:p>
          <a:p>
            <a:r>
              <a:rPr lang="de-DE" sz="2400" dirty="0"/>
              <a:t>2 LSTs will be installed  in the CTAO South location, likely in 2027</a:t>
            </a:r>
          </a:p>
          <a:p>
            <a:r>
              <a:rPr lang="de-DE" sz="2400" dirty="0"/>
              <a:t>37 (+5) SSTs are planned for the Southern location</a:t>
            </a:r>
          </a:p>
          <a:p>
            <a:r>
              <a:rPr lang="de-DE" sz="2400" dirty="0"/>
              <a:t>The 32 (+4) LACTs will make LHAASO the a versatile instrument for studying the Universe in gamma and cosmic rays in a very wide energy range</a:t>
            </a:r>
          </a:p>
          <a:p>
            <a:r>
              <a:rPr lang="de-DE" sz="2400" dirty="0"/>
              <a:t>SWGO site is selected and the construction underway in the south</a:t>
            </a:r>
          </a:p>
          <a:p>
            <a:endParaRPr lang="de-DE" sz="2400" dirty="0"/>
          </a:p>
        </p:txBody>
      </p:sp>
      <p:sp>
        <p:nvSpPr>
          <p:cNvPr id="2" name="Date Placeholder 1"/>
          <p:cNvSpPr>
            <a:spLocks noGrp="1"/>
          </p:cNvSpPr>
          <p:nvPr>
            <p:ph type="dt" sz="half" idx="10"/>
          </p:nvPr>
        </p:nvSpPr>
        <p:spPr/>
        <p:txBody>
          <a:bodyPr/>
          <a:lstStyle/>
          <a:p>
            <a:r>
              <a:rPr lang="en-US"/>
              <a:t>"From 9 to 40"  workshop organized by INAF, Sexten, Italy</a:t>
            </a:r>
          </a:p>
        </p:txBody>
      </p:sp>
      <p:sp>
        <p:nvSpPr>
          <p:cNvPr id="3" name="Footer Placeholder 2"/>
          <p:cNvSpPr>
            <a:spLocks noGrp="1"/>
          </p:cNvSpPr>
          <p:nvPr>
            <p:ph type="ftr" sz="quarter" idx="11"/>
          </p:nvPr>
        </p:nvSpPr>
        <p:spPr/>
        <p:txBody>
          <a:bodyPr/>
          <a:lstStyle/>
          <a:p>
            <a:r>
              <a:rPr lang="en-US"/>
              <a:t>Razmik Mirzoyan: Some Interesting Aspects of IACT Design</a:t>
            </a:r>
          </a:p>
        </p:txBody>
      </p:sp>
      <p:sp>
        <p:nvSpPr>
          <p:cNvPr id="4" name="Slide Number Placeholder 3"/>
          <p:cNvSpPr>
            <a:spLocks noGrp="1"/>
          </p:cNvSpPr>
          <p:nvPr>
            <p:ph type="sldNum" sz="quarter" idx="12"/>
          </p:nvPr>
        </p:nvSpPr>
        <p:spPr/>
        <p:txBody>
          <a:bodyPr/>
          <a:lstStyle/>
          <a:p>
            <a:fld id="{09F20003-CC1F-48A0-B800-E8BEA5364C66}" type="slidenum">
              <a:rPr lang="en-US" smtClean="0"/>
              <a:t>39</a:t>
            </a:fld>
            <a:endParaRPr lang="en-US"/>
          </a:p>
        </p:txBody>
      </p:sp>
    </p:spTree>
    <p:extLst>
      <p:ext uri="{BB962C8B-B14F-4D97-AF65-F5344CB8AC3E}">
        <p14:creationId xmlns:p14="http://schemas.microsoft.com/office/powerpoint/2010/main" val="3743171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2665" y="1800225"/>
            <a:ext cx="11889645" cy="3499362"/>
          </a:xfrm>
          <a:prstGeom prst="rect">
            <a:avLst/>
          </a:prstGeom>
        </p:spPr>
      </p:pic>
      <p:sp>
        <p:nvSpPr>
          <p:cNvPr id="3" name="TextBox 2"/>
          <p:cNvSpPr txBox="1"/>
          <p:nvPr/>
        </p:nvSpPr>
        <p:spPr>
          <a:xfrm>
            <a:off x="599768" y="245800"/>
            <a:ext cx="11346426" cy="1200329"/>
          </a:xfrm>
          <a:prstGeom prst="rect">
            <a:avLst/>
          </a:prstGeom>
          <a:noFill/>
        </p:spPr>
        <p:txBody>
          <a:bodyPr wrap="square" rtlCol="0">
            <a:spAutoFit/>
          </a:bodyPr>
          <a:lstStyle/>
          <a:p>
            <a:pPr algn="ctr"/>
            <a:r>
              <a:rPr lang="de-DE" sz="3600" dirty="0"/>
              <a:t>10m Ø Whipple, 5m Ø French CAT </a:t>
            </a:r>
            <a:r>
              <a:rPr lang="de-DE" sz="3600" dirty="0" err="1"/>
              <a:t>and</a:t>
            </a:r>
            <a:r>
              <a:rPr lang="de-DE" sz="3600" dirty="0"/>
              <a:t> </a:t>
            </a:r>
          </a:p>
          <a:p>
            <a:pPr algn="ctr"/>
            <a:r>
              <a:rPr lang="de-DE" sz="3600" dirty="0" err="1"/>
              <a:t>one</a:t>
            </a:r>
            <a:r>
              <a:rPr lang="de-DE" sz="3600" dirty="0"/>
              <a:t> </a:t>
            </a:r>
            <a:r>
              <a:rPr lang="de-DE" sz="3600" dirty="0" err="1"/>
              <a:t>of</a:t>
            </a:r>
            <a:r>
              <a:rPr lang="de-DE" sz="3600" dirty="0"/>
              <a:t> </a:t>
            </a:r>
            <a:r>
              <a:rPr lang="de-DE" sz="3600" dirty="0" err="1"/>
              <a:t>the</a:t>
            </a:r>
            <a:r>
              <a:rPr lang="de-DE" sz="3600" dirty="0"/>
              <a:t> HEGRA 4m Ø </a:t>
            </a:r>
            <a:r>
              <a:rPr lang="de-DE" sz="3600" dirty="0" err="1"/>
              <a:t>telescopes</a:t>
            </a:r>
            <a:r>
              <a:rPr lang="de-DE" sz="3600" dirty="0"/>
              <a:t> </a:t>
            </a:r>
            <a:endParaRPr lang="en-US" sz="3600" dirty="0"/>
          </a:p>
        </p:txBody>
      </p:sp>
      <p:sp>
        <p:nvSpPr>
          <p:cNvPr id="4" name="Date Placeholder 3"/>
          <p:cNvSpPr>
            <a:spLocks noGrp="1"/>
          </p:cNvSpPr>
          <p:nvPr>
            <p:ph type="dt" sz="half" idx="10"/>
          </p:nvPr>
        </p:nvSpPr>
        <p:spPr/>
        <p:txBody>
          <a:bodyPr/>
          <a:lstStyle/>
          <a:p>
            <a:r>
              <a:rPr lang="en-US"/>
              <a:t>"From 9 to 40"  workshop organized by INAF, Sexten, Italy</a:t>
            </a:r>
          </a:p>
        </p:txBody>
      </p:sp>
      <p:sp>
        <p:nvSpPr>
          <p:cNvPr id="5" name="Footer Placeholder 4"/>
          <p:cNvSpPr>
            <a:spLocks noGrp="1"/>
          </p:cNvSpPr>
          <p:nvPr>
            <p:ph type="ftr" sz="quarter" idx="11"/>
          </p:nvPr>
        </p:nvSpPr>
        <p:spPr/>
        <p:txBody>
          <a:bodyPr/>
          <a:lstStyle/>
          <a:p>
            <a:r>
              <a:rPr lang="en-US"/>
              <a:t>Razmik Mirzoyan: Some Interesting Aspects of IACT Design</a:t>
            </a:r>
          </a:p>
        </p:txBody>
      </p:sp>
      <p:sp>
        <p:nvSpPr>
          <p:cNvPr id="6" name="Slide Number Placeholder 5"/>
          <p:cNvSpPr>
            <a:spLocks noGrp="1"/>
          </p:cNvSpPr>
          <p:nvPr>
            <p:ph type="sldNum" sz="quarter" idx="12"/>
          </p:nvPr>
        </p:nvSpPr>
        <p:spPr/>
        <p:txBody>
          <a:bodyPr/>
          <a:lstStyle/>
          <a:p>
            <a:fld id="{09F20003-CC1F-48A0-B800-E8BEA5364C66}" type="slidenum">
              <a:rPr lang="en-US" smtClean="0"/>
              <a:t>4</a:t>
            </a:fld>
            <a:endParaRPr lang="en-US"/>
          </a:p>
        </p:txBody>
      </p:sp>
    </p:spTree>
    <p:extLst>
      <p:ext uri="{BB962C8B-B14F-4D97-AF65-F5344CB8AC3E}">
        <p14:creationId xmlns:p14="http://schemas.microsoft.com/office/powerpoint/2010/main" val="16047221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C3D14-4409-4AAD-8CC8-D09913B42DCF}"/>
              </a:ext>
            </a:extLst>
          </p:cNvPr>
          <p:cNvSpPr>
            <a:spLocks noGrp="1"/>
          </p:cNvSpPr>
          <p:nvPr>
            <p:ph type="title"/>
          </p:nvPr>
        </p:nvSpPr>
        <p:spPr>
          <a:xfrm>
            <a:off x="933893" y="2225823"/>
            <a:ext cx="10515600" cy="1325563"/>
          </a:xfrm>
        </p:spPr>
        <p:txBody>
          <a:bodyPr/>
          <a:lstStyle/>
          <a:p>
            <a:pPr algn="ctr"/>
            <a:r>
              <a:rPr lang="de-DE" b="1" dirty="0"/>
              <a:t>Backup</a:t>
            </a:r>
            <a:endParaRPr lang="en-US" b="1" dirty="0"/>
          </a:p>
        </p:txBody>
      </p:sp>
      <p:sp>
        <p:nvSpPr>
          <p:cNvPr id="4" name="Date Placeholder 3">
            <a:extLst>
              <a:ext uri="{FF2B5EF4-FFF2-40B4-BE49-F238E27FC236}">
                <a16:creationId xmlns:a16="http://schemas.microsoft.com/office/drawing/2014/main" id="{3C07266E-9CA4-4754-ABE0-68F4345098D2}"/>
              </a:ext>
            </a:extLst>
          </p:cNvPr>
          <p:cNvSpPr>
            <a:spLocks noGrp="1"/>
          </p:cNvSpPr>
          <p:nvPr>
            <p:ph type="dt" sz="half" idx="10"/>
          </p:nvPr>
        </p:nvSpPr>
        <p:spPr/>
        <p:txBody>
          <a:bodyPr/>
          <a:lstStyle/>
          <a:p>
            <a:r>
              <a:rPr lang="en-US"/>
              <a:t>"From 9 to 40"  workshop organized by INAF, Sexten, Italy</a:t>
            </a:r>
          </a:p>
        </p:txBody>
      </p:sp>
      <p:sp>
        <p:nvSpPr>
          <p:cNvPr id="5" name="Footer Placeholder 4">
            <a:extLst>
              <a:ext uri="{FF2B5EF4-FFF2-40B4-BE49-F238E27FC236}">
                <a16:creationId xmlns:a16="http://schemas.microsoft.com/office/drawing/2014/main" id="{605C64CD-69A1-4545-BD35-ABFF2DD83455}"/>
              </a:ext>
            </a:extLst>
          </p:cNvPr>
          <p:cNvSpPr>
            <a:spLocks noGrp="1"/>
          </p:cNvSpPr>
          <p:nvPr>
            <p:ph type="ftr" sz="quarter" idx="11"/>
          </p:nvPr>
        </p:nvSpPr>
        <p:spPr/>
        <p:txBody>
          <a:bodyPr/>
          <a:lstStyle/>
          <a:p>
            <a:r>
              <a:rPr lang="en-US"/>
              <a:t>Razmik Mirzoyan: Some Interesting Aspects of IACT Design</a:t>
            </a:r>
          </a:p>
        </p:txBody>
      </p:sp>
      <p:sp>
        <p:nvSpPr>
          <p:cNvPr id="6" name="Slide Number Placeholder 5">
            <a:extLst>
              <a:ext uri="{FF2B5EF4-FFF2-40B4-BE49-F238E27FC236}">
                <a16:creationId xmlns:a16="http://schemas.microsoft.com/office/drawing/2014/main" id="{7C7217A9-08FE-4179-98AC-52E706AC5BCE}"/>
              </a:ext>
            </a:extLst>
          </p:cNvPr>
          <p:cNvSpPr>
            <a:spLocks noGrp="1"/>
          </p:cNvSpPr>
          <p:nvPr>
            <p:ph type="sldNum" sz="quarter" idx="12"/>
          </p:nvPr>
        </p:nvSpPr>
        <p:spPr/>
        <p:txBody>
          <a:bodyPr/>
          <a:lstStyle/>
          <a:p>
            <a:fld id="{09F20003-CC1F-48A0-B800-E8BEA5364C66}" type="slidenum">
              <a:rPr lang="en-US" smtClean="0"/>
              <a:t>40</a:t>
            </a:fld>
            <a:endParaRPr lang="en-US"/>
          </a:p>
        </p:txBody>
      </p:sp>
    </p:spTree>
    <p:extLst>
      <p:ext uri="{BB962C8B-B14F-4D97-AF65-F5344CB8AC3E}">
        <p14:creationId xmlns:p14="http://schemas.microsoft.com/office/powerpoint/2010/main" val="10520323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1A2704-91AA-45FE-815B-71EC2787DA9E}"/>
              </a:ext>
            </a:extLst>
          </p:cNvPr>
          <p:cNvSpPr>
            <a:spLocks noGrp="1"/>
          </p:cNvSpPr>
          <p:nvPr>
            <p:ph type="title"/>
          </p:nvPr>
        </p:nvSpPr>
        <p:spPr/>
        <p:txBody>
          <a:bodyPr>
            <a:normAutofit/>
          </a:bodyPr>
          <a:lstStyle/>
          <a:p>
            <a:r>
              <a:rPr lang="de-DE" sz="3600" dirty="0"/>
              <a:t>The </a:t>
            </a:r>
            <a:r>
              <a:rPr lang="de-DE" sz="3600" dirty="0" err="1"/>
              <a:t>first</a:t>
            </a:r>
            <a:r>
              <a:rPr lang="de-DE" sz="3600" dirty="0"/>
              <a:t>, Non-Imaging Generation </a:t>
            </a:r>
            <a:r>
              <a:rPr lang="de-DE" sz="3600" dirty="0" err="1"/>
              <a:t>of</a:t>
            </a:r>
            <a:r>
              <a:rPr lang="de-DE" sz="3600" dirty="0"/>
              <a:t> </a:t>
            </a:r>
            <a:r>
              <a:rPr lang="de-DE" sz="3600" dirty="0" err="1"/>
              <a:t>Atmospheric</a:t>
            </a:r>
            <a:r>
              <a:rPr lang="de-DE" sz="3600" dirty="0"/>
              <a:t> Cherenkov </a:t>
            </a:r>
            <a:r>
              <a:rPr lang="de-DE" sz="3600" dirty="0" err="1"/>
              <a:t>Telescopes</a:t>
            </a:r>
            <a:endParaRPr lang="de-DE" sz="3600" dirty="0"/>
          </a:p>
        </p:txBody>
      </p:sp>
      <p:sp>
        <p:nvSpPr>
          <p:cNvPr id="3" name="Inhaltsplatzhalter 2">
            <a:extLst>
              <a:ext uri="{FF2B5EF4-FFF2-40B4-BE49-F238E27FC236}">
                <a16:creationId xmlns:a16="http://schemas.microsoft.com/office/drawing/2014/main" id="{0DFA411B-597E-4877-B62F-081F1D871055}"/>
              </a:ext>
            </a:extLst>
          </p:cNvPr>
          <p:cNvSpPr>
            <a:spLocks noGrp="1"/>
          </p:cNvSpPr>
          <p:nvPr>
            <p:ph idx="1"/>
          </p:nvPr>
        </p:nvSpPr>
        <p:spPr/>
        <p:txBody>
          <a:bodyPr>
            <a:normAutofit/>
          </a:bodyPr>
          <a:lstStyle/>
          <a:p>
            <a:r>
              <a:rPr lang="de-DE" sz="2000" dirty="0"/>
              <a:t>The </a:t>
            </a:r>
            <a:r>
              <a:rPr lang="de-DE" sz="2000" dirty="0" err="1"/>
              <a:t>first</a:t>
            </a:r>
            <a:r>
              <a:rPr lang="de-DE" sz="2000" dirty="0"/>
              <a:t> </a:t>
            </a:r>
            <a:r>
              <a:rPr lang="de-DE" sz="2000" dirty="0" err="1"/>
              <a:t>generation</a:t>
            </a:r>
            <a:r>
              <a:rPr lang="de-DE" sz="2000" dirty="0"/>
              <a:t> </a:t>
            </a:r>
            <a:r>
              <a:rPr lang="de-DE" sz="2000" dirty="0" err="1"/>
              <a:t>experiments</a:t>
            </a:r>
            <a:r>
              <a:rPr lang="de-DE" sz="2000" dirty="0"/>
              <a:t> </a:t>
            </a:r>
            <a:r>
              <a:rPr lang="de-DE" sz="2000" dirty="0" err="1"/>
              <a:t>were</a:t>
            </a:r>
            <a:r>
              <a:rPr lang="de-DE" sz="2000" dirty="0"/>
              <a:t> </a:t>
            </a:r>
            <a:r>
              <a:rPr lang="de-DE" sz="2000" dirty="0" err="1"/>
              <a:t>based</a:t>
            </a:r>
            <a:r>
              <a:rPr lang="de-DE" sz="2000" dirty="0"/>
              <a:t> on </a:t>
            </a:r>
            <a:r>
              <a:rPr lang="de-DE" sz="2000" dirty="0" err="1"/>
              <a:t>counting</a:t>
            </a:r>
            <a:r>
              <a:rPr lang="de-DE" sz="2000" dirty="0"/>
              <a:t> </a:t>
            </a:r>
            <a:r>
              <a:rPr lang="de-DE" sz="2000" dirty="0" err="1"/>
              <a:t>the</a:t>
            </a:r>
            <a:r>
              <a:rPr lang="de-DE" sz="2000" dirty="0"/>
              <a:t> </a:t>
            </a:r>
            <a:r>
              <a:rPr lang="de-DE" sz="2000" dirty="0" err="1"/>
              <a:t>number</a:t>
            </a:r>
            <a:r>
              <a:rPr lang="de-DE" sz="2000" dirty="0"/>
              <a:t> </a:t>
            </a:r>
            <a:r>
              <a:rPr lang="de-DE" sz="2000" dirty="0" err="1"/>
              <a:t>of</a:t>
            </a:r>
            <a:r>
              <a:rPr lang="de-DE" sz="2000" dirty="0"/>
              <a:t> </a:t>
            </a:r>
            <a:r>
              <a:rPr lang="de-DE" sz="2000" dirty="0" err="1"/>
              <a:t>excess</a:t>
            </a:r>
            <a:r>
              <a:rPr lang="de-DE" sz="2000" dirty="0"/>
              <a:t> </a:t>
            </a:r>
            <a:r>
              <a:rPr lang="de-DE" sz="2000" dirty="0" err="1"/>
              <a:t>events</a:t>
            </a:r>
            <a:r>
              <a:rPr lang="de-DE" sz="2000" dirty="0"/>
              <a:t> </a:t>
            </a:r>
            <a:r>
              <a:rPr lang="de-DE" sz="2000" dirty="0" err="1"/>
              <a:t>from</a:t>
            </a:r>
            <a:r>
              <a:rPr lang="de-DE" sz="2000" dirty="0"/>
              <a:t> </a:t>
            </a:r>
            <a:r>
              <a:rPr lang="de-DE" sz="2000" dirty="0" err="1"/>
              <a:t>the</a:t>
            </a:r>
            <a:r>
              <a:rPr lang="de-DE" sz="2000" dirty="0"/>
              <a:t> ON source and </a:t>
            </a:r>
            <a:r>
              <a:rPr lang="de-DE" sz="2000" dirty="0" err="1"/>
              <a:t>selected</a:t>
            </a:r>
            <a:r>
              <a:rPr lang="de-DE" sz="2000" dirty="0"/>
              <a:t> OFF source </a:t>
            </a:r>
            <a:r>
              <a:rPr lang="de-DE" sz="2000" dirty="0" err="1"/>
              <a:t>regions</a:t>
            </a:r>
            <a:r>
              <a:rPr lang="de-DE" sz="2000" dirty="0"/>
              <a:t>. </a:t>
            </a:r>
            <a:r>
              <a:rPr lang="de-DE" sz="2000" dirty="0" err="1"/>
              <a:t>Fluctuations</a:t>
            </a:r>
            <a:r>
              <a:rPr lang="de-DE" sz="2000" dirty="0"/>
              <a:t> </a:t>
            </a:r>
            <a:r>
              <a:rPr lang="de-DE" sz="2000" dirty="0" err="1"/>
              <a:t>of</a:t>
            </a:r>
            <a:r>
              <a:rPr lang="de-DE" sz="2000" dirty="0"/>
              <a:t> Light </a:t>
            </a:r>
            <a:r>
              <a:rPr lang="de-DE" sz="2000" dirty="0" err="1"/>
              <a:t>of</a:t>
            </a:r>
            <a:r>
              <a:rPr lang="de-DE" sz="2000" dirty="0"/>
              <a:t> Night Sky (</a:t>
            </a:r>
            <a:r>
              <a:rPr lang="de-DE" sz="2000" dirty="0" err="1"/>
              <a:t>LoNS</a:t>
            </a:r>
            <a:r>
              <a:rPr lang="de-DE" sz="2000" dirty="0"/>
              <a:t>) </a:t>
            </a:r>
            <a:r>
              <a:rPr lang="de-DE" sz="2000" dirty="0" err="1"/>
              <a:t>have</a:t>
            </a:r>
            <a:r>
              <a:rPr lang="de-DE" sz="2000" dirty="0"/>
              <a:t> </a:t>
            </a:r>
            <a:r>
              <a:rPr lang="de-DE" sz="2000" dirty="0" err="1"/>
              <a:t>direct</a:t>
            </a:r>
            <a:r>
              <a:rPr lang="de-DE" sz="2000" dirty="0"/>
              <a:t> </a:t>
            </a:r>
            <a:r>
              <a:rPr lang="de-DE" sz="2000" dirty="0" err="1"/>
              <a:t>impact</a:t>
            </a:r>
            <a:r>
              <a:rPr lang="de-DE" sz="2000" dirty="0"/>
              <a:t> on </a:t>
            </a:r>
            <a:r>
              <a:rPr lang="de-DE" sz="2000" dirty="0" err="1"/>
              <a:t>photo</a:t>
            </a:r>
            <a:r>
              <a:rPr lang="de-DE" sz="2000" dirty="0"/>
              <a:t> </a:t>
            </a:r>
            <a:r>
              <a:rPr lang="de-DE" sz="2000" dirty="0" err="1"/>
              <a:t>sensor</a:t>
            </a:r>
            <a:r>
              <a:rPr lang="de-DE" sz="2000" dirty="0"/>
              <a:t> </a:t>
            </a:r>
            <a:r>
              <a:rPr lang="de-DE" sz="2000" dirty="0" err="1"/>
              <a:t>signals</a:t>
            </a:r>
            <a:r>
              <a:rPr lang="de-DE" sz="2000" dirty="0"/>
              <a:t> in </a:t>
            </a:r>
            <a:r>
              <a:rPr lang="de-DE" sz="2000" dirty="0" err="1"/>
              <a:t>telescopes</a:t>
            </a:r>
            <a:r>
              <a:rPr lang="de-DE" sz="2000" dirty="0"/>
              <a:t>. The </a:t>
            </a:r>
            <a:r>
              <a:rPr lang="de-DE" sz="2000" dirty="0" err="1"/>
              <a:t>instantaneous</a:t>
            </a:r>
            <a:r>
              <a:rPr lang="de-DE" sz="2000" dirty="0"/>
              <a:t> positive </a:t>
            </a:r>
            <a:r>
              <a:rPr lang="de-DE" sz="2000" dirty="0" err="1"/>
              <a:t>fluctuation</a:t>
            </a:r>
            <a:r>
              <a:rPr lang="de-DE" sz="2000" dirty="0"/>
              <a:t> </a:t>
            </a:r>
            <a:r>
              <a:rPr lang="de-DE" sz="2000" dirty="0" err="1"/>
              <a:t>of</a:t>
            </a:r>
            <a:r>
              <a:rPr lang="de-DE" sz="2000" dirty="0"/>
              <a:t> </a:t>
            </a:r>
            <a:r>
              <a:rPr lang="de-DE" sz="2000" dirty="0" err="1"/>
              <a:t>LoNS</a:t>
            </a:r>
            <a:r>
              <a:rPr lang="de-DE" sz="2000" dirty="0"/>
              <a:t> </a:t>
            </a:r>
            <a:r>
              <a:rPr lang="de-DE" sz="2000" dirty="0" err="1"/>
              <a:t>can</a:t>
            </a:r>
            <a:r>
              <a:rPr lang="de-DE" sz="2000" dirty="0"/>
              <a:t> </a:t>
            </a:r>
            <a:r>
              <a:rPr lang="de-DE" sz="2000" dirty="0" err="1"/>
              <a:t>add</a:t>
            </a:r>
            <a:r>
              <a:rPr lang="de-DE" sz="2000" dirty="0"/>
              <a:t> </a:t>
            </a:r>
            <a:r>
              <a:rPr lang="de-DE" sz="2000" dirty="0" err="1"/>
              <a:t>up</a:t>
            </a:r>
            <a:r>
              <a:rPr lang="de-DE" sz="2000" dirty="0"/>
              <a:t> </a:t>
            </a:r>
            <a:r>
              <a:rPr lang="de-DE" sz="2000" dirty="0" err="1"/>
              <a:t>with</a:t>
            </a:r>
            <a:r>
              <a:rPr lang="de-DE" sz="2000" dirty="0"/>
              <a:t> a genuine </a:t>
            </a:r>
            <a:r>
              <a:rPr lang="de-DE" sz="2000" dirty="0" err="1"/>
              <a:t>weak</a:t>
            </a:r>
            <a:r>
              <a:rPr lang="de-DE" sz="2000" dirty="0"/>
              <a:t> </a:t>
            </a:r>
            <a:r>
              <a:rPr lang="de-DE" sz="2000" dirty="0" err="1"/>
              <a:t>signal</a:t>
            </a:r>
            <a:r>
              <a:rPr lang="de-DE" sz="2000" dirty="0"/>
              <a:t> </a:t>
            </a:r>
            <a:r>
              <a:rPr lang="de-DE" sz="2000" dirty="0" err="1"/>
              <a:t>from</a:t>
            </a:r>
            <a:r>
              <a:rPr lang="de-DE" sz="2000" dirty="0"/>
              <a:t> a </a:t>
            </a:r>
            <a:r>
              <a:rPr lang="de-DE" sz="2000" dirty="0" err="1"/>
              <a:t>given</a:t>
            </a:r>
            <a:r>
              <a:rPr lang="de-DE" sz="2000" dirty="0"/>
              <a:t> </a:t>
            </a:r>
            <a:r>
              <a:rPr lang="de-DE" sz="2000" dirty="0" err="1"/>
              <a:t>shower</a:t>
            </a:r>
            <a:r>
              <a:rPr lang="de-DE" sz="2000" dirty="0"/>
              <a:t> and </a:t>
            </a:r>
            <a:r>
              <a:rPr lang="de-DE" sz="2000" dirty="0" err="1"/>
              <a:t>produce</a:t>
            </a:r>
            <a:r>
              <a:rPr lang="de-DE" sz="2000" dirty="0"/>
              <a:t> a </a:t>
            </a:r>
            <a:r>
              <a:rPr lang="de-DE" sz="2000" dirty="0" err="1"/>
              <a:t>trigger</a:t>
            </a:r>
            <a:r>
              <a:rPr lang="de-DE" sz="2000" dirty="0"/>
              <a:t>. </a:t>
            </a:r>
            <a:r>
              <a:rPr lang="de-DE" sz="2000" dirty="0" err="1"/>
              <a:t>It</a:t>
            </a:r>
            <a:r>
              <a:rPr lang="de-DE" sz="2000" dirty="0"/>
              <a:t> </a:t>
            </a:r>
            <a:r>
              <a:rPr lang="de-DE" sz="2000" dirty="0" err="1"/>
              <a:t>is</a:t>
            </a:r>
            <a:r>
              <a:rPr lang="de-DE" sz="2000" dirty="0"/>
              <a:t> </a:t>
            </a:r>
            <a:r>
              <a:rPr lang="de-DE" sz="2000" dirty="0" err="1"/>
              <a:t>natural</a:t>
            </a:r>
            <a:r>
              <a:rPr lang="de-DE" sz="2000" dirty="0"/>
              <a:t> </a:t>
            </a:r>
            <a:r>
              <a:rPr lang="de-DE" sz="2000" dirty="0" err="1"/>
              <a:t>that</a:t>
            </a:r>
            <a:r>
              <a:rPr lang="de-DE" sz="2000" dirty="0"/>
              <a:t> </a:t>
            </a:r>
            <a:r>
              <a:rPr lang="de-DE" sz="2000" dirty="0" err="1"/>
              <a:t>the</a:t>
            </a:r>
            <a:r>
              <a:rPr lang="de-DE" sz="2000" dirty="0"/>
              <a:t> ON- and </a:t>
            </a:r>
            <a:r>
              <a:rPr lang="de-DE" sz="2000" dirty="0" err="1"/>
              <a:t>selected</a:t>
            </a:r>
            <a:r>
              <a:rPr lang="de-DE" sz="2000" dirty="0"/>
              <a:t> OFF-source </a:t>
            </a:r>
            <a:r>
              <a:rPr lang="de-DE" sz="2000" dirty="0" err="1"/>
              <a:t>regions</a:t>
            </a:r>
            <a:r>
              <a:rPr lang="de-DE" sz="2000" dirty="0"/>
              <a:t> in </a:t>
            </a:r>
            <a:r>
              <a:rPr lang="de-DE" sz="2000" dirty="0" err="1"/>
              <a:t>the</a:t>
            </a:r>
            <a:r>
              <a:rPr lang="de-DE" sz="2000" dirty="0"/>
              <a:t> </a:t>
            </a:r>
            <a:r>
              <a:rPr lang="de-DE" sz="2000" dirty="0" err="1"/>
              <a:t>sky</a:t>
            </a:r>
            <a:r>
              <a:rPr lang="de-DE" sz="2000" dirty="0"/>
              <a:t> will </a:t>
            </a:r>
            <a:r>
              <a:rPr lang="de-DE" sz="2000" dirty="0" err="1"/>
              <a:t>have</a:t>
            </a:r>
            <a:r>
              <a:rPr lang="de-DE" sz="2000" dirty="0"/>
              <a:t> different </a:t>
            </a:r>
            <a:r>
              <a:rPr lang="de-DE" sz="2000" dirty="0" err="1"/>
              <a:t>LoNS</a:t>
            </a:r>
            <a:r>
              <a:rPr lang="de-DE" sz="2000" dirty="0"/>
              <a:t> </a:t>
            </a:r>
            <a:r>
              <a:rPr lang="de-DE" sz="2000" dirty="0" err="1"/>
              <a:t>intensity</a:t>
            </a:r>
            <a:r>
              <a:rPr lang="de-DE" sz="2000" dirty="0"/>
              <a:t>. These </a:t>
            </a:r>
            <a:r>
              <a:rPr lang="de-DE" sz="2000" dirty="0" err="1"/>
              <a:t>differences</a:t>
            </a:r>
            <a:r>
              <a:rPr lang="de-DE" sz="2000" dirty="0"/>
              <a:t> </a:t>
            </a:r>
            <a:r>
              <a:rPr lang="de-DE" sz="2000" dirty="0" err="1"/>
              <a:t>can</a:t>
            </a:r>
            <a:r>
              <a:rPr lang="de-DE" sz="2000" dirty="0"/>
              <a:t> </a:t>
            </a:r>
            <a:r>
              <a:rPr lang="de-DE" sz="2000" dirty="0" err="1"/>
              <a:t>cause</a:t>
            </a:r>
            <a:r>
              <a:rPr lang="de-DE" sz="2000" dirty="0"/>
              <a:t> a positive </a:t>
            </a:r>
            <a:r>
              <a:rPr lang="de-DE" sz="2000" dirty="0" err="1"/>
              <a:t>or</a:t>
            </a:r>
            <a:r>
              <a:rPr lang="de-DE" sz="2000" dirty="0"/>
              <a:t> negative </a:t>
            </a:r>
            <a:r>
              <a:rPr lang="de-DE" sz="2000" dirty="0" err="1"/>
              <a:t>excess</a:t>
            </a:r>
            <a:r>
              <a:rPr lang="de-DE" sz="2000" dirty="0"/>
              <a:t> in a </a:t>
            </a:r>
            <a:r>
              <a:rPr lang="de-DE" sz="2000" dirty="0" err="1"/>
              <a:t>counting</a:t>
            </a:r>
            <a:r>
              <a:rPr lang="de-DE" sz="2000" dirty="0"/>
              <a:t> rate </a:t>
            </a:r>
            <a:r>
              <a:rPr lang="de-DE" sz="2000" dirty="0" err="1"/>
              <a:t>experiment</a:t>
            </a:r>
            <a:r>
              <a:rPr lang="de-DE" sz="2000" dirty="0"/>
              <a:t>. Researchers </a:t>
            </a:r>
            <a:r>
              <a:rPr lang="de-DE" sz="2000" dirty="0" err="1"/>
              <a:t>learned</a:t>
            </a:r>
            <a:r>
              <a:rPr lang="de-DE" sz="2000" dirty="0"/>
              <a:t> </a:t>
            </a:r>
            <a:r>
              <a:rPr lang="de-DE" sz="2000" dirty="0" err="1"/>
              <a:t>to</a:t>
            </a:r>
            <a:r>
              <a:rPr lang="de-DE" sz="2000" dirty="0"/>
              <a:t> </a:t>
            </a:r>
            <a:r>
              <a:rPr lang="de-DE" sz="2000" dirty="0" err="1"/>
              <a:t>counteract</a:t>
            </a:r>
            <a:r>
              <a:rPr lang="de-DE" sz="2000" dirty="0"/>
              <a:t> </a:t>
            </a:r>
            <a:r>
              <a:rPr lang="de-DE" sz="2000" dirty="0" err="1"/>
              <a:t>differences</a:t>
            </a:r>
            <a:r>
              <a:rPr lang="de-DE" sz="2000" dirty="0"/>
              <a:t> in </a:t>
            </a:r>
            <a:r>
              <a:rPr lang="de-DE" sz="2000" dirty="0" err="1"/>
              <a:t>brightness</a:t>
            </a:r>
            <a:r>
              <a:rPr lang="de-DE" sz="2000" dirty="0"/>
              <a:t> in </a:t>
            </a:r>
            <a:r>
              <a:rPr lang="de-DE" sz="2000" dirty="0" err="1"/>
              <a:t>the</a:t>
            </a:r>
            <a:r>
              <a:rPr lang="de-DE" sz="2000" dirty="0"/>
              <a:t> ON and OFF </a:t>
            </a:r>
            <a:r>
              <a:rPr lang="de-DE" sz="2000" dirty="0" err="1"/>
              <a:t>regions</a:t>
            </a:r>
            <a:r>
              <a:rPr lang="de-DE" sz="2000" dirty="0"/>
              <a:t> </a:t>
            </a:r>
            <a:r>
              <a:rPr lang="de-DE" sz="2000" dirty="0" err="1"/>
              <a:t>by</a:t>
            </a:r>
            <a:r>
              <a:rPr lang="de-DE" sz="2000" dirty="0"/>
              <a:t> </a:t>
            </a:r>
            <a:r>
              <a:rPr lang="de-DE" sz="2000" dirty="0" err="1"/>
              <a:t>setting</a:t>
            </a:r>
            <a:r>
              <a:rPr lang="de-DE" sz="2000" dirty="0"/>
              <a:t> a </a:t>
            </a:r>
            <a:r>
              <a:rPr lang="de-DE" sz="2000" dirty="0" err="1"/>
              <a:t>weak</a:t>
            </a:r>
            <a:r>
              <a:rPr lang="de-DE" sz="2000" dirty="0"/>
              <a:t> light source </a:t>
            </a:r>
            <a:r>
              <a:rPr lang="de-DE" sz="2000" dirty="0" err="1"/>
              <a:t>as</a:t>
            </a:r>
            <a:r>
              <a:rPr lang="de-DE" sz="2000" dirty="0"/>
              <a:t> </a:t>
            </a:r>
            <a:r>
              <a:rPr lang="de-DE" sz="2000" dirty="0" err="1"/>
              <a:t>for</a:t>
            </a:r>
            <a:r>
              <a:rPr lang="de-DE" sz="2000" dirty="0"/>
              <a:t> </a:t>
            </a:r>
            <a:r>
              <a:rPr lang="de-DE" sz="2000" dirty="0" err="1"/>
              <a:t>example</a:t>
            </a:r>
            <a:r>
              <a:rPr lang="de-DE" sz="2000" dirty="0"/>
              <a:t>, a </a:t>
            </a:r>
            <a:r>
              <a:rPr lang="de-DE" sz="2000" dirty="0" err="1"/>
              <a:t>miniature</a:t>
            </a:r>
            <a:r>
              <a:rPr lang="de-DE" sz="2000" dirty="0"/>
              <a:t> light </a:t>
            </a:r>
            <a:r>
              <a:rPr lang="de-DE" sz="2000" dirty="0" err="1"/>
              <a:t>bulb</a:t>
            </a:r>
            <a:r>
              <a:rPr lang="de-DE" sz="2000" dirty="0"/>
              <a:t>, </a:t>
            </a:r>
            <a:r>
              <a:rPr lang="de-DE" sz="2000" dirty="0" err="1"/>
              <a:t>near</a:t>
            </a:r>
            <a:r>
              <a:rPr lang="de-DE" sz="2000" dirty="0"/>
              <a:t> </a:t>
            </a:r>
            <a:r>
              <a:rPr lang="de-DE" sz="2000" dirty="0" err="1"/>
              <a:t>the</a:t>
            </a:r>
            <a:r>
              <a:rPr lang="de-DE" sz="2000" dirty="0"/>
              <a:t> </a:t>
            </a:r>
            <a:r>
              <a:rPr lang="de-DE" sz="2000" dirty="0" err="1"/>
              <a:t>input</a:t>
            </a:r>
            <a:r>
              <a:rPr lang="de-DE" sz="2000" dirty="0"/>
              <a:t> </a:t>
            </a:r>
            <a:r>
              <a:rPr lang="de-DE" sz="2000" dirty="0" err="1"/>
              <a:t>window</a:t>
            </a:r>
            <a:r>
              <a:rPr lang="de-DE" sz="2000" dirty="0"/>
              <a:t> </a:t>
            </a:r>
            <a:r>
              <a:rPr lang="de-DE" sz="2000" dirty="0" err="1"/>
              <a:t>of</a:t>
            </a:r>
            <a:r>
              <a:rPr lang="de-DE" sz="2000" dirty="0"/>
              <a:t> a PMT and </a:t>
            </a:r>
            <a:r>
              <a:rPr lang="de-DE" sz="2000" dirty="0" err="1"/>
              <a:t>built</a:t>
            </a:r>
            <a:r>
              <a:rPr lang="de-DE" sz="2000" dirty="0"/>
              <a:t> an electronic </a:t>
            </a:r>
            <a:r>
              <a:rPr lang="de-DE" sz="2000" dirty="0" err="1"/>
              <a:t>circuit</a:t>
            </a:r>
            <a:r>
              <a:rPr lang="de-DE" sz="2000" dirty="0"/>
              <a:t> </a:t>
            </a:r>
            <a:r>
              <a:rPr lang="de-DE" sz="2000" dirty="0" err="1"/>
              <a:t>to</a:t>
            </a:r>
            <a:r>
              <a:rPr lang="de-DE" sz="2000" dirty="0"/>
              <a:t> </a:t>
            </a:r>
            <a:r>
              <a:rPr lang="de-DE" sz="2000" dirty="0" err="1"/>
              <a:t>keep</a:t>
            </a:r>
            <a:r>
              <a:rPr lang="de-DE" sz="2000" dirty="0"/>
              <a:t> </a:t>
            </a:r>
            <a:r>
              <a:rPr lang="de-DE" sz="2000" dirty="0" err="1"/>
              <a:t>constant</a:t>
            </a:r>
            <a:r>
              <a:rPr lang="de-DE" sz="2000" dirty="0"/>
              <a:t> </a:t>
            </a:r>
            <a:r>
              <a:rPr lang="de-DE" sz="2000" dirty="0" err="1"/>
              <a:t>the</a:t>
            </a:r>
            <a:r>
              <a:rPr lang="de-DE" sz="2000" dirty="0"/>
              <a:t> </a:t>
            </a:r>
            <a:r>
              <a:rPr lang="de-DE" sz="2000" dirty="0" err="1"/>
              <a:t>sum</a:t>
            </a:r>
            <a:r>
              <a:rPr lang="de-DE" sz="2000" dirty="0"/>
              <a:t> light </a:t>
            </a:r>
            <a:r>
              <a:rPr lang="de-DE" sz="2000" dirty="0" err="1"/>
              <a:t>from</a:t>
            </a:r>
            <a:r>
              <a:rPr lang="de-DE" sz="2000" dirty="0"/>
              <a:t> </a:t>
            </a:r>
            <a:r>
              <a:rPr lang="de-DE" sz="2000" dirty="0" err="1"/>
              <a:t>the</a:t>
            </a:r>
            <a:r>
              <a:rPr lang="de-DE" sz="2000" dirty="0"/>
              <a:t> “</a:t>
            </a:r>
            <a:r>
              <a:rPr lang="de-DE" sz="2000" dirty="0" err="1"/>
              <a:t>bulb</a:t>
            </a:r>
            <a:r>
              <a:rPr lang="de-DE" sz="2000" dirty="0"/>
              <a:t> plus </a:t>
            </a:r>
            <a:r>
              <a:rPr lang="de-DE" sz="2000" dirty="0" err="1"/>
              <a:t>LoNS</a:t>
            </a:r>
            <a:r>
              <a:rPr lang="de-DE" sz="2000" dirty="0"/>
              <a:t>” </a:t>
            </a:r>
            <a:r>
              <a:rPr lang="de-DE" sz="2000" dirty="0" err="1"/>
              <a:t>system</a:t>
            </a:r>
            <a:r>
              <a:rPr lang="de-DE" sz="2000" dirty="0"/>
              <a:t> (</a:t>
            </a:r>
            <a:r>
              <a:rPr lang="en-US" sz="2000" dirty="0" err="1"/>
              <a:t>Chudakov</a:t>
            </a:r>
            <a:r>
              <a:rPr lang="en-US" sz="2000" dirty="0"/>
              <a:t>, et al., 1964)</a:t>
            </a:r>
            <a:r>
              <a:rPr lang="de-DE" sz="2000" dirty="0"/>
              <a:t>. </a:t>
            </a:r>
          </a:p>
          <a:p>
            <a:r>
              <a:rPr lang="de-DE" sz="2000" dirty="0"/>
              <a:t>But </a:t>
            </a:r>
            <a:r>
              <a:rPr lang="de-DE" sz="2000" dirty="0" err="1"/>
              <a:t>whether</a:t>
            </a:r>
            <a:r>
              <a:rPr lang="de-DE" sz="2000" dirty="0"/>
              <a:t> </a:t>
            </a:r>
            <a:r>
              <a:rPr lang="de-DE" sz="2000" dirty="0" err="1"/>
              <a:t>the</a:t>
            </a:r>
            <a:r>
              <a:rPr lang="de-DE" sz="2000" dirty="0"/>
              <a:t> </a:t>
            </a:r>
            <a:r>
              <a:rPr lang="de-DE" sz="2000" dirty="0" err="1"/>
              <a:t>achieved</a:t>
            </a:r>
            <a:r>
              <a:rPr lang="de-DE" sz="2000" dirty="0"/>
              <a:t> </a:t>
            </a:r>
            <a:r>
              <a:rPr lang="de-DE" sz="2000" dirty="0" err="1"/>
              <a:t>accuracy</a:t>
            </a:r>
            <a:r>
              <a:rPr lang="de-DE" sz="2000" dirty="0"/>
              <a:t> was </a:t>
            </a:r>
            <a:r>
              <a:rPr lang="de-DE" sz="2000" dirty="0" err="1"/>
              <a:t>sufficient</a:t>
            </a:r>
            <a:r>
              <a:rPr lang="de-DE" sz="2000" dirty="0"/>
              <a:t> </a:t>
            </a:r>
            <a:r>
              <a:rPr lang="de-DE" sz="2000" dirty="0" err="1"/>
              <a:t>for</a:t>
            </a:r>
            <a:r>
              <a:rPr lang="de-DE" sz="2000" dirty="0"/>
              <a:t> </a:t>
            </a:r>
            <a:r>
              <a:rPr lang="de-DE" sz="2000" dirty="0" err="1"/>
              <a:t>long</a:t>
            </a:r>
            <a:r>
              <a:rPr lang="de-DE" sz="2000" dirty="0"/>
              <a:t>-term </a:t>
            </a:r>
            <a:r>
              <a:rPr lang="de-DE" sz="2000" dirty="0" err="1"/>
              <a:t>observations</a:t>
            </a:r>
            <a:r>
              <a:rPr lang="de-DE" sz="2000" dirty="0"/>
              <a:t> </a:t>
            </a:r>
            <a:r>
              <a:rPr lang="de-DE" sz="2000" dirty="0" err="1"/>
              <a:t>is</a:t>
            </a:r>
            <a:r>
              <a:rPr lang="de-DE" sz="2000" dirty="0"/>
              <a:t> </a:t>
            </a:r>
            <a:r>
              <a:rPr lang="de-DE" sz="2000" dirty="0" err="1"/>
              <a:t>another</a:t>
            </a:r>
            <a:r>
              <a:rPr lang="de-DE" sz="2000" dirty="0"/>
              <a:t> </a:t>
            </a:r>
            <a:r>
              <a:rPr lang="de-DE" sz="2000" dirty="0" err="1"/>
              <a:t>question</a:t>
            </a:r>
            <a:r>
              <a:rPr lang="de-DE" sz="2000" dirty="0"/>
              <a:t>. </a:t>
            </a:r>
            <a:r>
              <a:rPr lang="de-DE" sz="2000" dirty="0" err="1"/>
              <a:t>It</a:t>
            </a:r>
            <a:r>
              <a:rPr lang="de-DE" sz="2000" dirty="0"/>
              <a:t> </a:t>
            </a:r>
            <a:r>
              <a:rPr lang="de-DE" sz="2000" dirty="0" err="1"/>
              <a:t>should</a:t>
            </a:r>
            <a:r>
              <a:rPr lang="de-DE" sz="2000" dirty="0"/>
              <a:t> </a:t>
            </a:r>
            <a:r>
              <a:rPr lang="de-DE" sz="2000" dirty="0" err="1"/>
              <a:t>be</a:t>
            </a:r>
            <a:r>
              <a:rPr lang="de-DE" sz="2000" dirty="0"/>
              <a:t> </a:t>
            </a:r>
            <a:r>
              <a:rPr lang="de-DE" sz="2000" dirty="0" err="1"/>
              <a:t>kept</a:t>
            </a:r>
            <a:r>
              <a:rPr lang="de-DE" sz="2000" dirty="0"/>
              <a:t> in </a:t>
            </a:r>
            <a:r>
              <a:rPr lang="de-DE" sz="2000" dirty="0" err="1"/>
              <a:t>mind</a:t>
            </a:r>
            <a:r>
              <a:rPr lang="de-DE" sz="2000" dirty="0"/>
              <a:t> </a:t>
            </a:r>
            <a:r>
              <a:rPr lang="de-DE" sz="2000" dirty="0" err="1"/>
              <a:t>that</a:t>
            </a:r>
            <a:r>
              <a:rPr lang="de-DE" sz="2000" dirty="0"/>
              <a:t> </a:t>
            </a:r>
            <a:r>
              <a:rPr lang="de-DE" sz="2000" dirty="0" err="1"/>
              <a:t>those</a:t>
            </a:r>
            <a:r>
              <a:rPr lang="de-DE" sz="2000" dirty="0"/>
              <a:t> </a:t>
            </a:r>
            <a:r>
              <a:rPr lang="de-DE" sz="2000" dirty="0" err="1"/>
              <a:t>telescopes</a:t>
            </a:r>
            <a:r>
              <a:rPr lang="de-DE" sz="2000" dirty="0"/>
              <a:t> </a:t>
            </a:r>
            <a:r>
              <a:rPr lang="de-DE" sz="2000" dirty="0" err="1"/>
              <a:t>did</a:t>
            </a:r>
            <a:r>
              <a:rPr lang="de-DE" sz="2000" dirty="0"/>
              <a:t> not </a:t>
            </a:r>
            <a:r>
              <a:rPr lang="de-DE" sz="2000" dirty="0" err="1"/>
              <a:t>produce</a:t>
            </a:r>
            <a:r>
              <a:rPr lang="de-DE" sz="2000" dirty="0"/>
              <a:t> </a:t>
            </a:r>
            <a:r>
              <a:rPr lang="de-DE" sz="2000" dirty="0" err="1"/>
              <a:t>images</a:t>
            </a:r>
            <a:r>
              <a:rPr lang="de-DE" sz="2000" dirty="0"/>
              <a:t>, so </a:t>
            </a:r>
            <a:r>
              <a:rPr lang="de-DE" sz="2000" dirty="0" err="1"/>
              <a:t>it</a:t>
            </a:r>
            <a:r>
              <a:rPr lang="de-DE" sz="2000" dirty="0"/>
              <a:t> was not trivial </a:t>
            </a:r>
            <a:r>
              <a:rPr lang="de-DE" sz="2000" dirty="0" err="1"/>
              <a:t>to</a:t>
            </a:r>
            <a:r>
              <a:rPr lang="de-DE" sz="2000" dirty="0"/>
              <a:t> </a:t>
            </a:r>
            <a:r>
              <a:rPr lang="de-DE" sz="2000" dirty="0" err="1"/>
              <a:t>verify</a:t>
            </a:r>
            <a:r>
              <a:rPr lang="de-DE" sz="2000" dirty="0"/>
              <a:t> off-line </a:t>
            </a:r>
            <a:r>
              <a:rPr lang="de-DE" sz="2000" dirty="0" err="1"/>
              <a:t>the</a:t>
            </a:r>
            <a:r>
              <a:rPr lang="de-DE" sz="2000" dirty="0"/>
              <a:t> </a:t>
            </a:r>
            <a:r>
              <a:rPr lang="de-DE" sz="2000" dirty="0" err="1"/>
              <a:t>results</a:t>
            </a:r>
            <a:r>
              <a:rPr lang="de-DE" sz="2000" dirty="0"/>
              <a:t> </a:t>
            </a:r>
            <a:r>
              <a:rPr lang="de-DE" sz="2000" dirty="0" err="1"/>
              <a:t>of</a:t>
            </a:r>
            <a:r>
              <a:rPr lang="de-DE" sz="2000" dirty="0"/>
              <a:t> </a:t>
            </a:r>
            <a:r>
              <a:rPr lang="de-DE" sz="2000" dirty="0" err="1"/>
              <a:t>performed</a:t>
            </a:r>
            <a:r>
              <a:rPr lang="de-DE" sz="2000" dirty="0"/>
              <a:t> </a:t>
            </a:r>
            <a:r>
              <a:rPr lang="de-DE" sz="2000" dirty="0" err="1"/>
              <a:t>observations</a:t>
            </a:r>
            <a:r>
              <a:rPr lang="de-DE" sz="2000" dirty="0"/>
              <a:t>. The </a:t>
            </a:r>
            <a:r>
              <a:rPr lang="de-DE" sz="2000" dirty="0" err="1"/>
              <a:t>researchers</a:t>
            </a:r>
            <a:r>
              <a:rPr lang="de-DE" sz="2000" dirty="0"/>
              <a:t> </a:t>
            </a:r>
            <a:r>
              <a:rPr lang="de-DE" sz="2000" dirty="0" err="1"/>
              <a:t>understood</a:t>
            </a:r>
            <a:r>
              <a:rPr lang="de-DE" sz="2000" dirty="0"/>
              <a:t> </a:t>
            </a:r>
            <a:r>
              <a:rPr lang="de-DE" sz="2000" dirty="0" err="1"/>
              <a:t>the</a:t>
            </a:r>
            <a:r>
              <a:rPr lang="de-DE" sz="2000" dirty="0"/>
              <a:t> </a:t>
            </a:r>
            <a:r>
              <a:rPr lang="de-DE" sz="2000" dirty="0" err="1"/>
              <a:t>underlying</a:t>
            </a:r>
            <a:r>
              <a:rPr lang="de-DE" sz="2000" dirty="0"/>
              <a:t> </a:t>
            </a:r>
            <a:r>
              <a:rPr lang="de-DE" sz="2000" dirty="0" err="1"/>
              <a:t>problems</a:t>
            </a:r>
            <a:r>
              <a:rPr lang="de-DE" sz="2000" dirty="0"/>
              <a:t> and </a:t>
            </a:r>
            <a:r>
              <a:rPr lang="de-DE" sz="2000" dirty="0" err="1"/>
              <a:t>improved</a:t>
            </a:r>
            <a:r>
              <a:rPr lang="de-DE" sz="2000" dirty="0"/>
              <a:t> </a:t>
            </a:r>
            <a:r>
              <a:rPr lang="de-DE" sz="2000" dirty="0" err="1"/>
              <a:t>the</a:t>
            </a:r>
            <a:r>
              <a:rPr lang="de-DE" sz="2000" dirty="0"/>
              <a:t> </a:t>
            </a:r>
            <a:r>
              <a:rPr lang="de-DE" sz="2000" dirty="0" err="1"/>
              <a:t>technique</a:t>
            </a:r>
            <a:r>
              <a:rPr lang="de-DE" sz="2000" dirty="0"/>
              <a:t>. </a:t>
            </a:r>
            <a:r>
              <a:rPr lang="de-DE" sz="2000" dirty="0" err="1"/>
              <a:t>That</a:t>
            </a:r>
            <a:r>
              <a:rPr lang="de-DE" sz="2000" dirty="0"/>
              <a:t> </a:t>
            </a:r>
            <a:r>
              <a:rPr lang="de-DE" sz="2000" dirty="0" err="1"/>
              <a:t>paved</a:t>
            </a:r>
            <a:r>
              <a:rPr lang="de-DE" sz="2000" dirty="0"/>
              <a:t> </a:t>
            </a:r>
            <a:r>
              <a:rPr lang="de-DE" sz="2000" dirty="0" err="1"/>
              <a:t>the</a:t>
            </a:r>
            <a:r>
              <a:rPr lang="de-DE" sz="2000" dirty="0"/>
              <a:t> </a:t>
            </a:r>
            <a:r>
              <a:rPr lang="de-DE" sz="2000" dirty="0" err="1"/>
              <a:t>way</a:t>
            </a:r>
            <a:r>
              <a:rPr lang="de-DE" sz="2000" dirty="0"/>
              <a:t> </a:t>
            </a:r>
            <a:r>
              <a:rPr lang="de-DE" sz="2000" dirty="0" err="1"/>
              <a:t>for</a:t>
            </a:r>
            <a:r>
              <a:rPr lang="de-DE" sz="2000" dirty="0"/>
              <a:t> </a:t>
            </a:r>
            <a:r>
              <a:rPr lang="de-DE" sz="2000" dirty="0" err="1"/>
              <a:t>the</a:t>
            </a:r>
            <a:r>
              <a:rPr lang="de-DE" sz="2000" dirty="0"/>
              <a:t> </a:t>
            </a:r>
            <a:r>
              <a:rPr lang="de-DE" sz="2000" dirty="0" err="1"/>
              <a:t>next</a:t>
            </a:r>
            <a:r>
              <a:rPr lang="de-DE" sz="2000" dirty="0"/>
              <a:t> </a:t>
            </a:r>
            <a:r>
              <a:rPr lang="de-DE" sz="2000" dirty="0" err="1"/>
              <a:t>generation</a:t>
            </a:r>
            <a:r>
              <a:rPr lang="de-DE" sz="2000" dirty="0"/>
              <a:t> </a:t>
            </a:r>
            <a:r>
              <a:rPr lang="de-DE" sz="2000" dirty="0" err="1"/>
              <a:t>of</a:t>
            </a:r>
            <a:r>
              <a:rPr lang="de-DE" sz="2000" dirty="0"/>
              <a:t> </a:t>
            </a:r>
            <a:r>
              <a:rPr lang="de-DE" sz="2000" dirty="0" err="1"/>
              <a:t>telescopes</a:t>
            </a:r>
            <a:r>
              <a:rPr lang="de-DE" sz="2000" dirty="0"/>
              <a:t>.</a:t>
            </a:r>
          </a:p>
          <a:p>
            <a:endParaRPr lang="de-DE" sz="2000" dirty="0"/>
          </a:p>
        </p:txBody>
      </p:sp>
      <p:sp>
        <p:nvSpPr>
          <p:cNvPr id="4" name="Datumsplatzhalter 3">
            <a:extLst>
              <a:ext uri="{FF2B5EF4-FFF2-40B4-BE49-F238E27FC236}">
                <a16:creationId xmlns:a16="http://schemas.microsoft.com/office/drawing/2014/main" id="{D9E94291-2269-4C16-800C-14BDC35FFC51}"/>
              </a:ext>
            </a:extLst>
          </p:cNvPr>
          <p:cNvSpPr>
            <a:spLocks noGrp="1"/>
          </p:cNvSpPr>
          <p:nvPr>
            <p:ph type="dt" sz="half" idx="10"/>
          </p:nvPr>
        </p:nvSpPr>
        <p:spPr/>
        <p:txBody>
          <a:bodyPr/>
          <a:lstStyle/>
          <a:p>
            <a:r>
              <a:rPr lang="en-US"/>
              <a:t>"From 9 to 40"  workshop organized by INAF, Sexten, Italy</a:t>
            </a:r>
          </a:p>
        </p:txBody>
      </p:sp>
      <p:sp>
        <p:nvSpPr>
          <p:cNvPr id="5" name="Fußzeilenplatzhalter 4">
            <a:extLst>
              <a:ext uri="{FF2B5EF4-FFF2-40B4-BE49-F238E27FC236}">
                <a16:creationId xmlns:a16="http://schemas.microsoft.com/office/drawing/2014/main" id="{581F04CB-88DD-489F-B47F-29DFF84F7607}"/>
              </a:ext>
            </a:extLst>
          </p:cNvPr>
          <p:cNvSpPr>
            <a:spLocks noGrp="1"/>
          </p:cNvSpPr>
          <p:nvPr>
            <p:ph type="ftr" sz="quarter" idx="11"/>
          </p:nvPr>
        </p:nvSpPr>
        <p:spPr/>
        <p:txBody>
          <a:bodyPr/>
          <a:lstStyle/>
          <a:p>
            <a:r>
              <a:rPr lang="en-US"/>
              <a:t>Razmik Mirzoyan: Some Interesting Aspects of IACT Design</a:t>
            </a:r>
          </a:p>
        </p:txBody>
      </p:sp>
      <p:sp>
        <p:nvSpPr>
          <p:cNvPr id="6" name="Foliennummernplatzhalter 5">
            <a:extLst>
              <a:ext uri="{FF2B5EF4-FFF2-40B4-BE49-F238E27FC236}">
                <a16:creationId xmlns:a16="http://schemas.microsoft.com/office/drawing/2014/main" id="{0F8CD400-D9FF-44FF-9195-0588B3095E49}"/>
              </a:ext>
            </a:extLst>
          </p:cNvPr>
          <p:cNvSpPr>
            <a:spLocks noGrp="1"/>
          </p:cNvSpPr>
          <p:nvPr>
            <p:ph type="sldNum" sz="quarter" idx="12"/>
          </p:nvPr>
        </p:nvSpPr>
        <p:spPr/>
        <p:txBody>
          <a:bodyPr/>
          <a:lstStyle/>
          <a:p>
            <a:fld id="{09F20003-CC1F-48A0-B800-E8BEA5364C66}" type="slidenum">
              <a:rPr lang="en-US" smtClean="0"/>
              <a:t>41</a:t>
            </a:fld>
            <a:endParaRPr lang="en-US"/>
          </a:p>
        </p:txBody>
      </p:sp>
    </p:spTree>
    <p:extLst>
      <p:ext uri="{BB962C8B-B14F-4D97-AF65-F5344CB8AC3E}">
        <p14:creationId xmlns:p14="http://schemas.microsoft.com/office/powerpoint/2010/main" val="25673303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2E4971-3D94-4602-9586-76A5366AD539}"/>
              </a:ext>
            </a:extLst>
          </p:cNvPr>
          <p:cNvSpPr>
            <a:spLocks noGrp="1"/>
          </p:cNvSpPr>
          <p:nvPr>
            <p:ph type="title"/>
          </p:nvPr>
        </p:nvSpPr>
        <p:spPr/>
        <p:txBody>
          <a:bodyPr>
            <a:normAutofit/>
          </a:bodyPr>
          <a:lstStyle/>
          <a:p>
            <a:r>
              <a:rPr lang="de-DE" sz="3600" dirty="0"/>
              <a:t>Short Summary </a:t>
            </a:r>
            <a:r>
              <a:rPr lang="de-DE" sz="3600" dirty="0" err="1"/>
              <a:t>of</a:t>
            </a:r>
            <a:r>
              <a:rPr lang="de-DE" sz="3600" dirty="0"/>
              <a:t> </a:t>
            </a:r>
            <a:r>
              <a:rPr lang="de-DE" sz="3600" dirty="0" err="1"/>
              <a:t>the</a:t>
            </a:r>
            <a:r>
              <a:rPr lang="de-DE" sz="3600" dirty="0"/>
              <a:t> 1st Generation </a:t>
            </a:r>
            <a:r>
              <a:rPr lang="de-DE" sz="3600" dirty="0" err="1"/>
              <a:t>Atmospheric</a:t>
            </a:r>
            <a:r>
              <a:rPr lang="de-DE" sz="3600" dirty="0"/>
              <a:t> Cherenkov </a:t>
            </a:r>
            <a:r>
              <a:rPr lang="de-DE" sz="3600" dirty="0" err="1"/>
              <a:t>Telescopes</a:t>
            </a:r>
            <a:r>
              <a:rPr lang="de-DE" sz="3600" dirty="0"/>
              <a:t> </a:t>
            </a:r>
          </a:p>
        </p:txBody>
      </p:sp>
      <p:sp>
        <p:nvSpPr>
          <p:cNvPr id="3" name="Inhaltsplatzhalter 2">
            <a:extLst>
              <a:ext uri="{FF2B5EF4-FFF2-40B4-BE49-F238E27FC236}">
                <a16:creationId xmlns:a16="http://schemas.microsoft.com/office/drawing/2014/main" id="{CB71A2F3-474F-41EE-A86B-94408B7F3C66}"/>
              </a:ext>
            </a:extLst>
          </p:cNvPr>
          <p:cNvSpPr>
            <a:spLocks noGrp="1"/>
          </p:cNvSpPr>
          <p:nvPr>
            <p:ph idx="1"/>
          </p:nvPr>
        </p:nvSpPr>
        <p:spPr/>
        <p:txBody>
          <a:bodyPr>
            <a:normAutofit/>
          </a:bodyPr>
          <a:lstStyle/>
          <a:p>
            <a:r>
              <a:rPr lang="de-DE" sz="2000" dirty="0"/>
              <a:t>Many </a:t>
            </a:r>
            <a:r>
              <a:rPr lang="de-DE" sz="2000" dirty="0" err="1"/>
              <a:t>first</a:t>
            </a:r>
            <a:r>
              <a:rPr lang="de-DE" sz="2000" dirty="0"/>
              <a:t> </a:t>
            </a:r>
            <a:r>
              <a:rPr lang="de-DE" sz="2000" dirty="0" err="1"/>
              <a:t>generation</a:t>
            </a:r>
            <a:r>
              <a:rPr lang="de-DE" sz="2000" dirty="0"/>
              <a:t> </a:t>
            </a:r>
            <a:r>
              <a:rPr lang="de-DE" sz="2000" dirty="0" err="1"/>
              <a:t>telescopes</a:t>
            </a:r>
            <a:r>
              <a:rPr lang="de-DE" sz="2000" dirty="0"/>
              <a:t> </a:t>
            </a:r>
            <a:r>
              <a:rPr lang="de-DE" sz="2000" dirty="0" err="1"/>
              <a:t>occasionally</a:t>
            </a:r>
            <a:r>
              <a:rPr lang="de-DE" sz="2000" dirty="0"/>
              <a:t> </a:t>
            </a:r>
            <a:r>
              <a:rPr lang="de-DE" sz="2000" dirty="0" err="1"/>
              <a:t>reported</a:t>
            </a:r>
            <a:r>
              <a:rPr lang="de-DE" sz="2000" dirty="0"/>
              <a:t> "</a:t>
            </a:r>
            <a:r>
              <a:rPr lang="de-DE" sz="2000" dirty="0" err="1"/>
              <a:t>signals</a:t>
            </a:r>
            <a:r>
              <a:rPr lang="de-DE" sz="2000" dirty="0"/>
              <a:t>" </a:t>
            </a:r>
            <a:r>
              <a:rPr lang="de-DE" sz="2000" dirty="0" err="1"/>
              <a:t>measured</a:t>
            </a:r>
            <a:r>
              <a:rPr lang="de-DE" sz="2000" dirty="0"/>
              <a:t> </a:t>
            </a:r>
            <a:r>
              <a:rPr lang="de-DE" sz="2000" dirty="0" err="1"/>
              <a:t>from</a:t>
            </a:r>
            <a:r>
              <a:rPr lang="de-DE" sz="2000" dirty="0"/>
              <a:t> a </a:t>
            </a:r>
            <a:r>
              <a:rPr lang="de-DE" sz="2000" dirty="0" err="1"/>
              <a:t>number</a:t>
            </a:r>
            <a:r>
              <a:rPr lang="de-DE" sz="2000" dirty="0"/>
              <a:t> </a:t>
            </a:r>
            <a:r>
              <a:rPr lang="de-DE" sz="2000" dirty="0" err="1"/>
              <a:t>of</a:t>
            </a:r>
            <a:r>
              <a:rPr lang="de-DE" sz="2000" dirty="0"/>
              <a:t> </a:t>
            </a:r>
            <a:r>
              <a:rPr lang="de-DE" sz="2000" dirty="0" err="1"/>
              <a:t>sources</a:t>
            </a:r>
            <a:r>
              <a:rPr lang="de-DE" sz="2000" dirty="0"/>
              <a:t>, </a:t>
            </a:r>
            <a:r>
              <a:rPr lang="de-DE" sz="2000" dirty="0" err="1"/>
              <a:t>even</a:t>
            </a:r>
            <a:r>
              <a:rPr lang="de-DE" sz="2000" dirty="0"/>
              <a:t> </a:t>
            </a:r>
            <a:r>
              <a:rPr lang="de-DE" sz="2000" dirty="0" err="1"/>
              <a:t>from</a:t>
            </a:r>
            <a:r>
              <a:rPr lang="de-DE" sz="2000" dirty="0"/>
              <a:t> </a:t>
            </a:r>
            <a:r>
              <a:rPr lang="de-DE" sz="2000" dirty="0" err="1"/>
              <a:t>pulsars</a:t>
            </a:r>
            <a:r>
              <a:rPr lang="de-DE" sz="2000" dirty="0"/>
              <a:t>. </a:t>
            </a:r>
            <a:r>
              <a:rPr lang="de-DE" sz="2000" dirty="0" err="1"/>
              <a:t>It</a:t>
            </a:r>
            <a:r>
              <a:rPr lang="de-DE" sz="2000" dirty="0"/>
              <a:t> </a:t>
            </a:r>
            <a:r>
              <a:rPr lang="de-DE" sz="2000" dirty="0" err="1"/>
              <a:t>can</a:t>
            </a:r>
            <a:r>
              <a:rPr lang="de-DE" sz="2000" dirty="0"/>
              <a:t> </a:t>
            </a:r>
            <a:r>
              <a:rPr lang="de-DE" sz="2000" dirty="0" err="1"/>
              <a:t>be</a:t>
            </a:r>
            <a:r>
              <a:rPr lang="de-DE" sz="2000" dirty="0"/>
              <a:t> </a:t>
            </a:r>
            <a:r>
              <a:rPr lang="de-DE" sz="2000" dirty="0" err="1"/>
              <a:t>assumed</a:t>
            </a:r>
            <a:r>
              <a:rPr lang="de-DE" sz="2000" dirty="0"/>
              <a:t> </a:t>
            </a:r>
            <a:r>
              <a:rPr lang="de-DE" sz="2000" dirty="0" err="1"/>
              <a:t>that</a:t>
            </a:r>
            <a:r>
              <a:rPr lang="de-DE" sz="2000" dirty="0"/>
              <a:t> </a:t>
            </a:r>
            <a:r>
              <a:rPr lang="de-DE" sz="2000" dirty="0" err="1"/>
              <a:t>sometimes</a:t>
            </a:r>
            <a:r>
              <a:rPr lang="de-DE" sz="2000" dirty="0"/>
              <a:t> </a:t>
            </a:r>
            <a:r>
              <a:rPr lang="de-DE" sz="2000" dirty="0" err="1"/>
              <a:t>some</a:t>
            </a:r>
            <a:r>
              <a:rPr lang="de-DE" sz="2000" dirty="0"/>
              <a:t> </a:t>
            </a:r>
            <a:r>
              <a:rPr lang="de-DE" sz="2000" dirty="0" err="1"/>
              <a:t>then</a:t>
            </a:r>
            <a:r>
              <a:rPr lang="de-DE" sz="2000" dirty="0"/>
              <a:t> </a:t>
            </a:r>
            <a:r>
              <a:rPr lang="de-DE" sz="2000" dirty="0" err="1"/>
              <a:t>unknown</a:t>
            </a:r>
            <a:r>
              <a:rPr lang="de-DE" sz="2000" dirty="0"/>
              <a:t> light </a:t>
            </a:r>
            <a:r>
              <a:rPr lang="de-DE" sz="2000" dirty="0" err="1"/>
              <a:t>phenomena</a:t>
            </a:r>
            <a:r>
              <a:rPr lang="de-DE" sz="2000" dirty="0"/>
              <a:t> in </a:t>
            </a:r>
            <a:r>
              <a:rPr lang="de-DE" sz="2000" dirty="0" err="1"/>
              <a:t>the</a:t>
            </a:r>
            <a:r>
              <a:rPr lang="de-DE" sz="2000" dirty="0"/>
              <a:t> </a:t>
            </a:r>
            <a:r>
              <a:rPr lang="de-DE" sz="2000" dirty="0" err="1"/>
              <a:t>upper</a:t>
            </a:r>
            <a:r>
              <a:rPr lang="de-DE" sz="2000" dirty="0"/>
              <a:t> </a:t>
            </a:r>
            <a:r>
              <a:rPr lang="de-DE" sz="2000" dirty="0" err="1"/>
              <a:t>layers</a:t>
            </a:r>
            <a:r>
              <a:rPr lang="de-DE" sz="2000" dirty="0"/>
              <a:t> </a:t>
            </a:r>
            <a:r>
              <a:rPr lang="de-DE" sz="2000" dirty="0" err="1"/>
              <a:t>of</a:t>
            </a:r>
            <a:r>
              <a:rPr lang="de-DE" sz="2000" dirty="0"/>
              <a:t> </a:t>
            </a:r>
            <a:r>
              <a:rPr lang="de-DE" sz="2000" dirty="0" err="1"/>
              <a:t>the</a:t>
            </a:r>
            <a:r>
              <a:rPr lang="de-DE" sz="2000" dirty="0"/>
              <a:t> </a:t>
            </a:r>
            <a:r>
              <a:rPr lang="de-DE" sz="2000" dirty="0" err="1"/>
              <a:t>atmosphere</a:t>
            </a:r>
            <a:r>
              <a:rPr lang="de-DE" sz="2000" dirty="0"/>
              <a:t> </a:t>
            </a:r>
            <a:r>
              <a:rPr lang="de-DE" sz="2000" dirty="0" err="1"/>
              <a:t>could</a:t>
            </a:r>
            <a:r>
              <a:rPr lang="de-DE" sz="2000" dirty="0"/>
              <a:t> </a:t>
            </a:r>
            <a:r>
              <a:rPr lang="de-DE" sz="2000" dirty="0" err="1"/>
              <a:t>cause</a:t>
            </a:r>
            <a:r>
              <a:rPr lang="de-DE" sz="2000" dirty="0"/>
              <a:t> a </a:t>
            </a:r>
            <a:r>
              <a:rPr lang="de-DE" sz="2000" dirty="0" err="1"/>
              <a:t>short</a:t>
            </a:r>
            <a:r>
              <a:rPr lang="de-DE" sz="2000" dirty="0"/>
              <a:t>-term </a:t>
            </a:r>
            <a:r>
              <a:rPr lang="de-DE" sz="2000" dirty="0" err="1"/>
              <a:t>sporadic</a:t>
            </a:r>
            <a:r>
              <a:rPr lang="de-DE" sz="2000" dirty="0"/>
              <a:t> </a:t>
            </a:r>
            <a:r>
              <a:rPr lang="de-DE" sz="2000" dirty="0" err="1"/>
              <a:t>excess</a:t>
            </a:r>
            <a:r>
              <a:rPr lang="de-DE" sz="2000" dirty="0"/>
              <a:t>. But in </a:t>
            </a:r>
            <a:r>
              <a:rPr lang="de-DE" sz="2000" dirty="0" err="1"/>
              <a:t>the</a:t>
            </a:r>
            <a:r>
              <a:rPr lang="de-DE" sz="2000" dirty="0"/>
              <a:t> </a:t>
            </a:r>
            <a:r>
              <a:rPr lang="de-DE" sz="2000" dirty="0" err="1"/>
              <a:t>case</a:t>
            </a:r>
            <a:r>
              <a:rPr lang="de-DE" sz="2000" dirty="0"/>
              <a:t> </a:t>
            </a:r>
            <a:r>
              <a:rPr lang="de-DE" sz="2000" dirty="0" err="1"/>
              <a:t>of</a:t>
            </a:r>
            <a:r>
              <a:rPr lang="de-DE" sz="2000" dirty="0"/>
              <a:t> </a:t>
            </a:r>
            <a:r>
              <a:rPr lang="de-DE" sz="2000" dirty="0" err="1"/>
              <a:t>pulsars</a:t>
            </a:r>
            <a:r>
              <a:rPr lang="de-DE" sz="2000" dirty="0"/>
              <a:t>, </a:t>
            </a:r>
            <a:r>
              <a:rPr lang="de-DE" sz="2000" dirty="0" err="1"/>
              <a:t>the</a:t>
            </a:r>
            <a:r>
              <a:rPr lang="de-DE" sz="2000" dirty="0"/>
              <a:t> </a:t>
            </a:r>
            <a:r>
              <a:rPr lang="de-DE" sz="2000" dirty="0" err="1"/>
              <a:t>likely</a:t>
            </a:r>
            <a:r>
              <a:rPr lang="de-DE" sz="2000" dirty="0"/>
              <a:t> </a:t>
            </a:r>
            <a:r>
              <a:rPr lang="de-DE" sz="2000" dirty="0" err="1"/>
              <a:t>cause</a:t>
            </a:r>
            <a:r>
              <a:rPr lang="de-DE" sz="2000" dirty="0"/>
              <a:t> was </a:t>
            </a:r>
            <a:r>
              <a:rPr lang="de-DE" sz="2000" dirty="0" err="1"/>
              <a:t>incorrect</a:t>
            </a:r>
            <a:r>
              <a:rPr lang="de-DE" sz="2000" dirty="0"/>
              <a:t> </a:t>
            </a:r>
            <a:r>
              <a:rPr lang="de-DE" sz="2000" dirty="0" err="1"/>
              <a:t>statistical</a:t>
            </a:r>
            <a:r>
              <a:rPr lang="de-DE" sz="2000" dirty="0"/>
              <a:t> and </a:t>
            </a:r>
            <a:r>
              <a:rPr lang="de-DE" sz="2000" dirty="0" err="1"/>
              <a:t>systematic</a:t>
            </a:r>
            <a:r>
              <a:rPr lang="de-DE" sz="2000" dirty="0"/>
              <a:t> </a:t>
            </a:r>
            <a:r>
              <a:rPr lang="de-DE" sz="2000" dirty="0" err="1"/>
              <a:t>data</a:t>
            </a:r>
            <a:r>
              <a:rPr lang="de-DE" sz="2000" dirty="0"/>
              <a:t> </a:t>
            </a:r>
            <a:r>
              <a:rPr lang="de-DE" sz="2000" dirty="0" err="1"/>
              <a:t>processing</a:t>
            </a:r>
            <a:r>
              <a:rPr lang="de-DE" sz="2000" dirty="0"/>
              <a:t> (</a:t>
            </a:r>
            <a:r>
              <a:rPr lang="de-DE" sz="2000" dirty="0" err="1"/>
              <a:t>see</a:t>
            </a:r>
            <a:r>
              <a:rPr lang="de-DE" sz="2000" dirty="0"/>
              <a:t>, </a:t>
            </a:r>
            <a:r>
              <a:rPr lang="de-DE" sz="2000" dirty="0" err="1"/>
              <a:t>for</a:t>
            </a:r>
            <a:r>
              <a:rPr lang="de-DE" sz="2000" dirty="0"/>
              <a:t> </a:t>
            </a:r>
            <a:r>
              <a:rPr lang="de-DE" sz="2000" dirty="0" err="1"/>
              <a:t>example</a:t>
            </a:r>
            <a:r>
              <a:rPr lang="de-DE" sz="2000" dirty="0"/>
              <a:t>, (</a:t>
            </a:r>
            <a:r>
              <a:rPr lang="en-US" sz="2000" dirty="0" err="1"/>
              <a:t>Grindlay</a:t>
            </a:r>
            <a:r>
              <a:rPr lang="en-US" sz="2000" dirty="0"/>
              <a:t>, 1972)</a:t>
            </a:r>
            <a:r>
              <a:rPr lang="de-DE" sz="2000" dirty="0"/>
              <a:t>). </a:t>
            </a:r>
            <a:r>
              <a:rPr lang="de-DE" sz="2000" dirty="0" err="1"/>
              <a:t>Later</a:t>
            </a:r>
            <a:r>
              <a:rPr lang="de-DE" sz="2000" dirty="0"/>
              <a:t> </a:t>
            </a:r>
            <a:r>
              <a:rPr lang="de-DE" sz="2000" dirty="0" err="1"/>
              <a:t>it</a:t>
            </a:r>
            <a:r>
              <a:rPr lang="de-DE" sz="2000" dirty="0"/>
              <a:t> </a:t>
            </a:r>
            <a:r>
              <a:rPr lang="de-DE" sz="2000" dirty="0" err="1"/>
              <a:t>became</a:t>
            </a:r>
            <a:r>
              <a:rPr lang="de-DE" sz="2000" dirty="0"/>
              <a:t> </a:t>
            </a:r>
            <a:r>
              <a:rPr lang="de-DE" sz="2000" dirty="0" err="1"/>
              <a:t>clear</a:t>
            </a:r>
            <a:r>
              <a:rPr lang="de-DE" sz="2000" dirty="0"/>
              <a:t> </a:t>
            </a:r>
            <a:r>
              <a:rPr lang="de-DE" sz="2000" dirty="0" err="1"/>
              <a:t>that</a:t>
            </a:r>
            <a:r>
              <a:rPr lang="de-DE" sz="2000" dirty="0"/>
              <a:t> </a:t>
            </a:r>
            <a:r>
              <a:rPr lang="de-DE" sz="2000" dirty="0" err="1"/>
              <a:t>those</a:t>
            </a:r>
            <a:r>
              <a:rPr lang="de-DE" sz="2000" dirty="0"/>
              <a:t> </a:t>
            </a:r>
            <a:r>
              <a:rPr lang="de-DE" sz="2000" dirty="0" err="1"/>
              <a:t>reports</a:t>
            </a:r>
            <a:r>
              <a:rPr lang="de-DE" sz="2000" dirty="0"/>
              <a:t> </a:t>
            </a:r>
            <a:r>
              <a:rPr lang="de-DE" sz="2000" dirty="0" err="1"/>
              <a:t>did</a:t>
            </a:r>
            <a:r>
              <a:rPr lang="de-DE" sz="2000" dirty="0"/>
              <a:t> not stand </a:t>
            </a:r>
            <a:r>
              <a:rPr lang="de-DE" sz="2000" dirty="0" err="1"/>
              <a:t>up</a:t>
            </a:r>
            <a:r>
              <a:rPr lang="de-DE" sz="2000" dirty="0"/>
              <a:t> </a:t>
            </a:r>
            <a:r>
              <a:rPr lang="de-DE" sz="2000" dirty="0" err="1"/>
              <a:t>to</a:t>
            </a:r>
            <a:r>
              <a:rPr lang="de-DE" sz="2000" dirty="0"/>
              <a:t> </a:t>
            </a:r>
            <a:r>
              <a:rPr lang="de-DE" sz="2000" dirty="0" err="1"/>
              <a:t>serious</a:t>
            </a:r>
            <a:r>
              <a:rPr lang="de-DE" sz="2000" dirty="0"/>
              <a:t> </a:t>
            </a:r>
            <a:r>
              <a:rPr lang="de-DE" sz="2000" dirty="0" err="1"/>
              <a:t>scrutiny</a:t>
            </a:r>
            <a:r>
              <a:rPr lang="de-DE" sz="2000" dirty="0"/>
              <a:t>. This </a:t>
            </a:r>
            <a:r>
              <a:rPr lang="de-DE" sz="2000" dirty="0" err="1"/>
              <a:t>can</a:t>
            </a:r>
            <a:r>
              <a:rPr lang="de-DE" sz="2000" dirty="0"/>
              <a:t> </a:t>
            </a:r>
            <a:r>
              <a:rPr lang="de-DE" sz="2000" dirty="0" err="1"/>
              <a:t>be</a:t>
            </a:r>
            <a:r>
              <a:rPr lang="de-DE" sz="2000" dirty="0"/>
              <a:t> </a:t>
            </a:r>
            <a:r>
              <a:rPr lang="de-DE" sz="2000" dirty="0" err="1"/>
              <a:t>understood</a:t>
            </a:r>
            <a:r>
              <a:rPr lang="de-DE" sz="2000" dirty="0"/>
              <a:t> </a:t>
            </a:r>
            <a:r>
              <a:rPr lang="de-DE" sz="2000" dirty="0" err="1"/>
              <a:t>when</a:t>
            </a:r>
            <a:r>
              <a:rPr lang="de-DE" sz="2000" dirty="0"/>
              <a:t> </a:t>
            </a:r>
            <a:r>
              <a:rPr lang="de-DE" sz="2000" dirty="0" err="1"/>
              <a:t>one</a:t>
            </a:r>
            <a:r>
              <a:rPr lang="de-DE" sz="2000" dirty="0"/>
              <a:t> </a:t>
            </a:r>
            <a:r>
              <a:rPr lang="de-DE" sz="2000" dirty="0" err="1"/>
              <a:t>considers</a:t>
            </a:r>
            <a:r>
              <a:rPr lang="de-DE" sz="2000" dirty="0"/>
              <a:t> </a:t>
            </a:r>
            <a:r>
              <a:rPr lang="de-DE" sz="2000" dirty="0" err="1"/>
              <a:t>the</a:t>
            </a:r>
            <a:r>
              <a:rPr lang="de-DE" sz="2000" dirty="0"/>
              <a:t> strong </a:t>
            </a:r>
            <a:r>
              <a:rPr lang="de-DE" sz="2000" dirty="0" err="1"/>
              <a:t>desire</a:t>
            </a:r>
            <a:r>
              <a:rPr lang="de-DE" sz="2000" dirty="0"/>
              <a:t> </a:t>
            </a:r>
            <a:r>
              <a:rPr lang="de-DE" sz="2000" dirty="0" err="1"/>
              <a:t>of</a:t>
            </a:r>
            <a:r>
              <a:rPr lang="de-DE" sz="2000" dirty="0"/>
              <a:t> </a:t>
            </a:r>
            <a:r>
              <a:rPr lang="de-DE" sz="2000" dirty="0" err="1"/>
              <a:t>small</a:t>
            </a:r>
            <a:r>
              <a:rPr lang="de-DE" sz="2000" dirty="0"/>
              <a:t>, </a:t>
            </a:r>
            <a:r>
              <a:rPr lang="de-DE" sz="2000" dirty="0" err="1"/>
              <a:t>enthusiastic</a:t>
            </a:r>
            <a:r>
              <a:rPr lang="de-DE" sz="2000" dirty="0"/>
              <a:t> </a:t>
            </a:r>
            <a:r>
              <a:rPr lang="de-DE" sz="2000" dirty="0" err="1"/>
              <a:t>groups</a:t>
            </a:r>
            <a:r>
              <a:rPr lang="de-DE" sz="2000" dirty="0"/>
              <a:t> </a:t>
            </a:r>
            <a:r>
              <a:rPr lang="de-DE" sz="2000" dirty="0" err="1"/>
              <a:t>of</a:t>
            </a:r>
            <a:r>
              <a:rPr lang="de-DE" sz="2000" dirty="0"/>
              <a:t> </a:t>
            </a:r>
            <a:r>
              <a:rPr lang="de-DE" sz="2000" dirty="0" err="1"/>
              <a:t>researchers</a:t>
            </a:r>
            <a:r>
              <a:rPr lang="de-DE" sz="2000" dirty="0"/>
              <a:t> </a:t>
            </a:r>
            <a:r>
              <a:rPr lang="de-DE" sz="2000" dirty="0" err="1"/>
              <a:t>to</a:t>
            </a:r>
            <a:r>
              <a:rPr lang="de-DE" sz="2000" dirty="0"/>
              <a:t> </a:t>
            </a:r>
            <a:r>
              <a:rPr lang="de-DE" sz="2000" dirty="0" err="1"/>
              <a:t>reinterpret</a:t>
            </a:r>
            <a:r>
              <a:rPr lang="de-DE" sz="2000" dirty="0"/>
              <a:t> </a:t>
            </a:r>
            <a:r>
              <a:rPr lang="de-DE" sz="2000" dirty="0" err="1"/>
              <a:t>small</a:t>
            </a:r>
            <a:r>
              <a:rPr lang="de-DE" sz="2000" dirty="0"/>
              <a:t>, minor, and/</a:t>
            </a:r>
            <a:r>
              <a:rPr lang="de-DE" sz="2000" dirty="0" err="1"/>
              <a:t>or</a:t>
            </a:r>
            <a:r>
              <a:rPr lang="de-DE" sz="2000" dirty="0"/>
              <a:t> </a:t>
            </a:r>
            <a:r>
              <a:rPr lang="de-DE" sz="2000" dirty="0" err="1"/>
              <a:t>sporadic</a:t>
            </a:r>
            <a:r>
              <a:rPr lang="de-DE" sz="2000" dirty="0"/>
              <a:t> </a:t>
            </a:r>
            <a:r>
              <a:rPr lang="de-DE" sz="2000" dirty="0" err="1"/>
              <a:t>excesses</a:t>
            </a:r>
            <a:r>
              <a:rPr lang="de-DE" sz="2000" dirty="0"/>
              <a:t> in </a:t>
            </a:r>
            <a:r>
              <a:rPr lang="de-DE" sz="2000" dirty="0" err="1"/>
              <a:t>observations</a:t>
            </a:r>
            <a:r>
              <a:rPr lang="de-DE" sz="2000" dirty="0"/>
              <a:t> </a:t>
            </a:r>
            <a:r>
              <a:rPr lang="de-DE" sz="2000" dirty="0" err="1"/>
              <a:t>as</a:t>
            </a:r>
            <a:r>
              <a:rPr lang="de-DE" sz="2000" dirty="0"/>
              <a:t> </a:t>
            </a:r>
            <a:r>
              <a:rPr lang="de-DE" sz="2000" dirty="0" err="1"/>
              <a:t>indicating</a:t>
            </a:r>
            <a:r>
              <a:rPr lang="de-DE" sz="2000" dirty="0"/>
              <a:t> </a:t>
            </a:r>
            <a:r>
              <a:rPr lang="de-DE" sz="2000" dirty="0" err="1"/>
              <a:t>the</a:t>
            </a:r>
            <a:r>
              <a:rPr lang="de-DE" sz="2000" dirty="0"/>
              <a:t> </a:t>
            </a:r>
            <a:r>
              <a:rPr lang="de-DE" sz="2000" dirty="0" err="1"/>
              <a:t>desired</a:t>
            </a:r>
            <a:r>
              <a:rPr lang="de-DE" sz="2000" dirty="0"/>
              <a:t> </a:t>
            </a:r>
            <a:r>
              <a:rPr lang="de-DE" sz="2000" dirty="0" err="1"/>
              <a:t>signal</a:t>
            </a:r>
            <a:r>
              <a:rPr lang="de-DE" sz="2000" dirty="0"/>
              <a:t> </a:t>
            </a:r>
            <a:r>
              <a:rPr lang="de-DE" sz="2000" dirty="0" err="1"/>
              <a:t>from</a:t>
            </a:r>
            <a:r>
              <a:rPr lang="de-DE" sz="2000" dirty="0"/>
              <a:t> </a:t>
            </a:r>
            <a:r>
              <a:rPr lang="de-DE" sz="2000" dirty="0" err="1"/>
              <a:t>sources</a:t>
            </a:r>
            <a:r>
              <a:rPr lang="de-DE" sz="2000" dirty="0"/>
              <a:t>. </a:t>
            </a:r>
          </a:p>
          <a:p>
            <a:r>
              <a:rPr lang="de-DE" sz="2000" dirty="0"/>
              <a:t>By </a:t>
            </a:r>
            <a:r>
              <a:rPr lang="de-DE" sz="2000" dirty="0" err="1"/>
              <a:t>then</a:t>
            </a:r>
            <a:r>
              <a:rPr lang="de-DE" sz="2000" dirty="0"/>
              <a:t>, </a:t>
            </a:r>
            <a:r>
              <a:rPr lang="de-DE" sz="2000" dirty="0" err="1"/>
              <a:t>the</a:t>
            </a:r>
            <a:r>
              <a:rPr lang="de-DE" sz="2000" dirty="0"/>
              <a:t> </a:t>
            </a:r>
            <a:r>
              <a:rPr lang="de-DE" sz="2000" dirty="0" err="1"/>
              <a:t>unspoken</a:t>
            </a:r>
            <a:r>
              <a:rPr lang="de-DE" sz="2000" dirty="0"/>
              <a:t> </a:t>
            </a:r>
            <a:r>
              <a:rPr lang="de-DE" sz="2000" dirty="0" err="1"/>
              <a:t>rule</a:t>
            </a:r>
            <a:r>
              <a:rPr lang="de-DE" sz="2000" dirty="0"/>
              <a:t> </a:t>
            </a:r>
            <a:r>
              <a:rPr lang="de-DE" sz="2000" dirty="0" err="1"/>
              <a:t>of</a:t>
            </a:r>
            <a:r>
              <a:rPr lang="de-DE" sz="2000" dirty="0"/>
              <a:t> "</a:t>
            </a:r>
            <a:r>
              <a:rPr lang="de-DE" sz="2000" dirty="0" err="1"/>
              <a:t>fashion</a:t>
            </a:r>
            <a:r>
              <a:rPr lang="de-DE" sz="2000" dirty="0"/>
              <a:t>" </a:t>
            </a:r>
            <a:r>
              <a:rPr lang="de-DE" sz="2000" dirty="0" err="1"/>
              <a:t>encouraged</a:t>
            </a:r>
            <a:r>
              <a:rPr lang="de-DE" sz="2000" dirty="0"/>
              <a:t> </a:t>
            </a:r>
            <a:r>
              <a:rPr lang="de-DE" sz="2000" dirty="0" err="1"/>
              <a:t>researchers</a:t>
            </a:r>
            <a:r>
              <a:rPr lang="de-DE" sz="2000" dirty="0"/>
              <a:t> </a:t>
            </a:r>
            <a:r>
              <a:rPr lang="de-DE" sz="2000" dirty="0" err="1"/>
              <a:t>to</a:t>
            </a:r>
            <a:r>
              <a:rPr lang="de-DE" sz="2000" dirty="0"/>
              <a:t> report source </a:t>
            </a:r>
            <a:r>
              <a:rPr lang="de-DE" sz="2000" dirty="0" err="1"/>
              <a:t>discoveries</a:t>
            </a:r>
            <a:r>
              <a:rPr lang="de-DE" sz="2000" dirty="0"/>
              <a:t> at </a:t>
            </a:r>
            <a:r>
              <a:rPr lang="de-DE" sz="2000" dirty="0" err="1"/>
              <a:t>conferences</a:t>
            </a:r>
            <a:r>
              <a:rPr lang="de-DE" sz="2000" dirty="0"/>
              <a:t>. By </a:t>
            </a:r>
            <a:r>
              <a:rPr lang="de-DE" sz="2000" dirty="0" err="1"/>
              <a:t>the</a:t>
            </a:r>
            <a:r>
              <a:rPr lang="de-DE" sz="2000" dirty="0"/>
              <a:t> end </a:t>
            </a:r>
            <a:r>
              <a:rPr lang="de-DE" sz="2000" dirty="0" err="1"/>
              <a:t>of</a:t>
            </a:r>
            <a:r>
              <a:rPr lang="de-DE" sz="2000" dirty="0"/>
              <a:t> </a:t>
            </a:r>
            <a:r>
              <a:rPr lang="de-DE" sz="2000" dirty="0" err="1"/>
              <a:t>the</a:t>
            </a:r>
            <a:r>
              <a:rPr lang="de-DE" sz="2000" dirty="0"/>
              <a:t> 1980s, </a:t>
            </a:r>
            <a:r>
              <a:rPr lang="de-DE" sz="2000" dirty="0" err="1"/>
              <a:t>the</a:t>
            </a:r>
            <a:r>
              <a:rPr lang="de-DE" sz="2000" dirty="0"/>
              <a:t> </a:t>
            </a:r>
            <a:r>
              <a:rPr lang="de-DE" sz="2000" dirty="0" err="1"/>
              <a:t>number</a:t>
            </a:r>
            <a:r>
              <a:rPr lang="de-DE" sz="2000" dirty="0"/>
              <a:t> </a:t>
            </a:r>
            <a:r>
              <a:rPr lang="de-DE" sz="2000" dirty="0" err="1"/>
              <a:t>of</a:t>
            </a:r>
            <a:r>
              <a:rPr lang="de-DE" sz="2000" dirty="0"/>
              <a:t> such source </a:t>
            </a:r>
            <a:r>
              <a:rPr lang="de-DE" sz="2000" dirty="0" err="1"/>
              <a:t>reports</a:t>
            </a:r>
            <a:r>
              <a:rPr lang="de-DE" sz="2000" dirty="0"/>
              <a:t> </a:t>
            </a:r>
            <a:r>
              <a:rPr lang="de-DE" sz="2000" dirty="0" err="1"/>
              <a:t>reached</a:t>
            </a:r>
            <a:r>
              <a:rPr lang="de-DE" sz="2000" dirty="0"/>
              <a:t> </a:t>
            </a:r>
            <a:r>
              <a:rPr lang="de-DE" sz="2000" dirty="0" err="1"/>
              <a:t>its</a:t>
            </a:r>
            <a:r>
              <a:rPr lang="de-DE" sz="2000" dirty="0"/>
              <a:t> </a:t>
            </a:r>
            <a:r>
              <a:rPr lang="de-DE" sz="2000" dirty="0" err="1"/>
              <a:t>apogee</a:t>
            </a:r>
            <a:r>
              <a:rPr lang="de-DE" sz="2000" dirty="0"/>
              <a:t> (</a:t>
            </a:r>
            <a:r>
              <a:rPr lang="de-DE" sz="2000" dirty="0" err="1"/>
              <a:t>see</a:t>
            </a:r>
            <a:r>
              <a:rPr lang="de-DE" sz="2000" dirty="0"/>
              <a:t> (</a:t>
            </a:r>
            <a:r>
              <a:rPr lang="en-US" sz="2000" dirty="0"/>
              <a:t>Chadwick, </a:t>
            </a:r>
            <a:r>
              <a:rPr lang="en-US" sz="2000" dirty="0" err="1"/>
              <a:t>McComb</a:t>
            </a:r>
            <a:r>
              <a:rPr lang="en-US" sz="2000" dirty="0"/>
              <a:t> and </a:t>
            </a:r>
            <a:r>
              <a:rPr lang="en-US" sz="2000" dirty="0" err="1"/>
              <a:t>Turver</a:t>
            </a:r>
            <a:r>
              <a:rPr lang="en-US" sz="2000" dirty="0"/>
              <a:t>, 1990)</a:t>
            </a:r>
            <a:r>
              <a:rPr lang="de-DE" sz="2000" dirty="0"/>
              <a:t>). </a:t>
            </a:r>
          </a:p>
          <a:p>
            <a:r>
              <a:rPr lang="de-DE" sz="2000" dirty="0"/>
              <a:t>The </a:t>
            </a:r>
            <a:r>
              <a:rPr lang="de-DE" sz="2000" dirty="0" err="1"/>
              <a:t>impact</a:t>
            </a:r>
            <a:r>
              <a:rPr lang="de-DE" sz="2000" dirty="0"/>
              <a:t> </a:t>
            </a:r>
            <a:r>
              <a:rPr lang="de-DE" sz="2000" dirty="0" err="1"/>
              <a:t>of</a:t>
            </a:r>
            <a:r>
              <a:rPr lang="de-DE" sz="2000" dirty="0"/>
              <a:t> </a:t>
            </a:r>
            <a:r>
              <a:rPr lang="de-DE" sz="2000" dirty="0" err="1"/>
              <a:t>these</a:t>
            </a:r>
            <a:r>
              <a:rPr lang="de-DE" sz="2000" dirty="0"/>
              <a:t> </a:t>
            </a:r>
            <a:r>
              <a:rPr lang="de-DE" sz="2000" dirty="0" err="1"/>
              <a:t>vague</a:t>
            </a:r>
            <a:r>
              <a:rPr lang="de-DE" sz="2000" dirty="0"/>
              <a:t> </a:t>
            </a:r>
            <a:r>
              <a:rPr lang="de-DE" sz="2000" dirty="0" err="1"/>
              <a:t>reports</a:t>
            </a:r>
            <a:r>
              <a:rPr lang="de-DE" sz="2000" dirty="0"/>
              <a:t> </a:t>
            </a:r>
            <a:r>
              <a:rPr lang="de-DE" sz="2000" dirty="0" err="1"/>
              <a:t>from</a:t>
            </a:r>
            <a:r>
              <a:rPr lang="de-DE" sz="2000" dirty="0"/>
              <a:t> </a:t>
            </a:r>
            <a:r>
              <a:rPr lang="de-DE" sz="2000" dirty="0" err="1"/>
              <a:t>the</a:t>
            </a:r>
            <a:r>
              <a:rPr lang="de-DE" sz="2000" dirty="0"/>
              <a:t> </a:t>
            </a:r>
            <a:r>
              <a:rPr lang="de-DE" sz="2000" dirty="0" err="1"/>
              <a:t>early</a:t>
            </a:r>
            <a:r>
              <a:rPr lang="de-DE" sz="2000" dirty="0"/>
              <a:t> </a:t>
            </a:r>
            <a:r>
              <a:rPr lang="de-DE" sz="2000" dirty="0" err="1"/>
              <a:t>days</a:t>
            </a:r>
            <a:r>
              <a:rPr lang="de-DE" sz="2000" dirty="0"/>
              <a:t> </a:t>
            </a:r>
            <a:r>
              <a:rPr lang="de-DE" sz="2000" dirty="0" err="1"/>
              <a:t>proved</a:t>
            </a:r>
            <a:r>
              <a:rPr lang="de-DE" sz="2000" dirty="0"/>
              <a:t> </a:t>
            </a:r>
            <a:r>
              <a:rPr lang="de-DE" sz="2000" dirty="0" err="1"/>
              <a:t>important</a:t>
            </a:r>
            <a:r>
              <a:rPr lang="de-DE" sz="2000" dirty="0"/>
              <a:t>, </a:t>
            </a:r>
            <a:r>
              <a:rPr lang="de-DE" sz="2000" dirty="0" err="1"/>
              <a:t>as</a:t>
            </a:r>
            <a:r>
              <a:rPr lang="de-DE" sz="2000" dirty="0"/>
              <a:t> </a:t>
            </a:r>
            <a:r>
              <a:rPr lang="de-DE" sz="2000" dirty="0" err="1"/>
              <a:t>they</a:t>
            </a:r>
            <a:r>
              <a:rPr lang="de-DE" sz="2000" dirty="0"/>
              <a:t> </a:t>
            </a:r>
            <a:r>
              <a:rPr lang="de-DE" sz="2000" dirty="0" err="1"/>
              <a:t>underlined</a:t>
            </a:r>
            <a:r>
              <a:rPr lang="de-DE" sz="2000" dirty="0"/>
              <a:t> </a:t>
            </a:r>
            <a:r>
              <a:rPr lang="de-DE" sz="2000" dirty="0" err="1"/>
              <a:t>interest</a:t>
            </a:r>
            <a:r>
              <a:rPr lang="de-DE" sz="2000" dirty="0"/>
              <a:t> in </a:t>
            </a:r>
            <a:r>
              <a:rPr lang="de-DE" sz="2000" dirty="0" err="1"/>
              <a:t>the</a:t>
            </a:r>
            <a:r>
              <a:rPr lang="de-DE" sz="2000" dirty="0"/>
              <a:t> </a:t>
            </a:r>
            <a:r>
              <a:rPr lang="de-DE" sz="2000" dirty="0" err="1"/>
              <a:t>discipline</a:t>
            </a:r>
            <a:r>
              <a:rPr lang="de-DE" sz="2000" dirty="0"/>
              <a:t> and belief in </a:t>
            </a:r>
            <a:r>
              <a:rPr lang="de-DE" sz="2000" dirty="0" err="1"/>
              <a:t>the</a:t>
            </a:r>
            <a:r>
              <a:rPr lang="de-DE" sz="2000" dirty="0"/>
              <a:t> </a:t>
            </a:r>
            <a:r>
              <a:rPr lang="de-DE" sz="2000" dirty="0" err="1"/>
              <a:t>bright</a:t>
            </a:r>
            <a:r>
              <a:rPr lang="de-DE" sz="2000" dirty="0"/>
              <a:t> </a:t>
            </a:r>
            <a:r>
              <a:rPr lang="de-DE" sz="2000" dirty="0" err="1"/>
              <a:t>future</a:t>
            </a:r>
            <a:r>
              <a:rPr lang="de-DE" sz="2000" dirty="0"/>
              <a:t> </a:t>
            </a:r>
            <a:r>
              <a:rPr lang="de-DE" sz="2000" dirty="0" err="1"/>
              <a:t>of</a:t>
            </a:r>
            <a:r>
              <a:rPr lang="de-DE" sz="2000" dirty="0"/>
              <a:t> </a:t>
            </a:r>
            <a:r>
              <a:rPr lang="de-DE" sz="2000" dirty="0" err="1"/>
              <a:t>ground-based</a:t>
            </a:r>
            <a:r>
              <a:rPr lang="de-DE" sz="2000" dirty="0"/>
              <a:t> gamma-</a:t>
            </a:r>
            <a:r>
              <a:rPr lang="de-DE" sz="2000" dirty="0" err="1"/>
              <a:t>ray</a:t>
            </a:r>
            <a:r>
              <a:rPr lang="de-DE" sz="2000" dirty="0"/>
              <a:t> </a:t>
            </a:r>
            <a:r>
              <a:rPr lang="de-DE" sz="2000" dirty="0" err="1"/>
              <a:t>astronomy</a:t>
            </a:r>
            <a:r>
              <a:rPr lang="de-DE" sz="2000" dirty="0"/>
              <a:t>.</a:t>
            </a:r>
          </a:p>
          <a:p>
            <a:endParaRPr lang="de-DE" sz="2000" dirty="0"/>
          </a:p>
        </p:txBody>
      </p:sp>
      <p:sp>
        <p:nvSpPr>
          <p:cNvPr id="4" name="Datumsplatzhalter 3">
            <a:extLst>
              <a:ext uri="{FF2B5EF4-FFF2-40B4-BE49-F238E27FC236}">
                <a16:creationId xmlns:a16="http://schemas.microsoft.com/office/drawing/2014/main" id="{8DECC245-44E1-4A4D-B3C9-60DE9FBE4EC4}"/>
              </a:ext>
            </a:extLst>
          </p:cNvPr>
          <p:cNvSpPr>
            <a:spLocks noGrp="1"/>
          </p:cNvSpPr>
          <p:nvPr>
            <p:ph type="dt" sz="half" idx="10"/>
          </p:nvPr>
        </p:nvSpPr>
        <p:spPr/>
        <p:txBody>
          <a:bodyPr/>
          <a:lstStyle/>
          <a:p>
            <a:r>
              <a:rPr lang="en-US"/>
              <a:t>"From 9 to 40"  workshop organized by INAF, Sexten, Italy</a:t>
            </a:r>
          </a:p>
        </p:txBody>
      </p:sp>
      <p:sp>
        <p:nvSpPr>
          <p:cNvPr id="5" name="Fußzeilenplatzhalter 4">
            <a:extLst>
              <a:ext uri="{FF2B5EF4-FFF2-40B4-BE49-F238E27FC236}">
                <a16:creationId xmlns:a16="http://schemas.microsoft.com/office/drawing/2014/main" id="{23D4424D-F482-400C-A473-D6B76F3D0B63}"/>
              </a:ext>
            </a:extLst>
          </p:cNvPr>
          <p:cNvSpPr>
            <a:spLocks noGrp="1"/>
          </p:cNvSpPr>
          <p:nvPr>
            <p:ph type="ftr" sz="quarter" idx="11"/>
          </p:nvPr>
        </p:nvSpPr>
        <p:spPr/>
        <p:txBody>
          <a:bodyPr/>
          <a:lstStyle/>
          <a:p>
            <a:r>
              <a:rPr lang="en-US"/>
              <a:t>Razmik Mirzoyan: Some Interesting Aspects of IACT Design</a:t>
            </a:r>
          </a:p>
        </p:txBody>
      </p:sp>
      <p:sp>
        <p:nvSpPr>
          <p:cNvPr id="6" name="Foliennummernplatzhalter 5">
            <a:extLst>
              <a:ext uri="{FF2B5EF4-FFF2-40B4-BE49-F238E27FC236}">
                <a16:creationId xmlns:a16="http://schemas.microsoft.com/office/drawing/2014/main" id="{4B95954F-7FC2-424C-99D1-6981BD770417}"/>
              </a:ext>
            </a:extLst>
          </p:cNvPr>
          <p:cNvSpPr>
            <a:spLocks noGrp="1"/>
          </p:cNvSpPr>
          <p:nvPr>
            <p:ph type="sldNum" sz="quarter" idx="12"/>
          </p:nvPr>
        </p:nvSpPr>
        <p:spPr/>
        <p:txBody>
          <a:bodyPr/>
          <a:lstStyle/>
          <a:p>
            <a:fld id="{09F20003-CC1F-48A0-B800-E8BEA5364C66}" type="slidenum">
              <a:rPr lang="en-US" smtClean="0"/>
              <a:t>42</a:t>
            </a:fld>
            <a:endParaRPr lang="en-US"/>
          </a:p>
        </p:txBody>
      </p:sp>
    </p:spTree>
    <p:extLst>
      <p:ext uri="{BB962C8B-B14F-4D97-AF65-F5344CB8AC3E}">
        <p14:creationId xmlns:p14="http://schemas.microsoft.com/office/powerpoint/2010/main" val="1639769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BDE5E15-1A0A-4C45-8133-1F083350E57A}"/>
              </a:ext>
            </a:extLst>
          </p:cNvPr>
          <p:cNvSpPr>
            <a:spLocks noGrp="1"/>
          </p:cNvSpPr>
          <p:nvPr>
            <p:ph type="title"/>
          </p:nvPr>
        </p:nvSpPr>
        <p:spPr/>
        <p:txBody>
          <a:bodyPr>
            <a:normAutofit/>
          </a:bodyPr>
          <a:lstStyle/>
          <a:p>
            <a:r>
              <a:rPr lang="de-DE" sz="3600" dirty="0"/>
              <a:t>2nd Generation, Imaging </a:t>
            </a:r>
            <a:r>
              <a:rPr lang="de-DE" sz="3600" dirty="0" err="1"/>
              <a:t>Atmospheric</a:t>
            </a:r>
            <a:r>
              <a:rPr lang="de-DE" sz="3600" dirty="0"/>
              <a:t> Cherenkov </a:t>
            </a:r>
            <a:r>
              <a:rPr lang="de-DE" sz="3600" dirty="0" err="1"/>
              <a:t>Telescopes</a:t>
            </a:r>
            <a:r>
              <a:rPr lang="de-DE" sz="3600" dirty="0"/>
              <a:t> (IACT)</a:t>
            </a:r>
          </a:p>
        </p:txBody>
      </p:sp>
      <p:sp>
        <p:nvSpPr>
          <p:cNvPr id="2" name="Datumsplatzhalter 1">
            <a:extLst>
              <a:ext uri="{FF2B5EF4-FFF2-40B4-BE49-F238E27FC236}">
                <a16:creationId xmlns:a16="http://schemas.microsoft.com/office/drawing/2014/main" id="{BC2C7C1D-6B02-4A11-8313-E7FAF1A2DA8E}"/>
              </a:ext>
            </a:extLst>
          </p:cNvPr>
          <p:cNvSpPr>
            <a:spLocks noGrp="1"/>
          </p:cNvSpPr>
          <p:nvPr>
            <p:ph type="dt" sz="half" idx="10"/>
          </p:nvPr>
        </p:nvSpPr>
        <p:spPr/>
        <p:txBody>
          <a:bodyPr/>
          <a:lstStyle/>
          <a:p>
            <a:r>
              <a:rPr lang="en-US"/>
              <a:t>"From 9 to 40"  workshop organized by INAF, Sexten, Italy</a:t>
            </a:r>
          </a:p>
        </p:txBody>
      </p:sp>
      <p:sp>
        <p:nvSpPr>
          <p:cNvPr id="3" name="Fußzeilenplatzhalter 2">
            <a:extLst>
              <a:ext uri="{FF2B5EF4-FFF2-40B4-BE49-F238E27FC236}">
                <a16:creationId xmlns:a16="http://schemas.microsoft.com/office/drawing/2014/main" id="{FFF7BC65-27CF-4FA1-AB5A-0A5227D59A30}"/>
              </a:ext>
            </a:extLst>
          </p:cNvPr>
          <p:cNvSpPr>
            <a:spLocks noGrp="1"/>
          </p:cNvSpPr>
          <p:nvPr>
            <p:ph type="ftr" sz="quarter" idx="11"/>
          </p:nvPr>
        </p:nvSpPr>
        <p:spPr/>
        <p:txBody>
          <a:bodyPr/>
          <a:lstStyle/>
          <a:p>
            <a:r>
              <a:rPr lang="en-US"/>
              <a:t>Razmik Mirzoyan: Some Interesting Aspects of IACT Design</a:t>
            </a:r>
          </a:p>
        </p:txBody>
      </p:sp>
      <p:sp>
        <p:nvSpPr>
          <p:cNvPr id="4" name="Foliennummernplatzhalter 3">
            <a:extLst>
              <a:ext uri="{FF2B5EF4-FFF2-40B4-BE49-F238E27FC236}">
                <a16:creationId xmlns:a16="http://schemas.microsoft.com/office/drawing/2014/main" id="{6E99E7B1-FCF9-4476-8ECD-9FB175289DFA}"/>
              </a:ext>
            </a:extLst>
          </p:cNvPr>
          <p:cNvSpPr>
            <a:spLocks noGrp="1"/>
          </p:cNvSpPr>
          <p:nvPr>
            <p:ph type="sldNum" sz="quarter" idx="12"/>
          </p:nvPr>
        </p:nvSpPr>
        <p:spPr/>
        <p:txBody>
          <a:bodyPr/>
          <a:lstStyle/>
          <a:p>
            <a:fld id="{09F20003-CC1F-48A0-B800-E8BEA5364C66}" type="slidenum">
              <a:rPr lang="en-US" smtClean="0"/>
              <a:t>43</a:t>
            </a:fld>
            <a:endParaRPr lang="en-US"/>
          </a:p>
        </p:txBody>
      </p:sp>
      <p:sp>
        <p:nvSpPr>
          <p:cNvPr id="6" name="Textfeld 5">
            <a:extLst>
              <a:ext uri="{FF2B5EF4-FFF2-40B4-BE49-F238E27FC236}">
                <a16:creationId xmlns:a16="http://schemas.microsoft.com/office/drawing/2014/main" id="{00558B1C-0C85-4ECA-9C5F-F3ED4D4AA906}"/>
              </a:ext>
            </a:extLst>
          </p:cNvPr>
          <p:cNvSpPr txBox="1"/>
          <p:nvPr/>
        </p:nvSpPr>
        <p:spPr>
          <a:xfrm>
            <a:off x="457200" y="1796142"/>
            <a:ext cx="11421836" cy="4524315"/>
          </a:xfrm>
          <a:prstGeom prst="rect">
            <a:avLst/>
          </a:prstGeom>
          <a:noFill/>
        </p:spPr>
        <p:txBody>
          <a:bodyPr wrap="square" rtlCol="0">
            <a:spAutoFit/>
          </a:bodyPr>
          <a:lstStyle/>
          <a:p>
            <a:r>
              <a:rPr lang="de-DE" dirty="0"/>
              <a:t>In 1967, Giovanni </a:t>
            </a:r>
            <a:r>
              <a:rPr lang="de-DE" dirty="0" err="1"/>
              <a:t>Fazio</a:t>
            </a:r>
            <a:r>
              <a:rPr lang="de-DE" dirty="0"/>
              <a:t> and </a:t>
            </a:r>
            <a:r>
              <a:rPr lang="de-DE" dirty="0" err="1"/>
              <a:t>colleagues</a:t>
            </a:r>
            <a:r>
              <a:rPr lang="de-DE" dirty="0"/>
              <a:t> </a:t>
            </a:r>
            <a:r>
              <a:rPr lang="de-DE" dirty="0" err="1"/>
              <a:t>began</a:t>
            </a:r>
            <a:r>
              <a:rPr lang="de-DE" dirty="0"/>
              <a:t> </a:t>
            </a:r>
            <a:r>
              <a:rPr lang="de-DE" dirty="0" err="1"/>
              <a:t>construction</a:t>
            </a:r>
            <a:r>
              <a:rPr lang="de-DE" dirty="0"/>
              <a:t> </a:t>
            </a:r>
            <a:r>
              <a:rPr lang="de-DE" dirty="0" err="1"/>
              <a:t>of</a:t>
            </a:r>
            <a:r>
              <a:rPr lang="de-DE" dirty="0"/>
              <a:t> a 10 m </a:t>
            </a:r>
            <a:r>
              <a:rPr lang="de-DE" dirty="0" err="1"/>
              <a:t>diameter</a:t>
            </a:r>
            <a:r>
              <a:rPr lang="de-DE" dirty="0"/>
              <a:t>, F/0.7 </a:t>
            </a:r>
            <a:r>
              <a:rPr lang="de-DE" dirty="0" err="1"/>
              <a:t>telescope</a:t>
            </a:r>
            <a:r>
              <a:rPr lang="de-DE" dirty="0"/>
              <a:t> on Mount Hopkins at </a:t>
            </a:r>
            <a:r>
              <a:rPr lang="de-DE" dirty="0" err="1"/>
              <a:t>the</a:t>
            </a:r>
            <a:r>
              <a:rPr lang="de-DE" dirty="0"/>
              <a:t> Whipple Observatory (2300 m </a:t>
            </a:r>
            <a:r>
              <a:rPr lang="de-DE" dirty="0" err="1"/>
              <a:t>a.s.l</a:t>
            </a:r>
            <a:r>
              <a:rPr lang="de-DE" dirty="0"/>
              <a:t>.) (</a:t>
            </a:r>
            <a:r>
              <a:rPr lang="en-US" dirty="0"/>
              <a:t>Fazio, et al., 1968a)</a:t>
            </a:r>
            <a:r>
              <a:rPr lang="de-DE" dirty="0"/>
              <a:t>. As </a:t>
            </a:r>
            <a:r>
              <a:rPr lang="de-DE" dirty="0" err="1"/>
              <a:t>one</a:t>
            </a:r>
            <a:r>
              <a:rPr lang="de-DE" dirty="0"/>
              <a:t> </a:t>
            </a:r>
            <a:r>
              <a:rPr lang="de-DE" dirty="0" err="1"/>
              <a:t>can</a:t>
            </a:r>
            <a:r>
              <a:rPr lang="de-DE" dirty="0"/>
              <a:t> </a:t>
            </a:r>
            <a:r>
              <a:rPr lang="de-DE" dirty="0" err="1"/>
              <a:t>imagine</a:t>
            </a:r>
            <a:r>
              <a:rPr lang="de-DE" dirty="0"/>
              <a:t>, </a:t>
            </a:r>
            <a:r>
              <a:rPr lang="de-DE" dirty="0" err="1"/>
              <a:t>the</a:t>
            </a:r>
            <a:r>
              <a:rPr lang="de-DE" dirty="0"/>
              <a:t> large </a:t>
            </a:r>
            <a:r>
              <a:rPr lang="de-DE" dirty="0" err="1"/>
              <a:t>telescope</a:t>
            </a:r>
            <a:r>
              <a:rPr lang="de-DE" dirty="0"/>
              <a:t> </a:t>
            </a:r>
            <a:r>
              <a:rPr lang="de-DE" dirty="0" err="1"/>
              <a:t>provided</a:t>
            </a:r>
            <a:r>
              <a:rPr lang="de-DE" dirty="0"/>
              <a:t> a </a:t>
            </a:r>
            <a:r>
              <a:rPr lang="de-DE" dirty="0" err="1"/>
              <a:t>relatively</a:t>
            </a:r>
            <a:r>
              <a:rPr lang="de-DE" dirty="0"/>
              <a:t> </a:t>
            </a:r>
            <a:r>
              <a:rPr lang="de-DE" dirty="0" err="1"/>
              <a:t>low</a:t>
            </a:r>
            <a:r>
              <a:rPr lang="de-DE" dirty="0"/>
              <a:t> </a:t>
            </a:r>
            <a:r>
              <a:rPr lang="de-DE" dirty="0" err="1"/>
              <a:t>detection</a:t>
            </a:r>
            <a:r>
              <a:rPr lang="de-DE" dirty="0"/>
              <a:t> </a:t>
            </a:r>
            <a:r>
              <a:rPr lang="de-DE" dirty="0" err="1"/>
              <a:t>threshold</a:t>
            </a:r>
            <a:r>
              <a:rPr lang="de-DE" dirty="0"/>
              <a:t> </a:t>
            </a:r>
            <a:r>
              <a:rPr lang="de-DE" dirty="0" err="1"/>
              <a:t>for</a:t>
            </a:r>
            <a:r>
              <a:rPr lang="de-DE" dirty="0"/>
              <a:t> EAS. </a:t>
            </a:r>
            <a:r>
              <a:rPr lang="de-DE" dirty="0" err="1"/>
              <a:t>It</a:t>
            </a:r>
            <a:r>
              <a:rPr lang="de-DE" dirty="0"/>
              <a:t> </a:t>
            </a:r>
            <a:r>
              <a:rPr lang="de-DE" dirty="0" err="1"/>
              <a:t>began</a:t>
            </a:r>
            <a:r>
              <a:rPr lang="de-DE" dirty="0"/>
              <a:t> </a:t>
            </a:r>
            <a:r>
              <a:rPr lang="de-DE" dirty="0" err="1"/>
              <a:t>operating</a:t>
            </a:r>
            <a:r>
              <a:rPr lang="de-DE" dirty="0"/>
              <a:t> in 1968, at </a:t>
            </a:r>
            <a:r>
              <a:rPr lang="de-DE" dirty="0" err="1"/>
              <a:t>first</a:t>
            </a:r>
            <a:r>
              <a:rPr lang="de-DE" dirty="0"/>
              <a:t> </a:t>
            </a:r>
            <a:r>
              <a:rPr lang="de-DE" dirty="0" err="1"/>
              <a:t>with</a:t>
            </a:r>
            <a:r>
              <a:rPr lang="de-DE" dirty="0"/>
              <a:t> a </a:t>
            </a:r>
            <a:r>
              <a:rPr lang="de-DE" dirty="0" err="1"/>
              <a:t>single</a:t>
            </a:r>
            <a:r>
              <a:rPr lang="de-DE" dirty="0"/>
              <a:t> 5" PMT in </a:t>
            </a:r>
            <a:r>
              <a:rPr lang="de-DE" dirty="0" err="1"/>
              <a:t>focus</a:t>
            </a:r>
            <a:r>
              <a:rPr lang="de-DE" dirty="0"/>
              <a:t>, but </a:t>
            </a:r>
            <a:r>
              <a:rPr lang="de-DE" dirty="0" err="1"/>
              <a:t>later</a:t>
            </a:r>
            <a:r>
              <a:rPr lang="de-DE" dirty="0"/>
              <a:t> </a:t>
            </a:r>
            <a:r>
              <a:rPr lang="de-DE" dirty="0" err="1"/>
              <a:t>the</a:t>
            </a:r>
            <a:r>
              <a:rPr lang="de-DE" dirty="0"/>
              <a:t> </a:t>
            </a:r>
            <a:r>
              <a:rPr lang="de-DE" dirty="0" err="1"/>
              <a:t>number</a:t>
            </a:r>
            <a:r>
              <a:rPr lang="de-DE" dirty="0"/>
              <a:t> </a:t>
            </a:r>
            <a:r>
              <a:rPr lang="de-DE" dirty="0" err="1"/>
              <a:t>of</a:t>
            </a:r>
            <a:r>
              <a:rPr lang="de-DE" dirty="0"/>
              <a:t> PMTs was </a:t>
            </a:r>
            <a:r>
              <a:rPr lang="de-DE" dirty="0" err="1"/>
              <a:t>gradually</a:t>
            </a:r>
            <a:r>
              <a:rPr lang="de-DE" dirty="0"/>
              <a:t> </a:t>
            </a:r>
            <a:r>
              <a:rPr lang="de-DE" dirty="0" err="1"/>
              <a:t>increased</a:t>
            </a:r>
            <a:r>
              <a:rPr lang="de-DE" dirty="0"/>
              <a:t> </a:t>
            </a:r>
            <a:r>
              <a:rPr lang="de-DE" dirty="0" err="1"/>
              <a:t>to</a:t>
            </a:r>
            <a:r>
              <a:rPr lang="de-DE" dirty="0"/>
              <a:t> </a:t>
            </a:r>
            <a:r>
              <a:rPr lang="de-DE" dirty="0" err="1"/>
              <a:t>two</a:t>
            </a:r>
            <a:r>
              <a:rPr lang="de-DE" dirty="0"/>
              <a:t> and </a:t>
            </a:r>
            <a:r>
              <a:rPr lang="de-DE" dirty="0" err="1"/>
              <a:t>then</a:t>
            </a:r>
            <a:r>
              <a:rPr lang="de-DE" dirty="0"/>
              <a:t> </a:t>
            </a:r>
            <a:r>
              <a:rPr lang="de-DE" dirty="0" err="1"/>
              <a:t>to</a:t>
            </a:r>
            <a:r>
              <a:rPr lang="de-DE" dirty="0"/>
              <a:t> ten. These </a:t>
            </a:r>
            <a:r>
              <a:rPr lang="de-DE" dirty="0" err="1"/>
              <a:t>enabled</a:t>
            </a:r>
            <a:r>
              <a:rPr lang="de-DE" dirty="0"/>
              <a:t> </a:t>
            </a:r>
            <a:r>
              <a:rPr lang="de-DE" dirty="0" err="1"/>
              <a:t>simultaneous</a:t>
            </a:r>
            <a:r>
              <a:rPr lang="de-DE" dirty="0"/>
              <a:t> ON-source and OFF-source </a:t>
            </a:r>
            <a:r>
              <a:rPr lang="de-DE" dirty="0" err="1"/>
              <a:t>observations</a:t>
            </a:r>
            <a:r>
              <a:rPr lang="de-DE" dirty="0"/>
              <a:t>. In 1968, </a:t>
            </a:r>
            <a:r>
              <a:rPr lang="de-DE" dirty="0" err="1"/>
              <a:t>Fazio</a:t>
            </a:r>
            <a:r>
              <a:rPr lang="de-DE" dirty="0"/>
              <a:t> </a:t>
            </a:r>
            <a:r>
              <a:rPr lang="de-DE" dirty="0" err="1"/>
              <a:t>together</a:t>
            </a:r>
            <a:r>
              <a:rPr lang="de-DE" dirty="0"/>
              <a:t> </a:t>
            </a:r>
            <a:r>
              <a:rPr lang="de-DE" dirty="0" err="1"/>
              <a:t>with</a:t>
            </a:r>
            <a:r>
              <a:rPr lang="de-DE" dirty="0"/>
              <a:t> </a:t>
            </a:r>
            <a:r>
              <a:rPr lang="de-DE" dirty="0" err="1"/>
              <a:t>colleagues</a:t>
            </a:r>
            <a:r>
              <a:rPr lang="de-DE" dirty="0"/>
              <a:t>, </a:t>
            </a:r>
            <a:r>
              <a:rPr lang="de-DE" dirty="0" err="1"/>
              <a:t>including</a:t>
            </a:r>
            <a:r>
              <a:rPr lang="de-DE" dirty="0"/>
              <a:t> </a:t>
            </a:r>
            <a:r>
              <a:rPr lang="de-DE" dirty="0" err="1"/>
              <a:t>young</a:t>
            </a:r>
            <a:r>
              <a:rPr lang="de-DE" dirty="0"/>
              <a:t> Trevor Weekes, </a:t>
            </a:r>
            <a:r>
              <a:rPr lang="de-DE" dirty="0" err="1"/>
              <a:t>published</a:t>
            </a:r>
            <a:r>
              <a:rPr lang="de-DE" dirty="0"/>
              <a:t> a </a:t>
            </a:r>
            <a:r>
              <a:rPr lang="de-DE" dirty="0" err="1"/>
              <a:t>paper</a:t>
            </a:r>
            <a:r>
              <a:rPr lang="de-DE" dirty="0"/>
              <a:t> on </a:t>
            </a:r>
            <a:r>
              <a:rPr lang="de-DE" dirty="0" err="1"/>
              <a:t>the</a:t>
            </a:r>
            <a:r>
              <a:rPr lang="de-DE" dirty="0"/>
              <a:t> </a:t>
            </a:r>
            <a:r>
              <a:rPr lang="de-DE" dirty="0" err="1"/>
              <a:t>observations</a:t>
            </a:r>
            <a:r>
              <a:rPr lang="de-DE" dirty="0"/>
              <a:t> </a:t>
            </a:r>
            <a:r>
              <a:rPr lang="de-DE" dirty="0" err="1"/>
              <a:t>of</a:t>
            </a:r>
            <a:r>
              <a:rPr lang="de-DE" dirty="0"/>
              <a:t> 13 </a:t>
            </a:r>
            <a:r>
              <a:rPr lang="de-DE" dirty="0" err="1"/>
              <a:t>candidate</a:t>
            </a:r>
            <a:r>
              <a:rPr lang="de-DE" dirty="0"/>
              <a:t> gamma-</a:t>
            </a:r>
            <a:r>
              <a:rPr lang="de-DE" dirty="0" err="1"/>
              <a:t>ray</a:t>
            </a:r>
            <a:r>
              <a:rPr lang="de-DE" dirty="0"/>
              <a:t> </a:t>
            </a:r>
            <a:r>
              <a:rPr lang="de-DE" dirty="0" err="1"/>
              <a:t>sources</a:t>
            </a:r>
            <a:r>
              <a:rPr lang="de-DE" dirty="0"/>
              <a:t>. The </a:t>
            </a:r>
            <a:r>
              <a:rPr lang="de-DE" dirty="0" err="1"/>
              <a:t>Crab</a:t>
            </a:r>
            <a:r>
              <a:rPr lang="de-DE" dirty="0"/>
              <a:t> </a:t>
            </a:r>
            <a:r>
              <a:rPr lang="de-DE" dirty="0" err="1"/>
              <a:t>Nebula</a:t>
            </a:r>
            <a:r>
              <a:rPr lang="de-DE" dirty="0"/>
              <a:t> was </a:t>
            </a:r>
            <a:r>
              <a:rPr lang="de-DE" dirty="0" err="1"/>
              <a:t>prominently</a:t>
            </a:r>
            <a:r>
              <a:rPr lang="de-DE" dirty="0"/>
              <a:t> in </a:t>
            </a:r>
            <a:r>
              <a:rPr lang="de-DE" dirty="0" err="1"/>
              <a:t>the</a:t>
            </a:r>
            <a:r>
              <a:rPr lang="de-DE" dirty="0"/>
              <a:t> </a:t>
            </a:r>
            <a:r>
              <a:rPr lang="de-DE" dirty="0" err="1"/>
              <a:t>paper</a:t>
            </a:r>
            <a:r>
              <a:rPr lang="de-DE" dirty="0"/>
              <a:t>, </a:t>
            </a:r>
            <a:r>
              <a:rPr lang="de-DE" dirty="0" err="1"/>
              <a:t>along</a:t>
            </a:r>
            <a:r>
              <a:rPr lang="de-DE" dirty="0"/>
              <a:t> </a:t>
            </a:r>
            <a:r>
              <a:rPr lang="de-DE" dirty="0" err="1"/>
              <a:t>with</a:t>
            </a:r>
            <a:r>
              <a:rPr lang="de-DE" dirty="0"/>
              <a:t> M87, M82, IC443 (</a:t>
            </a:r>
            <a:r>
              <a:rPr lang="en-US" dirty="0"/>
              <a:t>Fazio, et al., 1968b)</a:t>
            </a:r>
            <a:r>
              <a:rPr lang="de-DE" dirty="0"/>
              <a:t>. </a:t>
            </a:r>
            <a:r>
              <a:rPr lang="de-DE" dirty="0" err="1"/>
              <a:t>Flux</a:t>
            </a:r>
            <a:r>
              <a:rPr lang="de-DE" dirty="0"/>
              <a:t> </a:t>
            </a:r>
            <a:r>
              <a:rPr lang="de-DE" dirty="0" err="1"/>
              <a:t>limits</a:t>
            </a:r>
            <a:r>
              <a:rPr lang="de-DE" dirty="0"/>
              <a:t> </a:t>
            </a:r>
            <a:r>
              <a:rPr lang="de-DE" dirty="0" err="1"/>
              <a:t>above</a:t>
            </a:r>
            <a:r>
              <a:rPr lang="de-DE" dirty="0"/>
              <a:t> </a:t>
            </a:r>
            <a:r>
              <a:rPr lang="de-DE" dirty="0" err="1"/>
              <a:t>the</a:t>
            </a:r>
            <a:r>
              <a:rPr lang="de-DE" dirty="0"/>
              <a:t> ~2 </a:t>
            </a:r>
            <a:r>
              <a:rPr lang="de-DE" dirty="0" err="1"/>
              <a:t>TeV</a:t>
            </a:r>
            <a:r>
              <a:rPr lang="de-DE" dirty="0"/>
              <a:t> </a:t>
            </a:r>
            <a:r>
              <a:rPr lang="de-DE" dirty="0" err="1"/>
              <a:t>threshold</a:t>
            </a:r>
            <a:r>
              <a:rPr lang="de-DE" dirty="0"/>
              <a:t> </a:t>
            </a:r>
            <a:r>
              <a:rPr lang="de-DE" dirty="0" err="1"/>
              <a:t>have</a:t>
            </a:r>
            <a:r>
              <a:rPr lang="de-DE" dirty="0"/>
              <a:t> </a:t>
            </a:r>
            <a:r>
              <a:rPr lang="de-DE" dirty="0" err="1"/>
              <a:t>been</a:t>
            </a:r>
            <a:r>
              <a:rPr lang="de-DE" dirty="0"/>
              <a:t> </a:t>
            </a:r>
            <a:r>
              <a:rPr lang="de-DE" dirty="0" err="1"/>
              <a:t>reported</a:t>
            </a:r>
            <a:r>
              <a:rPr lang="de-DE" dirty="0"/>
              <a:t>. Today </a:t>
            </a:r>
            <a:r>
              <a:rPr lang="de-DE" dirty="0" err="1"/>
              <a:t>we</a:t>
            </a:r>
            <a:r>
              <a:rPr lang="de-DE" dirty="0"/>
              <a:t> </a:t>
            </a:r>
            <a:r>
              <a:rPr lang="de-DE" dirty="0" err="1"/>
              <a:t>know</a:t>
            </a:r>
            <a:r>
              <a:rPr lang="de-DE" dirty="0"/>
              <a:t> </a:t>
            </a:r>
            <a:r>
              <a:rPr lang="de-DE" dirty="0" err="1"/>
              <a:t>that</a:t>
            </a:r>
            <a:r>
              <a:rPr lang="en-US" dirty="0"/>
              <a:t> the listed candidates are very interesting sources of gamma-rays.</a:t>
            </a:r>
          </a:p>
          <a:p>
            <a:r>
              <a:rPr lang="de-DE" dirty="0"/>
              <a:t>Michael Hillas </a:t>
            </a:r>
            <a:r>
              <a:rPr lang="de-DE" dirty="0" err="1"/>
              <a:t>proposed</a:t>
            </a:r>
            <a:r>
              <a:rPr lang="de-DE" dirty="0"/>
              <a:t> at </a:t>
            </a:r>
            <a:r>
              <a:rPr lang="de-DE" dirty="0" err="1"/>
              <a:t>the</a:t>
            </a:r>
            <a:r>
              <a:rPr lang="de-DE" dirty="0"/>
              <a:t> ICRC in La </a:t>
            </a:r>
            <a:r>
              <a:rPr lang="de-DE" dirty="0" err="1"/>
              <a:t>Jolla</a:t>
            </a:r>
            <a:r>
              <a:rPr lang="de-DE" dirty="0"/>
              <a:t> in 1985 </a:t>
            </a:r>
            <a:r>
              <a:rPr lang="de-DE" dirty="0" err="1"/>
              <a:t>to</a:t>
            </a:r>
            <a:r>
              <a:rPr lang="de-DE" dirty="0"/>
              <a:t> </a:t>
            </a:r>
            <a:r>
              <a:rPr lang="de-DE" dirty="0" err="1"/>
              <a:t>parameterize</a:t>
            </a:r>
            <a:r>
              <a:rPr lang="de-DE" dirty="0"/>
              <a:t> </a:t>
            </a:r>
            <a:r>
              <a:rPr lang="de-DE" dirty="0" err="1"/>
              <a:t>the</a:t>
            </a:r>
            <a:r>
              <a:rPr lang="de-DE" dirty="0"/>
              <a:t> </a:t>
            </a:r>
            <a:r>
              <a:rPr lang="de-DE" dirty="0" err="1"/>
              <a:t>focal</a:t>
            </a:r>
            <a:r>
              <a:rPr lang="de-DE" dirty="0"/>
              <a:t> plane </a:t>
            </a:r>
            <a:r>
              <a:rPr lang="de-DE" dirty="0" err="1"/>
              <a:t>images</a:t>
            </a:r>
            <a:r>
              <a:rPr lang="de-DE" dirty="0"/>
              <a:t> </a:t>
            </a:r>
            <a:r>
              <a:rPr lang="de-DE" dirty="0" err="1"/>
              <a:t>by</a:t>
            </a:r>
            <a:r>
              <a:rPr lang="de-DE" dirty="0"/>
              <a:t> </a:t>
            </a:r>
            <a:r>
              <a:rPr lang="de-DE" dirty="0" err="1"/>
              <a:t>using</a:t>
            </a:r>
            <a:r>
              <a:rPr lang="de-DE" dirty="0"/>
              <a:t> </a:t>
            </a:r>
            <a:r>
              <a:rPr lang="de-DE" dirty="0" err="1"/>
              <a:t>the</a:t>
            </a:r>
            <a:r>
              <a:rPr lang="de-DE" dirty="0"/>
              <a:t> </a:t>
            </a:r>
            <a:r>
              <a:rPr lang="de-DE" dirty="0" err="1"/>
              <a:t>seconds</a:t>
            </a:r>
            <a:r>
              <a:rPr lang="de-DE" dirty="0"/>
              <a:t> </a:t>
            </a:r>
            <a:r>
              <a:rPr lang="de-DE" dirty="0" err="1"/>
              <a:t>moments</a:t>
            </a:r>
            <a:r>
              <a:rPr lang="de-DE" dirty="0"/>
              <a:t> </a:t>
            </a:r>
            <a:r>
              <a:rPr lang="de-DE" dirty="0" err="1"/>
              <a:t>of</a:t>
            </a:r>
            <a:r>
              <a:rPr lang="de-DE" dirty="0"/>
              <a:t> </a:t>
            </a:r>
            <a:r>
              <a:rPr lang="de-DE" dirty="0" err="1"/>
              <a:t>the</a:t>
            </a:r>
            <a:r>
              <a:rPr lang="de-DE" dirty="0"/>
              <a:t> </a:t>
            </a:r>
            <a:r>
              <a:rPr lang="de-DE" dirty="0" err="1"/>
              <a:t>measured</a:t>
            </a:r>
            <a:r>
              <a:rPr lang="de-DE" dirty="0"/>
              <a:t> </a:t>
            </a:r>
            <a:r>
              <a:rPr lang="de-DE" dirty="0" err="1"/>
              <a:t>charge</a:t>
            </a:r>
            <a:r>
              <a:rPr lang="de-DE" dirty="0"/>
              <a:t> </a:t>
            </a:r>
            <a:r>
              <a:rPr lang="de-DE" dirty="0" err="1"/>
              <a:t>distribution</a:t>
            </a:r>
            <a:r>
              <a:rPr lang="de-DE" dirty="0"/>
              <a:t> </a:t>
            </a:r>
            <a:r>
              <a:rPr lang="en-US" dirty="0"/>
              <a:t>(</a:t>
            </a:r>
            <a:r>
              <a:rPr lang="en-US" dirty="0" err="1"/>
              <a:t>Hillas</a:t>
            </a:r>
            <a:r>
              <a:rPr lang="en-US" dirty="0"/>
              <a:t>, 1985). </a:t>
            </a:r>
            <a:r>
              <a:rPr lang="de-DE" dirty="0"/>
              <a:t>This </a:t>
            </a:r>
            <a:r>
              <a:rPr lang="de-DE" dirty="0" err="1"/>
              <a:t>turned</a:t>
            </a:r>
            <a:r>
              <a:rPr lang="de-DE" dirty="0"/>
              <a:t> out </a:t>
            </a:r>
            <a:r>
              <a:rPr lang="de-DE" dirty="0" err="1"/>
              <a:t>to</a:t>
            </a:r>
            <a:r>
              <a:rPr lang="de-DE" dirty="0"/>
              <a:t> </a:t>
            </a:r>
            <a:r>
              <a:rPr lang="de-DE" dirty="0" err="1"/>
              <a:t>be</a:t>
            </a:r>
            <a:r>
              <a:rPr lang="de-DE" dirty="0"/>
              <a:t> a real </a:t>
            </a:r>
            <a:r>
              <a:rPr lang="de-DE" dirty="0" err="1"/>
              <a:t>milestone</a:t>
            </a:r>
            <a:r>
              <a:rPr lang="de-DE" dirty="0"/>
              <a:t> in </a:t>
            </a:r>
            <a:r>
              <a:rPr lang="de-DE" dirty="0" err="1"/>
              <a:t>the</a:t>
            </a:r>
            <a:r>
              <a:rPr lang="de-DE" dirty="0"/>
              <a:t> </a:t>
            </a:r>
            <a:r>
              <a:rPr lang="de-DE" dirty="0" err="1"/>
              <a:t>development</a:t>
            </a:r>
            <a:r>
              <a:rPr lang="de-DE" dirty="0"/>
              <a:t> </a:t>
            </a:r>
            <a:r>
              <a:rPr lang="de-DE" dirty="0" err="1"/>
              <a:t>of</a:t>
            </a:r>
            <a:r>
              <a:rPr lang="de-DE" dirty="0"/>
              <a:t> </a:t>
            </a:r>
            <a:r>
              <a:rPr lang="de-DE" dirty="0" err="1"/>
              <a:t>the</a:t>
            </a:r>
            <a:r>
              <a:rPr lang="de-DE" dirty="0"/>
              <a:t> </a:t>
            </a:r>
            <a:r>
              <a:rPr lang="de-DE" dirty="0" err="1"/>
              <a:t>technique</a:t>
            </a:r>
            <a:r>
              <a:rPr lang="de-DE" dirty="0"/>
              <a:t>. </a:t>
            </a:r>
            <a:r>
              <a:rPr lang="de-DE" dirty="0" err="1"/>
              <a:t>Using</a:t>
            </a:r>
            <a:r>
              <a:rPr lang="de-DE" dirty="0"/>
              <a:t> </a:t>
            </a:r>
            <a:r>
              <a:rPr lang="de-DE" dirty="0" err="1"/>
              <a:t>this</a:t>
            </a:r>
            <a:r>
              <a:rPr lang="de-DE" dirty="0"/>
              <a:t> </a:t>
            </a:r>
            <a:r>
              <a:rPr lang="de-DE" dirty="0" err="1"/>
              <a:t>formalism</a:t>
            </a:r>
            <a:r>
              <a:rPr lang="de-DE" dirty="0"/>
              <a:t>, </a:t>
            </a:r>
            <a:r>
              <a:rPr lang="de-DE" dirty="0" err="1"/>
              <a:t>the</a:t>
            </a:r>
            <a:r>
              <a:rPr lang="de-DE" dirty="0"/>
              <a:t> Whipple </a:t>
            </a:r>
            <a:r>
              <a:rPr lang="de-DE" dirty="0" err="1"/>
              <a:t>team</a:t>
            </a:r>
            <a:r>
              <a:rPr lang="de-DE" dirty="0"/>
              <a:t> </a:t>
            </a:r>
            <a:r>
              <a:rPr lang="de-DE" dirty="0" err="1"/>
              <a:t>published</a:t>
            </a:r>
            <a:r>
              <a:rPr lang="de-DE" dirty="0"/>
              <a:t> in 1989 </a:t>
            </a:r>
            <a:r>
              <a:rPr lang="de-DE" dirty="0" err="1"/>
              <a:t>the</a:t>
            </a:r>
            <a:r>
              <a:rPr lang="de-DE" dirty="0"/>
              <a:t> </a:t>
            </a:r>
            <a:r>
              <a:rPr lang="de-DE" dirty="0" err="1"/>
              <a:t>result</a:t>
            </a:r>
            <a:r>
              <a:rPr lang="de-DE" dirty="0"/>
              <a:t> </a:t>
            </a:r>
            <a:r>
              <a:rPr lang="de-DE" dirty="0" err="1"/>
              <a:t>of</a:t>
            </a:r>
            <a:r>
              <a:rPr lang="de-DE" dirty="0"/>
              <a:t> </a:t>
            </a:r>
            <a:r>
              <a:rPr lang="de-DE" dirty="0" err="1"/>
              <a:t>the</a:t>
            </a:r>
            <a:r>
              <a:rPr lang="de-DE" dirty="0"/>
              <a:t> </a:t>
            </a:r>
            <a:r>
              <a:rPr lang="de-DE" dirty="0" err="1"/>
              <a:t>famous</a:t>
            </a:r>
            <a:r>
              <a:rPr lang="de-DE" dirty="0"/>
              <a:t> 9s </a:t>
            </a:r>
            <a:r>
              <a:rPr lang="de-DE" dirty="0" err="1"/>
              <a:t>signal</a:t>
            </a:r>
            <a:r>
              <a:rPr lang="de-DE" dirty="0"/>
              <a:t> </a:t>
            </a:r>
            <a:r>
              <a:rPr lang="de-DE" dirty="0" err="1"/>
              <a:t>from</a:t>
            </a:r>
            <a:r>
              <a:rPr lang="de-DE" dirty="0"/>
              <a:t> </a:t>
            </a:r>
            <a:r>
              <a:rPr lang="de-DE" dirty="0" err="1"/>
              <a:t>the</a:t>
            </a:r>
            <a:r>
              <a:rPr lang="de-DE" dirty="0"/>
              <a:t> </a:t>
            </a:r>
            <a:r>
              <a:rPr lang="de-DE" dirty="0" err="1"/>
              <a:t>Crab</a:t>
            </a:r>
            <a:r>
              <a:rPr lang="de-DE" dirty="0"/>
              <a:t> </a:t>
            </a:r>
            <a:r>
              <a:rPr lang="de-DE" dirty="0" err="1"/>
              <a:t>Nebula</a:t>
            </a:r>
            <a:r>
              <a:rPr lang="de-DE" dirty="0"/>
              <a:t> </a:t>
            </a:r>
            <a:r>
              <a:rPr lang="en-US" dirty="0"/>
              <a:t>(Weekes, et al., 1989). </a:t>
            </a:r>
            <a:endParaRPr lang="de-DE" dirty="0"/>
          </a:p>
          <a:p>
            <a:r>
              <a:rPr lang="en-US" dirty="0"/>
              <a:t>This is considered as the birthday of the ground-based VHE gamma-ray astrophysics. </a:t>
            </a:r>
            <a:endParaRPr lang="de-DE" dirty="0"/>
          </a:p>
          <a:p>
            <a:r>
              <a:rPr lang="de-DE" dirty="0"/>
              <a:t>The </a:t>
            </a:r>
            <a:r>
              <a:rPr lang="de-DE" dirty="0" err="1"/>
              <a:t>scientific</a:t>
            </a:r>
            <a:r>
              <a:rPr lang="de-DE" dirty="0"/>
              <a:t> </a:t>
            </a:r>
            <a:r>
              <a:rPr lang="de-DE" dirty="0" err="1"/>
              <a:t>intuition</a:t>
            </a:r>
            <a:r>
              <a:rPr lang="de-DE" dirty="0"/>
              <a:t> and </a:t>
            </a:r>
            <a:r>
              <a:rPr lang="de-DE" dirty="0" err="1"/>
              <a:t>perseverance</a:t>
            </a:r>
            <a:r>
              <a:rPr lang="de-DE" dirty="0"/>
              <a:t> </a:t>
            </a:r>
            <a:r>
              <a:rPr lang="de-DE" dirty="0" err="1"/>
              <a:t>of</a:t>
            </a:r>
            <a:r>
              <a:rPr lang="de-DE" dirty="0"/>
              <a:t> Trevor Weekes and </a:t>
            </a:r>
            <a:r>
              <a:rPr lang="de-DE" dirty="0" err="1"/>
              <a:t>the</a:t>
            </a:r>
            <a:r>
              <a:rPr lang="de-DE" dirty="0"/>
              <a:t> </a:t>
            </a:r>
            <a:r>
              <a:rPr lang="de-DE" dirty="0" err="1"/>
              <a:t>small</a:t>
            </a:r>
            <a:r>
              <a:rPr lang="de-DE" dirty="0"/>
              <a:t> </a:t>
            </a:r>
            <a:r>
              <a:rPr lang="de-DE" dirty="0" err="1"/>
              <a:t>team</a:t>
            </a:r>
            <a:r>
              <a:rPr lang="de-DE" dirty="0"/>
              <a:t> </a:t>
            </a:r>
            <a:r>
              <a:rPr lang="de-DE" dirty="0" err="1"/>
              <a:t>around</a:t>
            </a:r>
            <a:r>
              <a:rPr lang="de-DE" dirty="0"/>
              <a:t> </a:t>
            </a:r>
            <a:r>
              <a:rPr lang="de-DE" dirty="0" err="1"/>
              <a:t>him</a:t>
            </a:r>
            <a:r>
              <a:rPr lang="de-DE" dirty="0"/>
              <a:t> </a:t>
            </a:r>
            <a:r>
              <a:rPr lang="de-DE" dirty="0" err="1"/>
              <a:t>paid</a:t>
            </a:r>
            <a:r>
              <a:rPr lang="de-DE" dirty="0"/>
              <a:t> off after </a:t>
            </a:r>
            <a:r>
              <a:rPr lang="de-DE" dirty="0" err="1"/>
              <a:t>about</a:t>
            </a:r>
            <a:r>
              <a:rPr lang="de-DE" dirty="0"/>
              <a:t> 20 </a:t>
            </a:r>
            <a:r>
              <a:rPr lang="de-DE" dirty="0" err="1"/>
              <a:t>years</a:t>
            </a:r>
            <a:r>
              <a:rPr lang="de-DE" dirty="0"/>
              <a:t> </a:t>
            </a:r>
            <a:r>
              <a:rPr lang="de-DE" dirty="0" err="1"/>
              <a:t>of</a:t>
            </a:r>
            <a:r>
              <a:rPr lang="de-DE" dirty="0"/>
              <a:t> </a:t>
            </a:r>
            <a:r>
              <a:rPr lang="de-DE" dirty="0" err="1"/>
              <a:t>effort</a:t>
            </a:r>
            <a:r>
              <a:rPr lang="de-DE" dirty="0"/>
              <a:t> and </a:t>
            </a:r>
            <a:r>
              <a:rPr lang="de-DE" dirty="0" err="1"/>
              <a:t>spawned</a:t>
            </a:r>
            <a:r>
              <a:rPr lang="de-DE" dirty="0"/>
              <a:t> a </a:t>
            </a:r>
            <a:r>
              <a:rPr lang="de-DE" dirty="0" err="1"/>
              <a:t>new</a:t>
            </a:r>
            <a:r>
              <a:rPr lang="de-DE" dirty="0"/>
              <a:t> </a:t>
            </a:r>
            <a:r>
              <a:rPr lang="de-DE" dirty="0" err="1"/>
              <a:t>branch</a:t>
            </a:r>
            <a:r>
              <a:rPr lang="de-DE" dirty="0"/>
              <a:t> </a:t>
            </a:r>
            <a:r>
              <a:rPr lang="de-DE" dirty="0" err="1"/>
              <a:t>of</a:t>
            </a:r>
            <a:r>
              <a:rPr lang="de-DE" dirty="0"/>
              <a:t> </a:t>
            </a:r>
            <a:r>
              <a:rPr lang="de-DE" dirty="0" err="1"/>
              <a:t>science</a:t>
            </a:r>
            <a:r>
              <a:rPr lang="de-DE" dirty="0"/>
              <a:t>.</a:t>
            </a:r>
          </a:p>
          <a:p>
            <a:endParaRPr lang="de-DE" dirty="0"/>
          </a:p>
        </p:txBody>
      </p:sp>
    </p:spTree>
    <p:extLst>
      <p:ext uri="{BB962C8B-B14F-4D97-AF65-F5344CB8AC3E}">
        <p14:creationId xmlns:p14="http://schemas.microsoft.com/office/powerpoint/2010/main" val="14450721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D8723CAA-274D-4D3A-88FF-7DF1E3F210AE}"/>
              </a:ext>
            </a:extLst>
          </p:cNvPr>
          <p:cNvSpPr>
            <a:spLocks noGrp="1"/>
          </p:cNvSpPr>
          <p:nvPr>
            <p:ph type="title"/>
          </p:nvPr>
        </p:nvSpPr>
        <p:spPr>
          <a:xfrm>
            <a:off x="838200" y="63048"/>
            <a:ext cx="10515600" cy="1325563"/>
          </a:xfrm>
        </p:spPr>
        <p:txBody>
          <a:bodyPr>
            <a:normAutofit/>
          </a:bodyPr>
          <a:lstStyle/>
          <a:p>
            <a:pPr algn="ctr"/>
            <a:r>
              <a:rPr lang="de-DE" sz="3600" dirty="0"/>
              <a:t>3rd Generation IACTs</a:t>
            </a:r>
          </a:p>
        </p:txBody>
      </p:sp>
      <p:sp>
        <p:nvSpPr>
          <p:cNvPr id="3" name="Datumsplatzhalter 2">
            <a:extLst>
              <a:ext uri="{FF2B5EF4-FFF2-40B4-BE49-F238E27FC236}">
                <a16:creationId xmlns:a16="http://schemas.microsoft.com/office/drawing/2014/main" id="{17564D56-3BCB-4299-B757-DDFCF6B104D7}"/>
              </a:ext>
            </a:extLst>
          </p:cNvPr>
          <p:cNvSpPr>
            <a:spLocks noGrp="1"/>
          </p:cNvSpPr>
          <p:nvPr>
            <p:ph type="dt" sz="half" idx="10"/>
          </p:nvPr>
        </p:nvSpPr>
        <p:spPr/>
        <p:txBody>
          <a:bodyPr/>
          <a:lstStyle/>
          <a:p>
            <a:r>
              <a:rPr lang="en-US"/>
              <a:t>"From 9 to 40"  workshop organized by INAF, Sexten, Italy</a:t>
            </a:r>
          </a:p>
        </p:txBody>
      </p:sp>
      <p:sp>
        <p:nvSpPr>
          <p:cNvPr id="4" name="Fußzeilenplatzhalter 3">
            <a:extLst>
              <a:ext uri="{FF2B5EF4-FFF2-40B4-BE49-F238E27FC236}">
                <a16:creationId xmlns:a16="http://schemas.microsoft.com/office/drawing/2014/main" id="{EC8FA0B2-3215-468A-A615-F1F73EE59C9D}"/>
              </a:ext>
            </a:extLst>
          </p:cNvPr>
          <p:cNvSpPr>
            <a:spLocks noGrp="1"/>
          </p:cNvSpPr>
          <p:nvPr>
            <p:ph type="ftr" sz="quarter" idx="11"/>
          </p:nvPr>
        </p:nvSpPr>
        <p:spPr/>
        <p:txBody>
          <a:bodyPr/>
          <a:lstStyle/>
          <a:p>
            <a:r>
              <a:rPr lang="en-US"/>
              <a:t>Razmik Mirzoyan: Some Interesting Aspects of IACT Design</a:t>
            </a:r>
          </a:p>
        </p:txBody>
      </p:sp>
      <p:sp>
        <p:nvSpPr>
          <p:cNvPr id="5" name="Foliennummernplatzhalter 4">
            <a:extLst>
              <a:ext uri="{FF2B5EF4-FFF2-40B4-BE49-F238E27FC236}">
                <a16:creationId xmlns:a16="http://schemas.microsoft.com/office/drawing/2014/main" id="{4E88E35D-0B48-40D3-AC1F-A5E082D0B06A}"/>
              </a:ext>
            </a:extLst>
          </p:cNvPr>
          <p:cNvSpPr>
            <a:spLocks noGrp="1"/>
          </p:cNvSpPr>
          <p:nvPr>
            <p:ph type="sldNum" sz="quarter" idx="12"/>
          </p:nvPr>
        </p:nvSpPr>
        <p:spPr/>
        <p:txBody>
          <a:bodyPr/>
          <a:lstStyle/>
          <a:p>
            <a:fld id="{09F20003-CC1F-48A0-B800-E8BEA5364C66}" type="slidenum">
              <a:rPr lang="en-US" smtClean="0"/>
              <a:t>44</a:t>
            </a:fld>
            <a:endParaRPr lang="en-US"/>
          </a:p>
        </p:txBody>
      </p:sp>
      <p:sp>
        <p:nvSpPr>
          <p:cNvPr id="7" name="Textfeld 6">
            <a:extLst>
              <a:ext uri="{FF2B5EF4-FFF2-40B4-BE49-F238E27FC236}">
                <a16:creationId xmlns:a16="http://schemas.microsoft.com/office/drawing/2014/main" id="{4843103E-0C02-4E73-862C-242F2E45FCCB}"/>
              </a:ext>
            </a:extLst>
          </p:cNvPr>
          <p:cNvSpPr txBox="1"/>
          <p:nvPr/>
        </p:nvSpPr>
        <p:spPr>
          <a:xfrm>
            <a:off x="759279" y="1273636"/>
            <a:ext cx="10801350" cy="4524315"/>
          </a:xfrm>
          <a:prstGeom prst="rect">
            <a:avLst/>
          </a:prstGeom>
          <a:noFill/>
        </p:spPr>
        <p:txBody>
          <a:bodyPr wrap="square" rtlCol="0">
            <a:spAutoFit/>
          </a:bodyPr>
          <a:lstStyle/>
          <a:p>
            <a:r>
              <a:rPr lang="en-US" dirty="0"/>
              <a:t>The 3rd generation telescopes were designed before the potential of the second generation telescopes was fully exploited. Already in 1995 the first presentations on the concept of a 17m diameter IACT were made (Bradbury, et al., 1995),(Lorenz, et al., 1995). These were followed by the VERITAS letter of intent in fall 1996 and in the next year by H.E.S.S. Both VERITAS and H.E.S.S. were following the goal of doing astrophysics with a stereo system of 10 m diameter telescopes, based on well-known, proven technologies. These were well-known thanks to the Whipple and HEGRA telescopes. </a:t>
            </a:r>
            <a:r>
              <a:rPr lang="de-DE" dirty="0" err="1"/>
              <a:t>Instead</a:t>
            </a:r>
            <a:r>
              <a:rPr lang="de-DE" dirty="0"/>
              <a:t>, </a:t>
            </a:r>
            <a:r>
              <a:rPr lang="de-DE" dirty="0" err="1"/>
              <a:t>the</a:t>
            </a:r>
            <a:r>
              <a:rPr lang="de-DE" dirty="0"/>
              <a:t> design </a:t>
            </a:r>
            <a:r>
              <a:rPr lang="de-DE" dirty="0" err="1"/>
              <a:t>of</a:t>
            </a:r>
            <a:r>
              <a:rPr lang="de-DE" dirty="0"/>
              <a:t> MAGIC was </a:t>
            </a:r>
            <a:r>
              <a:rPr lang="de-DE" dirty="0" err="1"/>
              <a:t>aimed</a:t>
            </a:r>
            <a:r>
              <a:rPr lang="de-DE" dirty="0"/>
              <a:t> at </a:t>
            </a:r>
            <a:r>
              <a:rPr lang="de-DE" dirty="0" err="1"/>
              <a:t>measuring</a:t>
            </a:r>
            <a:r>
              <a:rPr lang="de-DE" dirty="0"/>
              <a:t> in </a:t>
            </a:r>
            <a:r>
              <a:rPr lang="de-DE" dirty="0" err="1"/>
              <a:t>the</a:t>
            </a:r>
            <a:r>
              <a:rPr lang="de-DE" dirty="0"/>
              <a:t> </a:t>
            </a:r>
            <a:r>
              <a:rPr lang="de-DE" dirty="0" err="1"/>
              <a:t>energy</a:t>
            </a:r>
            <a:r>
              <a:rPr lang="de-DE" dirty="0"/>
              <a:t> </a:t>
            </a:r>
            <a:r>
              <a:rPr lang="de-DE" dirty="0" err="1"/>
              <a:t>range</a:t>
            </a:r>
            <a:r>
              <a:rPr lang="de-DE" dirty="0"/>
              <a:t> </a:t>
            </a:r>
            <a:r>
              <a:rPr lang="de-DE" dirty="0" err="1"/>
              <a:t>below</a:t>
            </a:r>
            <a:r>
              <a:rPr lang="de-DE" dirty="0"/>
              <a:t> 100 </a:t>
            </a:r>
            <a:r>
              <a:rPr lang="de-DE" dirty="0" err="1"/>
              <a:t>GeV</a:t>
            </a:r>
            <a:r>
              <a:rPr lang="de-DE" dirty="0"/>
              <a:t>, down </a:t>
            </a:r>
            <a:r>
              <a:rPr lang="de-DE" dirty="0" err="1"/>
              <a:t>to</a:t>
            </a:r>
            <a:r>
              <a:rPr lang="de-DE" dirty="0"/>
              <a:t> 20-30 </a:t>
            </a:r>
            <a:r>
              <a:rPr lang="de-DE" dirty="0" err="1"/>
              <a:t>GeV</a:t>
            </a:r>
            <a:r>
              <a:rPr lang="de-DE" dirty="0"/>
              <a:t>, in "</a:t>
            </a:r>
            <a:r>
              <a:rPr lang="de-DE" dirty="0" err="1"/>
              <a:t>terra</a:t>
            </a:r>
            <a:r>
              <a:rPr lang="de-DE" dirty="0"/>
              <a:t> incognita". </a:t>
            </a:r>
            <a:r>
              <a:rPr lang="en-US" dirty="0"/>
              <a:t>The latter task was more demanding and challenging, several novel techniques and technologies were necessary for making it possible.</a:t>
            </a:r>
            <a:endParaRPr lang="de-DE" dirty="0"/>
          </a:p>
          <a:p>
            <a:r>
              <a:rPr lang="en-US" dirty="0"/>
              <a:t>When HEGRA ceased operation in 2002, the collaboration split into two parts. One part together with the scientists from Germany and France, formed the core H.E.S.S. and built their instrument in Namibia. The other part stayed in La Palma; the scientists from Germany, Spain and Italy founded the MAGIC collaboration.  </a:t>
            </a:r>
            <a:endParaRPr lang="de-DE" dirty="0"/>
          </a:p>
          <a:p>
            <a:r>
              <a:rPr lang="en-US" dirty="0"/>
              <a:t> </a:t>
            </a:r>
            <a:endParaRPr lang="de-DE" dirty="0"/>
          </a:p>
          <a:p>
            <a:r>
              <a:rPr lang="de-DE" dirty="0"/>
              <a:t>The Veritas, H.E.S.S. and MAGIC </a:t>
            </a:r>
            <a:r>
              <a:rPr lang="de-DE" dirty="0" err="1"/>
              <a:t>telescopes</a:t>
            </a:r>
            <a:r>
              <a:rPr lang="de-DE" dirty="0"/>
              <a:t> </a:t>
            </a:r>
            <a:r>
              <a:rPr lang="de-DE" dirty="0" err="1"/>
              <a:t>have</a:t>
            </a:r>
            <a:r>
              <a:rPr lang="de-DE" dirty="0"/>
              <a:t> </a:t>
            </a:r>
            <a:r>
              <a:rPr lang="de-DE" dirty="0" err="1"/>
              <a:t>literally</a:t>
            </a:r>
            <a:r>
              <a:rPr lang="de-DE" dirty="0"/>
              <a:t> </a:t>
            </a:r>
            <a:r>
              <a:rPr lang="de-DE" dirty="0" err="1"/>
              <a:t>revolutionized</a:t>
            </a:r>
            <a:r>
              <a:rPr lang="de-DE" dirty="0"/>
              <a:t> </a:t>
            </a:r>
            <a:r>
              <a:rPr lang="de-DE" dirty="0" err="1"/>
              <a:t>astrophysics</a:t>
            </a:r>
            <a:r>
              <a:rPr lang="de-DE" dirty="0"/>
              <a:t> and </a:t>
            </a:r>
            <a:r>
              <a:rPr lang="de-DE" dirty="0" err="1"/>
              <a:t>made</a:t>
            </a:r>
            <a:r>
              <a:rPr lang="de-DE" dirty="0"/>
              <a:t> </a:t>
            </a:r>
            <a:r>
              <a:rPr lang="de-DE" dirty="0" err="1"/>
              <a:t>TeV</a:t>
            </a:r>
            <a:r>
              <a:rPr lang="de-DE" dirty="0"/>
              <a:t> </a:t>
            </a:r>
            <a:r>
              <a:rPr lang="de-DE" dirty="0" err="1"/>
              <a:t>measurements</a:t>
            </a:r>
            <a:r>
              <a:rPr lang="de-DE" dirty="0"/>
              <a:t> indispensable </a:t>
            </a:r>
            <a:r>
              <a:rPr lang="de-DE" dirty="0" err="1"/>
              <a:t>for</a:t>
            </a:r>
            <a:r>
              <a:rPr lang="de-DE" dirty="0"/>
              <a:t> </a:t>
            </a:r>
            <a:r>
              <a:rPr lang="de-DE" dirty="0" err="1"/>
              <a:t>the</a:t>
            </a:r>
            <a:r>
              <a:rPr lang="de-DE" dirty="0"/>
              <a:t> </a:t>
            </a:r>
            <a:r>
              <a:rPr lang="de-DE" dirty="0" err="1"/>
              <a:t>assessment</a:t>
            </a:r>
            <a:r>
              <a:rPr lang="de-DE" dirty="0"/>
              <a:t> and </a:t>
            </a:r>
            <a:r>
              <a:rPr lang="de-DE" dirty="0" err="1"/>
              <a:t>interpretation</a:t>
            </a:r>
            <a:r>
              <a:rPr lang="de-DE" dirty="0"/>
              <a:t> </a:t>
            </a:r>
            <a:r>
              <a:rPr lang="de-DE" dirty="0" err="1"/>
              <a:t>of</a:t>
            </a:r>
            <a:r>
              <a:rPr lang="de-DE" dirty="0"/>
              <a:t> </a:t>
            </a:r>
            <a:r>
              <a:rPr lang="de-DE" dirty="0" err="1"/>
              <a:t>the</a:t>
            </a:r>
            <a:r>
              <a:rPr lang="de-DE" dirty="0"/>
              <a:t> </a:t>
            </a:r>
            <a:r>
              <a:rPr lang="de-DE" dirty="0" err="1"/>
              <a:t>astrophysical</a:t>
            </a:r>
            <a:r>
              <a:rPr lang="de-DE" dirty="0"/>
              <a:t> </a:t>
            </a:r>
            <a:r>
              <a:rPr lang="de-DE" dirty="0" err="1"/>
              <a:t>sources</a:t>
            </a:r>
            <a:r>
              <a:rPr lang="de-DE" dirty="0"/>
              <a:t>. A large </a:t>
            </a:r>
            <a:r>
              <a:rPr lang="de-DE" dirty="0" err="1"/>
              <a:t>number</a:t>
            </a:r>
            <a:r>
              <a:rPr lang="de-DE" dirty="0"/>
              <a:t> </a:t>
            </a:r>
            <a:r>
              <a:rPr lang="de-DE" dirty="0" err="1"/>
              <a:t>of</a:t>
            </a:r>
            <a:r>
              <a:rPr lang="de-DE" dirty="0"/>
              <a:t> different </a:t>
            </a:r>
            <a:r>
              <a:rPr lang="de-DE" dirty="0" err="1"/>
              <a:t>types</a:t>
            </a:r>
            <a:r>
              <a:rPr lang="de-DE" dirty="0"/>
              <a:t> </a:t>
            </a:r>
            <a:r>
              <a:rPr lang="de-DE" dirty="0" err="1"/>
              <a:t>of</a:t>
            </a:r>
            <a:r>
              <a:rPr lang="de-DE" dirty="0"/>
              <a:t> </a:t>
            </a:r>
            <a:r>
              <a:rPr lang="de-DE" dirty="0" err="1"/>
              <a:t>sources</a:t>
            </a:r>
            <a:r>
              <a:rPr lang="de-DE" dirty="0"/>
              <a:t> </a:t>
            </a:r>
            <a:r>
              <a:rPr lang="de-DE" dirty="0" err="1"/>
              <a:t>have</a:t>
            </a:r>
            <a:r>
              <a:rPr lang="de-DE" dirty="0"/>
              <a:t> </a:t>
            </a:r>
            <a:r>
              <a:rPr lang="de-DE" dirty="0" err="1"/>
              <a:t>been</a:t>
            </a:r>
            <a:r>
              <a:rPr lang="de-DE" dirty="0"/>
              <a:t> </a:t>
            </a:r>
            <a:r>
              <a:rPr lang="de-DE" dirty="0" err="1"/>
              <a:t>discovered</a:t>
            </a:r>
            <a:r>
              <a:rPr lang="de-DE" dirty="0"/>
              <a:t> and </a:t>
            </a:r>
            <a:r>
              <a:rPr lang="de-DE" dirty="0" err="1"/>
              <a:t>studied</a:t>
            </a:r>
            <a:r>
              <a:rPr lang="de-DE" dirty="0"/>
              <a:t> in </a:t>
            </a:r>
            <a:r>
              <a:rPr lang="de-DE" dirty="0" err="1"/>
              <a:t>minute</a:t>
            </a:r>
            <a:r>
              <a:rPr lang="de-DE" dirty="0"/>
              <a:t> </a:t>
            </a:r>
            <a:r>
              <a:rPr lang="de-DE" dirty="0" err="1"/>
              <a:t>detail</a:t>
            </a:r>
            <a:r>
              <a:rPr lang="de-DE" dirty="0"/>
              <a:t> </a:t>
            </a:r>
            <a:r>
              <a:rPr lang="de-DE" dirty="0" err="1"/>
              <a:t>that</a:t>
            </a:r>
            <a:r>
              <a:rPr lang="de-DE" dirty="0"/>
              <a:t> </a:t>
            </a:r>
            <a:r>
              <a:rPr lang="de-DE" dirty="0" err="1"/>
              <a:t>it</a:t>
            </a:r>
            <a:r>
              <a:rPr lang="de-DE" dirty="0"/>
              <a:t> </a:t>
            </a:r>
            <a:r>
              <a:rPr lang="de-DE" dirty="0" err="1"/>
              <a:t>is</a:t>
            </a:r>
            <a:r>
              <a:rPr lang="de-DE" dirty="0"/>
              <a:t> impossible </a:t>
            </a:r>
            <a:r>
              <a:rPr lang="de-DE" dirty="0" err="1"/>
              <a:t>to</a:t>
            </a:r>
            <a:r>
              <a:rPr lang="de-DE" dirty="0"/>
              <a:t> </a:t>
            </a:r>
            <a:r>
              <a:rPr lang="de-DE" dirty="0" err="1"/>
              <a:t>give</a:t>
            </a:r>
            <a:r>
              <a:rPr lang="de-DE" dirty="0"/>
              <a:t> a </a:t>
            </a:r>
            <a:r>
              <a:rPr lang="de-DE" dirty="0" err="1"/>
              <a:t>compact</a:t>
            </a:r>
            <a:r>
              <a:rPr lang="de-DE" dirty="0"/>
              <a:t> </a:t>
            </a:r>
            <a:r>
              <a:rPr lang="de-DE" dirty="0" err="1"/>
              <a:t>description</a:t>
            </a:r>
            <a:r>
              <a:rPr lang="de-DE" dirty="0"/>
              <a:t>. The </a:t>
            </a:r>
            <a:r>
              <a:rPr lang="de-DE" dirty="0" err="1"/>
              <a:t>interested</a:t>
            </a:r>
            <a:r>
              <a:rPr lang="de-DE" dirty="0"/>
              <a:t> </a:t>
            </a:r>
            <a:r>
              <a:rPr lang="de-DE" dirty="0" err="1"/>
              <a:t>reader</a:t>
            </a:r>
            <a:r>
              <a:rPr lang="de-DE" dirty="0"/>
              <a:t> </a:t>
            </a:r>
            <a:r>
              <a:rPr lang="de-DE" dirty="0" err="1"/>
              <a:t>is</a:t>
            </a:r>
            <a:r>
              <a:rPr lang="de-DE" dirty="0"/>
              <a:t> </a:t>
            </a:r>
            <a:r>
              <a:rPr lang="de-DE" dirty="0" err="1"/>
              <a:t>advised</a:t>
            </a:r>
            <a:r>
              <a:rPr lang="de-DE" dirty="0"/>
              <a:t> </a:t>
            </a:r>
            <a:r>
              <a:rPr lang="de-DE" dirty="0" err="1"/>
              <a:t>to</a:t>
            </a:r>
            <a:r>
              <a:rPr lang="de-DE" dirty="0"/>
              <a:t> </a:t>
            </a:r>
            <a:r>
              <a:rPr lang="de-DE" dirty="0" err="1"/>
              <a:t>visit</a:t>
            </a:r>
            <a:r>
              <a:rPr lang="de-DE" dirty="0"/>
              <a:t> </a:t>
            </a:r>
            <a:r>
              <a:rPr lang="de-DE" dirty="0" err="1"/>
              <a:t>the</a:t>
            </a:r>
            <a:r>
              <a:rPr lang="de-DE" dirty="0"/>
              <a:t> (</a:t>
            </a:r>
            <a:r>
              <a:rPr lang="de-DE" dirty="0" err="1"/>
              <a:t>TeVCat</a:t>
            </a:r>
            <a:r>
              <a:rPr lang="de-DE" dirty="0"/>
              <a:t>) </a:t>
            </a:r>
            <a:r>
              <a:rPr lang="de-DE" dirty="0" err="1"/>
              <a:t>catalog</a:t>
            </a:r>
            <a:r>
              <a:rPr lang="de-DE" dirty="0"/>
              <a:t>.</a:t>
            </a:r>
          </a:p>
        </p:txBody>
      </p:sp>
    </p:spTree>
    <p:extLst>
      <p:ext uri="{BB962C8B-B14F-4D97-AF65-F5344CB8AC3E}">
        <p14:creationId xmlns:p14="http://schemas.microsoft.com/office/powerpoint/2010/main" val="2863516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B99FFC-2D6F-47EE-AE48-F710F21E7890}"/>
              </a:ext>
            </a:extLst>
          </p:cNvPr>
          <p:cNvSpPr>
            <a:spLocks noGrp="1"/>
          </p:cNvSpPr>
          <p:nvPr>
            <p:ph type="title"/>
          </p:nvPr>
        </p:nvSpPr>
        <p:spPr>
          <a:xfrm>
            <a:off x="838200" y="63057"/>
            <a:ext cx="10515600" cy="1325563"/>
          </a:xfrm>
        </p:spPr>
        <p:txBody>
          <a:bodyPr>
            <a:normAutofit/>
          </a:bodyPr>
          <a:lstStyle/>
          <a:p>
            <a:pPr algn="ctr"/>
            <a:r>
              <a:rPr lang="de-DE" sz="3600" dirty="0"/>
              <a:t>4th Generation IACT </a:t>
            </a:r>
            <a:r>
              <a:rPr lang="de-DE" sz="3600" dirty="0" err="1"/>
              <a:t>arrays</a:t>
            </a:r>
            <a:endParaRPr lang="de-DE" sz="3600" dirty="0"/>
          </a:p>
        </p:txBody>
      </p:sp>
      <p:sp>
        <p:nvSpPr>
          <p:cNvPr id="3" name="Datumsplatzhalter 2">
            <a:extLst>
              <a:ext uri="{FF2B5EF4-FFF2-40B4-BE49-F238E27FC236}">
                <a16:creationId xmlns:a16="http://schemas.microsoft.com/office/drawing/2014/main" id="{5276EF36-546B-4074-B347-525B429D44A0}"/>
              </a:ext>
            </a:extLst>
          </p:cNvPr>
          <p:cNvSpPr>
            <a:spLocks noGrp="1"/>
          </p:cNvSpPr>
          <p:nvPr>
            <p:ph type="dt" sz="half" idx="10"/>
          </p:nvPr>
        </p:nvSpPr>
        <p:spPr/>
        <p:txBody>
          <a:bodyPr/>
          <a:lstStyle/>
          <a:p>
            <a:r>
              <a:rPr lang="en-US"/>
              <a:t>"From 9 to 40"  workshop organized by INAF, Sexten, Italy</a:t>
            </a:r>
          </a:p>
        </p:txBody>
      </p:sp>
      <p:sp>
        <p:nvSpPr>
          <p:cNvPr id="4" name="Fußzeilenplatzhalter 3">
            <a:extLst>
              <a:ext uri="{FF2B5EF4-FFF2-40B4-BE49-F238E27FC236}">
                <a16:creationId xmlns:a16="http://schemas.microsoft.com/office/drawing/2014/main" id="{13A56325-802A-4F7B-928F-EC9F71A8CDF0}"/>
              </a:ext>
            </a:extLst>
          </p:cNvPr>
          <p:cNvSpPr>
            <a:spLocks noGrp="1"/>
          </p:cNvSpPr>
          <p:nvPr>
            <p:ph type="ftr" sz="quarter" idx="11"/>
          </p:nvPr>
        </p:nvSpPr>
        <p:spPr/>
        <p:txBody>
          <a:bodyPr/>
          <a:lstStyle/>
          <a:p>
            <a:r>
              <a:rPr lang="en-US"/>
              <a:t>Razmik Mirzoyan: Some Interesting Aspects of IACT Design</a:t>
            </a:r>
          </a:p>
        </p:txBody>
      </p:sp>
      <p:sp>
        <p:nvSpPr>
          <p:cNvPr id="5" name="Foliennummernplatzhalter 4">
            <a:extLst>
              <a:ext uri="{FF2B5EF4-FFF2-40B4-BE49-F238E27FC236}">
                <a16:creationId xmlns:a16="http://schemas.microsoft.com/office/drawing/2014/main" id="{125F4682-6874-4EDC-AF5B-BC0E071B52EF}"/>
              </a:ext>
            </a:extLst>
          </p:cNvPr>
          <p:cNvSpPr>
            <a:spLocks noGrp="1"/>
          </p:cNvSpPr>
          <p:nvPr>
            <p:ph type="sldNum" sz="quarter" idx="12"/>
          </p:nvPr>
        </p:nvSpPr>
        <p:spPr/>
        <p:txBody>
          <a:bodyPr/>
          <a:lstStyle/>
          <a:p>
            <a:fld id="{09F20003-CC1F-48A0-B800-E8BEA5364C66}" type="slidenum">
              <a:rPr lang="en-US" smtClean="0"/>
              <a:t>45</a:t>
            </a:fld>
            <a:endParaRPr lang="en-US"/>
          </a:p>
        </p:txBody>
      </p:sp>
      <p:sp>
        <p:nvSpPr>
          <p:cNvPr id="6" name="Textfeld 5">
            <a:extLst>
              <a:ext uri="{FF2B5EF4-FFF2-40B4-BE49-F238E27FC236}">
                <a16:creationId xmlns:a16="http://schemas.microsoft.com/office/drawing/2014/main" id="{3AAD0A0F-63A6-4DB1-8DE6-2F84F7821391}"/>
              </a:ext>
            </a:extLst>
          </p:cNvPr>
          <p:cNvSpPr txBox="1"/>
          <p:nvPr/>
        </p:nvSpPr>
        <p:spPr>
          <a:xfrm>
            <a:off x="710294" y="1485902"/>
            <a:ext cx="10842170" cy="3785652"/>
          </a:xfrm>
          <a:prstGeom prst="rect">
            <a:avLst/>
          </a:prstGeom>
          <a:noFill/>
        </p:spPr>
        <p:txBody>
          <a:bodyPr wrap="square" rtlCol="0">
            <a:spAutoFit/>
          </a:bodyPr>
          <a:lstStyle/>
          <a:p>
            <a:r>
              <a:rPr lang="en-US" sz="2000" dirty="0"/>
              <a:t>The seven workshops “Towards a Major Atmospheric Cherenkov Detector”, along with the first similar workshop that took place in 1989 in Crimea, former USSR (this could be considered as the workshop number “0”), and the last one in </a:t>
            </a:r>
            <a:r>
              <a:rPr lang="en-US" sz="2000" dirty="0" err="1"/>
              <a:t>Palaiseau</a:t>
            </a:r>
            <a:r>
              <a:rPr lang="en-US" sz="2000" dirty="0"/>
              <a:t> (France) in 2005, served their purpose. In 2006 the researchers decided to unify the efforts of the entire community for building one major instrument, dubbed as CTA (Cherenkov Telescope Array). </a:t>
            </a:r>
            <a:r>
              <a:rPr lang="de-DE" sz="2000" dirty="0"/>
              <a:t>Today </a:t>
            </a:r>
            <a:r>
              <a:rPr lang="de-DE" sz="2000" dirty="0" err="1"/>
              <a:t>it</a:t>
            </a:r>
            <a:r>
              <a:rPr lang="de-DE" sz="2000" dirty="0"/>
              <a:t> </a:t>
            </a:r>
            <a:r>
              <a:rPr lang="de-DE" sz="2000" dirty="0" err="1"/>
              <a:t>counts</a:t>
            </a:r>
            <a:r>
              <a:rPr lang="de-DE" sz="2000" dirty="0"/>
              <a:t> </a:t>
            </a:r>
            <a:r>
              <a:rPr lang="de-DE" sz="2000" dirty="0" err="1"/>
              <a:t>over</a:t>
            </a:r>
            <a:r>
              <a:rPr lang="de-DE" sz="2000" dirty="0"/>
              <a:t> ~1500 </a:t>
            </a:r>
            <a:r>
              <a:rPr lang="de-DE" sz="2000" dirty="0" err="1"/>
              <a:t>researchers</a:t>
            </a:r>
            <a:r>
              <a:rPr lang="de-DE" sz="2000" dirty="0"/>
              <a:t> </a:t>
            </a:r>
            <a:r>
              <a:rPr lang="de-DE" sz="2000" dirty="0" err="1"/>
              <a:t>worldwide</a:t>
            </a:r>
            <a:r>
              <a:rPr lang="de-DE" sz="2000" dirty="0"/>
              <a:t>, </a:t>
            </a:r>
            <a:r>
              <a:rPr lang="de-DE" sz="2000" dirty="0" err="1"/>
              <a:t>working</a:t>
            </a:r>
            <a:r>
              <a:rPr lang="de-DE" sz="2000" dirty="0"/>
              <a:t> </a:t>
            </a:r>
            <a:r>
              <a:rPr lang="de-DE" sz="2000" dirty="0" err="1"/>
              <a:t>with</a:t>
            </a:r>
            <a:r>
              <a:rPr lang="de-DE" sz="2000" dirty="0"/>
              <a:t> </a:t>
            </a:r>
            <a:r>
              <a:rPr lang="de-DE" sz="2000" dirty="0" err="1"/>
              <a:t>the</a:t>
            </a:r>
            <a:r>
              <a:rPr lang="de-DE" sz="2000" dirty="0"/>
              <a:t> </a:t>
            </a:r>
            <a:r>
              <a:rPr lang="de-DE" sz="2000" dirty="0" err="1"/>
              <a:t>Atmospheric</a:t>
            </a:r>
            <a:r>
              <a:rPr lang="de-DE" sz="2000" dirty="0"/>
              <a:t> Cherenkov </a:t>
            </a:r>
            <a:r>
              <a:rPr lang="de-DE" sz="2000" dirty="0" err="1"/>
              <a:t>Technique</a:t>
            </a:r>
            <a:r>
              <a:rPr lang="de-DE" sz="2000" dirty="0"/>
              <a:t>. </a:t>
            </a:r>
            <a:r>
              <a:rPr lang="de-DE" sz="2000" dirty="0" err="1"/>
              <a:t>Advanced</a:t>
            </a:r>
            <a:r>
              <a:rPr lang="de-DE" sz="2000" dirty="0"/>
              <a:t> </a:t>
            </a:r>
            <a:r>
              <a:rPr lang="de-DE" sz="2000" dirty="0" err="1"/>
              <a:t>prototypes</a:t>
            </a:r>
            <a:r>
              <a:rPr lang="de-DE" sz="2000" dirty="0"/>
              <a:t> </a:t>
            </a:r>
            <a:r>
              <a:rPr lang="de-DE" sz="2000" dirty="0" err="1"/>
              <a:t>of</a:t>
            </a:r>
            <a:r>
              <a:rPr lang="de-DE" sz="2000" dirty="0"/>
              <a:t> </a:t>
            </a:r>
            <a:r>
              <a:rPr lang="de-DE" sz="2000" dirty="0" err="1"/>
              <a:t>the</a:t>
            </a:r>
            <a:r>
              <a:rPr lang="de-DE" sz="2000" dirty="0"/>
              <a:t> CTA </a:t>
            </a:r>
            <a:r>
              <a:rPr lang="de-DE" sz="2000" dirty="0" err="1"/>
              <a:t>telescopes</a:t>
            </a:r>
            <a:r>
              <a:rPr lang="de-DE" sz="2000" dirty="0"/>
              <a:t> </a:t>
            </a:r>
            <a:r>
              <a:rPr lang="de-DE" sz="2000" dirty="0" err="1"/>
              <a:t>were</a:t>
            </a:r>
            <a:r>
              <a:rPr lang="de-DE" sz="2000" dirty="0"/>
              <a:t> </a:t>
            </a:r>
            <a:r>
              <a:rPr lang="de-DE" sz="2000" dirty="0" err="1"/>
              <a:t>manufactured</a:t>
            </a:r>
            <a:r>
              <a:rPr lang="de-DE" sz="2000" dirty="0"/>
              <a:t> and </a:t>
            </a:r>
            <a:r>
              <a:rPr lang="de-DE" sz="2000" dirty="0" err="1"/>
              <a:t>tested</a:t>
            </a:r>
            <a:r>
              <a:rPr lang="de-DE" sz="2000" dirty="0"/>
              <a:t>, </a:t>
            </a:r>
            <a:r>
              <a:rPr lang="de-DE" sz="2000" dirty="0" err="1"/>
              <a:t>allowing</a:t>
            </a:r>
            <a:r>
              <a:rPr lang="de-DE" sz="2000" dirty="0"/>
              <a:t> </a:t>
            </a:r>
            <a:r>
              <a:rPr lang="de-DE" sz="2000" dirty="0" err="1"/>
              <a:t>the</a:t>
            </a:r>
            <a:r>
              <a:rPr lang="de-DE" sz="2000" dirty="0"/>
              <a:t> </a:t>
            </a:r>
            <a:r>
              <a:rPr lang="de-DE" sz="2000" dirty="0" err="1"/>
              <a:t>transition</a:t>
            </a:r>
            <a:r>
              <a:rPr lang="de-DE" sz="2000" dirty="0"/>
              <a:t> </a:t>
            </a:r>
            <a:r>
              <a:rPr lang="de-DE" sz="2000" dirty="0" err="1"/>
              <a:t>to</a:t>
            </a:r>
            <a:r>
              <a:rPr lang="de-DE" sz="2000" dirty="0"/>
              <a:t> </a:t>
            </a:r>
            <a:r>
              <a:rPr lang="de-DE" sz="2000" dirty="0" err="1"/>
              <a:t>the</a:t>
            </a:r>
            <a:r>
              <a:rPr lang="de-DE" sz="2000" dirty="0"/>
              <a:t> </a:t>
            </a:r>
            <a:r>
              <a:rPr lang="de-DE" sz="2000" dirty="0" err="1"/>
              <a:t>construction</a:t>
            </a:r>
            <a:r>
              <a:rPr lang="de-DE" sz="2000" dirty="0"/>
              <a:t> </a:t>
            </a:r>
            <a:r>
              <a:rPr lang="de-DE" sz="2000" dirty="0" err="1"/>
              <a:t>phase</a:t>
            </a:r>
            <a:r>
              <a:rPr lang="de-DE" sz="2000" dirty="0"/>
              <a:t>. </a:t>
            </a:r>
            <a:r>
              <a:rPr lang="en-US" sz="2000" dirty="0"/>
              <a:t>Originally about 100 telescopes of 23m (Large Size Telescope - LST), 12m (Middle Size Telescope – MST) and 4m (Small Size Telescope – SST) sizes were planned to be built in the southern and northern observatories, covering the energy range from 10 GeV to more than 100 </a:t>
            </a:r>
            <a:r>
              <a:rPr lang="en-US" sz="2000" dirty="0" err="1"/>
              <a:t>TeV</a:t>
            </a:r>
            <a:r>
              <a:rPr lang="en-US" sz="2000" dirty="0"/>
              <a:t> (</a:t>
            </a:r>
            <a:r>
              <a:rPr lang="en-US" sz="2000" dirty="0" err="1"/>
              <a:t>Acciari</a:t>
            </a:r>
            <a:r>
              <a:rPr lang="en-US" sz="2000" dirty="0"/>
              <a:t>, et al., 2013), (The CTA Consortium, 2017). This is going to be the major ground-based instrument for doing astrophysics by means of gamma rays for the next few decades. </a:t>
            </a:r>
            <a:endParaRPr lang="de-DE" sz="2000" dirty="0"/>
          </a:p>
        </p:txBody>
      </p:sp>
    </p:spTree>
    <p:extLst>
      <p:ext uri="{BB962C8B-B14F-4D97-AF65-F5344CB8AC3E}">
        <p14:creationId xmlns:p14="http://schemas.microsoft.com/office/powerpoint/2010/main" val="17206460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4" descr="My-1st-telescope"/>
          <p:cNvPicPr>
            <a:picLocks noChangeAspect="1" noChangeArrowheads="1"/>
          </p:cNvPicPr>
          <p:nvPr/>
        </p:nvPicPr>
        <p:blipFill>
          <a:blip r:embed="rId3" cstate="print"/>
          <a:srcRect/>
          <a:stretch>
            <a:fillRect/>
          </a:stretch>
        </p:blipFill>
        <p:spPr bwMode="auto">
          <a:xfrm>
            <a:off x="1524000" y="758826"/>
            <a:ext cx="9144000" cy="6099175"/>
          </a:xfrm>
          <a:prstGeom prst="rect">
            <a:avLst/>
          </a:prstGeom>
          <a:noFill/>
          <a:ln w="9525">
            <a:noFill/>
            <a:miter lim="800000"/>
            <a:headEnd/>
            <a:tailEnd/>
          </a:ln>
        </p:spPr>
      </p:pic>
      <p:sp>
        <p:nvSpPr>
          <p:cNvPr id="31749" name="Text Box 5"/>
          <p:cNvSpPr txBox="1">
            <a:spLocks noChangeArrowheads="1"/>
          </p:cNvSpPr>
          <p:nvPr/>
        </p:nvSpPr>
        <p:spPr bwMode="auto">
          <a:xfrm>
            <a:off x="2085975" y="152400"/>
            <a:ext cx="8470900" cy="584200"/>
          </a:xfrm>
          <a:prstGeom prst="rect">
            <a:avLst/>
          </a:prstGeom>
          <a:noFill/>
          <a:ln w="9525">
            <a:noFill/>
            <a:miter lim="800000"/>
            <a:headEnd/>
            <a:tailEnd/>
          </a:ln>
        </p:spPr>
        <p:txBody>
          <a:bodyPr wrap="none">
            <a:spAutoFit/>
          </a:bodyPr>
          <a:lstStyle/>
          <a:p>
            <a:r>
              <a:rPr lang="de-DE" sz="3200" dirty="0">
                <a:solidFill>
                  <a:schemeClr val="accent1">
                    <a:lumMod val="50000"/>
                  </a:schemeClr>
                </a:solidFill>
                <a:latin typeface="Times New Roman" charset="0"/>
              </a:rPr>
              <a:t>The 1</a:t>
            </a:r>
            <a:r>
              <a:rPr lang="de-DE" sz="3200" baseline="30000" dirty="0">
                <a:solidFill>
                  <a:schemeClr val="accent1">
                    <a:lumMod val="50000"/>
                  </a:schemeClr>
                </a:solidFill>
                <a:latin typeface="Times New Roman" charset="0"/>
              </a:rPr>
              <a:t>st</a:t>
            </a:r>
            <a:r>
              <a:rPr lang="de-DE" sz="3200" dirty="0">
                <a:solidFill>
                  <a:schemeClr val="accent1">
                    <a:lumMod val="50000"/>
                  </a:schemeClr>
                </a:solidFill>
                <a:latin typeface="Times New Roman" charset="0"/>
              </a:rPr>
              <a:t> </a:t>
            </a:r>
            <a:r>
              <a:rPr lang="de-DE" sz="3200" dirty="0" err="1">
                <a:solidFill>
                  <a:schemeClr val="accent1">
                    <a:lumMod val="50000"/>
                  </a:schemeClr>
                </a:solidFill>
                <a:latin typeface="Times New Roman" charset="0"/>
              </a:rPr>
              <a:t>telescope</a:t>
            </a:r>
            <a:r>
              <a:rPr lang="de-DE" sz="3200" dirty="0">
                <a:solidFill>
                  <a:schemeClr val="accent1">
                    <a:lumMod val="50000"/>
                  </a:schemeClr>
                </a:solidFill>
                <a:latin typeface="Times New Roman" charset="0"/>
              </a:rPr>
              <a:t> (</a:t>
            </a:r>
            <a:r>
              <a:rPr lang="de-DE" sz="3200" dirty="0" err="1">
                <a:solidFill>
                  <a:schemeClr val="accent1">
                    <a:lumMod val="50000"/>
                  </a:schemeClr>
                </a:solidFill>
                <a:latin typeface="Times New Roman" charset="0"/>
              </a:rPr>
              <a:t>of</a:t>
            </a:r>
            <a:r>
              <a:rPr lang="de-DE" sz="3200" dirty="0">
                <a:solidFill>
                  <a:schemeClr val="accent1">
                    <a:lumMod val="50000"/>
                  </a:schemeClr>
                </a:solidFill>
                <a:latin typeface="Times New Roman" charset="0"/>
              </a:rPr>
              <a:t> 5 </a:t>
            </a:r>
            <a:r>
              <a:rPr lang="de-DE" sz="3200" dirty="0" err="1">
                <a:solidFill>
                  <a:schemeClr val="accent1">
                    <a:lumMod val="50000"/>
                  </a:schemeClr>
                </a:solidFill>
                <a:latin typeface="Times New Roman" charset="0"/>
              </a:rPr>
              <a:t>planned</a:t>
            </a:r>
            <a:r>
              <a:rPr lang="de-DE" sz="3200" dirty="0">
                <a:solidFill>
                  <a:schemeClr val="accent1">
                    <a:lumMod val="50000"/>
                  </a:schemeClr>
                </a:solidFill>
                <a:latin typeface="Times New Roman" charset="0"/>
              </a:rPr>
              <a:t>) </a:t>
            </a:r>
            <a:r>
              <a:rPr lang="de-DE" sz="3200" dirty="0" err="1">
                <a:solidFill>
                  <a:schemeClr val="accent1">
                    <a:lumMod val="50000"/>
                  </a:schemeClr>
                </a:solidFill>
                <a:latin typeface="Times New Roman" charset="0"/>
              </a:rPr>
              <a:t>we´ve</a:t>
            </a:r>
            <a:r>
              <a:rPr lang="de-DE" sz="3200" dirty="0">
                <a:solidFill>
                  <a:schemeClr val="accent1">
                    <a:lumMod val="50000"/>
                  </a:schemeClr>
                </a:solidFill>
                <a:latin typeface="Times New Roman" charset="0"/>
              </a:rPr>
              <a:t>  </a:t>
            </a:r>
            <a:r>
              <a:rPr lang="de-DE" sz="3200" dirty="0" err="1">
                <a:solidFill>
                  <a:schemeClr val="accent1">
                    <a:lumMod val="50000"/>
                  </a:schemeClr>
                </a:solidFill>
                <a:latin typeface="Times New Roman" charset="0"/>
              </a:rPr>
              <a:t>built</a:t>
            </a:r>
            <a:r>
              <a:rPr lang="de-DE" sz="3200" dirty="0">
                <a:solidFill>
                  <a:schemeClr val="accent1">
                    <a:lumMod val="50000"/>
                  </a:schemeClr>
                </a:solidFill>
                <a:latin typeface="Times New Roman" charset="0"/>
              </a:rPr>
              <a:t>: 1989</a:t>
            </a:r>
            <a:endParaRPr lang="en-US" sz="3200" dirty="0">
              <a:solidFill>
                <a:schemeClr val="accent1">
                  <a:lumMod val="50000"/>
                </a:schemeClr>
              </a:solidFill>
              <a:latin typeface="Times New Roman" charset="0"/>
            </a:endParaRPr>
          </a:p>
        </p:txBody>
      </p:sp>
      <p:sp>
        <p:nvSpPr>
          <p:cNvPr id="31751" name="Text Box 7"/>
          <p:cNvSpPr txBox="1">
            <a:spLocks noChangeArrowheads="1"/>
          </p:cNvSpPr>
          <p:nvPr/>
        </p:nvSpPr>
        <p:spPr bwMode="auto">
          <a:xfrm>
            <a:off x="8366126" y="976313"/>
            <a:ext cx="2157413" cy="825500"/>
          </a:xfrm>
          <a:prstGeom prst="rect">
            <a:avLst/>
          </a:prstGeom>
          <a:noFill/>
          <a:ln w="9525">
            <a:noFill/>
            <a:miter lim="800000"/>
            <a:headEnd/>
            <a:tailEnd/>
          </a:ln>
        </p:spPr>
        <p:txBody>
          <a:bodyPr wrap="none">
            <a:spAutoFit/>
          </a:bodyPr>
          <a:lstStyle/>
          <a:p>
            <a:r>
              <a:rPr lang="de-DE" sz="1600">
                <a:solidFill>
                  <a:srgbClr val="FFFF00"/>
                </a:solidFill>
                <a:latin typeface="Times New Roman" charset="0"/>
              </a:rPr>
              <a:t>Nor Amberd cosmic ray</a:t>
            </a:r>
          </a:p>
          <a:p>
            <a:r>
              <a:rPr lang="de-DE" sz="1600">
                <a:solidFill>
                  <a:srgbClr val="FFFF00"/>
                </a:solidFill>
                <a:latin typeface="Times New Roman" charset="0"/>
              </a:rPr>
              <a:t>Station, mount Aragats,</a:t>
            </a:r>
          </a:p>
          <a:p>
            <a:r>
              <a:rPr lang="de-DE" sz="1600">
                <a:solidFill>
                  <a:srgbClr val="FFFF00"/>
                </a:solidFill>
                <a:latin typeface="Times New Roman" charset="0"/>
              </a:rPr>
              <a:t>2000 m a.s.l., Armenia</a:t>
            </a:r>
            <a:endParaRPr lang="en-US" sz="1600">
              <a:solidFill>
                <a:srgbClr val="FFFF00"/>
              </a:solidFill>
              <a:latin typeface="Times New Roman" charset="0"/>
            </a:endParaRPr>
          </a:p>
        </p:txBody>
      </p:sp>
      <p:sp>
        <p:nvSpPr>
          <p:cNvPr id="3" name="Slide Number Placeholder 2"/>
          <p:cNvSpPr>
            <a:spLocks noGrp="1"/>
          </p:cNvSpPr>
          <p:nvPr>
            <p:ph type="sldNum" sz="quarter" idx="12"/>
          </p:nvPr>
        </p:nvSpPr>
        <p:spPr/>
        <p:txBody>
          <a:bodyPr/>
          <a:lstStyle/>
          <a:p>
            <a:fld id="{09F20003-CC1F-48A0-B800-E8BEA5364C66}" type="slidenum">
              <a:rPr lang="en-US" smtClean="0"/>
              <a:t>5</a:t>
            </a:fld>
            <a:endParaRPr lang="en-US"/>
          </a:p>
        </p:txBody>
      </p:sp>
    </p:spTree>
    <p:extLst>
      <p:ext uri="{BB962C8B-B14F-4D97-AF65-F5344CB8AC3E}">
        <p14:creationId xmlns:p14="http://schemas.microsoft.com/office/powerpoint/2010/main" val="842995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1749"/>
                                        </p:tgtEl>
                                        <p:attrNameLst>
                                          <p:attrName>style.visibility</p:attrName>
                                        </p:attrNameLst>
                                      </p:cBhvr>
                                      <p:to>
                                        <p:strVal val="visible"/>
                                      </p:to>
                                    </p:set>
                                    <p:anim calcmode="lin" valueType="num">
                                      <p:cBhvr additive="base">
                                        <p:cTn id="7" dur="500" fill="hold"/>
                                        <p:tgtEl>
                                          <p:spTgt spid="31749"/>
                                        </p:tgtEl>
                                        <p:attrNameLst>
                                          <p:attrName>ppt_x</p:attrName>
                                        </p:attrNameLst>
                                      </p:cBhvr>
                                      <p:tavLst>
                                        <p:tav tm="0">
                                          <p:val>
                                            <p:strVal val="0-#ppt_w/2"/>
                                          </p:val>
                                        </p:tav>
                                        <p:tav tm="100000">
                                          <p:val>
                                            <p:strVal val="#ppt_x"/>
                                          </p:val>
                                        </p:tav>
                                      </p:tavLst>
                                    </p:anim>
                                    <p:anim calcmode="lin" valueType="num">
                                      <p:cBhvr additive="base">
                                        <p:cTn id="8" dur="500" fill="hold"/>
                                        <p:tgtEl>
                                          <p:spTgt spid="3174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6" fill="hold" nodeType="clickEffect">
                                  <p:stCondLst>
                                    <p:cond delay="0"/>
                                  </p:stCondLst>
                                  <p:childTnLst>
                                    <p:set>
                                      <p:cBhvr>
                                        <p:cTn id="12" dur="1" fill="hold">
                                          <p:stCondLst>
                                            <p:cond delay="0"/>
                                          </p:stCondLst>
                                        </p:cTn>
                                        <p:tgtEl>
                                          <p:spTgt spid="31748"/>
                                        </p:tgtEl>
                                        <p:attrNameLst>
                                          <p:attrName>style.visibility</p:attrName>
                                        </p:attrNameLst>
                                      </p:cBhvr>
                                      <p:to>
                                        <p:strVal val="visible"/>
                                      </p:to>
                                    </p:set>
                                    <p:animEffect transition="in" filter="barn(inHorizontal)">
                                      <p:cBhvr>
                                        <p:cTn id="13" dur="500"/>
                                        <p:tgtEl>
                                          <p:spTgt spid="31748"/>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31751"/>
                                        </p:tgtEl>
                                        <p:attrNameLst>
                                          <p:attrName>style.visibility</p:attrName>
                                        </p:attrNameLst>
                                      </p:cBhvr>
                                      <p:to>
                                        <p:strVal val="visible"/>
                                      </p:to>
                                    </p:set>
                                    <p:anim calcmode="lin" valueType="num">
                                      <p:cBhvr additive="base">
                                        <p:cTn id="18" dur="500" fill="hold"/>
                                        <p:tgtEl>
                                          <p:spTgt spid="31751"/>
                                        </p:tgtEl>
                                        <p:attrNameLst>
                                          <p:attrName>ppt_x</p:attrName>
                                        </p:attrNameLst>
                                      </p:cBhvr>
                                      <p:tavLst>
                                        <p:tav tm="0">
                                          <p:val>
                                            <p:strVal val="0-#ppt_w/2"/>
                                          </p:val>
                                        </p:tav>
                                        <p:tav tm="100000">
                                          <p:val>
                                            <p:strVal val="#ppt_x"/>
                                          </p:val>
                                        </p:tav>
                                      </p:tavLst>
                                    </p:anim>
                                    <p:anim calcmode="lin" valueType="num">
                                      <p:cBhvr additive="base">
                                        <p:cTn id="19" dur="500" fill="hold"/>
                                        <p:tgtEl>
                                          <p:spTgt spid="3175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9" grpId="0" autoUpdateAnimBg="0"/>
      <p:bldP spid="31751"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4" descr="ct1pic"/>
          <p:cNvPicPr>
            <a:picLocks noChangeAspect="1" noChangeArrowheads="1"/>
          </p:cNvPicPr>
          <p:nvPr/>
        </p:nvPicPr>
        <p:blipFill>
          <a:blip r:embed="rId3" cstate="print"/>
          <a:srcRect/>
          <a:stretch>
            <a:fillRect/>
          </a:stretch>
        </p:blipFill>
        <p:spPr bwMode="auto">
          <a:xfrm>
            <a:off x="1676401" y="152401"/>
            <a:ext cx="3179763" cy="4810125"/>
          </a:xfrm>
          <a:prstGeom prst="rect">
            <a:avLst/>
          </a:prstGeom>
          <a:noFill/>
          <a:ln w="9525">
            <a:noFill/>
            <a:miter lim="800000"/>
            <a:headEnd/>
            <a:tailEnd/>
          </a:ln>
        </p:spPr>
      </p:pic>
      <p:sp>
        <p:nvSpPr>
          <p:cNvPr id="33797" name="Text Box 5"/>
          <p:cNvSpPr txBox="1">
            <a:spLocks noChangeArrowheads="1"/>
          </p:cNvSpPr>
          <p:nvPr/>
        </p:nvSpPr>
        <p:spPr bwMode="auto">
          <a:xfrm>
            <a:off x="192947" y="4994276"/>
            <a:ext cx="5746459" cy="1569660"/>
          </a:xfrm>
          <a:prstGeom prst="rect">
            <a:avLst/>
          </a:prstGeom>
          <a:noFill/>
          <a:ln w="9525">
            <a:noFill/>
            <a:miter lim="800000"/>
            <a:headEnd/>
            <a:tailEnd/>
          </a:ln>
        </p:spPr>
        <p:txBody>
          <a:bodyPr wrap="square">
            <a:spAutoFit/>
          </a:bodyPr>
          <a:lstStyle/>
          <a:p>
            <a:r>
              <a:rPr lang="de-DE" sz="2400" dirty="0">
                <a:latin typeface="Times New Roman" charset="0"/>
              </a:rPr>
              <a:t>The 1</a:t>
            </a:r>
            <a:r>
              <a:rPr lang="de-DE" sz="2400" baseline="30000" dirty="0">
                <a:latin typeface="Times New Roman" charset="0"/>
              </a:rPr>
              <a:t>st</a:t>
            </a:r>
            <a:r>
              <a:rPr lang="de-DE" sz="2400" dirty="0">
                <a:latin typeface="Times New Roman" charset="0"/>
              </a:rPr>
              <a:t> telescope of HEGRA, the CT1, (installed in spring 1992)</a:t>
            </a:r>
          </a:p>
          <a:p>
            <a:r>
              <a:rPr lang="de-DE" sz="2400" dirty="0">
                <a:latin typeface="Times New Roman" charset="0"/>
              </a:rPr>
              <a:t>Started collecting data in August 1992</a:t>
            </a:r>
          </a:p>
          <a:p>
            <a:endParaRPr lang="en-US" sz="2400" dirty="0">
              <a:latin typeface="Times New Roman" charset="0"/>
            </a:endParaRPr>
          </a:p>
        </p:txBody>
      </p:sp>
      <p:sp>
        <p:nvSpPr>
          <p:cNvPr id="33798" name="Text Box 6"/>
          <p:cNvSpPr txBox="1">
            <a:spLocks noChangeArrowheads="1"/>
          </p:cNvSpPr>
          <p:nvPr/>
        </p:nvSpPr>
        <p:spPr bwMode="auto">
          <a:xfrm>
            <a:off x="5671226" y="1113370"/>
            <a:ext cx="6394939" cy="1569660"/>
          </a:xfrm>
          <a:prstGeom prst="rect">
            <a:avLst/>
          </a:prstGeom>
          <a:noFill/>
          <a:ln w="9525">
            <a:solidFill>
              <a:schemeClr val="accent1"/>
            </a:solidFill>
            <a:miter lim="800000"/>
            <a:headEnd/>
            <a:tailEnd/>
          </a:ln>
        </p:spPr>
        <p:txBody>
          <a:bodyPr wrap="square">
            <a:spAutoFit/>
          </a:bodyPr>
          <a:lstStyle/>
          <a:p>
            <a:pPr marL="342900" indent="-342900">
              <a:buFont typeface="Arial" panose="020B0604020202020204" pitchFamily="34" charset="0"/>
              <a:buChar char="•"/>
            </a:pPr>
            <a:r>
              <a:rPr lang="de-DE" sz="2400" dirty="0">
                <a:latin typeface="Times New Roman" charset="0"/>
              </a:rPr>
              <a:t>CT2 – CT6 (4,2m ᴓ): 5 telescopes built till 1997 </a:t>
            </a:r>
          </a:p>
          <a:p>
            <a:pPr marL="342900" indent="-342900">
              <a:buFont typeface="Arial" panose="020B0604020202020204" pitchFamily="34" charset="0"/>
              <a:buChar char="•"/>
            </a:pPr>
            <a:r>
              <a:rPr lang="de-DE" sz="2400" dirty="0">
                <a:solidFill>
                  <a:srgbClr val="FF0000"/>
                </a:solidFill>
                <a:latin typeface="Times New Roman" charset="0"/>
              </a:rPr>
              <a:t>Weight: 2,2 T</a:t>
            </a:r>
          </a:p>
          <a:p>
            <a:pPr marL="342900" indent="-342900">
              <a:buFont typeface="Arial" panose="020B0604020202020204" pitchFamily="34" charset="0"/>
              <a:buChar char="•"/>
            </a:pPr>
            <a:r>
              <a:rPr lang="de-DE" sz="2400" dirty="0">
                <a:solidFill>
                  <a:srgbClr val="C00000"/>
                </a:solidFill>
                <a:latin typeface="Times New Roman" charset="0"/>
              </a:rPr>
              <a:t>Mechanical mount cost (MPP): 36.-k€</a:t>
            </a:r>
            <a:endParaRPr lang="en-US" sz="2400" dirty="0">
              <a:solidFill>
                <a:srgbClr val="C00000"/>
              </a:solidFill>
              <a:latin typeface="Times New Roman" charset="0"/>
            </a:endParaRPr>
          </a:p>
        </p:txBody>
      </p:sp>
      <p:sp>
        <p:nvSpPr>
          <p:cNvPr id="33799" name="Text Box 7"/>
          <p:cNvSpPr txBox="1">
            <a:spLocks noChangeArrowheads="1"/>
          </p:cNvSpPr>
          <p:nvPr/>
        </p:nvSpPr>
        <p:spPr bwMode="auto">
          <a:xfrm>
            <a:off x="5188592" y="217393"/>
            <a:ext cx="6715386" cy="461665"/>
          </a:xfrm>
          <a:prstGeom prst="rect">
            <a:avLst/>
          </a:prstGeom>
          <a:noFill/>
          <a:ln w="9525">
            <a:solidFill>
              <a:schemeClr val="accent1"/>
            </a:solidFill>
            <a:miter lim="800000"/>
            <a:headEnd/>
            <a:tailEnd/>
          </a:ln>
        </p:spPr>
        <p:txBody>
          <a:bodyPr wrap="square">
            <a:spAutoFit/>
          </a:bodyPr>
          <a:lstStyle/>
          <a:p>
            <a:r>
              <a:rPr lang="de-DE" sz="2400" dirty="0">
                <a:latin typeface="Times New Roman" charset="0"/>
              </a:rPr>
              <a:t>1</a:t>
            </a:r>
            <a:r>
              <a:rPr lang="de-DE" sz="2400" baseline="30000" dirty="0">
                <a:latin typeface="Times New Roman" charset="0"/>
              </a:rPr>
              <a:t>st</a:t>
            </a:r>
            <a:r>
              <a:rPr lang="de-DE" sz="2400" dirty="0">
                <a:latin typeface="Times New Roman" charset="0"/>
              </a:rPr>
              <a:t> confirmation of </a:t>
            </a:r>
            <a:r>
              <a:rPr lang="de-DE" sz="2400" dirty="0">
                <a:latin typeface="Symbol" panose="05050102010706020507" pitchFamily="18" charset="2"/>
              </a:rPr>
              <a:t>g</a:t>
            </a:r>
            <a:r>
              <a:rPr lang="de-DE" sz="2400" dirty="0">
                <a:latin typeface="Times New Roman" charset="0"/>
              </a:rPr>
              <a:t>‘s from Crab Nebula in fall 1992</a:t>
            </a:r>
            <a:endParaRPr lang="en-US" sz="2400" dirty="0">
              <a:latin typeface="Times New Roman" charset="0"/>
            </a:endParaRPr>
          </a:p>
        </p:txBody>
      </p:sp>
      <p:pic>
        <p:nvPicPr>
          <p:cNvPr id="33800" name="Picture 8" descr="HEGRA"/>
          <p:cNvPicPr>
            <a:picLocks noChangeAspect="1" noChangeArrowheads="1"/>
          </p:cNvPicPr>
          <p:nvPr/>
        </p:nvPicPr>
        <p:blipFill>
          <a:blip r:embed="rId4" cstate="print"/>
          <a:srcRect l="22226" b="23055"/>
          <a:stretch>
            <a:fillRect/>
          </a:stretch>
        </p:blipFill>
        <p:spPr bwMode="auto">
          <a:xfrm>
            <a:off x="6096000" y="2689966"/>
            <a:ext cx="4892296" cy="3630928"/>
          </a:xfrm>
          <a:prstGeom prst="rect">
            <a:avLst/>
          </a:prstGeom>
          <a:noFill/>
          <a:ln w="9525">
            <a:solidFill>
              <a:schemeClr val="tx1"/>
            </a:solidFill>
            <a:miter lim="800000"/>
            <a:headEnd/>
            <a:tailEnd/>
          </a:ln>
        </p:spPr>
      </p:pic>
      <p:pic>
        <p:nvPicPr>
          <p:cNvPr id="33801" name="Picture 9" descr="CT1-foggy"/>
          <p:cNvPicPr>
            <a:picLocks noChangeAspect="1" noChangeArrowheads="1"/>
          </p:cNvPicPr>
          <p:nvPr/>
        </p:nvPicPr>
        <p:blipFill>
          <a:blip r:embed="rId5" cstate="print"/>
          <a:srcRect/>
          <a:stretch>
            <a:fillRect/>
          </a:stretch>
        </p:blipFill>
        <p:spPr bwMode="auto">
          <a:xfrm>
            <a:off x="1676400" y="1447800"/>
            <a:ext cx="3810000" cy="2857500"/>
          </a:xfrm>
          <a:prstGeom prst="rect">
            <a:avLst/>
          </a:prstGeom>
          <a:noFill/>
          <a:ln w="9525">
            <a:noFill/>
            <a:miter lim="800000"/>
            <a:headEnd/>
            <a:tailEnd/>
          </a:ln>
        </p:spPr>
      </p:pic>
      <p:sp>
        <p:nvSpPr>
          <p:cNvPr id="33802" name="Text Box 10"/>
          <p:cNvSpPr txBox="1">
            <a:spLocks noChangeArrowheads="1"/>
          </p:cNvSpPr>
          <p:nvPr/>
        </p:nvSpPr>
        <p:spPr bwMode="auto">
          <a:xfrm>
            <a:off x="1812925" y="1585913"/>
            <a:ext cx="2216150" cy="336550"/>
          </a:xfrm>
          <a:prstGeom prst="rect">
            <a:avLst/>
          </a:prstGeom>
          <a:noFill/>
          <a:ln w="9525">
            <a:noFill/>
            <a:miter lim="800000"/>
            <a:headEnd/>
            <a:tailEnd/>
          </a:ln>
        </p:spPr>
        <p:txBody>
          <a:bodyPr wrap="none">
            <a:spAutoFit/>
          </a:bodyPr>
          <a:lstStyle/>
          <a:p>
            <a:r>
              <a:rPr lang="de-DE" sz="1600">
                <a:latin typeface="Times New Roman" charset="0"/>
              </a:rPr>
              <a:t>2 x larger reflector, 1997</a:t>
            </a:r>
            <a:endParaRPr lang="en-US" sz="1600">
              <a:latin typeface="Times New Roman" charset="0"/>
            </a:endParaRPr>
          </a:p>
        </p:txBody>
      </p:sp>
      <p:sp>
        <p:nvSpPr>
          <p:cNvPr id="12" name="Datumsplatzhalter 11"/>
          <p:cNvSpPr>
            <a:spLocks noGrp="1"/>
          </p:cNvSpPr>
          <p:nvPr>
            <p:ph type="dt" sz="quarter" idx="10"/>
          </p:nvPr>
        </p:nvSpPr>
        <p:spPr/>
        <p:txBody>
          <a:bodyPr/>
          <a:lstStyle/>
          <a:p>
            <a:pPr>
              <a:defRPr/>
            </a:pPr>
            <a:r>
              <a:rPr lang="en-US"/>
              <a:t>"From 9 to 40"  workshop organized by INAF, Sexten, Italy</a:t>
            </a:r>
            <a:endParaRPr lang="de-DE"/>
          </a:p>
        </p:txBody>
      </p:sp>
      <p:sp>
        <p:nvSpPr>
          <p:cNvPr id="2" name="Footer Placeholder 1"/>
          <p:cNvSpPr>
            <a:spLocks noGrp="1"/>
          </p:cNvSpPr>
          <p:nvPr>
            <p:ph type="ftr" sz="quarter" idx="11"/>
          </p:nvPr>
        </p:nvSpPr>
        <p:spPr/>
        <p:txBody>
          <a:bodyPr/>
          <a:lstStyle/>
          <a:p>
            <a:r>
              <a:rPr lang="en-US"/>
              <a:t>Razmik Mirzoyan: Some Interesting Aspects of IACT Design</a:t>
            </a:r>
            <a:endParaRPr lang="de-DE"/>
          </a:p>
        </p:txBody>
      </p:sp>
      <p:sp>
        <p:nvSpPr>
          <p:cNvPr id="3" name="Slide Number Placeholder 2"/>
          <p:cNvSpPr>
            <a:spLocks noGrp="1"/>
          </p:cNvSpPr>
          <p:nvPr>
            <p:ph type="sldNum" sz="quarter" idx="12"/>
          </p:nvPr>
        </p:nvSpPr>
        <p:spPr/>
        <p:txBody>
          <a:bodyPr/>
          <a:lstStyle/>
          <a:p>
            <a:fld id="{09F20003-CC1F-48A0-B800-E8BEA5364C66}" type="slidenum">
              <a:rPr lang="en-US" smtClean="0"/>
              <a:t>6</a:t>
            </a:fld>
            <a:endParaRPr lang="en-US"/>
          </a:p>
        </p:txBody>
      </p:sp>
    </p:spTree>
    <p:extLst>
      <p:ext uri="{BB962C8B-B14F-4D97-AF65-F5344CB8AC3E}">
        <p14:creationId xmlns:p14="http://schemas.microsoft.com/office/powerpoint/2010/main" val="386113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3796"/>
                                        </p:tgtEl>
                                        <p:attrNameLst>
                                          <p:attrName>style.visibility</p:attrName>
                                        </p:attrNameLst>
                                      </p:cBhvr>
                                      <p:to>
                                        <p:strVal val="visible"/>
                                      </p:to>
                                    </p:set>
                                    <p:anim calcmode="lin" valueType="num">
                                      <p:cBhvr additive="base">
                                        <p:cTn id="7" dur="500" fill="hold"/>
                                        <p:tgtEl>
                                          <p:spTgt spid="33796"/>
                                        </p:tgtEl>
                                        <p:attrNameLst>
                                          <p:attrName>ppt_x</p:attrName>
                                        </p:attrNameLst>
                                      </p:cBhvr>
                                      <p:tavLst>
                                        <p:tav tm="0">
                                          <p:val>
                                            <p:strVal val="0-#ppt_w/2"/>
                                          </p:val>
                                        </p:tav>
                                        <p:tav tm="100000">
                                          <p:val>
                                            <p:strVal val="#ppt_x"/>
                                          </p:val>
                                        </p:tav>
                                      </p:tavLst>
                                    </p:anim>
                                    <p:anim calcmode="lin" valueType="num">
                                      <p:cBhvr additive="base">
                                        <p:cTn id="8" dur="500" fill="hold"/>
                                        <p:tgtEl>
                                          <p:spTgt spid="3379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3797"/>
                                        </p:tgtEl>
                                        <p:attrNameLst>
                                          <p:attrName>style.visibility</p:attrName>
                                        </p:attrNameLst>
                                      </p:cBhvr>
                                      <p:to>
                                        <p:strVal val="visible"/>
                                      </p:to>
                                    </p:set>
                                    <p:anim calcmode="lin" valueType="num">
                                      <p:cBhvr additive="base">
                                        <p:cTn id="13" dur="500" fill="hold"/>
                                        <p:tgtEl>
                                          <p:spTgt spid="33797"/>
                                        </p:tgtEl>
                                        <p:attrNameLst>
                                          <p:attrName>ppt_x</p:attrName>
                                        </p:attrNameLst>
                                      </p:cBhvr>
                                      <p:tavLst>
                                        <p:tav tm="0">
                                          <p:val>
                                            <p:strVal val="0-#ppt_w/2"/>
                                          </p:val>
                                        </p:tav>
                                        <p:tav tm="100000">
                                          <p:val>
                                            <p:strVal val="#ppt_x"/>
                                          </p:val>
                                        </p:tav>
                                      </p:tavLst>
                                    </p:anim>
                                    <p:anim calcmode="lin" valueType="num">
                                      <p:cBhvr additive="base">
                                        <p:cTn id="14" dur="500" fill="hold"/>
                                        <p:tgtEl>
                                          <p:spTgt spid="3379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3799"/>
                                        </p:tgtEl>
                                        <p:attrNameLst>
                                          <p:attrName>style.visibility</p:attrName>
                                        </p:attrNameLst>
                                      </p:cBhvr>
                                      <p:to>
                                        <p:strVal val="visible"/>
                                      </p:to>
                                    </p:set>
                                    <p:anim calcmode="lin" valueType="num">
                                      <p:cBhvr additive="base">
                                        <p:cTn id="19" dur="500" fill="hold"/>
                                        <p:tgtEl>
                                          <p:spTgt spid="33799"/>
                                        </p:tgtEl>
                                        <p:attrNameLst>
                                          <p:attrName>ppt_x</p:attrName>
                                        </p:attrNameLst>
                                      </p:cBhvr>
                                      <p:tavLst>
                                        <p:tav tm="0">
                                          <p:val>
                                            <p:strVal val="0-#ppt_w/2"/>
                                          </p:val>
                                        </p:tav>
                                        <p:tav tm="100000">
                                          <p:val>
                                            <p:strVal val="#ppt_x"/>
                                          </p:val>
                                        </p:tav>
                                      </p:tavLst>
                                    </p:anim>
                                    <p:anim calcmode="lin" valueType="num">
                                      <p:cBhvr additive="base">
                                        <p:cTn id="20" dur="500" fill="hold"/>
                                        <p:tgtEl>
                                          <p:spTgt spid="3379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3801"/>
                                        </p:tgtEl>
                                        <p:attrNameLst>
                                          <p:attrName>style.visibility</p:attrName>
                                        </p:attrNameLst>
                                      </p:cBhvr>
                                      <p:to>
                                        <p:strVal val="visible"/>
                                      </p:to>
                                    </p:set>
                                    <p:anim calcmode="lin" valueType="num">
                                      <p:cBhvr additive="base">
                                        <p:cTn id="25" dur="500" fill="hold"/>
                                        <p:tgtEl>
                                          <p:spTgt spid="33801"/>
                                        </p:tgtEl>
                                        <p:attrNameLst>
                                          <p:attrName>ppt_x</p:attrName>
                                        </p:attrNameLst>
                                      </p:cBhvr>
                                      <p:tavLst>
                                        <p:tav tm="0">
                                          <p:val>
                                            <p:strVal val="0-#ppt_w/2"/>
                                          </p:val>
                                        </p:tav>
                                        <p:tav tm="100000">
                                          <p:val>
                                            <p:strVal val="#ppt_x"/>
                                          </p:val>
                                        </p:tav>
                                      </p:tavLst>
                                    </p:anim>
                                    <p:anim calcmode="lin" valueType="num">
                                      <p:cBhvr additive="base">
                                        <p:cTn id="26" dur="500" fill="hold"/>
                                        <p:tgtEl>
                                          <p:spTgt spid="33801"/>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3802"/>
                                        </p:tgtEl>
                                        <p:attrNameLst>
                                          <p:attrName>style.visibility</p:attrName>
                                        </p:attrNameLst>
                                      </p:cBhvr>
                                      <p:to>
                                        <p:strVal val="visible"/>
                                      </p:to>
                                    </p:set>
                                    <p:anim calcmode="lin" valueType="num">
                                      <p:cBhvr additive="base">
                                        <p:cTn id="31" dur="500" fill="hold"/>
                                        <p:tgtEl>
                                          <p:spTgt spid="33802"/>
                                        </p:tgtEl>
                                        <p:attrNameLst>
                                          <p:attrName>ppt_x</p:attrName>
                                        </p:attrNameLst>
                                      </p:cBhvr>
                                      <p:tavLst>
                                        <p:tav tm="0">
                                          <p:val>
                                            <p:strVal val="0-#ppt_w/2"/>
                                          </p:val>
                                        </p:tav>
                                        <p:tav tm="100000">
                                          <p:val>
                                            <p:strVal val="#ppt_x"/>
                                          </p:val>
                                        </p:tav>
                                      </p:tavLst>
                                    </p:anim>
                                    <p:anim calcmode="lin" valueType="num">
                                      <p:cBhvr additive="base">
                                        <p:cTn id="32" dur="500" fill="hold"/>
                                        <p:tgtEl>
                                          <p:spTgt spid="3380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3800"/>
                                        </p:tgtEl>
                                        <p:attrNameLst>
                                          <p:attrName>style.visibility</p:attrName>
                                        </p:attrNameLst>
                                      </p:cBhvr>
                                      <p:to>
                                        <p:strVal val="visible"/>
                                      </p:to>
                                    </p:set>
                                    <p:anim calcmode="lin" valueType="num">
                                      <p:cBhvr additive="base">
                                        <p:cTn id="37" dur="500" fill="hold"/>
                                        <p:tgtEl>
                                          <p:spTgt spid="33800"/>
                                        </p:tgtEl>
                                        <p:attrNameLst>
                                          <p:attrName>ppt_x</p:attrName>
                                        </p:attrNameLst>
                                      </p:cBhvr>
                                      <p:tavLst>
                                        <p:tav tm="0">
                                          <p:val>
                                            <p:strVal val="0-#ppt_w/2"/>
                                          </p:val>
                                        </p:tav>
                                        <p:tav tm="100000">
                                          <p:val>
                                            <p:strVal val="#ppt_x"/>
                                          </p:val>
                                        </p:tav>
                                      </p:tavLst>
                                    </p:anim>
                                    <p:anim calcmode="lin" valueType="num">
                                      <p:cBhvr additive="base">
                                        <p:cTn id="38" dur="500" fill="hold"/>
                                        <p:tgtEl>
                                          <p:spTgt spid="33800"/>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3798"/>
                                        </p:tgtEl>
                                        <p:attrNameLst>
                                          <p:attrName>style.visibility</p:attrName>
                                        </p:attrNameLst>
                                      </p:cBhvr>
                                      <p:to>
                                        <p:strVal val="visible"/>
                                      </p:to>
                                    </p:set>
                                    <p:anim calcmode="lin" valueType="num">
                                      <p:cBhvr additive="base">
                                        <p:cTn id="43" dur="500" fill="hold"/>
                                        <p:tgtEl>
                                          <p:spTgt spid="33798"/>
                                        </p:tgtEl>
                                        <p:attrNameLst>
                                          <p:attrName>ppt_x</p:attrName>
                                        </p:attrNameLst>
                                      </p:cBhvr>
                                      <p:tavLst>
                                        <p:tav tm="0">
                                          <p:val>
                                            <p:strVal val="0-#ppt_w/2"/>
                                          </p:val>
                                        </p:tav>
                                        <p:tav tm="100000">
                                          <p:val>
                                            <p:strVal val="#ppt_x"/>
                                          </p:val>
                                        </p:tav>
                                      </p:tavLst>
                                    </p:anim>
                                    <p:anim calcmode="lin" valueType="num">
                                      <p:cBhvr additive="base">
                                        <p:cTn id="44" dur="500" fill="hold"/>
                                        <p:tgtEl>
                                          <p:spTgt spid="33798"/>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3798">
                                            <p:txEl>
                                              <p:pRg st="0" end="0"/>
                                            </p:txEl>
                                          </p:spTgt>
                                        </p:tgtEl>
                                        <p:attrNameLst>
                                          <p:attrName>style.visibility</p:attrName>
                                        </p:attrNameLst>
                                      </p:cBhvr>
                                      <p:to>
                                        <p:strVal val="visible"/>
                                      </p:to>
                                    </p:set>
                                    <p:animEffect transition="in" filter="fade">
                                      <p:cBhvr>
                                        <p:cTn id="49" dur="500"/>
                                        <p:tgtEl>
                                          <p:spTgt spid="33798">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33798">
                                            <p:txEl>
                                              <p:pRg st="1" end="1"/>
                                            </p:txEl>
                                          </p:spTgt>
                                        </p:tgtEl>
                                        <p:attrNameLst>
                                          <p:attrName>style.visibility</p:attrName>
                                        </p:attrNameLst>
                                      </p:cBhvr>
                                      <p:to>
                                        <p:strVal val="visible"/>
                                      </p:to>
                                    </p:set>
                                    <p:animEffect transition="in" filter="fade">
                                      <p:cBhvr>
                                        <p:cTn id="54" dur="500"/>
                                        <p:tgtEl>
                                          <p:spTgt spid="33798">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750"/>
                                  </p:stCondLst>
                                  <p:childTnLst>
                                    <p:set>
                                      <p:cBhvr>
                                        <p:cTn id="58" dur="1" fill="hold">
                                          <p:stCondLst>
                                            <p:cond delay="999"/>
                                          </p:stCondLst>
                                        </p:cTn>
                                        <p:tgtEl>
                                          <p:spTgt spid="3379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7" grpId="0" autoUpdateAnimBg="0"/>
      <p:bldP spid="33798" grpId="0" animBg="1" autoUpdateAnimBg="0"/>
      <p:bldP spid="33799" grpId="0" animBg="1" autoUpdateAnimBg="0"/>
      <p:bldP spid="33802"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2" name="Picture 4" descr="HEGRA-telescopes"/>
          <p:cNvPicPr>
            <a:picLocks noChangeAspect="1" noChangeArrowheads="1"/>
          </p:cNvPicPr>
          <p:nvPr/>
        </p:nvPicPr>
        <p:blipFill>
          <a:blip r:embed="rId3" cstate="print"/>
          <a:srcRect/>
          <a:stretch>
            <a:fillRect/>
          </a:stretch>
        </p:blipFill>
        <p:spPr bwMode="auto">
          <a:xfrm>
            <a:off x="2231922" y="381000"/>
            <a:ext cx="7978877" cy="5984158"/>
          </a:xfrm>
          <a:prstGeom prst="rect">
            <a:avLst/>
          </a:prstGeom>
          <a:noFill/>
          <a:ln w="9525">
            <a:noFill/>
            <a:miter lim="800000"/>
            <a:headEnd/>
            <a:tailEnd/>
          </a:ln>
        </p:spPr>
      </p:pic>
      <p:sp>
        <p:nvSpPr>
          <p:cNvPr id="37893" name="Text Box 5"/>
          <p:cNvSpPr txBox="1">
            <a:spLocks noChangeArrowheads="1"/>
          </p:cNvSpPr>
          <p:nvPr/>
        </p:nvSpPr>
        <p:spPr bwMode="auto">
          <a:xfrm>
            <a:off x="5715000" y="533400"/>
            <a:ext cx="4589718" cy="1569660"/>
          </a:xfrm>
          <a:prstGeom prst="rect">
            <a:avLst/>
          </a:prstGeom>
          <a:noFill/>
          <a:ln w="9525">
            <a:noFill/>
            <a:miter lim="800000"/>
            <a:headEnd/>
            <a:tailEnd/>
          </a:ln>
        </p:spPr>
        <p:txBody>
          <a:bodyPr wrap="none">
            <a:spAutoFit/>
          </a:bodyPr>
          <a:lstStyle/>
          <a:p>
            <a:r>
              <a:rPr lang="de-DE" sz="2400">
                <a:solidFill>
                  <a:schemeClr val="accent2"/>
                </a:solidFill>
                <a:latin typeface="Times New Roman" charset="0"/>
              </a:rPr>
              <a:t>The HEGRA detector, including</a:t>
            </a:r>
          </a:p>
          <a:p>
            <a:r>
              <a:rPr lang="de-DE" sz="2400">
                <a:solidFill>
                  <a:schemeClr val="accent2"/>
                </a:solidFill>
                <a:latin typeface="Times New Roman" charset="0"/>
              </a:rPr>
              <a:t>6 air Cherenkov imaging telescopes</a:t>
            </a:r>
          </a:p>
          <a:p>
            <a:r>
              <a:rPr lang="de-DE" sz="2400">
                <a:solidFill>
                  <a:schemeClr val="accent2"/>
                </a:solidFill>
                <a:latin typeface="Times New Roman" charset="0"/>
              </a:rPr>
              <a:t>Location: ORM @ La Palma</a:t>
            </a:r>
          </a:p>
          <a:p>
            <a:r>
              <a:rPr lang="de-DE" sz="2400">
                <a:solidFill>
                  <a:schemeClr val="accent2"/>
                </a:solidFill>
                <a:latin typeface="Times New Roman" charset="0"/>
              </a:rPr>
              <a:t>Operation 1992 - 2002</a:t>
            </a:r>
            <a:endParaRPr lang="en-US" sz="2400">
              <a:solidFill>
                <a:schemeClr val="accent2"/>
              </a:solidFill>
              <a:latin typeface="Times New Roman" charset="0"/>
            </a:endParaRPr>
          </a:p>
        </p:txBody>
      </p:sp>
      <p:sp>
        <p:nvSpPr>
          <p:cNvPr id="37894" name="Text Box 6"/>
          <p:cNvSpPr txBox="1">
            <a:spLocks noChangeArrowheads="1"/>
          </p:cNvSpPr>
          <p:nvPr/>
        </p:nvSpPr>
        <p:spPr bwMode="auto">
          <a:xfrm>
            <a:off x="3352801" y="2971800"/>
            <a:ext cx="544513" cy="336550"/>
          </a:xfrm>
          <a:prstGeom prst="rect">
            <a:avLst/>
          </a:prstGeom>
          <a:noFill/>
          <a:ln w="9525">
            <a:noFill/>
            <a:miter lim="800000"/>
            <a:headEnd/>
            <a:tailEnd/>
          </a:ln>
        </p:spPr>
        <p:txBody>
          <a:bodyPr wrap="none">
            <a:spAutoFit/>
          </a:bodyPr>
          <a:lstStyle/>
          <a:p>
            <a:r>
              <a:rPr lang="de-DE" sz="1600">
                <a:solidFill>
                  <a:srgbClr val="FFCC00"/>
                </a:solidFill>
                <a:latin typeface="Times New Roman" charset="0"/>
              </a:rPr>
              <a:t>CT1</a:t>
            </a:r>
            <a:endParaRPr lang="en-US" sz="1600">
              <a:solidFill>
                <a:srgbClr val="FFCC00"/>
              </a:solidFill>
              <a:latin typeface="Times New Roman" charset="0"/>
            </a:endParaRPr>
          </a:p>
        </p:txBody>
      </p:sp>
      <p:sp>
        <p:nvSpPr>
          <p:cNvPr id="37895" name="Text Box 7"/>
          <p:cNvSpPr txBox="1">
            <a:spLocks noChangeArrowheads="1"/>
          </p:cNvSpPr>
          <p:nvPr/>
        </p:nvSpPr>
        <p:spPr bwMode="auto">
          <a:xfrm>
            <a:off x="4191001" y="2514600"/>
            <a:ext cx="544513" cy="336550"/>
          </a:xfrm>
          <a:prstGeom prst="rect">
            <a:avLst/>
          </a:prstGeom>
          <a:noFill/>
          <a:ln w="9525">
            <a:noFill/>
            <a:miter lim="800000"/>
            <a:headEnd/>
            <a:tailEnd/>
          </a:ln>
        </p:spPr>
        <p:txBody>
          <a:bodyPr wrap="none">
            <a:spAutoFit/>
          </a:bodyPr>
          <a:lstStyle/>
          <a:p>
            <a:r>
              <a:rPr lang="de-DE" sz="1600">
                <a:solidFill>
                  <a:srgbClr val="FFCC00"/>
                </a:solidFill>
                <a:latin typeface="Times New Roman" charset="0"/>
              </a:rPr>
              <a:t>CT6</a:t>
            </a:r>
            <a:endParaRPr lang="en-US" sz="1600">
              <a:solidFill>
                <a:srgbClr val="FFCC00"/>
              </a:solidFill>
              <a:latin typeface="Times New Roman" charset="0"/>
            </a:endParaRPr>
          </a:p>
        </p:txBody>
      </p:sp>
      <p:sp>
        <p:nvSpPr>
          <p:cNvPr id="37896" name="Text Box 8"/>
          <p:cNvSpPr txBox="1">
            <a:spLocks noChangeArrowheads="1"/>
          </p:cNvSpPr>
          <p:nvPr/>
        </p:nvSpPr>
        <p:spPr bwMode="auto">
          <a:xfrm>
            <a:off x="5638801" y="2819400"/>
            <a:ext cx="544513" cy="336550"/>
          </a:xfrm>
          <a:prstGeom prst="rect">
            <a:avLst/>
          </a:prstGeom>
          <a:noFill/>
          <a:ln w="9525">
            <a:noFill/>
            <a:miter lim="800000"/>
            <a:headEnd/>
            <a:tailEnd/>
          </a:ln>
        </p:spPr>
        <p:txBody>
          <a:bodyPr wrap="none">
            <a:spAutoFit/>
          </a:bodyPr>
          <a:lstStyle/>
          <a:p>
            <a:r>
              <a:rPr lang="de-DE" sz="1600">
                <a:solidFill>
                  <a:srgbClr val="FFCC00"/>
                </a:solidFill>
                <a:latin typeface="Times New Roman" charset="0"/>
              </a:rPr>
              <a:t>CT3</a:t>
            </a:r>
            <a:endParaRPr lang="en-US" sz="1600">
              <a:solidFill>
                <a:srgbClr val="FFCC00"/>
              </a:solidFill>
              <a:latin typeface="Times New Roman" charset="0"/>
            </a:endParaRPr>
          </a:p>
        </p:txBody>
      </p:sp>
      <p:sp>
        <p:nvSpPr>
          <p:cNvPr id="37897" name="Text Box 9"/>
          <p:cNvSpPr txBox="1">
            <a:spLocks noChangeArrowheads="1"/>
          </p:cNvSpPr>
          <p:nvPr/>
        </p:nvSpPr>
        <p:spPr bwMode="auto">
          <a:xfrm>
            <a:off x="7391401" y="3886200"/>
            <a:ext cx="544513" cy="336550"/>
          </a:xfrm>
          <a:prstGeom prst="rect">
            <a:avLst/>
          </a:prstGeom>
          <a:noFill/>
          <a:ln w="9525">
            <a:noFill/>
            <a:miter lim="800000"/>
            <a:headEnd/>
            <a:tailEnd/>
          </a:ln>
        </p:spPr>
        <p:txBody>
          <a:bodyPr wrap="none">
            <a:spAutoFit/>
          </a:bodyPr>
          <a:lstStyle/>
          <a:p>
            <a:r>
              <a:rPr lang="de-DE" sz="1600">
                <a:solidFill>
                  <a:srgbClr val="FFCC00"/>
                </a:solidFill>
                <a:latin typeface="Times New Roman" charset="0"/>
              </a:rPr>
              <a:t>CT4</a:t>
            </a:r>
            <a:endParaRPr lang="en-US" sz="1600">
              <a:solidFill>
                <a:srgbClr val="FFCC00"/>
              </a:solidFill>
              <a:latin typeface="Times New Roman" charset="0"/>
            </a:endParaRPr>
          </a:p>
        </p:txBody>
      </p:sp>
      <p:sp>
        <p:nvSpPr>
          <p:cNvPr id="11" name="Datumsplatzhalter 10"/>
          <p:cNvSpPr>
            <a:spLocks noGrp="1"/>
          </p:cNvSpPr>
          <p:nvPr>
            <p:ph type="dt" sz="quarter" idx="10"/>
          </p:nvPr>
        </p:nvSpPr>
        <p:spPr/>
        <p:txBody>
          <a:bodyPr/>
          <a:lstStyle/>
          <a:p>
            <a:pPr>
              <a:defRPr/>
            </a:pPr>
            <a:r>
              <a:rPr lang="en-US"/>
              <a:t>"From 9 to 40"  workshop organized by INAF, Sexten, Italy</a:t>
            </a:r>
            <a:endParaRPr lang="de-DE" dirty="0"/>
          </a:p>
        </p:txBody>
      </p:sp>
      <p:sp>
        <p:nvSpPr>
          <p:cNvPr id="2" name="Footer Placeholder 1"/>
          <p:cNvSpPr>
            <a:spLocks noGrp="1"/>
          </p:cNvSpPr>
          <p:nvPr>
            <p:ph type="ftr" sz="quarter" idx="11"/>
          </p:nvPr>
        </p:nvSpPr>
        <p:spPr/>
        <p:txBody>
          <a:bodyPr/>
          <a:lstStyle/>
          <a:p>
            <a:r>
              <a:rPr lang="en-US"/>
              <a:t>Razmik Mirzoyan: Some Interesting Aspects of IACT Design</a:t>
            </a:r>
            <a:endParaRPr lang="de-DE"/>
          </a:p>
        </p:txBody>
      </p:sp>
      <p:sp>
        <p:nvSpPr>
          <p:cNvPr id="3" name="Slide Number Placeholder 2"/>
          <p:cNvSpPr>
            <a:spLocks noGrp="1"/>
          </p:cNvSpPr>
          <p:nvPr>
            <p:ph type="sldNum" sz="quarter" idx="12"/>
          </p:nvPr>
        </p:nvSpPr>
        <p:spPr/>
        <p:txBody>
          <a:bodyPr/>
          <a:lstStyle/>
          <a:p>
            <a:fld id="{09F20003-CC1F-48A0-B800-E8BEA5364C66}" type="slidenum">
              <a:rPr lang="en-US" smtClean="0"/>
              <a:t>7</a:t>
            </a:fld>
            <a:endParaRPr lang="en-US"/>
          </a:p>
        </p:txBody>
      </p:sp>
    </p:spTree>
    <p:extLst>
      <p:ext uri="{BB962C8B-B14F-4D97-AF65-F5344CB8AC3E}">
        <p14:creationId xmlns:p14="http://schemas.microsoft.com/office/powerpoint/2010/main" val="3813203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7892"/>
                                        </p:tgtEl>
                                        <p:attrNameLst>
                                          <p:attrName>style.visibility</p:attrName>
                                        </p:attrNameLst>
                                      </p:cBhvr>
                                      <p:to>
                                        <p:strVal val="visible"/>
                                      </p:to>
                                    </p:set>
                                    <p:anim calcmode="lin" valueType="num">
                                      <p:cBhvr additive="base">
                                        <p:cTn id="7" dur="500" fill="hold"/>
                                        <p:tgtEl>
                                          <p:spTgt spid="37892"/>
                                        </p:tgtEl>
                                        <p:attrNameLst>
                                          <p:attrName>ppt_x</p:attrName>
                                        </p:attrNameLst>
                                      </p:cBhvr>
                                      <p:tavLst>
                                        <p:tav tm="0">
                                          <p:val>
                                            <p:strVal val="0-#ppt_w/2"/>
                                          </p:val>
                                        </p:tav>
                                        <p:tav tm="100000">
                                          <p:val>
                                            <p:strVal val="#ppt_x"/>
                                          </p:val>
                                        </p:tav>
                                      </p:tavLst>
                                    </p:anim>
                                    <p:anim calcmode="lin" valueType="num">
                                      <p:cBhvr additive="base">
                                        <p:cTn id="8" dur="500" fill="hold"/>
                                        <p:tgtEl>
                                          <p:spTgt spid="3789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1000"/>
                                  </p:stCondLst>
                                  <p:childTnLst>
                                    <p:set>
                                      <p:cBhvr>
                                        <p:cTn id="11" dur="1" fill="hold">
                                          <p:stCondLst>
                                            <p:cond delay="0"/>
                                          </p:stCondLst>
                                        </p:cTn>
                                        <p:tgtEl>
                                          <p:spTgt spid="37894"/>
                                        </p:tgtEl>
                                        <p:attrNameLst>
                                          <p:attrName>style.visibility</p:attrName>
                                        </p:attrNameLst>
                                      </p:cBhvr>
                                      <p:to>
                                        <p:strVal val="visible"/>
                                      </p:to>
                                    </p:set>
                                    <p:anim calcmode="lin" valueType="num">
                                      <p:cBhvr additive="base">
                                        <p:cTn id="12" dur="500" fill="hold"/>
                                        <p:tgtEl>
                                          <p:spTgt spid="37894"/>
                                        </p:tgtEl>
                                        <p:attrNameLst>
                                          <p:attrName>ppt_x</p:attrName>
                                        </p:attrNameLst>
                                      </p:cBhvr>
                                      <p:tavLst>
                                        <p:tav tm="0">
                                          <p:val>
                                            <p:strVal val="0-#ppt_w/2"/>
                                          </p:val>
                                        </p:tav>
                                        <p:tav tm="100000">
                                          <p:val>
                                            <p:strVal val="#ppt_x"/>
                                          </p:val>
                                        </p:tav>
                                      </p:tavLst>
                                    </p:anim>
                                    <p:anim calcmode="lin" valueType="num">
                                      <p:cBhvr additive="base">
                                        <p:cTn id="13" dur="500" fill="hold"/>
                                        <p:tgtEl>
                                          <p:spTgt spid="37894"/>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 presetClass="entr" presetSubtype="8" fill="hold" grpId="0" nodeType="afterEffect">
                                  <p:stCondLst>
                                    <p:cond delay="1000"/>
                                  </p:stCondLst>
                                  <p:childTnLst>
                                    <p:set>
                                      <p:cBhvr>
                                        <p:cTn id="16" dur="1" fill="hold">
                                          <p:stCondLst>
                                            <p:cond delay="0"/>
                                          </p:stCondLst>
                                        </p:cTn>
                                        <p:tgtEl>
                                          <p:spTgt spid="37895"/>
                                        </p:tgtEl>
                                        <p:attrNameLst>
                                          <p:attrName>style.visibility</p:attrName>
                                        </p:attrNameLst>
                                      </p:cBhvr>
                                      <p:to>
                                        <p:strVal val="visible"/>
                                      </p:to>
                                    </p:set>
                                    <p:anim calcmode="lin" valueType="num">
                                      <p:cBhvr additive="base">
                                        <p:cTn id="17" dur="500" fill="hold"/>
                                        <p:tgtEl>
                                          <p:spTgt spid="37895"/>
                                        </p:tgtEl>
                                        <p:attrNameLst>
                                          <p:attrName>ppt_x</p:attrName>
                                        </p:attrNameLst>
                                      </p:cBhvr>
                                      <p:tavLst>
                                        <p:tav tm="0">
                                          <p:val>
                                            <p:strVal val="0-#ppt_w/2"/>
                                          </p:val>
                                        </p:tav>
                                        <p:tav tm="100000">
                                          <p:val>
                                            <p:strVal val="#ppt_x"/>
                                          </p:val>
                                        </p:tav>
                                      </p:tavLst>
                                    </p:anim>
                                    <p:anim calcmode="lin" valueType="num">
                                      <p:cBhvr additive="base">
                                        <p:cTn id="18" dur="500" fill="hold"/>
                                        <p:tgtEl>
                                          <p:spTgt spid="37895"/>
                                        </p:tgtEl>
                                        <p:attrNameLst>
                                          <p:attrName>ppt_y</p:attrName>
                                        </p:attrNameLst>
                                      </p:cBhvr>
                                      <p:tavLst>
                                        <p:tav tm="0">
                                          <p:val>
                                            <p:strVal val="#ppt_y"/>
                                          </p:val>
                                        </p:tav>
                                        <p:tav tm="100000">
                                          <p:val>
                                            <p:strVal val="#ppt_y"/>
                                          </p:val>
                                        </p:tav>
                                      </p:tavLst>
                                    </p:anim>
                                  </p:childTnLst>
                                </p:cTn>
                              </p:par>
                            </p:childTnLst>
                          </p:cTn>
                        </p:par>
                        <p:par>
                          <p:cTn id="19" fill="hold">
                            <p:stCondLst>
                              <p:cond delay="3500"/>
                            </p:stCondLst>
                            <p:childTnLst>
                              <p:par>
                                <p:cTn id="20" presetID="2" presetClass="entr" presetSubtype="8" fill="hold" grpId="0" nodeType="afterEffect">
                                  <p:stCondLst>
                                    <p:cond delay="1000"/>
                                  </p:stCondLst>
                                  <p:childTnLst>
                                    <p:set>
                                      <p:cBhvr>
                                        <p:cTn id="21" dur="1" fill="hold">
                                          <p:stCondLst>
                                            <p:cond delay="0"/>
                                          </p:stCondLst>
                                        </p:cTn>
                                        <p:tgtEl>
                                          <p:spTgt spid="37896"/>
                                        </p:tgtEl>
                                        <p:attrNameLst>
                                          <p:attrName>style.visibility</p:attrName>
                                        </p:attrNameLst>
                                      </p:cBhvr>
                                      <p:to>
                                        <p:strVal val="visible"/>
                                      </p:to>
                                    </p:set>
                                    <p:anim calcmode="lin" valueType="num">
                                      <p:cBhvr additive="base">
                                        <p:cTn id="22" dur="500" fill="hold"/>
                                        <p:tgtEl>
                                          <p:spTgt spid="37896"/>
                                        </p:tgtEl>
                                        <p:attrNameLst>
                                          <p:attrName>ppt_x</p:attrName>
                                        </p:attrNameLst>
                                      </p:cBhvr>
                                      <p:tavLst>
                                        <p:tav tm="0">
                                          <p:val>
                                            <p:strVal val="0-#ppt_w/2"/>
                                          </p:val>
                                        </p:tav>
                                        <p:tav tm="100000">
                                          <p:val>
                                            <p:strVal val="#ppt_x"/>
                                          </p:val>
                                        </p:tav>
                                      </p:tavLst>
                                    </p:anim>
                                    <p:anim calcmode="lin" valueType="num">
                                      <p:cBhvr additive="base">
                                        <p:cTn id="23" dur="500" fill="hold"/>
                                        <p:tgtEl>
                                          <p:spTgt spid="37896"/>
                                        </p:tgtEl>
                                        <p:attrNameLst>
                                          <p:attrName>ppt_y</p:attrName>
                                        </p:attrNameLst>
                                      </p:cBhvr>
                                      <p:tavLst>
                                        <p:tav tm="0">
                                          <p:val>
                                            <p:strVal val="#ppt_y"/>
                                          </p:val>
                                        </p:tav>
                                        <p:tav tm="100000">
                                          <p:val>
                                            <p:strVal val="#ppt_y"/>
                                          </p:val>
                                        </p:tav>
                                      </p:tavLst>
                                    </p:anim>
                                  </p:childTnLst>
                                </p:cTn>
                              </p:par>
                            </p:childTnLst>
                          </p:cTn>
                        </p:par>
                        <p:par>
                          <p:cTn id="24" fill="hold">
                            <p:stCondLst>
                              <p:cond delay="5000"/>
                            </p:stCondLst>
                            <p:childTnLst>
                              <p:par>
                                <p:cTn id="25" presetID="2" presetClass="entr" presetSubtype="8" fill="hold" grpId="0" nodeType="afterEffect">
                                  <p:stCondLst>
                                    <p:cond delay="1000"/>
                                  </p:stCondLst>
                                  <p:childTnLst>
                                    <p:set>
                                      <p:cBhvr>
                                        <p:cTn id="26" dur="1" fill="hold">
                                          <p:stCondLst>
                                            <p:cond delay="0"/>
                                          </p:stCondLst>
                                        </p:cTn>
                                        <p:tgtEl>
                                          <p:spTgt spid="37897"/>
                                        </p:tgtEl>
                                        <p:attrNameLst>
                                          <p:attrName>style.visibility</p:attrName>
                                        </p:attrNameLst>
                                      </p:cBhvr>
                                      <p:to>
                                        <p:strVal val="visible"/>
                                      </p:to>
                                    </p:set>
                                    <p:anim calcmode="lin" valueType="num">
                                      <p:cBhvr additive="base">
                                        <p:cTn id="27" dur="500" fill="hold"/>
                                        <p:tgtEl>
                                          <p:spTgt spid="37897"/>
                                        </p:tgtEl>
                                        <p:attrNameLst>
                                          <p:attrName>ppt_x</p:attrName>
                                        </p:attrNameLst>
                                      </p:cBhvr>
                                      <p:tavLst>
                                        <p:tav tm="0">
                                          <p:val>
                                            <p:strVal val="0-#ppt_w/2"/>
                                          </p:val>
                                        </p:tav>
                                        <p:tav tm="100000">
                                          <p:val>
                                            <p:strVal val="#ppt_x"/>
                                          </p:val>
                                        </p:tav>
                                      </p:tavLst>
                                    </p:anim>
                                    <p:anim calcmode="lin" valueType="num">
                                      <p:cBhvr additive="base">
                                        <p:cTn id="28" dur="500" fill="hold"/>
                                        <p:tgtEl>
                                          <p:spTgt spid="37897"/>
                                        </p:tgtEl>
                                        <p:attrNameLst>
                                          <p:attrName>ppt_y</p:attrName>
                                        </p:attrNameLst>
                                      </p:cBhvr>
                                      <p:tavLst>
                                        <p:tav tm="0">
                                          <p:val>
                                            <p:strVal val="#ppt_y"/>
                                          </p:val>
                                        </p:tav>
                                        <p:tav tm="100000">
                                          <p:val>
                                            <p:strVal val="#ppt_y"/>
                                          </p:val>
                                        </p:tav>
                                      </p:tavLst>
                                    </p:anim>
                                  </p:childTnLst>
                                </p:cTn>
                              </p:par>
                            </p:childTnLst>
                          </p:cTn>
                        </p:par>
                        <p:par>
                          <p:cTn id="29" fill="hold">
                            <p:stCondLst>
                              <p:cond delay="6500"/>
                            </p:stCondLst>
                            <p:childTnLst>
                              <p:par>
                                <p:cTn id="30" presetID="2" presetClass="entr" presetSubtype="3" fill="hold" grpId="0" nodeType="afterEffect">
                                  <p:stCondLst>
                                    <p:cond delay="2000"/>
                                  </p:stCondLst>
                                  <p:childTnLst>
                                    <p:set>
                                      <p:cBhvr>
                                        <p:cTn id="31" dur="1" fill="hold">
                                          <p:stCondLst>
                                            <p:cond delay="0"/>
                                          </p:stCondLst>
                                        </p:cTn>
                                        <p:tgtEl>
                                          <p:spTgt spid="37893"/>
                                        </p:tgtEl>
                                        <p:attrNameLst>
                                          <p:attrName>style.visibility</p:attrName>
                                        </p:attrNameLst>
                                      </p:cBhvr>
                                      <p:to>
                                        <p:strVal val="visible"/>
                                      </p:to>
                                    </p:set>
                                    <p:anim calcmode="lin" valueType="num">
                                      <p:cBhvr additive="base">
                                        <p:cTn id="32" dur="500" fill="hold"/>
                                        <p:tgtEl>
                                          <p:spTgt spid="37893"/>
                                        </p:tgtEl>
                                        <p:attrNameLst>
                                          <p:attrName>ppt_x</p:attrName>
                                        </p:attrNameLst>
                                      </p:cBhvr>
                                      <p:tavLst>
                                        <p:tav tm="0">
                                          <p:val>
                                            <p:strVal val="1+#ppt_w/2"/>
                                          </p:val>
                                        </p:tav>
                                        <p:tav tm="100000">
                                          <p:val>
                                            <p:strVal val="#ppt_x"/>
                                          </p:val>
                                        </p:tav>
                                      </p:tavLst>
                                    </p:anim>
                                    <p:anim calcmode="lin" valueType="num">
                                      <p:cBhvr additive="base">
                                        <p:cTn id="33" dur="500" fill="hold"/>
                                        <p:tgtEl>
                                          <p:spTgt spid="3789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3" grpId="0" autoUpdateAnimBg="0"/>
      <p:bldP spid="37894" grpId="0" autoUpdateAnimBg="0"/>
      <p:bldP spid="37895" grpId="0" autoUpdateAnimBg="0"/>
      <p:bldP spid="37896" grpId="0" autoUpdateAnimBg="0"/>
      <p:bldP spid="37897"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E748F720-08B9-44E1-9E82-0938BD5FD569}"/>
              </a:ext>
            </a:extLst>
          </p:cNvPr>
          <p:cNvSpPr>
            <a:spLocks noGrp="1"/>
          </p:cNvSpPr>
          <p:nvPr>
            <p:ph type="title"/>
          </p:nvPr>
        </p:nvSpPr>
        <p:spPr>
          <a:xfrm>
            <a:off x="838200" y="63048"/>
            <a:ext cx="10515600" cy="1325563"/>
          </a:xfrm>
        </p:spPr>
        <p:txBody>
          <a:bodyPr>
            <a:normAutofit/>
          </a:bodyPr>
          <a:lstStyle/>
          <a:p>
            <a:pPr algn="ctr"/>
            <a:r>
              <a:rPr lang="de-DE" sz="3600" dirty="0" err="1"/>
              <a:t>Japanese</a:t>
            </a:r>
            <a:r>
              <a:rPr lang="de-DE" sz="3600" dirty="0"/>
              <a:t> 7-telescope </a:t>
            </a:r>
            <a:r>
              <a:rPr lang="de-DE" sz="3600" dirty="0" err="1"/>
              <a:t>array</a:t>
            </a:r>
            <a:endParaRPr lang="de-DE" sz="3600" dirty="0"/>
          </a:p>
        </p:txBody>
      </p:sp>
      <p:sp>
        <p:nvSpPr>
          <p:cNvPr id="3" name="Datumsplatzhalter 2">
            <a:extLst>
              <a:ext uri="{FF2B5EF4-FFF2-40B4-BE49-F238E27FC236}">
                <a16:creationId xmlns:a16="http://schemas.microsoft.com/office/drawing/2014/main" id="{30F54E72-F5E5-4B3C-98CB-F89CB81AB746}"/>
              </a:ext>
            </a:extLst>
          </p:cNvPr>
          <p:cNvSpPr>
            <a:spLocks noGrp="1"/>
          </p:cNvSpPr>
          <p:nvPr>
            <p:ph type="dt" sz="half" idx="10"/>
          </p:nvPr>
        </p:nvSpPr>
        <p:spPr/>
        <p:txBody>
          <a:bodyPr/>
          <a:lstStyle/>
          <a:p>
            <a:r>
              <a:rPr lang="en-US"/>
              <a:t>"From 9 to 40"  workshop organized by INAF, Sexten, Italy</a:t>
            </a:r>
          </a:p>
        </p:txBody>
      </p:sp>
      <p:sp>
        <p:nvSpPr>
          <p:cNvPr id="4" name="Fußzeilenplatzhalter 3">
            <a:extLst>
              <a:ext uri="{FF2B5EF4-FFF2-40B4-BE49-F238E27FC236}">
                <a16:creationId xmlns:a16="http://schemas.microsoft.com/office/drawing/2014/main" id="{D7E0B0AB-11B4-4217-B04F-AF5622F00287}"/>
              </a:ext>
            </a:extLst>
          </p:cNvPr>
          <p:cNvSpPr>
            <a:spLocks noGrp="1"/>
          </p:cNvSpPr>
          <p:nvPr>
            <p:ph type="ftr" sz="quarter" idx="11"/>
          </p:nvPr>
        </p:nvSpPr>
        <p:spPr/>
        <p:txBody>
          <a:bodyPr/>
          <a:lstStyle/>
          <a:p>
            <a:r>
              <a:rPr lang="en-US"/>
              <a:t>Razmik Mirzoyan: Some Interesting Aspects of IACT Design</a:t>
            </a:r>
          </a:p>
        </p:txBody>
      </p:sp>
      <p:sp>
        <p:nvSpPr>
          <p:cNvPr id="5" name="Foliennummernplatzhalter 4">
            <a:extLst>
              <a:ext uri="{FF2B5EF4-FFF2-40B4-BE49-F238E27FC236}">
                <a16:creationId xmlns:a16="http://schemas.microsoft.com/office/drawing/2014/main" id="{ED0CA21A-C445-438F-9B86-D3926FD00C9A}"/>
              </a:ext>
            </a:extLst>
          </p:cNvPr>
          <p:cNvSpPr>
            <a:spLocks noGrp="1"/>
          </p:cNvSpPr>
          <p:nvPr>
            <p:ph type="sldNum" sz="quarter" idx="12"/>
          </p:nvPr>
        </p:nvSpPr>
        <p:spPr/>
        <p:txBody>
          <a:bodyPr/>
          <a:lstStyle/>
          <a:p>
            <a:fld id="{09F20003-CC1F-48A0-B800-E8BEA5364C66}" type="slidenum">
              <a:rPr lang="en-US" smtClean="0"/>
              <a:t>8</a:t>
            </a:fld>
            <a:endParaRPr lang="en-US"/>
          </a:p>
        </p:txBody>
      </p:sp>
      <p:pic>
        <p:nvPicPr>
          <p:cNvPr id="7" name="Picture 5" descr="C:\My Documents\cedar.jpg">
            <a:extLst>
              <a:ext uri="{FF2B5EF4-FFF2-40B4-BE49-F238E27FC236}">
                <a16:creationId xmlns:a16="http://schemas.microsoft.com/office/drawing/2014/main" id="{60884414-CF6E-44A5-B56D-2D9AADC721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756" y="1230090"/>
            <a:ext cx="5934075" cy="24733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C:\My Documents\tautah07.jpg">
            <a:extLst>
              <a:ext uri="{FF2B5EF4-FFF2-40B4-BE49-F238E27FC236}">
                <a16:creationId xmlns:a16="http://schemas.microsoft.com/office/drawing/2014/main" id="{EE09F600-BE8F-425B-9466-9D04761E6F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436911" y="3679376"/>
            <a:ext cx="3830023" cy="2546350"/>
          </a:xfrm>
          <a:prstGeom prst="rect">
            <a:avLst/>
          </a:prstGeom>
        </p:spPr>
      </p:pic>
      <p:sp>
        <p:nvSpPr>
          <p:cNvPr id="9" name="Textfeld 8">
            <a:extLst>
              <a:ext uri="{FF2B5EF4-FFF2-40B4-BE49-F238E27FC236}">
                <a16:creationId xmlns:a16="http://schemas.microsoft.com/office/drawing/2014/main" id="{1626D24F-0441-4E3C-89FD-B40442EF5927}"/>
              </a:ext>
            </a:extLst>
          </p:cNvPr>
          <p:cNvSpPr txBox="1"/>
          <p:nvPr/>
        </p:nvSpPr>
        <p:spPr>
          <a:xfrm flipH="1">
            <a:off x="6702878" y="1477735"/>
            <a:ext cx="5216977" cy="4524315"/>
          </a:xfrm>
          <a:prstGeom prst="rect">
            <a:avLst/>
          </a:prstGeom>
          <a:noFill/>
        </p:spPr>
        <p:txBody>
          <a:bodyPr wrap="square" rtlCol="0">
            <a:spAutoFit/>
          </a:bodyPr>
          <a:lstStyle/>
          <a:p>
            <a:r>
              <a:rPr lang="en-US" dirty="0"/>
              <a:t>The 7-Telescope Array was planned to include two big arrays of 127 imaging telescopes, operating in coincidence (</a:t>
            </a:r>
            <a:r>
              <a:rPr lang="en-US" dirty="0" err="1"/>
              <a:t>Teshima</a:t>
            </a:r>
            <a:r>
              <a:rPr lang="en-US" dirty="0"/>
              <a:t>, et al., 1992). A single telescope had a 3m diameter tessellated reflector and a 256-pixel imaging camera. In 1996-1997, three out of ready seven telescopes were installed in Dugway proving grounds, Utah, USA. The telescopes started taking data on the flaring MKN-501 and 1ES1959 in 1997. </a:t>
            </a:r>
            <a:r>
              <a:rPr lang="de-DE" dirty="0" err="1"/>
              <a:t>Unexpectedly</a:t>
            </a:r>
            <a:r>
              <a:rPr lang="de-DE" dirty="0"/>
              <a:t>, a </a:t>
            </a:r>
            <a:r>
              <a:rPr lang="de-DE" dirty="0" err="1"/>
              <a:t>missile</a:t>
            </a:r>
            <a:r>
              <a:rPr lang="de-DE" dirty="0"/>
              <a:t> </a:t>
            </a:r>
            <a:r>
              <a:rPr lang="de-DE" dirty="0" err="1"/>
              <a:t>launched</a:t>
            </a:r>
            <a:r>
              <a:rPr lang="de-DE" dirty="0"/>
              <a:t> </a:t>
            </a:r>
            <a:r>
              <a:rPr lang="de-DE" dirty="0" err="1"/>
              <a:t>by</a:t>
            </a:r>
            <a:r>
              <a:rPr lang="de-DE" dirty="0"/>
              <a:t> </a:t>
            </a:r>
            <a:r>
              <a:rPr lang="de-DE" dirty="0" err="1"/>
              <a:t>the</a:t>
            </a:r>
            <a:r>
              <a:rPr lang="de-DE" dirty="0"/>
              <a:t> </a:t>
            </a:r>
            <a:r>
              <a:rPr lang="de-DE" dirty="0" err="1"/>
              <a:t>military</a:t>
            </a:r>
            <a:r>
              <a:rPr lang="de-DE" dirty="0"/>
              <a:t> at </a:t>
            </a:r>
            <a:r>
              <a:rPr lang="de-DE" dirty="0" err="1"/>
              <a:t>the</a:t>
            </a:r>
            <a:r>
              <a:rPr lang="de-DE" dirty="0"/>
              <a:t> </a:t>
            </a:r>
            <a:r>
              <a:rPr lang="de-DE" dirty="0" err="1"/>
              <a:t>Dugway</a:t>
            </a:r>
            <a:r>
              <a:rPr lang="de-DE" dirty="0"/>
              <a:t> test-site lost </a:t>
            </a:r>
            <a:r>
              <a:rPr lang="de-DE" dirty="0" err="1"/>
              <a:t>its</a:t>
            </a:r>
            <a:r>
              <a:rPr lang="de-DE" dirty="0"/>
              <a:t> </a:t>
            </a:r>
            <a:r>
              <a:rPr lang="de-DE" dirty="0" err="1"/>
              <a:t>target</a:t>
            </a:r>
            <a:r>
              <a:rPr lang="de-DE" dirty="0"/>
              <a:t> </a:t>
            </a:r>
            <a:r>
              <a:rPr lang="de-DE" dirty="0" err="1"/>
              <a:t>position</a:t>
            </a:r>
            <a:r>
              <a:rPr lang="de-DE" dirty="0"/>
              <a:t> and </a:t>
            </a:r>
            <a:r>
              <a:rPr lang="de-DE" dirty="0" err="1"/>
              <a:t>mistakenly</a:t>
            </a:r>
            <a:r>
              <a:rPr lang="de-DE" dirty="0"/>
              <a:t> </a:t>
            </a:r>
            <a:r>
              <a:rPr lang="de-DE" dirty="0" err="1"/>
              <a:t>hit</a:t>
            </a:r>
            <a:r>
              <a:rPr lang="de-DE" dirty="0"/>
              <a:t> </a:t>
            </a:r>
            <a:r>
              <a:rPr lang="de-DE" dirty="0" err="1"/>
              <a:t>the</a:t>
            </a:r>
            <a:r>
              <a:rPr lang="de-DE" dirty="0"/>
              <a:t> </a:t>
            </a:r>
            <a:r>
              <a:rPr lang="de-DE" dirty="0" err="1"/>
              <a:t>telescopes</a:t>
            </a:r>
            <a:r>
              <a:rPr lang="de-DE" dirty="0"/>
              <a:t>' </a:t>
            </a:r>
            <a:r>
              <a:rPr lang="de-DE" dirty="0" err="1"/>
              <a:t>data</a:t>
            </a:r>
            <a:r>
              <a:rPr lang="de-DE" dirty="0"/>
              <a:t> </a:t>
            </a:r>
            <a:r>
              <a:rPr lang="de-DE" dirty="0" err="1"/>
              <a:t>acquisition</a:t>
            </a:r>
            <a:r>
              <a:rPr lang="de-DE" dirty="0"/>
              <a:t> </a:t>
            </a:r>
            <a:r>
              <a:rPr lang="de-DE" dirty="0" err="1"/>
              <a:t>containers</a:t>
            </a:r>
            <a:r>
              <a:rPr lang="de-DE" dirty="0"/>
              <a:t>. </a:t>
            </a:r>
            <a:r>
              <a:rPr lang="de-DE" dirty="0" err="1"/>
              <a:t>Luckily</a:t>
            </a:r>
            <a:r>
              <a:rPr lang="de-DE" dirty="0"/>
              <a:t> </a:t>
            </a:r>
            <a:r>
              <a:rPr lang="de-DE" dirty="0" err="1"/>
              <a:t>the</a:t>
            </a:r>
            <a:r>
              <a:rPr lang="de-DE" dirty="0"/>
              <a:t> rocket was </a:t>
            </a:r>
            <a:r>
              <a:rPr lang="de-DE" dirty="0" err="1"/>
              <a:t>unarmed</a:t>
            </a:r>
            <a:r>
              <a:rPr lang="de-DE" dirty="0"/>
              <a:t> and </a:t>
            </a:r>
            <a:r>
              <a:rPr lang="de-DE" dirty="0" err="1"/>
              <a:t>there</a:t>
            </a:r>
            <a:r>
              <a:rPr lang="de-DE" dirty="0"/>
              <a:t> was </a:t>
            </a:r>
            <a:r>
              <a:rPr lang="de-DE" dirty="0" err="1"/>
              <a:t>nobody</a:t>
            </a:r>
            <a:r>
              <a:rPr lang="de-DE" dirty="0"/>
              <a:t> in </a:t>
            </a:r>
            <a:r>
              <a:rPr lang="de-DE" dirty="0" err="1"/>
              <a:t>the</a:t>
            </a:r>
            <a:r>
              <a:rPr lang="de-DE" dirty="0"/>
              <a:t> </a:t>
            </a:r>
            <a:r>
              <a:rPr lang="de-DE" dirty="0" err="1"/>
              <a:t>test</a:t>
            </a:r>
            <a:r>
              <a:rPr lang="de-DE" dirty="0"/>
              <a:t> </a:t>
            </a:r>
            <a:r>
              <a:rPr lang="de-DE" dirty="0" err="1"/>
              <a:t>container</a:t>
            </a:r>
            <a:r>
              <a:rPr lang="de-DE" dirty="0"/>
              <a:t>, </a:t>
            </a:r>
            <a:r>
              <a:rPr lang="de-DE" dirty="0" err="1"/>
              <a:t>which</a:t>
            </a:r>
            <a:r>
              <a:rPr lang="de-DE" dirty="0"/>
              <a:t> </a:t>
            </a:r>
            <a:r>
              <a:rPr lang="de-DE" dirty="0" err="1"/>
              <a:t>of</a:t>
            </a:r>
            <a:r>
              <a:rPr lang="de-DE" dirty="0"/>
              <a:t> </a:t>
            </a:r>
            <a:r>
              <a:rPr lang="de-DE" dirty="0" err="1"/>
              <a:t>course</a:t>
            </a:r>
            <a:r>
              <a:rPr lang="de-DE" dirty="0"/>
              <a:t> was </a:t>
            </a:r>
            <a:r>
              <a:rPr lang="de-DE" dirty="0" err="1"/>
              <a:t>completely</a:t>
            </a:r>
            <a:r>
              <a:rPr lang="de-DE" dirty="0"/>
              <a:t> </a:t>
            </a:r>
            <a:r>
              <a:rPr lang="de-DE" dirty="0" err="1"/>
              <a:t>destroyed</a:t>
            </a:r>
            <a:r>
              <a:rPr lang="de-DE" dirty="0"/>
              <a:t>. This </a:t>
            </a:r>
            <a:r>
              <a:rPr lang="de-DE" dirty="0" err="1"/>
              <a:t>unusual</a:t>
            </a:r>
            <a:r>
              <a:rPr lang="de-DE" dirty="0"/>
              <a:t> </a:t>
            </a:r>
            <a:r>
              <a:rPr lang="de-DE" dirty="0" err="1"/>
              <a:t>event</a:t>
            </a:r>
            <a:r>
              <a:rPr lang="de-DE" dirty="0"/>
              <a:t> </a:t>
            </a:r>
            <a:r>
              <a:rPr lang="de-DE" dirty="0" err="1"/>
              <a:t>forced</a:t>
            </a:r>
            <a:r>
              <a:rPr lang="de-DE" dirty="0"/>
              <a:t> </a:t>
            </a:r>
            <a:r>
              <a:rPr lang="de-DE" dirty="0" err="1"/>
              <a:t>operations</a:t>
            </a:r>
            <a:r>
              <a:rPr lang="de-DE" dirty="0"/>
              <a:t> </a:t>
            </a:r>
            <a:r>
              <a:rPr lang="de-DE" dirty="0" err="1"/>
              <a:t>to</a:t>
            </a:r>
            <a:r>
              <a:rPr lang="de-DE" dirty="0"/>
              <a:t> </a:t>
            </a:r>
            <a:r>
              <a:rPr lang="de-DE" dirty="0" err="1"/>
              <a:t>cease</a:t>
            </a:r>
            <a:r>
              <a:rPr lang="de-DE" dirty="0"/>
              <a:t> at </a:t>
            </a:r>
            <a:r>
              <a:rPr lang="de-DE" dirty="0" err="1"/>
              <a:t>the</a:t>
            </a:r>
            <a:r>
              <a:rPr lang="de-DE" dirty="0"/>
              <a:t> end </a:t>
            </a:r>
            <a:r>
              <a:rPr lang="de-DE" dirty="0" err="1"/>
              <a:t>of</a:t>
            </a:r>
            <a:r>
              <a:rPr lang="de-DE" dirty="0"/>
              <a:t> 1997.</a:t>
            </a:r>
          </a:p>
          <a:p>
            <a:endParaRPr lang="de-DE" dirty="0"/>
          </a:p>
        </p:txBody>
      </p:sp>
    </p:spTree>
    <p:extLst>
      <p:ext uri="{BB962C8B-B14F-4D97-AF65-F5344CB8AC3E}">
        <p14:creationId xmlns:p14="http://schemas.microsoft.com/office/powerpoint/2010/main" val="817359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BFEABC-4C16-4602-86A8-8F681FDCB915}"/>
              </a:ext>
            </a:extLst>
          </p:cNvPr>
          <p:cNvSpPr>
            <a:spLocks noGrp="1"/>
          </p:cNvSpPr>
          <p:nvPr>
            <p:ph type="title"/>
          </p:nvPr>
        </p:nvSpPr>
        <p:spPr>
          <a:xfrm>
            <a:off x="721454" y="228406"/>
            <a:ext cx="11297423" cy="1325563"/>
          </a:xfrm>
        </p:spPr>
        <p:txBody>
          <a:bodyPr>
            <a:normAutofit/>
          </a:bodyPr>
          <a:lstStyle/>
          <a:p>
            <a:r>
              <a:rPr lang="en-US" sz="3200" dirty="0">
                <a:latin typeface="Arial" panose="020B0604020202020204" pitchFamily="34" charset="0"/>
                <a:cs typeface="Arial" panose="020B0604020202020204" pitchFamily="34" charset="0"/>
              </a:rPr>
              <a:t>What remained of 7 telescope-array after the missile strike?</a:t>
            </a:r>
            <a:endParaRPr lang="de-DE" sz="3200" dirty="0">
              <a:latin typeface="Arial" panose="020B0604020202020204" pitchFamily="34" charset="0"/>
              <a:cs typeface="Arial" panose="020B0604020202020204" pitchFamily="34" charset="0"/>
            </a:endParaRPr>
          </a:p>
        </p:txBody>
      </p:sp>
      <p:sp>
        <p:nvSpPr>
          <p:cNvPr id="3" name="Datumsplatzhalter 2">
            <a:extLst>
              <a:ext uri="{FF2B5EF4-FFF2-40B4-BE49-F238E27FC236}">
                <a16:creationId xmlns:a16="http://schemas.microsoft.com/office/drawing/2014/main" id="{10EFADA0-16A4-41BA-93FF-58FEFB562168}"/>
              </a:ext>
            </a:extLst>
          </p:cNvPr>
          <p:cNvSpPr>
            <a:spLocks noGrp="1"/>
          </p:cNvSpPr>
          <p:nvPr>
            <p:ph type="dt" sz="half" idx="10"/>
          </p:nvPr>
        </p:nvSpPr>
        <p:spPr/>
        <p:txBody>
          <a:bodyPr/>
          <a:lstStyle/>
          <a:p>
            <a:r>
              <a:rPr lang="en-US"/>
              <a:t>"From 9 to 40"  workshop organized by INAF, Sexten, Italy</a:t>
            </a:r>
          </a:p>
        </p:txBody>
      </p:sp>
      <p:sp>
        <p:nvSpPr>
          <p:cNvPr id="5" name="Foliennummernplatzhalter 4">
            <a:extLst>
              <a:ext uri="{FF2B5EF4-FFF2-40B4-BE49-F238E27FC236}">
                <a16:creationId xmlns:a16="http://schemas.microsoft.com/office/drawing/2014/main" id="{70C51A3F-8F16-4261-897D-BD25EA22786B}"/>
              </a:ext>
            </a:extLst>
          </p:cNvPr>
          <p:cNvSpPr>
            <a:spLocks noGrp="1"/>
          </p:cNvSpPr>
          <p:nvPr>
            <p:ph type="sldNum" sz="quarter" idx="12"/>
          </p:nvPr>
        </p:nvSpPr>
        <p:spPr/>
        <p:txBody>
          <a:bodyPr/>
          <a:lstStyle/>
          <a:p>
            <a:fld id="{09F20003-CC1F-48A0-B800-E8BEA5364C66}" type="slidenum">
              <a:rPr lang="en-US" smtClean="0"/>
              <a:t>9</a:t>
            </a:fld>
            <a:endParaRPr lang="en-US"/>
          </a:p>
        </p:txBody>
      </p:sp>
      <p:pic>
        <p:nvPicPr>
          <p:cNvPr id="7" name="Picture 6" descr="C:\My Documents\13dugg.jpg">
            <a:extLst>
              <a:ext uri="{FF2B5EF4-FFF2-40B4-BE49-F238E27FC236}">
                <a16:creationId xmlns:a16="http://schemas.microsoft.com/office/drawing/2014/main" id="{FE9B0D58-FFBF-41A2-BB4A-1A95493F82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654637"/>
            <a:ext cx="3797300" cy="24225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descr="C:\My Documents\missile.gif">
            <a:extLst>
              <a:ext uri="{FF2B5EF4-FFF2-40B4-BE49-F238E27FC236}">
                <a16:creationId xmlns:a16="http://schemas.microsoft.com/office/drawing/2014/main" id="{2F20F3C7-809F-4986-A5A7-B8F155AA8F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9885" y="1401536"/>
            <a:ext cx="4806043" cy="366330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C:\My Documents\new_trailer.jpg">
            <a:extLst>
              <a:ext uri="{FF2B5EF4-FFF2-40B4-BE49-F238E27FC236}">
                <a16:creationId xmlns:a16="http://schemas.microsoft.com/office/drawing/2014/main" id="{094FEA7B-349B-4332-B1DC-9A40391B79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2852" y="3891643"/>
            <a:ext cx="3505200" cy="2628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34969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3640</TotalTime>
  <Words>5003</Words>
  <Application>Microsoft Office PowerPoint</Application>
  <PresentationFormat>Widescreen</PresentationFormat>
  <Paragraphs>338</Paragraphs>
  <Slides>45</Slides>
  <Notes>4</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45</vt:i4>
      </vt:variant>
    </vt:vector>
  </HeadingPairs>
  <TitlesOfParts>
    <vt:vector size="55" baseType="lpstr">
      <vt:lpstr>Arial</vt:lpstr>
      <vt:lpstr>Bodoni MT</vt:lpstr>
      <vt:lpstr>Calibri</vt:lpstr>
      <vt:lpstr>Calibri Light</vt:lpstr>
      <vt:lpstr>Monotype Corsiva</vt:lpstr>
      <vt:lpstr>Symbol</vt:lpstr>
      <vt:lpstr>Times New Roman</vt:lpstr>
      <vt:lpstr>Verdana</vt:lpstr>
      <vt:lpstr>Office Theme</vt:lpstr>
      <vt:lpstr>Origin50.Graph</vt:lpstr>
      <vt:lpstr>Some Interesting Aspects of the IACT Design,  Also Relevant for Stellar II</vt:lpstr>
      <vt:lpstr>Galbraith &amp; Jelley‘s pioneering discovery of Cherenkov light pulses from extensive air showers</vt:lpstr>
      <vt:lpstr>PowerPoint Presentation</vt:lpstr>
      <vt:lpstr>PowerPoint Presentation</vt:lpstr>
      <vt:lpstr>PowerPoint Presentation</vt:lpstr>
      <vt:lpstr>PowerPoint Presentation</vt:lpstr>
      <vt:lpstr>PowerPoint Presentation</vt:lpstr>
      <vt:lpstr>Japanese 7-telescope array</vt:lpstr>
      <vt:lpstr>What remained of 7 telescope-array after the missile strike?</vt:lpstr>
      <vt:lpstr>3 TAIGA IACTs in Tunka valley near lake Baikal, Russia </vt:lpstr>
      <vt:lpstr>Veritas at Base-Camp of the Harvard-Smithsonian Center for Astrophysics near Tucson, Arizona, USA</vt:lpstr>
      <vt:lpstr>H.E.S.S. near Gamsberg, Namibia</vt:lpstr>
      <vt:lpstr>MAGIC at Roque de los Muchachos EU North Observatory on the Canary Island of La Palma</vt:lpstr>
      <vt:lpstr>The 21m diameter MACE IACT in India, Hanle, 4270m a.s.l. (not surprisingly, looks similar to MAGIC)</vt:lpstr>
      <vt:lpstr>CTA IACT designs, some more successful than the others (majority did not survive)</vt:lpstr>
      <vt:lpstr>Dual-mirror design ASTRI telescopes from Italy</vt:lpstr>
      <vt:lpstr>SST arrays that are going to strongly impact contemporary astrophysics </vt:lpstr>
      <vt:lpstr>PowerPoint Presentation</vt:lpstr>
      <vt:lpstr>Near Future Plans of LHAASO</vt:lpstr>
      <vt:lpstr>PowerPoint Presentation</vt:lpstr>
      <vt:lpstr>PowerPoint Presentation</vt:lpstr>
      <vt:lpstr>PowerPoint Presentation</vt:lpstr>
      <vt:lpstr>Light Emission Microscopy (LEM) is a powerful diagnostic method for SiPM sensors, revealing cell-substructures, defects and diverse hidden details – below I show part of our setup to measure light emission from different SiPM chips</vt:lpstr>
      <vt:lpstr>PowerPoint Presentation</vt:lpstr>
      <vt:lpstr>PowerPoint Presentation</vt:lpstr>
      <vt:lpstr>1st Mention of Using SiPM in Astro-Particle  Physics and Space Applications in 2003</vt:lpstr>
      <vt:lpstr>Silicon Photo Multiplier (SiPM)</vt:lpstr>
      <vt:lpstr>Silicon Photo Multiplier (SiPM)</vt:lpstr>
      <vt:lpstr>Use a plurality of SPADs to profit from their real digital feature</vt:lpstr>
      <vt:lpstr>The SPAD arrays with different readout principles are being intensively developed by many groups worldwide,  to name just a few</vt:lpstr>
      <vt:lpstr>One may ask: and what the novelty is? These have been under development in many labs and for a long time</vt:lpstr>
      <vt:lpstr>The SPAD arrays with different readout principles are being intensively developed by many groups worldwide</vt:lpstr>
      <vt:lpstr>Intensity Interferometer</vt:lpstr>
      <vt:lpstr>MAGIC interferometry setup</vt:lpstr>
      <vt:lpstr>The Sensitivity of an Intensity Interferometer</vt:lpstr>
      <vt:lpstr>And a few words on the heterodyne SII</vt:lpstr>
      <vt:lpstr>Interesting questions</vt:lpstr>
      <vt:lpstr>PowerPoint Presentation</vt:lpstr>
      <vt:lpstr>Conclusions: the prospects are simply great</vt:lpstr>
      <vt:lpstr>Backup</vt:lpstr>
      <vt:lpstr>The first, Non-Imaging Generation of Atmospheric Cherenkov Telescopes</vt:lpstr>
      <vt:lpstr>Short Summary of the 1st Generation Atmospheric Cherenkov Telescopes </vt:lpstr>
      <vt:lpstr>2nd Generation, Imaging Atmospheric Cherenkov Telescopes (IACT)</vt:lpstr>
      <vt:lpstr>3rd Generation IACTs</vt:lpstr>
      <vt:lpstr>4th Generation IACT arrays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SST Comparison</dc:title>
  <dc:creator>Ramir</dc:creator>
  <cp:lastModifiedBy>razmik</cp:lastModifiedBy>
  <cp:revision>184</cp:revision>
  <dcterms:created xsi:type="dcterms:W3CDTF">2020-02-21T06:40:05Z</dcterms:created>
  <dcterms:modified xsi:type="dcterms:W3CDTF">2026-07-20T08:15:08Z</dcterms:modified>
</cp:coreProperties>
</file>