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Josefin Sans Medium"/>
      <p:regular r:id="rId16"/>
      <p:bold r:id="rId17"/>
      <p:italic r:id="rId18"/>
      <p:boldItalic r:id="rId19"/>
    </p:embeddedFont>
    <p:embeddedFont>
      <p:font typeface="Josefin Sans"/>
      <p:regular r:id="rId20"/>
      <p:bold r:id="rId21"/>
      <p:italic r:id="rId22"/>
      <p:boldItalic r:id="rId23"/>
    </p:embeddedFont>
    <p:embeddedFont>
      <p:font typeface="Josefin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regular.fntdata"/><Relationship Id="rId22" Type="http://schemas.openxmlformats.org/officeDocument/2006/relationships/font" Target="fonts/JosefinSans-italic.fntdata"/><Relationship Id="rId21" Type="http://schemas.openxmlformats.org/officeDocument/2006/relationships/font" Target="fonts/JosefinSans-bold.fntdata"/><Relationship Id="rId24" Type="http://schemas.openxmlformats.org/officeDocument/2006/relationships/font" Target="fonts/JosefinSansLight-regular.fntdata"/><Relationship Id="rId23" Type="http://schemas.openxmlformats.org/officeDocument/2006/relationships/font" Target="fonts/Josefi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JosefinSansLight-italic.fntdata"/><Relationship Id="rId25" Type="http://schemas.openxmlformats.org/officeDocument/2006/relationships/font" Target="fonts/JosefinSansLight-bold.fntdata"/><Relationship Id="rId27" Type="http://schemas.openxmlformats.org/officeDocument/2006/relationships/font" Target="fonts/Josefin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JosefinSansMedium-bold.fntdata"/><Relationship Id="rId16" Type="http://schemas.openxmlformats.org/officeDocument/2006/relationships/font" Target="fonts/JosefinSansMedium-regular.fntdata"/><Relationship Id="rId19" Type="http://schemas.openxmlformats.org/officeDocument/2006/relationships/font" Target="fonts/JosefinSansMedium-boldItalic.fntdata"/><Relationship Id="rId18" Type="http://schemas.openxmlformats.org/officeDocument/2006/relationships/font" Target="fonts/Josefin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Grazie, terzo incontro alle giornate RSN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Scopo: conoscerci per aiutarci a vicenda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Perché? Impegno INAF nella diffusione cultura scientifica (statuto)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Materia che si presta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6dcdfc8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b6dcdfc8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65b25088b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65b25088b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completezza menziono le articolazioni dell’Area Comunicazione (sotto la Presidenza) con cui la USC-E collabora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non è l’oggetto di questa presentazione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8fc29fb8e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8fc29fb8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Storicamente usiamo i termini D&amp;D ma più correttamente dovremmo parlare di Public Engagement, il framework teorico e metodologico corrente per l’interazione tra scienza e società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Un’interazione non frontale, unidirezionale, ma sempre più partecipativa e dialogica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Questa non è una lezione sui modelli di sci-comm ma vuole ricordare che il PE è un grande ombrello che comprende attività molteplici e svariate, alcune con funzione più informativa - come negli strati esterni di questa cipolla, come la produzione di articoli, press release, relazioni con i media, e poi via via che ci spingiamo all’interno sempre più partecipate, con coinvolgimento sempre più attivo da parte del pubblico, come citizen science, consultazioni, dibattiti,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4398a0cb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c4398a0cb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Vi riporto due brevi citazioni che ho sempre trovato di grande ispirazione, di due importanti figure entrambe di estrazione britannica (</a:t>
            </a:r>
            <a:r>
              <a:rPr lang="it">
                <a:solidFill>
                  <a:schemeClr val="dk1"/>
                </a:solidFill>
              </a:rPr>
              <a:t>non a caso forse)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Science is not finished until it's communicated -&gt; ci ricorda che la comunicazione non è qualcosa che avviene a latere o a posteriori, ma è intrinsecamente integrato nel processo scientifico stesso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Anne Glover si spinge oltre: Research not communicated is research not done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65b25088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b65b2508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È in quest’ottica che vi presentiamo l’USC-E che, nel nuovo assetto dallo scorso anno è entrata a far parte della DS (insieme all’area MAB)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In particolare richiamo l’attenzione a quanto evidenziato in azzurro (leggi)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72afc10d2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572afc10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Siamo così organizzati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coord nazionale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gruppi tematici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gruppi vicini alla scuola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OAE (IAU)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collabora (ma distinto) dall’area com della presidenza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7d16a93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7d16a93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alcune delle nostre attività più scenografiche (ma molte altre)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6dcdfc8b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6dcdfc8b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Raggiungiamo decine e centinaia di migliaia di persone in tutta Italia, in presenza e online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Sottostima, stiamo investendo di più nel monitoraggio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65b25088b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b65b25088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Qual è l’obiettivo di questa presentazione?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Ricordarvi di contattarci appena avete un’idea legata al public engagement - prima possibile, non dopo!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Per massimizzare l’efficacia e valutare l’impatto delle azioni, coordinarci anche con le altre aree, valorizzare l’immagine dell’ente e il lavoro svolto (anche in termini di curriculum e carriere future)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65b25088b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b65b25088b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In quali casi potete contattarci?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scuola? abbiamo risorse, validate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accessibilità? abbiamo risorse e ricerca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/>
              <a:t>grant con outreach wp?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Questi sono alcuni esempi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0738" y="205979"/>
            <a:ext cx="8435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90738" y="879276"/>
            <a:ext cx="8435700" cy="3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370F4B"/>
              </a:buClr>
              <a:buSzPts val="1800"/>
              <a:buChar char="●"/>
              <a:defRPr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370F4B"/>
              </a:buClr>
              <a:buSzPts val="2800"/>
              <a:buFont typeface="Arial"/>
              <a:buChar char="•"/>
              <a:defRPr/>
            </a:lvl2pPr>
            <a:lvl3pPr indent="-393700" lvl="2" marL="1371600" algn="l">
              <a:spcBef>
                <a:spcPts val="520"/>
              </a:spcBef>
              <a:spcAft>
                <a:spcPts val="0"/>
              </a:spcAft>
              <a:buClr>
                <a:srgbClr val="370F4B"/>
              </a:buClr>
              <a:buSzPts val="2600"/>
              <a:buFont typeface="Arial"/>
              <a:buChar char="•"/>
              <a:defRPr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370F4B"/>
              </a:buClr>
              <a:buSzPts val="2400"/>
              <a:buFont typeface="Arial"/>
              <a:buChar char="•"/>
              <a:defRPr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rgbClr val="370F4B"/>
              </a:buClr>
              <a:buSzPts val="2400"/>
              <a:buFont typeface="Arial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583437" y="4750848"/>
            <a:ext cx="14406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93975" y="4756795"/>
            <a:ext cx="31836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261348" y="4756795"/>
            <a:ext cx="564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esponsabili.dd@inaf.i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9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15.jpg"/><Relationship Id="rId8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responsabili.dd@inaf.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du.inaf.it/i-quaderni-eduinaf/" TargetMode="External"/><Relationship Id="rId4" Type="http://schemas.openxmlformats.org/officeDocument/2006/relationships/hyperlink" Target="http://play.inaf.it" TargetMode="External"/><Relationship Id="rId5" Type="http://schemas.openxmlformats.org/officeDocument/2006/relationships/hyperlink" Target="https://astroedu.iau.org/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567575"/>
            <a:ext cx="9144000" cy="22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3600">
                <a:solidFill>
                  <a:schemeClr val="lt1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Fare Didattica e Divulgazione in INAF: </a:t>
            </a:r>
            <a:endParaRPr sz="3600">
              <a:solidFill>
                <a:schemeClr val="lt1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3600">
                <a:solidFill>
                  <a:schemeClr val="lt1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il ruolo della USC E come centro di competenza e consulenza</a:t>
            </a:r>
            <a:endParaRPr sz="3600">
              <a:solidFill>
                <a:schemeClr val="lt1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235175" y="2571875"/>
            <a:ext cx="6652500" cy="23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29 aprile</a:t>
            </a:r>
            <a: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2026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Claudia Mignone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Caterina Boccato, Chiara Badia,</a:t>
            </a:r>
            <a:r>
              <a:rPr lang="it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Silvia Casu, Alessandra Scaffidi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RSN5 - Meeting online di fine mandato del Comitato - Roma  </a:t>
            </a:r>
            <a:endParaRPr sz="1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/>
        </p:nvSpPr>
        <p:spPr>
          <a:xfrm>
            <a:off x="311700" y="3017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Coordinamento Nazionale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478425" y="874446"/>
            <a:ext cx="9060000" cy="21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Caterina Boccato OA Padova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Chiara Badia OA Abruzzo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Silvia Casu OA Cagliari 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Claudia Mignone SEDE CENTRALE - Area Comunicazione Presidenza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Alessandra Scaffidi SEDE CENTRALE - USC - F 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Internazionalizzazione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9900"/>
                </a:solidFill>
                <a:latin typeface="Josefin Sans"/>
                <a:ea typeface="Josefin Sans"/>
                <a:cs typeface="Josefin Sans"/>
                <a:sym typeface="Josefin Sans"/>
              </a:rPr>
              <a:t>Francesca Aloisio SEDE CENTRALE - Area Com. Pres. Valorizzazione Immagine</a:t>
            </a:r>
            <a:endParaRPr sz="1800">
              <a:solidFill>
                <a:srgbClr val="FF99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392475" y="3745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Mail responsabili di sede e dei gruppi di lavoro nazionali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5298924" y="1048057"/>
            <a:ext cx="2557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GRAZIE!</a:t>
            </a:r>
            <a:endParaRPr b="1" sz="3100">
              <a:solidFill>
                <a:srgbClr val="00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537100" y="4317757"/>
            <a:ext cx="406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u="sng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responsabili.dd@inaf.it</a:t>
            </a:r>
            <a:r>
              <a:rPr lang="it" sz="23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oi usare come font lo Josefine sans e come sfondo una cosa più blu e il titolo puoi farlo arancione"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6" y="39177"/>
            <a:ext cx="9084850" cy="5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506250" y="949200"/>
            <a:ext cx="4548900" cy="4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Public Engagement = 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Communication </a:t>
            </a:r>
            <a:r>
              <a:rPr b="1" lang="it" sz="1800" u="sng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with</a:t>
            </a:r>
            <a:r>
              <a:rPr b="1" lang="it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the general public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Il </a:t>
            </a:r>
            <a:r>
              <a:rPr i="1"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public engagement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comprende una miriade di modi in cui le attività e i benefici della ricerca scientifica vengono condivisi con il pubblico.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Al contrario del vecchio “deficit model” (oggi superato), il </a:t>
            </a:r>
            <a:r>
              <a:rPr i="1" lang="it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public engagement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è per definizione un processo </a:t>
            </a:r>
            <a:r>
              <a:rPr lang="it" sz="1800" u="sng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bidirezionale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 che implica interazione e ascolto, con l'obiettivo di generare benefici reciproci.</a:t>
            </a:r>
            <a:endParaRPr b="1"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1403" cy="4838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" name="Google Shape;68;p15"/>
          <p:cNvSpPr txBox="1"/>
          <p:nvPr/>
        </p:nvSpPr>
        <p:spPr>
          <a:xfrm rot="-5400000">
            <a:off x="-342750" y="647650"/>
            <a:ext cx="11946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666666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Credits: Wellcome Trust</a:t>
            </a:r>
            <a:endParaRPr sz="800">
              <a:solidFill>
                <a:srgbClr val="666666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5925" y="287025"/>
            <a:ext cx="3849600" cy="4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“Science is not finished until it's communicated”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Dr Mark Walport</a:t>
            </a:r>
            <a:r>
              <a:rPr lang="it" sz="20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, </a:t>
            </a:r>
            <a:endParaRPr sz="20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former chief scientific advisor </a:t>
            </a:r>
            <a:endParaRPr sz="16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 the UK government</a:t>
            </a:r>
            <a:endParaRPr sz="16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“Research 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not communicated 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is research not done”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Professor Anne Glover</a:t>
            </a:r>
            <a:r>
              <a:rPr lang="it" sz="20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, </a:t>
            </a:r>
            <a:br>
              <a:rPr lang="it" sz="20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it" sz="16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former chief scientific adviser for Scotland and for the European Commission</a:t>
            </a:r>
            <a:endParaRPr sz="16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38" y="0"/>
            <a:ext cx="52127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0" y="1146956"/>
            <a:ext cx="91440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rPr lang="it" sz="21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USC-E:   Valorizzazione della Conoscenza </a:t>
            </a:r>
            <a:endParaRPr sz="2167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sz="2167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a. promuove la diffusione e valorizzazione pubblica del patrimonio materiale e immateriale di conoscenze scientifiche.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b. supporta e coordina le attività di formazione, divulgazione e sensibilizzazione per aumentare l’impatto della cultura scientifica prodotta dall’Ente, promuovendo iniziative a carattere nazionale e fornendo supporto e indirizzo a iniziative delle strutture di ricerca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c. coordina le attività ed i progetti di musei, archivi e biblioteche (MAB) e cura la tutela e la </a:t>
            </a: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valorizzazione del patrimonio storico-scientifico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d. gestisce il deposito istituzionale dell’INAF predisposto alla raccolta, conservazione e diffusione dei prodotti della ricerca finanziata con fondi pubblici, secondo i canoni europei sull'accesso aperto, favorendo la </a:t>
            </a: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trasparenza e l’accessibilità del sapere scientifico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nel rispetto dell’integrità della ricerca, anche a servizio della valutazione esterna e interna dell'ente.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 title="Screenshot 2026-01-13 alle 09.48.4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4" y="166727"/>
            <a:ext cx="899013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title="20220930_1850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5" y="2912940"/>
            <a:ext cx="4771174" cy="215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title="08_Macchine Del Tempo_Luigi De Palma for OGR Torin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969" y="2052575"/>
            <a:ext cx="2006656" cy="301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title="07_Macchine Del Tempo_Luigi De Palma for OGR Torin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3850" y="2052560"/>
            <a:ext cx="2006649" cy="301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title="462776454_1111637357636514_2823412592801388313_n (1).jpg"/>
          <p:cNvPicPr preferRelativeResize="0"/>
          <p:nvPr/>
        </p:nvPicPr>
        <p:blipFill rotWithShape="1">
          <a:blip r:embed="rId6">
            <a:alphaModFix/>
          </a:blip>
          <a:srcRect b="0" l="0" r="12808" t="0"/>
          <a:stretch/>
        </p:blipFill>
        <p:spPr>
          <a:xfrm>
            <a:off x="3868213" y="108321"/>
            <a:ext cx="2607974" cy="168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 title="464361585_10234581039056624_3588585894738304670_n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4000" y="108625"/>
            <a:ext cx="2476498" cy="185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title="586419488_122272380962191262_3764643493409480854_n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575" y="108625"/>
            <a:ext cx="1820275" cy="27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title="585521294_122272380956191262_1134267857510707640_n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0128" y="108625"/>
            <a:ext cx="1820275" cy="272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title="480741303_122221998932191262_5117035995668202904_n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61025" y="1860895"/>
            <a:ext cx="978000" cy="97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 riesci a farla con font josefine sans?"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211425" y="201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Qual è il messaggio di questi 8 minuti?</a:t>
            </a:r>
            <a:endParaRPr b="1" sz="2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457500" y="886975"/>
            <a:ext cx="84126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Chiedeteci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consulenza appena avete l’idea – non dopo :-) 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responsabili.dd@inaf.it</a:t>
            </a:r>
            <a:r>
              <a:rPr lang="it" sz="2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15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Perché</a:t>
            </a:r>
            <a:r>
              <a:rPr b="1" lang="it" sz="19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  <a:endParaRPr b="1" sz="19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rendere veramente efficace la vostra azione e non disperdere le energie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non “mancare” nella valorizzazione dell’immagine dell’Ente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avere maggior supporto anche dalle aree per la comunicazione 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poter valutare l’impatto che le diverse azioni di public engagement possono avere 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poter portare avanti tutti 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assieme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il concetto “se faccio qualcosa direttamente rivolto a società e scuola questo mi deve in qualche modo essere riconosciuto [CV, concorsi, premi, ….]”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Vi</a:t>
            </a: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chiama una scuola per fare una lezione?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421100" y="929950"/>
            <a:ext cx="90600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edu.inaf.it/i-quaderni-eduinaf/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play.inaf.it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5"/>
              </a:rPr>
              <a:t>astroedu.iau.org/it/</a:t>
            </a:r>
            <a:r>
              <a:rPr lang="it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 </a:t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Volete aumentare l’accessibilità delle vostre azioni?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21100" y="2886948"/>
            <a:ext cx="59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</a:rPr>
              <a:t>sites.google.com/inaf.it/universall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323448" y="3483700"/>
            <a:ext cx="895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Avete vinto un grant che prevede una componente di PO…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87825" y="4056400"/>
            <a:ext cx="70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</a:rPr>
              <a:t>mail al proprio responsabile di sede per fare due chiacchere…</a:t>
            </a:r>
            <a:endParaRPr u="sng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