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257" r:id="rId12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4"/>
    <p:restoredTop sz="94658"/>
  </p:normalViewPr>
  <p:slideViewPr>
    <p:cSldViewPr snapToGrid="0">
      <p:cViewPr varScale="1">
        <p:scale>
          <a:sx n="120" d="100"/>
          <a:sy n="120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55B55-608F-4142-A480-674461359189}" type="datetimeFigureOut">
              <a:rPr lang="en-SE" smtClean="0"/>
              <a:t>2026-03-30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11699-3E6D-5240-9AB2-76F8BC3D8F7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540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EDDC5-4589-498E-837B-1FDB387F3DC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286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11699-3E6D-5240-9AB2-76F8BC3D8F73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9221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11699-3E6D-5240-9AB2-76F8BC3D8F73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8958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11699-3E6D-5240-9AB2-76F8BC3D8F73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9469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11699-3E6D-5240-9AB2-76F8BC3D8F73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940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11699-3E6D-5240-9AB2-76F8BC3D8F73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25837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CB7C6-6F7F-E98F-CB61-F0D43A2EA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3615B-5D5B-FFFD-1CE0-EB87A6D27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C85E1A-8417-B038-E8EB-04429544C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26FB4-F3A3-281C-9BF1-D83CFB474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11699-3E6D-5240-9AB2-76F8BC3D8F73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128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92f72e31c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92f72e31c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CC2F-6E80-5130-4177-364576F4D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2ED9E-95ED-561C-790F-04D19034D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037A3-70BC-E40D-F80F-D17FACB0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0E7D-E5EF-F94D-8E2D-BDB00CA08B93}" type="datetimeFigureOut">
              <a:rPr lang="en-SE" smtClean="0"/>
              <a:t>2026-03-30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A148A-C61D-AACF-B061-F810C8C2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BF4B8-470D-0964-1097-5BB1FCFC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A0E-726D-5C4D-BB79-D9D0426CADE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9993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A56F-175C-E5A6-4A0E-2B0BA733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16CDC-E9E5-7352-2BBD-2642B5C93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B7C79-7000-CA96-12ED-C3CCB89B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0E7D-E5EF-F94D-8E2D-BDB00CA08B93}" type="datetimeFigureOut">
              <a:rPr lang="en-SE" smtClean="0"/>
              <a:t>2026-03-30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ADC8A-33FD-5A22-8B8F-A6A5AC8F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94028-066D-B22C-A0DB-EF9C3890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A0E-726D-5C4D-BB79-D9D0426CADE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7669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D2D09-D5B2-B6F1-3182-73519D8EF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AE32A-C3C2-43EB-22FA-2D648B3D2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704EE-F110-7118-9E01-CA1E03EB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0E7D-E5EF-F94D-8E2D-BDB00CA08B93}" type="datetimeFigureOut">
              <a:rPr lang="en-SE" smtClean="0"/>
              <a:t>2026-03-30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F0EF0-4BA0-0826-DBB4-F31015B7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0E36A-457A-013D-A8C9-CA529716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A0E-726D-5C4D-BB79-D9D0426CADE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4965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381B-3897-D6D1-54F1-4AA8B8CE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2E778-73CB-36A4-3AF7-A55F6C043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E415-B7CC-3E4A-C48A-7421B8F0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0E7D-E5EF-F94D-8E2D-BDB00CA08B93}" type="datetimeFigureOut">
              <a:rPr lang="en-SE" smtClean="0"/>
              <a:t>2026-03-30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AB5C2-4881-0988-4ED0-6A037996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F2D96-5E51-3581-2EA5-9D92093D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A0E-726D-5C4D-BB79-D9D0426CADE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5821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4B157-60E5-E31F-0989-2B843195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EA567-5626-29E0-4983-597D51AF6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6337F-AADA-E705-CAF4-14006671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0E7D-E5EF-F94D-8E2D-BDB00CA08B93}" type="datetimeFigureOut">
              <a:rPr lang="en-SE" smtClean="0"/>
              <a:t>2026-03-30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4B9F9-9391-A04E-30E4-0C295AD7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7E75-7B37-FE07-AF13-4544E1E4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A0E-726D-5C4D-BB79-D9D0426CADE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7643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1650-B079-188D-0FF8-5B9E43FA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3371-5FE9-858F-9DCD-ED054FBC9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3BA6D-1FAF-F56D-14E7-50AF3C365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51EB5-A51E-E7EB-35EF-34BAC5ED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0E7D-E5EF-F94D-8E2D-BDB00CA08B93}" type="datetimeFigureOut">
              <a:rPr lang="en-SE" smtClean="0"/>
              <a:t>2026-03-30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6B534-67EF-D86B-1B7B-219EC91D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13F89-E4D5-2EFB-7FD7-F7D1FC7E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A0E-726D-5C4D-BB79-D9D0426CADE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7854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8EBD-FFD4-6A4E-4450-B11610DA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7666C-8228-6859-A7E3-AA86E0D40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6A090-41C3-C6E5-60BD-E977293F5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EAA23-3D8F-6488-2F0D-1DBA2FA56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7878D-F5D5-C542-520D-C1D80FECB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414559-FD3A-5212-F189-363C164B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0E7D-E5EF-F94D-8E2D-BDB00CA08B93}" type="datetimeFigureOut">
              <a:rPr lang="en-SE" smtClean="0"/>
              <a:t>2026-03-30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8FBB4-5D47-CF16-DAA9-81A9DB0A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BEDBA-CE13-0A0B-AFA3-D0BD8A36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A0E-726D-5C4D-BB79-D9D0426CADE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2790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88E4-7271-858B-7867-C69B06F2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964FF7-CE56-2E28-A950-5D47BF6C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0E7D-E5EF-F94D-8E2D-BDB00CA08B93}" type="datetimeFigureOut">
              <a:rPr lang="en-SE" smtClean="0"/>
              <a:t>2026-03-30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BEA5F-631D-B0CD-9AF2-7A06DDAC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EED2D-7BCF-808B-568A-FDB5EA8E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A0E-726D-5C4D-BB79-D9D0426CADE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4839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3C54DC-1512-B238-B711-4FFDEF21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0E7D-E5EF-F94D-8E2D-BDB00CA08B93}" type="datetimeFigureOut">
              <a:rPr lang="en-SE" smtClean="0"/>
              <a:t>2026-03-30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6BCA6-EE04-01A4-67C4-AE2B95B3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97CE7-613B-13B0-63DE-136B6A30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A0E-726D-5C4D-BB79-D9D0426CADE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9489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1474-0242-C023-E83E-15AC7522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38D6-E217-D94C-56E3-D8AB6F467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D2989-50CA-A1F1-CE85-44D174767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E5CAA-A8BF-8C91-D8BF-F8D0419C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0E7D-E5EF-F94D-8E2D-BDB00CA08B93}" type="datetimeFigureOut">
              <a:rPr lang="en-SE" smtClean="0"/>
              <a:t>2026-03-30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B5F84-2CCB-D4A9-51EB-2CCE7996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CF704-4F71-2D07-19DA-610CC25E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A0E-726D-5C4D-BB79-D9D0426CADE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7638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4C33-9F40-4543-08EA-C3CB6EF3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29B40-E6A8-6354-331A-1724C36D4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F9745-DFB0-E9A5-9AA5-AF46F8283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30A27-B76F-2249-2EA3-99C32AEF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0E7D-E5EF-F94D-8E2D-BDB00CA08B93}" type="datetimeFigureOut">
              <a:rPr lang="en-SE" smtClean="0"/>
              <a:t>2026-03-30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B9C88-4878-A5BE-A038-5F891EB4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858B4-C30E-0F4F-7363-817D3AFE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A0E-726D-5C4D-BB79-D9D0426CADE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0479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56E69-D432-69B0-0210-FECDC739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FEDD1-F5CA-6F85-270F-F668D1DDF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FCC76-77F3-CCC2-AFF9-6CB8F9212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590E7D-E5EF-F94D-8E2D-BDB00CA08B93}" type="datetimeFigureOut">
              <a:rPr lang="en-SE" smtClean="0"/>
              <a:t>2026-03-30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9023F-7FDE-1AB0-E924-BCEC628FD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A0BEF-088C-3E55-7B94-C27DB3876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F22A0E-726D-5C4D-BB79-D9D0426CADE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0412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05BE-9066-9FD5-D3D2-944C85D9F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864" y="573327"/>
            <a:ext cx="10314268" cy="1213692"/>
          </a:xfrm>
        </p:spPr>
        <p:txBody>
          <a:bodyPr>
            <a:noAutofit/>
          </a:bodyPr>
          <a:lstStyle/>
          <a:p>
            <a:r>
              <a:rPr lang="en-SE" sz="4400" b="1" dirty="0"/>
              <a:t>Status of ALMA proposal preparation</a:t>
            </a:r>
            <a:endParaRPr lang="en-IT" sz="44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C59B7-EFE6-A9FA-3E33-54354C604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280" y="2441647"/>
            <a:ext cx="7691437" cy="1484129"/>
          </a:xfrm>
        </p:spPr>
        <p:txBody>
          <a:bodyPr>
            <a:normAutofit/>
          </a:bodyPr>
          <a:lstStyle/>
          <a:p>
            <a:r>
              <a:rPr lang="en-IN" sz="2800" b="1" dirty="0"/>
              <a:t>Rahul Rana (Chalmers Team)</a:t>
            </a:r>
          </a:p>
          <a:p>
            <a:r>
              <a:rPr lang="en-IN" sz="2800" dirty="0"/>
              <a:t>Chalmers University of Techno</a:t>
            </a:r>
            <a:r>
              <a:rPr lang="en-IN" sz="3200" dirty="0"/>
              <a:t>logy</a:t>
            </a:r>
          </a:p>
        </p:txBody>
      </p:sp>
      <p:pic>
        <p:nvPicPr>
          <p:cNvPr id="7" name="Picture 6" descr="A logo with blue and yellow circles&#10;&#10;AI-generated content may be incorrect.">
            <a:extLst>
              <a:ext uri="{FF2B5EF4-FFF2-40B4-BE49-F238E27FC236}">
                <a16:creationId xmlns:a16="http://schemas.microsoft.com/office/drawing/2014/main" id="{286B0173-37F3-BCD3-442F-233C21011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82" y="5530475"/>
            <a:ext cx="2688665" cy="1213692"/>
          </a:xfrm>
          <a:prstGeom prst="rect">
            <a:avLst/>
          </a:prstGeom>
        </p:spPr>
      </p:pic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E566450E-4CB5-A831-6E61-54A9D868A8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123" b="18628"/>
          <a:stretch>
            <a:fillRect/>
          </a:stretch>
        </p:blipFill>
        <p:spPr>
          <a:xfrm>
            <a:off x="8700246" y="5363693"/>
            <a:ext cx="3491753" cy="14841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1CF043-C676-77E2-3E87-9FE3D2A481A8}"/>
              </a:ext>
            </a:extLst>
          </p:cNvPr>
          <p:cNvSpPr txBox="1"/>
          <p:nvPr/>
        </p:nvSpPr>
        <p:spPr>
          <a:xfrm>
            <a:off x="3912304" y="5735637"/>
            <a:ext cx="43673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work is supported by the ERC grant RECAP under grant agreement No 101166930</a:t>
            </a:r>
          </a:p>
          <a:p>
            <a:endParaRPr lang="en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B1546-41BB-EDE1-3F5F-E1566896C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209" y="3750904"/>
            <a:ext cx="1427580" cy="17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9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CFF3-5FD2-84D9-9CD8-CC9B963D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Other Proposal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F0C1F-F986-C71C-74C6-1FA5AE61A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100" b="1" dirty="0"/>
              <a:t>ALMA proposal 4: [OIII] observations of z&gt;6 QSO that are not already covered by C+ or other lines </a:t>
            </a:r>
            <a:r>
              <a:rPr lang="en-GB" sz="3100" dirty="0"/>
              <a:t>Leader:  </a:t>
            </a:r>
            <a:r>
              <a:rPr lang="en-GB" sz="3100" i="1" dirty="0"/>
              <a:t>Vale / Kirsten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100" b="1" dirty="0"/>
              <a:t>ALMA proposal 5:  Proposal of QSO with unidentified absorbers (from JWST) to detect some lines (which ??) tracing the neutral gas </a:t>
            </a:r>
            <a:br>
              <a:rPr lang="en-GB" sz="3100" dirty="0"/>
            </a:br>
            <a:r>
              <a:rPr lang="en-GB" sz="3100" dirty="0"/>
              <a:t>Leader: </a:t>
            </a:r>
            <a:r>
              <a:rPr lang="en-GB" sz="3100" i="1" dirty="0"/>
              <a:t>Vale/Kirsten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100" b="1" dirty="0"/>
              <a:t>ALMA proposal 6: Dust and continuum observations of mergers </a:t>
            </a:r>
            <a:r>
              <a:rPr lang="en-GB" sz="3100" dirty="0"/>
              <a:t>Leader: </a:t>
            </a:r>
            <a:r>
              <a:rPr lang="en-GB" sz="3100" i="1" dirty="0"/>
              <a:t>Louise</a:t>
            </a:r>
            <a:endParaRPr lang="en-SE" i="1" dirty="0"/>
          </a:p>
        </p:txBody>
      </p:sp>
    </p:spTree>
    <p:extLst>
      <p:ext uri="{BB962C8B-B14F-4D97-AF65-F5344CB8AC3E}">
        <p14:creationId xmlns:p14="http://schemas.microsoft.com/office/powerpoint/2010/main" val="42684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0" y="1"/>
            <a:ext cx="121920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fr" sz="2667" b="1" dirty="0" err="1">
                <a:solidFill>
                  <a:srgbClr val="38761D"/>
                </a:solidFill>
                <a:latin typeface="Maven Pro"/>
                <a:ea typeface="Maven Pro"/>
                <a:cs typeface="Maven Pro"/>
                <a:sym typeface="Maven Pro"/>
              </a:rPr>
              <a:t>Status</a:t>
            </a:r>
            <a:r>
              <a:rPr lang="fr" sz="2667" b="1" dirty="0">
                <a:solidFill>
                  <a:srgbClr val="38761D"/>
                </a:solidFill>
                <a:latin typeface="Maven Pro"/>
                <a:ea typeface="Maven Pro"/>
                <a:cs typeface="Maven Pro"/>
                <a:sym typeface="Maven Pro"/>
              </a:rPr>
              <a:t>: ALMA </a:t>
            </a:r>
            <a:r>
              <a:rPr lang="fr" sz="2667" b="1" dirty="0" err="1">
                <a:solidFill>
                  <a:srgbClr val="38761D"/>
                </a:solidFill>
                <a:latin typeface="Maven Pro"/>
                <a:ea typeface="Maven Pro"/>
                <a:cs typeface="Maven Pro"/>
                <a:sym typeface="Maven Pro"/>
              </a:rPr>
              <a:t>proposal</a:t>
            </a:r>
            <a:r>
              <a:rPr lang="fr" sz="2667" b="1" dirty="0">
                <a:solidFill>
                  <a:srgbClr val="38761D"/>
                </a:solidFill>
                <a:latin typeface="Maven Pro"/>
                <a:ea typeface="Maven Pro"/>
                <a:cs typeface="Maven Pro"/>
                <a:sym typeface="Maven Pro"/>
              </a:rPr>
              <a:t> on interactions at z &gt; 4 </a:t>
            </a:r>
            <a:r>
              <a:rPr lang="fr" sz="2667" b="1" dirty="0">
                <a:latin typeface="Maven Pro"/>
                <a:ea typeface="Maven Pro"/>
                <a:cs typeface="Maven Pro"/>
                <a:sym typeface="Maven Pro"/>
              </a:rPr>
              <a:t>(</a:t>
            </a:r>
            <a:r>
              <a:rPr lang="fr" sz="2667" i="1" dirty="0">
                <a:latin typeface="Maven Pro"/>
                <a:ea typeface="Maven Pro"/>
                <a:cs typeface="Maven Pro"/>
                <a:sym typeface="Maven Pro"/>
              </a:rPr>
              <a:t>Louise</a:t>
            </a:r>
            <a:r>
              <a:rPr lang="fr" sz="2667" b="1" dirty="0">
                <a:latin typeface="Maven Pro"/>
                <a:ea typeface="Maven Pro"/>
                <a:cs typeface="Maven Pro"/>
                <a:sym typeface="Maven Pro"/>
              </a:rPr>
              <a:t>)</a:t>
            </a:r>
            <a:endParaRPr sz="2667" b="1" dirty="0"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65" name="Google Shape;65;p14"/>
          <p:cNvCxnSpPr/>
          <p:nvPr/>
        </p:nvCxnSpPr>
        <p:spPr>
          <a:xfrm rot="10800000" flipH="1">
            <a:off x="1969200" y="646767"/>
            <a:ext cx="8253600" cy="20000"/>
          </a:xfrm>
          <a:prstGeom prst="straightConnector1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fr" sz="1600" b="1">
                <a:solidFill>
                  <a:schemeClr val="dk1"/>
                </a:solidFill>
              </a:rPr>
              <a:pPr/>
              <a:t>11</a:t>
            </a:fld>
            <a:endParaRPr sz="1600" b="1"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0" y="1008434"/>
            <a:ext cx="7530800" cy="606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148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300"/>
              <a:buFont typeface="Lato"/>
              <a:buChar char="●"/>
            </a:pPr>
            <a:r>
              <a:rPr lang="fr" sz="1733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Sample:</a:t>
            </a:r>
            <a:r>
              <a:rPr lang="fr" sz="17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galaxies in different interactions/merger stages</a:t>
            </a:r>
            <a:endParaRPr sz="17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219170" lvl="1" indent="-4148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300"/>
              <a:buFont typeface="Lato"/>
              <a:buChar char="○"/>
            </a:pPr>
            <a:r>
              <a:rPr lang="fr" sz="17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Selected 40 galaxy pairs (r_sep = 0-30 kpc) in COSMOS-Web at z&gt;4, from which 1 member has spec-z</a:t>
            </a:r>
            <a:endParaRPr sz="17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219170" lvl="1" indent="-4148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300"/>
              <a:buFont typeface="Lato"/>
              <a:buChar char="○"/>
            </a:pPr>
            <a:r>
              <a:rPr lang="fr" sz="1733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(To do)</a:t>
            </a:r>
            <a:r>
              <a:rPr lang="fr" sz="17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Combine with merger sample of Laura, Antonello et al.</a:t>
            </a:r>
            <a:endParaRPr sz="17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300"/>
              <a:buFont typeface="Lato"/>
              <a:buChar char="●"/>
            </a:pPr>
            <a:r>
              <a:rPr lang="fr" sz="1733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Observations:</a:t>
            </a:r>
            <a:r>
              <a:rPr lang="fr" sz="17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dust continuum + [CII] line with ALMA Band 7 </a:t>
            </a:r>
            <a:endParaRPr sz="17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300"/>
              <a:buFont typeface="Lato"/>
              <a:buChar char="●"/>
            </a:pPr>
            <a:r>
              <a:rPr lang="fr" sz="1733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Scientific questions:</a:t>
            </a:r>
            <a:endParaRPr sz="1733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219170" lvl="1" indent="-4148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300"/>
              <a:buFont typeface="Lato"/>
              <a:buChar char="○"/>
            </a:pPr>
            <a:r>
              <a:rPr lang="fr" sz="17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 interactions affect high-z star formation activity?</a:t>
            </a:r>
            <a:endParaRPr sz="17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828754" lvl="2" indent="-4148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300"/>
              <a:buFont typeface="Lato"/>
              <a:buChar char="■"/>
            </a:pPr>
            <a:r>
              <a:rPr lang="fr" sz="17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Probe the “duty cycle” of mergers that is found in SPICE, with bursts of SF and emission lines </a:t>
            </a:r>
            <a:r>
              <a:rPr lang="fr" sz="1733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(would need more details about that) </a:t>
            </a:r>
            <a:endParaRPr sz="1733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1219170" lvl="1" indent="-4148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300"/>
              <a:buFont typeface="Lato"/>
              <a:buChar char="○"/>
            </a:pPr>
            <a:r>
              <a:rPr lang="fr" sz="17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does the ISM respond to these interactions?</a:t>
            </a:r>
            <a:endParaRPr sz="17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219170" lvl="1" indent="-4148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300"/>
              <a:buFont typeface="Lato"/>
              <a:buChar char="○"/>
            </a:pPr>
            <a:r>
              <a:rPr lang="fr" sz="17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(Are these real pairs?)</a:t>
            </a:r>
            <a:endParaRPr sz="17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</a:pPr>
            <a:endParaRPr sz="17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133" y="2348768"/>
            <a:ext cx="4602867" cy="377706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8283833" y="1787267"/>
            <a:ext cx="4000000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1333"/>
              <a:t>From Romano+ 2022; from the ALPINE survey </a:t>
            </a:r>
            <a:endParaRPr sz="1333"/>
          </a:p>
          <a:p>
            <a:r>
              <a:rPr lang="fr" sz="1333"/>
              <a:t>including stacking results of none-detections.</a:t>
            </a:r>
            <a:endParaRPr sz="1333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C0BD-DC23-83C2-3191-357FF1EB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Potential proposals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17452F-BB9E-5B39-C042-825F6BE5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79778"/>
            <a:ext cx="10651435" cy="22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SE" altLang="en-SE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[OIII] 88 µm from [CII]-detected galaxies at z = 6–7  </a:t>
            </a:r>
            <a:r>
              <a:rPr kumimoji="0" lang="en-SE" altLang="en-SE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[Rahul+]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SE" altLang="en-S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Kinematics as a tracer of LyC emission </a:t>
            </a:r>
            <a:r>
              <a:rPr kumimoji="0" lang="en-SE" altLang="en-SE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[Aniket+]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SE" altLang="en-S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LyC leakers: [OIII]/[CII] </a:t>
            </a:r>
            <a:r>
              <a:rPr kumimoji="0" lang="en-SE" altLang="en-SE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[Antonio+]</a:t>
            </a:r>
          </a:p>
        </p:txBody>
      </p:sp>
    </p:spTree>
    <p:extLst>
      <p:ext uri="{BB962C8B-B14F-4D97-AF65-F5344CB8AC3E}">
        <p14:creationId xmlns:p14="http://schemas.microsoft.com/office/powerpoint/2010/main" val="309540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28D6-E855-264F-DB20-D06ED9F9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[OIII] 88 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DA38A-8CE4-71E6-BE32-3CCCB903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SE" b="1" dirty="0">
                <a:latin typeface="+mj-lt"/>
              </a:rPr>
              <a:t> Characterize the multi-phase ISM</a:t>
            </a:r>
            <a:r>
              <a:rPr lang="en-SE" dirty="0">
                <a:latin typeface="+mj-lt"/>
              </a:rPr>
              <a:t> by comparing tracers of ionized gas ([OIII]) and neutral PDR gas ([CII]). 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SE" dirty="0">
                <a:latin typeface="+mj-lt"/>
              </a:rPr>
              <a:t>Compare spatial distribution of ionized and and neutral gas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SE" sz="2400" b="1" dirty="0">
                <a:latin typeface="+mj-lt"/>
              </a:rPr>
              <a:t>Quantify the obscured fraction of star formation</a:t>
            </a:r>
            <a:r>
              <a:rPr lang="en-SE" sz="2400" dirty="0">
                <a:latin typeface="+mj-lt"/>
              </a:rPr>
              <a:t> by combining JWST UV measurements (SFR_UV) with ALMA FIR measurements (SFR_IR).</a:t>
            </a:r>
          </a:p>
          <a:p>
            <a:endParaRPr lang="en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5686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2E4D7-14B1-A893-76D2-E74A8CFE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5914180" cy="642730"/>
          </a:xfrm>
        </p:spPr>
        <p:txBody>
          <a:bodyPr>
            <a:normAutofit fontScale="90000"/>
          </a:bodyPr>
          <a:lstStyle/>
          <a:p>
            <a:r>
              <a:rPr lang="en-SE" sz="4000" dirty="0">
                <a:solidFill>
                  <a:schemeClr val="tx2"/>
                </a:solidFill>
              </a:rPr>
              <a:t>Feasiblity Check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44F481-B3F0-E9A2-0004-CEFD3B74B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880233"/>
              </p:ext>
            </p:extLst>
          </p:nvPr>
        </p:nvGraphicFramePr>
        <p:xfrm>
          <a:off x="384313" y="1325218"/>
          <a:ext cx="11463130" cy="4859392"/>
        </p:xfrm>
        <a:graphic>
          <a:graphicData uri="http://schemas.openxmlformats.org/drawingml/2006/table">
            <a:tbl>
              <a:tblPr firstRow="1" firstCol="1" bandRow="1"/>
              <a:tblGrid>
                <a:gridCol w="1520503">
                  <a:extLst>
                    <a:ext uri="{9D8B030D-6E8A-4147-A177-3AD203B41FA5}">
                      <a16:colId xmlns:a16="http://schemas.microsoft.com/office/drawing/2014/main" val="4053432524"/>
                    </a:ext>
                  </a:extLst>
                </a:gridCol>
                <a:gridCol w="1646294">
                  <a:extLst>
                    <a:ext uri="{9D8B030D-6E8A-4147-A177-3AD203B41FA5}">
                      <a16:colId xmlns:a16="http://schemas.microsoft.com/office/drawing/2014/main" val="414628984"/>
                    </a:ext>
                  </a:extLst>
                </a:gridCol>
                <a:gridCol w="730377">
                  <a:extLst>
                    <a:ext uri="{9D8B030D-6E8A-4147-A177-3AD203B41FA5}">
                      <a16:colId xmlns:a16="http://schemas.microsoft.com/office/drawing/2014/main" val="1260051506"/>
                    </a:ext>
                  </a:extLst>
                </a:gridCol>
                <a:gridCol w="3028032">
                  <a:extLst>
                    <a:ext uri="{9D8B030D-6E8A-4147-A177-3AD203B41FA5}">
                      <a16:colId xmlns:a16="http://schemas.microsoft.com/office/drawing/2014/main" val="2374165256"/>
                    </a:ext>
                  </a:extLst>
                </a:gridCol>
                <a:gridCol w="2302567">
                  <a:extLst>
                    <a:ext uri="{9D8B030D-6E8A-4147-A177-3AD203B41FA5}">
                      <a16:colId xmlns:a16="http://schemas.microsoft.com/office/drawing/2014/main" val="2840377648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51152748"/>
                    </a:ext>
                  </a:extLst>
                </a:gridCol>
                <a:gridCol w="1299186">
                  <a:extLst>
                    <a:ext uri="{9D8B030D-6E8A-4147-A177-3AD203B41FA5}">
                      <a16:colId xmlns:a16="http://schemas.microsoft.com/office/drawing/2014/main" val="3395593510"/>
                    </a:ext>
                  </a:extLst>
                </a:gridCol>
              </a:tblGrid>
              <a:tr h="26703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ID_UCE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ALMA_source_name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z_spec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OIII expected (mJy)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RMS (mJy)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B8 (time)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79284"/>
                  </a:ext>
                </a:extLst>
              </a:tr>
              <a:tr h="26703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COSMOSweb25-60120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WMH13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5.992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L_CII=8.56 (L24)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2.49 mJy at 485.269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mJy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1.5days</a:t>
                      </a:r>
                      <a:endParaRPr lang="en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760547"/>
                  </a:ext>
                </a:extLst>
              </a:tr>
              <a:tr h="477962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COSMOSweb25-464316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20521 /</a:t>
                      </a:r>
                      <a:b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COSMOS20521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6.36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L_CII&lt;7.7 (3sigma; L24)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&lt;0.11 so go for 0.10 mJy at 461.0062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0.07mJy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Not feasible</a:t>
                      </a:r>
                      <a:endParaRPr lang="en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679931"/>
                  </a:ext>
                </a:extLst>
              </a:tr>
              <a:tr h="26703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COSMOSweb25-474402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COSMOS24108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6.629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L_CII=8.04 (L24)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0.649 mJy at 444.7511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0.13mJy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Not feasible</a:t>
                      </a:r>
                      <a:endParaRPr lang="en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26828"/>
                  </a:ext>
                </a:extLst>
              </a:tr>
              <a:tr h="600238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COSMOSweb25-664333</a:t>
                      </a:r>
                      <a:endParaRPr lang="en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COS-2987030247 /COS2987</a:t>
                      </a:r>
                      <a:endParaRPr lang="en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6.8076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S_158 &lt; 0.02mJy &amp; S_88 &lt;0.19 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(3sigma; M24);  L_CII=8.56 (L24)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2.069 mJy at 434.5773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0.41mJy</a:t>
                      </a:r>
                      <a:endParaRPr lang="en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Already done</a:t>
                      </a:r>
                      <a:endParaRPr lang="en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320346"/>
                  </a:ext>
                </a:extLst>
              </a:tr>
              <a:tr h="600238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COSMOSweb25-671610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COS-3018555981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6.854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S_158 &lt; 0.04mJy (3sigma; M24)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L_CII=8.67 (L24)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2.639 mJy at 432.0099</a:t>
                      </a:r>
                      <a:endParaRPr lang="en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0.53mJy</a:t>
                      </a:r>
                      <a:endParaRPr lang="en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Already done</a:t>
                      </a:r>
                      <a:endParaRPr lang="en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708377"/>
                  </a:ext>
                </a:extLst>
              </a:tr>
              <a:tr h="600238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COSMOSweb25-358243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UVISTA-Y-004 /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REBELS-27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7.09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L_CII=8.79 (L24)</a:t>
                      </a:r>
                      <a:b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Continuum detection (B22)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3.315 mJy at 419.4074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0.66mJy</a:t>
                      </a:r>
                      <a:endParaRPr lang="en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2.7h</a:t>
                      </a:r>
                      <a:endParaRPr lang="en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077746"/>
                  </a:ext>
                </a:extLst>
              </a:tr>
              <a:tr h="26703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COSMOSweb25-639392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COSMOS13679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7.145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L_CII=7.85 (L24)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0.376 mJy at 416.5753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0.10mJy</a:t>
                      </a:r>
                      <a:endParaRPr lang="en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6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Not feasible</a:t>
                      </a:r>
                      <a:endParaRPr lang="en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144" marR="61144" marT="8492" marB="0">
                    <a:lnL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A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0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40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0A124-DA6F-1209-AF72-72970668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1" y="130630"/>
            <a:ext cx="10163764" cy="1231888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Kinematics as a tracer of LyC: </a:t>
            </a:r>
            <a:r>
              <a:rPr lang="en-SE" sz="3200" dirty="0">
                <a:solidFill>
                  <a:schemeClr val="bg1"/>
                </a:solidFill>
              </a:rPr>
              <a:t>ALMA archive coverage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0B4E7B-8E01-87F9-57DA-957166FE8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388513"/>
              </p:ext>
            </p:extLst>
          </p:nvPr>
        </p:nvGraphicFramePr>
        <p:xfrm>
          <a:off x="644056" y="2654891"/>
          <a:ext cx="10448487" cy="3832995"/>
        </p:xfrm>
        <a:graphic>
          <a:graphicData uri="http://schemas.openxmlformats.org/drawingml/2006/table">
            <a:tbl>
              <a:tblPr firstRow="1" firstCol="1" bandRow="1"/>
              <a:tblGrid>
                <a:gridCol w="1967563">
                  <a:extLst>
                    <a:ext uri="{9D8B030D-6E8A-4147-A177-3AD203B41FA5}">
                      <a16:colId xmlns:a16="http://schemas.microsoft.com/office/drawing/2014/main" val="2189193838"/>
                    </a:ext>
                  </a:extLst>
                </a:gridCol>
                <a:gridCol w="1256139">
                  <a:extLst>
                    <a:ext uri="{9D8B030D-6E8A-4147-A177-3AD203B41FA5}">
                      <a16:colId xmlns:a16="http://schemas.microsoft.com/office/drawing/2014/main" val="369161499"/>
                    </a:ext>
                  </a:extLst>
                </a:gridCol>
                <a:gridCol w="1314745">
                  <a:extLst>
                    <a:ext uri="{9D8B030D-6E8A-4147-A177-3AD203B41FA5}">
                      <a16:colId xmlns:a16="http://schemas.microsoft.com/office/drawing/2014/main" val="2166768076"/>
                    </a:ext>
                  </a:extLst>
                </a:gridCol>
                <a:gridCol w="1142882">
                  <a:extLst>
                    <a:ext uri="{9D8B030D-6E8A-4147-A177-3AD203B41FA5}">
                      <a16:colId xmlns:a16="http://schemas.microsoft.com/office/drawing/2014/main" val="71770541"/>
                    </a:ext>
                  </a:extLst>
                </a:gridCol>
                <a:gridCol w="1089174">
                  <a:extLst>
                    <a:ext uri="{9D8B030D-6E8A-4147-A177-3AD203B41FA5}">
                      <a16:colId xmlns:a16="http://schemas.microsoft.com/office/drawing/2014/main" val="2255006094"/>
                    </a:ext>
                  </a:extLst>
                </a:gridCol>
                <a:gridCol w="853788">
                  <a:extLst>
                    <a:ext uri="{9D8B030D-6E8A-4147-A177-3AD203B41FA5}">
                      <a16:colId xmlns:a16="http://schemas.microsoft.com/office/drawing/2014/main" val="2810686753"/>
                    </a:ext>
                  </a:extLst>
                </a:gridCol>
                <a:gridCol w="1022576">
                  <a:extLst>
                    <a:ext uri="{9D8B030D-6E8A-4147-A177-3AD203B41FA5}">
                      <a16:colId xmlns:a16="http://schemas.microsoft.com/office/drawing/2014/main" val="2658122789"/>
                    </a:ext>
                  </a:extLst>
                </a:gridCol>
                <a:gridCol w="781969">
                  <a:extLst>
                    <a:ext uri="{9D8B030D-6E8A-4147-A177-3AD203B41FA5}">
                      <a16:colId xmlns:a16="http://schemas.microsoft.com/office/drawing/2014/main" val="1957893464"/>
                    </a:ext>
                  </a:extLst>
                </a:gridCol>
                <a:gridCol w="1019651">
                  <a:extLst>
                    <a:ext uri="{9D8B030D-6E8A-4147-A177-3AD203B41FA5}">
                      <a16:colId xmlns:a16="http://schemas.microsoft.com/office/drawing/2014/main" val="840418495"/>
                    </a:ext>
                  </a:extLst>
                </a:gridCol>
              </a:tblGrid>
              <a:tr h="570465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Source ID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 (deg)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 (deg)</a:t>
                      </a:r>
                      <a:endParaRPr lang="en-S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Spec_z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CII158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 370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OI145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NII 205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Bands obs.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65435"/>
                  </a:ext>
                </a:extLst>
              </a:tr>
              <a:tr h="54375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JADES-GS+53.13002-27.77839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53.13005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-27.77839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5.56616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3, 4, 6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623476"/>
                  </a:ext>
                </a:extLst>
              </a:tr>
              <a:tr h="54375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JADES-GS+53.17655-27.77111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53.17654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-27.77111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5.88979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3, 6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993223"/>
                  </a:ext>
                </a:extLst>
              </a:tr>
              <a:tr h="54375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JADES-GS+53.15407-27.76607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53.15407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-27.76608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5.79912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3, 6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92857"/>
                  </a:ext>
                </a:extLst>
              </a:tr>
              <a:tr h="54375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JADES-GS+53.18343-27.79097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53.18343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-27.79098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7.43173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✓</a:t>
                      </a:r>
                      <a:endParaRPr lang="en-S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3, 6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906937"/>
                  </a:ext>
                </a:extLst>
              </a:tr>
              <a:tr h="54375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JADES-GS+53.11572-27.77495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53.11572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-27.77496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5.50411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3, 6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190084"/>
                  </a:ext>
                </a:extLst>
              </a:tr>
              <a:tr h="54375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highlight>
                            <a:srgbClr val="FFFF00"/>
                          </a:highligh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JADES-GS+53.18374-27.79390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53.18375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-27.79389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7.26270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highlight>
                            <a:srgbClr val="FFFF00"/>
                          </a:highlight>
                          <a:latin typeface="+mn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SE" sz="1400" b="0" i="0" u="none" strike="noStrike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3, 6</a:t>
                      </a:r>
                      <a:endParaRPr lang="en-S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3237" marR="63237" marT="87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050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71C721-7E8D-6871-7FD6-40745E1F163A}"/>
              </a:ext>
            </a:extLst>
          </p:cNvPr>
          <p:cNvSpPr txBox="1"/>
          <p:nvPr/>
        </p:nvSpPr>
        <p:spPr>
          <a:xfrm>
            <a:off x="838200" y="1931002"/>
            <a:ext cx="920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 resolved [CII] and/or [OIII] to detect </a:t>
            </a:r>
            <a:r>
              <a:rPr lang="en-GB" b="1" dirty="0"/>
              <a:t>outflows, turbulence, and disturbed kinematics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10229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33E96-AC23-D360-291C-AC44098D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SE" sz="4000" dirty="0">
                <a:solidFill>
                  <a:srgbClr val="FFFFFF"/>
                </a:solidFill>
              </a:rPr>
              <a:t>Coverage Check for [CII] 158µm and [OIII] 88µm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F1DE6F-B262-CF20-E43B-AA8235549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973393"/>
              </p:ext>
            </p:extLst>
          </p:nvPr>
        </p:nvGraphicFramePr>
        <p:xfrm>
          <a:off x="968829" y="2013857"/>
          <a:ext cx="10014858" cy="42915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85127">
                  <a:extLst>
                    <a:ext uri="{9D8B030D-6E8A-4147-A177-3AD203B41FA5}">
                      <a16:colId xmlns:a16="http://schemas.microsoft.com/office/drawing/2014/main" val="4182030314"/>
                    </a:ext>
                  </a:extLst>
                </a:gridCol>
                <a:gridCol w="1695644">
                  <a:extLst>
                    <a:ext uri="{9D8B030D-6E8A-4147-A177-3AD203B41FA5}">
                      <a16:colId xmlns:a16="http://schemas.microsoft.com/office/drawing/2014/main" val="610543338"/>
                    </a:ext>
                  </a:extLst>
                </a:gridCol>
                <a:gridCol w="1505616">
                  <a:extLst>
                    <a:ext uri="{9D8B030D-6E8A-4147-A177-3AD203B41FA5}">
                      <a16:colId xmlns:a16="http://schemas.microsoft.com/office/drawing/2014/main" val="2875702777"/>
                    </a:ext>
                  </a:extLst>
                </a:gridCol>
                <a:gridCol w="1336468">
                  <a:extLst>
                    <a:ext uri="{9D8B030D-6E8A-4147-A177-3AD203B41FA5}">
                      <a16:colId xmlns:a16="http://schemas.microsoft.com/office/drawing/2014/main" val="576192950"/>
                    </a:ext>
                  </a:extLst>
                </a:gridCol>
                <a:gridCol w="1155535">
                  <a:extLst>
                    <a:ext uri="{9D8B030D-6E8A-4147-A177-3AD203B41FA5}">
                      <a16:colId xmlns:a16="http://schemas.microsoft.com/office/drawing/2014/main" val="872754505"/>
                    </a:ext>
                  </a:extLst>
                </a:gridCol>
                <a:gridCol w="1336468">
                  <a:extLst>
                    <a:ext uri="{9D8B030D-6E8A-4147-A177-3AD203B41FA5}">
                      <a16:colId xmlns:a16="http://schemas.microsoft.com/office/drawing/2014/main" val="609742877"/>
                    </a:ext>
                  </a:extLst>
                </a:gridCol>
              </a:tblGrid>
              <a:tr h="346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 dirty="0">
                          <a:effectLst/>
                        </a:rPr>
                        <a:t>Source ID</a:t>
                      </a:r>
                      <a:endParaRPr lang="en-SE" sz="1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RA (deg)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Dec (deg)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Spec_z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CII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OIII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extLst>
                  <a:ext uri="{0D108BD9-81ED-4DB2-BD59-A6C34878D82A}">
                    <a16:rowId xmlns:a16="http://schemas.microsoft.com/office/drawing/2014/main" val="2713945397"/>
                  </a:ext>
                </a:extLst>
              </a:tr>
              <a:tr h="657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JADES-GS+53.13002-27.77839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53.13005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-27.77839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5.56616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B7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 dirty="0">
                          <a:effectLst/>
                        </a:rPr>
                        <a:t>Not covered</a:t>
                      </a:r>
                      <a:endParaRPr lang="en-SE" sz="1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42442"/>
                  </a:ext>
                </a:extLst>
              </a:tr>
              <a:tr h="657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JADES-GS+53.17655-27.77111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53.17654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-27.77111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5.88979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B7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 dirty="0">
                          <a:effectLst/>
                        </a:rPr>
                        <a:t>B8</a:t>
                      </a:r>
                      <a:endParaRPr lang="en-SE" sz="1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extLst>
                  <a:ext uri="{0D108BD9-81ED-4DB2-BD59-A6C34878D82A}">
                    <a16:rowId xmlns:a16="http://schemas.microsoft.com/office/drawing/2014/main" val="3511975619"/>
                  </a:ext>
                </a:extLst>
              </a:tr>
              <a:tr h="657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 dirty="0">
                          <a:effectLst/>
                        </a:rPr>
                        <a:t>JADES-GS+53.15407-27.76607</a:t>
                      </a:r>
                      <a:endParaRPr lang="en-SE" sz="1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53.15407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-27.76608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5.79912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B7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B8 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extLst>
                  <a:ext uri="{0D108BD9-81ED-4DB2-BD59-A6C34878D82A}">
                    <a16:rowId xmlns:a16="http://schemas.microsoft.com/office/drawing/2014/main" val="403432590"/>
                  </a:ext>
                </a:extLst>
              </a:tr>
              <a:tr h="657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 dirty="0">
                          <a:effectLst/>
                        </a:rPr>
                        <a:t>JADES-GS+53.18343-27.79097</a:t>
                      </a:r>
                      <a:endParaRPr lang="en-SE" sz="1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53.18343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-27.79098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7.43173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B6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B8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extLst>
                  <a:ext uri="{0D108BD9-81ED-4DB2-BD59-A6C34878D82A}">
                    <a16:rowId xmlns:a16="http://schemas.microsoft.com/office/drawing/2014/main" val="801559277"/>
                  </a:ext>
                </a:extLst>
              </a:tr>
              <a:tr h="657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JADES-GS+53.11572-27.77495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53.11572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-27.77496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5.50411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B7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 dirty="0">
                          <a:effectLst/>
                        </a:rPr>
                        <a:t>Not covered</a:t>
                      </a:r>
                      <a:endParaRPr lang="en-SE" sz="1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44723"/>
                  </a:ext>
                </a:extLst>
              </a:tr>
              <a:tr h="657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 dirty="0">
                          <a:effectLst/>
                        </a:rPr>
                        <a:t>JADES-GS+53.18374-27.79390</a:t>
                      </a:r>
                      <a:endParaRPr lang="en-SE" sz="1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53.18375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-27.79389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7.26270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>
                          <a:effectLst/>
                        </a:rPr>
                        <a:t>B6</a:t>
                      </a:r>
                      <a:endParaRPr lang="en-S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700" kern="0" dirty="0">
                          <a:effectLst/>
                        </a:rPr>
                        <a:t>B8</a:t>
                      </a:r>
                      <a:endParaRPr lang="en-SE" sz="1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60" marR="98960" marT="0" marB="0"/>
                </a:tc>
                <a:extLst>
                  <a:ext uri="{0D108BD9-81ED-4DB2-BD59-A6C34878D82A}">
                    <a16:rowId xmlns:a16="http://schemas.microsoft.com/office/drawing/2014/main" val="1184771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57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AAEF3-A27D-76F9-B6BF-C3736AE4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LyC Leakers [OIII] / [CII]</a:t>
            </a:r>
            <a:endParaRPr lang="en-SE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4A8A2C-7EB5-035A-2CC5-74F7C6AC6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544246"/>
              </p:ext>
            </p:extLst>
          </p:nvPr>
        </p:nvGraphicFramePr>
        <p:xfrm>
          <a:off x="337458" y="1745053"/>
          <a:ext cx="11255829" cy="4944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977">
                  <a:extLst>
                    <a:ext uri="{9D8B030D-6E8A-4147-A177-3AD203B41FA5}">
                      <a16:colId xmlns:a16="http://schemas.microsoft.com/office/drawing/2014/main" val="2386914136"/>
                    </a:ext>
                  </a:extLst>
                </a:gridCol>
                <a:gridCol w="1267363">
                  <a:extLst>
                    <a:ext uri="{9D8B030D-6E8A-4147-A177-3AD203B41FA5}">
                      <a16:colId xmlns:a16="http://schemas.microsoft.com/office/drawing/2014/main" val="2225018444"/>
                    </a:ext>
                  </a:extLst>
                </a:gridCol>
                <a:gridCol w="1338528">
                  <a:extLst>
                    <a:ext uri="{9D8B030D-6E8A-4147-A177-3AD203B41FA5}">
                      <a16:colId xmlns:a16="http://schemas.microsoft.com/office/drawing/2014/main" val="192108430"/>
                    </a:ext>
                  </a:extLst>
                </a:gridCol>
                <a:gridCol w="927352">
                  <a:extLst>
                    <a:ext uri="{9D8B030D-6E8A-4147-A177-3AD203B41FA5}">
                      <a16:colId xmlns:a16="http://schemas.microsoft.com/office/drawing/2014/main" val="1194709444"/>
                    </a:ext>
                  </a:extLst>
                </a:gridCol>
                <a:gridCol w="1322715">
                  <a:extLst>
                    <a:ext uri="{9D8B030D-6E8A-4147-A177-3AD203B41FA5}">
                      <a16:colId xmlns:a16="http://schemas.microsoft.com/office/drawing/2014/main" val="4136833803"/>
                    </a:ext>
                  </a:extLst>
                </a:gridCol>
                <a:gridCol w="1154026">
                  <a:extLst>
                    <a:ext uri="{9D8B030D-6E8A-4147-A177-3AD203B41FA5}">
                      <a16:colId xmlns:a16="http://schemas.microsoft.com/office/drawing/2014/main" val="3722572670"/>
                    </a:ext>
                  </a:extLst>
                </a:gridCol>
                <a:gridCol w="1793810">
                  <a:extLst>
                    <a:ext uri="{9D8B030D-6E8A-4147-A177-3AD203B41FA5}">
                      <a16:colId xmlns:a16="http://schemas.microsoft.com/office/drawing/2014/main" val="906109241"/>
                    </a:ext>
                  </a:extLst>
                </a:gridCol>
                <a:gridCol w="1328058">
                  <a:extLst>
                    <a:ext uri="{9D8B030D-6E8A-4147-A177-3AD203B41FA5}">
                      <a16:colId xmlns:a16="http://schemas.microsoft.com/office/drawing/2014/main" val="4152187424"/>
                    </a:ext>
                  </a:extLst>
                </a:gridCol>
              </a:tblGrid>
              <a:tr h="506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ID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RA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Dec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z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Log(mstar)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SFR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CII_exp (GHz)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Band</a:t>
                      </a:r>
                      <a:endParaRPr lang="en-SE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CII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539905590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 dirty="0">
                          <a:effectLst/>
                        </a:rPr>
                        <a:t>GS14633</a:t>
                      </a:r>
                      <a:endParaRPr lang="en-SE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53.193584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-27.843512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2.003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9.23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5.49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632.8671284455276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9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4160667411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GS35257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53.103874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-27.74767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2.107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9.37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6.02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611.683273628934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9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1560553016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F336W-1013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53.173527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-27.773691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2.98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8.5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NaN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477.512560525671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 dirty="0">
                          <a:effectLst/>
                        </a:rPr>
                        <a:t>8</a:t>
                      </a:r>
                      <a:endParaRPr lang="en-SE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877336556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4010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3.57519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3.60033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2.998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7.88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8.52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475.36269245308574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4253875266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LACES 104037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334.278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0.3592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3.0646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9.26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11.01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467.573686040635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1327384846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1181371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53.1358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-27.7955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3.08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8.0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17.99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465.80883223980237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 dirty="0">
                          <a:effectLst/>
                        </a:rPr>
                        <a:t>8</a:t>
                      </a:r>
                      <a:endParaRPr lang="en-SE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3354316337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19863a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53.1699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-27.7684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3.088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9.0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7.999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464.89722643627937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3163422175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Q1549-C25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238.02528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19.191214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3.15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6.0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457.95179670513573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112595292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Ion2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53.01355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-27.75519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3.212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15.6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451.2108376530192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3196239473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11806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-30.40735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-30.38675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3.236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7.50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20.309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448.654384470328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1821991541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J0121+0025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20.4837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0.4223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3.244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981.000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447.8086754926484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4179263073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109004028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53.0994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-27.8392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3.27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8.85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11.000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445.081969201233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214284930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F336W-1041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53.16962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-27.7726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3.329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9.46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NaN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439.0159394027981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1104854386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3052076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53.1679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-27.798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3.46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9.29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58.000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426.1210725885137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2756382556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F336W-189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53.167904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-27.797922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3.46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9.31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23.399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426.1210725885137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4005239493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J1316+2614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199.1234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26.2353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3.613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 dirty="0">
                          <a:effectLst/>
                        </a:rPr>
                        <a:t>499.99</a:t>
                      </a:r>
                      <a:endParaRPr lang="en-SE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411.9878678897459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290724718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122021111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53.1389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-27.8354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3.79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9.21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15.00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396.7640950178182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364720275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Ion1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53.069412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-27.714743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3.794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10.0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396.4330684304139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>
                          <a:effectLst/>
                        </a:rPr>
                        <a:t>8</a:t>
                      </a:r>
                      <a:endParaRPr lang="en-SE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1943459368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126049137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53.2042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-27.8172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4.43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9.19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100">
                          <a:effectLst/>
                        </a:rPr>
                        <a:t>257.0000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200" kern="0">
                          <a:effectLst/>
                        </a:rPr>
                        <a:t>350.00001106472996</a:t>
                      </a:r>
                      <a:endParaRPr lang="en-SE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E" sz="1400" b="1" kern="0" dirty="0">
                          <a:effectLst/>
                        </a:rPr>
                        <a:t>7</a:t>
                      </a:r>
                      <a:endParaRPr lang="en-SE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68" marR="20668" marT="0" marB="0"/>
                </a:tc>
                <a:extLst>
                  <a:ext uri="{0D108BD9-81ED-4DB2-BD59-A6C34878D82A}">
                    <a16:rowId xmlns:a16="http://schemas.microsoft.com/office/drawing/2014/main" val="37413616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E97D4C-41B4-792A-7985-C82CF76F41DB}"/>
              </a:ext>
            </a:extLst>
          </p:cNvPr>
          <p:cNvSpPr txBox="1"/>
          <p:nvPr/>
        </p:nvSpPr>
        <p:spPr>
          <a:xfrm>
            <a:off x="6477001" y="275188"/>
            <a:ext cx="5715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[OII] 88µm, difficult to observe (band 10 or 9), time expensive.  Strategy now: science case [CII] and dust. If successful, later expand to other lines.</a:t>
            </a:r>
            <a:endParaRPr lang="en-S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9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graph&#10;&#10;AI-generated content may be incorrect.">
            <a:extLst>
              <a:ext uri="{FF2B5EF4-FFF2-40B4-BE49-F238E27FC236}">
                <a16:creationId xmlns:a16="http://schemas.microsoft.com/office/drawing/2014/main" id="{A2D4882E-FA0C-BD3A-74A8-D012BD246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5274" y="456986"/>
            <a:ext cx="6971966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2A10F2-AC39-960A-BE37-B07484DF0DF3}"/>
              </a:ext>
            </a:extLst>
          </p:cNvPr>
          <p:cNvSpPr txBox="1"/>
          <p:nvPr/>
        </p:nvSpPr>
        <p:spPr>
          <a:xfrm>
            <a:off x="413657" y="656319"/>
            <a:ext cx="3766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800" b="1" dirty="0">
                <a:solidFill>
                  <a:schemeClr val="bg1"/>
                </a:solidFill>
              </a:rPr>
              <a:t>Using [CII] and [OIII] as a tracer of potential LyC Leakers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E4D30-546C-6291-4BE4-A4F6CC6C6CDE}"/>
              </a:ext>
            </a:extLst>
          </p:cNvPr>
          <p:cNvSpPr txBox="1"/>
          <p:nvPr/>
        </p:nvSpPr>
        <p:spPr>
          <a:xfrm>
            <a:off x="6640286" y="6487812"/>
            <a:ext cx="169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solidFill>
                  <a:schemeClr val="bg1"/>
                </a:solidFill>
              </a:rPr>
              <a:t>Katz et al.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47B21-057C-BD67-575D-92529F699454}"/>
              </a:ext>
            </a:extLst>
          </p:cNvPr>
          <p:cNvSpPr txBox="1"/>
          <p:nvPr/>
        </p:nvSpPr>
        <p:spPr>
          <a:xfrm>
            <a:off x="621055" y="5128978"/>
            <a:ext cx="335166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First focus on [CII] and dust, possibly later on [OIII]</a:t>
            </a:r>
            <a:endParaRPr lang="en-S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4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472645-9378-D6E1-79A6-12489E028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378A1-DEC5-2BBC-2031-8725EF7B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LyC Leakers [OIII] /[CII]</a:t>
            </a:r>
            <a:endParaRPr lang="en-SE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FFC765-824D-45F8-5B76-44341E2A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9113"/>
            <a:ext cx="10515600" cy="3257850"/>
          </a:xfrm>
        </p:spPr>
        <p:txBody>
          <a:bodyPr/>
          <a:lstStyle/>
          <a:p>
            <a:r>
              <a:rPr lang="en-GB" dirty="0"/>
              <a:t>Test whether LyC leakers have </a:t>
            </a:r>
            <a:r>
              <a:rPr lang="en-GB" b="1" dirty="0"/>
              <a:t>porous / patchy neutral ISM</a:t>
            </a:r>
          </a:p>
          <a:p>
            <a:r>
              <a:rPr lang="en-GB" dirty="0"/>
              <a:t>Test feedback-driven escape via [CII] kinematics</a:t>
            </a:r>
          </a:p>
          <a:p>
            <a:r>
              <a:rPr lang="en-GB" dirty="0"/>
              <a:t>[CII] Deficit → Density-Bounded ISM ?</a:t>
            </a:r>
          </a:p>
          <a:p>
            <a:pPr marL="0" indent="0"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52296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1083</Words>
  <Application>Microsoft Macintosh PowerPoint</Application>
  <PresentationFormat>Widescreen</PresentationFormat>
  <Paragraphs>374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Lato</vt:lpstr>
      <vt:lpstr>Maven Pro</vt:lpstr>
      <vt:lpstr>Wingdings</vt:lpstr>
      <vt:lpstr>Office Theme</vt:lpstr>
      <vt:lpstr>Status of ALMA proposal preparation</vt:lpstr>
      <vt:lpstr>Potential proposals</vt:lpstr>
      <vt:lpstr>[OIII] 88 emission</vt:lpstr>
      <vt:lpstr>Feasiblity Check</vt:lpstr>
      <vt:lpstr>Kinematics as a tracer of LyC: ALMA archive coverage</vt:lpstr>
      <vt:lpstr>Coverage Check for [CII] 158µm and [OIII] 88µm</vt:lpstr>
      <vt:lpstr>LyC Leakers [OIII] / [CII]</vt:lpstr>
      <vt:lpstr>PowerPoint Presentation</vt:lpstr>
      <vt:lpstr>LyC Leakers [OIII] /[CII]</vt:lpstr>
      <vt:lpstr>Other Proposal Ideas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Rahul Rana</dc:creator>
  <cp:lastModifiedBy>Rahul Rana</cp:lastModifiedBy>
  <cp:revision>16</cp:revision>
  <dcterms:created xsi:type="dcterms:W3CDTF">2026-03-27T09:01:37Z</dcterms:created>
  <dcterms:modified xsi:type="dcterms:W3CDTF">2026-03-30T09:38:38Z</dcterms:modified>
</cp:coreProperties>
</file>