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9" r:id="rId5"/>
    <p:sldId id="297" r:id="rId6"/>
    <p:sldId id="305" r:id="rId7"/>
    <p:sldId id="306" r:id="rId8"/>
    <p:sldId id="302" r:id="rId9"/>
    <p:sldId id="304" r:id="rId10"/>
    <p:sldId id="283" r:id="rId11"/>
    <p:sldId id="291" r:id="rId12"/>
    <p:sldId id="296" r:id="rId13"/>
    <p:sldId id="301" r:id="rId14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7537"/>
    <a:srgbClr val="00FF00"/>
    <a:srgbClr val="EAD0B8"/>
    <a:srgbClr val="D6A374"/>
    <a:srgbClr val="B2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E1D69-7EF8-475F-9A66-8F0B74D5DC54}" type="datetime1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110" y="6430138"/>
            <a:ext cx="484909" cy="365125"/>
          </a:xfrm>
          <a:prstGeom prst="rect">
            <a:avLst/>
          </a:prstGeom>
        </p:spPr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E6E60A7-934E-16B0-04A6-EF874487628E}"/>
              </a:ext>
            </a:extLst>
          </p:cNvPr>
          <p:cNvPicPr/>
          <p:nvPr userDrawn="1"/>
        </p:nvPicPr>
        <p:blipFill>
          <a:blip r:embed="rId3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0BFCC7C-8C58-60BA-FCEE-82D50DDD3F7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E76D5-1363-B0E3-1D33-41AADE016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6DBEE0-A27F-225E-5E90-31C29A1A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FE872-A7E0-3A8B-0326-4D037EC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AE6506A-00D5-ABFE-26DE-D4E0AD6A5AF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2864DA-2EE3-8B72-178C-B6393D7B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ECF07-1B6C-5AE7-E36F-4EBD79406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3051DC-1352-C74E-6CC3-A5E947A5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EB2F688B-C58C-C690-B3A5-EA3DC3F347D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537FB0-122B-54A1-D0B8-29B21F61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6D3F4-3F2E-E8F1-1DF2-9C24076E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E09E0-91B4-18E9-E9E8-07BE2A86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63B1A4A-EC73-EBFE-80B3-0A63C246CD63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04586-59CF-4888-2F19-AD16297F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D8ED97-4BEE-40FC-826D-7D6FDD924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1BF96B-D6F6-E2F5-2489-D2C5CE2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80E1C01-A77E-16BF-EC4B-DFABA1DC802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D71D4E-877A-9FD7-30DB-58BF372F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9A091-5D00-181F-4511-FEA9AA7B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E697FF-B5B5-DAE7-E86F-2FEE4415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0D64DA9-3184-E425-2F14-09F5B9347244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B4612E-B97B-7AEA-96F0-11DCC89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BB756-BD2F-43D6-948C-C0917FD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A5671A-3412-9A04-D19B-0374FE81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6BAA98-4BA2-0844-4484-46E5BDABD48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DF3D-1A2B-CC9B-B05E-92190FFD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72F27-275D-31C2-16B3-085C30AB8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F38E6-E1A4-0C70-080B-4436058E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0A363E4-DDEC-7DE1-B177-FB02225AD62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7DCEE4-5046-64E2-5C0F-676EDDD0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CF4E6-B513-5EA4-CC92-00CC044A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B6F0E-CFA2-0EC4-7838-4C13111E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5257136-2FED-5642-B342-6423D0D094E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3D8C9-9E0F-B077-98FA-3A0A4C11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79C1CB-9E10-737C-495B-CA28E009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4328F8-6C78-AEB2-539B-E388784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70A456A-0FDE-2072-3AD0-B337ED1E39CA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C4880B-19F4-97A1-DDDE-AD3E2E96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20AA9F-EBBA-603B-A16A-6E78D9E4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5FFDEC-114F-5509-1E6D-1A3B878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96ADF9C-85E9-D28A-FB16-416C721CB9B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A2E-F19C-1002-E4BF-DCF30C6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9CB933-26AB-8E1D-8C37-6344EDC8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8E82B1-CC9A-CBE9-8A67-8FED8065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81EF3C4-62A6-7EEA-E7AD-2E7B03E620B7}"/>
              </a:ext>
            </a:extLst>
          </p:cNvPr>
          <p:cNvPicPr/>
          <p:nvPr userDrawn="1"/>
        </p:nvPicPr>
        <p:blipFill>
          <a:blip r:embed="rId16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45D12-536B-C576-C549-F19523F6C903}"/>
              </a:ext>
            </a:extLst>
          </p:cNvPr>
          <p:cNvSpPr txBox="1"/>
          <p:nvPr userDrawn="1"/>
        </p:nvSpPr>
        <p:spPr>
          <a:xfrm>
            <a:off x="7594761" y="6296308"/>
            <a:ext cx="1883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PNRR </a:t>
            </a:r>
            <a:b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Missione 4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•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Componente 2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Investimento 3.1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87A767-1E27-83E6-A62F-F8AF3E4F88A7}"/>
              </a:ext>
            </a:extLst>
          </p:cNvPr>
          <p:cNvSpPr txBox="1"/>
          <p:nvPr userDrawn="1"/>
        </p:nvSpPr>
        <p:spPr>
          <a:xfrm>
            <a:off x="9529917" y="6401844"/>
            <a:ext cx="198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STILES – IR0000034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CUP C33C22000640006</a:t>
            </a:r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BB7537"/>
                </a:solidFill>
              </a:rPr>
              <a:t>STILES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70169"/>
            <a:ext cx="3795445" cy="2004228"/>
          </a:xfrm>
        </p:spPr>
        <p:txBody>
          <a:bodyPr>
            <a:normAutofit fontScale="85000" lnSpcReduction="20000"/>
          </a:bodyPr>
          <a:lstStyle/>
          <a:p>
            <a:r>
              <a:rPr lang="it-IT" sz="2600" b="1" dirty="0"/>
              <a:t>Andamento complessivo del Programma PNRR</a:t>
            </a:r>
          </a:p>
          <a:p>
            <a:pPr>
              <a:spcBef>
                <a:spcPts val="1800"/>
              </a:spcBef>
            </a:pPr>
            <a:r>
              <a:rPr lang="it-IT" sz="2600" b="1" dirty="0"/>
              <a:t>        </a:t>
            </a:r>
            <a:r>
              <a:rPr lang="it-IT" sz="2600" b="1" dirty="0">
                <a:solidFill>
                  <a:schemeClr val="accent2">
                    <a:lumMod val="50000"/>
                  </a:schemeClr>
                </a:solidFill>
              </a:rPr>
              <a:t>Andamento di STILES</a:t>
            </a:r>
          </a:p>
          <a:p>
            <a:pPr>
              <a:lnSpc>
                <a:spcPct val="50000"/>
              </a:lnSpc>
            </a:pPr>
            <a:endParaRPr lang="it-IT" i="1" dirty="0"/>
          </a:p>
          <a:p>
            <a:pPr>
              <a:lnSpc>
                <a:spcPct val="50000"/>
              </a:lnSpc>
            </a:pPr>
            <a:r>
              <a:rPr lang="it-IT" i="1" dirty="0"/>
              <a:t>Roberto Bertinelli </a:t>
            </a:r>
          </a:p>
          <a:p>
            <a:pPr>
              <a:lnSpc>
                <a:spcPct val="50000"/>
              </a:lnSpc>
            </a:pPr>
            <a:r>
              <a:rPr lang="it-IT" i="1" dirty="0"/>
              <a:t>Program Office PNRR</a:t>
            </a:r>
          </a:p>
          <a:p>
            <a:pPr>
              <a:lnSpc>
                <a:spcPct val="50000"/>
              </a:lnSpc>
            </a:pPr>
            <a:r>
              <a:rPr lang="it-IT" i="1" dirty="0"/>
              <a:t>Procurement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713" b="16713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912955"/>
            <a:ext cx="3795444" cy="482600"/>
          </a:xfrm>
        </p:spPr>
        <p:txBody>
          <a:bodyPr>
            <a:normAutofit/>
          </a:bodyPr>
          <a:lstStyle/>
          <a:p>
            <a:r>
              <a:rPr lang="it-IT" sz="1900" dirty="0"/>
              <a:t>Napoli, 17 marzo 2026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271DB-EFDE-4F0D-B75B-D69B34E58201}" type="datetime1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03183-32CC-50F5-2ED0-B496CE6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84AB6A6-5237-49FE-9729-3D57E0C452AF}"/>
              </a:ext>
            </a:extLst>
          </p:cNvPr>
          <p:cNvSpPr/>
          <p:nvPr/>
        </p:nvSpPr>
        <p:spPr>
          <a:xfrm>
            <a:off x="940284" y="4472495"/>
            <a:ext cx="350836" cy="29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40" y="1891957"/>
            <a:ext cx="3795445" cy="24144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it-IT" sz="6000" dirty="0">
                <a:solidFill>
                  <a:srgbClr val="BB7537"/>
                </a:solidFill>
              </a:rPr>
            </a:br>
            <a:br>
              <a:rPr lang="it-IT" sz="6000" dirty="0">
                <a:solidFill>
                  <a:srgbClr val="BB7537"/>
                </a:solidFill>
              </a:rPr>
            </a:br>
            <a:br>
              <a:rPr lang="it-IT" sz="6000" dirty="0">
                <a:solidFill>
                  <a:srgbClr val="BB7537"/>
                </a:solidFill>
              </a:rPr>
            </a:br>
            <a:br>
              <a:rPr lang="it-IT" sz="6000" dirty="0">
                <a:solidFill>
                  <a:srgbClr val="BB7537"/>
                </a:solidFill>
              </a:rPr>
            </a:br>
            <a:r>
              <a:rPr lang="it-IT" sz="6000" dirty="0">
                <a:solidFill>
                  <a:srgbClr val="BB7537"/>
                </a:solidFill>
              </a:rPr>
              <a:t>GRAZIE !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713" b="16713"/>
          <a:stretch/>
        </p:blipFill>
        <p:spPr/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271DB-EFDE-4F0D-B75B-D69B34E58201}" type="datetime1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03183-32CC-50F5-2ED0-B496CE6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4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regole comuni ai progetti PNRR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483ED-2D42-1C69-0383-3C0C8F97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91137"/>
            <a:ext cx="11077135" cy="3885826"/>
          </a:xfrm>
        </p:spPr>
        <p:txBody>
          <a:bodyPr>
            <a:normAutofit/>
          </a:bodyPr>
          <a:lstStyle/>
          <a:p>
            <a:r>
              <a:rPr lang="it-IT" dirty="0"/>
              <a:t>Produzione e fornitura di schemi di provvedimento</a:t>
            </a:r>
          </a:p>
          <a:p>
            <a:r>
              <a:rPr lang="it-IT" dirty="0"/>
              <a:t>Produzione e fornitura di templates</a:t>
            </a:r>
          </a:p>
          <a:p>
            <a:r>
              <a:rPr lang="it-IT" dirty="0"/>
              <a:t>Realizzazione Vademecum per gestione affidamenti diretti, gare negoziate e gare aperte</a:t>
            </a:r>
          </a:p>
          <a:p>
            <a:r>
              <a:rPr lang="it-IT" dirty="0"/>
              <a:t>Gestione FAQ</a:t>
            </a:r>
          </a:p>
          <a:p>
            <a:r>
              <a:rPr lang="it-IT" dirty="0"/>
              <a:t>Gestione ticketing</a:t>
            </a:r>
          </a:p>
          <a:p>
            <a:r>
              <a:rPr lang="it-IT" dirty="0"/>
              <a:t>Note e modulistiche emesse in collaborazione diretta con la Direzione Generale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310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7" y="1418982"/>
            <a:ext cx="10515600" cy="780114"/>
          </a:xfrm>
        </p:spPr>
        <p:txBody>
          <a:bodyPr>
            <a:normAutofit/>
          </a:bodyPr>
          <a:lstStyle/>
          <a:p>
            <a:r>
              <a:rPr lang="it-IT" dirty="0"/>
              <a:t>Numerosità ticket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483ED-2D42-1C69-0383-3C0C8F97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2199096"/>
            <a:ext cx="11359696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Pervenuti 222 ticket «nominali» </a:t>
            </a:r>
            <a:r>
              <a:rPr lang="it-IT" sz="1800" dirty="0"/>
              <a:t>(</a:t>
            </a:r>
            <a:r>
              <a:rPr lang="it-IT" sz="1800" i="1" dirty="0"/>
              <a:t>normalmente il ticket conteneva più quesiti, di solito 2-3, alcuni fino a 8!</a:t>
            </a:r>
            <a:r>
              <a:rPr lang="it-IT" sz="1800" dirty="0"/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325F65F-6E05-40C8-9E9A-E4A0743A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7" y="2742773"/>
            <a:ext cx="7962004" cy="35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79" y="1335636"/>
            <a:ext cx="10515600" cy="780114"/>
          </a:xfrm>
        </p:spPr>
        <p:txBody>
          <a:bodyPr>
            <a:normAutofit/>
          </a:bodyPr>
          <a:lstStyle/>
          <a:p>
            <a:r>
              <a:rPr lang="it-IT" dirty="0"/>
              <a:t>Template e vademecum: numerosità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483ED-2D42-1C69-0383-3C0C8F97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79" y="2115750"/>
            <a:ext cx="5444197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2200" u="sng" dirty="0"/>
              <a:t>Affidamenti diretti</a:t>
            </a:r>
            <a:r>
              <a:rPr lang="it-IT" sz="2200" dirty="0"/>
              <a:t> (&lt;140k€):                                                21 documenti base (+ update)</a:t>
            </a:r>
          </a:p>
          <a:p>
            <a:pPr>
              <a:spcBef>
                <a:spcPts val="3000"/>
              </a:spcBef>
            </a:pPr>
            <a:r>
              <a:rPr lang="it-IT" sz="2200" u="sng" dirty="0"/>
              <a:t>Procedure negoziate senza bando</a:t>
            </a:r>
            <a:r>
              <a:rPr lang="it-IT" sz="2200" dirty="0"/>
              <a:t> (&lt; 215k€): 24 documenti base (+ update)</a:t>
            </a:r>
          </a:p>
          <a:p>
            <a:pPr>
              <a:spcBef>
                <a:spcPts val="3000"/>
              </a:spcBef>
            </a:pPr>
            <a:r>
              <a:rPr lang="it-IT" sz="2200" u="sng" dirty="0"/>
              <a:t>Gare aperte sopra soglia</a:t>
            </a:r>
            <a:r>
              <a:rPr lang="it-IT" sz="2200" dirty="0"/>
              <a:t> (&gt;215 k€):                                      32 documenti base (+ update)</a:t>
            </a:r>
          </a:p>
          <a:p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DD92FF-3D82-4CED-BA38-5115F70A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402" y="1542812"/>
            <a:ext cx="5663918" cy="48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1335636"/>
            <a:ext cx="10664483" cy="780114"/>
          </a:xfrm>
        </p:spPr>
        <p:txBody>
          <a:bodyPr/>
          <a:lstStyle/>
          <a:p>
            <a:r>
              <a:rPr lang="en-GB" dirty="0" err="1"/>
              <a:t>Supporto</a:t>
            </a:r>
            <a:r>
              <a:rPr lang="en-GB" dirty="0"/>
              <a:t> </a:t>
            </a:r>
            <a:r>
              <a:rPr lang="en-GB" i="1" dirty="0"/>
              <a:t>ad hoc </a:t>
            </a:r>
            <a:r>
              <a:rPr lang="en-GB" dirty="0"/>
              <a:t>ai </a:t>
            </a:r>
            <a:r>
              <a:rPr lang="en-GB" dirty="0" err="1"/>
              <a:t>Progetti</a:t>
            </a:r>
            <a:r>
              <a:rPr lang="en-GB" dirty="0"/>
              <a:t> e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Strutture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483ED-2D42-1C69-0383-3C0C8F97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291137"/>
            <a:ext cx="10664483" cy="3885826"/>
          </a:xfrm>
        </p:spPr>
        <p:txBody>
          <a:bodyPr>
            <a:normAutofit/>
          </a:bodyPr>
          <a:lstStyle/>
          <a:p>
            <a:r>
              <a:rPr lang="it-IT" dirty="0"/>
              <a:t>Partecipazione a Gruppi di Lavoro</a:t>
            </a:r>
          </a:p>
          <a:p>
            <a:r>
              <a:rPr lang="it-IT" dirty="0"/>
              <a:t>Confronto continuo diretto con i RM e le Strutture di Ricerca</a:t>
            </a:r>
          </a:p>
          <a:p>
            <a:r>
              <a:rPr lang="it-IT" dirty="0"/>
              <a:t>Interventi di </a:t>
            </a:r>
            <a:r>
              <a:rPr lang="it-IT" i="1" dirty="0" err="1"/>
              <a:t>continous</a:t>
            </a:r>
            <a:r>
              <a:rPr lang="it-IT" i="1" dirty="0"/>
              <a:t> improvement </a:t>
            </a:r>
            <a:r>
              <a:rPr lang="it-IT" dirty="0"/>
              <a:t>tra Parti Amministrative e Parti Scientifiche, volti a superare impasse e difficoltà</a:t>
            </a:r>
          </a:p>
          <a:p>
            <a:r>
              <a:rPr lang="it-IT" dirty="0"/>
              <a:t>Supporto specifico su «nuove e vecchie» tematiche (es.: DNSH, RAEE, OE Stranieri)</a:t>
            </a:r>
          </a:p>
          <a:p>
            <a:r>
              <a:rPr lang="it-IT" dirty="0"/>
              <a:t>Interventi diretti su affidamenti o gare critiche per la loro risoluzione</a:t>
            </a:r>
          </a:p>
          <a:p>
            <a:r>
              <a:rPr lang="it-IT" dirty="0"/>
              <a:t>Diffusione delle </a:t>
            </a:r>
            <a:r>
              <a:rPr lang="it-IT" i="1" dirty="0"/>
              <a:t>best practices </a:t>
            </a:r>
            <a:r>
              <a:rPr lang="it-IT" dirty="0"/>
              <a:t>sviluppate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62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1335636"/>
            <a:ext cx="10664483" cy="780114"/>
          </a:xfrm>
        </p:spPr>
        <p:txBody>
          <a:bodyPr/>
          <a:lstStyle/>
          <a:p>
            <a:r>
              <a:rPr lang="en-GB" dirty="0"/>
              <a:t>Come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sviluppate</a:t>
            </a:r>
            <a:r>
              <a:rPr lang="en-GB" dirty="0"/>
              <a:t> le performances (procurement management)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483ED-2D42-1C69-0383-3C0C8F97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291137"/>
            <a:ext cx="11502683" cy="3885826"/>
          </a:xfrm>
        </p:spPr>
        <p:txBody>
          <a:bodyPr>
            <a:normAutofit/>
          </a:bodyPr>
          <a:lstStyle/>
          <a:p>
            <a:r>
              <a:rPr lang="it-IT" dirty="0"/>
              <a:t>Controllo di gestione e monitoraggio degli obiettivi dei progetti</a:t>
            </a:r>
          </a:p>
          <a:p>
            <a:r>
              <a:rPr lang="it-IT" dirty="0"/>
              <a:t>Time e </a:t>
            </a:r>
            <a:r>
              <a:rPr lang="it-IT" dirty="0" err="1"/>
              <a:t>program</a:t>
            </a:r>
            <a:r>
              <a:rPr lang="it-IT" dirty="0"/>
              <a:t> control management</a:t>
            </a:r>
          </a:p>
          <a:p>
            <a:r>
              <a:rPr lang="it-IT" dirty="0"/>
              <a:t>Reportistica mirata e di dettaglio, a supporto delle richieste dei vari stakeholders:</a:t>
            </a:r>
          </a:p>
          <a:p>
            <a:pPr lvl="1"/>
            <a:r>
              <a:rPr lang="it-IT" dirty="0"/>
              <a:t>Consiglio di Amministrazione</a:t>
            </a:r>
          </a:p>
          <a:p>
            <a:pPr lvl="1"/>
            <a:r>
              <a:rPr lang="it-IT" dirty="0"/>
              <a:t>Ufficio di Bilancio</a:t>
            </a:r>
          </a:p>
          <a:p>
            <a:pPr lvl="1"/>
            <a:r>
              <a:rPr lang="it-IT" dirty="0"/>
              <a:t>Revisori dei Conti </a:t>
            </a:r>
          </a:p>
          <a:p>
            <a:pPr lvl="1"/>
            <a:r>
              <a:rPr lang="it-IT" dirty="0"/>
              <a:t>MUR ed altri Organismi ed Istituzioni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58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9D174A1E-2A46-CD08-D420-9BD61303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68" y="1439678"/>
            <a:ext cx="10515600" cy="54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Stato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della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Spesa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e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proiezione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al 30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Aprile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2026</a:t>
            </a:r>
            <a:r>
              <a:rPr lang="en-US" dirty="0">
                <a:solidFill>
                  <a:srgbClr val="BB7537"/>
                </a:solidFill>
              </a:rPr>
              <a:t> – PNRR Program overall</a:t>
            </a:r>
            <a:endParaRPr lang="en-GB" dirty="0">
              <a:solidFill>
                <a:srgbClr val="BB7537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B36407-8250-99D3-EE51-A13CBF6ADB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2990ED-B67F-BF3A-DB1C-A2B1F7500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999" y="5768957"/>
            <a:ext cx="2341246" cy="227388"/>
          </a:xfrm>
        </p:spPr>
        <p:txBody>
          <a:bodyPr/>
          <a:lstStyle/>
          <a:p>
            <a:r>
              <a:rPr lang="it-IT">
                <a:latin typeface="Titilium"/>
              </a:rPr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07335D-1189-6058-4C9A-E906FD139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116" y="5768957"/>
            <a:ext cx="248933" cy="227388"/>
          </a:xfrm>
        </p:spPr>
        <p:txBody>
          <a:bodyPr/>
          <a:lstStyle/>
          <a:p>
            <a:fld id="{9B13B172-409A-48BF-92CD-9E808051E234}" type="slidenum">
              <a:rPr lang="it-IT" smtClean="0">
                <a:latin typeface="Titilium"/>
              </a:rPr>
              <a:pPr/>
              <a:t>7</a:t>
            </a:fld>
            <a:endParaRPr lang="it-IT">
              <a:latin typeface="Titilium"/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FC9F9D1F-FF14-42EA-8D52-44BFC4AE040B}"/>
              </a:ext>
            </a:extLst>
          </p:cNvPr>
          <p:cNvSpPr/>
          <p:nvPr/>
        </p:nvSpPr>
        <p:spPr>
          <a:xfrm>
            <a:off x="667180" y="2087258"/>
            <a:ext cx="2299091" cy="466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850"/>
              </a:lnSpc>
            </a:pPr>
            <a:r>
              <a:rPr lang="en-US" sz="5850" b="1" dirty="0">
                <a:solidFill>
                  <a:srgbClr val="00FF00"/>
                </a:solidFill>
                <a:latin typeface="Titilium"/>
                <a:ea typeface="Petrona Bold" pitchFamily="34" charset="-122"/>
              </a:rPr>
              <a:t>~</a:t>
            </a:r>
            <a:r>
              <a:rPr lang="en-US" sz="5850" b="1" dirty="0">
                <a:solidFill>
                  <a:srgbClr val="00FF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65%</a:t>
            </a:r>
            <a:endParaRPr lang="en-US" sz="5850" dirty="0">
              <a:solidFill>
                <a:srgbClr val="00FF00"/>
              </a:solidFill>
              <a:latin typeface="Titilium"/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9B7B4B5D-D218-4C11-91A1-FD7C6FE5E639}"/>
              </a:ext>
            </a:extLst>
          </p:cNvPr>
          <p:cNvSpPr/>
          <p:nvPr/>
        </p:nvSpPr>
        <p:spPr>
          <a:xfrm>
            <a:off x="692846" y="3119052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Pagamenti effettuati</a:t>
            </a:r>
            <a:endParaRPr lang="en-US" sz="2300" dirty="0">
              <a:latin typeface="Titilium"/>
            </a:endParaRP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B5503387-1167-4E6B-AC96-C8991513B6F2}"/>
              </a:ext>
            </a:extLst>
          </p:cNvPr>
          <p:cNvSpPr/>
          <p:nvPr/>
        </p:nvSpPr>
        <p:spPr>
          <a:xfrm>
            <a:off x="667180" y="3627212"/>
            <a:ext cx="2652795" cy="930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Quota del plafond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già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spesa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a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gennaio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2026</a:t>
            </a:r>
            <a:endParaRPr lang="en-US" sz="1750" dirty="0">
              <a:latin typeface="Titilium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C8EC2ADA-F819-41A2-B978-61AE0F686173}"/>
              </a:ext>
            </a:extLst>
          </p:cNvPr>
          <p:cNvSpPr/>
          <p:nvPr/>
        </p:nvSpPr>
        <p:spPr>
          <a:xfrm>
            <a:off x="4769603" y="2103836"/>
            <a:ext cx="2299091" cy="726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0000FF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~100%</a:t>
            </a:r>
            <a:endParaRPr lang="en-US" sz="5850" dirty="0">
              <a:solidFill>
                <a:srgbClr val="0000FF"/>
              </a:solidFill>
              <a:latin typeface="Titilium"/>
            </a:endParaRP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AA52B5F9-FFB0-4118-A26E-E8D3A40084B1}"/>
              </a:ext>
            </a:extLst>
          </p:cNvPr>
          <p:cNvSpPr/>
          <p:nvPr/>
        </p:nvSpPr>
        <p:spPr>
          <a:xfrm>
            <a:off x="5160528" y="3142651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Proiezione finale</a:t>
            </a:r>
            <a:endParaRPr lang="en-US" sz="2300" dirty="0">
              <a:latin typeface="Titilium"/>
            </a:endParaRP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BC801848-7DFF-41EA-9798-B9ADB1728A66}"/>
              </a:ext>
            </a:extLst>
          </p:cNvPr>
          <p:cNvSpPr/>
          <p:nvPr/>
        </p:nvSpPr>
        <p:spPr>
          <a:xfrm>
            <a:off x="4946453" y="3686403"/>
            <a:ext cx="2299091" cy="1205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Copertura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stimata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del plafond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totale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entro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il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30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aprile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2026</a:t>
            </a:r>
            <a:endParaRPr lang="en-US" sz="1750" dirty="0">
              <a:latin typeface="Titilium"/>
            </a:endParaRPr>
          </a:p>
          <a:p>
            <a:pPr marL="0" indent="0" algn="just">
              <a:lnSpc>
                <a:spcPts val="2850"/>
              </a:lnSpc>
              <a:buNone/>
            </a:pPr>
            <a:endParaRPr lang="en-US" sz="1750" dirty="0">
              <a:latin typeface="Titilium"/>
            </a:endParaRPr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EE46DF8E-F63B-4F42-A770-5FCF60639821}"/>
              </a:ext>
            </a:extLst>
          </p:cNvPr>
          <p:cNvSpPr/>
          <p:nvPr/>
        </p:nvSpPr>
        <p:spPr>
          <a:xfrm>
            <a:off x="8872027" y="2120567"/>
            <a:ext cx="2299091" cy="466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850"/>
              </a:lnSpc>
            </a:pPr>
            <a:r>
              <a:rPr lang="en-US" sz="5850" b="1" dirty="0">
                <a:solidFill>
                  <a:srgbClr val="FF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~0,6%</a:t>
            </a:r>
            <a:endParaRPr lang="en-US" sz="5850" dirty="0">
              <a:solidFill>
                <a:srgbClr val="FF0000"/>
              </a:solidFill>
              <a:latin typeface="Titilium"/>
            </a:endParaRPr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F0F68A98-E4A5-42FA-A5EC-975BA9D164A7}"/>
              </a:ext>
            </a:extLst>
          </p:cNvPr>
          <p:cNvSpPr/>
          <p:nvPr/>
        </p:nvSpPr>
        <p:spPr>
          <a:xfrm>
            <a:off x="9343040" y="3152361"/>
            <a:ext cx="1778228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Residuo non spendibile</a:t>
            </a:r>
            <a:endParaRPr lang="en-US" sz="2300" dirty="0">
              <a:latin typeface="Titilium"/>
            </a:endParaRPr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840C685E-B266-4E44-9094-87FD8E5BBC3F}"/>
              </a:ext>
            </a:extLst>
          </p:cNvPr>
          <p:cNvSpPr/>
          <p:nvPr/>
        </p:nvSpPr>
        <p:spPr>
          <a:xfrm>
            <a:off x="8872027" y="3660520"/>
            <a:ext cx="2299091" cy="11721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Quota stimata del montante complessivo INAF non utilizzabile</a:t>
            </a:r>
            <a:endParaRPr lang="en-US" sz="1750" dirty="0">
              <a:latin typeface="Titilium"/>
            </a:endParaRPr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7F134139-F19C-461A-8E03-B268FB9276C0}"/>
              </a:ext>
            </a:extLst>
          </p:cNvPr>
          <p:cNvSpPr/>
          <p:nvPr/>
        </p:nvSpPr>
        <p:spPr>
          <a:xfrm>
            <a:off x="685804" y="4991925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Proroga PNRR</a:t>
            </a:r>
            <a:endParaRPr lang="en-US" sz="2300" dirty="0">
              <a:latin typeface="Titilium"/>
            </a:endParaRPr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0E5B3391-4CF5-4466-9C2C-EBE679E060BF}"/>
              </a:ext>
            </a:extLst>
          </p:cNvPr>
          <p:cNvSpPr/>
          <p:nvPr/>
        </p:nvSpPr>
        <p:spPr>
          <a:xfrm>
            <a:off x="667180" y="5405411"/>
            <a:ext cx="11133446" cy="452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Con Decreto MUR di luglio 2025, la conclusione del PNRR è stata prorogata al </a:t>
            </a:r>
            <a:r>
              <a:rPr lang="en-US" sz="1750" b="1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30 aprile 2026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, con l'introduzione dei nuovi 19° e 20°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bimestri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di rendicontazione (gennaio–febbraio e marzo–aprile 2026).</a:t>
            </a:r>
            <a:endParaRPr lang="en-US" sz="1750" dirty="0">
              <a:latin typeface="Titilium"/>
            </a:endParaRPr>
          </a:p>
        </p:txBody>
      </p:sp>
    </p:spTree>
    <p:extLst>
      <p:ext uri="{BB962C8B-B14F-4D97-AF65-F5344CB8AC3E}">
        <p14:creationId xmlns:p14="http://schemas.microsoft.com/office/powerpoint/2010/main" val="31851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9D174A1E-2A46-CD08-D420-9BD61303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68" y="1439678"/>
            <a:ext cx="10515600" cy="54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STILES: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stato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della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spesa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e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proiezione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al 30 </a:t>
            </a:r>
            <a:r>
              <a:rPr lang="en-US" dirty="0" err="1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Aprile</a:t>
            </a:r>
            <a:r>
              <a:rPr lang="en-US" dirty="0">
                <a:solidFill>
                  <a:srgbClr val="BB7537"/>
                </a:solidFill>
                <a:latin typeface="Titilium bd"/>
                <a:ea typeface="Petrona Bold" pitchFamily="34" charset="-122"/>
                <a:cs typeface="Petrona Bold" pitchFamily="34" charset="-120"/>
              </a:rPr>
              <a:t> 2026 *</a:t>
            </a:r>
            <a:br>
              <a:rPr lang="en-US" dirty="0">
                <a:solidFill>
                  <a:srgbClr val="BB7537"/>
                </a:solidFill>
              </a:rPr>
            </a:br>
            <a:endParaRPr lang="en-GB" dirty="0">
              <a:solidFill>
                <a:srgbClr val="BB7537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B36407-8250-99D3-EE51-A13CBF6ADB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2990ED-B67F-BF3A-DB1C-A2B1F7500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999" y="5768957"/>
            <a:ext cx="2341246" cy="227388"/>
          </a:xfrm>
        </p:spPr>
        <p:txBody>
          <a:bodyPr/>
          <a:lstStyle/>
          <a:p>
            <a:r>
              <a:rPr lang="it-IT">
                <a:latin typeface="Titilium"/>
              </a:rPr>
              <a:t>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07335D-1189-6058-4C9A-E906FD139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116" y="5768957"/>
            <a:ext cx="248933" cy="227388"/>
          </a:xfrm>
        </p:spPr>
        <p:txBody>
          <a:bodyPr/>
          <a:lstStyle/>
          <a:p>
            <a:fld id="{9B13B172-409A-48BF-92CD-9E808051E234}" type="slidenum">
              <a:rPr lang="it-IT" smtClean="0">
                <a:latin typeface="Titilium"/>
              </a:rPr>
              <a:pPr/>
              <a:t>8</a:t>
            </a:fld>
            <a:endParaRPr lang="it-IT">
              <a:latin typeface="Titilium"/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FC9F9D1F-FF14-42EA-8D52-44BFC4AE040B}"/>
              </a:ext>
            </a:extLst>
          </p:cNvPr>
          <p:cNvSpPr/>
          <p:nvPr/>
        </p:nvSpPr>
        <p:spPr>
          <a:xfrm>
            <a:off x="667180" y="2087258"/>
            <a:ext cx="2299091" cy="466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00FF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&gt;80%</a:t>
            </a:r>
            <a:endParaRPr lang="en-US" sz="5850" dirty="0">
              <a:solidFill>
                <a:srgbClr val="00FF00"/>
              </a:solidFill>
              <a:latin typeface="Titilium"/>
            </a:endParaRP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9B7B4B5D-D218-4C11-91A1-FD7C6FE5E639}"/>
              </a:ext>
            </a:extLst>
          </p:cNvPr>
          <p:cNvSpPr/>
          <p:nvPr/>
        </p:nvSpPr>
        <p:spPr>
          <a:xfrm>
            <a:off x="692846" y="3119052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Pagamenti effettuati</a:t>
            </a:r>
            <a:endParaRPr lang="en-US" sz="2300" dirty="0">
              <a:latin typeface="Titilium"/>
            </a:endParaRP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B5503387-1167-4E6B-AC96-C8991513B6F2}"/>
              </a:ext>
            </a:extLst>
          </p:cNvPr>
          <p:cNvSpPr/>
          <p:nvPr/>
        </p:nvSpPr>
        <p:spPr>
          <a:xfrm>
            <a:off x="667180" y="3627212"/>
            <a:ext cx="2652795" cy="930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Quota del plafond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già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spesa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a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gennaio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2026</a:t>
            </a:r>
            <a:endParaRPr lang="en-US" sz="1750" dirty="0">
              <a:latin typeface="Titilium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C8EC2ADA-F819-41A2-B978-61AE0F686173}"/>
              </a:ext>
            </a:extLst>
          </p:cNvPr>
          <p:cNvSpPr/>
          <p:nvPr/>
        </p:nvSpPr>
        <p:spPr>
          <a:xfrm>
            <a:off x="4769603" y="2103836"/>
            <a:ext cx="2299091" cy="726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0000FF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~100%</a:t>
            </a:r>
            <a:endParaRPr lang="en-US" sz="5850" dirty="0">
              <a:solidFill>
                <a:srgbClr val="0000FF"/>
              </a:solidFill>
              <a:latin typeface="Titilium"/>
            </a:endParaRP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AA52B5F9-FFB0-4118-A26E-E8D3A40084B1}"/>
              </a:ext>
            </a:extLst>
          </p:cNvPr>
          <p:cNvSpPr/>
          <p:nvPr/>
        </p:nvSpPr>
        <p:spPr>
          <a:xfrm>
            <a:off x="5160528" y="3142651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Proiezione finale</a:t>
            </a:r>
            <a:endParaRPr lang="en-US" sz="2300" dirty="0">
              <a:latin typeface="Titilium"/>
            </a:endParaRP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BC801848-7DFF-41EA-9798-B9ADB1728A66}"/>
              </a:ext>
            </a:extLst>
          </p:cNvPr>
          <p:cNvSpPr/>
          <p:nvPr/>
        </p:nvSpPr>
        <p:spPr>
          <a:xfrm>
            <a:off x="4946453" y="3686403"/>
            <a:ext cx="2299091" cy="1205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Copertura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stimata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del plafond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totale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entro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il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30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aprile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2026</a:t>
            </a:r>
            <a:endParaRPr lang="en-US" sz="1750" dirty="0">
              <a:latin typeface="Titilium"/>
            </a:endParaRPr>
          </a:p>
          <a:p>
            <a:pPr marL="0" indent="0" algn="just">
              <a:lnSpc>
                <a:spcPts val="2850"/>
              </a:lnSpc>
              <a:buNone/>
            </a:pPr>
            <a:endParaRPr lang="en-US" sz="1750" dirty="0">
              <a:latin typeface="Titilium"/>
            </a:endParaRPr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EE46DF8E-F63B-4F42-A770-5FCF60639821}"/>
              </a:ext>
            </a:extLst>
          </p:cNvPr>
          <p:cNvSpPr/>
          <p:nvPr/>
        </p:nvSpPr>
        <p:spPr>
          <a:xfrm>
            <a:off x="8872027" y="2120567"/>
            <a:ext cx="2299091" cy="466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850"/>
              </a:lnSpc>
            </a:pPr>
            <a:r>
              <a:rPr lang="en-US" sz="5850" b="1" dirty="0">
                <a:solidFill>
                  <a:srgbClr val="FF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~0,35%</a:t>
            </a:r>
            <a:endParaRPr lang="en-US" sz="5850" dirty="0">
              <a:solidFill>
                <a:srgbClr val="FF0000"/>
              </a:solidFill>
              <a:latin typeface="Titilium"/>
            </a:endParaRPr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F0F68A98-E4A5-42FA-A5EC-975BA9D164A7}"/>
              </a:ext>
            </a:extLst>
          </p:cNvPr>
          <p:cNvSpPr/>
          <p:nvPr/>
        </p:nvSpPr>
        <p:spPr>
          <a:xfrm>
            <a:off x="9343040" y="3152361"/>
            <a:ext cx="1778228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Residuo non spendibile</a:t>
            </a:r>
            <a:endParaRPr lang="en-US" sz="2300" dirty="0">
              <a:latin typeface="Titilium"/>
            </a:endParaRPr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840C685E-B266-4E44-9094-87FD8E5BBC3F}"/>
              </a:ext>
            </a:extLst>
          </p:cNvPr>
          <p:cNvSpPr/>
          <p:nvPr/>
        </p:nvSpPr>
        <p:spPr>
          <a:xfrm>
            <a:off x="8872027" y="3660520"/>
            <a:ext cx="2299091" cy="11721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Quota stimata del montante complessivo INAF non utilizzabile</a:t>
            </a:r>
            <a:endParaRPr lang="en-US" sz="1750" dirty="0">
              <a:latin typeface="Titilium"/>
            </a:endParaRPr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7F134139-F19C-461A-8E03-B268FB9276C0}"/>
              </a:ext>
            </a:extLst>
          </p:cNvPr>
          <p:cNvSpPr/>
          <p:nvPr/>
        </p:nvSpPr>
        <p:spPr>
          <a:xfrm>
            <a:off x="685804" y="4991925"/>
            <a:ext cx="1645857" cy="231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* </a:t>
            </a:r>
            <a:r>
              <a:rPr lang="en-US" sz="2300" b="1" dirty="0" err="1">
                <a:solidFill>
                  <a:srgbClr val="00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Proroga</a:t>
            </a:r>
            <a:r>
              <a:rPr lang="en-US" sz="2300" b="1" dirty="0">
                <a:solidFill>
                  <a:srgbClr val="000000"/>
                </a:solidFill>
                <a:latin typeface="Titilium"/>
                <a:ea typeface="Petrona Bold" pitchFamily="34" charset="-122"/>
                <a:cs typeface="Petrona Bold" pitchFamily="34" charset="-120"/>
              </a:rPr>
              <a:t> PNRR</a:t>
            </a:r>
            <a:endParaRPr lang="en-US" sz="2300" dirty="0">
              <a:latin typeface="Titilium"/>
            </a:endParaRPr>
          </a:p>
        </p:txBody>
      </p:sp>
      <p:sp>
        <p:nvSpPr>
          <p:cNvPr id="33" name="Text 11">
            <a:extLst>
              <a:ext uri="{FF2B5EF4-FFF2-40B4-BE49-F238E27FC236}">
                <a16:creationId xmlns:a16="http://schemas.microsoft.com/office/drawing/2014/main" id="{0E5B3391-4CF5-4466-9C2C-EBE679E060BF}"/>
              </a:ext>
            </a:extLst>
          </p:cNvPr>
          <p:cNvSpPr/>
          <p:nvPr/>
        </p:nvSpPr>
        <p:spPr>
          <a:xfrm>
            <a:off x="900332" y="5405411"/>
            <a:ext cx="10900294" cy="452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Con Decreto MUR di luglio 2025, la conclusione del PNRR è stata prorogata al </a:t>
            </a:r>
            <a:r>
              <a:rPr lang="en-US" sz="1750" b="1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30 aprile 2026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, con l'introduzione dei nuovi 19° e 20° </a:t>
            </a:r>
            <a:r>
              <a:rPr lang="en-US" sz="1750" dirty="0" err="1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bimestri</a:t>
            </a:r>
            <a:r>
              <a:rPr lang="en-US" sz="1750" dirty="0">
                <a:solidFill>
                  <a:srgbClr val="272525"/>
                </a:solidFill>
                <a:latin typeface="Titilium"/>
                <a:ea typeface="Inter" pitchFamily="34" charset="-122"/>
                <a:cs typeface="Inter" pitchFamily="34" charset="-120"/>
              </a:rPr>
              <a:t> di rendicontazione (gennaio–febbraio e marzo–aprile 2026).</a:t>
            </a:r>
            <a:endParaRPr lang="en-US" sz="1750" dirty="0">
              <a:latin typeface="Titilium"/>
            </a:endParaRPr>
          </a:p>
        </p:txBody>
      </p:sp>
    </p:spTree>
    <p:extLst>
      <p:ext uri="{BB962C8B-B14F-4D97-AF65-F5344CB8AC3E}">
        <p14:creationId xmlns:p14="http://schemas.microsoft.com/office/powerpoint/2010/main" val="262858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A896FDC-23E3-2E4A-034D-3726A03D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7188" cy="780114"/>
          </a:xfrm>
        </p:spPr>
        <p:txBody>
          <a:bodyPr/>
          <a:lstStyle/>
          <a:p>
            <a:r>
              <a:rPr lang="en-GB" dirty="0"/>
              <a:t>STILES: progress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spesa</a:t>
            </a:r>
            <a:r>
              <a:rPr lang="en-GB" dirty="0"/>
              <a:t> </a:t>
            </a:r>
            <a:r>
              <a:rPr lang="en-GB" dirty="0" err="1"/>
              <a:t>sostenuta</a:t>
            </a:r>
            <a:endParaRPr lang="en-GB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CDEB89-86BF-E2C9-9AEC-E2DD6144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AF8D-982E-4695-97F0-27FB92086935}" type="datetime1">
              <a:rPr lang="it-IT" smtClean="0"/>
              <a:t>17/03/2026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858D87-17F3-8248-6172-0AF78E87F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9E67F8-DB50-FB2E-3A7F-BC41CCBD3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1882BB0-B35C-480A-A269-65BE1583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8911" y="2115750"/>
            <a:ext cx="1997611" cy="4061213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it-IT" sz="1600" i="1" dirty="0"/>
              <a:t>Allo stato attuale le previsioni indicherebbero l’impossibilità di spendere appena lo 0,35% del montante potenziale complessivo spendibile di circa 57,1 milioni di euro, per un importo di circa 200k€ di spese non ammissibili a finanziamento PNRR.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F727C59-1597-4266-97EE-F1563CDEA8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58" y="1904682"/>
            <a:ext cx="8644060" cy="427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895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microsoft.com/office/infopath/2007/PartnerControls"/>
    <ds:schemaRef ds:uri="33de9cbb-7065-497c-aaf6-21859a933a93"/>
    <ds:schemaRef ds:uri="a398c2fc-ef96-41f5-a6be-4e19eee013d8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733</TotalTime>
  <Words>565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Inter</vt:lpstr>
      <vt:lpstr>Petrona Bold</vt:lpstr>
      <vt:lpstr>Titilium</vt:lpstr>
      <vt:lpstr>Titilium bd</vt:lpstr>
      <vt:lpstr>Titillium</vt:lpstr>
      <vt:lpstr>Titillium Bd</vt:lpstr>
      <vt:lpstr>Tema di Office</vt:lpstr>
      <vt:lpstr>STILES</vt:lpstr>
      <vt:lpstr>Definizione regole comuni ai progetti PNRR</vt:lpstr>
      <vt:lpstr>Numerosità ticket</vt:lpstr>
      <vt:lpstr>Template e vademecum: numerosità</vt:lpstr>
      <vt:lpstr>Supporto ad hoc ai Progetti e alle Strutture</vt:lpstr>
      <vt:lpstr>Come si sono sviluppate le performances (procurement management)</vt:lpstr>
      <vt:lpstr>Stato della Spesa e proiezione al 30 Aprile 2026 – PNRR Program overall</vt:lpstr>
      <vt:lpstr>STILES: stato della spesa e proiezione al 30 Aprile 2026 * </vt:lpstr>
      <vt:lpstr>STILES: progress della spesa sostenuta</vt:lpstr>
      <vt:lpstr>    GRAZIE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Pompa Pacchi</dc:creator>
  <cp:lastModifiedBy>Roberto Bertinelli</cp:lastModifiedBy>
  <cp:revision>30</cp:revision>
  <cp:lastPrinted>2023-08-29T09:47:03Z</cp:lastPrinted>
  <dcterms:created xsi:type="dcterms:W3CDTF">2022-10-26T09:11:02Z</dcterms:created>
  <dcterms:modified xsi:type="dcterms:W3CDTF">2026-03-17T05:53:28Z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