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79" r:id="rId5"/>
    <p:sldId id="320" r:id="rId6"/>
    <p:sldId id="359" r:id="rId7"/>
    <p:sldId id="292" r:id="rId8"/>
    <p:sldId id="271" r:id="rId9"/>
    <p:sldId id="370" r:id="rId10"/>
    <p:sldId id="360" r:id="rId11"/>
    <p:sldId id="361" r:id="rId12"/>
    <p:sldId id="364" r:id="rId13"/>
    <p:sldId id="365" r:id="rId14"/>
    <p:sldId id="367" r:id="rId15"/>
    <p:sldId id="336" r:id="rId16"/>
    <p:sldId id="275" r:id="rId17"/>
    <p:sldId id="276" r:id="rId18"/>
    <p:sldId id="352" r:id="rId19"/>
    <p:sldId id="277" r:id="rId20"/>
    <p:sldId id="371" r:id="rId21"/>
    <p:sldId id="272" r:id="rId22"/>
    <p:sldId id="368" r:id="rId23"/>
    <p:sldId id="358" r:id="rId24"/>
    <p:sldId id="289" r:id="rId25"/>
    <p:sldId id="369" r:id="rId26"/>
    <p:sldId id="285" r:id="rId27"/>
  </p:sldIdLst>
  <p:sldSz cx="12192000" cy="6858000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7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63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F4935-9DA2-49FC-A9BA-BF6A7DB9237E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9593F73-E546-4177-8AB5-64A115D698EF}">
      <dgm:prSet phldrT="[Testo]"/>
      <dgm:spPr>
        <a:solidFill>
          <a:srgbClr val="00B050"/>
        </a:solidFill>
      </dgm:spPr>
      <dgm:t>
        <a:bodyPr/>
        <a:lstStyle/>
        <a:p>
          <a:r>
            <a:rPr lang="it-IT" dirty="0" err="1"/>
            <a:t>Preparation</a:t>
          </a:r>
          <a:endParaRPr lang="it-IT" dirty="0"/>
        </a:p>
      </dgm:t>
    </dgm:pt>
    <dgm:pt modelId="{DABF2D86-9C83-44E5-837F-412D24568DA8}" type="parTrans" cxnId="{4DEF1187-5B82-4FD9-822B-80A193BFEDEA}">
      <dgm:prSet/>
      <dgm:spPr/>
      <dgm:t>
        <a:bodyPr/>
        <a:lstStyle/>
        <a:p>
          <a:endParaRPr lang="it-IT"/>
        </a:p>
      </dgm:t>
    </dgm:pt>
    <dgm:pt modelId="{843C8291-37F5-4613-B64C-82A25E29F321}" type="sibTrans" cxnId="{4DEF1187-5B82-4FD9-822B-80A193BFEDEA}">
      <dgm:prSet/>
      <dgm:spPr/>
      <dgm:t>
        <a:bodyPr/>
        <a:lstStyle/>
        <a:p>
          <a:endParaRPr lang="it-IT"/>
        </a:p>
      </dgm:t>
    </dgm:pt>
    <dgm:pt modelId="{7DBC6ACB-61BE-4157-95D7-5BB35FA807A7}">
      <dgm:prSet phldrT="[Testo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it-IT" sz="1400" dirty="0"/>
            <a:t>First definition of model and </a:t>
          </a:r>
          <a:r>
            <a:rPr lang="it-IT" sz="1400" dirty="0" err="1"/>
            <a:t>participants</a:t>
          </a:r>
          <a:endParaRPr lang="it-IT" sz="1400" dirty="0"/>
        </a:p>
      </dgm:t>
    </dgm:pt>
    <dgm:pt modelId="{172CF459-5A17-4C2B-95C3-CA316F042948}" type="parTrans" cxnId="{F1DC247D-FC86-4BB0-8271-528B572B63DA}">
      <dgm:prSet/>
      <dgm:spPr/>
      <dgm:t>
        <a:bodyPr/>
        <a:lstStyle/>
        <a:p>
          <a:endParaRPr lang="it-IT"/>
        </a:p>
      </dgm:t>
    </dgm:pt>
    <dgm:pt modelId="{8DA1DBCD-B8A3-4146-8571-1B0DD1D4A058}" type="sibTrans" cxnId="{F1DC247D-FC86-4BB0-8271-528B572B63DA}">
      <dgm:prSet/>
      <dgm:spPr/>
      <dgm:t>
        <a:bodyPr/>
        <a:lstStyle/>
        <a:p>
          <a:endParaRPr lang="it-IT"/>
        </a:p>
      </dgm:t>
    </dgm:pt>
    <dgm:pt modelId="{DF964E0F-0AB9-4D43-8D05-123AEDC46748}" type="pres">
      <dgm:prSet presAssocID="{5D8F4935-9DA2-49FC-A9BA-BF6A7DB9237E}" presName="theList" presStyleCnt="0">
        <dgm:presLayoutVars>
          <dgm:dir/>
          <dgm:animLvl val="lvl"/>
          <dgm:resizeHandles val="exact"/>
        </dgm:presLayoutVars>
      </dgm:prSet>
      <dgm:spPr/>
    </dgm:pt>
    <dgm:pt modelId="{658199BB-A45D-48BD-8A68-C358B6E015CD}" type="pres">
      <dgm:prSet presAssocID="{19593F73-E546-4177-8AB5-64A115D698EF}" presName="compNode" presStyleCnt="0"/>
      <dgm:spPr/>
    </dgm:pt>
    <dgm:pt modelId="{224E703C-352A-4CFE-8960-874B237D0838}" type="pres">
      <dgm:prSet presAssocID="{19593F73-E546-4177-8AB5-64A115D698EF}" presName="noGeometry" presStyleCnt="0"/>
      <dgm:spPr/>
    </dgm:pt>
    <dgm:pt modelId="{8E9FD93A-ED8F-408D-9057-171DC323E32C}" type="pres">
      <dgm:prSet presAssocID="{19593F73-E546-4177-8AB5-64A115D698EF}" presName="childTextVisible" presStyleLbl="bgAccFollowNode1" presStyleIdx="0" presStyleCnt="1" custScaleX="118899" custLinFactNeighborX="7713" custLinFactNeighborY="630">
        <dgm:presLayoutVars>
          <dgm:bulletEnabled val="1"/>
        </dgm:presLayoutVars>
      </dgm:prSet>
      <dgm:spPr/>
    </dgm:pt>
    <dgm:pt modelId="{137E093B-4830-4531-8FC0-170C643CF0AC}" type="pres">
      <dgm:prSet presAssocID="{19593F73-E546-4177-8AB5-64A115D698EF}" presName="childTextHidden" presStyleLbl="bgAccFollowNode1" presStyleIdx="0" presStyleCnt="1"/>
      <dgm:spPr/>
    </dgm:pt>
    <dgm:pt modelId="{D9FDA2C1-7D0C-4438-BA8B-8858BDE1B6D8}" type="pres">
      <dgm:prSet presAssocID="{19593F73-E546-4177-8AB5-64A115D698EF}" presName="parentText" presStyleLbl="node1" presStyleIdx="0" presStyleCnt="1" custLinFactNeighborX="-1961" custLinFactNeighborY="-5392">
        <dgm:presLayoutVars>
          <dgm:chMax val="1"/>
          <dgm:bulletEnabled val="1"/>
        </dgm:presLayoutVars>
      </dgm:prSet>
      <dgm:spPr/>
    </dgm:pt>
  </dgm:ptLst>
  <dgm:cxnLst>
    <dgm:cxn modelId="{20E10651-6CD3-4148-A37A-DBE28CC1C03A}" type="presOf" srcId="{19593F73-E546-4177-8AB5-64A115D698EF}" destId="{D9FDA2C1-7D0C-4438-BA8B-8858BDE1B6D8}" srcOrd="0" destOrd="0" presId="urn:microsoft.com/office/officeart/2005/8/layout/hProcess6"/>
    <dgm:cxn modelId="{F1DC247D-FC86-4BB0-8271-528B572B63DA}" srcId="{19593F73-E546-4177-8AB5-64A115D698EF}" destId="{7DBC6ACB-61BE-4157-95D7-5BB35FA807A7}" srcOrd="0" destOrd="0" parTransId="{172CF459-5A17-4C2B-95C3-CA316F042948}" sibTransId="{8DA1DBCD-B8A3-4146-8571-1B0DD1D4A058}"/>
    <dgm:cxn modelId="{4DEF1187-5B82-4FD9-822B-80A193BFEDEA}" srcId="{5D8F4935-9DA2-49FC-A9BA-BF6A7DB9237E}" destId="{19593F73-E546-4177-8AB5-64A115D698EF}" srcOrd="0" destOrd="0" parTransId="{DABF2D86-9C83-44E5-837F-412D24568DA8}" sibTransId="{843C8291-37F5-4613-B64C-82A25E29F321}"/>
    <dgm:cxn modelId="{135E579F-2A6A-45B3-8479-EA77E44F4DC0}" type="presOf" srcId="{7DBC6ACB-61BE-4157-95D7-5BB35FA807A7}" destId="{8E9FD93A-ED8F-408D-9057-171DC323E32C}" srcOrd="0" destOrd="0" presId="urn:microsoft.com/office/officeart/2005/8/layout/hProcess6"/>
    <dgm:cxn modelId="{E6C00FB5-6D64-4CD5-8CAE-958E4AD156B0}" type="presOf" srcId="{7DBC6ACB-61BE-4157-95D7-5BB35FA807A7}" destId="{137E093B-4830-4531-8FC0-170C643CF0AC}" srcOrd="1" destOrd="0" presId="urn:microsoft.com/office/officeart/2005/8/layout/hProcess6"/>
    <dgm:cxn modelId="{EC839EE2-4469-4491-90A5-03363894D497}" type="presOf" srcId="{5D8F4935-9DA2-49FC-A9BA-BF6A7DB9237E}" destId="{DF964E0F-0AB9-4D43-8D05-123AEDC46748}" srcOrd="0" destOrd="0" presId="urn:microsoft.com/office/officeart/2005/8/layout/hProcess6"/>
    <dgm:cxn modelId="{1E7CDEF4-84AA-4433-9A50-62030DBA624B}" type="presParOf" srcId="{DF964E0F-0AB9-4D43-8D05-123AEDC46748}" destId="{658199BB-A45D-48BD-8A68-C358B6E015CD}" srcOrd="0" destOrd="0" presId="urn:microsoft.com/office/officeart/2005/8/layout/hProcess6"/>
    <dgm:cxn modelId="{99D37B00-45CC-4D97-8199-CB95D35C87B1}" type="presParOf" srcId="{658199BB-A45D-48BD-8A68-C358B6E015CD}" destId="{224E703C-352A-4CFE-8960-874B237D0838}" srcOrd="0" destOrd="0" presId="urn:microsoft.com/office/officeart/2005/8/layout/hProcess6"/>
    <dgm:cxn modelId="{D34B1A45-D9CE-46E3-9596-1ABE2D1D3EC6}" type="presParOf" srcId="{658199BB-A45D-48BD-8A68-C358B6E015CD}" destId="{8E9FD93A-ED8F-408D-9057-171DC323E32C}" srcOrd="1" destOrd="0" presId="urn:microsoft.com/office/officeart/2005/8/layout/hProcess6"/>
    <dgm:cxn modelId="{E0760BAB-0C01-4CD5-B164-44394DBADBB0}" type="presParOf" srcId="{658199BB-A45D-48BD-8A68-C358B6E015CD}" destId="{137E093B-4830-4531-8FC0-170C643CF0AC}" srcOrd="2" destOrd="0" presId="urn:microsoft.com/office/officeart/2005/8/layout/hProcess6"/>
    <dgm:cxn modelId="{56B2C2FF-6348-459F-90DB-1D1376BB117C}" type="presParOf" srcId="{658199BB-A45D-48BD-8A68-C358B6E015CD}" destId="{D9FDA2C1-7D0C-4438-BA8B-8858BDE1B6D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FB49CC-D794-4D9C-B890-40ADE3FF112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7D134BF-414B-45D0-8D6E-6719F221F1B7}">
      <dgm:prSet phldrT="[Testo]"/>
      <dgm:spPr>
        <a:solidFill>
          <a:srgbClr val="92D050"/>
        </a:solidFill>
      </dgm:spPr>
      <dgm:t>
        <a:bodyPr/>
        <a:lstStyle/>
        <a:p>
          <a:r>
            <a:rPr lang="it-IT" dirty="0" err="1"/>
            <a:t>Interactions</a:t>
          </a:r>
          <a:r>
            <a:rPr lang="it-IT" dirty="0"/>
            <a:t> </a:t>
          </a:r>
          <a:r>
            <a:rPr lang="it-IT" dirty="0" err="1"/>
            <a:t>between</a:t>
          </a:r>
          <a:r>
            <a:rPr lang="it-IT" dirty="0"/>
            <a:t> domain </a:t>
          </a:r>
          <a:r>
            <a:rPr lang="it-IT" dirty="0" err="1"/>
            <a:t>experts</a:t>
          </a:r>
          <a:r>
            <a:rPr lang="it-IT" dirty="0"/>
            <a:t> and other stakeholders</a:t>
          </a:r>
        </a:p>
      </dgm:t>
    </dgm:pt>
    <dgm:pt modelId="{F4DA2C28-29E0-4175-BE00-0D2C805093D9}" type="parTrans" cxnId="{A01134A5-50E8-4640-8BB4-9D32AD787A26}">
      <dgm:prSet/>
      <dgm:spPr/>
      <dgm:t>
        <a:bodyPr/>
        <a:lstStyle/>
        <a:p>
          <a:endParaRPr lang="it-IT"/>
        </a:p>
      </dgm:t>
    </dgm:pt>
    <dgm:pt modelId="{5092BD04-6507-4B12-8BF2-5AADE0194328}" type="sibTrans" cxnId="{A01134A5-50E8-4640-8BB4-9D32AD787A26}">
      <dgm:prSet/>
      <dgm:spPr>
        <a:ln w="28575">
          <a:solidFill>
            <a:srgbClr val="00B050"/>
          </a:solidFill>
        </a:ln>
      </dgm:spPr>
      <dgm:t>
        <a:bodyPr/>
        <a:lstStyle/>
        <a:p>
          <a:endParaRPr lang="it-IT"/>
        </a:p>
      </dgm:t>
    </dgm:pt>
    <dgm:pt modelId="{70FB7C4B-AD76-47A4-9ECF-989ABCA17722}">
      <dgm:prSet phldrT="[Testo]"/>
      <dgm:spPr>
        <a:solidFill>
          <a:srgbClr val="92D050"/>
        </a:solidFill>
      </dgm:spPr>
      <dgm:t>
        <a:bodyPr/>
        <a:lstStyle/>
        <a:p>
          <a:r>
            <a:rPr lang="it-IT" dirty="0"/>
            <a:t>Publishing of </a:t>
          </a:r>
          <a:r>
            <a:rPr lang="it-IT" dirty="0" err="1"/>
            <a:t>updated</a:t>
          </a:r>
          <a:r>
            <a:rPr lang="it-IT" dirty="0"/>
            <a:t> </a:t>
          </a:r>
          <a:r>
            <a:rPr lang="it-IT" dirty="0" err="1"/>
            <a:t>parameters</a:t>
          </a:r>
          <a:r>
            <a:rPr lang="it-IT" dirty="0"/>
            <a:t> for </a:t>
          </a:r>
          <a:r>
            <a:rPr lang="it-IT" dirty="0" err="1"/>
            <a:t>each</a:t>
          </a:r>
          <a:r>
            <a:rPr lang="it-IT" dirty="0"/>
            <a:t> discipline</a:t>
          </a:r>
        </a:p>
      </dgm:t>
    </dgm:pt>
    <dgm:pt modelId="{EF17A540-9651-4862-B4A7-CF64BE39F9AA}" type="parTrans" cxnId="{A4869C76-0F32-4FBB-A7D1-F48F946284CC}">
      <dgm:prSet/>
      <dgm:spPr/>
      <dgm:t>
        <a:bodyPr/>
        <a:lstStyle/>
        <a:p>
          <a:endParaRPr lang="it-IT"/>
        </a:p>
      </dgm:t>
    </dgm:pt>
    <dgm:pt modelId="{90189DBA-FF71-4C46-8309-E412084AB172}" type="sibTrans" cxnId="{A4869C76-0F32-4FBB-A7D1-F48F946284CC}">
      <dgm:prSet/>
      <dgm:spPr>
        <a:ln w="28575">
          <a:solidFill>
            <a:srgbClr val="00B050"/>
          </a:solidFill>
        </a:ln>
      </dgm:spPr>
      <dgm:t>
        <a:bodyPr/>
        <a:lstStyle/>
        <a:p>
          <a:endParaRPr lang="it-IT"/>
        </a:p>
      </dgm:t>
    </dgm:pt>
    <dgm:pt modelId="{20E9FF6D-7D99-47E9-BF01-7AFF478139E4}">
      <dgm:prSet phldrT="[Testo]"/>
      <dgm:spPr>
        <a:solidFill>
          <a:srgbClr val="92D050"/>
        </a:solidFill>
      </dgm:spPr>
      <dgm:t>
        <a:bodyPr/>
        <a:lstStyle/>
        <a:p>
          <a:r>
            <a:rPr lang="it-IT" dirty="0" err="1"/>
            <a:t>Presentations</a:t>
          </a:r>
          <a:r>
            <a:rPr lang="it-IT" dirty="0"/>
            <a:t> by domain </a:t>
          </a:r>
          <a:r>
            <a:rPr lang="it-IT" dirty="0" err="1"/>
            <a:t>experts</a:t>
          </a:r>
          <a:endParaRPr lang="it-IT" dirty="0"/>
        </a:p>
      </dgm:t>
    </dgm:pt>
    <dgm:pt modelId="{06752122-9C33-4110-B908-FC6B4756C5F8}" type="parTrans" cxnId="{4BC17DA3-4E8C-47EF-91A4-C1D665A27EED}">
      <dgm:prSet/>
      <dgm:spPr/>
      <dgm:t>
        <a:bodyPr/>
        <a:lstStyle/>
        <a:p>
          <a:endParaRPr lang="it-IT"/>
        </a:p>
      </dgm:t>
    </dgm:pt>
    <dgm:pt modelId="{C683114C-A9B7-4375-B722-E5011ED1949D}" type="sibTrans" cxnId="{4BC17DA3-4E8C-47EF-91A4-C1D665A27EED}">
      <dgm:prSet/>
      <dgm:spPr>
        <a:ln w="28575">
          <a:solidFill>
            <a:srgbClr val="00B050"/>
          </a:solidFill>
        </a:ln>
      </dgm:spPr>
      <dgm:t>
        <a:bodyPr/>
        <a:lstStyle/>
        <a:p>
          <a:endParaRPr lang="it-IT"/>
        </a:p>
      </dgm:t>
    </dgm:pt>
    <dgm:pt modelId="{CAAF9517-6071-4DE5-BB5B-E7748EC736DD}">
      <dgm:prSet phldrT="[Testo]"/>
      <dgm:spPr>
        <a:solidFill>
          <a:srgbClr val="92D050"/>
        </a:solidFill>
      </dgm:spPr>
      <dgm:t>
        <a:bodyPr/>
        <a:lstStyle/>
        <a:p>
          <a:r>
            <a:rPr lang="it-IT" dirty="0"/>
            <a:t>Closing of </a:t>
          </a:r>
          <a:r>
            <a:rPr lang="it-IT" dirty="0" err="1"/>
            <a:t>iteration</a:t>
          </a:r>
          <a:endParaRPr lang="it-IT" dirty="0"/>
        </a:p>
      </dgm:t>
    </dgm:pt>
    <dgm:pt modelId="{E97ACCFD-FBED-41A9-97B9-7E5600F6742D}" type="parTrans" cxnId="{10D123CD-8F02-44D9-92D1-F44A3BE013D3}">
      <dgm:prSet/>
      <dgm:spPr/>
      <dgm:t>
        <a:bodyPr/>
        <a:lstStyle/>
        <a:p>
          <a:endParaRPr lang="it-IT"/>
        </a:p>
      </dgm:t>
    </dgm:pt>
    <dgm:pt modelId="{C206C33B-FFCE-4C9E-A889-4B18594ABC0B}" type="sibTrans" cxnId="{10D123CD-8F02-44D9-92D1-F44A3BE013D3}">
      <dgm:prSet/>
      <dgm:spPr>
        <a:ln w="28575">
          <a:solidFill>
            <a:srgbClr val="00B050"/>
          </a:solidFill>
        </a:ln>
      </dgm:spPr>
      <dgm:t>
        <a:bodyPr/>
        <a:lstStyle/>
        <a:p>
          <a:endParaRPr lang="it-IT"/>
        </a:p>
      </dgm:t>
    </dgm:pt>
    <dgm:pt modelId="{45FBB854-FE5B-41E9-A3A4-8895CF948455}">
      <dgm:prSet phldrT="[Testo]"/>
      <dgm:spPr>
        <a:solidFill>
          <a:srgbClr val="92D050"/>
        </a:solidFill>
      </dgm:spPr>
      <dgm:t>
        <a:bodyPr/>
        <a:lstStyle/>
        <a:p>
          <a:r>
            <a:rPr lang="it-IT" dirty="0"/>
            <a:t>Start of work from </a:t>
          </a:r>
          <a:r>
            <a:rPr lang="it-IT" dirty="0" err="1"/>
            <a:t>current</a:t>
          </a:r>
          <a:r>
            <a:rPr lang="it-IT" dirty="0"/>
            <a:t> model</a:t>
          </a:r>
        </a:p>
      </dgm:t>
    </dgm:pt>
    <dgm:pt modelId="{694B1F46-8F9F-4BD9-8A45-9F51D848550C}" type="parTrans" cxnId="{E543CF90-B692-4BA0-BDC3-A329E0E7DD61}">
      <dgm:prSet/>
      <dgm:spPr/>
      <dgm:t>
        <a:bodyPr/>
        <a:lstStyle/>
        <a:p>
          <a:endParaRPr lang="it-IT"/>
        </a:p>
      </dgm:t>
    </dgm:pt>
    <dgm:pt modelId="{0214ECA4-F4F6-45E4-B956-0F1B59935C24}" type="sibTrans" cxnId="{E543CF90-B692-4BA0-BDC3-A329E0E7DD61}">
      <dgm:prSet/>
      <dgm:spPr>
        <a:ln w="28575">
          <a:solidFill>
            <a:srgbClr val="00B050"/>
          </a:solidFill>
        </a:ln>
      </dgm:spPr>
      <dgm:t>
        <a:bodyPr/>
        <a:lstStyle/>
        <a:p>
          <a:endParaRPr lang="it-IT"/>
        </a:p>
      </dgm:t>
    </dgm:pt>
    <dgm:pt modelId="{B637ECD4-91E4-4142-81FA-49FD0146943B}" type="pres">
      <dgm:prSet presAssocID="{E3FB49CC-D794-4D9C-B890-40ADE3FF1125}" presName="cycle" presStyleCnt="0">
        <dgm:presLayoutVars>
          <dgm:dir/>
          <dgm:resizeHandles val="exact"/>
        </dgm:presLayoutVars>
      </dgm:prSet>
      <dgm:spPr/>
    </dgm:pt>
    <dgm:pt modelId="{964CCD84-4EFF-4BD8-ACF9-A4E6178F21C2}" type="pres">
      <dgm:prSet presAssocID="{77D134BF-414B-45D0-8D6E-6719F221F1B7}" presName="node" presStyleLbl="node1" presStyleIdx="0" presStyleCnt="5">
        <dgm:presLayoutVars>
          <dgm:bulletEnabled val="1"/>
        </dgm:presLayoutVars>
      </dgm:prSet>
      <dgm:spPr/>
    </dgm:pt>
    <dgm:pt modelId="{BBC76E57-AA2D-4811-A331-045B68ABAD96}" type="pres">
      <dgm:prSet presAssocID="{77D134BF-414B-45D0-8D6E-6719F221F1B7}" presName="spNode" presStyleCnt="0"/>
      <dgm:spPr/>
    </dgm:pt>
    <dgm:pt modelId="{AD795AF8-F1DF-47C7-9F8B-F7265FE05D47}" type="pres">
      <dgm:prSet presAssocID="{5092BD04-6507-4B12-8BF2-5AADE0194328}" presName="sibTrans" presStyleLbl="sibTrans1D1" presStyleIdx="0" presStyleCnt="5"/>
      <dgm:spPr/>
    </dgm:pt>
    <dgm:pt modelId="{491222AC-2F64-4DF4-B78D-39ACE6D24A99}" type="pres">
      <dgm:prSet presAssocID="{70FB7C4B-AD76-47A4-9ECF-989ABCA17722}" presName="node" presStyleLbl="node1" presStyleIdx="1" presStyleCnt="5">
        <dgm:presLayoutVars>
          <dgm:bulletEnabled val="1"/>
        </dgm:presLayoutVars>
      </dgm:prSet>
      <dgm:spPr/>
    </dgm:pt>
    <dgm:pt modelId="{3923F0D6-AC5A-426D-98EA-931C3930570C}" type="pres">
      <dgm:prSet presAssocID="{70FB7C4B-AD76-47A4-9ECF-989ABCA17722}" presName="spNode" presStyleCnt="0"/>
      <dgm:spPr/>
    </dgm:pt>
    <dgm:pt modelId="{E49EB60E-8D17-4B6F-AE48-F371656FE758}" type="pres">
      <dgm:prSet presAssocID="{90189DBA-FF71-4C46-8309-E412084AB172}" presName="sibTrans" presStyleLbl="sibTrans1D1" presStyleIdx="1" presStyleCnt="5"/>
      <dgm:spPr/>
    </dgm:pt>
    <dgm:pt modelId="{1594557B-3D8A-4A65-A32A-191E39D3D6F2}" type="pres">
      <dgm:prSet presAssocID="{20E9FF6D-7D99-47E9-BF01-7AFF478139E4}" presName="node" presStyleLbl="node1" presStyleIdx="2" presStyleCnt="5">
        <dgm:presLayoutVars>
          <dgm:bulletEnabled val="1"/>
        </dgm:presLayoutVars>
      </dgm:prSet>
      <dgm:spPr/>
    </dgm:pt>
    <dgm:pt modelId="{2D63A2A6-7422-42AD-969A-476856A5FDE3}" type="pres">
      <dgm:prSet presAssocID="{20E9FF6D-7D99-47E9-BF01-7AFF478139E4}" presName="spNode" presStyleCnt="0"/>
      <dgm:spPr/>
    </dgm:pt>
    <dgm:pt modelId="{1E0549C5-E006-47A4-BFD7-45C84CE87239}" type="pres">
      <dgm:prSet presAssocID="{C683114C-A9B7-4375-B722-E5011ED1949D}" presName="sibTrans" presStyleLbl="sibTrans1D1" presStyleIdx="2" presStyleCnt="5"/>
      <dgm:spPr/>
    </dgm:pt>
    <dgm:pt modelId="{A4D82FB9-F209-487D-8E25-15FC530566D0}" type="pres">
      <dgm:prSet presAssocID="{CAAF9517-6071-4DE5-BB5B-E7748EC736DD}" presName="node" presStyleLbl="node1" presStyleIdx="3" presStyleCnt="5">
        <dgm:presLayoutVars>
          <dgm:bulletEnabled val="1"/>
        </dgm:presLayoutVars>
      </dgm:prSet>
      <dgm:spPr/>
    </dgm:pt>
    <dgm:pt modelId="{40F232FA-2AB8-46FA-AF69-81B7AA4FB516}" type="pres">
      <dgm:prSet presAssocID="{CAAF9517-6071-4DE5-BB5B-E7748EC736DD}" presName="spNode" presStyleCnt="0"/>
      <dgm:spPr/>
    </dgm:pt>
    <dgm:pt modelId="{52D63B82-0C87-40C2-97D5-D04BEBFCD729}" type="pres">
      <dgm:prSet presAssocID="{C206C33B-FFCE-4C9E-A889-4B18594ABC0B}" presName="sibTrans" presStyleLbl="sibTrans1D1" presStyleIdx="3" presStyleCnt="5"/>
      <dgm:spPr/>
    </dgm:pt>
    <dgm:pt modelId="{90C87C66-AC1E-4454-8E61-BE57EB07EC55}" type="pres">
      <dgm:prSet presAssocID="{45FBB854-FE5B-41E9-A3A4-8895CF948455}" presName="node" presStyleLbl="node1" presStyleIdx="4" presStyleCnt="5">
        <dgm:presLayoutVars>
          <dgm:bulletEnabled val="1"/>
        </dgm:presLayoutVars>
      </dgm:prSet>
      <dgm:spPr/>
    </dgm:pt>
    <dgm:pt modelId="{25018ED5-BC76-4C61-A95B-1A2B76E7C40C}" type="pres">
      <dgm:prSet presAssocID="{45FBB854-FE5B-41E9-A3A4-8895CF948455}" presName="spNode" presStyleCnt="0"/>
      <dgm:spPr/>
    </dgm:pt>
    <dgm:pt modelId="{ED49A989-6889-43D6-A984-A3B6C10A133D}" type="pres">
      <dgm:prSet presAssocID="{0214ECA4-F4F6-45E4-B956-0F1B59935C24}" presName="sibTrans" presStyleLbl="sibTrans1D1" presStyleIdx="4" presStyleCnt="5"/>
      <dgm:spPr/>
    </dgm:pt>
  </dgm:ptLst>
  <dgm:cxnLst>
    <dgm:cxn modelId="{6140C36B-4301-4C98-B19D-CD39D6937736}" type="presOf" srcId="{45FBB854-FE5B-41E9-A3A4-8895CF948455}" destId="{90C87C66-AC1E-4454-8E61-BE57EB07EC55}" srcOrd="0" destOrd="0" presId="urn:microsoft.com/office/officeart/2005/8/layout/cycle5"/>
    <dgm:cxn modelId="{A4869C76-0F32-4FBB-A7D1-F48F946284CC}" srcId="{E3FB49CC-D794-4D9C-B890-40ADE3FF1125}" destId="{70FB7C4B-AD76-47A4-9ECF-989ABCA17722}" srcOrd="1" destOrd="0" parTransId="{EF17A540-9651-4862-B4A7-CF64BE39F9AA}" sibTransId="{90189DBA-FF71-4C46-8309-E412084AB172}"/>
    <dgm:cxn modelId="{EE98F057-F21E-4B32-8999-CBAB82E97791}" type="presOf" srcId="{C683114C-A9B7-4375-B722-E5011ED1949D}" destId="{1E0549C5-E006-47A4-BFD7-45C84CE87239}" srcOrd="0" destOrd="0" presId="urn:microsoft.com/office/officeart/2005/8/layout/cycle5"/>
    <dgm:cxn modelId="{E543CF90-B692-4BA0-BDC3-A329E0E7DD61}" srcId="{E3FB49CC-D794-4D9C-B890-40ADE3FF1125}" destId="{45FBB854-FE5B-41E9-A3A4-8895CF948455}" srcOrd="4" destOrd="0" parTransId="{694B1F46-8F9F-4BD9-8A45-9F51D848550C}" sibTransId="{0214ECA4-F4F6-45E4-B956-0F1B59935C24}"/>
    <dgm:cxn modelId="{E6E68493-8A91-4485-91E0-E5F952F6E905}" type="presOf" srcId="{0214ECA4-F4F6-45E4-B956-0F1B59935C24}" destId="{ED49A989-6889-43D6-A984-A3B6C10A133D}" srcOrd="0" destOrd="0" presId="urn:microsoft.com/office/officeart/2005/8/layout/cycle5"/>
    <dgm:cxn modelId="{F46FB295-93CA-469B-86F4-E6861F1A9F6E}" type="presOf" srcId="{CAAF9517-6071-4DE5-BB5B-E7748EC736DD}" destId="{A4D82FB9-F209-487D-8E25-15FC530566D0}" srcOrd="0" destOrd="0" presId="urn:microsoft.com/office/officeart/2005/8/layout/cycle5"/>
    <dgm:cxn modelId="{866C1597-6A40-4857-99A9-2EAFF4581E26}" type="presOf" srcId="{70FB7C4B-AD76-47A4-9ECF-989ABCA17722}" destId="{491222AC-2F64-4DF4-B78D-39ACE6D24A99}" srcOrd="0" destOrd="0" presId="urn:microsoft.com/office/officeart/2005/8/layout/cycle5"/>
    <dgm:cxn modelId="{01C9FB9D-964E-4BD8-8615-473E68280696}" type="presOf" srcId="{77D134BF-414B-45D0-8D6E-6719F221F1B7}" destId="{964CCD84-4EFF-4BD8-ACF9-A4E6178F21C2}" srcOrd="0" destOrd="0" presId="urn:microsoft.com/office/officeart/2005/8/layout/cycle5"/>
    <dgm:cxn modelId="{28CECEA1-597F-4945-85AF-64CF863A9B6B}" type="presOf" srcId="{C206C33B-FFCE-4C9E-A889-4B18594ABC0B}" destId="{52D63B82-0C87-40C2-97D5-D04BEBFCD729}" srcOrd="0" destOrd="0" presId="urn:microsoft.com/office/officeart/2005/8/layout/cycle5"/>
    <dgm:cxn modelId="{4BC17DA3-4E8C-47EF-91A4-C1D665A27EED}" srcId="{E3FB49CC-D794-4D9C-B890-40ADE3FF1125}" destId="{20E9FF6D-7D99-47E9-BF01-7AFF478139E4}" srcOrd="2" destOrd="0" parTransId="{06752122-9C33-4110-B908-FC6B4756C5F8}" sibTransId="{C683114C-A9B7-4375-B722-E5011ED1949D}"/>
    <dgm:cxn modelId="{A01134A5-50E8-4640-8BB4-9D32AD787A26}" srcId="{E3FB49CC-D794-4D9C-B890-40ADE3FF1125}" destId="{77D134BF-414B-45D0-8D6E-6719F221F1B7}" srcOrd="0" destOrd="0" parTransId="{F4DA2C28-29E0-4175-BE00-0D2C805093D9}" sibTransId="{5092BD04-6507-4B12-8BF2-5AADE0194328}"/>
    <dgm:cxn modelId="{2D0ED7AC-136B-4434-8DBC-CE1E4749CE31}" type="presOf" srcId="{E3FB49CC-D794-4D9C-B890-40ADE3FF1125}" destId="{B637ECD4-91E4-4142-81FA-49FD0146943B}" srcOrd="0" destOrd="0" presId="urn:microsoft.com/office/officeart/2005/8/layout/cycle5"/>
    <dgm:cxn modelId="{F68714CD-E0C4-41DE-BD97-49A2C6BE9F9A}" type="presOf" srcId="{20E9FF6D-7D99-47E9-BF01-7AFF478139E4}" destId="{1594557B-3D8A-4A65-A32A-191E39D3D6F2}" srcOrd="0" destOrd="0" presId="urn:microsoft.com/office/officeart/2005/8/layout/cycle5"/>
    <dgm:cxn modelId="{10D123CD-8F02-44D9-92D1-F44A3BE013D3}" srcId="{E3FB49CC-D794-4D9C-B890-40ADE3FF1125}" destId="{CAAF9517-6071-4DE5-BB5B-E7748EC736DD}" srcOrd="3" destOrd="0" parTransId="{E97ACCFD-FBED-41A9-97B9-7E5600F6742D}" sibTransId="{C206C33B-FFCE-4C9E-A889-4B18594ABC0B}"/>
    <dgm:cxn modelId="{7905E7D0-F37E-418D-B8B3-A6CB3B5CFF6D}" type="presOf" srcId="{90189DBA-FF71-4C46-8309-E412084AB172}" destId="{E49EB60E-8D17-4B6F-AE48-F371656FE758}" srcOrd="0" destOrd="0" presId="urn:microsoft.com/office/officeart/2005/8/layout/cycle5"/>
    <dgm:cxn modelId="{592F78F5-E68A-4985-860A-3D2A274E14F4}" type="presOf" srcId="{5092BD04-6507-4B12-8BF2-5AADE0194328}" destId="{AD795AF8-F1DF-47C7-9F8B-F7265FE05D47}" srcOrd="0" destOrd="0" presId="urn:microsoft.com/office/officeart/2005/8/layout/cycle5"/>
    <dgm:cxn modelId="{2032537D-FE37-4DE5-9E64-C421129797F5}" type="presParOf" srcId="{B637ECD4-91E4-4142-81FA-49FD0146943B}" destId="{964CCD84-4EFF-4BD8-ACF9-A4E6178F21C2}" srcOrd="0" destOrd="0" presId="urn:microsoft.com/office/officeart/2005/8/layout/cycle5"/>
    <dgm:cxn modelId="{3E101E41-F08C-41D5-9982-8FC4056E8288}" type="presParOf" srcId="{B637ECD4-91E4-4142-81FA-49FD0146943B}" destId="{BBC76E57-AA2D-4811-A331-045B68ABAD96}" srcOrd="1" destOrd="0" presId="urn:microsoft.com/office/officeart/2005/8/layout/cycle5"/>
    <dgm:cxn modelId="{348CB431-0C77-4530-A172-CBC988BEB45C}" type="presParOf" srcId="{B637ECD4-91E4-4142-81FA-49FD0146943B}" destId="{AD795AF8-F1DF-47C7-9F8B-F7265FE05D47}" srcOrd="2" destOrd="0" presId="urn:microsoft.com/office/officeart/2005/8/layout/cycle5"/>
    <dgm:cxn modelId="{518EB645-401B-40EE-B302-7E7576C6C76B}" type="presParOf" srcId="{B637ECD4-91E4-4142-81FA-49FD0146943B}" destId="{491222AC-2F64-4DF4-B78D-39ACE6D24A99}" srcOrd="3" destOrd="0" presId="urn:microsoft.com/office/officeart/2005/8/layout/cycle5"/>
    <dgm:cxn modelId="{BE9126F6-A37D-4E32-9AEE-270977EE9211}" type="presParOf" srcId="{B637ECD4-91E4-4142-81FA-49FD0146943B}" destId="{3923F0D6-AC5A-426D-98EA-931C3930570C}" srcOrd="4" destOrd="0" presId="urn:microsoft.com/office/officeart/2005/8/layout/cycle5"/>
    <dgm:cxn modelId="{7D676997-DB9D-468E-A9DF-663C8CFA76D1}" type="presParOf" srcId="{B637ECD4-91E4-4142-81FA-49FD0146943B}" destId="{E49EB60E-8D17-4B6F-AE48-F371656FE758}" srcOrd="5" destOrd="0" presId="urn:microsoft.com/office/officeart/2005/8/layout/cycle5"/>
    <dgm:cxn modelId="{247D8364-6940-466E-BEE8-A4CB4687EAA0}" type="presParOf" srcId="{B637ECD4-91E4-4142-81FA-49FD0146943B}" destId="{1594557B-3D8A-4A65-A32A-191E39D3D6F2}" srcOrd="6" destOrd="0" presId="urn:microsoft.com/office/officeart/2005/8/layout/cycle5"/>
    <dgm:cxn modelId="{6D4F3867-7DAB-4E5E-95BF-497683EF7E86}" type="presParOf" srcId="{B637ECD4-91E4-4142-81FA-49FD0146943B}" destId="{2D63A2A6-7422-42AD-969A-476856A5FDE3}" srcOrd="7" destOrd="0" presId="urn:microsoft.com/office/officeart/2005/8/layout/cycle5"/>
    <dgm:cxn modelId="{6B60BF95-FCA5-47B6-8FC6-EF36CFDEACF9}" type="presParOf" srcId="{B637ECD4-91E4-4142-81FA-49FD0146943B}" destId="{1E0549C5-E006-47A4-BFD7-45C84CE87239}" srcOrd="8" destOrd="0" presId="urn:microsoft.com/office/officeart/2005/8/layout/cycle5"/>
    <dgm:cxn modelId="{F83800DC-3A99-45BC-84C9-152CEA64C753}" type="presParOf" srcId="{B637ECD4-91E4-4142-81FA-49FD0146943B}" destId="{A4D82FB9-F209-487D-8E25-15FC530566D0}" srcOrd="9" destOrd="0" presId="urn:microsoft.com/office/officeart/2005/8/layout/cycle5"/>
    <dgm:cxn modelId="{9C72B27A-06EE-4FE6-935E-85AFD9217B8A}" type="presParOf" srcId="{B637ECD4-91E4-4142-81FA-49FD0146943B}" destId="{40F232FA-2AB8-46FA-AF69-81B7AA4FB516}" srcOrd="10" destOrd="0" presId="urn:microsoft.com/office/officeart/2005/8/layout/cycle5"/>
    <dgm:cxn modelId="{29E45978-1D20-4E27-88A5-15C13263E0BE}" type="presParOf" srcId="{B637ECD4-91E4-4142-81FA-49FD0146943B}" destId="{52D63B82-0C87-40C2-97D5-D04BEBFCD729}" srcOrd="11" destOrd="0" presId="urn:microsoft.com/office/officeart/2005/8/layout/cycle5"/>
    <dgm:cxn modelId="{2BDA1DB3-FA3F-471D-B6E5-D66961838F2A}" type="presParOf" srcId="{B637ECD4-91E4-4142-81FA-49FD0146943B}" destId="{90C87C66-AC1E-4454-8E61-BE57EB07EC55}" srcOrd="12" destOrd="0" presId="urn:microsoft.com/office/officeart/2005/8/layout/cycle5"/>
    <dgm:cxn modelId="{0477EC70-C3BA-4D24-8D14-79544F172A57}" type="presParOf" srcId="{B637ECD4-91E4-4142-81FA-49FD0146943B}" destId="{25018ED5-BC76-4C61-A95B-1A2B76E7C40C}" srcOrd="13" destOrd="0" presId="urn:microsoft.com/office/officeart/2005/8/layout/cycle5"/>
    <dgm:cxn modelId="{4590E40F-CB3C-4614-8393-711B73D02AFB}" type="presParOf" srcId="{B637ECD4-91E4-4142-81FA-49FD0146943B}" destId="{ED49A989-6889-43D6-A984-A3B6C10A133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FD93A-ED8F-408D-9057-171DC323E32C}">
      <dsp:nvSpPr>
        <dsp:cNvPr id="0" name=""/>
        <dsp:cNvSpPr/>
      </dsp:nvSpPr>
      <dsp:spPr>
        <a:xfrm>
          <a:off x="906292" y="0"/>
          <a:ext cx="2779507" cy="2043448"/>
        </a:xfrm>
        <a:prstGeom prst="rightArrow">
          <a:avLst>
            <a:gd name="adj1" fmla="val 70000"/>
            <a:gd name="adj2" fmla="val 50000"/>
          </a:avLst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400" kern="1200" dirty="0"/>
            <a:t>First definition of model and </a:t>
          </a:r>
          <a:r>
            <a:rPr lang="it-IT" sz="1400" kern="1200" dirty="0" err="1"/>
            <a:t>participants</a:t>
          </a:r>
          <a:endParaRPr lang="it-IT" sz="1400" kern="1200" dirty="0"/>
        </a:p>
      </dsp:txBody>
      <dsp:txXfrm>
        <a:off x="1601169" y="306517"/>
        <a:ext cx="1369423" cy="1430414"/>
      </dsp:txXfrm>
    </dsp:sp>
    <dsp:sp modelId="{D9FDA2C1-7D0C-4438-BA8B-8858BDE1B6D8}">
      <dsp:nvSpPr>
        <dsp:cNvPr id="0" name=""/>
        <dsp:cNvSpPr/>
      </dsp:nvSpPr>
      <dsp:spPr>
        <a:xfrm>
          <a:off x="339539" y="374273"/>
          <a:ext cx="1168852" cy="1168852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 err="1"/>
            <a:t>Preparation</a:t>
          </a:r>
          <a:endParaRPr lang="it-IT" sz="1300" kern="1200" dirty="0"/>
        </a:p>
      </dsp:txBody>
      <dsp:txXfrm>
        <a:off x="510713" y="545447"/>
        <a:ext cx="826504" cy="826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CCD84-4EFF-4BD8-ACF9-A4E6178F21C2}">
      <dsp:nvSpPr>
        <dsp:cNvPr id="0" name=""/>
        <dsp:cNvSpPr/>
      </dsp:nvSpPr>
      <dsp:spPr>
        <a:xfrm>
          <a:off x="2355790" y="2827"/>
          <a:ext cx="1501759" cy="976143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 err="1"/>
            <a:t>Interactions</a:t>
          </a:r>
          <a:r>
            <a:rPr lang="it-IT" sz="1300" kern="1200" dirty="0"/>
            <a:t> </a:t>
          </a:r>
          <a:r>
            <a:rPr lang="it-IT" sz="1300" kern="1200" dirty="0" err="1"/>
            <a:t>between</a:t>
          </a:r>
          <a:r>
            <a:rPr lang="it-IT" sz="1300" kern="1200" dirty="0"/>
            <a:t> domain </a:t>
          </a:r>
          <a:r>
            <a:rPr lang="it-IT" sz="1300" kern="1200" dirty="0" err="1"/>
            <a:t>experts</a:t>
          </a:r>
          <a:r>
            <a:rPr lang="it-IT" sz="1300" kern="1200" dirty="0"/>
            <a:t> and other stakeholders</a:t>
          </a:r>
        </a:p>
      </dsp:txBody>
      <dsp:txXfrm>
        <a:off x="2403441" y="50478"/>
        <a:ext cx="1406457" cy="880841"/>
      </dsp:txXfrm>
    </dsp:sp>
    <dsp:sp modelId="{AD795AF8-F1DF-47C7-9F8B-F7265FE05D47}">
      <dsp:nvSpPr>
        <dsp:cNvPr id="0" name=""/>
        <dsp:cNvSpPr/>
      </dsp:nvSpPr>
      <dsp:spPr>
        <a:xfrm>
          <a:off x="1157936" y="490899"/>
          <a:ext cx="3897467" cy="3897467"/>
        </a:xfrm>
        <a:custGeom>
          <a:avLst/>
          <a:gdLst/>
          <a:ahLst/>
          <a:cxnLst/>
          <a:rect l="0" t="0" r="0" b="0"/>
          <a:pathLst>
            <a:path>
              <a:moveTo>
                <a:pt x="2900432" y="248194"/>
              </a:moveTo>
              <a:arcTo wR="1948733" hR="1948733" stAng="17954002" swAng="1210639"/>
            </a:path>
          </a:pathLst>
        </a:custGeom>
        <a:noFill/>
        <a:ln w="28575" cap="flat" cmpd="sng" algn="ctr">
          <a:solidFill>
            <a:srgbClr val="00B05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222AC-2F64-4DF4-B78D-39ACE6D24A99}">
      <dsp:nvSpPr>
        <dsp:cNvPr id="0" name=""/>
        <dsp:cNvSpPr/>
      </dsp:nvSpPr>
      <dsp:spPr>
        <a:xfrm>
          <a:off x="4209146" y="1349369"/>
          <a:ext cx="1501759" cy="976143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Publishing of </a:t>
          </a:r>
          <a:r>
            <a:rPr lang="it-IT" sz="1300" kern="1200" dirty="0" err="1"/>
            <a:t>updated</a:t>
          </a:r>
          <a:r>
            <a:rPr lang="it-IT" sz="1300" kern="1200" dirty="0"/>
            <a:t> </a:t>
          </a:r>
          <a:r>
            <a:rPr lang="it-IT" sz="1300" kern="1200" dirty="0" err="1"/>
            <a:t>parameters</a:t>
          </a:r>
          <a:r>
            <a:rPr lang="it-IT" sz="1300" kern="1200" dirty="0"/>
            <a:t> for </a:t>
          </a:r>
          <a:r>
            <a:rPr lang="it-IT" sz="1300" kern="1200" dirty="0" err="1"/>
            <a:t>each</a:t>
          </a:r>
          <a:r>
            <a:rPr lang="it-IT" sz="1300" kern="1200" dirty="0"/>
            <a:t> discipline</a:t>
          </a:r>
        </a:p>
      </dsp:txBody>
      <dsp:txXfrm>
        <a:off x="4256797" y="1397020"/>
        <a:ext cx="1406457" cy="880841"/>
      </dsp:txXfrm>
    </dsp:sp>
    <dsp:sp modelId="{E49EB60E-8D17-4B6F-AE48-F371656FE758}">
      <dsp:nvSpPr>
        <dsp:cNvPr id="0" name=""/>
        <dsp:cNvSpPr/>
      </dsp:nvSpPr>
      <dsp:spPr>
        <a:xfrm>
          <a:off x="1157936" y="490899"/>
          <a:ext cx="3897467" cy="3897467"/>
        </a:xfrm>
        <a:custGeom>
          <a:avLst/>
          <a:gdLst/>
          <a:ahLst/>
          <a:cxnLst/>
          <a:rect l="0" t="0" r="0" b="0"/>
          <a:pathLst>
            <a:path>
              <a:moveTo>
                <a:pt x="3892781" y="2083798"/>
              </a:moveTo>
              <a:arcTo wR="1948733" hR="1948733" stAng="21838458" swAng="1359030"/>
            </a:path>
          </a:pathLst>
        </a:custGeom>
        <a:noFill/>
        <a:ln w="28575" cap="flat" cmpd="sng" algn="ctr">
          <a:solidFill>
            <a:srgbClr val="00B05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94557B-3D8A-4A65-A32A-191E39D3D6F2}">
      <dsp:nvSpPr>
        <dsp:cNvPr id="0" name=""/>
        <dsp:cNvSpPr/>
      </dsp:nvSpPr>
      <dsp:spPr>
        <a:xfrm>
          <a:off x="3501227" y="3528119"/>
          <a:ext cx="1501759" cy="976143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 err="1"/>
            <a:t>Presentations</a:t>
          </a:r>
          <a:r>
            <a:rPr lang="it-IT" sz="1300" kern="1200" dirty="0"/>
            <a:t> by domain </a:t>
          </a:r>
          <a:r>
            <a:rPr lang="it-IT" sz="1300" kern="1200" dirty="0" err="1"/>
            <a:t>experts</a:t>
          </a:r>
          <a:endParaRPr lang="it-IT" sz="1300" kern="1200" dirty="0"/>
        </a:p>
      </dsp:txBody>
      <dsp:txXfrm>
        <a:off x="3548878" y="3575770"/>
        <a:ext cx="1406457" cy="880841"/>
      </dsp:txXfrm>
    </dsp:sp>
    <dsp:sp modelId="{1E0549C5-E006-47A4-BFD7-45C84CE87239}">
      <dsp:nvSpPr>
        <dsp:cNvPr id="0" name=""/>
        <dsp:cNvSpPr/>
      </dsp:nvSpPr>
      <dsp:spPr>
        <a:xfrm>
          <a:off x="1157936" y="490899"/>
          <a:ext cx="3897467" cy="3897467"/>
        </a:xfrm>
        <a:custGeom>
          <a:avLst/>
          <a:gdLst/>
          <a:ahLst/>
          <a:cxnLst/>
          <a:rect l="0" t="0" r="0" b="0"/>
          <a:pathLst>
            <a:path>
              <a:moveTo>
                <a:pt x="2187612" y="3882770"/>
              </a:moveTo>
              <a:arcTo wR="1948733" hR="1948733" stAng="4977533" swAng="844933"/>
            </a:path>
          </a:pathLst>
        </a:custGeom>
        <a:noFill/>
        <a:ln w="28575" cap="flat" cmpd="sng" algn="ctr">
          <a:solidFill>
            <a:srgbClr val="00B05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82FB9-F209-487D-8E25-15FC530566D0}">
      <dsp:nvSpPr>
        <dsp:cNvPr id="0" name=""/>
        <dsp:cNvSpPr/>
      </dsp:nvSpPr>
      <dsp:spPr>
        <a:xfrm>
          <a:off x="1210353" y="3528119"/>
          <a:ext cx="1501759" cy="976143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Closing of </a:t>
          </a:r>
          <a:r>
            <a:rPr lang="it-IT" sz="1300" kern="1200" dirty="0" err="1"/>
            <a:t>iteration</a:t>
          </a:r>
          <a:endParaRPr lang="it-IT" sz="1300" kern="1200" dirty="0"/>
        </a:p>
      </dsp:txBody>
      <dsp:txXfrm>
        <a:off x="1258004" y="3575770"/>
        <a:ext cx="1406457" cy="880841"/>
      </dsp:txXfrm>
    </dsp:sp>
    <dsp:sp modelId="{52D63B82-0C87-40C2-97D5-D04BEBFCD729}">
      <dsp:nvSpPr>
        <dsp:cNvPr id="0" name=""/>
        <dsp:cNvSpPr/>
      </dsp:nvSpPr>
      <dsp:spPr>
        <a:xfrm>
          <a:off x="1157936" y="490899"/>
          <a:ext cx="3897467" cy="3897467"/>
        </a:xfrm>
        <a:custGeom>
          <a:avLst/>
          <a:gdLst/>
          <a:ahLst/>
          <a:cxnLst/>
          <a:rect l="0" t="0" r="0" b="0"/>
          <a:pathLst>
            <a:path>
              <a:moveTo>
                <a:pt x="206643" y="2822051"/>
              </a:moveTo>
              <a:arcTo wR="1948733" hR="1948733" stAng="9202511" swAng="1359030"/>
            </a:path>
          </a:pathLst>
        </a:custGeom>
        <a:noFill/>
        <a:ln w="28575" cap="flat" cmpd="sng" algn="ctr">
          <a:solidFill>
            <a:srgbClr val="00B05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87C66-AC1E-4454-8E61-BE57EB07EC55}">
      <dsp:nvSpPr>
        <dsp:cNvPr id="0" name=""/>
        <dsp:cNvSpPr/>
      </dsp:nvSpPr>
      <dsp:spPr>
        <a:xfrm>
          <a:off x="502434" y="1349369"/>
          <a:ext cx="1501759" cy="976143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Start of work from </a:t>
          </a:r>
          <a:r>
            <a:rPr lang="it-IT" sz="1300" kern="1200" dirty="0" err="1"/>
            <a:t>current</a:t>
          </a:r>
          <a:r>
            <a:rPr lang="it-IT" sz="1300" kern="1200" dirty="0"/>
            <a:t> model</a:t>
          </a:r>
        </a:p>
      </dsp:txBody>
      <dsp:txXfrm>
        <a:off x="550085" y="1397020"/>
        <a:ext cx="1406457" cy="880841"/>
      </dsp:txXfrm>
    </dsp:sp>
    <dsp:sp modelId="{ED49A989-6889-43D6-A984-A3B6C10A133D}">
      <dsp:nvSpPr>
        <dsp:cNvPr id="0" name=""/>
        <dsp:cNvSpPr/>
      </dsp:nvSpPr>
      <dsp:spPr>
        <a:xfrm>
          <a:off x="1157936" y="490899"/>
          <a:ext cx="3897467" cy="3897467"/>
        </a:xfrm>
        <a:custGeom>
          <a:avLst/>
          <a:gdLst/>
          <a:ahLst/>
          <a:cxnLst/>
          <a:rect l="0" t="0" r="0" b="0"/>
          <a:pathLst>
            <a:path>
              <a:moveTo>
                <a:pt x="468879" y="680823"/>
              </a:moveTo>
              <a:arcTo wR="1948733" hR="1948733" stAng="13235359" swAng="1210639"/>
            </a:path>
          </a:pathLst>
        </a:custGeom>
        <a:noFill/>
        <a:ln w="28575" cap="flat" cmpd="sng" algn="ctr">
          <a:solidFill>
            <a:srgbClr val="00B05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8AA19FA-41AE-4F2A-8228-3399FEB02D4B}" type="datetimeFigureOut">
              <a:rPr lang="it-IT" smtClean="0"/>
              <a:t>17/03/2026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2E1D69-7EF8-475F-9A66-8F0B74D5DC54}" type="datetime1">
              <a:rPr lang="it-IT" smtClean="0"/>
              <a:t>17/03/2026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2404" y="6450240"/>
            <a:ext cx="4417287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Piè di pagina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110" y="6430138"/>
            <a:ext cx="484909" cy="365125"/>
          </a:xfrm>
          <a:prstGeom prst="rect">
            <a:avLst/>
          </a:prstGeom>
        </p:spPr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  <p:pic>
        <p:nvPicPr>
          <p:cNvPr id="7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0E6E60A7-934E-16B0-04A6-EF874487628E}"/>
              </a:ext>
            </a:extLst>
          </p:cNvPr>
          <p:cNvPicPr/>
          <p:nvPr userDrawn="1"/>
        </p:nvPicPr>
        <p:blipFill>
          <a:blip r:embed="rId3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F0BFCC7C-8C58-60BA-FCEE-82D50DDD3F79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CE76D5-1363-B0E3-1D33-41AADE016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E6DBEE0-A27F-225E-5E90-31C29A1A1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BFE872-A7E0-3A8B-0326-4D037EC4C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DAE6506A-00D5-ABFE-26DE-D4E0AD6A5AF2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02864DA-2EE3-8B72-178C-B6393D7BC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DBECF07-1B6C-5AE7-E36F-4EBD79406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A3051DC-1352-C74E-6CC3-A5E947A55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EB2F688B-C58C-C690-B3A5-EA3DC3F347DB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2537FB0-122B-54A1-D0B8-29B21F61E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AF6D3F4-3F2E-E8F1-1DF2-9C24076E3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15E09E0-91B4-18E9-E9E8-07BE2A86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pic>
        <p:nvPicPr>
          <p:cNvPr id="8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263B1A4A-EC73-EBFE-80B3-0A63C246CD63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704586-59CF-4888-2F19-AD16297FC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2D8ED97-4BEE-40FC-826D-7D6FDD924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91BF96B-D6F6-E2F5-2489-D2C5CE2D9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pic>
        <p:nvPicPr>
          <p:cNvPr id="2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980E1C01-A77E-16BF-EC4B-DFABA1DC8022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FD71D4E-877A-9FD7-30DB-58BF372F0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E39A091-5D00-181F-4511-FEA9AA7B2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E697FF-B5B5-DAE7-E86F-2FEE44152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9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70D64DA9-3184-E425-2F14-09F5B9347244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9B4612E-B97B-7AEA-96F0-11DCC892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F3BB756-BD2F-43D6-948C-C0917FD3F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4A5671A-3412-9A04-D19B-0374FE81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2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0A6BAA98-4BA2-0844-4484-46E5BDABD48B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9F2DF3D-1A2B-CC9B-B05E-92190FFDEB0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072F27-275D-31C2-16B3-085C30AB8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1F38E6-E1A4-0C70-080B-4436058E6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7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D0A363E4-DDEC-7DE1-B177-FB02225AD627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A7DCEE4-5046-64E2-5C0F-676EDDD0D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2CF4E6-B513-5EA4-CC92-00CC044A6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2B6F0E-CFA2-0EC4-7838-4C13111E6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A5257136-2FED-5642-B342-6423D0D094E9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E3D8C9-9E0F-B077-98FA-3A0A4C112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E79C1CB-9E10-737C-495B-CA28E009C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94328F8-6C78-AEB2-539B-E388784CF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2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770A456A-0FDE-2072-3AD0-B337ED1E39CA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7C4880B-19F4-97A1-DDDE-AD3E2E96D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20AA9F-EBBA-603B-A16A-6E78D9E46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25FFDEC-114F-5509-1E6D-1A3B878DF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2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B96ADF9C-85E9-D28A-FB16-416C721CB9B7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51A2E-F19C-1002-E4BF-DCF30C6E86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19CB933-26AB-8E1D-8C37-6344EDC8A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48E82B1-CC9A-CBE9-8A67-8FED80651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F81EF3C4-62A6-7EEA-E7AD-2E7B03E620B7}"/>
              </a:ext>
            </a:extLst>
          </p:cNvPr>
          <p:cNvPicPr/>
          <p:nvPr userDrawn="1"/>
        </p:nvPicPr>
        <p:blipFill>
          <a:blip r:embed="rId16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CA45D12-536B-C576-C549-F19523F6C903}"/>
              </a:ext>
            </a:extLst>
          </p:cNvPr>
          <p:cNvSpPr txBox="1"/>
          <p:nvPr userDrawn="1"/>
        </p:nvSpPr>
        <p:spPr>
          <a:xfrm>
            <a:off x="7594761" y="6296308"/>
            <a:ext cx="18833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PNRR </a:t>
            </a:r>
            <a:b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</a:b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Missione 4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• </a:t>
            </a: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Componente 2</a:t>
            </a:r>
            <a:b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</a:b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Investimento 3.1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387A767-1E27-83E6-A62F-F8AF3E4F88A7}"/>
              </a:ext>
            </a:extLst>
          </p:cNvPr>
          <p:cNvSpPr txBox="1"/>
          <p:nvPr userDrawn="1"/>
        </p:nvSpPr>
        <p:spPr>
          <a:xfrm>
            <a:off x="9529917" y="6401844"/>
            <a:ext cx="19836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STILES – IR0000034</a:t>
            </a:r>
            <a:b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</a:b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CUP C33C22000640006</a:t>
            </a:r>
          </a:p>
        </p:txBody>
      </p:sp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3783" y="1688928"/>
            <a:ext cx="1907005" cy="897134"/>
          </a:xfrm>
        </p:spPr>
        <p:txBody>
          <a:bodyPr/>
          <a:lstStyle/>
          <a:p>
            <a:r>
              <a:rPr lang="it-IT" dirty="0">
                <a:solidFill>
                  <a:srgbClr val="BB7537"/>
                </a:solidFill>
              </a:rPr>
              <a:t>STILES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F7673-4CDE-4739-943F-69412A824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56" y="2775901"/>
            <a:ext cx="4208058" cy="1655762"/>
          </a:xfrm>
        </p:spPr>
        <p:txBody>
          <a:bodyPr>
            <a:normAutofit fontScale="92500"/>
          </a:bodyPr>
          <a:lstStyle/>
          <a:p>
            <a:pPr algn="ctr"/>
            <a:r>
              <a:rPr lang="en-US" b="1" dirty="0"/>
              <a:t>"</a:t>
            </a:r>
            <a:r>
              <a:rPr lang="en-US" b="1" dirty="0" err="1"/>
              <a:t>Dalle</a:t>
            </a:r>
            <a:r>
              <a:rPr lang="en-US" b="1" dirty="0"/>
              <a:t> </a:t>
            </a:r>
            <a:r>
              <a:rPr lang="en-US" b="1" dirty="0" err="1"/>
              <a:t>Stalle</a:t>
            </a:r>
            <a:r>
              <a:rPr lang="en-US" b="1" dirty="0"/>
              <a:t> </a:t>
            </a:r>
            <a:r>
              <a:rPr lang="en-US" b="1" dirty="0" err="1"/>
              <a:t>alle</a:t>
            </a:r>
            <a:r>
              <a:rPr lang="en-US" b="1" dirty="0"/>
              <a:t> Stelle": </a:t>
            </a:r>
          </a:p>
          <a:p>
            <a:pPr algn="ctr"/>
            <a:r>
              <a:rPr lang="en-US" b="1" dirty="0"/>
              <a:t>The New INAF Infrastructures for Concurrent Design and Multi-Wavelength Control Systems</a:t>
            </a:r>
            <a:endParaRPr lang="it-IT" b="1" dirty="0"/>
          </a:p>
        </p:txBody>
      </p:sp>
      <p:pic>
        <p:nvPicPr>
          <p:cNvPr id="10" name="Segnaposto immagine 9">
            <a:extLst>
              <a:ext uri="{FF2B5EF4-FFF2-40B4-BE49-F238E27FC236}">
                <a16:creationId xmlns:a16="http://schemas.microsoft.com/office/drawing/2014/main" id="{4DB21B72-C508-44FD-FC52-6F1A7E739EA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6713" b="16713"/>
          <a:stretch/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8DD676-B753-4CB8-A8F7-2BEFC13499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88162" y="5634523"/>
            <a:ext cx="1541160" cy="482600"/>
          </a:xfrm>
        </p:spPr>
        <p:txBody>
          <a:bodyPr/>
          <a:lstStyle/>
          <a:p>
            <a:r>
              <a:rPr lang="it-IT" dirty="0"/>
              <a:t>17/03/2026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B9ACA50-A323-4947-9367-2F157A387CBB}"/>
              </a:ext>
            </a:extLst>
          </p:cNvPr>
          <p:cNvSpPr txBox="1">
            <a:spLocks/>
          </p:cNvSpPr>
          <p:nvPr/>
        </p:nvSpPr>
        <p:spPr>
          <a:xfrm>
            <a:off x="307112" y="4446436"/>
            <a:ext cx="3903260" cy="1414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/>
              <a:t>Christian Eredia, Enrico Cascone, Liana De Filippis, Vincenzo </a:t>
            </a:r>
            <a:r>
              <a:rPr lang="it-IT" b="1" dirty="0" err="1"/>
              <a:t>Cianniello</a:t>
            </a:r>
            <a:r>
              <a:rPr lang="it-IT" b="1" dirty="0"/>
              <a:t>, Andrea </a:t>
            </a:r>
            <a:r>
              <a:rPr lang="it-IT" b="1" dirty="0" err="1"/>
              <a:t>Baruffolo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096600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8627737-FDAA-4EC0-93E9-553800213C13}"/>
              </a:ext>
            </a:extLst>
          </p:cNvPr>
          <p:cNvSpPr txBox="1"/>
          <p:nvPr/>
        </p:nvSpPr>
        <p:spPr>
          <a:xfrm>
            <a:off x="716722" y="1106093"/>
            <a:ext cx="7558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The INAF OACN Concurrent Design Facility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6885D7F-7560-465E-AEFF-AAEE88CAC72A}"/>
              </a:ext>
            </a:extLst>
          </p:cNvPr>
          <p:cNvSpPr/>
          <p:nvPr/>
        </p:nvSpPr>
        <p:spPr>
          <a:xfrm>
            <a:off x="508140" y="1693563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Titillium" pitchFamily="2" charset="77"/>
              </a:rPr>
              <a:t>…alle stelle</a:t>
            </a:r>
            <a:endParaRPr lang="it-IT" b="1" dirty="0"/>
          </a:p>
        </p:txBody>
      </p:sp>
      <p:sp>
        <p:nvSpPr>
          <p:cNvPr id="12" name="Segnaposto data 2">
            <a:extLst>
              <a:ext uri="{FF2B5EF4-FFF2-40B4-BE49-F238E27FC236}">
                <a16:creationId xmlns:a16="http://schemas.microsoft.com/office/drawing/2014/main" id="{1E1E5F2F-B38A-4DF9-A68B-5DA53084D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</p:spPr>
        <p:txBody>
          <a:bodyPr/>
          <a:lstStyle/>
          <a:p>
            <a:r>
              <a:rPr lang="it-IT" dirty="0"/>
              <a:t>17/03/2026</a:t>
            </a:r>
          </a:p>
        </p:txBody>
      </p:sp>
      <p:sp>
        <p:nvSpPr>
          <p:cNvPr id="13" name="Segnaposto piè di pagina 5">
            <a:extLst>
              <a:ext uri="{FF2B5EF4-FFF2-40B4-BE49-F238E27FC236}">
                <a16:creationId xmlns:a16="http://schemas.microsoft.com/office/drawing/2014/main" id="{29483B71-FD97-414D-ADFB-7FE1B2C64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</p:spPr>
        <p:txBody>
          <a:bodyPr/>
          <a:lstStyle/>
          <a:p>
            <a:r>
              <a:rPr lang="it-IT" dirty="0"/>
              <a:t>Workshop STILES: risultati e prospettive future</a:t>
            </a:r>
          </a:p>
        </p:txBody>
      </p:sp>
      <p:pic>
        <p:nvPicPr>
          <p:cNvPr id="14" name="object 22">
            <a:extLst>
              <a:ext uri="{FF2B5EF4-FFF2-40B4-BE49-F238E27FC236}">
                <a16:creationId xmlns:a16="http://schemas.microsoft.com/office/drawing/2014/main" id="{FA9CB3E6-9654-4F60-8E18-DA7D6BEF6E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8000" y="2142000"/>
            <a:ext cx="4674966" cy="3506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object 23">
            <a:extLst>
              <a:ext uri="{FF2B5EF4-FFF2-40B4-BE49-F238E27FC236}">
                <a16:creationId xmlns:a16="http://schemas.microsoft.com/office/drawing/2014/main" id="{2033C76B-E290-4B94-B6A8-AC169FCD62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2282" y="1657179"/>
            <a:ext cx="3117614" cy="415682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object 24">
            <a:extLst>
              <a:ext uri="{FF2B5EF4-FFF2-40B4-BE49-F238E27FC236}">
                <a16:creationId xmlns:a16="http://schemas.microsoft.com/office/drawing/2014/main" id="{50C2C0DB-9FF4-42E3-82EC-195537B6AA2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113200"/>
            <a:ext cx="2821484" cy="3700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9DC6453A-C6C0-41FD-9AF4-CDF5F1344DF4}"/>
              </a:ext>
            </a:extLst>
          </p:cNvPr>
          <p:cNvSpPr/>
          <p:nvPr/>
        </p:nvSpPr>
        <p:spPr>
          <a:xfrm>
            <a:off x="3843973" y="5832251"/>
            <a:ext cx="4311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Titillium" pitchFamily="2" charset="77"/>
              </a:rPr>
              <a:t>Technical </a:t>
            </a:r>
            <a:r>
              <a:rPr lang="it-IT" b="1" dirty="0" err="1">
                <a:latin typeface="Titillium" pitchFamily="2" charset="77"/>
              </a:rPr>
              <a:t>installation</a:t>
            </a:r>
            <a:r>
              <a:rPr lang="it-IT" b="1" dirty="0">
                <a:latin typeface="Titillium" pitchFamily="2" charset="77"/>
              </a:rPr>
              <a:t> </a:t>
            </a:r>
            <a:r>
              <a:rPr lang="it-IT" b="1" dirty="0" err="1">
                <a:latin typeface="Titillium" pitchFamily="2" charset="77"/>
              </a:rPr>
              <a:t>at</a:t>
            </a:r>
            <a:r>
              <a:rPr lang="it-IT" b="1" dirty="0">
                <a:latin typeface="Titillium" pitchFamily="2" charset="77"/>
              </a:rPr>
              <a:t> the facility (2025)</a:t>
            </a:r>
            <a:endParaRPr lang="it-IT" b="1" dirty="0"/>
          </a:p>
        </p:txBody>
      </p:sp>
      <p:sp>
        <p:nvSpPr>
          <p:cNvPr id="17" name="Segnaposto numero diapositiva 4">
            <a:extLst>
              <a:ext uri="{FF2B5EF4-FFF2-40B4-BE49-F238E27FC236}">
                <a16:creationId xmlns:a16="http://schemas.microsoft.com/office/drawing/2014/main" id="{E4226CC1-5C32-4568-9F10-0E65B2426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</p:spPr>
        <p:txBody>
          <a:bodyPr/>
          <a:lstStyle/>
          <a:p>
            <a:fld id="{9B13B172-409A-48BF-92CD-9E808051E234}" type="slidenum">
              <a:rPr lang="it-IT" b="1" smtClean="0"/>
              <a:pPr/>
              <a:t>10</a:t>
            </a:fld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92207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8627737-FDAA-4EC0-93E9-553800213C13}"/>
              </a:ext>
            </a:extLst>
          </p:cNvPr>
          <p:cNvSpPr txBox="1"/>
          <p:nvPr/>
        </p:nvSpPr>
        <p:spPr>
          <a:xfrm>
            <a:off x="716722" y="1106093"/>
            <a:ext cx="7558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The INAF OACN Concurrent Design Facility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6885D7F-7560-465E-AEFF-AAEE88CAC72A}"/>
              </a:ext>
            </a:extLst>
          </p:cNvPr>
          <p:cNvSpPr/>
          <p:nvPr/>
        </p:nvSpPr>
        <p:spPr>
          <a:xfrm>
            <a:off x="508140" y="1693563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Titillium" pitchFamily="2" charset="77"/>
              </a:rPr>
              <a:t>…alle stelle</a:t>
            </a:r>
            <a:endParaRPr lang="it-IT" b="1" dirty="0"/>
          </a:p>
        </p:txBody>
      </p:sp>
      <p:sp>
        <p:nvSpPr>
          <p:cNvPr id="17" name="Segnaposto data 2">
            <a:extLst>
              <a:ext uri="{FF2B5EF4-FFF2-40B4-BE49-F238E27FC236}">
                <a16:creationId xmlns:a16="http://schemas.microsoft.com/office/drawing/2014/main" id="{20CE7DFF-CF1B-4042-A4C3-C5B9D41AB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</p:spPr>
        <p:txBody>
          <a:bodyPr/>
          <a:lstStyle/>
          <a:p>
            <a:r>
              <a:rPr lang="it-IT" dirty="0"/>
              <a:t>17/03/2026</a:t>
            </a:r>
          </a:p>
        </p:txBody>
      </p:sp>
      <p:sp>
        <p:nvSpPr>
          <p:cNvPr id="19" name="Segnaposto piè di pagina 5">
            <a:extLst>
              <a:ext uri="{FF2B5EF4-FFF2-40B4-BE49-F238E27FC236}">
                <a16:creationId xmlns:a16="http://schemas.microsoft.com/office/drawing/2014/main" id="{0CEFF092-97CF-4F51-87EC-907581C2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</p:spPr>
        <p:txBody>
          <a:bodyPr/>
          <a:lstStyle/>
          <a:p>
            <a:r>
              <a:rPr lang="it-IT" dirty="0"/>
              <a:t>Workshop STILES: risultati e prospettive future</a:t>
            </a:r>
          </a:p>
        </p:txBody>
      </p:sp>
      <p:pic>
        <p:nvPicPr>
          <p:cNvPr id="13" name="object 17">
            <a:extLst>
              <a:ext uri="{FF2B5EF4-FFF2-40B4-BE49-F238E27FC236}">
                <a16:creationId xmlns:a16="http://schemas.microsoft.com/office/drawing/2014/main" id="{8500E324-69D5-46AD-9474-73292A1756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400" y="2177291"/>
            <a:ext cx="4796288" cy="329422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5FDABA25-D81E-40F0-BF9A-3C0E3C847DB3}"/>
              </a:ext>
            </a:extLst>
          </p:cNvPr>
          <p:cNvGrpSpPr/>
          <p:nvPr/>
        </p:nvGrpSpPr>
        <p:grpSpPr>
          <a:xfrm>
            <a:off x="4990688" y="1791805"/>
            <a:ext cx="7080658" cy="3925813"/>
            <a:chOff x="3678457" y="1767757"/>
            <a:chExt cx="7080658" cy="39258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190D1AF4-C4C8-41D4-B1FD-4225419A7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457" y="1767757"/>
              <a:ext cx="5234417" cy="392581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1FCE7C05-1FC8-4977-A6B3-F8ECEDCF94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21801" y="1767757"/>
              <a:ext cx="1737314" cy="392581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CC4AD506-B5A7-4126-B061-6D8460D412AA}"/>
              </a:ext>
            </a:extLst>
          </p:cNvPr>
          <p:cNvSpPr/>
          <p:nvPr/>
        </p:nvSpPr>
        <p:spPr>
          <a:xfrm>
            <a:off x="4317903" y="5832014"/>
            <a:ext cx="369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Titillium" pitchFamily="2" charset="77"/>
              </a:rPr>
              <a:t>The </a:t>
            </a:r>
            <a:r>
              <a:rPr lang="it-IT" b="1" dirty="0" err="1">
                <a:latin typeface="Titillium" pitchFamily="2" charset="77"/>
              </a:rPr>
              <a:t>finished</a:t>
            </a:r>
            <a:r>
              <a:rPr lang="it-IT" b="1" dirty="0">
                <a:latin typeface="Titillium" pitchFamily="2" charset="77"/>
              </a:rPr>
              <a:t> INAF OACN CDF (2026)</a:t>
            </a:r>
            <a:endParaRPr lang="it-IT" b="1" dirty="0"/>
          </a:p>
        </p:txBody>
      </p:sp>
      <p:sp>
        <p:nvSpPr>
          <p:cNvPr id="20" name="Segnaposto numero diapositiva 4">
            <a:extLst>
              <a:ext uri="{FF2B5EF4-FFF2-40B4-BE49-F238E27FC236}">
                <a16:creationId xmlns:a16="http://schemas.microsoft.com/office/drawing/2014/main" id="{2AA3422C-0CEF-4A93-9AE9-028BEDD9C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</p:spPr>
        <p:txBody>
          <a:bodyPr/>
          <a:lstStyle/>
          <a:p>
            <a:fld id="{9B13B172-409A-48BF-92CD-9E808051E234}" type="slidenum">
              <a:rPr lang="it-IT" b="1" smtClean="0"/>
              <a:pPr/>
              <a:t>11</a:t>
            </a:fld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0560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8624176-6B2D-4789-8255-4A88ADAD0E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2235"/>
          <a:stretch/>
        </p:blipFill>
        <p:spPr>
          <a:xfrm>
            <a:off x="6013836" y="1666637"/>
            <a:ext cx="5882640" cy="45941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FB8434B-7485-4898-92FF-4B21E4951AC7}"/>
              </a:ext>
            </a:extLst>
          </p:cNvPr>
          <p:cNvSpPr txBox="1"/>
          <p:nvPr/>
        </p:nvSpPr>
        <p:spPr>
          <a:xfrm>
            <a:off x="151072" y="1666637"/>
            <a:ext cx="5523867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Titillium" pitchFamily="2" charset="77"/>
              </a:rPr>
              <a:t>Audio-video </a:t>
            </a:r>
            <a:r>
              <a:rPr lang="it-IT" sz="1600" dirty="0" err="1">
                <a:latin typeface="Titillium" pitchFamily="2" charset="77"/>
              </a:rPr>
              <a:t>infrastructure</a:t>
            </a:r>
            <a:r>
              <a:rPr lang="it-IT" sz="1600" dirty="0">
                <a:latin typeface="Titillium" pitchFamily="2" charset="77"/>
              </a:rPr>
              <a:t> to support </a:t>
            </a:r>
            <a:r>
              <a:rPr lang="it-IT" sz="1600" dirty="0" err="1">
                <a:latin typeface="Titillium" pitchFamily="2" charset="77"/>
              </a:rPr>
              <a:t>content</a:t>
            </a:r>
            <a:r>
              <a:rPr lang="it-IT" sz="1600" dirty="0">
                <a:latin typeface="Titillium" pitchFamily="2" charset="77"/>
              </a:rPr>
              <a:t> sharing </a:t>
            </a:r>
            <a:r>
              <a:rPr lang="it-IT" sz="1600" dirty="0" err="1">
                <a:latin typeface="Titillium" pitchFamily="2" charset="77"/>
              </a:rPr>
              <a:t>between</a:t>
            </a:r>
            <a:r>
              <a:rPr lang="it-IT" sz="1600" dirty="0">
                <a:latin typeface="Titillium" pitchFamily="2" charset="77"/>
              </a:rPr>
              <a:t> members of the team.</a:t>
            </a:r>
          </a:p>
          <a:p>
            <a:pPr algn="just"/>
            <a:endParaRPr lang="it-IT" sz="1600" dirty="0">
              <a:latin typeface="Titillium" pitchFamily="2" charset="77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>
                <a:latin typeface="Titillium" pitchFamily="2" charset="77"/>
              </a:rPr>
              <a:t>Two rooms that can work </a:t>
            </a:r>
            <a:r>
              <a:rPr lang="it-IT" sz="1600" dirty="0" err="1">
                <a:latin typeface="Titillium" pitchFamily="2" charset="77"/>
              </a:rPr>
              <a:t>independently</a:t>
            </a:r>
            <a:r>
              <a:rPr lang="it-IT" sz="1600" dirty="0">
                <a:latin typeface="Titillium" pitchFamily="2" charset="77"/>
              </a:rPr>
              <a:t> or together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600" dirty="0">
              <a:latin typeface="Titillium" pitchFamily="2" charset="77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>
                <a:latin typeface="Titillium" pitchFamily="2" charset="77"/>
              </a:rPr>
              <a:t>13 </a:t>
            </a:r>
            <a:r>
              <a:rPr lang="it-IT" sz="1600" dirty="0" err="1">
                <a:latin typeface="Titillium" pitchFamily="2" charset="77"/>
              </a:rPr>
              <a:t>seats</a:t>
            </a:r>
            <a:r>
              <a:rPr lang="it-IT" sz="1600" dirty="0">
                <a:latin typeface="Titillium" pitchFamily="2" charset="77"/>
              </a:rPr>
              <a:t> per room (6 </a:t>
            </a:r>
            <a:r>
              <a:rPr lang="it-IT" sz="1600" dirty="0" err="1">
                <a:latin typeface="Titillium" pitchFamily="2" charset="77"/>
              </a:rPr>
              <a:t>domains</a:t>
            </a:r>
            <a:r>
              <a:rPr lang="it-IT" sz="1600" dirty="0">
                <a:latin typeface="Titillium" pitchFamily="2" charset="77"/>
              </a:rPr>
              <a:t> of expertise + concurrent design facilitator)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600" dirty="0">
              <a:latin typeface="Titillium" pitchFamily="2" charset="77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 err="1">
                <a:latin typeface="Titillium" pitchFamily="2" charset="77"/>
              </a:rPr>
              <a:t>Smartboard</a:t>
            </a:r>
            <a:r>
              <a:rPr lang="it-IT" sz="1600" dirty="0">
                <a:latin typeface="Titillium" pitchFamily="2" charset="77"/>
              </a:rPr>
              <a:t> for brainstorming in early sessions.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600" dirty="0">
              <a:latin typeface="Titillium" pitchFamily="2" charset="77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>
                <a:latin typeface="Titillium" pitchFamily="2" charset="77"/>
              </a:rPr>
              <a:t>Front and </a:t>
            </a:r>
            <a:r>
              <a:rPr lang="it-IT" sz="1600" dirty="0" err="1">
                <a:latin typeface="Titillium" pitchFamily="2" charset="77"/>
              </a:rPr>
              <a:t>lateral</a:t>
            </a:r>
            <a:r>
              <a:rPr lang="it-IT" sz="1600" dirty="0">
                <a:latin typeface="Titillium" pitchFamily="2" charset="77"/>
              </a:rPr>
              <a:t> </a:t>
            </a:r>
            <a:r>
              <a:rPr lang="it-IT" sz="1600" dirty="0" err="1">
                <a:latin typeface="Titillium" pitchFamily="2" charset="77"/>
              </a:rPr>
              <a:t>screens</a:t>
            </a:r>
            <a:r>
              <a:rPr lang="it-IT" sz="1600" dirty="0">
                <a:latin typeface="Titillium" pitchFamily="2" charset="77"/>
              </a:rPr>
              <a:t> can be used by any </a:t>
            </a:r>
            <a:r>
              <a:rPr lang="it-IT" sz="1600" dirty="0" err="1">
                <a:latin typeface="Titillium" pitchFamily="2" charset="77"/>
              </a:rPr>
              <a:t>participant</a:t>
            </a:r>
            <a:r>
              <a:rPr lang="it-IT" sz="1600" dirty="0">
                <a:latin typeface="Titillium" pitchFamily="2" charset="77"/>
              </a:rPr>
              <a:t> to share their work and to </a:t>
            </a:r>
            <a:r>
              <a:rPr lang="it-IT" sz="1600" dirty="0" err="1">
                <a:latin typeface="Titillium" pitchFamily="2" charset="77"/>
              </a:rPr>
              <a:t>present</a:t>
            </a:r>
            <a:r>
              <a:rPr lang="it-IT" sz="1600" dirty="0">
                <a:latin typeface="Titillium" pitchFamily="2" charset="77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600" dirty="0">
              <a:latin typeface="Titillium" pitchFamily="2" charset="77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>
                <a:latin typeface="Titillium" pitchFamily="2" charset="77"/>
              </a:rPr>
              <a:t>Supporting labs for better understanding and </a:t>
            </a:r>
            <a:r>
              <a:rPr lang="it-IT" sz="1600" dirty="0" err="1">
                <a:latin typeface="Titillium" pitchFamily="2" charset="77"/>
              </a:rPr>
              <a:t>visualisation</a:t>
            </a:r>
            <a:r>
              <a:rPr lang="it-IT" sz="1600" dirty="0">
                <a:latin typeface="Titillium" pitchFamily="2" charset="77"/>
              </a:rPr>
              <a:t> of the model (additive manufacturing, </a:t>
            </a:r>
            <a:r>
              <a:rPr lang="it-IT" sz="1600" dirty="0" err="1">
                <a:latin typeface="Titillium" pitchFamily="2" charset="77"/>
              </a:rPr>
              <a:t>virtual</a:t>
            </a:r>
            <a:r>
              <a:rPr lang="it-IT" sz="1600" dirty="0">
                <a:latin typeface="Titillium" pitchFamily="2" charset="77"/>
              </a:rPr>
              <a:t> reality).</a:t>
            </a:r>
            <a:endParaRPr lang="it-IT" sz="1600" dirty="0"/>
          </a:p>
          <a:p>
            <a:pPr algn="just"/>
            <a:endParaRPr lang="it-IT" sz="1600" dirty="0">
              <a:latin typeface="Titillium" pitchFamily="2" charset="77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 err="1">
                <a:latin typeface="Titillium" pitchFamily="2" charset="77"/>
              </a:rPr>
              <a:t>Videoconference</a:t>
            </a:r>
            <a:r>
              <a:rPr lang="it-IT" sz="1600" dirty="0">
                <a:latin typeface="Titillium" pitchFamily="2" charset="77"/>
              </a:rPr>
              <a:t> system </a:t>
            </a:r>
            <a:r>
              <a:rPr lang="it-IT" sz="1600" dirty="0" err="1">
                <a:latin typeface="Titillium" pitchFamily="2" charset="77"/>
              </a:rPr>
              <a:t>allows</a:t>
            </a:r>
            <a:r>
              <a:rPr lang="it-IT" sz="1600" dirty="0">
                <a:latin typeface="Titillium" pitchFamily="2" charset="77"/>
              </a:rPr>
              <a:t> for hybrid sessions with </a:t>
            </a:r>
            <a:r>
              <a:rPr lang="it-IT" sz="1600" dirty="0" err="1">
                <a:latin typeface="Titillium" pitchFamily="2" charset="77"/>
              </a:rPr>
              <a:t>people</a:t>
            </a:r>
            <a:r>
              <a:rPr lang="it-IT" sz="1600" dirty="0">
                <a:latin typeface="Titillium" pitchFamily="2" charset="77"/>
              </a:rPr>
              <a:t> </a:t>
            </a:r>
            <a:r>
              <a:rPr lang="it-IT" sz="1600" dirty="0" err="1">
                <a:latin typeface="Titillium" pitchFamily="2" charset="77"/>
              </a:rPr>
              <a:t>connecting</a:t>
            </a:r>
            <a:r>
              <a:rPr lang="it-IT" sz="1600" dirty="0">
                <a:latin typeface="Titillium" pitchFamily="2" charset="77"/>
              </a:rPr>
              <a:t> from remote (or other facilities).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ADF626-08E0-4E8A-8FDB-B2389FE3CC23}"/>
              </a:ext>
            </a:extLst>
          </p:cNvPr>
          <p:cNvSpPr txBox="1"/>
          <p:nvPr/>
        </p:nvSpPr>
        <p:spPr>
          <a:xfrm>
            <a:off x="716722" y="1106093"/>
            <a:ext cx="7558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The INAF OACN Concurrent Design Facility</a:t>
            </a:r>
          </a:p>
        </p:txBody>
      </p:sp>
      <p:sp>
        <p:nvSpPr>
          <p:cNvPr id="10" name="Segnaposto data 2">
            <a:extLst>
              <a:ext uri="{FF2B5EF4-FFF2-40B4-BE49-F238E27FC236}">
                <a16:creationId xmlns:a16="http://schemas.microsoft.com/office/drawing/2014/main" id="{68162A1C-4020-4894-8F69-19D59273D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</p:spPr>
        <p:txBody>
          <a:bodyPr/>
          <a:lstStyle/>
          <a:p>
            <a:r>
              <a:rPr lang="it-IT" dirty="0"/>
              <a:t>17/03/2026</a:t>
            </a:r>
          </a:p>
        </p:txBody>
      </p:sp>
      <p:sp>
        <p:nvSpPr>
          <p:cNvPr id="12" name="Segnaposto piè di pagina 5">
            <a:extLst>
              <a:ext uri="{FF2B5EF4-FFF2-40B4-BE49-F238E27FC236}">
                <a16:creationId xmlns:a16="http://schemas.microsoft.com/office/drawing/2014/main" id="{08447BF2-1C14-4D49-8458-3BBE487B9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</p:spPr>
        <p:txBody>
          <a:bodyPr/>
          <a:lstStyle/>
          <a:p>
            <a:r>
              <a:rPr lang="it-IT" dirty="0"/>
              <a:t>Workshop STILES: risultati e prospettive future</a:t>
            </a:r>
          </a:p>
        </p:txBody>
      </p:sp>
      <p:sp>
        <p:nvSpPr>
          <p:cNvPr id="7" name="Segnaposto numero diapositiva 4">
            <a:extLst>
              <a:ext uri="{FF2B5EF4-FFF2-40B4-BE49-F238E27FC236}">
                <a16:creationId xmlns:a16="http://schemas.microsoft.com/office/drawing/2014/main" id="{D8D04A18-AA07-492F-9C6B-93BA9DA28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</p:spPr>
        <p:txBody>
          <a:bodyPr/>
          <a:lstStyle/>
          <a:p>
            <a:fld id="{9B13B172-409A-48BF-92CD-9E808051E234}" type="slidenum">
              <a:rPr lang="it-IT" b="1" smtClean="0"/>
              <a:pPr/>
              <a:t>12</a:t>
            </a:fld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96763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DAC5D73-2D18-41E6-8A92-C05730B95997}"/>
              </a:ext>
            </a:extLst>
          </p:cNvPr>
          <p:cNvSpPr txBox="1"/>
          <p:nvPr/>
        </p:nvSpPr>
        <p:spPr>
          <a:xfrm>
            <a:off x="105517" y="2257087"/>
            <a:ext cx="4994812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>
                <a:latin typeface="Titillium" pitchFamily="2" charset="77"/>
              </a:rPr>
              <a:t>Networks of facilities that can work </a:t>
            </a:r>
            <a:r>
              <a:rPr lang="it-IT" sz="1600" dirty="0" err="1">
                <a:latin typeface="Titillium" pitchFamily="2" charset="77"/>
              </a:rPr>
              <a:t>independently</a:t>
            </a:r>
            <a:r>
              <a:rPr lang="it-IT" sz="1600" dirty="0">
                <a:latin typeface="Titillium" pitchFamily="2" charset="77"/>
              </a:rPr>
              <a:t> or together: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600" dirty="0">
              <a:latin typeface="Titillium" pitchFamily="2" charset="77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latin typeface="Titillium" pitchFamily="2" charset="77"/>
              </a:rPr>
              <a:t>OA Capodimonte </a:t>
            </a:r>
            <a:r>
              <a:rPr lang="it-IT" sz="1600" dirty="0" err="1">
                <a:latin typeface="Titillium" pitchFamily="2" charset="77"/>
              </a:rPr>
              <a:t>Primary</a:t>
            </a:r>
            <a:r>
              <a:rPr lang="it-IT" sz="1600" dirty="0">
                <a:latin typeface="Titillium" pitchFamily="2" charset="77"/>
              </a:rPr>
              <a:t> </a:t>
            </a:r>
            <a:r>
              <a:rPr lang="it-IT" sz="1600" dirty="0" err="1">
                <a:latin typeface="Titillium" pitchFamily="2" charset="77"/>
              </a:rPr>
              <a:t>Node</a:t>
            </a:r>
            <a:r>
              <a:rPr lang="it-IT" sz="1600" dirty="0">
                <a:latin typeface="Titillium" pitchFamily="2" charset="77"/>
              </a:rPr>
              <a:t> (STILES – 3201)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latin typeface="Titillium" pitchFamily="2" charset="77"/>
              </a:rPr>
              <a:t>OA Brera </a:t>
            </a:r>
            <a:r>
              <a:rPr lang="it-IT" sz="1600" dirty="0" err="1">
                <a:latin typeface="Titillium" pitchFamily="2" charset="77"/>
              </a:rPr>
              <a:t>Ancillary</a:t>
            </a:r>
            <a:r>
              <a:rPr lang="it-IT" sz="1600" dirty="0">
                <a:latin typeface="Titillium" pitchFamily="2" charset="77"/>
              </a:rPr>
              <a:t> </a:t>
            </a:r>
            <a:r>
              <a:rPr lang="it-IT" sz="1600" dirty="0" err="1">
                <a:latin typeface="Titillium" pitchFamily="2" charset="77"/>
              </a:rPr>
              <a:t>Node</a:t>
            </a:r>
            <a:r>
              <a:rPr lang="it-IT" sz="1600" dirty="0">
                <a:latin typeface="Titillium" pitchFamily="2" charset="77"/>
              </a:rPr>
              <a:t> (STILES – 3202)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latin typeface="Titillium" pitchFamily="2" charset="77"/>
              </a:rPr>
              <a:t>OA Cagliari </a:t>
            </a:r>
            <a:r>
              <a:rPr lang="it-IT" sz="1600" dirty="0" err="1">
                <a:latin typeface="Titillium" pitchFamily="2" charset="77"/>
              </a:rPr>
              <a:t>Ancillary</a:t>
            </a:r>
            <a:r>
              <a:rPr lang="it-IT" sz="1600" dirty="0">
                <a:latin typeface="Titillium" pitchFamily="2" charset="77"/>
              </a:rPr>
              <a:t> </a:t>
            </a:r>
            <a:r>
              <a:rPr lang="it-IT" sz="1600" dirty="0" err="1">
                <a:latin typeface="Titillium" pitchFamily="2" charset="77"/>
              </a:rPr>
              <a:t>Node</a:t>
            </a:r>
            <a:r>
              <a:rPr lang="it-IT" sz="1600" dirty="0">
                <a:latin typeface="Titillium" pitchFamily="2" charset="77"/>
              </a:rPr>
              <a:t> (STILEMI - coming </a:t>
            </a:r>
            <a:r>
              <a:rPr lang="it-IT" sz="1600" dirty="0" err="1">
                <a:latin typeface="Titillium" pitchFamily="2" charset="77"/>
              </a:rPr>
              <a:t>soon</a:t>
            </a:r>
            <a:r>
              <a:rPr lang="it-IT" sz="1600" dirty="0">
                <a:latin typeface="Titillium" pitchFamily="2" charset="77"/>
              </a:rPr>
              <a:t>…)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600" dirty="0">
              <a:latin typeface="Titillium" pitchFamily="2" charset="77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>
                <a:latin typeface="Titillium" pitchFamily="2" charset="77"/>
              </a:rPr>
              <a:t>Exchange of data to facilities </a:t>
            </a:r>
            <a:r>
              <a:rPr lang="it-IT" sz="1600" dirty="0" err="1">
                <a:latin typeface="Titillium" pitchFamily="2" charset="77"/>
              </a:rPr>
              <a:t>outside</a:t>
            </a:r>
            <a:r>
              <a:rPr lang="it-IT" sz="1600" dirty="0">
                <a:latin typeface="Titillium" pitchFamily="2" charset="77"/>
              </a:rPr>
              <a:t> of INAF </a:t>
            </a:r>
            <a:r>
              <a:rPr lang="it-IT" sz="1600" dirty="0" err="1">
                <a:latin typeface="Titillium" pitchFamily="2" charset="77"/>
              </a:rPr>
              <a:t>is</a:t>
            </a:r>
            <a:r>
              <a:rPr lang="it-IT" sz="1600" dirty="0">
                <a:latin typeface="Titillium" pitchFamily="2" charset="77"/>
              </a:rPr>
              <a:t> </a:t>
            </a:r>
            <a:r>
              <a:rPr lang="it-IT" sz="1600" dirty="0" err="1">
                <a:latin typeface="Titillium" pitchFamily="2" charset="77"/>
              </a:rPr>
              <a:t>possible</a:t>
            </a:r>
            <a:r>
              <a:rPr lang="it-IT" sz="1600" dirty="0">
                <a:latin typeface="Titillium" pitchFamily="2" charset="77"/>
              </a:rPr>
              <a:t> thanks to ECSS-E-TM-E-10-25A - Engineering design model data </a:t>
            </a:r>
            <a:r>
              <a:rPr lang="it-IT" sz="1600" dirty="0" err="1">
                <a:latin typeface="Titillium" pitchFamily="2" charset="77"/>
              </a:rPr>
              <a:t>exchange</a:t>
            </a:r>
            <a:r>
              <a:rPr lang="it-IT" sz="1600" dirty="0">
                <a:latin typeface="Titillium" pitchFamily="2" charset="77"/>
              </a:rPr>
              <a:t> – CDF standard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2FC8F9F-7F5E-4172-A82C-D8FFF37B8126}"/>
              </a:ext>
            </a:extLst>
          </p:cNvPr>
          <p:cNvGrpSpPr/>
          <p:nvPr/>
        </p:nvGrpSpPr>
        <p:grpSpPr>
          <a:xfrm>
            <a:off x="5125720" y="1735377"/>
            <a:ext cx="6578600" cy="4058921"/>
            <a:chOff x="3897990" y="1022391"/>
            <a:chExt cx="7981248" cy="5216066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50436D34-2B30-4457-980C-81F64FFC1B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97990" y="2630292"/>
              <a:ext cx="2480258" cy="2057479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167EECF2-0181-49A2-83D3-27BDC709E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053" y="1387477"/>
              <a:ext cx="1769870" cy="1769870"/>
            </a:xfrm>
            <a:prstGeom prst="rect">
              <a:avLst/>
            </a:prstGeom>
          </p:spPr>
        </p:pic>
        <p:pic>
          <p:nvPicPr>
            <p:cNvPr id="20" name="Elemento grafico 19">
              <a:extLst>
                <a:ext uri="{FF2B5EF4-FFF2-40B4-BE49-F238E27FC236}">
                  <a16:creationId xmlns:a16="http://schemas.microsoft.com/office/drawing/2014/main" id="{A874F165-8C6F-42B1-9A7A-A23BF7494F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44582"/>
            <a:stretch/>
          </p:blipFill>
          <p:spPr>
            <a:xfrm>
              <a:off x="6067053" y="3829001"/>
              <a:ext cx="2970997" cy="1306384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E912AAFB-03CC-485B-B0F1-00BE386AC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305" y="1259229"/>
              <a:ext cx="2584776" cy="1003796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27DB2FC9-914E-4254-B291-56DC8FFF2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2399" y="4148451"/>
              <a:ext cx="2106839" cy="986934"/>
            </a:xfrm>
            <a:prstGeom prst="rect">
              <a:avLst/>
            </a:prstGeom>
          </p:spPr>
        </p:pic>
        <p:sp>
          <p:nvSpPr>
            <p:cNvPr id="30" name="Ovale 29">
              <a:extLst>
                <a:ext uri="{FF2B5EF4-FFF2-40B4-BE49-F238E27FC236}">
                  <a16:creationId xmlns:a16="http://schemas.microsoft.com/office/drawing/2014/main" id="{29C75BD2-D4EF-4651-A45C-3D39B7951B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77486" y="1022391"/>
              <a:ext cx="5213820" cy="5216066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noFill/>
              </a:endParaRPr>
            </a:p>
          </p:txBody>
        </p:sp>
        <p:sp>
          <p:nvSpPr>
            <p:cNvPr id="34" name="Freccia circolare a destra 33">
              <a:extLst>
                <a:ext uri="{FF2B5EF4-FFF2-40B4-BE49-F238E27FC236}">
                  <a16:creationId xmlns:a16="http://schemas.microsoft.com/office/drawing/2014/main" id="{4A6E306D-101A-435D-9D53-2BBD592A52EE}"/>
                </a:ext>
              </a:extLst>
            </p:cNvPr>
            <p:cNvSpPr/>
            <p:nvPr/>
          </p:nvSpPr>
          <p:spPr>
            <a:xfrm rot="2566452">
              <a:off x="4916561" y="1632332"/>
              <a:ext cx="670560" cy="128016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5" name="Freccia circolare a destra 34">
              <a:extLst>
                <a:ext uri="{FF2B5EF4-FFF2-40B4-BE49-F238E27FC236}">
                  <a16:creationId xmlns:a16="http://schemas.microsoft.com/office/drawing/2014/main" id="{6F282DF4-160D-45D5-BDBA-01224E516A28}"/>
                </a:ext>
              </a:extLst>
            </p:cNvPr>
            <p:cNvSpPr/>
            <p:nvPr/>
          </p:nvSpPr>
          <p:spPr>
            <a:xfrm rot="18790589">
              <a:off x="5190808" y="4415055"/>
              <a:ext cx="670560" cy="128016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6" name="Freccia circolare a destra 35">
              <a:extLst>
                <a:ext uri="{FF2B5EF4-FFF2-40B4-BE49-F238E27FC236}">
                  <a16:creationId xmlns:a16="http://schemas.microsoft.com/office/drawing/2014/main" id="{36B0990C-0DFB-4E75-94D3-C0BFAB0DDF92}"/>
                </a:ext>
              </a:extLst>
            </p:cNvPr>
            <p:cNvSpPr/>
            <p:nvPr/>
          </p:nvSpPr>
          <p:spPr>
            <a:xfrm rot="8937863">
              <a:off x="8131281" y="2588483"/>
              <a:ext cx="670560" cy="128016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7" name="Freccia bidirezionale orizzontale 36">
              <a:extLst>
                <a:ext uri="{FF2B5EF4-FFF2-40B4-BE49-F238E27FC236}">
                  <a16:creationId xmlns:a16="http://schemas.microsoft.com/office/drawing/2014/main" id="{B4E15D0F-68E6-4E67-8F17-464A01D2AFE3}"/>
                </a:ext>
              </a:extLst>
            </p:cNvPr>
            <p:cNvSpPr/>
            <p:nvPr/>
          </p:nvSpPr>
          <p:spPr>
            <a:xfrm rot="18112536">
              <a:off x="9157703" y="2648879"/>
              <a:ext cx="1029825" cy="25764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8" name="Freccia bidirezionale orizzontale 37">
              <a:extLst>
                <a:ext uri="{FF2B5EF4-FFF2-40B4-BE49-F238E27FC236}">
                  <a16:creationId xmlns:a16="http://schemas.microsoft.com/office/drawing/2014/main" id="{EE4701B5-23CF-4F8C-95E8-D738264DB7B4}"/>
                </a:ext>
              </a:extLst>
            </p:cNvPr>
            <p:cNvSpPr/>
            <p:nvPr/>
          </p:nvSpPr>
          <p:spPr>
            <a:xfrm rot="2677121">
              <a:off x="9233390" y="3640903"/>
              <a:ext cx="1029825" cy="25764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9" name="Freccia bidirezionale orizzontale 38">
              <a:extLst>
                <a:ext uri="{FF2B5EF4-FFF2-40B4-BE49-F238E27FC236}">
                  <a16:creationId xmlns:a16="http://schemas.microsoft.com/office/drawing/2014/main" id="{1B3DA272-1163-44BC-9C93-C84BE8082646}"/>
                </a:ext>
              </a:extLst>
            </p:cNvPr>
            <p:cNvSpPr/>
            <p:nvPr/>
          </p:nvSpPr>
          <p:spPr>
            <a:xfrm rot="16200000">
              <a:off x="10610303" y="3011979"/>
              <a:ext cx="1341140" cy="29073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954ABE8-EE61-4CF1-876A-2957D57E29A3}"/>
              </a:ext>
            </a:extLst>
          </p:cNvPr>
          <p:cNvSpPr txBox="1"/>
          <p:nvPr/>
        </p:nvSpPr>
        <p:spPr>
          <a:xfrm>
            <a:off x="114531" y="1113241"/>
            <a:ext cx="7558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INAF Concurrent Design Facilities</a:t>
            </a:r>
          </a:p>
        </p:txBody>
      </p:sp>
      <p:sp>
        <p:nvSpPr>
          <p:cNvPr id="18" name="Segnaposto data 2">
            <a:extLst>
              <a:ext uri="{FF2B5EF4-FFF2-40B4-BE49-F238E27FC236}">
                <a16:creationId xmlns:a16="http://schemas.microsoft.com/office/drawing/2014/main" id="{EBF65624-1B3F-47C0-8875-51DAE7635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</p:spPr>
        <p:txBody>
          <a:bodyPr/>
          <a:lstStyle/>
          <a:p>
            <a:r>
              <a:rPr lang="it-IT" dirty="0"/>
              <a:t>17/03/2026</a:t>
            </a:r>
          </a:p>
        </p:txBody>
      </p:sp>
      <p:sp>
        <p:nvSpPr>
          <p:cNvPr id="19" name="Segnaposto piè di pagina 5">
            <a:extLst>
              <a:ext uri="{FF2B5EF4-FFF2-40B4-BE49-F238E27FC236}">
                <a16:creationId xmlns:a16="http://schemas.microsoft.com/office/drawing/2014/main" id="{13473022-5E1F-49D6-9F92-C405C010B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</p:spPr>
        <p:txBody>
          <a:bodyPr/>
          <a:lstStyle/>
          <a:p>
            <a:r>
              <a:rPr lang="it-IT" dirty="0"/>
              <a:t>Workshop STILES: risultati e prospettive future</a:t>
            </a:r>
          </a:p>
        </p:txBody>
      </p:sp>
      <p:sp>
        <p:nvSpPr>
          <p:cNvPr id="21" name="Segnaposto numero diapositiva 4">
            <a:extLst>
              <a:ext uri="{FF2B5EF4-FFF2-40B4-BE49-F238E27FC236}">
                <a16:creationId xmlns:a16="http://schemas.microsoft.com/office/drawing/2014/main" id="{1535870A-5493-4403-B987-6F7026046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</p:spPr>
        <p:txBody>
          <a:bodyPr/>
          <a:lstStyle/>
          <a:p>
            <a:fld id="{9B13B172-409A-48BF-92CD-9E808051E234}" type="slidenum">
              <a:rPr lang="it-IT" b="1" smtClean="0"/>
              <a:pPr/>
              <a:t>13</a:t>
            </a:fld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78885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D214689-A7AA-41CA-82F5-C2DC9BD59A46}"/>
              </a:ext>
            </a:extLst>
          </p:cNvPr>
          <p:cNvSpPr txBox="1"/>
          <p:nvPr/>
        </p:nvSpPr>
        <p:spPr>
          <a:xfrm>
            <a:off x="1490971" y="2354308"/>
            <a:ext cx="9245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>
                <a:latin typeface="Titillium" pitchFamily="2" charset="77"/>
              </a:rPr>
              <a:t>The concurrent design software </a:t>
            </a:r>
            <a:r>
              <a:rPr lang="it-IT" dirty="0" err="1">
                <a:latin typeface="Titillium" pitchFamily="2" charset="77"/>
              </a:rPr>
              <a:t>is</a:t>
            </a:r>
            <a:r>
              <a:rPr lang="it-IT" dirty="0">
                <a:latin typeface="Titillium" pitchFamily="2" charset="77"/>
              </a:rPr>
              <a:t> a model-</a:t>
            </a:r>
            <a:r>
              <a:rPr lang="it-IT" dirty="0" err="1">
                <a:latin typeface="Titillium" pitchFamily="2" charset="77"/>
              </a:rPr>
              <a:t>based</a:t>
            </a:r>
            <a:r>
              <a:rPr lang="it-IT" dirty="0">
                <a:latin typeface="Titillium" pitchFamily="2" charset="77"/>
              </a:rPr>
              <a:t> system engineering (MBSE) </a:t>
            </a:r>
            <a:r>
              <a:rPr lang="it-IT" dirty="0" err="1">
                <a:latin typeface="Titillium" pitchFamily="2" charset="77"/>
              </a:rPr>
              <a:t>tool</a:t>
            </a:r>
            <a:r>
              <a:rPr lang="it-IT" dirty="0">
                <a:latin typeface="Titillium" pitchFamily="2" charset="77"/>
              </a:rPr>
              <a:t> where the model </a:t>
            </a:r>
            <a:r>
              <a:rPr lang="it-IT" dirty="0" err="1">
                <a:latin typeface="Titillium" pitchFamily="2" charset="77"/>
              </a:rPr>
              <a:t>is</a:t>
            </a:r>
            <a:r>
              <a:rPr lang="it-IT" dirty="0">
                <a:latin typeface="Titillium" pitchFamily="2" charset="77"/>
              </a:rPr>
              <a:t> </a:t>
            </a:r>
            <a:r>
              <a:rPr lang="it-IT" dirty="0" err="1">
                <a:latin typeface="Titillium" pitchFamily="2" charset="77"/>
              </a:rPr>
              <a:t>built</a:t>
            </a:r>
            <a:r>
              <a:rPr lang="it-IT" dirty="0">
                <a:latin typeface="Titillium" pitchFamily="2" charset="77"/>
              </a:rPr>
              <a:t> and </a:t>
            </a:r>
            <a:r>
              <a:rPr lang="it-IT" dirty="0" err="1">
                <a:latin typeface="Titillium" pitchFamily="2" charset="77"/>
              </a:rPr>
              <a:t>traced</a:t>
            </a:r>
            <a:r>
              <a:rPr lang="it-IT" dirty="0">
                <a:latin typeface="Titillium" pitchFamily="2" charset="77"/>
              </a:rPr>
              <a:t> </a:t>
            </a:r>
            <a:r>
              <a:rPr lang="it-IT" dirty="0" err="1">
                <a:latin typeface="Titillium" pitchFamily="2" charset="77"/>
              </a:rPr>
              <a:t>during</a:t>
            </a:r>
            <a:r>
              <a:rPr lang="it-IT" dirty="0">
                <a:latin typeface="Titillium" pitchFamily="2" charset="77"/>
              </a:rPr>
              <a:t> the engineering session.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dirty="0">
              <a:latin typeface="Titillium" pitchFamily="2" charset="77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>
                <a:latin typeface="Titillium" pitchFamily="2" charset="77"/>
              </a:rPr>
              <a:t>It </a:t>
            </a:r>
            <a:r>
              <a:rPr lang="it-IT" dirty="0" err="1">
                <a:latin typeface="Titillium" pitchFamily="2" charset="77"/>
              </a:rPr>
              <a:t>is</a:t>
            </a:r>
            <a:r>
              <a:rPr lang="it-IT" dirty="0">
                <a:latin typeface="Titillium" pitchFamily="2" charset="77"/>
              </a:rPr>
              <a:t> also the </a:t>
            </a:r>
            <a:r>
              <a:rPr lang="it-IT" dirty="0" err="1">
                <a:latin typeface="Titillium" pitchFamily="2" charset="77"/>
              </a:rPr>
              <a:t>main</a:t>
            </a:r>
            <a:r>
              <a:rPr lang="it-IT" dirty="0">
                <a:latin typeface="Titillium" pitchFamily="2" charset="77"/>
              </a:rPr>
              <a:t> point of data </a:t>
            </a:r>
            <a:r>
              <a:rPr lang="it-IT" dirty="0" err="1">
                <a:latin typeface="Titillium" pitchFamily="2" charset="77"/>
              </a:rPr>
              <a:t>exchange</a:t>
            </a:r>
            <a:r>
              <a:rPr lang="it-IT" dirty="0">
                <a:latin typeface="Titillium" pitchFamily="2" charset="77"/>
              </a:rPr>
              <a:t> </a:t>
            </a:r>
            <a:r>
              <a:rPr lang="it-IT" dirty="0" err="1">
                <a:latin typeface="Titillium" pitchFamily="2" charset="77"/>
              </a:rPr>
              <a:t>between</a:t>
            </a:r>
            <a:r>
              <a:rPr lang="it-IT" dirty="0">
                <a:latin typeface="Titillium" pitchFamily="2" charset="77"/>
              </a:rPr>
              <a:t> </a:t>
            </a:r>
            <a:r>
              <a:rPr lang="it-IT" dirty="0" err="1">
                <a:latin typeface="Titillium" pitchFamily="2" charset="77"/>
              </a:rPr>
              <a:t>all</a:t>
            </a:r>
            <a:r>
              <a:rPr lang="it-IT" dirty="0">
                <a:latin typeface="Titillium" pitchFamily="2" charset="77"/>
              </a:rPr>
              <a:t> </a:t>
            </a:r>
            <a:r>
              <a:rPr lang="it-IT" dirty="0" err="1">
                <a:latin typeface="Titillium" pitchFamily="2" charset="77"/>
              </a:rPr>
              <a:t>participants</a:t>
            </a:r>
            <a:r>
              <a:rPr lang="it-IT" dirty="0">
                <a:latin typeface="Titillium" pitchFamily="2" charset="77"/>
              </a:rPr>
              <a:t> to the sessions.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dirty="0">
              <a:latin typeface="Titillium" pitchFamily="2" charset="77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>
                <a:latin typeface="Titillium" pitchFamily="2" charset="77"/>
              </a:rPr>
              <a:t>ESA and INAF facilities </a:t>
            </a:r>
            <a:r>
              <a:rPr lang="it-IT" dirty="0" err="1">
                <a:latin typeface="Titillium" pitchFamily="2" charset="77"/>
              </a:rPr>
              <a:t>employ</a:t>
            </a:r>
            <a:r>
              <a:rPr lang="it-IT" dirty="0">
                <a:latin typeface="Titillium" pitchFamily="2" charset="77"/>
              </a:rPr>
              <a:t> CDP-4 COMET from </a:t>
            </a:r>
            <a:r>
              <a:rPr lang="it-IT" dirty="0" err="1">
                <a:latin typeface="Titillium" pitchFamily="2" charset="77"/>
              </a:rPr>
              <a:t>Starion</a:t>
            </a:r>
            <a:r>
              <a:rPr lang="it-IT" dirty="0">
                <a:latin typeface="Titillium" pitchFamily="2" charset="77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dirty="0">
              <a:latin typeface="Titillium" pitchFamily="2" charset="77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>
                <a:latin typeface="Titillium" pitchFamily="2" charset="77"/>
              </a:rPr>
              <a:t>The concurrent design software does NOT </a:t>
            </a:r>
            <a:r>
              <a:rPr lang="it-IT" dirty="0" err="1">
                <a:latin typeface="Titillium" pitchFamily="2" charset="77"/>
              </a:rPr>
              <a:t>replace</a:t>
            </a:r>
            <a:r>
              <a:rPr lang="it-IT" dirty="0">
                <a:latin typeface="Titillium" pitchFamily="2" charset="77"/>
              </a:rPr>
              <a:t> the </a:t>
            </a:r>
            <a:r>
              <a:rPr lang="it-IT" dirty="0" err="1">
                <a:latin typeface="Titillium" pitchFamily="2" charset="77"/>
              </a:rPr>
              <a:t>specific</a:t>
            </a:r>
            <a:r>
              <a:rPr lang="it-IT" dirty="0">
                <a:latin typeface="Titillium" pitchFamily="2" charset="77"/>
              </a:rPr>
              <a:t> domain </a:t>
            </a:r>
            <a:r>
              <a:rPr lang="it-IT" dirty="0" err="1">
                <a:latin typeface="Titillium" pitchFamily="2" charset="77"/>
              </a:rPr>
              <a:t>tools</a:t>
            </a:r>
            <a:r>
              <a:rPr lang="it-IT" dirty="0">
                <a:latin typeface="Titillium" pitchFamily="2" charset="77"/>
              </a:rPr>
              <a:t>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11B940A-C414-4439-A331-968185CFB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89" y="3584582"/>
            <a:ext cx="2275208" cy="60293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669A60F-02D0-44EF-BC8D-2BBDB5417939}"/>
              </a:ext>
            </a:extLst>
          </p:cNvPr>
          <p:cNvSpPr txBox="1"/>
          <p:nvPr/>
        </p:nvSpPr>
        <p:spPr>
          <a:xfrm>
            <a:off x="264823" y="1169276"/>
            <a:ext cx="1047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Software </a:t>
            </a:r>
            <a:r>
              <a:rPr lang="it-IT" sz="2800" b="1" dirty="0" err="1">
                <a:solidFill>
                  <a:srgbClr val="B27F47"/>
                </a:solidFill>
                <a:latin typeface="Titillium Bd" pitchFamily="2" charset="77"/>
              </a:rPr>
              <a:t>tool</a:t>
            </a:r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 for concurrent design</a:t>
            </a:r>
          </a:p>
        </p:txBody>
      </p:sp>
      <p:sp>
        <p:nvSpPr>
          <p:cNvPr id="8" name="Segnaposto data 2">
            <a:extLst>
              <a:ext uri="{FF2B5EF4-FFF2-40B4-BE49-F238E27FC236}">
                <a16:creationId xmlns:a16="http://schemas.microsoft.com/office/drawing/2014/main" id="{B8B2D131-AEB4-4BFA-BF81-879F604A2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</p:spPr>
        <p:txBody>
          <a:bodyPr/>
          <a:lstStyle/>
          <a:p>
            <a:r>
              <a:rPr lang="it-IT" dirty="0"/>
              <a:t>17/03/2026</a:t>
            </a:r>
          </a:p>
        </p:txBody>
      </p:sp>
      <p:sp>
        <p:nvSpPr>
          <p:cNvPr id="9" name="Segnaposto piè di pagina 5">
            <a:extLst>
              <a:ext uri="{FF2B5EF4-FFF2-40B4-BE49-F238E27FC236}">
                <a16:creationId xmlns:a16="http://schemas.microsoft.com/office/drawing/2014/main" id="{F12EF999-E1CD-41DB-86AF-1BA3DDB08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</p:spPr>
        <p:txBody>
          <a:bodyPr/>
          <a:lstStyle/>
          <a:p>
            <a:r>
              <a:rPr lang="it-IT" dirty="0"/>
              <a:t>Workshop STILES: risultati e prospettive future</a:t>
            </a:r>
          </a:p>
        </p:txBody>
      </p:sp>
      <p:sp>
        <p:nvSpPr>
          <p:cNvPr id="10" name="Segnaposto numero diapositiva 4">
            <a:extLst>
              <a:ext uri="{FF2B5EF4-FFF2-40B4-BE49-F238E27FC236}">
                <a16:creationId xmlns:a16="http://schemas.microsoft.com/office/drawing/2014/main" id="{2E775966-452C-4367-9701-C89EF3213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</p:spPr>
        <p:txBody>
          <a:bodyPr/>
          <a:lstStyle/>
          <a:p>
            <a:fld id="{9B13B172-409A-48BF-92CD-9E808051E234}" type="slidenum">
              <a:rPr lang="it-IT" b="1" smtClean="0"/>
              <a:pPr/>
              <a:t>14</a:t>
            </a:fld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05743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494709D-4524-48F5-8160-E22D99D8396B}"/>
              </a:ext>
            </a:extLst>
          </p:cNvPr>
          <p:cNvSpPr txBox="1"/>
          <p:nvPr/>
        </p:nvSpPr>
        <p:spPr>
          <a:xfrm>
            <a:off x="137196" y="1814279"/>
            <a:ext cx="5735642" cy="440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latin typeface="Titillium" pitchFamily="2" charset="77"/>
              </a:rPr>
              <a:t>CDP-4 COMET </a:t>
            </a:r>
            <a:r>
              <a:rPr lang="it-IT" sz="1600" dirty="0" err="1">
                <a:latin typeface="Titillium" pitchFamily="2" charset="77"/>
              </a:rPr>
              <a:t>is</a:t>
            </a:r>
            <a:r>
              <a:rPr lang="it-IT" sz="1600" dirty="0">
                <a:latin typeface="Titillium" pitchFamily="2" charset="77"/>
              </a:rPr>
              <a:t> an open source software.</a:t>
            </a:r>
          </a:p>
          <a:p>
            <a:pPr algn="just"/>
            <a:endParaRPr lang="it-IT" sz="1600" dirty="0">
              <a:latin typeface="Titillium" pitchFamily="2" charset="77"/>
            </a:endParaRPr>
          </a:p>
          <a:p>
            <a:pPr algn="just"/>
            <a:r>
              <a:rPr lang="it-IT" sz="1600" dirty="0">
                <a:latin typeface="Titillium" pitchFamily="2" charset="77"/>
              </a:rPr>
              <a:t>It </a:t>
            </a:r>
            <a:r>
              <a:rPr lang="it-IT" sz="1600" dirty="0" err="1">
                <a:latin typeface="Titillium" pitchFamily="2" charset="77"/>
              </a:rPr>
              <a:t>allows</a:t>
            </a:r>
            <a:r>
              <a:rPr lang="it-IT" sz="1600" dirty="0">
                <a:latin typeface="Titillium" pitchFamily="2" charset="77"/>
              </a:rPr>
              <a:t>, </a:t>
            </a:r>
            <a:r>
              <a:rPr lang="it-IT" sz="1600" dirty="0" err="1">
                <a:latin typeface="Titillium" pitchFamily="2" charset="77"/>
              </a:rPr>
              <a:t>among</a:t>
            </a:r>
            <a:r>
              <a:rPr lang="it-IT" sz="1600" dirty="0">
                <a:latin typeface="Titillium" pitchFamily="2" charset="77"/>
              </a:rPr>
              <a:t> other things, the definition of: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 err="1">
                <a:latin typeface="Titillium" pitchFamily="2" charset="77"/>
              </a:rPr>
              <a:t>Participants</a:t>
            </a:r>
            <a:r>
              <a:rPr lang="it-IT" sz="1600" dirty="0">
                <a:latin typeface="Titillium" pitchFamily="2" charset="77"/>
              </a:rPr>
              <a:t> to the concurrent design session and </a:t>
            </a:r>
            <a:r>
              <a:rPr lang="it-IT" sz="1600" dirty="0" err="1">
                <a:latin typeface="Titillium" pitchFamily="2" charset="77"/>
              </a:rPr>
              <a:t>roles</a:t>
            </a:r>
            <a:r>
              <a:rPr lang="it-IT" sz="1600" dirty="0">
                <a:latin typeface="Titillium" pitchFamily="2" charset="77"/>
              </a:rPr>
              <a:t> with different access rights to the model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>
                <a:latin typeface="Titillium" pitchFamily="2" charset="77"/>
              </a:rPr>
              <a:t>Requirements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 err="1">
                <a:latin typeface="Titillium" pitchFamily="2" charset="77"/>
              </a:rPr>
              <a:t>Domains</a:t>
            </a:r>
            <a:r>
              <a:rPr lang="it-IT" sz="1600" dirty="0">
                <a:latin typeface="Titillium" pitchFamily="2" charset="77"/>
              </a:rPr>
              <a:t> of expertise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 err="1">
                <a:latin typeface="Titillium" pitchFamily="2" charset="77"/>
              </a:rPr>
              <a:t>Elements</a:t>
            </a:r>
            <a:r>
              <a:rPr lang="it-IT" sz="1600" dirty="0">
                <a:latin typeface="Titillium" pitchFamily="2" charset="77"/>
              </a:rPr>
              <a:t> (the </a:t>
            </a:r>
            <a:r>
              <a:rPr lang="it-IT" sz="1600" dirty="0" err="1">
                <a:latin typeface="Titillium" pitchFamily="2" charset="77"/>
              </a:rPr>
              <a:t>bricks</a:t>
            </a:r>
            <a:r>
              <a:rPr lang="it-IT" sz="1600" dirty="0">
                <a:latin typeface="Titillium" pitchFamily="2" charset="77"/>
              </a:rPr>
              <a:t> of the model)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 err="1">
                <a:latin typeface="Titillium" pitchFamily="2" charset="77"/>
              </a:rPr>
              <a:t>Parameters</a:t>
            </a:r>
            <a:r>
              <a:rPr lang="it-IT" sz="1600" dirty="0">
                <a:latin typeface="Titillium" pitchFamily="2" charset="77"/>
              </a:rPr>
              <a:t> that </a:t>
            </a:r>
            <a:r>
              <a:rPr lang="it-IT" sz="1600" dirty="0" err="1">
                <a:latin typeface="Titillium" pitchFamily="2" charset="77"/>
              </a:rPr>
              <a:t>characterise</a:t>
            </a:r>
            <a:r>
              <a:rPr lang="it-IT" sz="1600" dirty="0">
                <a:latin typeface="Titillium" pitchFamily="2" charset="77"/>
              </a:rPr>
              <a:t> the </a:t>
            </a:r>
            <a:r>
              <a:rPr lang="it-IT" sz="1600" dirty="0" err="1">
                <a:latin typeface="Titillium" pitchFamily="2" charset="77"/>
              </a:rPr>
              <a:t>elements</a:t>
            </a:r>
            <a:r>
              <a:rPr lang="it-IT" sz="1600" dirty="0">
                <a:latin typeface="Titillium" pitchFamily="2" charset="77"/>
              </a:rPr>
              <a:t> and </a:t>
            </a:r>
            <a:r>
              <a:rPr lang="it-IT" sz="1600" dirty="0" err="1">
                <a:latin typeface="Titillium" pitchFamily="2" charset="77"/>
              </a:rPr>
              <a:t>define</a:t>
            </a:r>
            <a:r>
              <a:rPr lang="it-IT" sz="1600" dirty="0">
                <a:latin typeface="Titillium" pitchFamily="2" charset="77"/>
              </a:rPr>
              <a:t> the </a:t>
            </a:r>
            <a:r>
              <a:rPr lang="it-IT" sz="1600" dirty="0" err="1">
                <a:latin typeface="Titillium" pitchFamily="2" charset="77"/>
              </a:rPr>
              <a:t>interdependencies</a:t>
            </a:r>
            <a:r>
              <a:rPr lang="it-IT" sz="1600" dirty="0">
                <a:latin typeface="Titillium" pitchFamily="2" charset="77"/>
              </a:rPr>
              <a:t> </a:t>
            </a:r>
            <a:r>
              <a:rPr lang="it-IT" sz="1600" dirty="0" err="1">
                <a:latin typeface="Titillium" pitchFamily="2" charset="77"/>
              </a:rPr>
              <a:t>between</a:t>
            </a:r>
            <a:r>
              <a:rPr lang="it-IT" sz="1600" dirty="0">
                <a:latin typeface="Titillium" pitchFamily="2" charset="77"/>
              </a:rPr>
              <a:t> the </a:t>
            </a:r>
            <a:r>
              <a:rPr lang="it-IT" sz="1600" dirty="0" err="1">
                <a:latin typeface="Titillium" pitchFamily="2" charset="77"/>
              </a:rPr>
              <a:t>domains</a:t>
            </a:r>
            <a:endParaRPr lang="it-IT" sz="1600" dirty="0">
              <a:latin typeface="Titillium" pitchFamily="2" charset="77"/>
            </a:endParaRPr>
          </a:p>
          <a:p>
            <a:pPr algn="just"/>
            <a:endParaRPr lang="it-IT" sz="1600" dirty="0">
              <a:latin typeface="Titillium" pitchFamily="2" charset="77"/>
            </a:endParaRPr>
          </a:p>
          <a:p>
            <a:pPr algn="just"/>
            <a:r>
              <a:rPr lang="it-IT" sz="1600" dirty="0">
                <a:latin typeface="Titillium" pitchFamily="2" charset="77"/>
              </a:rPr>
              <a:t>A </a:t>
            </a:r>
            <a:r>
              <a:rPr lang="it-IT" sz="1600" dirty="0" err="1">
                <a:latin typeface="Titillium" pitchFamily="2" charset="77"/>
              </a:rPr>
              <a:t>reference</a:t>
            </a:r>
            <a:r>
              <a:rPr lang="it-IT" sz="1600" dirty="0">
                <a:latin typeface="Titillium" pitchFamily="2" charset="77"/>
              </a:rPr>
              <a:t> data library for </a:t>
            </a:r>
            <a:r>
              <a:rPr lang="it-IT" sz="1600" dirty="0" err="1">
                <a:latin typeface="Titillium" pitchFamily="2" charset="77"/>
              </a:rPr>
              <a:t>space</a:t>
            </a:r>
            <a:r>
              <a:rPr lang="it-IT" sz="1600" dirty="0">
                <a:latin typeface="Titillium" pitchFamily="2" charset="77"/>
              </a:rPr>
              <a:t> applications (</a:t>
            </a:r>
            <a:r>
              <a:rPr lang="it-IT" sz="1600" dirty="0" err="1">
                <a:latin typeface="Titillium" pitchFamily="2" charset="77"/>
              </a:rPr>
              <a:t>according</a:t>
            </a:r>
            <a:r>
              <a:rPr lang="it-IT" sz="1600" dirty="0">
                <a:latin typeface="Titillium" pitchFamily="2" charset="77"/>
              </a:rPr>
              <a:t> to the ECSS standard) </a:t>
            </a:r>
            <a:r>
              <a:rPr lang="it-IT" sz="1600" dirty="0" err="1">
                <a:latin typeface="Titillium" pitchFamily="2" charset="77"/>
              </a:rPr>
              <a:t>is</a:t>
            </a:r>
            <a:r>
              <a:rPr lang="it-IT" sz="1600" dirty="0">
                <a:latin typeface="Titillium" pitchFamily="2" charset="77"/>
              </a:rPr>
              <a:t> already </a:t>
            </a:r>
            <a:r>
              <a:rPr lang="it-IT" sz="1600" dirty="0" err="1">
                <a:latin typeface="Titillium" pitchFamily="2" charset="77"/>
              </a:rPr>
              <a:t>implemented</a:t>
            </a:r>
            <a:r>
              <a:rPr lang="it-IT" sz="1600" dirty="0">
                <a:latin typeface="Titillium" pitchFamily="2" charset="77"/>
              </a:rPr>
              <a:t>. The library can be </a:t>
            </a:r>
            <a:r>
              <a:rPr lang="it-IT" sz="1600" dirty="0" err="1">
                <a:latin typeface="Titillium" pitchFamily="2" charset="77"/>
              </a:rPr>
              <a:t>expanded</a:t>
            </a:r>
            <a:r>
              <a:rPr lang="it-IT" sz="1600" dirty="0">
                <a:latin typeface="Titillium" pitchFamily="2" charset="77"/>
              </a:rPr>
              <a:t> for any application.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157C036-5925-4F34-A42E-31B2CE937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0"/>
          <a:stretch/>
        </p:blipFill>
        <p:spPr>
          <a:xfrm>
            <a:off x="6040478" y="1345981"/>
            <a:ext cx="5554704" cy="45261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FC7080-1AC8-4300-90F9-D13F8E97679E}"/>
              </a:ext>
            </a:extLst>
          </p:cNvPr>
          <p:cNvSpPr txBox="1"/>
          <p:nvPr/>
        </p:nvSpPr>
        <p:spPr>
          <a:xfrm>
            <a:off x="6151523" y="5907707"/>
            <a:ext cx="6223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i="1" dirty="0">
                <a:latin typeface="Titillium" pitchFamily="2" charset="77"/>
              </a:rPr>
              <a:t>The COMET </a:t>
            </a:r>
            <a:r>
              <a:rPr lang="it-IT" sz="1400" i="1" dirty="0" err="1">
                <a:latin typeface="Titillium" pitchFamily="2" charset="77"/>
              </a:rPr>
              <a:t>Integrated</a:t>
            </a:r>
            <a:r>
              <a:rPr lang="it-IT" sz="1400" i="1" dirty="0">
                <a:latin typeface="Titillium" pitchFamily="2" charset="77"/>
              </a:rPr>
              <a:t> </a:t>
            </a:r>
            <a:r>
              <a:rPr lang="it-IT" sz="1400" i="1" dirty="0" err="1">
                <a:latin typeface="Titillium" pitchFamily="2" charset="77"/>
              </a:rPr>
              <a:t>Modelling</a:t>
            </a:r>
            <a:r>
              <a:rPr lang="it-IT" sz="1400" i="1" dirty="0">
                <a:latin typeface="Titillium" pitchFamily="2" charset="77"/>
              </a:rPr>
              <a:t> Environment application User Interface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9159B51-90E4-43D1-8470-D60891367A50}"/>
              </a:ext>
            </a:extLst>
          </p:cNvPr>
          <p:cNvSpPr txBox="1"/>
          <p:nvPr/>
        </p:nvSpPr>
        <p:spPr>
          <a:xfrm>
            <a:off x="264823" y="1169276"/>
            <a:ext cx="1047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Software </a:t>
            </a:r>
            <a:r>
              <a:rPr lang="it-IT" sz="2800" b="1" dirty="0" err="1">
                <a:solidFill>
                  <a:srgbClr val="B27F47"/>
                </a:solidFill>
                <a:latin typeface="Titillium Bd" pitchFamily="2" charset="77"/>
              </a:rPr>
              <a:t>tool</a:t>
            </a:r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 for concurrent design</a:t>
            </a:r>
          </a:p>
        </p:txBody>
      </p:sp>
      <p:sp>
        <p:nvSpPr>
          <p:cNvPr id="9" name="Segnaposto data 2">
            <a:extLst>
              <a:ext uri="{FF2B5EF4-FFF2-40B4-BE49-F238E27FC236}">
                <a16:creationId xmlns:a16="http://schemas.microsoft.com/office/drawing/2014/main" id="{D28CC2AC-E334-4D67-865F-214CC18E7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</p:spPr>
        <p:txBody>
          <a:bodyPr/>
          <a:lstStyle/>
          <a:p>
            <a:r>
              <a:rPr lang="it-IT" dirty="0"/>
              <a:t>17/03/2026</a:t>
            </a:r>
          </a:p>
        </p:txBody>
      </p:sp>
      <p:sp>
        <p:nvSpPr>
          <p:cNvPr id="10" name="Segnaposto piè di pagina 5">
            <a:extLst>
              <a:ext uri="{FF2B5EF4-FFF2-40B4-BE49-F238E27FC236}">
                <a16:creationId xmlns:a16="http://schemas.microsoft.com/office/drawing/2014/main" id="{CAABF8BF-5D15-4311-A39C-0D8AD9596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</p:spPr>
        <p:txBody>
          <a:bodyPr/>
          <a:lstStyle/>
          <a:p>
            <a:r>
              <a:rPr lang="it-IT" dirty="0"/>
              <a:t>Workshop STILES: risultati e prospettive future</a:t>
            </a:r>
          </a:p>
        </p:txBody>
      </p:sp>
      <p:sp>
        <p:nvSpPr>
          <p:cNvPr id="11" name="Segnaposto numero diapositiva 4">
            <a:extLst>
              <a:ext uri="{FF2B5EF4-FFF2-40B4-BE49-F238E27FC236}">
                <a16:creationId xmlns:a16="http://schemas.microsoft.com/office/drawing/2014/main" id="{2C589287-CFA2-4BE6-9B2B-23E1FF9FF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</p:spPr>
        <p:txBody>
          <a:bodyPr/>
          <a:lstStyle/>
          <a:p>
            <a:fld id="{9B13B172-409A-48BF-92CD-9E808051E234}" type="slidenum">
              <a:rPr lang="it-IT" b="1" smtClean="0"/>
              <a:pPr/>
              <a:t>15</a:t>
            </a:fld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41928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74ECD1-7D83-499B-96DD-0F88ACFDE733}"/>
              </a:ext>
            </a:extLst>
          </p:cNvPr>
          <p:cNvSpPr txBox="1"/>
          <p:nvPr/>
        </p:nvSpPr>
        <p:spPr>
          <a:xfrm>
            <a:off x="243795" y="1130179"/>
            <a:ext cx="1047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Concurrent design - </a:t>
            </a:r>
            <a:r>
              <a:rPr lang="it-IT" sz="2800" b="1" dirty="0" err="1">
                <a:solidFill>
                  <a:srgbClr val="B27F47"/>
                </a:solidFill>
                <a:latin typeface="Titillium Bd" pitchFamily="2" charset="77"/>
              </a:rPr>
              <a:t>Phases</a:t>
            </a:r>
            <a:endParaRPr lang="it-IT" sz="2800" b="1" dirty="0">
              <a:solidFill>
                <a:srgbClr val="B27F47"/>
              </a:solidFill>
              <a:latin typeface="Titillium Bd" pitchFamily="2" charset="77"/>
            </a:endParaRP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3D53B64C-492C-4D7D-9F64-1E41971CB6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85494"/>
              </p:ext>
            </p:extLst>
          </p:nvPr>
        </p:nvGraphicFramePr>
        <p:xfrm>
          <a:off x="-335939" y="2504012"/>
          <a:ext cx="3867954" cy="2043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po 2">
            <a:extLst>
              <a:ext uri="{FF2B5EF4-FFF2-40B4-BE49-F238E27FC236}">
                <a16:creationId xmlns:a16="http://schemas.microsoft.com/office/drawing/2014/main" id="{ADDDCB59-333A-4B95-9849-AF7AACEC5D40}"/>
              </a:ext>
            </a:extLst>
          </p:cNvPr>
          <p:cNvGrpSpPr/>
          <p:nvPr/>
        </p:nvGrpSpPr>
        <p:grpSpPr>
          <a:xfrm>
            <a:off x="2862314" y="1698306"/>
            <a:ext cx="6213340" cy="4571405"/>
            <a:chOff x="2862314" y="1698306"/>
            <a:chExt cx="6213340" cy="4571405"/>
          </a:xfrm>
        </p:grpSpPr>
        <p:graphicFrame>
          <p:nvGraphicFramePr>
            <p:cNvPr id="6" name="Diagramma 5">
              <a:extLst>
                <a:ext uri="{FF2B5EF4-FFF2-40B4-BE49-F238E27FC236}">
                  <a16:creationId xmlns:a16="http://schemas.microsoft.com/office/drawing/2014/main" id="{64958590-E801-4047-9739-4FCC1EC619B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88496335"/>
                </p:ext>
              </p:extLst>
            </p:nvPr>
          </p:nvGraphicFramePr>
          <p:xfrm>
            <a:off x="2862314" y="1698306"/>
            <a:ext cx="6213340" cy="45714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F29456DD-0183-46B4-A601-05782F04A235}"/>
                </a:ext>
              </a:extLst>
            </p:cNvPr>
            <p:cNvGrpSpPr/>
            <p:nvPr/>
          </p:nvGrpSpPr>
          <p:grpSpPr>
            <a:xfrm>
              <a:off x="5416040" y="3339481"/>
              <a:ext cx="1168852" cy="1168852"/>
              <a:chOff x="283341" y="374273"/>
              <a:chExt cx="1168852" cy="1168852"/>
            </a:xfrm>
            <a:solidFill>
              <a:srgbClr val="00B050"/>
            </a:solidFill>
          </p:grpSpPr>
          <p:sp>
            <p:nvSpPr>
              <p:cNvPr id="8" name="Ovale 7">
                <a:extLst>
                  <a:ext uri="{FF2B5EF4-FFF2-40B4-BE49-F238E27FC236}">
                    <a16:creationId xmlns:a16="http://schemas.microsoft.com/office/drawing/2014/main" id="{A0D0E011-92A7-4DE6-AC67-7B7BAD5E97B3}"/>
                  </a:ext>
                </a:extLst>
              </p:cNvPr>
              <p:cNvSpPr/>
              <p:nvPr/>
            </p:nvSpPr>
            <p:spPr>
              <a:xfrm>
                <a:off x="283341" y="374273"/>
                <a:ext cx="1168852" cy="116885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Ovale 4">
                <a:extLst>
                  <a:ext uri="{FF2B5EF4-FFF2-40B4-BE49-F238E27FC236}">
                    <a16:creationId xmlns:a16="http://schemas.microsoft.com/office/drawing/2014/main" id="{1A12D6E8-AEBF-4E04-86BB-E1FE25547997}"/>
                  </a:ext>
                </a:extLst>
              </p:cNvPr>
              <p:cNvSpPr txBox="1"/>
              <p:nvPr/>
            </p:nvSpPr>
            <p:spPr>
              <a:xfrm>
                <a:off x="454515" y="545447"/>
                <a:ext cx="826504" cy="82650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1300" kern="1200" dirty="0"/>
                  <a:t>Concurrent design session</a:t>
                </a:r>
              </a:p>
            </p:txBody>
          </p:sp>
        </p:grp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DC6021AC-518D-4DE4-A4D7-5DD97FA765BF}"/>
              </a:ext>
            </a:extLst>
          </p:cNvPr>
          <p:cNvGrpSpPr/>
          <p:nvPr/>
        </p:nvGrpSpPr>
        <p:grpSpPr>
          <a:xfrm>
            <a:off x="8610968" y="2504012"/>
            <a:ext cx="3471270" cy="2043448"/>
            <a:chOff x="8610968" y="2504012"/>
            <a:chExt cx="3471270" cy="2043448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FAADD186-1F00-40AB-A64E-C7CFCA040CF2}"/>
                </a:ext>
              </a:extLst>
            </p:cNvPr>
            <p:cNvGrpSpPr/>
            <p:nvPr/>
          </p:nvGrpSpPr>
          <p:grpSpPr>
            <a:xfrm>
              <a:off x="8610968" y="2504012"/>
              <a:ext cx="2687007" cy="2043448"/>
              <a:chOff x="737697" y="0"/>
              <a:chExt cx="3004300" cy="2043448"/>
            </a:xfrm>
            <a:solidFill>
              <a:schemeClr val="bg2">
                <a:lumMod val="90000"/>
              </a:schemeClr>
            </a:solidFill>
          </p:grpSpPr>
          <p:sp>
            <p:nvSpPr>
              <p:cNvPr id="11" name="Freccia a destra 10">
                <a:extLst>
                  <a:ext uri="{FF2B5EF4-FFF2-40B4-BE49-F238E27FC236}">
                    <a16:creationId xmlns:a16="http://schemas.microsoft.com/office/drawing/2014/main" id="{6A01F601-884B-410E-97B0-F75F3FA4527C}"/>
                  </a:ext>
                </a:extLst>
              </p:cNvPr>
              <p:cNvSpPr/>
              <p:nvPr/>
            </p:nvSpPr>
            <p:spPr>
              <a:xfrm>
                <a:off x="737697" y="0"/>
                <a:ext cx="3004300" cy="2043448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grpFill/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Freccia a destra 4">
                <a:extLst>
                  <a:ext uri="{FF2B5EF4-FFF2-40B4-BE49-F238E27FC236}">
                    <a16:creationId xmlns:a16="http://schemas.microsoft.com/office/drawing/2014/main" id="{2A612D82-5E95-48E9-A692-0AD8D477B6E8}"/>
                  </a:ext>
                </a:extLst>
              </p:cNvPr>
              <p:cNvSpPr txBox="1"/>
              <p:nvPr/>
            </p:nvSpPr>
            <p:spPr>
              <a:xfrm>
                <a:off x="737697" y="306517"/>
                <a:ext cx="2080199" cy="143041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0640" tIns="10160" rIns="20320" bIns="10160" numCol="1" spcCol="1270" anchor="ctr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anose="05000000000000000000" pitchFamily="2" charset="2"/>
                  <a:buChar char="Ø"/>
                </a:pPr>
                <a:r>
                  <a:rPr lang="it-IT" sz="1400" kern="1200" dirty="0" err="1"/>
                  <a:t>Updated</a:t>
                </a:r>
                <a:r>
                  <a:rPr lang="it-IT" sz="1400" kern="1200" dirty="0"/>
                  <a:t> model</a:t>
                </a: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anose="05000000000000000000" pitchFamily="2" charset="2"/>
                  <a:buChar char="Ø"/>
                </a:pPr>
                <a:r>
                  <a:rPr lang="it-IT" sz="1400" kern="1200" dirty="0" err="1"/>
                  <a:t>Convergence</a:t>
                </a:r>
                <a:r>
                  <a:rPr lang="it-IT" sz="1400" kern="1200" dirty="0"/>
                  <a:t> of </a:t>
                </a:r>
                <a:r>
                  <a:rPr lang="it-IT" sz="1400" kern="1200" dirty="0" err="1"/>
                  <a:t>parameters</a:t>
                </a:r>
                <a:r>
                  <a:rPr lang="it-IT" sz="1400" kern="1200" dirty="0"/>
                  <a:t> </a:t>
                </a:r>
                <a:r>
                  <a:rPr lang="it-IT" sz="1400" kern="1200" dirty="0" err="1"/>
                  <a:t>between</a:t>
                </a:r>
                <a:r>
                  <a:rPr lang="it-IT" sz="1400" kern="1200" dirty="0"/>
                  <a:t> </a:t>
                </a:r>
                <a:r>
                  <a:rPr lang="it-IT" sz="1400" kern="1200" dirty="0" err="1"/>
                  <a:t>all</a:t>
                </a:r>
                <a:r>
                  <a:rPr lang="it-IT" sz="1400" kern="1200" dirty="0"/>
                  <a:t> </a:t>
                </a:r>
                <a:r>
                  <a:rPr lang="it-IT" sz="1400" kern="1200" dirty="0" err="1"/>
                  <a:t>domains</a:t>
                </a:r>
                <a:endParaRPr lang="it-IT" sz="1400" kern="1200" dirty="0"/>
              </a:p>
            </p:txBody>
          </p:sp>
        </p:grpSp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3E2AA0D6-4411-410C-9FBA-985DE33EE18E}"/>
                </a:ext>
              </a:extLst>
            </p:cNvPr>
            <p:cNvGrpSpPr/>
            <p:nvPr/>
          </p:nvGrpSpPr>
          <p:grpSpPr>
            <a:xfrm>
              <a:off x="10913386" y="2926229"/>
              <a:ext cx="1168852" cy="1168852"/>
              <a:chOff x="279321" y="372071"/>
              <a:chExt cx="1168852" cy="1168852"/>
            </a:xfrm>
            <a:solidFill>
              <a:srgbClr val="00B050"/>
            </a:solidFill>
          </p:grpSpPr>
          <p:sp>
            <p:nvSpPr>
              <p:cNvPr id="14" name="Ovale 13">
                <a:extLst>
                  <a:ext uri="{FF2B5EF4-FFF2-40B4-BE49-F238E27FC236}">
                    <a16:creationId xmlns:a16="http://schemas.microsoft.com/office/drawing/2014/main" id="{6BA93B06-3368-4E23-82D7-8CAD6BA142D1}"/>
                  </a:ext>
                </a:extLst>
              </p:cNvPr>
              <p:cNvSpPr/>
              <p:nvPr/>
            </p:nvSpPr>
            <p:spPr>
              <a:xfrm>
                <a:off x="279321" y="372071"/>
                <a:ext cx="1168852" cy="116885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Ovale 4">
                <a:extLst>
                  <a:ext uri="{FF2B5EF4-FFF2-40B4-BE49-F238E27FC236}">
                    <a16:creationId xmlns:a16="http://schemas.microsoft.com/office/drawing/2014/main" id="{95D1CB87-82CD-4F9C-9CEE-B875B5C019AE}"/>
                  </a:ext>
                </a:extLst>
              </p:cNvPr>
              <p:cNvSpPr txBox="1"/>
              <p:nvPr/>
            </p:nvSpPr>
            <p:spPr>
              <a:xfrm>
                <a:off x="454515" y="545447"/>
                <a:ext cx="826504" cy="82650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1300" kern="1200" dirty="0" err="1"/>
                  <a:t>Final</a:t>
                </a:r>
                <a:r>
                  <a:rPr lang="it-IT" sz="1300" kern="1200" dirty="0"/>
                  <a:t> report and </a:t>
                </a:r>
                <a:r>
                  <a:rPr lang="it-IT" sz="1300" kern="1200" dirty="0" err="1"/>
                  <a:t>conclusion</a:t>
                </a:r>
                <a:endParaRPr lang="it-IT" sz="1300" kern="1200" dirty="0"/>
              </a:p>
            </p:txBody>
          </p:sp>
        </p:grpSp>
      </p:grpSp>
      <p:sp>
        <p:nvSpPr>
          <p:cNvPr id="18" name="Segnaposto data 2">
            <a:extLst>
              <a:ext uri="{FF2B5EF4-FFF2-40B4-BE49-F238E27FC236}">
                <a16:creationId xmlns:a16="http://schemas.microsoft.com/office/drawing/2014/main" id="{56249303-11DE-4CBE-B5B5-AAB389162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</p:spPr>
        <p:txBody>
          <a:bodyPr/>
          <a:lstStyle/>
          <a:p>
            <a:r>
              <a:rPr lang="it-IT" dirty="0"/>
              <a:t>17/03/2026</a:t>
            </a:r>
          </a:p>
        </p:txBody>
      </p:sp>
      <p:sp>
        <p:nvSpPr>
          <p:cNvPr id="19" name="Segnaposto piè di pagina 5">
            <a:extLst>
              <a:ext uri="{FF2B5EF4-FFF2-40B4-BE49-F238E27FC236}">
                <a16:creationId xmlns:a16="http://schemas.microsoft.com/office/drawing/2014/main" id="{67DC534F-301F-4251-84D7-E163166E7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</p:spPr>
        <p:txBody>
          <a:bodyPr/>
          <a:lstStyle/>
          <a:p>
            <a:r>
              <a:rPr lang="it-IT" dirty="0"/>
              <a:t>Workshop STILES: risultati e prospettive future</a:t>
            </a:r>
          </a:p>
        </p:txBody>
      </p:sp>
      <p:sp>
        <p:nvSpPr>
          <p:cNvPr id="20" name="Segnaposto numero diapositiva 4">
            <a:extLst>
              <a:ext uri="{FF2B5EF4-FFF2-40B4-BE49-F238E27FC236}">
                <a16:creationId xmlns:a16="http://schemas.microsoft.com/office/drawing/2014/main" id="{41D6A523-5AAE-4626-84CC-550F400C1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</p:spPr>
        <p:txBody>
          <a:bodyPr/>
          <a:lstStyle/>
          <a:p>
            <a:fld id="{9B13B172-409A-48BF-92CD-9E808051E234}" type="slidenum">
              <a:rPr lang="it-IT" b="1" smtClean="0"/>
              <a:pPr/>
              <a:t>16</a:t>
            </a:fld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96506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277ED0A-3562-482E-A691-9068D63C9D33}"/>
              </a:ext>
            </a:extLst>
          </p:cNvPr>
          <p:cNvSpPr txBox="1"/>
          <p:nvPr/>
        </p:nvSpPr>
        <p:spPr>
          <a:xfrm>
            <a:off x="243795" y="1653399"/>
            <a:ext cx="7618412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>
                <a:latin typeface="Titillium" pitchFamily="2" charset="77"/>
              </a:rPr>
              <a:t>The concurrent design approach has been </a:t>
            </a:r>
            <a:r>
              <a:rPr lang="it-IT" sz="1600" dirty="0" err="1">
                <a:latin typeface="Titillium" pitchFamily="2" charset="77"/>
              </a:rPr>
              <a:t>clearly</a:t>
            </a:r>
            <a:r>
              <a:rPr lang="it-IT" sz="1600" dirty="0">
                <a:latin typeface="Titillium" pitchFamily="2" charset="77"/>
              </a:rPr>
              <a:t> </a:t>
            </a:r>
            <a:r>
              <a:rPr lang="it-IT" sz="1600" dirty="0" err="1">
                <a:latin typeface="Titillium" pitchFamily="2" charset="77"/>
              </a:rPr>
              <a:t>defined</a:t>
            </a:r>
            <a:r>
              <a:rPr lang="it-IT" sz="1600" dirty="0">
                <a:latin typeface="Titillium" pitchFamily="2" charset="77"/>
              </a:rPr>
              <a:t> and </a:t>
            </a:r>
            <a:r>
              <a:rPr lang="it-IT" sz="1600" dirty="0" err="1">
                <a:latin typeface="Titillium" pitchFamily="2" charset="77"/>
              </a:rPr>
              <a:t>described</a:t>
            </a:r>
            <a:r>
              <a:rPr lang="it-IT" sz="1600" dirty="0">
                <a:latin typeface="Titillium" pitchFamily="2" charset="77"/>
              </a:rPr>
              <a:t> in the years for </a:t>
            </a:r>
            <a:r>
              <a:rPr lang="it-IT" sz="1600" dirty="0" err="1">
                <a:latin typeface="Titillium" pitchFamily="2" charset="77"/>
              </a:rPr>
              <a:t>space</a:t>
            </a:r>
            <a:r>
              <a:rPr lang="it-IT" sz="1600" dirty="0">
                <a:latin typeface="Titillium" pitchFamily="2" charset="77"/>
              </a:rPr>
              <a:t> </a:t>
            </a:r>
            <a:r>
              <a:rPr lang="it-IT" sz="1600" dirty="0" err="1">
                <a:latin typeface="Titillium" pitchFamily="2" charset="77"/>
              </a:rPr>
              <a:t>related</a:t>
            </a:r>
            <a:r>
              <a:rPr lang="it-IT" sz="1600" dirty="0">
                <a:latin typeface="Titillium" pitchFamily="2" charset="77"/>
              </a:rPr>
              <a:t> applications.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600" dirty="0">
              <a:latin typeface="Titillium" pitchFamily="2" charset="77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>
                <a:latin typeface="Titillium" pitchFamily="2" charset="77"/>
              </a:rPr>
              <a:t>A concurrent engineering </a:t>
            </a:r>
            <a:r>
              <a:rPr lang="it-IT" sz="1600" dirty="0" err="1">
                <a:latin typeface="Titillium" pitchFamily="2" charset="77"/>
              </a:rPr>
              <a:t>paradigm</a:t>
            </a:r>
            <a:r>
              <a:rPr lang="it-IT" sz="1600" dirty="0">
                <a:latin typeface="Titillium" pitchFamily="2" charset="77"/>
              </a:rPr>
              <a:t> for the design of </a:t>
            </a:r>
            <a:r>
              <a:rPr lang="it-IT" sz="1600" dirty="0" err="1">
                <a:latin typeface="Titillium" pitchFamily="2" charset="77"/>
              </a:rPr>
              <a:t>ground-based</a:t>
            </a:r>
            <a:r>
              <a:rPr lang="it-IT" sz="1600" dirty="0">
                <a:latin typeface="Titillium" pitchFamily="2" charset="77"/>
              </a:rPr>
              <a:t> instrumentation cannot be, </a:t>
            </a:r>
            <a:r>
              <a:rPr lang="it-IT" sz="1600" dirty="0" err="1">
                <a:latin typeface="Titillium" pitchFamily="2" charset="77"/>
              </a:rPr>
              <a:t>however</a:t>
            </a:r>
            <a:r>
              <a:rPr lang="it-IT" sz="1600" dirty="0">
                <a:latin typeface="Titillium" pitchFamily="2" charset="77"/>
              </a:rPr>
              <a:t>, a </a:t>
            </a:r>
            <a:r>
              <a:rPr lang="it-IT" sz="1600" dirty="0" err="1">
                <a:latin typeface="Titillium" pitchFamily="2" charset="77"/>
              </a:rPr>
              <a:t>simple</a:t>
            </a:r>
            <a:r>
              <a:rPr lang="it-IT" sz="1600" dirty="0">
                <a:latin typeface="Titillium" pitchFamily="2" charset="77"/>
              </a:rPr>
              <a:t> copy and paste of the </a:t>
            </a:r>
            <a:r>
              <a:rPr lang="it-IT" sz="1600" dirty="0" err="1">
                <a:latin typeface="Titillium" pitchFamily="2" charset="77"/>
              </a:rPr>
              <a:t>space</a:t>
            </a:r>
            <a:r>
              <a:rPr lang="it-IT" sz="1600" dirty="0">
                <a:latin typeface="Titillium" pitchFamily="2" charset="77"/>
              </a:rPr>
              <a:t> applications standard, as we have also </a:t>
            </a:r>
            <a:r>
              <a:rPr lang="it-IT" sz="1600" dirty="0" err="1">
                <a:latin typeface="Titillium" pitchFamily="2" charset="77"/>
              </a:rPr>
              <a:t>realised</a:t>
            </a:r>
            <a:r>
              <a:rPr lang="it-IT" sz="1600" dirty="0">
                <a:latin typeface="Titillium" pitchFamily="2" charset="77"/>
              </a:rPr>
              <a:t> </a:t>
            </a:r>
            <a:r>
              <a:rPr lang="it-IT" sz="1600" dirty="0" err="1">
                <a:latin typeface="Titillium" pitchFamily="2" charset="77"/>
              </a:rPr>
              <a:t>through</a:t>
            </a:r>
            <a:r>
              <a:rPr lang="it-IT" sz="1600" dirty="0">
                <a:latin typeface="Titillium" pitchFamily="2" charset="77"/>
              </a:rPr>
              <a:t> our </a:t>
            </a:r>
            <a:r>
              <a:rPr lang="it-IT" sz="1600" dirty="0" err="1">
                <a:latin typeface="Titillium" pitchFamily="2" charset="77"/>
              </a:rPr>
              <a:t>interactions</a:t>
            </a:r>
            <a:r>
              <a:rPr lang="it-IT" sz="1600" dirty="0">
                <a:latin typeface="Titillium" pitchFamily="2" charset="77"/>
              </a:rPr>
              <a:t> with ESA and the </a:t>
            </a:r>
            <a:r>
              <a:rPr lang="it-IT" sz="1600" dirty="0" err="1">
                <a:latin typeface="Titillium" pitchFamily="2" charset="77"/>
              </a:rPr>
              <a:t>wider</a:t>
            </a:r>
            <a:r>
              <a:rPr lang="it-IT" sz="1600" dirty="0">
                <a:latin typeface="Titillium" pitchFamily="2" charset="77"/>
              </a:rPr>
              <a:t> concurrent design world (including participation to the ESA concurrent design </a:t>
            </a:r>
            <a:r>
              <a:rPr lang="it-IT" sz="1600" dirty="0" err="1">
                <a:latin typeface="Titillium" pitchFamily="2" charset="77"/>
              </a:rPr>
              <a:t>challenge</a:t>
            </a:r>
            <a:r>
              <a:rPr lang="it-IT" sz="1600" dirty="0">
                <a:latin typeface="Titillium" pitchFamily="2" charset="77"/>
              </a:rPr>
              <a:t> and to the </a:t>
            </a:r>
            <a:r>
              <a:rPr lang="en-US" sz="1600" dirty="0">
                <a:latin typeface="Titillium" pitchFamily="2" charset="77"/>
              </a:rPr>
              <a:t>Systems &amp; Concurrent Engineering for Space Applications Conference in 2024).</a:t>
            </a:r>
            <a:r>
              <a:rPr lang="it-IT" sz="1600" dirty="0">
                <a:latin typeface="Titillium" pitchFamily="2" charset="77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600" dirty="0">
              <a:latin typeface="Titillium" pitchFamily="2" charset="77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>
                <a:latin typeface="Titillium" pitchFamily="2" charset="77"/>
              </a:rPr>
              <a:t>The INAF STILES </a:t>
            </a:r>
            <a:r>
              <a:rPr lang="it-IT" sz="1600" dirty="0" err="1">
                <a:latin typeface="Titillium" pitchFamily="2" charset="77"/>
              </a:rPr>
              <a:t>team’s</a:t>
            </a:r>
            <a:r>
              <a:rPr lang="it-IT" sz="1600" dirty="0">
                <a:latin typeface="Titillium" pitchFamily="2" charset="77"/>
              </a:rPr>
              <a:t> </a:t>
            </a:r>
            <a:r>
              <a:rPr lang="it-IT" sz="1600" dirty="0" err="1">
                <a:latin typeface="Titillium" pitchFamily="2" charset="77"/>
              </a:rPr>
              <a:t>objective</a:t>
            </a:r>
            <a:r>
              <a:rPr lang="it-IT" sz="1600" dirty="0">
                <a:latin typeface="Titillium" pitchFamily="2" charset="77"/>
              </a:rPr>
              <a:t> </a:t>
            </a:r>
            <a:r>
              <a:rPr lang="it-IT" sz="1600" dirty="0" err="1">
                <a:latin typeface="Titillium" pitchFamily="2" charset="77"/>
              </a:rPr>
              <a:t>is</a:t>
            </a:r>
            <a:r>
              <a:rPr lang="it-IT" sz="1600" dirty="0">
                <a:latin typeface="Titillium" pitchFamily="2" charset="77"/>
              </a:rPr>
              <a:t> </a:t>
            </a:r>
            <a:r>
              <a:rPr lang="it-IT" sz="1600" dirty="0" err="1">
                <a:latin typeface="Titillium" pitchFamily="2" charset="77"/>
              </a:rPr>
              <a:t>twofold</a:t>
            </a:r>
            <a:r>
              <a:rPr lang="it-IT" sz="1600" dirty="0">
                <a:latin typeface="Titillium" pitchFamily="2" charset="77"/>
              </a:rPr>
              <a:t>: create both the physical facility to do concurrent design, and </a:t>
            </a:r>
            <a:r>
              <a:rPr lang="it-IT" sz="1600" dirty="0" err="1">
                <a:latin typeface="Titillium" pitchFamily="2" charset="77"/>
              </a:rPr>
              <a:t>define</a:t>
            </a:r>
            <a:r>
              <a:rPr lang="it-IT" sz="1600" dirty="0">
                <a:latin typeface="Titillium" pitchFamily="2" charset="77"/>
              </a:rPr>
              <a:t> a new standard for </a:t>
            </a:r>
            <a:r>
              <a:rPr lang="it-IT" sz="1600" dirty="0" err="1">
                <a:latin typeface="Titillium" pitchFamily="2" charset="77"/>
              </a:rPr>
              <a:t>ground-based</a:t>
            </a:r>
            <a:r>
              <a:rPr lang="it-IT" sz="1600" dirty="0">
                <a:latin typeface="Titillium" pitchFamily="2" charset="77"/>
              </a:rPr>
              <a:t> </a:t>
            </a:r>
            <a:r>
              <a:rPr lang="it-IT" sz="1600" dirty="0" err="1">
                <a:latin typeface="Titillium" pitchFamily="2" charset="77"/>
              </a:rPr>
              <a:t>astronomical</a:t>
            </a:r>
            <a:r>
              <a:rPr lang="it-IT" sz="1600" dirty="0">
                <a:latin typeface="Titillium" pitchFamily="2" charset="77"/>
              </a:rPr>
              <a:t> instrumentation.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600" dirty="0">
              <a:latin typeface="Titillium" pitchFamily="2" charset="77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>
                <a:latin typeface="Titillium" pitchFamily="2" charset="77"/>
              </a:rPr>
              <a:t>The new </a:t>
            </a:r>
            <a:r>
              <a:rPr lang="it-IT" sz="1600" dirty="0" err="1">
                <a:latin typeface="Titillium" pitchFamily="2" charset="77"/>
              </a:rPr>
              <a:t>paradigm</a:t>
            </a:r>
            <a:r>
              <a:rPr lang="it-IT" sz="1600" dirty="0">
                <a:latin typeface="Titillium" pitchFamily="2" charset="77"/>
              </a:rPr>
              <a:t> </a:t>
            </a:r>
            <a:r>
              <a:rPr lang="it-IT" sz="1600" dirty="0" err="1">
                <a:latin typeface="Titillium" pitchFamily="2" charset="77"/>
              </a:rPr>
              <a:t>will</a:t>
            </a:r>
            <a:r>
              <a:rPr lang="it-IT" sz="1600" dirty="0">
                <a:latin typeface="Titillium" pitchFamily="2" charset="77"/>
              </a:rPr>
              <a:t> be </a:t>
            </a:r>
            <a:r>
              <a:rPr lang="it-IT" sz="1600" dirty="0" err="1">
                <a:latin typeface="Titillium" pitchFamily="2" charset="77"/>
              </a:rPr>
              <a:t>tested</a:t>
            </a:r>
            <a:r>
              <a:rPr lang="it-IT" sz="1600" dirty="0">
                <a:latin typeface="Titillium" pitchFamily="2" charset="77"/>
              </a:rPr>
              <a:t> and </a:t>
            </a:r>
            <a:r>
              <a:rPr lang="it-IT" sz="1600" dirty="0" err="1">
                <a:latin typeface="Titillium" pitchFamily="2" charset="77"/>
              </a:rPr>
              <a:t>refined</a:t>
            </a:r>
            <a:r>
              <a:rPr lang="it-IT" sz="1600" dirty="0">
                <a:latin typeface="Titillium" pitchFamily="2" charset="77"/>
              </a:rPr>
              <a:t> as case studies are </a:t>
            </a:r>
            <a:r>
              <a:rPr lang="it-IT" sz="1600" dirty="0" err="1">
                <a:latin typeface="Titillium" pitchFamily="2" charset="77"/>
              </a:rPr>
              <a:t>managed</a:t>
            </a:r>
            <a:r>
              <a:rPr lang="it-IT" sz="1600" dirty="0">
                <a:latin typeface="Titillium" pitchFamily="2" charset="77"/>
              </a:rPr>
              <a:t> in the INAF CDF.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600" dirty="0">
              <a:latin typeface="Titillium" pitchFamily="2" charset="77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>
                <a:latin typeface="Titillium" pitchFamily="2" charset="77"/>
              </a:rPr>
              <a:t>New COMET </a:t>
            </a:r>
            <a:r>
              <a:rPr lang="it-IT" sz="1600" dirty="0" err="1">
                <a:latin typeface="Titillium" pitchFamily="2" charset="77"/>
              </a:rPr>
              <a:t>reference</a:t>
            </a:r>
            <a:r>
              <a:rPr lang="it-IT" sz="1600" dirty="0">
                <a:latin typeface="Titillium" pitchFamily="2" charset="77"/>
              </a:rPr>
              <a:t> </a:t>
            </a:r>
            <a:r>
              <a:rPr lang="it-IT" sz="1600" dirty="0" err="1">
                <a:latin typeface="Titillium" pitchFamily="2" charset="77"/>
              </a:rPr>
              <a:t>libraries</a:t>
            </a:r>
            <a:r>
              <a:rPr lang="it-IT" sz="1600" dirty="0">
                <a:latin typeface="Titillium" pitchFamily="2" charset="77"/>
              </a:rPr>
              <a:t>, </a:t>
            </a:r>
            <a:r>
              <a:rPr lang="it-IT" sz="1600" dirty="0" err="1">
                <a:latin typeface="Titillium" pitchFamily="2" charset="77"/>
              </a:rPr>
              <a:t>dedicated</a:t>
            </a:r>
            <a:r>
              <a:rPr lang="it-IT" sz="1600" dirty="0">
                <a:latin typeface="Titillium" pitchFamily="2" charset="77"/>
              </a:rPr>
              <a:t> to </a:t>
            </a:r>
            <a:r>
              <a:rPr lang="it-IT" sz="1600" dirty="0" err="1">
                <a:latin typeface="Titillium" pitchFamily="2" charset="77"/>
              </a:rPr>
              <a:t>ground-based</a:t>
            </a:r>
            <a:r>
              <a:rPr lang="it-IT" sz="1600" dirty="0">
                <a:latin typeface="Titillium" pitchFamily="2" charset="77"/>
              </a:rPr>
              <a:t> applications, </a:t>
            </a:r>
            <a:r>
              <a:rPr lang="it-IT" sz="1600" dirty="0" err="1">
                <a:latin typeface="Titillium" pitchFamily="2" charset="77"/>
              </a:rPr>
              <a:t>will</a:t>
            </a:r>
            <a:r>
              <a:rPr lang="it-IT" sz="1600" dirty="0">
                <a:latin typeface="Titillium" pitchFamily="2" charset="77"/>
              </a:rPr>
              <a:t> also be </a:t>
            </a:r>
            <a:r>
              <a:rPr lang="it-IT" sz="1600" dirty="0" err="1">
                <a:latin typeface="Titillium" pitchFamily="2" charset="77"/>
              </a:rPr>
              <a:t>created</a:t>
            </a:r>
            <a:r>
              <a:rPr lang="it-IT" sz="1600" dirty="0">
                <a:latin typeface="Titillium" pitchFamily="2" charset="77"/>
              </a:rPr>
              <a:t> as part of this work, to be </a:t>
            </a:r>
            <a:r>
              <a:rPr lang="it-IT" sz="1600" dirty="0" err="1">
                <a:latin typeface="Titillium" pitchFamily="2" charset="77"/>
              </a:rPr>
              <a:t>used</a:t>
            </a:r>
            <a:r>
              <a:rPr lang="it-IT" sz="1600" dirty="0">
                <a:latin typeface="Titillium" pitchFamily="2" charset="77"/>
              </a:rPr>
              <a:t> for future studies.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128D42-F037-48CB-BBC2-449C2048B80B}"/>
              </a:ext>
            </a:extLst>
          </p:cNvPr>
          <p:cNvSpPr txBox="1"/>
          <p:nvPr/>
        </p:nvSpPr>
        <p:spPr>
          <a:xfrm>
            <a:off x="243795" y="1130179"/>
            <a:ext cx="1047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Concurrent design – The INAF way</a:t>
            </a:r>
          </a:p>
        </p:txBody>
      </p:sp>
      <p:sp>
        <p:nvSpPr>
          <p:cNvPr id="7" name="Segnaposto data 2">
            <a:extLst>
              <a:ext uri="{FF2B5EF4-FFF2-40B4-BE49-F238E27FC236}">
                <a16:creationId xmlns:a16="http://schemas.microsoft.com/office/drawing/2014/main" id="{0FE66673-769C-433E-92E1-201FC33B3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</p:spPr>
        <p:txBody>
          <a:bodyPr/>
          <a:lstStyle/>
          <a:p>
            <a:r>
              <a:rPr lang="it-IT" dirty="0"/>
              <a:t>17/03/2026</a:t>
            </a:r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E8EEEBF2-D530-4759-9CCE-81B05828D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</p:spPr>
        <p:txBody>
          <a:bodyPr/>
          <a:lstStyle/>
          <a:p>
            <a:r>
              <a:rPr lang="it-IT" dirty="0"/>
              <a:t>Workshop STILES: risultati e prospettive future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4806AA8-6F6C-457B-8A76-584868085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64" y="1130179"/>
            <a:ext cx="3095662" cy="5535449"/>
          </a:xfrm>
          <a:prstGeom prst="rect">
            <a:avLst/>
          </a:prstGeom>
        </p:spPr>
      </p:pic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B1DB08B4-5F82-4CDB-B242-6CAD08CD4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</p:spPr>
        <p:txBody>
          <a:bodyPr/>
          <a:lstStyle/>
          <a:p>
            <a:fld id="{9B13B172-409A-48BF-92CD-9E808051E234}" type="slidenum">
              <a:rPr lang="it-IT" b="1" smtClean="0"/>
              <a:pPr/>
              <a:t>17</a:t>
            </a:fld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74964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12EC4FAA-BD2C-4E5C-814A-1C15496BF6E9}"/>
              </a:ext>
            </a:extLst>
          </p:cNvPr>
          <p:cNvGrpSpPr/>
          <p:nvPr/>
        </p:nvGrpSpPr>
        <p:grpSpPr>
          <a:xfrm>
            <a:off x="429260" y="1274938"/>
            <a:ext cx="11333480" cy="4134920"/>
            <a:chOff x="568960" y="828946"/>
            <a:chExt cx="11333480" cy="4134920"/>
          </a:xfrm>
        </p:grpSpPr>
        <p:sp>
          <p:nvSpPr>
            <p:cNvPr id="6" name="Google Shape;127;p4">
              <a:extLst>
                <a:ext uri="{FF2B5EF4-FFF2-40B4-BE49-F238E27FC236}">
                  <a16:creationId xmlns:a16="http://schemas.microsoft.com/office/drawing/2014/main" id="{3D09D3CC-9644-4E7A-A2F7-6ADA109BD73D}"/>
                </a:ext>
              </a:extLst>
            </p:cNvPr>
            <p:cNvSpPr/>
            <p:nvPr/>
          </p:nvSpPr>
          <p:spPr>
            <a:xfrm>
              <a:off x="568960" y="828946"/>
              <a:ext cx="5527040" cy="664797"/>
            </a:xfrm>
            <a:prstGeom prst="roundRect">
              <a:avLst>
                <a:gd name="adj" fmla="val 16667"/>
              </a:avLst>
            </a:prstGeom>
            <a:solidFill>
              <a:srgbClr val="0C82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800" b="1" dirty="0">
                  <a:solidFill>
                    <a:schemeClr val="bg1"/>
                  </a:solidFill>
                  <a:latin typeface="Titillium Bd" pitchFamily="2" charset="77"/>
                  <a:sym typeface="Century Gothic"/>
                </a:rPr>
                <a:t>Concurrent Engineering</a:t>
              </a:r>
              <a:endParaRPr sz="2800" b="1" dirty="0">
                <a:solidFill>
                  <a:schemeClr val="bg1"/>
                </a:solidFill>
                <a:latin typeface="Titillium Bd" pitchFamily="2" charset="77"/>
              </a:endParaRPr>
            </a:p>
          </p:txBody>
        </p:sp>
        <p:cxnSp>
          <p:nvCxnSpPr>
            <p:cNvPr id="7" name="Google Shape;128;p4">
              <a:extLst>
                <a:ext uri="{FF2B5EF4-FFF2-40B4-BE49-F238E27FC236}">
                  <a16:creationId xmlns:a16="http://schemas.microsoft.com/office/drawing/2014/main" id="{B08F4466-DC25-45BF-A20A-E406A965A5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5658" y="1658743"/>
              <a:ext cx="1" cy="3305123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" name="Google Shape;129;p4">
              <a:extLst>
                <a:ext uri="{FF2B5EF4-FFF2-40B4-BE49-F238E27FC236}">
                  <a16:creationId xmlns:a16="http://schemas.microsoft.com/office/drawing/2014/main" id="{50BF161B-E8B6-4105-9E1F-220A6C6370EB}"/>
                </a:ext>
              </a:extLst>
            </p:cNvPr>
            <p:cNvSpPr/>
            <p:nvPr/>
          </p:nvSpPr>
          <p:spPr>
            <a:xfrm>
              <a:off x="711792" y="1683011"/>
              <a:ext cx="5317443" cy="3231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85750" marR="0" lvl="0" indent="-285750" algn="just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Wingdings" panose="05000000000000000000" pitchFamily="2" charset="2"/>
                <a:buChar char="Ø"/>
              </a:pPr>
              <a:r>
                <a:rPr lang="it-IT" sz="1600" dirty="0" err="1">
                  <a:latin typeface="Titillium" pitchFamily="2" charset="77"/>
                  <a:sym typeface="Arial"/>
                </a:rPr>
                <a:t>Based</a:t>
              </a:r>
              <a:r>
                <a:rPr lang="it-IT" sz="1600" dirty="0">
                  <a:latin typeface="Titillium" pitchFamily="2" charset="77"/>
                  <a:sym typeface="Arial"/>
                </a:rPr>
                <a:t> on </a:t>
              </a:r>
              <a:r>
                <a:rPr lang="it-IT" sz="1600" dirty="0" err="1">
                  <a:latin typeface="Titillium" pitchFamily="2" charset="77"/>
                  <a:sym typeface="Arial"/>
                </a:rPr>
                <a:t>strict</a:t>
              </a:r>
              <a:r>
                <a:rPr lang="it-IT" sz="1600" dirty="0">
                  <a:latin typeface="Titillium" pitchFamily="2" charset="77"/>
                  <a:sym typeface="Arial"/>
                </a:rPr>
                <a:t> collaboration </a:t>
              </a:r>
              <a:r>
                <a:rPr lang="it-IT" sz="1600" dirty="0" err="1">
                  <a:latin typeface="Titillium" pitchFamily="2" charset="77"/>
                  <a:sym typeface="Arial"/>
                </a:rPr>
                <a:t>between</a:t>
              </a:r>
              <a:r>
                <a:rPr lang="it-IT" sz="1600" dirty="0">
                  <a:latin typeface="Titillium" pitchFamily="2" charset="77"/>
                  <a:sym typeface="Arial"/>
                </a:rPr>
                <a:t> </a:t>
              </a:r>
              <a:r>
                <a:rPr lang="it-IT" sz="1600" dirty="0" err="1">
                  <a:latin typeface="Titillium" pitchFamily="2" charset="77"/>
                  <a:sym typeface="Arial"/>
                </a:rPr>
                <a:t>all</a:t>
              </a:r>
              <a:r>
                <a:rPr lang="it-IT" sz="1600" dirty="0">
                  <a:latin typeface="Titillium" pitchFamily="2" charset="77"/>
                  <a:sym typeface="Arial"/>
                </a:rPr>
                <a:t> </a:t>
              </a:r>
              <a:r>
                <a:rPr lang="it-IT" sz="1600" dirty="0" err="1">
                  <a:latin typeface="Titillium" pitchFamily="2" charset="77"/>
                  <a:sym typeface="Arial"/>
                </a:rPr>
                <a:t>involved</a:t>
              </a:r>
              <a:r>
                <a:rPr lang="it-IT" sz="1600" dirty="0">
                  <a:latin typeface="Titillium" pitchFamily="2" charset="77"/>
                  <a:sym typeface="Arial"/>
                </a:rPr>
                <a:t> parties</a:t>
              </a:r>
            </a:p>
            <a:p>
              <a:pPr marR="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</a:pPr>
              <a:endParaRPr lang="it-IT" sz="1600" dirty="0">
                <a:latin typeface="Titillium" pitchFamily="2" charset="77"/>
                <a:sym typeface="Arial"/>
              </a:endParaRPr>
            </a:p>
            <a:p>
              <a:pPr marL="285750" marR="0" lvl="0" indent="-285750" algn="just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Wingdings" panose="05000000000000000000" pitchFamily="2" charset="2"/>
                <a:buChar char="Ø"/>
              </a:pPr>
              <a:r>
                <a:rPr lang="it-IT" sz="1600" dirty="0" err="1">
                  <a:latin typeface="Titillium" pitchFamily="2" charset="77"/>
                  <a:sym typeface="Arial"/>
                </a:rPr>
                <a:t>Faster</a:t>
              </a:r>
              <a:r>
                <a:rPr lang="it-IT" sz="1600" dirty="0">
                  <a:latin typeface="Titillium" pitchFamily="2" charset="77"/>
                  <a:sym typeface="Arial"/>
                </a:rPr>
                <a:t>, in terms of development time</a:t>
              </a:r>
              <a:endParaRPr sz="1600" dirty="0">
                <a:latin typeface="Titillium" pitchFamily="2" charset="77"/>
              </a:endParaRPr>
            </a:p>
            <a:p>
              <a:pPr marL="285750" marR="0" lvl="0" indent="-285750" algn="just" rtl="0">
                <a:spcBef>
                  <a:spcPts val="120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Wingdings" panose="05000000000000000000" pitchFamily="2" charset="2"/>
                <a:buChar char="Ø"/>
              </a:pPr>
              <a:r>
                <a:rPr lang="it-IT" sz="1600" dirty="0">
                  <a:latin typeface="Titillium" pitchFamily="2" charset="77"/>
                  <a:sym typeface="Arial"/>
                </a:rPr>
                <a:t>More cost effective</a:t>
              </a:r>
              <a:endParaRPr sz="1600" dirty="0">
                <a:latin typeface="Titillium" pitchFamily="2" charset="77"/>
                <a:sym typeface="Arial"/>
              </a:endParaRPr>
            </a:p>
            <a:p>
              <a:pPr marL="285750" marR="0" lvl="0" indent="-285750" algn="just" rtl="0">
                <a:spcBef>
                  <a:spcPts val="120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Wingdings" panose="05000000000000000000" pitchFamily="2" charset="2"/>
                <a:buChar char="Ø"/>
              </a:pPr>
              <a:r>
                <a:rPr lang="it-IT" sz="1600" dirty="0">
                  <a:latin typeface="Titillium" pitchFamily="2" charset="77"/>
                  <a:sym typeface="Arial"/>
                </a:rPr>
                <a:t>Mistakes and/or criticalities are identified in early design phases</a:t>
              </a:r>
              <a:endParaRPr sz="1600" dirty="0">
                <a:latin typeface="Titillium" pitchFamily="2" charset="77"/>
                <a:sym typeface="Arial"/>
              </a:endParaRPr>
            </a:p>
            <a:p>
              <a:pPr marL="285750" marR="0" lvl="0" indent="-285750" algn="just" rtl="0">
                <a:spcBef>
                  <a:spcPts val="120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Wingdings" panose="05000000000000000000" pitchFamily="2" charset="2"/>
                <a:buChar char="Ø"/>
              </a:pPr>
              <a:r>
                <a:rPr lang="it-IT" sz="1600" dirty="0">
                  <a:latin typeface="Titillium" pitchFamily="2" charset="77"/>
                  <a:sym typeface="Arial"/>
                </a:rPr>
                <a:t>Improved quality of interactions</a:t>
              </a:r>
              <a:endParaRPr sz="1600" dirty="0">
                <a:latin typeface="Titillium" pitchFamily="2" charset="77"/>
                <a:sym typeface="Arial"/>
              </a:endParaRPr>
            </a:p>
            <a:p>
              <a:pPr marL="285750" marR="0" lvl="0" indent="-285750" algn="just" rtl="0">
                <a:spcBef>
                  <a:spcPts val="120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Wingdings" panose="05000000000000000000" pitchFamily="2" charset="2"/>
                <a:buChar char="Ø"/>
              </a:pPr>
              <a:r>
                <a:rPr lang="it-IT" sz="1600" dirty="0">
                  <a:latin typeface="Titillium" pitchFamily="2" charset="77"/>
                  <a:sym typeface="Arial"/>
                </a:rPr>
                <a:t>More coordinated definition of technical specifications and design constraints</a:t>
              </a:r>
              <a:endParaRPr sz="1600" dirty="0">
                <a:latin typeface="Titillium" pitchFamily="2" charset="77"/>
                <a:sym typeface="Arial"/>
              </a:endParaRPr>
            </a:p>
            <a:p>
              <a:pPr marL="285750" marR="0" lvl="0" indent="-285750" algn="just" rtl="0">
                <a:spcBef>
                  <a:spcPts val="120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Wingdings" panose="05000000000000000000" pitchFamily="2" charset="2"/>
                <a:buChar char="Ø"/>
              </a:pPr>
              <a:r>
                <a:rPr lang="it-IT" sz="1600" dirty="0">
                  <a:latin typeface="Titillium" pitchFamily="2" charset="77"/>
                  <a:sym typeface="Arial"/>
                </a:rPr>
                <a:t>Better traceability of the design steps</a:t>
              </a:r>
            </a:p>
          </p:txBody>
        </p:sp>
        <p:sp>
          <p:nvSpPr>
            <p:cNvPr id="9" name="Google Shape;130;p4">
              <a:extLst>
                <a:ext uri="{FF2B5EF4-FFF2-40B4-BE49-F238E27FC236}">
                  <a16:creationId xmlns:a16="http://schemas.microsoft.com/office/drawing/2014/main" id="{6F700657-DB60-409B-801F-331E76E0A1FD}"/>
                </a:ext>
              </a:extLst>
            </p:cNvPr>
            <p:cNvSpPr/>
            <p:nvPr/>
          </p:nvSpPr>
          <p:spPr>
            <a:xfrm>
              <a:off x="6375400" y="828946"/>
              <a:ext cx="5527040" cy="664797"/>
            </a:xfrm>
            <a:prstGeom prst="roundRect">
              <a:avLst>
                <a:gd name="adj" fmla="val 16667"/>
              </a:avLst>
            </a:prstGeom>
            <a:solidFill>
              <a:srgbClr val="0C82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800" b="1" dirty="0">
                  <a:solidFill>
                    <a:schemeClr val="bg1"/>
                  </a:solidFill>
                  <a:latin typeface="Titillium Bd" pitchFamily="2" charset="77"/>
                  <a:sym typeface="Century Gothic"/>
                </a:rPr>
                <a:t>Traditional step-by-step approach</a:t>
              </a:r>
              <a:endParaRPr sz="2800" b="1" dirty="0">
                <a:solidFill>
                  <a:schemeClr val="bg1"/>
                </a:solidFill>
                <a:latin typeface="Titillium Bd" pitchFamily="2" charset="77"/>
              </a:endParaRPr>
            </a:p>
          </p:txBody>
        </p:sp>
        <p:sp>
          <p:nvSpPr>
            <p:cNvPr id="10" name="Google Shape;131;p4">
              <a:extLst>
                <a:ext uri="{FF2B5EF4-FFF2-40B4-BE49-F238E27FC236}">
                  <a16:creationId xmlns:a16="http://schemas.microsoft.com/office/drawing/2014/main" id="{33852E07-8B12-45A2-9695-C55111C97EBB}"/>
                </a:ext>
              </a:extLst>
            </p:cNvPr>
            <p:cNvSpPr/>
            <p:nvPr/>
          </p:nvSpPr>
          <p:spPr>
            <a:xfrm>
              <a:off x="6441139" y="1683011"/>
              <a:ext cx="5313676" cy="2677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85750" marR="0" lvl="0" indent="-285750" algn="just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Wingdings" panose="05000000000000000000" pitchFamily="2" charset="2"/>
                <a:buChar char="Ø"/>
              </a:pPr>
              <a:r>
                <a:rPr lang="it-IT" sz="1600" dirty="0" err="1">
                  <a:latin typeface="Titillium" pitchFamily="2" charset="77"/>
                  <a:sym typeface="Arial"/>
                </a:rPr>
                <a:t>Based</a:t>
              </a:r>
              <a:r>
                <a:rPr lang="it-IT" sz="1600" dirty="0">
                  <a:latin typeface="Titillium" pitchFamily="2" charset="77"/>
                  <a:sym typeface="Arial"/>
                </a:rPr>
                <a:t> on a </a:t>
              </a:r>
              <a:r>
                <a:rPr lang="it-IT" sz="1600" dirty="0" err="1">
                  <a:latin typeface="Titillium" pitchFamily="2" charset="77"/>
                  <a:sym typeface="Arial"/>
                </a:rPr>
                <a:t>sequential</a:t>
              </a:r>
              <a:r>
                <a:rPr lang="it-IT" sz="1600" dirty="0">
                  <a:latin typeface="Titillium" pitchFamily="2" charset="77"/>
                  <a:sym typeface="Arial"/>
                </a:rPr>
                <a:t> </a:t>
              </a:r>
              <a:r>
                <a:rPr lang="it-IT" sz="1600" dirty="0" err="1">
                  <a:latin typeface="Titillium" pitchFamily="2" charset="77"/>
                  <a:sym typeface="Arial"/>
                </a:rPr>
                <a:t>process</a:t>
              </a:r>
              <a:r>
                <a:rPr lang="it-IT" sz="1600" dirty="0">
                  <a:latin typeface="Titillium" pitchFamily="2" charset="77"/>
                  <a:sym typeface="Arial"/>
                </a:rPr>
                <a:t> </a:t>
              </a:r>
              <a:r>
                <a:rPr lang="it-IT" sz="1600" dirty="0" err="1">
                  <a:latin typeface="Titillium" pitchFamily="2" charset="77"/>
                  <a:sym typeface="Arial"/>
                </a:rPr>
                <a:t>among</a:t>
              </a:r>
              <a:r>
                <a:rPr lang="it-IT" sz="1600" dirty="0">
                  <a:latin typeface="Titillium" pitchFamily="2" charset="77"/>
                  <a:sym typeface="Arial"/>
                </a:rPr>
                <a:t> different </a:t>
              </a:r>
              <a:r>
                <a:rPr lang="it-IT" sz="1600" dirty="0" err="1">
                  <a:latin typeface="Titillium" pitchFamily="2" charset="77"/>
                  <a:sym typeface="Arial"/>
                </a:rPr>
                <a:t>disciplines</a:t>
              </a:r>
              <a:endParaRPr lang="it-IT" sz="1600" dirty="0">
                <a:latin typeface="Titillium" pitchFamily="2" charset="77"/>
                <a:sym typeface="Arial"/>
              </a:endParaRPr>
            </a:p>
            <a:p>
              <a:pPr marR="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</a:pPr>
              <a:endParaRPr lang="it-IT" sz="1600" dirty="0">
                <a:latin typeface="Titillium" pitchFamily="2" charset="77"/>
                <a:sym typeface="Arial"/>
              </a:endParaRPr>
            </a:p>
            <a:p>
              <a:pPr marL="285750" marR="0" lvl="0" indent="-285750" algn="just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Wingdings" panose="05000000000000000000" pitchFamily="2" charset="2"/>
                <a:buChar char="Ø"/>
              </a:pPr>
              <a:r>
                <a:rPr lang="it-IT" sz="1600" dirty="0" err="1">
                  <a:latin typeface="Titillium" pitchFamily="2" charset="77"/>
                  <a:sym typeface="Arial"/>
                </a:rPr>
                <a:t>Separation</a:t>
              </a:r>
              <a:r>
                <a:rPr lang="it-IT" sz="1600" dirty="0">
                  <a:latin typeface="Titillium" pitchFamily="2" charset="77"/>
                  <a:sym typeface="Arial"/>
                </a:rPr>
                <a:t> of work, system engineers have to interact with each designer and coordinate them separately</a:t>
              </a:r>
              <a:endParaRPr sz="1600" dirty="0">
                <a:latin typeface="Titillium" pitchFamily="2" charset="77"/>
                <a:sym typeface="Arial"/>
              </a:endParaRPr>
            </a:p>
            <a:p>
              <a:pPr marL="285750" marR="0" lvl="0" indent="-285750" algn="just" rtl="0">
                <a:spcBef>
                  <a:spcPts val="120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Wingdings" panose="05000000000000000000" pitchFamily="2" charset="2"/>
                <a:buChar char="Ø"/>
              </a:pPr>
              <a:r>
                <a:rPr lang="it-IT" sz="1600" dirty="0">
                  <a:latin typeface="Titillium" pitchFamily="2" charset="77"/>
                  <a:sym typeface="Arial"/>
                </a:rPr>
                <a:t>Longer times to flow down design choices to all work groups</a:t>
              </a:r>
              <a:endParaRPr sz="1600" dirty="0">
                <a:latin typeface="Titillium" pitchFamily="2" charset="77"/>
                <a:sym typeface="Arial"/>
              </a:endParaRPr>
            </a:p>
            <a:p>
              <a:pPr marL="285750" marR="0" lvl="0" indent="-285750" algn="just" rtl="0">
                <a:spcBef>
                  <a:spcPts val="120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Wingdings" panose="05000000000000000000" pitchFamily="2" charset="2"/>
                <a:buChar char="Ø"/>
              </a:pPr>
              <a:r>
                <a:rPr lang="it-IT" sz="1600" dirty="0">
                  <a:latin typeface="Titillium" pitchFamily="2" charset="77"/>
                  <a:sym typeface="Arial"/>
                </a:rPr>
                <a:t>Higher chance of independent design choices not being compliant with design phase shifts</a:t>
              </a:r>
              <a:endParaRPr sz="1600" dirty="0">
                <a:latin typeface="Titillium" pitchFamily="2" charset="77"/>
                <a:sym typeface="Arial"/>
              </a:endParaRPr>
            </a:p>
            <a:p>
              <a:pPr marL="285750" marR="0" lvl="0" indent="-285750" algn="just" rtl="0">
                <a:spcBef>
                  <a:spcPts val="120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Wingdings" panose="05000000000000000000" pitchFamily="2" charset="2"/>
                <a:buChar char="Ø"/>
              </a:pPr>
              <a:r>
                <a:rPr lang="it-IT" sz="1600" dirty="0">
                  <a:latin typeface="Titillium" pitchFamily="2" charset="77"/>
                  <a:sym typeface="Arial"/>
                </a:rPr>
                <a:t>Increase of costs due to the criticalities </a:t>
              </a:r>
              <a:r>
                <a:rPr lang="it-IT" sz="1600" dirty="0" err="1">
                  <a:latin typeface="Titillium" pitchFamily="2" charset="77"/>
                  <a:sym typeface="Arial"/>
                </a:rPr>
                <a:t>listed</a:t>
              </a:r>
              <a:r>
                <a:rPr lang="it-IT" sz="1600" dirty="0">
                  <a:latin typeface="Titillium" pitchFamily="2" charset="77"/>
                  <a:sym typeface="Arial"/>
                </a:rPr>
                <a:t> </a:t>
              </a:r>
              <a:r>
                <a:rPr lang="it-IT" sz="1600" dirty="0" err="1">
                  <a:latin typeface="Titillium" pitchFamily="2" charset="77"/>
                  <a:sym typeface="Arial"/>
                </a:rPr>
                <a:t>above</a:t>
              </a:r>
              <a:endParaRPr lang="it-IT" sz="1600" dirty="0">
                <a:latin typeface="Titillium" pitchFamily="2" charset="77"/>
                <a:sym typeface="Arial"/>
              </a:endParaRPr>
            </a:p>
          </p:txBody>
        </p:sp>
      </p:grpSp>
      <p:sp>
        <p:nvSpPr>
          <p:cNvPr id="12" name="Segnaposto data 2">
            <a:extLst>
              <a:ext uri="{FF2B5EF4-FFF2-40B4-BE49-F238E27FC236}">
                <a16:creationId xmlns:a16="http://schemas.microsoft.com/office/drawing/2014/main" id="{D3F03577-94F9-4BC2-8980-432528ACE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</p:spPr>
        <p:txBody>
          <a:bodyPr/>
          <a:lstStyle/>
          <a:p>
            <a:r>
              <a:rPr lang="it-IT" dirty="0"/>
              <a:t>17/03/2026</a:t>
            </a:r>
          </a:p>
        </p:txBody>
      </p:sp>
      <p:sp>
        <p:nvSpPr>
          <p:cNvPr id="13" name="Segnaposto piè di pagina 5">
            <a:extLst>
              <a:ext uri="{FF2B5EF4-FFF2-40B4-BE49-F238E27FC236}">
                <a16:creationId xmlns:a16="http://schemas.microsoft.com/office/drawing/2014/main" id="{B636808E-55F4-4215-A6C4-911483D10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</p:spPr>
        <p:txBody>
          <a:bodyPr/>
          <a:lstStyle/>
          <a:p>
            <a:r>
              <a:rPr lang="it-IT" dirty="0"/>
              <a:t>Workshop STILES: risultati e prospettive future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8CB096F-ABC2-4219-9541-2510E63D871D}"/>
              </a:ext>
            </a:extLst>
          </p:cNvPr>
          <p:cNvSpPr/>
          <p:nvPr/>
        </p:nvSpPr>
        <p:spPr>
          <a:xfrm>
            <a:off x="614381" y="5606261"/>
            <a:ext cx="11374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chemeClr val="dk2"/>
              </a:buClr>
              <a:buSzPts val="1800"/>
            </a:pPr>
            <a:r>
              <a:rPr lang="it-IT" dirty="0">
                <a:latin typeface="Titillium" pitchFamily="2" charset="77"/>
                <a:sym typeface="Arial"/>
              </a:rPr>
              <a:t>The concurrent engineering approach </a:t>
            </a:r>
            <a:r>
              <a:rPr lang="it-IT" dirty="0" err="1">
                <a:latin typeface="Titillium" pitchFamily="2" charset="77"/>
                <a:sym typeface="Arial"/>
              </a:rPr>
              <a:t>is</a:t>
            </a:r>
            <a:r>
              <a:rPr lang="it-IT" dirty="0">
                <a:latin typeface="Titillium" pitchFamily="2" charset="77"/>
                <a:sym typeface="Arial"/>
              </a:rPr>
              <a:t> </a:t>
            </a:r>
            <a:r>
              <a:rPr lang="it-IT" b="1" dirty="0">
                <a:latin typeface="Titillium" pitchFamily="2" charset="77"/>
                <a:sym typeface="Arial"/>
              </a:rPr>
              <a:t>versatile</a:t>
            </a:r>
            <a:r>
              <a:rPr lang="it-IT" dirty="0">
                <a:latin typeface="Titillium" pitchFamily="2" charset="77"/>
                <a:sym typeface="Arial"/>
              </a:rPr>
              <a:t>: it </a:t>
            </a:r>
            <a:r>
              <a:rPr lang="it-IT" dirty="0" err="1">
                <a:latin typeface="Titillium" pitchFamily="2" charset="77"/>
                <a:sym typeface="Arial"/>
              </a:rPr>
              <a:t>is</a:t>
            </a:r>
            <a:r>
              <a:rPr lang="it-IT" dirty="0">
                <a:latin typeface="Titillium" pitchFamily="2" charset="77"/>
                <a:sym typeface="Arial"/>
              </a:rPr>
              <a:t> </a:t>
            </a:r>
            <a:r>
              <a:rPr lang="it-IT" dirty="0" err="1">
                <a:latin typeface="Titillium" pitchFamily="2" charset="77"/>
                <a:sym typeface="Arial"/>
              </a:rPr>
              <a:t>useful</a:t>
            </a:r>
            <a:r>
              <a:rPr lang="it-IT" dirty="0">
                <a:latin typeface="Titillium" pitchFamily="2" charset="77"/>
                <a:sym typeface="Arial"/>
              </a:rPr>
              <a:t> for early </a:t>
            </a:r>
            <a:r>
              <a:rPr lang="it-IT" dirty="0" err="1">
                <a:latin typeface="Titillium" pitchFamily="2" charset="77"/>
                <a:sym typeface="Arial"/>
              </a:rPr>
              <a:t>concept</a:t>
            </a:r>
            <a:r>
              <a:rPr lang="it-IT" dirty="0">
                <a:latin typeface="Titillium" pitchFamily="2" charset="77"/>
                <a:sym typeface="Arial"/>
              </a:rPr>
              <a:t> definition, but also in </a:t>
            </a:r>
            <a:r>
              <a:rPr lang="it-IT" dirty="0" err="1">
                <a:latin typeface="Titillium" pitchFamily="2" charset="77"/>
                <a:sym typeface="Arial"/>
              </a:rPr>
              <a:t>later</a:t>
            </a:r>
            <a:r>
              <a:rPr lang="it-IT" dirty="0">
                <a:latin typeface="Titillium" pitchFamily="2" charset="77"/>
                <a:sym typeface="Arial"/>
              </a:rPr>
              <a:t> </a:t>
            </a:r>
            <a:r>
              <a:rPr lang="it-IT" dirty="0" err="1">
                <a:latin typeface="Titillium" pitchFamily="2" charset="77"/>
                <a:sym typeface="Arial"/>
              </a:rPr>
              <a:t>phases</a:t>
            </a:r>
            <a:r>
              <a:rPr lang="it-IT" dirty="0">
                <a:latin typeface="Titillium" pitchFamily="2" charset="77"/>
                <a:sym typeface="Arial"/>
              </a:rPr>
              <a:t>, to guide </a:t>
            </a:r>
            <a:r>
              <a:rPr lang="it-IT" b="1" dirty="0">
                <a:latin typeface="Titillium" pitchFamily="2" charset="77"/>
                <a:sym typeface="Arial"/>
              </a:rPr>
              <a:t>any aspect of the design </a:t>
            </a:r>
            <a:r>
              <a:rPr lang="it-IT" dirty="0">
                <a:latin typeface="Titillium" pitchFamily="2" charset="77"/>
                <a:sym typeface="Arial"/>
              </a:rPr>
              <a:t>and </a:t>
            </a:r>
            <a:r>
              <a:rPr lang="it-IT" b="1" dirty="0">
                <a:latin typeface="Titillium" pitchFamily="2" charset="77"/>
                <a:sym typeface="Arial"/>
              </a:rPr>
              <a:t>trade-off </a:t>
            </a:r>
            <a:r>
              <a:rPr lang="it-IT" b="1" dirty="0" err="1">
                <a:latin typeface="Titillium" pitchFamily="2" charset="77"/>
                <a:sym typeface="Arial"/>
              </a:rPr>
              <a:t>processes</a:t>
            </a:r>
            <a:r>
              <a:rPr lang="it-IT" dirty="0">
                <a:latin typeface="Titillium" pitchFamily="2" charset="77"/>
                <a:sym typeface="Arial"/>
              </a:rPr>
              <a:t>.</a:t>
            </a:r>
          </a:p>
        </p:txBody>
      </p:sp>
      <p:sp>
        <p:nvSpPr>
          <p:cNvPr id="11" name="Segnaposto numero diapositiva 4">
            <a:extLst>
              <a:ext uri="{FF2B5EF4-FFF2-40B4-BE49-F238E27FC236}">
                <a16:creationId xmlns:a16="http://schemas.microsoft.com/office/drawing/2014/main" id="{8D43FE43-D4E0-4769-832B-5FB5F800D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</p:spPr>
        <p:txBody>
          <a:bodyPr/>
          <a:lstStyle/>
          <a:p>
            <a:fld id="{9B13B172-409A-48BF-92CD-9E808051E234}" type="slidenum">
              <a:rPr lang="it-IT" b="1" smtClean="0"/>
              <a:pPr/>
              <a:t>18</a:t>
            </a:fld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23154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60DAB898-AEDC-4BD6-B42A-80E720CF294B}"/>
              </a:ext>
            </a:extLst>
          </p:cNvPr>
          <p:cNvGrpSpPr/>
          <p:nvPr/>
        </p:nvGrpSpPr>
        <p:grpSpPr>
          <a:xfrm>
            <a:off x="6231182" y="3549482"/>
            <a:ext cx="4484480" cy="2639447"/>
            <a:chOff x="350650" y="348159"/>
            <a:chExt cx="4484480" cy="2639447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9999A0A9-1AC6-4A64-B280-C4CFD065F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545" y="348159"/>
              <a:ext cx="1979585" cy="263944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D405B692-B877-4CC8-8B23-D869E2FAADDF}"/>
                </a:ext>
              </a:extLst>
            </p:cNvPr>
            <p:cNvSpPr/>
            <p:nvPr/>
          </p:nvSpPr>
          <p:spPr>
            <a:xfrm>
              <a:off x="350650" y="1311286"/>
              <a:ext cx="2187774" cy="954107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2000" b="1" dirty="0">
                  <a:solidFill>
                    <a:srgbClr val="B27F47"/>
                  </a:solidFill>
                  <a:latin typeface="Titillium Bd" pitchFamily="2" charset="77"/>
                </a:rPr>
                <a:t>2x Workstation </a:t>
              </a:r>
            </a:p>
            <a:p>
              <a:pPr algn="just"/>
              <a:r>
                <a:rPr lang="en-US" dirty="0">
                  <a:latin typeface="Titillium" pitchFamily="2" charset="77"/>
                </a:rPr>
                <a:t>3D rendering of the environments</a:t>
              </a:r>
              <a:endParaRPr lang="it-IT" dirty="0">
                <a:latin typeface="Titillium" pitchFamily="2" charset="77"/>
              </a:endParaRP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BF5D6C6F-24E9-4A0B-9F0A-B64F44431ADA}"/>
              </a:ext>
            </a:extLst>
          </p:cNvPr>
          <p:cNvGrpSpPr/>
          <p:nvPr/>
        </p:nvGrpSpPr>
        <p:grpSpPr>
          <a:xfrm>
            <a:off x="5055693" y="1391789"/>
            <a:ext cx="6470827" cy="2586038"/>
            <a:chOff x="238726" y="3348985"/>
            <a:chExt cx="6470827" cy="2586038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00327444-D072-47E9-85FB-13C45B687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726" y="3348985"/>
              <a:ext cx="3448050" cy="258603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B970FF40-00AE-4A1F-8BCC-3FCE6DB4DD94}"/>
                </a:ext>
              </a:extLst>
            </p:cNvPr>
            <p:cNvSpPr/>
            <p:nvPr/>
          </p:nvSpPr>
          <p:spPr>
            <a:xfrm>
              <a:off x="3952017" y="3605297"/>
              <a:ext cx="2757536" cy="1508105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2000" b="1" dirty="0">
                  <a:solidFill>
                    <a:srgbClr val="B27F47"/>
                  </a:solidFill>
                  <a:latin typeface="Titillium Bd" pitchFamily="2" charset="77"/>
                </a:rPr>
                <a:t>Headsets</a:t>
              </a: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</a:p>
            <a:p>
              <a:pPr algn="just"/>
              <a:r>
                <a:rPr lang="en-US" dirty="0">
                  <a:latin typeface="Titillium" pitchFamily="2" charset="77"/>
                </a:rPr>
                <a:t>Cabled and stand-alone, for both MR and VR applications, with integrated hand-tracking.</a:t>
              </a:r>
              <a:endParaRPr lang="it-IT" dirty="0">
                <a:latin typeface="Titillium" pitchFamily="2" charset="77"/>
              </a:endParaRP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DD54C2F0-3DBB-4391-8678-C329E3AD0BA7}"/>
              </a:ext>
            </a:extLst>
          </p:cNvPr>
          <p:cNvGrpSpPr/>
          <p:nvPr/>
        </p:nvGrpSpPr>
        <p:grpSpPr>
          <a:xfrm>
            <a:off x="487876" y="1714359"/>
            <a:ext cx="4180644" cy="4452761"/>
            <a:chOff x="7115948" y="2422551"/>
            <a:chExt cx="4643905" cy="4880679"/>
          </a:xfrm>
        </p:grpSpPr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88A6FCDD-F1F2-408A-9927-5226AD282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5948" y="2422551"/>
              <a:ext cx="2029259" cy="275603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20E6F68B-EF28-45A6-AB0C-4380B5E88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2317" y="4421918"/>
              <a:ext cx="2881312" cy="28813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7BE072DA-5D26-4651-A157-4981A41CC552}"/>
                </a:ext>
              </a:extLst>
            </p:cNvPr>
            <p:cNvSpPr/>
            <p:nvPr/>
          </p:nvSpPr>
          <p:spPr>
            <a:xfrm>
              <a:off x="9262633" y="2732136"/>
              <a:ext cx="2497220" cy="1349417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2000" b="1" dirty="0">
                  <a:solidFill>
                    <a:srgbClr val="B27F47"/>
                  </a:solidFill>
                  <a:latin typeface="Titillium Bd" pitchFamily="2" charset="77"/>
                </a:rPr>
                <a:t>Tracking system </a:t>
              </a:r>
            </a:p>
            <a:p>
              <a:pPr algn="just"/>
              <a:r>
                <a:rPr lang="en-US" dirty="0">
                  <a:latin typeface="Titillium" pitchFamily="2" charset="77"/>
                </a:rPr>
                <a:t>Four base stations to be put in the corners of the room.</a:t>
              </a:r>
              <a:endParaRPr lang="it-IT" dirty="0">
                <a:latin typeface="Titillium" pitchFamily="2" charset="77"/>
              </a:endParaRPr>
            </a:p>
          </p:txBody>
        </p: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020EEDE-7768-469E-B93C-3C0097CE552B}"/>
              </a:ext>
            </a:extLst>
          </p:cNvPr>
          <p:cNvSpPr txBox="1"/>
          <p:nvPr/>
        </p:nvSpPr>
        <p:spPr>
          <a:xfrm>
            <a:off x="243795" y="1130179"/>
            <a:ext cx="1047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rgbClr val="B27F47"/>
                </a:solidFill>
                <a:latin typeface="Titillium Bd" pitchFamily="2" charset="77"/>
              </a:rPr>
              <a:t>eXtended</a:t>
            </a:r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 Reality </a:t>
            </a:r>
            <a:r>
              <a:rPr lang="it-IT" sz="2800" b="1" dirty="0" err="1">
                <a:solidFill>
                  <a:srgbClr val="B27F47"/>
                </a:solidFill>
                <a:latin typeface="Titillium Bd" pitchFamily="2" charset="77"/>
              </a:rPr>
              <a:t>laboratory</a:t>
            </a:r>
            <a:endParaRPr lang="it-IT" sz="2800" b="1" dirty="0">
              <a:solidFill>
                <a:srgbClr val="B27F47"/>
              </a:solidFill>
              <a:latin typeface="Titillium Bd" pitchFamily="2" charset="77"/>
            </a:endParaRPr>
          </a:p>
        </p:txBody>
      </p:sp>
      <p:sp>
        <p:nvSpPr>
          <p:cNvPr id="22" name="Segnaposto data 2">
            <a:extLst>
              <a:ext uri="{FF2B5EF4-FFF2-40B4-BE49-F238E27FC236}">
                <a16:creationId xmlns:a16="http://schemas.microsoft.com/office/drawing/2014/main" id="{38B633D0-B99B-496D-AFD5-F48CBEA80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</p:spPr>
        <p:txBody>
          <a:bodyPr/>
          <a:lstStyle/>
          <a:p>
            <a:r>
              <a:rPr lang="it-IT" dirty="0"/>
              <a:t>17/03/2026</a:t>
            </a:r>
          </a:p>
        </p:txBody>
      </p:sp>
      <p:sp>
        <p:nvSpPr>
          <p:cNvPr id="23" name="Segnaposto piè di pagina 5">
            <a:extLst>
              <a:ext uri="{FF2B5EF4-FFF2-40B4-BE49-F238E27FC236}">
                <a16:creationId xmlns:a16="http://schemas.microsoft.com/office/drawing/2014/main" id="{0BD0ABCC-9CF6-4EC4-9E48-E75522E5E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</p:spPr>
        <p:txBody>
          <a:bodyPr/>
          <a:lstStyle/>
          <a:p>
            <a:r>
              <a:rPr lang="it-IT" dirty="0"/>
              <a:t>Workshop STILES: risultati e prospettive future</a:t>
            </a:r>
          </a:p>
        </p:txBody>
      </p:sp>
      <p:sp>
        <p:nvSpPr>
          <p:cNvPr id="17" name="Segnaposto numero diapositiva 4">
            <a:extLst>
              <a:ext uri="{FF2B5EF4-FFF2-40B4-BE49-F238E27FC236}">
                <a16:creationId xmlns:a16="http://schemas.microsoft.com/office/drawing/2014/main" id="{6851BD01-2231-4D7B-9D57-DE33FF17A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</p:spPr>
        <p:txBody>
          <a:bodyPr/>
          <a:lstStyle/>
          <a:p>
            <a:fld id="{9B13B172-409A-48BF-92CD-9E808051E234}" type="slidenum">
              <a:rPr lang="it-IT" b="1" smtClean="0"/>
              <a:pPr/>
              <a:t>19</a:t>
            </a:fld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09755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80E2D9-4927-4283-BA7F-AE960D3FC4B1}"/>
              </a:ext>
            </a:extLst>
          </p:cNvPr>
          <p:cNvSpPr txBox="1"/>
          <p:nvPr/>
        </p:nvSpPr>
        <p:spPr>
          <a:xfrm>
            <a:off x="496498" y="1181002"/>
            <a:ext cx="1047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B27F47"/>
                </a:solidFill>
                <a:latin typeface="Titillium Bd" pitchFamily="2" charset="77"/>
              </a:rPr>
              <a:t>Concurrent Design Facility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4598A98F-1EF2-49E0-A212-287A7AA3D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956985"/>
              </p:ext>
            </p:extLst>
          </p:nvPr>
        </p:nvGraphicFramePr>
        <p:xfrm>
          <a:off x="577754" y="1716057"/>
          <a:ext cx="1150051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3505">
                  <a:extLst>
                    <a:ext uri="{9D8B030D-6E8A-4147-A177-3AD203B41FA5}">
                      <a16:colId xmlns:a16="http://schemas.microsoft.com/office/drawing/2014/main" val="3251361492"/>
                    </a:ext>
                  </a:extLst>
                </a:gridCol>
                <a:gridCol w="3833505">
                  <a:extLst>
                    <a:ext uri="{9D8B030D-6E8A-4147-A177-3AD203B41FA5}">
                      <a16:colId xmlns:a16="http://schemas.microsoft.com/office/drawing/2014/main" val="2936189943"/>
                    </a:ext>
                  </a:extLst>
                </a:gridCol>
                <a:gridCol w="3833505">
                  <a:extLst>
                    <a:ext uri="{9D8B030D-6E8A-4147-A177-3AD203B41FA5}">
                      <a16:colId xmlns:a16="http://schemas.microsoft.com/office/drawing/2014/main" val="1525560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Titillium Bd" pitchFamily="2" charset="77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Titillium Bd" pitchFamily="2" charset="77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Titillium Bd" pitchFamily="2" charset="77"/>
                          <a:ea typeface="+mn-ea"/>
                          <a:cs typeface="+mn-cs"/>
                        </a:rPr>
                        <a:t>Activity Leader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817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3201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kern="1200" dirty="0" err="1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ConcurrentDesignFacility_PrimaryNodeOACN</a:t>
                      </a:r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Enrico Cascone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866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3202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dirty="0" err="1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ConcurrentDesignFacility_AncillaryNodeOABR</a:t>
                      </a:r>
                      <a:endParaRPr lang="it-IT" sz="1400" kern="1200" dirty="0">
                        <a:solidFill>
                          <a:schemeClr val="tx1"/>
                        </a:solidFill>
                        <a:latin typeface="Titillium" pitchFamily="2" charset="77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Marco Riva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283776"/>
                  </a:ext>
                </a:extLst>
              </a:tr>
            </a:tbl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id="{5AE2D2A6-E27F-4678-A39D-F719BDDB17A3}"/>
              </a:ext>
            </a:extLst>
          </p:cNvPr>
          <p:cNvSpPr/>
          <p:nvPr/>
        </p:nvSpPr>
        <p:spPr>
          <a:xfrm>
            <a:off x="496498" y="3092403"/>
            <a:ext cx="4380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B27F47"/>
                </a:solidFill>
                <a:latin typeface="Titillium Bd" pitchFamily="2" charset="77"/>
              </a:rPr>
              <a:t>Control Software Infrastructure</a:t>
            </a:r>
            <a:endParaRPr lang="it-IT" sz="2400" b="1" dirty="0">
              <a:solidFill>
                <a:srgbClr val="B27F47"/>
              </a:solidFill>
              <a:latin typeface="Titillium Bd" pitchFamily="2" charset="77"/>
            </a:endParaRP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EEADBCB2-0F95-44C0-BFB0-3ABFB8833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867458"/>
              </p:ext>
            </p:extLst>
          </p:nvPr>
        </p:nvGraphicFramePr>
        <p:xfrm>
          <a:off x="577754" y="3588074"/>
          <a:ext cx="1150051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3505">
                  <a:extLst>
                    <a:ext uri="{9D8B030D-6E8A-4147-A177-3AD203B41FA5}">
                      <a16:colId xmlns:a16="http://schemas.microsoft.com/office/drawing/2014/main" val="3251361492"/>
                    </a:ext>
                  </a:extLst>
                </a:gridCol>
                <a:gridCol w="3833505">
                  <a:extLst>
                    <a:ext uri="{9D8B030D-6E8A-4147-A177-3AD203B41FA5}">
                      <a16:colId xmlns:a16="http://schemas.microsoft.com/office/drawing/2014/main" val="2936189943"/>
                    </a:ext>
                  </a:extLst>
                </a:gridCol>
                <a:gridCol w="3833505">
                  <a:extLst>
                    <a:ext uri="{9D8B030D-6E8A-4147-A177-3AD203B41FA5}">
                      <a16:colId xmlns:a16="http://schemas.microsoft.com/office/drawing/2014/main" val="1525560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Titillium Bd" pitchFamily="2" charset="77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Titillium Bd" pitchFamily="2" charset="77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Titillium Bd" pitchFamily="2" charset="77"/>
                          <a:ea typeface="+mn-ea"/>
                          <a:cs typeface="+mn-cs"/>
                        </a:rPr>
                        <a:t>Activity Leader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817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3401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dirty="0" err="1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CtrlSWInfra_OAAb</a:t>
                      </a:r>
                      <a:endParaRPr lang="it-IT" sz="1400" kern="1200" dirty="0">
                        <a:solidFill>
                          <a:schemeClr val="tx1"/>
                        </a:solidFill>
                        <a:latin typeface="Titillium" pitchFamily="2" charset="77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Matteo </a:t>
                      </a:r>
                      <a:r>
                        <a:rPr lang="it-IT" sz="1400" kern="1200" dirty="0" err="1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Canzari</a:t>
                      </a:r>
                      <a:endParaRPr lang="it-IT" sz="1400" kern="1200" dirty="0">
                        <a:solidFill>
                          <a:schemeClr val="tx1"/>
                        </a:solidFill>
                        <a:latin typeface="Titillium" pitchFamily="2" charset="77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866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3402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dirty="0" err="1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CtrlSWInfra_OAA</a:t>
                      </a:r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_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Carlo </a:t>
                      </a:r>
                      <a:r>
                        <a:rPr lang="it-IT" sz="1400" kern="1200" dirty="0" err="1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Baffa</a:t>
                      </a:r>
                      <a:endParaRPr lang="it-IT" sz="1400" kern="1200" dirty="0">
                        <a:solidFill>
                          <a:schemeClr val="tx1"/>
                        </a:solidFill>
                        <a:latin typeface="Titillium" pitchFamily="2" charset="77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787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3403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dirty="0" err="1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CtrlSWInfra_OACt</a:t>
                      </a:r>
                      <a:endParaRPr lang="it-IT" sz="1400" kern="1200" dirty="0">
                        <a:solidFill>
                          <a:schemeClr val="tx1"/>
                        </a:solidFill>
                        <a:latin typeface="Titillium" pitchFamily="2" charset="77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Simone </a:t>
                      </a:r>
                      <a:r>
                        <a:rPr lang="it-IT" sz="1400" kern="1200" dirty="0" err="1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Riggi</a:t>
                      </a:r>
                      <a:endParaRPr lang="it-IT" sz="1400" kern="1200" dirty="0">
                        <a:solidFill>
                          <a:schemeClr val="tx1"/>
                        </a:solidFill>
                        <a:latin typeface="Titillium" pitchFamily="2" charset="77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79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3404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dirty="0" err="1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CtrlSWInfra_OACN</a:t>
                      </a:r>
                      <a:endParaRPr lang="it-IT" sz="1400" kern="1200" dirty="0">
                        <a:solidFill>
                          <a:schemeClr val="tx1"/>
                        </a:solidFill>
                        <a:latin typeface="Titillium" pitchFamily="2" charset="77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Giulio Capasso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46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3405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dirty="0" err="1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CtrlSWInfra_OAPd</a:t>
                      </a:r>
                      <a:endParaRPr lang="it-IT" sz="1400" kern="1200" dirty="0">
                        <a:solidFill>
                          <a:schemeClr val="tx1"/>
                        </a:solidFill>
                        <a:latin typeface="Titillium" pitchFamily="2" charset="77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Andrea </a:t>
                      </a:r>
                      <a:r>
                        <a:rPr lang="it-IT" sz="1400" kern="1200" dirty="0" err="1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Baruffolo</a:t>
                      </a:r>
                      <a:endParaRPr lang="it-IT" sz="1400" kern="1200" dirty="0">
                        <a:solidFill>
                          <a:schemeClr val="tx1"/>
                        </a:solidFill>
                        <a:latin typeface="Titillium" pitchFamily="2" charset="77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283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3406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dirty="0" err="1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CtrlSWInfra_OATs</a:t>
                      </a:r>
                      <a:endParaRPr lang="it-IT" sz="1400" kern="1200" dirty="0">
                        <a:solidFill>
                          <a:schemeClr val="tx1"/>
                        </a:solidFill>
                        <a:latin typeface="Titillium" pitchFamily="2" charset="77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Titillium" pitchFamily="2" charset="77"/>
                          <a:ea typeface="+mn-ea"/>
                          <a:cs typeface="+mn-cs"/>
                        </a:rPr>
                        <a:t>Paolo Di Marcantonio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369683"/>
                  </a:ext>
                </a:extLst>
              </a:tr>
            </a:tbl>
          </a:graphicData>
        </a:graphic>
      </p:graphicFrame>
      <p:sp>
        <p:nvSpPr>
          <p:cNvPr id="12" name="Segnaposto data 2">
            <a:extLst>
              <a:ext uri="{FF2B5EF4-FFF2-40B4-BE49-F238E27FC236}">
                <a16:creationId xmlns:a16="http://schemas.microsoft.com/office/drawing/2014/main" id="{3DFE51AB-DFB6-4019-A807-04D7B4056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</p:spPr>
        <p:txBody>
          <a:bodyPr/>
          <a:lstStyle/>
          <a:p>
            <a:r>
              <a:rPr lang="it-IT" dirty="0"/>
              <a:t>17/03/2026</a:t>
            </a:r>
          </a:p>
        </p:txBody>
      </p:sp>
      <p:sp>
        <p:nvSpPr>
          <p:cNvPr id="13" name="Segnaposto piè di pagina 5">
            <a:extLst>
              <a:ext uri="{FF2B5EF4-FFF2-40B4-BE49-F238E27FC236}">
                <a16:creationId xmlns:a16="http://schemas.microsoft.com/office/drawing/2014/main" id="{8B4C3A06-FD44-4A38-BB05-467B6FCDB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</p:spPr>
        <p:txBody>
          <a:bodyPr/>
          <a:lstStyle/>
          <a:p>
            <a:r>
              <a:rPr lang="it-IT" dirty="0"/>
              <a:t>Workshop STILES: risultati e prospettive future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FEB27AFD-593C-4F88-961E-6AC35C724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</p:spPr>
        <p:txBody>
          <a:bodyPr/>
          <a:lstStyle/>
          <a:p>
            <a:fld id="{9B13B172-409A-48BF-92CD-9E808051E234}" type="slidenum">
              <a:rPr lang="it-IT" b="1" smtClean="0"/>
              <a:pPr/>
              <a:t>2</a:t>
            </a:fld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07891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5135A167-7535-CF13-DBC7-2C42AE5C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WP 3400 - Control Software Infrastructure</a:t>
            </a:r>
            <a:endParaRPr lang="en-GB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EFF74685-EECF-CE86-40E3-91CA8D2BD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dirty="0"/>
              <a:t>Aim: consolidation and expansion of the infrastructure for prototyping, development, test and validation of control software for astronomical telescopes and instruments in the radio and optical domains.</a:t>
            </a:r>
          </a:p>
          <a:p>
            <a:pPr fontAlgn="base"/>
            <a:r>
              <a:rPr lang="en-US" dirty="0"/>
              <a:t>Main focus: SKA &amp; ELT</a:t>
            </a:r>
          </a:p>
          <a:p>
            <a:pPr fontAlgn="base"/>
            <a:r>
              <a:rPr lang="en-US" dirty="0"/>
              <a:t>Six activities, reference INAF sites: </a:t>
            </a:r>
          </a:p>
          <a:p>
            <a:pPr lvl="1" fontAlgn="base"/>
            <a:r>
              <a:rPr lang="en-US" dirty="0"/>
              <a:t>3401 OA Abruzzo </a:t>
            </a:r>
          </a:p>
          <a:p>
            <a:pPr lvl="1" fontAlgn="base"/>
            <a:r>
              <a:rPr lang="en-US" dirty="0"/>
              <a:t>3402 OA Arcetri</a:t>
            </a:r>
          </a:p>
          <a:p>
            <a:pPr lvl="1" fontAlgn="base"/>
            <a:r>
              <a:rPr lang="en-US" dirty="0"/>
              <a:t>3403 OA Catania</a:t>
            </a:r>
          </a:p>
          <a:p>
            <a:pPr lvl="1" fontAlgn="base"/>
            <a:r>
              <a:rPr lang="en-US" dirty="0"/>
              <a:t>3404 OA Capodimonte</a:t>
            </a:r>
          </a:p>
          <a:p>
            <a:pPr lvl="1" fontAlgn="base"/>
            <a:r>
              <a:rPr lang="en-US" dirty="0"/>
              <a:t>3405 OA Padova </a:t>
            </a:r>
          </a:p>
          <a:p>
            <a:pPr lvl="1" fontAlgn="base"/>
            <a:r>
              <a:rPr lang="en-US" dirty="0"/>
              <a:t>3406 OA Trieste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4A5E66-64FF-01D2-8F12-0B5657A08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10" name="Segnaposto data 2">
            <a:extLst>
              <a:ext uri="{FF2B5EF4-FFF2-40B4-BE49-F238E27FC236}">
                <a16:creationId xmlns:a16="http://schemas.microsoft.com/office/drawing/2014/main" id="{FE4B900E-0258-4C2C-8332-389C810D3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</p:spPr>
        <p:txBody>
          <a:bodyPr/>
          <a:lstStyle/>
          <a:p>
            <a:r>
              <a:rPr lang="it-IT" dirty="0"/>
              <a:t>17/03/2026</a:t>
            </a:r>
          </a:p>
        </p:txBody>
      </p:sp>
      <p:sp>
        <p:nvSpPr>
          <p:cNvPr id="11" name="Segnaposto piè di pagina 5">
            <a:extLst>
              <a:ext uri="{FF2B5EF4-FFF2-40B4-BE49-F238E27FC236}">
                <a16:creationId xmlns:a16="http://schemas.microsoft.com/office/drawing/2014/main" id="{9969BA13-D9AC-423A-9346-EE56E6518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</p:spPr>
        <p:txBody>
          <a:bodyPr/>
          <a:lstStyle/>
          <a:p>
            <a:r>
              <a:rPr lang="it-IT" dirty="0"/>
              <a:t>Workshop STILES: risultati e prospettive future</a:t>
            </a:r>
          </a:p>
        </p:txBody>
      </p:sp>
    </p:spTree>
    <p:extLst>
      <p:ext uri="{BB962C8B-B14F-4D97-AF65-F5344CB8AC3E}">
        <p14:creationId xmlns:p14="http://schemas.microsoft.com/office/powerpoint/2010/main" val="34957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8F799-9DD9-EC19-1C91-61EF10978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443AB5D2-95E0-02AF-56C6-E9004A55A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WP 3400 - Control Software Infrastructure</a:t>
            </a:r>
            <a:endParaRPr lang="en-GB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4CB377F1-771E-0A39-8372-6B329F3EC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Total funding:  ~700K€</a:t>
            </a:r>
          </a:p>
          <a:p>
            <a:pPr fontAlgn="base"/>
            <a:r>
              <a:rPr lang="en-US" dirty="0"/>
              <a:t>Acquired hardware:</a:t>
            </a:r>
          </a:p>
          <a:p>
            <a:pPr lvl="1" fontAlgn="base"/>
            <a:r>
              <a:rPr lang="en-US" dirty="0"/>
              <a:t>Multi-processors, multi-cores severs with and w/o GPUs for algorithms prototyping and development</a:t>
            </a:r>
          </a:p>
          <a:p>
            <a:pPr lvl="1" fontAlgn="base"/>
            <a:r>
              <a:rPr lang="en-US" dirty="0"/>
              <a:t>Servers for provisioning of Virtual Machines and SW containers</a:t>
            </a:r>
          </a:p>
          <a:p>
            <a:pPr lvl="1" fontAlgn="base"/>
            <a:r>
              <a:rPr lang="en-US" dirty="0"/>
              <a:t>Hardware controllers (e.g. PLC) and laboratory equipment (Master Clock, Test Benches, …)</a:t>
            </a:r>
          </a:p>
          <a:p>
            <a:pPr lvl="1" fontAlgn="base"/>
            <a:r>
              <a:rPr lang="en-US" dirty="0"/>
              <a:t>Auxiliary components (storage, network switches, …)</a:t>
            </a:r>
          </a:p>
          <a:p>
            <a:pPr fontAlgn="base"/>
            <a:r>
              <a:rPr lang="en-US" dirty="0"/>
              <a:t>Personnel: 1 CTER (activity 3406)</a:t>
            </a:r>
          </a:p>
          <a:p>
            <a:pPr fontAlgn="base"/>
            <a:r>
              <a:rPr lang="en-US" dirty="0"/>
              <a:t>For more details, see dedicated posters.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CF642E-8509-3984-E0BF-5229AB235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Workshop STILES: risultati e prospettive future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14F269-EE72-206F-2DB4-CCBE94052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10" name="Segnaposto data 2">
            <a:extLst>
              <a:ext uri="{FF2B5EF4-FFF2-40B4-BE49-F238E27FC236}">
                <a16:creationId xmlns:a16="http://schemas.microsoft.com/office/drawing/2014/main" id="{0F0A9EBE-614C-403A-B07F-19B61F6E3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</p:spPr>
        <p:txBody>
          <a:bodyPr/>
          <a:lstStyle/>
          <a:p>
            <a:r>
              <a:rPr lang="it-IT" dirty="0"/>
              <a:t>17/03/2026</a:t>
            </a:r>
          </a:p>
        </p:txBody>
      </p:sp>
    </p:spTree>
    <p:extLst>
      <p:ext uri="{BB962C8B-B14F-4D97-AF65-F5344CB8AC3E}">
        <p14:creationId xmlns:p14="http://schemas.microsoft.com/office/powerpoint/2010/main" val="73688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277ED0A-3562-482E-A691-9068D63C9D33}"/>
              </a:ext>
            </a:extLst>
          </p:cNvPr>
          <p:cNvSpPr txBox="1"/>
          <p:nvPr/>
        </p:nvSpPr>
        <p:spPr>
          <a:xfrm>
            <a:off x="220186" y="1784094"/>
            <a:ext cx="1137237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>
                <a:latin typeface="Titillium" pitchFamily="2" charset="77"/>
              </a:rPr>
              <a:t>INAF OACN Concurrent Design Facility ready to use for new studies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600" dirty="0">
              <a:latin typeface="Titillium" pitchFamily="2" charset="77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>
                <a:latin typeface="Titillium" pitchFamily="2" charset="77"/>
              </a:rPr>
              <a:t>Potential first projects to exploit the CDF: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600" dirty="0">
              <a:latin typeface="Titillium" pitchFamily="2" charset="77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Titillium" pitchFamily="2" charset="77"/>
              </a:rPr>
              <a:t>SHARP - </a:t>
            </a:r>
            <a:r>
              <a:rPr lang="en-US" sz="1600" dirty="0">
                <a:latin typeface="Titillium" pitchFamily="2" charset="77"/>
              </a:rPr>
              <a:t>near-IR multi-mode spectrograph for the next generation ELTs</a:t>
            </a:r>
          </a:p>
          <a:p>
            <a:pPr lvl="1" algn="just"/>
            <a:endParaRPr lang="en-US" sz="1600" dirty="0">
              <a:latin typeface="Titillium" pitchFamily="2" charset="77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tillium" pitchFamily="2" charset="77"/>
              </a:rPr>
              <a:t>Concept studies within the "</a:t>
            </a:r>
            <a:r>
              <a:rPr lang="en-US" sz="1600" dirty="0" err="1">
                <a:latin typeface="Titillium" pitchFamily="2" charset="77"/>
              </a:rPr>
              <a:t>Piccola</a:t>
            </a:r>
            <a:r>
              <a:rPr lang="en-US" sz="1600" dirty="0">
                <a:latin typeface="Titillium" pitchFamily="2" charset="77"/>
              </a:rPr>
              <a:t> </a:t>
            </a:r>
            <a:r>
              <a:rPr lang="en-US" sz="1600" dirty="0" err="1">
                <a:latin typeface="Titillium" pitchFamily="2" charset="77"/>
              </a:rPr>
              <a:t>Missione</a:t>
            </a:r>
            <a:r>
              <a:rPr lang="en-US" sz="1600" dirty="0">
                <a:latin typeface="Titillium" pitchFamily="2" charset="77"/>
              </a:rPr>
              <a:t> </a:t>
            </a:r>
            <a:r>
              <a:rPr lang="en-US" sz="1600" dirty="0" err="1">
                <a:latin typeface="Titillium" pitchFamily="2" charset="77"/>
              </a:rPr>
              <a:t>scientifica</a:t>
            </a:r>
            <a:r>
              <a:rPr lang="en-US" sz="1600" dirty="0">
                <a:latin typeface="Titillium" pitchFamily="2" charset="77"/>
              </a:rPr>
              <a:t> </a:t>
            </a:r>
            <a:r>
              <a:rPr lang="en-US" sz="1600" dirty="0" err="1">
                <a:latin typeface="Titillium" pitchFamily="2" charset="77"/>
              </a:rPr>
              <a:t>italiana</a:t>
            </a:r>
            <a:r>
              <a:rPr lang="en-US" sz="1600" dirty="0">
                <a:latin typeface="Titillium" pitchFamily="2" charset="77"/>
              </a:rPr>
              <a:t>“ call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128D42-F037-48CB-BBC2-449C2048B80B}"/>
              </a:ext>
            </a:extLst>
          </p:cNvPr>
          <p:cNvSpPr txBox="1"/>
          <p:nvPr/>
        </p:nvSpPr>
        <p:spPr>
          <a:xfrm>
            <a:off x="243795" y="1130179"/>
            <a:ext cx="1047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Next steps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76BD29D-853E-4110-B812-E417A8D9F143}"/>
              </a:ext>
            </a:extLst>
          </p:cNvPr>
          <p:cNvSpPr/>
          <p:nvPr/>
        </p:nvSpPr>
        <p:spPr>
          <a:xfrm>
            <a:off x="1315674" y="3761361"/>
            <a:ext cx="10876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B27F47"/>
                </a:solidFill>
                <a:latin typeface="Titillium Bd" pitchFamily="2" charset="77"/>
              </a:rPr>
              <a:t>STILEMI - Strumenti, Tecnologie e Infrastrutture di Laboratorio per Esperimenti e Misure Innovative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9360A2-81A2-47DC-AAAD-7046E8DD3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80" y="2502119"/>
            <a:ext cx="2446020" cy="79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9542E83-5DB6-4411-BDCF-B71C8E30187F}"/>
              </a:ext>
            </a:extLst>
          </p:cNvPr>
          <p:cNvSpPr txBox="1"/>
          <p:nvPr/>
        </p:nvSpPr>
        <p:spPr>
          <a:xfrm>
            <a:off x="220186" y="4195549"/>
            <a:ext cx="11372374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>
                <a:latin typeface="Titillium" pitchFamily="2" charset="77"/>
              </a:rPr>
              <a:t>Upgrade of the INAF Concurrent Design Facilities and creation of the INAF OA Cagliari </a:t>
            </a:r>
            <a:r>
              <a:rPr lang="it-IT" sz="1600" dirty="0" err="1">
                <a:latin typeface="Titillium" pitchFamily="2" charset="77"/>
              </a:rPr>
              <a:t>Ancillary</a:t>
            </a:r>
            <a:r>
              <a:rPr lang="it-IT" sz="1600" dirty="0">
                <a:latin typeface="Titillium" pitchFamily="2" charset="77"/>
              </a:rPr>
              <a:t> </a:t>
            </a:r>
            <a:r>
              <a:rPr lang="it-IT" sz="1600" dirty="0" err="1">
                <a:latin typeface="Titillium" pitchFamily="2" charset="77"/>
              </a:rPr>
              <a:t>Node</a:t>
            </a:r>
            <a:endParaRPr lang="it-IT" sz="1600" dirty="0">
              <a:latin typeface="Titillium" pitchFamily="2" charset="77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600" dirty="0">
              <a:latin typeface="Titillium" pitchFamily="2" charset="77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 err="1">
                <a:latin typeface="Titillium" pitchFamily="2" charset="77"/>
              </a:rPr>
              <a:t>Hiring</a:t>
            </a:r>
            <a:r>
              <a:rPr lang="it-IT" sz="1600" dirty="0">
                <a:latin typeface="Titillium" pitchFamily="2" charset="77"/>
              </a:rPr>
              <a:t> of 2 resources: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600" dirty="0">
              <a:latin typeface="Titillium" pitchFamily="2" charset="77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Titillium" pitchFamily="2" charset="77"/>
              </a:rPr>
              <a:t>Technical management of the facilities, of </a:t>
            </a:r>
            <a:r>
              <a:rPr lang="it-IT" sz="1600" dirty="0" err="1">
                <a:latin typeface="Titillium" pitchFamily="2" charset="77"/>
              </a:rPr>
              <a:t>their</a:t>
            </a:r>
            <a:r>
              <a:rPr lang="it-IT" sz="1600" dirty="0">
                <a:latin typeface="Titillium" pitchFamily="2" charset="77"/>
              </a:rPr>
              <a:t> upgrade, and of the </a:t>
            </a:r>
            <a:r>
              <a:rPr lang="it-IT" sz="1600" dirty="0" err="1">
                <a:latin typeface="Titillium" pitchFamily="2" charset="77"/>
              </a:rPr>
              <a:t>synergy</a:t>
            </a:r>
            <a:r>
              <a:rPr lang="it-IT" sz="1600" dirty="0">
                <a:latin typeface="Titillium" pitchFamily="2" charset="77"/>
              </a:rPr>
              <a:t> </a:t>
            </a:r>
            <a:r>
              <a:rPr lang="it-IT" sz="1600" dirty="0" err="1">
                <a:latin typeface="Titillium" pitchFamily="2" charset="77"/>
              </a:rPr>
              <a:t>between</a:t>
            </a:r>
            <a:r>
              <a:rPr lang="it-IT" sz="1600" dirty="0">
                <a:latin typeface="Titillium" pitchFamily="2" charset="77"/>
              </a:rPr>
              <a:t> the OACN CDF and the Auditorium Nazionale </a:t>
            </a:r>
            <a:endParaRPr lang="en-US" sz="1600" dirty="0">
              <a:latin typeface="Titillium" pitchFamily="2" charset="77"/>
            </a:endParaRPr>
          </a:p>
          <a:p>
            <a:pPr lvl="1" algn="just"/>
            <a:endParaRPr lang="en-US" sz="1600" dirty="0">
              <a:latin typeface="Titillium" pitchFamily="2" charset="77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tillium" pitchFamily="2" charset="77"/>
              </a:rPr>
              <a:t>Development of the INAF methodology for the concurrent design of ground-based astronomical instrumentation</a:t>
            </a:r>
            <a:endParaRPr lang="it-IT" sz="1600" dirty="0">
              <a:latin typeface="Titillium" pitchFamily="2" charset="77"/>
            </a:endParaRPr>
          </a:p>
        </p:txBody>
      </p:sp>
      <p:sp>
        <p:nvSpPr>
          <p:cNvPr id="8" name="Segnaposto data 2">
            <a:extLst>
              <a:ext uri="{FF2B5EF4-FFF2-40B4-BE49-F238E27FC236}">
                <a16:creationId xmlns:a16="http://schemas.microsoft.com/office/drawing/2014/main" id="{DE9414FF-1E05-435E-9CAD-9D2675E36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</p:spPr>
        <p:txBody>
          <a:bodyPr/>
          <a:lstStyle/>
          <a:p>
            <a:r>
              <a:rPr lang="it-IT" dirty="0"/>
              <a:t>17/03/2026</a:t>
            </a:r>
          </a:p>
        </p:txBody>
      </p:sp>
      <p:sp>
        <p:nvSpPr>
          <p:cNvPr id="9" name="Segnaposto piè di pagina 5">
            <a:extLst>
              <a:ext uri="{FF2B5EF4-FFF2-40B4-BE49-F238E27FC236}">
                <a16:creationId xmlns:a16="http://schemas.microsoft.com/office/drawing/2014/main" id="{CF444FA4-F36D-4082-901C-BAE6F3021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</p:spPr>
        <p:txBody>
          <a:bodyPr/>
          <a:lstStyle/>
          <a:p>
            <a:r>
              <a:rPr lang="it-IT" dirty="0"/>
              <a:t>Workshop STILES: risultati e prospettive future</a:t>
            </a:r>
          </a:p>
        </p:txBody>
      </p:sp>
      <p:sp>
        <p:nvSpPr>
          <p:cNvPr id="11" name="Segnaposto numero diapositiva 4">
            <a:extLst>
              <a:ext uri="{FF2B5EF4-FFF2-40B4-BE49-F238E27FC236}">
                <a16:creationId xmlns:a16="http://schemas.microsoft.com/office/drawing/2014/main" id="{04DC3CEE-DB47-4546-A634-5E55F154B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</p:spPr>
        <p:txBody>
          <a:bodyPr/>
          <a:lstStyle/>
          <a:p>
            <a:fld id="{9B13B172-409A-48BF-92CD-9E808051E234}" type="slidenum">
              <a:rPr lang="it-IT" b="1" smtClean="0"/>
              <a:pPr/>
              <a:t>22</a:t>
            </a:fld>
            <a:endParaRPr lang="it-IT" b="1" dirty="0"/>
          </a:p>
        </p:txBody>
      </p:sp>
      <p:pic>
        <p:nvPicPr>
          <p:cNvPr id="12" name="Google Shape;477;p25">
            <a:extLst>
              <a:ext uri="{FF2B5EF4-FFF2-40B4-BE49-F238E27FC236}">
                <a16:creationId xmlns:a16="http://schemas.microsoft.com/office/drawing/2014/main" id="{852F14D2-DA92-481C-809D-ADC443BA20F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478" y="3638784"/>
            <a:ext cx="479131" cy="54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76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F2C1697-7280-B089-40E7-E4A007A48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b="1" smtClean="0"/>
              <a:pPr/>
              <a:t>23</a:t>
            </a:fld>
            <a:endParaRPr lang="it-IT" b="1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C2CF20C-994D-4EFD-A0E2-7CF13FCE9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81" y="1274506"/>
            <a:ext cx="4216400" cy="49003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itolo 7">
            <a:extLst>
              <a:ext uri="{FF2B5EF4-FFF2-40B4-BE49-F238E27FC236}">
                <a16:creationId xmlns:a16="http://schemas.microsoft.com/office/drawing/2014/main" id="{8CB60595-09D1-4354-AE6F-A76A6ADACF02}"/>
              </a:ext>
            </a:extLst>
          </p:cNvPr>
          <p:cNvSpPr txBox="1">
            <a:spLocks/>
          </p:cNvSpPr>
          <p:nvPr/>
        </p:nvSpPr>
        <p:spPr>
          <a:xfrm>
            <a:off x="434337" y="2632933"/>
            <a:ext cx="5588000" cy="78011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 dirty="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defRPr>
            </a:lvl1pPr>
          </a:lstStyle>
          <a:p>
            <a:r>
              <a:rPr lang="en-US" sz="4400" b="0" dirty="0"/>
              <a:t>THANK YOU!</a:t>
            </a:r>
            <a:endParaRPr lang="en-GB" sz="4400" dirty="0"/>
          </a:p>
        </p:txBody>
      </p:sp>
      <p:sp>
        <p:nvSpPr>
          <p:cNvPr id="7" name="Segnaposto data 2">
            <a:extLst>
              <a:ext uri="{FF2B5EF4-FFF2-40B4-BE49-F238E27FC236}">
                <a16:creationId xmlns:a16="http://schemas.microsoft.com/office/drawing/2014/main" id="{1B9EFA57-C83C-4146-B038-6CE011F9B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</p:spPr>
        <p:txBody>
          <a:bodyPr/>
          <a:lstStyle/>
          <a:p>
            <a:r>
              <a:rPr lang="it-IT" dirty="0"/>
              <a:t>17/03/2026</a:t>
            </a:r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81CB8F3E-A307-4D92-9907-3FD419757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</p:spPr>
        <p:txBody>
          <a:bodyPr/>
          <a:lstStyle/>
          <a:p>
            <a:r>
              <a:rPr lang="it-IT" dirty="0"/>
              <a:t>Workshop STILES: risultati e prospettive future</a:t>
            </a:r>
          </a:p>
        </p:txBody>
      </p:sp>
      <p:sp>
        <p:nvSpPr>
          <p:cNvPr id="10" name="Titolo 7">
            <a:extLst>
              <a:ext uri="{FF2B5EF4-FFF2-40B4-BE49-F238E27FC236}">
                <a16:creationId xmlns:a16="http://schemas.microsoft.com/office/drawing/2014/main" id="{A2134EF9-895E-45C8-B9D1-CC12CE185952}"/>
              </a:ext>
            </a:extLst>
          </p:cNvPr>
          <p:cNvSpPr txBox="1">
            <a:spLocks/>
          </p:cNvSpPr>
          <p:nvPr/>
        </p:nvSpPr>
        <p:spPr>
          <a:xfrm>
            <a:off x="695041" y="4225067"/>
            <a:ext cx="5588000" cy="78011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 dirty="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defRPr>
            </a:lvl1pPr>
          </a:lstStyle>
          <a:p>
            <a:r>
              <a:rPr lang="en-US" sz="2400" b="0" dirty="0"/>
              <a:t>Contact points:</a:t>
            </a:r>
          </a:p>
          <a:p>
            <a:endParaRPr lang="en-US" sz="2400" b="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7655B17-AE66-4182-BF9A-C199C575D8D0}"/>
              </a:ext>
            </a:extLst>
          </p:cNvPr>
          <p:cNvSpPr/>
          <p:nvPr/>
        </p:nvSpPr>
        <p:spPr>
          <a:xfrm>
            <a:off x="731690" y="4714606"/>
            <a:ext cx="27635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Titillium" pitchFamily="2" charset="77"/>
                <a:sym typeface="Arial"/>
              </a:rPr>
              <a:t>christian.eredia@inaf.it</a:t>
            </a:r>
          </a:p>
          <a:p>
            <a:r>
              <a:rPr lang="it-IT" dirty="0">
                <a:latin typeface="Titillium" pitchFamily="2" charset="77"/>
                <a:sym typeface="Arial"/>
              </a:rPr>
              <a:t>vincenzo.cianniello@inaf.it</a:t>
            </a:r>
          </a:p>
          <a:p>
            <a:r>
              <a:rPr lang="it-IT" dirty="0">
                <a:latin typeface="Titillium" pitchFamily="2" charset="77"/>
                <a:sym typeface="Arial"/>
              </a:rPr>
              <a:t>enrico.cascone@inaf.it</a:t>
            </a:r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5ED1FC9-BE3B-42EB-91BE-A3F54E53A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44" y="1436147"/>
            <a:ext cx="3248617" cy="29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80E2D9-4927-4283-BA7F-AE960D3FC4B1}"/>
              </a:ext>
            </a:extLst>
          </p:cNvPr>
          <p:cNvSpPr txBox="1"/>
          <p:nvPr/>
        </p:nvSpPr>
        <p:spPr>
          <a:xfrm>
            <a:off x="2536209" y="1391288"/>
            <a:ext cx="802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B27F47"/>
                </a:solidFill>
                <a:latin typeface="Titillium Bd" pitchFamily="2" charset="77"/>
              </a:rPr>
              <a:t>3200 – </a:t>
            </a:r>
            <a:r>
              <a:rPr lang="it-IT" sz="2400" b="1" dirty="0" err="1">
                <a:solidFill>
                  <a:srgbClr val="B27F47"/>
                </a:solidFill>
                <a:latin typeface="Titillium Bd" pitchFamily="2" charset="77"/>
              </a:rPr>
              <a:t>Infrastructures</a:t>
            </a:r>
            <a:r>
              <a:rPr lang="it-IT" sz="2400" b="1" dirty="0">
                <a:solidFill>
                  <a:srgbClr val="B27F47"/>
                </a:solidFill>
                <a:latin typeface="Titillium Bd" pitchFamily="2" charset="77"/>
              </a:rPr>
              <a:t> for Concurrent Design in INAF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648F3A6-1FD9-434B-91B2-363B1D6FDD72}"/>
              </a:ext>
            </a:extLst>
          </p:cNvPr>
          <p:cNvSpPr/>
          <p:nvPr/>
        </p:nvSpPr>
        <p:spPr>
          <a:xfrm>
            <a:off x="3593674" y="4564723"/>
            <a:ext cx="4562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tillium" pitchFamily="2" charset="77"/>
              </a:rPr>
              <a:t>Definition of concurrent design </a:t>
            </a:r>
            <a:r>
              <a:rPr lang="it-IT" dirty="0" err="1">
                <a:latin typeface="Titillium" pitchFamily="2" charset="77"/>
              </a:rPr>
              <a:t>according</a:t>
            </a:r>
            <a:r>
              <a:rPr lang="it-IT" dirty="0">
                <a:latin typeface="Titillium" pitchFamily="2" charset="77"/>
              </a:rPr>
              <a:t> 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673E9BF-7AB7-44B4-9FF6-22C18AE77444}"/>
              </a:ext>
            </a:extLst>
          </p:cNvPr>
          <p:cNvSpPr txBox="1"/>
          <p:nvPr/>
        </p:nvSpPr>
        <p:spPr>
          <a:xfrm>
            <a:off x="1214651" y="2301683"/>
            <a:ext cx="99314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  <a:p>
            <a:r>
              <a:rPr lang="en-US" sz="2000" i="1" dirty="0">
                <a:latin typeface="Titillium" pitchFamily="2" charset="77"/>
              </a:rPr>
              <a:t>“</a:t>
            </a:r>
            <a:r>
              <a:rPr lang="en-US" sz="2000" b="1" i="1" dirty="0">
                <a:latin typeface="Titillium" pitchFamily="2" charset="77"/>
              </a:rPr>
              <a:t>Systematic</a:t>
            </a:r>
            <a:r>
              <a:rPr lang="en-US" sz="2000" i="1" dirty="0">
                <a:latin typeface="Titillium" pitchFamily="2" charset="77"/>
              </a:rPr>
              <a:t> approach to </a:t>
            </a:r>
            <a:r>
              <a:rPr lang="en-US" sz="2000" b="1" i="1" dirty="0">
                <a:latin typeface="Titillium" pitchFamily="2" charset="77"/>
              </a:rPr>
              <a:t>integrated multi‐disciplinary </a:t>
            </a:r>
            <a:r>
              <a:rPr lang="en-US" sz="2000" i="1" dirty="0">
                <a:latin typeface="Titillium" pitchFamily="2" charset="77"/>
              </a:rPr>
              <a:t>system development that </a:t>
            </a:r>
            <a:r>
              <a:rPr lang="en-US" sz="2000" i="1" dirty="0" err="1">
                <a:latin typeface="Titillium" pitchFamily="2" charset="77"/>
              </a:rPr>
              <a:t>emphasises</a:t>
            </a:r>
            <a:r>
              <a:rPr lang="en-US" sz="2000" i="1" dirty="0">
                <a:latin typeface="Titillium" pitchFamily="2" charset="77"/>
              </a:rPr>
              <a:t> the response to </a:t>
            </a:r>
            <a:r>
              <a:rPr lang="en-US" sz="2000" b="1" i="1" dirty="0">
                <a:latin typeface="Titillium" pitchFamily="2" charset="77"/>
              </a:rPr>
              <a:t>customer expectations </a:t>
            </a:r>
            <a:r>
              <a:rPr lang="en-US" sz="2000" i="1" dirty="0">
                <a:latin typeface="Titillium" pitchFamily="2" charset="77"/>
              </a:rPr>
              <a:t>and embodies team values of </a:t>
            </a:r>
            <a:r>
              <a:rPr lang="en-US" sz="2000" b="1" i="1" dirty="0">
                <a:latin typeface="Titillium" pitchFamily="2" charset="77"/>
              </a:rPr>
              <a:t>co‐operation</a:t>
            </a:r>
            <a:r>
              <a:rPr lang="en-US" sz="2000" i="1" dirty="0">
                <a:latin typeface="Titillium" pitchFamily="2" charset="77"/>
              </a:rPr>
              <a:t>, trust and </a:t>
            </a:r>
            <a:r>
              <a:rPr lang="en-US" sz="2000" b="1" i="1" dirty="0">
                <a:latin typeface="Titillium" pitchFamily="2" charset="77"/>
              </a:rPr>
              <a:t>sharing</a:t>
            </a:r>
            <a:r>
              <a:rPr lang="en-US" sz="2000" i="1" dirty="0">
                <a:latin typeface="Titillium" pitchFamily="2" charset="77"/>
              </a:rPr>
              <a:t> in such a manner that decision making is </a:t>
            </a:r>
            <a:r>
              <a:rPr lang="en-US" sz="2000" b="1" i="1" dirty="0">
                <a:latin typeface="Titillium" pitchFamily="2" charset="77"/>
              </a:rPr>
              <a:t>by consensus</a:t>
            </a:r>
            <a:r>
              <a:rPr lang="en-US" sz="2000" i="1" dirty="0">
                <a:latin typeface="Titillium" pitchFamily="2" charset="77"/>
              </a:rPr>
              <a:t>, involving </a:t>
            </a:r>
            <a:r>
              <a:rPr lang="en-US" sz="2000" b="1" i="1" dirty="0">
                <a:latin typeface="Titillium" pitchFamily="2" charset="77"/>
              </a:rPr>
              <a:t>all perspectives in parallel</a:t>
            </a:r>
            <a:r>
              <a:rPr lang="en-US" sz="2000" i="1" dirty="0">
                <a:latin typeface="Titillium" pitchFamily="2" charset="77"/>
              </a:rPr>
              <a:t> from the beginning of the system life‐cycle</a:t>
            </a:r>
            <a:r>
              <a:rPr lang="en-US" sz="2000" dirty="0">
                <a:latin typeface="Titillium" pitchFamily="2" charset="77"/>
              </a:rPr>
              <a:t>”</a:t>
            </a:r>
            <a:r>
              <a:rPr lang="en-US" sz="2400" i="1" dirty="0"/>
              <a:t> </a:t>
            </a:r>
          </a:p>
          <a:p>
            <a:endParaRPr lang="it-IT" sz="2400" dirty="0"/>
          </a:p>
        </p:txBody>
      </p:sp>
      <p:sp>
        <p:nvSpPr>
          <p:cNvPr id="13" name="Segnaposto data 2">
            <a:extLst>
              <a:ext uri="{FF2B5EF4-FFF2-40B4-BE49-F238E27FC236}">
                <a16:creationId xmlns:a16="http://schemas.microsoft.com/office/drawing/2014/main" id="{DF1B83FC-50AD-40B9-BE26-AE7F1B622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</p:spPr>
        <p:txBody>
          <a:bodyPr/>
          <a:lstStyle/>
          <a:p>
            <a:r>
              <a:rPr lang="it-IT" dirty="0"/>
              <a:t>17/03/2026</a:t>
            </a:r>
          </a:p>
        </p:txBody>
      </p:sp>
      <p:sp>
        <p:nvSpPr>
          <p:cNvPr id="14" name="Segnaposto piè di pagina 5">
            <a:extLst>
              <a:ext uri="{FF2B5EF4-FFF2-40B4-BE49-F238E27FC236}">
                <a16:creationId xmlns:a16="http://schemas.microsoft.com/office/drawing/2014/main" id="{3EC5FF89-69FA-4AE0-9322-97D7D927E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</p:spPr>
        <p:txBody>
          <a:bodyPr/>
          <a:lstStyle/>
          <a:p>
            <a:r>
              <a:rPr lang="it-IT" dirty="0"/>
              <a:t>Workshop STILES: risultati e prospettive future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4F53279-70F6-41FF-8D9F-2B83CD06296F}"/>
              </a:ext>
            </a:extLst>
          </p:cNvPr>
          <p:cNvSpPr/>
          <p:nvPr/>
        </p:nvSpPr>
        <p:spPr>
          <a:xfrm>
            <a:off x="2493208" y="4934055"/>
            <a:ext cx="7374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tillium" pitchFamily="2" charset="77"/>
              </a:rPr>
              <a:t>ECSS-E-TM-E-10-25A - Engineering design model data </a:t>
            </a:r>
            <a:r>
              <a:rPr lang="it-IT" dirty="0" err="1">
                <a:latin typeface="Titillium" pitchFamily="2" charset="77"/>
              </a:rPr>
              <a:t>exchange</a:t>
            </a:r>
            <a:r>
              <a:rPr lang="it-IT" dirty="0">
                <a:latin typeface="Titillium" pitchFamily="2" charset="77"/>
              </a:rPr>
              <a:t> – CDF</a:t>
            </a:r>
            <a:endParaRPr lang="it-IT" dirty="0"/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CAC0BF03-4351-4CC3-92FC-9F1B40F89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</p:spPr>
        <p:txBody>
          <a:bodyPr/>
          <a:lstStyle/>
          <a:p>
            <a:fld id="{9B13B172-409A-48BF-92CD-9E808051E234}" type="slidenum">
              <a:rPr lang="it-IT" b="1" smtClean="0"/>
              <a:pPr/>
              <a:t>3</a:t>
            </a:fld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22599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494709D-4524-48F5-8160-E22D99D8396B}"/>
              </a:ext>
            </a:extLst>
          </p:cNvPr>
          <p:cNvSpPr txBox="1"/>
          <p:nvPr/>
        </p:nvSpPr>
        <p:spPr>
          <a:xfrm>
            <a:off x="171789" y="1734693"/>
            <a:ext cx="6909556" cy="2087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it-IT" sz="1600" dirty="0">
                <a:latin typeface="Titillium" pitchFamily="2" charset="77"/>
              </a:rPr>
              <a:t>Co-location of </a:t>
            </a:r>
            <a:r>
              <a:rPr lang="it-IT" sz="1600" dirty="0" err="1">
                <a:latin typeface="Titillium" pitchFamily="2" charset="77"/>
              </a:rPr>
              <a:t>all</a:t>
            </a:r>
            <a:r>
              <a:rPr lang="it-IT" sz="1600" dirty="0">
                <a:latin typeface="Titillium" pitchFamily="2" charset="77"/>
              </a:rPr>
              <a:t> the </a:t>
            </a:r>
            <a:r>
              <a:rPr lang="it-IT" sz="1600" dirty="0" err="1">
                <a:latin typeface="Titillium" pitchFamily="2" charset="77"/>
              </a:rPr>
              <a:t>actors</a:t>
            </a:r>
            <a:r>
              <a:rPr lang="it-IT" sz="1600" dirty="0">
                <a:latin typeface="Titillium" pitchFamily="2" charset="77"/>
              </a:rPr>
              <a:t> </a:t>
            </a:r>
            <a:r>
              <a:rPr lang="it-IT" sz="1600" dirty="0" err="1">
                <a:latin typeface="Titillium" pitchFamily="2" charset="77"/>
              </a:rPr>
              <a:t>involved</a:t>
            </a:r>
            <a:r>
              <a:rPr lang="it-IT" sz="1600" dirty="0">
                <a:latin typeface="Titillium" pitchFamily="2" charset="77"/>
              </a:rPr>
              <a:t> in a project (from system engineering to project management, from </a:t>
            </a:r>
            <a:r>
              <a:rPr lang="it-IT" sz="1600" dirty="0" err="1">
                <a:latin typeface="Titillium" pitchFamily="2" charset="77"/>
              </a:rPr>
              <a:t>subsystem</a:t>
            </a:r>
            <a:r>
              <a:rPr lang="it-IT" sz="1600" dirty="0">
                <a:latin typeface="Titillium" pitchFamily="2" charset="77"/>
              </a:rPr>
              <a:t> </a:t>
            </a:r>
            <a:r>
              <a:rPr lang="it-IT" sz="1600" dirty="0" err="1">
                <a:latin typeface="Titillium" pitchFamily="2" charset="77"/>
              </a:rPr>
              <a:t>experts</a:t>
            </a:r>
            <a:r>
              <a:rPr lang="it-IT" sz="1600" dirty="0">
                <a:latin typeface="Titillium" pitchFamily="2" charset="77"/>
              </a:rPr>
              <a:t> to </a:t>
            </a:r>
            <a:r>
              <a:rPr lang="it-IT" sz="1600" dirty="0" err="1">
                <a:latin typeface="Titillium" pitchFamily="2" charset="77"/>
              </a:rPr>
              <a:t>customers</a:t>
            </a:r>
            <a:r>
              <a:rPr lang="it-IT" sz="1600" dirty="0">
                <a:latin typeface="Titillium" pitchFamily="2" charset="77"/>
              </a:rPr>
              <a:t> and end users)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it-IT" sz="600" dirty="0">
              <a:latin typeface="Titillium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it-IT" sz="1600" dirty="0" err="1">
                <a:latin typeface="Titillium" pitchFamily="2" charset="77"/>
              </a:rPr>
              <a:t>Busy</a:t>
            </a:r>
            <a:r>
              <a:rPr lang="it-IT" sz="1600" dirty="0">
                <a:latin typeface="Titillium" pitchFamily="2" charset="77"/>
              </a:rPr>
              <a:t> week sessions </a:t>
            </a:r>
            <a:r>
              <a:rPr lang="it-IT" sz="1600" dirty="0" err="1">
                <a:latin typeface="Titillium" pitchFamily="2" charset="77"/>
              </a:rPr>
              <a:t>divided</a:t>
            </a:r>
            <a:r>
              <a:rPr lang="it-IT" sz="1600" dirty="0">
                <a:latin typeface="Titillium" pitchFamily="2" charset="77"/>
              </a:rPr>
              <a:t> into </a:t>
            </a:r>
            <a:r>
              <a:rPr lang="it-IT" sz="1600" dirty="0" err="1">
                <a:latin typeface="Titillium" pitchFamily="2" charset="77"/>
              </a:rPr>
              <a:t>iterations</a:t>
            </a:r>
            <a:r>
              <a:rPr lang="it-IT" sz="1600" dirty="0">
                <a:latin typeface="Titillium" pitchFamily="2" charset="77"/>
              </a:rPr>
              <a:t> to </a:t>
            </a:r>
            <a:r>
              <a:rPr lang="it-IT" sz="1600" dirty="0" err="1">
                <a:latin typeface="Titillium" pitchFamily="2" charset="77"/>
              </a:rPr>
              <a:t>define</a:t>
            </a:r>
            <a:r>
              <a:rPr lang="it-IT" sz="1600" dirty="0">
                <a:latin typeface="Titillium" pitchFamily="2" charset="77"/>
              </a:rPr>
              <a:t> a model of the system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it-IT" sz="500" dirty="0">
              <a:latin typeface="Titillium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it-IT" sz="1600" dirty="0" err="1">
                <a:latin typeface="Titillium" pitchFamily="2" charset="77"/>
              </a:rPr>
              <a:t>All</a:t>
            </a:r>
            <a:r>
              <a:rPr lang="it-IT" sz="1600" dirty="0">
                <a:latin typeface="Titillium" pitchFamily="2" charset="77"/>
              </a:rPr>
              <a:t> stakeholders (including </a:t>
            </a:r>
            <a:r>
              <a:rPr lang="it-IT" sz="1600" dirty="0" err="1">
                <a:latin typeface="Titillium" pitchFamily="2" charset="77"/>
              </a:rPr>
              <a:t>final</a:t>
            </a:r>
            <a:r>
              <a:rPr lang="it-IT" sz="1600" dirty="0">
                <a:latin typeface="Titillium" pitchFamily="2" charset="77"/>
              </a:rPr>
              <a:t> users/</a:t>
            </a:r>
            <a:r>
              <a:rPr lang="it-IT" sz="1600" dirty="0" err="1">
                <a:latin typeface="Titillium" pitchFamily="2" charset="77"/>
              </a:rPr>
              <a:t>customers</a:t>
            </a:r>
            <a:r>
              <a:rPr lang="it-IT" sz="1600" dirty="0">
                <a:latin typeface="Titillium" pitchFamily="2" charset="77"/>
              </a:rPr>
              <a:t>) can follow the design process as it </a:t>
            </a:r>
            <a:r>
              <a:rPr lang="it-IT" sz="1600" dirty="0" err="1">
                <a:latin typeface="Titillium" pitchFamily="2" charset="77"/>
              </a:rPr>
              <a:t>develops</a:t>
            </a:r>
            <a:r>
              <a:rPr lang="it-IT" sz="1600" dirty="0">
                <a:latin typeface="Titillium" pitchFamily="2" charset="77"/>
              </a:rPr>
              <a:t>, </a:t>
            </a:r>
            <a:r>
              <a:rPr lang="it-IT" sz="1600" dirty="0" err="1">
                <a:latin typeface="Titillium" pitchFamily="2" charset="77"/>
              </a:rPr>
              <a:t>optimising</a:t>
            </a:r>
            <a:r>
              <a:rPr lang="it-IT" sz="1600" dirty="0">
                <a:latin typeface="Titillium" pitchFamily="2" charset="77"/>
              </a:rPr>
              <a:t> </a:t>
            </a:r>
            <a:r>
              <a:rPr lang="it-IT" sz="1600" dirty="0" err="1">
                <a:latin typeface="Titillium" pitchFamily="2" charset="77"/>
              </a:rPr>
              <a:t>interactions</a:t>
            </a:r>
            <a:r>
              <a:rPr lang="it-IT" sz="1600" dirty="0">
                <a:latin typeface="Titillium" pitchFamily="2" charset="77"/>
              </a:rPr>
              <a:t> and </a:t>
            </a:r>
            <a:r>
              <a:rPr lang="it-IT" sz="1600" dirty="0" err="1">
                <a:latin typeface="Titillium" pitchFamily="2" charset="77"/>
              </a:rPr>
              <a:t>convergence</a:t>
            </a:r>
            <a:r>
              <a:rPr lang="it-IT" sz="1600" dirty="0">
                <a:latin typeface="Titillium" pitchFamily="2" charset="77"/>
              </a:rPr>
              <a:t> of results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6D32718-78B8-4208-85A3-0E9594DDB319}"/>
              </a:ext>
            </a:extLst>
          </p:cNvPr>
          <p:cNvGrpSpPr/>
          <p:nvPr/>
        </p:nvGrpSpPr>
        <p:grpSpPr>
          <a:xfrm>
            <a:off x="7081345" y="1096107"/>
            <a:ext cx="5364050" cy="3126284"/>
            <a:chOff x="6762750" y="875149"/>
            <a:chExt cx="5364050" cy="3126284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49C90527-AD65-4277-8C9C-E391C0F6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750" y="2195698"/>
              <a:ext cx="2184117" cy="1456078"/>
            </a:xfrm>
            <a:prstGeom prst="rect">
              <a:avLst/>
            </a:prstGeom>
            <a:ln>
              <a:noFill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EC557486-0B0E-4345-91F7-C56A6E39F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8648" y="875149"/>
              <a:ext cx="2184117" cy="1456078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0DD18B2C-2F49-4FA4-9F2F-5EC643334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3708" y="934136"/>
              <a:ext cx="2184117" cy="1456078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6F42C73-7231-4ABA-B3A7-6C90E7776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315" y="2545355"/>
              <a:ext cx="2184117" cy="145607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F762767-C636-4D1D-8CA3-BE4C53288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2683" y="1706240"/>
              <a:ext cx="2184117" cy="1456078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5" name="Connettore curvo 14">
              <a:extLst>
                <a:ext uri="{FF2B5EF4-FFF2-40B4-BE49-F238E27FC236}">
                  <a16:creationId xmlns:a16="http://schemas.microsoft.com/office/drawing/2014/main" id="{0B3816A6-0A22-4321-9CD0-ACF1C93983F1}"/>
                </a:ext>
              </a:extLst>
            </p:cNvPr>
            <p:cNvCxnSpPr/>
            <p:nvPr/>
          </p:nvCxnSpPr>
          <p:spPr>
            <a:xfrm>
              <a:off x="8763000" y="2195698"/>
              <a:ext cx="987707" cy="853110"/>
            </a:xfrm>
            <a:prstGeom prst="curvedConnector3">
              <a:avLst>
                <a:gd name="adj1" fmla="val 77259"/>
              </a:avLst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curvo 16">
              <a:extLst>
                <a:ext uri="{FF2B5EF4-FFF2-40B4-BE49-F238E27FC236}">
                  <a16:creationId xmlns:a16="http://schemas.microsoft.com/office/drawing/2014/main" id="{3D8E1097-0137-48CF-8DA0-3D40C33ADB63}"/>
                </a:ext>
              </a:extLst>
            </p:cNvPr>
            <p:cNvCxnSpPr/>
            <p:nvPr/>
          </p:nvCxnSpPr>
          <p:spPr>
            <a:xfrm flipV="1">
              <a:off x="8658648" y="2195698"/>
              <a:ext cx="761577" cy="499877"/>
            </a:xfrm>
            <a:prstGeom prst="curvedConnector3">
              <a:avLst>
                <a:gd name="adj1" fmla="val 111367"/>
              </a:avLst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curvo 18">
              <a:extLst>
                <a:ext uri="{FF2B5EF4-FFF2-40B4-BE49-F238E27FC236}">
                  <a16:creationId xmlns:a16="http://schemas.microsoft.com/office/drawing/2014/main" id="{D3C70188-7ECA-4BF5-B512-417955C12AC2}"/>
                </a:ext>
              </a:extLst>
            </p:cNvPr>
            <p:cNvCxnSpPr/>
            <p:nvPr/>
          </p:nvCxnSpPr>
          <p:spPr>
            <a:xfrm rot="10800000">
              <a:off x="8578005" y="2968470"/>
              <a:ext cx="473215" cy="274855"/>
            </a:xfrm>
            <a:prstGeom prst="curvedConnector3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curvo 20">
              <a:extLst>
                <a:ext uri="{FF2B5EF4-FFF2-40B4-BE49-F238E27FC236}">
                  <a16:creationId xmlns:a16="http://schemas.microsoft.com/office/drawing/2014/main" id="{E0F36A35-1FE1-4A47-912A-455C079592AC}"/>
                </a:ext>
              </a:extLst>
            </p:cNvPr>
            <p:cNvCxnSpPr/>
            <p:nvPr/>
          </p:nvCxnSpPr>
          <p:spPr>
            <a:xfrm flipV="1">
              <a:off x="10417457" y="2945717"/>
              <a:ext cx="425308" cy="353233"/>
            </a:xfrm>
            <a:prstGeom prst="curvedConnector3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curvo 22">
              <a:extLst>
                <a:ext uri="{FF2B5EF4-FFF2-40B4-BE49-F238E27FC236}">
                  <a16:creationId xmlns:a16="http://schemas.microsoft.com/office/drawing/2014/main" id="{251D2EDC-14F8-4331-AB34-1B809744B6CB}"/>
                </a:ext>
              </a:extLst>
            </p:cNvPr>
            <p:cNvCxnSpPr/>
            <p:nvPr/>
          </p:nvCxnSpPr>
          <p:spPr>
            <a:xfrm rot="10800000">
              <a:off x="10265058" y="1731622"/>
              <a:ext cx="497065" cy="263293"/>
            </a:xfrm>
            <a:prstGeom prst="curvedConnector3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curvo 24">
              <a:extLst>
                <a:ext uri="{FF2B5EF4-FFF2-40B4-BE49-F238E27FC236}">
                  <a16:creationId xmlns:a16="http://schemas.microsoft.com/office/drawing/2014/main" id="{ABAF3321-AA98-49D7-A222-869936A3C811}"/>
                </a:ext>
              </a:extLst>
            </p:cNvPr>
            <p:cNvCxnSpPr/>
            <p:nvPr/>
          </p:nvCxnSpPr>
          <p:spPr>
            <a:xfrm rot="10800000" flipV="1">
              <a:off x="8658649" y="1360417"/>
              <a:ext cx="513927" cy="75110"/>
            </a:xfrm>
            <a:prstGeom prst="curvedConnector3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curvo 26">
              <a:extLst>
                <a:ext uri="{FF2B5EF4-FFF2-40B4-BE49-F238E27FC236}">
                  <a16:creationId xmlns:a16="http://schemas.microsoft.com/office/drawing/2014/main" id="{34FAB63B-E336-4C17-98E6-EFC433D1DFF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199503" y="2427724"/>
              <a:ext cx="721461" cy="270564"/>
            </a:xfrm>
            <a:prstGeom prst="curvedConnector3">
              <a:avLst>
                <a:gd name="adj1" fmla="val 35917"/>
              </a:avLst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curvo 28">
              <a:extLst>
                <a:ext uri="{FF2B5EF4-FFF2-40B4-BE49-F238E27FC236}">
                  <a16:creationId xmlns:a16="http://schemas.microsoft.com/office/drawing/2014/main" id="{F4F6B7A5-782E-49B0-BD7E-33A831C8E75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555531" y="2331229"/>
              <a:ext cx="1861926" cy="316618"/>
            </a:xfrm>
            <a:prstGeom prst="curvedConnector3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curvo 31">
              <a:extLst>
                <a:ext uri="{FF2B5EF4-FFF2-40B4-BE49-F238E27FC236}">
                  <a16:creationId xmlns:a16="http://schemas.microsoft.com/office/drawing/2014/main" id="{BA46C42A-6601-48FF-9390-1B9A9605D29F}"/>
                </a:ext>
              </a:extLst>
            </p:cNvPr>
            <p:cNvCxnSpPr/>
            <p:nvPr/>
          </p:nvCxnSpPr>
          <p:spPr>
            <a:xfrm rot="10800000" flipV="1">
              <a:off x="8413063" y="2334113"/>
              <a:ext cx="2004395" cy="503453"/>
            </a:xfrm>
            <a:prstGeom prst="curvedConnector3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569640C4-8E61-4B4F-9EAB-501A78E1E27C}"/>
              </a:ext>
            </a:extLst>
          </p:cNvPr>
          <p:cNvSpPr txBox="1"/>
          <p:nvPr/>
        </p:nvSpPr>
        <p:spPr>
          <a:xfrm>
            <a:off x="716722" y="1106093"/>
            <a:ext cx="6010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Concurrent design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F6B42B2-E266-4C4D-AD29-5057BD0C12D1}"/>
              </a:ext>
            </a:extLst>
          </p:cNvPr>
          <p:cNvGrpSpPr/>
          <p:nvPr/>
        </p:nvGrpSpPr>
        <p:grpSpPr>
          <a:xfrm>
            <a:off x="758522" y="4109583"/>
            <a:ext cx="11166187" cy="2192313"/>
            <a:chOff x="414838" y="3957137"/>
            <a:chExt cx="11341290" cy="2351263"/>
          </a:xfrm>
        </p:grpSpPr>
        <p:sp>
          <p:nvSpPr>
            <p:cNvPr id="3" name="Nuvola 2">
              <a:extLst>
                <a:ext uri="{FF2B5EF4-FFF2-40B4-BE49-F238E27FC236}">
                  <a16:creationId xmlns:a16="http://schemas.microsoft.com/office/drawing/2014/main" id="{201F0C7E-4395-4431-91DE-1FADDB6DEE6E}"/>
                </a:ext>
              </a:extLst>
            </p:cNvPr>
            <p:cNvSpPr/>
            <p:nvPr/>
          </p:nvSpPr>
          <p:spPr>
            <a:xfrm>
              <a:off x="414838" y="3957137"/>
              <a:ext cx="11341290" cy="2351263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37022702-A6FA-494F-A0C1-8B7C5579DB79}"/>
                </a:ext>
              </a:extLst>
            </p:cNvPr>
            <p:cNvSpPr txBox="1"/>
            <p:nvPr/>
          </p:nvSpPr>
          <p:spPr>
            <a:xfrm>
              <a:off x="1450703" y="4199111"/>
              <a:ext cx="979906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dirty="0"/>
            </a:p>
            <a:p>
              <a:r>
                <a:rPr lang="en-US" sz="1600" i="1" dirty="0">
                  <a:latin typeface="Titillium" pitchFamily="2" charset="77"/>
                </a:rPr>
                <a:t>“Systematic approach to integrated multi‐disciplinary system development that </a:t>
              </a:r>
              <a:r>
                <a:rPr lang="en-US" sz="1600" i="1" dirty="0" err="1">
                  <a:latin typeface="Titillium" pitchFamily="2" charset="77"/>
                </a:rPr>
                <a:t>emphasises</a:t>
              </a:r>
              <a:r>
                <a:rPr lang="en-US" sz="1600" i="1" dirty="0">
                  <a:latin typeface="Titillium" pitchFamily="2" charset="77"/>
                </a:rPr>
                <a:t> the response to customer expectations and embodies team values of co‐operation, trust and sharing in such a manner that decision making is by consensus, involving all perspectives in parallel from the beginning of the system life‐cycle</a:t>
              </a:r>
              <a:r>
                <a:rPr lang="en-US" sz="1600" dirty="0">
                  <a:latin typeface="Titillium" pitchFamily="2" charset="77"/>
                </a:rPr>
                <a:t>”</a:t>
              </a:r>
              <a:r>
                <a:rPr lang="en-US" i="1" dirty="0"/>
                <a:t> </a:t>
              </a:r>
            </a:p>
            <a:p>
              <a:endParaRPr lang="it-IT" dirty="0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2755C53C-9DC9-4CB8-9FAC-8C99D804E66F}"/>
                </a:ext>
              </a:extLst>
            </p:cNvPr>
            <p:cNvSpPr/>
            <p:nvPr/>
          </p:nvSpPr>
          <p:spPr>
            <a:xfrm>
              <a:off x="1978787" y="5465996"/>
              <a:ext cx="8072342" cy="396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>
                  <a:latin typeface="Titillium" pitchFamily="2" charset="77"/>
                </a:rPr>
                <a:t>ECSS-E-TM-E-10-25A - Engineering design model data </a:t>
              </a:r>
              <a:r>
                <a:rPr lang="it-IT" dirty="0" err="1">
                  <a:latin typeface="Titillium" pitchFamily="2" charset="77"/>
                </a:rPr>
                <a:t>exchange</a:t>
              </a:r>
              <a:r>
                <a:rPr lang="it-IT" dirty="0">
                  <a:latin typeface="Titillium" pitchFamily="2" charset="77"/>
                </a:rPr>
                <a:t> – CDF</a:t>
              </a:r>
            </a:p>
          </p:txBody>
        </p:sp>
      </p:grpSp>
      <p:sp>
        <p:nvSpPr>
          <p:cNvPr id="24" name="Segnaposto data 2">
            <a:extLst>
              <a:ext uri="{FF2B5EF4-FFF2-40B4-BE49-F238E27FC236}">
                <a16:creationId xmlns:a16="http://schemas.microsoft.com/office/drawing/2014/main" id="{F743EFB3-944F-46E5-9D2B-9F81126E61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</p:spPr>
        <p:txBody>
          <a:bodyPr/>
          <a:lstStyle/>
          <a:p>
            <a:r>
              <a:rPr lang="it-IT" dirty="0"/>
              <a:t>17/03/2026</a:t>
            </a:r>
          </a:p>
        </p:txBody>
      </p:sp>
      <p:sp>
        <p:nvSpPr>
          <p:cNvPr id="26" name="Segnaposto piè di pagina 5">
            <a:extLst>
              <a:ext uri="{FF2B5EF4-FFF2-40B4-BE49-F238E27FC236}">
                <a16:creationId xmlns:a16="http://schemas.microsoft.com/office/drawing/2014/main" id="{7DA6DD75-5021-4836-BDB7-C501E73C3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</p:spPr>
        <p:txBody>
          <a:bodyPr/>
          <a:lstStyle/>
          <a:p>
            <a:r>
              <a:rPr lang="it-IT" dirty="0"/>
              <a:t>Workshop STILES: risultati e prospettive future</a:t>
            </a:r>
          </a:p>
        </p:txBody>
      </p:sp>
      <p:sp>
        <p:nvSpPr>
          <p:cNvPr id="28" name="Segnaposto numero diapositiva 4">
            <a:extLst>
              <a:ext uri="{FF2B5EF4-FFF2-40B4-BE49-F238E27FC236}">
                <a16:creationId xmlns:a16="http://schemas.microsoft.com/office/drawing/2014/main" id="{EE5F7F3B-FD50-440E-B93C-7F58B56A1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</p:spPr>
        <p:txBody>
          <a:bodyPr/>
          <a:lstStyle/>
          <a:p>
            <a:fld id="{9B13B172-409A-48BF-92CD-9E808051E234}" type="slidenum">
              <a:rPr lang="it-IT" b="1" smtClean="0"/>
              <a:pPr/>
              <a:t>4</a:t>
            </a:fld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69897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998B8D-012B-4B93-B7A9-36EDC64B9869}"/>
              </a:ext>
            </a:extLst>
          </p:cNvPr>
          <p:cNvSpPr txBox="1"/>
          <p:nvPr/>
        </p:nvSpPr>
        <p:spPr>
          <a:xfrm>
            <a:off x="2340872" y="5275090"/>
            <a:ext cx="79338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/>
          </a:p>
          <a:p>
            <a:pPr algn="ctr"/>
            <a:r>
              <a:rPr lang="en-US" sz="1600" b="1" dirty="0">
                <a:latin typeface="Titillium" pitchFamily="2" charset="77"/>
              </a:rPr>
              <a:t>The aim is to surpass the sequential structure of both phases and interactions, gaining in development time and overall quality of teamwork.</a:t>
            </a:r>
          </a:p>
          <a:p>
            <a:pPr algn="ctr"/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F97C87A-7CF5-4DF2-8B21-03B754C6E0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835" y="2188985"/>
            <a:ext cx="6584879" cy="309582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C3EF9E8-BD0C-4281-AFDE-B2A9A429E131}"/>
              </a:ext>
            </a:extLst>
          </p:cNvPr>
          <p:cNvSpPr txBox="1"/>
          <p:nvPr/>
        </p:nvSpPr>
        <p:spPr>
          <a:xfrm>
            <a:off x="716722" y="1106093"/>
            <a:ext cx="6010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Concurrent design</a:t>
            </a:r>
          </a:p>
        </p:txBody>
      </p:sp>
      <p:sp>
        <p:nvSpPr>
          <p:cNvPr id="12" name="Segnaposto data 2">
            <a:extLst>
              <a:ext uri="{FF2B5EF4-FFF2-40B4-BE49-F238E27FC236}">
                <a16:creationId xmlns:a16="http://schemas.microsoft.com/office/drawing/2014/main" id="{9350C59C-C13B-446B-A53E-681D06277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</p:spPr>
        <p:txBody>
          <a:bodyPr/>
          <a:lstStyle/>
          <a:p>
            <a:r>
              <a:rPr lang="it-IT" dirty="0"/>
              <a:t>17/03/2026</a:t>
            </a:r>
          </a:p>
        </p:txBody>
      </p:sp>
      <p:sp>
        <p:nvSpPr>
          <p:cNvPr id="13" name="Segnaposto piè di pagina 5">
            <a:extLst>
              <a:ext uri="{FF2B5EF4-FFF2-40B4-BE49-F238E27FC236}">
                <a16:creationId xmlns:a16="http://schemas.microsoft.com/office/drawing/2014/main" id="{D9D0233E-5A3C-4987-A0EE-A2A9A6C8C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</p:spPr>
        <p:txBody>
          <a:bodyPr/>
          <a:lstStyle/>
          <a:p>
            <a:r>
              <a:rPr lang="it-IT" dirty="0"/>
              <a:t>Workshop STILES: risultati e prospettive future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2AD3789-3AD3-4330-8CE4-57CC272DE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35" y="1216152"/>
            <a:ext cx="8666557" cy="3264694"/>
          </a:xfrm>
          <a:prstGeom prst="rect">
            <a:avLst/>
          </a:prstGeom>
        </p:spPr>
      </p:pic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65CA1BBF-5B7A-454B-BDDE-161624A1C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</p:spPr>
        <p:txBody>
          <a:bodyPr/>
          <a:lstStyle/>
          <a:p>
            <a:fld id="{9B13B172-409A-48BF-92CD-9E808051E234}" type="slidenum">
              <a:rPr lang="it-IT" b="1" smtClean="0"/>
              <a:pPr/>
              <a:t>5</a:t>
            </a:fld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91541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1EEFAD32-A1F0-4457-889A-308E7BBC4C8C}"/>
              </a:ext>
            </a:extLst>
          </p:cNvPr>
          <p:cNvSpPr/>
          <p:nvPr/>
        </p:nvSpPr>
        <p:spPr>
          <a:xfrm>
            <a:off x="232012" y="2559362"/>
            <a:ext cx="944986" cy="1241825"/>
          </a:xfrm>
          <a:custGeom>
            <a:avLst/>
            <a:gdLst>
              <a:gd name="connsiteX0" fmla="*/ 0 w 843491"/>
              <a:gd name="connsiteY0" fmla="*/ 0 h 590444"/>
              <a:gd name="connsiteX1" fmla="*/ 548269 w 843491"/>
              <a:gd name="connsiteY1" fmla="*/ 0 h 590444"/>
              <a:gd name="connsiteX2" fmla="*/ 843491 w 843491"/>
              <a:gd name="connsiteY2" fmla="*/ 295222 h 590444"/>
              <a:gd name="connsiteX3" fmla="*/ 548269 w 843491"/>
              <a:gd name="connsiteY3" fmla="*/ 590444 h 590444"/>
              <a:gd name="connsiteX4" fmla="*/ 0 w 843491"/>
              <a:gd name="connsiteY4" fmla="*/ 590444 h 590444"/>
              <a:gd name="connsiteX5" fmla="*/ 295222 w 843491"/>
              <a:gd name="connsiteY5" fmla="*/ 295222 h 590444"/>
              <a:gd name="connsiteX6" fmla="*/ 0 w 843491"/>
              <a:gd name="connsiteY6" fmla="*/ 0 h 59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491" h="590444">
                <a:moveTo>
                  <a:pt x="843490" y="0"/>
                </a:moveTo>
                <a:lnTo>
                  <a:pt x="843490" y="383788"/>
                </a:lnTo>
                <a:lnTo>
                  <a:pt x="421746" y="590444"/>
                </a:lnTo>
                <a:lnTo>
                  <a:pt x="1" y="383788"/>
                </a:lnTo>
                <a:lnTo>
                  <a:pt x="1" y="0"/>
                </a:lnTo>
                <a:lnTo>
                  <a:pt x="421746" y="206656"/>
                </a:lnTo>
                <a:lnTo>
                  <a:pt x="84349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>
              <a:hueOff val="1901809"/>
              <a:satOff val="681"/>
              <a:lumOff val="-2235"/>
              <a:alphaOff val="0"/>
            </a:schemeClr>
          </a:lnRef>
          <a:fillRef idx="2">
            <a:schemeClr val="accent3">
              <a:hueOff val="1901809"/>
              <a:satOff val="681"/>
              <a:lumOff val="-2235"/>
              <a:alphaOff val="0"/>
            </a:schemeClr>
          </a:fillRef>
          <a:effectRef idx="1">
            <a:schemeClr val="accent3">
              <a:hueOff val="1901809"/>
              <a:satOff val="681"/>
              <a:lumOff val="-2235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16" tIns="300937" rIns="5715" bIns="300938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dirty="0">
                <a:solidFill>
                  <a:schemeClr val="tx1"/>
                </a:solidFill>
                <a:latin typeface="Titillium" pitchFamily="2" charset="77"/>
              </a:rPr>
              <a:t>2000 - … </a:t>
            </a:r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B2DA1F91-90A7-494D-BDE4-98CABA0B81BD}"/>
              </a:ext>
            </a:extLst>
          </p:cNvPr>
          <p:cNvSpPr/>
          <p:nvPr/>
        </p:nvSpPr>
        <p:spPr>
          <a:xfrm>
            <a:off x="232012" y="3429000"/>
            <a:ext cx="944986" cy="1241825"/>
          </a:xfrm>
          <a:custGeom>
            <a:avLst/>
            <a:gdLst>
              <a:gd name="connsiteX0" fmla="*/ 0 w 843491"/>
              <a:gd name="connsiteY0" fmla="*/ 0 h 590444"/>
              <a:gd name="connsiteX1" fmla="*/ 548269 w 843491"/>
              <a:gd name="connsiteY1" fmla="*/ 0 h 590444"/>
              <a:gd name="connsiteX2" fmla="*/ 843491 w 843491"/>
              <a:gd name="connsiteY2" fmla="*/ 295222 h 590444"/>
              <a:gd name="connsiteX3" fmla="*/ 548269 w 843491"/>
              <a:gd name="connsiteY3" fmla="*/ 590444 h 590444"/>
              <a:gd name="connsiteX4" fmla="*/ 0 w 843491"/>
              <a:gd name="connsiteY4" fmla="*/ 590444 h 590444"/>
              <a:gd name="connsiteX5" fmla="*/ 295222 w 843491"/>
              <a:gd name="connsiteY5" fmla="*/ 295222 h 590444"/>
              <a:gd name="connsiteX6" fmla="*/ 0 w 843491"/>
              <a:gd name="connsiteY6" fmla="*/ 0 h 59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491" h="590444">
                <a:moveTo>
                  <a:pt x="843490" y="0"/>
                </a:moveTo>
                <a:lnTo>
                  <a:pt x="843490" y="383788"/>
                </a:lnTo>
                <a:lnTo>
                  <a:pt x="421746" y="590444"/>
                </a:lnTo>
                <a:lnTo>
                  <a:pt x="1" y="383788"/>
                </a:lnTo>
                <a:lnTo>
                  <a:pt x="1" y="0"/>
                </a:lnTo>
                <a:lnTo>
                  <a:pt x="421746" y="206656"/>
                </a:lnTo>
                <a:lnTo>
                  <a:pt x="84349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>
              <a:hueOff val="3803618"/>
              <a:satOff val="1362"/>
              <a:lumOff val="-4470"/>
              <a:alphaOff val="0"/>
            </a:schemeClr>
          </a:lnRef>
          <a:fillRef idx="2">
            <a:schemeClr val="accent3">
              <a:hueOff val="3803618"/>
              <a:satOff val="1362"/>
              <a:lumOff val="-4470"/>
              <a:alphaOff val="0"/>
            </a:schemeClr>
          </a:fillRef>
          <a:effectRef idx="1">
            <a:schemeClr val="accent3">
              <a:hueOff val="3803618"/>
              <a:satOff val="1362"/>
              <a:lumOff val="-447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16" tIns="300937" rIns="5715" bIns="300938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dirty="0">
                <a:solidFill>
                  <a:schemeClr val="tx1"/>
                </a:solidFill>
                <a:latin typeface="Titillium" pitchFamily="2" charset="77"/>
              </a:rPr>
              <a:t>2010</a:t>
            </a:r>
            <a:endParaRPr lang="it-IT" sz="1200" kern="1200" dirty="0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7BE5AEAF-7C5B-4E9E-B578-E46C9C0C7032}"/>
              </a:ext>
            </a:extLst>
          </p:cNvPr>
          <p:cNvSpPr/>
          <p:nvPr/>
        </p:nvSpPr>
        <p:spPr>
          <a:xfrm>
            <a:off x="1509587" y="2747095"/>
            <a:ext cx="10568681" cy="482465"/>
          </a:xfrm>
          <a:custGeom>
            <a:avLst/>
            <a:gdLst>
              <a:gd name="connsiteX0" fmla="*/ 91380 w 548269"/>
              <a:gd name="connsiteY0" fmla="*/ 0 h 9318339"/>
              <a:gd name="connsiteX1" fmla="*/ 456889 w 548269"/>
              <a:gd name="connsiteY1" fmla="*/ 0 h 9318339"/>
              <a:gd name="connsiteX2" fmla="*/ 548269 w 548269"/>
              <a:gd name="connsiteY2" fmla="*/ 91380 h 9318339"/>
              <a:gd name="connsiteX3" fmla="*/ 548269 w 548269"/>
              <a:gd name="connsiteY3" fmla="*/ 9318339 h 9318339"/>
              <a:gd name="connsiteX4" fmla="*/ 548269 w 548269"/>
              <a:gd name="connsiteY4" fmla="*/ 9318339 h 9318339"/>
              <a:gd name="connsiteX5" fmla="*/ 0 w 548269"/>
              <a:gd name="connsiteY5" fmla="*/ 9318339 h 9318339"/>
              <a:gd name="connsiteX6" fmla="*/ 0 w 548269"/>
              <a:gd name="connsiteY6" fmla="*/ 9318339 h 9318339"/>
              <a:gd name="connsiteX7" fmla="*/ 0 w 548269"/>
              <a:gd name="connsiteY7" fmla="*/ 91380 h 9318339"/>
              <a:gd name="connsiteX8" fmla="*/ 91380 w 548269"/>
              <a:gd name="connsiteY8" fmla="*/ 0 h 931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269" h="9318339">
                <a:moveTo>
                  <a:pt x="548269" y="1553093"/>
                </a:moveTo>
                <a:lnTo>
                  <a:pt x="548269" y="7765246"/>
                </a:lnTo>
                <a:cubicBezTo>
                  <a:pt x="548269" y="8622994"/>
                  <a:pt x="545862" y="9318331"/>
                  <a:pt x="542892" y="9318331"/>
                </a:cubicBezTo>
                <a:lnTo>
                  <a:pt x="0" y="9318331"/>
                </a:lnTo>
                <a:lnTo>
                  <a:pt x="0" y="9318331"/>
                </a:lnTo>
                <a:lnTo>
                  <a:pt x="0" y="8"/>
                </a:lnTo>
                <a:lnTo>
                  <a:pt x="0" y="8"/>
                </a:lnTo>
                <a:lnTo>
                  <a:pt x="542892" y="8"/>
                </a:lnTo>
                <a:cubicBezTo>
                  <a:pt x="545862" y="8"/>
                  <a:pt x="548269" y="695345"/>
                  <a:pt x="548269" y="1553093"/>
                </a:cubicBezTo>
                <a:close/>
              </a:path>
            </a:pathLst>
          </a:custGeom>
        </p:spPr>
        <p:style>
          <a:lnRef idx="1">
            <a:schemeClr val="accent3">
              <a:hueOff val="3803618"/>
              <a:satOff val="1362"/>
              <a:lumOff val="-447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45814" rIns="45814" bIns="45814" numCol="1" spcCol="1270" anchor="ctr" anchorCtr="0">
            <a:noAutofit/>
          </a:bodyPr>
          <a:lstStyle/>
          <a:p>
            <a:pPr marL="0" lvl="1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it-IT" sz="1600" dirty="0" err="1">
                <a:solidFill>
                  <a:schemeClr val="tx1"/>
                </a:solidFill>
                <a:latin typeface="Titillium" pitchFamily="2" charset="77"/>
              </a:rPr>
              <a:t>Various</a:t>
            </a:r>
            <a:r>
              <a:rPr lang="it-IT" sz="1600" dirty="0">
                <a:solidFill>
                  <a:schemeClr val="tx1"/>
                </a:solidFill>
                <a:latin typeface="Titillium" pitchFamily="2" charset="77"/>
              </a:rPr>
              <a:t> facilities </a:t>
            </a:r>
            <a:r>
              <a:rPr lang="it-IT" sz="1600" dirty="0" err="1">
                <a:solidFill>
                  <a:schemeClr val="tx1"/>
                </a:solidFill>
                <a:latin typeface="Titillium" pitchFamily="2" charset="77"/>
              </a:rPr>
              <a:t>built</a:t>
            </a:r>
            <a:r>
              <a:rPr lang="it-IT" sz="1600" dirty="0">
                <a:solidFill>
                  <a:schemeClr val="tx1"/>
                </a:solidFill>
                <a:latin typeface="Titillium" pitchFamily="2" charset="77"/>
              </a:rPr>
              <a:t> by companies and research institutes following the ESA model</a:t>
            </a: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19EBCE6D-ED13-4484-9860-C6E1C86D4B45}"/>
              </a:ext>
            </a:extLst>
          </p:cNvPr>
          <p:cNvSpPr/>
          <p:nvPr/>
        </p:nvSpPr>
        <p:spPr>
          <a:xfrm>
            <a:off x="1509588" y="3634864"/>
            <a:ext cx="10568681" cy="482466"/>
          </a:xfrm>
          <a:custGeom>
            <a:avLst/>
            <a:gdLst>
              <a:gd name="connsiteX0" fmla="*/ 91380 w 548269"/>
              <a:gd name="connsiteY0" fmla="*/ 0 h 9318339"/>
              <a:gd name="connsiteX1" fmla="*/ 456889 w 548269"/>
              <a:gd name="connsiteY1" fmla="*/ 0 h 9318339"/>
              <a:gd name="connsiteX2" fmla="*/ 548269 w 548269"/>
              <a:gd name="connsiteY2" fmla="*/ 91380 h 9318339"/>
              <a:gd name="connsiteX3" fmla="*/ 548269 w 548269"/>
              <a:gd name="connsiteY3" fmla="*/ 9318339 h 9318339"/>
              <a:gd name="connsiteX4" fmla="*/ 548269 w 548269"/>
              <a:gd name="connsiteY4" fmla="*/ 9318339 h 9318339"/>
              <a:gd name="connsiteX5" fmla="*/ 0 w 548269"/>
              <a:gd name="connsiteY5" fmla="*/ 9318339 h 9318339"/>
              <a:gd name="connsiteX6" fmla="*/ 0 w 548269"/>
              <a:gd name="connsiteY6" fmla="*/ 9318339 h 9318339"/>
              <a:gd name="connsiteX7" fmla="*/ 0 w 548269"/>
              <a:gd name="connsiteY7" fmla="*/ 91380 h 9318339"/>
              <a:gd name="connsiteX8" fmla="*/ 91380 w 548269"/>
              <a:gd name="connsiteY8" fmla="*/ 0 h 931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269" h="9318339">
                <a:moveTo>
                  <a:pt x="548269" y="1553093"/>
                </a:moveTo>
                <a:lnTo>
                  <a:pt x="548269" y="7765246"/>
                </a:lnTo>
                <a:cubicBezTo>
                  <a:pt x="548269" y="8622994"/>
                  <a:pt x="545862" y="9318331"/>
                  <a:pt x="542892" y="9318331"/>
                </a:cubicBezTo>
                <a:lnTo>
                  <a:pt x="0" y="9318331"/>
                </a:lnTo>
                <a:lnTo>
                  <a:pt x="0" y="9318331"/>
                </a:lnTo>
                <a:lnTo>
                  <a:pt x="0" y="8"/>
                </a:lnTo>
                <a:lnTo>
                  <a:pt x="0" y="8"/>
                </a:lnTo>
                <a:lnTo>
                  <a:pt x="542892" y="8"/>
                </a:lnTo>
                <a:cubicBezTo>
                  <a:pt x="545862" y="8"/>
                  <a:pt x="548269" y="695345"/>
                  <a:pt x="548269" y="1553093"/>
                </a:cubicBezTo>
                <a:close/>
              </a:path>
            </a:pathLst>
          </a:custGeom>
        </p:spPr>
        <p:style>
          <a:lnRef idx="1">
            <a:schemeClr val="accent3">
              <a:hueOff val="5705427"/>
              <a:satOff val="2042"/>
              <a:lumOff val="-670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45814" rIns="45814" bIns="45815" numCol="1" spcCol="1270" anchor="ctr" anchorCtr="0">
            <a:noAutofit/>
          </a:bodyPr>
          <a:lstStyle/>
          <a:p>
            <a:pPr marL="0" lvl="1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it-IT" sz="1600" dirty="0">
                <a:solidFill>
                  <a:schemeClr val="tx1"/>
                </a:solidFill>
                <a:latin typeface="Titillium" pitchFamily="2" charset="77"/>
              </a:rPr>
              <a:t>Model </a:t>
            </a:r>
            <a:r>
              <a:rPr lang="it-IT" sz="1600" dirty="0" err="1">
                <a:solidFill>
                  <a:schemeClr val="tx1"/>
                </a:solidFill>
                <a:latin typeface="Titillium" pitchFamily="2" charset="77"/>
              </a:rPr>
              <a:t>based</a:t>
            </a:r>
            <a:r>
              <a:rPr lang="it-IT" sz="1600" dirty="0">
                <a:solidFill>
                  <a:schemeClr val="tx1"/>
                </a:solidFill>
                <a:latin typeface="Titillium" pitchFamily="2" charset="77"/>
              </a:rPr>
              <a:t> data </a:t>
            </a:r>
            <a:r>
              <a:rPr lang="it-IT" sz="1600" dirty="0" err="1">
                <a:solidFill>
                  <a:schemeClr val="tx1"/>
                </a:solidFill>
                <a:latin typeface="Titillium" pitchFamily="2" charset="77"/>
              </a:rPr>
              <a:t>exchange</a:t>
            </a:r>
            <a:r>
              <a:rPr lang="it-IT" sz="1600" dirty="0">
                <a:solidFill>
                  <a:schemeClr val="tx1"/>
                </a:solidFill>
                <a:latin typeface="Titillium" pitchFamily="2" charset="77"/>
              </a:rPr>
              <a:t> standard (ECSS-E-TM-E-10-25A) for concurrent design </a:t>
            </a:r>
            <a:r>
              <a:rPr lang="it-IT" sz="1600" dirty="0" err="1">
                <a:solidFill>
                  <a:schemeClr val="tx1"/>
                </a:solidFill>
                <a:latin typeface="Titillium" pitchFamily="2" charset="77"/>
              </a:rPr>
              <a:t>is</a:t>
            </a:r>
            <a:r>
              <a:rPr lang="it-IT" sz="1600" dirty="0">
                <a:solidFill>
                  <a:schemeClr val="tx1"/>
                </a:solidFill>
                <a:latin typeface="Titillium" pitchFamily="2" charset="77"/>
              </a:rPr>
              <a:t> published </a:t>
            </a:r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A19CD633-B651-4CFA-B6F5-8AF850EC44ED}"/>
              </a:ext>
            </a:extLst>
          </p:cNvPr>
          <p:cNvSpPr/>
          <p:nvPr/>
        </p:nvSpPr>
        <p:spPr>
          <a:xfrm>
            <a:off x="232012" y="4321458"/>
            <a:ext cx="944986" cy="1241825"/>
          </a:xfrm>
          <a:custGeom>
            <a:avLst/>
            <a:gdLst>
              <a:gd name="connsiteX0" fmla="*/ 0 w 843491"/>
              <a:gd name="connsiteY0" fmla="*/ 0 h 590444"/>
              <a:gd name="connsiteX1" fmla="*/ 548269 w 843491"/>
              <a:gd name="connsiteY1" fmla="*/ 0 h 590444"/>
              <a:gd name="connsiteX2" fmla="*/ 843491 w 843491"/>
              <a:gd name="connsiteY2" fmla="*/ 295222 h 590444"/>
              <a:gd name="connsiteX3" fmla="*/ 548269 w 843491"/>
              <a:gd name="connsiteY3" fmla="*/ 590444 h 590444"/>
              <a:gd name="connsiteX4" fmla="*/ 0 w 843491"/>
              <a:gd name="connsiteY4" fmla="*/ 590444 h 590444"/>
              <a:gd name="connsiteX5" fmla="*/ 295222 w 843491"/>
              <a:gd name="connsiteY5" fmla="*/ 295222 h 590444"/>
              <a:gd name="connsiteX6" fmla="*/ 0 w 843491"/>
              <a:gd name="connsiteY6" fmla="*/ 0 h 59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491" h="590444">
                <a:moveTo>
                  <a:pt x="843490" y="0"/>
                </a:moveTo>
                <a:lnTo>
                  <a:pt x="843490" y="383788"/>
                </a:lnTo>
                <a:lnTo>
                  <a:pt x="421746" y="590444"/>
                </a:lnTo>
                <a:lnTo>
                  <a:pt x="1" y="383788"/>
                </a:lnTo>
                <a:lnTo>
                  <a:pt x="1" y="0"/>
                </a:lnTo>
                <a:lnTo>
                  <a:pt x="421746" y="206656"/>
                </a:lnTo>
                <a:lnTo>
                  <a:pt x="84349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>
              <a:hueOff val="7607235"/>
              <a:satOff val="2723"/>
              <a:lumOff val="-8940"/>
              <a:alphaOff val="0"/>
            </a:schemeClr>
          </a:lnRef>
          <a:fillRef idx="2">
            <a:schemeClr val="accent3">
              <a:hueOff val="7607235"/>
              <a:satOff val="2723"/>
              <a:lumOff val="-8940"/>
              <a:alphaOff val="0"/>
            </a:schemeClr>
          </a:fillRef>
          <a:effectRef idx="1">
            <a:schemeClr val="accent3">
              <a:hueOff val="7607235"/>
              <a:satOff val="2723"/>
              <a:lumOff val="-894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16" tIns="300937" rIns="5715" bIns="300938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dirty="0">
                <a:solidFill>
                  <a:schemeClr val="tx1"/>
                </a:solidFill>
                <a:latin typeface="Titillium" pitchFamily="2" charset="77"/>
              </a:rPr>
              <a:t>2022</a:t>
            </a:r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A8F41537-821D-4BCF-8EFA-500095A4B941}"/>
              </a:ext>
            </a:extLst>
          </p:cNvPr>
          <p:cNvSpPr/>
          <p:nvPr/>
        </p:nvSpPr>
        <p:spPr>
          <a:xfrm>
            <a:off x="1509587" y="4522634"/>
            <a:ext cx="10568682" cy="482466"/>
          </a:xfrm>
          <a:custGeom>
            <a:avLst/>
            <a:gdLst>
              <a:gd name="connsiteX0" fmla="*/ 91380 w 548269"/>
              <a:gd name="connsiteY0" fmla="*/ 0 h 9318339"/>
              <a:gd name="connsiteX1" fmla="*/ 456889 w 548269"/>
              <a:gd name="connsiteY1" fmla="*/ 0 h 9318339"/>
              <a:gd name="connsiteX2" fmla="*/ 548269 w 548269"/>
              <a:gd name="connsiteY2" fmla="*/ 91380 h 9318339"/>
              <a:gd name="connsiteX3" fmla="*/ 548269 w 548269"/>
              <a:gd name="connsiteY3" fmla="*/ 9318339 h 9318339"/>
              <a:gd name="connsiteX4" fmla="*/ 548269 w 548269"/>
              <a:gd name="connsiteY4" fmla="*/ 9318339 h 9318339"/>
              <a:gd name="connsiteX5" fmla="*/ 0 w 548269"/>
              <a:gd name="connsiteY5" fmla="*/ 9318339 h 9318339"/>
              <a:gd name="connsiteX6" fmla="*/ 0 w 548269"/>
              <a:gd name="connsiteY6" fmla="*/ 9318339 h 9318339"/>
              <a:gd name="connsiteX7" fmla="*/ 0 w 548269"/>
              <a:gd name="connsiteY7" fmla="*/ 91380 h 9318339"/>
              <a:gd name="connsiteX8" fmla="*/ 91380 w 548269"/>
              <a:gd name="connsiteY8" fmla="*/ 0 h 931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269" h="9318339">
                <a:moveTo>
                  <a:pt x="548269" y="1553093"/>
                </a:moveTo>
                <a:lnTo>
                  <a:pt x="548269" y="7765246"/>
                </a:lnTo>
                <a:cubicBezTo>
                  <a:pt x="548269" y="8622994"/>
                  <a:pt x="545862" y="9318331"/>
                  <a:pt x="542892" y="9318331"/>
                </a:cubicBezTo>
                <a:lnTo>
                  <a:pt x="0" y="9318331"/>
                </a:lnTo>
                <a:lnTo>
                  <a:pt x="0" y="9318331"/>
                </a:lnTo>
                <a:lnTo>
                  <a:pt x="0" y="8"/>
                </a:lnTo>
                <a:lnTo>
                  <a:pt x="0" y="8"/>
                </a:lnTo>
                <a:lnTo>
                  <a:pt x="542892" y="8"/>
                </a:lnTo>
                <a:cubicBezTo>
                  <a:pt x="545862" y="8"/>
                  <a:pt x="548269" y="695345"/>
                  <a:pt x="548269" y="1553093"/>
                </a:cubicBezTo>
                <a:close/>
              </a:path>
            </a:pathLst>
          </a:custGeom>
        </p:spPr>
        <p:style>
          <a:lnRef idx="1">
            <a:schemeClr val="accent3">
              <a:hueOff val="7607235"/>
              <a:satOff val="2723"/>
              <a:lumOff val="-894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45814" rIns="45814" bIns="45815" numCol="1" spcCol="1270" anchor="ctr" anchorCtr="0">
            <a:noAutofit/>
          </a:bodyPr>
          <a:lstStyle/>
          <a:p>
            <a:pPr marL="0" lvl="1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it-IT" sz="1600" dirty="0">
                <a:solidFill>
                  <a:schemeClr val="tx1"/>
                </a:solidFill>
                <a:latin typeface="Titillium" pitchFamily="2" charset="77"/>
              </a:rPr>
              <a:t>Start on work to </a:t>
            </a:r>
            <a:r>
              <a:rPr lang="it-IT" sz="1600" dirty="0" err="1">
                <a:solidFill>
                  <a:schemeClr val="tx1"/>
                </a:solidFill>
                <a:latin typeface="Titillium" pitchFamily="2" charset="77"/>
              </a:rPr>
              <a:t>define</a:t>
            </a:r>
            <a:r>
              <a:rPr lang="it-IT" sz="1600" dirty="0">
                <a:solidFill>
                  <a:schemeClr val="tx1"/>
                </a:solidFill>
                <a:latin typeface="Titillium" pitchFamily="2" charset="77"/>
              </a:rPr>
              <a:t> a </a:t>
            </a:r>
            <a:r>
              <a:rPr lang="it-IT" sz="1600" b="1" dirty="0">
                <a:solidFill>
                  <a:schemeClr val="tx1"/>
                </a:solidFill>
                <a:latin typeface="Titillium" pitchFamily="2" charset="77"/>
              </a:rPr>
              <a:t>new concurrent design </a:t>
            </a:r>
            <a:r>
              <a:rPr lang="it-IT" sz="1600" b="1" dirty="0" err="1">
                <a:solidFill>
                  <a:schemeClr val="tx1"/>
                </a:solidFill>
                <a:latin typeface="Titillium" pitchFamily="2" charset="77"/>
              </a:rPr>
              <a:t>paradigm</a:t>
            </a:r>
            <a:r>
              <a:rPr lang="it-IT" sz="1600" b="1" dirty="0">
                <a:solidFill>
                  <a:schemeClr val="tx1"/>
                </a:solidFill>
                <a:latin typeface="Titillium" pitchFamily="2" charset="77"/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Titillium" pitchFamily="2" charset="77"/>
              </a:rPr>
              <a:t>for </a:t>
            </a:r>
            <a:r>
              <a:rPr lang="it-IT" sz="1600" b="1" dirty="0" err="1">
                <a:solidFill>
                  <a:schemeClr val="tx1"/>
                </a:solidFill>
                <a:latin typeface="Titillium" pitchFamily="2" charset="77"/>
              </a:rPr>
              <a:t>ground</a:t>
            </a:r>
            <a:r>
              <a:rPr lang="it-IT" sz="1600" b="1" dirty="0">
                <a:solidFill>
                  <a:schemeClr val="tx1"/>
                </a:solidFill>
                <a:latin typeface="Titillium" pitchFamily="2" charset="77"/>
              </a:rPr>
              <a:t> </a:t>
            </a:r>
            <a:r>
              <a:rPr lang="it-IT" sz="1600" b="1" dirty="0" err="1">
                <a:solidFill>
                  <a:schemeClr val="tx1"/>
                </a:solidFill>
                <a:latin typeface="Titillium" pitchFamily="2" charset="77"/>
              </a:rPr>
              <a:t>based</a:t>
            </a:r>
            <a:r>
              <a:rPr lang="it-IT" sz="1600" b="1" dirty="0">
                <a:solidFill>
                  <a:schemeClr val="tx1"/>
                </a:solidFill>
                <a:latin typeface="Titillium" pitchFamily="2" charset="77"/>
              </a:rPr>
              <a:t> </a:t>
            </a:r>
            <a:r>
              <a:rPr lang="it-IT" sz="1600" b="1" dirty="0" err="1">
                <a:solidFill>
                  <a:schemeClr val="tx1"/>
                </a:solidFill>
                <a:latin typeface="Titillium" pitchFamily="2" charset="77"/>
              </a:rPr>
              <a:t>instrumentation</a:t>
            </a:r>
            <a:r>
              <a:rPr lang="it-IT" sz="1600" dirty="0">
                <a:solidFill>
                  <a:schemeClr val="tx1"/>
                </a:solidFill>
                <a:latin typeface="Titillium" pitchFamily="2" charset="77"/>
              </a:rPr>
              <a:t> in INAF</a:t>
            </a: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A930786F-EF7C-47E9-8388-7538DE557992}"/>
              </a:ext>
            </a:extLst>
          </p:cNvPr>
          <p:cNvSpPr/>
          <p:nvPr/>
        </p:nvSpPr>
        <p:spPr>
          <a:xfrm>
            <a:off x="232012" y="5203192"/>
            <a:ext cx="944986" cy="1112593"/>
          </a:xfrm>
          <a:custGeom>
            <a:avLst/>
            <a:gdLst>
              <a:gd name="connsiteX0" fmla="*/ 0 w 843491"/>
              <a:gd name="connsiteY0" fmla="*/ 0 h 590444"/>
              <a:gd name="connsiteX1" fmla="*/ 548269 w 843491"/>
              <a:gd name="connsiteY1" fmla="*/ 0 h 590444"/>
              <a:gd name="connsiteX2" fmla="*/ 843491 w 843491"/>
              <a:gd name="connsiteY2" fmla="*/ 295222 h 590444"/>
              <a:gd name="connsiteX3" fmla="*/ 548269 w 843491"/>
              <a:gd name="connsiteY3" fmla="*/ 590444 h 590444"/>
              <a:gd name="connsiteX4" fmla="*/ 0 w 843491"/>
              <a:gd name="connsiteY4" fmla="*/ 590444 h 590444"/>
              <a:gd name="connsiteX5" fmla="*/ 295222 w 843491"/>
              <a:gd name="connsiteY5" fmla="*/ 295222 h 590444"/>
              <a:gd name="connsiteX6" fmla="*/ 0 w 843491"/>
              <a:gd name="connsiteY6" fmla="*/ 0 h 59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491" h="590444">
                <a:moveTo>
                  <a:pt x="843490" y="0"/>
                </a:moveTo>
                <a:lnTo>
                  <a:pt x="843490" y="383788"/>
                </a:lnTo>
                <a:lnTo>
                  <a:pt x="421746" y="590444"/>
                </a:lnTo>
                <a:lnTo>
                  <a:pt x="1" y="383788"/>
                </a:lnTo>
                <a:lnTo>
                  <a:pt x="1" y="0"/>
                </a:lnTo>
                <a:lnTo>
                  <a:pt x="421746" y="206656"/>
                </a:lnTo>
                <a:lnTo>
                  <a:pt x="84349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>
              <a:hueOff val="9509044"/>
              <a:satOff val="3404"/>
              <a:lumOff val="-11175"/>
              <a:alphaOff val="0"/>
            </a:schemeClr>
          </a:lnRef>
          <a:fillRef idx="2">
            <a:schemeClr val="accent3">
              <a:hueOff val="9509044"/>
              <a:satOff val="3404"/>
              <a:lumOff val="-11175"/>
              <a:alphaOff val="0"/>
            </a:schemeClr>
          </a:fillRef>
          <a:effectRef idx="1">
            <a:schemeClr val="accent3">
              <a:hueOff val="9509044"/>
              <a:satOff val="3404"/>
              <a:lumOff val="-11175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16" tIns="300937" rIns="5715" bIns="300938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dirty="0">
                <a:solidFill>
                  <a:schemeClr val="tx1"/>
                </a:solidFill>
                <a:latin typeface="Titillium" pitchFamily="2" charset="77"/>
              </a:rPr>
              <a:t>2026</a:t>
            </a: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5C4D86C9-3CC3-474B-A70A-F3CB48960DF7}"/>
              </a:ext>
            </a:extLst>
          </p:cNvPr>
          <p:cNvSpPr/>
          <p:nvPr/>
        </p:nvSpPr>
        <p:spPr>
          <a:xfrm>
            <a:off x="1509586" y="5410403"/>
            <a:ext cx="10568680" cy="482466"/>
          </a:xfrm>
          <a:custGeom>
            <a:avLst/>
            <a:gdLst>
              <a:gd name="connsiteX0" fmla="*/ 91380 w 548269"/>
              <a:gd name="connsiteY0" fmla="*/ 0 h 9318339"/>
              <a:gd name="connsiteX1" fmla="*/ 456889 w 548269"/>
              <a:gd name="connsiteY1" fmla="*/ 0 h 9318339"/>
              <a:gd name="connsiteX2" fmla="*/ 548269 w 548269"/>
              <a:gd name="connsiteY2" fmla="*/ 91380 h 9318339"/>
              <a:gd name="connsiteX3" fmla="*/ 548269 w 548269"/>
              <a:gd name="connsiteY3" fmla="*/ 9318339 h 9318339"/>
              <a:gd name="connsiteX4" fmla="*/ 548269 w 548269"/>
              <a:gd name="connsiteY4" fmla="*/ 9318339 h 9318339"/>
              <a:gd name="connsiteX5" fmla="*/ 0 w 548269"/>
              <a:gd name="connsiteY5" fmla="*/ 9318339 h 9318339"/>
              <a:gd name="connsiteX6" fmla="*/ 0 w 548269"/>
              <a:gd name="connsiteY6" fmla="*/ 9318339 h 9318339"/>
              <a:gd name="connsiteX7" fmla="*/ 0 w 548269"/>
              <a:gd name="connsiteY7" fmla="*/ 91380 h 9318339"/>
              <a:gd name="connsiteX8" fmla="*/ 91380 w 548269"/>
              <a:gd name="connsiteY8" fmla="*/ 0 h 931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269" h="9318339">
                <a:moveTo>
                  <a:pt x="548269" y="1553093"/>
                </a:moveTo>
                <a:lnTo>
                  <a:pt x="548269" y="7765246"/>
                </a:lnTo>
                <a:cubicBezTo>
                  <a:pt x="548269" y="8622994"/>
                  <a:pt x="545862" y="9318331"/>
                  <a:pt x="542892" y="9318331"/>
                </a:cubicBezTo>
                <a:lnTo>
                  <a:pt x="0" y="9318331"/>
                </a:lnTo>
                <a:lnTo>
                  <a:pt x="0" y="9318331"/>
                </a:lnTo>
                <a:lnTo>
                  <a:pt x="0" y="8"/>
                </a:lnTo>
                <a:lnTo>
                  <a:pt x="0" y="8"/>
                </a:lnTo>
                <a:lnTo>
                  <a:pt x="542892" y="8"/>
                </a:lnTo>
                <a:cubicBezTo>
                  <a:pt x="545862" y="8"/>
                  <a:pt x="548269" y="695345"/>
                  <a:pt x="548269" y="15530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90000"/>
            </a:schemeClr>
          </a:solidFill>
        </p:spPr>
        <p:style>
          <a:lnRef idx="1">
            <a:schemeClr val="accent3">
              <a:hueOff val="9509044"/>
              <a:satOff val="3404"/>
              <a:lumOff val="-1117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45814" rIns="45814" bIns="45815" numCol="1" spcCol="1270" anchor="ctr" anchorCtr="0">
            <a:noAutofit/>
          </a:bodyPr>
          <a:lstStyle/>
          <a:p>
            <a:pPr marL="0" lvl="1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it-IT" sz="1600" b="1" dirty="0" err="1">
                <a:solidFill>
                  <a:schemeClr val="tx1"/>
                </a:solidFill>
                <a:latin typeface="Titillium" pitchFamily="2" charset="77"/>
              </a:rPr>
              <a:t>Inauguration</a:t>
            </a:r>
            <a:r>
              <a:rPr lang="it-IT" sz="1600" b="1" dirty="0">
                <a:solidFill>
                  <a:schemeClr val="tx1"/>
                </a:solidFill>
                <a:latin typeface="Titillium" pitchFamily="2" charset="77"/>
              </a:rPr>
              <a:t> of the INAF OACN CDF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8627737-FDAA-4EC0-93E9-553800213C13}"/>
              </a:ext>
            </a:extLst>
          </p:cNvPr>
          <p:cNvSpPr txBox="1"/>
          <p:nvPr/>
        </p:nvSpPr>
        <p:spPr>
          <a:xfrm>
            <a:off x="716722" y="1106093"/>
            <a:ext cx="6010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Concurrent design – A timeline</a:t>
            </a:r>
          </a:p>
        </p:txBody>
      </p:sp>
      <p:sp>
        <p:nvSpPr>
          <p:cNvPr id="19" name="Segnaposto data 2">
            <a:extLst>
              <a:ext uri="{FF2B5EF4-FFF2-40B4-BE49-F238E27FC236}">
                <a16:creationId xmlns:a16="http://schemas.microsoft.com/office/drawing/2014/main" id="{766058CC-8742-48FA-9EF4-04DED262D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</p:spPr>
        <p:txBody>
          <a:bodyPr/>
          <a:lstStyle/>
          <a:p>
            <a:r>
              <a:rPr lang="it-IT" dirty="0"/>
              <a:t>17/03/2026</a:t>
            </a:r>
          </a:p>
        </p:txBody>
      </p:sp>
      <p:sp>
        <p:nvSpPr>
          <p:cNvPr id="20" name="Segnaposto piè di pagina 5">
            <a:extLst>
              <a:ext uri="{FF2B5EF4-FFF2-40B4-BE49-F238E27FC236}">
                <a16:creationId xmlns:a16="http://schemas.microsoft.com/office/drawing/2014/main" id="{EE313F6D-BC14-4559-B284-2082A4E7D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</p:spPr>
        <p:txBody>
          <a:bodyPr/>
          <a:lstStyle/>
          <a:p>
            <a:r>
              <a:rPr lang="it-IT" dirty="0"/>
              <a:t>Workshop STILES: risultati e prospettive future</a:t>
            </a:r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53537DFA-6AF3-42F7-9A47-91FE5F292BB8}"/>
              </a:ext>
            </a:extLst>
          </p:cNvPr>
          <p:cNvSpPr/>
          <p:nvPr/>
        </p:nvSpPr>
        <p:spPr>
          <a:xfrm>
            <a:off x="233301" y="1678674"/>
            <a:ext cx="943697" cy="1241465"/>
          </a:xfrm>
          <a:custGeom>
            <a:avLst/>
            <a:gdLst>
              <a:gd name="connsiteX0" fmla="*/ 0 w 1397969"/>
              <a:gd name="connsiteY0" fmla="*/ 0 h 1018587"/>
              <a:gd name="connsiteX1" fmla="*/ 888676 w 1397969"/>
              <a:gd name="connsiteY1" fmla="*/ 0 h 1018587"/>
              <a:gd name="connsiteX2" fmla="*/ 1397969 w 1397969"/>
              <a:gd name="connsiteY2" fmla="*/ 509294 h 1018587"/>
              <a:gd name="connsiteX3" fmla="*/ 888676 w 1397969"/>
              <a:gd name="connsiteY3" fmla="*/ 1018587 h 1018587"/>
              <a:gd name="connsiteX4" fmla="*/ 0 w 1397969"/>
              <a:gd name="connsiteY4" fmla="*/ 1018587 h 1018587"/>
              <a:gd name="connsiteX5" fmla="*/ 509294 w 1397969"/>
              <a:gd name="connsiteY5" fmla="*/ 509294 h 1018587"/>
              <a:gd name="connsiteX6" fmla="*/ 0 w 1397969"/>
              <a:gd name="connsiteY6" fmla="*/ 0 h 101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7969" h="1018587">
                <a:moveTo>
                  <a:pt x="1397969" y="0"/>
                </a:moveTo>
                <a:lnTo>
                  <a:pt x="1397969" y="647506"/>
                </a:lnTo>
                <a:lnTo>
                  <a:pt x="698984" y="1018587"/>
                </a:lnTo>
                <a:lnTo>
                  <a:pt x="0" y="647506"/>
                </a:lnTo>
                <a:lnTo>
                  <a:pt x="0" y="0"/>
                </a:lnTo>
                <a:lnTo>
                  <a:pt x="698984" y="371081"/>
                </a:lnTo>
                <a:lnTo>
                  <a:pt x="1397969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891" tIns="518185" rIns="8890" bIns="518183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dirty="0">
                <a:solidFill>
                  <a:schemeClr val="tx1"/>
                </a:solidFill>
                <a:latin typeface="Titillium" pitchFamily="2" charset="77"/>
              </a:rPr>
              <a:t>1998</a:t>
            </a:r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E6696964-D23D-482C-895C-4B7B5BE7115F}"/>
              </a:ext>
            </a:extLst>
          </p:cNvPr>
          <p:cNvSpPr/>
          <p:nvPr/>
        </p:nvSpPr>
        <p:spPr>
          <a:xfrm>
            <a:off x="1509587" y="1885011"/>
            <a:ext cx="10568680" cy="482466"/>
          </a:xfrm>
          <a:custGeom>
            <a:avLst/>
            <a:gdLst>
              <a:gd name="connsiteX0" fmla="*/ 91380 w 548269"/>
              <a:gd name="connsiteY0" fmla="*/ 0 h 6107516"/>
              <a:gd name="connsiteX1" fmla="*/ 456889 w 548269"/>
              <a:gd name="connsiteY1" fmla="*/ 0 h 6107516"/>
              <a:gd name="connsiteX2" fmla="*/ 548269 w 548269"/>
              <a:gd name="connsiteY2" fmla="*/ 91380 h 6107516"/>
              <a:gd name="connsiteX3" fmla="*/ 548269 w 548269"/>
              <a:gd name="connsiteY3" fmla="*/ 6107516 h 6107516"/>
              <a:gd name="connsiteX4" fmla="*/ 548269 w 548269"/>
              <a:gd name="connsiteY4" fmla="*/ 6107516 h 6107516"/>
              <a:gd name="connsiteX5" fmla="*/ 0 w 548269"/>
              <a:gd name="connsiteY5" fmla="*/ 6107516 h 6107516"/>
              <a:gd name="connsiteX6" fmla="*/ 0 w 548269"/>
              <a:gd name="connsiteY6" fmla="*/ 6107516 h 6107516"/>
              <a:gd name="connsiteX7" fmla="*/ 0 w 548269"/>
              <a:gd name="connsiteY7" fmla="*/ 91380 h 6107516"/>
              <a:gd name="connsiteX8" fmla="*/ 91380 w 548269"/>
              <a:gd name="connsiteY8" fmla="*/ 0 h 610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269" h="6107516">
                <a:moveTo>
                  <a:pt x="548269" y="1017943"/>
                </a:moveTo>
                <a:lnTo>
                  <a:pt x="548269" y="5089573"/>
                </a:lnTo>
                <a:cubicBezTo>
                  <a:pt x="548269" y="5651767"/>
                  <a:pt x="544596" y="6107510"/>
                  <a:pt x="540066" y="6107510"/>
                </a:cubicBezTo>
                <a:lnTo>
                  <a:pt x="0" y="6107510"/>
                </a:lnTo>
                <a:lnTo>
                  <a:pt x="0" y="6107510"/>
                </a:lnTo>
                <a:lnTo>
                  <a:pt x="0" y="6"/>
                </a:lnTo>
                <a:lnTo>
                  <a:pt x="0" y="6"/>
                </a:lnTo>
                <a:lnTo>
                  <a:pt x="540066" y="6"/>
                </a:lnTo>
                <a:cubicBezTo>
                  <a:pt x="544596" y="6"/>
                  <a:pt x="548269" y="455749"/>
                  <a:pt x="548269" y="1017943"/>
                </a:cubicBezTo>
                <a:close/>
              </a:path>
            </a:pathLst>
          </a:custGeom>
        </p:spPr>
        <p:style>
          <a:lnRef idx="1">
            <a:schemeClr val="accent3">
              <a:hueOff val="1901809"/>
              <a:satOff val="681"/>
              <a:lumOff val="-223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1" tIns="45814" rIns="45814" bIns="45815" numCol="1" spcCol="1270" anchor="ctr" anchorCtr="0">
            <a:noAutofit/>
          </a:bodyPr>
          <a:lstStyle/>
          <a:p>
            <a:pPr marL="0" lvl="1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it-IT" sz="1600" dirty="0">
                <a:solidFill>
                  <a:schemeClr val="tx1"/>
                </a:solidFill>
                <a:latin typeface="Titillium" pitchFamily="2" charset="77"/>
              </a:rPr>
              <a:t>The first Concurrent Design Facility (CDF) </a:t>
            </a:r>
            <a:r>
              <a:rPr lang="it-IT" sz="1600" dirty="0" err="1">
                <a:solidFill>
                  <a:schemeClr val="tx1"/>
                </a:solidFill>
                <a:latin typeface="Titillium" pitchFamily="2" charset="77"/>
              </a:rPr>
              <a:t>is</a:t>
            </a:r>
            <a:r>
              <a:rPr lang="it-IT" sz="1600" dirty="0">
                <a:solidFill>
                  <a:schemeClr val="tx1"/>
                </a:solidFill>
                <a:latin typeface="Titillium" pitchFamily="2" charset="77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tillium" pitchFamily="2" charset="77"/>
              </a:rPr>
              <a:t>built</a:t>
            </a:r>
            <a:r>
              <a:rPr lang="it-IT" sz="1600" dirty="0">
                <a:solidFill>
                  <a:schemeClr val="tx1"/>
                </a:solidFill>
                <a:latin typeface="Titillium" pitchFamily="2" charset="77"/>
              </a:rPr>
              <a:t> by the European Space Agency</a:t>
            </a:r>
          </a:p>
        </p:txBody>
      </p:sp>
      <p:sp>
        <p:nvSpPr>
          <p:cNvPr id="23" name="Segnaposto numero diapositiva 4">
            <a:extLst>
              <a:ext uri="{FF2B5EF4-FFF2-40B4-BE49-F238E27FC236}">
                <a16:creationId xmlns:a16="http://schemas.microsoft.com/office/drawing/2014/main" id="{62CB5D89-E8F5-4485-A5AF-34E8EA9DE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</p:spPr>
        <p:txBody>
          <a:bodyPr/>
          <a:lstStyle/>
          <a:p>
            <a:fld id="{9B13B172-409A-48BF-92CD-9E808051E234}" type="slidenum">
              <a:rPr lang="it-IT" b="1" smtClean="0"/>
              <a:pPr/>
              <a:t>6</a:t>
            </a:fld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61504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8627737-FDAA-4EC0-93E9-553800213C13}"/>
              </a:ext>
            </a:extLst>
          </p:cNvPr>
          <p:cNvSpPr txBox="1"/>
          <p:nvPr/>
        </p:nvSpPr>
        <p:spPr>
          <a:xfrm>
            <a:off x="716722" y="1106093"/>
            <a:ext cx="7558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The INAF OACN Concurrent Design Facility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5021F51-B939-4D68-B08A-15F955444BB8}"/>
              </a:ext>
            </a:extLst>
          </p:cNvPr>
          <p:cNvSpPr/>
          <p:nvPr/>
        </p:nvSpPr>
        <p:spPr>
          <a:xfrm>
            <a:off x="508140" y="1693563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Titillium" pitchFamily="2" charset="77"/>
              </a:rPr>
              <a:t>Dalle stalle…</a:t>
            </a:r>
            <a:endParaRPr lang="it-IT" b="1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9B75CD0-BE44-43ED-ACE4-696777767F5A}"/>
              </a:ext>
            </a:extLst>
          </p:cNvPr>
          <p:cNvSpPr/>
          <p:nvPr/>
        </p:nvSpPr>
        <p:spPr>
          <a:xfrm>
            <a:off x="4944272" y="5901020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Titillium" pitchFamily="2" charset="77"/>
              </a:rPr>
              <a:t>1969-1970</a:t>
            </a:r>
            <a:endParaRPr lang="it-IT" b="1" dirty="0"/>
          </a:p>
        </p:txBody>
      </p:sp>
      <p:sp>
        <p:nvSpPr>
          <p:cNvPr id="21" name="Segnaposto data 2">
            <a:extLst>
              <a:ext uri="{FF2B5EF4-FFF2-40B4-BE49-F238E27FC236}">
                <a16:creationId xmlns:a16="http://schemas.microsoft.com/office/drawing/2014/main" id="{EFCE87A0-3E12-4646-9EA0-EC3B9D8B9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</p:spPr>
        <p:txBody>
          <a:bodyPr/>
          <a:lstStyle/>
          <a:p>
            <a:r>
              <a:rPr lang="it-IT" dirty="0"/>
              <a:t>17/03/2026</a:t>
            </a:r>
          </a:p>
        </p:txBody>
      </p:sp>
      <p:sp>
        <p:nvSpPr>
          <p:cNvPr id="22" name="Segnaposto piè di pagina 5">
            <a:extLst>
              <a:ext uri="{FF2B5EF4-FFF2-40B4-BE49-F238E27FC236}">
                <a16:creationId xmlns:a16="http://schemas.microsoft.com/office/drawing/2014/main" id="{DE4B8942-4012-4587-9C66-D9782FBAE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</p:spPr>
        <p:txBody>
          <a:bodyPr/>
          <a:lstStyle/>
          <a:p>
            <a:r>
              <a:rPr lang="it-IT" dirty="0"/>
              <a:t>Workshop STILES: risultati e prospettive future</a:t>
            </a:r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F8B7E2B2-BAAB-4ADB-8B12-52C8FB9B6C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313" y="2498894"/>
            <a:ext cx="5327742" cy="30616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object 4">
            <a:extLst>
              <a:ext uri="{FF2B5EF4-FFF2-40B4-BE49-F238E27FC236}">
                <a16:creationId xmlns:a16="http://schemas.microsoft.com/office/drawing/2014/main" id="{95776277-CDB3-4DEA-B2DA-79D8C2203C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4828" y="1973764"/>
            <a:ext cx="5660530" cy="36921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Segnaposto numero diapositiva 4">
            <a:extLst>
              <a:ext uri="{FF2B5EF4-FFF2-40B4-BE49-F238E27FC236}">
                <a16:creationId xmlns:a16="http://schemas.microsoft.com/office/drawing/2014/main" id="{89DE4608-C2FC-4979-9744-25F148B38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</p:spPr>
        <p:txBody>
          <a:bodyPr/>
          <a:lstStyle/>
          <a:p>
            <a:fld id="{9B13B172-409A-48BF-92CD-9E808051E234}" type="slidenum">
              <a:rPr lang="it-IT" b="1" smtClean="0"/>
              <a:pPr/>
              <a:t>7</a:t>
            </a:fld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0167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8627737-FDAA-4EC0-93E9-553800213C13}"/>
              </a:ext>
            </a:extLst>
          </p:cNvPr>
          <p:cNvSpPr txBox="1"/>
          <p:nvPr/>
        </p:nvSpPr>
        <p:spPr>
          <a:xfrm>
            <a:off x="716722" y="1106093"/>
            <a:ext cx="7558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The INAF OACN Concurrent Design Facility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B7EFC7F-39A3-42AF-87DC-CFFA5D42E9C1}"/>
              </a:ext>
            </a:extLst>
          </p:cNvPr>
          <p:cNvSpPr/>
          <p:nvPr/>
        </p:nvSpPr>
        <p:spPr>
          <a:xfrm>
            <a:off x="4930007" y="5866390"/>
            <a:ext cx="2331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Titillium" pitchFamily="2" charset="77"/>
              </a:rPr>
              <a:t>2022 – </a:t>
            </a:r>
            <a:r>
              <a:rPr lang="it-IT" b="1" dirty="0" err="1">
                <a:latin typeface="Titillium" pitchFamily="2" charset="77"/>
              </a:rPr>
              <a:t>Before</a:t>
            </a:r>
            <a:r>
              <a:rPr lang="it-IT" b="1" dirty="0">
                <a:latin typeface="Titillium" pitchFamily="2" charset="77"/>
              </a:rPr>
              <a:t> STILES</a:t>
            </a:r>
            <a:endParaRPr lang="it-IT" b="1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6885D7F-7560-465E-AEFF-AAEE88CAC72A}"/>
              </a:ext>
            </a:extLst>
          </p:cNvPr>
          <p:cNvSpPr/>
          <p:nvPr/>
        </p:nvSpPr>
        <p:spPr>
          <a:xfrm>
            <a:off x="508140" y="1693563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Titillium" pitchFamily="2" charset="77"/>
              </a:rPr>
              <a:t>Dalle stalle…</a:t>
            </a:r>
            <a:endParaRPr lang="it-IT" b="1" dirty="0"/>
          </a:p>
        </p:txBody>
      </p:sp>
      <p:sp>
        <p:nvSpPr>
          <p:cNvPr id="12" name="Segnaposto data 2">
            <a:extLst>
              <a:ext uri="{FF2B5EF4-FFF2-40B4-BE49-F238E27FC236}">
                <a16:creationId xmlns:a16="http://schemas.microsoft.com/office/drawing/2014/main" id="{A2D88FB8-7809-4A39-B1DF-7067BC750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</p:spPr>
        <p:txBody>
          <a:bodyPr/>
          <a:lstStyle/>
          <a:p>
            <a:r>
              <a:rPr lang="it-IT" dirty="0"/>
              <a:t>17/03/2026</a:t>
            </a:r>
          </a:p>
        </p:txBody>
      </p:sp>
      <p:sp>
        <p:nvSpPr>
          <p:cNvPr id="13" name="Segnaposto piè di pagina 5">
            <a:extLst>
              <a:ext uri="{FF2B5EF4-FFF2-40B4-BE49-F238E27FC236}">
                <a16:creationId xmlns:a16="http://schemas.microsoft.com/office/drawing/2014/main" id="{B9B6FF4D-5475-478C-B6C5-AEAF7B07D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</p:spPr>
        <p:txBody>
          <a:bodyPr/>
          <a:lstStyle/>
          <a:p>
            <a:r>
              <a:rPr lang="it-IT" dirty="0"/>
              <a:t>Workshop STILES: risultati e prospettive future</a:t>
            </a:r>
          </a:p>
        </p:txBody>
      </p:sp>
      <p:pic>
        <p:nvPicPr>
          <p:cNvPr id="11" name="object 2">
            <a:extLst>
              <a:ext uri="{FF2B5EF4-FFF2-40B4-BE49-F238E27FC236}">
                <a16:creationId xmlns:a16="http://schemas.microsoft.com/office/drawing/2014/main" id="{454596C1-1C3D-4906-AB2F-6EB4BEA145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400" y="2689200"/>
            <a:ext cx="4677516" cy="307604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C91E5394-B659-41EA-BE67-4E75BB4547E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6800" y="1760400"/>
            <a:ext cx="5099419" cy="354652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33E848D-9754-4373-84FE-D8154F905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400" y="2257200"/>
            <a:ext cx="5135589" cy="33648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Segnaposto numero diapositiva 4">
            <a:extLst>
              <a:ext uri="{FF2B5EF4-FFF2-40B4-BE49-F238E27FC236}">
                <a16:creationId xmlns:a16="http://schemas.microsoft.com/office/drawing/2014/main" id="{9140A113-47C7-4B54-83F0-606ED1663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</p:spPr>
        <p:txBody>
          <a:bodyPr/>
          <a:lstStyle/>
          <a:p>
            <a:fld id="{9B13B172-409A-48BF-92CD-9E808051E234}" type="slidenum">
              <a:rPr lang="it-IT" b="1" smtClean="0"/>
              <a:pPr/>
              <a:t>8</a:t>
            </a:fld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69021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8627737-FDAA-4EC0-93E9-553800213C13}"/>
              </a:ext>
            </a:extLst>
          </p:cNvPr>
          <p:cNvSpPr txBox="1"/>
          <p:nvPr/>
        </p:nvSpPr>
        <p:spPr>
          <a:xfrm>
            <a:off x="716722" y="1106093"/>
            <a:ext cx="7558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The INAF OACN Concurrent Design Facility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6885D7F-7560-465E-AEFF-AAEE88CAC72A}"/>
              </a:ext>
            </a:extLst>
          </p:cNvPr>
          <p:cNvSpPr/>
          <p:nvPr/>
        </p:nvSpPr>
        <p:spPr>
          <a:xfrm>
            <a:off x="508140" y="1693563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Titillium" pitchFamily="2" charset="77"/>
              </a:rPr>
              <a:t>…alle stelle</a:t>
            </a:r>
            <a:endParaRPr lang="it-IT" b="1" dirty="0"/>
          </a:p>
        </p:txBody>
      </p:sp>
      <p:sp>
        <p:nvSpPr>
          <p:cNvPr id="12" name="Segnaposto data 2">
            <a:extLst>
              <a:ext uri="{FF2B5EF4-FFF2-40B4-BE49-F238E27FC236}">
                <a16:creationId xmlns:a16="http://schemas.microsoft.com/office/drawing/2014/main" id="{28BA58DA-60D8-41D7-8A1E-EE14BAE34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</p:spPr>
        <p:txBody>
          <a:bodyPr/>
          <a:lstStyle/>
          <a:p>
            <a:r>
              <a:rPr lang="it-IT" dirty="0"/>
              <a:t>17/03/2026</a:t>
            </a:r>
          </a:p>
        </p:txBody>
      </p:sp>
      <p:sp>
        <p:nvSpPr>
          <p:cNvPr id="13" name="Segnaposto piè di pagina 5">
            <a:extLst>
              <a:ext uri="{FF2B5EF4-FFF2-40B4-BE49-F238E27FC236}">
                <a16:creationId xmlns:a16="http://schemas.microsoft.com/office/drawing/2014/main" id="{50B1D498-915C-49D4-8B94-C276F06A7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</p:spPr>
        <p:txBody>
          <a:bodyPr/>
          <a:lstStyle/>
          <a:p>
            <a:r>
              <a:rPr lang="it-IT" dirty="0"/>
              <a:t>Workshop STILES: risultati e prospettive future</a:t>
            </a:r>
          </a:p>
        </p:txBody>
      </p:sp>
      <p:grpSp>
        <p:nvGrpSpPr>
          <p:cNvPr id="10" name="object 13">
            <a:extLst>
              <a:ext uri="{FF2B5EF4-FFF2-40B4-BE49-F238E27FC236}">
                <a16:creationId xmlns:a16="http://schemas.microsoft.com/office/drawing/2014/main" id="{BBC84008-B043-4888-83DA-EDD11A9168E8}"/>
              </a:ext>
            </a:extLst>
          </p:cNvPr>
          <p:cNvGrpSpPr>
            <a:grpSpLocks noChangeAspect="1"/>
          </p:cNvGrpSpPr>
          <p:nvPr/>
        </p:nvGrpSpPr>
        <p:grpSpPr>
          <a:xfrm>
            <a:off x="5659200" y="1846800"/>
            <a:ext cx="5295857" cy="3657600"/>
            <a:chOff x="1201102" y="1539875"/>
            <a:chExt cx="8141461" cy="56229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80D1A524-3A11-4031-8E86-E69AEAA60D7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1102" y="1539875"/>
              <a:ext cx="8141461" cy="562292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050AC8E7-BFD4-4BD6-907C-48EF6E8AC2D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70932" y="1929342"/>
              <a:ext cx="75437" cy="7852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04D95158-24D2-40BE-99FA-58639D24340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2100" y="1909521"/>
              <a:ext cx="61722" cy="6482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pic>
        <p:nvPicPr>
          <p:cNvPr id="17" name="object 20">
            <a:extLst>
              <a:ext uri="{FF2B5EF4-FFF2-40B4-BE49-F238E27FC236}">
                <a16:creationId xmlns:a16="http://schemas.microsoft.com/office/drawing/2014/main" id="{44DFA429-11C1-4526-A085-2E9308AE50C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4400" y="2127600"/>
            <a:ext cx="2475729" cy="3376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object 19">
            <a:extLst>
              <a:ext uri="{FF2B5EF4-FFF2-40B4-BE49-F238E27FC236}">
                <a16:creationId xmlns:a16="http://schemas.microsoft.com/office/drawing/2014/main" id="{582EA162-3373-48C5-94E8-B38CE86A00E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5200" y="2001600"/>
            <a:ext cx="2743289" cy="36576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70B25767-959F-450B-8643-7C08E8F6683B}"/>
              </a:ext>
            </a:extLst>
          </p:cNvPr>
          <p:cNvSpPr/>
          <p:nvPr/>
        </p:nvSpPr>
        <p:spPr>
          <a:xfrm>
            <a:off x="3843973" y="5832251"/>
            <a:ext cx="4567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latin typeface="Titillium" pitchFamily="2" charset="77"/>
              </a:rPr>
              <a:t>Restoration</a:t>
            </a:r>
            <a:r>
              <a:rPr lang="it-IT" b="1" dirty="0">
                <a:latin typeface="Titillium" pitchFamily="2" charset="77"/>
              </a:rPr>
              <a:t> work </a:t>
            </a:r>
            <a:r>
              <a:rPr lang="it-IT" b="1" dirty="0" err="1">
                <a:latin typeface="Titillium" pitchFamily="2" charset="77"/>
              </a:rPr>
              <a:t>at</a:t>
            </a:r>
            <a:r>
              <a:rPr lang="it-IT" b="1" dirty="0">
                <a:latin typeface="Titillium" pitchFamily="2" charset="77"/>
              </a:rPr>
              <a:t> the facility (2024-2025)</a:t>
            </a:r>
            <a:endParaRPr lang="it-IT" b="1" dirty="0"/>
          </a:p>
        </p:txBody>
      </p:sp>
      <p:sp>
        <p:nvSpPr>
          <p:cNvPr id="21" name="Segnaposto numero diapositiva 4">
            <a:extLst>
              <a:ext uri="{FF2B5EF4-FFF2-40B4-BE49-F238E27FC236}">
                <a16:creationId xmlns:a16="http://schemas.microsoft.com/office/drawing/2014/main" id="{D4C63E31-0367-4375-9A51-32DF1F22A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</p:spPr>
        <p:txBody>
          <a:bodyPr/>
          <a:lstStyle/>
          <a:p>
            <a:fld id="{9B13B172-409A-48BF-92CD-9E808051E234}" type="slidenum">
              <a:rPr lang="it-IT" b="1" smtClean="0"/>
              <a:pPr/>
              <a:t>9</a:t>
            </a:fld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8513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 xsi:nil="true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467FBC-AEAE-4EC2-BF36-9EF027E22BD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398c2fc-ef96-41f5-a6be-4e19eee013d8"/>
    <ds:schemaRef ds:uri="http://purl.org/dc/elements/1.1/"/>
    <ds:schemaRef ds:uri="http://schemas.microsoft.com/office/2006/metadata/properties"/>
    <ds:schemaRef ds:uri="33de9cbb-7065-497c-aaf6-21859a933a9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8A19A0-51A2-4533-A590-3477DED3B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9cbb-7065-497c-aaf6-21859a933a93"/>
    <ds:schemaRef ds:uri="a398c2fc-ef96-41f5-a6be-4e19eee01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1580</TotalTime>
  <Words>1699</Words>
  <Application>Microsoft Office PowerPoint</Application>
  <PresentationFormat>Widescreen</PresentationFormat>
  <Paragraphs>274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Titillium</vt:lpstr>
      <vt:lpstr>Titillium Bd</vt:lpstr>
      <vt:lpstr>Wingdings</vt:lpstr>
      <vt:lpstr>Tema di Office</vt:lpstr>
      <vt:lpstr>STILES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WP 3400 - Control Software Infrastructure</vt:lpstr>
      <vt:lpstr>WP 3400 - Control Software Infrastructure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Pompa Pacchi</dc:creator>
  <cp:lastModifiedBy>Christian Eredia</cp:lastModifiedBy>
  <cp:revision>92</cp:revision>
  <cp:lastPrinted>2023-08-29T09:47:03Z</cp:lastPrinted>
  <dcterms:created xsi:type="dcterms:W3CDTF">2022-10-26T09:11:02Z</dcterms:created>
  <dcterms:modified xsi:type="dcterms:W3CDTF">2026-03-17T07:44:20Z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0x010100777A26F539967D4F98503910BA4FFFD8</vt:lpwstr>
  </property>
</Properties>
</file>