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79" r:id="rId5"/>
    <p:sldId id="300" r:id="rId6"/>
    <p:sldId id="280" r:id="rId7"/>
    <p:sldId id="294" r:id="rId8"/>
    <p:sldId id="292" r:id="rId9"/>
    <p:sldId id="297" r:id="rId10"/>
    <p:sldId id="288" r:id="rId11"/>
    <p:sldId id="289" r:id="rId12"/>
    <p:sldId id="284" r:id="rId13"/>
    <p:sldId id="299" r:id="rId14"/>
    <p:sldId id="285" r:id="rId15"/>
    <p:sldId id="290" r:id="rId16"/>
    <p:sldId id="283" r:id="rId17"/>
    <p:sldId id="298" r:id="rId18"/>
    <p:sldId id="291" r:id="rId19"/>
    <p:sldId id="296" r:id="rId20"/>
    <p:sldId id="301" r:id="rId21"/>
  </p:sldIdLst>
  <p:sldSz cx="12192000" cy="6858000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BB7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63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0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8AA19FA-41AE-4F2A-8228-3399FEB02D4B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B2E1D69-7EF8-475F-9A66-8F0B74D5DC54}" type="datetime1">
              <a:rPr lang="it-IT" smtClean="0"/>
              <a:t>15/03/2026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10" y="6430138"/>
            <a:ext cx="484909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pic>
        <p:nvPicPr>
          <p:cNvPr id="7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0E6E60A7-934E-16B0-04A6-EF874487628E}"/>
              </a:ext>
            </a:extLst>
          </p:cNvPr>
          <p:cNvPicPr/>
          <p:nvPr userDrawn="1"/>
        </p:nvPicPr>
        <p:blipFill>
          <a:blip r:embed="rId3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0BFCC7C-8C58-60BA-FCEE-82D50DDD3F79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CE76D5-1363-B0E3-1D33-41AADE016C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6DBEE0-A27F-225E-5E90-31C29A1A1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BFE872-A7E0-3A8B-0326-4D037EC4C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DAE6506A-00D5-ABFE-26DE-D4E0AD6A5AF2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2864DA-2EE3-8B72-178C-B6393D7BC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DBECF07-1B6C-5AE7-E36F-4EBD794065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3051DC-1352-C74E-6CC3-A5E947A55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EB2F688B-C58C-C690-B3A5-EA3DC3F347DB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2537FB0-122B-54A1-D0B8-29B21F61E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AF6D3F4-3F2E-E8F1-1DF2-9C24076E3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5E09E0-91B4-18E9-E9E8-07BE2A86D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263B1A4A-EC73-EBFE-80B3-0A63C246CD63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8704586-59CF-4888-2F19-AD16297FCC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2D8ED97-4BEE-40FC-826D-7D6FDD924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1BF96B-D6F6-E2F5-2489-D2C5CE2D9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980E1C01-A77E-16BF-EC4B-DFABA1DC8022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FD71D4E-877A-9FD7-30DB-58BF372F0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E39A091-5D00-181F-4511-FEA9AA7B2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E697FF-B5B5-DAE7-E86F-2FEE44152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9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70D64DA9-3184-E425-2F14-09F5B9347244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9B4612E-B97B-7AEA-96F0-11DCC892FE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F3BB756-BD2F-43D6-948C-C0917FD3F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4A5671A-3412-9A04-D19B-0374FE811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0A6BAA98-4BA2-0844-4484-46E5BDABD48B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9F2DF3D-1A2B-CC9B-B05E-92190FFDEB0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072F27-275D-31C2-16B3-085C30AB8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1F38E6-E1A4-0C70-080B-4436058E6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7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D0A363E4-DDEC-7DE1-B177-FB02225AD627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A7DCEE4-5046-64E2-5C0F-676EDDD0D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2CF4E6-B513-5EA4-CC92-00CC044A6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2B6F0E-CFA2-0EC4-7838-4C13111E6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A5257136-2FED-5642-B342-6423D0D094E9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3D8C9-9E0F-B077-98FA-3A0A4C112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E79C1CB-9E10-737C-495B-CA28E009C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94328F8-6C78-AEB2-539B-E388784CF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770A456A-0FDE-2072-3AD0-B337ED1E39CA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7C4880B-19F4-97A1-DDDE-AD3E2E96D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320AA9F-EBBA-603B-A16A-6E78D9E46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25FFDEC-114F-5509-1E6D-1A3B878DF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B96ADF9C-85E9-D28A-FB16-416C721CB9B7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51A2E-F19C-1002-E4BF-DCF30C6E86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19CB933-26AB-8E1D-8C37-6344EDC8A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48E82B1-CC9A-CBE9-8A67-8FED80651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9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81EF3C4-62A6-7EEA-E7AD-2E7B03E620B7}"/>
              </a:ext>
            </a:extLst>
          </p:cNvPr>
          <p:cNvPicPr/>
          <p:nvPr userDrawn="1"/>
        </p:nvPicPr>
        <p:blipFill>
          <a:blip r:embed="rId16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CA45D12-536B-C576-C549-F19523F6C903}"/>
              </a:ext>
            </a:extLst>
          </p:cNvPr>
          <p:cNvSpPr txBox="1"/>
          <p:nvPr userDrawn="1"/>
        </p:nvSpPr>
        <p:spPr>
          <a:xfrm>
            <a:off x="7594761" y="6296308"/>
            <a:ext cx="18833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 </a:t>
            </a:r>
            <a:b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</a:t>
            </a: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Componente 2</a:t>
            </a:r>
            <a:b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Investimento 3.1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387A767-1E27-83E6-A62F-F8AF3E4F88A7}"/>
              </a:ext>
            </a:extLst>
          </p:cNvPr>
          <p:cNvSpPr txBox="1"/>
          <p:nvPr userDrawn="1"/>
        </p:nvSpPr>
        <p:spPr>
          <a:xfrm>
            <a:off x="9529917" y="6401844"/>
            <a:ext cx="1983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STILES – IR0000034</a:t>
            </a:r>
            <a:b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CUP C33C22000640006</a:t>
            </a:r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solidFill>
                  <a:srgbClr val="BB7537"/>
                </a:solidFill>
              </a:rPr>
              <a:t>STILES 5401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636" y="3866602"/>
            <a:ext cx="4012961" cy="1655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it-IT" b="1" dirty="0"/>
              <a:t>DATT</a:t>
            </a:r>
            <a:br>
              <a:rPr lang="it-IT" dirty="0"/>
            </a:br>
            <a:br>
              <a:rPr lang="it-IT" dirty="0"/>
            </a:br>
            <a:r>
              <a:rPr lang="it-IT" dirty="0"/>
              <a:t>Detector Advanced Test Track</a:t>
            </a:r>
            <a:br>
              <a:rPr lang="it-IT" dirty="0"/>
            </a:br>
            <a:endParaRPr lang="it-IT" sz="1400" dirty="0"/>
          </a:p>
          <a:p>
            <a:pPr algn="ctr"/>
            <a:r>
              <a:rPr lang="it-IT" sz="1600" dirty="0"/>
              <a:t>Roberto Piazzesi</a:t>
            </a:r>
          </a:p>
          <a:p>
            <a:pPr algn="ctr"/>
            <a:r>
              <a:rPr lang="it-IT" sz="1600" dirty="0"/>
              <a:t>Fernando Pedichini</a:t>
            </a:r>
            <a:endParaRPr lang="it-IT" sz="2800" dirty="0"/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4DB21B72-C508-44FD-FC52-6F1A7E739EA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6713" b="16713"/>
          <a:stretch/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5635" y="5660264"/>
            <a:ext cx="4012961" cy="482600"/>
          </a:xfrm>
        </p:spPr>
        <p:txBody>
          <a:bodyPr/>
          <a:lstStyle/>
          <a:p>
            <a:pPr algn="ctr"/>
            <a:r>
              <a:rPr lang="it-IT" dirty="0"/>
              <a:t>17/03/2026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4331779B-3F4D-573D-70F6-5A70CF229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271DB-EFDE-4F0D-B75B-D69B34E58201}" type="datetime1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15/03/2026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AF503183-32CC-50F5-2ED0-B496CE68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CE634FC-EE5F-CD56-277A-EF5D99A6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B172-409A-48BF-92CD-9E808051E234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600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93013523-AAD8-418F-A731-B70F1788B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48" b="91673" l="13930" r="88801">
                        <a14:foregroundMark x1="13969" y1="11369" x2="18322" y2="20016"/>
                        <a14:foregroundMark x1="18322" y1="20016" x2="19034" y2="20657"/>
                        <a14:foregroundMark x1="88801" y1="30905" x2="88801" y2="30905"/>
                        <a14:foregroundMark x1="73724" y1="10328" x2="73724" y2="10328"/>
                        <a14:foregroundMark x1="27859" y1="91673" x2="27859" y2="91673"/>
                      </a14:backgroundRemoval>
                    </a14:imgEffect>
                  </a14:imgLayer>
                </a14:imgProps>
              </a:ext>
            </a:extLst>
          </a:blip>
          <a:srcRect l="9401" t="4531" r="10264" b="2607"/>
          <a:stretch/>
        </p:blipFill>
        <p:spPr>
          <a:xfrm>
            <a:off x="2360813" y="1952214"/>
            <a:ext cx="6796987" cy="3883355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3AA68849-FE55-39F7-F246-993444446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DATT bench layout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F29614D-F2DF-9D4D-947E-7F6262E42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D3C483-C681-4F39-9574-8DA9F31A900B}" type="datetime1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15/03/2026</a:t>
            </a:fld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34FA977-365E-8084-656A-BE00836FD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Piè di pagina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60142F-E109-8093-7FBF-4BA2577E1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192B8-55D9-4942-9C82-0B9DDA21D461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CDF532E-5B67-491F-A821-5B3C23CADAD9}"/>
              </a:ext>
            </a:extLst>
          </p:cNvPr>
          <p:cNvSpPr/>
          <p:nvPr/>
        </p:nvSpPr>
        <p:spPr>
          <a:xfrm>
            <a:off x="9355920" y="1850107"/>
            <a:ext cx="2228806" cy="820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tillium" panose="00000500000000000000" pitchFamily="50" charset="0"/>
              </a:rPr>
              <a:t>Magic box (source):</a:t>
            </a:r>
          </a:p>
          <a:p>
            <a:pPr algn="ctr"/>
            <a:r>
              <a:rPr lang="it-IT" dirty="0" err="1">
                <a:latin typeface="Titillium" panose="00000500000000000000" pitchFamily="50" charset="0"/>
              </a:rPr>
              <a:t>fiber-fed</a:t>
            </a:r>
            <a:r>
              <a:rPr lang="it-IT" dirty="0">
                <a:latin typeface="Titillium" panose="00000500000000000000" pitchFamily="50" charset="0"/>
              </a:rPr>
              <a:t> from Control Room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273E0918-A55A-445D-94A4-B7DA83D08F84}"/>
              </a:ext>
            </a:extLst>
          </p:cNvPr>
          <p:cNvSpPr/>
          <p:nvPr/>
        </p:nvSpPr>
        <p:spPr>
          <a:xfrm>
            <a:off x="9634451" y="3199316"/>
            <a:ext cx="1291243" cy="820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>
                <a:latin typeface="Titillium" panose="00000500000000000000" pitchFamily="50" charset="0"/>
              </a:rPr>
              <a:t>Turbulence</a:t>
            </a:r>
            <a:r>
              <a:rPr lang="it-IT" dirty="0">
                <a:latin typeface="Titillium" panose="00000500000000000000" pitchFamily="50" charset="0"/>
              </a:rPr>
              <a:t> </a:t>
            </a:r>
            <a:r>
              <a:rPr lang="it-IT" dirty="0" err="1">
                <a:latin typeface="Titillium" panose="00000500000000000000" pitchFamily="50" charset="0"/>
              </a:rPr>
              <a:t>injector</a:t>
            </a:r>
            <a:endParaRPr lang="it-IT" dirty="0">
              <a:latin typeface="Titillium" panose="00000500000000000000" pitchFamily="50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354EB241-F01D-4FB9-9C1F-5A4624ABA4E5}"/>
              </a:ext>
            </a:extLst>
          </p:cNvPr>
          <p:cNvSpPr/>
          <p:nvPr/>
        </p:nvSpPr>
        <p:spPr>
          <a:xfrm>
            <a:off x="5922805" y="5222251"/>
            <a:ext cx="2887319" cy="820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>
                <a:latin typeface="Titillium" panose="00000500000000000000" pitchFamily="50" charset="0"/>
              </a:rPr>
              <a:t>Movable</a:t>
            </a:r>
            <a:r>
              <a:rPr lang="it-IT" dirty="0">
                <a:latin typeface="Titillium" panose="00000500000000000000" pitchFamily="50" charset="0"/>
              </a:rPr>
              <a:t> </a:t>
            </a:r>
            <a:r>
              <a:rPr lang="it-IT" dirty="0" err="1">
                <a:latin typeface="Titillium" panose="00000500000000000000" pitchFamily="50" charset="0"/>
              </a:rPr>
              <a:t>mirror</a:t>
            </a:r>
            <a:br>
              <a:rPr lang="it-IT" dirty="0">
                <a:latin typeface="Titillium" panose="00000500000000000000" pitchFamily="50" charset="0"/>
              </a:rPr>
            </a:br>
            <a:r>
              <a:rPr lang="it-IT" dirty="0">
                <a:latin typeface="Titillium" panose="00000500000000000000" pitchFamily="50" charset="0"/>
              </a:rPr>
              <a:t>(</a:t>
            </a:r>
            <a:r>
              <a:rPr lang="it-IT" dirty="0" err="1">
                <a:latin typeface="Titillium" panose="00000500000000000000" pitchFamily="50" charset="0"/>
              </a:rPr>
              <a:t>collimated</a:t>
            </a:r>
            <a:r>
              <a:rPr lang="it-IT" dirty="0">
                <a:latin typeface="Titillium" panose="00000500000000000000" pitchFamily="50" charset="0"/>
              </a:rPr>
              <a:t>/</a:t>
            </a:r>
            <a:r>
              <a:rPr lang="it-IT" dirty="0" err="1">
                <a:latin typeface="Titillium" panose="00000500000000000000" pitchFamily="50" charset="0"/>
              </a:rPr>
              <a:t>focused</a:t>
            </a:r>
            <a:r>
              <a:rPr lang="it-IT" dirty="0">
                <a:latin typeface="Titillium" panose="00000500000000000000" pitchFamily="50" charset="0"/>
              </a:rPr>
              <a:t> setup)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ED2FD94E-43F4-4EA3-B129-3CCC7C6DC02E}"/>
              </a:ext>
            </a:extLst>
          </p:cNvPr>
          <p:cNvSpPr/>
          <p:nvPr/>
        </p:nvSpPr>
        <p:spPr>
          <a:xfrm>
            <a:off x="871450" y="3460421"/>
            <a:ext cx="1291243" cy="820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tillium" panose="00000500000000000000" pitchFamily="50" charset="0"/>
              </a:rPr>
              <a:t>Platform with </a:t>
            </a:r>
            <a:r>
              <a:rPr lang="it-IT" dirty="0" err="1">
                <a:latin typeface="Titillium" panose="00000500000000000000" pitchFamily="50" charset="0"/>
              </a:rPr>
              <a:t>hexapod</a:t>
            </a:r>
            <a:endParaRPr lang="it-IT" dirty="0">
              <a:latin typeface="Titillium" panose="00000500000000000000" pitchFamily="50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9947A800-B0A7-4DBC-88C1-811B89A1C88B}"/>
              </a:ext>
            </a:extLst>
          </p:cNvPr>
          <p:cNvSpPr/>
          <p:nvPr/>
        </p:nvSpPr>
        <p:spPr>
          <a:xfrm>
            <a:off x="786938" y="5300749"/>
            <a:ext cx="2322021" cy="820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tillium" panose="00000500000000000000" pitchFamily="50" charset="0"/>
              </a:rPr>
              <a:t>Test </a:t>
            </a:r>
            <a:r>
              <a:rPr lang="it-IT" dirty="0" err="1">
                <a:latin typeface="Titillium" panose="00000500000000000000" pitchFamily="50" charset="0"/>
              </a:rPr>
              <a:t>subject</a:t>
            </a:r>
            <a:endParaRPr lang="it-IT" dirty="0">
              <a:latin typeface="Titillium" panose="00000500000000000000" pitchFamily="50" charset="0"/>
            </a:endParaRPr>
          </a:p>
          <a:p>
            <a:pPr algn="ctr"/>
            <a:r>
              <a:rPr lang="it-IT" dirty="0">
                <a:latin typeface="Titillium" panose="00000500000000000000" pitchFamily="50" charset="0"/>
              </a:rPr>
              <a:t>(detector/</a:t>
            </a:r>
            <a:r>
              <a:rPr lang="it-IT" dirty="0" err="1">
                <a:latin typeface="Titillium" panose="00000500000000000000" pitchFamily="50" charset="0"/>
              </a:rPr>
              <a:t>instrument</a:t>
            </a:r>
            <a:r>
              <a:rPr lang="it-IT" dirty="0">
                <a:latin typeface="Titillium" panose="00000500000000000000" pitchFamily="50" charset="0"/>
              </a:rPr>
              <a:t>)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BE92C8FA-710A-488C-8355-6E7F1B624E22}"/>
              </a:ext>
            </a:extLst>
          </p:cNvPr>
          <p:cNvSpPr/>
          <p:nvPr/>
        </p:nvSpPr>
        <p:spPr>
          <a:xfrm>
            <a:off x="5142807" y="1398832"/>
            <a:ext cx="1291243" cy="820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tillium" panose="00000500000000000000" pitchFamily="50" charset="0"/>
              </a:rPr>
              <a:t>Optical </a:t>
            </a:r>
            <a:r>
              <a:rPr lang="it-IT" dirty="0" err="1">
                <a:latin typeface="Titillium" panose="00000500000000000000" pitchFamily="50" charset="0"/>
              </a:rPr>
              <a:t>relay</a:t>
            </a:r>
            <a:endParaRPr lang="it-IT" dirty="0">
              <a:latin typeface="Titillium" panose="00000500000000000000" pitchFamily="50" charset="0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9EA3B5FC-FBDE-46A7-9A5C-8A4CD192F6D6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8340436" y="2260201"/>
            <a:ext cx="1015484" cy="13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4D441E00-600B-4773-B4CC-19D9CE5D93D2}"/>
              </a:ext>
            </a:extLst>
          </p:cNvPr>
          <p:cNvCxnSpPr>
            <a:stCxn id="24" idx="1"/>
          </p:cNvCxnSpPr>
          <p:nvPr/>
        </p:nvCxnSpPr>
        <p:spPr>
          <a:xfrm flipH="1" flipV="1">
            <a:off x="7974676" y="2981498"/>
            <a:ext cx="1659775" cy="6279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40776BD3-6F69-4F87-9437-3C293137FFBE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5142807" y="3765340"/>
            <a:ext cx="2223658" cy="14569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C12990F9-5568-4E66-B48B-D50257D2779A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2162693" y="3870515"/>
            <a:ext cx="1076499" cy="1916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B580B29E-0187-4118-92E8-8904B5F89F2E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1947949" y="3870515"/>
            <a:ext cx="2087894" cy="14302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B54BA70B-AF2E-485A-9366-AE44B3902E38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5447607" y="2219020"/>
            <a:ext cx="340822" cy="7624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Freccia bidirezionale orizzontale 47">
            <a:extLst>
              <a:ext uri="{FF2B5EF4-FFF2-40B4-BE49-F238E27FC236}">
                <a16:creationId xmlns:a16="http://schemas.microsoft.com/office/drawing/2014/main" id="{8C1DFDD9-7F6F-410B-A6F9-46D12D852A8E}"/>
              </a:ext>
            </a:extLst>
          </p:cNvPr>
          <p:cNvSpPr/>
          <p:nvPr/>
        </p:nvSpPr>
        <p:spPr>
          <a:xfrm rot="2763602">
            <a:off x="4143145" y="3012593"/>
            <a:ext cx="752443" cy="283144"/>
          </a:xfrm>
          <a:prstGeom prst="left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con angoli arrotondati 53">
            <a:extLst>
              <a:ext uri="{FF2B5EF4-FFF2-40B4-BE49-F238E27FC236}">
                <a16:creationId xmlns:a16="http://schemas.microsoft.com/office/drawing/2014/main" id="{D281DE98-9D84-4912-B46C-E27AE5E0222A}"/>
              </a:ext>
            </a:extLst>
          </p:cNvPr>
          <p:cNvSpPr/>
          <p:nvPr/>
        </p:nvSpPr>
        <p:spPr>
          <a:xfrm>
            <a:off x="9253427" y="4638694"/>
            <a:ext cx="2529916" cy="9862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Available: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Collimated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tillium" pitchFamily="2" charset="77"/>
              </a:rPr>
              <a:t>Focused beam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4646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5C0241-EFEA-C510-1FA0-843E87C70E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9A04BC9-6954-F7E4-CA9E-CA067DFC7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F2C1697-7280-B089-40E7-E4A007A48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137376D-BB79-43A8-8288-B63B75DD3DA4}"/>
              </a:ext>
            </a:extLst>
          </p:cNvPr>
          <p:cNvSpPr txBox="1">
            <a:spLocks/>
          </p:cNvSpPr>
          <p:nvPr/>
        </p:nvSpPr>
        <p:spPr>
          <a:xfrm>
            <a:off x="919941" y="2134094"/>
            <a:ext cx="4982095" cy="61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Titillium" panose="00000500000000000000" pitchFamily="50" charset="0"/>
              </a:rPr>
              <a:t>Payload Platform + Hexapod (up to 150kg)</a:t>
            </a:r>
            <a:br>
              <a:rPr lang="en-US" sz="2000" dirty="0">
                <a:latin typeface="Titillium" panose="00000500000000000000" pitchFamily="50" charset="0"/>
              </a:rPr>
            </a:br>
            <a:r>
              <a:rPr lang="en-US" sz="2000" dirty="0">
                <a:latin typeface="Titillium" panose="00000500000000000000" pitchFamily="50" charset="0"/>
              </a:rPr>
              <a:t>800 mm vertical travel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57BE18A-58C9-4E68-980D-EE6849FF7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8" b="12207"/>
          <a:stretch/>
        </p:blipFill>
        <p:spPr>
          <a:xfrm>
            <a:off x="839859" y="2795943"/>
            <a:ext cx="5062177" cy="2923229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06FDB38-1142-41A5-B351-A551A156B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089" y="2187008"/>
            <a:ext cx="4415970" cy="2483983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144A9A1A-C8D5-443E-9075-0613F97F125E}"/>
              </a:ext>
            </a:extLst>
          </p:cNvPr>
          <p:cNvSpPr txBox="1"/>
          <p:nvPr/>
        </p:nvSpPr>
        <p:spPr>
          <a:xfrm>
            <a:off x="6888158" y="4825432"/>
            <a:ext cx="44079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tillium" panose="00000500000000000000" pitchFamily="50" charset="0"/>
              </a:rPr>
              <a:t>6 </a:t>
            </a:r>
            <a:r>
              <a:rPr lang="en-US" sz="2000" dirty="0" err="1">
                <a:latin typeface="Titillium" panose="00000500000000000000" pitchFamily="50" charset="0"/>
              </a:rPr>
              <a:t>DoF</a:t>
            </a:r>
            <a:r>
              <a:rPr lang="en-US" sz="2000" dirty="0">
                <a:latin typeface="Titillium" panose="00000500000000000000" pitchFamily="50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tillium" panose="00000500000000000000" pitchFamily="50" charset="0"/>
              </a:rPr>
              <a:t>x, y, z:  +/- 50mm; 0.3µm steps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tillium" panose="00000500000000000000" pitchFamily="50" charset="0"/>
              </a:rPr>
              <a:t>r, q, f : +/- 25degrees; 5 µrad steps</a:t>
            </a:r>
          </a:p>
        </p:txBody>
      </p:sp>
      <p:sp>
        <p:nvSpPr>
          <p:cNvPr id="11" name="Arrow: Up-Down 1">
            <a:extLst>
              <a:ext uri="{FF2B5EF4-FFF2-40B4-BE49-F238E27FC236}">
                <a16:creationId xmlns:a16="http://schemas.microsoft.com/office/drawing/2014/main" id="{1B77D4B8-A2B7-4F4F-AEEA-41540AFF679A}"/>
              </a:ext>
            </a:extLst>
          </p:cNvPr>
          <p:cNvSpPr/>
          <p:nvPr/>
        </p:nvSpPr>
        <p:spPr>
          <a:xfrm>
            <a:off x="3193862" y="3429000"/>
            <a:ext cx="354169" cy="1320084"/>
          </a:xfrm>
          <a:prstGeom prst="up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olo 6">
            <a:extLst>
              <a:ext uri="{FF2B5EF4-FFF2-40B4-BE49-F238E27FC236}">
                <a16:creationId xmlns:a16="http://schemas.microsoft.com/office/drawing/2014/main" id="{4966B293-753F-4E5B-BA85-9AC0E831D0C6}"/>
              </a:ext>
            </a:extLst>
          </p:cNvPr>
          <p:cNvSpPr txBox="1">
            <a:spLocks/>
          </p:cNvSpPr>
          <p:nvPr/>
        </p:nvSpPr>
        <p:spPr>
          <a:xfrm>
            <a:off x="838200" y="1335635"/>
            <a:ext cx="10515600" cy="54453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DATT bench layout</a:t>
            </a:r>
          </a:p>
        </p:txBody>
      </p:sp>
    </p:spTree>
    <p:extLst>
      <p:ext uri="{BB962C8B-B14F-4D97-AF65-F5344CB8AC3E}">
        <p14:creationId xmlns:p14="http://schemas.microsoft.com/office/powerpoint/2010/main" val="582445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352035-61F4-1DB5-615C-6E1A92E3E1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B483ED-2D42-1C69-0383-3C0C8F977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EFF74685-EECF-CE86-40E3-91CA8D2BD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902" y="1869894"/>
            <a:ext cx="4664825" cy="4359109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Fiber-fed by sources in control room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Optically mixes up to 3 sources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2 point like spots with 3 </a:t>
            </a:r>
            <a:r>
              <a:rPr lang="en-US" sz="1600" dirty="0" err="1"/>
              <a:t>DoF</a:t>
            </a:r>
            <a:endParaRPr lang="en-US" sz="1600" dirty="0"/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an integrating sphere (sky background) or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a DLP projector (extended source: </a:t>
            </a:r>
            <a:r>
              <a:rPr lang="en-US" sz="1600" dirty="0" err="1"/>
              <a:t>SolSys</a:t>
            </a:r>
            <a:r>
              <a:rPr lang="en-US" sz="1600" dirty="0"/>
              <a:t> body, galaxy, solar granulation, etc.)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Adds a target/filter wheel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Can rotate the optical field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Can adjust the foci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Has an alignment LASER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Simulates different astronomical targets so detector/instrument can be tested on real life case.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Targets: “magic box”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8A8DAB8-BDE8-4962-BCC1-2D8C8D68A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40" t="14256" r="21461" b="15324"/>
          <a:stretch/>
        </p:blipFill>
        <p:spPr>
          <a:xfrm>
            <a:off x="5392189" y="1869894"/>
            <a:ext cx="6469147" cy="40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80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9D174A1E-2A46-CD08-D420-9BD61303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Turbulence injector – ALPAO 380DM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4A11ECA7-EDD5-9509-80A5-86F66EA6B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137932"/>
            <a:ext cx="4285211" cy="1597524"/>
          </a:xfrm>
        </p:spPr>
        <p:txBody>
          <a:bodyPr>
            <a:normAutofit/>
          </a:bodyPr>
          <a:lstStyle/>
          <a:p>
            <a:r>
              <a:rPr lang="en-GB" sz="2000" dirty="0"/>
              <a:t>Closed and open loop high-stability operation</a:t>
            </a:r>
          </a:p>
          <a:p>
            <a:r>
              <a:rPr lang="en-GB" sz="2000" dirty="0"/>
              <a:t>Insert atmospheric turbulence</a:t>
            </a:r>
          </a:p>
          <a:p>
            <a:r>
              <a:rPr lang="en-GB" sz="2000" dirty="0"/>
              <a:t>Correct optical bench imperfections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B36407-8250-99D3-EE51-A13CBF6ADB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2990ED-B67F-BF3A-DB1C-A2B1F750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07335D-1189-6058-4C9A-E906FD139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13</a:t>
            </a:fld>
            <a:endParaRPr lang="it-IT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6C1F8D6-EA79-43D3-80B2-B473566C0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367" y="2143403"/>
            <a:ext cx="6198337" cy="4093785"/>
          </a:xfrm>
          <a:prstGeom prst="rect">
            <a:avLst/>
          </a:prstGeom>
        </p:spPr>
      </p:pic>
      <p:pic>
        <p:nvPicPr>
          <p:cNvPr id="13" name="Picture 6" descr="MAVIS: control electronics design of the adaptive optics module">
            <a:extLst>
              <a:ext uri="{FF2B5EF4-FFF2-40B4-BE49-F238E27FC236}">
                <a16:creationId xmlns:a16="http://schemas.microsoft.com/office/drawing/2014/main" id="{76A1F5C1-96EB-4F76-BF89-C0BE08DA7B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4"/>
          <a:stretch/>
        </p:blipFill>
        <p:spPr bwMode="auto">
          <a:xfrm>
            <a:off x="737244" y="3928406"/>
            <a:ext cx="2331346" cy="159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WAVEFRONT SENSORS , at best price in Gurgaon | ID: 2853777150488">
            <a:extLst>
              <a:ext uri="{FF2B5EF4-FFF2-40B4-BE49-F238E27FC236}">
                <a16:creationId xmlns:a16="http://schemas.microsoft.com/office/drawing/2014/main" id="{92CB5614-5197-4D94-A74F-5B76006D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92" y="4782091"/>
            <a:ext cx="1455097" cy="145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MAVIS: control electronics design of the adaptive optics module">
            <a:extLst>
              <a:ext uri="{FF2B5EF4-FFF2-40B4-BE49-F238E27FC236}">
                <a16:creationId xmlns:a16="http://schemas.microsoft.com/office/drawing/2014/main" id="{1076CDA5-44B3-4FF7-B2B3-9E6B1149C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10161" r="67231" b="8560"/>
          <a:stretch/>
        </p:blipFill>
        <p:spPr bwMode="auto">
          <a:xfrm>
            <a:off x="4153107" y="3680699"/>
            <a:ext cx="1295886" cy="152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rrow: Right 4">
            <a:extLst>
              <a:ext uri="{FF2B5EF4-FFF2-40B4-BE49-F238E27FC236}">
                <a16:creationId xmlns:a16="http://schemas.microsoft.com/office/drawing/2014/main" id="{9A00CCB0-F6C4-45CC-97F5-78EAE8E02AF9}"/>
              </a:ext>
            </a:extLst>
          </p:cNvPr>
          <p:cNvSpPr/>
          <p:nvPr/>
        </p:nvSpPr>
        <p:spPr>
          <a:xfrm rot="20026087">
            <a:off x="6255861" y="4928189"/>
            <a:ext cx="817768" cy="672525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</a:t>
            </a:r>
          </a:p>
        </p:txBody>
      </p:sp>
      <p:sp>
        <p:nvSpPr>
          <p:cNvPr id="17" name="Arrow: Right 9">
            <a:extLst>
              <a:ext uri="{FF2B5EF4-FFF2-40B4-BE49-F238E27FC236}">
                <a16:creationId xmlns:a16="http://schemas.microsoft.com/office/drawing/2014/main" id="{E552CB18-5EB0-40C7-B5B6-9F2DF0F4D86A}"/>
              </a:ext>
            </a:extLst>
          </p:cNvPr>
          <p:cNvSpPr/>
          <p:nvPr/>
        </p:nvSpPr>
        <p:spPr>
          <a:xfrm rot="18657413">
            <a:off x="9301256" y="2522382"/>
            <a:ext cx="727037" cy="672525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0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352035-61F4-1DB5-615C-6E1A92E3E1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B483ED-2D42-1C69-0383-3C0C8F977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04248"/>
          </a:xfrm>
        </p:spPr>
        <p:txBody>
          <a:bodyPr/>
          <a:lstStyle/>
          <a:p>
            <a:r>
              <a:rPr lang="en-GB" dirty="0"/>
              <a:t>Measurement bench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BBC07BB9-538A-4501-B3CD-48F0C5234585}"/>
              </a:ext>
            </a:extLst>
          </p:cNvPr>
          <p:cNvSpPr txBox="1"/>
          <p:nvPr/>
        </p:nvSpPr>
        <p:spPr>
          <a:xfrm>
            <a:off x="838200" y="4227409"/>
            <a:ext cx="4033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tillium" panose="00000500000000000000" pitchFamily="50" charset="0"/>
              </a:rPr>
              <a:t>TRIOPTICS Micro Phase 3.3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tillium" panose="00000500000000000000" pitchFamily="50" charset="0"/>
              </a:rPr>
              <a:t>&lt;1nm WF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tillium" panose="00000500000000000000" pitchFamily="50" charset="0"/>
              </a:rPr>
              <a:t>Easily deployable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E7C673EB-6062-490A-B546-57127D56E16A}"/>
              </a:ext>
            </a:extLst>
          </p:cNvPr>
          <p:cNvSpPr txBox="1"/>
          <p:nvPr/>
        </p:nvSpPr>
        <p:spPr>
          <a:xfrm>
            <a:off x="838199" y="2562271"/>
            <a:ext cx="4082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tillium" panose="00000500000000000000" pitchFamily="50" charset="0"/>
              </a:rPr>
              <a:t>ANDOR “</a:t>
            </a:r>
            <a:r>
              <a:rPr lang="en-US" dirty="0" err="1">
                <a:latin typeface="Titillium" panose="00000500000000000000" pitchFamily="50" charset="0"/>
              </a:rPr>
              <a:t>Mechelle</a:t>
            </a:r>
            <a:r>
              <a:rPr lang="en-US" dirty="0">
                <a:latin typeface="Titillium" panose="00000500000000000000" pitchFamily="50" charset="0"/>
              </a:rPr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tillium" panose="00000500000000000000" pitchFamily="50" charset="0"/>
              </a:rPr>
              <a:t>0.2 nm spectral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tillium" panose="00000500000000000000" pitchFamily="50" charset="0"/>
              </a:rPr>
              <a:t>220-1100 nm bandwidth single-shot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72409E0-5946-4B61-BA11-6023C8C0E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39" y="2060943"/>
            <a:ext cx="6390087" cy="3594424"/>
          </a:xfrm>
          <a:prstGeom prst="rect">
            <a:avLst/>
          </a:prstGeom>
        </p:spPr>
      </p:pic>
      <p:sp>
        <p:nvSpPr>
          <p:cNvPr id="17" name="Segnaposto testo 8">
            <a:extLst>
              <a:ext uri="{FF2B5EF4-FFF2-40B4-BE49-F238E27FC236}">
                <a16:creationId xmlns:a16="http://schemas.microsoft.com/office/drawing/2014/main" id="{6C853471-74B1-4C23-9FB4-787FD58AE6B0}"/>
              </a:ext>
            </a:extLst>
          </p:cNvPr>
          <p:cNvSpPr txBox="1">
            <a:spLocks/>
          </p:cNvSpPr>
          <p:nvPr/>
        </p:nvSpPr>
        <p:spPr>
          <a:xfrm>
            <a:off x="838199" y="2102229"/>
            <a:ext cx="4620491" cy="452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2400" b="1" kern="1200" dirty="0">
                <a:solidFill>
                  <a:srgbClr val="B27F47"/>
                </a:solidFill>
                <a:effectLst/>
                <a:latin typeface="Titillium B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Spectroscope</a:t>
            </a:r>
          </a:p>
        </p:txBody>
      </p:sp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E5DC4699-FB0A-42F4-9A0D-81DCB29C4ED1}"/>
              </a:ext>
            </a:extLst>
          </p:cNvPr>
          <p:cNvSpPr txBox="1">
            <a:spLocks/>
          </p:cNvSpPr>
          <p:nvPr/>
        </p:nvSpPr>
        <p:spPr>
          <a:xfrm>
            <a:off x="838199" y="3759333"/>
            <a:ext cx="4620491" cy="452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2400" b="1" kern="1200" dirty="0">
                <a:solidFill>
                  <a:srgbClr val="B27F47"/>
                </a:solidFill>
                <a:effectLst/>
                <a:latin typeface="Titillium B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Interferometer</a:t>
            </a:r>
          </a:p>
        </p:txBody>
      </p:sp>
    </p:spTree>
    <p:extLst>
      <p:ext uri="{BB962C8B-B14F-4D97-AF65-F5344CB8AC3E}">
        <p14:creationId xmlns:p14="http://schemas.microsoft.com/office/powerpoint/2010/main" val="826843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352035-61F4-1DB5-615C-6E1A92E3E1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B483ED-2D42-1C69-0383-3C0C8F977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Detectors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73EC92C-493F-4067-A530-E9865DD26D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9" t="32782" r="11174" b="29672"/>
          <a:stretch/>
        </p:blipFill>
        <p:spPr>
          <a:xfrm>
            <a:off x="1603619" y="2173032"/>
            <a:ext cx="8984761" cy="3557208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239093C7-4618-4C82-B8F6-72318D5DE497}"/>
              </a:ext>
            </a:extLst>
          </p:cNvPr>
          <p:cNvSpPr txBox="1"/>
          <p:nvPr/>
        </p:nvSpPr>
        <p:spPr>
          <a:xfrm>
            <a:off x="3033410" y="5304767"/>
            <a:ext cx="6860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Titillium" panose="00000500000000000000" pitchFamily="50" charset="0"/>
              </a:rPr>
              <a:t>Andor</a:t>
            </a:r>
            <a:r>
              <a:rPr lang="en-US" sz="1600" dirty="0">
                <a:solidFill>
                  <a:schemeClr val="bg1"/>
                </a:solidFill>
                <a:latin typeface="Titillium" panose="00000500000000000000" pitchFamily="50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tillium" panose="00000500000000000000" pitchFamily="50" charset="0"/>
              </a:rPr>
              <a:t>Cmos</a:t>
            </a:r>
            <a:r>
              <a:rPr lang="en-US" sz="1600" dirty="0">
                <a:solidFill>
                  <a:schemeClr val="bg1"/>
                </a:solidFill>
                <a:latin typeface="Titillium" panose="00000500000000000000" pitchFamily="50" charset="0"/>
              </a:rPr>
              <a:t>	          HAMAMATSU </a:t>
            </a:r>
            <a:r>
              <a:rPr lang="en-US" sz="1600" dirty="0" err="1">
                <a:solidFill>
                  <a:schemeClr val="bg1"/>
                </a:solidFill>
                <a:latin typeface="Titillium" panose="00000500000000000000" pitchFamily="50" charset="0"/>
              </a:rPr>
              <a:t>qMOS</a:t>
            </a:r>
            <a:r>
              <a:rPr lang="en-US" sz="1600" dirty="0">
                <a:solidFill>
                  <a:schemeClr val="bg1"/>
                </a:solidFill>
                <a:latin typeface="Titillium" panose="00000500000000000000" pitchFamily="50" charset="0"/>
              </a:rPr>
              <a:t>                     </a:t>
            </a:r>
            <a:r>
              <a:rPr lang="en-US" sz="1600" dirty="0" err="1">
                <a:solidFill>
                  <a:schemeClr val="bg1"/>
                </a:solidFill>
                <a:latin typeface="Titillium" panose="00000500000000000000" pitchFamily="50" charset="0"/>
              </a:rPr>
              <a:t>Andor</a:t>
            </a:r>
            <a:r>
              <a:rPr lang="en-US" sz="1600" dirty="0">
                <a:solidFill>
                  <a:schemeClr val="bg1"/>
                </a:solidFill>
                <a:latin typeface="Titillium" panose="00000500000000000000" pitchFamily="50" charset="0"/>
              </a:rPr>
              <a:t> EM-</a:t>
            </a:r>
            <a:r>
              <a:rPr lang="en-US" sz="1600" dirty="0" err="1">
                <a:solidFill>
                  <a:schemeClr val="bg1"/>
                </a:solidFill>
                <a:latin typeface="Titillium" panose="00000500000000000000" pitchFamily="50" charset="0"/>
              </a:rPr>
              <a:t>CCDv</a:t>
            </a:r>
            <a:endParaRPr lang="en-US" sz="1600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56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352035-61F4-1DB5-615C-6E1A92E3E1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B483ED-2D42-1C69-0383-3C0C8F977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EFF74685-EECF-CE86-40E3-91CA8D2BD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195" y="2017222"/>
            <a:ext cx="4410983" cy="38626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Workspace and small workshop on one side of control room</a:t>
            </a:r>
          </a:p>
          <a:p>
            <a:r>
              <a:rPr lang="en-US" sz="2000" dirty="0"/>
              <a:t>3D printers</a:t>
            </a:r>
          </a:p>
          <a:p>
            <a:r>
              <a:rPr lang="en-US" sz="2000" dirty="0"/>
              <a:t>Lathe</a:t>
            </a:r>
          </a:p>
          <a:p>
            <a:r>
              <a:rPr lang="en-US" sz="2000" dirty="0"/>
              <a:t>Vertical drill</a:t>
            </a:r>
          </a:p>
          <a:p>
            <a:r>
              <a:rPr lang="en-US" sz="2000" dirty="0"/>
              <a:t>Complete assortment of tools</a:t>
            </a:r>
          </a:p>
          <a:p>
            <a:pPr marL="0" indent="0">
              <a:buNone/>
            </a:pPr>
            <a:r>
              <a:rPr lang="en-US" sz="2000" dirty="0"/>
              <a:t>Adaptability of the DATT lab: quick adjustment/manufacture of small components to adapt to sudden needs and reduce down time during tests.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487622"/>
          </a:xfrm>
        </p:spPr>
        <p:txBody>
          <a:bodyPr/>
          <a:lstStyle/>
          <a:p>
            <a:r>
              <a:rPr lang="en-GB" dirty="0"/>
              <a:t>Workshop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3070D42-1584-4B74-AAF2-67D1DF049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4" t="29432" r="25400" b="11051"/>
          <a:stretch/>
        </p:blipFill>
        <p:spPr>
          <a:xfrm>
            <a:off x="7553381" y="1863750"/>
            <a:ext cx="2981498" cy="188876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D5D175D-09E9-47BB-A684-033639BF0A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4" t="8720" r="14389"/>
          <a:stretch/>
        </p:blipFill>
        <p:spPr>
          <a:xfrm>
            <a:off x="5281353" y="1863750"/>
            <a:ext cx="1526136" cy="428125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95E5122-189B-458B-A3E6-636B3EA7B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538" y="3992526"/>
            <a:ext cx="3817185" cy="214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1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7E0A22-CDA9-4293-8B05-B9E0931E6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3295" y="3126970"/>
            <a:ext cx="2366356" cy="604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dirty="0"/>
              <a:t>Thank </a:t>
            </a:r>
            <a:r>
              <a:rPr lang="it-IT" sz="3600" dirty="0" err="1"/>
              <a:t>you</a:t>
            </a:r>
            <a:r>
              <a:rPr lang="it-IT" sz="3600" dirty="0"/>
              <a:t>!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551E68-A8DA-47E2-8311-BE5182FA02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DBE7A1-A716-4DCD-9457-FE0CF24AB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C15EB1-07EB-4F99-B94F-49BFB30F0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469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352035-61F4-1DB5-615C-6E1A92E3E1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B483ED-2D42-1C69-0383-3C0C8F977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07" y="1226452"/>
            <a:ext cx="10515600" cy="487622"/>
          </a:xfrm>
        </p:spPr>
        <p:txBody>
          <a:bodyPr/>
          <a:lstStyle/>
          <a:p>
            <a:r>
              <a:rPr lang="en-GB" dirty="0"/>
              <a:t>5401-DATT: Detector Advanced Test Track</a:t>
            </a:r>
          </a:p>
        </p:txBody>
      </p:sp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4D5DAAA0-C42B-4BB8-9120-6CC8A9F7482A}"/>
              </a:ext>
            </a:extLst>
          </p:cNvPr>
          <p:cNvSpPr txBox="1">
            <a:spLocks/>
          </p:cNvSpPr>
          <p:nvPr/>
        </p:nvSpPr>
        <p:spPr>
          <a:xfrm>
            <a:off x="257237" y="1714074"/>
            <a:ext cx="4620491" cy="452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2400" b="1" kern="1200" dirty="0">
                <a:solidFill>
                  <a:srgbClr val="B27F47"/>
                </a:solidFill>
                <a:effectLst/>
                <a:latin typeface="Titillium B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PNRR has funded 1.156k€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06EA9B-CA6A-4BA1-A222-252265CDA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231409"/>
            <a:ext cx="4694621" cy="401331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b="1" dirty="0"/>
              <a:t>F. Pedichini  </a:t>
            </a:r>
            <a:r>
              <a:rPr lang="it-IT" dirty="0"/>
              <a:t>WP responsible</a:t>
            </a:r>
          </a:p>
          <a:p>
            <a:pPr marL="0" indent="0">
              <a:buNone/>
            </a:pPr>
            <a:r>
              <a:rPr lang="it-IT" b="1" dirty="0"/>
              <a:t>R. Piazzesi   </a:t>
            </a:r>
            <a:r>
              <a:rPr lang="it-IT" dirty="0" err="1"/>
              <a:t>deputy</a:t>
            </a:r>
            <a:endParaRPr lang="it-IT" dirty="0"/>
          </a:p>
          <a:p>
            <a:pPr marL="0" indent="0">
              <a:buNone/>
            </a:pPr>
            <a:endParaRPr lang="it-IT" sz="1300" dirty="0"/>
          </a:p>
          <a:p>
            <a:r>
              <a:rPr lang="it-IT" dirty="0"/>
              <a:t>DATT laboratory</a:t>
            </a:r>
          </a:p>
          <a:p>
            <a:pPr lvl="1"/>
            <a:r>
              <a:rPr lang="it-IT" dirty="0"/>
              <a:t>Dark </a:t>
            </a:r>
            <a:r>
              <a:rPr lang="it-IT" dirty="0" err="1"/>
              <a:t>clean</a:t>
            </a:r>
            <a:r>
              <a:rPr lang="it-IT" dirty="0"/>
              <a:t> room with optical </a:t>
            </a:r>
            <a:r>
              <a:rPr lang="it-IT" dirty="0" err="1"/>
              <a:t>bench</a:t>
            </a:r>
            <a:endParaRPr lang="it-IT" dirty="0"/>
          </a:p>
          <a:p>
            <a:pPr lvl="1"/>
            <a:r>
              <a:rPr lang="it-IT" dirty="0"/>
              <a:t>Control room</a:t>
            </a:r>
          </a:p>
          <a:p>
            <a:pPr lvl="1"/>
            <a:r>
              <a:rPr lang="it-IT" dirty="0" err="1"/>
              <a:t>Enriched</a:t>
            </a:r>
            <a:r>
              <a:rPr lang="it-IT" dirty="0"/>
              <a:t> opto-</a:t>
            </a:r>
            <a:r>
              <a:rPr lang="it-IT" dirty="0" err="1"/>
              <a:t>mechanical</a:t>
            </a:r>
            <a:r>
              <a:rPr lang="it-IT" dirty="0"/>
              <a:t> </a:t>
            </a:r>
            <a:r>
              <a:rPr lang="it-IT" dirty="0" err="1"/>
              <a:t>inventory</a:t>
            </a:r>
            <a:endParaRPr lang="it-IT" dirty="0"/>
          </a:p>
          <a:p>
            <a:r>
              <a:rPr lang="it-IT" dirty="0" err="1"/>
              <a:t>Measurement</a:t>
            </a:r>
            <a:r>
              <a:rPr lang="it-IT" dirty="0"/>
              <a:t> </a:t>
            </a:r>
            <a:r>
              <a:rPr lang="it-IT" dirty="0" err="1"/>
              <a:t>bench</a:t>
            </a:r>
            <a:endParaRPr lang="it-IT" dirty="0"/>
          </a:p>
          <a:p>
            <a:pPr lvl="1"/>
            <a:r>
              <a:rPr lang="it-IT" dirty="0" err="1"/>
              <a:t>Interferometer</a:t>
            </a:r>
            <a:endParaRPr lang="it-IT" dirty="0"/>
          </a:p>
          <a:p>
            <a:pPr lvl="1"/>
            <a:r>
              <a:rPr lang="it-IT" dirty="0" err="1"/>
              <a:t>Spectroscope</a:t>
            </a:r>
            <a:endParaRPr lang="it-IT" dirty="0"/>
          </a:p>
          <a:p>
            <a:r>
              <a:rPr lang="it-IT" dirty="0" err="1"/>
              <a:t>Updated</a:t>
            </a:r>
            <a:r>
              <a:rPr lang="it-IT" dirty="0"/>
              <a:t> workshop</a:t>
            </a:r>
          </a:p>
          <a:p>
            <a:pPr lvl="1"/>
            <a:r>
              <a:rPr lang="it-IT" dirty="0"/>
              <a:t> </a:t>
            </a:r>
            <a:r>
              <a:rPr lang="it-IT" dirty="0" err="1"/>
              <a:t>Machinery</a:t>
            </a:r>
            <a:endParaRPr lang="it-IT" dirty="0"/>
          </a:p>
          <a:p>
            <a:pPr lvl="1"/>
            <a:r>
              <a:rPr lang="it-IT" dirty="0" err="1"/>
              <a:t>Enriched</a:t>
            </a:r>
            <a:r>
              <a:rPr lang="it-IT" dirty="0"/>
              <a:t> tools </a:t>
            </a:r>
            <a:r>
              <a:rPr lang="it-IT" dirty="0" err="1"/>
              <a:t>inventory</a:t>
            </a:r>
            <a:endParaRPr lang="it-IT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64F065-81FA-4BC0-B4D9-50F15903F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850875"/>
              </p:ext>
            </p:extLst>
          </p:nvPr>
        </p:nvGraphicFramePr>
        <p:xfrm>
          <a:off x="6533804" y="2231409"/>
          <a:ext cx="4239032" cy="4042395"/>
        </p:xfrm>
        <a:graphic>
          <a:graphicData uri="http://schemas.openxmlformats.org/drawingml/2006/table">
            <a:tbl>
              <a:tblPr/>
              <a:tblGrid>
                <a:gridCol w="3018087">
                  <a:extLst>
                    <a:ext uri="{9D8B030D-6E8A-4147-A177-3AD203B41FA5}">
                      <a16:colId xmlns:a16="http://schemas.microsoft.com/office/drawing/2014/main" val="1802333418"/>
                    </a:ext>
                  </a:extLst>
                </a:gridCol>
                <a:gridCol w="1220945">
                  <a:extLst>
                    <a:ext uri="{9D8B030D-6E8A-4147-A177-3AD203B41FA5}">
                      <a16:colId xmlns:a16="http://schemas.microsoft.com/office/drawing/2014/main" val="885409879"/>
                    </a:ext>
                  </a:extLst>
                </a:gridCol>
              </a:tblGrid>
              <a:tr h="316889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Bridge crane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€ 74.420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034203"/>
                  </a:ext>
                </a:extLst>
              </a:tr>
              <a:tr h="316889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Control computers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€ 8.326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383969"/>
                  </a:ext>
                </a:extLst>
              </a:tr>
              <a:tr h="316889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Turbulence Injector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€ 195.200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619736"/>
                  </a:ext>
                </a:extLst>
              </a:tr>
              <a:tr h="316889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Clean room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€ 112.445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723567"/>
                  </a:ext>
                </a:extLst>
              </a:tr>
              <a:tr h="316889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Supercontinuum LASER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€ 10.558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49414"/>
                  </a:ext>
                </a:extLst>
              </a:tr>
              <a:tr h="316889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Motorized axes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€ 151.493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484503"/>
                  </a:ext>
                </a:extLst>
              </a:tr>
              <a:tr h="316889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 err="1">
                          <a:effectLst/>
                          <a:latin typeface="Titillium" panose="00000500000000000000" pitchFamily="50" charset="0"/>
                        </a:rPr>
                        <a:t>Optomechanics</a:t>
                      </a:r>
                      <a:endParaRPr lang="en-US" sz="1800" b="1" dirty="0">
                        <a:effectLst/>
                        <a:latin typeface="Titillium" panose="00000500000000000000" pitchFamily="50" charset="0"/>
                      </a:endParaRP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€ 54.000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169717"/>
                  </a:ext>
                </a:extLst>
              </a:tr>
              <a:tr h="316889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Bench, Spectroscope, mirrors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€ 91.629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958958"/>
                  </a:ext>
                </a:extLst>
              </a:tr>
              <a:tr h="316889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Interferometer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€ 95.879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016687"/>
                  </a:ext>
                </a:extLst>
              </a:tr>
              <a:tr h="316889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Tools, off-axis parabolas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€ 139.787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213208"/>
                  </a:ext>
                </a:extLst>
              </a:tr>
              <a:tr h="316889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Sources, DLP &amp; software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€ 81.740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077840"/>
                  </a:ext>
                </a:extLst>
              </a:tr>
              <a:tr h="316889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 err="1">
                          <a:effectLst/>
                          <a:latin typeface="Titillium" panose="00000500000000000000" pitchFamily="50" charset="0"/>
                        </a:rPr>
                        <a:t>Cromatique</a:t>
                      </a:r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 source &amp; </a:t>
                      </a:r>
                      <a:r>
                        <a:rPr lang="en-US" sz="1800" b="1" dirty="0" err="1">
                          <a:effectLst/>
                          <a:latin typeface="Titillium" panose="00000500000000000000" pitchFamily="50" charset="0"/>
                        </a:rPr>
                        <a:t>qORCA</a:t>
                      </a:r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 detector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dirty="0">
                          <a:effectLst/>
                          <a:latin typeface="Titillium" panose="00000500000000000000" pitchFamily="50" charset="0"/>
                        </a:rPr>
                        <a:t>€ 139.920</a:t>
                      </a:r>
                    </a:p>
                  </a:txBody>
                  <a:tcPr marL="5983" marR="5983" marT="3988" marB="3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906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243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AA68849-FE55-39F7-F246-993444446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35635"/>
            <a:ext cx="11132128" cy="544535"/>
          </a:xfrm>
        </p:spPr>
        <p:txBody>
          <a:bodyPr>
            <a:noAutofit/>
          </a:bodyPr>
          <a:lstStyle/>
          <a:p>
            <a:r>
              <a:rPr lang="en-GB" dirty="0"/>
              <a:t>Concept: simulate telescope conditions to test detector/instrument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F29614D-F2DF-9D4D-947E-7F6262E42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D3C483-C681-4F39-9574-8DA9F31A900B}" type="datetime1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15/03/2026</a:t>
            </a:fld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34FA977-365E-8084-656A-BE00836FD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Piè di pagina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60142F-E109-8093-7FBF-4BA2577E1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192B8-55D9-4942-9C82-0B9DDA21D461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E13BE191-5F03-4614-AD45-8EB82B394AFD}"/>
              </a:ext>
            </a:extLst>
          </p:cNvPr>
          <p:cNvSpPr/>
          <p:nvPr/>
        </p:nvSpPr>
        <p:spPr>
          <a:xfrm>
            <a:off x="2552007" y="1913254"/>
            <a:ext cx="2909456" cy="7988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Test bench for detectors/instruments</a:t>
            </a:r>
            <a:endParaRPr lang="it-IT" dirty="0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50A64F04-B001-4FCF-9D08-7B1CD0400689}"/>
              </a:ext>
            </a:extLst>
          </p:cNvPr>
          <p:cNvSpPr/>
          <p:nvPr/>
        </p:nvSpPr>
        <p:spPr>
          <a:xfrm>
            <a:off x="4168831" y="5099242"/>
            <a:ext cx="3854333" cy="99799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Test detector/instrument simulating real-life targets and optical operating conditions</a:t>
            </a:r>
            <a:endParaRPr lang="it-IT" dirty="0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01B65679-1484-4062-8291-CF292A39AE18}"/>
              </a:ext>
            </a:extLst>
          </p:cNvPr>
          <p:cNvSpPr/>
          <p:nvPr/>
        </p:nvSpPr>
        <p:spPr>
          <a:xfrm>
            <a:off x="829383" y="4356216"/>
            <a:ext cx="2909456" cy="5870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Clean environment</a:t>
            </a:r>
            <a:endParaRPr lang="it-IT" dirty="0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B9DD6A54-EB8E-494B-A72A-737E14114F45}"/>
              </a:ext>
            </a:extLst>
          </p:cNvPr>
          <p:cNvSpPr/>
          <p:nvPr/>
        </p:nvSpPr>
        <p:spPr>
          <a:xfrm>
            <a:off x="8444344" y="4350676"/>
            <a:ext cx="2909456" cy="5870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Remote operation </a:t>
            </a:r>
          </a:p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(to a point)</a:t>
            </a:r>
            <a:endParaRPr lang="it-IT" dirty="0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B1A7534E-C11C-44E6-8A9F-D1E29C9FF1D8}"/>
              </a:ext>
            </a:extLst>
          </p:cNvPr>
          <p:cNvSpPr/>
          <p:nvPr/>
        </p:nvSpPr>
        <p:spPr>
          <a:xfrm>
            <a:off x="8900406" y="3135458"/>
            <a:ext cx="2909456" cy="5870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Easily reconfigured</a:t>
            </a:r>
            <a:endParaRPr lang="it-IT" dirty="0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5F3F5403-403C-47E1-B6D7-4C6C53DDDB31}"/>
              </a:ext>
            </a:extLst>
          </p:cNvPr>
          <p:cNvSpPr/>
          <p:nvPr/>
        </p:nvSpPr>
        <p:spPr>
          <a:xfrm>
            <a:off x="505537" y="3010262"/>
            <a:ext cx="2909456" cy="10620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OB concept for test scripts: repeatability and standardization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AFB2A214-91B4-43DE-A102-1A39645DCC1C}"/>
              </a:ext>
            </a:extLst>
          </p:cNvPr>
          <p:cNvSpPr/>
          <p:nvPr/>
        </p:nvSpPr>
        <p:spPr>
          <a:xfrm>
            <a:off x="6561515" y="1916874"/>
            <a:ext cx="2909456" cy="7988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VIS with some IR capabilities</a:t>
            </a:r>
            <a:endParaRPr lang="it-IT" dirty="0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D33AAE4F-1FE4-4052-84E9-83BD804A77E0}"/>
              </a:ext>
            </a:extLst>
          </p:cNvPr>
          <p:cNvSpPr/>
          <p:nvPr/>
        </p:nvSpPr>
        <p:spPr>
          <a:xfrm>
            <a:off x="5520268" y="3247679"/>
            <a:ext cx="1151463" cy="79881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DATT</a:t>
            </a:r>
            <a:endParaRPr lang="it-IT" sz="2400" b="1" dirty="0"/>
          </a:p>
        </p:txBody>
      </p:sp>
      <p:sp>
        <p:nvSpPr>
          <p:cNvPr id="22" name="Freccia in giù 21">
            <a:extLst>
              <a:ext uri="{FF2B5EF4-FFF2-40B4-BE49-F238E27FC236}">
                <a16:creationId xmlns:a16="http://schemas.microsoft.com/office/drawing/2014/main" id="{D93F7A8A-AABA-4F88-8521-B278DCF69390}"/>
              </a:ext>
            </a:extLst>
          </p:cNvPr>
          <p:cNvSpPr/>
          <p:nvPr/>
        </p:nvSpPr>
        <p:spPr>
          <a:xfrm rot="4885570">
            <a:off x="7768904" y="2880167"/>
            <a:ext cx="295868" cy="1445582"/>
          </a:xfrm>
          <a:prstGeom prst="downArrow">
            <a:avLst>
              <a:gd name="adj1" fmla="val 30526"/>
              <a:gd name="adj2" fmla="val 56175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in giù 24">
            <a:extLst>
              <a:ext uri="{FF2B5EF4-FFF2-40B4-BE49-F238E27FC236}">
                <a16:creationId xmlns:a16="http://schemas.microsoft.com/office/drawing/2014/main" id="{50F62E09-F29D-49BF-8BC0-6AA2E6D9051A}"/>
              </a:ext>
            </a:extLst>
          </p:cNvPr>
          <p:cNvSpPr/>
          <p:nvPr/>
        </p:nvSpPr>
        <p:spPr>
          <a:xfrm rot="6301684">
            <a:off x="7565863" y="3703374"/>
            <a:ext cx="295868" cy="1025821"/>
          </a:xfrm>
          <a:prstGeom prst="downArrow">
            <a:avLst>
              <a:gd name="adj1" fmla="val 30526"/>
              <a:gd name="adj2" fmla="val 56175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in giù 25">
            <a:extLst>
              <a:ext uri="{FF2B5EF4-FFF2-40B4-BE49-F238E27FC236}">
                <a16:creationId xmlns:a16="http://schemas.microsoft.com/office/drawing/2014/main" id="{1E53C76F-A1DB-486F-839D-AD7E2AA86E17}"/>
              </a:ext>
            </a:extLst>
          </p:cNvPr>
          <p:cNvSpPr/>
          <p:nvPr/>
        </p:nvSpPr>
        <p:spPr>
          <a:xfrm rot="3544943">
            <a:off x="7497621" y="2528483"/>
            <a:ext cx="295868" cy="1025821"/>
          </a:xfrm>
          <a:prstGeom prst="downArrow">
            <a:avLst>
              <a:gd name="adj1" fmla="val 30526"/>
              <a:gd name="adj2" fmla="val 56175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in giù 27">
            <a:extLst>
              <a:ext uri="{FF2B5EF4-FFF2-40B4-BE49-F238E27FC236}">
                <a16:creationId xmlns:a16="http://schemas.microsoft.com/office/drawing/2014/main" id="{5472A004-4890-44DD-A072-38C69C9A6946}"/>
              </a:ext>
            </a:extLst>
          </p:cNvPr>
          <p:cNvSpPr/>
          <p:nvPr/>
        </p:nvSpPr>
        <p:spPr>
          <a:xfrm rot="16714430" flipH="1">
            <a:off x="4127227" y="2880737"/>
            <a:ext cx="295868" cy="1445582"/>
          </a:xfrm>
          <a:prstGeom prst="downArrow">
            <a:avLst>
              <a:gd name="adj1" fmla="val 30526"/>
              <a:gd name="adj2" fmla="val 56175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in giù 28">
            <a:extLst>
              <a:ext uri="{FF2B5EF4-FFF2-40B4-BE49-F238E27FC236}">
                <a16:creationId xmlns:a16="http://schemas.microsoft.com/office/drawing/2014/main" id="{80ADE4BF-FF26-46AE-88E8-FDD52BC79206}"/>
              </a:ext>
            </a:extLst>
          </p:cNvPr>
          <p:cNvSpPr/>
          <p:nvPr/>
        </p:nvSpPr>
        <p:spPr>
          <a:xfrm rot="15298316" flipH="1">
            <a:off x="4321452" y="3703373"/>
            <a:ext cx="295868" cy="1025821"/>
          </a:xfrm>
          <a:prstGeom prst="downArrow">
            <a:avLst>
              <a:gd name="adj1" fmla="val 30526"/>
              <a:gd name="adj2" fmla="val 56175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in giù 29">
            <a:extLst>
              <a:ext uri="{FF2B5EF4-FFF2-40B4-BE49-F238E27FC236}">
                <a16:creationId xmlns:a16="http://schemas.microsoft.com/office/drawing/2014/main" id="{3D9FA086-CBFA-48AF-96B8-DCF14CBE0E80}"/>
              </a:ext>
            </a:extLst>
          </p:cNvPr>
          <p:cNvSpPr/>
          <p:nvPr/>
        </p:nvSpPr>
        <p:spPr>
          <a:xfrm rot="18055057" flipH="1">
            <a:off x="4347956" y="2528482"/>
            <a:ext cx="295868" cy="1025821"/>
          </a:xfrm>
          <a:prstGeom prst="downArrow">
            <a:avLst>
              <a:gd name="adj1" fmla="val 30526"/>
              <a:gd name="adj2" fmla="val 56175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in giù 30">
            <a:extLst>
              <a:ext uri="{FF2B5EF4-FFF2-40B4-BE49-F238E27FC236}">
                <a16:creationId xmlns:a16="http://schemas.microsoft.com/office/drawing/2014/main" id="{98491B72-E830-455D-98DA-1952ABDD7B60}"/>
              </a:ext>
            </a:extLst>
          </p:cNvPr>
          <p:cNvSpPr/>
          <p:nvPr/>
        </p:nvSpPr>
        <p:spPr>
          <a:xfrm rot="10800000">
            <a:off x="5948065" y="4169357"/>
            <a:ext cx="295868" cy="530919"/>
          </a:xfrm>
          <a:prstGeom prst="downArrow">
            <a:avLst>
              <a:gd name="adj1" fmla="val 30526"/>
              <a:gd name="adj2" fmla="val 56175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851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AA68849-FE55-39F7-F246-993444446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DATT Layout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776C1DAB-6281-3FF8-F9F2-E8B921963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8068"/>
            <a:ext cx="4847705" cy="3848764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Several light sources (LED/LASER/ lamps)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Cromatiq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Light engine (custom spectra)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Super-K LASER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Cooling fluid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Control station (PC)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Light mixer 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fibers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and Int. Sphere)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Optical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Fiber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feeds</a:t>
            </a:r>
            <a:endParaRPr lang="en-GB" sz="2000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07B29C3-211B-1A80-A717-B9D2C592DC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37383"/>
            <a:ext cx="4620491" cy="452007"/>
          </a:xfrm>
        </p:spPr>
        <p:txBody>
          <a:bodyPr>
            <a:normAutofit/>
          </a:bodyPr>
          <a:lstStyle/>
          <a:p>
            <a:r>
              <a:rPr lang="en-GB" dirty="0"/>
              <a:t>Control</a:t>
            </a:r>
            <a:r>
              <a:rPr lang="en-GB" dirty="0">
                <a:solidFill>
                  <a:srgbClr val="996633"/>
                </a:solidFill>
              </a:rPr>
              <a:t> </a:t>
            </a:r>
            <a:r>
              <a:rPr lang="en-GB" dirty="0"/>
              <a:t>room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F29614D-F2DF-9D4D-947E-7F6262E42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D3C483-C681-4F39-9574-8DA9F31A900B}" type="datetime1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15/03/2026</a:t>
            </a:fld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34FA977-365E-8084-656A-BE00836FD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Piè di pagina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60142F-E109-8093-7FBF-4BA2577E1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192B8-55D9-4942-9C82-0B9DDA21D461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10" name="Segnaposto contenuto 7">
            <a:extLst>
              <a:ext uri="{FF2B5EF4-FFF2-40B4-BE49-F238E27FC236}">
                <a16:creationId xmlns:a16="http://schemas.microsoft.com/office/drawing/2014/main" id="{79D976A5-1D45-4E6D-B22D-0B6532B31CFB}"/>
              </a:ext>
            </a:extLst>
          </p:cNvPr>
          <p:cNvSpPr txBox="1">
            <a:spLocks/>
          </p:cNvSpPr>
          <p:nvPr/>
        </p:nvSpPr>
        <p:spPr>
          <a:xfrm>
            <a:off x="6416027" y="2358068"/>
            <a:ext cx="5016746" cy="3848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Optical bench (air suspended) 3m x 1.5m</a:t>
            </a:r>
          </a:p>
          <a:p>
            <a:r>
              <a:rPr lang="en-GB" sz="2000" dirty="0"/>
              <a:t>Test platform with Hexapod</a:t>
            </a:r>
          </a:p>
          <a:p>
            <a:r>
              <a:rPr lang="en-GB" sz="2000" dirty="0"/>
              <a:t>Bridge crane (150kg)</a:t>
            </a:r>
          </a:p>
          <a:p>
            <a:r>
              <a:rPr lang="en-GB" sz="2000" dirty="0"/>
              <a:t>“Magic box” f#15</a:t>
            </a:r>
          </a:p>
          <a:p>
            <a:r>
              <a:rPr lang="en-GB" sz="2000" dirty="0"/>
              <a:t>Collimator 100+ mm</a:t>
            </a:r>
          </a:p>
          <a:p>
            <a:r>
              <a:rPr lang="en-GB" sz="2000" dirty="0"/>
              <a:t>Projector diff. limited f#15 - DLP-1M target</a:t>
            </a:r>
          </a:p>
          <a:p>
            <a:r>
              <a:rPr lang="en-GB" sz="2000" dirty="0"/>
              <a:t>Turbulence injector (ALPAO-380)</a:t>
            </a:r>
          </a:p>
          <a:p>
            <a:r>
              <a:rPr lang="en-GB" sz="2000" dirty="0"/>
              <a:t>Shack Hartmann WFS</a:t>
            </a:r>
          </a:p>
          <a:p>
            <a:r>
              <a:rPr lang="en-GB" sz="2000" dirty="0"/>
              <a:t>Point-like and/or extended targets</a:t>
            </a:r>
          </a:p>
        </p:txBody>
      </p: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799A3B98-90E4-4974-B7AB-D431F3AA0801}"/>
              </a:ext>
            </a:extLst>
          </p:cNvPr>
          <p:cNvSpPr txBox="1">
            <a:spLocks/>
          </p:cNvSpPr>
          <p:nvPr/>
        </p:nvSpPr>
        <p:spPr>
          <a:xfrm>
            <a:off x="6416027" y="1837382"/>
            <a:ext cx="4620491" cy="452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2400" b="1" kern="1200" dirty="0">
                <a:solidFill>
                  <a:srgbClr val="B27F47"/>
                </a:solidFill>
                <a:effectLst/>
                <a:latin typeface="Titillium B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Dark Clean Room (ISO 7+)</a:t>
            </a:r>
          </a:p>
        </p:txBody>
      </p:sp>
    </p:spTree>
    <p:extLst>
      <p:ext uri="{BB962C8B-B14F-4D97-AF65-F5344CB8AC3E}">
        <p14:creationId xmlns:p14="http://schemas.microsoft.com/office/powerpoint/2010/main" val="4102486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352035-61F4-1DB5-615C-6E1A92E3E1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B483ED-2D42-1C69-0383-3C0C8F977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EFF74685-EECF-CE86-40E3-91CA8D2BD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982" y="2397670"/>
            <a:ext cx="4371109" cy="3228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Hosts:</a:t>
            </a:r>
          </a:p>
          <a:p>
            <a:r>
              <a:rPr lang="en-US" sz="2000" dirty="0"/>
              <a:t>Control computer:</a:t>
            </a:r>
          </a:p>
          <a:p>
            <a:pPr lvl="1"/>
            <a:r>
              <a:rPr lang="en-US" sz="1600" dirty="0"/>
              <a:t>light sources</a:t>
            </a:r>
          </a:p>
          <a:p>
            <a:pPr lvl="1"/>
            <a:r>
              <a:rPr lang="en-US" sz="1600" dirty="0"/>
              <a:t>clean room motorized axes</a:t>
            </a:r>
          </a:p>
          <a:p>
            <a:pPr lvl="1"/>
            <a:r>
              <a:rPr lang="en-US" sz="1600" dirty="0"/>
              <a:t>Manage test results and output format</a:t>
            </a:r>
          </a:p>
          <a:p>
            <a:r>
              <a:rPr lang="en-US" sz="2000" dirty="0"/>
              <a:t>Light sources</a:t>
            </a:r>
          </a:p>
          <a:p>
            <a:r>
              <a:rPr lang="en-US" sz="2000" dirty="0"/>
              <a:t>Fiber distribution matrix</a:t>
            </a:r>
          </a:p>
          <a:p>
            <a:r>
              <a:rPr lang="en-US" sz="2000" dirty="0"/>
              <a:t>Workspace and workshop (more on this later…)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487622"/>
          </a:xfrm>
        </p:spPr>
        <p:txBody>
          <a:bodyPr/>
          <a:lstStyle/>
          <a:p>
            <a:r>
              <a:rPr lang="en-GB" dirty="0"/>
              <a:t>Control Room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2125F25-B2B0-44E8-888E-82446B58B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255" y="2175113"/>
            <a:ext cx="5738952" cy="32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28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352035-61F4-1DB5-615C-6E1A92E3E1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B483ED-2D42-1C69-0383-3C0C8F977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EFF74685-EECF-CE86-40E3-91CA8D2BD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330" y="2933837"/>
            <a:ext cx="4463234" cy="2385721"/>
          </a:xfrm>
        </p:spPr>
        <p:txBody>
          <a:bodyPr>
            <a:noAutofit/>
          </a:bodyPr>
          <a:lstStyle/>
          <a:p>
            <a:r>
              <a:rPr lang="en-US" sz="2000" dirty="0"/>
              <a:t>Different light sources in rack</a:t>
            </a:r>
          </a:p>
          <a:p>
            <a:r>
              <a:rPr lang="en-US" sz="2000" dirty="0"/>
              <a:t>Fiber distribution matrix (patch bay) connects control room sources to “Magic box” on optical bench in clean room</a:t>
            </a:r>
          </a:p>
          <a:p>
            <a:r>
              <a:rPr lang="en-US" sz="2000" dirty="0"/>
              <a:t>Light sources can be split and patched to different outputs on optical bench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487622"/>
          </a:xfrm>
        </p:spPr>
        <p:txBody>
          <a:bodyPr/>
          <a:lstStyle/>
          <a:p>
            <a:r>
              <a:rPr lang="en-GB" dirty="0"/>
              <a:t>Control Room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0989E30-2EA4-4E5B-8962-96DB14598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190" y="1961300"/>
            <a:ext cx="2238770" cy="3980033"/>
          </a:xfrm>
          <a:prstGeom prst="rect">
            <a:avLst/>
          </a:prstGeom>
        </p:spPr>
      </p:pic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4D5DAAA0-C42B-4BB8-9120-6CC8A9F7482A}"/>
              </a:ext>
            </a:extLst>
          </p:cNvPr>
          <p:cNvSpPr txBox="1">
            <a:spLocks/>
          </p:cNvSpPr>
          <p:nvPr/>
        </p:nvSpPr>
        <p:spPr>
          <a:xfrm>
            <a:off x="912330" y="1823258"/>
            <a:ext cx="4620491" cy="452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2400" b="1" kern="1200" dirty="0">
                <a:solidFill>
                  <a:srgbClr val="B27F47"/>
                </a:solidFill>
                <a:effectLst/>
                <a:latin typeface="Titillium B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Light sources and distribution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13B907B-ADAE-46AE-87C4-A48BBF4846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b="22064"/>
          <a:stretch/>
        </p:blipFill>
        <p:spPr>
          <a:xfrm>
            <a:off x="5977390" y="2922074"/>
            <a:ext cx="2669028" cy="89578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7E25791-C86B-405F-9592-2A680F498D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9" b="22843"/>
          <a:stretch/>
        </p:blipFill>
        <p:spPr>
          <a:xfrm>
            <a:off x="5977390" y="4457048"/>
            <a:ext cx="2669028" cy="821197"/>
          </a:xfrm>
          <a:prstGeom prst="rect">
            <a:avLst/>
          </a:prstGeom>
        </p:spPr>
      </p:pic>
      <p:sp>
        <p:nvSpPr>
          <p:cNvPr id="16" name="Segnaposto contenuto 8">
            <a:extLst>
              <a:ext uri="{FF2B5EF4-FFF2-40B4-BE49-F238E27FC236}">
                <a16:creationId xmlns:a16="http://schemas.microsoft.com/office/drawing/2014/main" id="{85A522A4-DDDF-4A48-BCBD-FDADDBE384E9}"/>
              </a:ext>
            </a:extLst>
          </p:cNvPr>
          <p:cNvSpPr txBox="1">
            <a:spLocks/>
          </p:cNvSpPr>
          <p:nvPr/>
        </p:nvSpPr>
        <p:spPr>
          <a:xfrm>
            <a:off x="6082744" y="5356355"/>
            <a:ext cx="2970246" cy="4071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Fiber matrix and patch bay</a:t>
            </a:r>
          </a:p>
        </p:txBody>
      </p:sp>
      <p:sp>
        <p:nvSpPr>
          <p:cNvPr id="17" name="Segnaposto contenuto 8">
            <a:extLst>
              <a:ext uri="{FF2B5EF4-FFF2-40B4-BE49-F238E27FC236}">
                <a16:creationId xmlns:a16="http://schemas.microsoft.com/office/drawing/2014/main" id="{67FC9B9D-E265-455D-83FF-1F25E85BE099}"/>
              </a:ext>
            </a:extLst>
          </p:cNvPr>
          <p:cNvSpPr txBox="1">
            <a:spLocks/>
          </p:cNvSpPr>
          <p:nvPr/>
        </p:nvSpPr>
        <p:spPr>
          <a:xfrm>
            <a:off x="5985035" y="3915764"/>
            <a:ext cx="2821911" cy="389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LED/LASER/bulbs driver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4B9182D3-0148-4330-B1BB-486180BF800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8646418" y="3369966"/>
            <a:ext cx="1294083" cy="66917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1E98BA8C-9567-4C13-9CF5-247AEE5C0C7C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8646418" y="4355327"/>
            <a:ext cx="1294083" cy="51232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105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352035-61F4-1DB5-615C-6E1A92E3E1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B483ED-2D42-1C69-0383-3C0C8F977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EFF74685-EECF-CE86-40E3-91CA8D2BD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878"/>
            <a:ext cx="3683924" cy="2755915"/>
          </a:xfrm>
        </p:spPr>
        <p:txBody>
          <a:bodyPr>
            <a:noAutofit/>
          </a:bodyPr>
          <a:lstStyle/>
          <a:p>
            <a:r>
              <a:rPr lang="en-US" sz="2000" dirty="0"/>
              <a:t>TCP/IP control</a:t>
            </a:r>
          </a:p>
          <a:p>
            <a:r>
              <a:rPr lang="en-US" sz="2000" dirty="0"/>
              <a:t>Drives LEDs, LASERs &amp; bulbs</a:t>
            </a:r>
          </a:p>
          <a:p>
            <a:r>
              <a:rPr lang="en-US" sz="2000" dirty="0"/>
              <a:t>Closed loop with optical feedback-&gt;stability</a:t>
            </a:r>
          </a:p>
          <a:p>
            <a:r>
              <a:rPr lang="en-US" sz="2000" dirty="0"/>
              <a:t>20bit resolution</a:t>
            </a:r>
          </a:p>
          <a:p>
            <a:r>
              <a:rPr lang="en-US" sz="2000" dirty="0"/>
              <a:t>SMA optical fiber output</a:t>
            </a:r>
          </a:p>
          <a:p>
            <a:r>
              <a:rPr lang="en-US" sz="2000" dirty="0"/>
              <a:t>Made by ASTREL &amp; INAF</a:t>
            </a:r>
            <a:endParaRPr lang="en-GB" sz="2000" dirty="0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650700"/>
          </a:xfrm>
        </p:spPr>
        <p:txBody>
          <a:bodyPr>
            <a:normAutofit/>
          </a:bodyPr>
          <a:lstStyle/>
          <a:p>
            <a:r>
              <a:rPr lang="en-GB" dirty="0"/>
              <a:t>Light sources 1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B16CFCD9-B546-4AD4-95A1-7D3BC5D6EB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4" b="8357"/>
          <a:stretch/>
        </p:blipFill>
        <p:spPr>
          <a:xfrm>
            <a:off x="5190412" y="1637606"/>
            <a:ext cx="3462402" cy="1658052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1E60DF78-B09C-4E0A-88C4-903D47D77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1" r="16808"/>
          <a:stretch/>
        </p:blipFill>
        <p:spPr>
          <a:xfrm rot="5400000">
            <a:off x="9135709" y="4242777"/>
            <a:ext cx="1378747" cy="1464460"/>
          </a:xfrm>
          <a:prstGeom prst="rect">
            <a:avLst/>
          </a:prstGeom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4ED6D767-DF01-46CE-B3CA-B96A94377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3" b="8450"/>
          <a:stretch/>
        </p:blipFill>
        <p:spPr>
          <a:xfrm rot="16200000">
            <a:off x="4710733" y="4072977"/>
            <a:ext cx="2092608" cy="1133250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DD033312-6171-4D6D-8765-F1A55237B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012" y="3607464"/>
            <a:ext cx="1155725" cy="2078440"/>
          </a:xfrm>
          <a:prstGeom prst="rect">
            <a:avLst/>
          </a:prstGeom>
        </p:spPr>
      </p:pic>
      <p:sp>
        <p:nvSpPr>
          <p:cNvPr id="17" name="Segnaposto contenuto 8">
            <a:extLst>
              <a:ext uri="{FF2B5EF4-FFF2-40B4-BE49-F238E27FC236}">
                <a16:creationId xmlns:a16="http://schemas.microsoft.com/office/drawing/2014/main" id="{ED750A62-955D-4707-B73F-F6BB6E4586DF}"/>
              </a:ext>
            </a:extLst>
          </p:cNvPr>
          <p:cNvSpPr txBox="1">
            <a:spLocks/>
          </p:cNvSpPr>
          <p:nvPr/>
        </p:nvSpPr>
        <p:spPr>
          <a:xfrm>
            <a:off x="9092852" y="5763171"/>
            <a:ext cx="1458236" cy="36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ETH controller</a:t>
            </a:r>
          </a:p>
        </p:txBody>
      </p:sp>
      <p:sp>
        <p:nvSpPr>
          <p:cNvPr id="19" name="Segnaposto contenuto 8">
            <a:extLst>
              <a:ext uri="{FF2B5EF4-FFF2-40B4-BE49-F238E27FC236}">
                <a16:creationId xmlns:a16="http://schemas.microsoft.com/office/drawing/2014/main" id="{D3A6BFEE-CCF9-4801-8CE9-DA5DE9F5553E}"/>
              </a:ext>
            </a:extLst>
          </p:cNvPr>
          <p:cNvSpPr txBox="1">
            <a:spLocks/>
          </p:cNvSpPr>
          <p:nvPr/>
        </p:nvSpPr>
        <p:spPr>
          <a:xfrm>
            <a:off x="5144295" y="5763171"/>
            <a:ext cx="1295743" cy="36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BB bulb unit</a:t>
            </a:r>
          </a:p>
        </p:txBody>
      </p:sp>
      <p:sp>
        <p:nvSpPr>
          <p:cNvPr id="20" name="Segnaposto contenuto 8">
            <a:extLst>
              <a:ext uri="{FF2B5EF4-FFF2-40B4-BE49-F238E27FC236}">
                <a16:creationId xmlns:a16="http://schemas.microsoft.com/office/drawing/2014/main" id="{E5867532-20D9-43F8-BC35-0B87FB6B6D7C}"/>
              </a:ext>
            </a:extLst>
          </p:cNvPr>
          <p:cNvSpPr txBox="1">
            <a:spLocks/>
          </p:cNvSpPr>
          <p:nvPr/>
        </p:nvSpPr>
        <p:spPr>
          <a:xfrm>
            <a:off x="8727392" y="2313625"/>
            <a:ext cx="1458236" cy="508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Light sources rack</a:t>
            </a:r>
          </a:p>
        </p:txBody>
      </p:sp>
      <p:pic>
        <p:nvPicPr>
          <p:cNvPr id="21" name="Picture 23">
            <a:extLst>
              <a:ext uri="{FF2B5EF4-FFF2-40B4-BE49-F238E27FC236}">
                <a16:creationId xmlns:a16="http://schemas.microsoft.com/office/drawing/2014/main" id="{B8C057FC-FA75-47B3-BEF5-AF96062B1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7296" y="5216673"/>
            <a:ext cx="948660" cy="915888"/>
          </a:xfrm>
          <a:prstGeom prst="rect">
            <a:avLst/>
          </a:prstGeom>
        </p:spPr>
      </p:pic>
      <p:sp>
        <p:nvSpPr>
          <p:cNvPr id="23" name="Segnaposto testo 8">
            <a:extLst>
              <a:ext uri="{FF2B5EF4-FFF2-40B4-BE49-F238E27FC236}">
                <a16:creationId xmlns:a16="http://schemas.microsoft.com/office/drawing/2014/main" id="{619D38FC-4609-4034-BB65-EC634449816A}"/>
              </a:ext>
            </a:extLst>
          </p:cNvPr>
          <p:cNvSpPr txBox="1">
            <a:spLocks/>
          </p:cNvSpPr>
          <p:nvPr/>
        </p:nvSpPr>
        <p:spPr>
          <a:xfrm>
            <a:off x="838200" y="1882991"/>
            <a:ext cx="4620491" cy="452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2400" b="1" kern="1200" dirty="0">
                <a:solidFill>
                  <a:srgbClr val="B27F47"/>
                </a:solidFill>
                <a:effectLst/>
                <a:latin typeface="Titillium B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LEDs/LASERS/Bulbs</a:t>
            </a:r>
          </a:p>
        </p:txBody>
      </p:sp>
      <p:sp>
        <p:nvSpPr>
          <p:cNvPr id="24" name="Segnaposto contenuto 8">
            <a:extLst>
              <a:ext uri="{FF2B5EF4-FFF2-40B4-BE49-F238E27FC236}">
                <a16:creationId xmlns:a16="http://schemas.microsoft.com/office/drawing/2014/main" id="{886CDD97-18BD-49F6-B78D-E0B5B3318880}"/>
              </a:ext>
            </a:extLst>
          </p:cNvPr>
          <p:cNvSpPr txBox="1">
            <a:spLocks/>
          </p:cNvSpPr>
          <p:nvPr/>
        </p:nvSpPr>
        <p:spPr>
          <a:xfrm>
            <a:off x="6878826" y="5763171"/>
            <a:ext cx="1934095" cy="526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LED/</a:t>
            </a:r>
            <a:r>
              <a:rPr lang="en-US" sz="1600" dirty="0" err="1"/>
              <a:t>ssLASER</a:t>
            </a:r>
            <a:r>
              <a:rPr lang="en-US" sz="1600" dirty="0"/>
              <a:t> insert with feedback</a:t>
            </a:r>
          </a:p>
        </p:txBody>
      </p:sp>
    </p:spTree>
    <p:extLst>
      <p:ext uri="{BB962C8B-B14F-4D97-AF65-F5344CB8AC3E}">
        <p14:creationId xmlns:p14="http://schemas.microsoft.com/office/powerpoint/2010/main" val="4194262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352035-61F4-1DB5-615C-6E1A92E3E1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B483ED-2D42-1C69-0383-3C0C8F977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452007"/>
          </a:xfrm>
        </p:spPr>
        <p:txBody>
          <a:bodyPr>
            <a:noAutofit/>
          </a:bodyPr>
          <a:lstStyle/>
          <a:p>
            <a:r>
              <a:rPr lang="en-GB" dirty="0"/>
              <a:t>Light sources 2</a:t>
            </a:r>
          </a:p>
        </p:txBody>
      </p:sp>
      <p:pic>
        <p:nvPicPr>
          <p:cNvPr id="13" name="Picture 2" descr="Chromatiq Spectral Engine™ (CSE) | Energetiq Technology">
            <a:extLst>
              <a:ext uri="{FF2B5EF4-FFF2-40B4-BE49-F238E27FC236}">
                <a16:creationId xmlns:a16="http://schemas.microsoft.com/office/drawing/2014/main" id="{F2E82A8F-CE85-4938-8543-EC3EEF8B9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53" y="3462057"/>
            <a:ext cx="4180040" cy="227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C062730D-2BB4-439C-822B-1DF5884994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6" b="18418"/>
          <a:stretch/>
        </p:blipFill>
        <p:spPr>
          <a:xfrm>
            <a:off x="8361847" y="2258973"/>
            <a:ext cx="3097849" cy="2646482"/>
          </a:xfrm>
          <a:prstGeom prst="rect">
            <a:avLst/>
          </a:prstGeom>
        </p:spPr>
      </p:pic>
      <p:sp>
        <p:nvSpPr>
          <p:cNvPr id="15" name="Segnaposto contenuto 8">
            <a:extLst>
              <a:ext uri="{FF2B5EF4-FFF2-40B4-BE49-F238E27FC236}">
                <a16:creationId xmlns:a16="http://schemas.microsoft.com/office/drawing/2014/main" id="{9327CC85-27DB-49BE-AC26-CF6E40C2E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9793"/>
            <a:ext cx="3683924" cy="1649097"/>
          </a:xfrm>
        </p:spPr>
        <p:txBody>
          <a:bodyPr>
            <a:noAutofit/>
          </a:bodyPr>
          <a:lstStyle/>
          <a:p>
            <a:r>
              <a:rPr lang="en-US" sz="2000" dirty="0"/>
              <a:t>380-800 nm programmable spectrum engine with 3nm resolution by </a:t>
            </a:r>
            <a:r>
              <a:rPr lang="en-US" sz="2000" dirty="0" err="1"/>
              <a:t>Chromatiq</a:t>
            </a:r>
            <a:endParaRPr lang="en-US" sz="2000" dirty="0"/>
          </a:p>
          <a:p>
            <a:r>
              <a:rPr lang="en-US" sz="2000" dirty="0"/>
              <a:t>100mW supercontinuum LASER</a:t>
            </a:r>
            <a:endParaRPr lang="en-GB" sz="2000" dirty="0"/>
          </a:p>
        </p:txBody>
      </p:sp>
      <p:sp>
        <p:nvSpPr>
          <p:cNvPr id="16" name="Segnaposto contenuto 8">
            <a:extLst>
              <a:ext uri="{FF2B5EF4-FFF2-40B4-BE49-F238E27FC236}">
                <a16:creationId xmlns:a16="http://schemas.microsoft.com/office/drawing/2014/main" id="{2D4DAE4F-254D-4359-9DF2-E534D8C1AB00}"/>
              </a:ext>
            </a:extLst>
          </p:cNvPr>
          <p:cNvSpPr txBox="1">
            <a:spLocks/>
          </p:cNvSpPr>
          <p:nvPr/>
        </p:nvSpPr>
        <p:spPr>
          <a:xfrm>
            <a:off x="4522076" y="5717669"/>
            <a:ext cx="2614248" cy="36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/>
              <a:t>Chromatiq</a:t>
            </a:r>
            <a:r>
              <a:rPr lang="en-US" sz="1600" dirty="0"/>
              <a:t> spectral engine</a:t>
            </a:r>
          </a:p>
        </p:txBody>
      </p:sp>
      <p:sp>
        <p:nvSpPr>
          <p:cNvPr id="17" name="Segnaposto contenuto 8">
            <a:extLst>
              <a:ext uri="{FF2B5EF4-FFF2-40B4-BE49-F238E27FC236}">
                <a16:creationId xmlns:a16="http://schemas.microsoft.com/office/drawing/2014/main" id="{7E927FDC-C2B6-4181-B0D0-FDAA3BCC27D9}"/>
              </a:ext>
            </a:extLst>
          </p:cNvPr>
          <p:cNvSpPr txBox="1">
            <a:spLocks/>
          </p:cNvSpPr>
          <p:nvPr/>
        </p:nvSpPr>
        <p:spPr>
          <a:xfrm>
            <a:off x="9233730" y="5054129"/>
            <a:ext cx="1589440" cy="324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Super K LASER</a:t>
            </a:r>
          </a:p>
        </p:txBody>
      </p: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BB42A3FE-BC69-4FF5-8030-76B2EFDC556D}"/>
              </a:ext>
            </a:extLst>
          </p:cNvPr>
          <p:cNvSpPr txBox="1">
            <a:spLocks/>
          </p:cNvSpPr>
          <p:nvPr/>
        </p:nvSpPr>
        <p:spPr>
          <a:xfrm>
            <a:off x="838200" y="1806966"/>
            <a:ext cx="4620491" cy="452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2400" b="1" kern="1200" dirty="0">
                <a:solidFill>
                  <a:srgbClr val="B27F47"/>
                </a:solidFill>
                <a:effectLst/>
                <a:latin typeface="Titillium B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Super K LASER/Spectral engine</a:t>
            </a:r>
          </a:p>
        </p:txBody>
      </p:sp>
    </p:spTree>
    <p:extLst>
      <p:ext uri="{BB962C8B-B14F-4D97-AF65-F5344CB8AC3E}">
        <p14:creationId xmlns:p14="http://schemas.microsoft.com/office/powerpoint/2010/main" val="1591038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230785A4-BBE3-8612-90C1-8A3258C97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Dark clean room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6F3304D3-1AFD-3F2C-0F70-926715A83E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15/03/2026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4AE4861E-9A6E-D8DF-689B-56A8CCEF6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394968C-40A1-C956-1383-8906DF32B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074DDD70-B14C-41B3-96E1-C5BE4E9D4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943663"/>
            <a:ext cx="4448315" cy="2986726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29860E96-6247-4BE8-9E4F-8CD70AB2F421}"/>
              </a:ext>
            </a:extLst>
          </p:cNvPr>
          <p:cNvSpPr txBox="1"/>
          <p:nvPr/>
        </p:nvSpPr>
        <p:spPr>
          <a:xfrm>
            <a:off x="2033575" y="5044076"/>
            <a:ext cx="8326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tillium" panose="00000500000000000000" pitchFamily="50" charset="0"/>
              </a:rPr>
              <a:t>Bridge crane (200kg) to move equipment and instruments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tillium" panose="00000500000000000000" pitchFamily="50" charset="0"/>
              </a:rPr>
              <a:t>3m x 1.5m optical bench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tillium" panose="00000500000000000000" pitchFamily="50" charset="0"/>
              </a:rPr>
              <a:t>Platform with hexapod to host/position detector/instrument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E974626-27D7-40E3-BF3A-89E5E7497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59" y="1943663"/>
            <a:ext cx="5309735" cy="298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456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467FBC-AEAE-4EC2-BF36-9EF027E22BDD}">
  <ds:schemaRefs>
    <ds:schemaRef ds:uri="http://purl.org/dc/terms/"/>
    <ds:schemaRef ds:uri="http://www.w3.org/XML/1998/namespace"/>
    <ds:schemaRef ds:uri="http://purl.org/dc/dcmitype/"/>
    <ds:schemaRef ds:uri="33de9cbb-7065-497c-aaf6-21859a933a93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398c2fc-ef96-41f5-a6be-4e19eee013d8"/>
  </ds:schemaRefs>
</ds:datastoreItem>
</file>

<file path=customXml/itemProps2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975</TotalTime>
  <Words>823</Words>
  <Application>Microsoft Office PowerPoint</Application>
  <PresentationFormat>Widescreen</PresentationFormat>
  <Paragraphs>215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Calibri</vt:lpstr>
      <vt:lpstr>Titillium</vt:lpstr>
      <vt:lpstr>Titillium Bd</vt:lpstr>
      <vt:lpstr>Tema di Office</vt:lpstr>
      <vt:lpstr>STILES 5401</vt:lpstr>
      <vt:lpstr>5401-DATT: Detector Advanced Test Track</vt:lpstr>
      <vt:lpstr>Concept: simulate telescope conditions to test detector/instrument</vt:lpstr>
      <vt:lpstr>DATT Layout</vt:lpstr>
      <vt:lpstr>Control Room</vt:lpstr>
      <vt:lpstr>Control Room</vt:lpstr>
      <vt:lpstr>Light sources 1</vt:lpstr>
      <vt:lpstr>Light sources 2</vt:lpstr>
      <vt:lpstr>Dark clean room</vt:lpstr>
      <vt:lpstr>DATT bench layout</vt:lpstr>
      <vt:lpstr>Presentazione standard di PowerPoint</vt:lpstr>
      <vt:lpstr>Targets: “magic box”</vt:lpstr>
      <vt:lpstr>Turbulence injector – ALPAO 380DM</vt:lpstr>
      <vt:lpstr>Measurement bench</vt:lpstr>
      <vt:lpstr>Detectors</vt:lpstr>
      <vt:lpstr>Workshop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Pompa Pacchi</dc:creator>
  <cp:lastModifiedBy>roberto.piazzesi</cp:lastModifiedBy>
  <cp:revision>53</cp:revision>
  <cp:lastPrinted>2023-08-29T09:47:03Z</cp:lastPrinted>
  <dcterms:created xsi:type="dcterms:W3CDTF">2022-10-26T09:11:02Z</dcterms:created>
  <dcterms:modified xsi:type="dcterms:W3CDTF">2026-03-15T09:35:44Z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