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589" r:id="rId9"/>
    <p:sldId id="587" r:id="rId10"/>
    <p:sldId id="593" r:id="rId11"/>
    <p:sldId id="592" r:id="rId12"/>
    <p:sldId id="263" r:id="rId13"/>
    <p:sldId id="265" r:id="rId14"/>
    <p:sldId id="266" r:id="rId15"/>
    <p:sldId id="539" r:id="rId16"/>
    <p:sldId id="574" r:id="rId17"/>
    <p:sldId id="528" r:id="rId18"/>
    <p:sldId id="580" r:id="rId19"/>
    <p:sldId id="583" r:id="rId20"/>
    <p:sldId id="595" r:id="rId21"/>
    <p:sldId id="588" r:id="rId22"/>
    <p:sldId id="585" r:id="rId23"/>
    <p:sldId id="586" r:id="rId24"/>
    <p:sldId id="590" r:id="rId25"/>
    <p:sldId id="591" r:id="rId26"/>
    <p:sldId id="594" r:id="rId2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jub5zxfOiBEquXCdG8NVO/JjbNc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2462" autoAdjust="0"/>
  </p:normalViewPr>
  <p:slideViewPr>
    <p:cSldViewPr snapToGrid="0">
      <p:cViewPr>
        <p:scale>
          <a:sx n="75" d="100"/>
          <a:sy n="75" d="100"/>
        </p:scale>
        <p:origin x="920" y="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inauguration image</a:t>
            </a:r>
            <a:r>
              <a:rPr lang="en-ZA" dirty="0"/>
              <a:t> taken in 2018</a:t>
            </a:r>
          </a:p>
          <a:p>
            <a:r>
              <a:rPr lang="en-ZA" dirty="0"/>
              <a:t>Centre of the galaxy showing filaments and bubbles</a:t>
            </a:r>
          </a:p>
          <a:p>
            <a:r>
              <a:rPr lang="en-ZA" dirty="0"/>
              <a:t>Two intensity maps</a:t>
            </a:r>
          </a:p>
          <a:p>
            <a:r>
              <a:rPr lang="en-ZA" dirty="0"/>
              <a:t>One for bright sources</a:t>
            </a:r>
          </a:p>
          <a:p>
            <a:r>
              <a:rPr lang="en-ZA" dirty="0"/>
              <a:t>One for faint sources</a:t>
            </a:r>
          </a:p>
          <a:p>
            <a:r>
              <a:rPr lang="en-ZA" dirty="0"/>
              <a:t>Huge dynamic range</a:t>
            </a:r>
          </a:p>
          <a:p>
            <a:endParaRPr lang="en-ZA" dirty="0"/>
          </a:p>
          <a:p>
            <a:r>
              <a:rPr lang="en-ZA" dirty="0"/>
              <a:t>Image ended in printed version of the new York times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6150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was displayed in LA county museum of art</a:t>
            </a:r>
          </a:p>
          <a:p>
            <a:endParaRPr lang="en-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435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13976bd09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13976bd0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PTA </a:t>
            </a:r>
            <a:r>
              <a:rPr lang="en-US" dirty="0">
                <a:sym typeface="Wingdings" panose="05000000000000000000" pitchFamily="2" charset="2"/>
              </a:rPr>
              <a:t> pulsar timing array</a:t>
            </a:r>
          </a:p>
          <a:p>
            <a:pPr marL="0" lvl="0" indent="0" algn="l" rtl="0">
              <a:spcBef>
                <a:spcPts val="0"/>
              </a:spcBef>
              <a:spcAft>
                <a:spcPts val="0"/>
              </a:spcAft>
              <a:buNone/>
            </a:pPr>
            <a:r>
              <a:rPr lang="en-US" dirty="0">
                <a:sym typeface="Wingdings" panose="05000000000000000000" pitchFamily="2" charset="2"/>
              </a:rPr>
              <a:t>MeerKAT Pulsar Timing Array observing pulsars for 4.5 years</a:t>
            </a:r>
          </a:p>
          <a:p>
            <a:pPr marL="0" lvl="0" indent="0" algn="l" rtl="0">
              <a:spcBef>
                <a:spcPts val="0"/>
              </a:spcBef>
              <a:spcAft>
                <a:spcPts val="0"/>
              </a:spcAft>
              <a:buNone/>
            </a:pPr>
            <a:r>
              <a:rPr lang="en-US" dirty="0">
                <a:sym typeface="Wingdings" panose="05000000000000000000" pitchFamily="2" charset="2"/>
              </a:rPr>
              <a:t>Pulsar observation shows that MeerKAT observation over a relatively short time follows the predicted stochastic background model</a:t>
            </a:r>
          </a:p>
          <a:p>
            <a:pPr marL="0" lvl="0" indent="0" algn="l" rtl="0">
              <a:spcBef>
                <a:spcPts val="0"/>
              </a:spcBef>
              <a:spcAft>
                <a:spcPts val="0"/>
              </a:spcAft>
              <a:buNone/>
            </a:pPr>
            <a:r>
              <a:rPr lang="en-US" dirty="0"/>
              <a:t>Results compare well with other similar global instruments which has been observing the PTA for much longer times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survey experiments</a:t>
            </a:r>
          </a:p>
          <a:p>
            <a:r>
              <a:rPr lang="en-US" dirty="0" err="1"/>
              <a:t>Gallaxies</a:t>
            </a:r>
            <a:r>
              <a:rPr lang="en-US" dirty="0"/>
              <a:t> images were created while large survey projects were being planned</a:t>
            </a:r>
          </a:p>
          <a:p>
            <a:endParaRPr lang="en-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055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051987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953502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5018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914195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263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6929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6779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ce872f32aa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3ce872f32aa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3ce872f32aa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ce872f32aa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3ce872f32aa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2700" lvl="0" indent="0" algn="l" rtl="0">
              <a:lnSpc>
                <a:spcPct val="115000"/>
              </a:lnSpc>
              <a:spcBef>
                <a:spcPts val="400"/>
              </a:spcBef>
              <a:spcAft>
                <a:spcPts val="0"/>
              </a:spcAft>
              <a:buClr>
                <a:schemeClr val="dk1"/>
              </a:buClr>
              <a:buSzPts val="1100"/>
              <a:buFont typeface="Arial"/>
              <a:buNone/>
            </a:pPr>
            <a:r>
              <a:rPr lang="en-US" sz="1400" b="1">
                <a:solidFill>
                  <a:srgbClr val="0070C0"/>
                </a:solidFill>
                <a:latin typeface="Arial"/>
                <a:ea typeface="Arial"/>
                <a:cs typeface="Arial"/>
                <a:sym typeface="Arial"/>
              </a:rPr>
              <a:t>(Radio Astronomy) Research Capacity Development: </a:t>
            </a:r>
            <a:r>
              <a:rPr lang="en-US" sz="1400">
                <a:solidFill>
                  <a:srgbClr val="0070C0"/>
                </a:solidFill>
                <a:latin typeface="Arial"/>
                <a:ea typeface="Arial"/>
                <a:cs typeface="Arial"/>
                <a:sym typeface="Arial"/>
              </a:rPr>
              <a:t>initiatives at all levels in the academic pipeline – undergraduate, postgraduate, postdoctoral, faculty positions - via three funding instruments: (i) freestanding grants, (ii) research group grants and (iii) research chairs (5: UWC, WITS, UCT, SUN and RU)</a:t>
            </a:r>
            <a:endParaRPr sz="1400">
              <a:solidFill>
                <a:srgbClr val="0070C0"/>
              </a:solidFill>
              <a:latin typeface="Arial"/>
              <a:ea typeface="Arial"/>
              <a:cs typeface="Arial"/>
              <a:sym typeface="Arial"/>
            </a:endParaRPr>
          </a:p>
          <a:p>
            <a:pPr marL="12700" lvl="0" indent="0" algn="l" rtl="0">
              <a:lnSpc>
                <a:spcPct val="115000"/>
              </a:lnSpc>
              <a:spcBef>
                <a:spcPts val="400"/>
              </a:spcBef>
              <a:spcAft>
                <a:spcPts val="0"/>
              </a:spcAft>
              <a:buClr>
                <a:schemeClr val="dk1"/>
              </a:buClr>
              <a:buSzPts val="1100"/>
              <a:buFont typeface="Arial"/>
              <a:buNone/>
            </a:pPr>
            <a:r>
              <a:rPr lang="en-US" sz="1400">
                <a:latin typeface="Arial"/>
                <a:ea typeface="Arial"/>
                <a:cs typeface="Arial"/>
                <a:sym typeface="Arial"/>
              </a:rPr>
              <a:t>-</a:t>
            </a:r>
            <a:r>
              <a:rPr lang="en-US" sz="1400" b="1" i="1">
                <a:solidFill>
                  <a:srgbClr val="0070C0"/>
                </a:solidFill>
                <a:latin typeface="Arial"/>
                <a:ea typeface="Arial"/>
                <a:cs typeface="Arial"/>
                <a:sym typeface="Arial"/>
              </a:rPr>
              <a:t>Technical Capacity Development Programme: </a:t>
            </a:r>
            <a:r>
              <a:rPr lang="en-US" sz="1400" i="1">
                <a:solidFill>
                  <a:srgbClr val="0070C0"/>
                </a:solidFill>
                <a:latin typeface="Arial"/>
                <a:ea typeface="Arial"/>
                <a:cs typeface="Arial"/>
                <a:sym typeface="Arial"/>
              </a:rPr>
              <a:t>technical and artisanal qualifications: Bachelors and Diploma in Engineering Technology at universities of technology, and the training of artisans via FET colleges, and training centres such as at NECSA, as well as via SARAO’s ATC in Carnarvon- focused on training in electrical trade</a:t>
            </a:r>
            <a:endParaRPr sz="1400" i="1">
              <a:solidFill>
                <a:srgbClr val="0070C0"/>
              </a:solidFill>
              <a:latin typeface="Arial"/>
              <a:ea typeface="Arial"/>
              <a:cs typeface="Arial"/>
              <a:sym typeface="Arial"/>
            </a:endParaRPr>
          </a:p>
          <a:p>
            <a:pPr marL="12700" lvl="0" indent="0" algn="l" rtl="0">
              <a:lnSpc>
                <a:spcPct val="115000"/>
              </a:lnSpc>
              <a:spcBef>
                <a:spcPts val="400"/>
              </a:spcBef>
              <a:spcAft>
                <a:spcPts val="0"/>
              </a:spcAft>
              <a:buClr>
                <a:schemeClr val="dk1"/>
              </a:buClr>
              <a:buSzPts val="1100"/>
              <a:buFont typeface="Arial"/>
              <a:buNone/>
            </a:pPr>
            <a:r>
              <a:rPr lang="en-US" sz="1400">
                <a:latin typeface="Arial"/>
                <a:ea typeface="Arial"/>
                <a:cs typeface="Arial"/>
                <a:sym typeface="Arial"/>
              </a:rPr>
              <a:t>-</a:t>
            </a:r>
            <a:r>
              <a:rPr lang="en-US" sz="1400" b="1" i="1">
                <a:solidFill>
                  <a:srgbClr val="0070C0"/>
                </a:solidFill>
                <a:latin typeface="Arial"/>
                <a:ea typeface="Arial"/>
                <a:cs typeface="Arial"/>
                <a:sym typeface="Arial"/>
              </a:rPr>
              <a:t>Strategic Partnerships Programme: </a:t>
            </a:r>
            <a:r>
              <a:rPr lang="en-US" sz="1400" i="1">
                <a:solidFill>
                  <a:srgbClr val="0070C0"/>
                </a:solidFill>
                <a:latin typeface="Arial"/>
                <a:ea typeface="Arial"/>
                <a:cs typeface="Arial"/>
                <a:sym typeface="Arial"/>
              </a:rPr>
              <a:t>radio astronomy skills training in SA and in the 8 SKA partner countries in Africa – via DARA, DARA Big Data, RAAP etc.</a:t>
            </a:r>
            <a:endParaRPr sz="1400" i="1">
              <a:solidFill>
                <a:srgbClr val="0070C0"/>
              </a:solidFill>
              <a:latin typeface="Arial"/>
              <a:ea typeface="Arial"/>
              <a:cs typeface="Arial"/>
              <a:sym typeface="Arial"/>
            </a:endParaRPr>
          </a:p>
          <a:p>
            <a:pPr marL="12700" lvl="0" indent="0" algn="l" rtl="0">
              <a:lnSpc>
                <a:spcPct val="115000"/>
              </a:lnSpc>
              <a:spcBef>
                <a:spcPts val="400"/>
              </a:spcBef>
              <a:spcAft>
                <a:spcPts val="0"/>
              </a:spcAft>
              <a:buClr>
                <a:schemeClr val="dk1"/>
              </a:buClr>
              <a:buSzPts val="1100"/>
              <a:buFont typeface="Arial"/>
              <a:buNone/>
            </a:pPr>
            <a:r>
              <a:rPr lang="en-US" sz="1400">
                <a:latin typeface="Arial"/>
                <a:ea typeface="Arial"/>
                <a:cs typeface="Arial"/>
                <a:sym typeface="Arial"/>
              </a:rPr>
              <a:t>-</a:t>
            </a:r>
            <a:r>
              <a:rPr lang="en-US" sz="1400" b="1" i="1">
                <a:solidFill>
                  <a:srgbClr val="0070C0"/>
                </a:solidFill>
                <a:latin typeface="Arial"/>
                <a:ea typeface="Arial"/>
                <a:cs typeface="Arial"/>
                <a:sym typeface="Arial"/>
              </a:rPr>
              <a:t>Schools Programme: </a:t>
            </a:r>
            <a:r>
              <a:rPr lang="en-US" sz="1400" i="1">
                <a:solidFill>
                  <a:srgbClr val="0070C0"/>
                </a:solidFill>
                <a:latin typeface="Arial"/>
                <a:ea typeface="Arial"/>
                <a:cs typeface="Arial"/>
                <a:sym typeface="Arial"/>
              </a:rPr>
              <a:t>programmes in schools in the towns close to the SA SKA site in the Karoo, Northern Cape – to enhance Mathematics and Science teaching and Learning – recruitment and secondment of educators, learner bursaries, Maths and Science Camps, Lego Robotics</a:t>
            </a:r>
            <a:endParaRPr sz="1400" i="1">
              <a:solidFill>
                <a:srgbClr val="0070C0"/>
              </a:solidFill>
              <a:latin typeface="Arial"/>
              <a:ea typeface="Arial"/>
              <a:cs typeface="Arial"/>
              <a:sym typeface="Arial"/>
            </a:endParaRPr>
          </a:p>
          <a:p>
            <a:pPr marL="0" lvl="0" indent="0" algn="l" rtl="0">
              <a:spcBef>
                <a:spcPts val="0"/>
              </a:spcBef>
              <a:spcAft>
                <a:spcPts val="0"/>
              </a:spcAft>
              <a:buNone/>
            </a:pPr>
            <a:endParaRPr/>
          </a:p>
        </p:txBody>
      </p:sp>
      <p:sp>
        <p:nvSpPr>
          <p:cNvPr id="119" name="Google Shape;119;g3ce872f32aa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ce872f32aa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3ce872f32aa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2700" lvl="0" indent="0" algn="l" rtl="0">
              <a:lnSpc>
                <a:spcPct val="115000"/>
              </a:lnSpc>
              <a:spcBef>
                <a:spcPts val="400"/>
              </a:spcBef>
              <a:spcAft>
                <a:spcPts val="0"/>
              </a:spcAft>
              <a:buSzPts val="1100"/>
              <a:buNone/>
            </a:pPr>
            <a:r>
              <a:rPr lang="en-US" sz="1400" b="1">
                <a:solidFill>
                  <a:srgbClr val="0070C0"/>
                </a:solidFill>
                <a:latin typeface="Arial"/>
                <a:ea typeface="Arial"/>
                <a:cs typeface="Arial"/>
                <a:sym typeface="Arial"/>
              </a:rPr>
              <a:t>(Radio Astronomy) Research Capacity Development: </a:t>
            </a:r>
            <a:r>
              <a:rPr lang="en-US" sz="1400">
                <a:solidFill>
                  <a:srgbClr val="0070C0"/>
                </a:solidFill>
                <a:latin typeface="Arial"/>
                <a:ea typeface="Arial"/>
                <a:cs typeface="Arial"/>
                <a:sym typeface="Arial"/>
              </a:rPr>
              <a:t>initiatives at all levels in the academic pipeline – undergraduate, postgraduate, postdoctoral, faculty positions - via three funding instruments: (i) freestanding grants, (ii) research group grants and (iii) research chairs (5: UWC, WITS, UCT, SUN and RU)</a:t>
            </a:r>
            <a:endParaRPr sz="1400">
              <a:solidFill>
                <a:srgbClr val="0070C0"/>
              </a:solidFill>
              <a:latin typeface="Arial"/>
              <a:ea typeface="Arial"/>
              <a:cs typeface="Arial"/>
              <a:sym typeface="Arial"/>
            </a:endParaRPr>
          </a:p>
          <a:p>
            <a:pPr marL="12700" lvl="0" indent="0" algn="l" rtl="0">
              <a:lnSpc>
                <a:spcPct val="115000"/>
              </a:lnSpc>
              <a:spcBef>
                <a:spcPts val="400"/>
              </a:spcBef>
              <a:spcAft>
                <a:spcPts val="0"/>
              </a:spcAft>
              <a:buSzPts val="1100"/>
              <a:buNone/>
            </a:pPr>
            <a:r>
              <a:rPr lang="en-US" sz="1400">
                <a:latin typeface="Arial"/>
                <a:ea typeface="Arial"/>
                <a:cs typeface="Arial"/>
                <a:sym typeface="Arial"/>
              </a:rPr>
              <a:t>-</a:t>
            </a:r>
            <a:r>
              <a:rPr lang="en-US" sz="1400" b="1" i="1">
                <a:solidFill>
                  <a:srgbClr val="0070C0"/>
                </a:solidFill>
                <a:latin typeface="Arial"/>
                <a:ea typeface="Arial"/>
                <a:cs typeface="Arial"/>
                <a:sym typeface="Arial"/>
              </a:rPr>
              <a:t>Technical Capacity Development Programme: </a:t>
            </a:r>
            <a:r>
              <a:rPr lang="en-US" sz="1400" i="1">
                <a:solidFill>
                  <a:srgbClr val="0070C0"/>
                </a:solidFill>
                <a:latin typeface="Arial"/>
                <a:ea typeface="Arial"/>
                <a:cs typeface="Arial"/>
                <a:sym typeface="Arial"/>
              </a:rPr>
              <a:t>technical and artisanal qualifications: Bachelors and Diploma in Engineering Technology at universities of technology, and the training of artisans via FET colleges, and training centres such as at NECSA, as well as via SARAO’s ATC in Carnarvon- focused on training in electrical trade</a:t>
            </a:r>
            <a:endParaRPr sz="1400" i="1">
              <a:solidFill>
                <a:srgbClr val="0070C0"/>
              </a:solidFill>
              <a:latin typeface="Arial"/>
              <a:ea typeface="Arial"/>
              <a:cs typeface="Arial"/>
              <a:sym typeface="Arial"/>
            </a:endParaRPr>
          </a:p>
          <a:p>
            <a:pPr marL="12700" lvl="0" indent="0" algn="l" rtl="0">
              <a:lnSpc>
                <a:spcPct val="115000"/>
              </a:lnSpc>
              <a:spcBef>
                <a:spcPts val="400"/>
              </a:spcBef>
              <a:spcAft>
                <a:spcPts val="0"/>
              </a:spcAft>
              <a:buSzPts val="1100"/>
              <a:buNone/>
            </a:pPr>
            <a:r>
              <a:rPr lang="en-US" sz="1400">
                <a:latin typeface="Arial"/>
                <a:ea typeface="Arial"/>
                <a:cs typeface="Arial"/>
                <a:sym typeface="Arial"/>
              </a:rPr>
              <a:t>-</a:t>
            </a:r>
            <a:r>
              <a:rPr lang="en-US" sz="1400" b="1" i="1">
                <a:solidFill>
                  <a:srgbClr val="0070C0"/>
                </a:solidFill>
                <a:latin typeface="Arial"/>
                <a:ea typeface="Arial"/>
                <a:cs typeface="Arial"/>
                <a:sym typeface="Arial"/>
              </a:rPr>
              <a:t>Strategic Partnerships Programme: </a:t>
            </a:r>
            <a:r>
              <a:rPr lang="en-US" sz="1400" i="1">
                <a:solidFill>
                  <a:srgbClr val="0070C0"/>
                </a:solidFill>
                <a:latin typeface="Arial"/>
                <a:ea typeface="Arial"/>
                <a:cs typeface="Arial"/>
                <a:sym typeface="Arial"/>
              </a:rPr>
              <a:t>radio astronomy skills training in SA and in the 8 SKA partner countries in Africa – via DARA, DARA Big Data, RAAP etc.</a:t>
            </a:r>
            <a:endParaRPr sz="1400" i="1">
              <a:solidFill>
                <a:srgbClr val="0070C0"/>
              </a:solidFill>
              <a:latin typeface="Arial"/>
              <a:ea typeface="Arial"/>
              <a:cs typeface="Arial"/>
              <a:sym typeface="Arial"/>
            </a:endParaRPr>
          </a:p>
          <a:p>
            <a:pPr marL="12700" lvl="0" indent="0" algn="l" rtl="0">
              <a:lnSpc>
                <a:spcPct val="115000"/>
              </a:lnSpc>
              <a:spcBef>
                <a:spcPts val="400"/>
              </a:spcBef>
              <a:spcAft>
                <a:spcPts val="0"/>
              </a:spcAft>
              <a:buSzPts val="1100"/>
              <a:buNone/>
            </a:pPr>
            <a:r>
              <a:rPr lang="en-US" sz="1400">
                <a:latin typeface="Arial"/>
                <a:ea typeface="Arial"/>
                <a:cs typeface="Arial"/>
                <a:sym typeface="Arial"/>
              </a:rPr>
              <a:t>-</a:t>
            </a:r>
            <a:r>
              <a:rPr lang="en-US" sz="1400" b="1" i="1">
                <a:solidFill>
                  <a:srgbClr val="0070C0"/>
                </a:solidFill>
                <a:latin typeface="Arial"/>
                <a:ea typeface="Arial"/>
                <a:cs typeface="Arial"/>
                <a:sym typeface="Arial"/>
              </a:rPr>
              <a:t>Schools Programme: </a:t>
            </a:r>
            <a:r>
              <a:rPr lang="en-US" sz="1400" i="1">
                <a:solidFill>
                  <a:srgbClr val="0070C0"/>
                </a:solidFill>
                <a:latin typeface="Arial"/>
                <a:ea typeface="Arial"/>
                <a:cs typeface="Arial"/>
                <a:sym typeface="Arial"/>
              </a:rPr>
              <a:t>programmes in schools in the towns close to the SA SKA site in the Karoo, Northern Cape – to enhance Mathematics and Science teaching and Learning – recruitment and secondment of educators, learner bursaries, Maths and Science Camps, Lego Robotics</a:t>
            </a:r>
            <a:endParaRPr sz="1400" i="1">
              <a:solidFill>
                <a:srgbClr val="0070C0"/>
              </a:solidFill>
              <a:latin typeface="Arial"/>
              <a:ea typeface="Arial"/>
              <a:cs typeface="Arial"/>
              <a:sym typeface="Arial"/>
            </a:endParaRPr>
          </a:p>
          <a:p>
            <a:pPr marL="0" lvl="0" indent="0" algn="l" rtl="0">
              <a:spcBef>
                <a:spcPts val="0"/>
              </a:spcBef>
              <a:spcAft>
                <a:spcPts val="0"/>
              </a:spcAft>
              <a:buNone/>
            </a:pPr>
            <a:endParaRPr/>
          </a:p>
        </p:txBody>
      </p:sp>
      <p:sp>
        <p:nvSpPr>
          <p:cNvPr id="127" name="Google Shape;127;g3ce872f32aa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ce872f32aa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3ce872f32aa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2700" lvl="0" indent="0" algn="l" rtl="0">
              <a:lnSpc>
                <a:spcPct val="115000"/>
              </a:lnSpc>
              <a:spcBef>
                <a:spcPts val="400"/>
              </a:spcBef>
              <a:spcAft>
                <a:spcPts val="0"/>
              </a:spcAft>
              <a:buSzPts val="1100"/>
              <a:buNone/>
            </a:pPr>
            <a:r>
              <a:rPr lang="en-US" sz="1400" b="1">
                <a:solidFill>
                  <a:srgbClr val="0070C0"/>
                </a:solidFill>
                <a:latin typeface="Arial"/>
                <a:ea typeface="Arial"/>
                <a:cs typeface="Arial"/>
                <a:sym typeface="Arial"/>
              </a:rPr>
              <a:t>(Radio Astronomy) Research Capacity Development: </a:t>
            </a:r>
            <a:r>
              <a:rPr lang="en-US" sz="1400">
                <a:solidFill>
                  <a:srgbClr val="0070C0"/>
                </a:solidFill>
                <a:latin typeface="Arial"/>
                <a:ea typeface="Arial"/>
                <a:cs typeface="Arial"/>
                <a:sym typeface="Arial"/>
              </a:rPr>
              <a:t>initiatives at all levels in the academic pipeline – undergraduate, postgraduate, postdoctoral, faculty positions - via three funding instruments: (i) freestanding grants, (ii) research group grants and (iii) research chairs (5: UWC, WITS, UCT, SUN and RU)</a:t>
            </a:r>
            <a:endParaRPr sz="1400">
              <a:solidFill>
                <a:srgbClr val="0070C0"/>
              </a:solidFill>
              <a:latin typeface="Arial"/>
              <a:ea typeface="Arial"/>
              <a:cs typeface="Arial"/>
              <a:sym typeface="Arial"/>
            </a:endParaRPr>
          </a:p>
          <a:p>
            <a:pPr marL="12700" lvl="0" indent="0" algn="l" rtl="0">
              <a:lnSpc>
                <a:spcPct val="115000"/>
              </a:lnSpc>
              <a:spcBef>
                <a:spcPts val="400"/>
              </a:spcBef>
              <a:spcAft>
                <a:spcPts val="0"/>
              </a:spcAft>
              <a:buSzPts val="1100"/>
              <a:buNone/>
            </a:pPr>
            <a:r>
              <a:rPr lang="en-US" sz="1400">
                <a:latin typeface="Arial"/>
                <a:ea typeface="Arial"/>
                <a:cs typeface="Arial"/>
                <a:sym typeface="Arial"/>
              </a:rPr>
              <a:t>-</a:t>
            </a:r>
            <a:r>
              <a:rPr lang="en-US" sz="1400" b="1" i="1">
                <a:solidFill>
                  <a:srgbClr val="0070C0"/>
                </a:solidFill>
                <a:latin typeface="Arial"/>
                <a:ea typeface="Arial"/>
                <a:cs typeface="Arial"/>
                <a:sym typeface="Arial"/>
              </a:rPr>
              <a:t>Technical Capacity Development Programme: </a:t>
            </a:r>
            <a:r>
              <a:rPr lang="en-US" sz="1400" i="1">
                <a:solidFill>
                  <a:srgbClr val="0070C0"/>
                </a:solidFill>
                <a:latin typeface="Arial"/>
                <a:ea typeface="Arial"/>
                <a:cs typeface="Arial"/>
                <a:sym typeface="Arial"/>
              </a:rPr>
              <a:t>technical and artisanal qualifications: Bachelors and Diploma in Engineering Technology at universities of technology, and the training of artisans via FET colleges, and training centres such as at NECSA, as well as via SARAO’s ATC in Carnarvon- focused on training in electrical trade</a:t>
            </a:r>
            <a:endParaRPr sz="1400" i="1">
              <a:solidFill>
                <a:srgbClr val="0070C0"/>
              </a:solidFill>
              <a:latin typeface="Arial"/>
              <a:ea typeface="Arial"/>
              <a:cs typeface="Arial"/>
              <a:sym typeface="Arial"/>
            </a:endParaRPr>
          </a:p>
          <a:p>
            <a:pPr marL="12700" lvl="0" indent="0" algn="l" rtl="0">
              <a:lnSpc>
                <a:spcPct val="115000"/>
              </a:lnSpc>
              <a:spcBef>
                <a:spcPts val="400"/>
              </a:spcBef>
              <a:spcAft>
                <a:spcPts val="0"/>
              </a:spcAft>
              <a:buSzPts val="1100"/>
              <a:buNone/>
            </a:pPr>
            <a:r>
              <a:rPr lang="en-US" sz="1400">
                <a:latin typeface="Arial"/>
                <a:ea typeface="Arial"/>
                <a:cs typeface="Arial"/>
                <a:sym typeface="Arial"/>
              </a:rPr>
              <a:t>-</a:t>
            </a:r>
            <a:r>
              <a:rPr lang="en-US" sz="1400" b="1" i="1">
                <a:solidFill>
                  <a:srgbClr val="0070C0"/>
                </a:solidFill>
                <a:latin typeface="Arial"/>
                <a:ea typeface="Arial"/>
                <a:cs typeface="Arial"/>
                <a:sym typeface="Arial"/>
              </a:rPr>
              <a:t>Strategic Partnerships Programme: </a:t>
            </a:r>
            <a:r>
              <a:rPr lang="en-US" sz="1400" i="1">
                <a:solidFill>
                  <a:srgbClr val="0070C0"/>
                </a:solidFill>
                <a:latin typeface="Arial"/>
                <a:ea typeface="Arial"/>
                <a:cs typeface="Arial"/>
                <a:sym typeface="Arial"/>
              </a:rPr>
              <a:t>radio astronomy skills training in SA and in the 8 SKA partner countries in Africa – via DARA, DARA Big Data, RAAP etc.</a:t>
            </a:r>
            <a:endParaRPr sz="1400" i="1">
              <a:solidFill>
                <a:srgbClr val="0070C0"/>
              </a:solidFill>
              <a:latin typeface="Arial"/>
              <a:ea typeface="Arial"/>
              <a:cs typeface="Arial"/>
              <a:sym typeface="Arial"/>
            </a:endParaRPr>
          </a:p>
          <a:p>
            <a:pPr marL="12700" lvl="0" indent="0" algn="l" rtl="0">
              <a:lnSpc>
                <a:spcPct val="115000"/>
              </a:lnSpc>
              <a:spcBef>
                <a:spcPts val="400"/>
              </a:spcBef>
              <a:spcAft>
                <a:spcPts val="0"/>
              </a:spcAft>
              <a:buSzPts val="1100"/>
              <a:buNone/>
            </a:pPr>
            <a:r>
              <a:rPr lang="en-US" sz="1400">
                <a:latin typeface="Arial"/>
                <a:ea typeface="Arial"/>
                <a:cs typeface="Arial"/>
                <a:sym typeface="Arial"/>
              </a:rPr>
              <a:t>-</a:t>
            </a:r>
            <a:r>
              <a:rPr lang="en-US" sz="1400" b="1" i="1">
                <a:solidFill>
                  <a:srgbClr val="0070C0"/>
                </a:solidFill>
                <a:latin typeface="Arial"/>
                <a:ea typeface="Arial"/>
                <a:cs typeface="Arial"/>
                <a:sym typeface="Arial"/>
              </a:rPr>
              <a:t>Schools Programme: </a:t>
            </a:r>
            <a:r>
              <a:rPr lang="en-US" sz="1400" i="1">
                <a:solidFill>
                  <a:srgbClr val="0070C0"/>
                </a:solidFill>
                <a:latin typeface="Arial"/>
                <a:ea typeface="Arial"/>
                <a:cs typeface="Arial"/>
                <a:sym typeface="Arial"/>
              </a:rPr>
              <a:t>programmes in schools in the towns close to the SA SKA site in the Karoo, Northern Cape – to enhance Mathematics and Science teaching and Learning – recruitment and secondment of educators, learner bursaries, Maths and Science Camps, Lego Robotics</a:t>
            </a:r>
            <a:endParaRPr sz="1400" i="1">
              <a:solidFill>
                <a:srgbClr val="0070C0"/>
              </a:solidFill>
              <a:latin typeface="Arial"/>
              <a:ea typeface="Arial"/>
              <a:cs typeface="Arial"/>
              <a:sym typeface="Arial"/>
            </a:endParaRPr>
          </a:p>
          <a:p>
            <a:pPr marL="0" lvl="0" indent="0" algn="l" rtl="0">
              <a:spcBef>
                <a:spcPts val="0"/>
              </a:spcBef>
              <a:spcAft>
                <a:spcPts val="0"/>
              </a:spcAft>
              <a:buNone/>
            </a:pPr>
            <a:endParaRPr/>
          </a:p>
        </p:txBody>
      </p:sp>
      <p:sp>
        <p:nvSpPr>
          <p:cNvPr id="136" name="Google Shape;136;g3ce872f32aa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631311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rPr>
                <a:latin typeface="Helvetica Neue"/>
                <a:ea typeface="Helvetica Neue"/>
                <a:cs typeface="Helvetica Neue"/>
              </a:rPr>
              <a:pPr/>
              <a:t>‹#›</a:t>
            </a:fld>
            <a:endParaRPr>
              <a:latin typeface="Helvetica Neue"/>
              <a:ea typeface="Helvetica Neue"/>
              <a:cs typeface="Helvetica Neue"/>
            </a:endParaRPr>
          </a:p>
        </p:txBody>
      </p:sp>
    </p:spTree>
    <p:extLst>
      <p:ext uri="{BB962C8B-B14F-4D97-AF65-F5344CB8AC3E}">
        <p14:creationId xmlns:p14="http://schemas.microsoft.com/office/powerpoint/2010/main" val="69563805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3" tIns="91423" rIns="91423" bIns="91423"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3" tIns="91423" rIns="91423" bIns="91423"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3" tIns="91423" rIns="91423" bIns="91423"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4182017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10"/>
        <p:cNvGrpSpPr/>
        <p:nvPr/>
      </p:nvGrpSpPr>
      <p:grpSpPr>
        <a:xfrm>
          <a:off x="0" y="0"/>
          <a:ext cx="0" cy="0"/>
          <a:chOff x="0" y="0"/>
          <a:chExt cx="0" cy="0"/>
        </a:xfrm>
      </p:grpSpPr>
      <p:sp>
        <p:nvSpPr>
          <p:cNvPr id="11" name="Google Shape;11;p16"/>
          <p:cNvSpPr txBox="1">
            <a:spLocks noGrp="1"/>
          </p:cNvSpPr>
          <p:nvPr>
            <p:ph type="title"/>
          </p:nvPr>
        </p:nvSpPr>
        <p:spPr>
          <a:xfrm>
            <a:off x="960437" y="388587"/>
            <a:ext cx="5651378" cy="664849"/>
          </a:xfrm>
          <a:prstGeom prst="rect">
            <a:avLst/>
          </a:prstGeom>
          <a:noFill/>
          <a:ln>
            <a:noFill/>
          </a:ln>
        </p:spPr>
        <p:txBody>
          <a:bodyPr spcFirstLastPara="1" wrap="square" lIns="45700" tIns="45700" rIns="45700" bIns="45700" anchor="t" anchorCtr="0">
            <a:noAutofit/>
          </a:bodyPr>
          <a:lstStyle>
            <a:lvl1pPr marR="0" lvl="0" algn="l">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Arial"/>
                <a:ea typeface="Arial"/>
                <a:cs typeface="Arial"/>
                <a:sym typeface="Arial"/>
              </a:defRPr>
            </a:lvl1pPr>
            <a:lvl2pPr marR="0" lvl="1" algn="l">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2pPr>
            <a:lvl3pPr marR="0" lvl="2" algn="l">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3pPr>
            <a:lvl4pPr marR="0" lvl="3" algn="l">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4pPr>
            <a:lvl5pPr marR="0" lvl="4" algn="l">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5pPr>
            <a:lvl6pPr marR="0" lvl="5" algn="l">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6pPr>
            <a:lvl7pPr marR="0" lvl="6" algn="l">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7pPr>
            <a:lvl8pPr marR="0" lvl="7" algn="l">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8pPr>
            <a:lvl9pPr marR="0" lvl="8" algn="l">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9pPr>
          </a:lstStyle>
          <a:p>
            <a:endParaRPr/>
          </a:p>
        </p:txBody>
      </p:sp>
      <p:sp>
        <p:nvSpPr>
          <p:cNvPr id="12" name="Google Shape;12;p16"/>
          <p:cNvSpPr txBox="1">
            <a:spLocks noGrp="1"/>
          </p:cNvSpPr>
          <p:nvPr>
            <p:ph type="body" idx="1"/>
          </p:nvPr>
        </p:nvSpPr>
        <p:spPr>
          <a:xfrm>
            <a:off x="960438" y="1207008"/>
            <a:ext cx="7356873" cy="5148775"/>
          </a:xfrm>
          <a:prstGeom prst="rect">
            <a:avLst/>
          </a:prstGeom>
          <a:noFill/>
          <a:ln>
            <a:noFill/>
          </a:ln>
        </p:spPr>
        <p:txBody>
          <a:bodyPr spcFirstLastPara="1" wrap="square" lIns="45700" tIns="45700" rIns="45700" bIns="45700" anchor="t" anchorCtr="0">
            <a:normAutofit/>
          </a:bodyPr>
          <a:lstStyle>
            <a:lvl1pPr marL="457200" marR="0" lvl="0" indent="-361950" algn="l">
              <a:lnSpc>
                <a:spcPct val="90000"/>
              </a:lnSpc>
              <a:spcBef>
                <a:spcPts val="700"/>
              </a:spcBef>
              <a:spcAft>
                <a:spcPts val="0"/>
              </a:spcAft>
              <a:buClr>
                <a:srgbClr val="595959"/>
              </a:buClr>
              <a:buSzPts val="2100"/>
              <a:buFont typeface="Arial"/>
              <a:buChar char="•"/>
              <a:defRPr sz="2100" b="0" i="0" u="none" strike="noStrike" cap="none">
                <a:solidFill>
                  <a:srgbClr val="595959"/>
                </a:solidFill>
                <a:latin typeface="Calibri"/>
                <a:ea typeface="Calibri"/>
                <a:cs typeface="Calibri"/>
                <a:sym typeface="Calibri"/>
              </a:defRPr>
            </a:lvl1pPr>
            <a:lvl2pPr marL="914400" marR="0" lvl="1" indent="-361950" algn="l">
              <a:lnSpc>
                <a:spcPct val="90000"/>
              </a:lnSpc>
              <a:spcBef>
                <a:spcPts val="700"/>
              </a:spcBef>
              <a:spcAft>
                <a:spcPts val="0"/>
              </a:spcAft>
              <a:buClr>
                <a:srgbClr val="595959"/>
              </a:buClr>
              <a:buSzPts val="2100"/>
              <a:buFont typeface="Arial"/>
              <a:buChar char="•"/>
              <a:defRPr sz="2100" b="0" i="0" u="none" strike="noStrike" cap="none">
                <a:solidFill>
                  <a:srgbClr val="595959"/>
                </a:solidFill>
                <a:latin typeface="Calibri"/>
                <a:ea typeface="Calibri"/>
                <a:cs typeface="Calibri"/>
                <a:sym typeface="Calibri"/>
              </a:defRPr>
            </a:lvl2pPr>
            <a:lvl3pPr marL="1371600" marR="0" lvl="2" indent="-361950" algn="l">
              <a:lnSpc>
                <a:spcPct val="90000"/>
              </a:lnSpc>
              <a:spcBef>
                <a:spcPts val="700"/>
              </a:spcBef>
              <a:spcAft>
                <a:spcPts val="0"/>
              </a:spcAft>
              <a:buClr>
                <a:srgbClr val="595959"/>
              </a:buClr>
              <a:buSzPts val="2100"/>
              <a:buFont typeface="Arial"/>
              <a:buChar char="•"/>
              <a:defRPr sz="2100" b="0" i="0" u="none" strike="noStrike" cap="none">
                <a:solidFill>
                  <a:srgbClr val="595959"/>
                </a:solidFill>
                <a:latin typeface="Calibri"/>
                <a:ea typeface="Calibri"/>
                <a:cs typeface="Calibri"/>
                <a:sym typeface="Calibri"/>
              </a:defRPr>
            </a:lvl3pPr>
            <a:lvl4pPr marL="1828800" marR="0" lvl="3" indent="-361950" algn="l">
              <a:lnSpc>
                <a:spcPct val="90000"/>
              </a:lnSpc>
              <a:spcBef>
                <a:spcPts val="700"/>
              </a:spcBef>
              <a:spcAft>
                <a:spcPts val="0"/>
              </a:spcAft>
              <a:buClr>
                <a:srgbClr val="595959"/>
              </a:buClr>
              <a:buSzPts val="2100"/>
              <a:buFont typeface="Arial"/>
              <a:buChar char="•"/>
              <a:defRPr sz="2100" b="0" i="0" u="none" strike="noStrike" cap="none">
                <a:solidFill>
                  <a:srgbClr val="595959"/>
                </a:solidFill>
                <a:latin typeface="Calibri"/>
                <a:ea typeface="Calibri"/>
                <a:cs typeface="Calibri"/>
                <a:sym typeface="Calibri"/>
              </a:defRPr>
            </a:lvl4pPr>
            <a:lvl5pPr marL="2286000" marR="0" lvl="4" indent="-361950" algn="l">
              <a:lnSpc>
                <a:spcPct val="90000"/>
              </a:lnSpc>
              <a:spcBef>
                <a:spcPts val="700"/>
              </a:spcBef>
              <a:spcAft>
                <a:spcPts val="0"/>
              </a:spcAft>
              <a:buClr>
                <a:srgbClr val="595959"/>
              </a:buClr>
              <a:buSzPts val="2100"/>
              <a:buFont typeface="Arial"/>
              <a:buChar char="•"/>
              <a:defRPr sz="2100" b="0" i="0" u="none" strike="noStrike" cap="none">
                <a:solidFill>
                  <a:srgbClr val="595959"/>
                </a:solidFill>
                <a:latin typeface="Calibri"/>
                <a:ea typeface="Calibri"/>
                <a:cs typeface="Calibri"/>
                <a:sym typeface="Calibri"/>
              </a:defRPr>
            </a:lvl5pPr>
            <a:lvl6pPr marL="2743200" marR="0" lvl="5" indent="-228600" algn="l">
              <a:lnSpc>
                <a:spcPct val="90000"/>
              </a:lnSpc>
              <a:spcBef>
                <a:spcPts val="700"/>
              </a:spcBef>
              <a:spcAft>
                <a:spcPts val="0"/>
              </a:spcAft>
              <a:buClr>
                <a:srgbClr val="595959"/>
              </a:buClr>
              <a:buSzPts val="2100"/>
              <a:buFont typeface="Arial"/>
              <a:buNone/>
              <a:defRPr sz="2100" b="0" i="0" u="none" strike="noStrike" cap="none">
                <a:solidFill>
                  <a:srgbClr val="595959"/>
                </a:solidFill>
                <a:latin typeface="Calibri"/>
                <a:ea typeface="Calibri"/>
                <a:cs typeface="Calibri"/>
                <a:sym typeface="Calibri"/>
              </a:defRPr>
            </a:lvl6pPr>
            <a:lvl7pPr marL="3200400" marR="0" lvl="6" indent="-228600" algn="l">
              <a:lnSpc>
                <a:spcPct val="90000"/>
              </a:lnSpc>
              <a:spcBef>
                <a:spcPts val="700"/>
              </a:spcBef>
              <a:spcAft>
                <a:spcPts val="0"/>
              </a:spcAft>
              <a:buClr>
                <a:srgbClr val="595959"/>
              </a:buClr>
              <a:buSzPts val="2100"/>
              <a:buFont typeface="Arial"/>
              <a:buNone/>
              <a:defRPr sz="2100" b="0" i="0" u="none" strike="noStrike" cap="none">
                <a:solidFill>
                  <a:srgbClr val="595959"/>
                </a:solidFill>
                <a:latin typeface="Calibri"/>
                <a:ea typeface="Calibri"/>
                <a:cs typeface="Calibri"/>
                <a:sym typeface="Calibri"/>
              </a:defRPr>
            </a:lvl7pPr>
            <a:lvl8pPr marL="3657600" marR="0" lvl="7" indent="-228600" algn="l">
              <a:lnSpc>
                <a:spcPct val="90000"/>
              </a:lnSpc>
              <a:spcBef>
                <a:spcPts val="700"/>
              </a:spcBef>
              <a:spcAft>
                <a:spcPts val="0"/>
              </a:spcAft>
              <a:buClr>
                <a:srgbClr val="595959"/>
              </a:buClr>
              <a:buSzPts val="2100"/>
              <a:buFont typeface="Arial"/>
              <a:buNone/>
              <a:defRPr sz="2100" b="0" i="0" u="none" strike="noStrike" cap="none">
                <a:solidFill>
                  <a:srgbClr val="595959"/>
                </a:solidFill>
                <a:latin typeface="Calibri"/>
                <a:ea typeface="Calibri"/>
                <a:cs typeface="Calibri"/>
                <a:sym typeface="Calibri"/>
              </a:defRPr>
            </a:lvl8pPr>
            <a:lvl9pPr marL="4114800" marR="0" lvl="8" indent="-228600" algn="l">
              <a:lnSpc>
                <a:spcPct val="90000"/>
              </a:lnSpc>
              <a:spcBef>
                <a:spcPts val="700"/>
              </a:spcBef>
              <a:spcAft>
                <a:spcPts val="0"/>
              </a:spcAft>
              <a:buClr>
                <a:srgbClr val="595959"/>
              </a:buClr>
              <a:buSzPts val="2100"/>
              <a:buFont typeface="Arial"/>
              <a:buNone/>
              <a:defRPr sz="2100" b="0" i="0" u="none" strike="noStrike" cap="none">
                <a:solidFill>
                  <a:srgbClr val="595959"/>
                </a:solidFill>
                <a:latin typeface="Calibri"/>
                <a:ea typeface="Calibri"/>
                <a:cs typeface="Calibri"/>
                <a:sym typeface="Calibri"/>
              </a:defRPr>
            </a:lvl9pPr>
          </a:lstStyle>
          <a:p>
            <a:endParaRPr/>
          </a:p>
        </p:txBody>
      </p:sp>
      <p:pic>
        <p:nvPicPr>
          <p:cNvPr id="13" name="Google Shape;13;p16"/>
          <p:cNvPicPr preferRelativeResize="0"/>
          <p:nvPr/>
        </p:nvPicPr>
        <p:blipFill rotWithShape="1">
          <a:blip r:embed="rId2">
            <a:alphaModFix/>
          </a:blip>
          <a:srcRect/>
          <a:stretch/>
        </p:blipFill>
        <p:spPr>
          <a:xfrm>
            <a:off x="7065286" y="268025"/>
            <a:ext cx="1252025" cy="647778"/>
          </a:xfrm>
          <a:prstGeom prst="rect">
            <a:avLst/>
          </a:prstGeom>
          <a:noFill/>
          <a:ln>
            <a:noFill/>
          </a:ln>
        </p:spPr>
      </p:pic>
    </p:spTree>
    <p:extLst>
      <p:ext uri="{BB962C8B-B14F-4D97-AF65-F5344CB8AC3E}">
        <p14:creationId xmlns:p14="http://schemas.microsoft.com/office/powerpoint/2010/main" val="263802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8"/>
          <p:cNvSpPr>
            <a:spLocks noGrp="1"/>
          </p:cNvSpPr>
          <p:nvPr>
            <p:ph type="pic" idx="2"/>
          </p:nvPr>
        </p:nvSpPr>
        <p:spPr>
          <a:xfrm>
            <a:off x="1792288" y="612775"/>
            <a:ext cx="5486400" cy="4114800"/>
          </a:xfrm>
          <a:prstGeom prst="rect">
            <a:avLst/>
          </a:prstGeom>
          <a:noFill/>
          <a:ln>
            <a:noFill/>
          </a:ln>
        </p:spPr>
      </p:sp>
      <p:sp>
        <p:nvSpPr>
          <p:cNvPr id="68" name="Google Shape;68;p1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tiff"/><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54279"/>
            <a:ext cx="9144000" cy="5469756"/>
          </a:xfrm>
          <a:prstGeom prst="rect">
            <a:avLst/>
          </a:prstGeom>
          <a:noFill/>
          <a:ln>
            <a:noFill/>
          </a:ln>
        </p:spPr>
      </p:pic>
      <p:sp>
        <p:nvSpPr>
          <p:cNvPr id="89" name="Google Shape;89;p1"/>
          <p:cNvSpPr txBox="1"/>
          <p:nvPr/>
        </p:nvSpPr>
        <p:spPr>
          <a:xfrm>
            <a:off x="287016" y="414871"/>
            <a:ext cx="8856984" cy="1561074"/>
          </a:xfrm>
          <a:prstGeom prst="rect">
            <a:avLst/>
          </a:prstGeom>
          <a:noFill/>
          <a:ln>
            <a:noFill/>
          </a:ln>
        </p:spPr>
        <p:txBody>
          <a:bodyPr spcFirstLastPara="1" wrap="square" lIns="91425" tIns="45700" rIns="91425" bIns="45700" anchor="t" anchorCtr="0">
            <a:normAutofit lnSpcReduction="10000"/>
          </a:bodyPr>
          <a:lstStyle/>
          <a:p>
            <a:pPr marL="0" marR="0" lvl="0" indent="0" algn="ctr" rtl="0">
              <a:spcBef>
                <a:spcPts val="0"/>
              </a:spcBef>
              <a:spcAft>
                <a:spcPts val="0"/>
              </a:spcAft>
              <a:buClr>
                <a:srgbClr val="538CD5"/>
              </a:buClr>
              <a:buSzPts val="2400"/>
              <a:buFont typeface="Arial"/>
              <a:buNone/>
            </a:pPr>
            <a:r>
              <a:rPr lang="en-US" sz="3200" b="0" i="0" u="none" strike="noStrike" cap="none" dirty="0">
                <a:solidFill>
                  <a:srgbClr val="538CD5"/>
                </a:solidFill>
                <a:latin typeface="Arial"/>
                <a:ea typeface="Arial"/>
                <a:cs typeface="Arial"/>
                <a:sym typeface="Arial"/>
              </a:rPr>
              <a:t>Overview of MeerKAT</a:t>
            </a:r>
          </a:p>
          <a:p>
            <a:pPr marL="0" marR="0" lvl="0" indent="0" algn="ctr" rtl="0">
              <a:spcBef>
                <a:spcPts val="0"/>
              </a:spcBef>
              <a:spcAft>
                <a:spcPts val="0"/>
              </a:spcAft>
              <a:buClr>
                <a:srgbClr val="538CD5"/>
              </a:buClr>
              <a:buSzPts val="2400"/>
              <a:buFont typeface="Arial"/>
              <a:buNone/>
            </a:pPr>
            <a:endParaRPr lang="en-US" sz="2400" b="0" i="0" u="none" strike="noStrike" cap="none" dirty="0">
              <a:solidFill>
                <a:srgbClr val="538CD5"/>
              </a:solidFill>
              <a:latin typeface="Arial"/>
              <a:ea typeface="Arial"/>
              <a:cs typeface="Arial"/>
              <a:sym typeface="Arial"/>
            </a:endParaRPr>
          </a:p>
          <a:p>
            <a:pPr marL="0" marR="0" lvl="0" indent="0" algn="ctr" rtl="0">
              <a:spcBef>
                <a:spcPts val="0"/>
              </a:spcBef>
              <a:spcAft>
                <a:spcPts val="0"/>
              </a:spcAft>
              <a:buClr>
                <a:srgbClr val="538CD5"/>
              </a:buClr>
              <a:buSzPts val="2400"/>
              <a:buFont typeface="Arial"/>
              <a:buNone/>
            </a:pPr>
            <a:r>
              <a:rPr lang="en-US" sz="1700" dirty="0">
                <a:solidFill>
                  <a:srgbClr val="FF0000"/>
                </a:solidFill>
              </a:rPr>
              <a:t>STILES workshop</a:t>
            </a:r>
          </a:p>
          <a:p>
            <a:pPr marL="0" marR="0" lvl="0" indent="0" algn="ctr" rtl="0">
              <a:spcBef>
                <a:spcPts val="0"/>
              </a:spcBef>
              <a:spcAft>
                <a:spcPts val="0"/>
              </a:spcAft>
              <a:buClr>
                <a:srgbClr val="538CD5"/>
              </a:buClr>
              <a:buSzPts val="2400"/>
              <a:buFont typeface="Arial"/>
              <a:buNone/>
            </a:pPr>
            <a:r>
              <a:rPr lang="en-US" sz="1700" dirty="0">
                <a:solidFill>
                  <a:srgbClr val="FF0000"/>
                </a:solidFill>
              </a:rPr>
              <a:t>Napoli, Italy</a:t>
            </a:r>
          </a:p>
          <a:p>
            <a:pPr marL="0" marR="0" lvl="0" indent="0" algn="ctr" rtl="0">
              <a:spcBef>
                <a:spcPts val="0"/>
              </a:spcBef>
              <a:spcAft>
                <a:spcPts val="0"/>
              </a:spcAft>
              <a:buClr>
                <a:srgbClr val="538CD5"/>
              </a:buClr>
              <a:buSzPts val="2400"/>
              <a:buFont typeface="Arial"/>
              <a:buNone/>
            </a:pPr>
            <a:r>
              <a:rPr lang="en-US" sz="1700" dirty="0">
                <a:solidFill>
                  <a:srgbClr val="FF0000"/>
                </a:solidFill>
              </a:rPr>
              <a:t>16 March 2026</a:t>
            </a:r>
            <a:endParaRPr sz="1700" dirty="0">
              <a:solidFill>
                <a:srgbClr val="FF0000"/>
              </a:solidFill>
            </a:endParaRPr>
          </a:p>
        </p:txBody>
      </p:sp>
      <p:sp>
        <p:nvSpPr>
          <p:cNvPr id="90" name="Google Shape;90;p1"/>
          <p:cNvSpPr txBox="1"/>
          <p:nvPr/>
        </p:nvSpPr>
        <p:spPr>
          <a:xfrm>
            <a:off x="107504" y="4019919"/>
            <a:ext cx="8856984" cy="1561074"/>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7F7F7F"/>
              </a:buClr>
              <a:buSzPct val="100000"/>
              <a:buFont typeface="Arial"/>
              <a:buNone/>
            </a:pPr>
            <a:r>
              <a:rPr lang="en-US" sz="2000" b="0" i="0" u="none" strike="noStrike" cap="none" dirty="0">
                <a:solidFill>
                  <a:srgbClr val="7F7F7F"/>
                </a:solidFill>
                <a:latin typeface="Arial"/>
                <a:ea typeface="Arial"/>
                <a:cs typeface="Arial"/>
                <a:sym typeface="Arial"/>
              </a:rPr>
              <a:t>Sias Malan</a:t>
            </a:r>
            <a:endParaRPr dirty="0"/>
          </a:p>
          <a:p>
            <a:pPr marL="0" marR="0" lvl="0" indent="0" algn="ctr" rtl="0">
              <a:spcBef>
                <a:spcPts val="0"/>
              </a:spcBef>
              <a:spcAft>
                <a:spcPts val="0"/>
              </a:spcAft>
              <a:buClr>
                <a:srgbClr val="7F7F7F"/>
              </a:buClr>
              <a:buSzPct val="100000"/>
              <a:buFont typeface="Arial"/>
              <a:buNone/>
            </a:pPr>
            <a:r>
              <a:rPr lang="en-US" sz="2000" b="0" i="0" u="none" strike="noStrike" cap="none" dirty="0">
                <a:solidFill>
                  <a:srgbClr val="7F7F7F"/>
                </a:solidFill>
                <a:latin typeface="Arial"/>
                <a:ea typeface="Arial"/>
                <a:cs typeface="Arial"/>
                <a:sym typeface="Arial"/>
              </a:rPr>
              <a:t>Functional Manager: Receiver Systems</a:t>
            </a:r>
            <a:endParaRPr dirty="0"/>
          </a:p>
          <a:p>
            <a:pPr marL="0" marR="0" lvl="0" indent="0" algn="ctr" rtl="0">
              <a:spcBef>
                <a:spcPts val="0"/>
              </a:spcBef>
              <a:spcAft>
                <a:spcPts val="0"/>
              </a:spcAft>
              <a:buClr>
                <a:srgbClr val="7F7F7F"/>
              </a:buClr>
              <a:buSzPct val="100000"/>
              <a:buFont typeface="Arial"/>
              <a:buNone/>
            </a:pPr>
            <a:r>
              <a:rPr lang="en-US" sz="2000" b="0" i="0" u="none" strike="noStrike" cap="none" dirty="0">
                <a:solidFill>
                  <a:srgbClr val="7F7F7F"/>
                </a:solidFill>
                <a:latin typeface="Arial"/>
                <a:ea typeface="Arial"/>
                <a:cs typeface="Arial"/>
                <a:sym typeface="Arial"/>
              </a:rPr>
              <a:t>SARAO</a:t>
            </a:r>
            <a:endParaRPr dirty="0"/>
          </a:p>
          <a:p>
            <a:pPr marL="0" marR="0" lvl="0" indent="0" algn="ctr" rtl="0">
              <a:spcBef>
                <a:spcPts val="0"/>
              </a:spcBef>
              <a:spcAft>
                <a:spcPts val="0"/>
              </a:spcAft>
              <a:buClr>
                <a:srgbClr val="7F7F7F"/>
              </a:buClr>
              <a:buSzPct val="100000"/>
              <a:buFont typeface="Arial"/>
              <a:buNone/>
            </a:pPr>
            <a:r>
              <a:rPr lang="en-US" sz="2000" b="0" i="0" u="none" strike="noStrike" cap="none" dirty="0">
                <a:solidFill>
                  <a:srgbClr val="7F7F7F"/>
                </a:solidFill>
                <a:latin typeface="Arial"/>
                <a:ea typeface="Arial"/>
                <a:cs typeface="Arial"/>
                <a:sym typeface="Arial"/>
              </a:rPr>
              <a:t>sias@sarao.ac.za</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8;p4">
            <a:extLst>
              <a:ext uri="{FF2B5EF4-FFF2-40B4-BE49-F238E27FC236}">
                <a16:creationId xmlns:a16="http://schemas.microsoft.com/office/drawing/2014/main" id="{EA6EF406-DB01-4304-93EB-0FA9A57F132F}"/>
              </a:ext>
            </a:extLst>
          </p:cNvPr>
          <p:cNvSpPr txBox="1">
            <a:spLocks noGrp="1"/>
          </p:cNvSpPr>
          <p:nvPr>
            <p:ph type="ctrTitle"/>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dirty="0">
                <a:solidFill>
                  <a:srgbClr val="538CD5"/>
                </a:solidFill>
                <a:latin typeface="Arial"/>
                <a:ea typeface="Arial"/>
                <a:cs typeface="Arial"/>
                <a:sym typeface="Arial"/>
              </a:rPr>
              <a:t>Karoo Site</a:t>
            </a:r>
            <a:endParaRPr dirty="0"/>
          </a:p>
        </p:txBody>
      </p:sp>
      <p:pic>
        <p:nvPicPr>
          <p:cNvPr id="7" name="Google Shape;291;p24">
            <a:extLst>
              <a:ext uri="{FF2B5EF4-FFF2-40B4-BE49-F238E27FC236}">
                <a16:creationId xmlns:a16="http://schemas.microsoft.com/office/drawing/2014/main" id="{7352CD04-6DA5-442E-A489-3B2758D954D3}"/>
              </a:ext>
            </a:extLst>
          </p:cNvPr>
          <p:cNvPicPr preferRelativeResize="0"/>
          <p:nvPr/>
        </p:nvPicPr>
        <p:blipFill rotWithShape="1">
          <a:blip r:embed="rId3">
            <a:alphaModFix/>
          </a:blip>
          <a:srcRect/>
          <a:stretch/>
        </p:blipFill>
        <p:spPr>
          <a:xfrm>
            <a:off x="107504" y="908719"/>
            <a:ext cx="8605572" cy="5029625"/>
          </a:xfrm>
          <a:prstGeom prst="rect">
            <a:avLst/>
          </a:prstGeom>
          <a:noFill/>
          <a:ln w="9525" cap="flat" cmpd="sng">
            <a:solidFill>
              <a:schemeClr val="dk1"/>
            </a:solidFill>
            <a:prstDash val="solid"/>
            <a:round/>
            <a:headEnd type="none" w="sm" len="sm"/>
            <a:tailEnd type="none" w="sm" len="sm"/>
          </a:ln>
        </p:spPr>
      </p:pic>
      <p:graphicFrame>
        <p:nvGraphicFramePr>
          <p:cNvPr id="8" name="Google Shape;292;p24">
            <a:extLst>
              <a:ext uri="{FF2B5EF4-FFF2-40B4-BE49-F238E27FC236}">
                <a16:creationId xmlns:a16="http://schemas.microsoft.com/office/drawing/2014/main" id="{0379F5BF-0B51-4F18-979E-87D3EB4FA4A0}"/>
              </a:ext>
            </a:extLst>
          </p:cNvPr>
          <p:cNvGraphicFramePr/>
          <p:nvPr>
            <p:extLst>
              <p:ext uri="{D42A27DB-BD31-4B8C-83A1-F6EECF244321}">
                <p14:modId xmlns:p14="http://schemas.microsoft.com/office/powerpoint/2010/main" val="936960270"/>
              </p:ext>
            </p:extLst>
          </p:nvPr>
        </p:nvGraphicFramePr>
        <p:xfrm>
          <a:off x="107504" y="3565636"/>
          <a:ext cx="2183751" cy="2509344"/>
        </p:xfrm>
        <a:graphic>
          <a:graphicData uri="http://schemas.openxmlformats.org/presentationml/2006/ole">
            <mc:AlternateContent xmlns:mc="http://schemas.openxmlformats.org/markup-compatibility/2006">
              <mc:Choice xmlns:v="urn:schemas-microsoft-com:vml" Requires="v">
                <p:oleObj spid="_x0000_s1034" r:id="rId4" imgW="1297211" imgH="1836000" progId="AcroExch.Document.7">
                  <p:embed/>
                </p:oleObj>
              </mc:Choice>
              <mc:Fallback>
                <p:oleObj r:id="rId4" imgW="1297211" imgH="1836000" progId="AcroExch.Document.7">
                  <p:embed/>
                  <p:pic>
                    <p:nvPicPr>
                      <p:cNvPr id="292" name="Google Shape;292;p24"/>
                      <p:cNvPicPr preferRelativeResize="0"/>
                      <p:nvPr/>
                    </p:nvPicPr>
                    <p:blipFill rotWithShape="1">
                      <a:blip r:embed="rId5">
                        <a:alphaModFix/>
                      </a:blip>
                      <a:srcRect l="6352" t="4489" r="6351" b="4488"/>
                      <a:stretch/>
                    </p:blipFill>
                    <p:spPr>
                      <a:xfrm>
                        <a:off x="107504" y="3565636"/>
                        <a:ext cx="2183751" cy="2509344"/>
                      </a:xfrm>
                      <a:prstGeom prst="rect">
                        <a:avLst/>
                      </a:prstGeom>
                      <a:noFill/>
                      <a:ln>
                        <a:noFill/>
                      </a:ln>
                    </p:spPr>
                  </p:pic>
                </p:oleObj>
              </mc:Fallback>
            </mc:AlternateContent>
          </a:graphicData>
        </a:graphic>
      </p:graphicFrame>
      <p:sp>
        <p:nvSpPr>
          <p:cNvPr id="9" name="Google Shape;132;g3ce872f32aa_0_23">
            <a:extLst>
              <a:ext uri="{FF2B5EF4-FFF2-40B4-BE49-F238E27FC236}">
                <a16:creationId xmlns:a16="http://schemas.microsoft.com/office/drawing/2014/main" id="{FB52B6B5-1B55-4248-8FC1-ADBE2C45BE4C}"/>
              </a:ext>
            </a:extLst>
          </p:cNvPr>
          <p:cNvSpPr txBox="1"/>
          <p:nvPr/>
        </p:nvSpPr>
        <p:spPr>
          <a:xfrm>
            <a:off x="588579" y="1203221"/>
            <a:ext cx="5822732" cy="523180"/>
          </a:xfrm>
          <a:prstGeom prst="rect">
            <a:avLst/>
          </a:prstGeom>
          <a:solidFill>
            <a:srgbClr val="538CD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lt1"/>
                </a:solidFill>
              </a:rPr>
              <a:t>MeerKAT site is protected in legislation for Astronomy research and instrumentation</a:t>
            </a:r>
            <a:endParaRPr dirty="0">
              <a:solidFill>
                <a:schemeClr val="lt1"/>
              </a:solidFill>
            </a:endParaRPr>
          </a:p>
        </p:txBody>
      </p:sp>
    </p:spTree>
    <p:extLst>
      <p:ext uri="{BB962C8B-B14F-4D97-AF65-F5344CB8AC3E}">
        <p14:creationId xmlns:p14="http://schemas.microsoft.com/office/powerpoint/2010/main" val="193108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8;p4">
            <a:extLst>
              <a:ext uri="{FF2B5EF4-FFF2-40B4-BE49-F238E27FC236}">
                <a16:creationId xmlns:a16="http://schemas.microsoft.com/office/drawing/2014/main" id="{EA6EF406-DB01-4304-93EB-0FA9A57F132F}"/>
              </a:ext>
            </a:extLst>
          </p:cNvPr>
          <p:cNvSpPr txBox="1">
            <a:spLocks noGrp="1"/>
          </p:cNvSpPr>
          <p:nvPr>
            <p:ph type="ctrTitle"/>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dirty="0">
                <a:solidFill>
                  <a:srgbClr val="538CD5"/>
                </a:solidFill>
                <a:latin typeface="Arial"/>
                <a:ea typeface="Arial"/>
                <a:cs typeface="Arial"/>
                <a:sym typeface="Arial"/>
              </a:rPr>
              <a:t>Karoo Site</a:t>
            </a:r>
            <a:endParaRPr dirty="0"/>
          </a:p>
        </p:txBody>
      </p:sp>
      <p:grpSp>
        <p:nvGrpSpPr>
          <p:cNvPr id="7" name="Google Shape;424;p39">
            <a:extLst>
              <a:ext uri="{FF2B5EF4-FFF2-40B4-BE49-F238E27FC236}">
                <a16:creationId xmlns:a16="http://schemas.microsoft.com/office/drawing/2014/main" id="{1C1FE56D-DBA8-40AC-9FD7-F9FF6AEC3895}"/>
              </a:ext>
            </a:extLst>
          </p:cNvPr>
          <p:cNvGrpSpPr/>
          <p:nvPr/>
        </p:nvGrpSpPr>
        <p:grpSpPr>
          <a:xfrm>
            <a:off x="179513" y="819807"/>
            <a:ext cx="8784976" cy="5192109"/>
            <a:chOff x="722313" y="1294140"/>
            <a:chExt cx="7637462" cy="5111750"/>
          </a:xfrm>
        </p:grpSpPr>
        <p:pic>
          <p:nvPicPr>
            <p:cNvPr id="8" name="Google Shape;425;p39">
              <a:extLst>
                <a:ext uri="{FF2B5EF4-FFF2-40B4-BE49-F238E27FC236}">
                  <a16:creationId xmlns:a16="http://schemas.microsoft.com/office/drawing/2014/main" id="{C59A9E85-EE7C-4688-A82D-9AABAD5E5799}"/>
                </a:ext>
              </a:extLst>
            </p:cNvPr>
            <p:cNvPicPr preferRelativeResize="0"/>
            <p:nvPr/>
          </p:nvPicPr>
          <p:blipFill rotWithShape="1">
            <a:blip r:embed="rId2">
              <a:alphaModFix/>
            </a:blip>
            <a:srcRect/>
            <a:stretch/>
          </p:blipFill>
          <p:spPr>
            <a:xfrm>
              <a:off x="722313" y="1294140"/>
              <a:ext cx="7489825" cy="511175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9" name="Google Shape;426;p39">
              <a:extLst>
                <a:ext uri="{FF2B5EF4-FFF2-40B4-BE49-F238E27FC236}">
                  <a16:creationId xmlns:a16="http://schemas.microsoft.com/office/drawing/2014/main" id="{B7B7434B-653C-43B0-A0F5-EC7A1D9ADFA5}"/>
                </a:ext>
              </a:extLst>
            </p:cNvPr>
            <p:cNvSpPr/>
            <p:nvPr/>
          </p:nvSpPr>
          <p:spPr>
            <a:xfrm>
              <a:off x="2692400" y="2574925"/>
              <a:ext cx="2103300" cy="1673100"/>
            </a:xfrm>
            <a:prstGeom prst="ellipse">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0" i="0" u="none" strike="noStrike" cap="none">
                <a:solidFill>
                  <a:schemeClr val="lt1"/>
                </a:solidFill>
                <a:latin typeface="Arial"/>
                <a:ea typeface="Arial"/>
                <a:cs typeface="Arial"/>
                <a:sym typeface="Arial"/>
              </a:endParaRPr>
            </a:p>
          </p:txBody>
        </p:sp>
        <p:pic>
          <p:nvPicPr>
            <p:cNvPr id="10" name="Google Shape;427;p39" descr="Image result for SANParks logo">
              <a:extLst>
                <a:ext uri="{FF2B5EF4-FFF2-40B4-BE49-F238E27FC236}">
                  <a16:creationId xmlns:a16="http://schemas.microsoft.com/office/drawing/2014/main" id="{F45900F9-2CDF-4DD4-919A-A2C9468B3FAF}"/>
                </a:ext>
              </a:extLst>
            </p:cNvPr>
            <p:cNvPicPr preferRelativeResize="0"/>
            <p:nvPr/>
          </p:nvPicPr>
          <p:blipFill rotWithShape="1">
            <a:blip r:embed="rId3">
              <a:alphaModFix/>
            </a:blip>
            <a:srcRect l="29469" t="5461" r="29472" b="5270"/>
            <a:stretch/>
          </p:blipFill>
          <p:spPr>
            <a:xfrm>
              <a:off x="7108825" y="1294140"/>
              <a:ext cx="1250950" cy="1427163"/>
            </a:xfrm>
            <a:prstGeom prst="rect">
              <a:avLst/>
            </a:prstGeom>
            <a:noFill/>
            <a:ln>
              <a:noFill/>
            </a:ln>
          </p:spPr>
        </p:pic>
        <p:sp>
          <p:nvSpPr>
            <p:cNvPr id="11" name="Google Shape;428;p39">
              <a:extLst>
                <a:ext uri="{FF2B5EF4-FFF2-40B4-BE49-F238E27FC236}">
                  <a16:creationId xmlns:a16="http://schemas.microsoft.com/office/drawing/2014/main" id="{88866EC4-B5ED-44A2-97E9-F48C33E2A6AF}"/>
                </a:ext>
              </a:extLst>
            </p:cNvPr>
            <p:cNvSpPr txBox="1"/>
            <p:nvPr/>
          </p:nvSpPr>
          <p:spPr>
            <a:xfrm>
              <a:off x="1193800" y="2721304"/>
              <a:ext cx="1384300" cy="2483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25" b="0" i="0" u="none" strike="noStrike" cap="none">
                  <a:solidFill>
                    <a:srgbClr val="000000"/>
                  </a:solidFill>
                  <a:latin typeface="Arial"/>
                  <a:ea typeface="Arial"/>
                  <a:cs typeface="Arial"/>
                  <a:sym typeface="Arial"/>
                </a:rPr>
                <a:t>NRF owned land</a:t>
              </a:r>
              <a:endParaRPr sz="525" b="0" i="0" u="none" strike="noStrike" cap="none">
                <a:solidFill>
                  <a:srgbClr val="000000"/>
                </a:solidFill>
                <a:latin typeface="Arial"/>
                <a:ea typeface="Arial"/>
                <a:cs typeface="Arial"/>
                <a:sym typeface="Arial"/>
              </a:endParaRPr>
            </a:p>
          </p:txBody>
        </p:sp>
        <p:sp>
          <p:nvSpPr>
            <p:cNvPr id="12" name="Google Shape;429;p39">
              <a:extLst>
                <a:ext uri="{FF2B5EF4-FFF2-40B4-BE49-F238E27FC236}">
                  <a16:creationId xmlns:a16="http://schemas.microsoft.com/office/drawing/2014/main" id="{22F44286-6F73-4C8B-81A1-8701FC3C8F48}"/>
                </a:ext>
              </a:extLst>
            </p:cNvPr>
            <p:cNvSpPr txBox="1"/>
            <p:nvPr/>
          </p:nvSpPr>
          <p:spPr>
            <a:xfrm>
              <a:off x="4013200" y="4512002"/>
              <a:ext cx="1384300" cy="2483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25" b="0" i="0" u="none" strike="noStrike" cap="none">
                  <a:solidFill>
                    <a:srgbClr val="000000"/>
                  </a:solidFill>
                  <a:latin typeface="Arial"/>
                  <a:ea typeface="Arial"/>
                  <a:cs typeface="Arial"/>
                  <a:sym typeface="Arial"/>
                </a:rPr>
                <a:t>Servitudes</a:t>
              </a:r>
              <a:endParaRPr sz="525" b="0" i="0" u="none" strike="noStrike" cap="none">
                <a:solidFill>
                  <a:srgbClr val="000000"/>
                </a:solidFill>
                <a:latin typeface="Arial"/>
                <a:ea typeface="Arial"/>
                <a:cs typeface="Arial"/>
                <a:sym typeface="Arial"/>
              </a:endParaRPr>
            </a:p>
          </p:txBody>
        </p:sp>
        <p:cxnSp>
          <p:nvCxnSpPr>
            <p:cNvPr id="13" name="Google Shape;430;p39">
              <a:extLst>
                <a:ext uri="{FF2B5EF4-FFF2-40B4-BE49-F238E27FC236}">
                  <a16:creationId xmlns:a16="http://schemas.microsoft.com/office/drawing/2014/main" id="{01D3DAEF-B6B3-4C97-A998-95F52B136EFF}"/>
                </a:ext>
              </a:extLst>
            </p:cNvPr>
            <p:cNvCxnSpPr/>
            <p:nvPr/>
          </p:nvCxnSpPr>
          <p:spPr>
            <a:xfrm>
              <a:off x="1739900" y="3669753"/>
              <a:ext cx="952500" cy="547"/>
            </a:xfrm>
            <a:prstGeom prst="bentConnector3">
              <a:avLst>
                <a:gd name="adj1" fmla="val 50000"/>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4" name="Google Shape;431;p39">
              <a:extLst>
                <a:ext uri="{FF2B5EF4-FFF2-40B4-BE49-F238E27FC236}">
                  <a16:creationId xmlns:a16="http://schemas.microsoft.com/office/drawing/2014/main" id="{66DDB250-DA63-40EE-A14D-0C3790BA3BBD}"/>
                </a:ext>
              </a:extLst>
            </p:cNvPr>
            <p:cNvCxnSpPr/>
            <p:nvPr/>
          </p:nvCxnSpPr>
          <p:spPr>
            <a:xfrm rot="10800000">
              <a:off x="3352800" y="4696669"/>
              <a:ext cx="660400" cy="0"/>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5" name="Google Shape;432;p39">
              <a:extLst>
                <a:ext uri="{FF2B5EF4-FFF2-40B4-BE49-F238E27FC236}">
                  <a16:creationId xmlns:a16="http://schemas.microsoft.com/office/drawing/2014/main" id="{29944E6E-33AE-472F-B2A6-AD260F93639D}"/>
                </a:ext>
              </a:extLst>
            </p:cNvPr>
            <p:cNvCxnSpPr/>
            <p:nvPr/>
          </p:nvCxnSpPr>
          <p:spPr>
            <a:xfrm rot="10800000" flipH="1">
              <a:off x="4914900" y="3518967"/>
              <a:ext cx="330200" cy="993036"/>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grpSp>
      <p:pic>
        <p:nvPicPr>
          <p:cNvPr id="16" name="Google Shape;436;p39">
            <a:extLst>
              <a:ext uri="{FF2B5EF4-FFF2-40B4-BE49-F238E27FC236}">
                <a16:creationId xmlns:a16="http://schemas.microsoft.com/office/drawing/2014/main" id="{6DB658B2-4297-4222-A764-C0F28801D52C}"/>
              </a:ext>
            </a:extLst>
          </p:cNvPr>
          <p:cNvPicPr preferRelativeResize="0"/>
          <p:nvPr/>
        </p:nvPicPr>
        <p:blipFill rotWithShape="1">
          <a:blip r:embed="rId4">
            <a:alphaModFix/>
          </a:blip>
          <a:srcRect/>
          <a:stretch/>
        </p:blipFill>
        <p:spPr>
          <a:xfrm>
            <a:off x="5304150" y="3371332"/>
            <a:ext cx="3918805" cy="2605500"/>
          </a:xfrm>
          <a:prstGeom prst="rect">
            <a:avLst/>
          </a:prstGeom>
          <a:noFill/>
          <a:ln>
            <a:noFill/>
          </a:ln>
        </p:spPr>
      </p:pic>
      <p:sp>
        <p:nvSpPr>
          <p:cNvPr id="17" name="Google Shape;132;g3ce872f32aa_0_23">
            <a:extLst>
              <a:ext uri="{FF2B5EF4-FFF2-40B4-BE49-F238E27FC236}">
                <a16:creationId xmlns:a16="http://schemas.microsoft.com/office/drawing/2014/main" id="{78937C6A-0117-4F69-BF93-A28EDF63CB42}"/>
              </a:ext>
            </a:extLst>
          </p:cNvPr>
          <p:cNvSpPr txBox="1"/>
          <p:nvPr/>
        </p:nvSpPr>
        <p:spPr>
          <a:xfrm>
            <a:off x="721840" y="965505"/>
            <a:ext cx="5496910" cy="307736"/>
          </a:xfrm>
          <a:prstGeom prst="rect">
            <a:avLst/>
          </a:prstGeom>
          <a:solidFill>
            <a:srgbClr val="538CD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lt1"/>
                </a:solidFill>
              </a:rPr>
              <a:t>MeerKAT National Park protecting the sensitive biodiversity</a:t>
            </a:r>
            <a:endParaRPr dirty="0">
              <a:solidFill>
                <a:schemeClr val="lt1"/>
              </a:solidFill>
            </a:endParaRPr>
          </a:p>
        </p:txBody>
      </p:sp>
    </p:spTree>
    <p:extLst>
      <p:ext uri="{BB962C8B-B14F-4D97-AF65-F5344CB8AC3E}">
        <p14:creationId xmlns:p14="http://schemas.microsoft.com/office/powerpoint/2010/main" val="2909613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
          <p:cNvSpPr txBox="1">
            <a:spLocks noGrp="1"/>
          </p:cNvSpPr>
          <p:nvPr>
            <p:ph type="ctrTitle"/>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dirty="0">
                <a:solidFill>
                  <a:srgbClr val="538CD5"/>
                </a:solidFill>
                <a:latin typeface="Arial"/>
                <a:ea typeface="Arial"/>
                <a:cs typeface="Arial"/>
                <a:sym typeface="Arial"/>
              </a:rPr>
              <a:t>Introduction to MeerKAT</a:t>
            </a:r>
            <a:endParaRPr dirty="0"/>
          </a:p>
        </p:txBody>
      </p:sp>
      <p:sp>
        <p:nvSpPr>
          <p:cNvPr id="149" name="Google Shape;149;p4"/>
          <p:cNvSpPr txBox="1">
            <a:spLocks noGrp="1"/>
          </p:cNvSpPr>
          <p:nvPr>
            <p:ph type="subTitle" idx="1"/>
          </p:nvPr>
        </p:nvSpPr>
        <p:spPr>
          <a:xfrm>
            <a:off x="107500" y="908725"/>
            <a:ext cx="4268400" cy="1287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1800"/>
              <a:buNone/>
            </a:pPr>
            <a:r>
              <a:rPr lang="en-US" sz="1800" dirty="0">
                <a:solidFill>
                  <a:srgbClr val="FF0000"/>
                </a:solidFill>
                <a:latin typeface="Arial"/>
                <a:ea typeface="Arial"/>
                <a:cs typeface="Arial"/>
                <a:sym typeface="Arial"/>
              </a:rPr>
              <a:t>Subheading: Arial, size 18, </a:t>
            </a:r>
            <a:r>
              <a:rPr lang="en-US" sz="1800" dirty="0" err="1">
                <a:solidFill>
                  <a:srgbClr val="FF0000"/>
                </a:solidFill>
                <a:latin typeface="Arial"/>
                <a:ea typeface="Arial"/>
                <a:cs typeface="Arial"/>
                <a:sym typeface="Arial"/>
              </a:rPr>
              <a:t>colour</a:t>
            </a:r>
            <a:r>
              <a:rPr lang="en-US" sz="1800" dirty="0">
                <a:solidFill>
                  <a:srgbClr val="FF0000"/>
                </a:solidFill>
                <a:latin typeface="Arial"/>
                <a:ea typeface="Arial"/>
                <a:cs typeface="Arial"/>
                <a:sym typeface="Arial"/>
              </a:rPr>
              <a:t> red</a:t>
            </a:r>
            <a:endParaRPr dirty="0"/>
          </a:p>
          <a:p>
            <a:pPr marL="0" lvl="0" indent="0" algn="l" rtl="0">
              <a:spcBef>
                <a:spcPts val="320"/>
              </a:spcBef>
              <a:spcAft>
                <a:spcPts val="0"/>
              </a:spcAft>
              <a:buClr>
                <a:schemeClr val="dk1"/>
              </a:buClr>
              <a:buSzPts val="1600"/>
              <a:buNone/>
            </a:pPr>
            <a:r>
              <a:rPr lang="en-US" sz="1600" dirty="0">
                <a:solidFill>
                  <a:schemeClr val="dk1"/>
                </a:solidFill>
                <a:latin typeface="Arial"/>
                <a:ea typeface="Arial"/>
                <a:cs typeface="Arial"/>
                <a:sym typeface="Arial"/>
              </a:rPr>
              <a:t>Duis </a:t>
            </a:r>
            <a:r>
              <a:rPr lang="en-US" sz="1600" dirty="0" err="1">
                <a:solidFill>
                  <a:schemeClr val="dk1"/>
                </a:solidFill>
                <a:latin typeface="Arial"/>
                <a:ea typeface="Arial"/>
                <a:cs typeface="Arial"/>
                <a:sym typeface="Arial"/>
              </a:rPr>
              <a:t>aute</a:t>
            </a:r>
            <a:endParaRPr sz="1600" dirty="0">
              <a:solidFill>
                <a:schemeClr val="dk1"/>
              </a:solidFill>
              <a:latin typeface="Arial"/>
              <a:ea typeface="Arial"/>
              <a:cs typeface="Arial"/>
              <a:sym typeface="Arial"/>
            </a:endParaRPr>
          </a:p>
        </p:txBody>
      </p:sp>
      <p:pic>
        <p:nvPicPr>
          <p:cNvPr id="12" name="Google Shape;96;p10">
            <a:extLst>
              <a:ext uri="{FF2B5EF4-FFF2-40B4-BE49-F238E27FC236}">
                <a16:creationId xmlns:a16="http://schemas.microsoft.com/office/drawing/2014/main" id="{5E348E63-CC70-402B-A296-5E64088F1B25}"/>
              </a:ext>
            </a:extLst>
          </p:cNvPr>
          <p:cNvPicPr preferRelativeResize="0"/>
          <p:nvPr/>
        </p:nvPicPr>
        <p:blipFill rotWithShape="1">
          <a:blip r:embed="rId3">
            <a:alphaModFix/>
          </a:blip>
          <a:srcRect/>
          <a:stretch/>
        </p:blipFill>
        <p:spPr>
          <a:xfrm>
            <a:off x="107500" y="723487"/>
            <a:ext cx="8227096" cy="2589901"/>
          </a:xfrm>
          <a:prstGeom prst="rect">
            <a:avLst/>
          </a:prstGeom>
          <a:noFill/>
          <a:ln>
            <a:noFill/>
          </a:ln>
        </p:spPr>
      </p:pic>
      <p:sp>
        <p:nvSpPr>
          <p:cNvPr id="8" name="Google Shape;122;g3ce872f32aa_0_15">
            <a:extLst>
              <a:ext uri="{FF2B5EF4-FFF2-40B4-BE49-F238E27FC236}">
                <a16:creationId xmlns:a16="http://schemas.microsoft.com/office/drawing/2014/main" id="{CF6BDA38-602D-44B6-9EF9-FB102C192890}"/>
              </a:ext>
            </a:extLst>
          </p:cNvPr>
          <p:cNvSpPr txBox="1">
            <a:spLocks/>
          </p:cNvSpPr>
          <p:nvPr/>
        </p:nvSpPr>
        <p:spPr>
          <a:xfrm>
            <a:off x="107500" y="3417792"/>
            <a:ext cx="8803800" cy="252360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0" indent="0" algn="l">
              <a:spcBef>
                <a:spcPts val="0"/>
              </a:spcBef>
              <a:buClr>
                <a:srgbClr val="FF0000"/>
              </a:buClr>
              <a:buSzPts val="1800"/>
            </a:pPr>
            <a:r>
              <a:rPr lang="en-US" sz="1800" dirty="0">
                <a:solidFill>
                  <a:srgbClr val="FF0000"/>
                </a:solidFill>
                <a:latin typeface="Arial"/>
                <a:ea typeface="Arial"/>
                <a:cs typeface="Arial"/>
                <a:sym typeface="Arial"/>
              </a:rPr>
              <a:t>Technical summary</a:t>
            </a:r>
            <a:endParaRPr lang="en-US" dirty="0"/>
          </a:p>
          <a:p>
            <a:pPr indent="-330200" algn="l">
              <a:spcBef>
                <a:spcPts val="320"/>
              </a:spcBef>
              <a:buClr>
                <a:schemeClr val="dk1"/>
              </a:buClr>
              <a:buSzPts val="1600"/>
              <a:buFont typeface="Arial"/>
              <a:buChar char="●"/>
            </a:pPr>
            <a:r>
              <a:rPr lang="en-US" sz="1600" dirty="0">
                <a:solidFill>
                  <a:schemeClr val="dk1"/>
                </a:solidFill>
                <a:latin typeface="Arial"/>
                <a:ea typeface="Arial"/>
                <a:cs typeface="Arial"/>
                <a:sym typeface="Arial"/>
              </a:rPr>
              <a:t>Commissioned in 2018</a:t>
            </a:r>
          </a:p>
          <a:p>
            <a:pPr indent="-330200" algn="l">
              <a:spcBef>
                <a:spcPts val="320"/>
              </a:spcBef>
              <a:buClr>
                <a:schemeClr val="dk1"/>
              </a:buClr>
              <a:buSzPts val="1600"/>
              <a:buFont typeface="Arial"/>
              <a:buChar char="●"/>
            </a:pPr>
            <a:r>
              <a:rPr lang="en-US" sz="1600" dirty="0">
                <a:solidFill>
                  <a:schemeClr val="dk1"/>
                </a:solidFill>
                <a:latin typeface="Arial"/>
                <a:ea typeface="Arial"/>
                <a:cs typeface="Arial"/>
                <a:sym typeface="Arial"/>
              </a:rPr>
              <a:t>64 x 13.5-metre offset Gregorian dishes </a:t>
            </a:r>
          </a:p>
          <a:p>
            <a:pPr indent="-330200" algn="l">
              <a:spcBef>
                <a:spcPts val="320"/>
              </a:spcBef>
              <a:buClr>
                <a:schemeClr val="dk1"/>
              </a:buClr>
              <a:buSzPts val="1600"/>
              <a:buFont typeface="Arial"/>
              <a:buChar char="●"/>
            </a:pPr>
            <a:r>
              <a:rPr lang="en-US" sz="1600" dirty="0">
                <a:solidFill>
                  <a:schemeClr val="dk1"/>
                </a:solidFill>
                <a:latin typeface="Arial"/>
                <a:ea typeface="Arial"/>
                <a:cs typeface="Arial"/>
                <a:sym typeface="Arial"/>
              </a:rPr>
              <a:t>Spread over 8 km (70% within 1 km diameter).</a:t>
            </a:r>
          </a:p>
          <a:p>
            <a:pPr indent="-330200" algn="l">
              <a:spcBef>
                <a:spcPts val="0"/>
              </a:spcBef>
              <a:buClr>
                <a:schemeClr val="dk1"/>
              </a:buClr>
              <a:buSzPts val="1600"/>
              <a:buFont typeface="Arial"/>
              <a:buChar char="●"/>
            </a:pPr>
            <a:r>
              <a:rPr lang="en-US" sz="1600" dirty="0">
                <a:solidFill>
                  <a:schemeClr val="dk1"/>
                </a:solidFill>
                <a:latin typeface="Arial"/>
                <a:ea typeface="Arial"/>
                <a:cs typeface="Arial"/>
                <a:sym typeface="Arial"/>
              </a:rPr>
              <a:t>L-band receiver: 0.9–1.67 GHz</a:t>
            </a:r>
          </a:p>
          <a:p>
            <a:pPr indent="-330200" algn="l">
              <a:spcBef>
                <a:spcPts val="0"/>
              </a:spcBef>
              <a:buClr>
                <a:schemeClr val="dk1"/>
              </a:buClr>
              <a:buSzPts val="1600"/>
              <a:buFont typeface="Arial"/>
              <a:buChar char="●"/>
            </a:pPr>
            <a:r>
              <a:rPr lang="en-US" sz="1600" dirty="0">
                <a:solidFill>
                  <a:schemeClr val="dk1"/>
                </a:solidFill>
                <a:latin typeface="Arial"/>
                <a:ea typeface="Arial"/>
                <a:cs typeface="Arial"/>
                <a:sym typeface="Arial"/>
              </a:rPr>
              <a:t>UHF-band receiver: 0.58–1.0 GHz </a:t>
            </a:r>
          </a:p>
          <a:p>
            <a:pPr indent="-330200" algn="l">
              <a:spcBef>
                <a:spcPts val="0"/>
              </a:spcBef>
              <a:buClr>
                <a:schemeClr val="dk1"/>
              </a:buClr>
              <a:buSzPts val="1600"/>
              <a:buFont typeface="Arial"/>
              <a:buChar char="●"/>
            </a:pPr>
            <a:r>
              <a:rPr lang="en-US" sz="1600" dirty="0">
                <a:solidFill>
                  <a:schemeClr val="dk1"/>
                </a:solidFill>
                <a:latin typeface="Arial"/>
                <a:ea typeface="Arial"/>
                <a:cs typeface="Arial"/>
                <a:sym typeface="Arial"/>
              </a:rPr>
              <a:t>S-band: 0.75–3.5 GHz (supplied by </a:t>
            </a:r>
            <a:r>
              <a:rPr lang="en-US" sz="1600" dirty="0" err="1">
                <a:solidFill>
                  <a:schemeClr val="dk1"/>
                </a:solidFill>
                <a:latin typeface="Arial"/>
                <a:ea typeface="Arial"/>
                <a:cs typeface="Arial"/>
                <a:sym typeface="Arial"/>
              </a:rPr>
              <a:t>MPIfR</a:t>
            </a:r>
            <a:r>
              <a:rPr lang="en-US" sz="1600" dirty="0">
                <a:solidFill>
                  <a:schemeClr val="dk1"/>
                </a:solidFill>
                <a:latin typeface="Arial"/>
                <a:ea typeface="Arial"/>
                <a:cs typeface="Arial"/>
                <a:sym typeface="Arial"/>
              </a:rPr>
              <a:t>)</a:t>
            </a:r>
          </a:p>
          <a:p>
            <a:pPr indent="-330200" algn="l">
              <a:spcBef>
                <a:spcPts val="0"/>
              </a:spcBef>
              <a:buClr>
                <a:schemeClr val="dk1"/>
              </a:buClr>
              <a:buSzPts val="1600"/>
              <a:buFont typeface="Arial"/>
              <a:buChar char="●"/>
            </a:pPr>
            <a:r>
              <a:rPr lang="en-US" sz="1600" dirty="0">
                <a:solidFill>
                  <a:schemeClr val="dk1"/>
                </a:solidFill>
                <a:latin typeface="Arial"/>
                <a:ea typeface="Arial"/>
                <a:cs typeface="Arial"/>
                <a:sym typeface="Arial"/>
              </a:rPr>
              <a:t>FX correlator architecture</a:t>
            </a:r>
          </a:p>
          <a:p>
            <a:pPr indent="-330200" algn="l">
              <a:spcBef>
                <a:spcPts val="0"/>
              </a:spcBef>
              <a:buClr>
                <a:schemeClr val="dk1"/>
              </a:buClr>
              <a:buSzPts val="1600"/>
              <a:buFont typeface="Arial"/>
              <a:buChar char="●"/>
            </a:pPr>
            <a:r>
              <a:rPr lang="en-US" sz="1600" dirty="0">
                <a:solidFill>
                  <a:schemeClr val="dk1"/>
                </a:solidFill>
                <a:latin typeface="Arial"/>
                <a:ea typeface="Arial"/>
                <a:cs typeface="Arial"/>
                <a:sym typeface="Arial"/>
              </a:rPr>
              <a:t>&lt; 10 ns absolute timing accuracy</a:t>
            </a:r>
          </a:p>
          <a:p>
            <a:pPr indent="-330200" algn="l">
              <a:spcBef>
                <a:spcPts val="0"/>
              </a:spcBef>
              <a:buClr>
                <a:schemeClr val="dk1"/>
              </a:buClr>
              <a:buSzPts val="1600"/>
              <a:buFont typeface="Arial"/>
              <a:buChar char="●"/>
            </a:pPr>
            <a:r>
              <a:rPr lang="en-US" sz="1600" dirty="0">
                <a:solidFill>
                  <a:schemeClr val="dk1"/>
                </a:solidFill>
                <a:latin typeface="Arial"/>
                <a:ea typeface="Arial"/>
                <a:cs typeface="Arial"/>
                <a:sym typeface="Arial"/>
              </a:rPr>
              <a:t>Precursor to, and will be integrated with, SKA</a:t>
            </a:r>
          </a:p>
          <a:p>
            <a:pPr indent="-330200" algn="l">
              <a:spcBef>
                <a:spcPts val="0"/>
              </a:spcBef>
              <a:buClr>
                <a:schemeClr val="dk1"/>
              </a:buClr>
              <a:buSzPts val="1600"/>
              <a:buFont typeface="Arial"/>
              <a:buChar char="●"/>
            </a:pPr>
            <a:endParaRPr lang="en-US" sz="1600" dirty="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6"/>
          <p:cNvSpPr txBox="1">
            <a:spLocks noGrp="1"/>
          </p:cNvSpPr>
          <p:nvPr>
            <p:ph type="ctrTitle"/>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dirty="0">
                <a:solidFill>
                  <a:srgbClr val="538CD5"/>
                </a:solidFill>
                <a:latin typeface="Arial"/>
                <a:ea typeface="Arial"/>
                <a:cs typeface="Arial"/>
                <a:sym typeface="Arial"/>
              </a:rPr>
              <a:t>MeerKAT Science</a:t>
            </a:r>
            <a:endParaRPr dirty="0"/>
          </a:p>
        </p:txBody>
      </p:sp>
      <p:sp>
        <p:nvSpPr>
          <p:cNvPr id="4" name="Google Shape;161;p5">
            <a:extLst>
              <a:ext uri="{FF2B5EF4-FFF2-40B4-BE49-F238E27FC236}">
                <a16:creationId xmlns:a16="http://schemas.microsoft.com/office/drawing/2014/main" id="{9B3EBC18-4336-46B8-AFE7-4F510B827681}"/>
              </a:ext>
            </a:extLst>
          </p:cNvPr>
          <p:cNvSpPr txBox="1">
            <a:spLocks noGrp="1"/>
          </p:cNvSpPr>
          <p:nvPr>
            <p:ph type="subTitle" idx="1"/>
          </p:nvPr>
        </p:nvSpPr>
        <p:spPr>
          <a:xfrm>
            <a:off x="107504" y="757191"/>
            <a:ext cx="6192688" cy="114332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1800"/>
              <a:buNone/>
            </a:pPr>
            <a:r>
              <a:rPr lang="en-US" sz="1800" dirty="0">
                <a:solidFill>
                  <a:srgbClr val="FF0000"/>
                </a:solidFill>
                <a:latin typeface="Arial"/>
                <a:ea typeface="Arial"/>
                <a:cs typeface="Arial"/>
                <a:sym typeface="Arial"/>
              </a:rPr>
              <a:t>Science by numbers</a:t>
            </a:r>
            <a:endParaRPr dirty="0"/>
          </a:p>
        </p:txBody>
      </p:sp>
      <p:sp>
        <p:nvSpPr>
          <p:cNvPr id="5" name="TextBox 4">
            <a:extLst>
              <a:ext uri="{FF2B5EF4-FFF2-40B4-BE49-F238E27FC236}">
                <a16:creationId xmlns:a16="http://schemas.microsoft.com/office/drawing/2014/main" id="{23910BF9-DB75-4CCC-A728-79A38ACE5F69}"/>
              </a:ext>
            </a:extLst>
          </p:cNvPr>
          <p:cNvSpPr txBox="1"/>
          <p:nvPr/>
        </p:nvSpPr>
        <p:spPr>
          <a:xfrm>
            <a:off x="302324" y="1549279"/>
            <a:ext cx="4233672" cy="3693317"/>
          </a:xfrm>
          <a:prstGeom prst="rect">
            <a:avLst/>
          </a:prstGeom>
          <a:noFill/>
          <a:ln w="12700" cmpd="sng">
            <a:solidFill>
              <a:schemeClr val="tx1"/>
            </a:solidFill>
          </a:ln>
        </p:spPr>
        <p:txBody>
          <a:bodyPr wrap="square" lIns="91398" tIns="45699" rIns="91398" bIns="45699" rtlCol="0">
            <a:spAutoFit/>
          </a:bodyPr>
          <a:lstStyle/>
          <a:p>
            <a:pPr marL="342713" indent="-342713">
              <a:buClr>
                <a:schemeClr val="tx1"/>
              </a:buClr>
              <a:buFont typeface="Arial"/>
              <a:buChar char="•"/>
            </a:pPr>
            <a:r>
              <a:rPr lang="en-US" sz="1800" dirty="0">
                <a:latin typeface="Calibri"/>
                <a:cs typeface="Calibri"/>
              </a:rPr>
              <a:t>Telescope inaugurated:</a:t>
            </a:r>
            <a:r>
              <a:rPr lang="en-US" sz="1800" dirty="0">
                <a:solidFill>
                  <a:schemeClr val="tx1"/>
                </a:solidFill>
                <a:latin typeface="Calibri"/>
                <a:cs typeface="Calibri"/>
              </a:rPr>
              <a:t> </a:t>
            </a:r>
            <a:r>
              <a:rPr lang="en-US" sz="1800" dirty="0">
                <a:solidFill>
                  <a:srgbClr val="008000"/>
                </a:solidFill>
                <a:latin typeface="Calibri"/>
                <a:cs typeface="Calibri"/>
              </a:rPr>
              <a:t>July 13, 2018</a:t>
            </a:r>
          </a:p>
          <a:p>
            <a:pPr marL="342713" indent="-342713">
              <a:buClr>
                <a:schemeClr val="tx1"/>
              </a:buClr>
              <a:buFont typeface="Arial"/>
              <a:buChar char="•"/>
            </a:pPr>
            <a:endParaRPr lang="en-US" sz="1800" dirty="0">
              <a:solidFill>
                <a:schemeClr val="tx1"/>
              </a:solidFill>
              <a:latin typeface="Calibri"/>
              <a:cs typeface="Calibri"/>
            </a:endParaRPr>
          </a:p>
          <a:p>
            <a:pPr marL="342713" indent="-342713">
              <a:buClr>
                <a:schemeClr val="tx1"/>
              </a:buClr>
              <a:buFont typeface="Arial"/>
              <a:buChar char="•"/>
            </a:pPr>
            <a:r>
              <a:rPr lang="en-US" sz="1800" dirty="0">
                <a:solidFill>
                  <a:srgbClr val="008000"/>
                </a:solidFill>
                <a:latin typeface="Calibri"/>
                <a:cs typeface="Calibri"/>
              </a:rPr>
              <a:t>1</a:t>
            </a:r>
            <a:r>
              <a:rPr lang="en-US" sz="1800" baseline="30000" dirty="0">
                <a:solidFill>
                  <a:srgbClr val="008000"/>
                </a:solidFill>
                <a:latin typeface="Calibri"/>
                <a:cs typeface="Calibri"/>
              </a:rPr>
              <a:t>st</a:t>
            </a:r>
            <a:r>
              <a:rPr lang="en-US" sz="1800" dirty="0">
                <a:solidFill>
                  <a:srgbClr val="008000"/>
                </a:solidFill>
                <a:latin typeface="Calibri"/>
                <a:cs typeface="Calibri"/>
              </a:rPr>
              <a:t> MeerKAT-64 paper: </a:t>
            </a:r>
            <a:r>
              <a:rPr lang="en-US" sz="1800" dirty="0">
                <a:solidFill>
                  <a:schemeClr val="tx1"/>
                </a:solidFill>
                <a:latin typeface="Calibri"/>
                <a:cs typeface="Calibri"/>
              </a:rPr>
              <a:t>September 2019</a:t>
            </a:r>
          </a:p>
          <a:p>
            <a:endParaRPr lang="en-US" sz="1800" dirty="0">
              <a:solidFill>
                <a:schemeClr val="tx1"/>
              </a:solidFill>
              <a:latin typeface="Calibri"/>
              <a:cs typeface="Calibri"/>
            </a:endParaRPr>
          </a:p>
          <a:p>
            <a:pPr marL="342713" indent="-342713">
              <a:buClr>
                <a:schemeClr val="tx1"/>
              </a:buClr>
              <a:buFont typeface="Arial"/>
              <a:buChar char="•"/>
            </a:pPr>
            <a:r>
              <a:rPr lang="en-US" sz="1800" dirty="0">
                <a:solidFill>
                  <a:srgbClr val="008000"/>
                </a:solidFill>
                <a:latin typeface="Calibri"/>
                <a:cs typeface="Calibri"/>
              </a:rPr>
              <a:t>&gt;470 </a:t>
            </a:r>
            <a:r>
              <a:rPr lang="en-US" sz="1800" dirty="0">
                <a:solidFill>
                  <a:schemeClr val="tx1"/>
                </a:solidFill>
                <a:latin typeface="Calibri"/>
                <a:cs typeface="Calibri"/>
              </a:rPr>
              <a:t>articles</a:t>
            </a:r>
            <a:r>
              <a:rPr lang="en-US" sz="1800" dirty="0">
                <a:solidFill>
                  <a:srgbClr val="008000"/>
                </a:solidFill>
                <a:latin typeface="Calibri"/>
                <a:cs typeface="Calibri"/>
              </a:rPr>
              <a:t> </a:t>
            </a:r>
            <a:r>
              <a:rPr lang="en-US" sz="1800" dirty="0">
                <a:solidFill>
                  <a:schemeClr val="tx1"/>
                </a:solidFill>
                <a:latin typeface="Calibri"/>
                <a:cs typeface="Calibri"/>
              </a:rPr>
              <a:t>published since then</a:t>
            </a:r>
          </a:p>
          <a:p>
            <a:pPr marL="342713" indent="-342713">
              <a:buFont typeface="Arial"/>
              <a:buChar char="•"/>
            </a:pPr>
            <a:endParaRPr lang="en-US" sz="1800" dirty="0">
              <a:solidFill>
                <a:schemeClr val="tx1"/>
              </a:solidFill>
              <a:latin typeface="Calibri"/>
              <a:cs typeface="Calibri"/>
            </a:endParaRPr>
          </a:p>
          <a:p>
            <a:pPr marL="342713" indent="-342713">
              <a:buClr>
                <a:schemeClr val="tx1"/>
              </a:buClr>
              <a:buFont typeface="Arial"/>
              <a:buChar char="•"/>
            </a:pPr>
            <a:r>
              <a:rPr lang="en-US" sz="1800" dirty="0">
                <a:solidFill>
                  <a:srgbClr val="008000"/>
                </a:solidFill>
                <a:latin typeface="Calibri"/>
                <a:cs typeface="Calibri"/>
              </a:rPr>
              <a:t>3–4x </a:t>
            </a:r>
            <a:r>
              <a:rPr lang="en-US" sz="1800" dirty="0">
                <a:solidFill>
                  <a:schemeClr val="tx1"/>
                </a:solidFill>
                <a:latin typeface="Calibri"/>
                <a:cs typeface="Calibri"/>
              </a:rPr>
              <a:t>more observing hours requested on telescope than available</a:t>
            </a:r>
          </a:p>
          <a:p>
            <a:pPr marL="342713" indent="-342713">
              <a:buFont typeface="Arial"/>
              <a:buChar char="•"/>
            </a:pPr>
            <a:endParaRPr lang="en-US" sz="1800" dirty="0">
              <a:solidFill>
                <a:schemeClr val="tx1"/>
              </a:solidFill>
              <a:latin typeface="Calibri"/>
              <a:cs typeface="Calibri"/>
            </a:endParaRPr>
          </a:p>
          <a:p>
            <a:pPr marL="342713" indent="-342713">
              <a:buFont typeface="Arial"/>
              <a:buChar char="•"/>
            </a:pPr>
            <a:r>
              <a:rPr lang="en-US" sz="1800" dirty="0">
                <a:solidFill>
                  <a:schemeClr val="tx1"/>
                </a:solidFill>
                <a:latin typeface="Calibri"/>
                <a:cs typeface="Calibri"/>
              </a:rPr>
              <a:t>A growing world-wide community of users &amp; collaborations: </a:t>
            </a:r>
            <a:r>
              <a:rPr lang="en-US" sz="1800" dirty="0">
                <a:solidFill>
                  <a:srgbClr val="008000"/>
                </a:solidFill>
                <a:latin typeface="Calibri"/>
                <a:cs typeface="Calibri"/>
              </a:rPr>
              <a:t>&gt;700 </a:t>
            </a:r>
            <a:r>
              <a:rPr lang="en-US" sz="1800" dirty="0">
                <a:solidFill>
                  <a:schemeClr val="tx1"/>
                </a:solidFill>
                <a:latin typeface="Calibri"/>
                <a:cs typeface="Calibri"/>
              </a:rPr>
              <a:t>proposals submitted with Principal Investigators in </a:t>
            </a:r>
            <a:r>
              <a:rPr lang="en-US" sz="1800" dirty="0">
                <a:solidFill>
                  <a:srgbClr val="008000"/>
                </a:solidFill>
                <a:latin typeface="Calibri"/>
                <a:cs typeface="Calibri"/>
              </a:rPr>
              <a:t>27</a:t>
            </a:r>
            <a:r>
              <a:rPr lang="en-US" sz="1800" dirty="0">
                <a:solidFill>
                  <a:schemeClr val="tx1"/>
                </a:solidFill>
                <a:latin typeface="Calibri"/>
                <a:cs typeface="Calibri"/>
              </a:rPr>
              <a:t> countries</a:t>
            </a:r>
          </a:p>
        </p:txBody>
      </p:sp>
      <p:pic>
        <p:nvPicPr>
          <p:cNvPr id="6" name="Picture 5">
            <a:extLst>
              <a:ext uri="{FF2B5EF4-FFF2-40B4-BE49-F238E27FC236}">
                <a16:creationId xmlns:a16="http://schemas.microsoft.com/office/drawing/2014/main" id="{A1006102-EFEA-44D5-919F-EC7960F7A8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3596" y="1430107"/>
            <a:ext cx="4282900" cy="42829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7"/>
          <p:cNvSpPr txBox="1">
            <a:spLocks noGrp="1"/>
          </p:cNvSpPr>
          <p:nvPr>
            <p:ph type="ctrTitle"/>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dirty="0">
                <a:solidFill>
                  <a:srgbClr val="538CD5"/>
                </a:solidFill>
                <a:latin typeface="Arial"/>
                <a:ea typeface="Arial"/>
                <a:cs typeface="Arial"/>
                <a:sym typeface="Arial"/>
              </a:rPr>
              <a:t>MeerKAT Science</a:t>
            </a:r>
            <a:endParaRPr dirty="0"/>
          </a:p>
        </p:txBody>
      </p:sp>
      <p:sp>
        <p:nvSpPr>
          <p:cNvPr id="177" name="Google Shape;177;p7"/>
          <p:cNvSpPr txBox="1">
            <a:spLocks noGrp="1"/>
          </p:cNvSpPr>
          <p:nvPr>
            <p:ph type="subTitle" idx="1"/>
          </p:nvPr>
        </p:nvSpPr>
        <p:spPr>
          <a:xfrm>
            <a:off x="0" y="775120"/>
            <a:ext cx="6192688" cy="47097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1800"/>
              <a:buNone/>
            </a:pPr>
            <a:r>
              <a:rPr lang="en-US" sz="1800" dirty="0">
                <a:solidFill>
                  <a:srgbClr val="FF0000"/>
                </a:solidFill>
                <a:latin typeface="Arial"/>
                <a:ea typeface="Arial"/>
                <a:cs typeface="Arial"/>
                <a:sym typeface="Arial"/>
              </a:rPr>
              <a:t>Demand: by science topic &amp; band</a:t>
            </a:r>
          </a:p>
        </p:txBody>
      </p:sp>
      <p:pic>
        <p:nvPicPr>
          <p:cNvPr id="6" name="Picture 5">
            <a:extLst>
              <a:ext uri="{FF2B5EF4-FFF2-40B4-BE49-F238E27FC236}">
                <a16:creationId xmlns:a16="http://schemas.microsoft.com/office/drawing/2014/main" id="{6797E24A-2C31-4260-B520-C5DB82CC38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46094"/>
            <a:ext cx="5738648" cy="4092679"/>
          </a:xfrm>
          <a:prstGeom prst="rect">
            <a:avLst/>
          </a:prstGeom>
        </p:spPr>
      </p:pic>
      <p:pic>
        <p:nvPicPr>
          <p:cNvPr id="7" name="Picture 6">
            <a:extLst>
              <a:ext uri="{FF2B5EF4-FFF2-40B4-BE49-F238E27FC236}">
                <a16:creationId xmlns:a16="http://schemas.microsoft.com/office/drawing/2014/main" id="{157F75DC-52B5-413A-A093-FE6A2EDC8DC2}"/>
              </a:ext>
            </a:extLst>
          </p:cNvPr>
          <p:cNvPicPr>
            <a:picLocks noChangeAspect="1"/>
          </p:cNvPicPr>
          <p:nvPr/>
        </p:nvPicPr>
        <p:blipFill>
          <a:blip r:embed="rId4"/>
          <a:stretch>
            <a:fillRect/>
          </a:stretch>
        </p:blipFill>
        <p:spPr>
          <a:xfrm>
            <a:off x="5696612" y="1075467"/>
            <a:ext cx="3166162" cy="2750377"/>
          </a:xfrm>
          <a:prstGeom prst="rect">
            <a:avLst/>
          </a:prstGeom>
        </p:spPr>
      </p:pic>
      <p:sp>
        <p:nvSpPr>
          <p:cNvPr id="8" name="TextBox 7">
            <a:extLst>
              <a:ext uri="{FF2B5EF4-FFF2-40B4-BE49-F238E27FC236}">
                <a16:creationId xmlns:a16="http://schemas.microsoft.com/office/drawing/2014/main" id="{A0A26E6B-2E78-42F1-B613-7B0E6B946622}"/>
              </a:ext>
            </a:extLst>
          </p:cNvPr>
          <p:cNvSpPr txBox="1"/>
          <p:nvPr/>
        </p:nvSpPr>
        <p:spPr>
          <a:xfrm>
            <a:off x="5908291" y="4109155"/>
            <a:ext cx="2715768" cy="523220"/>
          </a:xfrm>
          <a:prstGeom prst="rect">
            <a:avLst/>
          </a:prstGeom>
          <a:noFill/>
          <a:ln>
            <a:solidFill>
              <a:schemeClr val="tx1"/>
            </a:solidFill>
          </a:ln>
        </p:spPr>
        <p:txBody>
          <a:bodyPr wrap="square" rtlCol="0">
            <a:spAutoFit/>
          </a:bodyPr>
          <a:lstStyle/>
          <a:p>
            <a:r>
              <a:rPr lang="en-US" b="1" dirty="0">
                <a:solidFill>
                  <a:srgbClr val="00B0F0"/>
                </a:solidFill>
                <a:latin typeface="Calibri" panose="020F0502020204030204" pitchFamily="34" charset="0"/>
                <a:cs typeface="Calibri" panose="020F0502020204030204" pitchFamily="34" charset="0"/>
              </a:rPr>
              <a:t>L-band</a:t>
            </a:r>
            <a:r>
              <a:rPr lang="en-US" dirty="0">
                <a:latin typeface="Calibri" panose="020F0502020204030204" pitchFamily="34" charset="0"/>
                <a:cs typeface="Calibri" panose="020F0502020204030204" pitchFamily="34" charset="0"/>
              </a:rPr>
              <a:t> available since </a:t>
            </a:r>
            <a:r>
              <a:rPr lang="en-US" b="1" dirty="0">
                <a:solidFill>
                  <a:schemeClr val="tx1"/>
                </a:solidFill>
                <a:latin typeface="Calibri" panose="020F0502020204030204" pitchFamily="34" charset="0"/>
                <a:cs typeface="Calibri" panose="020F0502020204030204" pitchFamily="34" charset="0"/>
              </a:rPr>
              <a:t>2018</a:t>
            </a:r>
            <a:r>
              <a:rPr lang="en-US" dirty="0">
                <a:solidFill>
                  <a:schemeClr val="tx1"/>
                </a:solidFill>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a:t>
            </a:r>
          </a:p>
          <a:p>
            <a:r>
              <a:rPr lang="en-US" b="1" dirty="0">
                <a:solidFill>
                  <a:srgbClr val="005493"/>
                </a:solidFill>
                <a:latin typeface="Calibri" panose="020F0502020204030204" pitchFamily="34" charset="0"/>
                <a:cs typeface="Calibri" panose="020F0502020204030204" pitchFamily="34" charset="0"/>
              </a:rPr>
              <a:t>UHF</a:t>
            </a:r>
            <a:r>
              <a:rPr lang="en-US" dirty="0">
                <a:latin typeface="Calibri" panose="020F0502020204030204" pitchFamily="34" charset="0"/>
                <a:cs typeface="Calibri" panose="020F0502020204030204" pitchFamily="34" charset="0"/>
              </a:rPr>
              <a:t> since </a:t>
            </a:r>
            <a:r>
              <a:rPr lang="en-US" b="1" dirty="0">
                <a:solidFill>
                  <a:schemeClr val="tx1"/>
                </a:solidFill>
                <a:latin typeface="Calibri" panose="020F0502020204030204" pitchFamily="34" charset="0"/>
                <a:cs typeface="Calibri" panose="020F0502020204030204" pitchFamily="34" charset="0"/>
              </a:rPr>
              <a:t>2020</a:t>
            </a:r>
            <a:r>
              <a:rPr lang="en-US" dirty="0">
                <a:solidFill>
                  <a:schemeClr val="tx1"/>
                </a:solidFill>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a:t>
            </a:r>
            <a:r>
              <a:rPr lang="en-US" b="1" dirty="0">
                <a:solidFill>
                  <a:srgbClr val="FF85FF"/>
                </a:solidFill>
                <a:latin typeface="Calibri" panose="020F0502020204030204" pitchFamily="34" charset="0"/>
                <a:cs typeface="Calibri" panose="020F0502020204030204" pitchFamily="34" charset="0"/>
              </a:rPr>
              <a:t>S-band</a:t>
            </a:r>
            <a:r>
              <a:rPr lang="en-US" dirty="0">
                <a:solidFill>
                  <a:srgbClr val="D883FF"/>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since </a:t>
            </a:r>
            <a:r>
              <a:rPr lang="en-US" b="1" dirty="0">
                <a:solidFill>
                  <a:schemeClr val="tx1"/>
                </a:solidFill>
                <a:latin typeface="Calibri" panose="020F0502020204030204" pitchFamily="34" charset="0"/>
                <a:cs typeface="Calibri" panose="020F0502020204030204" pitchFamily="34" charset="0"/>
              </a:rPr>
              <a:t>2022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Heywood et al., ApJ, 2022"/>
          <p:cNvSpPr txBox="1"/>
          <p:nvPr/>
        </p:nvSpPr>
        <p:spPr>
          <a:xfrm>
            <a:off x="3325830" y="5699862"/>
            <a:ext cx="5656209" cy="257368"/>
          </a:xfrm>
          <a:prstGeom prst="rect">
            <a:avLst/>
          </a:prstGeom>
          <a:ln w="12700">
            <a:miter lim="400000"/>
          </a:ln>
          <a:effectLst>
            <a:outerShdw blurRad="63500" dist="25400" dir="10800000" rotWithShape="0">
              <a:srgbClr val="000000">
                <a:alpha val="80036"/>
              </a:srgbClr>
            </a:outerShdw>
          </a:effectLst>
          <a:extLst>
            <a:ext uri="{C572A759-6A51-4108-AA02-DFA0A04FC94B}">
              <ma14:wrappingTextBoxFlag xmlns:ma14="http://schemas.microsoft.com/office/mac/drawingml/2011/main" xmlns="" val="1"/>
            </a:ext>
          </a:extLst>
        </p:spPr>
        <p:txBody>
          <a:bodyPr lIns="18854" tIns="18854" rIns="18854" bIns="18854" anchor="ctr">
            <a:spAutoFit/>
          </a:bodyPr>
          <a:lstStyle>
            <a:lvl1pPr algn="r" defTabSz="584200">
              <a:defRPr sz="3200" b="1">
                <a:solidFill>
                  <a:srgbClr val="FFFFFF"/>
                </a:solidFill>
                <a:latin typeface="Helvetica"/>
                <a:ea typeface="Helvetica"/>
                <a:cs typeface="Helvetica"/>
                <a:sym typeface="Helvetica"/>
              </a:defRPr>
            </a:lvl1pPr>
          </a:lstStyle>
          <a:p>
            <a:pPr hangingPunct="0">
              <a:defRPr b="0"/>
            </a:pPr>
            <a:r>
              <a:rPr sz="1400" b="0" dirty="0">
                <a:latin typeface="Calibri Light"/>
                <a:cs typeface="Calibri Light"/>
              </a:rPr>
              <a:t>Heywood et al. 2022</a:t>
            </a:r>
          </a:p>
        </p:txBody>
      </p:sp>
      <p:pic>
        <p:nvPicPr>
          <p:cNvPr id="6" name="Google Shape;95;p18"/>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46781" y="1235541"/>
            <a:ext cx="9050575" cy="4319175"/>
          </a:xfrm>
          <a:prstGeom prst="rect">
            <a:avLst/>
          </a:prstGeom>
          <a:noFill/>
          <a:ln>
            <a:noFill/>
          </a:ln>
        </p:spPr>
      </p:pic>
    </p:spTree>
    <p:extLst>
      <p:ext uri="{BB962C8B-B14F-4D97-AF65-F5344CB8AC3E}">
        <p14:creationId xmlns:p14="http://schemas.microsoft.com/office/powerpoint/2010/main" val="228984363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XL_20241016_18191156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857250"/>
            <a:ext cx="5791200" cy="3257550"/>
          </a:xfrm>
          <a:prstGeom prst="rect">
            <a:avLst/>
          </a:prstGeom>
        </p:spPr>
      </p:pic>
      <p:pic>
        <p:nvPicPr>
          <p:cNvPr id="3" name="Picture 2" descr="PXL_20241016_18354251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56000" y="2857500"/>
            <a:ext cx="5588000" cy="3143250"/>
          </a:xfrm>
          <a:prstGeom prst="rect">
            <a:avLst/>
          </a:prstGeom>
        </p:spPr>
      </p:pic>
      <p:sp>
        <p:nvSpPr>
          <p:cNvPr id="4" name="TextBox 3"/>
          <p:cNvSpPr txBox="1"/>
          <p:nvPr/>
        </p:nvSpPr>
        <p:spPr>
          <a:xfrm>
            <a:off x="5974802" y="1120083"/>
            <a:ext cx="3012001" cy="718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79" tIns="50779" rIns="50779" bIns="50779" numCol="1" spcCol="38079" rtlCol="0" anchor="ctr">
            <a:spAutoFit/>
          </a:bodyPr>
          <a:lstStyle/>
          <a:p>
            <a:pPr algn="ctr" defTabSz="799680" hangingPunct="0"/>
            <a:r>
              <a:rPr lang="en-US" sz="2000" i="1" dirty="0">
                <a:solidFill>
                  <a:srgbClr val="FFFFFF"/>
                </a:solidFill>
                <a:latin typeface="Calibri Light"/>
                <a:ea typeface="Gill Sans"/>
                <a:cs typeface="Calibri Light"/>
                <a:sym typeface="Gill Sans"/>
              </a:rPr>
              <a:t>Mapping the Infinite:</a:t>
            </a:r>
          </a:p>
          <a:p>
            <a:pPr algn="ctr" defTabSz="799680" hangingPunct="0"/>
            <a:r>
              <a:rPr lang="en-US" sz="2000" i="1" dirty="0">
                <a:solidFill>
                  <a:srgbClr val="FFFFFF"/>
                </a:solidFill>
                <a:latin typeface="Calibri Light"/>
                <a:ea typeface="Gill Sans"/>
                <a:cs typeface="Calibri Light"/>
                <a:sym typeface="Gill Sans"/>
              </a:rPr>
              <a:t>Cosmologies Across Cultures</a:t>
            </a:r>
          </a:p>
        </p:txBody>
      </p:sp>
      <p:sp>
        <p:nvSpPr>
          <p:cNvPr id="5" name="TextBox 4"/>
          <p:cNvSpPr txBox="1"/>
          <p:nvPr/>
        </p:nvSpPr>
        <p:spPr>
          <a:xfrm>
            <a:off x="525664" y="4436799"/>
            <a:ext cx="2683478" cy="13490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79" tIns="50779" rIns="50779" bIns="50779" numCol="1" spcCol="38079" rtlCol="0" anchor="ctr">
            <a:spAutoFit/>
          </a:bodyPr>
          <a:lstStyle/>
          <a:p>
            <a:pPr algn="ctr" defTabSz="799680" hangingPunct="0"/>
            <a:r>
              <a:rPr lang="en-US" sz="2000" dirty="0">
                <a:solidFill>
                  <a:srgbClr val="FFFFFF"/>
                </a:solidFill>
                <a:latin typeface="Calibri Light" panose="020F0302020204030204" pitchFamily="34" charset="0"/>
                <a:ea typeface="Gill Sans"/>
                <a:cs typeface="Calibri Light" panose="020F0302020204030204" pitchFamily="34" charset="0"/>
                <a:sym typeface="Gill Sans"/>
              </a:rPr>
              <a:t>Los Angeles County </a:t>
            </a:r>
          </a:p>
          <a:p>
            <a:pPr algn="ctr" defTabSz="799680" hangingPunct="0"/>
            <a:r>
              <a:rPr lang="en-US" sz="2000" dirty="0">
                <a:solidFill>
                  <a:srgbClr val="FFFFFF"/>
                </a:solidFill>
                <a:latin typeface="Calibri Light" panose="020F0302020204030204" pitchFamily="34" charset="0"/>
                <a:ea typeface="Gill Sans"/>
                <a:cs typeface="Calibri Light" panose="020F0302020204030204" pitchFamily="34" charset="0"/>
                <a:sym typeface="Gill Sans"/>
              </a:rPr>
              <a:t>Museum of Art (LACMA)</a:t>
            </a:r>
          </a:p>
          <a:p>
            <a:pPr algn="ctr" defTabSz="799680" hangingPunct="0"/>
            <a:r>
              <a:rPr lang="en-US" sz="2000" dirty="0">
                <a:solidFill>
                  <a:srgbClr val="FFFFFF"/>
                </a:solidFill>
                <a:latin typeface="Calibri Light" panose="020F0302020204030204" pitchFamily="34" charset="0"/>
                <a:ea typeface="Gill Sans"/>
                <a:cs typeface="Calibri Light" panose="020F0302020204030204" pitchFamily="34" charset="0"/>
                <a:sym typeface="Gill Sans"/>
              </a:rPr>
              <a:t>Oct 2024 – Mar 2025</a:t>
            </a:r>
          </a:p>
          <a:p>
            <a:pPr algn="ctr" defTabSz="799680" hangingPunct="0"/>
            <a:endParaRPr lang="en-US" sz="2000" dirty="0">
              <a:solidFill>
                <a:srgbClr val="FFFFFF"/>
              </a:solidFill>
              <a:latin typeface="Calibri"/>
              <a:ea typeface="Gill Sans"/>
              <a:cs typeface="Calibri"/>
              <a:sym typeface="Gill Sans"/>
            </a:endParaRPr>
          </a:p>
        </p:txBody>
      </p:sp>
    </p:spTree>
    <p:extLst>
      <p:ext uri="{BB962C8B-B14F-4D97-AF65-F5344CB8AC3E}">
        <p14:creationId xmlns:p14="http://schemas.microsoft.com/office/powerpoint/2010/main" val="17350220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8" name="Picture 7">
            <a:extLst>
              <a:ext uri="{FF2B5EF4-FFF2-40B4-BE49-F238E27FC236}">
                <a16:creationId xmlns:a16="http://schemas.microsoft.com/office/drawing/2014/main" id="{3920A30F-1425-470F-FF3A-3E45DEBF98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8331" y="2109485"/>
            <a:ext cx="4125929" cy="2743200"/>
          </a:xfrm>
          <a:prstGeom prst="rect">
            <a:avLst/>
          </a:prstGeom>
        </p:spPr>
      </p:pic>
      <p:sp>
        <p:nvSpPr>
          <p:cNvPr id="17" name="Content Placeholder 2">
            <a:extLst>
              <a:ext uri="{FF2B5EF4-FFF2-40B4-BE49-F238E27FC236}">
                <a16:creationId xmlns:a16="http://schemas.microsoft.com/office/drawing/2014/main" id="{423D044E-C326-B55B-99E4-0F9AF31B1742}"/>
              </a:ext>
            </a:extLst>
          </p:cNvPr>
          <p:cNvSpPr txBox="1">
            <a:spLocks/>
          </p:cNvSpPr>
          <p:nvPr/>
        </p:nvSpPr>
        <p:spPr>
          <a:xfrm>
            <a:off x="392151" y="5164527"/>
            <a:ext cx="8359698" cy="626764"/>
          </a:xfrm>
          <a:prstGeom prst="rect">
            <a:avLst/>
          </a:prstGeom>
          <a:noFill/>
          <a:ln>
            <a:noFill/>
          </a:ln>
        </p:spPr>
        <p:txBody>
          <a:bodyPr spcFirstLastPara="1" wrap="square" lIns="91423" tIns="91423" rIns="91423" bIns="91423" anchor="t" anchorCtr="0">
            <a:normAutofit fontScale="62500" lnSpcReduction="20000"/>
          </a:bodyPr>
          <a:lstStyle>
            <a:defPPr marR="0" lvl="0" algn="l" rtl="0">
              <a:lnSpc>
                <a:spcPct val="100000"/>
              </a:lnSpc>
              <a:spcBef>
                <a:spcPts val="0"/>
              </a:spcBef>
              <a:spcAft>
                <a:spcPts val="0"/>
              </a:spcAft>
            </a:defPPr>
            <a:lvl1pPr marL="457189" marR="0" lvl="0" indent="-342892"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378" marR="0" lvl="1" indent="-317492"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566" marR="0" lvl="2" indent="-317492"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754" marR="0" lvl="3" indent="-317492"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5943" marR="0" lvl="4" indent="-317492"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132" marR="0" lvl="5" indent="-317492"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320" marR="0" lvl="6" indent="-317492"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509" marR="0" lvl="7" indent="-317492"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697" marR="0" lvl="8" indent="-317492"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None/>
            </a:pPr>
            <a:r>
              <a:rPr lang="en-US" sz="2200" dirty="0">
                <a:latin typeface="Calibri" panose="020F0502020204030204" pitchFamily="34" charset="0"/>
                <a:cs typeface="Calibri" panose="020F0502020204030204" pitchFamily="34" charset="0"/>
              </a:rPr>
              <a:t>MPTA DR2 (4.5-yr data span on ~80 millisecond pulsars): Searches for a stochastic background of Gravitational Waves with significances comparable to other PTAs despite (much) shorter data sets (Miles et al. 2025)</a:t>
            </a:r>
          </a:p>
        </p:txBody>
      </p:sp>
      <p:pic>
        <p:nvPicPr>
          <p:cNvPr id="2" name="Picture 2" descr="All-sky interpulsar correlations of the MPTA data set as a function of the angular separation between pairs of pulsars, displayed in 15 bins across the angular separation range. The $\hat{{A}}_\mathrm{DATA}^{2} = (5.65 \pm 1.2) \times 10^{-29}$ corresponds to a dimensionless GW amplitude of $7.5^{+0.8}_{-0.9} \times 10^{-15}$.">
            <a:extLst>
              <a:ext uri="{FF2B5EF4-FFF2-40B4-BE49-F238E27FC236}">
                <a16:creationId xmlns:a16="http://schemas.microsoft.com/office/drawing/2014/main" id="{BBE261BA-8C3D-6177-5C51-BF4152D85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9" y="2113040"/>
            <a:ext cx="4754880" cy="2743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A5240B-FBD3-1A87-DCE8-D4ACB41F4DBF}"/>
              </a:ext>
            </a:extLst>
          </p:cNvPr>
          <p:cNvSpPr txBox="1"/>
          <p:nvPr/>
        </p:nvSpPr>
        <p:spPr>
          <a:xfrm>
            <a:off x="5881294" y="4840810"/>
            <a:ext cx="2160000" cy="223118"/>
          </a:xfrm>
          <a:prstGeom prst="rect">
            <a:avLst/>
          </a:prstGeom>
          <a:noFill/>
        </p:spPr>
        <p:txBody>
          <a:bodyPr rot="0" spcFirstLastPara="0" vertOverflow="overflow" horzOverflow="overflow" vert="horz" wrap="square" lIns="68546" tIns="34280" rIns="68546" bIns="34280" numCol="1" spcCol="0" rtlCol="0" fromWordArt="0" anchor="t" anchorCtr="0" forceAA="0" compatLnSpc="1">
            <a:prstTxWarp prst="textNoShape">
              <a:avLst/>
            </a:prstTxWarp>
            <a:spAutoFit/>
          </a:bodyPr>
          <a:lstStyle/>
          <a:p>
            <a:pPr algn="ctr" defTabSz="685443"/>
            <a:r>
              <a:rPr lang="en-US" sz="1000" kern="1200" dirty="0">
                <a:solidFill>
                  <a:prstClr val="black"/>
                </a:solidFill>
                <a:latin typeface="Calibri Light" panose="020F0302020204030204" pitchFamily="34" charset="0"/>
                <a:ea typeface="+mn-ea"/>
                <a:cs typeface="Calibri Light" panose="020F0302020204030204" pitchFamily="34" charset="0"/>
              </a:rPr>
              <a:t>Credit: Carl Knox (</a:t>
            </a:r>
            <a:r>
              <a:rPr lang="en-US" sz="1000" kern="1200" dirty="0" err="1">
                <a:solidFill>
                  <a:prstClr val="black"/>
                </a:solidFill>
                <a:latin typeface="Calibri Light" panose="020F0302020204030204" pitchFamily="34" charset="0"/>
                <a:ea typeface="+mn-ea"/>
                <a:cs typeface="Calibri Light" panose="020F0302020204030204" pitchFamily="34" charset="0"/>
              </a:rPr>
              <a:t>OzGrav</a:t>
            </a:r>
            <a:r>
              <a:rPr lang="en-US" sz="1000" kern="1200" dirty="0">
                <a:solidFill>
                  <a:prstClr val="black"/>
                </a:solidFill>
                <a:latin typeface="Calibri Light" panose="020F0302020204030204" pitchFamily="34" charset="0"/>
                <a:ea typeface="+mn-ea"/>
                <a:cs typeface="Calibri Light" panose="020F0302020204030204" pitchFamily="34" charset="0"/>
              </a:rPr>
              <a:t>) / SARAO</a:t>
            </a:r>
          </a:p>
        </p:txBody>
      </p:sp>
      <p:sp>
        <p:nvSpPr>
          <p:cNvPr id="7" name="Google Shape;176;p7">
            <a:extLst>
              <a:ext uri="{FF2B5EF4-FFF2-40B4-BE49-F238E27FC236}">
                <a16:creationId xmlns:a16="http://schemas.microsoft.com/office/drawing/2014/main" id="{8B9C271D-1DB8-475D-AC60-C9BA26CAFA6B}"/>
              </a:ext>
            </a:extLst>
          </p:cNvPr>
          <p:cNvSpPr txBox="1">
            <a:spLocks/>
          </p:cNvSpPr>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algn="l">
              <a:buClr>
                <a:srgbClr val="538CD5"/>
              </a:buClr>
              <a:buSzPts val="2400"/>
              <a:buFont typeface="Arial"/>
              <a:buNone/>
            </a:pPr>
            <a:r>
              <a:rPr lang="en-US" sz="2400" dirty="0">
                <a:solidFill>
                  <a:srgbClr val="538CD5"/>
                </a:solidFill>
                <a:latin typeface="Arial"/>
                <a:ea typeface="Arial"/>
                <a:cs typeface="Arial"/>
                <a:sym typeface="Arial"/>
              </a:rPr>
              <a:t>MeerKAT Science</a:t>
            </a:r>
            <a:endParaRPr lang="en-US" dirty="0"/>
          </a:p>
        </p:txBody>
      </p:sp>
      <p:sp>
        <p:nvSpPr>
          <p:cNvPr id="9" name="Google Shape;177;p7">
            <a:extLst>
              <a:ext uri="{FF2B5EF4-FFF2-40B4-BE49-F238E27FC236}">
                <a16:creationId xmlns:a16="http://schemas.microsoft.com/office/drawing/2014/main" id="{3BA3DAA6-AB5D-41A6-84BB-38CFA7DCA274}"/>
              </a:ext>
            </a:extLst>
          </p:cNvPr>
          <p:cNvSpPr txBox="1">
            <a:spLocks/>
          </p:cNvSpPr>
          <p:nvPr/>
        </p:nvSpPr>
        <p:spPr>
          <a:xfrm>
            <a:off x="0" y="775120"/>
            <a:ext cx="6192688" cy="47097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189" marR="0" lvl="0" indent="-342892" algn="l" rtl="0">
              <a:lnSpc>
                <a:spcPct val="100000"/>
              </a:lnSpc>
              <a:spcBef>
                <a:spcPts val="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378" marR="0" lvl="1" indent="-317492" algn="l" rtl="0">
              <a:lnSpc>
                <a:spcPct val="100000"/>
              </a:lnSpc>
              <a:spcBef>
                <a:spcPts val="0"/>
              </a:spcBef>
              <a:spcAft>
                <a:spcPts val="0"/>
              </a:spcAft>
              <a:buClr>
                <a:schemeClr val="dk1"/>
              </a:buClr>
              <a:buSzPts val="1400"/>
              <a:buFont typeface="Arial"/>
              <a:buChar char="○"/>
              <a:defRPr sz="2800" b="0" i="0" u="none" strike="noStrike" cap="none">
                <a:solidFill>
                  <a:schemeClr val="dk1"/>
                </a:solidFill>
                <a:latin typeface="Calibri"/>
                <a:ea typeface="Calibri"/>
                <a:cs typeface="Calibri"/>
                <a:sym typeface="Calibri"/>
              </a:defRPr>
            </a:lvl2pPr>
            <a:lvl3pPr marL="1371566" marR="0" lvl="2" indent="-317492" algn="l" rtl="0">
              <a:lnSpc>
                <a:spcPct val="100000"/>
              </a:lnSpc>
              <a:spcBef>
                <a:spcPts val="0"/>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3pPr>
            <a:lvl4pPr marL="1828754" marR="0" lvl="3" indent="-317492"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4pPr>
            <a:lvl5pPr marL="2285943" marR="0" lvl="4" indent="-317492"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5pPr>
            <a:lvl6pPr marL="2743132" marR="0" lvl="5" indent="-317492"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6pPr>
            <a:lvl7pPr marL="3200320" marR="0" lvl="6" indent="-317492"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7pPr>
            <a:lvl8pPr marL="3657509" marR="0" lvl="7" indent="-317492"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8pPr>
            <a:lvl9pPr marL="4114697" marR="0" lvl="8" indent="-317492"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9pPr>
          </a:lstStyle>
          <a:p>
            <a:pPr marL="0" indent="0">
              <a:buClr>
                <a:srgbClr val="FF0000"/>
              </a:buClr>
              <a:buFont typeface="Arial"/>
              <a:buNone/>
            </a:pPr>
            <a:r>
              <a:rPr lang="en-US" sz="1800" dirty="0">
                <a:solidFill>
                  <a:srgbClr val="FF0000"/>
                </a:solidFill>
                <a:latin typeface="Arial"/>
                <a:ea typeface="Arial"/>
                <a:cs typeface="Arial"/>
                <a:sym typeface="Arial"/>
              </a:rPr>
              <a:t>The beauty of high-precision pulsar timing</a:t>
            </a:r>
          </a:p>
        </p:txBody>
      </p:sp>
    </p:spTree>
    <p:extLst>
      <p:ext uri="{BB962C8B-B14F-4D97-AF65-F5344CB8AC3E}">
        <p14:creationId xmlns:p14="http://schemas.microsoft.com/office/powerpoint/2010/main" val="1899170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fornax.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56850" y="917839"/>
            <a:ext cx="2743200" cy="1425314"/>
          </a:xfrm>
          <a:prstGeom prst="rect">
            <a:avLst/>
          </a:prstGeom>
          <a:ln>
            <a:solidFill>
              <a:srgbClr val="3366FF"/>
            </a:solidFill>
          </a:ln>
        </p:spPr>
      </p:pic>
      <p:pic>
        <p:nvPicPr>
          <p:cNvPr id="11" name="pasted-image.tiff" descr="pasted-image.tiff">
            <a:extLst>
              <a:ext uri="{FF2B5EF4-FFF2-40B4-BE49-F238E27FC236}">
                <a16:creationId xmlns:a16="http://schemas.microsoft.com/office/drawing/2014/main" id="{65D37EE0-4129-E1DD-57EA-BC0B9C05F2F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19086" y="4753259"/>
            <a:ext cx="3657600" cy="1176744"/>
          </a:xfrm>
          <a:prstGeom prst="rect">
            <a:avLst/>
          </a:prstGeom>
          <a:ln w="12700">
            <a:solidFill>
              <a:srgbClr val="3366FF"/>
            </a:solidFill>
            <a:miter lim="400000"/>
          </a:ln>
        </p:spPr>
      </p:pic>
      <p:pic>
        <p:nvPicPr>
          <p:cNvPr id="12" name="Picture 11">
            <a:extLst>
              <a:ext uri="{FF2B5EF4-FFF2-40B4-BE49-F238E27FC236}">
                <a16:creationId xmlns:a16="http://schemas.microsoft.com/office/drawing/2014/main" id="{53979E0F-E1E4-6249-BC64-A76A16CB31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62700" y="815776"/>
            <a:ext cx="2743200" cy="2168014"/>
          </a:xfrm>
          <a:prstGeom prst="rect">
            <a:avLst/>
          </a:prstGeom>
          <a:ln>
            <a:noFill/>
          </a:ln>
        </p:spPr>
      </p:pic>
      <p:pic>
        <p:nvPicPr>
          <p:cNvPr id="14" name="Picture 13" descr="Kenda.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8484" y="1796979"/>
            <a:ext cx="1568016" cy="2011680"/>
          </a:xfrm>
          <a:prstGeom prst="rect">
            <a:avLst/>
          </a:prstGeom>
          <a:ln>
            <a:solidFill>
              <a:srgbClr val="800000"/>
            </a:solidFill>
          </a:ln>
        </p:spPr>
      </p:pic>
      <p:pic>
        <p:nvPicPr>
          <p:cNvPr id="15" name="Picture 14" descr="Bil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5100" y="4279003"/>
            <a:ext cx="1645920" cy="1645920"/>
          </a:xfrm>
          <a:prstGeom prst="rect">
            <a:avLst/>
          </a:prstGeom>
          <a:ln>
            <a:solidFill>
              <a:srgbClr val="800000"/>
            </a:solidFill>
          </a:ln>
        </p:spPr>
      </p:pic>
      <p:sp>
        <p:nvSpPr>
          <p:cNvPr id="17" name="MHONGOOSE: deepest nearby HI survey with MeerKAT, sensitive down to ~5 1017 cm-2. Low column density HI universe shows richness of interaction and accretion features."/>
          <p:cNvSpPr txBox="1"/>
          <p:nvPr/>
        </p:nvSpPr>
        <p:spPr>
          <a:xfrm>
            <a:off x="2217876" y="4761391"/>
            <a:ext cx="3090672" cy="300322"/>
          </a:xfrm>
          <a:prstGeom prst="rect">
            <a:avLst/>
          </a:prstGeom>
          <a:solidFill>
            <a:srgbClr val="000000"/>
          </a:solidFill>
          <a:ln w="12700">
            <a:solidFill>
              <a:srgbClr val="FFFFFF"/>
            </a:solidFill>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algn="ctr" defTabSz="913901" hangingPunct="0">
              <a:spcBef>
                <a:spcPts val="113"/>
              </a:spcBef>
              <a:defRPr sz="4300">
                <a:solidFill>
                  <a:srgbClr val="FF644E">
                    <a:lumOff val="-29866"/>
                  </a:srgbClr>
                </a:solidFill>
                <a:latin typeface="Helvetica Neue Light"/>
                <a:ea typeface="Helvetica Neue Light"/>
                <a:cs typeface="Helvetica Neue Light"/>
                <a:sym typeface="Helvetica Neue Light"/>
              </a:defRPr>
            </a:pPr>
            <a:r>
              <a:rPr lang="en-US" sz="1600" dirty="0">
                <a:solidFill>
                  <a:srgbClr val="3366FF"/>
                </a:solidFill>
                <a:latin typeface="Helvetica Neue Light"/>
                <a:ea typeface="Helvetica Neue Light"/>
                <a:cs typeface="Helvetica Neue Light"/>
                <a:sym typeface="Helvetica Neue Light"/>
              </a:rPr>
              <a:t>HI Intensity Mapping (</a:t>
            </a:r>
            <a:r>
              <a:rPr lang="en-US" sz="1600" dirty="0" err="1">
                <a:solidFill>
                  <a:srgbClr val="3366FF"/>
                </a:solidFill>
                <a:latin typeface="Helvetica Neue Light"/>
                <a:ea typeface="Helvetica Neue Light"/>
                <a:cs typeface="Helvetica Neue Light"/>
                <a:sym typeface="Helvetica Neue Light"/>
              </a:rPr>
              <a:t>MeerKLASS</a:t>
            </a:r>
            <a:r>
              <a:rPr lang="en-US" sz="1600" dirty="0">
                <a:solidFill>
                  <a:srgbClr val="3366FF"/>
                </a:solidFill>
                <a:latin typeface="Helvetica Neue Light"/>
                <a:ea typeface="Helvetica Neue Light"/>
                <a:cs typeface="Helvetica Neue Light"/>
                <a:sym typeface="Helvetica Neue Light"/>
              </a:rPr>
              <a:t>)</a:t>
            </a:r>
            <a:endParaRPr sz="1300" baseline="-5999" dirty="0">
              <a:solidFill>
                <a:srgbClr val="3366FF"/>
              </a:solidFill>
              <a:latin typeface="Helvetica Neue Light"/>
              <a:ea typeface="Helvetica Neue Light"/>
              <a:cs typeface="Helvetica Neue Light"/>
              <a:sym typeface="Helvetica Neue Light"/>
            </a:endParaRPr>
          </a:p>
        </p:txBody>
      </p:sp>
      <p:sp>
        <p:nvSpPr>
          <p:cNvPr id="19" name="MHONGOOSE: deepest nearby HI survey with MeerKAT, sensitive down to ~5 1017 cm-2. Low column density HI universe shows richness of interaction and accretion features."/>
          <p:cNvSpPr txBox="1"/>
          <p:nvPr/>
        </p:nvSpPr>
        <p:spPr>
          <a:xfrm>
            <a:off x="6482625" y="902075"/>
            <a:ext cx="2514600" cy="300322"/>
          </a:xfrm>
          <a:prstGeom prst="rect">
            <a:avLst/>
          </a:prstGeom>
          <a:solidFill>
            <a:srgbClr val="FFFFFF"/>
          </a:solidFill>
          <a:ln w="12700">
            <a:solidFill>
              <a:schemeClr val="bg1"/>
            </a:solidFill>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algn="ctr" defTabSz="913901" hangingPunct="0">
              <a:spcBef>
                <a:spcPts val="113"/>
              </a:spcBef>
              <a:defRPr sz="4300">
                <a:solidFill>
                  <a:srgbClr val="FF644E">
                    <a:lumOff val="-29866"/>
                  </a:srgbClr>
                </a:solidFill>
                <a:latin typeface="Helvetica Neue Light"/>
                <a:ea typeface="Helvetica Neue Light"/>
                <a:cs typeface="Helvetica Neue Light"/>
                <a:sym typeface="Helvetica Neue Light"/>
              </a:defRPr>
            </a:pPr>
            <a:r>
              <a:rPr lang="en-US" sz="1600" dirty="0">
                <a:solidFill>
                  <a:srgbClr val="FF644E">
                    <a:lumOff val="-29866"/>
                  </a:srgbClr>
                </a:solidFill>
                <a:latin typeface="Helvetica Neue Light"/>
                <a:ea typeface="Helvetica Neue Light"/>
                <a:cs typeface="Helvetica Neue Light"/>
                <a:sym typeface="Helvetica Neue Light"/>
              </a:rPr>
              <a:t>Pulsar searching (TRAPUM)</a:t>
            </a:r>
            <a:endParaRPr sz="1300" baseline="-5999" dirty="0">
              <a:solidFill>
                <a:srgbClr val="FF644E">
                  <a:lumOff val="-29866"/>
                </a:srgbClr>
              </a:solidFill>
              <a:latin typeface="Helvetica Neue Light"/>
              <a:ea typeface="Helvetica Neue Light"/>
              <a:cs typeface="Helvetica Neue Light"/>
              <a:sym typeface="Helvetica Neue Light"/>
            </a:endParaRPr>
          </a:p>
        </p:txBody>
      </p:sp>
      <p:sp>
        <p:nvSpPr>
          <p:cNvPr id="20" name="MHONGOOSE: deepest nearby HI survey with MeerKAT, sensitive down to ~5 1017 cm-2. Low column density HI universe shows richness of interaction and accretion features."/>
          <p:cNvSpPr txBox="1"/>
          <p:nvPr/>
        </p:nvSpPr>
        <p:spPr>
          <a:xfrm>
            <a:off x="3412934" y="2060711"/>
            <a:ext cx="1874519" cy="546544"/>
          </a:xfrm>
          <a:prstGeom prst="rect">
            <a:avLst/>
          </a:prstGeom>
          <a:solidFill>
            <a:schemeClr val="bg1"/>
          </a:solidFill>
          <a:ln w="12700">
            <a:solidFill>
              <a:srgbClr val="FFFFFF"/>
            </a:solidFill>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algn="ctr" defTabSz="913901" hangingPunct="0">
              <a:spcBef>
                <a:spcPts val="113"/>
              </a:spcBef>
              <a:defRPr sz="4300">
                <a:solidFill>
                  <a:srgbClr val="FF644E">
                    <a:lumOff val="-29866"/>
                  </a:srgbClr>
                </a:solidFill>
                <a:latin typeface="Helvetica Neue Light"/>
                <a:ea typeface="Helvetica Neue Light"/>
                <a:cs typeface="Helvetica Neue Light"/>
                <a:sym typeface="Helvetica Neue Light"/>
              </a:defRPr>
            </a:pPr>
            <a:r>
              <a:rPr lang="en-US" sz="1600" dirty="0">
                <a:solidFill>
                  <a:srgbClr val="3366FF"/>
                </a:solidFill>
                <a:latin typeface="Helvetica Neue Light"/>
                <a:ea typeface="Helvetica Neue Light"/>
                <a:cs typeface="Helvetica Neue Light"/>
                <a:sym typeface="Helvetica Neue Light"/>
              </a:rPr>
              <a:t>HI in cluster (</a:t>
            </a:r>
            <a:r>
              <a:rPr lang="en-US" sz="1600" dirty="0" err="1">
                <a:solidFill>
                  <a:srgbClr val="3366FF"/>
                </a:solidFill>
                <a:latin typeface="Helvetica Neue Light"/>
                <a:ea typeface="Helvetica Neue Light"/>
                <a:cs typeface="Helvetica Neue Light"/>
                <a:sym typeface="Helvetica Neue Light"/>
              </a:rPr>
              <a:t>Fornax</a:t>
            </a:r>
            <a:r>
              <a:rPr lang="en-US" sz="1600" dirty="0">
                <a:solidFill>
                  <a:srgbClr val="3366FF"/>
                </a:solidFill>
                <a:latin typeface="Helvetica Neue Light"/>
                <a:ea typeface="Helvetica Neue Light"/>
                <a:cs typeface="Helvetica Neue Light"/>
                <a:sym typeface="Helvetica Neue Light"/>
              </a:rPr>
              <a:t>)</a:t>
            </a:r>
            <a:endParaRPr sz="1300" baseline="-5999" dirty="0">
              <a:solidFill>
                <a:srgbClr val="3366FF"/>
              </a:solidFill>
              <a:latin typeface="Helvetica Neue Light"/>
              <a:ea typeface="Helvetica Neue Light"/>
              <a:cs typeface="Helvetica Neue Light"/>
              <a:sym typeface="Helvetica Neue Light"/>
            </a:endParaRPr>
          </a:p>
        </p:txBody>
      </p:sp>
      <p:sp>
        <p:nvSpPr>
          <p:cNvPr id="21" name="MHONGOOSE: deepest nearby HI survey with MeerKAT, sensitive down to ~5 1017 cm-2. Low column density HI universe shows richness of interaction and accretion features."/>
          <p:cNvSpPr txBox="1"/>
          <p:nvPr/>
        </p:nvSpPr>
        <p:spPr>
          <a:xfrm>
            <a:off x="35567" y="3732459"/>
            <a:ext cx="2852928" cy="546544"/>
          </a:xfrm>
          <a:prstGeom prst="rect">
            <a:avLst/>
          </a:prstGeom>
          <a:solidFill>
            <a:srgbClr val="FFFFFF"/>
          </a:solidFill>
          <a:ln w="12700">
            <a:solidFill>
              <a:schemeClr val="bg2"/>
            </a:solidFill>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defTabSz="913901" hangingPunct="0">
              <a:spcBef>
                <a:spcPts val="113"/>
              </a:spcBef>
              <a:defRPr sz="4300">
                <a:solidFill>
                  <a:srgbClr val="FF644E">
                    <a:lumOff val="-29866"/>
                  </a:srgbClr>
                </a:solidFill>
                <a:latin typeface="Helvetica Neue Light"/>
                <a:ea typeface="Helvetica Neue Light"/>
                <a:cs typeface="Helvetica Neue Light"/>
                <a:sym typeface="Helvetica Neue Light"/>
              </a:defRPr>
            </a:pPr>
            <a:r>
              <a:rPr lang="en-US" sz="1600" dirty="0">
                <a:solidFill>
                  <a:srgbClr val="FF644E">
                    <a:lumOff val="-29866"/>
                  </a:srgbClr>
                </a:solidFill>
                <a:latin typeface="Helvetica Neue Light"/>
                <a:ea typeface="Helvetica Neue Light"/>
                <a:cs typeface="Helvetica Neue Light"/>
                <a:sym typeface="Helvetica Neue Light"/>
              </a:rPr>
              <a:t>Galaxies: collimated threads, low surface brightness cocoons</a:t>
            </a:r>
            <a:endParaRPr sz="1300" baseline="-5999" dirty="0">
              <a:solidFill>
                <a:srgbClr val="FF644E">
                  <a:lumOff val="-29866"/>
                </a:srgbClr>
              </a:solidFill>
              <a:latin typeface="Helvetica Neue Light"/>
              <a:ea typeface="Helvetica Neue Light"/>
              <a:cs typeface="Helvetica Neue Light"/>
              <a:sym typeface="Helvetica Neue Light"/>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8900" y="930538"/>
            <a:ext cx="1828800" cy="1105382"/>
          </a:xfrm>
          <a:prstGeom prst="rect">
            <a:avLst/>
          </a:prstGeom>
          <a:ln>
            <a:solidFill>
              <a:srgbClr val="800000"/>
            </a:solidFill>
          </a:ln>
        </p:spPr>
      </p:pic>
      <p:pic>
        <p:nvPicPr>
          <p:cNvPr id="3" name="Picture 2">
            <a:extLst>
              <a:ext uri="{FF2B5EF4-FFF2-40B4-BE49-F238E27FC236}">
                <a16:creationId xmlns:a16="http://schemas.microsoft.com/office/drawing/2014/main" id="{180220E7-E588-A8EB-D56D-51BD829A60D7}"/>
              </a:ext>
            </a:extLst>
          </p:cNvPr>
          <p:cNvPicPr>
            <a:picLocks noChangeAspect="1"/>
          </p:cNvPicPr>
          <p:nvPr/>
        </p:nvPicPr>
        <p:blipFill>
          <a:blip r:embed="rId9"/>
          <a:stretch>
            <a:fillRect/>
          </a:stretch>
        </p:blipFill>
        <p:spPr>
          <a:xfrm>
            <a:off x="5203754" y="2916416"/>
            <a:ext cx="1828800" cy="1757651"/>
          </a:xfrm>
          <a:prstGeom prst="rect">
            <a:avLst/>
          </a:prstGeom>
          <a:ln>
            <a:solidFill>
              <a:srgbClr val="00B050"/>
            </a:solidFill>
          </a:ln>
        </p:spPr>
      </p:pic>
      <p:pic>
        <p:nvPicPr>
          <p:cNvPr id="10" name="MIGHTEE_Continuum_DR1_XMMLSS_8p9arcsec_I_v1.fits-image-2022-06-26-11-04-21.png" descr="MIGHTEE_Continuum_DR1_XMMLSS_8p9arcsec_I_v1.fits-image-2022-06-26-11-04-21.pn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2716358" y="2523359"/>
            <a:ext cx="2517165" cy="2194560"/>
          </a:xfrm>
          <a:custGeom>
            <a:avLst/>
            <a:gdLst/>
            <a:ahLst/>
            <a:cxnLst>
              <a:cxn ang="0">
                <a:pos x="wd2" y="hd2"/>
              </a:cxn>
              <a:cxn ang="5400000">
                <a:pos x="wd2" y="hd2"/>
              </a:cxn>
              <a:cxn ang="10800000">
                <a:pos x="wd2" y="hd2"/>
              </a:cxn>
              <a:cxn ang="16200000">
                <a:pos x="wd2" y="hd2"/>
              </a:cxn>
            </a:cxnLst>
            <a:rect l="0" t="0" r="r" b="b"/>
            <a:pathLst>
              <a:path w="21460" h="21491" extrusionOk="0">
                <a:moveTo>
                  <a:pt x="18258" y="2"/>
                </a:moveTo>
                <a:cubicBezTo>
                  <a:pt x="17255" y="-39"/>
                  <a:pt x="16243" y="427"/>
                  <a:pt x="15560" y="1376"/>
                </a:cubicBezTo>
                <a:cubicBezTo>
                  <a:pt x="15359" y="1655"/>
                  <a:pt x="15314" y="1695"/>
                  <a:pt x="15230" y="1676"/>
                </a:cubicBezTo>
                <a:cubicBezTo>
                  <a:pt x="14602" y="1531"/>
                  <a:pt x="14130" y="1539"/>
                  <a:pt x="13615" y="1700"/>
                </a:cubicBezTo>
                <a:cubicBezTo>
                  <a:pt x="13237" y="1819"/>
                  <a:pt x="13192" y="1818"/>
                  <a:pt x="12819" y="1695"/>
                </a:cubicBezTo>
                <a:cubicBezTo>
                  <a:pt x="12382" y="1550"/>
                  <a:pt x="11588" y="1550"/>
                  <a:pt x="11151" y="1695"/>
                </a:cubicBezTo>
                <a:cubicBezTo>
                  <a:pt x="10775" y="1819"/>
                  <a:pt x="10731" y="1819"/>
                  <a:pt x="10355" y="1695"/>
                </a:cubicBezTo>
                <a:cubicBezTo>
                  <a:pt x="9912" y="1548"/>
                  <a:pt x="9160" y="1548"/>
                  <a:pt x="8705" y="1692"/>
                </a:cubicBezTo>
                <a:cubicBezTo>
                  <a:pt x="8310" y="1818"/>
                  <a:pt x="8269" y="1819"/>
                  <a:pt x="7890" y="1700"/>
                </a:cubicBezTo>
                <a:cubicBezTo>
                  <a:pt x="7443" y="1560"/>
                  <a:pt x="6975" y="1535"/>
                  <a:pt x="6524" y="1628"/>
                </a:cubicBezTo>
                <a:lnTo>
                  <a:pt x="6152" y="1705"/>
                </a:lnTo>
                <a:lnTo>
                  <a:pt x="6077" y="1580"/>
                </a:lnTo>
                <a:cubicBezTo>
                  <a:pt x="6035" y="1512"/>
                  <a:pt x="5855" y="1289"/>
                  <a:pt x="5675" y="1085"/>
                </a:cubicBezTo>
                <a:cubicBezTo>
                  <a:pt x="4989" y="309"/>
                  <a:pt x="4130" y="-54"/>
                  <a:pt x="3135" y="11"/>
                </a:cubicBezTo>
                <a:cubicBezTo>
                  <a:pt x="1928" y="89"/>
                  <a:pt x="873" y="895"/>
                  <a:pt x="345" y="2145"/>
                </a:cubicBezTo>
                <a:cubicBezTo>
                  <a:pt x="-117" y="3237"/>
                  <a:pt x="-114" y="4452"/>
                  <a:pt x="352" y="5550"/>
                </a:cubicBezTo>
                <a:lnTo>
                  <a:pt x="485" y="5861"/>
                </a:lnTo>
                <a:lnTo>
                  <a:pt x="401" y="6049"/>
                </a:lnTo>
                <a:cubicBezTo>
                  <a:pt x="-95" y="7165"/>
                  <a:pt x="-109" y="8499"/>
                  <a:pt x="364" y="9584"/>
                </a:cubicBezTo>
                <a:cubicBezTo>
                  <a:pt x="548" y="10006"/>
                  <a:pt x="742" y="10311"/>
                  <a:pt x="1043" y="10652"/>
                </a:cubicBezTo>
                <a:cubicBezTo>
                  <a:pt x="1246" y="10883"/>
                  <a:pt x="1267" y="10926"/>
                  <a:pt x="1344" y="11270"/>
                </a:cubicBezTo>
                <a:cubicBezTo>
                  <a:pt x="1502" y="11975"/>
                  <a:pt x="1797" y="12561"/>
                  <a:pt x="2253" y="13073"/>
                </a:cubicBezTo>
                <a:cubicBezTo>
                  <a:pt x="2434" y="13276"/>
                  <a:pt x="2488" y="13368"/>
                  <a:pt x="2508" y="13507"/>
                </a:cubicBezTo>
                <a:cubicBezTo>
                  <a:pt x="2572" y="13936"/>
                  <a:pt x="2824" y="14616"/>
                  <a:pt x="3062" y="14996"/>
                </a:cubicBezTo>
                <a:lnTo>
                  <a:pt x="3180" y="15183"/>
                </a:lnTo>
                <a:lnTo>
                  <a:pt x="3043" y="15396"/>
                </a:lnTo>
                <a:cubicBezTo>
                  <a:pt x="2544" y="16177"/>
                  <a:pt x="2318" y="17310"/>
                  <a:pt x="2465" y="18299"/>
                </a:cubicBezTo>
                <a:cubicBezTo>
                  <a:pt x="2715" y="19982"/>
                  <a:pt x="3837" y="21216"/>
                  <a:pt x="5350" y="21473"/>
                </a:cubicBezTo>
                <a:cubicBezTo>
                  <a:pt x="5650" y="21524"/>
                  <a:pt x="6341" y="21459"/>
                  <a:pt x="6674" y="21348"/>
                </a:cubicBezTo>
                <a:cubicBezTo>
                  <a:pt x="6937" y="21260"/>
                  <a:pt x="7035" y="21244"/>
                  <a:pt x="7110" y="21278"/>
                </a:cubicBezTo>
                <a:cubicBezTo>
                  <a:pt x="7613" y="21504"/>
                  <a:pt x="8491" y="21546"/>
                  <a:pt x="9046" y="21370"/>
                </a:cubicBezTo>
                <a:cubicBezTo>
                  <a:pt x="9444" y="21244"/>
                  <a:pt x="9485" y="21244"/>
                  <a:pt x="9862" y="21368"/>
                </a:cubicBezTo>
                <a:cubicBezTo>
                  <a:pt x="10291" y="21509"/>
                  <a:pt x="11053" y="21509"/>
                  <a:pt x="11492" y="21369"/>
                </a:cubicBezTo>
                <a:cubicBezTo>
                  <a:pt x="11874" y="21246"/>
                  <a:pt x="11953" y="21247"/>
                  <a:pt x="12326" y="21371"/>
                </a:cubicBezTo>
                <a:cubicBezTo>
                  <a:pt x="12758" y="21515"/>
                  <a:pt x="13517" y="21515"/>
                  <a:pt x="13957" y="21371"/>
                </a:cubicBezTo>
                <a:cubicBezTo>
                  <a:pt x="14336" y="21246"/>
                  <a:pt x="14381" y="21246"/>
                  <a:pt x="14753" y="21368"/>
                </a:cubicBezTo>
                <a:cubicBezTo>
                  <a:pt x="15188" y="21511"/>
                  <a:pt x="15982" y="21515"/>
                  <a:pt x="16433" y="21379"/>
                </a:cubicBezTo>
                <a:cubicBezTo>
                  <a:pt x="17422" y="21079"/>
                  <a:pt x="18192" y="20351"/>
                  <a:pt x="18624" y="19308"/>
                </a:cubicBezTo>
                <a:cubicBezTo>
                  <a:pt x="18826" y="18818"/>
                  <a:pt x="18906" y="18446"/>
                  <a:pt x="18931" y="17878"/>
                </a:cubicBezTo>
                <a:cubicBezTo>
                  <a:pt x="18972" y="16944"/>
                  <a:pt x="18801" y="16218"/>
                  <a:pt x="18368" y="15484"/>
                </a:cubicBezTo>
                <a:lnTo>
                  <a:pt x="18221" y="15235"/>
                </a:lnTo>
                <a:lnTo>
                  <a:pt x="18409" y="14918"/>
                </a:lnTo>
                <a:cubicBezTo>
                  <a:pt x="18629" y="14545"/>
                  <a:pt x="18806" y="14090"/>
                  <a:pt x="18889" y="13679"/>
                </a:cubicBezTo>
                <a:cubicBezTo>
                  <a:pt x="18944" y="13402"/>
                  <a:pt x="18967" y="13361"/>
                  <a:pt x="19261" y="13011"/>
                </a:cubicBezTo>
                <a:cubicBezTo>
                  <a:pt x="19710" y="12477"/>
                  <a:pt x="20003" y="11875"/>
                  <a:pt x="20137" y="11212"/>
                </a:cubicBezTo>
                <a:cubicBezTo>
                  <a:pt x="20188" y="10959"/>
                  <a:pt x="20216" y="10909"/>
                  <a:pt x="20506" y="10570"/>
                </a:cubicBezTo>
                <a:cubicBezTo>
                  <a:pt x="20955" y="10043"/>
                  <a:pt x="21242" y="9447"/>
                  <a:pt x="21394" y="8724"/>
                </a:cubicBezTo>
                <a:cubicBezTo>
                  <a:pt x="21483" y="8304"/>
                  <a:pt x="21482" y="7389"/>
                  <a:pt x="21393" y="7005"/>
                </a:cubicBezTo>
                <a:cubicBezTo>
                  <a:pt x="21313" y="6658"/>
                  <a:pt x="21160" y="6202"/>
                  <a:pt x="21063" y="6020"/>
                </a:cubicBezTo>
                <a:lnTo>
                  <a:pt x="20990" y="5885"/>
                </a:lnTo>
                <a:lnTo>
                  <a:pt x="21156" y="5476"/>
                </a:lnTo>
                <a:cubicBezTo>
                  <a:pt x="21406" y="4863"/>
                  <a:pt x="21464" y="4535"/>
                  <a:pt x="21460" y="3784"/>
                </a:cubicBezTo>
                <a:cubicBezTo>
                  <a:pt x="21457" y="3232"/>
                  <a:pt x="21444" y="3104"/>
                  <a:pt x="21356" y="2769"/>
                </a:cubicBezTo>
                <a:cubicBezTo>
                  <a:pt x="21172" y="2073"/>
                  <a:pt x="20872" y="1514"/>
                  <a:pt x="20421" y="1028"/>
                </a:cubicBezTo>
                <a:cubicBezTo>
                  <a:pt x="19812" y="372"/>
                  <a:pt x="19038" y="34"/>
                  <a:pt x="18258" y="2"/>
                </a:cubicBezTo>
                <a:close/>
              </a:path>
            </a:pathLst>
          </a:custGeom>
          <a:ln w="19050" cmpd="sng">
            <a:solidFill>
              <a:srgbClr val="929292"/>
            </a:solidFill>
            <a:miter lim="400000"/>
          </a:ln>
          <a:effectLst>
            <a:outerShdw blurRad="177800" dist="80791" dir="2641601" rotWithShape="0">
              <a:srgbClr val="929292">
                <a:alpha val="46079"/>
              </a:srgbClr>
            </a:outerShdw>
          </a:effectLst>
        </p:spPr>
      </p:pic>
      <p:sp>
        <p:nvSpPr>
          <p:cNvPr id="16" name="MHONGOOSE: deepest nearby HI survey with MeerKAT, sensitive down to ~5 1017 cm-2. Low column density HI universe shows richness of interaction and accretion features."/>
          <p:cNvSpPr txBox="1"/>
          <p:nvPr/>
        </p:nvSpPr>
        <p:spPr>
          <a:xfrm>
            <a:off x="2490231" y="4363502"/>
            <a:ext cx="2560320" cy="300322"/>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algn="ctr" defTabSz="913901" hangingPunct="0">
              <a:spcBef>
                <a:spcPts val="113"/>
              </a:spcBef>
              <a:defRPr sz="4300">
                <a:solidFill>
                  <a:srgbClr val="FF644E">
                    <a:lumOff val="-29866"/>
                  </a:srgbClr>
                </a:solidFill>
                <a:latin typeface="Helvetica Neue Light"/>
                <a:ea typeface="Helvetica Neue Light"/>
                <a:cs typeface="Helvetica Neue Light"/>
                <a:sym typeface="Helvetica Neue Light"/>
              </a:defRPr>
            </a:pPr>
            <a:r>
              <a:rPr lang="en-US" sz="1600" dirty="0">
                <a:solidFill>
                  <a:srgbClr val="FF644E">
                    <a:lumOff val="-29866"/>
                  </a:srgbClr>
                </a:solidFill>
                <a:latin typeface="Helvetica Neue Light"/>
                <a:ea typeface="Helvetica Neue Light"/>
                <a:cs typeface="Helvetica Neue Light"/>
                <a:sym typeface="Helvetica Neue Light"/>
              </a:rPr>
              <a:t>Deep continuum (MIGHTEE)</a:t>
            </a:r>
            <a:endParaRPr sz="1300" baseline="-5999" dirty="0">
              <a:solidFill>
                <a:srgbClr val="FF644E">
                  <a:lumOff val="-29866"/>
                </a:srgbClr>
              </a:solidFill>
              <a:latin typeface="Helvetica Neue Light"/>
              <a:ea typeface="Helvetica Neue Light"/>
              <a:cs typeface="Helvetica Neue Light"/>
              <a:sym typeface="Helvetica Neue Light"/>
            </a:endParaRPr>
          </a:p>
        </p:txBody>
      </p:sp>
      <p:sp>
        <p:nvSpPr>
          <p:cNvPr id="4" name="MHONGOOSE: deepest nearby HI survey with MeerKAT, sensitive down to ~5 1017 cm-2. Low column density HI universe shows richness of interaction and accretion features.">
            <a:extLst>
              <a:ext uri="{FF2B5EF4-FFF2-40B4-BE49-F238E27FC236}">
                <a16:creationId xmlns:a16="http://schemas.microsoft.com/office/drawing/2014/main" id="{26D4D62D-23F3-ACFE-5D3D-763548D56E43}"/>
              </a:ext>
            </a:extLst>
          </p:cNvPr>
          <p:cNvSpPr txBox="1"/>
          <p:nvPr/>
        </p:nvSpPr>
        <p:spPr>
          <a:xfrm>
            <a:off x="5249095" y="2936362"/>
            <a:ext cx="1024128" cy="559368"/>
          </a:xfrm>
          <a:prstGeom prst="rect">
            <a:avLst/>
          </a:prstGeom>
          <a:solidFill>
            <a:schemeClr val="bg1"/>
          </a:solidFill>
          <a:ln w="12700">
            <a:solidFill>
              <a:schemeClr val="bg2">
                <a:lumMod val="75000"/>
              </a:schemeClr>
            </a:solidFill>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algn="ctr" defTabSz="913901" hangingPunct="0">
              <a:spcBef>
                <a:spcPts val="113"/>
              </a:spcBef>
              <a:defRPr sz="4300">
                <a:solidFill>
                  <a:srgbClr val="FF644E">
                    <a:lumOff val="-29866"/>
                  </a:srgbClr>
                </a:solidFill>
                <a:latin typeface="Helvetica Neue Light"/>
                <a:ea typeface="Helvetica Neue Light"/>
                <a:cs typeface="Helvetica Neue Light"/>
                <a:sym typeface="Helvetica Neue Light"/>
              </a:defRPr>
            </a:pPr>
            <a:r>
              <a:rPr lang="en-US" sz="1600" dirty="0">
                <a:solidFill>
                  <a:srgbClr val="00B050"/>
                </a:solidFill>
                <a:latin typeface="Helvetica Neue Light"/>
                <a:ea typeface="Helvetica Neue Light"/>
                <a:cs typeface="Helvetica Neue Light"/>
                <a:sym typeface="Helvetica Neue Light"/>
              </a:rPr>
              <a:t>Absorption </a:t>
            </a:r>
          </a:p>
          <a:p>
            <a:pPr algn="ctr" defTabSz="913901" hangingPunct="0">
              <a:spcBef>
                <a:spcPts val="113"/>
              </a:spcBef>
              <a:defRPr sz="4300">
                <a:solidFill>
                  <a:srgbClr val="FF644E">
                    <a:lumOff val="-29866"/>
                  </a:srgbClr>
                </a:solidFill>
                <a:latin typeface="Helvetica Neue Light"/>
                <a:ea typeface="Helvetica Neue Light"/>
                <a:cs typeface="Helvetica Neue Light"/>
                <a:sym typeface="Helvetica Neue Light"/>
              </a:defRPr>
            </a:pPr>
            <a:r>
              <a:rPr lang="en-US" sz="1600" dirty="0">
                <a:solidFill>
                  <a:srgbClr val="00B050"/>
                </a:solidFill>
                <a:latin typeface="Helvetica Neue Light"/>
                <a:ea typeface="Helvetica Neue Light"/>
                <a:cs typeface="Helvetica Neue Light"/>
                <a:sym typeface="Helvetica Neue Light"/>
              </a:rPr>
              <a:t>(MALS)</a:t>
            </a:r>
            <a:endParaRPr sz="1300" baseline="-5999" dirty="0">
              <a:solidFill>
                <a:srgbClr val="00B050"/>
              </a:solidFill>
              <a:latin typeface="Helvetica Neue Light"/>
              <a:ea typeface="Helvetica Neue Light"/>
              <a:cs typeface="Helvetica Neue Light"/>
              <a:sym typeface="Helvetica Neue Light"/>
            </a:endParaRPr>
          </a:p>
        </p:txBody>
      </p:sp>
      <p:pic>
        <p:nvPicPr>
          <p:cNvPr id="13" name="Picture 12" descr="schechter_comp_final_emcee_hist_.4Log.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24600" y="3616749"/>
            <a:ext cx="2743200" cy="2316027"/>
          </a:xfrm>
          <a:prstGeom prst="rect">
            <a:avLst/>
          </a:prstGeom>
          <a:ln>
            <a:solidFill>
              <a:srgbClr val="3366FF"/>
            </a:solidFill>
          </a:ln>
        </p:spPr>
      </p:pic>
      <p:sp>
        <p:nvSpPr>
          <p:cNvPr id="18" name="MHONGOOSE: deepest nearby HI survey with MeerKAT, sensitive down to ~5 1017 cm-2. Low column density HI universe shows richness of interaction and accretion features."/>
          <p:cNvSpPr txBox="1"/>
          <p:nvPr/>
        </p:nvSpPr>
        <p:spPr>
          <a:xfrm>
            <a:off x="7231122" y="3667488"/>
            <a:ext cx="1783080" cy="300322"/>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algn="ctr" defTabSz="913901" hangingPunct="0">
              <a:spcBef>
                <a:spcPts val="113"/>
              </a:spcBef>
              <a:defRPr sz="4300">
                <a:solidFill>
                  <a:srgbClr val="FF644E">
                    <a:lumOff val="-29866"/>
                  </a:srgbClr>
                </a:solidFill>
                <a:latin typeface="Helvetica Neue Light"/>
                <a:ea typeface="Helvetica Neue Light"/>
                <a:cs typeface="Helvetica Neue Light"/>
                <a:sym typeface="Helvetica Neue Light"/>
              </a:defRPr>
            </a:pPr>
            <a:r>
              <a:rPr lang="en-US" sz="1600" dirty="0">
                <a:solidFill>
                  <a:srgbClr val="3366FF"/>
                </a:solidFill>
                <a:latin typeface="Helvetica Neue Light"/>
                <a:ea typeface="Helvetica Neue Light"/>
                <a:cs typeface="Helvetica Neue Light"/>
                <a:sym typeface="Helvetica Neue Light"/>
              </a:rPr>
              <a:t>Deep HI (LADUMA)</a:t>
            </a:r>
            <a:endParaRPr sz="1300" baseline="-5999" dirty="0">
              <a:solidFill>
                <a:srgbClr val="3366FF"/>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403292760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
          <p:cNvSpPr txBox="1">
            <a:spLocks noGrp="1"/>
          </p:cNvSpPr>
          <p:nvPr>
            <p:ph type="ctrTitle"/>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dirty="0">
                <a:solidFill>
                  <a:srgbClr val="538CD5"/>
                </a:solidFill>
                <a:latin typeface="Arial"/>
                <a:ea typeface="Arial"/>
                <a:cs typeface="Arial"/>
                <a:sym typeface="Arial"/>
              </a:rPr>
              <a:t>MeerKAT Band 5B</a:t>
            </a:r>
            <a:endParaRPr dirty="0"/>
          </a:p>
        </p:txBody>
      </p:sp>
      <p:sp>
        <p:nvSpPr>
          <p:cNvPr id="161" name="Google Shape;161;p5"/>
          <p:cNvSpPr txBox="1">
            <a:spLocks noGrp="1"/>
          </p:cNvSpPr>
          <p:nvPr>
            <p:ph type="subTitle" idx="1"/>
          </p:nvPr>
        </p:nvSpPr>
        <p:spPr>
          <a:xfrm>
            <a:off x="0" y="735861"/>
            <a:ext cx="8856983" cy="4908194"/>
          </a:xfrm>
          <a:prstGeom prst="rect">
            <a:avLst/>
          </a:prstGeom>
          <a:noFill/>
          <a:ln>
            <a:noFill/>
          </a:ln>
        </p:spPr>
        <p:txBody>
          <a:bodyPr spcFirstLastPara="1" wrap="square" lIns="91425" tIns="45700" rIns="91425" bIns="45700" anchor="t" anchorCtr="0">
            <a:normAutofit/>
          </a:bodyPr>
          <a:lstStyle/>
          <a:p>
            <a:pPr marL="457200" marR="0" lvl="0" indent="-372762" algn="l" rtl="0">
              <a:lnSpc>
                <a:spcPct val="90000"/>
              </a:lnSpc>
              <a:spcBef>
                <a:spcPts val="700"/>
              </a:spcBef>
              <a:spcAft>
                <a:spcPts val="0"/>
              </a:spcAft>
              <a:buClr>
                <a:srgbClr val="595959"/>
              </a:buClr>
              <a:buSzPts val="2270"/>
              <a:buFont typeface="Arial"/>
              <a:buChar char="•"/>
            </a:pPr>
            <a:r>
              <a:rPr lang="en-US" sz="1800" dirty="0">
                <a:solidFill>
                  <a:schemeClr val="tx1"/>
                </a:solidFill>
              </a:rPr>
              <a:t>The aim of the project is to add a Band 5B (8.3–15.4 GHz) science capability to the 64 MeerKAT dishes</a:t>
            </a:r>
          </a:p>
          <a:p>
            <a:pPr marL="457200" marR="0" lvl="0" indent="-372762" algn="l" rtl="0">
              <a:lnSpc>
                <a:spcPct val="90000"/>
              </a:lnSpc>
              <a:spcBef>
                <a:spcPts val="700"/>
              </a:spcBef>
              <a:spcAft>
                <a:spcPts val="0"/>
              </a:spcAft>
              <a:buClr>
                <a:srgbClr val="595959"/>
              </a:buClr>
              <a:buSzPts val="2270"/>
              <a:buFont typeface="Arial"/>
              <a:buChar char="•"/>
            </a:pPr>
            <a:r>
              <a:rPr lang="en-US" sz="1800" dirty="0">
                <a:solidFill>
                  <a:schemeClr val="tx1"/>
                </a:solidFill>
              </a:rPr>
              <a:t>In collaboration with INAF who funded majority of the hardware cost</a:t>
            </a:r>
          </a:p>
          <a:p>
            <a:pPr marL="457200" marR="0" lvl="0" indent="-372762" algn="l" rtl="0">
              <a:lnSpc>
                <a:spcPct val="90000"/>
              </a:lnSpc>
              <a:spcBef>
                <a:spcPts val="700"/>
              </a:spcBef>
              <a:spcAft>
                <a:spcPts val="0"/>
              </a:spcAft>
              <a:buClr>
                <a:srgbClr val="595959"/>
              </a:buClr>
              <a:buSzPts val="2270"/>
              <a:buFont typeface="Arial"/>
              <a:buChar char="•"/>
            </a:pPr>
            <a:r>
              <a:rPr lang="en-US" sz="1800" dirty="0">
                <a:solidFill>
                  <a:schemeClr val="tx1"/>
                </a:solidFill>
              </a:rPr>
              <a:t>SARAO contracted to deliver</a:t>
            </a:r>
          </a:p>
          <a:p>
            <a:pPr lvl="1" indent="-372762" algn="l">
              <a:lnSpc>
                <a:spcPct val="90000"/>
              </a:lnSpc>
              <a:spcBef>
                <a:spcPts val="700"/>
              </a:spcBef>
              <a:buClr>
                <a:srgbClr val="595959"/>
              </a:buClr>
              <a:buSzPts val="2270"/>
              <a:buFont typeface="Arial"/>
              <a:buChar char="•"/>
            </a:pPr>
            <a:r>
              <a:rPr lang="en-US" sz="1800" dirty="0">
                <a:solidFill>
                  <a:schemeClr val="tx1"/>
                </a:solidFill>
              </a:rPr>
              <a:t> </a:t>
            </a:r>
            <a:r>
              <a:rPr lang="en-US" sz="1800" dirty="0" err="1">
                <a:solidFill>
                  <a:schemeClr val="tx1"/>
                </a:solidFill>
              </a:rPr>
              <a:t>Digitisers</a:t>
            </a:r>
            <a:endParaRPr lang="en-US" sz="1800" dirty="0">
              <a:solidFill>
                <a:schemeClr val="tx1"/>
              </a:solidFill>
            </a:endParaRPr>
          </a:p>
          <a:p>
            <a:pPr lvl="1" indent="-372762" algn="l">
              <a:lnSpc>
                <a:spcPct val="90000"/>
              </a:lnSpc>
              <a:spcBef>
                <a:spcPts val="700"/>
              </a:spcBef>
              <a:buClr>
                <a:srgbClr val="595959"/>
              </a:buClr>
              <a:buSzPts val="2270"/>
              <a:buFont typeface="Arial"/>
              <a:buChar char="•"/>
            </a:pPr>
            <a:r>
              <a:rPr lang="en-US" sz="1800" dirty="0">
                <a:solidFill>
                  <a:schemeClr val="tx1"/>
                </a:solidFill>
              </a:rPr>
              <a:t>Array </a:t>
            </a:r>
            <a:r>
              <a:rPr lang="en-US" sz="1800" dirty="0" err="1">
                <a:solidFill>
                  <a:schemeClr val="tx1"/>
                </a:solidFill>
              </a:rPr>
              <a:t>Fibre</a:t>
            </a:r>
            <a:r>
              <a:rPr lang="en-US" sz="1800" dirty="0">
                <a:solidFill>
                  <a:schemeClr val="tx1"/>
                </a:solidFill>
              </a:rPr>
              <a:t> Network</a:t>
            </a:r>
          </a:p>
          <a:p>
            <a:pPr lvl="1" indent="-372762" algn="l">
              <a:lnSpc>
                <a:spcPct val="90000"/>
              </a:lnSpc>
              <a:spcBef>
                <a:spcPts val="700"/>
              </a:spcBef>
              <a:buClr>
                <a:srgbClr val="595959"/>
              </a:buClr>
              <a:buSzPts val="2270"/>
              <a:buFont typeface="Arial"/>
              <a:buChar char="•"/>
            </a:pPr>
            <a:r>
              <a:rPr lang="en-US" sz="1800" dirty="0">
                <a:solidFill>
                  <a:schemeClr val="tx1"/>
                </a:solidFill>
              </a:rPr>
              <a:t> Receptor </a:t>
            </a:r>
            <a:r>
              <a:rPr lang="en-US" sz="1800" dirty="0" err="1">
                <a:solidFill>
                  <a:schemeClr val="tx1"/>
                </a:solidFill>
              </a:rPr>
              <a:t>Fibre</a:t>
            </a:r>
            <a:r>
              <a:rPr lang="en-US" sz="1800" dirty="0">
                <a:solidFill>
                  <a:schemeClr val="tx1"/>
                </a:solidFill>
              </a:rPr>
              <a:t> Network</a:t>
            </a:r>
          </a:p>
          <a:p>
            <a:pPr lvl="1" indent="-372762" algn="l">
              <a:lnSpc>
                <a:spcPct val="90000"/>
              </a:lnSpc>
              <a:spcBef>
                <a:spcPts val="700"/>
              </a:spcBef>
              <a:buClr>
                <a:srgbClr val="595959"/>
              </a:buClr>
              <a:buSzPts val="2270"/>
              <a:buFont typeface="Arial"/>
              <a:buChar char="•"/>
            </a:pPr>
            <a:r>
              <a:rPr lang="en-US" sz="1800" dirty="0">
                <a:solidFill>
                  <a:schemeClr val="tx1"/>
                </a:solidFill>
              </a:rPr>
              <a:t>Timing and Frequency Reference</a:t>
            </a:r>
          </a:p>
          <a:p>
            <a:pPr lvl="1" indent="-372762" algn="l">
              <a:lnSpc>
                <a:spcPct val="90000"/>
              </a:lnSpc>
              <a:spcBef>
                <a:spcPts val="700"/>
              </a:spcBef>
              <a:buClr>
                <a:srgbClr val="595959"/>
              </a:buClr>
              <a:buSzPts val="2270"/>
              <a:buFont typeface="Arial"/>
              <a:buChar char="•"/>
            </a:pPr>
            <a:r>
              <a:rPr lang="en-US" sz="1800" dirty="0">
                <a:solidFill>
                  <a:schemeClr val="tx1"/>
                </a:solidFill>
              </a:rPr>
              <a:t>Helium and vacuum services expansion</a:t>
            </a:r>
          </a:p>
          <a:p>
            <a:pPr marL="457200" marR="0" lvl="0" indent="-372762" algn="l" rtl="0">
              <a:lnSpc>
                <a:spcPct val="90000"/>
              </a:lnSpc>
              <a:spcBef>
                <a:spcPts val="700"/>
              </a:spcBef>
              <a:spcAft>
                <a:spcPts val="0"/>
              </a:spcAft>
              <a:buClr>
                <a:srgbClr val="595959"/>
              </a:buClr>
              <a:buSzPts val="2270"/>
              <a:buFont typeface="Arial"/>
              <a:buChar char="•"/>
            </a:pPr>
            <a:r>
              <a:rPr lang="en-US" sz="1800" dirty="0">
                <a:solidFill>
                  <a:schemeClr val="tx1"/>
                </a:solidFill>
              </a:rPr>
              <a:t>Production of 64 D-Engines for the </a:t>
            </a:r>
            <a:r>
              <a:rPr lang="en-US" sz="1800" dirty="0" err="1">
                <a:solidFill>
                  <a:schemeClr val="tx1"/>
                </a:solidFill>
              </a:rPr>
              <a:t>digitiser</a:t>
            </a:r>
            <a:r>
              <a:rPr lang="en-US" sz="1800" dirty="0">
                <a:solidFill>
                  <a:schemeClr val="tx1"/>
                </a:solidFill>
              </a:rPr>
              <a:t> completed </a:t>
            </a:r>
          </a:p>
          <a:p>
            <a:pPr marL="457200" marR="0" lvl="0" indent="-372762" algn="l" rtl="0">
              <a:lnSpc>
                <a:spcPct val="90000"/>
              </a:lnSpc>
              <a:spcBef>
                <a:spcPts val="700"/>
              </a:spcBef>
              <a:spcAft>
                <a:spcPts val="0"/>
              </a:spcAft>
              <a:buClr>
                <a:srgbClr val="595959"/>
              </a:buClr>
              <a:buSzPts val="2270"/>
              <a:buFont typeface="Arial"/>
              <a:buChar char="•"/>
            </a:pPr>
            <a:r>
              <a:rPr lang="en-US" sz="1800" dirty="0">
                <a:solidFill>
                  <a:schemeClr val="tx1"/>
                </a:solidFill>
              </a:rPr>
              <a:t>Receivers, developed by MPG, already delivered to site</a:t>
            </a:r>
          </a:p>
          <a:p>
            <a:pPr marL="457200" marR="0" lvl="0" indent="-372762" algn="l" rtl="0">
              <a:lnSpc>
                <a:spcPct val="90000"/>
              </a:lnSpc>
              <a:spcBef>
                <a:spcPts val="700"/>
              </a:spcBef>
              <a:spcAft>
                <a:spcPts val="0"/>
              </a:spcAft>
              <a:buClr>
                <a:srgbClr val="595959"/>
              </a:buClr>
              <a:buSzPts val="2270"/>
              <a:buFont typeface="Arial"/>
              <a:buChar char="•"/>
            </a:pPr>
            <a:r>
              <a:rPr lang="en-US" sz="1800" dirty="0">
                <a:solidFill>
                  <a:schemeClr val="tx1"/>
                </a:solidFill>
              </a:rPr>
              <a:t>CBF and SDP extensions to start soon</a:t>
            </a:r>
          </a:p>
          <a:p>
            <a:pPr marL="457200" marR="0" lvl="0" indent="-372762" algn="l" rtl="0">
              <a:lnSpc>
                <a:spcPct val="90000"/>
              </a:lnSpc>
              <a:spcBef>
                <a:spcPts val="700"/>
              </a:spcBef>
              <a:spcAft>
                <a:spcPts val="0"/>
              </a:spcAft>
              <a:buClr>
                <a:srgbClr val="595959"/>
              </a:buClr>
              <a:buSzPts val="2270"/>
              <a:buFont typeface="Arial"/>
              <a:buChar char="•"/>
            </a:pPr>
            <a:endParaRPr lang="en-US" sz="1600" dirty="0">
              <a:solidFill>
                <a:schemeClr val="tx1"/>
              </a:solidFill>
            </a:endParaRPr>
          </a:p>
        </p:txBody>
      </p:sp>
    </p:spTree>
    <p:extLst>
      <p:ext uri="{BB962C8B-B14F-4D97-AF65-F5344CB8AC3E}">
        <p14:creationId xmlns:p14="http://schemas.microsoft.com/office/powerpoint/2010/main" val="1754255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ctrTitle"/>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a:solidFill>
                  <a:srgbClr val="538CD5"/>
                </a:solidFill>
                <a:latin typeface="Arial"/>
                <a:ea typeface="Arial"/>
                <a:cs typeface="Arial"/>
                <a:sym typeface="Arial"/>
              </a:rPr>
              <a:t>Talk outline</a:t>
            </a:r>
            <a:endParaRPr/>
          </a:p>
        </p:txBody>
      </p:sp>
      <p:sp>
        <p:nvSpPr>
          <p:cNvPr id="97" name="Google Shape;97;p2"/>
          <p:cNvSpPr txBox="1">
            <a:spLocks noGrp="1"/>
          </p:cNvSpPr>
          <p:nvPr>
            <p:ph type="subTitle" idx="1"/>
          </p:nvPr>
        </p:nvSpPr>
        <p:spPr>
          <a:xfrm>
            <a:off x="107504" y="1124744"/>
            <a:ext cx="6192688" cy="4608512"/>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ClrTx/>
              <a:buSzPts val="1800"/>
              <a:buFont typeface="Arial"/>
              <a:buChar char="•"/>
            </a:pPr>
            <a:r>
              <a:rPr lang="en-US" sz="1800" dirty="0">
                <a:solidFill>
                  <a:schemeClr val="tx1"/>
                </a:solidFill>
                <a:latin typeface="Arial"/>
                <a:ea typeface="Arial"/>
                <a:cs typeface="Arial"/>
                <a:sym typeface="Arial"/>
              </a:rPr>
              <a:t>Overview of SARAO</a:t>
            </a:r>
            <a:endParaRPr sz="1800" dirty="0">
              <a:solidFill>
                <a:schemeClr val="tx1"/>
              </a:solidFill>
            </a:endParaRPr>
          </a:p>
          <a:p>
            <a:pPr marL="285750" lvl="0" indent="-285750" algn="l" rtl="0">
              <a:spcBef>
                <a:spcPts val="360"/>
              </a:spcBef>
              <a:spcAft>
                <a:spcPts val="0"/>
              </a:spcAft>
              <a:buClrTx/>
              <a:buSzPts val="1800"/>
              <a:buFont typeface="Arial"/>
              <a:buChar char="•"/>
            </a:pPr>
            <a:r>
              <a:rPr lang="en-US" sz="1800" dirty="0">
                <a:solidFill>
                  <a:schemeClr val="tx1"/>
                </a:solidFill>
                <a:latin typeface="Arial"/>
                <a:ea typeface="Arial"/>
                <a:cs typeface="Arial"/>
                <a:sym typeface="Arial"/>
              </a:rPr>
              <a:t>Introduction to MeerKAT </a:t>
            </a:r>
          </a:p>
          <a:p>
            <a:pPr marL="285750" lvl="0" indent="-285750" algn="l" rtl="0">
              <a:spcBef>
                <a:spcPts val="360"/>
              </a:spcBef>
              <a:spcAft>
                <a:spcPts val="0"/>
              </a:spcAft>
              <a:buClrTx/>
              <a:buSzPts val="1800"/>
              <a:buFont typeface="Arial"/>
              <a:buChar char="•"/>
            </a:pPr>
            <a:r>
              <a:rPr lang="en-US" sz="1800" dirty="0">
                <a:solidFill>
                  <a:schemeClr val="tx1"/>
                </a:solidFill>
                <a:latin typeface="Arial"/>
                <a:ea typeface="Arial"/>
                <a:cs typeface="Arial"/>
                <a:sym typeface="Arial"/>
              </a:rPr>
              <a:t>MeerKAT science</a:t>
            </a:r>
            <a:endParaRPr sz="1800" dirty="0">
              <a:solidFill>
                <a:schemeClr val="tx1"/>
              </a:solidFill>
            </a:endParaRPr>
          </a:p>
          <a:p>
            <a:pPr marL="285750" lvl="0" indent="-285750" algn="l" rtl="0">
              <a:spcBef>
                <a:spcPts val="360"/>
              </a:spcBef>
              <a:spcAft>
                <a:spcPts val="0"/>
              </a:spcAft>
              <a:buClrTx/>
              <a:buSzPts val="1800"/>
              <a:buFont typeface="Arial"/>
              <a:buChar char="•"/>
            </a:pPr>
            <a:r>
              <a:rPr lang="en-US" sz="1800" dirty="0">
                <a:solidFill>
                  <a:schemeClr val="tx1"/>
                </a:solidFill>
                <a:latin typeface="Arial"/>
                <a:ea typeface="Arial"/>
                <a:cs typeface="Arial"/>
                <a:sym typeface="Arial"/>
              </a:rPr>
              <a:t>Future plans for MeerKAT</a:t>
            </a:r>
            <a:endParaRPr sz="1800" dirty="0">
              <a:solidFill>
                <a:schemeClr val="tx1"/>
              </a:solidFill>
            </a:endParaRPr>
          </a:p>
          <a:p>
            <a:pPr marL="742950" lvl="1" indent="-285750" algn="l">
              <a:spcBef>
                <a:spcPts val="280"/>
              </a:spcBef>
              <a:buClrTx/>
              <a:buSzPts val="1400"/>
              <a:buFont typeface="Arial"/>
              <a:buChar char="•"/>
            </a:pPr>
            <a:r>
              <a:rPr lang="en-US" sz="1800" dirty="0">
                <a:solidFill>
                  <a:schemeClr val="tx1"/>
                </a:solidFill>
                <a:latin typeface="Arial"/>
                <a:ea typeface="Arial"/>
                <a:cs typeface="Arial"/>
                <a:sym typeface="Arial"/>
              </a:rPr>
              <a:t>Band 5B capability</a:t>
            </a:r>
            <a:endParaRPr lang="en-US" sz="1800" dirty="0">
              <a:solidFill>
                <a:schemeClr val="tx1"/>
              </a:solidFill>
            </a:endParaRPr>
          </a:p>
          <a:p>
            <a:pPr marL="742950" lvl="1" indent="-285750" algn="l" rtl="0">
              <a:spcBef>
                <a:spcPts val="280"/>
              </a:spcBef>
              <a:spcAft>
                <a:spcPts val="0"/>
              </a:spcAft>
              <a:buClrTx/>
              <a:buSzPts val="1400"/>
              <a:buFont typeface="Arial"/>
              <a:buChar char="•"/>
            </a:pPr>
            <a:r>
              <a:rPr lang="en-US" sz="1800" dirty="0">
                <a:solidFill>
                  <a:schemeClr val="tx1"/>
                </a:solidFill>
                <a:latin typeface="Arial"/>
                <a:ea typeface="Arial"/>
                <a:cs typeface="Arial"/>
                <a:sym typeface="Arial"/>
              </a:rPr>
              <a:t>MeerKAT extension</a:t>
            </a:r>
            <a:endParaRPr sz="1800" dirty="0">
              <a:solidFill>
                <a:schemeClr val="tx1"/>
              </a:solidFill>
            </a:endParaRPr>
          </a:p>
          <a:p>
            <a:pPr marL="742950" lvl="1" indent="-285750" algn="l" rtl="0">
              <a:spcBef>
                <a:spcPts val="280"/>
              </a:spcBef>
              <a:spcAft>
                <a:spcPts val="0"/>
              </a:spcAft>
              <a:buClrTx/>
              <a:buSzPts val="1400"/>
              <a:buFont typeface="Arial"/>
              <a:buChar char="•"/>
            </a:pPr>
            <a:r>
              <a:rPr lang="en-US" sz="1800" dirty="0">
                <a:solidFill>
                  <a:schemeClr val="tx1"/>
                </a:solidFill>
                <a:latin typeface="Arial"/>
                <a:ea typeface="Arial"/>
                <a:cs typeface="Arial"/>
                <a:sym typeface="Arial"/>
              </a:rPr>
              <a:t>Integration with SKAO</a:t>
            </a:r>
            <a:endParaRPr sz="1800"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9"/>
        <p:cNvGrpSpPr/>
        <p:nvPr/>
      </p:nvGrpSpPr>
      <p:grpSpPr>
        <a:xfrm>
          <a:off x="0" y="0"/>
          <a:ext cx="0" cy="0"/>
          <a:chOff x="0" y="0"/>
          <a:chExt cx="0" cy="0"/>
        </a:xfrm>
      </p:grpSpPr>
      <p:pic>
        <p:nvPicPr>
          <p:cNvPr id="5" name="Picture 4">
            <a:extLst>
              <a:ext uri="{FF2B5EF4-FFF2-40B4-BE49-F238E27FC236}">
                <a16:creationId xmlns:a16="http://schemas.microsoft.com/office/drawing/2014/main" id="{A7DD27E9-CBCB-4BDB-98A1-4CCC9B1AE3CD}"/>
              </a:ext>
            </a:extLst>
          </p:cNvPr>
          <p:cNvPicPr>
            <a:picLocks noChangeAspect="1"/>
          </p:cNvPicPr>
          <p:nvPr/>
        </p:nvPicPr>
        <p:blipFill rotWithShape="1">
          <a:blip r:embed="rId3"/>
          <a:srcRect l="36714"/>
          <a:stretch/>
        </p:blipFill>
        <p:spPr>
          <a:xfrm>
            <a:off x="92728" y="122096"/>
            <a:ext cx="3042295" cy="2743341"/>
          </a:xfrm>
          <a:prstGeom prst="rect">
            <a:avLst/>
          </a:prstGeom>
        </p:spPr>
      </p:pic>
      <p:pic>
        <p:nvPicPr>
          <p:cNvPr id="9" name="Picture 8">
            <a:extLst>
              <a:ext uri="{FF2B5EF4-FFF2-40B4-BE49-F238E27FC236}">
                <a16:creationId xmlns:a16="http://schemas.microsoft.com/office/drawing/2014/main" id="{C9E85A04-C3F7-4E2B-BD94-B36A273A51A3}"/>
              </a:ext>
            </a:extLst>
          </p:cNvPr>
          <p:cNvPicPr>
            <a:picLocks noChangeAspect="1"/>
          </p:cNvPicPr>
          <p:nvPr/>
        </p:nvPicPr>
        <p:blipFill rotWithShape="1">
          <a:blip r:embed="rId4"/>
          <a:srcRect t="27624" b="18205"/>
          <a:stretch/>
        </p:blipFill>
        <p:spPr>
          <a:xfrm>
            <a:off x="5434018" y="140135"/>
            <a:ext cx="3714759" cy="1341532"/>
          </a:xfrm>
          <a:prstGeom prst="rect">
            <a:avLst/>
          </a:prstGeom>
        </p:spPr>
      </p:pic>
      <p:pic>
        <p:nvPicPr>
          <p:cNvPr id="11" name="Picture 10">
            <a:extLst>
              <a:ext uri="{FF2B5EF4-FFF2-40B4-BE49-F238E27FC236}">
                <a16:creationId xmlns:a16="http://schemas.microsoft.com/office/drawing/2014/main" id="{2B4CD2C4-6DE5-4155-B48C-EC4AB8B42574}"/>
              </a:ext>
            </a:extLst>
          </p:cNvPr>
          <p:cNvPicPr>
            <a:picLocks noChangeAspect="1"/>
          </p:cNvPicPr>
          <p:nvPr/>
        </p:nvPicPr>
        <p:blipFill rotWithShape="1">
          <a:blip r:embed="rId5"/>
          <a:srcRect t="35335"/>
          <a:stretch/>
        </p:blipFill>
        <p:spPr>
          <a:xfrm>
            <a:off x="1205" y="4301353"/>
            <a:ext cx="4960356" cy="2138397"/>
          </a:xfrm>
          <a:prstGeom prst="rect">
            <a:avLst/>
          </a:prstGeom>
        </p:spPr>
      </p:pic>
      <p:pic>
        <p:nvPicPr>
          <p:cNvPr id="13" name="Picture 12">
            <a:extLst>
              <a:ext uri="{FF2B5EF4-FFF2-40B4-BE49-F238E27FC236}">
                <a16:creationId xmlns:a16="http://schemas.microsoft.com/office/drawing/2014/main" id="{CF472C65-91F8-4EA0-A470-4FF80CFD0305}"/>
              </a:ext>
            </a:extLst>
          </p:cNvPr>
          <p:cNvPicPr>
            <a:picLocks noChangeAspect="1"/>
          </p:cNvPicPr>
          <p:nvPr/>
        </p:nvPicPr>
        <p:blipFill>
          <a:blip r:embed="rId6"/>
          <a:stretch>
            <a:fillRect/>
          </a:stretch>
        </p:blipFill>
        <p:spPr>
          <a:xfrm>
            <a:off x="5491519" y="2242416"/>
            <a:ext cx="3559753" cy="2373168"/>
          </a:xfrm>
          <a:prstGeom prst="rect">
            <a:avLst/>
          </a:prstGeom>
        </p:spPr>
      </p:pic>
      <p:pic>
        <p:nvPicPr>
          <p:cNvPr id="15" name="Picture 14">
            <a:extLst>
              <a:ext uri="{FF2B5EF4-FFF2-40B4-BE49-F238E27FC236}">
                <a16:creationId xmlns:a16="http://schemas.microsoft.com/office/drawing/2014/main" id="{9DCE60CE-07D1-422B-8C60-2D0F9EBD91FA}"/>
              </a:ext>
            </a:extLst>
          </p:cNvPr>
          <p:cNvPicPr>
            <a:picLocks noChangeAspect="1"/>
          </p:cNvPicPr>
          <p:nvPr/>
        </p:nvPicPr>
        <p:blipFill rotWithShape="1">
          <a:blip r:embed="rId7"/>
          <a:srcRect l="21478" r="16713"/>
          <a:stretch/>
        </p:blipFill>
        <p:spPr>
          <a:xfrm>
            <a:off x="3188583" y="140135"/>
            <a:ext cx="2240429" cy="2416513"/>
          </a:xfrm>
          <a:prstGeom prst="rect">
            <a:avLst/>
          </a:prstGeom>
        </p:spPr>
      </p:pic>
      <p:sp>
        <p:nvSpPr>
          <p:cNvPr id="20" name="Google Shape;132;g3ce872f32aa_0_23">
            <a:extLst>
              <a:ext uri="{FF2B5EF4-FFF2-40B4-BE49-F238E27FC236}">
                <a16:creationId xmlns:a16="http://schemas.microsoft.com/office/drawing/2014/main" id="{572A7C79-709D-4477-A203-9F99B5463F4C}"/>
              </a:ext>
            </a:extLst>
          </p:cNvPr>
          <p:cNvSpPr txBox="1"/>
          <p:nvPr/>
        </p:nvSpPr>
        <p:spPr>
          <a:xfrm>
            <a:off x="92728" y="2556647"/>
            <a:ext cx="2743605" cy="276959"/>
          </a:xfrm>
          <a:prstGeom prst="rect">
            <a:avLst/>
          </a:prstGeom>
          <a:solidFill>
            <a:srgbClr val="538CD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rPr>
              <a:t>Fitment test of MPI Band 5B Receiver</a:t>
            </a:r>
            <a:endParaRPr sz="1200" dirty="0">
              <a:solidFill>
                <a:schemeClr val="lt1"/>
              </a:solidFill>
            </a:endParaRPr>
          </a:p>
        </p:txBody>
      </p:sp>
      <p:sp>
        <p:nvSpPr>
          <p:cNvPr id="22" name="Google Shape;132;g3ce872f32aa_0_23">
            <a:extLst>
              <a:ext uri="{FF2B5EF4-FFF2-40B4-BE49-F238E27FC236}">
                <a16:creationId xmlns:a16="http://schemas.microsoft.com/office/drawing/2014/main" id="{4D0F3BBC-2BD8-4D5C-8B65-B7980288BEF3}"/>
              </a:ext>
            </a:extLst>
          </p:cNvPr>
          <p:cNvSpPr txBox="1"/>
          <p:nvPr/>
        </p:nvSpPr>
        <p:spPr>
          <a:xfrm>
            <a:off x="3135023" y="2594218"/>
            <a:ext cx="2293989" cy="276959"/>
          </a:xfrm>
          <a:prstGeom prst="rect">
            <a:avLst/>
          </a:prstGeom>
          <a:solidFill>
            <a:srgbClr val="538CD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rPr>
              <a:t>Band 5B digitization module</a:t>
            </a:r>
            <a:endParaRPr sz="1200" dirty="0">
              <a:solidFill>
                <a:schemeClr val="lt1"/>
              </a:solidFill>
            </a:endParaRPr>
          </a:p>
        </p:txBody>
      </p:sp>
      <p:sp>
        <p:nvSpPr>
          <p:cNvPr id="23" name="Google Shape;132;g3ce872f32aa_0_23">
            <a:extLst>
              <a:ext uri="{FF2B5EF4-FFF2-40B4-BE49-F238E27FC236}">
                <a16:creationId xmlns:a16="http://schemas.microsoft.com/office/drawing/2014/main" id="{A4C2C715-B459-4A89-8617-4E9C80391210}"/>
              </a:ext>
            </a:extLst>
          </p:cNvPr>
          <p:cNvSpPr txBox="1"/>
          <p:nvPr/>
        </p:nvSpPr>
        <p:spPr>
          <a:xfrm>
            <a:off x="6064490" y="1481667"/>
            <a:ext cx="2293989" cy="276959"/>
          </a:xfrm>
          <a:prstGeom prst="rect">
            <a:avLst/>
          </a:prstGeom>
          <a:solidFill>
            <a:srgbClr val="538CD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rPr>
              <a:t>Full scale production</a:t>
            </a:r>
            <a:endParaRPr sz="1200" dirty="0">
              <a:solidFill>
                <a:schemeClr val="lt1"/>
              </a:solidFill>
            </a:endParaRPr>
          </a:p>
        </p:txBody>
      </p:sp>
      <p:sp>
        <p:nvSpPr>
          <p:cNvPr id="24" name="Google Shape;132;g3ce872f32aa_0_23">
            <a:extLst>
              <a:ext uri="{FF2B5EF4-FFF2-40B4-BE49-F238E27FC236}">
                <a16:creationId xmlns:a16="http://schemas.microsoft.com/office/drawing/2014/main" id="{BB2EEC74-A26D-4D72-A0B5-B59C59749B71}"/>
              </a:ext>
            </a:extLst>
          </p:cNvPr>
          <p:cNvSpPr txBox="1"/>
          <p:nvPr/>
        </p:nvSpPr>
        <p:spPr>
          <a:xfrm>
            <a:off x="6124400" y="4301353"/>
            <a:ext cx="2293989" cy="276959"/>
          </a:xfrm>
          <a:prstGeom prst="rect">
            <a:avLst/>
          </a:prstGeom>
          <a:solidFill>
            <a:srgbClr val="538CD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rPr>
              <a:t>TFR component production</a:t>
            </a:r>
            <a:endParaRPr sz="1200" dirty="0">
              <a:solidFill>
                <a:schemeClr val="lt1"/>
              </a:solidFill>
            </a:endParaRPr>
          </a:p>
        </p:txBody>
      </p:sp>
      <p:sp>
        <p:nvSpPr>
          <p:cNvPr id="25" name="Google Shape;132;g3ce872f32aa_0_23">
            <a:extLst>
              <a:ext uri="{FF2B5EF4-FFF2-40B4-BE49-F238E27FC236}">
                <a16:creationId xmlns:a16="http://schemas.microsoft.com/office/drawing/2014/main" id="{7A4067F6-22A5-4450-B632-9A6B61AC0015}"/>
              </a:ext>
            </a:extLst>
          </p:cNvPr>
          <p:cNvSpPr txBox="1"/>
          <p:nvPr/>
        </p:nvSpPr>
        <p:spPr>
          <a:xfrm>
            <a:off x="670487" y="6458945"/>
            <a:ext cx="3638310" cy="276959"/>
          </a:xfrm>
          <a:prstGeom prst="rect">
            <a:avLst/>
          </a:prstGeom>
          <a:solidFill>
            <a:srgbClr val="538CD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rPr>
              <a:t>INAF and SARAO team during acceptance testing</a:t>
            </a:r>
            <a:endParaRPr sz="1200" dirty="0">
              <a:solidFill>
                <a:schemeClr val="lt1"/>
              </a:solidFill>
            </a:endParaRPr>
          </a:p>
        </p:txBody>
      </p:sp>
      <p:pic>
        <p:nvPicPr>
          <p:cNvPr id="19" name="Picture 18">
            <a:extLst>
              <a:ext uri="{FF2B5EF4-FFF2-40B4-BE49-F238E27FC236}">
                <a16:creationId xmlns:a16="http://schemas.microsoft.com/office/drawing/2014/main" id="{99BA3D14-EB8D-4A65-84F2-1C1E958808CA}"/>
              </a:ext>
            </a:extLst>
          </p:cNvPr>
          <p:cNvPicPr>
            <a:picLocks noChangeAspect="1"/>
          </p:cNvPicPr>
          <p:nvPr/>
        </p:nvPicPr>
        <p:blipFill>
          <a:blip r:embed="rId8"/>
          <a:stretch>
            <a:fillRect/>
          </a:stretch>
        </p:blipFill>
        <p:spPr>
          <a:xfrm rot="5400000">
            <a:off x="5848640" y="4927679"/>
            <a:ext cx="2206081" cy="1654561"/>
          </a:xfrm>
          <a:prstGeom prst="rect">
            <a:avLst/>
          </a:prstGeom>
        </p:spPr>
      </p:pic>
      <p:sp>
        <p:nvSpPr>
          <p:cNvPr id="28" name="Google Shape;132;g3ce872f32aa_0_23">
            <a:extLst>
              <a:ext uri="{FF2B5EF4-FFF2-40B4-BE49-F238E27FC236}">
                <a16:creationId xmlns:a16="http://schemas.microsoft.com/office/drawing/2014/main" id="{51DD39F5-C06D-46F9-9D0B-3DCA084B0C88}"/>
              </a:ext>
            </a:extLst>
          </p:cNvPr>
          <p:cNvSpPr txBox="1"/>
          <p:nvPr/>
        </p:nvSpPr>
        <p:spPr>
          <a:xfrm>
            <a:off x="6791748" y="4839416"/>
            <a:ext cx="1920452" cy="276959"/>
          </a:xfrm>
          <a:prstGeom prst="rect">
            <a:avLst/>
          </a:prstGeom>
          <a:solidFill>
            <a:srgbClr val="538CD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rPr>
              <a:t>Final labels on </a:t>
            </a:r>
            <a:r>
              <a:rPr lang="en-US" sz="1200" dirty="0" err="1">
                <a:solidFill>
                  <a:schemeClr val="lt1"/>
                </a:solidFill>
              </a:rPr>
              <a:t>Digitiser</a:t>
            </a:r>
            <a:endParaRPr sz="1200" dirty="0">
              <a:solidFill>
                <a:schemeClr val="lt1"/>
              </a:solidFill>
            </a:endParaRPr>
          </a:p>
        </p:txBody>
      </p:sp>
    </p:spTree>
    <p:extLst>
      <p:ext uri="{BB962C8B-B14F-4D97-AF65-F5344CB8AC3E}">
        <p14:creationId xmlns:p14="http://schemas.microsoft.com/office/powerpoint/2010/main" val="2579255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2" name="Google Shape;52;p5"/>
          <p:cNvSpPr txBox="1">
            <a:spLocks noGrp="1"/>
          </p:cNvSpPr>
          <p:nvPr>
            <p:ph type="body" idx="1"/>
          </p:nvPr>
        </p:nvSpPr>
        <p:spPr>
          <a:xfrm>
            <a:off x="98691" y="721601"/>
            <a:ext cx="7479268" cy="4290646"/>
          </a:xfrm>
          <a:prstGeom prst="rect">
            <a:avLst/>
          </a:prstGeom>
          <a:noFill/>
          <a:ln>
            <a:noFill/>
          </a:ln>
        </p:spPr>
        <p:txBody>
          <a:bodyPr spcFirstLastPara="1" wrap="square" lIns="45700" tIns="45700" rIns="45700" bIns="45700" anchor="t" anchorCtr="0">
            <a:normAutofit/>
          </a:bodyPr>
          <a:lstStyle/>
          <a:p>
            <a:pPr marL="927100" lvl="1">
              <a:lnSpc>
                <a:spcPct val="100000"/>
              </a:lnSpc>
              <a:spcBef>
                <a:spcPts val="0"/>
              </a:spcBef>
              <a:buClr>
                <a:srgbClr val="000000"/>
              </a:buClr>
              <a:buSzPts val="1600"/>
              <a:buFont typeface="Courier New"/>
              <a:buChar char="o"/>
            </a:pPr>
            <a:r>
              <a:rPr lang="en-US" sz="2000" dirty="0">
                <a:solidFill>
                  <a:schemeClr val="dk1"/>
                </a:solidFill>
              </a:rPr>
              <a:t>One step closer to the SKA</a:t>
            </a:r>
          </a:p>
          <a:p>
            <a:pPr marL="927100" lvl="1">
              <a:lnSpc>
                <a:spcPct val="100000"/>
              </a:lnSpc>
              <a:spcBef>
                <a:spcPts val="0"/>
              </a:spcBef>
              <a:buClr>
                <a:srgbClr val="000000"/>
              </a:buClr>
              <a:buSzPts val="1600"/>
              <a:buFont typeface="Courier New"/>
              <a:buChar char="o"/>
            </a:pPr>
            <a:r>
              <a:rPr lang="en-US" sz="2000" dirty="0">
                <a:solidFill>
                  <a:schemeClr val="dk1"/>
                </a:solidFill>
              </a:rPr>
              <a:t>45 million Euro collaboration between Max Planck Society (MPG),SARAO and INAF</a:t>
            </a:r>
          </a:p>
          <a:p>
            <a:pPr marL="927100" lvl="1">
              <a:lnSpc>
                <a:spcPct val="100000"/>
              </a:lnSpc>
              <a:spcBef>
                <a:spcPts val="0"/>
              </a:spcBef>
              <a:buClr>
                <a:srgbClr val="000000"/>
              </a:buClr>
              <a:buSzPts val="1600"/>
              <a:buFont typeface="Courier New"/>
              <a:buChar char="o"/>
            </a:pPr>
            <a:r>
              <a:rPr lang="en-US" sz="2000" dirty="0">
                <a:solidFill>
                  <a:schemeClr val="dk1"/>
                </a:solidFill>
              </a:rPr>
              <a:t>14 antennae extension to MeerKAT </a:t>
            </a:r>
          </a:p>
          <a:p>
            <a:pPr marL="927100" lvl="1">
              <a:lnSpc>
                <a:spcPct val="100000"/>
              </a:lnSpc>
              <a:spcBef>
                <a:spcPts val="0"/>
              </a:spcBef>
              <a:buClr>
                <a:srgbClr val="000000"/>
              </a:buClr>
              <a:buSzPts val="1600"/>
              <a:buFont typeface="Courier New"/>
              <a:buChar char="o"/>
            </a:pPr>
            <a:r>
              <a:rPr lang="en-US" sz="2000" dirty="0">
                <a:solidFill>
                  <a:schemeClr val="dk1"/>
                </a:solidFill>
              </a:rPr>
              <a:t>15-meter SKA Mid-Dish (~50% more sensitive than MeerKAT)</a:t>
            </a:r>
          </a:p>
          <a:p>
            <a:pPr marL="927100" lvl="1">
              <a:lnSpc>
                <a:spcPct val="100000"/>
              </a:lnSpc>
              <a:spcBef>
                <a:spcPts val="0"/>
              </a:spcBef>
              <a:buClr>
                <a:srgbClr val="000000"/>
              </a:buClr>
              <a:buSzPts val="1600"/>
              <a:buFont typeface="Courier New"/>
              <a:buChar char="o"/>
            </a:pPr>
            <a:r>
              <a:rPr lang="en-US" sz="2000" dirty="0">
                <a:solidFill>
                  <a:schemeClr val="dk1"/>
                </a:solidFill>
              </a:rPr>
              <a:t>Longer baselines for higher angular resolution</a:t>
            </a:r>
          </a:p>
          <a:p>
            <a:pPr marL="927100" lvl="1">
              <a:lnSpc>
                <a:spcPct val="100000"/>
              </a:lnSpc>
              <a:spcBef>
                <a:spcPts val="0"/>
              </a:spcBef>
              <a:buClr>
                <a:srgbClr val="000000"/>
              </a:buClr>
              <a:buSzPts val="1600"/>
              <a:buFont typeface="Courier New"/>
              <a:buChar char="o"/>
            </a:pPr>
            <a:r>
              <a:rPr lang="en-US" sz="2000" dirty="0">
                <a:solidFill>
                  <a:schemeClr val="dk1"/>
                </a:solidFill>
              </a:rPr>
              <a:t>Approximately 30% increase in array sensitivity </a:t>
            </a:r>
          </a:p>
          <a:p>
            <a:pPr marL="927100" lvl="1" indent="-260350">
              <a:lnSpc>
                <a:spcPct val="100000"/>
              </a:lnSpc>
              <a:spcBef>
                <a:spcPts val="0"/>
              </a:spcBef>
              <a:buClr>
                <a:srgbClr val="000000"/>
              </a:buClr>
              <a:buSzPts val="1600"/>
              <a:buNone/>
            </a:pPr>
            <a:endParaRPr sz="2000" dirty="0">
              <a:solidFill>
                <a:schemeClr val="dk1"/>
              </a:solidFill>
            </a:endParaRPr>
          </a:p>
          <a:p>
            <a:pPr marL="0" indent="0">
              <a:lnSpc>
                <a:spcPct val="100000"/>
              </a:lnSpc>
              <a:spcBef>
                <a:spcPts val="0"/>
              </a:spcBef>
              <a:buNone/>
            </a:pPr>
            <a:endParaRPr dirty="0"/>
          </a:p>
        </p:txBody>
      </p:sp>
      <p:sp>
        <p:nvSpPr>
          <p:cNvPr id="10" name="Google Shape;160;p5">
            <a:extLst>
              <a:ext uri="{FF2B5EF4-FFF2-40B4-BE49-F238E27FC236}">
                <a16:creationId xmlns:a16="http://schemas.microsoft.com/office/drawing/2014/main" id="{6AF0037F-F9BC-46DB-97ED-6501B124BFEF}"/>
              </a:ext>
            </a:extLst>
          </p:cNvPr>
          <p:cNvSpPr txBox="1">
            <a:spLocks/>
          </p:cNvSpPr>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Arial"/>
                <a:ea typeface="Arial"/>
                <a:cs typeface="Arial"/>
                <a:sym typeface="Arial"/>
              </a:defRPr>
            </a:lvl1pPr>
            <a:lvl2pPr marR="0" lvl="1"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2pPr>
            <a:lvl3pPr marR="0" lvl="2"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3pPr>
            <a:lvl4pPr marR="0" lvl="3"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4pPr>
            <a:lvl5pPr marR="0" lvl="4"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5pPr>
            <a:lvl6pPr marR="0" lvl="5"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6pPr>
            <a:lvl7pPr marR="0" lvl="6"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7pPr>
            <a:lvl8pPr marR="0" lvl="7"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8pPr>
            <a:lvl9pPr marR="0" lvl="8"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9pPr>
          </a:lstStyle>
          <a:p>
            <a:pPr>
              <a:buClr>
                <a:srgbClr val="538CD5"/>
              </a:buClr>
              <a:buSzPts val="2400"/>
              <a:buFont typeface="Arial"/>
              <a:buNone/>
            </a:pPr>
            <a:r>
              <a:rPr lang="en-US" sz="2400">
                <a:solidFill>
                  <a:srgbClr val="538CD5"/>
                </a:solidFill>
              </a:rPr>
              <a:t>MeerKAT extension (MK+)</a:t>
            </a:r>
            <a:endParaRPr lang="en-US" dirty="0"/>
          </a:p>
        </p:txBody>
      </p:sp>
      <p:pic>
        <p:nvPicPr>
          <p:cNvPr id="7" name="Google Shape;86;g2cb67d77513_2_3">
            <a:extLst>
              <a:ext uri="{FF2B5EF4-FFF2-40B4-BE49-F238E27FC236}">
                <a16:creationId xmlns:a16="http://schemas.microsoft.com/office/drawing/2014/main" id="{DD035B9F-743F-4113-A9E3-85506011DEB6}"/>
              </a:ext>
            </a:extLst>
          </p:cNvPr>
          <p:cNvPicPr preferRelativeResize="0"/>
          <p:nvPr/>
        </p:nvPicPr>
        <p:blipFill>
          <a:blip r:embed="rId3">
            <a:alphaModFix/>
          </a:blip>
          <a:stretch>
            <a:fillRect/>
          </a:stretch>
        </p:blipFill>
        <p:spPr>
          <a:xfrm>
            <a:off x="253155" y="3263075"/>
            <a:ext cx="2942576" cy="1657050"/>
          </a:xfrm>
          <a:prstGeom prst="rect">
            <a:avLst/>
          </a:prstGeom>
          <a:noFill/>
          <a:ln>
            <a:noFill/>
          </a:ln>
        </p:spPr>
      </p:pic>
      <p:pic>
        <p:nvPicPr>
          <p:cNvPr id="8" name="Google Shape;87;g2cb67d77513_2_3">
            <a:extLst>
              <a:ext uri="{FF2B5EF4-FFF2-40B4-BE49-F238E27FC236}">
                <a16:creationId xmlns:a16="http://schemas.microsoft.com/office/drawing/2014/main" id="{46D1DA64-84AE-4E26-A26A-D9EEC2D92135}"/>
              </a:ext>
            </a:extLst>
          </p:cNvPr>
          <p:cNvPicPr preferRelativeResize="0"/>
          <p:nvPr/>
        </p:nvPicPr>
        <p:blipFill>
          <a:blip r:embed="rId4">
            <a:alphaModFix/>
          </a:blip>
          <a:stretch>
            <a:fillRect/>
          </a:stretch>
        </p:blipFill>
        <p:spPr>
          <a:xfrm>
            <a:off x="3985333" y="2950424"/>
            <a:ext cx="2378271" cy="1585123"/>
          </a:xfrm>
          <a:prstGeom prst="rect">
            <a:avLst/>
          </a:prstGeom>
          <a:noFill/>
          <a:ln>
            <a:noFill/>
          </a:ln>
        </p:spPr>
      </p:pic>
      <p:pic>
        <p:nvPicPr>
          <p:cNvPr id="9" name="Google Shape;88;g2cb67d77513_2_3">
            <a:extLst>
              <a:ext uri="{FF2B5EF4-FFF2-40B4-BE49-F238E27FC236}">
                <a16:creationId xmlns:a16="http://schemas.microsoft.com/office/drawing/2014/main" id="{485B06E3-B462-4ED2-A449-401460FA7DDC}"/>
              </a:ext>
            </a:extLst>
          </p:cNvPr>
          <p:cNvPicPr preferRelativeResize="0"/>
          <p:nvPr/>
        </p:nvPicPr>
        <p:blipFill>
          <a:blip r:embed="rId5">
            <a:alphaModFix/>
          </a:blip>
          <a:stretch>
            <a:fillRect/>
          </a:stretch>
        </p:blipFill>
        <p:spPr>
          <a:xfrm>
            <a:off x="6768505" y="2919225"/>
            <a:ext cx="1947749" cy="2922348"/>
          </a:xfrm>
          <a:prstGeom prst="rect">
            <a:avLst/>
          </a:prstGeom>
          <a:noFill/>
          <a:ln>
            <a:noFill/>
          </a:ln>
        </p:spPr>
      </p:pic>
      <p:pic>
        <p:nvPicPr>
          <p:cNvPr id="12" name="Google Shape;89;g2cb67d77513_2_3">
            <a:extLst>
              <a:ext uri="{FF2B5EF4-FFF2-40B4-BE49-F238E27FC236}">
                <a16:creationId xmlns:a16="http://schemas.microsoft.com/office/drawing/2014/main" id="{4166E0F3-F6ED-45AD-B2CD-F9ACF1DB20CD}"/>
              </a:ext>
            </a:extLst>
          </p:cNvPr>
          <p:cNvPicPr preferRelativeResize="0"/>
          <p:nvPr/>
        </p:nvPicPr>
        <p:blipFill>
          <a:blip r:embed="rId6">
            <a:alphaModFix/>
          </a:blip>
          <a:stretch>
            <a:fillRect/>
          </a:stretch>
        </p:blipFill>
        <p:spPr>
          <a:xfrm>
            <a:off x="3794580" y="4640150"/>
            <a:ext cx="2054723" cy="1369474"/>
          </a:xfrm>
          <a:prstGeom prst="rect">
            <a:avLst/>
          </a:prstGeom>
          <a:noFill/>
          <a:ln>
            <a:noFill/>
          </a:ln>
        </p:spPr>
      </p:pic>
    </p:spTree>
    <p:extLst>
      <p:ext uri="{BB962C8B-B14F-4D97-AF65-F5344CB8AC3E}">
        <p14:creationId xmlns:p14="http://schemas.microsoft.com/office/powerpoint/2010/main" val="3474364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6" name="Google Shape;33;g3a14b0c9e66_0_0">
            <a:extLst>
              <a:ext uri="{FF2B5EF4-FFF2-40B4-BE49-F238E27FC236}">
                <a16:creationId xmlns:a16="http://schemas.microsoft.com/office/drawing/2014/main" id="{B2F0D8FF-2ED1-4085-98BE-76E811AB5C8A}"/>
              </a:ext>
            </a:extLst>
          </p:cNvPr>
          <p:cNvPicPr preferRelativeResize="0"/>
          <p:nvPr/>
        </p:nvPicPr>
        <p:blipFill>
          <a:blip r:embed="rId3">
            <a:alphaModFix/>
          </a:blip>
          <a:stretch>
            <a:fillRect/>
          </a:stretch>
        </p:blipFill>
        <p:spPr>
          <a:xfrm>
            <a:off x="495956" y="1436511"/>
            <a:ext cx="7596275" cy="4595525"/>
          </a:xfrm>
          <a:prstGeom prst="rect">
            <a:avLst/>
          </a:prstGeom>
          <a:noFill/>
          <a:ln>
            <a:noFill/>
          </a:ln>
        </p:spPr>
      </p:pic>
      <p:sp>
        <p:nvSpPr>
          <p:cNvPr id="160" name="Google Shape;160;p5"/>
          <p:cNvSpPr txBox="1">
            <a:spLocks noGrp="1"/>
          </p:cNvSpPr>
          <p:nvPr>
            <p:ph type="ctrTitle"/>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dirty="0">
                <a:solidFill>
                  <a:srgbClr val="538CD5"/>
                </a:solidFill>
                <a:latin typeface="Arial"/>
                <a:ea typeface="Arial"/>
                <a:cs typeface="Arial"/>
                <a:sym typeface="Arial"/>
              </a:rPr>
              <a:t>MeerKAT extension (MK+)</a:t>
            </a:r>
            <a:endParaRPr dirty="0"/>
          </a:p>
        </p:txBody>
      </p:sp>
      <p:sp>
        <p:nvSpPr>
          <p:cNvPr id="161" name="Google Shape;161;p5"/>
          <p:cNvSpPr txBox="1">
            <a:spLocks noGrp="1"/>
          </p:cNvSpPr>
          <p:nvPr>
            <p:ph type="subTitle" idx="1"/>
          </p:nvPr>
        </p:nvSpPr>
        <p:spPr>
          <a:xfrm>
            <a:off x="107504" y="825964"/>
            <a:ext cx="4186590" cy="61054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1800"/>
              <a:buNone/>
            </a:pPr>
            <a:r>
              <a:rPr lang="en-US" sz="1800" dirty="0">
                <a:solidFill>
                  <a:srgbClr val="FF0000"/>
                </a:solidFill>
                <a:latin typeface="Arial"/>
                <a:ea typeface="Arial"/>
                <a:cs typeface="Arial"/>
                <a:sym typeface="Arial"/>
              </a:rPr>
              <a:t>Array configuration</a:t>
            </a:r>
            <a:endParaRPr dirty="0"/>
          </a:p>
        </p:txBody>
      </p:sp>
      <p:sp>
        <p:nvSpPr>
          <p:cNvPr id="163" name="Google Shape;163;p5"/>
          <p:cNvSpPr txBox="1"/>
          <p:nvPr/>
        </p:nvSpPr>
        <p:spPr>
          <a:xfrm>
            <a:off x="5819329" y="5524923"/>
            <a:ext cx="1886396" cy="261570"/>
          </a:xfrm>
          <a:prstGeom prst="rect">
            <a:avLst/>
          </a:prstGeom>
          <a:solidFill>
            <a:srgbClr val="538CD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rPr>
              <a:t>MeerKAT extension layout</a:t>
            </a:r>
            <a:endParaRPr dirty="0"/>
          </a:p>
        </p:txBody>
      </p:sp>
    </p:spTree>
    <p:extLst>
      <p:ext uri="{BB962C8B-B14F-4D97-AF65-F5344CB8AC3E}">
        <p14:creationId xmlns:p14="http://schemas.microsoft.com/office/powerpoint/2010/main" val="3812636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3" name="Google Shape;53;p5"/>
          <p:cNvPicPr preferRelativeResize="0"/>
          <p:nvPr/>
        </p:nvPicPr>
        <p:blipFill>
          <a:blip r:embed="rId3">
            <a:alphaModFix/>
          </a:blip>
          <a:stretch>
            <a:fillRect/>
          </a:stretch>
        </p:blipFill>
        <p:spPr>
          <a:xfrm>
            <a:off x="1347395" y="3429000"/>
            <a:ext cx="3519852" cy="2639873"/>
          </a:xfrm>
          <a:prstGeom prst="rect">
            <a:avLst/>
          </a:prstGeom>
          <a:noFill/>
          <a:ln>
            <a:noFill/>
          </a:ln>
        </p:spPr>
      </p:pic>
      <p:pic>
        <p:nvPicPr>
          <p:cNvPr id="54" name="Google Shape;54;p5"/>
          <p:cNvPicPr preferRelativeResize="0"/>
          <p:nvPr/>
        </p:nvPicPr>
        <p:blipFill>
          <a:blip r:embed="rId4">
            <a:alphaModFix/>
          </a:blip>
          <a:stretch>
            <a:fillRect/>
          </a:stretch>
        </p:blipFill>
        <p:spPr>
          <a:xfrm>
            <a:off x="5139200" y="2703448"/>
            <a:ext cx="2524675" cy="3365425"/>
          </a:xfrm>
          <a:prstGeom prst="rect">
            <a:avLst/>
          </a:prstGeom>
          <a:noFill/>
          <a:ln>
            <a:noFill/>
          </a:ln>
        </p:spPr>
      </p:pic>
      <p:sp>
        <p:nvSpPr>
          <p:cNvPr id="10" name="Google Shape;160;p5">
            <a:extLst>
              <a:ext uri="{FF2B5EF4-FFF2-40B4-BE49-F238E27FC236}">
                <a16:creationId xmlns:a16="http://schemas.microsoft.com/office/drawing/2014/main" id="{6AF0037F-F9BC-46DB-97ED-6501B124BFEF}"/>
              </a:ext>
            </a:extLst>
          </p:cNvPr>
          <p:cNvSpPr txBox="1">
            <a:spLocks/>
          </p:cNvSpPr>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Arial"/>
                <a:ea typeface="Arial"/>
                <a:cs typeface="Arial"/>
                <a:sym typeface="Arial"/>
              </a:defRPr>
            </a:lvl1pPr>
            <a:lvl2pPr marR="0" lvl="1"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2pPr>
            <a:lvl3pPr marR="0" lvl="2"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3pPr>
            <a:lvl4pPr marR="0" lvl="3"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4pPr>
            <a:lvl5pPr marR="0" lvl="4"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5pPr>
            <a:lvl6pPr marR="0" lvl="5"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6pPr>
            <a:lvl7pPr marR="0" lvl="6"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7pPr>
            <a:lvl8pPr marR="0" lvl="7"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8pPr>
            <a:lvl9pPr marR="0" lvl="8"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9pPr>
          </a:lstStyle>
          <a:p>
            <a:pPr>
              <a:buClr>
                <a:srgbClr val="538CD5"/>
              </a:buClr>
              <a:buSzPts val="2400"/>
              <a:buFont typeface="Arial"/>
              <a:buNone/>
            </a:pPr>
            <a:r>
              <a:rPr lang="en-US" sz="2400">
                <a:solidFill>
                  <a:srgbClr val="538CD5"/>
                </a:solidFill>
              </a:rPr>
              <a:t>MeerKAT extension (MK+)</a:t>
            </a:r>
            <a:endParaRPr lang="en-US" dirty="0"/>
          </a:p>
        </p:txBody>
      </p:sp>
      <p:sp>
        <p:nvSpPr>
          <p:cNvPr id="9" name="Google Shape;161;p5">
            <a:extLst>
              <a:ext uri="{FF2B5EF4-FFF2-40B4-BE49-F238E27FC236}">
                <a16:creationId xmlns:a16="http://schemas.microsoft.com/office/drawing/2014/main" id="{468C3E3B-E148-45F5-855F-C4195F698B18}"/>
              </a:ext>
            </a:extLst>
          </p:cNvPr>
          <p:cNvSpPr txBox="1">
            <a:spLocks/>
          </p:cNvSpPr>
          <p:nvPr/>
        </p:nvSpPr>
        <p:spPr>
          <a:xfrm>
            <a:off x="323589" y="1166346"/>
            <a:ext cx="5856494" cy="9882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700"/>
              </a:spcBef>
              <a:spcAft>
                <a:spcPts val="0"/>
              </a:spcAft>
              <a:buClr>
                <a:srgbClr val="595959"/>
              </a:buClr>
              <a:buSzPts val="2100"/>
              <a:buFont typeface="Arial"/>
              <a:buChar char="•"/>
              <a:defRPr sz="2100" b="0" i="0" u="none" strike="noStrike" cap="none">
                <a:solidFill>
                  <a:srgbClr val="595959"/>
                </a:solidFill>
                <a:latin typeface="Calibri"/>
                <a:ea typeface="Calibri"/>
                <a:cs typeface="Calibri"/>
                <a:sym typeface="Calibri"/>
              </a:defRPr>
            </a:lvl1pPr>
            <a:lvl2pPr marL="914400" marR="0" lvl="1" indent="-361950" algn="l" rtl="0">
              <a:lnSpc>
                <a:spcPct val="90000"/>
              </a:lnSpc>
              <a:spcBef>
                <a:spcPts val="700"/>
              </a:spcBef>
              <a:spcAft>
                <a:spcPts val="0"/>
              </a:spcAft>
              <a:buClr>
                <a:srgbClr val="595959"/>
              </a:buClr>
              <a:buSzPts val="2100"/>
              <a:buFont typeface="Arial"/>
              <a:buChar char="•"/>
              <a:defRPr sz="2100" b="0" i="0" u="none" strike="noStrike" cap="none">
                <a:solidFill>
                  <a:srgbClr val="595959"/>
                </a:solidFill>
                <a:latin typeface="Calibri"/>
                <a:ea typeface="Calibri"/>
                <a:cs typeface="Calibri"/>
                <a:sym typeface="Calibri"/>
              </a:defRPr>
            </a:lvl2pPr>
            <a:lvl3pPr marL="1371600" marR="0" lvl="2" indent="-361950" algn="l" rtl="0">
              <a:lnSpc>
                <a:spcPct val="90000"/>
              </a:lnSpc>
              <a:spcBef>
                <a:spcPts val="700"/>
              </a:spcBef>
              <a:spcAft>
                <a:spcPts val="0"/>
              </a:spcAft>
              <a:buClr>
                <a:srgbClr val="595959"/>
              </a:buClr>
              <a:buSzPts val="2100"/>
              <a:buFont typeface="Arial"/>
              <a:buChar char="•"/>
              <a:defRPr sz="2100" b="0" i="0" u="none" strike="noStrike" cap="none">
                <a:solidFill>
                  <a:srgbClr val="595959"/>
                </a:solidFill>
                <a:latin typeface="Calibri"/>
                <a:ea typeface="Calibri"/>
                <a:cs typeface="Calibri"/>
                <a:sym typeface="Calibri"/>
              </a:defRPr>
            </a:lvl3pPr>
            <a:lvl4pPr marL="1828800" marR="0" lvl="3" indent="-361950" algn="l" rtl="0">
              <a:lnSpc>
                <a:spcPct val="90000"/>
              </a:lnSpc>
              <a:spcBef>
                <a:spcPts val="700"/>
              </a:spcBef>
              <a:spcAft>
                <a:spcPts val="0"/>
              </a:spcAft>
              <a:buClr>
                <a:srgbClr val="595959"/>
              </a:buClr>
              <a:buSzPts val="2100"/>
              <a:buFont typeface="Arial"/>
              <a:buChar char="•"/>
              <a:defRPr sz="2100" b="0" i="0" u="none" strike="noStrike" cap="none">
                <a:solidFill>
                  <a:srgbClr val="595959"/>
                </a:solidFill>
                <a:latin typeface="Calibri"/>
                <a:ea typeface="Calibri"/>
                <a:cs typeface="Calibri"/>
                <a:sym typeface="Calibri"/>
              </a:defRPr>
            </a:lvl4pPr>
            <a:lvl5pPr marL="2286000" marR="0" lvl="4" indent="-361950" algn="l" rtl="0">
              <a:lnSpc>
                <a:spcPct val="90000"/>
              </a:lnSpc>
              <a:spcBef>
                <a:spcPts val="700"/>
              </a:spcBef>
              <a:spcAft>
                <a:spcPts val="0"/>
              </a:spcAft>
              <a:buClr>
                <a:srgbClr val="595959"/>
              </a:buClr>
              <a:buSzPts val="2100"/>
              <a:buFont typeface="Arial"/>
              <a:buChar char="•"/>
              <a:defRPr sz="2100" b="0" i="0" u="none" strike="noStrike" cap="none">
                <a:solidFill>
                  <a:srgbClr val="595959"/>
                </a:solidFill>
                <a:latin typeface="Calibri"/>
                <a:ea typeface="Calibri"/>
                <a:cs typeface="Calibri"/>
                <a:sym typeface="Calibri"/>
              </a:defRPr>
            </a:lvl5pPr>
            <a:lvl6pPr marL="2743200" marR="0" lvl="5" indent="-228600" algn="l" rtl="0">
              <a:lnSpc>
                <a:spcPct val="90000"/>
              </a:lnSpc>
              <a:spcBef>
                <a:spcPts val="700"/>
              </a:spcBef>
              <a:spcAft>
                <a:spcPts val="0"/>
              </a:spcAft>
              <a:buClr>
                <a:srgbClr val="595959"/>
              </a:buClr>
              <a:buSzPts val="2100"/>
              <a:buFont typeface="Arial"/>
              <a:buNone/>
              <a:defRPr sz="2100" b="0" i="0" u="none" strike="noStrike" cap="none">
                <a:solidFill>
                  <a:srgbClr val="595959"/>
                </a:solidFill>
                <a:latin typeface="Calibri"/>
                <a:ea typeface="Calibri"/>
                <a:cs typeface="Calibri"/>
                <a:sym typeface="Calibri"/>
              </a:defRPr>
            </a:lvl6pPr>
            <a:lvl7pPr marL="3200400" marR="0" lvl="6" indent="-228600" algn="l" rtl="0">
              <a:lnSpc>
                <a:spcPct val="90000"/>
              </a:lnSpc>
              <a:spcBef>
                <a:spcPts val="700"/>
              </a:spcBef>
              <a:spcAft>
                <a:spcPts val="0"/>
              </a:spcAft>
              <a:buClr>
                <a:srgbClr val="595959"/>
              </a:buClr>
              <a:buSzPts val="2100"/>
              <a:buFont typeface="Arial"/>
              <a:buNone/>
              <a:defRPr sz="2100" b="0" i="0" u="none" strike="noStrike" cap="none">
                <a:solidFill>
                  <a:srgbClr val="595959"/>
                </a:solidFill>
                <a:latin typeface="Calibri"/>
                <a:ea typeface="Calibri"/>
                <a:cs typeface="Calibri"/>
                <a:sym typeface="Calibri"/>
              </a:defRPr>
            </a:lvl7pPr>
            <a:lvl8pPr marL="3657600" marR="0" lvl="7" indent="-228600" algn="l" rtl="0">
              <a:lnSpc>
                <a:spcPct val="90000"/>
              </a:lnSpc>
              <a:spcBef>
                <a:spcPts val="700"/>
              </a:spcBef>
              <a:spcAft>
                <a:spcPts val="0"/>
              </a:spcAft>
              <a:buClr>
                <a:srgbClr val="595959"/>
              </a:buClr>
              <a:buSzPts val="2100"/>
              <a:buFont typeface="Arial"/>
              <a:buNone/>
              <a:defRPr sz="2100" b="0" i="0" u="none" strike="noStrike" cap="none">
                <a:solidFill>
                  <a:srgbClr val="595959"/>
                </a:solidFill>
                <a:latin typeface="Calibri"/>
                <a:ea typeface="Calibri"/>
                <a:cs typeface="Calibri"/>
                <a:sym typeface="Calibri"/>
              </a:defRPr>
            </a:lvl8pPr>
            <a:lvl9pPr marL="4114800" marR="0" lvl="8" indent="-228600" algn="l" rtl="0">
              <a:lnSpc>
                <a:spcPct val="90000"/>
              </a:lnSpc>
              <a:spcBef>
                <a:spcPts val="700"/>
              </a:spcBef>
              <a:spcAft>
                <a:spcPts val="0"/>
              </a:spcAft>
              <a:buClr>
                <a:srgbClr val="595959"/>
              </a:buClr>
              <a:buSzPts val="2100"/>
              <a:buFont typeface="Arial"/>
              <a:buNone/>
              <a:defRPr sz="2100" b="0" i="0" u="none" strike="noStrike" cap="none">
                <a:solidFill>
                  <a:srgbClr val="595959"/>
                </a:solidFill>
                <a:latin typeface="Calibri"/>
                <a:ea typeface="Calibri"/>
                <a:cs typeface="Calibri"/>
                <a:sym typeface="Calibri"/>
              </a:defRPr>
            </a:lvl9pPr>
          </a:lstStyle>
          <a:p>
            <a:pPr marL="0" indent="0">
              <a:spcBef>
                <a:spcPts val="0"/>
              </a:spcBef>
              <a:buClr>
                <a:srgbClr val="FF0000"/>
              </a:buClr>
              <a:buSzPts val="1800"/>
              <a:buFont typeface="Arial"/>
              <a:buNone/>
            </a:pPr>
            <a:r>
              <a:rPr lang="en-US" sz="1800" dirty="0">
                <a:solidFill>
                  <a:srgbClr val="FF0000"/>
                </a:solidFill>
                <a:latin typeface="Arial"/>
                <a:ea typeface="Arial"/>
                <a:cs typeface="Arial"/>
                <a:sym typeface="Arial"/>
              </a:rPr>
              <a:t>Status</a:t>
            </a:r>
          </a:p>
          <a:p>
            <a:pPr marL="285750" indent="-285750">
              <a:spcBef>
                <a:spcPts val="0"/>
              </a:spcBef>
              <a:buClrTx/>
              <a:buSzPts val="1800"/>
            </a:pPr>
            <a:r>
              <a:rPr lang="en-US" sz="1600" dirty="0">
                <a:solidFill>
                  <a:schemeClr val="dk1"/>
                </a:solidFill>
              </a:rPr>
              <a:t>Construction of all 14 dish structures complete</a:t>
            </a:r>
            <a:endParaRPr lang="en-US" sz="1600" dirty="0"/>
          </a:p>
          <a:p>
            <a:pPr marL="285750" indent="-285750">
              <a:spcBef>
                <a:spcPts val="0"/>
              </a:spcBef>
              <a:buClrTx/>
              <a:buSzPts val="1800"/>
            </a:pPr>
            <a:r>
              <a:rPr lang="en-US" sz="1600" dirty="0">
                <a:solidFill>
                  <a:schemeClr val="dk1"/>
                </a:solidFill>
              </a:rPr>
              <a:t>Photogrammetry on the 14</a:t>
            </a:r>
            <a:r>
              <a:rPr lang="en-US" sz="1600" baseline="30000" dirty="0">
                <a:solidFill>
                  <a:schemeClr val="dk1"/>
                </a:solidFill>
              </a:rPr>
              <a:t>th</a:t>
            </a:r>
            <a:r>
              <a:rPr lang="en-US" sz="1600" dirty="0">
                <a:solidFill>
                  <a:schemeClr val="dk1"/>
                </a:solidFill>
              </a:rPr>
              <a:t> dish structure in progress </a:t>
            </a:r>
            <a:endParaRPr lang="en-US" sz="1600" dirty="0"/>
          </a:p>
          <a:p>
            <a:pPr marL="0" indent="0">
              <a:spcBef>
                <a:spcPts val="0"/>
              </a:spcBef>
              <a:buClr>
                <a:srgbClr val="FF0000"/>
              </a:buClr>
              <a:buSzPts val="1800"/>
              <a:buFont typeface="Arial"/>
              <a:buNone/>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10" name="Google Shape;160;p5">
            <a:extLst>
              <a:ext uri="{FF2B5EF4-FFF2-40B4-BE49-F238E27FC236}">
                <a16:creationId xmlns:a16="http://schemas.microsoft.com/office/drawing/2014/main" id="{6AF0037F-F9BC-46DB-97ED-6501B124BFEF}"/>
              </a:ext>
            </a:extLst>
          </p:cNvPr>
          <p:cNvSpPr txBox="1">
            <a:spLocks/>
          </p:cNvSpPr>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Arial"/>
                <a:ea typeface="Arial"/>
                <a:cs typeface="Arial"/>
                <a:sym typeface="Arial"/>
              </a:defRPr>
            </a:lvl1pPr>
            <a:lvl2pPr marR="0" lvl="1"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2pPr>
            <a:lvl3pPr marR="0" lvl="2"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3pPr>
            <a:lvl4pPr marR="0" lvl="3"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4pPr>
            <a:lvl5pPr marR="0" lvl="4"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5pPr>
            <a:lvl6pPr marR="0" lvl="5"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6pPr>
            <a:lvl7pPr marR="0" lvl="6"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7pPr>
            <a:lvl8pPr marR="0" lvl="7"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8pPr>
            <a:lvl9pPr marR="0" lvl="8"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9pPr>
          </a:lstStyle>
          <a:p>
            <a:pPr>
              <a:buClr>
                <a:srgbClr val="538CD5"/>
              </a:buClr>
              <a:buSzPts val="2400"/>
              <a:buFont typeface="Arial"/>
              <a:buNone/>
            </a:pPr>
            <a:r>
              <a:rPr lang="en-US" sz="2400" dirty="0">
                <a:solidFill>
                  <a:srgbClr val="538CD5"/>
                </a:solidFill>
              </a:rPr>
              <a:t>MeerKAT integration into SKA</a:t>
            </a:r>
            <a:endParaRPr lang="en-US" dirty="0"/>
          </a:p>
        </p:txBody>
      </p:sp>
      <p:pic>
        <p:nvPicPr>
          <p:cNvPr id="7" name="Google Shape;359;p31">
            <a:extLst>
              <a:ext uri="{FF2B5EF4-FFF2-40B4-BE49-F238E27FC236}">
                <a16:creationId xmlns:a16="http://schemas.microsoft.com/office/drawing/2014/main" id="{4BC98C8F-F774-436F-868A-CFD78F57B885}"/>
              </a:ext>
            </a:extLst>
          </p:cNvPr>
          <p:cNvPicPr preferRelativeResize="0"/>
          <p:nvPr/>
        </p:nvPicPr>
        <p:blipFill rotWithShape="1">
          <a:blip r:embed="rId3">
            <a:alphaModFix/>
          </a:blip>
          <a:srcRect/>
          <a:stretch/>
        </p:blipFill>
        <p:spPr>
          <a:xfrm>
            <a:off x="0" y="662151"/>
            <a:ext cx="7441324" cy="5528442"/>
          </a:xfrm>
          <a:prstGeom prst="rect">
            <a:avLst/>
          </a:prstGeom>
          <a:noFill/>
          <a:ln>
            <a:noFill/>
          </a:ln>
        </p:spPr>
      </p:pic>
    </p:spTree>
    <p:extLst>
      <p:ext uri="{BB962C8B-B14F-4D97-AF65-F5344CB8AC3E}">
        <p14:creationId xmlns:p14="http://schemas.microsoft.com/office/powerpoint/2010/main" val="1936378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10" name="Google Shape;160;p5">
            <a:extLst>
              <a:ext uri="{FF2B5EF4-FFF2-40B4-BE49-F238E27FC236}">
                <a16:creationId xmlns:a16="http://schemas.microsoft.com/office/drawing/2014/main" id="{6AF0037F-F9BC-46DB-97ED-6501B124BFEF}"/>
              </a:ext>
            </a:extLst>
          </p:cNvPr>
          <p:cNvSpPr txBox="1">
            <a:spLocks/>
          </p:cNvSpPr>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Arial"/>
                <a:ea typeface="Arial"/>
                <a:cs typeface="Arial"/>
                <a:sym typeface="Arial"/>
              </a:defRPr>
            </a:lvl1pPr>
            <a:lvl2pPr marR="0" lvl="1"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2pPr>
            <a:lvl3pPr marR="0" lvl="2"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3pPr>
            <a:lvl4pPr marR="0" lvl="3"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4pPr>
            <a:lvl5pPr marR="0" lvl="4"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5pPr>
            <a:lvl6pPr marR="0" lvl="5"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6pPr>
            <a:lvl7pPr marR="0" lvl="6"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7pPr>
            <a:lvl8pPr marR="0" lvl="7"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8pPr>
            <a:lvl9pPr marR="0" lvl="8" algn="l" rtl="0">
              <a:lnSpc>
                <a:spcPct val="112500"/>
              </a:lnSpc>
              <a:spcBef>
                <a:spcPts val="0"/>
              </a:spcBef>
              <a:spcAft>
                <a:spcPts val="0"/>
              </a:spcAft>
              <a:buClr>
                <a:srgbClr val="6D8DC6"/>
              </a:buClr>
              <a:buSzPts val="3200"/>
              <a:buFont typeface="Open Sans"/>
              <a:buNone/>
              <a:defRPr sz="3200" b="0" i="0" u="none" strike="noStrike" cap="none">
                <a:solidFill>
                  <a:srgbClr val="6D8DC6"/>
                </a:solidFill>
                <a:latin typeface="Open Sans"/>
                <a:ea typeface="Open Sans"/>
                <a:cs typeface="Open Sans"/>
                <a:sym typeface="Open Sans"/>
              </a:defRPr>
            </a:lvl9pPr>
          </a:lstStyle>
          <a:p>
            <a:pPr>
              <a:buClr>
                <a:srgbClr val="538CD5"/>
              </a:buClr>
              <a:buSzPts val="2400"/>
              <a:buFont typeface="Arial"/>
              <a:buNone/>
            </a:pPr>
            <a:r>
              <a:rPr lang="en-US" sz="2400" dirty="0">
                <a:solidFill>
                  <a:srgbClr val="538CD5"/>
                </a:solidFill>
              </a:rPr>
              <a:t>MeerKAT integration into SKA</a:t>
            </a:r>
            <a:endParaRPr lang="en-US" dirty="0"/>
          </a:p>
        </p:txBody>
      </p:sp>
      <p:pic>
        <p:nvPicPr>
          <p:cNvPr id="7" name="Google Shape;359;p31">
            <a:extLst>
              <a:ext uri="{FF2B5EF4-FFF2-40B4-BE49-F238E27FC236}">
                <a16:creationId xmlns:a16="http://schemas.microsoft.com/office/drawing/2014/main" id="{4BC98C8F-F774-436F-868A-CFD78F57B885}"/>
              </a:ext>
            </a:extLst>
          </p:cNvPr>
          <p:cNvPicPr preferRelativeResize="0"/>
          <p:nvPr/>
        </p:nvPicPr>
        <p:blipFill rotWithShape="1">
          <a:blip r:embed="rId3">
            <a:alphaModFix/>
          </a:blip>
          <a:srcRect/>
          <a:stretch/>
        </p:blipFill>
        <p:spPr>
          <a:xfrm>
            <a:off x="0" y="662151"/>
            <a:ext cx="7441324" cy="5528442"/>
          </a:xfrm>
          <a:prstGeom prst="rect">
            <a:avLst/>
          </a:prstGeom>
          <a:noFill/>
          <a:ln>
            <a:noFill/>
          </a:ln>
        </p:spPr>
      </p:pic>
      <p:pic>
        <p:nvPicPr>
          <p:cNvPr id="8" name="Google Shape;459;p42">
            <a:extLst>
              <a:ext uri="{FF2B5EF4-FFF2-40B4-BE49-F238E27FC236}">
                <a16:creationId xmlns:a16="http://schemas.microsoft.com/office/drawing/2014/main" id="{F9AE1B52-796B-417A-A85B-5CDDAF478680}"/>
              </a:ext>
            </a:extLst>
          </p:cNvPr>
          <p:cNvPicPr preferRelativeResize="0"/>
          <p:nvPr/>
        </p:nvPicPr>
        <p:blipFill rotWithShape="1">
          <a:blip r:embed="rId4">
            <a:alphaModFix/>
          </a:blip>
          <a:srcRect/>
          <a:stretch/>
        </p:blipFill>
        <p:spPr>
          <a:xfrm>
            <a:off x="4067359" y="1354587"/>
            <a:ext cx="4897129" cy="3212981"/>
          </a:xfrm>
          <a:prstGeom prst="rect">
            <a:avLst/>
          </a:prstGeom>
          <a:noFill/>
          <a:ln>
            <a:noFill/>
          </a:ln>
        </p:spPr>
      </p:pic>
      <p:cxnSp>
        <p:nvCxnSpPr>
          <p:cNvPr id="3" name="Straight Arrow Connector 2">
            <a:extLst>
              <a:ext uri="{FF2B5EF4-FFF2-40B4-BE49-F238E27FC236}">
                <a16:creationId xmlns:a16="http://schemas.microsoft.com/office/drawing/2014/main" id="{D9C32FBE-AD26-4A4F-A5F9-44DEE7BB1126}"/>
              </a:ext>
            </a:extLst>
          </p:cNvPr>
          <p:cNvCxnSpPr>
            <a:cxnSpLocks/>
          </p:cNvCxnSpPr>
          <p:nvPr/>
        </p:nvCxnSpPr>
        <p:spPr>
          <a:xfrm flipV="1">
            <a:off x="3079531" y="2701159"/>
            <a:ext cx="1219200" cy="1681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Google Shape;132;g3ce872f32aa_0_23">
            <a:extLst>
              <a:ext uri="{FF2B5EF4-FFF2-40B4-BE49-F238E27FC236}">
                <a16:creationId xmlns:a16="http://schemas.microsoft.com/office/drawing/2014/main" id="{01A41CEE-075D-4632-826D-865D01C8204E}"/>
              </a:ext>
            </a:extLst>
          </p:cNvPr>
          <p:cNvSpPr txBox="1"/>
          <p:nvPr/>
        </p:nvSpPr>
        <p:spPr>
          <a:xfrm>
            <a:off x="4151095" y="4597957"/>
            <a:ext cx="4519940" cy="1077178"/>
          </a:xfrm>
          <a:prstGeom prst="rect">
            <a:avLst/>
          </a:prstGeom>
          <a:solidFill>
            <a:srgbClr val="538CD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rPr>
              <a:t>197 dishes including 64 MeerKAT dishes</a:t>
            </a:r>
          </a:p>
          <a:p>
            <a:pPr marL="0" marR="0" lvl="0" indent="0" algn="ctr" rtl="0">
              <a:spcBef>
                <a:spcPts val="0"/>
              </a:spcBef>
              <a:spcAft>
                <a:spcPts val="0"/>
              </a:spcAft>
              <a:buNone/>
            </a:pPr>
            <a:r>
              <a:rPr lang="en-US" sz="1600" dirty="0">
                <a:solidFill>
                  <a:schemeClr val="lt1"/>
                </a:solidFill>
              </a:rPr>
              <a:t>Dense central core</a:t>
            </a:r>
          </a:p>
          <a:p>
            <a:pPr marL="0" marR="0" lvl="0" indent="0" algn="ctr" rtl="0">
              <a:spcBef>
                <a:spcPts val="0"/>
              </a:spcBef>
              <a:spcAft>
                <a:spcPts val="0"/>
              </a:spcAft>
              <a:buNone/>
            </a:pPr>
            <a:r>
              <a:rPr lang="en-US" sz="1600" dirty="0">
                <a:solidFill>
                  <a:schemeClr val="lt1"/>
                </a:solidFill>
              </a:rPr>
              <a:t>3 spiral arms</a:t>
            </a:r>
          </a:p>
          <a:p>
            <a:pPr marL="0" marR="0" lvl="0" indent="0" algn="ctr" rtl="0">
              <a:spcBef>
                <a:spcPts val="0"/>
              </a:spcBef>
              <a:spcAft>
                <a:spcPts val="0"/>
              </a:spcAft>
              <a:buNone/>
            </a:pPr>
            <a:r>
              <a:rPr lang="en-US" sz="1600" dirty="0">
                <a:solidFill>
                  <a:schemeClr val="lt1"/>
                </a:solidFill>
              </a:rPr>
              <a:t>150 km maximum baseline</a:t>
            </a:r>
            <a:endParaRPr sz="1600" dirty="0">
              <a:solidFill>
                <a:schemeClr val="lt1"/>
              </a:solidFill>
            </a:endParaRPr>
          </a:p>
        </p:txBody>
      </p:sp>
    </p:spTree>
    <p:extLst>
      <p:ext uri="{BB962C8B-B14F-4D97-AF65-F5344CB8AC3E}">
        <p14:creationId xmlns:p14="http://schemas.microsoft.com/office/powerpoint/2010/main" val="3470960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54279"/>
            <a:ext cx="9144000" cy="5469756"/>
          </a:xfrm>
          <a:prstGeom prst="rect">
            <a:avLst/>
          </a:prstGeom>
          <a:noFill/>
          <a:ln>
            <a:noFill/>
          </a:ln>
        </p:spPr>
      </p:pic>
      <p:sp>
        <p:nvSpPr>
          <p:cNvPr id="89" name="Google Shape;89;p1"/>
          <p:cNvSpPr txBox="1"/>
          <p:nvPr/>
        </p:nvSpPr>
        <p:spPr>
          <a:xfrm>
            <a:off x="0" y="711201"/>
            <a:ext cx="8856984" cy="1380066"/>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538CD5"/>
              </a:buClr>
              <a:buSzPts val="2400"/>
              <a:buFont typeface="Arial"/>
              <a:buNone/>
            </a:pPr>
            <a:r>
              <a:rPr lang="en-US" sz="2400" b="0" i="0" u="none" strike="noStrike" cap="none" dirty="0">
                <a:solidFill>
                  <a:srgbClr val="538CD5"/>
                </a:solidFill>
                <a:latin typeface="Arial"/>
                <a:ea typeface="Arial"/>
                <a:cs typeface="Arial"/>
                <a:sym typeface="Arial"/>
              </a:rPr>
              <a:t>Thank you!</a:t>
            </a:r>
            <a:br>
              <a:rPr lang="en-US" sz="2400" b="0" i="0" u="none" strike="noStrike" cap="none" dirty="0">
                <a:solidFill>
                  <a:srgbClr val="538CD5"/>
                </a:solidFill>
                <a:latin typeface="Arial"/>
                <a:ea typeface="Arial"/>
                <a:cs typeface="Arial"/>
                <a:sym typeface="Arial"/>
              </a:rPr>
            </a:br>
            <a:r>
              <a:rPr lang="en-US" sz="2400" dirty="0">
                <a:solidFill>
                  <a:srgbClr val="538CD5"/>
                </a:solidFill>
              </a:rPr>
              <a:t>Any questions?</a:t>
            </a:r>
            <a:endParaRPr dirty="0"/>
          </a:p>
        </p:txBody>
      </p:sp>
      <p:sp>
        <p:nvSpPr>
          <p:cNvPr id="90" name="Google Shape;90;p1"/>
          <p:cNvSpPr txBox="1"/>
          <p:nvPr/>
        </p:nvSpPr>
        <p:spPr>
          <a:xfrm>
            <a:off x="107504" y="4221088"/>
            <a:ext cx="8856984" cy="936104"/>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ctr" rtl="0">
              <a:spcBef>
                <a:spcPts val="0"/>
              </a:spcBef>
              <a:spcAft>
                <a:spcPts val="0"/>
              </a:spcAft>
              <a:buClr>
                <a:srgbClr val="7F7F7F"/>
              </a:buClr>
              <a:buSzPct val="100000"/>
              <a:buFont typeface="Arial"/>
              <a:buNone/>
            </a:pPr>
            <a:r>
              <a:rPr lang="en-US" sz="2000" b="0" i="0" u="none" strike="noStrike" cap="none">
                <a:solidFill>
                  <a:srgbClr val="7F7F7F"/>
                </a:solidFill>
                <a:latin typeface="Arial"/>
                <a:ea typeface="Arial"/>
                <a:cs typeface="Arial"/>
                <a:sym typeface="Arial"/>
              </a:rPr>
              <a:t>Sias Malan</a:t>
            </a:r>
            <a:endParaRPr/>
          </a:p>
          <a:p>
            <a:pPr marL="0" marR="0" lvl="0" indent="0" algn="ctr" rtl="0">
              <a:spcBef>
                <a:spcPts val="0"/>
              </a:spcBef>
              <a:spcAft>
                <a:spcPts val="0"/>
              </a:spcAft>
              <a:buClr>
                <a:srgbClr val="7F7F7F"/>
              </a:buClr>
              <a:buSzPct val="100000"/>
              <a:buFont typeface="Arial"/>
              <a:buNone/>
            </a:pPr>
            <a:r>
              <a:rPr lang="en-US" sz="2000" b="0" i="0" u="none" strike="noStrike" cap="none">
                <a:solidFill>
                  <a:srgbClr val="7F7F7F"/>
                </a:solidFill>
                <a:latin typeface="Arial"/>
                <a:ea typeface="Arial"/>
                <a:cs typeface="Arial"/>
                <a:sym typeface="Arial"/>
              </a:rPr>
              <a:t>Functional Manager: Receiver Systems</a:t>
            </a:r>
            <a:endParaRPr/>
          </a:p>
          <a:p>
            <a:pPr marL="0" marR="0" lvl="0" indent="0" algn="ctr" rtl="0">
              <a:spcBef>
                <a:spcPts val="0"/>
              </a:spcBef>
              <a:spcAft>
                <a:spcPts val="0"/>
              </a:spcAft>
              <a:buClr>
                <a:srgbClr val="7F7F7F"/>
              </a:buClr>
              <a:buSzPct val="100000"/>
              <a:buFont typeface="Arial"/>
              <a:buNone/>
            </a:pPr>
            <a:r>
              <a:rPr lang="en-US" sz="2000" b="0" i="0" u="none" strike="noStrike" cap="none">
                <a:solidFill>
                  <a:srgbClr val="7F7F7F"/>
                </a:solidFill>
                <a:latin typeface="Arial"/>
                <a:ea typeface="Arial"/>
                <a:cs typeface="Arial"/>
                <a:sym typeface="Arial"/>
              </a:rPr>
              <a:t>SARAO</a:t>
            </a:r>
            <a:endParaRPr/>
          </a:p>
          <a:p>
            <a:pPr marL="0" marR="0" lvl="0" indent="0" algn="ctr" rtl="0">
              <a:spcBef>
                <a:spcPts val="0"/>
              </a:spcBef>
              <a:spcAft>
                <a:spcPts val="0"/>
              </a:spcAft>
              <a:buClr>
                <a:srgbClr val="7F7F7F"/>
              </a:buClr>
              <a:buSzPct val="100000"/>
              <a:buFont typeface="Arial"/>
              <a:buNone/>
            </a:pPr>
            <a:r>
              <a:rPr lang="en-US" sz="2000" b="0" i="0" u="none" strike="noStrike" cap="none">
                <a:solidFill>
                  <a:srgbClr val="7F7F7F"/>
                </a:solidFill>
                <a:latin typeface="Arial"/>
                <a:ea typeface="Arial"/>
                <a:cs typeface="Arial"/>
                <a:sym typeface="Arial"/>
              </a:rPr>
              <a:t>sias@sarao.ac.za</a:t>
            </a:r>
            <a:endParaRPr/>
          </a:p>
        </p:txBody>
      </p:sp>
    </p:spTree>
    <p:extLst>
      <p:ext uri="{BB962C8B-B14F-4D97-AF65-F5344CB8AC3E}">
        <p14:creationId xmlns:p14="http://schemas.microsoft.com/office/powerpoint/2010/main" val="3267552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ctrTitle"/>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dirty="0">
                <a:solidFill>
                  <a:srgbClr val="538CD5"/>
                </a:solidFill>
                <a:latin typeface="Arial"/>
                <a:ea typeface="Arial"/>
                <a:cs typeface="Arial"/>
                <a:sym typeface="Arial"/>
              </a:rPr>
              <a:t>South African Radio Astronomy Observatory (SARAO)</a:t>
            </a:r>
            <a:endParaRPr dirty="0"/>
          </a:p>
        </p:txBody>
      </p:sp>
      <p:sp>
        <p:nvSpPr>
          <p:cNvPr id="104" name="Google Shape;104;p3"/>
          <p:cNvSpPr txBox="1">
            <a:spLocks noGrp="1"/>
          </p:cNvSpPr>
          <p:nvPr>
            <p:ph type="subTitle" idx="1"/>
          </p:nvPr>
        </p:nvSpPr>
        <p:spPr>
          <a:xfrm>
            <a:off x="636494" y="4429656"/>
            <a:ext cx="7437568" cy="1630485"/>
          </a:xfrm>
          <a:prstGeom prst="rect">
            <a:avLst/>
          </a:prstGeom>
          <a:noFill/>
          <a:ln>
            <a:noFill/>
          </a:ln>
        </p:spPr>
        <p:txBody>
          <a:bodyPr spcFirstLastPara="1" wrap="square" lIns="91425" tIns="45700" rIns="91425" bIns="45700" anchor="t" anchorCtr="0">
            <a:normAutofit/>
          </a:bodyPr>
          <a:lstStyle/>
          <a:p>
            <a:pPr marL="457200" lvl="0" indent="-330200" algn="l" rtl="0">
              <a:spcBef>
                <a:spcPts val="32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Implements South Africa’s strategic investments in radio astronomy</a:t>
            </a:r>
          </a:p>
          <a:p>
            <a:pPr lvl="1" indent="-330200" algn="l">
              <a:spcBef>
                <a:spcPts val="320"/>
              </a:spcBef>
              <a:buClr>
                <a:schemeClr val="dk1"/>
              </a:buClr>
              <a:buSzPts val="1600"/>
              <a:buFont typeface="Arial"/>
              <a:buChar char="●"/>
            </a:pPr>
            <a:r>
              <a:rPr lang="en-US" sz="1600" dirty="0" err="1">
                <a:solidFill>
                  <a:schemeClr val="dk1"/>
                </a:solidFill>
                <a:latin typeface="Arial"/>
                <a:ea typeface="Arial"/>
                <a:cs typeface="Arial"/>
                <a:sym typeface="Arial"/>
              </a:rPr>
              <a:t>HartRAO</a:t>
            </a:r>
            <a:endParaRPr lang="en-US" sz="1600" dirty="0">
              <a:solidFill>
                <a:schemeClr val="dk1"/>
              </a:solidFill>
              <a:latin typeface="Arial"/>
              <a:ea typeface="Arial"/>
              <a:cs typeface="Arial"/>
              <a:sym typeface="Arial"/>
            </a:endParaRPr>
          </a:p>
          <a:p>
            <a:pPr lvl="1" indent="-330200" algn="l">
              <a:spcBef>
                <a:spcPts val="320"/>
              </a:spcBef>
              <a:buClr>
                <a:schemeClr val="dk1"/>
              </a:buClr>
              <a:buSzPts val="1600"/>
              <a:buFont typeface="Arial"/>
              <a:buChar char="●"/>
            </a:pPr>
            <a:r>
              <a:rPr lang="en-US" sz="1600" dirty="0">
                <a:solidFill>
                  <a:schemeClr val="dk1"/>
                </a:solidFill>
                <a:latin typeface="Arial"/>
                <a:ea typeface="Arial"/>
                <a:cs typeface="Arial"/>
                <a:sym typeface="Arial"/>
              </a:rPr>
              <a:t>MeerKAT</a:t>
            </a:r>
          </a:p>
          <a:p>
            <a:pPr lvl="1" indent="-330200" algn="l">
              <a:spcBef>
                <a:spcPts val="320"/>
              </a:spcBef>
              <a:buClr>
                <a:schemeClr val="dk1"/>
              </a:buClr>
              <a:buSzPts val="1600"/>
              <a:buFont typeface="Arial"/>
              <a:buChar char="●"/>
            </a:pPr>
            <a:r>
              <a:rPr lang="en-US" sz="1600" dirty="0">
                <a:solidFill>
                  <a:schemeClr val="dk1"/>
                </a:solidFill>
                <a:latin typeface="Arial"/>
                <a:ea typeface="Arial"/>
                <a:cs typeface="Arial"/>
                <a:sym typeface="Arial"/>
              </a:rPr>
              <a:t>SKA</a:t>
            </a:r>
          </a:p>
          <a:p>
            <a:pPr marL="457200" lvl="0" indent="-330200" algn="l" rtl="0">
              <a:spcBef>
                <a:spcPts val="32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Vision to deliver scientific and technical solutions for astronomy</a:t>
            </a:r>
          </a:p>
        </p:txBody>
      </p:sp>
      <p:pic>
        <p:nvPicPr>
          <p:cNvPr id="6" name="Google Shape;47;p2">
            <a:extLst>
              <a:ext uri="{FF2B5EF4-FFF2-40B4-BE49-F238E27FC236}">
                <a16:creationId xmlns:a16="http://schemas.microsoft.com/office/drawing/2014/main" id="{CD15783C-659E-4581-B000-3144A8F2EDB1}"/>
              </a:ext>
            </a:extLst>
          </p:cNvPr>
          <p:cNvPicPr preferRelativeResize="0"/>
          <p:nvPr/>
        </p:nvPicPr>
        <p:blipFill rotWithShape="1">
          <a:blip r:embed="rId3">
            <a:alphaModFix/>
          </a:blip>
          <a:srcRect/>
          <a:stretch/>
        </p:blipFill>
        <p:spPr>
          <a:xfrm>
            <a:off x="1320949" y="908720"/>
            <a:ext cx="5615370" cy="3369222"/>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352"/>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3ce872f32aa_0_5"/>
          <p:cNvSpPr txBox="1">
            <a:spLocks noGrp="1"/>
          </p:cNvSpPr>
          <p:nvPr>
            <p:ph type="ctrTitle"/>
          </p:nvPr>
        </p:nvSpPr>
        <p:spPr>
          <a:xfrm>
            <a:off x="107504" y="116632"/>
            <a:ext cx="8856900" cy="79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a:solidFill>
                  <a:srgbClr val="538CD5"/>
                </a:solidFill>
                <a:latin typeface="Arial"/>
                <a:ea typeface="Arial"/>
                <a:cs typeface="Arial"/>
                <a:sym typeface="Arial"/>
              </a:rPr>
              <a:t>Overview of SARAO</a:t>
            </a:r>
            <a:endParaRPr/>
          </a:p>
        </p:txBody>
      </p:sp>
      <p:sp>
        <p:nvSpPr>
          <p:cNvPr id="113" name="Google Shape;113;g3ce872f32aa_0_5"/>
          <p:cNvSpPr txBox="1">
            <a:spLocks noGrp="1"/>
          </p:cNvSpPr>
          <p:nvPr>
            <p:ph type="subTitle" idx="1"/>
          </p:nvPr>
        </p:nvSpPr>
        <p:spPr>
          <a:xfrm>
            <a:off x="0" y="1031848"/>
            <a:ext cx="6285186" cy="299330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1800"/>
              <a:buNone/>
            </a:pPr>
            <a:r>
              <a:rPr lang="en-US" sz="1800" dirty="0">
                <a:solidFill>
                  <a:srgbClr val="FF0000"/>
                </a:solidFill>
                <a:latin typeface="Arial"/>
                <a:ea typeface="Arial"/>
                <a:cs typeface="Arial"/>
                <a:sym typeface="Arial"/>
              </a:rPr>
              <a:t>Strategic Activities and Programs</a:t>
            </a:r>
          </a:p>
          <a:p>
            <a:pPr marL="457200" lvl="0" indent="-330200" algn="l" rtl="0">
              <a:spcBef>
                <a:spcPts val="0"/>
              </a:spcBef>
              <a:spcAft>
                <a:spcPts val="0"/>
              </a:spcAft>
              <a:buClr>
                <a:schemeClr val="dk1"/>
              </a:buClr>
              <a:buSzPts val="1600"/>
              <a:buFont typeface="Arial"/>
              <a:buChar char="●"/>
            </a:pPr>
            <a:endParaRPr lang="en-US" sz="1600" dirty="0">
              <a:solidFill>
                <a:schemeClr val="dk1"/>
              </a:solidFill>
              <a:latin typeface="Arial"/>
              <a:ea typeface="Arial"/>
              <a:cs typeface="Arial"/>
              <a:sym typeface="Arial"/>
            </a:endParaRPr>
          </a:p>
          <a:p>
            <a:pPr marL="457200" lvl="0" indent="-33020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Design, construct and operate radio astronomy facilities</a:t>
            </a:r>
          </a:p>
          <a:p>
            <a:pPr marL="457200" lvl="0" indent="-33020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Manage protected areas for hosting radio astronomy facilities</a:t>
            </a:r>
          </a:p>
          <a:p>
            <a:pPr marL="457200" lvl="0" indent="-33020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Research and development of astronomy related technologies</a:t>
            </a:r>
          </a:p>
          <a:p>
            <a:pPr marL="457200" lvl="0" indent="-33020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Commercialization</a:t>
            </a:r>
          </a:p>
          <a:p>
            <a:pPr marL="457200" lvl="0" indent="-33020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Human Capital Development</a:t>
            </a:r>
          </a:p>
          <a:p>
            <a:pPr marL="457200" lvl="0" indent="-33020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Communications &amp; Science Engagement</a:t>
            </a:r>
          </a:p>
          <a:p>
            <a:pPr marL="457200" lvl="0" indent="-33020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Development of astronomy infrastructure and research capacity in Africa.</a:t>
            </a:r>
            <a:endParaRPr sz="1600" dirty="0">
              <a:solidFill>
                <a:schemeClr val="dk1"/>
              </a:solidFill>
              <a:latin typeface="Arial"/>
              <a:ea typeface="Arial"/>
              <a:cs typeface="Arial"/>
              <a:sym typeface="Arial"/>
            </a:endParaRPr>
          </a:p>
        </p:txBody>
      </p:sp>
      <p:pic>
        <p:nvPicPr>
          <p:cNvPr id="4" name="Picture 3" descr="The Ghana antenna at Kutunse.jpg">
            <a:extLst>
              <a:ext uri="{FF2B5EF4-FFF2-40B4-BE49-F238E27FC236}">
                <a16:creationId xmlns:a16="http://schemas.microsoft.com/office/drawing/2014/main" id="{2045642D-A96D-4CE7-9045-734B32E20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54650" y="2211660"/>
            <a:ext cx="4722368" cy="2656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132;g3ce872f32aa_0_23">
            <a:extLst>
              <a:ext uri="{FF2B5EF4-FFF2-40B4-BE49-F238E27FC236}">
                <a16:creationId xmlns:a16="http://schemas.microsoft.com/office/drawing/2014/main" id="{D1A0F45E-6DC6-428E-8EF5-421D4BFB1A77}"/>
              </a:ext>
            </a:extLst>
          </p:cNvPr>
          <p:cNvSpPr txBox="1"/>
          <p:nvPr/>
        </p:nvSpPr>
        <p:spPr>
          <a:xfrm>
            <a:off x="6629484" y="5548573"/>
            <a:ext cx="2372700" cy="261570"/>
          </a:xfrm>
          <a:prstGeom prst="rect">
            <a:avLst/>
          </a:prstGeom>
          <a:solidFill>
            <a:srgbClr val="538CD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rPr>
              <a:t>Ghana antenna at </a:t>
            </a:r>
            <a:r>
              <a:rPr lang="en-US" sz="1100" dirty="0" err="1">
                <a:solidFill>
                  <a:schemeClr val="lt1"/>
                </a:solidFill>
              </a:rPr>
              <a:t>Kutunse</a:t>
            </a:r>
            <a:endParaRPr lang="en-US" sz="1100" dirty="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3ce872f32aa_0_15"/>
          <p:cNvSpPr txBox="1">
            <a:spLocks noGrp="1"/>
          </p:cNvSpPr>
          <p:nvPr>
            <p:ph type="ctrTitle"/>
          </p:nvPr>
        </p:nvSpPr>
        <p:spPr>
          <a:xfrm>
            <a:off x="107504" y="116632"/>
            <a:ext cx="8856900" cy="79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a:solidFill>
                  <a:srgbClr val="538CD5"/>
                </a:solidFill>
                <a:latin typeface="Arial"/>
                <a:ea typeface="Arial"/>
                <a:cs typeface="Arial"/>
                <a:sym typeface="Arial"/>
              </a:rPr>
              <a:t>Overview of SARAO</a:t>
            </a:r>
            <a:endParaRPr/>
          </a:p>
        </p:txBody>
      </p:sp>
      <p:sp>
        <p:nvSpPr>
          <p:cNvPr id="122" name="Google Shape;122;g3ce872f32aa_0_15"/>
          <p:cNvSpPr txBox="1">
            <a:spLocks noGrp="1"/>
          </p:cNvSpPr>
          <p:nvPr>
            <p:ph type="subTitle" idx="1"/>
          </p:nvPr>
        </p:nvSpPr>
        <p:spPr>
          <a:xfrm>
            <a:off x="107500" y="1124750"/>
            <a:ext cx="8803800" cy="2523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1800"/>
              <a:buNone/>
            </a:pPr>
            <a:r>
              <a:rPr lang="en-US" sz="1800" dirty="0">
                <a:solidFill>
                  <a:srgbClr val="FF0000"/>
                </a:solidFill>
                <a:latin typeface="Arial"/>
                <a:ea typeface="Arial"/>
                <a:cs typeface="Arial"/>
                <a:sym typeface="Arial"/>
              </a:rPr>
              <a:t>HCD </a:t>
            </a:r>
            <a:r>
              <a:rPr lang="en-US" sz="1800" dirty="0" err="1">
                <a:solidFill>
                  <a:srgbClr val="FF0000"/>
                </a:solidFill>
                <a:latin typeface="Arial"/>
                <a:ea typeface="Arial"/>
                <a:cs typeface="Arial"/>
                <a:sym typeface="Arial"/>
              </a:rPr>
              <a:t>programme</a:t>
            </a:r>
            <a:endParaRPr dirty="0"/>
          </a:p>
          <a:p>
            <a:pPr marL="457200" lvl="0" indent="-330200" algn="l" rtl="0">
              <a:spcBef>
                <a:spcPts val="32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Established in 2005 in response to the participation of South Africa in SKA</a:t>
            </a:r>
            <a:endParaRPr sz="1600" dirty="0">
              <a:solidFill>
                <a:schemeClr val="dk1"/>
              </a:solidFill>
              <a:latin typeface="Arial"/>
              <a:ea typeface="Arial"/>
              <a:cs typeface="Arial"/>
              <a:sym typeface="Arial"/>
            </a:endParaRPr>
          </a:p>
          <a:p>
            <a:pPr marL="457200" lvl="0" indent="-33020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Limited cohort of scientists, and engineers with radio astronomy expertise in South Africa was very small and lacking demographic diversity.</a:t>
            </a:r>
            <a:endParaRPr sz="1600" dirty="0">
              <a:solidFill>
                <a:schemeClr val="dk1"/>
              </a:solidFill>
              <a:latin typeface="Arial"/>
              <a:ea typeface="Arial"/>
              <a:cs typeface="Arial"/>
              <a:sym typeface="Arial"/>
            </a:endParaRPr>
          </a:p>
          <a:p>
            <a:pPr marL="457200" lvl="0" indent="-33020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The HCD </a:t>
            </a:r>
            <a:r>
              <a:rPr lang="en-US" sz="1600" dirty="0" err="1">
                <a:solidFill>
                  <a:schemeClr val="dk1"/>
                </a:solidFill>
                <a:latin typeface="Arial"/>
                <a:ea typeface="Arial"/>
                <a:cs typeface="Arial"/>
                <a:sym typeface="Arial"/>
              </a:rPr>
              <a:t>programme</a:t>
            </a:r>
            <a:r>
              <a:rPr lang="en-US" sz="1600" dirty="0">
                <a:solidFill>
                  <a:schemeClr val="dk1"/>
                </a:solidFill>
                <a:latin typeface="Arial"/>
                <a:ea typeface="Arial"/>
                <a:cs typeface="Arial"/>
                <a:sym typeface="Arial"/>
              </a:rPr>
              <a:t> has evolved and is necessarily broad:</a:t>
            </a:r>
            <a:endParaRPr sz="1600" dirty="0">
              <a:solidFill>
                <a:schemeClr val="dk1"/>
              </a:solidFill>
              <a:latin typeface="Arial"/>
              <a:ea typeface="Arial"/>
              <a:cs typeface="Arial"/>
              <a:sym typeface="Arial"/>
            </a:endParaRPr>
          </a:p>
          <a:p>
            <a:pPr marL="914400" lvl="1" indent="-33020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(Radio Astronomy) Research Capacity Development</a:t>
            </a:r>
            <a:endParaRPr sz="1600" dirty="0">
              <a:solidFill>
                <a:schemeClr val="dk1"/>
              </a:solidFill>
              <a:latin typeface="Arial"/>
              <a:ea typeface="Arial"/>
              <a:cs typeface="Arial"/>
              <a:sym typeface="Arial"/>
            </a:endParaRPr>
          </a:p>
          <a:p>
            <a:pPr marL="914400" lvl="1" indent="-33020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Technical Capacity Development </a:t>
            </a:r>
            <a:r>
              <a:rPr lang="en-US" sz="1600" dirty="0" err="1">
                <a:solidFill>
                  <a:schemeClr val="dk1"/>
                </a:solidFill>
                <a:latin typeface="Arial"/>
                <a:ea typeface="Arial"/>
                <a:cs typeface="Arial"/>
                <a:sym typeface="Arial"/>
              </a:rPr>
              <a:t>Programme</a:t>
            </a:r>
            <a:endParaRPr sz="1600" dirty="0">
              <a:solidFill>
                <a:schemeClr val="dk1"/>
              </a:solidFill>
              <a:latin typeface="Arial"/>
              <a:ea typeface="Arial"/>
              <a:cs typeface="Arial"/>
              <a:sym typeface="Arial"/>
            </a:endParaRPr>
          </a:p>
          <a:p>
            <a:pPr marL="914400" lvl="1" indent="-33020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Strategic Partnerships </a:t>
            </a:r>
            <a:r>
              <a:rPr lang="en-US" sz="1600" dirty="0" err="1">
                <a:solidFill>
                  <a:schemeClr val="dk1"/>
                </a:solidFill>
                <a:latin typeface="Arial"/>
                <a:ea typeface="Arial"/>
                <a:cs typeface="Arial"/>
                <a:sym typeface="Arial"/>
              </a:rPr>
              <a:t>Programme</a:t>
            </a:r>
            <a:r>
              <a:rPr lang="en-US" sz="1600" dirty="0">
                <a:solidFill>
                  <a:schemeClr val="dk1"/>
                </a:solidFill>
                <a:latin typeface="Arial"/>
                <a:ea typeface="Arial"/>
                <a:cs typeface="Arial"/>
                <a:sym typeface="Arial"/>
              </a:rPr>
              <a:t>.</a:t>
            </a:r>
            <a:endParaRPr sz="1600" dirty="0">
              <a:solidFill>
                <a:schemeClr val="dk1"/>
              </a:solidFill>
              <a:latin typeface="Arial"/>
              <a:ea typeface="Arial"/>
              <a:cs typeface="Arial"/>
              <a:sym typeface="Arial"/>
            </a:endParaRPr>
          </a:p>
          <a:p>
            <a:pPr marL="914400" lvl="1" indent="-33020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Schools </a:t>
            </a:r>
            <a:r>
              <a:rPr lang="en-US" sz="1600" dirty="0" err="1">
                <a:solidFill>
                  <a:schemeClr val="dk1"/>
                </a:solidFill>
                <a:latin typeface="Arial"/>
                <a:ea typeface="Arial"/>
                <a:cs typeface="Arial"/>
                <a:sym typeface="Arial"/>
              </a:rPr>
              <a:t>Programme</a:t>
            </a:r>
            <a:endParaRPr sz="1600" dirty="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g3ce872f32aa_0_23" title="Chart"/>
          <p:cNvPicPr preferRelativeResize="0"/>
          <p:nvPr/>
        </p:nvPicPr>
        <p:blipFill>
          <a:blip r:embed="rId3">
            <a:alphaModFix/>
          </a:blip>
          <a:stretch>
            <a:fillRect/>
          </a:stretch>
        </p:blipFill>
        <p:spPr>
          <a:xfrm>
            <a:off x="107504" y="1204060"/>
            <a:ext cx="8856900" cy="4811468"/>
          </a:xfrm>
          <a:prstGeom prst="rect">
            <a:avLst/>
          </a:prstGeom>
          <a:noFill/>
          <a:ln w="9525" cap="flat" cmpd="sng">
            <a:solidFill>
              <a:srgbClr val="000000"/>
            </a:solidFill>
            <a:prstDash val="solid"/>
            <a:round/>
            <a:headEnd type="none" w="sm" len="sm"/>
            <a:tailEnd type="none" w="sm" len="sm"/>
          </a:ln>
        </p:spPr>
      </p:pic>
      <p:sp>
        <p:nvSpPr>
          <p:cNvPr id="130" name="Google Shape;130;g3ce872f32aa_0_23"/>
          <p:cNvSpPr txBox="1">
            <a:spLocks noGrp="1"/>
          </p:cNvSpPr>
          <p:nvPr>
            <p:ph type="ctrTitle"/>
          </p:nvPr>
        </p:nvSpPr>
        <p:spPr>
          <a:xfrm>
            <a:off x="107504" y="116632"/>
            <a:ext cx="8856900" cy="79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a:solidFill>
                  <a:srgbClr val="538CD5"/>
                </a:solidFill>
                <a:latin typeface="Arial"/>
                <a:ea typeface="Arial"/>
                <a:cs typeface="Arial"/>
                <a:sym typeface="Arial"/>
              </a:rPr>
              <a:t>Overview of SARAO</a:t>
            </a:r>
            <a:endParaRPr/>
          </a:p>
        </p:txBody>
      </p:sp>
      <p:sp>
        <p:nvSpPr>
          <p:cNvPr id="131" name="Google Shape;131;g3ce872f32aa_0_23"/>
          <p:cNvSpPr txBox="1">
            <a:spLocks noGrp="1"/>
          </p:cNvSpPr>
          <p:nvPr>
            <p:ph type="subTitle" idx="1"/>
          </p:nvPr>
        </p:nvSpPr>
        <p:spPr>
          <a:xfrm>
            <a:off x="107504" y="753760"/>
            <a:ext cx="2593800" cy="4503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1800"/>
              <a:buNone/>
            </a:pPr>
            <a:r>
              <a:rPr lang="en-US" sz="1800" dirty="0">
                <a:solidFill>
                  <a:srgbClr val="FF0000"/>
                </a:solidFill>
                <a:latin typeface="Arial"/>
                <a:ea typeface="Arial"/>
                <a:cs typeface="Arial"/>
                <a:sym typeface="Arial"/>
              </a:rPr>
              <a:t>HCD </a:t>
            </a:r>
            <a:r>
              <a:rPr lang="en-US" sz="1800" dirty="0" err="1">
                <a:solidFill>
                  <a:srgbClr val="FF0000"/>
                </a:solidFill>
                <a:latin typeface="Arial"/>
                <a:ea typeface="Arial"/>
                <a:cs typeface="Arial"/>
                <a:sym typeface="Arial"/>
              </a:rPr>
              <a:t>programme</a:t>
            </a:r>
            <a:endParaRPr sz="1600" dirty="0">
              <a:solidFill>
                <a:schemeClr val="dk1"/>
              </a:solidFill>
              <a:latin typeface="Arial"/>
              <a:ea typeface="Arial"/>
              <a:cs typeface="Arial"/>
              <a:sym typeface="Arial"/>
            </a:endParaRPr>
          </a:p>
        </p:txBody>
      </p:sp>
      <p:sp>
        <p:nvSpPr>
          <p:cNvPr id="132" name="Google Shape;132;g3ce872f32aa_0_23"/>
          <p:cNvSpPr txBox="1"/>
          <p:nvPr/>
        </p:nvSpPr>
        <p:spPr>
          <a:xfrm>
            <a:off x="2879833" y="5816443"/>
            <a:ext cx="4183119" cy="477013"/>
          </a:xfrm>
          <a:prstGeom prst="rect">
            <a:avLst/>
          </a:prstGeom>
          <a:solidFill>
            <a:srgbClr val="538CD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rPr>
              <a:t>Credit: Kim Anthony, Human Capital Development - SARAO</a:t>
            </a:r>
            <a:endParaRPr sz="1100" dirty="0">
              <a:solidFill>
                <a:schemeClr val="lt1"/>
              </a:solidFill>
            </a:endParaRPr>
          </a:p>
          <a:p>
            <a:pPr marL="0" marR="0" lvl="0" indent="0" algn="l" rtl="0">
              <a:spcBef>
                <a:spcPts val="0"/>
              </a:spcBef>
              <a:spcAft>
                <a:spcPts val="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3ce872f32aa_0_31"/>
          <p:cNvSpPr txBox="1">
            <a:spLocks noGrp="1"/>
          </p:cNvSpPr>
          <p:nvPr>
            <p:ph type="ctrTitle"/>
          </p:nvPr>
        </p:nvSpPr>
        <p:spPr>
          <a:xfrm>
            <a:off x="107504" y="116632"/>
            <a:ext cx="8856900" cy="79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a:solidFill>
                  <a:srgbClr val="538CD5"/>
                </a:solidFill>
                <a:latin typeface="Arial"/>
                <a:ea typeface="Arial"/>
                <a:cs typeface="Arial"/>
                <a:sym typeface="Arial"/>
              </a:rPr>
              <a:t>Overview of SARAO</a:t>
            </a:r>
            <a:endParaRPr/>
          </a:p>
        </p:txBody>
      </p:sp>
      <p:sp>
        <p:nvSpPr>
          <p:cNvPr id="139" name="Google Shape;139;g3ce872f32aa_0_31"/>
          <p:cNvSpPr txBox="1">
            <a:spLocks noGrp="1"/>
          </p:cNvSpPr>
          <p:nvPr>
            <p:ph type="subTitle" idx="1"/>
          </p:nvPr>
        </p:nvSpPr>
        <p:spPr>
          <a:xfrm>
            <a:off x="107500" y="805775"/>
            <a:ext cx="2593800" cy="4503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1800"/>
              <a:buNone/>
            </a:pPr>
            <a:r>
              <a:rPr lang="en-US" sz="1800">
                <a:solidFill>
                  <a:srgbClr val="FF0000"/>
                </a:solidFill>
                <a:latin typeface="Arial"/>
                <a:ea typeface="Arial"/>
                <a:cs typeface="Arial"/>
                <a:sym typeface="Arial"/>
              </a:rPr>
              <a:t>HCD programme</a:t>
            </a:r>
            <a:endParaRPr sz="1600">
              <a:solidFill>
                <a:schemeClr val="dk1"/>
              </a:solidFill>
              <a:latin typeface="Arial"/>
              <a:ea typeface="Arial"/>
              <a:cs typeface="Arial"/>
              <a:sym typeface="Arial"/>
            </a:endParaRPr>
          </a:p>
        </p:txBody>
      </p:sp>
      <p:pic>
        <p:nvPicPr>
          <p:cNvPr id="141" name="Google Shape;141;g3ce872f32aa_0_31" title="Chart"/>
          <p:cNvPicPr preferRelativeResize="0"/>
          <p:nvPr/>
        </p:nvPicPr>
        <p:blipFill rotWithShape="1">
          <a:blip r:embed="rId3">
            <a:alphaModFix/>
          </a:blip>
          <a:srcRect t="-3402" r="-432"/>
          <a:stretch/>
        </p:blipFill>
        <p:spPr>
          <a:xfrm>
            <a:off x="0" y="2023330"/>
            <a:ext cx="4684976" cy="2444775"/>
          </a:xfrm>
          <a:prstGeom prst="rect">
            <a:avLst/>
          </a:prstGeom>
          <a:noFill/>
          <a:ln w="9525" cap="flat" cmpd="sng">
            <a:solidFill>
              <a:srgbClr val="000000"/>
            </a:solidFill>
            <a:prstDash val="solid"/>
            <a:round/>
            <a:headEnd type="none" w="sm" len="sm"/>
            <a:tailEnd type="none" w="sm" len="sm"/>
          </a:ln>
        </p:spPr>
      </p:pic>
      <p:pic>
        <p:nvPicPr>
          <p:cNvPr id="142" name="Google Shape;142;g3ce872f32aa_0_31" title="Chart"/>
          <p:cNvPicPr preferRelativeResize="0"/>
          <p:nvPr/>
        </p:nvPicPr>
        <p:blipFill>
          <a:blip r:embed="rId4">
            <a:alphaModFix/>
          </a:blip>
          <a:stretch>
            <a:fillRect/>
          </a:stretch>
        </p:blipFill>
        <p:spPr>
          <a:xfrm>
            <a:off x="4724675" y="2023330"/>
            <a:ext cx="4438715" cy="2444775"/>
          </a:xfrm>
          <a:prstGeom prst="rect">
            <a:avLst/>
          </a:prstGeom>
          <a:noFill/>
          <a:ln w="9525" cap="flat" cmpd="sng">
            <a:solidFill>
              <a:srgbClr val="595959"/>
            </a:solidFill>
            <a:prstDash val="solid"/>
            <a:round/>
            <a:headEnd type="none" w="sm" len="sm"/>
            <a:tailEnd type="none" w="sm" len="sm"/>
          </a:ln>
        </p:spPr>
      </p:pic>
      <p:sp>
        <p:nvSpPr>
          <p:cNvPr id="7" name="Google Shape;132;g3ce872f32aa_0_23">
            <a:extLst>
              <a:ext uri="{FF2B5EF4-FFF2-40B4-BE49-F238E27FC236}">
                <a16:creationId xmlns:a16="http://schemas.microsoft.com/office/drawing/2014/main" id="{94EF6E0F-1293-4A32-9FBF-3DDDD4C28503}"/>
              </a:ext>
            </a:extLst>
          </p:cNvPr>
          <p:cNvSpPr txBox="1"/>
          <p:nvPr/>
        </p:nvSpPr>
        <p:spPr>
          <a:xfrm>
            <a:off x="2499830" y="4577041"/>
            <a:ext cx="4183119" cy="477013"/>
          </a:xfrm>
          <a:prstGeom prst="rect">
            <a:avLst/>
          </a:prstGeom>
          <a:solidFill>
            <a:srgbClr val="538CD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lt1"/>
                </a:solidFill>
              </a:rPr>
              <a:t>Credit: Kim Anthony, Human Capital Development - SARAO</a:t>
            </a:r>
            <a:endParaRPr sz="1100" dirty="0">
              <a:solidFill>
                <a:schemeClr val="lt1"/>
              </a:solidFill>
            </a:endParaRPr>
          </a:p>
          <a:p>
            <a:pPr marL="0" marR="0" lvl="0" indent="0" algn="l" rtl="0">
              <a:spcBef>
                <a:spcPts val="0"/>
              </a:spcBef>
              <a:spcAft>
                <a:spcPts val="0"/>
              </a:spcAft>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ctrTitle"/>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a:solidFill>
                  <a:srgbClr val="538CD5"/>
                </a:solidFill>
                <a:latin typeface="Arial"/>
                <a:ea typeface="Arial"/>
                <a:cs typeface="Arial"/>
                <a:sym typeface="Arial"/>
              </a:rPr>
              <a:t>Overview of SARAO</a:t>
            </a:r>
            <a:endParaRPr/>
          </a:p>
        </p:txBody>
      </p:sp>
      <p:pic>
        <p:nvPicPr>
          <p:cNvPr id="106" name="Google Shape;106;p3"/>
          <p:cNvPicPr preferRelativeResize="0"/>
          <p:nvPr/>
        </p:nvPicPr>
        <p:blipFill>
          <a:blip r:embed="rId3">
            <a:alphaModFix/>
          </a:blip>
          <a:stretch>
            <a:fillRect/>
          </a:stretch>
        </p:blipFill>
        <p:spPr>
          <a:xfrm>
            <a:off x="0" y="788894"/>
            <a:ext cx="9144000" cy="5235388"/>
          </a:xfrm>
          <a:prstGeom prst="rect">
            <a:avLst/>
          </a:prstGeom>
          <a:noFill/>
          <a:ln>
            <a:noFill/>
          </a:ln>
        </p:spPr>
      </p:pic>
      <p:pic>
        <p:nvPicPr>
          <p:cNvPr id="1026" name="Picture 2">
            <a:extLst>
              <a:ext uri="{FF2B5EF4-FFF2-40B4-BE49-F238E27FC236}">
                <a16:creationId xmlns:a16="http://schemas.microsoft.com/office/drawing/2014/main" id="{44378775-D76F-4F19-9B65-8D224EE44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4041" y="1218233"/>
            <a:ext cx="2174402" cy="1450356"/>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103;p11">
            <a:extLst>
              <a:ext uri="{FF2B5EF4-FFF2-40B4-BE49-F238E27FC236}">
                <a16:creationId xmlns:a16="http://schemas.microsoft.com/office/drawing/2014/main" id="{EAE423FE-0B37-4F2D-BE18-0C048B357442}"/>
              </a:ext>
            </a:extLst>
          </p:cNvPr>
          <p:cNvPicPr preferRelativeResize="0"/>
          <p:nvPr/>
        </p:nvPicPr>
        <p:blipFill rotWithShape="1">
          <a:blip r:embed="rId5">
            <a:alphaModFix/>
          </a:blip>
          <a:srcRect/>
          <a:stretch/>
        </p:blipFill>
        <p:spPr>
          <a:xfrm>
            <a:off x="1505852" y="3707938"/>
            <a:ext cx="1643865" cy="93409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352"/>
              </a:srgbClr>
            </a:outerShdw>
          </a:effectLst>
        </p:spPr>
      </p:pic>
    </p:spTree>
    <p:extLst>
      <p:ext uri="{BB962C8B-B14F-4D97-AF65-F5344CB8AC3E}">
        <p14:creationId xmlns:p14="http://schemas.microsoft.com/office/powerpoint/2010/main" val="160139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8;p4">
            <a:extLst>
              <a:ext uri="{FF2B5EF4-FFF2-40B4-BE49-F238E27FC236}">
                <a16:creationId xmlns:a16="http://schemas.microsoft.com/office/drawing/2014/main" id="{D632AC18-2A9D-4646-93F6-1E623DDC9BDB}"/>
              </a:ext>
            </a:extLst>
          </p:cNvPr>
          <p:cNvPicPr preferRelativeResize="0"/>
          <p:nvPr/>
        </p:nvPicPr>
        <p:blipFill rotWithShape="1">
          <a:blip r:embed="rId2">
            <a:alphaModFix/>
          </a:blip>
          <a:srcRect/>
          <a:stretch/>
        </p:blipFill>
        <p:spPr>
          <a:xfrm>
            <a:off x="1844565" y="687368"/>
            <a:ext cx="5454869" cy="3684936"/>
          </a:xfrm>
          <a:prstGeom prst="rect">
            <a:avLst/>
          </a:prstGeom>
          <a:noFill/>
          <a:ln>
            <a:noFill/>
          </a:ln>
        </p:spPr>
      </p:pic>
      <p:sp>
        <p:nvSpPr>
          <p:cNvPr id="5" name="Google Shape;148;p4">
            <a:extLst>
              <a:ext uri="{FF2B5EF4-FFF2-40B4-BE49-F238E27FC236}">
                <a16:creationId xmlns:a16="http://schemas.microsoft.com/office/drawing/2014/main" id="{EA6EF406-DB01-4304-93EB-0FA9A57F132F}"/>
              </a:ext>
            </a:extLst>
          </p:cNvPr>
          <p:cNvSpPr txBox="1">
            <a:spLocks noGrp="1"/>
          </p:cNvSpPr>
          <p:nvPr>
            <p:ph type="ctrTitle"/>
          </p:nvPr>
        </p:nvSpPr>
        <p:spPr>
          <a:xfrm>
            <a:off x="107504" y="116632"/>
            <a:ext cx="8856984" cy="7920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38CD5"/>
              </a:buClr>
              <a:buSzPts val="2400"/>
              <a:buFont typeface="Arial"/>
              <a:buNone/>
            </a:pPr>
            <a:r>
              <a:rPr lang="en-US" sz="2400" dirty="0">
                <a:solidFill>
                  <a:srgbClr val="538CD5"/>
                </a:solidFill>
                <a:latin typeface="Arial"/>
                <a:ea typeface="Arial"/>
                <a:cs typeface="Arial"/>
                <a:sym typeface="Arial"/>
              </a:rPr>
              <a:t>Karoo Site</a:t>
            </a:r>
            <a:endParaRPr dirty="0"/>
          </a:p>
        </p:txBody>
      </p:sp>
      <p:sp>
        <p:nvSpPr>
          <p:cNvPr id="6" name="Google Shape;122;g3ce872f32aa_0_15">
            <a:extLst>
              <a:ext uri="{FF2B5EF4-FFF2-40B4-BE49-F238E27FC236}">
                <a16:creationId xmlns:a16="http://schemas.microsoft.com/office/drawing/2014/main" id="{E5904308-C0F3-47DC-A1DC-9CB512E70078}"/>
              </a:ext>
            </a:extLst>
          </p:cNvPr>
          <p:cNvSpPr txBox="1">
            <a:spLocks/>
          </p:cNvSpPr>
          <p:nvPr/>
        </p:nvSpPr>
        <p:spPr>
          <a:xfrm>
            <a:off x="170100" y="4433829"/>
            <a:ext cx="8803800" cy="173680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0" indent="0" algn="l">
              <a:spcBef>
                <a:spcPts val="0"/>
              </a:spcBef>
              <a:buClr>
                <a:srgbClr val="FF0000"/>
              </a:buClr>
              <a:buSzPts val="1800"/>
            </a:pPr>
            <a:r>
              <a:rPr lang="en-US" sz="1800" dirty="0">
                <a:solidFill>
                  <a:srgbClr val="FF0000"/>
                </a:solidFill>
                <a:latin typeface="Arial"/>
                <a:ea typeface="Arial"/>
                <a:cs typeface="Arial"/>
                <a:sym typeface="Arial"/>
              </a:rPr>
              <a:t>Geography</a:t>
            </a:r>
            <a:endParaRPr lang="en-US" dirty="0"/>
          </a:p>
          <a:p>
            <a:pPr indent="-330200" algn="l">
              <a:spcBef>
                <a:spcPts val="320"/>
              </a:spcBef>
              <a:buClr>
                <a:schemeClr val="dk1"/>
              </a:buClr>
              <a:buSzPts val="1600"/>
              <a:buFont typeface="Arial"/>
              <a:buChar char="●"/>
            </a:pPr>
            <a:r>
              <a:rPr lang="en-US" sz="1600" dirty="0">
                <a:solidFill>
                  <a:schemeClr val="dk1"/>
                </a:solidFill>
                <a:latin typeface="Arial"/>
                <a:ea typeface="Arial"/>
                <a:cs typeface="Arial"/>
                <a:sym typeface="Arial"/>
              </a:rPr>
              <a:t>Greenfield site in Karoo – arid and sparsely populated region in South Africa</a:t>
            </a:r>
          </a:p>
          <a:p>
            <a:pPr indent="-330200" algn="l">
              <a:spcBef>
                <a:spcPts val="320"/>
              </a:spcBef>
              <a:buClr>
                <a:schemeClr val="dk1"/>
              </a:buClr>
              <a:buSzPts val="1600"/>
              <a:buFont typeface="Arial"/>
              <a:buChar char="●"/>
            </a:pPr>
            <a:r>
              <a:rPr lang="en-US" sz="1600" dirty="0">
                <a:solidFill>
                  <a:schemeClr val="dk1"/>
                </a:solidFill>
                <a:latin typeface="Arial"/>
                <a:ea typeface="Arial"/>
                <a:cs typeface="Arial"/>
                <a:sym typeface="Arial"/>
              </a:rPr>
              <a:t>Primarily agricultural economy (sheep farming)</a:t>
            </a:r>
          </a:p>
          <a:p>
            <a:pPr indent="-330200" algn="l">
              <a:spcBef>
                <a:spcPts val="320"/>
              </a:spcBef>
              <a:buClr>
                <a:schemeClr val="dk1"/>
              </a:buClr>
              <a:buSzPts val="1600"/>
              <a:buFont typeface="Arial"/>
              <a:buChar char="●"/>
            </a:pPr>
            <a:r>
              <a:rPr lang="en-US" sz="1600" dirty="0">
                <a:solidFill>
                  <a:schemeClr val="dk1"/>
                </a:solidFill>
                <a:latin typeface="Arial"/>
                <a:ea typeface="Arial"/>
                <a:cs typeface="Arial"/>
                <a:sym typeface="Arial"/>
              </a:rPr>
              <a:t>Protection of the Site – Astronomy Geographic Area Advantage Act, 2007</a:t>
            </a:r>
          </a:p>
          <a:p>
            <a:pPr indent="-330200" algn="l">
              <a:spcBef>
                <a:spcPts val="320"/>
              </a:spcBef>
              <a:buClr>
                <a:schemeClr val="dk1"/>
              </a:buClr>
              <a:buSzPts val="1600"/>
              <a:buFont typeface="Arial"/>
              <a:buChar char="●"/>
            </a:pPr>
            <a:r>
              <a:rPr lang="en-US" sz="1600" dirty="0">
                <a:solidFill>
                  <a:schemeClr val="dk1"/>
                </a:solidFill>
                <a:latin typeface="Arial"/>
                <a:ea typeface="Arial"/>
                <a:cs typeface="Arial"/>
                <a:sym typeface="Arial"/>
              </a:rPr>
              <a:t>Host MeerKAT, SKA and a number of guest instruments</a:t>
            </a:r>
          </a:p>
          <a:p>
            <a:pPr indent="-330200" algn="l">
              <a:spcBef>
                <a:spcPts val="320"/>
              </a:spcBef>
              <a:buClr>
                <a:schemeClr val="dk1"/>
              </a:buClr>
              <a:buSzPts val="1600"/>
              <a:buFont typeface="Arial"/>
              <a:buChar char="●"/>
            </a:pPr>
            <a:endParaRPr lang="en-US" sz="16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194519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606</TotalTime>
  <Words>1521</Words>
  <Application>Microsoft Office PowerPoint</Application>
  <PresentationFormat>On-screen Show (4:3)</PresentationFormat>
  <Paragraphs>194</Paragraphs>
  <Slides>26</Slides>
  <Notes>23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5" baseType="lpstr">
      <vt:lpstr>Arial</vt:lpstr>
      <vt:lpstr>Calibri</vt:lpstr>
      <vt:lpstr>Calibri Light</vt:lpstr>
      <vt:lpstr>Courier New</vt:lpstr>
      <vt:lpstr>Helvetica Neue</vt:lpstr>
      <vt:lpstr>Helvetica Neue Light</vt:lpstr>
      <vt:lpstr>Open Sans</vt:lpstr>
      <vt:lpstr>Office Theme</vt:lpstr>
      <vt:lpstr>AcroExch.Document.7</vt:lpstr>
      <vt:lpstr>PowerPoint Presentation</vt:lpstr>
      <vt:lpstr>Talk outline</vt:lpstr>
      <vt:lpstr>South African Radio Astronomy Observatory (SARAO)</vt:lpstr>
      <vt:lpstr>Overview of SARAO</vt:lpstr>
      <vt:lpstr>Overview of SARAO</vt:lpstr>
      <vt:lpstr>Overview of SARAO</vt:lpstr>
      <vt:lpstr>Overview of SARAO</vt:lpstr>
      <vt:lpstr>Overview of SARAO</vt:lpstr>
      <vt:lpstr>Karoo Site</vt:lpstr>
      <vt:lpstr>Karoo Site</vt:lpstr>
      <vt:lpstr>Karoo Site</vt:lpstr>
      <vt:lpstr>Introduction to MeerKAT</vt:lpstr>
      <vt:lpstr>MeerKAT Science</vt:lpstr>
      <vt:lpstr>MeerKAT Science</vt:lpstr>
      <vt:lpstr>PowerPoint Presentation</vt:lpstr>
      <vt:lpstr>PowerPoint Presentation</vt:lpstr>
      <vt:lpstr>PowerPoint Presentation</vt:lpstr>
      <vt:lpstr>PowerPoint Presentation</vt:lpstr>
      <vt:lpstr>MeerKAT Band 5B</vt:lpstr>
      <vt:lpstr>PowerPoint Presentation</vt:lpstr>
      <vt:lpstr>PowerPoint Presentation</vt:lpstr>
      <vt:lpstr>MeerKAT extension (MK+)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Mulalo Masisi</dc:creator>
  <cp:lastModifiedBy>Sias</cp:lastModifiedBy>
  <cp:revision>35</cp:revision>
  <dcterms:created xsi:type="dcterms:W3CDTF">2025-07-09T06:53:35Z</dcterms:created>
  <dcterms:modified xsi:type="dcterms:W3CDTF">2026-03-15T18:06:59Z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0x0101006E2E0BF655D2D54D8C38996324D318460016B980F2F8A2C44E87BB826E195FB8A0</vt:lpwstr>
  </property>
  <property fmtid="{D5CDD505-2E9C-101B-9397-08002B2CF9AE}" pid="3" name="Document Type">
    <vt:lpwstr>2;#NRF PowerPoint|bc7877d3-0092-425e-9613-a18700668ec7</vt:lpwstr>
  </property>
</Properties>
</file>