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79" r:id="rId5"/>
    <p:sldId id="297" r:id="rId6"/>
    <p:sldId id="298" r:id="rId7"/>
    <p:sldId id="299" r:id="rId8"/>
    <p:sldId id="288" r:id="rId9"/>
    <p:sldId id="289" r:id="rId10"/>
    <p:sldId id="290" r:id="rId11"/>
    <p:sldId id="291" r:id="rId12"/>
    <p:sldId id="300" r:id="rId13"/>
    <p:sldId id="301" r:id="rId14"/>
    <p:sldId id="302" r:id="rId15"/>
    <p:sldId id="303" r:id="rId16"/>
    <p:sldId id="292" r:id="rId17"/>
    <p:sldId id="293" r:id="rId18"/>
    <p:sldId id="304" r:id="rId19"/>
    <p:sldId id="306" r:id="rId20"/>
    <p:sldId id="294" r:id="rId21"/>
    <p:sldId id="305" r:id="rId22"/>
    <p:sldId id="296" r:id="rId23"/>
    <p:sldId id="309" r:id="rId24"/>
    <p:sldId id="295" r:id="rId25"/>
    <p:sldId id="308" r:id="rId26"/>
    <p:sldId id="310" r:id="rId27"/>
    <p:sldId id="307" r:id="rId28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7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 autoAdjust="0"/>
    <p:restoredTop sz="94477"/>
  </p:normalViewPr>
  <p:slideViewPr>
    <p:cSldViewPr snapToGrid="0">
      <p:cViewPr varScale="1">
        <p:scale>
          <a:sx n="112" d="100"/>
          <a:sy n="112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8AA19FA-41AE-4F2A-8228-3399FEB02D4B}" type="datetimeFigureOut">
              <a:rPr lang="it-IT" smtClean="0"/>
              <a:t>12/03/26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D1F2187-BD6B-4CD4-8DF4-F350925E52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70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48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2E1D69-7EF8-475F-9A66-8F0B74D5DC54}" type="datetime1">
              <a:rPr lang="it-IT" smtClean="0"/>
              <a:t>12/03/26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Piè di pagina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0110" y="6430138"/>
            <a:ext cx="484909" cy="365125"/>
          </a:xfrm>
          <a:prstGeom prst="rect">
            <a:avLst/>
          </a:prstGeom>
        </p:spPr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  <p:pic>
        <p:nvPicPr>
          <p:cNvPr id="7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0E6E60A7-934E-16B0-04A6-EF874487628E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F0BFCC7C-8C58-60BA-FCEE-82D50DDD3F7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CE76D5-1363-B0E3-1D33-41AADE016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12/03/26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E6DBEE0-A27F-225E-5E90-31C29A1A1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BFE872-A7E0-3A8B-0326-4D037EC4C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AE6506A-00D5-ABFE-26DE-D4E0AD6A5AF2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2864DA-2EE3-8B72-178C-B6393D7BC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12/03/26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DBECF07-1B6C-5AE7-E36F-4EBD79406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A3051DC-1352-C74E-6CC3-A5E947A5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EB2F688B-C58C-C690-B3A5-EA3DC3F347D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2537FB0-122B-54A1-D0B8-29B21F61E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12/03/26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F6D3F4-3F2E-E8F1-1DF2-9C24076E3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15E09E0-91B4-18E9-E9E8-07BE2A86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pic>
        <p:nvPicPr>
          <p:cNvPr id="8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263B1A4A-EC73-EBFE-80B3-0A63C246CD63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704586-59CF-4888-2F19-AD16297FC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12/03/26</a:t>
            </a:fld>
            <a:endParaRPr lang="it-IT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2D8ED97-4BEE-40FC-826D-7D6FDD924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1BF96B-D6F6-E2F5-2489-D2C5CE2D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980E1C01-A77E-16BF-EC4B-DFABA1DC8022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FD71D4E-877A-9FD7-30DB-58BF372F0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12/03/26</a:t>
            </a:fld>
            <a:endParaRPr 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E39A091-5D00-181F-4511-FEA9AA7B2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E697FF-B5B5-DAE7-E86F-2FEE44152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0D64DA9-3184-E425-2F14-09F5B934724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9B4612E-B97B-7AEA-96F0-11DCC892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12/03/26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3BB756-BD2F-43D6-948C-C0917FD3F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4A5671A-3412-9A04-D19B-0374FE81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0A6BAA98-4BA2-0844-4484-46E5BDABD48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F2DF3D-1A2B-CC9B-B05E-92190FFDEB0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12/03/26</a:t>
            </a:fld>
            <a:endParaRPr lang="it-I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072F27-275D-31C2-16B3-085C30AB8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F38E6-E1A4-0C70-080B-4436058E6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7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D0A363E4-DDEC-7DE1-B177-FB02225AD62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7DCEE4-5046-64E2-5C0F-676EDDD0D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12/03/26</a:t>
            </a:fld>
            <a:endParaRPr lang="it-I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2CF4E6-B513-5EA4-CC92-00CC044A6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A2B6F0E-CFA2-0EC4-7838-4C13111E6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A5257136-2FED-5642-B342-6423D0D094E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E3D8C9-9E0F-B077-98FA-3A0A4C112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12/03/26</a:t>
            </a:fld>
            <a:endParaRPr lang="it-IT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E79C1CB-9E10-737C-495B-CA28E009C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4328F8-6C78-AEB2-539B-E388784CF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770A456A-0FDE-2072-3AD0-B337ED1E39CA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7C4880B-19F4-97A1-DDDE-AD3E2E96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12/03/26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20AA9F-EBBA-603B-A16A-6E78D9E46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25FFDEC-114F-5509-1E6D-1A3B878DF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2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B96ADF9C-85E9-D28A-FB16-416C721CB9B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51A2E-F19C-1002-E4BF-DCF30C6E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12/03/26</a:t>
            </a:fld>
            <a:endParaRPr lang="it-IT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19CB933-26AB-8E1D-8C37-6344EDC8A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48E82B1-CC9A-CBE9-8A67-8FED80651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52" y="6430138"/>
            <a:ext cx="119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FBF9AF8D-982E-4695-97F0-27FB92086935}" type="datetime1">
              <a:rPr lang="it-IT" smtClean="0"/>
              <a:t>12/03/26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9" y="6430138"/>
            <a:ext cx="4234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Piè di pagina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4726" y="6430138"/>
            <a:ext cx="45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9" name="image1.png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F81EF3C4-62A6-7EEA-E7AD-2E7B03E620B7}"/>
              </a:ext>
            </a:extLst>
          </p:cNvPr>
          <p:cNvPicPr/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40" b="15207"/>
          <a:stretch>
            <a:fillRect/>
          </a:stretch>
        </p:blipFill>
        <p:spPr>
          <a:xfrm>
            <a:off x="9790545" y="219625"/>
            <a:ext cx="1930140" cy="780114"/>
          </a:xfrm>
          <a:prstGeom prst="rect">
            <a:avLst/>
          </a:prstGeom>
          <a:ln/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CA45D12-536B-C576-C549-F19523F6C903}"/>
              </a:ext>
            </a:extLst>
          </p:cNvPr>
          <p:cNvSpPr txBox="1"/>
          <p:nvPr userDrawn="1"/>
        </p:nvSpPr>
        <p:spPr>
          <a:xfrm>
            <a:off x="7594761" y="6296308"/>
            <a:ext cx="18833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PNRR </a:t>
            </a:r>
            <a:b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Missione 4 </a:t>
            </a: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• </a:t>
            </a: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Componente 2</a:t>
            </a:r>
            <a:b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Investimento 3.1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387A767-1E27-83E6-A62F-F8AF3E4F88A7}"/>
              </a:ext>
            </a:extLst>
          </p:cNvPr>
          <p:cNvSpPr txBox="1"/>
          <p:nvPr userDrawn="1"/>
        </p:nvSpPr>
        <p:spPr>
          <a:xfrm>
            <a:off x="9529917" y="6401844"/>
            <a:ext cx="1983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STILES – IR0000034</a:t>
            </a:r>
            <a:b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</a:br>
            <a:r>
              <a:rPr kumimoji="0" lang="it-IT" sz="11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CUP C33C22000640006</a:t>
            </a:r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jpe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11" Type="http://schemas.openxmlformats.org/officeDocument/2006/relationships/image" Target="../media/image44.jpg"/><Relationship Id="rId5" Type="http://schemas.openxmlformats.org/officeDocument/2006/relationships/image" Target="../media/image38.sv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BB7537"/>
                </a:solidFill>
              </a:rPr>
              <a:t>STILES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SKA </a:t>
            </a:r>
            <a:r>
              <a:rPr lang="it-IT" dirty="0" err="1"/>
              <a:t>Observatory</a:t>
            </a:r>
            <a:r>
              <a:rPr lang="it-IT" dirty="0"/>
              <a:t> –</a:t>
            </a:r>
          </a:p>
          <a:p>
            <a:r>
              <a:rPr lang="it-IT" dirty="0"/>
              <a:t>Status and </a:t>
            </a:r>
            <a:r>
              <a:rPr lang="it-IT" dirty="0" err="1"/>
              <a:t>Perspectives</a:t>
            </a:r>
            <a:r>
              <a:rPr lang="it-IT" dirty="0"/>
              <a:t> </a:t>
            </a:r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4DB21B72-C508-44FD-FC52-6F1A7E739E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t-IT" dirty="0"/>
              <a:t>2026-03-16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4331779B-3F4D-573D-70F6-5A70CF22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16/03/2026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AF503183-32CC-50F5-2ED0-B496CE68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The SKA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Observatory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 – Status and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Perspectives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7CE634FC-EE5F-CD56-277A-EF5D99A6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600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3927-FFC4-C70F-207A-1C3053B3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SKA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A92C-67C2-3B9B-964A-1BDE4D55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5749"/>
            <a:ext cx="7715491" cy="406121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the end of 2011 </a:t>
            </a:r>
            <a:r>
              <a:rPr lang="en-US" dirty="0">
                <a:solidFill>
                  <a:schemeClr val="accent5"/>
                </a:solidFill>
              </a:rPr>
              <a:t>the Uk Company SKA </a:t>
            </a:r>
            <a:r>
              <a:rPr lang="en-US" dirty="0" err="1">
                <a:solidFill>
                  <a:schemeClr val="accent5"/>
                </a:solidFill>
              </a:rPr>
              <a:t>Organisation</a:t>
            </a:r>
            <a:r>
              <a:rPr lang="en-US" dirty="0"/>
              <a:t> is established as the provisional legal entity to carry out </a:t>
            </a:r>
            <a:r>
              <a:rPr lang="en-US" dirty="0">
                <a:solidFill>
                  <a:schemeClr val="accent5"/>
                </a:solidFill>
              </a:rPr>
              <a:t>pre-construction activities </a:t>
            </a:r>
            <a:r>
              <a:rPr lang="en-US" dirty="0"/>
              <a:t>on the SKA program (including </a:t>
            </a:r>
            <a:r>
              <a:rPr lang="en-US" dirty="0">
                <a:solidFill>
                  <a:schemeClr val="accent5"/>
                </a:solidFill>
              </a:rPr>
              <a:t>CPTF</a:t>
            </a:r>
            <a:r>
              <a:rPr lang="en-US" dirty="0"/>
              <a:t>)</a:t>
            </a:r>
          </a:p>
          <a:p>
            <a:r>
              <a:rPr lang="en-US" dirty="0"/>
              <a:t>Articles of Association were signed at Heathrow by Australia, China, </a:t>
            </a:r>
            <a:r>
              <a:rPr lang="en-US" dirty="0">
                <a:solidFill>
                  <a:schemeClr val="accent5"/>
                </a:solidFill>
              </a:rPr>
              <a:t>Italy</a:t>
            </a:r>
            <a:r>
              <a:rPr lang="en-US" dirty="0"/>
              <a:t>, the Netherlands, New Zealand, South Africa and the United Kingdom. </a:t>
            </a:r>
          </a:p>
          <a:p>
            <a:r>
              <a:rPr lang="en-US" dirty="0"/>
              <a:t>One year later Canada and India joined. </a:t>
            </a:r>
          </a:p>
          <a:p>
            <a:r>
              <a:rPr lang="en-US" dirty="0"/>
              <a:t>At the time of its dissolution in 2021 the SKA </a:t>
            </a:r>
            <a:r>
              <a:rPr lang="en-US" dirty="0" err="1"/>
              <a:t>organisation</a:t>
            </a:r>
            <a:r>
              <a:rPr lang="en-US" dirty="0"/>
              <a:t> had Switzerland, Spain, Germany and France added as members (but it had lost New Zealand).  </a:t>
            </a:r>
          </a:p>
          <a:p>
            <a:r>
              <a:rPr lang="en-US" dirty="0"/>
              <a:t>Form 2021 the governance is moved to the </a:t>
            </a:r>
            <a:r>
              <a:rPr lang="en-US" dirty="0">
                <a:solidFill>
                  <a:schemeClr val="accent5"/>
                </a:solidFill>
              </a:rPr>
              <a:t>SKAO IGO</a:t>
            </a:r>
            <a:r>
              <a:rPr lang="en-US" dirty="0"/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E6943-743B-7132-F16C-F2F1044BE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7" name="Picture 6" descr="A group of people clapping at a table&#10;&#10;AI-generated content may be incorrect.">
            <a:extLst>
              <a:ext uri="{FF2B5EF4-FFF2-40B4-BE49-F238E27FC236}">
                <a16:creationId xmlns:a16="http://schemas.microsoft.com/office/drawing/2014/main" id="{610F7480-B98C-F2E9-891B-CD4E88541C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909" y="1176542"/>
            <a:ext cx="3331089" cy="2229189"/>
          </a:xfrm>
          <a:prstGeom prst="rect">
            <a:avLst/>
          </a:prstGeom>
        </p:spPr>
      </p:pic>
      <p:pic>
        <p:nvPicPr>
          <p:cNvPr id="8" name="Picture 7" descr="A screenshot of a video conference&#10;&#10;AI-generated content may be incorrect.">
            <a:extLst>
              <a:ext uri="{FF2B5EF4-FFF2-40B4-BE49-F238E27FC236}">
                <a16:creationId xmlns:a16="http://schemas.microsoft.com/office/drawing/2014/main" id="{301C5C84-340D-BE80-29CD-C8B0D616EC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909" y="3505094"/>
            <a:ext cx="3331089" cy="288933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AD4FF7E-2E8A-6534-A445-E19812571B5F}"/>
              </a:ext>
            </a:extLst>
          </p:cNvPr>
          <p:cNvSpPr/>
          <p:nvPr/>
        </p:nvSpPr>
        <p:spPr>
          <a:xfrm>
            <a:off x="11030703" y="1726624"/>
            <a:ext cx="427512" cy="75760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6FFF0B-7D11-8CD9-C90A-BDD9B50A7D31}"/>
              </a:ext>
            </a:extLst>
          </p:cNvPr>
          <p:cNvSpPr/>
          <p:nvPr/>
        </p:nvSpPr>
        <p:spPr>
          <a:xfrm>
            <a:off x="10155697" y="3799362"/>
            <a:ext cx="427512" cy="4156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43D7C0-354F-F3E4-EB33-82F2D64DFB23}"/>
              </a:ext>
            </a:extLst>
          </p:cNvPr>
          <p:cNvSpPr/>
          <p:nvPr/>
        </p:nvSpPr>
        <p:spPr>
          <a:xfrm>
            <a:off x="11538953" y="4078430"/>
            <a:ext cx="427512" cy="4156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6D0076-6E0E-365F-B131-807D5D378F47}"/>
              </a:ext>
            </a:extLst>
          </p:cNvPr>
          <p:cNvSpPr/>
          <p:nvPr/>
        </p:nvSpPr>
        <p:spPr>
          <a:xfrm>
            <a:off x="11538953" y="5388678"/>
            <a:ext cx="427512" cy="4156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8405BA-E02A-93C7-C5D5-2227ED0AF2FA}"/>
              </a:ext>
            </a:extLst>
          </p:cNvPr>
          <p:cNvSpPr/>
          <p:nvPr/>
        </p:nvSpPr>
        <p:spPr>
          <a:xfrm>
            <a:off x="8703909" y="4917044"/>
            <a:ext cx="427512" cy="4156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4" name="Segnaposto data 5">
            <a:extLst>
              <a:ext uri="{FF2B5EF4-FFF2-40B4-BE49-F238E27FC236}">
                <a16:creationId xmlns:a16="http://schemas.microsoft.com/office/drawing/2014/main" id="{8C556D86-7D7B-517D-2882-88AF0C6451D4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15" name="Segnaposto piè di pagina 6">
            <a:extLst>
              <a:ext uri="{FF2B5EF4-FFF2-40B4-BE49-F238E27FC236}">
                <a16:creationId xmlns:a16="http://schemas.microsoft.com/office/drawing/2014/main" id="{C650F2E7-6E25-C92A-7F34-1FA88D2AC95F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9184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6D44-A4D2-EFD5-9FB5-570AD580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Pathfinders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AF035-6D46-7A74-F19E-9E4CB6C16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7" name="Picture 6" descr="A field of antennas in a field&#10;&#10;AI-generated content may be incorrect.">
            <a:extLst>
              <a:ext uri="{FF2B5EF4-FFF2-40B4-BE49-F238E27FC236}">
                <a16:creationId xmlns:a16="http://schemas.microsoft.com/office/drawing/2014/main" id="{E9F4349B-3A95-1CF6-A60C-2EC001561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24" y="2038102"/>
            <a:ext cx="2537361" cy="1903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FEA069-E2C5-B453-4729-5148C7720AA2}"/>
              </a:ext>
            </a:extLst>
          </p:cNvPr>
          <p:cNvSpPr txBox="1"/>
          <p:nvPr/>
        </p:nvSpPr>
        <p:spPr>
          <a:xfrm>
            <a:off x="2063711" y="3605935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21CMA</a:t>
            </a:r>
          </a:p>
        </p:txBody>
      </p:sp>
      <p:pic>
        <p:nvPicPr>
          <p:cNvPr id="9" name="Picture 8" descr="A flag with a star&#10;&#10;AI-generated content may be incorrect.">
            <a:extLst>
              <a:ext uri="{FF2B5EF4-FFF2-40B4-BE49-F238E27FC236}">
                <a16:creationId xmlns:a16="http://schemas.microsoft.com/office/drawing/2014/main" id="{8C6A8254-554A-B44D-761E-9108F18748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194" y="3664272"/>
            <a:ext cx="378691" cy="252658"/>
          </a:xfrm>
          <a:prstGeom prst="rect">
            <a:avLst/>
          </a:prstGeom>
        </p:spPr>
      </p:pic>
      <p:pic>
        <p:nvPicPr>
          <p:cNvPr id="10" name="Picture 9" descr="A solar panels in a field&#10;&#10;AI-generated content may be incorrect.">
            <a:extLst>
              <a:ext uri="{FF2B5EF4-FFF2-40B4-BE49-F238E27FC236}">
                <a16:creationId xmlns:a16="http://schemas.microsoft.com/office/drawing/2014/main" id="{DE43966A-1C9A-76A0-3DE2-85605A5CFA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262" y="2038102"/>
            <a:ext cx="2537361" cy="1903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501D73-F7F3-70C2-CA47-00FF477CA1AA}"/>
              </a:ext>
            </a:extLst>
          </p:cNvPr>
          <p:cNvSpPr txBox="1"/>
          <p:nvPr/>
        </p:nvSpPr>
        <p:spPr>
          <a:xfrm>
            <a:off x="4544243" y="357179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CHIME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0BD8787-8804-C869-70B1-233F9346B16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4540" y="3629044"/>
            <a:ext cx="509649" cy="254825"/>
          </a:xfrm>
          <a:prstGeom prst="rect">
            <a:avLst/>
          </a:prstGeom>
        </p:spPr>
      </p:pic>
      <p:pic>
        <p:nvPicPr>
          <p:cNvPr id="13" name="Picture 12" descr="A group of satellite dishes in a field&#10;&#10;AI-generated content may be incorrect.">
            <a:extLst>
              <a:ext uri="{FF2B5EF4-FFF2-40B4-BE49-F238E27FC236}">
                <a16:creationId xmlns:a16="http://schemas.microsoft.com/office/drawing/2014/main" id="{6C526B68-64D0-C6F4-2ED3-98A7DCDD88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55050"/>
            <a:ext cx="2930172" cy="18618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68850A-4BC8-E0AD-50E3-62050824B741}"/>
              </a:ext>
            </a:extLst>
          </p:cNvPr>
          <p:cNvSpPr txBox="1"/>
          <p:nvPr/>
        </p:nvSpPr>
        <p:spPr>
          <a:xfrm>
            <a:off x="7653599" y="3558435"/>
            <a:ext cx="76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GMRT</a:t>
            </a:r>
          </a:p>
        </p:txBody>
      </p:sp>
      <p:pic>
        <p:nvPicPr>
          <p:cNvPr id="15" name="Picture 14" descr="A flag with a circle in the center&#10;&#10;AI-generated content may be incorrect.">
            <a:extLst>
              <a:ext uri="{FF2B5EF4-FFF2-40B4-BE49-F238E27FC236}">
                <a16:creationId xmlns:a16="http://schemas.microsoft.com/office/drawing/2014/main" id="{A41BD463-4771-074F-ED16-AB3617C767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8461" y="3581446"/>
            <a:ext cx="453812" cy="302423"/>
          </a:xfrm>
          <a:prstGeom prst="rect">
            <a:avLst/>
          </a:prstGeom>
        </p:spPr>
      </p:pic>
      <p:pic>
        <p:nvPicPr>
          <p:cNvPr id="16" name="Picture 15" descr="A solar panels in a circle&#10;&#10;AI-generated content may be incorrect.">
            <a:extLst>
              <a:ext uri="{FF2B5EF4-FFF2-40B4-BE49-F238E27FC236}">
                <a16:creationId xmlns:a16="http://schemas.microsoft.com/office/drawing/2014/main" id="{D21A4363-B670-E761-8FF9-EC5F71A0BD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549" y="2066943"/>
            <a:ext cx="2437338" cy="18169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A86D860-0E5F-1310-F051-01CCFCCB44DE}"/>
              </a:ext>
            </a:extLst>
          </p:cNvPr>
          <p:cNvSpPr txBox="1"/>
          <p:nvPr/>
        </p:nvSpPr>
        <p:spPr>
          <a:xfrm>
            <a:off x="10129810" y="3519101"/>
            <a:ext cx="78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LOFAR</a:t>
            </a:r>
          </a:p>
        </p:txBody>
      </p:sp>
      <p:pic>
        <p:nvPicPr>
          <p:cNvPr id="18" name="Picture 17" descr="A blue flag with yellow stars in the center&#10;&#10;AI-generated content may be incorrect.">
            <a:extLst>
              <a:ext uri="{FF2B5EF4-FFF2-40B4-BE49-F238E27FC236}">
                <a16:creationId xmlns:a16="http://schemas.microsoft.com/office/drawing/2014/main" id="{28520755-C03D-F001-FB4D-94EDD408B5D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9465" y="3581446"/>
            <a:ext cx="426275" cy="284183"/>
          </a:xfrm>
          <a:prstGeom prst="rect">
            <a:avLst/>
          </a:prstGeom>
        </p:spPr>
      </p:pic>
      <p:pic>
        <p:nvPicPr>
          <p:cNvPr id="19" name="Picture 18" descr="A satellite dishes in the snow&#10;&#10;AI-generated content may be incorrect.">
            <a:extLst>
              <a:ext uri="{FF2B5EF4-FFF2-40B4-BE49-F238E27FC236}">
                <a16:creationId xmlns:a16="http://schemas.microsoft.com/office/drawing/2014/main" id="{EF0463F5-7441-B780-035D-7DA095D9C96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549" y="3975267"/>
            <a:ext cx="2537361" cy="1901329"/>
          </a:xfrm>
          <a:prstGeom prst="rect">
            <a:avLst/>
          </a:prstGeom>
        </p:spPr>
      </p:pic>
      <p:pic>
        <p:nvPicPr>
          <p:cNvPr id="20" name="Picture 19" descr="A flag with a star&#10;&#10;AI-generated content may be incorrect.">
            <a:extLst>
              <a:ext uri="{FF2B5EF4-FFF2-40B4-BE49-F238E27FC236}">
                <a16:creationId xmlns:a16="http://schemas.microsoft.com/office/drawing/2014/main" id="{E51376A6-B4DC-F043-7302-1436840454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5447" y="5622453"/>
            <a:ext cx="378691" cy="2526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2ED157-737D-A7A4-ACAA-AAE982D988C5}"/>
              </a:ext>
            </a:extLst>
          </p:cNvPr>
          <p:cNvSpPr txBox="1"/>
          <p:nvPr/>
        </p:nvSpPr>
        <p:spPr>
          <a:xfrm>
            <a:off x="10344337" y="5555503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 err="1">
                <a:solidFill>
                  <a:srgbClr val="FF0000"/>
                </a:solidFill>
              </a:rPr>
              <a:t>TianLai</a:t>
            </a:r>
            <a:endParaRPr lang="en-US" noProof="0" dirty="0">
              <a:solidFill>
                <a:srgbClr val="FF0000"/>
              </a:solidFill>
            </a:endParaRPr>
          </a:p>
        </p:txBody>
      </p:sp>
      <p:pic>
        <p:nvPicPr>
          <p:cNvPr id="22" name="Picture 21" descr="A field of solar panels&#10;&#10;AI-generated content may be incorrect.">
            <a:extLst>
              <a:ext uri="{FF2B5EF4-FFF2-40B4-BE49-F238E27FC236}">
                <a16:creationId xmlns:a16="http://schemas.microsoft.com/office/drawing/2014/main" id="{389A1C32-3123-6D5E-7F92-645DFF2B16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0741" y="4034642"/>
            <a:ext cx="2751532" cy="184046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5A4FF20-EEE1-6A42-865E-2E3C9AFCFD15}"/>
              </a:ext>
            </a:extLst>
          </p:cNvPr>
          <p:cNvSpPr txBox="1"/>
          <p:nvPr/>
        </p:nvSpPr>
        <p:spPr>
          <a:xfrm>
            <a:off x="7225625" y="5497499"/>
            <a:ext cx="104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 err="1">
                <a:solidFill>
                  <a:srgbClr val="FF0000"/>
                </a:solidFill>
              </a:rPr>
              <a:t>NenuFAR</a:t>
            </a:r>
            <a:endParaRPr lang="en-US" noProof="0" dirty="0">
              <a:solidFill>
                <a:srgbClr val="FF0000"/>
              </a:solidFill>
            </a:endParaRPr>
          </a:p>
        </p:txBody>
      </p:sp>
      <p:pic>
        <p:nvPicPr>
          <p:cNvPr id="24" name="Picture 23" descr="A red white and blue flag&#10;&#10;AI-generated content may be incorrect.">
            <a:extLst>
              <a:ext uri="{FF2B5EF4-FFF2-40B4-BE49-F238E27FC236}">
                <a16:creationId xmlns:a16="http://schemas.microsoft.com/office/drawing/2014/main" id="{4013EBCC-85D9-A821-05F5-351E63D2CE5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439" y="5497499"/>
            <a:ext cx="479228" cy="319360"/>
          </a:xfrm>
          <a:prstGeom prst="rect">
            <a:avLst/>
          </a:prstGeom>
        </p:spPr>
      </p:pic>
      <p:pic>
        <p:nvPicPr>
          <p:cNvPr id="25" name="Picture 24" descr="A large white satellite dish&#10;&#10;AI-generated content may be incorrect.">
            <a:extLst>
              <a:ext uri="{FF2B5EF4-FFF2-40B4-BE49-F238E27FC236}">
                <a16:creationId xmlns:a16="http://schemas.microsoft.com/office/drawing/2014/main" id="{BDE3E13E-43BC-C411-8258-BE046EA6C4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245" y="4053302"/>
            <a:ext cx="3279858" cy="18221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F477A24-AA82-62F9-7C62-18EF59B9B1E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857" y="5529603"/>
            <a:ext cx="496775" cy="3310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87626B9-C73A-A723-50BE-1ABBA85F97CC}"/>
              </a:ext>
            </a:extLst>
          </p:cNvPr>
          <p:cNvSpPr txBox="1"/>
          <p:nvPr/>
        </p:nvSpPr>
        <p:spPr>
          <a:xfrm>
            <a:off x="4930869" y="5491325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VERA</a:t>
            </a:r>
          </a:p>
        </p:txBody>
      </p:sp>
      <p:pic>
        <p:nvPicPr>
          <p:cNvPr id="28" name="Picture 27" descr="A large satellite dish in a field&#10;&#10;AI-generated content may be incorrect.">
            <a:extLst>
              <a:ext uri="{FF2B5EF4-FFF2-40B4-BE49-F238E27FC236}">
                <a16:creationId xmlns:a16="http://schemas.microsoft.com/office/drawing/2014/main" id="{2F544444-67D5-2633-68E5-836568B3AEE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430" y="4053302"/>
            <a:ext cx="1445539" cy="1771494"/>
          </a:xfrm>
          <a:prstGeom prst="rect">
            <a:avLst/>
          </a:prstGeom>
        </p:spPr>
      </p:pic>
      <p:pic>
        <p:nvPicPr>
          <p:cNvPr id="29" name="Picture 28" descr="A flag with stars and stripes&#10;&#10;AI-generated content may be incorrect.">
            <a:extLst>
              <a:ext uri="{FF2B5EF4-FFF2-40B4-BE49-F238E27FC236}">
                <a16:creationId xmlns:a16="http://schemas.microsoft.com/office/drawing/2014/main" id="{EC94AFF2-6FC1-4172-AB76-4B241F4B55C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601" y="5508956"/>
            <a:ext cx="500300" cy="2634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72CF392-12E8-9856-C770-C49272B749D1}"/>
              </a:ext>
            </a:extLst>
          </p:cNvPr>
          <p:cNvSpPr txBox="1"/>
          <p:nvPr/>
        </p:nvSpPr>
        <p:spPr>
          <a:xfrm>
            <a:off x="1351717" y="5447527"/>
            <a:ext cx="52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ATA</a:t>
            </a:r>
          </a:p>
        </p:txBody>
      </p:sp>
      <p:sp>
        <p:nvSpPr>
          <p:cNvPr id="3" name="Segnaposto data 5">
            <a:extLst>
              <a:ext uri="{FF2B5EF4-FFF2-40B4-BE49-F238E27FC236}">
                <a16:creationId xmlns:a16="http://schemas.microsoft.com/office/drawing/2014/main" id="{5E2DA1C6-379E-3290-E4FB-F5A5A93C5A61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31" name="Segnaposto piè di pagina 6">
            <a:extLst>
              <a:ext uri="{FF2B5EF4-FFF2-40B4-BE49-F238E27FC236}">
                <a16:creationId xmlns:a16="http://schemas.microsoft.com/office/drawing/2014/main" id="{C6F88377-B647-3718-03AB-F93E8F39FF0B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8090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D277B-7600-6622-7C10-34AE83D59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F6BF-E63B-DCA6-4D67-02CE421D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Precursors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9D65F-C1B2-1E18-45D0-FE2A5E21B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F8C9E-ED6C-675D-6E70-7B63F2389B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12" y="1860342"/>
            <a:ext cx="3079580" cy="27100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D0AE11F-5DEA-6B9A-2CFB-BCAB324752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523" y="1847136"/>
            <a:ext cx="3575323" cy="2533335"/>
          </a:xfrm>
          <a:prstGeom prst="rect">
            <a:avLst/>
          </a:prstGeom>
        </p:spPr>
      </p:pic>
      <p:pic>
        <p:nvPicPr>
          <p:cNvPr id="32" name="Picture 31" descr="A large array of satellite dishes&#10;&#10;AI-generated content may be incorrect.">
            <a:extLst>
              <a:ext uri="{FF2B5EF4-FFF2-40B4-BE49-F238E27FC236}">
                <a16:creationId xmlns:a16="http://schemas.microsoft.com/office/drawing/2014/main" id="{B41411FB-7DCF-9505-DC48-8D05BB6CF5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09" y="4685867"/>
            <a:ext cx="3102984" cy="1531395"/>
          </a:xfrm>
          <a:prstGeom prst="rect">
            <a:avLst/>
          </a:prstGeom>
        </p:spPr>
      </p:pic>
      <p:pic>
        <p:nvPicPr>
          <p:cNvPr id="33" name="Picture 32" descr="A group of satellite dishes in a field&#10;&#10;AI-generated content may be incorrect.">
            <a:extLst>
              <a:ext uri="{FF2B5EF4-FFF2-40B4-BE49-F238E27FC236}">
                <a16:creationId xmlns:a16="http://schemas.microsoft.com/office/drawing/2014/main" id="{D01C8AD2-DE71-7180-1935-056BF1FA64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799" y="4514892"/>
            <a:ext cx="3563047" cy="172585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5CE46D9-73F7-E843-86B3-8DEF975E1D12}"/>
              </a:ext>
            </a:extLst>
          </p:cNvPr>
          <p:cNvSpPr txBox="1"/>
          <p:nvPr/>
        </p:nvSpPr>
        <p:spPr>
          <a:xfrm>
            <a:off x="1163631" y="1847136"/>
            <a:ext cx="75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HERA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30040D-B59C-B1A0-70F6-6B4D42483E96}"/>
              </a:ext>
            </a:extLst>
          </p:cNvPr>
          <p:cNvSpPr txBox="1"/>
          <p:nvPr/>
        </p:nvSpPr>
        <p:spPr>
          <a:xfrm>
            <a:off x="7674470" y="147780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MWA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1527E2F-62D4-E9C0-0F23-7E914FF92FEA}"/>
              </a:ext>
            </a:extLst>
          </p:cNvPr>
          <p:cNvSpPr txBox="1"/>
          <p:nvPr/>
        </p:nvSpPr>
        <p:spPr>
          <a:xfrm>
            <a:off x="1115417" y="4685148"/>
            <a:ext cx="1040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 err="1">
                <a:solidFill>
                  <a:srgbClr val="FF0000"/>
                </a:solidFill>
              </a:rPr>
              <a:t>MeerKAT</a:t>
            </a:r>
            <a:endParaRPr lang="en-US" noProof="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7E9FA5-44A2-802C-A616-57650678036B}"/>
              </a:ext>
            </a:extLst>
          </p:cNvPr>
          <p:cNvSpPr txBox="1"/>
          <p:nvPr/>
        </p:nvSpPr>
        <p:spPr>
          <a:xfrm>
            <a:off x="7571799" y="4534149"/>
            <a:ext cx="795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ASKAP</a:t>
            </a:r>
          </a:p>
        </p:txBody>
      </p:sp>
      <p:pic>
        <p:nvPicPr>
          <p:cNvPr id="38" name="Picture 37" descr="A flag of the south africa&#10;&#10;AI-generated content may be incorrect.">
            <a:extLst>
              <a:ext uri="{FF2B5EF4-FFF2-40B4-BE49-F238E27FC236}">
                <a16:creationId xmlns:a16="http://schemas.microsoft.com/office/drawing/2014/main" id="{339EA0F4-2573-DE77-3B69-0725B73B10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413" y="4368102"/>
            <a:ext cx="781332" cy="521295"/>
          </a:xfrm>
          <a:prstGeom prst="rect">
            <a:avLst/>
          </a:prstGeom>
        </p:spPr>
      </p:pic>
      <p:pic>
        <p:nvPicPr>
          <p:cNvPr id="39" name="Picture 38" descr="A flag with stars in the middle&#10;&#10;AI-generated content may be incorrect.">
            <a:extLst>
              <a:ext uri="{FF2B5EF4-FFF2-40B4-BE49-F238E27FC236}">
                <a16:creationId xmlns:a16="http://schemas.microsoft.com/office/drawing/2014/main" id="{4D3C93F6-C5E9-7BC3-2812-AEA46AC7F6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9340" y="4194227"/>
            <a:ext cx="1010644" cy="502259"/>
          </a:xfrm>
          <a:prstGeom prst="rect">
            <a:avLst/>
          </a:prstGeom>
        </p:spPr>
      </p:pic>
      <p:pic>
        <p:nvPicPr>
          <p:cNvPr id="40" name="Picture 39" descr="A person standing in a field of metal structures&#10;&#10;AI-generated content may be incorrect.">
            <a:extLst>
              <a:ext uri="{FF2B5EF4-FFF2-40B4-BE49-F238E27FC236}">
                <a16:creationId xmlns:a16="http://schemas.microsoft.com/office/drawing/2014/main" id="{2C460D8E-C5E3-3335-54D1-56A59877EB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686" y="1847137"/>
            <a:ext cx="3061731" cy="229629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B91F3A4-537E-392E-B3F7-3D7C2F281F8F}"/>
              </a:ext>
            </a:extLst>
          </p:cNvPr>
          <p:cNvSpPr txBox="1"/>
          <p:nvPr/>
        </p:nvSpPr>
        <p:spPr>
          <a:xfrm>
            <a:off x="4344733" y="147780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0" dirty="0">
                <a:solidFill>
                  <a:schemeClr val="bg1"/>
                </a:solidFill>
              </a:rPr>
              <a:t>AAVS2.0</a:t>
            </a:r>
          </a:p>
        </p:txBody>
      </p:sp>
      <p:pic>
        <p:nvPicPr>
          <p:cNvPr id="44" name="Picture 43" descr="A group of people standing in front of a table&#10;&#10;AI-generated content may be incorrect.">
            <a:extLst>
              <a:ext uri="{FF2B5EF4-FFF2-40B4-BE49-F238E27FC236}">
                <a16:creationId xmlns:a16="http://schemas.microsoft.com/office/drawing/2014/main" id="{9C64B135-8BA1-8187-B006-C15077B2F0A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626" y="4216555"/>
            <a:ext cx="3062675" cy="2041141"/>
          </a:xfrm>
          <a:prstGeom prst="rect">
            <a:avLst/>
          </a:prstGeom>
        </p:spPr>
      </p:pic>
      <p:pic>
        <p:nvPicPr>
          <p:cNvPr id="45" name="Picture 44" descr="A flag of italy with red white and green stripes&#10;&#10;AI-generated content may be incorrect.">
            <a:extLst>
              <a:ext uri="{FF2B5EF4-FFF2-40B4-BE49-F238E27FC236}">
                <a16:creationId xmlns:a16="http://schemas.microsoft.com/office/drawing/2014/main" id="{03FA12F0-8131-E100-4C8F-1400420BBD6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338" y="3991015"/>
            <a:ext cx="557497" cy="371955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4D37EB21-C84A-EFA8-A471-3E6638F382CD}"/>
              </a:ext>
            </a:extLst>
          </p:cNvPr>
          <p:cNvSpPr/>
          <p:nvPr/>
        </p:nvSpPr>
        <p:spPr>
          <a:xfrm>
            <a:off x="6046193" y="4958591"/>
            <a:ext cx="403932" cy="48210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9AF0A7F-3616-AF28-5EF7-849493203E56}"/>
              </a:ext>
            </a:extLst>
          </p:cNvPr>
          <p:cNvSpPr/>
          <p:nvPr/>
        </p:nvSpPr>
        <p:spPr>
          <a:xfrm>
            <a:off x="5743874" y="4570371"/>
            <a:ext cx="458369" cy="4841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pic>
        <p:nvPicPr>
          <p:cNvPr id="42" name="Picture 41" descr="A wire-frame christmas tree&#10;&#10;AI-generated content may be incorrect.">
            <a:extLst>
              <a:ext uri="{FF2B5EF4-FFF2-40B4-BE49-F238E27FC236}">
                <a16:creationId xmlns:a16="http://schemas.microsoft.com/office/drawing/2014/main" id="{E6DA1725-BE1D-BDD3-1096-FB33B3FA088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332" y="3413011"/>
            <a:ext cx="711265" cy="1106413"/>
          </a:xfrm>
          <a:prstGeom prst="rect">
            <a:avLst/>
          </a:prstGeom>
        </p:spPr>
      </p:pic>
      <p:pic>
        <p:nvPicPr>
          <p:cNvPr id="43" name="Picture 42" descr="A flag with stars in the middle&#10;&#10;AI-generated content may be incorrect.">
            <a:extLst>
              <a:ext uri="{FF2B5EF4-FFF2-40B4-BE49-F238E27FC236}">
                <a16:creationId xmlns:a16="http://schemas.microsoft.com/office/drawing/2014/main" id="{05E1D547-46D4-C051-7F7A-6927DE4501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510" y="3999576"/>
            <a:ext cx="794794" cy="39498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6364A2D-027B-050B-953F-DD5B329C1492}"/>
              </a:ext>
            </a:extLst>
          </p:cNvPr>
          <p:cNvSpPr txBox="1"/>
          <p:nvPr/>
        </p:nvSpPr>
        <p:spPr>
          <a:xfrm>
            <a:off x="7535299" y="1882096"/>
            <a:ext cx="70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MWA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D39618-379F-14CA-C213-7E5E9AF824D2}"/>
              </a:ext>
            </a:extLst>
          </p:cNvPr>
          <p:cNvSpPr txBox="1"/>
          <p:nvPr/>
        </p:nvSpPr>
        <p:spPr>
          <a:xfrm>
            <a:off x="4427053" y="1847136"/>
            <a:ext cx="96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>
                <a:solidFill>
                  <a:srgbClr val="FF0000"/>
                </a:solidFill>
              </a:rPr>
              <a:t>AAVS2.0</a:t>
            </a:r>
          </a:p>
        </p:txBody>
      </p:sp>
      <p:sp>
        <p:nvSpPr>
          <p:cNvPr id="7" name="Segnaposto data 5">
            <a:extLst>
              <a:ext uri="{FF2B5EF4-FFF2-40B4-BE49-F238E27FC236}">
                <a16:creationId xmlns:a16="http://schemas.microsoft.com/office/drawing/2014/main" id="{F5912781-7697-0C69-8AAF-A10EBF786964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8" name="Segnaposto piè di pagina 6">
            <a:extLst>
              <a:ext uri="{FF2B5EF4-FFF2-40B4-BE49-F238E27FC236}">
                <a16:creationId xmlns:a16="http://schemas.microsoft.com/office/drawing/2014/main" id="{EDC66A78-5DF9-C993-24E2-B289C0E4A57A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2367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45738-F052-3AC0-DB19-FEF556D9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T" dirty="0"/>
              <a:t>Science with the SKA</a:t>
            </a:r>
            <a:br>
              <a:rPr lang="en-IT" dirty="0"/>
            </a:b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FD73C-755E-DFCB-A0A2-22E0B78C4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698"/>
            <a:ext cx="7657214" cy="43162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Any observing infrastructure is built on a </a:t>
            </a:r>
            <a:r>
              <a:rPr lang="en-US" dirty="0">
                <a:solidFill>
                  <a:schemeClr val="accent5"/>
                </a:solidFill>
              </a:rPr>
              <a:t>baseline science case </a:t>
            </a:r>
            <a:r>
              <a:rPr lang="en-US" dirty="0"/>
              <a:t>that serves for the definition of the top-level science requirements guiding the engineering design and, in some cases, the development of new technologies required to achieve the science goals.</a:t>
            </a:r>
          </a:p>
          <a:p>
            <a:r>
              <a:rPr lang="en-US" dirty="0">
                <a:solidFill>
                  <a:schemeClr val="accent5"/>
                </a:solidFill>
              </a:rPr>
              <a:t>Almost never the infrastructure gains history with any of the science cases described in the baseline.</a:t>
            </a:r>
          </a:p>
          <a:p>
            <a:r>
              <a:rPr lang="en-US" dirty="0"/>
              <a:t>The reference science case was the result of a community effort photographed at the following milestones: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1999</a:t>
            </a:r>
            <a:r>
              <a:rPr lang="en-US" dirty="0"/>
              <a:t>: </a:t>
            </a:r>
            <a:r>
              <a:rPr lang="en-US" i="1" dirty="0"/>
              <a:t>First detailed science case, </a:t>
            </a:r>
            <a:r>
              <a:rPr lang="en-US" dirty="0"/>
              <a:t>edited by Taylor and Braun.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2004</a:t>
            </a:r>
            <a:r>
              <a:rPr lang="en-US" dirty="0"/>
              <a:t>: </a:t>
            </a:r>
            <a:r>
              <a:rPr lang="en-US" i="1" dirty="0"/>
              <a:t>Science with the Square </a:t>
            </a:r>
            <a:r>
              <a:rPr lang="en-US" i="1" dirty="0" err="1"/>
              <a:t>Kilometre</a:t>
            </a:r>
            <a:r>
              <a:rPr lang="en-US" i="1" dirty="0"/>
              <a:t> Array,</a:t>
            </a:r>
            <a:r>
              <a:rPr lang="en-US" dirty="0"/>
              <a:t> book edited by Carilli and Rawlings.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2015</a:t>
            </a:r>
            <a:r>
              <a:rPr lang="en-US" dirty="0"/>
              <a:t> The third edition of the book “</a:t>
            </a:r>
            <a:r>
              <a:rPr lang="en-US" dirty="0" err="1"/>
              <a:t>advaning</a:t>
            </a:r>
            <a:r>
              <a:rPr lang="en-US" dirty="0"/>
              <a:t> Astrophysics” released based on the meeting at Giardini Naxos (2014). 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2026</a:t>
            </a:r>
            <a:r>
              <a:rPr lang="en-US" dirty="0"/>
              <a:t> a new version of the book “Advancing Astrophysics” will be edited based on the meeting in Goerlitz (2025).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07BCA-6B8F-8C5E-C5F7-867415E52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7" name="Picture 6" descr="A poster of a mountain range&#10;&#10;AI-generated content may be incorrect.">
            <a:extLst>
              <a:ext uri="{FF2B5EF4-FFF2-40B4-BE49-F238E27FC236}">
                <a16:creationId xmlns:a16="http://schemas.microsoft.com/office/drawing/2014/main" id="{A1B2EB6C-3321-FD48-7F7F-E5BC5AFFA6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241" y="1335636"/>
            <a:ext cx="1859559" cy="2633454"/>
          </a:xfrm>
          <a:prstGeom prst="rect">
            <a:avLst/>
          </a:prstGeom>
        </p:spPr>
      </p:pic>
      <p:pic>
        <p:nvPicPr>
          <p:cNvPr id="8" name="Picture 7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137CF37D-81B5-07F6-C15C-CD6F35BAA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8" y="4059503"/>
            <a:ext cx="2658363" cy="2117460"/>
          </a:xfrm>
          <a:prstGeom prst="rect">
            <a:avLst/>
          </a:prstGeom>
        </p:spPr>
      </p:pic>
      <p:sp>
        <p:nvSpPr>
          <p:cNvPr id="9" name="Segnaposto data 5">
            <a:extLst>
              <a:ext uri="{FF2B5EF4-FFF2-40B4-BE49-F238E27FC236}">
                <a16:creationId xmlns:a16="http://schemas.microsoft.com/office/drawing/2014/main" id="{A6DD6851-C9BE-963F-ABE9-A75B5F60E72C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10" name="Segnaposto piè di pagina 6">
            <a:extLst>
              <a:ext uri="{FF2B5EF4-FFF2-40B4-BE49-F238E27FC236}">
                <a16:creationId xmlns:a16="http://schemas.microsoft.com/office/drawing/2014/main" id="{67099E42-4BF0-A277-AE18-113379144530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85311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3D35E-386B-9155-04C0-486D19D6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Science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6B6ED-350C-0481-FE9D-5BA1CA87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822" y="2115750"/>
            <a:ext cx="4885267" cy="388582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Pulsars and related research</a:t>
            </a:r>
          </a:p>
          <a:p>
            <a:pPr lvl="1"/>
            <a:r>
              <a:rPr lang="en-US" dirty="0"/>
              <a:t>Gravitational Waves Astronomy</a:t>
            </a:r>
          </a:p>
          <a:p>
            <a:pPr lvl="1"/>
            <a:r>
              <a:rPr lang="en-US" dirty="0"/>
              <a:t>Pulsar </a:t>
            </a:r>
            <a:r>
              <a:rPr lang="en-US" dirty="0" err="1"/>
              <a:t>magnetophere</a:t>
            </a:r>
            <a:endParaRPr lang="en-US" dirty="0"/>
          </a:p>
          <a:p>
            <a:pPr lvl="1"/>
            <a:r>
              <a:rPr lang="en-US" dirty="0"/>
              <a:t>NS Population and census of pulsars</a:t>
            </a:r>
          </a:p>
          <a:p>
            <a:pPr lvl="1"/>
            <a:r>
              <a:rPr lang="en-US" dirty="0"/>
              <a:t>Tomography of magnetoionic medium</a:t>
            </a:r>
          </a:p>
          <a:p>
            <a:pPr lvl="1"/>
            <a:r>
              <a:rPr lang="en-US" dirty="0"/>
              <a:t>Testing Gravity with Pulsars</a:t>
            </a:r>
          </a:p>
          <a:p>
            <a:pPr lvl="1"/>
            <a:r>
              <a:rPr lang="en-US" dirty="0"/>
              <a:t>NS interiors</a:t>
            </a:r>
          </a:p>
          <a:p>
            <a:r>
              <a:rPr lang="en-US" dirty="0"/>
              <a:t>Magnetism</a:t>
            </a:r>
          </a:p>
          <a:p>
            <a:pPr lvl="1"/>
            <a:r>
              <a:rPr lang="en-US" dirty="0"/>
              <a:t>Jets</a:t>
            </a:r>
          </a:p>
          <a:p>
            <a:pPr lvl="1"/>
            <a:r>
              <a:rPr lang="en-US" dirty="0"/>
              <a:t>MF in nearby galaxies</a:t>
            </a:r>
          </a:p>
          <a:p>
            <a:pPr lvl="1"/>
            <a:r>
              <a:rPr lang="en-US" dirty="0"/>
              <a:t>Large Scale Magnetism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3B779-1B0A-115D-E034-BA95E52E2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5C4BD3-437C-8AE2-4569-CB053908B5C1}"/>
              </a:ext>
            </a:extLst>
          </p:cNvPr>
          <p:cNvSpPr txBox="1">
            <a:spLocks/>
          </p:cNvSpPr>
          <p:nvPr/>
        </p:nvSpPr>
        <p:spPr>
          <a:xfrm>
            <a:off x="1080911" y="2268150"/>
            <a:ext cx="4885267" cy="3885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</a:t>
            </a:r>
          </a:p>
          <a:p>
            <a:pPr lvl="1"/>
            <a:r>
              <a:rPr lang="en-US" dirty="0"/>
              <a:t>Continuum observations-survey</a:t>
            </a:r>
          </a:p>
          <a:p>
            <a:pPr lvl="1"/>
            <a:r>
              <a:rPr lang="en-US" dirty="0"/>
              <a:t>OH MASERS</a:t>
            </a:r>
          </a:p>
          <a:p>
            <a:pPr lvl="1"/>
            <a:r>
              <a:rPr lang="en-US" dirty="0"/>
              <a:t>Molecular Spectroscopy</a:t>
            </a:r>
          </a:p>
          <a:p>
            <a:pPr lvl="1"/>
            <a:r>
              <a:rPr lang="en-US" dirty="0"/>
              <a:t>Dark Matter</a:t>
            </a:r>
          </a:p>
          <a:p>
            <a:r>
              <a:rPr lang="en-US" dirty="0"/>
              <a:t>Cradle of Life</a:t>
            </a:r>
          </a:p>
          <a:p>
            <a:pPr lvl="1"/>
            <a:r>
              <a:rPr lang="en-US" dirty="0"/>
              <a:t>SETI</a:t>
            </a:r>
          </a:p>
          <a:p>
            <a:pPr lvl="1"/>
            <a:r>
              <a:rPr lang="en-US" dirty="0"/>
              <a:t>Protoplanetary disks</a:t>
            </a:r>
          </a:p>
          <a:p>
            <a:pPr lvl="1"/>
            <a:r>
              <a:rPr lang="en-US" dirty="0"/>
              <a:t>Magnetospheres of exoplanets</a:t>
            </a:r>
          </a:p>
          <a:p>
            <a:pPr lvl="1"/>
            <a:r>
              <a:rPr lang="en-US" dirty="0"/>
              <a:t>YSO</a:t>
            </a:r>
          </a:p>
          <a:p>
            <a:pPr lvl="1"/>
            <a:r>
              <a:rPr lang="en-US" dirty="0"/>
              <a:t>Complex organic molecules in protostars</a:t>
            </a:r>
          </a:p>
          <a:p>
            <a:pPr lvl="1"/>
            <a:r>
              <a:rPr lang="en-US" dirty="0"/>
              <a:t>Galactic Star Forming regions</a:t>
            </a:r>
          </a:p>
          <a:p>
            <a:endParaRPr lang="en-IT" dirty="0"/>
          </a:p>
        </p:txBody>
      </p:sp>
      <p:sp>
        <p:nvSpPr>
          <p:cNvPr id="8" name="Segnaposto data 5">
            <a:extLst>
              <a:ext uri="{FF2B5EF4-FFF2-40B4-BE49-F238E27FC236}">
                <a16:creationId xmlns:a16="http://schemas.microsoft.com/office/drawing/2014/main" id="{84C7E5F8-0CA0-9E35-9AA1-E23320F6C03F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9" name="Segnaposto piè di pagina 6">
            <a:extLst>
              <a:ext uri="{FF2B5EF4-FFF2-40B4-BE49-F238E27FC236}">
                <a16:creationId xmlns:a16="http://schemas.microsoft.com/office/drawing/2014/main" id="{5AC1B52F-45CD-86F7-FE4F-8236E86D7B15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0661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30C14-1080-7564-5784-8C6B0DFC2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107A-3868-8E9B-9CF7-14ABE54A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Science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54B0-F824-00D9-AE57-125F31DC1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822" y="2115750"/>
            <a:ext cx="4885267" cy="3885826"/>
          </a:xfrm>
        </p:spPr>
        <p:txBody>
          <a:bodyPr/>
          <a:lstStyle/>
          <a:p>
            <a:r>
              <a:rPr lang="en-US" dirty="0"/>
              <a:t>Synergies</a:t>
            </a:r>
          </a:p>
          <a:p>
            <a:pPr lvl="1"/>
            <a:r>
              <a:rPr lang="en-US" dirty="0"/>
              <a:t>With VLBI</a:t>
            </a:r>
          </a:p>
          <a:p>
            <a:pPr lvl="1"/>
            <a:r>
              <a:rPr lang="en-US" dirty="0"/>
              <a:t>With Vera Rubin</a:t>
            </a:r>
          </a:p>
          <a:p>
            <a:pPr lvl="1"/>
            <a:r>
              <a:rPr lang="en-US" dirty="0"/>
              <a:t>With Euclid</a:t>
            </a:r>
          </a:p>
          <a:p>
            <a:pPr lvl="1"/>
            <a:r>
              <a:rPr lang="en-US" dirty="0"/>
              <a:t>With CMB experiments</a:t>
            </a:r>
          </a:p>
          <a:p>
            <a:pPr lvl="1"/>
            <a:r>
              <a:rPr lang="en-US" dirty="0"/>
              <a:t>With Alma</a:t>
            </a:r>
          </a:p>
          <a:p>
            <a:pPr lvl="1"/>
            <a:r>
              <a:rPr lang="en-US" dirty="0"/>
              <a:t>With the ELTs</a:t>
            </a:r>
          </a:p>
          <a:p>
            <a:pPr lvl="1"/>
            <a:r>
              <a:rPr lang="en-US" dirty="0"/>
              <a:t>With CTAs</a:t>
            </a:r>
          </a:p>
          <a:p>
            <a:pPr lvl="1"/>
            <a:r>
              <a:rPr lang="en-US" dirty="0"/>
              <a:t>….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84521-F83E-50A6-7230-143AB7680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962196-EA7F-DF2E-0425-8E049211F7C4}"/>
              </a:ext>
            </a:extLst>
          </p:cNvPr>
          <p:cNvSpPr txBox="1">
            <a:spLocks/>
          </p:cNvSpPr>
          <p:nvPr/>
        </p:nvSpPr>
        <p:spPr>
          <a:xfrm>
            <a:off x="1080911" y="2268150"/>
            <a:ext cx="4885267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Hydrogen Universe</a:t>
            </a:r>
          </a:p>
          <a:p>
            <a:r>
              <a:rPr lang="en-US" dirty="0"/>
              <a:t>The Transient Universe</a:t>
            </a:r>
          </a:p>
          <a:p>
            <a:r>
              <a:rPr lang="en-US" dirty="0"/>
              <a:t>The continuum universe</a:t>
            </a:r>
          </a:p>
          <a:p>
            <a:r>
              <a:rPr lang="en-US" dirty="0"/>
              <a:t>Cosmology</a:t>
            </a:r>
          </a:p>
          <a:p>
            <a:r>
              <a:rPr lang="en-US" dirty="0"/>
              <a:t>Epoch of Re-ionization </a:t>
            </a:r>
          </a:p>
          <a:p>
            <a:r>
              <a:rPr lang="en-US" dirty="0"/>
              <a:t>Solar and </a:t>
            </a:r>
            <a:r>
              <a:rPr lang="en-US" dirty="0" err="1"/>
              <a:t>Heliospheric</a:t>
            </a:r>
            <a:r>
              <a:rPr lang="en-US" dirty="0"/>
              <a:t> Physics</a:t>
            </a:r>
          </a:p>
          <a:p>
            <a:r>
              <a:rPr lang="en-US" dirty="0"/>
              <a:t>….</a:t>
            </a:r>
          </a:p>
          <a:p>
            <a:endParaRPr lang="en-IT" dirty="0"/>
          </a:p>
        </p:txBody>
      </p:sp>
      <p:sp>
        <p:nvSpPr>
          <p:cNvPr id="8" name="Segnaposto data 5">
            <a:extLst>
              <a:ext uri="{FF2B5EF4-FFF2-40B4-BE49-F238E27FC236}">
                <a16:creationId xmlns:a16="http://schemas.microsoft.com/office/drawing/2014/main" id="{ECF47F7D-1D3E-EFEE-1890-317E6FF88751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9" name="Segnaposto piè di pagina 6">
            <a:extLst>
              <a:ext uri="{FF2B5EF4-FFF2-40B4-BE49-F238E27FC236}">
                <a16:creationId xmlns:a16="http://schemas.microsoft.com/office/drawing/2014/main" id="{22B5D311-B62B-23F6-DF2F-4FBDF6608660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458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FE86-4721-4E3C-BC59-AD5D2B61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EA96-987A-D800-336C-8B8AF4D2F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5867400" cy="3885826"/>
          </a:xfrm>
        </p:spPr>
        <p:txBody>
          <a:bodyPr>
            <a:normAutofit/>
          </a:bodyPr>
          <a:lstStyle/>
          <a:p>
            <a:r>
              <a:rPr lang="en-US" dirty="0"/>
              <a:t>Expected performance are evaluated with many different metrics. I address you to the SKAO website to find the metric that suits you. </a:t>
            </a:r>
          </a:p>
          <a:p>
            <a:r>
              <a:rPr lang="en-US" dirty="0"/>
              <a:t>The most common metrics are the </a:t>
            </a:r>
            <a:r>
              <a:rPr lang="en-US" dirty="0">
                <a:solidFill>
                  <a:schemeClr val="accent5"/>
                </a:solidFill>
              </a:rPr>
              <a:t>sensitivity</a:t>
            </a:r>
            <a:r>
              <a:rPr lang="en-US" dirty="0"/>
              <a:t> and the </a:t>
            </a:r>
            <a:r>
              <a:rPr lang="en-US" dirty="0">
                <a:solidFill>
                  <a:schemeClr val="accent5"/>
                </a:solidFill>
              </a:rPr>
              <a:t>survey Speed</a:t>
            </a:r>
            <a:r>
              <a:rPr lang="en-US" dirty="0"/>
              <a:t>. </a:t>
            </a:r>
          </a:p>
          <a:p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6A30C-CE1F-79DF-3B8C-214E139DF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7" name="Picture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14E33CA-9715-9518-E07E-2203AF4C5C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180" y="1189053"/>
            <a:ext cx="4512977" cy="2541582"/>
          </a:xfrm>
          <a:prstGeom prst="rect">
            <a:avLst/>
          </a:prstGeom>
        </p:spPr>
      </p:pic>
      <p:pic>
        <p:nvPicPr>
          <p:cNvPr id="8" name="Picture 7" descr="A graph of a frequency&#10;&#10;AI-generated content may be incorrect.">
            <a:extLst>
              <a:ext uri="{FF2B5EF4-FFF2-40B4-BE49-F238E27FC236}">
                <a16:creationId xmlns:a16="http://schemas.microsoft.com/office/drawing/2014/main" id="{87854FEF-5B5E-AAD7-A541-2F7DCEA2AB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180" y="3667232"/>
            <a:ext cx="4512977" cy="2541582"/>
          </a:xfrm>
          <a:prstGeom prst="rect">
            <a:avLst/>
          </a:prstGeom>
        </p:spPr>
      </p:pic>
      <p:sp>
        <p:nvSpPr>
          <p:cNvPr id="9" name="Segnaposto data 5">
            <a:extLst>
              <a:ext uri="{FF2B5EF4-FFF2-40B4-BE49-F238E27FC236}">
                <a16:creationId xmlns:a16="http://schemas.microsoft.com/office/drawing/2014/main" id="{4558A263-750B-011A-B98D-5014928EC004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10" name="Segnaposto piè di pagina 6">
            <a:extLst>
              <a:ext uri="{FF2B5EF4-FFF2-40B4-BE49-F238E27FC236}">
                <a16:creationId xmlns:a16="http://schemas.microsoft.com/office/drawing/2014/main" id="{8EB561F6-66F3-0A75-CA56-3B94EA902E49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04800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7AC5C-06E0-5B34-9CAA-69610B21C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Phased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A3186-977F-AB7F-13CF-6F9A3D645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4930422" cy="3885826"/>
          </a:xfrm>
        </p:spPr>
        <p:txBody>
          <a:bodyPr/>
          <a:lstStyle/>
          <a:p>
            <a:r>
              <a:rPr lang="en-US" dirty="0"/>
              <a:t>Both SKA telescopes are multi-element interferometers.</a:t>
            </a:r>
          </a:p>
          <a:p>
            <a:r>
              <a:rPr lang="en-US" dirty="0"/>
              <a:t>There is no need to conclude the entire array before starting operation (or commissioning or Science Verification). </a:t>
            </a:r>
          </a:p>
          <a:p>
            <a:r>
              <a:rPr lang="en-US" dirty="0"/>
              <a:t>SKAO adopted a phased approach…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7BE07-85CB-9354-6AB6-2A9E372C8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9" name="Segnaposto data 5">
            <a:extLst>
              <a:ext uri="{FF2B5EF4-FFF2-40B4-BE49-F238E27FC236}">
                <a16:creationId xmlns:a16="http://schemas.microsoft.com/office/drawing/2014/main" id="{09ABDAAE-6778-1E8A-886E-0F7C9050D19D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10" name="Segnaposto piè di pagina 6">
            <a:extLst>
              <a:ext uri="{FF2B5EF4-FFF2-40B4-BE49-F238E27FC236}">
                <a16:creationId xmlns:a16="http://schemas.microsoft.com/office/drawing/2014/main" id="{C6D4FE5E-511E-6510-88C1-7908E0C9117B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pic>
        <p:nvPicPr>
          <p:cNvPr id="5" name="Picture 4" descr="A screenshot of a calendar&#10;&#10;AI-generated content may be incorrect.">
            <a:extLst>
              <a:ext uri="{FF2B5EF4-FFF2-40B4-BE49-F238E27FC236}">
                <a16:creationId xmlns:a16="http://schemas.microsoft.com/office/drawing/2014/main" id="{71405C25-CC8A-CA5B-84FD-B9D7B2BCA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622" y="1427076"/>
            <a:ext cx="6211120" cy="44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6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57A7-4F81-AA2F-BB7B-8C12B084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Current Project Timeline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FDFEC-4183-4DC7-B736-B42E9CC7F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10" name="Picture 9" descr="A close-up of a diagram&#10;&#10;AI-generated content may be incorrect.">
            <a:extLst>
              <a:ext uri="{FF2B5EF4-FFF2-40B4-BE49-F238E27FC236}">
                <a16:creationId xmlns:a16="http://schemas.microsoft.com/office/drawing/2014/main" id="{62BB9529-EC3E-2D04-8076-38EC257987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678" y="1826794"/>
            <a:ext cx="4929717" cy="2917842"/>
          </a:xfrm>
          <a:prstGeom prst="rect">
            <a:avLst/>
          </a:prstGeom>
        </p:spPr>
      </p:pic>
      <p:pic>
        <p:nvPicPr>
          <p:cNvPr id="15" name="Picture 14" descr="A close-up of a diagram&#10;&#10;AI-generated content may be incorrect.">
            <a:extLst>
              <a:ext uri="{FF2B5EF4-FFF2-40B4-BE49-F238E27FC236}">
                <a16:creationId xmlns:a16="http://schemas.microsoft.com/office/drawing/2014/main" id="{353844EA-096A-DEDE-7D5B-CC912D52F4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8078" y="1846550"/>
            <a:ext cx="3090356" cy="2747760"/>
          </a:xfrm>
          <a:prstGeom prst="rect">
            <a:avLst/>
          </a:prstGeom>
        </p:spPr>
      </p:pic>
      <p:pic>
        <p:nvPicPr>
          <p:cNvPr id="17" name="Picture 16" descr="A close up of text&#10;&#10;AI-generated content may be incorrect.">
            <a:extLst>
              <a:ext uri="{FF2B5EF4-FFF2-40B4-BE49-F238E27FC236}">
                <a16:creationId xmlns:a16="http://schemas.microsoft.com/office/drawing/2014/main" id="{625CECA8-EBC0-9DAA-03D8-F58DC94DAD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4221" y="4594310"/>
            <a:ext cx="8831194" cy="1233947"/>
          </a:xfrm>
          <a:prstGeom prst="rect">
            <a:avLst/>
          </a:prstGeom>
        </p:spPr>
      </p:pic>
      <p:sp>
        <p:nvSpPr>
          <p:cNvPr id="20" name="Segnaposto data 5">
            <a:extLst>
              <a:ext uri="{FF2B5EF4-FFF2-40B4-BE49-F238E27FC236}">
                <a16:creationId xmlns:a16="http://schemas.microsoft.com/office/drawing/2014/main" id="{4C00125C-8300-AC97-535B-F1ACE467BCDC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21" name="Segnaposto piè di pagina 6">
            <a:extLst>
              <a:ext uri="{FF2B5EF4-FFF2-40B4-BE49-F238E27FC236}">
                <a16:creationId xmlns:a16="http://schemas.microsoft.com/office/drawing/2014/main" id="{18A1B55B-DE92-4AF4-0173-1C77FCC0852A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96978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CCB8-8801-9E7E-6962-D6850D82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Troubled Waters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0C426-ADCA-BE2D-4DA5-E52CD79E7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subprime crisis (2008) – SKA </a:t>
            </a:r>
            <a:r>
              <a:rPr lang="en-US" dirty="0" err="1"/>
              <a:t>Organisation</a:t>
            </a:r>
            <a:r>
              <a:rPr lang="en-US" dirty="0"/>
              <a:t> was established in 2011. </a:t>
            </a:r>
          </a:p>
          <a:p>
            <a:r>
              <a:rPr lang="en-US" dirty="0"/>
              <a:t>The pandemic emergency (2020) – SKA Observatory was established in 2021 – Constraints in long-distance travelling.</a:t>
            </a:r>
          </a:p>
          <a:p>
            <a:r>
              <a:rPr lang="en-US" dirty="0"/>
              <a:t>Following the pandemic – a complete revision of almost any cost estimate (especially in Australia). </a:t>
            </a:r>
          </a:p>
          <a:p>
            <a:r>
              <a:rPr lang="en-US" dirty="0"/>
              <a:t>The war in Ukraine (2022) – Increase in prices of raw materials (steel, </a:t>
            </a:r>
            <a:r>
              <a:rPr lang="en-US" dirty="0" err="1"/>
              <a:t>aluminium</a:t>
            </a:r>
            <a:r>
              <a:rPr lang="en-US" dirty="0"/>
              <a:t>) and components (e.g., FPGA). </a:t>
            </a:r>
          </a:p>
          <a:p>
            <a:r>
              <a:rPr lang="en-US" dirty="0"/>
              <a:t>The crisis in Iran (2026) – constraints in long-distance travelling, energy costs, etc. 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7BC83-21EF-EE5B-72DA-2C8994FDE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Segnaposto data 5">
            <a:extLst>
              <a:ext uri="{FF2B5EF4-FFF2-40B4-BE49-F238E27FC236}">
                <a16:creationId xmlns:a16="http://schemas.microsoft.com/office/drawing/2014/main" id="{3DD83781-11DA-5701-6F82-A0F8031837AE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8" name="Segnaposto piè di pagina 6">
            <a:extLst>
              <a:ext uri="{FF2B5EF4-FFF2-40B4-BE49-F238E27FC236}">
                <a16:creationId xmlns:a16="http://schemas.microsoft.com/office/drawing/2014/main" id="{98F84CBD-AFC1-D9D3-8CA1-D9A265650BC2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6148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51DB-8FCE-BE5C-C2AF-6EDC75CC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SKA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D4742-6BEA-178C-9BB3-B8DF8209C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45758"/>
            <a:ext cx="6455735" cy="4231205"/>
          </a:xfrm>
        </p:spPr>
        <p:txBody>
          <a:bodyPr>
            <a:normAutofit/>
          </a:bodyPr>
          <a:lstStyle/>
          <a:p>
            <a:r>
              <a:rPr lang="en-US" dirty="0"/>
              <a:t>SKA is a “</a:t>
            </a:r>
            <a:r>
              <a:rPr lang="en-US" i="1" dirty="0">
                <a:solidFill>
                  <a:schemeClr val="accent5"/>
                </a:solidFill>
              </a:rPr>
              <a:t>high sensitivity, high spatial resolution, large bandwidth radio interferometer</a:t>
            </a:r>
            <a:r>
              <a:rPr lang="en-US" i="1" dirty="0"/>
              <a:t>”.</a:t>
            </a:r>
          </a:p>
          <a:p>
            <a:r>
              <a:rPr lang="en-US" dirty="0"/>
              <a:t>SKA consist in two arrays: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SKA-MID</a:t>
            </a:r>
            <a:r>
              <a:rPr lang="en-US" dirty="0"/>
              <a:t> for the higher frequency bands (350 - 15,400 MHz) located in the Karoo desert in South Africa, 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SKA-LOW </a:t>
            </a:r>
            <a:r>
              <a:rPr lang="en-US" dirty="0"/>
              <a:t>for the lower frequencies (50 - 350 MHz) in the Murchison region in Western Australia. </a:t>
            </a:r>
          </a:p>
          <a:p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801B9-AE4B-C9B5-B48A-79DD220D5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7" name="Content Placeholder 8" descr="A map of the earth with cities&#10;&#10;AI-generated content may be incorrect.">
            <a:extLst>
              <a:ext uri="{FF2B5EF4-FFF2-40B4-BE49-F238E27FC236}">
                <a16:creationId xmlns:a16="http://schemas.microsoft.com/office/drawing/2014/main" id="{46598C0E-731A-9507-3C8F-30033F5CB6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775" y="3805195"/>
            <a:ext cx="2098441" cy="2371768"/>
          </a:xfrm>
          <a:prstGeom prst="rect">
            <a:avLst/>
          </a:prstGeom>
        </p:spPr>
      </p:pic>
      <p:pic>
        <p:nvPicPr>
          <p:cNvPr id="8" name="Picture 7" descr="A map of the earth&#10;&#10;AI-generated content may be incorrect.">
            <a:extLst>
              <a:ext uri="{FF2B5EF4-FFF2-40B4-BE49-F238E27FC236}">
                <a16:creationId xmlns:a16="http://schemas.microsoft.com/office/drawing/2014/main" id="{5653DD52-F348-5320-63C0-76640767BE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775" y="1235032"/>
            <a:ext cx="2098442" cy="2371768"/>
          </a:xfrm>
          <a:prstGeom prst="rect">
            <a:avLst/>
          </a:prstGeom>
        </p:spPr>
      </p:pic>
      <p:pic>
        <p:nvPicPr>
          <p:cNvPr id="9" name="Picture 8" descr="A map of australia with white text&#10;&#10;AI-generated content may be incorrect.">
            <a:extLst>
              <a:ext uri="{FF2B5EF4-FFF2-40B4-BE49-F238E27FC236}">
                <a16:creationId xmlns:a16="http://schemas.microsoft.com/office/drawing/2014/main" id="{98E42809-B68B-2E00-F54E-275DD29CD1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789" y="3805195"/>
            <a:ext cx="2098441" cy="2371767"/>
          </a:xfrm>
          <a:prstGeom prst="rect">
            <a:avLst/>
          </a:prstGeom>
        </p:spPr>
      </p:pic>
      <p:pic>
        <p:nvPicPr>
          <p:cNvPr id="10" name="Picture 9" descr="A map of africa with white text&#10;&#10;AI-generated content may be incorrect.">
            <a:extLst>
              <a:ext uri="{FF2B5EF4-FFF2-40B4-BE49-F238E27FC236}">
                <a16:creationId xmlns:a16="http://schemas.microsoft.com/office/drawing/2014/main" id="{697397B0-919E-4A44-3001-095E3D4EB3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788" y="1224146"/>
            <a:ext cx="2098442" cy="2371768"/>
          </a:xfrm>
          <a:prstGeom prst="rect">
            <a:avLst/>
          </a:prstGeom>
        </p:spPr>
      </p:pic>
      <p:sp>
        <p:nvSpPr>
          <p:cNvPr id="11" name="Segnaposto data 5">
            <a:extLst>
              <a:ext uri="{FF2B5EF4-FFF2-40B4-BE49-F238E27FC236}">
                <a16:creationId xmlns:a16="http://schemas.microsoft.com/office/drawing/2014/main" id="{EFFAB1E3-D285-D6C5-33CA-934BE6B7DC05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12" name="Segnaposto piè di pagina 6">
            <a:extLst>
              <a:ext uri="{FF2B5EF4-FFF2-40B4-BE49-F238E27FC236}">
                <a16:creationId xmlns:a16="http://schemas.microsoft.com/office/drawing/2014/main" id="{2ED3824A-47C5-5317-AB44-1BBB946AC28A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135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D44A-6809-D144-2AE7-8615BB37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SKA LOW – November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73FF3-96BF-52A3-FF36-0F95400D4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8" name="Picture 7" descr="A group of parabolic antennas in a room&#10;&#10;AI-generated content may be incorrect.">
            <a:extLst>
              <a:ext uri="{FF2B5EF4-FFF2-40B4-BE49-F238E27FC236}">
                <a16:creationId xmlns:a16="http://schemas.microsoft.com/office/drawing/2014/main" id="{27CEE514-3D81-812D-5745-E993E14FA5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58" y="1816098"/>
            <a:ext cx="2832100" cy="2124075"/>
          </a:xfrm>
          <a:prstGeom prst="rect">
            <a:avLst/>
          </a:prstGeom>
        </p:spPr>
      </p:pic>
      <p:pic>
        <p:nvPicPr>
          <p:cNvPr id="10" name="Picture 9" descr="A person working in a room&#10;&#10;AI-generated content may be incorrect.">
            <a:extLst>
              <a:ext uri="{FF2B5EF4-FFF2-40B4-BE49-F238E27FC236}">
                <a16:creationId xmlns:a16="http://schemas.microsoft.com/office/drawing/2014/main" id="{FCA8C90F-4E33-C27F-DF9B-13AE67592D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694" y="2060573"/>
            <a:ext cx="2832100" cy="1879600"/>
          </a:xfrm>
          <a:prstGeom prst="rect">
            <a:avLst/>
          </a:prstGeom>
        </p:spPr>
      </p:pic>
      <p:pic>
        <p:nvPicPr>
          <p:cNvPr id="12" name="Picture 11" descr="A large flat area with dirt and dirt&#10;&#10;AI-generated content may be incorrect.">
            <a:extLst>
              <a:ext uri="{FF2B5EF4-FFF2-40B4-BE49-F238E27FC236}">
                <a16:creationId xmlns:a16="http://schemas.microsoft.com/office/drawing/2014/main" id="{0206AB3F-4760-48F3-734C-E62B9E00CD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58" y="4041980"/>
            <a:ext cx="2832100" cy="1879600"/>
          </a:xfrm>
          <a:prstGeom prst="rect">
            <a:avLst/>
          </a:prstGeom>
        </p:spPr>
      </p:pic>
      <p:pic>
        <p:nvPicPr>
          <p:cNvPr id="14" name="Picture 13" descr="A large field of satellite dishes&#10;&#10;AI-generated content may be incorrect.">
            <a:extLst>
              <a:ext uri="{FF2B5EF4-FFF2-40B4-BE49-F238E27FC236}">
                <a16:creationId xmlns:a16="http://schemas.microsoft.com/office/drawing/2014/main" id="{F42CB076-E5E2-73D0-8097-B41EC9F6FC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694" y="4041980"/>
            <a:ext cx="2832100" cy="1879600"/>
          </a:xfrm>
          <a:prstGeom prst="rect">
            <a:avLst/>
          </a:prstGeom>
        </p:spPr>
      </p:pic>
      <p:pic>
        <p:nvPicPr>
          <p:cNvPr id="16" name="Picture 15" descr="A person and person standing in a field&#10;&#10;AI-generated content may be incorrect.">
            <a:extLst>
              <a:ext uri="{FF2B5EF4-FFF2-40B4-BE49-F238E27FC236}">
                <a16:creationId xmlns:a16="http://schemas.microsoft.com/office/drawing/2014/main" id="{49D30731-945E-D04D-E64C-75444655A6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722" y="2060573"/>
            <a:ext cx="2562462" cy="3861007"/>
          </a:xfrm>
          <a:prstGeom prst="rect">
            <a:avLst/>
          </a:prstGeom>
        </p:spPr>
      </p:pic>
      <p:pic>
        <p:nvPicPr>
          <p:cNvPr id="20" name="Picture 19" descr="A person and person working on a metal structure&#10;&#10;AI-generated content may be incorrect.">
            <a:extLst>
              <a:ext uri="{FF2B5EF4-FFF2-40B4-BE49-F238E27FC236}">
                <a16:creationId xmlns:a16="http://schemas.microsoft.com/office/drawing/2014/main" id="{F541CEC0-5904-BD25-5824-E886805AD5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208" y="2060573"/>
            <a:ext cx="2832100" cy="1879600"/>
          </a:xfrm>
          <a:prstGeom prst="rect">
            <a:avLst/>
          </a:prstGeom>
        </p:spPr>
      </p:pic>
      <p:pic>
        <p:nvPicPr>
          <p:cNvPr id="22" name="Picture 21" descr="A large array of antennas&#10;&#10;AI-generated content may be incorrect.">
            <a:extLst>
              <a:ext uri="{FF2B5EF4-FFF2-40B4-BE49-F238E27FC236}">
                <a16:creationId xmlns:a16="http://schemas.microsoft.com/office/drawing/2014/main" id="{ED18BEF0-7F9D-87C9-31B6-F9AC82A382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986" y="4041980"/>
            <a:ext cx="2832100" cy="1879600"/>
          </a:xfrm>
          <a:prstGeom prst="rect">
            <a:avLst/>
          </a:prstGeom>
        </p:spPr>
      </p:pic>
      <p:sp>
        <p:nvSpPr>
          <p:cNvPr id="23" name="Segnaposto data 5">
            <a:extLst>
              <a:ext uri="{FF2B5EF4-FFF2-40B4-BE49-F238E27FC236}">
                <a16:creationId xmlns:a16="http://schemas.microsoft.com/office/drawing/2014/main" id="{454649D4-A484-214D-C88C-972E943F8583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24" name="Segnaposto piè di pagina 6">
            <a:extLst>
              <a:ext uri="{FF2B5EF4-FFF2-40B4-BE49-F238E27FC236}">
                <a16:creationId xmlns:a16="http://schemas.microsoft.com/office/drawing/2014/main" id="{EF04C992-AA99-2464-A937-2D5EF1880D4D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265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827D-423A-1EE7-7448-1CA4C97E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peculiarity of MeerKAT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F4131-04B3-24B0-A210-26DC925C5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275"/>
            <a:ext cx="7170683" cy="2123208"/>
          </a:xfrm>
        </p:spPr>
        <p:txBody>
          <a:bodyPr>
            <a:normAutofit lnSpcReduction="10000"/>
          </a:bodyPr>
          <a:lstStyle/>
          <a:p>
            <a:r>
              <a:rPr lang="en-IT" dirty="0"/>
              <a:t>MeerKAT is a fully </a:t>
            </a:r>
            <a:r>
              <a:rPr lang="en-US" dirty="0"/>
              <a:t>functional</a:t>
            </a:r>
            <a:r>
              <a:rPr lang="en-IT" dirty="0"/>
              <a:t> </a:t>
            </a:r>
            <a:r>
              <a:rPr lang="en-IT"/>
              <a:t>world-class facility (STILES contributes to it).</a:t>
            </a:r>
            <a:endParaRPr lang="en-IT" dirty="0"/>
          </a:p>
          <a:p>
            <a:r>
              <a:rPr lang="en-IT" dirty="0"/>
              <a:t>SKA is building a telescope in the core of an operational telescope in a Super Radio Quiet area.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79B34-27F4-7733-2447-6011C4E77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8" name="Picture 7" descr="A large yellow crane on a concrete surface&#10;&#10;AI-generated content may be incorrect.">
            <a:extLst>
              <a:ext uri="{FF2B5EF4-FFF2-40B4-BE49-F238E27FC236}">
                <a16:creationId xmlns:a16="http://schemas.microsoft.com/office/drawing/2014/main" id="{4BEECDB3-EFEC-9E82-F4E3-AB77321B93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883" y="1263608"/>
            <a:ext cx="3807122" cy="2861055"/>
          </a:xfrm>
          <a:prstGeom prst="rect">
            <a:avLst/>
          </a:prstGeom>
        </p:spPr>
      </p:pic>
      <p:pic>
        <p:nvPicPr>
          <p:cNvPr id="10" name="Picture 9" descr="A red and black smoke&#10;&#10;AI-generated content may be incorrect.">
            <a:extLst>
              <a:ext uri="{FF2B5EF4-FFF2-40B4-BE49-F238E27FC236}">
                <a16:creationId xmlns:a16="http://schemas.microsoft.com/office/drawing/2014/main" id="{16404C76-8E75-FBAC-1A74-123B22399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7" y="4196692"/>
            <a:ext cx="3297591" cy="1846651"/>
          </a:xfrm>
          <a:prstGeom prst="rect">
            <a:avLst/>
          </a:prstGeom>
        </p:spPr>
      </p:pic>
      <p:pic>
        <p:nvPicPr>
          <p:cNvPr id="12" name="Picture 11" descr="A blue and white nebula&#10;&#10;AI-generated content may be incorrect.">
            <a:extLst>
              <a:ext uri="{FF2B5EF4-FFF2-40B4-BE49-F238E27FC236}">
                <a16:creationId xmlns:a16="http://schemas.microsoft.com/office/drawing/2014/main" id="{12C26243-ED14-A196-28BC-39071A793B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007" y="4196691"/>
            <a:ext cx="1995630" cy="1846651"/>
          </a:xfrm>
          <a:prstGeom prst="rect">
            <a:avLst/>
          </a:prstGeom>
        </p:spPr>
      </p:pic>
      <p:pic>
        <p:nvPicPr>
          <p:cNvPr id="14" name="Picture 13" descr="A group of stars and clouds in space&#10;&#10;AI-generated content may be incorrect.">
            <a:extLst>
              <a:ext uri="{FF2B5EF4-FFF2-40B4-BE49-F238E27FC236}">
                <a16:creationId xmlns:a16="http://schemas.microsoft.com/office/drawing/2014/main" id="{E61D6F71-C364-7FC0-A58E-E5F0667D2B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828" y="4202843"/>
            <a:ext cx="2793687" cy="1860595"/>
          </a:xfrm>
          <a:prstGeom prst="rect">
            <a:avLst/>
          </a:prstGeom>
        </p:spPr>
      </p:pic>
      <p:pic>
        <p:nvPicPr>
          <p:cNvPr id="16" name="Picture 15" descr="A camera in the grass&#10;&#10;AI-generated content may be incorrect.">
            <a:extLst>
              <a:ext uri="{FF2B5EF4-FFF2-40B4-BE49-F238E27FC236}">
                <a16:creationId xmlns:a16="http://schemas.microsoft.com/office/drawing/2014/main" id="{2279AF36-0763-37E8-29D0-E54398EF18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706" y="4205012"/>
            <a:ext cx="2788320" cy="1858426"/>
          </a:xfrm>
          <a:prstGeom prst="rect">
            <a:avLst/>
          </a:prstGeom>
        </p:spPr>
      </p:pic>
      <p:sp>
        <p:nvSpPr>
          <p:cNvPr id="17" name="Segnaposto data 5">
            <a:extLst>
              <a:ext uri="{FF2B5EF4-FFF2-40B4-BE49-F238E27FC236}">
                <a16:creationId xmlns:a16="http://schemas.microsoft.com/office/drawing/2014/main" id="{E5A38A1A-0BD4-EBCE-CEBD-E5DC27207B9C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18" name="Segnaposto piè di pagina 6">
            <a:extLst>
              <a:ext uri="{FF2B5EF4-FFF2-40B4-BE49-F238E27FC236}">
                <a16:creationId xmlns:a16="http://schemas.microsoft.com/office/drawing/2014/main" id="{4F25483E-6BEC-0954-5850-479A2CC5E769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55721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1FD4-E8DE-9423-8DEB-954CE047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SKA MID – November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5AB36-805D-B940-F729-11D4AD4CB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22" name="Picture 21" descr="A group of men working on a construction site&#10;&#10;AI-generated content may be incorrect.">
            <a:extLst>
              <a:ext uri="{FF2B5EF4-FFF2-40B4-BE49-F238E27FC236}">
                <a16:creationId xmlns:a16="http://schemas.microsoft.com/office/drawing/2014/main" id="{20E1B5E5-2ECA-181D-8168-A946B4E7A6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1" y="1791926"/>
            <a:ext cx="3208415" cy="2138943"/>
          </a:xfrm>
          <a:prstGeom prst="rect">
            <a:avLst/>
          </a:prstGeom>
        </p:spPr>
      </p:pic>
      <p:pic>
        <p:nvPicPr>
          <p:cNvPr id="26" name="Picture 25" descr="A group of people standing in a field&#10;&#10;AI-generated content may be incorrect.">
            <a:extLst>
              <a:ext uri="{FF2B5EF4-FFF2-40B4-BE49-F238E27FC236}">
                <a16:creationId xmlns:a16="http://schemas.microsoft.com/office/drawing/2014/main" id="{31839F51-3F3F-8A23-EF2F-CD9B44B721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846" y="1791925"/>
            <a:ext cx="3208415" cy="2138943"/>
          </a:xfrm>
          <a:prstGeom prst="rect">
            <a:avLst/>
          </a:prstGeom>
        </p:spPr>
      </p:pic>
      <p:pic>
        <p:nvPicPr>
          <p:cNvPr id="28" name="Picture 27" descr="A satellite dish on a pole&#10;&#10;AI-generated content may be incorrect.">
            <a:extLst>
              <a:ext uri="{FF2B5EF4-FFF2-40B4-BE49-F238E27FC236}">
                <a16:creationId xmlns:a16="http://schemas.microsoft.com/office/drawing/2014/main" id="{1FB40F32-FF0F-4D06-436C-84FD036F28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298" y="3971038"/>
            <a:ext cx="3208416" cy="2138944"/>
          </a:xfrm>
          <a:prstGeom prst="rect">
            <a:avLst/>
          </a:prstGeom>
        </p:spPr>
      </p:pic>
      <p:pic>
        <p:nvPicPr>
          <p:cNvPr id="30" name="Picture 29" descr="A person standing in front of a satellite dish&#10;&#10;AI-generated content may be incorrect.">
            <a:extLst>
              <a:ext uri="{FF2B5EF4-FFF2-40B4-BE49-F238E27FC236}">
                <a16:creationId xmlns:a16="http://schemas.microsoft.com/office/drawing/2014/main" id="{E56B1C93-36D8-3259-ACC2-36845C7A99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794" y="2308317"/>
            <a:ext cx="2216961" cy="3325442"/>
          </a:xfrm>
          <a:prstGeom prst="rect">
            <a:avLst/>
          </a:prstGeom>
        </p:spPr>
      </p:pic>
      <p:pic>
        <p:nvPicPr>
          <p:cNvPr id="32" name="Picture 31" descr="A large white satellite dish in a desert&#10;&#10;AI-generated content may be incorrect.">
            <a:extLst>
              <a:ext uri="{FF2B5EF4-FFF2-40B4-BE49-F238E27FC236}">
                <a16:creationId xmlns:a16="http://schemas.microsoft.com/office/drawing/2014/main" id="{6543E5AB-D2A3-67FB-3603-1A53D8AB08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846" y="3971038"/>
            <a:ext cx="3208416" cy="2138944"/>
          </a:xfrm>
          <a:prstGeom prst="rect">
            <a:avLst/>
          </a:prstGeom>
        </p:spPr>
      </p:pic>
      <p:pic>
        <p:nvPicPr>
          <p:cNvPr id="36" name="Picture 35" descr="A construction site with people in the background&#10;&#10;AI-generated content may be incorrect.">
            <a:extLst>
              <a:ext uri="{FF2B5EF4-FFF2-40B4-BE49-F238E27FC236}">
                <a16:creationId xmlns:a16="http://schemas.microsoft.com/office/drawing/2014/main" id="{2B1E120A-3762-AA9E-1D1A-1C1E5E892A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5" y="3971038"/>
            <a:ext cx="3190921" cy="2127281"/>
          </a:xfrm>
          <a:prstGeom prst="rect">
            <a:avLst/>
          </a:prstGeom>
        </p:spPr>
      </p:pic>
      <p:pic>
        <p:nvPicPr>
          <p:cNvPr id="38" name="Picture 37" descr="A large satellite dish with a large white object&#10;&#10;AI-generated content may be incorrect.">
            <a:extLst>
              <a:ext uri="{FF2B5EF4-FFF2-40B4-BE49-F238E27FC236}">
                <a16:creationId xmlns:a16="http://schemas.microsoft.com/office/drawing/2014/main" id="{884D3EA7-08D6-7C4A-2E48-52BBC95B98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298" y="1791925"/>
            <a:ext cx="3208015" cy="2138677"/>
          </a:xfrm>
          <a:prstGeom prst="rect">
            <a:avLst/>
          </a:prstGeom>
        </p:spPr>
      </p:pic>
      <p:sp>
        <p:nvSpPr>
          <p:cNvPr id="39" name="Segnaposto data 5">
            <a:extLst>
              <a:ext uri="{FF2B5EF4-FFF2-40B4-BE49-F238E27FC236}">
                <a16:creationId xmlns:a16="http://schemas.microsoft.com/office/drawing/2014/main" id="{D71D0820-B7E8-A960-E6A5-ECDFF6E05D2F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40" name="Segnaposto piè di pagina 6">
            <a:extLst>
              <a:ext uri="{FF2B5EF4-FFF2-40B4-BE49-F238E27FC236}">
                <a16:creationId xmlns:a16="http://schemas.microsoft.com/office/drawing/2014/main" id="{7C4AFBE1-968E-70FC-824F-6D543F964779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4149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D2F5F-B3C0-07B4-7A7B-5C79CB62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G20 - 2025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3D2A4-3DB5-85B3-0BC8-35D95503A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8" name="Picture 7" descr="A group of people standing in front of flags&#10;&#10;AI-generated content may be incorrect.">
            <a:extLst>
              <a:ext uri="{FF2B5EF4-FFF2-40B4-BE49-F238E27FC236}">
                <a16:creationId xmlns:a16="http://schemas.microsoft.com/office/drawing/2014/main" id="{C77A7F05-70D3-B53F-EBD8-9882E4B62D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7" y="1859139"/>
            <a:ext cx="3553883" cy="2372900"/>
          </a:xfrm>
          <a:prstGeom prst="rect">
            <a:avLst/>
          </a:prstGeom>
        </p:spPr>
      </p:pic>
      <p:pic>
        <p:nvPicPr>
          <p:cNvPr id="10" name="Picture 9" descr="A group of people in a conference room&#10;&#10;AI-generated content may be incorrect.">
            <a:extLst>
              <a:ext uri="{FF2B5EF4-FFF2-40B4-BE49-F238E27FC236}">
                <a16:creationId xmlns:a16="http://schemas.microsoft.com/office/drawing/2014/main" id="{CD52BE15-7245-1AEC-6A2C-C7704A3009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806" y="4313849"/>
            <a:ext cx="2526594" cy="1894946"/>
          </a:xfrm>
          <a:prstGeom prst="rect">
            <a:avLst/>
          </a:prstGeom>
        </p:spPr>
      </p:pic>
      <p:pic>
        <p:nvPicPr>
          <p:cNvPr id="12" name="Picture 11" descr="A screen shot of a phone&#10;&#10;AI-generated content may be incorrect.">
            <a:extLst>
              <a:ext uri="{FF2B5EF4-FFF2-40B4-BE49-F238E27FC236}">
                <a16:creationId xmlns:a16="http://schemas.microsoft.com/office/drawing/2014/main" id="{87268B55-CC61-40EF-E405-7DBDF19202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04" y="1859139"/>
            <a:ext cx="1550069" cy="4375164"/>
          </a:xfrm>
          <a:prstGeom prst="rect">
            <a:avLst/>
          </a:prstGeom>
        </p:spPr>
      </p:pic>
      <p:pic>
        <p:nvPicPr>
          <p:cNvPr id="14" name="Picture 13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B718EC8D-4EFD-92EF-D02D-7C783B894E1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339" y="1859139"/>
            <a:ext cx="3163866" cy="2372900"/>
          </a:xfrm>
          <a:prstGeom prst="rect">
            <a:avLst/>
          </a:prstGeom>
        </p:spPr>
      </p:pic>
      <p:pic>
        <p:nvPicPr>
          <p:cNvPr id="16" name="Picture 15" descr="A person standing in front of a large poster&#10;&#10;AI-generated content may be incorrect.">
            <a:extLst>
              <a:ext uri="{FF2B5EF4-FFF2-40B4-BE49-F238E27FC236}">
                <a16:creationId xmlns:a16="http://schemas.microsoft.com/office/drawing/2014/main" id="{4B96CADB-174D-7AC8-94B4-85B51D6B1D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477" y="4313849"/>
            <a:ext cx="1485900" cy="1981200"/>
          </a:xfrm>
          <a:prstGeom prst="rect">
            <a:avLst/>
          </a:prstGeom>
        </p:spPr>
      </p:pic>
      <p:pic>
        <p:nvPicPr>
          <p:cNvPr id="18" name="Picture 17" descr="A person standing in a room with a red carpet&#10;&#10;AI-generated content may be incorrect.">
            <a:extLst>
              <a:ext uri="{FF2B5EF4-FFF2-40B4-BE49-F238E27FC236}">
                <a16:creationId xmlns:a16="http://schemas.microsoft.com/office/drawing/2014/main" id="{683B1881-2DD5-5D93-C515-FF75220ACF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127" y="4313849"/>
            <a:ext cx="1485900" cy="1981200"/>
          </a:xfrm>
          <a:prstGeom prst="rect">
            <a:avLst/>
          </a:prstGeom>
        </p:spPr>
      </p:pic>
      <p:pic>
        <p:nvPicPr>
          <p:cNvPr id="20" name="Picture 19" descr="People standing in a field with a large white satellite dish with Karl G. Jansky Very Large Array in the background&#10;&#10;AI-generated content may be incorrect.">
            <a:extLst>
              <a:ext uri="{FF2B5EF4-FFF2-40B4-BE49-F238E27FC236}">
                <a16:creationId xmlns:a16="http://schemas.microsoft.com/office/drawing/2014/main" id="{C5282F84-77F7-E4C2-7FE9-53E124317D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649" y="1844091"/>
            <a:ext cx="1780640" cy="2374186"/>
          </a:xfrm>
          <a:prstGeom prst="rect">
            <a:avLst/>
          </a:prstGeom>
        </p:spPr>
      </p:pic>
      <p:pic>
        <p:nvPicPr>
          <p:cNvPr id="22" name="Picture 21" descr="A group of men standing in a desert&#10;&#10;AI-generated content may be incorrect.">
            <a:extLst>
              <a:ext uri="{FF2B5EF4-FFF2-40B4-BE49-F238E27FC236}">
                <a16:creationId xmlns:a16="http://schemas.microsoft.com/office/drawing/2014/main" id="{2E570C1D-3029-F895-FD95-3147158E31C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583" y="4309549"/>
            <a:ext cx="2641599" cy="1981200"/>
          </a:xfrm>
          <a:prstGeom prst="rect">
            <a:avLst/>
          </a:prstGeom>
        </p:spPr>
      </p:pic>
      <p:sp>
        <p:nvSpPr>
          <p:cNvPr id="23" name="Segnaposto data 5">
            <a:extLst>
              <a:ext uri="{FF2B5EF4-FFF2-40B4-BE49-F238E27FC236}">
                <a16:creationId xmlns:a16="http://schemas.microsoft.com/office/drawing/2014/main" id="{6DF53B5F-94E7-B3AB-B440-ACFB2189F40B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24" name="Segnaposto piè di pagina 6">
            <a:extLst>
              <a:ext uri="{FF2B5EF4-FFF2-40B4-BE49-F238E27FC236}">
                <a16:creationId xmlns:a16="http://schemas.microsoft.com/office/drawing/2014/main" id="{FE1EF406-53C3-8F5C-BB82-9ACBC5D5B51F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0102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B0F89-5E2C-DE13-4F31-DDEC78DE9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T" dirty="0"/>
            </a:b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7D75B-7B49-E0E0-4E16-95B9A50B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5493"/>
            <a:ext cx="10515600" cy="6439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T" sz="4800" b="1" dirty="0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309A6-8B56-EFF1-7BF6-850DD148C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8" name="Segnaposto data 5">
            <a:extLst>
              <a:ext uri="{FF2B5EF4-FFF2-40B4-BE49-F238E27FC236}">
                <a16:creationId xmlns:a16="http://schemas.microsoft.com/office/drawing/2014/main" id="{1E4136DF-3B87-DBCD-730D-93E3A655B19D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9" name="Segnaposto piè di pagina 6">
            <a:extLst>
              <a:ext uri="{FF2B5EF4-FFF2-40B4-BE49-F238E27FC236}">
                <a16:creationId xmlns:a16="http://schemas.microsoft.com/office/drawing/2014/main" id="{062149F8-FF2F-722D-3B7A-046A10365FD5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9706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51E89-F1A7-F1EA-D5FA-03D8E2E26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of a spiraling point&#10;&#10;AI-generated content may be incorrect.">
            <a:extLst>
              <a:ext uri="{FF2B5EF4-FFF2-40B4-BE49-F238E27FC236}">
                <a16:creationId xmlns:a16="http://schemas.microsoft.com/office/drawing/2014/main" id="{C169AE2F-0509-DC3E-4E5F-CDC305FA8F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758" y="3580482"/>
            <a:ext cx="2784475" cy="2475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2AA187-C620-D9B1-4892-B67593E6D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SKA 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E4A50-B687-68E9-0C46-ED6CE81E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758"/>
            <a:ext cx="4837558" cy="42312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197 steerable dishes 15 mt in diameter (13.5 mt for the </a:t>
            </a:r>
            <a:r>
              <a:rPr lang="en-US" dirty="0" err="1"/>
              <a:t>MeerKAT</a:t>
            </a:r>
            <a:r>
              <a:rPr lang="en-US" dirty="0"/>
              <a:t> incorporated dishes).  </a:t>
            </a:r>
          </a:p>
          <a:p>
            <a:r>
              <a:rPr lang="en-US" dirty="0"/>
              <a:t>Maximum baseline 150 KM.</a:t>
            </a:r>
          </a:p>
          <a:p>
            <a:r>
              <a:rPr lang="en-US" dirty="0"/>
              <a:t>Randomly populated core 1 Km diameter.</a:t>
            </a:r>
          </a:p>
          <a:p>
            <a:r>
              <a:rPr lang="en-US" dirty="0"/>
              <a:t>Collecting area 33.000 SQM.</a:t>
            </a:r>
          </a:p>
          <a:p>
            <a:r>
              <a:rPr lang="en-US" dirty="0"/>
              <a:t>Frequencies  350 MHz-15.4 GHz (goal 24 GHz). </a:t>
            </a:r>
          </a:p>
          <a:p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76EB7-F9A8-2CF9-C830-434246176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11" name="Picture 10" descr="A large group of satellite dishes in a desert&#10;&#10;AI-generated content may be incorrect.">
            <a:extLst>
              <a:ext uri="{FF2B5EF4-FFF2-40B4-BE49-F238E27FC236}">
                <a16:creationId xmlns:a16="http://schemas.microsoft.com/office/drawing/2014/main" id="{5F274167-107E-68C6-B6C6-913DF1574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198" y="1326102"/>
            <a:ext cx="4254799" cy="2096022"/>
          </a:xfrm>
          <a:prstGeom prst="rect">
            <a:avLst/>
          </a:prstGeom>
        </p:spPr>
      </p:pic>
      <p:pic>
        <p:nvPicPr>
          <p:cNvPr id="12" name="Picture 11" descr="A satellite dishes in the desert&#10;&#10;AI-generated content may be incorrect.">
            <a:extLst>
              <a:ext uri="{FF2B5EF4-FFF2-40B4-BE49-F238E27FC236}">
                <a16:creationId xmlns:a16="http://schemas.microsoft.com/office/drawing/2014/main" id="{A89DF5B6-090E-F174-8E43-5F4BD55FAE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69" y="3701874"/>
            <a:ext cx="3695229" cy="20739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C1AD90-8F6C-494B-3252-23AB4F966D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429" y="1335636"/>
            <a:ext cx="1564867" cy="2086488"/>
          </a:xfrm>
          <a:prstGeom prst="rect">
            <a:avLst/>
          </a:prstGeom>
        </p:spPr>
      </p:pic>
      <p:sp>
        <p:nvSpPr>
          <p:cNvPr id="7" name="Segnaposto data 5">
            <a:extLst>
              <a:ext uri="{FF2B5EF4-FFF2-40B4-BE49-F238E27FC236}">
                <a16:creationId xmlns:a16="http://schemas.microsoft.com/office/drawing/2014/main" id="{A814357D-7B5C-4F98-32F0-8B70D9BE2CCE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8" name="Segnaposto piè di pagina 6">
            <a:extLst>
              <a:ext uri="{FF2B5EF4-FFF2-40B4-BE49-F238E27FC236}">
                <a16:creationId xmlns:a16="http://schemas.microsoft.com/office/drawing/2014/main" id="{CEDC9642-AA34-F33F-423A-A4C92D15A7E6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684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E050D-CD43-7989-4E39-65244B08F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E9963-6D1E-5080-A406-A7D07FE9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SKA 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2AF64-4B68-1D2D-2AA8-988B34336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758"/>
            <a:ext cx="4837558" cy="42312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131072 antennas distributed in 512 stations each with 256 Elements.</a:t>
            </a:r>
          </a:p>
          <a:p>
            <a:r>
              <a:rPr lang="en-US" dirty="0"/>
              <a:t>Covered frequency range: 50-350 </a:t>
            </a:r>
            <a:r>
              <a:rPr lang="en-US" dirty="0" err="1"/>
              <a:t>MHz.</a:t>
            </a:r>
            <a:r>
              <a:rPr lang="en-US" dirty="0"/>
              <a:t> </a:t>
            </a:r>
          </a:p>
          <a:p>
            <a:r>
              <a:rPr lang="en-US" dirty="0"/>
              <a:t>Maximum distance between stations: 74 Km </a:t>
            </a:r>
          </a:p>
          <a:p>
            <a:r>
              <a:rPr lang="en-US" dirty="0"/>
              <a:t>Collecting area: 419.000 SQM.</a:t>
            </a:r>
          </a:p>
          <a:p>
            <a:r>
              <a:rPr lang="en-US" dirty="0"/>
              <a:t>Single-Element (designed and made in Italy): Log-periodic </a:t>
            </a:r>
            <a:r>
              <a:rPr lang="en-US" dirty="0" err="1"/>
              <a:t>aluminium</a:t>
            </a:r>
            <a:r>
              <a:rPr lang="en-US" dirty="0"/>
              <a:t>.. </a:t>
            </a:r>
          </a:p>
          <a:p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1D46C-0992-7BCE-C6B6-E2AC386E8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7" name="Picture 6" descr="A field with many circles&#10;&#10;AI-generated content may be incorrect.">
            <a:extLst>
              <a:ext uri="{FF2B5EF4-FFF2-40B4-BE49-F238E27FC236}">
                <a16:creationId xmlns:a16="http://schemas.microsoft.com/office/drawing/2014/main" id="{25EAAE31-F0EA-04CA-C8A2-7D89ED55F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49" y="1705701"/>
            <a:ext cx="3713228" cy="2093364"/>
          </a:xfrm>
          <a:prstGeom prst="rect">
            <a:avLst/>
          </a:prstGeom>
        </p:spPr>
      </p:pic>
      <p:pic>
        <p:nvPicPr>
          <p:cNvPr id="8" name="Picture 7" descr="A large field of solar panels&#10;&#10;AI-generated content may be incorrect.">
            <a:extLst>
              <a:ext uri="{FF2B5EF4-FFF2-40B4-BE49-F238E27FC236}">
                <a16:creationId xmlns:a16="http://schemas.microsoft.com/office/drawing/2014/main" id="{4414501A-EDAC-F3B3-7768-29347C00C2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449" y="3990860"/>
            <a:ext cx="3384327" cy="1901569"/>
          </a:xfrm>
          <a:prstGeom prst="rect">
            <a:avLst/>
          </a:prstGeom>
        </p:spPr>
      </p:pic>
      <p:pic>
        <p:nvPicPr>
          <p:cNvPr id="9" name="Picture 8" descr="A group of men working on a metal structure&#10;&#10;AI-generated content may be incorrect.">
            <a:extLst>
              <a:ext uri="{FF2B5EF4-FFF2-40B4-BE49-F238E27FC236}">
                <a16:creationId xmlns:a16="http://schemas.microsoft.com/office/drawing/2014/main" id="{BE7B19B0-31A9-C3B2-2962-4264D65AC0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349" y="3990860"/>
            <a:ext cx="2537681" cy="1901569"/>
          </a:xfrm>
          <a:prstGeom prst="rect">
            <a:avLst/>
          </a:prstGeom>
        </p:spPr>
      </p:pic>
      <p:pic>
        <p:nvPicPr>
          <p:cNvPr id="10" name="Picture 9" descr="A graph with black dots&#10;&#10;AI-generated content may be incorrect.">
            <a:extLst>
              <a:ext uri="{FF2B5EF4-FFF2-40B4-BE49-F238E27FC236}">
                <a16:creationId xmlns:a16="http://schemas.microsoft.com/office/drawing/2014/main" id="{6F333A96-80D8-16E0-5305-787392DD17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509" y="1704670"/>
            <a:ext cx="2241489" cy="2286190"/>
          </a:xfrm>
          <a:prstGeom prst="rect">
            <a:avLst/>
          </a:prstGeom>
        </p:spPr>
      </p:pic>
      <p:sp>
        <p:nvSpPr>
          <p:cNvPr id="11" name="Segnaposto data 5">
            <a:extLst>
              <a:ext uri="{FF2B5EF4-FFF2-40B4-BE49-F238E27FC236}">
                <a16:creationId xmlns:a16="http://schemas.microsoft.com/office/drawing/2014/main" id="{38FFBDE9-362D-E911-1B71-EF9CE1B882D7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12" name="Segnaposto piè di pagina 6">
            <a:extLst>
              <a:ext uri="{FF2B5EF4-FFF2-40B4-BE49-F238E27FC236}">
                <a16:creationId xmlns:a16="http://schemas.microsoft.com/office/drawing/2014/main" id="{D5DFAC52-E6AD-C231-1F04-E3FD254F81C9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5899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135A167-7535-CF13-DBC7-2C42AE5C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SKAO (IGO)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EFF74685-EECF-CE86-40E3-91CA8D2BD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7468518" cy="388582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SKA is built and will be operated by the </a:t>
            </a:r>
            <a:r>
              <a:rPr lang="en-US" dirty="0">
                <a:solidFill>
                  <a:schemeClr val="accent5"/>
                </a:solidFill>
              </a:rPr>
              <a:t>SKAO-IGO</a:t>
            </a:r>
            <a:r>
              <a:rPr lang="en-US" dirty="0"/>
              <a:t>. </a:t>
            </a:r>
          </a:p>
          <a:p>
            <a:r>
              <a:rPr lang="en-US" dirty="0"/>
              <a:t>SKAO is an </a:t>
            </a:r>
            <a:r>
              <a:rPr lang="en-US" dirty="0">
                <a:solidFill>
                  <a:schemeClr val="accent5"/>
                </a:solidFill>
              </a:rPr>
              <a:t>intergovernmental </a:t>
            </a:r>
            <a:r>
              <a:rPr lang="en-US" dirty="0" err="1">
                <a:solidFill>
                  <a:schemeClr val="accent5"/>
                </a:solidFill>
              </a:rPr>
              <a:t>organisation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(IGO) participated by 13 Countries (and 3 observers) of which Italy is a founding member. </a:t>
            </a:r>
          </a:p>
          <a:p>
            <a:r>
              <a:rPr lang="en-US" dirty="0"/>
              <a:t>Australia, Canada, China, Germany, Italy, India, The Netherlands, Portugal, South Africa, Spain, Sweden, Switzerland, United Kingdom (South Korea, France, Japan)</a:t>
            </a:r>
          </a:p>
          <a:p>
            <a:r>
              <a:rPr lang="en-US" i="1" dirty="0"/>
              <a:t>“The purpose of the SKAO shall be to facilitate and promote a global collaboration in radio astronomy with a view to the delivery of transformational science.” </a:t>
            </a:r>
          </a:p>
          <a:p>
            <a:r>
              <a:rPr lang="en-US" i="1" dirty="0"/>
              <a:t>“The first objective of this global collaboration shall be the implementation of the SKA Project.”</a:t>
            </a:r>
          </a:p>
          <a:p>
            <a:r>
              <a:rPr lang="en-US" dirty="0"/>
              <a:t>The governing organ of SKAO is the Council. The Global headquarters is at Jodrell Bank, the Greater Manchester area (UK)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4A5E66-64FF-01D2-8F12-0B5657A08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2" name="Picture 1" descr="A group of people standing around a table&#10;&#10;AI-generated content may be incorrect.">
            <a:extLst>
              <a:ext uri="{FF2B5EF4-FFF2-40B4-BE49-F238E27FC236}">
                <a16:creationId xmlns:a16="http://schemas.microsoft.com/office/drawing/2014/main" id="{290077A0-E58A-8442-7E41-C7ED71232F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652" y="1335636"/>
            <a:ext cx="3495346" cy="2330231"/>
          </a:xfrm>
          <a:prstGeom prst="rect">
            <a:avLst/>
          </a:prstGeom>
        </p:spPr>
      </p:pic>
      <p:pic>
        <p:nvPicPr>
          <p:cNvPr id="3" name="Picture 2" descr="A satellite dish on a hill&#10;&#10;AI-generated content may be incorrect.">
            <a:extLst>
              <a:ext uri="{FF2B5EF4-FFF2-40B4-BE49-F238E27FC236}">
                <a16:creationId xmlns:a16="http://schemas.microsoft.com/office/drawing/2014/main" id="{6C683616-101B-6142-5CB1-5BEEC39AC4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9652" y="3769570"/>
            <a:ext cx="3495346" cy="2451004"/>
          </a:xfrm>
          <a:prstGeom prst="rect">
            <a:avLst/>
          </a:prstGeom>
        </p:spPr>
      </p:pic>
      <p:sp>
        <p:nvSpPr>
          <p:cNvPr id="4" name="Segnaposto data 5">
            <a:extLst>
              <a:ext uri="{FF2B5EF4-FFF2-40B4-BE49-F238E27FC236}">
                <a16:creationId xmlns:a16="http://schemas.microsoft.com/office/drawing/2014/main" id="{4C5FBB7F-90E5-4A11-A967-10C9F037F27B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10" name="Segnaposto piè di pagina 6">
            <a:extLst>
              <a:ext uri="{FF2B5EF4-FFF2-40B4-BE49-F238E27FC236}">
                <a16:creationId xmlns:a16="http://schemas.microsoft.com/office/drawing/2014/main" id="{7D832ADA-E09B-8CCB-0B6F-46A18F2BFAC6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426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D04A-F5FE-68F7-713B-67CF272D5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long Journey – The Early Fathers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1DB6A-A5FF-D6DE-A36E-00D2EBA1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9817"/>
            <a:ext cx="8021169" cy="433714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early idea of an SKA occurred </a:t>
            </a:r>
            <a:r>
              <a:rPr lang="en-US" dirty="0">
                <a:solidFill>
                  <a:schemeClr val="accent5"/>
                </a:solidFill>
              </a:rPr>
              <a:t>in the 70s and 80s </a:t>
            </a:r>
            <a:r>
              <a:rPr lang="en-US" dirty="0"/>
              <a:t>independently in India, CCCP, UK and The Netherlands without much communication between the groups. </a:t>
            </a:r>
          </a:p>
          <a:p>
            <a:r>
              <a:rPr lang="en-US" dirty="0"/>
              <a:t>At the </a:t>
            </a:r>
            <a:r>
              <a:rPr lang="en-US" dirty="0">
                <a:solidFill>
                  <a:schemeClr val="accent5"/>
                </a:solidFill>
              </a:rPr>
              <a:t>IAU Colloquium 131 at Socorro </a:t>
            </a:r>
            <a:r>
              <a:rPr lang="en-US" dirty="0"/>
              <a:t>(NM, USA) in </a:t>
            </a:r>
            <a:r>
              <a:rPr lang="en-US" dirty="0">
                <a:solidFill>
                  <a:schemeClr val="accent5"/>
                </a:solidFill>
              </a:rPr>
              <a:t>1990 </a:t>
            </a:r>
            <a:r>
              <a:rPr lang="en-US" dirty="0"/>
              <a:t>Noordam (NL), Wilkinson (UK) first discussed the idea of a large collecting area telescope. Later Wilkinson presented a paper “The Hydrogen Array”(1991). This paper is recognized as </a:t>
            </a:r>
            <a:r>
              <a:rPr lang="en-US" dirty="0">
                <a:solidFill>
                  <a:schemeClr val="accent5"/>
                </a:solidFill>
              </a:rPr>
              <a:t>the starting point of the SKA Journey. </a:t>
            </a:r>
          </a:p>
          <a:p>
            <a:r>
              <a:rPr lang="en-US" dirty="0"/>
              <a:t>The community </a:t>
            </a:r>
            <a:r>
              <a:rPr lang="en-US" dirty="0">
                <a:solidFill>
                  <a:schemeClr val="accent5"/>
                </a:solidFill>
              </a:rPr>
              <a:t>remained cool </a:t>
            </a:r>
            <a:r>
              <a:rPr lang="en-US" dirty="0"/>
              <a:t>(too much to chew – VLA, upgrades etc.) with the exception of the Netherlands where Braun, Noordam and de Bruyn continued pushing for a “SKA”. </a:t>
            </a:r>
          </a:p>
          <a:p>
            <a:r>
              <a:rPr lang="en-US" dirty="0"/>
              <a:t>In 1993 in a meeting on “Frontiers for Astronomy” at ESTEC </a:t>
            </a:r>
            <a:r>
              <a:rPr lang="en-US" dirty="0" err="1"/>
              <a:t>Longair</a:t>
            </a:r>
            <a:r>
              <a:rPr lang="en-US" dirty="0"/>
              <a:t> (director of ROE), Ekers (Australia) and Swarup (India) decided </a:t>
            </a:r>
            <a:r>
              <a:rPr lang="en-US" dirty="0">
                <a:solidFill>
                  <a:schemeClr val="accent5"/>
                </a:solidFill>
              </a:rPr>
              <a:t>the time had come for a collective action. </a:t>
            </a:r>
          </a:p>
          <a:p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ECFD7-C611-CC31-D35B-62AB6739C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57F1E8-43CB-D049-876C-615BA95CFB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795" y="1221693"/>
            <a:ext cx="1440761" cy="15139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E7EB57-8042-B4A1-4746-E11AEFA239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817" y="2823286"/>
            <a:ext cx="1313640" cy="1419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29D370-3701-0F31-8795-DA8A2AAEC8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484" y="2809901"/>
            <a:ext cx="1438072" cy="1553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955B8E-8577-EC7D-ABE9-9FFF6F17FB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3015" y="4444375"/>
            <a:ext cx="1423809" cy="1732588"/>
          </a:xfrm>
          <a:prstGeom prst="rect">
            <a:avLst/>
          </a:prstGeom>
        </p:spPr>
      </p:pic>
      <p:pic>
        <p:nvPicPr>
          <p:cNvPr id="17" name="Picture 16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348EDB87-5287-CBFC-FA3A-1D089D8C24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4854" y="1240516"/>
            <a:ext cx="1325702" cy="1495120"/>
          </a:xfrm>
          <a:prstGeom prst="rect">
            <a:avLst/>
          </a:prstGeom>
        </p:spPr>
      </p:pic>
      <p:pic>
        <p:nvPicPr>
          <p:cNvPr id="18" name="Picture 17" descr="A person in a red sweater&#10;&#10;AI-generated content may be incorrect.">
            <a:extLst>
              <a:ext uri="{FF2B5EF4-FFF2-40B4-BE49-F238E27FC236}">
                <a16:creationId xmlns:a16="http://schemas.microsoft.com/office/drawing/2014/main" id="{5CB7C283-9D9F-861F-DF3E-E9BE4C32FE7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973" y="4434369"/>
            <a:ext cx="1426584" cy="17325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E41B312-6CEC-D550-77EE-4A3E62ADF025}"/>
              </a:ext>
            </a:extLst>
          </p:cNvPr>
          <p:cNvSpPr txBox="1"/>
          <p:nvPr/>
        </p:nvSpPr>
        <p:spPr>
          <a:xfrm>
            <a:off x="10594854" y="2330147"/>
            <a:ext cx="144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F0000"/>
                </a:solidFill>
              </a:rPr>
              <a:t>Govind Swarup</a:t>
            </a:r>
          </a:p>
          <a:p>
            <a:r>
              <a:rPr lang="en-US" sz="1200" noProof="0" dirty="0">
                <a:solidFill>
                  <a:srgbClr val="FF0000"/>
                </a:solidFill>
              </a:rPr>
              <a:t>(India)1929-2020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BC87B4-F04E-410C-FD27-DCF22E7F5CF7}"/>
              </a:ext>
            </a:extLst>
          </p:cNvPr>
          <p:cNvSpPr txBox="1"/>
          <p:nvPr/>
        </p:nvSpPr>
        <p:spPr>
          <a:xfrm>
            <a:off x="10710548" y="5917375"/>
            <a:ext cx="1492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F0000"/>
                </a:solidFill>
              </a:rPr>
              <a:t>Robert Braun (NL)</a:t>
            </a:r>
          </a:p>
          <a:p>
            <a:endParaRPr lang="en-US" sz="1200" noProof="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10406-6A92-3222-8FFF-2A7FBDD044A7}"/>
              </a:ext>
            </a:extLst>
          </p:cNvPr>
          <p:cNvSpPr txBox="1"/>
          <p:nvPr/>
        </p:nvSpPr>
        <p:spPr>
          <a:xfrm>
            <a:off x="9029333" y="2335743"/>
            <a:ext cx="158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F0000"/>
                </a:solidFill>
              </a:rPr>
              <a:t>Yuri </a:t>
            </a:r>
            <a:r>
              <a:rPr lang="en-US" sz="1200" noProof="0" dirty="0" err="1">
                <a:solidFill>
                  <a:srgbClr val="FF0000"/>
                </a:solidFill>
              </a:rPr>
              <a:t>Pariskii</a:t>
            </a:r>
            <a:r>
              <a:rPr lang="en-US" sz="1200" noProof="0" dirty="0">
                <a:solidFill>
                  <a:srgbClr val="FF0000"/>
                </a:solidFill>
              </a:rPr>
              <a:t> (CCCP)</a:t>
            </a:r>
          </a:p>
          <a:p>
            <a:r>
              <a:rPr lang="en-US" sz="1200" noProof="0" dirty="0">
                <a:solidFill>
                  <a:srgbClr val="FF0000"/>
                </a:solidFill>
              </a:rPr>
              <a:t>1932-2021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79FCB4-F4F9-433A-4B60-C2429904A659}"/>
              </a:ext>
            </a:extLst>
          </p:cNvPr>
          <p:cNvSpPr txBox="1"/>
          <p:nvPr/>
        </p:nvSpPr>
        <p:spPr>
          <a:xfrm>
            <a:off x="9035809" y="3924728"/>
            <a:ext cx="150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rgbClr val="FF0000"/>
                </a:solidFill>
              </a:rPr>
              <a:t>Ger de Bruyn (NL)</a:t>
            </a:r>
          </a:p>
          <a:p>
            <a:r>
              <a:rPr lang="en-US" sz="1200" noProof="0" dirty="0">
                <a:solidFill>
                  <a:srgbClr val="FF0000"/>
                </a:solidFill>
              </a:rPr>
              <a:t>1948-2017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CD48F0-E55B-77DB-8DE1-95685DCEB31A}"/>
              </a:ext>
            </a:extLst>
          </p:cNvPr>
          <p:cNvSpPr txBox="1"/>
          <p:nvPr/>
        </p:nvSpPr>
        <p:spPr>
          <a:xfrm>
            <a:off x="10631786" y="3979451"/>
            <a:ext cx="1560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chemeClr val="bg1"/>
                </a:solidFill>
              </a:rPr>
              <a:t>Jan Noordam (NL)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D2F16E-5C91-4CDB-5FA6-2A1C53E7ED1A}"/>
              </a:ext>
            </a:extLst>
          </p:cNvPr>
          <p:cNvSpPr txBox="1"/>
          <p:nvPr/>
        </p:nvSpPr>
        <p:spPr>
          <a:xfrm>
            <a:off x="9065795" y="5889265"/>
            <a:ext cx="163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>
                <a:solidFill>
                  <a:schemeClr val="bg1"/>
                </a:solidFill>
              </a:rPr>
              <a:t>Peter Wilkinson (UK)</a:t>
            </a:r>
          </a:p>
          <a:p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7" name="Segnaposto data 5">
            <a:extLst>
              <a:ext uri="{FF2B5EF4-FFF2-40B4-BE49-F238E27FC236}">
                <a16:creationId xmlns:a16="http://schemas.microsoft.com/office/drawing/2014/main" id="{6C78EBFB-7F07-FADE-A337-7466A23F3A81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8" name="Segnaposto piè di pagina 6">
            <a:extLst>
              <a:ext uri="{FF2B5EF4-FFF2-40B4-BE49-F238E27FC236}">
                <a16:creationId xmlns:a16="http://schemas.microsoft.com/office/drawing/2014/main" id="{E81EE5A3-9CDD-B9E8-DDFD-30BC0E3F1E86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35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858D-DEC6-78A4-E182-F957C046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TECHNICAL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ECE96-2DDA-4607-F67A-C5ACAA79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023"/>
            <a:ext cx="8291234" cy="38858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following decision were taken:</a:t>
            </a:r>
          </a:p>
          <a:p>
            <a:pPr lvl="1"/>
            <a:r>
              <a:rPr lang="en-US" dirty="0"/>
              <a:t>Establish a Working Group </a:t>
            </a:r>
          </a:p>
          <a:p>
            <a:pPr lvl="1"/>
            <a:r>
              <a:rPr lang="en-US" dirty="0"/>
              <a:t>Host it at </a:t>
            </a:r>
            <a:r>
              <a:rPr lang="en-US" dirty="0">
                <a:solidFill>
                  <a:schemeClr val="accent5"/>
                </a:solidFill>
              </a:rPr>
              <a:t>URSI (International Union of Radio Science)</a:t>
            </a:r>
            <a:r>
              <a:rPr lang="en-US" dirty="0"/>
              <a:t> which had a very active Radio Astronomy Commission (unlike the IAU)</a:t>
            </a:r>
          </a:p>
          <a:p>
            <a:r>
              <a:rPr lang="en-US" dirty="0"/>
              <a:t>At the URSI General Assembly in Kyoto (September 1993) The WG was formed:</a:t>
            </a:r>
          </a:p>
          <a:p>
            <a:pPr lvl="1"/>
            <a:r>
              <a:rPr lang="en-US" dirty="0"/>
              <a:t>Robert Braun (NFRA, </a:t>
            </a:r>
            <a:r>
              <a:rPr lang="en-US" dirty="0">
                <a:solidFill>
                  <a:schemeClr val="accent5"/>
                </a:solidFill>
              </a:rPr>
              <a:t>Netherlands</a:t>
            </a:r>
            <a:r>
              <a:rPr lang="en-US" dirty="0"/>
              <a:t>, chair), Ron Ekers(CSIRO ATNF, </a:t>
            </a:r>
            <a:r>
              <a:rPr lang="en-US" dirty="0">
                <a:solidFill>
                  <a:schemeClr val="accent5"/>
                </a:solidFill>
              </a:rPr>
              <a:t>Australia</a:t>
            </a:r>
            <a:r>
              <a:rPr lang="en-US" dirty="0"/>
              <a:t>), Lloyd Higgs (DRAO, </a:t>
            </a:r>
            <a:r>
              <a:rPr lang="en-US" dirty="0">
                <a:solidFill>
                  <a:schemeClr val="accent5"/>
                </a:solidFill>
              </a:rPr>
              <a:t>Canada</a:t>
            </a:r>
            <a:r>
              <a:rPr lang="en-US" dirty="0"/>
              <a:t>), Yuri </a:t>
            </a:r>
            <a:r>
              <a:rPr lang="en-US" dirty="0" err="1"/>
              <a:t>Pariiskii</a:t>
            </a:r>
            <a:r>
              <a:rPr lang="en-US" dirty="0"/>
              <a:t> (</a:t>
            </a:r>
            <a:r>
              <a:rPr lang="en-US" dirty="0" err="1"/>
              <a:t>SAO,Russia</a:t>
            </a:r>
            <a:r>
              <a:rPr lang="en-US" dirty="0"/>
              <a:t>) Wolfgang Reich (</a:t>
            </a:r>
            <a:r>
              <a:rPr lang="en-US" dirty="0" err="1"/>
              <a:t>MPIfR</a:t>
            </a:r>
            <a:r>
              <a:rPr lang="en-US" dirty="0"/>
              <a:t>, </a:t>
            </a:r>
            <a:r>
              <a:rPr lang="en-US" dirty="0">
                <a:solidFill>
                  <a:schemeClr val="accent5"/>
                </a:solidFill>
              </a:rPr>
              <a:t>Germany</a:t>
            </a:r>
            <a:r>
              <a:rPr lang="en-US" dirty="0"/>
              <a:t>), Wu </a:t>
            </a:r>
            <a:r>
              <a:rPr lang="en-US" dirty="0" err="1"/>
              <a:t>Shengyin</a:t>
            </a:r>
            <a:r>
              <a:rPr lang="en-US" dirty="0"/>
              <a:t> (Beijing Astronomical Observatory, </a:t>
            </a:r>
            <a:r>
              <a:rPr lang="en-US" dirty="0">
                <a:solidFill>
                  <a:schemeClr val="accent5"/>
                </a:solidFill>
              </a:rPr>
              <a:t>China</a:t>
            </a:r>
            <a:r>
              <a:rPr lang="en-US" dirty="0"/>
              <a:t>), Govind Swarup (Tata Institute for Radio Astronomy, </a:t>
            </a:r>
            <a:r>
              <a:rPr lang="en-US" dirty="0">
                <a:solidFill>
                  <a:schemeClr val="accent5"/>
                </a:solidFill>
              </a:rPr>
              <a:t>India</a:t>
            </a:r>
            <a:r>
              <a:rPr lang="en-US" dirty="0"/>
              <a:t>),Dick Thompson (NRAO, USA), Peter Wilkinson (Jodrell Bank </a:t>
            </a:r>
            <a:r>
              <a:rPr lang="en-US" dirty="0" err="1"/>
              <a:t>Observatory,</a:t>
            </a:r>
            <a:r>
              <a:rPr lang="en-US" dirty="0" err="1">
                <a:solidFill>
                  <a:schemeClr val="accent5"/>
                </a:solidFill>
              </a:rPr>
              <a:t>UK</a:t>
            </a:r>
            <a:r>
              <a:rPr lang="en-US" dirty="0"/>
              <a:t>),Francois </a:t>
            </a:r>
            <a:r>
              <a:rPr lang="en-US" dirty="0" err="1"/>
              <a:t>Viallefond</a:t>
            </a:r>
            <a:r>
              <a:rPr lang="en-US" dirty="0"/>
              <a:t> (</a:t>
            </a:r>
            <a:r>
              <a:rPr lang="en-US" dirty="0" err="1"/>
              <a:t>Meudon</a:t>
            </a:r>
            <a:r>
              <a:rPr lang="en-US" dirty="0"/>
              <a:t> Observatory, </a:t>
            </a:r>
            <a:r>
              <a:rPr lang="en-US" dirty="0">
                <a:solidFill>
                  <a:schemeClr val="accent5"/>
                </a:solidFill>
              </a:rPr>
              <a:t>France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5"/>
                </a:solidFill>
              </a:rPr>
              <a:t>It is worth noting how the composition of the WG broadly reflects the current SKAO members</a:t>
            </a:r>
            <a:r>
              <a:rPr lang="en-IT" dirty="0">
                <a:solidFill>
                  <a:schemeClr val="accent5"/>
                </a:solidFill>
              </a:rPr>
              <a:t>.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844ED-3F32-A0C4-FC0B-BE4EC27C6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Picture 6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5C0519EF-1C98-2615-98E0-141144F2BF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4998" y="1961032"/>
            <a:ext cx="1145379" cy="1690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419E7-A055-11C8-3CC4-D85567147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838" y="3773801"/>
            <a:ext cx="1159323" cy="1573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7B877-E98C-F337-C4C2-6F9A5BFFFA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1985" y="3773801"/>
            <a:ext cx="1223091" cy="1573367"/>
          </a:xfrm>
          <a:prstGeom prst="rect">
            <a:avLst/>
          </a:prstGeom>
        </p:spPr>
      </p:pic>
      <p:pic>
        <p:nvPicPr>
          <p:cNvPr id="10" name="Picture 9" descr="A person wearing glasses and a brown shirt&#10;&#10;AI-generated content may be incorrect.">
            <a:extLst>
              <a:ext uri="{FF2B5EF4-FFF2-40B4-BE49-F238E27FC236}">
                <a16:creationId xmlns:a16="http://schemas.microsoft.com/office/drawing/2014/main" id="{F7B6D409-D783-8D7C-69CE-407951B182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585" y="1961032"/>
            <a:ext cx="1290492" cy="16900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CCE7F9-A39C-AC03-5A10-790FC18A0B10}"/>
              </a:ext>
            </a:extLst>
          </p:cNvPr>
          <p:cNvSpPr txBox="1"/>
          <p:nvPr/>
        </p:nvSpPr>
        <p:spPr>
          <a:xfrm>
            <a:off x="10754998" y="3732913"/>
            <a:ext cx="513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rgbClr val="FF0000"/>
                </a:solidFill>
              </a:rPr>
              <a:t>Ekers</a:t>
            </a:r>
          </a:p>
          <a:p>
            <a:endParaRPr lang="en-US" sz="1200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811CAB-2555-BFFA-D92B-0A90CADD33B4}"/>
              </a:ext>
            </a:extLst>
          </p:cNvPr>
          <p:cNvSpPr txBox="1"/>
          <p:nvPr/>
        </p:nvSpPr>
        <p:spPr>
          <a:xfrm>
            <a:off x="11371499" y="3312136"/>
            <a:ext cx="522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rgbClr val="FF0000"/>
                </a:solidFill>
              </a:rPr>
              <a:t>Higgs</a:t>
            </a:r>
          </a:p>
          <a:p>
            <a:endParaRPr lang="en-US" sz="1200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83187-F400-733B-02A1-C6F3CB62CE5F}"/>
              </a:ext>
            </a:extLst>
          </p:cNvPr>
          <p:cNvSpPr txBox="1"/>
          <p:nvPr/>
        </p:nvSpPr>
        <p:spPr>
          <a:xfrm>
            <a:off x="9354335" y="3732912"/>
            <a:ext cx="523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rgbClr val="FF0000"/>
                </a:solidFill>
              </a:rPr>
              <a:t>Reich</a:t>
            </a:r>
          </a:p>
          <a:p>
            <a:endParaRPr lang="en-US" sz="1200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863E9-CC5B-1B43-4418-F637546AE00A}"/>
              </a:ext>
            </a:extLst>
          </p:cNvPr>
          <p:cNvSpPr txBox="1"/>
          <p:nvPr/>
        </p:nvSpPr>
        <p:spPr>
          <a:xfrm>
            <a:off x="9714341" y="3394564"/>
            <a:ext cx="847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noProof="0" dirty="0">
                <a:solidFill>
                  <a:srgbClr val="FF0000"/>
                </a:solidFill>
              </a:rPr>
              <a:t>Thompson</a:t>
            </a:r>
          </a:p>
        </p:txBody>
      </p:sp>
      <p:sp>
        <p:nvSpPr>
          <p:cNvPr id="15" name="Segnaposto data 5">
            <a:extLst>
              <a:ext uri="{FF2B5EF4-FFF2-40B4-BE49-F238E27FC236}">
                <a16:creationId xmlns:a16="http://schemas.microsoft.com/office/drawing/2014/main" id="{63FA7EDC-6AB2-8CBF-54A5-2C997F9F3C28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16" name="Segnaposto piè di pagina 6">
            <a:extLst>
              <a:ext uri="{FF2B5EF4-FFF2-40B4-BE49-F238E27FC236}">
                <a16:creationId xmlns:a16="http://schemas.microsoft.com/office/drawing/2014/main" id="{241E33C4-2797-273A-453C-7B6CE1181AF0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6697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FAFB-D1A3-A0DC-10C1-43A3BD10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The Manifesto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FE1C4-CF40-88A0-DCB4-E955BD4F8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137"/>
            <a:ext cx="4234864" cy="38858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Internationally accessible</a:t>
            </a:r>
          </a:p>
          <a:p>
            <a:r>
              <a:rPr lang="en-US" dirty="0"/>
              <a:t>One or two orders of magnitude greater sensitivity of any existing facility</a:t>
            </a:r>
          </a:p>
          <a:p>
            <a:r>
              <a:rPr lang="en-US" dirty="0"/>
              <a:t>Innovative technologies at an affordable price.</a:t>
            </a:r>
          </a:p>
          <a:p>
            <a:r>
              <a:rPr lang="en-US" dirty="0"/>
              <a:t>Explore broader science cases.</a:t>
            </a:r>
          </a:p>
          <a:p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C6EB5-5C5C-A854-205E-B2C7919EB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8" name="Picture 7" descr="A close-up of a document&#10;&#10;AI-generated content may be incorrect.">
            <a:extLst>
              <a:ext uri="{FF2B5EF4-FFF2-40B4-BE49-F238E27FC236}">
                <a16:creationId xmlns:a16="http://schemas.microsoft.com/office/drawing/2014/main" id="{79D65E2F-6955-72DD-F668-F80321F81E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239" y="1190223"/>
            <a:ext cx="6625442" cy="5113328"/>
          </a:xfrm>
          <a:prstGeom prst="rect">
            <a:avLst/>
          </a:prstGeom>
        </p:spPr>
      </p:pic>
      <p:sp>
        <p:nvSpPr>
          <p:cNvPr id="7" name="Segnaposto data 5">
            <a:extLst>
              <a:ext uri="{FF2B5EF4-FFF2-40B4-BE49-F238E27FC236}">
                <a16:creationId xmlns:a16="http://schemas.microsoft.com/office/drawing/2014/main" id="{04872468-6A15-3FEC-B510-D61203EE9C0C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9" name="Segnaposto piè di pagina 6">
            <a:extLst>
              <a:ext uri="{FF2B5EF4-FFF2-40B4-BE49-F238E27FC236}">
                <a16:creationId xmlns:a16="http://schemas.microsoft.com/office/drawing/2014/main" id="{821EB8AE-189E-5CD7-BCAF-2A74616C998F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227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08F4-0C4B-F090-BDAC-7AD73101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Toward an SKA Observatory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94BB-803F-DC34-53F5-F6A62C36E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4012"/>
            <a:ext cx="7298803" cy="422295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formation of the WG in 1993 </a:t>
            </a:r>
            <a:r>
              <a:rPr lang="en-US" dirty="0">
                <a:solidFill>
                  <a:schemeClr val="accent5"/>
                </a:solidFill>
              </a:rPr>
              <a:t>did not influenced </a:t>
            </a:r>
            <a:r>
              <a:rPr lang="en-US" dirty="0"/>
              <a:t>the science-technology activities, but activities were undertaken to </a:t>
            </a:r>
            <a:r>
              <a:rPr lang="en-US" dirty="0">
                <a:solidFill>
                  <a:schemeClr val="accent5"/>
                </a:solidFill>
              </a:rPr>
              <a:t>make the SKA more “visible”</a:t>
            </a:r>
            <a:r>
              <a:rPr lang="en-US" dirty="0"/>
              <a:t> – IAU – OECD – other forum.</a:t>
            </a:r>
          </a:p>
          <a:p>
            <a:r>
              <a:rPr lang="en-US" dirty="0"/>
              <a:t>In 1999 the directors of the institutes involved in SKA decided to join in a </a:t>
            </a:r>
            <a:r>
              <a:rPr lang="en-US" dirty="0">
                <a:solidFill>
                  <a:schemeClr val="accent5"/>
                </a:solidFill>
              </a:rPr>
              <a:t>Steering Committee </a:t>
            </a:r>
            <a:r>
              <a:rPr lang="en-US" dirty="0"/>
              <a:t>to oversee the creation of a reference design, initiate the site-selection process and coordinate the developments.</a:t>
            </a:r>
          </a:p>
          <a:p>
            <a:r>
              <a:rPr lang="en-US" dirty="0"/>
              <a:t>In 2005 National and international (e.g. EU) funding agencies began to be involved, opening a “transition phase” in the governance (2006-2011) in which 3 leading actors played:</a:t>
            </a:r>
          </a:p>
          <a:p>
            <a:pPr lvl="1"/>
            <a:r>
              <a:rPr lang="en-US" dirty="0"/>
              <a:t>The International SKA Steering Committee (ISSC)</a:t>
            </a:r>
          </a:p>
          <a:p>
            <a:pPr lvl="1"/>
            <a:r>
              <a:rPr lang="en-US" dirty="0"/>
              <a:t>The informal group of funding agencies (Agencies SKA Group – ASG)</a:t>
            </a:r>
          </a:p>
          <a:p>
            <a:pPr lvl="1"/>
            <a:r>
              <a:rPr lang="en-US" dirty="0"/>
              <a:t>The SKA Preparatory Phase (</a:t>
            </a:r>
            <a:r>
              <a:rPr lang="en-US" dirty="0" err="1">
                <a:solidFill>
                  <a:schemeClr val="accent5"/>
                </a:solidFill>
              </a:rPr>
              <a:t>PrepSKA</a:t>
            </a:r>
            <a:r>
              <a:rPr lang="en-US" dirty="0">
                <a:solidFill>
                  <a:schemeClr val="accent5"/>
                </a:solidFill>
              </a:rPr>
              <a:t> – EU funded 5.5-M€ program</a:t>
            </a:r>
            <a:r>
              <a:rPr lang="en-US" dirty="0"/>
              <a:t>) Board</a:t>
            </a:r>
          </a:p>
          <a:p>
            <a:r>
              <a:rPr lang="en-US" dirty="0"/>
              <a:t>This is the phase in </a:t>
            </a:r>
            <a:r>
              <a:rPr lang="en-US" dirty="0">
                <a:solidFill>
                  <a:schemeClr val="accent5"/>
                </a:solidFill>
              </a:rPr>
              <a:t>which South Africa and Italy joined </a:t>
            </a:r>
            <a:r>
              <a:rPr lang="en-US" dirty="0"/>
              <a:t>the program….. And </a:t>
            </a:r>
            <a:r>
              <a:rPr lang="en-US" dirty="0">
                <a:solidFill>
                  <a:schemeClr val="accent5"/>
                </a:solidFill>
              </a:rPr>
              <a:t>the USA left </a:t>
            </a:r>
            <a:r>
              <a:rPr lang="en-US" dirty="0"/>
              <a:t>after the 2010 decadal survey failure.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C3767-060E-E87E-D686-34597EC98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5A903-3AD7-4793-DDED-CED8495B45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091" y="1268821"/>
            <a:ext cx="3669908" cy="2455929"/>
          </a:xfrm>
          <a:prstGeom prst="rect">
            <a:avLst/>
          </a:prstGeom>
        </p:spPr>
      </p:pic>
      <p:pic>
        <p:nvPicPr>
          <p:cNvPr id="8" name="Picture 7" descr="A group of people standing in front of a table&#10;&#10;AI-generated content may be incorrect.">
            <a:extLst>
              <a:ext uri="{FF2B5EF4-FFF2-40B4-BE49-F238E27FC236}">
                <a16:creationId xmlns:a16="http://schemas.microsoft.com/office/drawing/2014/main" id="{BBE4A9EB-FF6A-9754-C010-7EA53BEFEA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090" y="3791565"/>
            <a:ext cx="3669908" cy="245592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0808A35-56E9-B940-C33D-62538D2D63C5}"/>
              </a:ext>
            </a:extLst>
          </p:cNvPr>
          <p:cNvSpPr/>
          <p:nvPr/>
        </p:nvSpPr>
        <p:spPr>
          <a:xfrm>
            <a:off x="9986288" y="2344475"/>
            <a:ext cx="427512" cy="4156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469418-B676-3AB3-C097-AC66DB16115F}"/>
              </a:ext>
            </a:extLst>
          </p:cNvPr>
          <p:cNvSpPr/>
          <p:nvPr/>
        </p:nvSpPr>
        <p:spPr>
          <a:xfrm>
            <a:off x="9928014" y="1954012"/>
            <a:ext cx="427512" cy="4156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A7FDAF-A1D8-2C2C-AB4D-B7DFFCB57E6E}"/>
              </a:ext>
            </a:extLst>
          </p:cNvPr>
          <p:cNvSpPr/>
          <p:nvPr/>
        </p:nvSpPr>
        <p:spPr>
          <a:xfrm>
            <a:off x="10789396" y="4434718"/>
            <a:ext cx="427512" cy="4156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CC972E-B187-F5BC-1A8C-D7F0CAF01CCA}"/>
              </a:ext>
            </a:extLst>
          </p:cNvPr>
          <p:cNvSpPr txBox="1"/>
          <p:nvPr/>
        </p:nvSpPr>
        <p:spPr>
          <a:xfrm>
            <a:off x="8365091" y="3355418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ASG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E0F4C3-5CB3-560B-5D3E-C31C712C9637}"/>
              </a:ext>
            </a:extLst>
          </p:cNvPr>
          <p:cNvSpPr txBox="1"/>
          <p:nvPr/>
        </p:nvSpPr>
        <p:spPr>
          <a:xfrm>
            <a:off x="11605072" y="3864718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FB</a:t>
            </a:r>
          </a:p>
        </p:txBody>
      </p:sp>
      <p:sp>
        <p:nvSpPr>
          <p:cNvPr id="14" name="Segnaposto data 5">
            <a:extLst>
              <a:ext uri="{FF2B5EF4-FFF2-40B4-BE49-F238E27FC236}">
                <a16:creationId xmlns:a16="http://schemas.microsoft.com/office/drawing/2014/main" id="{C6248E97-6C0A-88F8-A69D-3AAE70552310}"/>
              </a:ext>
            </a:extLst>
          </p:cNvPr>
          <p:cNvSpPr txBox="1">
            <a:spLocks/>
          </p:cNvSpPr>
          <p:nvPr/>
        </p:nvSpPr>
        <p:spPr>
          <a:xfrm>
            <a:off x="154713" y="6430138"/>
            <a:ext cx="1267691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16/03/2026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  <p:sp>
        <p:nvSpPr>
          <p:cNvPr id="15" name="Segnaposto piè di pagina 6">
            <a:extLst>
              <a:ext uri="{FF2B5EF4-FFF2-40B4-BE49-F238E27FC236}">
                <a16:creationId xmlns:a16="http://schemas.microsoft.com/office/drawing/2014/main" id="{AA18A7C1-9EBE-DFA3-0B55-904AE6658913}"/>
              </a:ext>
            </a:extLst>
          </p:cNvPr>
          <p:cNvSpPr txBox="1">
            <a:spLocks/>
          </p:cNvSpPr>
          <p:nvPr/>
        </p:nvSpPr>
        <p:spPr>
          <a:xfrm>
            <a:off x="1422404" y="6450240"/>
            <a:ext cx="4417287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it-IT" sz="1400">
                <a:solidFill>
                  <a:prstClr val="white">
                    <a:alpha val="50000"/>
                  </a:prstClr>
                </a:solidFill>
                <a:latin typeface="Titillium" pitchFamily="2" charset="77"/>
              </a:rPr>
              <a:t>The SKA Observatory – Status and Perspectives</a:t>
            </a:r>
            <a:endParaRPr lang="it-IT" sz="1400" dirty="0">
              <a:solidFill>
                <a:prstClr val="white">
                  <a:alpha val="50000"/>
                </a:prstClr>
              </a:solidFill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90262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467FBC-AEAE-4EC2-BF36-9EF027E22BDD}">
  <ds:schemaRefs>
    <ds:schemaRef ds:uri="http://purl.org/dc/terms/"/>
    <ds:schemaRef ds:uri="http://www.w3.org/XML/1998/namespace"/>
    <ds:schemaRef ds:uri="http://purl.org/dc/dcmitype/"/>
    <ds:schemaRef ds:uri="33de9cbb-7065-497c-aaf6-21859a933a93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398c2fc-ef96-41f5-a6be-4e19eee013d8"/>
  </ds:schemaRefs>
</ds:datastoreItem>
</file>

<file path=customXml/itemProps2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2925</TotalTime>
  <Words>1695</Words>
  <Application>Microsoft Macintosh PowerPoint</Application>
  <PresentationFormat>Widescreen</PresentationFormat>
  <Paragraphs>237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Titillium</vt:lpstr>
      <vt:lpstr>Titillium Bd</vt:lpstr>
      <vt:lpstr>Arial</vt:lpstr>
      <vt:lpstr>Calibri</vt:lpstr>
      <vt:lpstr>Tema di Office</vt:lpstr>
      <vt:lpstr>STILES</vt:lpstr>
      <vt:lpstr>SKA in a Nutshell</vt:lpstr>
      <vt:lpstr>SKA MID</vt:lpstr>
      <vt:lpstr>SKA LOW</vt:lpstr>
      <vt:lpstr>The SKAO (IGO)</vt:lpstr>
      <vt:lpstr>The long Journey – The Early Fathers</vt:lpstr>
      <vt:lpstr>TECHNICAL CHARACTERISTICS</vt:lpstr>
      <vt:lpstr>The Manifesto</vt:lpstr>
      <vt:lpstr>Toward an SKA Observatory</vt:lpstr>
      <vt:lpstr>The SKA Organisation</vt:lpstr>
      <vt:lpstr>The Pathfinders</vt:lpstr>
      <vt:lpstr>The Precursors</vt:lpstr>
      <vt:lpstr>Science with the SKA </vt:lpstr>
      <vt:lpstr>Science Cases</vt:lpstr>
      <vt:lpstr>Science Cases</vt:lpstr>
      <vt:lpstr>Performance</vt:lpstr>
      <vt:lpstr>Phased Approach</vt:lpstr>
      <vt:lpstr>Current Project Timeline</vt:lpstr>
      <vt:lpstr>Troubled Waters</vt:lpstr>
      <vt:lpstr>SKA LOW – November 2025</vt:lpstr>
      <vt:lpstr>The peculiarity of MeerKAT</vt:lpstr>
      <vt:lpstr>SKA MID – November 2024</vt:lpstr>
      <vt:lpstr>G20 - 2025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Pompa Pacchi</dc:creator>
  <cp:lastModifiedBy>Filippo Maria Zerbi</cp:lastModifiedBy>
  <cp:revision>18</cp:revision>
  <cp:lastPrinted>2026-03-12T15:03:34Z</cp:lastPrinted>
  <dcterms:created xsi:type="dcterms:W3CDTF">2022-10-26T09:11:02Z</dcterms:created>
  <dcterms:modified xsi:type="dcterms:W3CDTF">2026-03-12T20:23:42Z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