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79" r:id="rId5"/>
    <p:sldId id="280" r:id="rId6"/>
    <p:sldId id="281" r:id="rId7"/>
    <p:sldId id="282" r:id="rId8"/>
    <p:sldId id="298" r:id="rId9"/>
    <p:sldId id="283" r:id="rId10"/>
    <p:sldId id="286" r:id="rId11"/>
    <p:sldId id="289" r:id="rId12"/>
    <p:sldId id="290" r:id="rId13"/>
    <p:sldId id="287" r:id="rId14"/>
    <p:sldId id="284" r:id="rId15"/>
    <p:sldId id="291" r:id="rId16"/>
    <p:sldId id="292" r:id="rId17"/>
    <p:sldId id="293" r:id="rId18"/>
    <p:sldId id="294" r:id="rId19"/>
  </p:sldIdLst>
  <p:sldSz cx="12192000" cy="6858000"/>
  <p:notesSz cx="7104063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7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91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832" y="208"/>
      </p:cViewPr>
      <p:guideLst/>
    </p:cSldViewPr>
  </p:slideViewPr>
  <p:outlineViewPr>
    <p:cViewPr>
      <p:scale>
        <a:sx n="33" d="100"/>
        <a:sy n="33" d="100"/>
      </p:scale>
      <p:origin x="0" y="-65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8AA19FA-41AE-4F2A-8228-3399FEB02D4B}" type="datetimeFigureOut">
              <a:rPr lang="it-IT" smtClean="0"/>
              <a:t>15/03/26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9893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5546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B2E1D69-7EF8-475F-9A66-8F0B74D5DC54}" type="datetime1">
              <a:rPr lang="it-IT" smtClean="0"/>
              <a:t>15/03/26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2404" y="6450240"/>
            <a:ext cx="4417287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10" y="6430138"/>
            <a:ext cx="484909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  <p:pic>
        <p:nvPicPr>
          <p:cNvPr id="7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0E6E60A7-934E-16B0-04A6-EF874487628E}"/>
              </a:ext>
            </a:extLst>
          </p:cNvPr>
          <p:cNvPicPr/>
          <p:nvPr userDrawn="1"/>
        </p:nvPicPr>
        <p:blipFill>
          <a:blip r:embed="rId3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F0BFCC7C-8C58-60BA-FCEE-82D50DDD3F79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CE76D5-1363-B0E3-1D33-41AADE016C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6DBEE0-A27F-225E-5E90-31C29A1A1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BFE872-A7E0-3A8B-0326-4D037EC4C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DAE6506A-00D5-ABFE-26DE-D4E0AD6A5AF2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02864DA-2EE3-8B72-178C-B6393D7BC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DBECF07-1B6C-5AE7-E36F-4EBD794065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3051DC-1352-C74E-6CC3-A5E947A55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EB2F688B-C58C-C690-B3A5-EA3DC3F347DB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2537FB0-122B-54A1-D0B8-29B21F61E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AF6D3F4-3F2E-E8F1-1DF2-9C24076E3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5E09E0-91B4-18E9-E9E8-07BE2A86D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263B1A4A-EC73-EBFE-80B3-0A63C246CD63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8704586-59CF-4888-2F19-AD16297FCC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2D8ED97-4BEE-40FC-826D-7D6FDD924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1BF96B-D6F6-E2F5-2489-D2C5CE2D9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980E1C01-A77E-16BF-EC4B-DFABA1DC8022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FD71D4E-877A-9FD7-30DB-58BF372F0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E39A091-5D00-181F-4511-FEA9AA7B2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E697FF-B5B5-DAE7-E86F-2FEE44152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9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70D64DA9-3184-E425-2F14-09F5B9347244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9B4612E-B97B-7AEA-96F0-11DCC892FE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F3BB756-BD2F-43D6-948C-C0917FD3F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4A5671A-3412-9A04-D19B-0374FE811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0A6BAA98-4BA2-0844-4484-46E5BDABD48B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9F2DF3D-1A2B-CC9B-B05E-92190FFDEB0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072F27-275D-31C2-16B3-085C30AB8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1F38E6-E1A4-0C70-080B-4436058E6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7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D0A363E4-DDEC-7DE1-B177-FB02225AD627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A7DCEE4-5046-64E2-5C0F-676EDDD0D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2CF4E6-B513-5EA4-CC92-00CC044A6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2B6F0E-CFA2-0EC4-7838-4C13111E6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A5257136-2FED-5642-B342-6423D0D094E9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E3D8C9-9E0F-B077-98FA-3A0A4C112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E79C1CB-9E10-737C-495B-CA28E009C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94328F8-6C78-AEB2-539B-E388784CF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770A456A-0FDE-2072-3AD0-B337ED1E39CA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7C4880B-19F4-97A1-DDDE-AD3E2E96D9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320AA9F-EBBA-603B-A16A-6E78D9E46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25FFDEC-114F-5509-1E6D-1A3B878DF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B96ADF9C-85E9-D28A-FB16-416C721CB9B7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51A2E-F19C-1002-E4BF-DCF30C6E86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19CB933-26AB-8E1D-8C37-6344EDC8A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48E82B1-CC9A-CBE9-8A67-8FED80651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9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F81EF3C4-62A6-7EEA-E7AD-2E7B03E620B7}"/>
              </a:ext>
            </a:extLst>
          </p:cNvPr>
          <p:cNvPicPr/>
          <p:nvPr userDrawn="1"/>
        </p:nvPicPr>
        <p:blipFill>
          <a:blip r:embed="rId16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CA45D12-536B-C576-C549-F19523F6C903}"/>
              </a:ext>
            </a:extLst>
          </p:cNvPr>
          <p:cNvSpPr txBox="1"/>
          <p:nvPr userDrawn="1"/>
        </p:nvSpPr>
        <p:spPr>
          <a:xfrm>
            <a:off x="7594761" y="6296308"/>
            <a:ext cx="18833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PNRR </a:t>
            </a:r>
            <a:b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</a:t>
            </a: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Componente 2</a:t>
            </a:r>
            <a:b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Investimento 3.1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387A767-1E27-83E6-A62F-F8AF3E4F88A7}"/>
              </a:ext>
            </a:extLst>
          </p:cNvPr>
          <p:cNvSpPr txBox="1"/>
          <p:nvPr userDrawn="1"/>
        </p:nvSpPr>
        <p:spPr>
          <a:xfrm>
            <a:off x="9529917" y="6401844"/>
            <a:ext cx="1983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STILES – IR0000034</a:t>
            </a:r>
            <a:b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CUP C33C22000640006</a:t>
            </a:r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hyperlink" Target="https://ui.adsabs.harvard.edu/link_gateway/2025PASA...42..121R/doi:10.1017/pasa.2025.10082" TargetMode="External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hyperlink" Target="https://doi.org/10.1051/0004-6361/202450356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hyperlink" Target="https://ui.adsabs.harvard.edu/link_gateway/2025ASPC..541..177R/doi:10.26624/JTVC6453" TargetMode="External"/><Relationship Id="rId5" Type="http://schemas.openxmlformats.org/officeDocument/2006/relationships/image" Target="../media/image41.png"/><Relationship Id="rId10" Type="http://schemas.openxmlformats.org/officeDocument/2006/relationships/hyperlink" Target="https://arxiv.org/abs/2411.14078" TargetMode="External"/><Relationship Id="rId4" Type="http://schemas.openxmlformats.org/officeDocument/2006/relationships/image" Target="../media/image40.png"/><Relationship Id="rId9" Type="http://schemas.openxmlformats.org/officeDocument/2006/relationships/hyperlink" Target="https://ui.adsabs.harvard.edu/link_gateway/2024PASA...41...85R/doi:10.1017/pasa.2024.84" TargetMode="External"/><Relationship Id="rId14" Type="http://schemas.openxmlformats.org/officeDocument/2006/relationships/hyperlink" Target="https://ui.adsabs.harvard.edu/link_gateway/2026arXiv260207469R/doi:10.48550/arXiv.2602.07469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solidFill>
                  <a:srgbClr val="BB7537"/>
                </a:solidFill>
              </a:rPr>
              <a:t>STILES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713" y="3879437"/>
            <a:ext cx="3795445" cy="1655762"/>
          </a:xfrm>
        </p:spPr>
        <p:txBody>
          <a:bodyPr>
            <a:normAutofit fontScale="77500" lnSpcReduction="20000"/>
          </a:bodyPr>
          <a:lstStyle/>
          <a:p>
            <a:pPr algn="ctr">
              <a:spcBef>
                <a:spcPts val="400"/>
              </a:spcBef>
            </a:pPr>
            <a:r>
              <a:rPr lang="it-IT" sz="2800" dirty="0"/>
              <a:t>A </a:t>
            </a:r>
            <a:r>
              <a:rPr lang="it-IT" sz="2800" dirty="0" err="1"/>
              <a:t>scientific</a:t>
            </a:r>
            <a:r>
              <a:rPr lang="it-IT" sz="2800" dirty="0"/>
              <a:t> roadmap for the</a:t>
            </a:r>
          </a:p>
          <a:p>
            <a:pPr algn="ctr">
              <a:spcBef>
                <a:spcPts val="400"/>
              </a:spcBef>
            </a:pPr>
            <a:r>
              <a:rPr lang="it-IT" sz="2800" dirty="0"/>
              <a:t> Band5b </a:t>
            </a:r>
            <a:r>
              <a:rPr lang="it-IT" sz="2800" dirty="0" err="1"/>
              <a:t>receiver</a:t>
            </a:r>
            <a:r>
              <a:rPr lang="it-IT" sz="2800" dirty="0"/>
              <a:t> on </a:t>
            </a:r>
            <a:r>
              <a:rPr lang="it-IT" sz="2800" dirty="0" err="1"/>
              <a:t>MeerKAT</a:t>
            </a:r>
            <a:endParaRPr lang="it-IT" sz="2800" dirty="0"/>
          </a:p>
          <a:p>
            <a:pPr algn="ctr"/>
            <a:endParaRPr lang="it-IT" sz="2800" dirty="0"/>
          </a:p>
          <a:p>
            <a:pPr algn="ctr"/>
            <a:r>
              <a:rPr lang="it-IT" sz="2300" dirty="0"/>
              <a:t>Venturi Tiziana</a:t>
            </a:r>
          </a:p>
          <a:p>
            <a:pPr algn="ctr"/>
            <a:r>
              <a:rPr lang="it-IT" sz="2300" dirty="0"/>
              <a:t>INAF, Istituto di Radioastronomia </a:t>
            </a:r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4DB21B72-C508-44FD-FC52-6F1A7E739EA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6713" b="16713"/>
          <a:stretch/>
        </p:blipFill>
        <p:spPr/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8DD676-B753-4CB8-A8F7-2BEFC134999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it-IT" sz="1400" dirty="0"/>
              <a:t>March 17</a:t>
            </a:r>
            <a:r>
              <a:rPr lang="it-IT" sz="1400" baseline="30000" dirty="0"/>
              <a:t>th</a:t>
            </a:r>
            <a:r>
              <a:rPr lang="it-IT" sz="1400" dirty="0"/>
              <a:t>, 2026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4331779B-3F4D-573D-70F6-5A70CF229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6271DB-EFDE-4F0D-B75B-D69B34E58201}" type="datetime1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15/03/26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AF503183-32CC-50F5-2ED0-B496CE68C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CE634FC-EE5F-CD56-277A-EF5D99A6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B172-409A-48BF-92CD-9E808051E234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600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63BD3E70-5EBF-D8AA-7E9B-5EA9B384A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199" y="1982153"/>
            <a:ext cx="3932237" cy="3680344"/>
          </a:xfrm>
        </p:spPr>
        <p:txBody>
          <a:bodyPr/>
          <a:lstStyle/>
          <a:p>
            <a:r>
              <a:rPr lang="en-GB" dirty="0"/>
              <a:t>As any interferometric array, </a:t>
            </a:r>
            <a:r>
              <a:rPr lang="en-GB" dirty="0" err="1"/>
              <a:t>MeerKAT</a:t>
            </a:r>
            <a:r>
              <a:rPr lang="en-GB" dirty="0"/>
              <a:t> can be phased-up to act as a single antenna operating in Band5b with joint observations with VLBI arrays (the most relevant for INAF being the European VLBI Network, EVN), to provide substantial contribution to: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dirty="0"/>
              <a:t>Our knowledge of the Milky Way through methanol masers (12 GHz)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dirty="0"/>
              <a:t>Localisation, imaging and </a:t>
            </a:r>
            <a:r>
              <a:rPr lang="en-GB" dirty="0" err="1"/>
              <a:t>multiepoch</a:t>
            </a:r>
            <a:r>
              <a:rPr lang="en-GB" dirty="0"/>
              <a:t> analysis of transient sources (GRBs, FRB hosts, GW)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dirty="0"/>
              <a:t>High-z AGN &amp; gravitational time delays to infer the cosmological parameters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dirty="0"/>
              <a:t>Imaging of thin gravitational arcs to investigate the nature of dark matter</a:t>
            </a:r>
          </a:p>
          <a:p>
            <a:endParaRPr lang="en-GB" dirty="0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AF74F08A-C823-B01D-6982-90CFD1551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6780"/>
            <a:ext cx="3932237" cy="780114"/>
          </a:xfrm>
        </p:spPr>
        <p:txBody>
          <a:bodyPr>
            <a:normAutofit fontScale="90000"/>
          </a:bodyPr>
          <a:lstStyle/>
          <a:p>
            <a:r>
              <a:rPr lang="en-GB" dirty="0"/>
              <a:t>New high-impact area #4</a:t>
            </a:r>
            <a:br>
              <a:rPr lang="en-GB" dirty="0"/>
            </a:br>
            <a:r>
              <a:rPr lang="en-GB" dirty="0"/>
              <a:t>Prospects for VLBI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A0D8C88-053F-79F4-5F1D-A0D8322A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F36848-AD48-0BAD-810C-4D8EC7A8F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B479FC0-9023-32B7-17FE-50139768D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13" name="Immagine 12" descr="Immagine che contiene Carattere, testo, bianco, simbolo&#10;&#10;Il contenuto generato dall'IA potrebbe non essere corretto.">
            <a:extLst>
              <a:ext uri="{FF2B5EF4-FFF2-40B4-BE49-F238E27FC236}">
                <a16:creationId xmlns:a16="http://schemas.microsoft.com/office/drawing/2014/main" id="{6021B6E7-03CB-180B-4187-D1E9B9966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7" y="5549657"/>
            <a:ext cx="1575171" cy="609963"/>
          </a:xfrm>
          <a:prstGeom prst="rect">
            <a:avLst/>
          </a:prstGeom>
        </p:spPr>
      </p:pic>
      <p:pic>
        <p:nvPicPr>
          <p:cNvPr id="15" name="Immagine 14" descr="Immagine che contiene Carattere, testo, bianco, calligrafia&#10;&#10;Il contenuto generato dall'IA potrebbe non essere corretto.">
            <a:extLst>
              <a:ext uri="{FF2B5EF4-FFF2-40B4-BE49-F238E27FC236}">
                <a16:creationId xmlns:a16="http://schemas.microsoft.com/office/drawing/2014/main" id="{8D981331-17F1-6EE2-F752-E90B9115E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96" y="5617335"/>
            <a:ext cx="2128097" cy="52217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5B63B4C-1963-54E3-FF6A-A0FAAD1D2EAA}"/>
              </a:ext>
            </a:extLst>
          </p:cNvPr>
          <p:cNvSpPr txBox="1"/>
          <p:nvPr/>
        </p:nvSpPr>
        <p:spPr>
          <a:xfrm>
            <a:off x="5027222" y="1177071"/>
            <a:ext cx="3537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/>
              <a:t>MeerKAT</a:t>
            </a:r>
            <a:r>
              <a:rPr lang="it-IT" sz="1400" b="1" dirty="0"/>
              <a:t> Band5b </a:t>
            </a:r>
            <a:r>
              <a:rPr lang="it-IT" sz="1400" b="1" dirty="0" err="1"/>
              <a:t>provides</a:t>
            </a:r>
            <a:r>
              <a:rPr lang="it-IT" sz="1400" b="1" dirty="0"/>
              <a:t> the </a:t>
            </a:r>
            <a:r>
              <a:rPr lang="it-IT" sz="1400" b="1" dirty="0" err="1"/>
              <a:t>resolution</a:t>
            </a:r>
            <a:r>
              <a:rPr lang="it-IT" sz="1400" b="1" dirty="0"/>
              <a:t> and sensitivity to image </a:t>
            </a:r>
            <a:r>
              <a:rPr lang="it-IT" sz="1400" b="1" dirty="0" err="1"/>
              <a:t>thin</a:t>
            </a:r>
            <a:r>
              <a:rPr lang="it-IT" sz="1400" b="1" dirty="0"/>
              <a:t> </a:t>
            </a:r>
            <a:r>
              <a:rPr lang="it-IT" sz="1400" b="1" dirty="0" err="1"/>
              <a:t>gravitational</a:t>
            </a:r>
            <a:r>
              <a:rPr lang="it-IT" sz="1400" b="1" dirty="0"/>
              <a:t> </a:t>
            </a:r>
            <a:r>
              <a:rPr lang="it-IT" sz="1400" b="1" dirty="0" err="1"/>
              <a:t>arcs</a:t>
            </a:r>
            <a:endParaRPr lang="it-IT" sz="1400" b="1" dirty="0"/>
          </a:p>
        </p:txBody>
      </p:sp>
      <p:pic>
        <p:nvPicPr>
          <p:cNvPr id="18" name="Immagine 17" descr="Immagine che contiene schermata, linea, Policromia, Diagramma&#10;&#10;Il contenuto generato dall'IA potrebbe non essere corretto.">
            <a:extLst>
              <a:ext uri="{FF2B5EF4-FFF2-40B4-BE49-F238E27FC236}">
                <a16:creationId xmlns:a16="http://schemas.microsoft.com/office/drawing/2014/main" id="{42F083F8-B1C2-1E61-9F0A-ABD70F8F2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2" y="3853499"/>
            <a:ext cx="6048000" cy="2435419"/>
          </a:xfrm>
          <a:prstGeom prst="rect">
            <a:avLst/>
          </a:prstGeom>
        </p:spPr>
      </p:pic>
      <p:pic>
        <p:nvPicPr>
          <p:cNvPr id="20" name="Immagine 19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9242A40A-EFEB-F5B0-192B-55F3E2E13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862" y="1161675"/>
            <a:ext cx="2988000" cy="2684511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C7DEC5E-FD95-9CB9-9D8B-CFD7A8A41868}"/>
              </a:ext>
            </a:extLst>
          </p:cNvPr>
          <p:cNvSpPr txBox="1"/>
          <p:nvPr/>
        </p:nvSpPr>
        <p:spPr>
          <a:xfrm>
            <a:off x="10461173" y="12594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Global VLBI @1.65 GHz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355F8E5-20A3-D590-4FAC-944D9F977254}"/>
              </a:ext>
            </a:extLst>
          </p:cNvPr>
          <p:cNvSpPr txBox="1"/>
          <p:nvPr/>
        </p:nvSpPr>
        <p:spPr>
          <a:xfrm>
            <a:off x="2710546" y="6013680"/>
            <a:ext cx="2634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Slide </a:t>
            </a:r>
            <a:r>
              <a:rPr lang="it-IT" sz="1400" b="1" dirty="0" err="1"/>
              <a:t>adapted</a:t>
            </a:r>
            <a:r>
              <a:rPr lang="it-IT" sz="1400" b="1" dirty="0"/>
              <a:t> from C. Spingola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2578A3A-DBBC-DD10-FF04-E08AF78A14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87" y="1770901"/>
            <a:ext cx="3537855" cy="199004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FB376B2-F930-7E8F-ACDB-44B2A379A78F}"/>
              </a:ext>
            </a:extLst>
          </p:cNvPr>
          <p:cNvSpPr txBox="1"/>
          <p:nvPr/>
        </p:nvSpPr>
        <p:spPr>
          <a:xfrm>
            <a:off x="7392114" y="2988198"/>
            <a:ext cx="1603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10</a:t>
            </a:r>
            <a:r>
              <a:rPr lang="it-IT" sz="1400" b="1" baseline="30000" dirty="0">
                <a:solidFill>
                  <a:schemeClr val="bg1"/>
                </a:solidFill>
              </a:rPr>
              <a:t>6 </a:t>
            </a:r>
            <a:r>
              <a:rPr lang="it-IT" sz="1400" b="1" dirty="0" err="1">
                <a:solidFill>
                  <a:schemeClr val="bg1"/>
                </a:solidFill>
              </a:rPr>
              <a:t>M</a:t>
            </a:r>
            <a:r>
              <a:rPr lang="it-IT" sz="1400" b="1" baseline="-25000" dirty="0" err="1">
                <a:solidFill>
                  <a:schemeClr val="bg1"/>
                </a:solidFill>
              </a:rPr>
              <a:t>sun</a:t>
            </a:r>
            <a:endParaRPr lang="it-IT" sz="1400" b="1" baseline="-25000" dirty="0">
              <a:solidFill>
                <a:schemeClr val="bg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8EFE4C-0607-D1D1-A2F1-64318DD297F7}"/>
              </a:ext>
            </a:extLst>
          </p:cNvPr>
          <p:cNvSpPr txBox="1"/>
          <p:nvPr/>
        </p:nvSpPr>
        <p:spPr>
          <a:xfrm>
            <a:off x="7392114" y="3401803"/>
            <a:ext cx="3607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Powell et al. (</a:t>
            </a:r>
            <a:r>
              <a:rPr lang="it-IT" sz="800" dirty="0" err="1"/>
              <a:t>incl</a:t>
            </a:r>
            <a:r>
              <a:rPr lang="it-IT" sz="800" dirty="0"/>
              <a:t>. Spingola) 2025 </a:t>
            </a:r>
            <a:br>
              <a:rPr lang="it-IT" sz="800" dirty="0"/>
            </a:br>
            <a:r>
              <a:rPr lang="it-IT" sz="800" dirty="0"/>
              <a:t>Nature </a:t>
            </a:r>
            <a:r>
              <a:rPr lang="it-IT" sz="800" dirty="0" err="1"/>
              <a:t>Astronomy</a:t>
            </a:r>
            <a:endParaRPr lang="it-IT" sz="8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FD4487-3909-FB3A-3182-268591C6FE8A}"/>
              </a:ext>
            </a:extLst>
          </p:cNvPr>
          <p:cNvSpPr txBox="1"/>
          <p:nvPr/>
        </p:nvSpPr>
        <p:spPr>
          <a:xfrm>
            <a:off x="10315862" y="6036509"/>
            <a:ext cx="1603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</a:rPr>
              <a:t>Credits: G. </a:t>
            </a:r>
            <a:r>
              <a:rPr lang="it-IT" sz="800" dirty="0" err="1">
                <a:solidFill>
                  <a:schemeClr val="bg1"/>
                </a:solidFill>
              </a:rPr>
              <a:t>Despali</a:t>
            </a:r>
            <a:endParaRPr lang="it-IT" sz="800" baseline="-25000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0141D92-A46C-BC53-E716-54CD7EA9D85E}"/>
              </a:ext>
            </a:extLst>
          </p:cNvPr>
          <p:cNvSpPr txBox="1"/>
          <p:nvPr/>
        </p:nvSpPr>
        <p:spPr>
          <a:xfrm rot="16200000">
            <a:off x="4804889" y="5279990"/>
            <a:ext cx="1603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</a:rPr>
              <a:t>Spingola 2021</a:t>
            </a:r>
            <a:endParaRPr lang="it-IT" sz="8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35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230785A4-BBE3-8612-90C1-8A3258C97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Activities 3331-3332-3333</a:t>
            </a:r>
            <a:br>
              <a:rPr lang="en-GB" dirty="0"/>
            </a:br>
            <a:r>
              <a:rPr lang="en-GB" dirty="0"/>
              <a:t>General scopes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6F3304D3-1AFD-3F2C-0F70-926715A83E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4AE4861E-9A6E-D8DF-689B-56A8CCEF6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394968C-40A1-C956-1383-8906DF32B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F83BDFB-EAEE-209E-CAD8-47CA0ED129C9}"/>
              </a:ext>
            </a:extLst>
          </p:cNvPr>
          <p:cNvSpPr txBox="1"/>
          <p:nvPr/>
        </p:nvSpPr>
        <p:spPr>
          <a:xfrm>
            <a:off x="6036575" y="5368475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3" name="Segnaposto contenuto 7">
            <a:extLst>
              <a:ext uri="{FF2B5EF4-FFF2-40B4-BE49-F238E27FC236}">
                <a16:creationId xmlns:a16="http://schemas.microsoft.com/office/drawing/2014/main" id="{3C56A682-1C71-F7F5-9010-E599057AE16C}"/>
              </a:ext>
            </a:extLst>
          </p:cNvPr>
          <p:cNvSpPr txBox="1">
            <a:spLocks/>
          </p:cNvSpPr>
          <p:nvPr/>
        </p:nvSpPr>
        <p:spPr>
          <a:xfrm>
            <a:off x="838200" y="2496619"/>
            <a:ext cx="10515600" cy="36803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Need to upgrade computing infrastructure and data storage capabilities for upcoming (Italy-led) surveys exploiting MK Band5b receivers (see activity 2401) and MK+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sym typeface="Wingdings" pitchFamily="2" charset="2"/>
              </a:rPr>
              <a:t>    procurement of new HW and SW best suited for </a:t>
            </a:r>
            <a:r>
              <a:rPr lang="en-GB" sz="2400" dirty="0"/>
              <a:t>3 scientific applications:</a:t>
            </a:r>
          </a:p>
          <a:p>
            <a:pPr lvl="2">
              <a:buFont typeface="Wingdings" pitchFamily="2" charset="2"/>
              <a:buChar char="v"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Extra-galactic HI + radio continuum surveys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dirty="0"/>
              <a:t>(activity </a:t>
            </a:r>
            <a:r>
              <a:rPr lang="en-GB" b="1" dirty="0"/>
              <a:t>3331</a:t>
            </a:r>
            <a:r>
              <a:rPr lang="en-GB" dirty="0"/>
              <a:t> – I. </a:t>
            </a:r>
            <a:r>
              <a:rPr lang="en-GB" dirty="0" err="1"/>
              <a:t>Prandoni</a:t>
            </a:r>
            <a:r>
              <a:rPr lang="en-GB" dirty="0"/>
              <a:t> – </a:t>
            </a:r>
            <a:r>
              <a:rPr lang="en-GB" b="1" dirty="0"/>
              <a:t>IRA</a:t>
            </a:r>
            <a:r>
              <a:rPr lang="en-GB" dirty="0"/>
              <a:t>) </a:t>
            </a:r>
          </a:p>
          <a:p>
            <a:pPr lvl="2">
              <a:buFont typeface="Wingdings" pitchFamily="2" charset="2"/>
              <a:buChar char="v"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Time domain observations </a:t>
            </a:r>
            <a:r>
              <a:rPr lang="en-GB" dirty="0"/>
              <a:t>(activity </a:t>
            </a:r>
            <a:r>
              <a:rPr lang="en-GB" b="1" dirty="0"/>
              <a:t>3332</a:t>
            </a:r>
            <a:r>
              <a:rPr lang="en-GB" dirty="0"/>
              <a:t> – A. </a:t>
            </a:r>
            <a:r>
              <a:rPr lang="en-GB" dirty="0" err="1"/>
              <a:t>Possenti</a:t>
            </a:r>
            <a:r>
              <a:rPr lang="en-GB" dirty="0"/>
              <a:t> – </a:t>
            </a:r>
            <a:r>
              <a:rPr lang="en-GB" b="1" dirty="0"/>
              <a:t>OA Cagliari</a:t>
            </a:r>
            <a:r>
              <a:rPr lang="en-GB" dirty="0"/>
              <a:t>)</a:t>
            </a:r>
          </a:p>
          <a:p>
            <a:pPr lvl="2">
              <a:buFont typeface="Wingdings" pitchFamily="2" charset="2"/>
              <a:buChar char="v"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Full Stokes Galactic radio continuum surveys </a:t>
            </a:r>
            <a:r>
              <a:rPr lang="en-GB" dirty="0"/>
              <a:t>(activity  </a:t>
            </a:r>
            <a:r>
              <a:rPr lang="en-GB" b="1" dirty="0"/>
              <a:t>3333</a:t>
            </a:r>
            <a:r>
              <a:rPr lang="en-GB" dirty="0"/>
              <a:t> - S. Riggi – </a:t>
            </a:r>
            <a:r>
              <a:rPr lang="en-GB" b="1" dirty="0"/>
              <a:t>OA Catania</a:t>
            </a:r>
            <a:r>
              <a:rPr lang="en-GB" dirty="0"/>
              <a:t>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EC35A03-0928-7B89-AC73-B326E47CCDA9}"/>
              </a:ext>
            </a:extLst>
          </p:cNvPr>
          <p:cNvSpPr txBox="1"/>
          <p:nvPr/>
        </p:nvSpPr>
        <p:spPr>
          <a:xfrm>
            <a:off x="381000" y="5976257"/>
            <a:ext cx="2852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/>
              <a:t>Courtesy</a:t>
            </a:r>
            <a:r>
              <a:rPr lang="it-IT" sz="1400" b="1" dirty="0"/>
              <a:t> of I. Prandoni</a:t>
            </a:r>
          </a:p>
        </p:txBody>
      </p:sp>
    </p:spTree>
    <p:extLst>
      <p:ext uri="{BB962C8B-B14F-4D97-AF65-F5344CB8AC3E}">
        <p14:creationId xmlns:p14="http://schemas.microsoft.com/office/powerpoint/2010/main" val="1690445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7E005-CA26-59F1-02E2-4DF837F2D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F4C77B2-15D4-4882-1774-8CE798E848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140BFC3-1EEC-345F-2D7C-D86242B5F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8BBA49C-D8D4-C22F-1FD1-358FB08B0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A1FAB7C7-97A4-33CE-8FD9-90917D7C6D4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t="1531" r="2112" b="3687"/>
          <a:stretch>
            <a:fillRect/>
          </a:stretch>
        </p:blipFill>
        <p:spPr>
          <a:xfrm>
            <a:off x="0" y="1199087"/>
            <a:ext cx="6691000" cy="5157217"/>
          </a:xfrm>
          <a:prstGeom prst="rect">
            <a:avLst/>
          </a:prstGeom>
        </p:spPr>
      </p:pic>
      <p:pic>
        <p:nvPicPr>
          <p:cNvPr id="6" name="Picture 27">
            <a:extLst>
              <a:ext uri="{FF2B5EF4-FFF2-40B4-BE49-F238E27FC236}">
                <a16:creationId xmlns:a16="http://schemas.microsoft.com/office/drawing/2014/main" id="{B566743C-7F12-50F8-6A7D-08E08A4B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260" t="21308" r="12716" b="23957"/>
          <a:stretch>
            <a:fillRect/>
          </a:stretch>
        </p:blipFill>
        <p:spPr>
          <a:xfrm>
            <a:off x="3485631" y="1586352"/>
            <a:ext cx="3864797" cy="23173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olo 10">
            <a:extLst>
              <a:ext uri="{FF2B5EF4-FFF2-40B4-BE49-F238E27FC236}">
                <a16:creationId xmlns:a16="http://schemas.microsoft.com/office/drawing/2014/main" id="{F01B46A8-4A35-EC31-E5B9-8CAAD00AA4F6}"/>
              </a:ext>
            </a:extLst>
          </p:cNvPr>
          <p:cNvSpPr txBox="1">
            <a:spLocks/>
          </p:cNvSpPr>
          <p:nvPr/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Activity 3331 (163.520,00 Eu)</a:t>
            </a:r>
          </a:p>
        </p:txBody>
      </p:sp>
      <p:sp>
        <p:nvSpPr>
          <p:cNvPr id="8" name="Segnaposto contenuto 12">
            <a:extLst>
              <a:ext uri="{FF2B5EF4-FFF2-40B4-BE49-F238E27FC236}">
                <a16:creationId xmlns:a16="http://schemas.microsoft.com/office/drawing/2014/main" id="{4208DE7C-61E7-2223-D9D9-234C8DA62C7E}"/>
              </a:ext>
            </a:extLst>
          </p:cNvPr>
          <p:cNvSpPr txBox="1">
            <a:spLocks/>
          </p:cNvSpPr>
          <p:nvPr/>
        </p:nvSpPr>
        <p:spPr>
          <a:xfrm>
            <a:off x="203504" y="3010633"/>
            <a:ext cx="6564254" cy="3159567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it-IT"/>
            </a:defPPr>
            <a:lvl1pPr marL="0" algn="l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u="sng" dirty="0">
                <a:solidFill>
                  <a:schemeClr val="tx1">
                    <a:alpha val="50000"/>
                  </a:schemeClr>
                </a:solidFill>
              </a:rPr>
              <a:t>Hiring</a:t>
            </a:r>
            <a:r>
              <a:rPr lang="en-GB" sz="2000" dirty="0">
                <a:solidFill>
                  <a:schemeClr val="tx1">
                    <a:alpha val="50000"/>
                  </a:schemeClr>
                </a:solidFill>
              </a:rPr>
              <a:t>: </a:t>
            </a:r>
            <a:r>
              <a:rPr lang="en-GB" sz="1600" dirty="0">
                <a:solidFill>
                  <a:schemeClr val="tx1">
                    <a:alpha val="50000"/>
                  </a:schemeClr>
                </a:solidFill>
              </a:rPr>
              <a:t>M. Brienza (TD)</a:t>
            </a:r>
          </a:p>
          <a:p>
            <a:endParaRPr lang="en-GB" sz="2000" u="sng" dirty="0">
              <a:solidFill>
                <a:schemeClr val="tx1">
                  <a:alpha val="50000"/>
                </a:schemeClr>
              </a:solidFill>
            </a:endParaRPr>
          </a:p>
          <a:p>
            <a:r>
              <a:rPr lang="en-GB" sz="2000" u="sng" dirty="0">
                <a:solidFill>
                  <a:schemeClr val="tx1">
                    <a:alpha val="50000"/>
                  </a:schemeClr>
                </a:solidFill>
              </a:rPr>
              <a:t>Data processing pipelines </a:t>
            </a:r>
            <a:r>
              <a:rPr lang="en-GB" dirty="0">
                <a:solidFill>
                  <a:schemeClr val="tx1">
                    <a:alpha val="50000"/>
                  </a:schemeClr>
                </a:solidFill>
              </a:rPr>
              <a:t>(in collaboration with OA Cagliari): </a:t>
            </a:r>
            <a:endParaRPr lang="en-GB" sz="2000" dirty="0">
              <a:solidFill>
                <a:schemeClr val="tx1">
                  <a:alpha val="50000"/>
                </a:schemeClr>
              </a:solidFill>
            </a:endParaRPr>
          </a:p>
          <a:p>
            <a:r>
              <a:rPr lang="en-GB" sz="1600" b="1" dirty="0">
                <a:solidFill>
                  <a:schemeClr val="tx1">
                    <a:alpha val="50000"/>
                  </a:schemeClr>
                </a:solidFill>
              </a:rPr>
              <a:t>OXCAT (radio continuum) &amp; CARACAL (HI) -</a:t>
            </a:r>
            <a:r>
              <a:rPr lang="en-GB" sz="1600" dirty="0">
                <a:solidFill>
                  <a:schemeClr val="tx1">
                    <a:alpha val="50000"/>
                  </a:schemeClr>
                </a:solidFill>
              </a:rPr>
              <a:t> installed, tested and fine-tuned using computationally-heavy MK datasets:</a:t>
            </a:r>
          </a:p>
          <a:p>
            <a:endParaRPr lang="en-GB" sz="1600" dirty="0">
              <a:solidFill>
                <a:schemeClr val="tx1">
                  <a:alpha val="5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en-GB" sz="1400" dirty="0"/>
              <a:t>Wide (23 deg</a:t>
            </a:r>
            <a:r>
              <a:rPr lang="en-GB" sz="1400" baseline="30000" dirty="0"/>
              <a:t>2</a:t>
            </a:r>
            <a:r>
              <a:rPr lang="en-GB" sz="1400" dirty="0"/>
              <a:t>; 120h) radio continuum mosaic covering the Euclid Deep Field South (M. Brienza)</a:t>
            </a:r>
          </a:p>
          <a:p>
            <a:pPr lvl="1">
              <a:buFont typeface="Wingdings" pitchFamily="2" charset="2"/>
              <a:buChar char="q"/>
            </a:pPr>
            <a:r>
              <a:rPr lang="en-GB" sz="1400" dirty="0"/>
              <a:t>Wide (23 deg</a:t>
            </a:r>
            <a:r>
              <a:rPr lang="en-GB" sz="1400" baseline="30000" dirty="0"/>
              <a:t>2</a:t>
            </a:r>
            <a:r>
              <a:rPr lang="en-GB" sz="1400" dirty="0"/>
              <a:t>; 120h) HI mosaic covering the Euclid Deep Field South (A. Bianchetti, F. </a:t>
            </a:r>
            <a:r>
              <a:rPr lang="en-GB" sz="1400" dirty="0" err="1"/>
              <a:t>Maccagni</a:t>
            </a:r>
            <a:r>
              <a:rPr lang="en-GB" sz="1400" dirty="0"/>
              <a:t>)</a:t>
            </a:r>
          </a:p>
          <a:p>
            <a:pPr lvl="1">
              <a:buFont typeface="Wingdings" pitchFamily="2" charset="2"/>
              <a:buChar char="q"/>
            </a:pPr>
            <a:r>
              <a:rPr lang="en-GB" sz="1400" dirty="0"/>
              <a:t>Two Deep (25h) HI </a:t>
            </a:r>
            <a:r>
              <a:rPr lang="en-GB" sz="1400" dirty="0" err="1"/>
              <a:t>pointings</a:t>
            </a:r>
            <a:r>
              <a:rPr lang="en-GB" sz="1400" dirty="0"/>
              <a:t> targeting NGC 3100 and NGC 3557 (F. </a:t>
            </a:r>
            <a:r>
              <a:rPr lang="en-GB" sz="1400" dirty="0" err="1"/>
              <a:t>Maccagni</a:t>
            </a:r>
            <a:r>
              <a:rPr lang="en-GB" sz="1400" dirty="0"/>
              <a:t>, I. Ruffa)</a:t>
            </a:r>
          </a:p>
          <a:p>
            <a:pPr lvl="1"/>
            <a:r>
              <a:rPr lang="en-GB" sz="1600" dirty="0"/>
              <a:t> </a:t>
            </a:r>
          </a:p>
        </p:txBody>
      </p:sp>
      <p:pic>
        <p:nvPicPr>
          <p:cNvPr id="9" name="Picture 2" descr="Marisa Brienza | Nature Portfolio Astronomy Community">
            <a:extLst>
              <a:ext uri="{FF2B5EF4-FFF2-40B4-BE49-F238E27FC236}">
                <a16:creationId xmlns:a16="http://schemas.microsoft.com/office/drawing/2014/main" id="{F904A092-D03E-1BAF-0048-9C08A11D2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928" y="2903104"/>
            <a:ext cx="797411" cy="797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5">
            <a:extLst>
              <a:ext uri="{FF2B5EF4-FFF2-40B4-BE49-F238E27FC236}">
                <a16:creationId xmlns:a16="http://schemas.microsoft.com/office/drawing/2014/main" id="{A6C21F0E-ED18-E8B5-E6C7-DF521F2F056C}"/>
              </a:ext>
            </a:extLst>
          </p:cNvPr>
          <p:cNvSpPr/>
          <p:nvPr/>
        </p:nvSpPr>
        <p:spPr>
          <a:xfrm>
            <a:off x="5475767" y="1488554"/>
            <a:ext cx="1268252" cy="227827"/>
          </a:xfrm>
          <a:prstGeom prst="rightArrow">
            <a:avLst/>
          </a:prstGeom>
          <a:solidFill>
            <a:srgbClr val="BB753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Schermata 2026-02-23 alle 12.05.32.png" descr="Schermata 2026-02-23 alle 12.05.32.png">
            <a:extLst>
              <a:ext uri="{FF2B5EF4-FFF2-40B4-BE49-F238E27FC236}">
                <a16:creationId xmlns:a16="http://schemas.microsoft.com/office/drawing/2014/main" id="{37B546A2-45C4-3A60-4DD1-1E80DD6F9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796092" y="2325332"/>
            <a:ext cx="612781" cy="531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chermata 2026-02-23 alle 12.05.19.png" descr="Schermata 2026-02-23 alle 12.05.19.png">
            <a:extLst>
              <a:ext uri="{FF2B5EF4-FFF2-40B4-BE49-F238E27FC236}">
                <a16:creationId xmlns:a16="http://schemas.microsoft.com/office/drawing/2014/main" id="{137FA549-85D9-48F8-379C-1B3BDD604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901" y="5802561"/>
            <a:ext cx="601556" cy="506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chermata 2026-02-23 alle 12.05.06.png" descr="Schermata 2026-02-23 alle 12.05.06.png">
            <a:extLst>
              <a:ext uri="{FF2B5EF4-FFF2-40B4-BE49-F238E27FC236}">
                <a16:creationId xmlns:a16="http://schemas.microsoft.com/office/drawing/2014/main" id="{526ED998-1916-CC57-F2E9-6E954011F6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1966" y="2001640"/>
            <a:ext cx="612781" cy="6264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chermata 2026-02-23 alle 12.04.16.png" descr="Schermata 2026-02-23 alle 12.04.16.png">
            <a:extLst>
              <a:ext uri="{FF2B5EF4-FFF2-40B4-BE49-F238E27FC236}">
                <a16:creationId xmlns:a16="http://schemas.microsoft.com/office/drawing/2014/main" id="{58EBEBBD-7E99-C573-A14A-A6955AC494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6720" y="5641636"/>
            <a:ext cx="1032860" cy="5227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chermata 2026-02-23 alle 12.04.58.png" descr="Schermata 2026-02-23 alle 12.04.58.png">
            <a:extLst>
              <a:ext uri="{FF2B5EF4-FFF2-40B4-BE49-F238E27FC236}">
                <a16:creationId xmlns:a16="http://schemas.microsoft.com/office/drawing/2014/main" id="{91A060F9-5D1B-04EF-CE71-74D00D6AC0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7235" y="5689740"/>
            <a:ext cx="932153" cy="5227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chermata 2026-02-23 alle 12.13.25.png" descr="Schermata 2026-02-23 alle 12.13.25.png">
            <a:extLst>
              <a:ext uri="{FF2B5EF4-FFF2-40B4-BE49-F238E27FC236}">
                <a16:creationId xmlns:a16="http://schemas.microsoft.com/office/drawing/2014/main" id="{90A2842E-1CEE-F2C2-6ADC-32AEDC1FD3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367" y="2005537"/>
            <a:ext cx="655990" cy="6395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Schermata 2026-02-23 alle 12.14.53.png" descr="Schermata 2026-02-23 alle 12.14.53.png">
            <a:extLst>
              <a:ext uri="{FF2B5EF4-FFF2-40B4-BE49-F238E27FC236}">
                <a16:creationId xmlns:a16="http://schemas.microsoft.com/office/drawing/2014/main" id="{3AF413E9-C741-3611-8817-63955F215E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180" y="1874413"/>
            <a:ext cx="673793" cy="6395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Schermata 2026-02-23 alle 12.14.29.png" descr="Schermata 2026-02-23 alle 12.14.29.png">
            <a:extLst>
              <a:ext uri="{FF2B5EF4-FFF2-40B4-BE49-F238E27FC236}">
                <a16:creationId xmlns:a16="http://schemas.microsoft.com/office/drawing/2014/main" id="{CA8E3874-60D9-59A4-E12E-74EC52506C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4597" y="2196438"/>
            <a:ext cx="895470" cy="622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Segnaposto contenuto 11">
            <a:extLst>
              <a:ext uri="{FF2B5EF4-FFF2-40B4-BE49-F238E27FC236}">
                <a16:creationId xmlns:a16="http://schemas.microsoft.com/office/drawing/2014/main" id="{CD6FEB5F-B0CA-8649-D88F-C5F8CA40BF55}"/>
              </a:ext>
            </a:extLst>
          </p:cNvPr>
          <p:cNvSpPr txBox="1">
            <a:spLocks/>
          </p:cNvSpPr>
          <p:nvPr/>
        </p:nvSpPr>
        <p:spPr>
          <a:xfrm>
            <a:off x="6941720" y="1453350"/>
            <a:ext cx="5070515" cy="471685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8000" u="sng" dirty="0"/>
              <a:t>Procurement </a:t>
            </a:r>
            <a:r>
              <a:rPr lang="en-GB" sz="6400" dirty="0"/>
              <a:t>(A. Bosi; R. Poerio, G. Solinas, M. </a:t>
            </a:r>
            <a:r>
              <a:rPr lang="en-GB" sz="6400" dirty="0" err="1"/>
              <a:t>Tugnoli</a:t>
            </a:r>
            <a:r>
              <a:rPr lang="en-GB" sz="6400" dirty="0"/>
              <a:t>)</a:t>
            </a:r>
            <a:r>
              <a:rPr lang="en-GB" sz="5100" dirty="0"/>
              <a:t>:</a:t>
            </a:r>
          </a:p>
          <a:p>
            <a:r>
              <a:rPr lang="en-GB" sz="6400" b="1" dirty="0"/>
              <a:t>Computing multi-core Server</a:t>
            </a:r>
            <a:r>
              <a:rPr lang="en-GB" sz="6400" dirty="0"/>
              <a:t>:</a:t>
            </a:r>
          </a:p>
          <a:p>
            <a:pPr lvl="1"/>
            <a:r>
              <a:rPr lang="en-GB" sz="5600" dirty="0"/>
              <a:t>2x32 cores &amp; 2x512 GB RAM</a:t>
            </a:r>
          </a:p>
          <a:p>
            <a:pPr lvl="1"/>
            <a:r>
              <a:rPr lang="en-GB" sz="5600" dirty="0"/>
              <a:t>4x20 TB Hard disks (HDD) + 240 GB SSD</a:t>
            </a:r>
          </a:p>
          <a:p>
            <a:pPr lvl="1"/>
            <a:r>
              <a:rPr lang="en-GB" sz="5600" dirty="0"/>
              <a:t>Hard Disk SSD 2.5" </a:t>
            </a:r>
            <a:r>
              <a:rPr lang="en-GB" sz="5600" dirty="0" err="1"/>
              <a:t>NVMe</a:t>
            </a:r>
            <a:r>
              <a:rPr lang="en-GB" sz="5600" dirty="0"/>
              <a:t> PCIe5 12.8TB 3DWPD</a:t>
            </a:r>
          </a:p>
          <a:p>
            <a:pPr lvl="1"/>
            <a:r>
              <a:rPr lang="en-GB" sz="5600" dirty="0"/>
              <a:t>Hard Disk SSD 2.5" </a:t>
            </a:r>
            <a:r>
              <a:rPr lang="en-GB" sz="5600" dirty="0" err="1"/>
              <a:t>NVMe</a:t>
            </a:r>
            <a:r>
              <a:rPr lang="en-GB" sz="5600" dirty="0"/>
              <a:t> PCIe5 7.68TB 1DWPD</a:t>
            </a:r>
            <a:endParaRPr lang="en-GB" sz="6400" dirty="0"/>
          </a:p>
          <a:p>
            <a:r>
              <a:rPr lang="en-GB" sz="6400" b="1" dirty="0"/>
              <a:t>HD for 100 Gbit local network upgrade</a:t>
            </a:r>
            <a:r>
              <a:rPr lang="en-GB" sz="6400" dirty="0"/>
              <a:t>:  </a:t>
            </a:r>
          </a:p>
          <a:p>
            <a:pPr lvl="1"/>
            <a:r>
              <a:rPr lang="en-GB" sz="5600" dirty="0"/>
              <a:t>N.1 Switch NVIDIA Spectrum SN2100</a:t>
            </a:r>
          </a:p>
          <a:p>
            <a:pPr lvl="1"/>
            <a:r>
              <a:rPr lang="en-GB" sz="5600" dirty="0"/>
              <a:t>N.1 RACK installation kit for NVIDIA MELLANOX switch</a:t>
            </a:r>
          </a:p>
          <a:p>
            <a:pPr lvl="1"/>
            <a:r>
              <a:rPr lang="en-GB" sz="5600" dirty="0"/>
              <a:t>N.1 NVIDIA MFA1A00-C020 AOC Cable Ethernet 100GbE QSFP 20mt </a:t>
            </a:r>
          </a:p>
          <a:p>
            <a:pPr lvl="1"/>
            <a:r>
              <a:rPr lang="en-GB" sz="5600" dirty="0"/>
              <a:t>N.3 NVIDIA MCP1600-C002E30N DAC Cable Ethernet 100GbE QSFP28 2m </a:t>
            </a:r>
          </a:p>
          <a:p>
            <a:pPr lvl="1"/>
            <a:r>
              <a:rPr lang="en-GB" sz="5600" dirty="0"/>
              <a:t>N.1 NVIDIA AI Enterprise Support Services Business Standard Support (3 years)</a:t>
            </a:r>
          </a:p>
          <a:p>
            <a:r>
              <a:rPr lang="en-GB" sz="6400" b="1" dirty="0"/>
              <a:t>Tape Library </a:t>
            </a:r>
            <a:r>
              <a:rPr lang="en-GB" sz="6400" dirty="0"/>
              <a:t>(procured by </a:t>
            </a:r>
            <a:r>
              <a:rPr lang="en-GB" sz="6400" dirty="0" err="1"/>
              <a:t>UniNA</a:t>
            </a:r>
            <a:r>
              <a:rPr lang="en-GB" sz="6400" dirty="0"/>
              <a:t>, Activity 3102)</a:t>
            </a:r>
          </a:p>
          <a:p>
            <a:pPr lvl="1"/>
            <a:r>
              <a:rPr lang="en-GB" sz="5600" dirty="0"/>
              <a:t>Server + 20 Tapes (each 18 Tb or 45 Tb compressed)</a:t>
            </a:r>
            <a:endParaRPr lang="en-GB" sz="44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6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6400" b="1" dirty="0"/>
              <a:t>All HW installed and now operational </a:t>
            </a:r>
            <a:r>
              <a:rPr lang="en-GB" sz="6400" dirty="0"/>
              <a:t>(IT IRA staff)</a:t>
            </a:r>
          </a:p>
        </p:txBody>
      </p:sp>
      <p:sp>
        <p:nvSpPr>
          <p:cNvPr id="20" name="TextBox 30">
            <a:extLst>
              <a:ext uri="{FF2B5EF4-FFF2-40B4-BE49-F238E27FC236}">
                <a16:creationId xmlns:a16="http://schemas.microsoft.com/office/drawing/2014/main" id="{072BD4A3-041D-5FC3-B883-540016C5404E}"/>
              </a:ext>
            </a:extLst>
          </p:cNvPr>
          <p:cNvSpPr txBox="1"/>
          <p:nvPr/>
        </p:nvSpPr>
        <p:spPr>
          <a:xfrm>
            <a:off x="5863150" y="1830221"/>
            <a:ext cx="1099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chemeClr val="accent1">
                    <a:lumMod val="75000"/>
                  </a:schemeClr>
                </a:solidFill>
              </a:rPr>
              <a:t>NGC 3557</a:t>
            </a:r>
          </a:p>
          <a:p>
            <a:r>
              <a:rPr lang="en-IT" sz="1200" dirty="0">
                <a:solidFill>
                  <a:schemeClr val="accent1">
                    <a:lumMod val="75000"/>
                  </a:schemeClr>
                </a:solidFill>
              </a:rPr>
              <a:t>Ruffa+ in prep.</a:t>
            </a: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988FAB58-9110-2D64-55D9-491F6ECA10CB}"/>
              </a:ext>
            </a:extLst>
          </p:cNvPr>
          <p:cNvSpPr txBox="1"/>
          <p:nvPr/>
        </p:nvSpPr>
        <p:spPr>
          <a:xfrm>
            <a:off x="-12374" y="2642748"/>
            <a:ext cx="1660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10069"/>
                </a:solidFill>
              </a:rPr>
              <a:t>EDFS - Brienza+ in prep.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02F2A42-E4F1-99A7-D114-519E246281CD}"/>
              </a:ext>
            </a:extLst>
          </p:cNvPr>
          <p:cNvSpPr txBox="1"/>
          <p:nvPr/>
        </p:nvSpPr>
        <p:spPr>
          <a:xfrm>
            <a:off x="381000" y="6106886"/>
            <a:ext cx="2852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/>
              <a:t>Courtesy</a:t>
            </a:r>
            <a:r>
              <a:rPr lang="it-IT" sz="1400" b="1" dirty="0"/>
              <a:t> of I. Prandoni</a:t>
            </a:r>
          </a:p>
        </p:txBody>
      </p:sp>
    </p:spTree>
    <p:extLst>
      <p:ext uri="{BB962C8B-B14F-4D97-AF65-F5344CB8AC3E}">
        <p14:creationId xmlns:p14="http://schemas.microsoft.com/office/powerpoint/2010/main" val="2574275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49E65-3E52-5E9A-8B33-137C9D518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6BBC125-3117-F754-111F-9EC47E8E2C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158220A-99D4-EF01-41BC-79A4AF419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EF7F0A-4C3E-2506-FD15-CBD4CF7E8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10" name="Segnaposto contenuto 12">
            <a:extLst>
              <a:ext uri="{FF2B5EF4-FFF2-40B4-BE49-F238E27FC236}">
                <a16:creationId xmlns:a16="http://schemas.microsoft.com/office/drawing/2014/main" id="{AD79B6B9-4AC7-1031-A518-0A9A694A3826}"/>
              </a:ext>
            </a:extLst>
          </p:cNvPr>
          <p:cNvSpPr txBox="1">
            <a:spLocks/>
          </p:cNvSpPr>
          <p:nvPr/>
        </p:nvSpPr>
        <p:spPr>
          <a:xfrm>
            <a:off x="87752" y="2115750"/>
            <a:ext cx="6274099" cy="287749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l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u="sng" dirty="0"/>
              <a:t>Hiring</a:t>
            </a:r>
            <a:r>
              <a:rPr lang="en-GB" sz="2000" dirty="0"/>
              <a:t>: </a:t>
            </a:r>
            <a:r>
              <a:rPr lang="en-GB" sz="1600" dirty="0"/>
              <a:t>F. Abbate (TD)</a:t>
            </a:r>
          </a:p>
          <a:p>
            <a:r>
              <a:rPr lang="en-GB" sz="2000" u="sng" dirty="0">
                <a:solidFill>
                  <a:schemeClr val="tx1">
                    <a:alpha val="50000"/>
                  </a:schemeClr>
                </a:solidFill>
              </a:rPr>
              <a:t>Hiring</a:t>
            </a:r>
            <a:r>
              <a:rPr lang="en-GB" sz="2000" dirty="0">
                <a:solidFill>
                  <a:schemeClr val="tx1">
                    <a:alpha val="50000"/>
                  </a:schemeClr>
                </a:solidFill>
              </a:rPr>
              <a:t>: </a:t>
            </a:r>
            <a:r>
              <a:rPr lang="en-GB" sz="1600" dirty="0">
                <a:solidFill>
                  <a:schemeClr val="tx1">
                    <a:alpha val="50000"/>
                  </a:schemeClr>
                </a:solidFill>
              </a:rPr>
              <a:t>TD F. Abbate</a:t>
            </a:r>
          </a:p>
          <a:p>
            <a:r>
              <a:rPr lang="en-GB" sz="2000" u="sng" dirty="0">
                <a:solidFill>
                  <a:schemeClr val="tx1">
                    <a:alpha val="50000"/>
                  </a:schemeClr>
                </a:solidFill>
              </a:rPr>
              <a:t>Data processing pipelines</a:t>
            </a:r>
            <a:endParaRPr lang="en-GB" sz="2000" dirty="0">
              <a:solidFill>
                <a:schemeClr val="tx1">
                  <a:alpha val="50000"/>
                </a:schemeClr>
              </a:solidFill>
            </a:endParaRPr>
          </a:p>
          <a:p>
            <a:r>
              <a:rPr lang="en-GB" sz="1600" b="1" dirty="0">
                <a:solidFill>
                  <a:schemeClr val="tx1">
                    <a:alpha val="50000"/>
                  </a:schemeClr>
                </a:solidFill>
              </a:rPr>
              <a:t>Pipelines to perform searches and timing of pulsars in dense stellar environments –</a:t>
            </a:r>
            <a:r>
              <a:rPr lang="en-GB" sz="1600" dirty="0">
                <a:solidFill>
                  <a:schemeClr val="tx1">
                    <a:alpha val="50000"/>
                  </a:schemeClr>
                </a:solidFill>
              </a:rPr>
              <a:t> installed</a:t>
            </a:r>
          </a:p>
          <a:p>
            <a:r>
              <a:rPr lang="en-GB" sz="1600" dirty="0">
                <a:solidFill>
                  <a:schemeClr val="tx1">
                    <a:alpha val="50000"/>
                  </a:schemeClr>
                </a:solidFill>
              </a:rPr>
              <a:t>tested and fine-tuned using large MK datasets: e.g.</a:t>
            </a:r>
          </a:p>
          <a:p>
            <a:endParaRPr lang="en-GB" sz="1600" dirty="0">
              <a:solidFill>
                <a:schemeClr val="tx1">
                  <a:alpha val="50000"/>
                </a:schemeClr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en-GB" sz="1400" dirty="0"/>
              <a:t>Globular Cluster NGC 6522: 2 discoveries (F. Abbate, A&amp;A, 12/23 )</a:t>
            </a:r>
          </a:p>
          <a:p>
            <a:pPr lvl="1">
              <a:buFont typeface="Wingdings" pitchFamily="2" charset="2"/>
              <a:buChar char="q"/>
            </a:pPr>
            <a:r>
              <a:rPr lang="en-GB" sz="1400" dirty="0"/>
              <a:t>Globular Cluster 47Tuc: eclipses of </a:t>
            </a:r>
            <a:r>
              <a:rPr lang="en-GB" sz="1400" dirty="0" err="1"/>
              <a:t>psr</a:t>
            </a:r>
            <a:r>
              <a:rPr lang="en-GB" sz="1400" dirty="0"/>
              <a:t> O (F. Abbate, A&amp;A, 08/24 )</a:t>
            </a:r>
          </a:p>
          <a:p>
            <a:pPr lvl="1">
              <a:buFont typeface="Wingdings" pitchFamily="2" charset="2"/>
              <a:buChar char="q"/>
            </a:pPr>
            <a:r>
              <a:rPr lang="en-GB" sz="1400" dirty="0"/>
              <a:t>Galactic </a:t>
            </a:r>
            <a:r>
              <a:rPr lang="en-GB" sz="1400" dirty="0" err="1"/>
              <a:t>Center</a:t>
            </a:r>
            <a:r>
              <a:rPr lang="en-GB" sz="1400" dirty="0"/>
              <a:t>: rotation measure (F. Abbate, MNRAS, 09/2023)</a:t>
            </a:r>
          </a:p>
          <a:p>
            <a:pPr lvl="1">
              <a:buFont typeface="Wingdings" pitchFamily="2" charset="2"/>
              <a:buChar char="q"/>
            </a:pPr>
            <a:r>
              <a:rPr lang="en-GB" sz="1400" dirty="0"/>
              <a:t>Galactic </a:t>
            </a:r>
            <a:r>
              <a:rPr lang="en-GB" sz="1400" dirty="0" err="1"/>
              <a:t>Center</a:t>
            </a:r>
            <a:r>
              <a:rPr lang="en-GB" sz="1400" dirty="0"/>
              <a:t>: review of SKA capabilities (F. Abbate, </a:t>
            </a:r>
            <a:r>
              <a:rPr lang="en-GB" sz="1400" dirty="0" err="1"/>
              <a:t>OJAp</a:t>
            </a:r>
            <a:r>
              <a:rPr lang="en-GB" sz="1400" dirty="0"/>
              <a:t>, 12/2025)</a:t>
            </a:r>
          </a:p>
          <a:p>
            <a:pPr lvl="1">
              <a:buFont typeface="Wingdings" pitchFamily="2" charset="2"/>
              <a:buChar char="q"/>
            </a:pPr>
            <a:endParaRPr lang="en-GB" sz="1400" dirty="0"/>
          </a:p>
          <a:p>
            <a:pPr lvl="1">
              <a:buFont typeface="Wingdings" pitchFamily="2" charset="2"/>
              <a:buChar char="q"/>
            </a:pPr>
            <a:endParaRPr lang="en-GB" sz="140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D5D63E1-53DF-77BF-BE1B-B79318919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18" y="1820213"/>
            <a:ext cx="977227" cy="9324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1494D0C-451E-0019-9194-E4C5A7E4B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23" y="3713668"/>
            <a:ext cx="2607963" cy="2431408"/>
          </a:xfrm>
          <a:prstGeom prst="rect">
            <a:avLst/>
          </a:prstGeom>
        </p:spPr>
      </p:pic>
      <p:sp>
        <p:nvSpPr>
          <p:cNvPr id="15" name="Segnaposto contenuto 12">
            <a:extLst>
              <a:ext uri="{FF2B5EF4-FFF2-40B4-BE49-F238E27FC236}">
                <a16:creationId xmlns:a16="http://schemas.microsoft.com/office/drawing/2014/main" id="{9CEE0BFB-F0F6-2F8C-927E-29614902A578}"/>
              </a:ext>
            </a:extLst>
          </p:cNvPr>
          <p:cNvSpPr txBox="1">
            <a:spLocks/>
          </p:cNvSpPr>
          <p:nvPr/>
        </p:nvSpPr>
        <p:spPr>
          <a:xfrm>
            <a:off x="87752" y="5199064"/>
            <a:ext cx="6274099" cy="790133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predictions for Band5 at Meerkat</a:t>
            </a:r>
            <a:endParaRPr lang="en-GB" sz="1400" dirty="0"/>
          </a:p>
          <a:p>
            <a:pPr lvl="1">
              <a:buFont typeface="Wingdings" pitchFamily="2" charset="2"/>
              <a:buChar char="q"/>
            </a:pPr>
            <a:r>
              <a:rPr lang="en-GB" sz="1300" dirty="0"/>
              <a:t>Galactic </a:t>
            </a:r>
            <a:r>
              <a:rPr lang="en-GB" sz="1300" dirty="0" err="1"/>
              <a:t>Center</a:t>
            </a:r>
            <a:r>
              <a:rPr lang="en-GB" sz="1300" dirty="0"/>
              <a:t>: review of MK/Band5 capabilities  (F. Abbate, 05/2025, poster here 03/2026)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6F04CBD-C390-A486-9FA7-B2EFC8D8A8B5}"/>
              </a:ext>
            </a:extLst>
          </p:cNvPr>
          <p:cNvSpPr txBox="1"/>
          <p:nvPr/>
        </p:nvSpPr>
        <p:spPr>
          <a:xfrm>
            <a:off x="6361851" y="3713619"/>
            <a:ext cx="3070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>
                <a:latin typeface="Titillium Web" pitchFamily="2" charset="77"/>
              </a:rPr>
              <a:t>Comparison of the minimum detectable luminosity of a pulsar in the Galactic Center for past and future </a:t>
            </a:r>
            <a:r>
              <a:rPr lang="en-CA" sz="1200" dirty="0" err="1">
                <a:latin typeface="Titillium Web" pitchFamily="2" charset="77"/>
              </a:rPr>
              <a:t>MeerKAT</a:t>
            </a:r>
            <a:r>
              <a:rPr lang="en-CA" sz="1200" dirty="0">
                <a:latin typeface="Titillium Web" pitchFamily="2" charset="77"/>
              </a:rPr>
              <a:t>/Band5 surveys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2C726837-EEB6-8E5D-7429-8519E8E7B3BE}"/>
              </a:ext>
            </a:extLst>
          </p:cNvPr>
          <p:cNvGrpSpPr/>
          <p:nvPr/>
        </p:nvGrpSpPr>
        <p:grpSpPr>
          <a:xfrm>
            <a:off x="6460997" y="4574966"/>
            <a:ext cx="4264307" cy="1639041"/>
            <a:chOff x="6501142" y="4568278"/>
            <a:chExt cx="4264307" cy="1639041"/>
          </a:xfrm>
        </p:grpSpPr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3925F1D5-A6FE-DA9C-EEF1-2A2C1ADACC0A}"/>
                </a:ext>
              </a:extLst>
            </p:cNvPr>
            <p:cNvSpPr txBox="1"/>
            <p:nvPr/>
          </p:nvSpPr>
          <p:spPr>
            <a:xfrm>
              <a:off x="6791031" y="4860642"/>
              <a:ext cx="24750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>
                  <a:solidFill>
                    <a:srgbClr val="FF0000"/>
                  </a:solidFill>
                  <a:latin typeface="Titillium Web" pitchFamily="2" charset="77"/>
                </a:rPr>
                <a:t> ≈1.9 discoveries of a young pulsar in a 10h band5 pointing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13BD6B6B-6A14-F992-28C6-1045F21D63CD}"/>
                </a:ext>
              </a:extLst>
            </p:cNvPr>
            <p:cNvSpPr txBox="1"/>
            <p:nvPr/>
          </p:nvSpPr>
          <p:spPr>
            <a:xfrm>
              <a:off x="6791031" y="5352870"/>
              <a:ext cx="27306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>
                  <a:solidFill>
                    <a:srgbClr val="FF0000"/>
                  </a:solidFill>
                  <a:latin typeface="Titillium Web" pitchFamily="2" charset="77"/>
                </a:rPr>
                <a:t> ≈1.7 discoveries of a millisecond pulsar in a 10h band5 pointing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27E5CEF6-0AA6-E6E2-0829-8DF9233730AF}"/>
                </a:ext>
              </a:extLst>
            </p:cNvPr>
            <p:cNvSpPr txBox="1"/>
            <p:nvPr/>
          </p:nvSpPr>
          <p:spPr>
            <a:xfrm>
              <a:off x="6501142" y="4568278"/>
              <a:ext cx="28072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b="1" dirty="0">
                  <a:latin typeface="Titillium Web" pitchFamily="2" charset="77"/>
                </a:rPr>
                <a:t>Within the central 1 pc, expected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C3EF3026-817D-0C23-C2CA-C5CE9722E6C5}"/>
                </a:ext>
              </a:extLst>
            </p:cNvPr>
            <p:cNvSpPr txBox="1"/>
            <p:nvPr/>
          </p:nvSpPr>
          <p:spPr>
            <a:xfrm>
              <a:off x="6510266" y="5899542"/>
              <a:ext cx="42551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b="1" dirty="0">
                  <a:latin typeface="Titillium Web" pitchFamily="2" charset="77"/>
                </a:rPr>
                <a:t>That would be a </a:t>
              </a:r>
              <a:r>
                <a:rPr lang="en-CA" sz="1400" b="1" u="sng" dirty="0">
                  <a:latin typeface="Titillium Web" pitchFamily="2" charset="77"/>
                </a:rPr>
                <a:t>scientific breakthrough</a:t>
              </a:r>
            </a:p>
          </p:txBody>
        </p:sp>
      </p:grpSp>
      <p:sp>
        <p:nvSpPr>
          <p:cNvPr id="22" name="Freccia destra 21">
            <a:extLst>
              <a:ext uri="{FF2B5EF4-FFF2-40B4-BE49-F238E27FC236}">
                <a16:creationId xmlns:a16="http://schemas.microsoft.com/office/drawing/2014/main" id="{3F27B9A0-BB0F-AD67-003C-765BCDFC0D47}"/>
              </a:ext>
            </a:extLst>
          </p:cNvPr>
          <p:cNvSpPr/>
          <p:nvPr/>
        </p:nvSpPr>
        <p:spPr>
          <a:xfrm rot="19937742">
            <a:off x="5575292" y="5108363"/>
            <a:ext cx="1189403" cy="19978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Titolo 10">
            <a:extLst>
              <a:ext uri="{FF2B5EF4-FFF2-40B4-BE49-F238E27FC236}">
                <a16:creationId xmlns:a16="http://schemas.microsoft.com/office/drawing/2014/main" id="{41DA7C7F-92F4-3429-A2A6-6865BBD6BA69}"/>
              </a:ext>
            </a:extLst>
          </p:cNvPr>
          <p:cNvSpPr txBox="1">
            <a:spLocks/>
          </p:cNvSpPr>
          <p:nvPr/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Activity 3332 (174.966,40 Eu)</a:t>
            </a:r>
          </a:p>
        </p:txBody>
      </p:sp>
      <p:sp>
        <p:nvSpPr>
          <p:cNvPr id="26" name="Right Arrow 6">
            <a:extLst>
              <a:ext uri="{FF2B5EF4-FFF2-40B4-BE49-F238E27FC236}">
                <a16:creationId xmlns:a16="http://schemas.microsoft.com/office/drawing/2014/main" id="{6316EB20-2907-5A52-31F7-9AA31560965D}"/>
              </a:ext>
            </a:extLst>
          </p:cNvPr>
          <p:cNvSpPr/>
          <p:nvPr/>
        </p:nvSpPr>
        <p:spPr>
          <a:xfrm>
            <a:off x="5348177" y="1453350"/>
            <a:ext cx="914400" cy="205329"/>
          </a:xfrm>
          <a:prstGeom prst="rightArrow">
            <a:avLst/>
          </a:prstGeom>
          <a:solidFill>
            <a:srgbClr val="BB753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Segnaposto contenuto 11">
            <a:extLst>
              <a:ext uri="{FF2B5EF4-FFF2-40B4-BE49-F238E27FC236}">
                <a16:creationId xmlns:a16="http://schemas.microsoft.com/office/drawing/2014/main" id="{B52726C0-BEE6-57A6-A2CE-39D4FB1D2F7F}"/>
              </a:ext>
            </a:extLst>
          </p:cNvPr>
          <p:cNvSpPr txBox="1">
            <a:spLocks/>
          </p:cNvSpPr>
          <p:nvPr/>
        </p:nvSpPr>
        <p:spPr>
          <a:xfrm>
            <a:off x="6483846" y="1473898"/>
            <a:ext cx="2353063" cy="2101507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000" u="sng" dirty="0">
                <a:latin typeface="Titillium Web" pitchFamily="2" charset="77"/>
              </a:rPr>
              <a:t>Procurement </a:t>
            </a:r>
            <a:r>
              <a:rPr lang="en-GB" sz="1000" dirty="0">
                <a:latin typeface="Titillium Web" pitchFamily="2" charset="77"/>
              </a:rPr>
              <a:t>(I. </a:t>
            </a:r>
            <a:r>
              <a:rPr lang="en-GB" sz="1000" dirty="0" err="1">
                <a:latin typeface="Titillium Web" pitchFamily="2" charset="77"/>
              </a:rPr>
              <a:t>Porceddu</a:t>
            </a:r>
            <a:r>
              <a:rPr lang="en-GB" sz="1000" dirty="0">
                <a:latin typeface="Titillium Web" pitchFamily="2" charset="77"/>
              </a:rPr>
              <a:t>, A. Mascia):</a:t>
            </a:r>
          </a:p>
          <a:p>
            <a:r>
              <a:rPr lang="en-GB" sz="1000" b="1" dirty="0">
                <a:latin typeface="Titillium Web" pitchFamily="2" charset="77"/>
              </a:rPr>
              <a:t>2 multi-</a:t>
            </a:r>
            <a:r>
              <a:rPr lang="en-GB" sz="1000" b="1" dirty="0" err="1">
                <a:latin typeface="Titillium Web" pitchFamily="2" charset="77"/>
              </a:rPr>
              <a:t>cpu</a:t>
            </a:r>
            <a:r>
              <a:rPr lang="en-GB" sz="1000" b="1" dirty="0">
                <a:latin typeface="Titillium Web" pitchFamily="2" charset="77"/>
              </a:rPr>
              <a:t> multi-</a:t>
            </a:r>
            <a:r>
              <a:rPr lang="en-GB" sz="1000" b="1" dirty="0" err="1">
                <a:latin typeface="Titillium Web" pitchFamily="2" charset="77"/>
              </a:rPr>
              <a:t>gpu</a:t>
            </a:r>
            <a:r>
              <a:rPr lang="en-GB" sz="1000" b="1" dirty="0">
                <a:latin typeface="Titillium Web" pitchFamily="2" charset="77"/>
              </a:rPr>
              <a:t> servers:</a:t>
            </a:r>
            <a:endParaRPr lang="en-GB" sz="1000" dirty="0">
              <a:latin typeface="Titillium Web" pitchFamily="2" charset="77"/>
            </a:endParaRPr>
          </a:p>
          <a:p>
            <a:r>
              <a:rPr lang="it-IT" sz="1000" dirty="0">
                <a:latin typeface="Titillium Web" pitchFamily="2" charset="77"/>
              </a:rPr>
              <a:t>G434</a:t>
            </a:r>
            <a:br>
              <a:rPr lang="it-IT" sz="1000" dirty="0">
                <a:latin typeface="Titillium Web" pitchFamily="2" charset="77"/>
              </a:rPr>
            </a:br>
            <a:r>
              <a:rPr lang="it-IT" sz="1000" dirty="0">
                <a:latin typeface="Titillium Web" pitchFamily="2" charset="77"/>
              </a:rPr>
              <a:t>Server 4U Dual </a:t>
            </a:r>
            <a:r>
              <a:rPr lang="it-IT" sz="1000" dirty="0" err="1">
                <a:latin typeface="Titillium Web" pitchFamily="2" charset="77"/>
              </a:rPr>
              <a:t>Socket</a:t>
            </a:r>
            <a:r>
              <a:rPr lang="it-IT" sz="1000" dirty="0">
                <a:latin typeface="Titillium Web" pitchFamily="2" charset="77"/>
              </a:rPr>
              <a:t> </a:t>
            </a:r>
            <a:r>
              <a:rPr lang="it-IT" sz="1000" dirty="0" err="1">
                <a:latin typeface="Titillium Web" pitchFamily="2" charset="77"/>
              </a:rPr>
              <a:t>Epyc</a:t>
            </a:r>
            <a:r>
              <a:rPr lang="it-IT" sz="1000" dirty="0">
                <a:latin typeface="Titillium Web" pitchFamily="2" charset="77"/>
              </a:rPr>
              <a:t> GPU </a:t>
            </a:r>
          </a:p>
          <a:p>
            <a:r>
              <a:rPr lang="it-IT" sz="1000" dirty="0">
                <a:latin typeface="Titillium Web" pitchFamily="2" charset="77"/>
              </a:rPr>
              <a:t>2  x  24core-processors AMD </a:t>
            </a:r>
            <a:r>
              <a:rPr lang="it-IT" sz="1000" dirty="0" err="1">
                <a:latin typeface="Titillium Web" pitchFamily="2" charset="77"/>
              </a:rPr>
              <a:t>Epyc</a:t>
            </a:r>
            <a:r>
              <a:rPr lang="it-IT" sz="1000" dirty="0">
                <a:latin typeface="Titillium Web" pitchFamily="2" charset="77"/>
              </a:rPr>
              <a:t> 9224</a:t>
            </a:r>
            <a:br>
              <a:rPr lang="it-IT" sz="1000" dirty="0">
                <a:latin typeface="Titillium Web" pitchFamily="2" charset="77"/>
              </a:rPr>
            </a:br>
            <a:r>
              <a:rPr lang="it-IT" sz="1000" dirty="0">
                <a:latin typeface="Titillium Web" pitchFamily="2" charset="77"/>
              </a:rPr>
              <a:t>2 Dischi SATA 480GB con SW RAID</a:t>
            </a:r>
            <a:br>
              <a:rPr lang="it-IT" sz="1000" dirty="0">
                <a:latin typeface="Titillium Web" pitchFamily="2" charset="77"/>
              </a:rPr>
            </a:br>
            <a:r>
              <a:rPr lang="it-IT" sz="1000" dirty="0">
                <a:latin typeface="Titillium Web" pitchFamily="2" charset="77"/>
              </a:rPr>
              <a:t>3 Dischi </a:t>
            </a:r>
            <a:r>
              <a:rPr lang="it-IT" sz="1000" dirty="0" err="1">
                <a:latin typeface="Titillium Web" pitchFamily="2" charset="77"/>
              </a:rPr>
              <a:t>NVMe</a:t>
            </a:r>
            <a:r>
              <a:rPr lang="it-IT" sz="1000" dirty="0">
                <a:latin typeface="Titillium Web" pitchFamily="2" charset="77"/>
              </a:rPr>
              <a:t> 15.3TB</a:t>
            </a:r>
            <a:br>
              <a:rPr lang="it-IT" sz="1000" dirty="0">
                <a:latin typeface="Titillium Web" pitchFamily="2" charset="77"/>
              </a:rPr>
            </a:br>
            <a:r>
              <a:rPr lang="it-IT" sz="1000" dirty="0">
                <a:latin typeface="Titillium Web" pitchFamily="2" charset="77"/>
              </a:rPr>
              <a:t>4 GPU Active RTX4000 ADA </a:t>
            </a:r>
            <a:endParaRPr lang="en-GB" sz="1000" b="1" dirty="0">
              <a:latin typeface="Titillium Web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000" b="1" dirty="0">
                <a:latin typeface="Titillium Web" pitchFamily="2" charset="77"/>
              </a:rPr>
              <a:t>All HW installed and now operational </a:t>
            </a:r>
            <a:r>
              <a:rPr lang="en-GB" sz="1000" dirty="0">
                <a:latin typeface="Titillium Web" pitchFamily="2" charset="77"/>
              </a:rPr>
              <a:t>(IT OAC staff, thanks M. </a:t>
            </a:r>
            <a:r>
              <a:rPr lang="en-GB" sz="1000" dirty="0" err="1">
                <a:latin typeface="Titillium Web" pitchFamily="2" charset="77"/>
              </a:rPr>
              <a:t>Muscas</a:t>
            </a:r>
            <a:r>
              <a:rPr lang="en-GB" sz="1000" dirty="0">
                <a:latin typeface="Titillium Web" pitchFamily="2" charset="77"/>
              </a:rPr>
              <a:t>)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1486BE95-B93D-7A1A-1405-4632E387E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904" y="1473898"/>
            <a:ext cx="3070382" cy="2101508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712A25F-7B96-394C-95C4-4617345E6C06}"/>
              </a:ext>
            </a:extLst>
          </p:cNvPr>
          <p:cNvSpPr txBox="1"/>
          <p:nvPr/>
        </p:nvSpPr>
        <p:spPr>
          <a:xfrm>
            <a:off x="381000" y="5976257"/>
            <a:ext cx="2852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/>
              <a:t>Courtesy</a:t>
            </a:r>
            <a:r>
              <a:rPr lang="it-IT" sz="1400" b="1" dirty="0"/>
              <a:t> of A. Possenti</a:t>
            </a:r>
          </a:p>
        </p:txBody>
      </p:sp>
    </p:spTree>
    <p:extLst>
      <p:ext uri="{BB962C8B-B14F-4D97-AF65-F5344CB8AC3E}">
        <p14:creationId xmlns:p14="http://schemas.microsoft.com/office/powerpoint/2010/main" val="2831805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65082-1183-E508-ACA8-686AD57A2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0DFE637-25F1-48DB-F8BB-EF48E6ED67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C69B5E8-F37F-0E86-7C72-D64659F2CB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195D4DA-2A78-4707-A47E-E374CE364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1" y="6430138"/>
            <a:ext cx="450272" cy="365125"/>
          </a:xfrm>
        </p:spPr>
        <p:txBody>
          <a:bodyPr/>
          <a:lstStyle/>
          <a:p>
            <a:fld id="{9B13B172-409A-48BF-92CD-9E808051E234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2" name="Titolo 10">
            <a:extLst>
              <a:ext uri="{FF2B5EF4-FFF2-40B4-BE49-F238E27FC236}">
                <a16:creationId xmlns:a16="http://schemas.microsoft.com/office/drawing/2014/main" id="{3B24CABC-9FB7-6AA3-3307-C173CDC06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>
            <a:normAutofit/>
          </a:bodyPr>
          <a:lstStyle/>
          <a:p>
            <a:r>
              <a:rPr lang="en-GB" dirty="0"/>
              <a:t>Activity 3333 (25.000 Eu)</a:t>
            </a:r>
          </a:p>
        </p:txBody>
      </p:sp>
      <p:sp>
        <p:nvSpPr>
          <p:cNvPr id="3" name="Right Arrow 6">
            <a:extLst>
              <a:ext uri="{FF2B5EF4-FFF2-40B4-BE49-F238E27FC236}">
                <a16:creationId xmlns:a16="http://schemas.microsoft.com/office/drawing/2014/main" id="{FA5EBC66-2D2F-E7C7-FDF7-EF671E8F8308}"/>
              </a:ext>
            </a:extLst>
          </p:cNvPr>
          <p:cNvSpPr/>
          <p:nvPr/>
        </p:nvSpPr>
        <p:spPr>
          <a:xfrm>
            <a:off x="5348177" y="1453350"/>
            <a:ext cx="914400" cy="205329"/>
          </a:xfrm>
          <a:prstGeom prst="rightArrow">
            <a:avLst/>
          </a:prstGeom>
          <a:solidFill>
            <a:srgbClr val="BB753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Segnaposto contenuto 11">
            <a:extLst>
              <a:ext uri="{FF2B5EF4-FFF2-40B4-BE49-F238E27FC236}">
                <a16:creationId xmlns:a16="http://schemas.microsoft.com/office/drawing/2014/main" id="{DDD78468-A3CC-7105-4808-1DC277FEC1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4989" y="1354155"/>
            <a:ext cx="2627492" cy="3348473"/>
          </a:xfrm>
          <a:ln w="19050">
            <a:solidFill>
              <a:srgbClr val="0070C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200" u="sng" dirty="0">
                <a:latin typeface="Titillium Web" pitchFamily="2" charset="77"/>
              </a:rPr>
              <a:t>Procurement </a:t>
            </a:r>
            <a:r>
              <a:rPr lang="en-GB" sz="1200" dirty="0">
                <a:latin typeface="Titillium Web" pitchFamily="2" charset="77"/>
              </a:rPr>
              <a:t>(Riggi, Grillo Buttaccio, Fallica, Li Volsi):</a:t>
            </a:r>
          </a:p>
          <a:p>
            <a:pPr marL="0">
              <a:spcBef>
                <a:spcPts val="0"/>
              </a:spcBef>
            </a:pPr>
            <a:r>
              <a:rPr lang="it-IT" sz="1200" b="1" dirty="0">
                <a:latin typeface="Titillium Web" pitchFamily="2" charset="77"/>
              </a:rPr>
              <a:t>1 computing server for the </a:t>
            </a:r>
            <a:r>
              <a:rPr lang="it-IT" sz="1200" b="1" dirty="0" err="1">
                <a:latin typeface="Titillium Web" pitchFamily="2" charset="77"/>
              </a:rPr>
              <a:t>analysis</a:t>
            </a:r>
            <a:r>
              <a:rPr lang="it-IT" sz="1200" b="1" dirty="0">
                <a:latin typeface="Titillium Web" pitchFamily="2" charset="77"/>
              </a:rPr>
              <a:t> of continuum data for </a:t>
            </a:r>
            <a:r>
              <a:rPr lang="it-IT" sz="1200" b="1" dirty="0" err="1">
                <a:latin typeface="Titillium Web" pitchFamily="2" charset="77"/>
              </a:rPr>
              <a:t>MeerKAT</a:t>
            </a:r>
            <a:r>
              <a:rPr lang="it-IT" sz="1200" b="1" dirty="0">
                <a:latin typeface="Titillium Web" pitchFamily="2" charset="77"/>
              </a:rPr>
              <a:t> and </a:t>
            </a:r>
            <a:r>
              <a:rPr lang="it-IT" sz="1200" b="1" dirty="0" err="1">
                <a:latin typeface="Titillium Web" pitchFamily="2" charset="77"/>
              </a:rPr>
              <a:t>MeerKAT</a:t>
            </a:r>
            <a:r>
              <a:rPr lang="it-IT" sz="1200" b="1" dirty="0">
                <a:latin typeface="Titillium Web" pitchFamily="2" charset="77"/>
              </a:rPr>
              <a:t>+</a:t>
            </a:r>
          </a:p>
          <a:p>
            <a:pPr marL="0" indent="0">
              <a:spcBef>
                <a:spcPts val="0"/>
              </a:spcBef>
              <a:buNone/>
            </a:pPr>
            <a:endParaRPr lang="it-IT" sz="1200" dirty="0">
              <a:effectLst/>
              <a:latin typeface="Titillium Web" pitchFamily="2" charset="77"/>
            </a:endParaRPr>
          </a:p>
          <a:p>
            <a:pPr marL="0" lvl="0" indent="-120650">
              <a:spcBef>
                <a:spcPts val="0"/>
              </a:spcBef>
              <a:buClr>
                <a:schemeClr val="dk1"/>
              </a:buClr>
              <a:buSzPts val="1000"/>
              <a:buFont typeface="Dosis"/>
              <a:buChar char="-"/>
            </a:pPr>
            <a:r>
              <a:rPr lang="it-IT" sz="1200" dirty="0">
                <a:solidFill>
                  <a:schemeClr val="dk1"/>
                </a:solidFill>
                <a:latin typeface="Titillium Web" pitchFamily="2" charset="77"/>
                <a:ea typeface="Dosis"/>
                <a:cs typeface="Dosis"/>
                <a:sym typeface="Dosis"/>
              </a:rPr>
              <a:t>2 x Intel Xeon Silver 4410Y 2G, 12C/24T</a:t>
            </a:r>
          </a:p>
          <a:p>
            <a:pPr marL="0" lvl="0" indent="-120650">
              <a:spcBef>
                <a:spcPts val="0"/>
              </a:spcBef>
              <a:buClr>
                <a:schemeClr val="dk1"/>
              </a:buClr>
              <a:buSzPts val="1000"/>
              <a:buFont typeface="Dosis"/>
              <a:buChar char="-"/>
            </a:pPr>
            <a:r>
              <a:rPr lang="it-IT" sz="1200" dirty="0">
                <a:solidFill>
                  <a:schemeClr val="dk1"/>
                </a:solidFill>
                <a:latin typeface="Titillium Web" pitchFamily="2" charset="77"/>
                <a:ea typeface="Dosis"/>
                <a:cs typeface="Dosis"/>
                <a:sym typeface="Dosis"/>
              </a:rPr>
              <a:t>256 GB RAM, 3.5 TB SSD SAS (scratch)</a:t>
            </a:r>
          </a:p>
          <a:p>
            <a:pPr marL="0" lvl="0" indent="-120650">
              <a:spcBef>
                <a:spcPts val="0"/>
              </a:spcBef>
              <a:buClr>
                <a:schemeClr val="dk1"/>
              </a:buClr>
              <a:buSzPts val="1000"/>
              <a:buFont typeface="Dosis"/>
              <a:buChar char="-"/>
            </a:pPr>
            <a:r>
              <a:rPr lang="it-IT" sz="1200" dirty="0">
                <a:solidFill>
                  <a:schemeClr val="dk1"/>
                </a:solidFill>
                <a:latin typeface="Titillium Web" pitchFamily="2" charset="77"/>
                <a:ea typeface="Dosis"/>
                <a:cs typeface="Dosis"/>
                <a:sym typeface="Dosis"/>
              </a:rPr>
              <a:t>1 x NVIDIA Ampere A30 GPU (24 GB </a:t>
            </a:r>
            <a:r>
              <a:rPr lang="it-IT" sz="1200" dirty="0" err="1">
                <a:solidFill>
                  <a:schemeClr val="dk1"/>
                </a:solidFill>
                <a:latin typeface="Titillium Web" pitchFamily="2" charset="77"/>
                <a:ea typeface="Dosis"/>
                <a:cs typeface="Dosis"/>
                <a:sym typeface="Dosis"/>
              </a:rPr>
              <a:t>mem</a:t>
            </a:r>
            <a:r>
              <a:rPr lang="it-IT" sz="1200" i="1" dirty="0">
                <a:solidFill>
                  <a:schemeClr val="dk1"/>
                </a:solidFill>
                <a:latin typeface="Titillium Web" pitchFamily="2" charset="77"/>
                <a:ea typeface="Dosis"/>
                <a:cs typeface="Dosis"/>
                <a:sym typeface="Dosis"/>
              </a:rPr>
              <a:t>)</a:t>
            </a:r>
          </a:p>
          <a:p>
            <a:pPr marL="0" lvl="0" indent="-120650">
              <a:spcBef>
                <a:spcPts val="0"/>
              </a:spcBef>
              <a:buClr>
                <a:schemeClr val="dk1"/>
              </a:buClr>
              <a:buSzPts val="1000"/>
              <a:buFont typeface="Dosis"/>
              <a:buChar char="-"/>
            </a:pPr>
            <a:endParaRPr lang="it-IT" sz="1200" b="1" i="1" dirty="0">
              <a:solidFill>
                <a:schemeClr val="dk1"/>
              </a:solidFill>
              <a:latin typeface="Titillium Web" pitchFamily="2" charset="77"/>
              <a:sym typeface="Dosis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000"/>
              <a:buNone/>
            </a:pPr>
            <a:r>
              <a:rPr lang="it-IT" sz="1200" u="sng" dirty="0" err="1">
                <a:solidFill>
                  <a:schemeClr val="dk1"/>
                </a:solidFill>
                <a:latin typeface="Titillium Web" pitchFamily="2" charset="77"/>
                <a:sym typeface="Dosis"/>
              </a:rPr>
              <a:t>Procured</a:t>
            </a:r>
            <a:r>
              <a:rPr lang="it-IT" sz="1200" u="sng" dirty="0">
                <a:solidFill>
                  <a:schemeClr val="dk1"/>
                </a:solidFill>
                <a:latin typeface="Titillium Web" pitchFamily="2" charset="77"/>
                <a:sym typeface="Dosis"/>
              </a:rPr>
              <a:t> </a:t>
            </a:r>
            <a:r>
              <a:rPr lang="it-IT" sz="1200" u="sng" dirty="0" err="1">
                <a:solidFill>
                  <a:schemeClr val="dk1"/>
                </a:solidFill>
                <a:latin typeface="Titillium Web" pitchFamily="2" charset="77"/>
                <a:sym typeface="Dosis"/>
              </a:rPr>
              <a:t>resources</a:t>
            </a:r>
            <a:endParaRPr lang="it-IT" sz="1200" u="sng" dirty="0">
              <a:solidFill>
                <a:schemeClr val="dk1"/>
              </a:solidFill>
              <a:latin typeface="Titillium Web" pitchFamily="2" charset="77"/>
              <a:sym typeface="Dosis"/>
            </a:endParaRPr>
          </a:p>
          <a:p>
            <a:pPr marL="0" lvl="0" indent="0">
              <a:spcBef>
                <a:spcPts val="0"/>
              </a:spcBef>
              <a:buClr>
                <a:srgbClr val="FF9900"/>
              </a:buClr>
              <a:buSzPts val="1800"/>
              <a:buNone/>
            </a:pPr>
            <a:r>
              <a:rPr lang="it-IT" sz="1200" b="1" dirty="0">
                <a:latin typeface="Titillium Web" pitchFamily="2" charset="77"/>
                <a:ea typeface="Dosis"/>
                <a:cs typeface="Dosis"/>
                <a:sym typeface="Dosis"/>
              </a:rPr>
              <a:t>- 1 GPU Server</a:t>
            </a:r>
            <a:r>
              <a:rPr lang="it-IT" sz="1200" dirty="0">
                <a:latin typeface="Titillium Web" pitchFamily="2" charset="77"/>
                <a:ea typeface="Dosis"/>
                <a:cs typeface="Dosis"/>
                <a:sym typeface="Dosis"/>
              </a:rPr>
              <a:t> (DELL </a:t>
            </a:r>
            <a:r>
              <a:rPr lang="it-IT" sz="1200" dirty="0" err="1">
                <a:latin typeface="Titillium Web" pitchFamily="2" charset="77"/>
                <a:ea typeface="Dosis"/>
                <a:cs typeface="Dosis"/>
                <a:sym typeface="Dosis"/>
              </a:rPr>
              <a:t>PowerEdge</a:t>
            </a:r>
            <a:r>
              <a:rPr lang="it-IT" sz="1200" dirty="0">
                <a:latin typeface="Titillium Web" pitchFamily="2" charset="77"/>
                <a:ea typeface="Dosis"/>
                <a:cs typeface="Dosis"/>
                <a:sym typeface="Dosis"/>
              </a:rPr>
              <a:t> R760)</a:t>
            </a:r>
            <a:endParaRPr lang="it-IT" sz="1200" b="1" dirty="0">
              <a:latin typeface="Titillium Web" pitchFamily="2" charset="77"/>
              <a:ea typeface="Dosis"/>
              <a:cs typeface="Dosis"/>
              <a:sym typeface="Dosis"/>
            </a:endParaRPr>
          </a:p>
          <a:p>
            <a:pPr marL="0" lvl="0" indent="0">
              <a:spcBef>
                <a:spcPts val="0"/>
              </a:spcBef>
              <a:buClr>
                <a:srgbClr val="FF9900"/>
              </a:buClr>
              <a:buSzPts val="1800"/>
              <a:buNone/>
            </a:pPr>
            <a:r>
              <a:rPr lang="it-IT" sz="1200" b="1" dirty="0">
                <a:latin typeface="Titillium Web" pitchFamily="2" charset="77"/>
                <a:ea typeface="Dosis"/>
                <a:cs typeface="Dosis"/>
                <a:sym typeface="Dosis"/>
              </a:rPr>
              <a:t>-  Direct </a:t>
            </a:r>
            <a:r>
              <a:rPr lang="it-IT" sz="1200" b="1" dirty="0" err="1">
                <a:latin typeface="Titillium Web" pitchFamily="2" charset="77"/>
                <a:ea typeface="Dosis"/>
                <a:cs typeface="Dosis"/>
                <a:sym typeface="Dosis"/>
              </a:rPr>
              <a:t>purchase</a:t>
            </a:r>
            <a:r>
              <a:rPr lang="it-IT" sz="1200" b="1" dirty="0">
                <a:latin typeface="Titillium Web" pitchFamily="2" charset="77"/>
                <a:ea typeface="Dosis"/>
                <a:cs typeface="Dosis"/>
                <a:sym typeface="Dosis"/>
              </a:rPr>
              <a:t>,</a:t>
            </a:r>
            <a:r>
              <a:rPr lang="it-IT" sz="1200" dirty="0">
                <a:latin typeface="Titillium Web" pitchFamily="2" charset="77"/>
                <a:ea typeface="Dosis"/>
                <a:cs typeface="Dosis"/>
                <a:sym typeface="Dosis"/>
              </a:rPr>
              <a:t> </a:t>
            </a:r>
            <a:r>
              <a:rPr lang="it-IT" sz="1200" dirty="0" err="1">
                <a:latin typeface="Titillium Web" pitchFamily="2" charset="77"/>
                <a:ea typeface="Dosis"/>
                <a:cs typeface="Dosis"/>
                <a:sym typeface="Dosis"/>
              </a:rPr>
              <a:t>merged</a:t>
            </a:r>
            <a:r>
              <a:rPr lang="it-IT" sz="1200" dirty="0">
                <a:latin typeface="Titillium Web" pitchFamily="2" charset="77"/>
                <a:ea typeface="Dosis"/>
                <a:cs typeface="Dosis"/>
                <a:sym typeface="Dosis"/>
              </a:rPr>
              <a:t> with activity 3403 </a:t>
            </a:r>
            <a:r>
              <a:rPr lang="it-IT" sz="1200" dirty="0" err="1">
                <a:latin typeface="Titillium Web" pitchFamily="2" charset="77"/>
                <a:ea typeface="Dosis"/>
                <a:cs typeface="Dosis"/>
                <a:sym typeface="Dosis"/>
              </a:rPr>
              <a:t>CtrlSWInfra_OACt</a:t>
            </a:r>
            <a:endParaRPr lang="it-IT" sz="1200" dirty="0">
              <a:latin typeface="Titillium Web" pitchFamily="2" charset="77"/>
              <a:ea typeface="Dosis"/>
              <a:cs typeface="Dosis"/>
              <a:sym typeface="Dosis"/>
            </a:endParaRPr>
          </a:p>
          <a:p>
            <a:pPr marL="0" lvl="0" indent="0">
              <a:spcBef>
                <a:spcPts val="0"/>
              </a:spcBef>
              <a:buClr>
                <a:srgbClr val="FF9900"/>
              </a:buClr>
              <a:buSzPts val="1800"/>
              <a:buNone/>
            </a:pPr>
            <a:r>
              <a:rPr lang="it-IT" sz="1200" b="1" dirty="0">
                <a:latin typeface="Titillium Web" pitchFamily="2" charset="77"/>
                <a:ea typeface="Dosis"/>
                <a:cs typeface="Dosis"/>
                <a:sym typeface="Dosis"/>
              </a:rPr>
              <a:t>- </a:t>
            </a:r>
            <a:r>
              <a:rPr lang="it-IT" sz="1200" b="1" dirty="0" err="1">
                <a:latin typeface="Titillium Web" pitchFamily="2" charset="77"/>
                <a:ea typeface="Dosis"/>
                <a:cs typeface="Dosis"/>
                <a:sym typeface="Dosis"/>
              </a:rPr>
              <a:t>Deployed</a:t>
            </a:r>
            <a:r>
              <a:rPr lang="it-IT" sz="1200" dirty="0">
                <a:latin typeface="Titillium Web" pitchFamily="2" charset="77"/>
                <a:ea typeface="Dosis"/>
                <a:cs typeface="Dosis"/>
                <a:sym typeface="Dosis"/>
              </a:rPr>
              <a:t> @ OACT Computing Center </a:t>
            </a:r>
            <a:r>
              <a:rPr lang="it-IT" sz="1200" b="1" dirty="0">
                <a:latin typeface="Titillium Web" pitchFamily="2" charset="77"/>
                <a:ea typeface="Dosis"/>
                <a:cs typeface="Dosis"/>
                <a:sym typeface="Dosis"/>
              </a:rPr>
              <a:t>in </a:t>
            </a:r>
            <a:r>
              <a:rPr lang="it-IT" sz="1200" b="1" dirty="0" err="1">
                <a:latin typeface="Titillium Web" pitchFamily="2" charset="77"/>
                <a:ea typeface="Dosis"/>
                <a:cs typeface="Dosis"/>
                <a:sym typeface="Dosis"/>
              </a:rPr>
              <a:t>Feb</a:t>
            </a:r>
            <a:r>
              <a:rPr lang="it-IT" sz="1200" b="1" dirty="0">
                <a:latin typeface="Titillium Web" pitchFamily="2" charset="77"/>
                <a:ea typeface="Dosis"/>
                <a:cs typeface="Dosis"/>
                <a:sym typeface="Dosis"/>
              </a:rPr>
              <a:t> 2024</a:t>
            </a:r>
          </a:p>
          <a:p>
            <a:pPr lvl="0">
              <a:spcBef>
                <a:spcPts val="0"/>
              </a:spcBef>
              <a:buClr>
                <a:srgbClr val="FF9900"/>
              </a:buClr>
              <a:buSzPts val="1800"/>
              <a:buFontTx/>
              <a:buChar char="-"/>
            </a:pPr>
            <a:endParaRPr lang="it-IT" sz="1200" b="1" dirty="0">
              <a:latin typeface="Titillium Web" pitchFamily="2" charset="77"/>
              <a:sym typeface="Dosis"/>
            </a:endParaRPr>
          </a:p>
          <a:p>
            <a:pPr marL="0" lvl="0" indent="0">
              <a:spcBef>
                <a:spcPts val="0"/>
              </a:spcBef>
              <a:buClr>
                <a:srgbClr val="FF9900"/>
              </a:buClr>
              <a:buSzPts val="1800"/>
              <a:buNone/>
            </a:pPr>
            <a:endParaRPr lang="it-IT" sz="1200" b="1" dirty="0">
              <a:latin typeface="Titillium Web" pitchFamily="2" charset="77"/>
              <a:sym typeface="Dosi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898354C-1DE6-D222-EC61-CDE2E76CFAE0}"/>
              </a:ext>
            </a:extLst>
          </p:cNvPr>
          <p:cNvSpPr txBox="1"/>
          <p:nvPr/>
        </p:nvSpPr>
        <p:spPr>
          <a:xfrm>
            <a:off x="195943" y="1752377"/>
            <a:ext cx="620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it-IT" sz="1600" dirty="0"/>
              <a:t>ML for radio source </a:t>
            </a:r>
            <a:r>
              <a:rPr lang="it-IT" sz="1600" dirty="0" err="1"/>
              <a:t>detection</a:t>
            </a:r>
            <a:r>
              <a:rPr lang="it-IT" sz="1600" dirty="0"/>
              <a:t>, </a:t>
            </a:r>
            <a:r>
              <a:rPr lang="it-IT" sz="1600" dirty="0" err="1"/>
              <a:t>classification</a:t>
            </a:r>
            <a:r>
              <a:rPr lang="it-IT" sz="1600" dirty="0"/>
              <a:t> &amp; </a:t>
            </a:r>
            <a:r>
              <a:rPr lang="it-IT" sz="1600" dirty="0" err="1"/>
              <a:t>anomaly</a:t>
            </a:r>
            <a:r>
              <a:rPr lang="it-IT" sz="1600" dirty="0"/>
              <a:t> </a:t>
            </a:r>
            <a:r>
              <a:rPr lang="it-IT" sz="1600" dirty="0" err="1"/>
              <a:t>detection</a:t>
            </a:r>
            <a:endParaRPr lang="it-IT" sz="1600" dirty="0"/>
          </a:p>
          <a:p>
            <a:pPr marL="342900" indent="-342900">
              <a:buFont typeface="+mj-lt"/>
              <a:buAutoNum type="alphaLcPeriod"/>
            </a:pPr>
            <a:r>
              <a:rPr lang="it-IT" sz="1600" dirty="0">
                <a:ea typeface="Dosis"/>
                <a:cs typeface="Dosis"/>
                <a:sym typeface="Dosis"/>
              </a:rPr>
              <a:t>Extended source </a:t>
            </a:r>
            <a:r>
              <a:rPr lang="it-IT" sz="1600" dirty="0" err="1">
                <a:ea typeface="Dosis"/>
                <a:cs typeface="Dosis"/>
                <a:sym typeface="Dosis"/>
              </a:rPr>
              <a:t>catalogue</a:t>
            </a:r>
            <a:r>
              <a:rPr lang="it-IT" sz="1600" dirty="0">
                <a:ea typeface="Dosis"/>
                <a:cs typeface="Dosis"/>
                <a:sym typeface="Dosis"/>
              </a:rPr>
              <a:t> in the </a:t>
            </a:r>
            <a:r>
              <a:rPr lang="it-IT" sz="1600" dirty="0" err="1">
                <a:ea typeface="Dosis"/>
                <a:cs typeface="Dosis"/>
                <a:sym typeface="Dosis"/>
              </a:rPr>
              <a:t>Galactic</a:t>
            </a:r>
            <a:r>
              <a:rPr lang="it-IT" sz="1600" dirty="0">
                <a:ea typeface="Dosis"/>
                <a:cs typeface="Dosis"/>
                <a:sym typeface="Dosis"/>
              </a:rPr>
              <a:t> </a:t>
            </a:r>
            <a:r>
              <a:rPr lang="it-IT" sz="1600" dirty="0" err="1">
                <a:ea typeface="Dosis"/>
                <a:cs typeface="Dosis"/>
                <a:sym typeface="Dosis"/>
              </a:rPr>
              <a:t>Plane</a:t>
            </a:r>
            <a:endParaRPr lang="it-IT" sz="1600" u="sng" dirty="0">
              <a:solidFill>
                <a:schemeClr val="hlink"/>
              </a:solidFill>
              <a:ea typeface="Dosis"/>
              <a:cs typeface="Dosis"/>
              <a:sym typeface="Dosis"/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it-IT" sz="1600" dirty="0">
                <a:ea typeface="Dosis"/>
                <a:cs typeface="Dosis"/>
                <a:sym typeface="Dosis"/>
              </a:rPr>
              <a:t>Generative AI for radio </a:t>
            </a:r>
            <a:r>
              <a:rPr lang="it-IT" sz="1600" dirty="0" err="1">
                <a:ea typeface="Dosis"/>
                <a:cs typeface="Dosis"/>
                <a:sym typeface="Dosis"/>
              </a:rPr>
              <a:t>astronomy</a:t>
            </a:r>
            <a:endParaRPr lang="it-IT" sz="1600" dirty="0">
              <a:ea typeface="Dosis"/>
              <a:cs typeface="Dosis"/>
              <a:sym typeface="Dosis"/>
            </a:endParaRPr>
          </a:p>
        </p:txBody>
      </p:sp>
      <p:pic>
        <p:nvPicPr>
          <p:cNvPr id="12" name="Google Shape;57;p13">
            <a:extLst>
              <a:ext uri="{FF2B5EF4-FFF2-40B4-BE49-F238E27FC236}">
                <a16:creationId xmlns:a16="http://schemas.microsoft.com/office/drawing/2014/main" id="{1530598F-052D-00C9-AA9C-FDD12C4B470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8525"/>
          <a:stretch/>
        </p:blipFill>
        <p:spPr>
          <a:xfrm>
            <a:off x="8649809" y="1518864"/>
            <a:ext cx="0" cy="122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;p13">
            <a:extLst>
              <a:ext uri="{FF2B5EF4-FFF2-40B4-BE49-F238E27FC236}">
                <a16:creationId xmlns:a16="http://schemas.microsoft.com/office/drawing/2014/main" id="{D295B236-B3AC-0118-4ACF-A101728D178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b="8525"/>
          <a:stretch/>
        </p:blipFill>
        <p:spPr>
          <a:xfrm>
            <a:off x="9035825" y="1704378"/>
            <a:ext cx="305942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2;p14">
            <a:extLst>
              <a:ext uri="{FF2B5EF4-FFF2-40B4-BE49-F238E27FC236}">
                <a16:creationId xmlns:a16="http://schemas.microsoft.com/office/drawing/2014/main" id="{FC2D33F6-1D0D-7148-5F59-FD17D8B9CD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446" r="52049"/>
          <a:stretch/>
        </p:blipFill>
        <p:spPr>
          <a:xfrm>
            <a:off x="648319" y="2668292"/>
            <a:ext cx="1240376" cy="122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9;p14">
            <a:extLst>
              <a:ext uri="{FF2B5EF4-FFF2-40B4-BE49-F238E27FC236}">
                <a16:creationId xmlns:a16="http://schemas.microsoft.com/office/drawing/2014/main" id="{AFEAC0E6-7E11-3F63-8E17-CFA711D9828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3079" y="2668292"/>
            <a:ext cx="1173299" cy="122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80;p14">
            <a:extLst>
              <a:ext uri="{FF2B5EF4-FFF2-40B4-BE49-F238E27FC236}">
                <a16:creationId xmlns:a16="http://schemas.microsoft.com/office/drawing/2014/main" id="{999989B7-CD70-A820-44F9-BEED12A52D3A}"/>
              </a:ext>
            </a:extLst>
          </p:cNvPr>
          <p:cNvSpPr txBox="1"/>
          <p:nvPr/>
        </p:nvSpPr>
        <p:spPr>
          <a:xfrm>
            <a:off x="623663" y="3815715"/>
            <a:ext cx="2807100" cy="14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1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osis"/>
              <a:buChar char="✓"/>
            </a:pPr>
            <a:r>
              <a:rPr lang="en" sz="1200" dirty="0">
                <a:solidFill>
                  <a:schemeClr val="dk1"/>
                </a:solidFill>
                <a:ea typeface="Dosis"/>
                <a:cs typeface="Dosis"/>
                <a:sym typeface="Dosis"/>
              </a:rPr>
              <a:t>Peculiar radio source discovery</a:t>
            </a:r>
            <a:endParaRPr sz="1200" dirty="0">
              <a:solidFill>
                <a:schemeClr val="dk1"/>
              </a:solidFill>
              <a:ea typeface="Dosis"/>
              <a:cs typeface="Dosis"/>
              <a:sym typeface="Dosis"/>
            </a:endParaRPr>
          </a:p>
          <a:p>
            <a:pPr marL="171450" lvl="1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osis"/>
              <a:buChar char="✓"/>
            </a:pPr>
            <a:r>
              <a:rPr lang="en" sz="1200" dirty="0">
                <a:solidFill>
                  <a:schemeClr val="dk1"/>
                </a:solidFill>
                <a:ea typeface="Dosis"/>
                <a:cs typeface="Dosis"/>
                <a:sym typeface="Dosis"/>
              </a:rPr>
              <a:t>Radio source (compact/extended), artefact and filament detection</a:t>
            </a:r>
            <a:endParaRPr sz="1200" dirty="0">
              <a:solidFill>
                <a:schemeClr val="dk1"/>
              </a:solidFill>
              <a:ea typeface="Dosis"/>
              <a:cs typeface="Dosis"/>
              <a:sym typeface="Dosis"/>
            </a:endParaRPr>
          </a:p>
          <a:p>
            <a:pPr marL="171450" lvl="1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osis"/>
              <a:buChar char="✓"/>
            </a:pPr>
            <a:r>
              <a:rPr lang="en" sz="1200" dirty="0">
                <a:solidFill>
                  <a:schemeClr val="dk1"/>
                </a:solidFill>
                <a:ea typeface="Dosis"/>
                <a:cs typeface="Dosis"/>
                <a:sym typeface="Dosis"/>
              </a:rPr>
              <a:t>Transformer-based models for radio source morphological classification</a:t>
            </a:r>
            <a:endParaRPr sz="1200" dirty="0">
              <a:solidFill>
                <a:schemeClr val="dk1"/>
              </a:solidFill>
              <a:ea typeface="Dosis"/>
              <a:cs typeface="Dosis"/>
              <a:sym typeface="Dosis"/>
            </a:endParaRPr>
          </a:p>
          <a:p>
            <a:pPr marL="171450" lvl="1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osis"/>
              <a:buChar char="✓"/>
            </a:pPr>
            <a:r>
              <a:rPr lang="en" sz="1200" dirty="0">
                <a:solidFill>
                  <a:schemeClr val="dk1"/>
                </a:solidFill>
                <a:ea typeface="Dosis"/>
                <a:cs typeface="Dosis"/>
                <a:sym typeface="Dosis"/>
              </a:rPr>
              <a:t>Radio foundational models with self-supervised learning</a:t>
            </a:r>
            <a:endParaRPr sz="1200" dirty="0">
              <a:solidFill>
                <a:schemeClr val="dk1"/>
              </a:solidFill>
              <a:ea typeface="Dosis"/>
              <a:cs typeface="Dosis"/>
              <a:sym typeface="Dosis"/>
            </a:endParaRPr>
          </a:p>
        </p:txBody>
      </p:sp>
      <p:pic>
        <p:nvPicPr>
          <p:cNvPr id="19" name="Google Shape;75;p14">
            <a:extLst>
              <a:ext uri="{FF2B5EF4-FFF2-40B4-BE49-F238E27FC236}">
                <a16:creationId xmlns:a16="http://schemas.microsoft.com/office/drawing/2014/main" id="{3972B980-1989-A503-2417-09824705237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80787" y="2699654"/>
            <a:ext cx="1677507" cy="154375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81;p14">
            <a:extLst>
              <a:ext uri="{FF2B5EF4-FFF2-40B4-BE49-F238E27FC236}">
                <a16:creationId xmlns:a16="http://schemas.microsoft.com/office/drawing/2014/main" id="{FF80BD23-EE2C-AC55-66ED-C7A6EA8D3011}"/>
              </a:ext>
            </a:extLst>
          </p:cNvPr>
          <p:cNvSpPr txBox="1"/>
          <p:nvPr/>
        </p:nvSpPr>
        <p:spPr>
          <a:xfrm>
            <a:off x="3378861" y="4203754"/>
            <a:ext cx="2807100" cy="14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1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osis"/>
              <a:buChar char="✓"/>
            </a:pPr>
            <a:r>
              <a:rPr lang="en" sz="1200" dirty="0">
                <a:solidFill>
                  <a:schemeClr val="dk1"/>
                </a:solidFill>
                <a:ea typeface="Dosis"/>
                <a:cs typeface="Dosis"/>
                <a:sym typeface="Dosis"/>
              </a:rPr>
              <a:t>Catalog of 16,534 extended/diffuse sources in the SARAO </a:t>
            </a:r>
            <a:r>
              <a:rPr lang="en" sz="1200" dirty="0" err="1">
                <a:solidFill>
                  <a:schemeClr val="dk1"/>
                </a:solidFill>
                <a:ea typeface="Dosis"/>
                <a:cs typeface="Dosis"/>
                <a:sym typeface="Dosis"/>
              </a:rPr>
              <a:t>MeerKAT</a:t>
            </a:r>
            <a:r>
              <a:rPr lang="en" sz="1200" dirty="0">
                <a:solidFill>
                  <a:schemeClr val="dk1"/>
                </a:solidFill>
                <a:ea typeface="Dosis"/>
                <a:cs typeface="Dosis"/>
                <a:sym typeface="Dosis"/>
              </a:rPr>
              <a:t> Galactic Place Survey in L-band</a:t>
            </a:r>
            <a:endParaRPr sz="1200" dirty="0">
              <a:solidFill>
                <a:schemeClr val="dk1"/>
              </a:solidFill>
              <a:ea typeface="Dosis"/>
              <a:cs typeface="Dosis"/>
              <a:sym typeface="Dosis"/>
            </a:endParaRPr>
          </a:p>
          <a:p>
            <a:pPr marL="171450" lvl="1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osis"/>
              <a:buChar char="✓"/>
            </a:pPr>
            <a:r>
              <a:rPr lang="en" sz="1200" dirty="0">
                <a:solidFill>
                  <a:schemeClr val="dk1"/>
                </a:solidFill>
                <a:ea typeface="Dosis"/>
                <a:cs typeface="Dosis"/>
                <a:sym typeface="Dosis"/>
              </a:rPr>
              <a:t>~24% known Galactic sources</a:t>
            </a:r>
            <a:endParaRPr sz="1200" dirty="0">
              <a:solidFill>
                <a:schemeClr val="dk1"/>
              </a:solidFill>
              <a:ea typeface="Dosis"/>
              <a:cs typeface="Dosis"/>
              <a:sym typeface="Dosis"/>
            </a:endParaRPr>
          </a:p>
          <a:p>
            <a:pPr marL="171450" lvl="1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osis"/>
              <a:buChar char="✓"/>
            </a:pPr>
            <a:r>
              <a:rPr lang="en" sz="1200" dirty="0">
                <a:solidFill>
                  <a:schemeClr val="dk1"/>
                </a:solidFill>
                <a:ea typeface="Dosis"/>
                <a:cs typeface="Dosis"/>
                <a:sym typeface="Dosis"/>
              </a:rPr>
              <a:t>~33% extragalactic</a:t>
            </a:r>
            <a:endParaRPr sz="1200" dirty="0">
              <a:solidFill>
                <a:schemeClr val="dk1"/>
              </a:solidFill>
              <a:ea typeface="Dosis"/>
              <a:cs typeface="Dosis"/>
              <a:sym typeface="Dosis"/>
            </a:endParaRPr>
          </a:p>
          <a:p>
            <a:pPr marL="171450" lvl="1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osis"/>
              <a:buChar char="✓"/>
            </a:pPr>
            <a:r>
              <a:rPr lang="en" sz="1200" dirty="0">
                <a:solidFill>
                  <a:schemeClr val="dk1"/>
                </a:solidFill>
                <a:ea typeface="Dosis"/>
                <a:cs typeface="Dosis"/>
                <a:sym typeface="Dosis"/>
              </a:rPr>
              <a:t>~43% unclassified, some selected for follow-up studies</a:t>
            </a:r>
            <a:endParaRPr sz="1200" dirty="0">
              <a:solidFill>
                <a:schemeClr val="dk1"/>
              </a:solidFill>
              <a:ea typeface="Dosis"/>
              <a:cs typeface="Dosis"/>
              <a:sym typeface="Dosis"/>
            </a:endParaRPr>
          </a:p>
        </p:txBody>
      </p:sp>
      <p:pic>
        <p:nvPicPr>
          <p:cNvPr id="22" name="Google Shape;77;p14">
            <a:extLst>
              <a:ext uri="{FF2B5EF4-FFF2-40B4-BE49-F238E27FC236}">
                <a16:creationId xmlns:a16="http://schemas.microsoft.com/office/drawing/2014/main" id="{CC5F981C-8749-A092-8EE9-C67DD1D0D2C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48087" y="3055985"/>
            <a:ext cx="956125" cy="14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78;p14">
            <a:extLst>
              <a:ext uri="{FF2B5EF4-FFF2-40B4-BE49-F238E27FC236}">
                <a16:creationId xmlns:a16="http://schemas.microsoft.com/office/drawing/2014/main" id="{379308B7-A6CF-AC0C-D341-98C6B059085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14431" r="3025" b="4306"/>
          <a:stretch/>
        </p:blipFill>
        <p:spPr>
          <a:xfrm>
            <a:off x="10073337" y="3062435"/>
            <a:ext cx="1574650" cy="8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83;p14">
            <a:extLst>
              <a:ext uri="{FF2B5EF4-FFF2-40B4-BE49-F238E27FC236}">
                <a16:creationId xmlns:a16="http://schemas.microsoft.com/office/drawing/2014/main" id="{CBCE6705-DB1C-48C4-CE06-F0DF4A1D407B}"/>
              </a:ext>
            </a:extLst>
          </p:cNvPr>
          <p:cNvSpPr txBox="1"/>
          <p:nvPr/>
        </p:nvSpPr>
        <p:spPr>
          <a:xfrm>
            <a:off x="9120437" y="4596052"/>
            <a:ext cx="28071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1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osis"/>
              <a:buChar char="✓"/>
            </a:pPr>
            <a:r>
              <a:rPr lang="en" sz="1200" dirty="0">
                <a:solidFill>
                  <a:schemeClr val="dk1"/>
                </a:solidFill>
                <a:ea typeface="Dosis"/>
                <a:cs typeface="Dosis"/>
                <a:sym typeface="Dosis"/>
              </a:rPr>
              <a:t>Benchmarking &amp; fine-tuning vision-language models for radio data analysis</a:t>
            </a:r>
            <a:endParaRPr sz="1200" dirty="0">
              <a:solidFill>
                <a:schemeClr val="dk1"/>
              </a:solidFill>
              <a:ea typeface="Dosis"/>
              <a:cs typeface="Dosis"/>
              <a:sym typeface="Dosis"/>
            </a:endParaRPr>
          </a:p>
          <a:p>
            <a:pPr marL="171450" lvl="1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osis"/>
              <a:buChar char="✓"/>
            </a:pPr>
            <a:r>
              <a:rPr lang="en" sz="1200" dirty="0">
                <a:solidFill>
                  <a:schemeClr val="dk1"/>
                </a:solidFill>
                <a:ea typeface="Dosis"/>
                <a:cs typeface="Dosis"/>
                <a:sym typeface="Dosis"/>
              </a:rPr>
              <a:t>LLM-powered radio literature information retrieval</a:t>
            </a:r>
            <a:endParaRPr sz="1200" dirty="0">
              <a:solidFill>
                <a:schemeClr val="dk1"/>
              </a:solidFill>
              <a:ea typeface="Dosis"/>
              <a:cs typeface="Dosis"/>
              <a:sym typeface="Dosis"/>
            </a:endParaRPr>
          </a:p>
          <a:p>
            <a:pPr marL="171450" lvl="1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osis"/>
              <a:buChar char="✓"/>
            </a:pPr>
            <a:r>
              <a:rPr lang="en" sz="1200" dirty="0">
                <a:solidFill>
                  <a:schemeClr val="dk1"/>
                </a:solidFill>
                <a:ea typeface="Dosis"/>
                <a:cs typeface="Dosis"/>
                <a:sym typeface="Dosis"/>
              </a:rPr>
              <a:t>Radio data analysis with AI agents</a:t>
            </a:r>
            <a:endParaRPr sz="1200" dirty="0">
              <a:solidFill>
                <a:schemeClr val="dk1"/>
              </a:solidFill>
              <a:ea typeface="Dosis"/>
              <a:cs typeface="Dosis"/>
              <a:sym typeface="Dosis"/>
            </a:endParaRPr>
          </a:p>
        </p:txBody>
      </p:sp>
      <p:sp>
        <p:nvSpPr>
          <p:cNvPr id="26" name="Google Shape;73;p14">
            <a:extLst>
              <a:ext uri="{FF2B5EF4-FFF2-40B4-BE49-F238E27FC236}">
                <a16:creationId xmlns:a16="http://schemas.microsoft.com/office/drawing/2014/main" id="{FC9A0401-B445-5145-1BA7-563E018753D6}"/>
              </a:ext>
            </a:extLst>
          </p:cNvPr>
          <p:cNvSpPr txBox="1"/>
          <p:nvPr/>
        </p:nvSpPr>
        <p:spPr>
          <a:xfrm>
            <a:off x="684875" y="5215324"/>
            <a:ext cx="30000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ea typeface="Dosis"/>
                <a:cs typeface="Dosis"/>
                <a:sym typeface="Dosis"/>
              </a:rPr>
              <a:t>Riggi+24, </a:t>
            </a:r>
            <a:r>
              <a:rPr lang="en" sz="1200" u="sng" dirty="0">
                <a:solidFill>
                  <a:schemeClr val="accent5"/>
                </a:solidFill>
                <a:ea typeface="Dosis"/>
                <a:cs typeface="Dosis"/>
                <a:sym typeface="Dosi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10.1017/pasa.2024.84</a:t>
            </a:r>
            <a:r>
              <a:rPr lang="en" sz="1200" dirty="0">
                <a:solidFill>
                  <a:schemeClr val="dk1"/>
                </a:solidFill>
                <a:ea typeface="Dosis"/>
                <a:cs typeface="Dosis"/>
                <a:sym typeface="Dosis"/>
              </a:rPr>
              <a:t>; Cecconello+24, </a:t>
            </a:r>
            <a:r>
              <a:rPr lang="en" sz="1200" u="sng" dirty="0">
                <a:solidFill>
                  <a:schemeClr val="accent5"/>
                </a:solidFill>
                <a:ea typeface="Dosis"/>
                <a:cs typeface="Dosis"/>
                <a:sym typeface="Dosi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arXiv:2411.14078</a:t>
            </a:r>
            <a:r>
              <a:rPr lang="en" sz="1200" dirty="0">
                <a:ea typeface="Dosis"/>
                <a:cs typeface="Dosis"/>
                <a:sym typeface="Dosis"/>
              </a:rPr>
              <a:t>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ea typeface="Dosis"/>
                <a:cs typeface="Dosis"/>
                <a:sym typeface="Dosis"/>
              </a:rPr>
              <a:t>Riggi+25, </a:t>
            </a:r>
            <a:r>
              <a:rPr lang="en" sz="1200" u="sng" dirty="0">
                <a:solidFill>
                  <a:schemeClr val="hlink"/>
                </a:solidFill>
                <a:ea typeface="Dosis"/>
                <a:cs typeface="Dosis"/>
                <a:sym typeface="Dosis"/>
                <a:hlinkClick r:id="rId11"/>
              </a:rPr>
              <a:t>10.26624/JTVC6453</a:t>
            </a:r>
            <a:endParaRPr sz="1200" dirty="0">
              <a:ea typeface="Dosis"/>
              <a:cs typeface="Dosis"/>
              <a:sym typeface="Dosis"/>
            </a:endParaRPr>
          </a:p>
        </p:txBody>
      </p:sp>
      <p:sp>
        <p:nvSpPr>
          <p:cNvPr id="27" name="Google Shape;76;p14">
            <a:extLst>
              <a:ext uri="{FF2B5EF4-FFF2-40B4-BE49-F238E27FC236}">
                <a16:creationId xmlns:a16="http://schemas.microsoft.com/office/drawing/2014/main" id="{CF0AEFE1-C2E0-8A57-694D-49FABD957CF8}"/>
              </a:ext>
            </a:extLst>
          </p:cNvPr>
          <p:cNvSpPr txBox="1"/>
          <p:nvPr/>
        </p:nvSpPr>
        <p:spPr>
          <a:xfrm>
            <a:off x="3454349" y="5583487"/>
            <a:ext cx="30000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ea typeface="Dosis"/>
                <a:cs typeface="Dosis"/>
                <a:sym typeface="Dosis"/>
              </a:rPr>
              <a:t>Bordiu+25, </a:t>
            </a:r>
            <a:r>
              <a:rPr lang="en" sz="1200" u="sng" dirty="0">
                <a:solidFill>
                  <a:schemeClr val="hlink"/>
                </a:solidFill>
                <a:ea typeface="Dosis"/>
                <a:cs typeface="Dosis"/>
                <a:sym typeface="Dosis"/>
                <a:hlinkClick r:id="rId12"/>
              </a:rPr>
              <a:t>10.1051/0004-6361/202450356</a:t>
            </a:r>
            <a:endParaRPr sz="1200" dirty="0">
              <a:ea typeface="Dosis"/>
              <a:cs typeface="Dosis"/>
              <a:sym typeface="Dosis"/>
            </a:endParaRPr>
          </a:p>
        </p:txBody>
      </p:sp>
      <p:sp>
        <p:nvSpPr>
          <p:cNvPr id="28" name="Google Shape;84;p14">
            <a:extLst>
              <a:ext uri="{FF2B5EF4-FFF2-40B4-BE49-F238E27FC236}">
                <a16:creationId xmlns:a16="http://schemas.microsoft.com/office/drawing/2014/main" id="{7B25A1AA-4D63-D558-034F-E29E3A34082C}"/>
              </a:ext>
            </a:extLst>
          </p:cNvPr>
          <p:cNvSpPr txBox="1"/>
          <p:nvPr/>
        </p:nvSpPr>
        <p:spPr>
          <a:xfrm>
            <a:off x="9280745" y="5572600"/>
            <a:ext cx="1878600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it-IT" sz="1200" dirty="0">
                <a:ea typeface="Dosis"/>
                <a:cs typeface="Dosis"/>
                <a:sym typeface="Dosis"/>
              </a:rPr>
              <a:t>Riggi+25, </a:t>
            </a:r>
            <a:r>
              <a:rPr lang="it-IT" sz="1200" u="sng" dirty="0">
                <a:solidFill>
                  <a:schemeClr val="hlink"/>
                </a:solidFill>
                <a:ea typeface="Dosis"/>
                <a:cs typeface="Dosis"/>
                <a:sym typeface="Dosis"/>
                <a:hlinkClick r:id="rId13"/>
              </a:rPr>
              <a:t>10.1017/pasa.2025.10082</a:t>
            </a:r>
            <a:endParaRPr lang="it-IT" sz="1200" dirty="0">
              <a:ea typeface="Dosis"/>
              <a:cs typeface="Dosis"/>
              <a:sym typeface="Dosis"/>
            </a:endParaRPr>
          </a:p>
          <a:p>
            <a:pPr lvl="0"/>
            <a:r>
              <a:rPr lang="it-IT" sz="1200" dirty="0">
                <a:ea typeface="Dosis"/>
                <a:cs typeface="Dosis"/>
                <a:sym typeface="Dosis"/>
              </a:rPr>
              <a:t>Riggi+26, </a:t>
            </a:r>
            <a:r>
              <a:rPr lang="it-IT" sz="1200" u="sng" dirty="0">
                <a:solidFill>
                  <a:schemeClr val="hlink"/>
                </a:solidFill>
                <a:ea typeface="Dosis"/>
                <a:cs typeface="Dosis"/>
                <a:sym typeface="Dosis"/>
                <a:hlinkClick r:id="rId14"/>
              </a:rPr>
              <a:t>arXiv.2602.07469</a:t>
            </a:r>
            <a:endParaRPr lang="it-IT" sz="1200" dirty="0">
              <a:ea typeface="Dosis"/>
              <a:cs typeface="Dosis"/>
              <a:sym typeface="Dosi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8CBC3F0-F6A2-B19C-20A9-8089EE6D2EFD}"/>
              </a:ext>
            </a:extLst>
          </p:cNvPr>
          <p:cNvSpPr txBox="1"/>
          <p:nvPr/>
        </p:nvSpPr>
        <p:spPr>
          <a:xfrm>
            <a:off x="304804" y="2763657"/>
            <a:ext cx="42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a.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704B18C-B9DB-8EF2-0DAE-F98C25E97995}"/>
              </a:ext>
            </a:extLst>
          </p:cNvPr>
          <p:cNvSpPr txBox="1"/>
          <p:nvPr/>
        </p:nvSpPr>
        <p:spPr>
          <a:xfrm>
            <a:off x="3581403" y="2763657"/>
            <a:ext cx="42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b.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C555F0F-8575-A24B-FF22-740B603BCC3F}"/>
              </a:ext>
            </a:extLst>
          </p:cNvPr>
          <p:cNvSpPr txBox="1"/>
          <p:nvPr/>
        </p:nvSpPr>
        <p:spPr>
          <a:xfrm>
            <a:off x="8948050" y="3188200"/>
            <a:ext cx="427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c.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4A2BE91-8AE0-2CD0-D5ED-593BB3B65383}"/>
              </a:ext>
            </a:extLst>
          </p:cNvPr>
          <p:cNvSpPr txBox="1"/>
          <p:nvPr/>
        </p:nvSpPr>
        <p:spPr>
          <a:xfrm>
            <a:off x="6374989" y="4811486"/>
            <a:ext cx="2627491" cy="138499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lvl="0">
              <a:buClr>
                <a:srgbClr val="FF9900"/>
              </a:buClr>
              <a:buSzPts val="1800"/>
            </a:pPr>
            <a:r>
              <a:rPr lang="it-IT" sz="1200" b="1" dirty="0" err="1">
                <a:latin typeface="Titillium Web" pitchFamily="2" charset="77"/>
                <a:sym typeface="Dosis"/>
              </a:rPr>
              <a:t>Usage</a:t>
            </a:r>
            <a:endParaRPr lang="it-IT" sz="1200" b="1" dirty="0">
              <a:latin typeface="Titillium Web" pitchFamily="2" charset="77"/>
              <a:sym typeface="Dosis"/>
            </a:endParaRPr>
          </a:p>
          <a:p>
            <a:pPr lvl="0">
              <a:buClr>
                <a:srgbClr val="FF9900"/>
              </a:buClr>
              <a:buSzPts val="1800"/>
            </a:pPr>
            <a:endParaRPr lang="it-IT" sz="1200" dirty="0">
              <a:latin typeface="Titillium Web" pitchFamily="2" charset="77"/>
              <a:sym typeface="Dosis"/>
            </a:endParaRPr>
          </a:p>
          <a:p>
            <a:pPr lvl="0">
              <a:buClr>
                <a:srgbClr val="FF9900"/>
              </a:buClr>
              <a:buSzPts val="1800"/>
            </a:pPr>
            <a:r>
              <a:rPr lang="it-IT" sz="1200" dirty="0">
                <a:latin typeface="Titillium Web" pitchFamily="2" charset="77"/>
                <a:sym typeface="Dosis"/>
              </a:rPr>
              <a:t>-  Produce radio source </a:t>
            </a:r>
            <a:r>
              <a:rPr lang="it-IT" sz="1200" dirty="0" err="1">
                <a:latin typeface="Titillium Web" pitchFamily="2" charset="77"/>
                <a:sym typeface="Dosis"/>
              </a:rPr>
              <a:t>catalogues</a:t>
            </a:r>
            <a:r>
              <a:rPr lang="it-IT" sz="1200" dirty="0">
                <a:latin typeface="Titillium Web" pitchFamily="2" charset="77"/>
                <a:sym typeface="Dosis"/>
              </a:rPr>
              <a:t>  and datasets</a:t>
            </a:r>
          </a:p>
          <a:p>
            <a:pPr lvl="0">
              <a:buClr>
                <a:srgbClr val="FF9900"/>
              </a:buClr>
              <a:buSzPts val="1800"/>
            </a:pPr>
            <a:r>
              <a:rPr lang="it-IT" sz="1200" dirty="0">
                <a:latin typeface="Titillium Web" pitchFamily="2" charset="77"/>
                <a:sym typeface="Dosis"/>
              </a:rPr>
              <a:t>- </a:t>
            </a:r>
            <a:r>
              <a:rPr lang="it-IT" sz="1200" dirty="0" err="1">
                <a:latin typeface="Titillium Web" pitchFamily="2" charset="77"/>
                <a:sym typeface="Dosis"/>
              </a:rPr>
              <a:t>Prototype</a:t>
            </a:r>
            <a:r>
              <a:rPr lang="it-IT" sz="1200" dirty="0">
                <a:latin typeface="Titillium Web" pitchFamily="2" charset="77"/>
                <a:sym typeface="Dosis"/>
              </a:rPr>
              <a:t> ML </a:t>
            </a:r>
            <a:r>
              <a:rPr lang="it-IT" sz="1200" dirty="0" err="1">
                <a:latin typeface="Titillium Web" pitchFamily="2" charset="77"/>
                <a:sym typeface="Dosis"/>
              </a:rPr>
              <a:t>applications</a:t>
            </a:r>
            <a:r>
              <a:rPr lang="it-IT" sz="1200" dirty="0">
                <a:latin typeface="Titillium Web" pitchFamily="2" charset="77"/>
                <a:sym typeface="Dosis"/>
              </a:rPr>
              <a:t> on radio data</a:t>
            </a:r>
          </a:p>
          <a:p>
            <a:pPr lvl="0">
              <a:buClr>
                <a:srgbClr val="FF9900"/>
              </a:buClr>
              <a:buSzPts val="1800"/>
            </a:pPr>
            <a:r>
              <a:rPr lang="it-IT" sz="1200" dirty="0">
                <a:latin typeface="Titillium Web" pitchFamily="2" charset="77"/>
                <a:sym typeface="Dosis"/>
              </a:rPr>
              <a:t>- Support radio data </a:t>
            </a:r>
            <a:r>
              <a:rPr lang="it-IT" sz="1200" dirty="0" err="1">
                <a:latin typeface="Titillium Web" pitchFamily="2" charset="77"/>
                <a:sym typeface="Dosis"/>
              </a:rPr>
              <a:t>analysis</a:t>
            </a:r>
            <a:r>
              <a:rPr lang="it-IT" sz="1200" dirty="0">
                <a:latin typeface="Titillium Web" pitchFamily="2" charset="77"/>
                <a:sym typeface="Dosis"/>
              </a:rPr>
              <a:t> services</a:t>
            </a:r>
            <a:endParaRPr lang="en-GB" sz="1200" dirty="0">
              <a:latin typeface="Titillium Web" pitchFamily="2" charset="77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010D215-F82B-18A5-AA0D-2A1FFD12AE35}"/>
              </a:ext>
            </a:extLst>
          </p:cNvPr>
          <p:cNvSpPr txBox="1"/>
          <p:nvPr/>
        </p:nvSpPr>
        <p:spPr>
          <a:xfrm>
            <a:off x="381000" y="5976257"/>
            <a:ext cx="2852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/>
              <a:t>Courtesy</a:t>
            </a:r>
            <a:r>
              <a:rPr lang="it-IT" sz="1400" b="1" dirty="0"/>
              <a:t> of S. Riggi</a:t>
            </a:r>
          </a:p>
        </p:txBody>
      </p:sp>
    </p:spTree>
    <p:extLst>
      <p:ext uri="{BB962C8B-B14F-4D97-AF65-F5344CB8AC3E}">
        <p14:creationId xmlns:p14="http://schemas.microsoft.com/office/powerpoint/2010/main" val="2658885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8F82EA-36ED-E6A7-2456-EE042D07C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2537"/>
            <a:ext cx="10515600" cy="3885826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/>
              <a:t>THANK YOU FOR YOUR ATTENTION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14A5F9-8BF1-7337-A090-4171B4FA3F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42C98B-B60E-D70B-9526-EBBDA6C23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AB5F49-FD16-CA07-F423-08518B21E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850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036575" y="5368475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Istruzione e Ricerca 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3AA68849-FE55-39F7-F246-993444446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Outline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F29614D-F2DF-9D4D-947E-7F6262E42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D3C483-C681-4F39-9574-8DA9F31A900B}" type="datetime1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15/03/26</a:t>
            </a:fld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34FA977-365E-8084-656A-BE00836FD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Piè di pagina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60142F-E109-8093-7FBF-4BA2577E1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192B8-55D9-4942-9C82-0B9DDA21D461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E666D0BF-7926-C952-1007-58C7D31CF6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31597"/>
            <a:ext cx="10515600" cy="452007"/>
          </a:xfrm>
        </p:spPr>
        <p:txBody>
          <a:bodyPr/>
          <a:lstStyle/>
          <a:p>
            <a:r>
              <a:rPr lang="en-GB" dirty="0"/>
              <a:t>Science with Band5b</a:t>
            </a:r>
          </a:p>
        </p:txBody>
      </p:sp>
      <p:sp>
        <p:nvSpPr>
          <p:cNvPr id="14" name="Segnaposto testo 8">
            <a:extLst>
              <a:ext uri="{FF2B5EF4-FFF2-40B4-BE49-F238E27FC236}">
                <a16:creationId xmlns:a16="http://schemas.microsoft.com/office/drawing/2014/main" id="{614C7234-F000-2FAD-894B-00047734ADB6}"/>
              </a:ext>
            </a:extLst>
          </p:cNvPr>
          <p:cNvSpPr txBox="1">
            <a:spLocks/>
          </p:cNvSpPr>
          <p:nvPr/>
        </p:nvSpPr>
        <p:spPr>
          <a:xfrm>
            <a:off x="838198" y="4065191"/>
            <a:ext cx="10515600" cy="4520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2400" b="1" kern="1200" dirty="0">
                <a:solidFill>
                  <a:srgbClr val="B27F47"/>
                </a:solidFill>
                <a:effectLst/>
                <a:latin typeface="Titillium B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Activities 3331-3332-3333</a:t>
            </a:r>
          </a:p>
        </p:txBody>
      </p:sp>
      <p:sp>
        <p:nvSpPr>
          <p:cNvPr id="17" name="Segnaposto contenuto 7">
            <a:extLst>
              <a:ext uri="{FF2B5EF4-FFF2-40B4-BE49-F238E27FC236}">
                <a16:creationId xmlns:a16="http://schemas.microsoft.com/office/drawing/2014/main" id="{7836C610-0A8C-5867-A2A5-DCD433DB84AC}"/>
              </a:ext>
            </a:extLst>
          </p:cNvPr>
          <p:cNvSpPr txBox="1">
            <a:spLocks/>
          </p:cNvSpPr>
          <p:nvPr/>
        </p:nvSpPr>
        <p:spPr>
          <a:xfrm>
            <a:off x="838200" y="2496620"/>
            <a:ext cx="10515600" cy="13895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Observational capabilities of the Band5b receiver on </a:t>
            </a:r>
            <a:r>
              <a:rPr lang="en-GB" sz="2400" dirty="0" err="1"/>
              <a:t>MeerKAT</a:t>
            </a:r>
            <a:endParaRPr lang="en-GB" sz="2400" dirty="0"/>
          </a:p>
          <a:p>
            <a:r>
              <a:rPr lang="en-GB" sz="2400" dirty="0"/>
              <a:t>Scientific capabilities of the Band5b receiver and the Italian astrophysical community &amp; next steps</a:t>
            </a:r>
          </a:p>
          <a:p>
            <a:r>
              <a:rPr lang="en-GB" sz="2400" dirty="0"/>
              <a:t>Prospects</a:t>
            </a:r>
          </a:p>
        </p:txBody>
      </p:sp>
      <p:sp>
        <p:nvSpPr>
          <p:cNvPr id="18" name="Segnaposto contenuto 7">
            <a:extLst>
              <a:ext uri="{FF2B5EF4-FFF2-40B4-BE49-F238E27FC236}">
                <a16:creationId xmlns:a16="http://schemas.microsoft.com/office/drawing/2014/main" id="{D4F6DFD7-348D-539A-E75D-FB06E4305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543131"/>
            <a:ext cx="10515600" cy="452007"/>
          </a:xfrm>
        </p:spPr>
        <p:txBody>
          <a:bodyPr>
            <a:normAutofit/>
          </a:bodyPr>
          <a:lstStyle/>
          <a:p>
            <a:r>
              <a:rPr lang="en-GB" sz="2400" dirty="0"/>
              <a:t>Overview &amp; achievements</a:t>
            </a:r>
          </a:p>
        </p:txBody>
      </p:sp>
    </p:spTree>
    <p:extLst>
      <p:ext uri="{BB962C8B-B14F-4D97-AF65-F5344CB8AC3E}">
        <p14:creationId xmlns:p14="http://schemas.microsoft.com/office/powerpoint/2010/main" val="2088851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F901C5C-C8A4-DADA-F08A-22A83033A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240967"/>
            <a:ext cx="4925602" cy="979714"/>
          </a:xfrm>
        </p:spPr>
        <p:txBody>
          <a:bodyPr>
            <a:normAutofit fontScale="90000"/>
          </a:bodyPr>
          <a:lstStyle/>
          <a:p>
            <a:br>
              <a:rPr lang="en-GB" sz="3200" dirty="0"/>
            </a:br>
            <a:r>
              <a:rPr lang="en-GB" sz="3200" dirty="0" err="1"/>
              <a:t>MeerKAT</a:t>
            </a:r>
            <a:br>
              <a:rPr lang="en-GB" sz="3200" dirty="0"/>
            </a:br>
            <a:r>
              <a:rPr lang="en-GB" sz="3200" dirty="0"/>
              <a:t>Current performances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CFE801-6F23-1F69-C9DA-2D64F9B2F1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D832D7-3700-A775-D6C9-EB733DD0D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C99514-5463-3914-4D8D-46181F2F8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2" name="Sottotitolo 1">
            <a:extLst>
              <a:ext uri="{FF2B5EF4-FFF2-40B4-BE49-F238E27FC236}">
                <a16:creationId xmlns:a16="http://schemas.microsoft.com/office/drawing/2014/main" id="{6B4C1262-2120-F0E8-ABE3-40BF87DC05E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76938" y="2213923"/>
            <a:ext cx="5257799" cy="4070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err="1">
                <a:latin typeface="+mn-lt"/>
                <a:cs typeface="Arial" panose="020B0604020202020204" pitchFamily="34" charset="0"/>
              </a:rPr>
              <a:t>Operated</a:t>
            </a:r>
            <a:r>
              <a:rPr lang="it-IT" sz="1800" dirty="0">
                <a:latin typeface="+mn-lt"/>
                <a:cs typeface="Arial" panose="020B0604020202020204" pitchFamily="34" charset="0"/>
              </a:rPr>
              <a:t> by SARAO</a:t>
            </a:r>
          </a:p>
          <a:p>
            <a:endParaRPr lang="it-IT" sz="1800" dirty="0">
              <a:latin typeface="+mn-lt"/>
              <a:cs typeface="Arial" panose="020B0604020202020204" pitchFamily="34" charset="0"/>
            </a:endParaRPr>
          </a:p>
          <a:p>
            <a:pPr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800" b="1" dirty="0">
                <a:latin typeface="+mn-lt"/>
                <a:cs typeface="Arial" panose="020B0604020202020204" pitchFamily="34" charset="0"/>
              </a:rPr>
              <a:t>64 </a:t>
            </a:r>
            <a:r>
              <a:rPr lang="it-IT" sz="1800" b="1" dirty="0" err="1">
                <a:latin typeface="+mn-lt"/>
                <a:cs typeface="Arial" panose="020B0604020202020204" pitchFamily="34" charset="0"/>
              </a:rPr>
              <a:t>dishes</a:t>
            </a:r>
            <a:r>
              <a:rPr lang="it-IT" sz="1800" b="1" dirty="0">
                <a:latin typeface="+mn-lt"/>
                <a:cs typeface="Arial" panose="020B0604020202020204" pitchFamily="34" charset="0"/>
              </a:rPr>
              <a:t> with </a:t>
            </a:r>
            <a:r>
              <a:rPr lang="it-IT" sz="1800" b="1" dirty="0" err="1">
                <a:latin typeface="+mn-lt"/>
                <a:cs typeface="Arial" panose="020B0604020202020204" pitchFamily="34" charset="0"/>
              </a:rPr>
              <a:t>diameter</a:t>
            </a:r>
            <a:r>
              <a:rPr lang="it-IT" sz="1800" b="1" dirty="0">
                <a:latin typeface="+mn-lt"/>
                <a:cs typeface="Arial" panose="020B0604020202020204" pitchFamily="34" charset="0"/>
              </a:rPr>
              <a:t> 13.5m</a:t>
            </a:r>
            <a:r>
              <a:rPr lang="it-IT" sz="1800" dirty="0">
                <a:latin typeface="+mn-lt"/>
                <a:cs typeface="Arial" panose="020B0604020202020204" pitchFamily="34" charset="0"/>
              </a:rPr>
              <a:t> in a ‘’random’’ </a:t>
            </a:r>
            <a:r>
              <a:rPr lang="it-IT" sz="1800" dirty="0" err="1">
                <a:latin typeface="+mn-lt"/>
                <a:cs typeface="Arial" panose="020B0604020202020204" pitchFamily="34" charset="0"/>
              </a:rPr>
              <a:t>configuration</a:t>
            </a:r>
            <a:endParaRPr lang="it-IT" sz="1800" dirty="0">
              <a:latin typeface="+mn-lt"/>
              <a:cs typeface="Arial" panose="020B0604020202020204" pitchFamily="34" charset="0"/>
            </a:endParaRPr>
          </a:p>
          <a:p>
            <a:pPr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800" dirty="0">
                <a:latin typeface="+mn-lt"/>
                <a:cs typeface="Arial" panose="020B0604020202020204" pitchFamily="34" charset="0"/>
              </a:rPr>
              <a:t>Maximum baseline 7.7 km</a:t>
            </a:r>
          </a:p>
          <a:p>
            <a:pPr>
              <a:spcBef>
                <a:spcPts val="0"/>
              </a:spcBef>
            </a:pPr>
            <a:endParaRPr lang="it-IT" sz="1800" dirty="0">
              <a:latin typeface="+mn-lt"/>
              <a:cs typeface="Arial" panose="020B0604020202020204" pitchFamily="34" charset="0"/>
            </a:endParaRP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L Band 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900-1670 MHz, </a:t>
            </a: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UHF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 580-1015 MHz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GB" sz="1800" b="1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S Band     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1750-3500 MHz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4k &amp; 32k channels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Pulsar gating</a:t>
            </a:r>
          </a:p>
          <a:p>
            <a:pPr>
              <a:spcBef>
                <a:spcPts val="0"/>
              </a:spcBef>
            </a:pPr>
            <a:endParaRPr lang="it-IT" sz="18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it-IT" sz="1800" b="1" dirty="0">
                <a:latin typeface="+mn-lt"/>
                <a:cs typeface="Arial" panose="020B0604020202020204" pitchFamily="34" charset="0"/>
              </a:rPr>
              <a:t>L-band </a:t>
            </a:r>
            <a:r>
              <a:rPr lang="it-IT" sz="1800" b="1" dirty="0" err="1">
                <a:latin typeface="+mn-lt"/>
                <a:cs typeface="Arial" panose="020B0604020202020204" pitchFamily="34" charset="0"/>
              </a:rPr>
              <a:t>parameters</a:t>
            </a:r>
            <a:endParaRPr lang="it-IT" sz="1800" b="1" dirty="0">
              <a:latin typeface="+mn-lt"/>
              <a:cs typeface="Arial" panose="020B0604020202020204" pitchFamily="34" charset="0"/>
            </a:endParaRPr>
          </a:p>
          <a:p>
            <a:pPr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800" dirty="0" err="1">
                <a:latin typeface="+mn-lt"/>
                <a:cs typeface="Arial" panose="020B0604020202020204" pitchFamily="34" charset="0"/>
              </a:rPr>
              <a:t>Angular</a:t>
            </a:r>
            <a:r>
              <a:rPr lang="it-IT" sz="1800" dirty="0">
                <a:latin typeface="+mn-lt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+mn-lt"/>
                <a:cs typeface="Arial" panose="020B0604020202020204" pitchFamily="34" charset="0"/>
              </a:rPr>
              <a:t>resolution</a:t>
            </a:r>
            <a:r>
              <a:rPr lang="it-IT" sz="1800" dirty="0">
                <a:latin typeface="+mn-lt"/>
                <a:cs typeface="Arial" panose="020B0604020202020204" pitchFamily="34" charset="0"/>
              </a:rPr>
              <a:t> ∼ 8’’</a:t>
            </a:r>
          </a:p>
          <a:p>
            <a:pPr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800" dirty="0">
                <a:latin typeface="+mn-lt"/>
                <a:cs typeface="Arial" panose="020B0604020202020204" pitchFamily="34" charset="0"/>
              </a:rPr>
              <a:t>Image </a:t>
            </a:r>
            <a:r>
              <a:rPr lang="it-IT" sz="1800" dirty="0" err="1">
                <a:latin typeface="+mn-lt"/>
                <a:cs typeface="Arial" panose="020B0604020202020204" pitchFamily="34" charset="0"/>
              </a:rPr>
              <a:t>sensitivity</a:t>
            </a:r>
            <a:r>
              <a:rPr lang="it-IT" sz="1800" dirty="0">
                <a:latin typeface="+mn-lt"/>
                <a:cs typeface="Arial" panose="020B0604020202020204" pitchFamily="34" charset="0"/>
              </a:rPr>
              <a:t> ∼ 12𝜇</a:t>
            </a:r>
            <a:r>
              <a:rPr lang="it-IT" sz="1800" dirty="0" err="1">
                <a:latin typeface="+mn-lt"/>
                <a:cs typeface="Arial" panose="020B0604020202020204" pitchFamily="34" charset="0"/>
              </a:rPr>
              <a:t>Jy</a:t>
            </a:r>
            <a:r>
              <a:rPr lang="it-IT" sz="1800" dirty="0">
                <a:latin typeface="+mn-lt"/>
                <a:cs typeface="Arial" panose="020B0604020202020204" pitchFamily="34" charset="0"/>
              </a:rPr>
              <a:t>/b/</a:t>
            </a:r>
            <a:r>
              <a:rPr lang="it-IT" sz="1800" dirty="0" err="1">
                <a:latin typeface="+mn-lt"/>
                <a:cs typeface="Arial" panose="020B0604020202020204" pitchFamily="34" charset="0"/>
              </a:rPr>
              <a:t>hr</a:t>
            </a:r>
            <a:endParaRPr lang="it-IT" sz="1800" dirty="0">
              <a:latin typeface="+mn-lt"/>
              <a:cs typeface="Arial" panose="020B0604020202020204" pitchFamily="34" charset="0"/>
            </a:endParaRPr>
          </a:p>
          <a:p>
            <a:pPr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800" dirty="0">
                <a:latin typeface="+mn-lt"/>
                <a:cs typeface="Arial" panose="020B0604020202020204" pitchFamily="34" charset="0"/>
              </a:rPr>
              <a:t>Line </a:t>
            </a:r>
            <a:r>
              <a:rPr lang="it-IT" sz="1800" dirty="0" err="1">
                <a:latin typeface="+mn-lt"/>
                <a:cs typeface="Arial" panose="020B0604020202020204" pitchFamily="34" charset="0"/>
              </a:rPr>
              <a:t>sensitivity</a:t>
            </a:r>
            <a:r>
              <a:rPr lang="it-IT" sz="1800" dirty="0">
                <a:latin typeface="+mn-lt"/>
                <a:cs typeface="Arial" panose="020B0604020202020204" pitchFamily="34" charset="0"/>
              </a:rPr>
              <a:t> ∼ 184𝜇</a:t>
            </a:r>
            <a:r>
              <a:rPr lang="it-IT" sz="1800" dirty="0" err="1">
                <a:latin typeface="+mn-lt"/>
                <a:cs typeface="Arial" panose="020B0604020202020204" pitchFamily="34" charset="0"/>
              </a:rPr>
              <a:t>Jy</a:t>
            </a:r>
            <a:r>
              <a:rPr lang="it-IT" sz="1800" dirty="0">
                <a:latin typeface="+mn-lt"/>
                <a:cs typeface="Arial" panose="020B0604020202020204" pitchFamily="34" charset="0"/>
              </a:rPr>
              <a:t>/b/</a:t>
            </a:r>
            <a:r>
              <a:rPr lang="it-IT" sz="1800" dirty="0" err="1">
                <a:latin typeface="+mn-lt"/>
                <a:cs typeface="Arial" panose="020B0604020202020204" pitchFamily="34" charset="0"/>
              </a:rPr>
              <a:t>hr</a:t>
            </a:r>
            <a:r>
              <a:rPr lang="it-IT" sz="1800" dirty="0">
                <a:latin typeface="+mn-lt"/>
                <a:cs typeface="Arial" panose="020B0604020202020204" pitchFamily="34" charset="0"/>
              </a:rPr>
              <a:t> (209 kHz </a:t>
            </a:r>
            <a:r>
              <a:rPr lang="it-IT" sz="1800" dirty="0" err="1">
                <a:latin typeface="+mn-lt"/>
                <a:cs typeface="Arial" panose="020B0604020202020204" pitchFamily="34" charset="0"/>
              </a:rPr>
              <a:t>channel</a:t>
            </a:r>
            <a:r>
              <a:rPr lang="it-IT" sz="1800" dirty="0">
                <a:latin typeface="+mn-lt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7D336772-7AC8-72A2-BC43-9045B48E002C}"/>
              </a:ext>
            </a:extLst>
          </p:cNvPr>
          <p:cNvGrpSpPr/>
          <p:nvPr/>
        </p:nvGrpSpPr>
        <p:grpSpPr>
          <a:xfrm>
            <a:off x="5493531" y="2203869"/>
            <a:ext cx="2448000" cy="1753075"/>
            <a:chOff x="-40147" y="863692"/>
            <a:chExt cx="2032519" cy="1528279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01E6042E-0912-B56E-D741-16F07187D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069" t="13159"/>
            <a:stretch/>
          </p:blipFill>
          <p:spPr>
            <a:xfrm>
              <a:off x="-40147" y="863692"/>
              <a:ext cx="2032519" cy="15282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Frame 8">
              <a:extLst>
                <a:ext uri="{FF2B5EF4-FFF2-40B4-BE49-F238E27FC236}">
                  <a16:creationId xmlns:a16="http://schemas.microsoft.com/office/drawing/2014/main" id="{941D8FE3-4EA9-0F39-1C15-8F083CA2B1E6}"/>
                </a:ext>
              </a:extLst>
            </p:cNvPr>
            <p:cNvSpPr/>
            <p:nvPr/>
          </p:nvSpPr>
          <p:spPr>
            <a:xfrm>
              <a:off x="730714" y="1363586"/>
              <a:ext cx="196791" cy="201671"/>
            </a:xfrm>
            <a:prstGeom prst="frame">
              <a:avLst>
                <a:gd name="adj1" fmla="val 2722"/>
              </a:avLst>
            </a:prstGeom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cxnSp>
        <p:nvCxnSpPr>
          <p:cNvPr id="12" name="Connettore 2 18">
            <a:extLst>
              <a:ext uri="{FF2B5EF4-FFF2-40B4-BE49-F238E27FC236}">
                <a16:creationId xmlns:a16="http://schemas.microsoft.com/office/drawing/2014/main" id="{D51CE38C-7438-A67C-7055-EE320A100438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6658987" y="1709267"/>
            <a:ext cx="1824213" cy="11836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21">
            <a:extLst>
              <a:ext uri="{FF2B5EF4-FFF2-40B4-BE49-F238E27FC236}">
                <a16:creationId xmlns:a16="http://schemas.microsoft.com/office/drawing/2014/main" id="{77069021-C6E7-FE89-990A-30D37AE278C7}"/>
              </a:ext>
            </a:extLst>
          </p:cNvPr>
          <p:cNvCxnSpPr>
            <a:cxnSpLocks/>
          </p:cNvCxnSpPr>
          <p:nvPr/>
        </p:nvCxnSpPr>
        <p:spPr>
          <a:xfrm>
            <a:off x="6658987" y="3008628"/>
            <a:ext cx="1824213" cy="21048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 descr="Immagine che contiene aria aperta, cielo, nuvola, erba&#10;&#10;Descrizione generata automaticamente">
            <a:extLst>
              <a:ext uri="{FF2B5EF4-FFF2-40B4-BE49-F238E27FC236}">
                <a16:creationId xmlns:a16="http://schemas.microsoft.com/office/drawing/2014/main" id="{2D9506BB-F7DE-6C23-9B12-5D437FBBF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733" y="4209467"/>
            <a:ext cx="2448000" cy="8424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3550336C-A4AE-5A27-8660-32A66EA8CAA8}"/>
              </a:ext>
            </a:extLst>
          </p:cNvPr>
          <p:cNvGrpSpPr/>
          <p:nvPr/>
        </p:nvGrpSpPr>
        <p:grpSpPr>
          <a:xfrm>
            <a:off x="8418408" y="1659480"/>
            <a:ext cx="3566461" cy="3492001"/>
            <a:chOff x="1999382" y="2239145"/>
            <a:chExt cx="3364898" cy="3329974"/>
          </a:xfrm>
        </p:grpSpPr>
        <p:pic>
          <p:nvPicPr>
            <p:cNvPr id="16" name="Picture 1">
              <a:extLst>
                <a:ext uri="{FF2B5EF4-FFF2-40B4-BE49-F238E27FC236}">
                  <a16:creationId xmlns:a16="http://schemas.microsoft.com/office/drawing/2014/main" id="{03882B86-4E7F-191E-0F99-27BA2A8A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8" b="1"/>
            <a:stretch/>
          </p:blipFill>
          <p:spPr>
            <a:xfrm>
              <a:off x="1999382" y="2239145"/>
              <a:ext cx="3364898" cy="33299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7" name="Straight Arrow Connector 23">
              <a:extLst>
                <a:ext uri="{FF2B5EF4-FFF2-40B4-BE49-F238E27FC236}">
                  <a16:creationId xmlns:a16="http://schemas.microsoft.com/office/drawing/2014/main" id="{B8ED5831-4496-4FDA-BA25-EA2779D49E23}"/>
                </a:ext>
              </a:extLst>
            </p:cNvPr>
            <p:cNvCxnSpPr/>
            <p:nvPr/>
          </p:nvCxnSpPr>
          <p:spPr>
            <a:xfrm flipH="1" flipV="1">
              <a:off x="3768846" y="4138473"/>
              <a:ext cx="689272" cy="590287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  <a:effectLst>
              <a:outerShdw blurRad="50800" dist="50800" dir="2640000" sx="50000" sy="50000" algn="ctr" rotWithShape="0">
                <a:schemeClr val="tx1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24">
              <a:extLst>
                <a:ext uri="{FF2B5EF4-FFF2-40B4-BE49-F238E27FC236}">
                  <a16:creationId xmlns:a16="http://schemas.microsoft.com/office/drawing/2014/main" id="{7C01065D-0723-D5AF-00D1-07F7C2085C47}"/>
                </a:ext>
              </a:extLst>
            </p:cNvPr>
            <p:cNvSpPr txBox="1"/>
            <p:nvPr/>
          </p:nvSpPr>
          <p:spPr>
            <a:xfrm>
              <a:off x="3588476" y="4724781"/>
              <a:ext cx="1424502" cy="352195"/>
            </a:xfrm>
            <a:prstGeom prst="rect">
              <a:avLst/>
            </a:prstGeom>
            <a:noFill/>
            <a:effectLst>
              <a:outerShdw blurRad="50800" dist="50800" dir="2700000" sx="50000" sy="5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GB" b="1" dirty="0">
                  <a:solidFill>
                    <a:srgbClr val="C00000"/>
                  </a:solidFill>
                  <a:latin typeface="Arial"/>
                </a:rPr>
                <a:t>SKA1-Mid</a:t>
              </a:r>
            </a:p>
          </p:txBody>
        </p:sp>
        <p:sp>
          <p:nvSpPr>
            <p:cNvPr id="19" name="TextBox 25">
              <a:extLst>
                <a:ext uri="{FF2B5EF4-FFF2-40B4-BE49-F238E27FC236}">
                  <a16:creationId xmlns:a16="http://schemas.microsoft.com/office/drawing/2014/main" id="{35FE906E-7812-5A4C-F579-5427F1676180}"/>
                </a:ext>
              </a:extLst>
            </p:cNvPr>
            <p:cNvSpPr txBox="1"/>
            <p:nvPr/>
          </p:nvSpPr>
          <p:spPr>
            <a:xfrm>
              <a:off x="3654413" y="2534309"/>
              <a:ext cx="1254486" cy="352195"/>
            </a:xfrm>
            <a:prstGeom prst="rect">
              <a:avLst/>
            </a:prstGeom>
            <a:noFill/>
            <a:effectLst>
              <a:outerShdw blurRad="50800" dist="50800" dir="2760000" sx="50000" sy="5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GB" b="1" dirty="0" err="1">
                  <a:solidFill>
                    <a:prstClr val="white"/>
                  </a:solidFill>
                  <a:latin typeface="Arial"/>
                </a:rPr>
                <a:t>MeerKAT</a:t>
              </a:r>
              <a:endParaRPr lang="en-GB" b="1" dirty="0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20" name="Straight Arrow Connector 26">
              <a:extLst>
                <a:ext uri="{FF2B5EF4-FFF2-40B4-BE49-F238E27FC236}">
                  <a16:creationId xmlns:a16="http://schemas.microsoft.com/office/drawing/2014/main" id="{402918F5-0BD5-EC0B-0EF9-EDC65F64CE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3948" y="2950239"/>
              <a:ext cx="352550" cy="633411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  <a:effectLst>
              <a:outerShdw blurRad="50800" dist="50800" dir="2700000" sx="50000" sy="50000" algn="ctr" rotWithShape="0">
                <a:schemeClr val="tx1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3896E4EE-C4F2-14DB-2BF2-91651F872AF7}"/>
                </a:ext>
              </a:extLst>
            </p:cNvPr>
            <p:cNvSpPr/>
            <p:nvPr/>
          </p:nvSpPr>
          <p:spPr>
            <a:xfrm>
              <a:off x="2183385" y="5122406"/>
              <a:ext cx="2970339" cy="3081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1500" b="1" dirty="0">
                  <a:solidFill>
                    <a:schemeClr val="bg1"/>
                  </a:solidFill>
                  <a:latin typeface="Arial"/>
                  <a:ea typeface="MS Mincho"/>
                </a:rPr>
                <a:t>Karoo Region South Africa</a:t>
              </a:r>
            </a:p>
          </p:txBody>
        </p:sp>
      </p:grpSp>
      <p:pic>
        <p:nvPicPr>
          <p:cNvPr id="22" name="Immagine 21">
            <a:extLst>
              <a:ext uri="{FF2B5EF4-FFF2-40B4-BE49-F238E27FC236}">
                <a16:creationId xmlns:a16="http://schemas.microsoft.com/office/drawing/2014/main" id="{C25B06C6-EBF8-23AB-9394-F7B83E16E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549" y="2506464"/>
            <a:ext cx="1512000" cy="12780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Immagine 22" descr="Immagine che contiene cerchio, schizzo, diagramma&#10;&#10;Descrizione generata automaticamente">
            <a:extLst>
              <a:ext uri="{FF2B5EF4-FFF2-40B4-BE49-F238E27FC236}">
                <a16:creationId xmlns:a16="http://schemas.microsoft.com/office/drawing/2014/main" id="{EBD04177-A55D-FCAC-EACD-7342FC25D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4081" y="5017073"/>
            <a:ext cx="1383995" cy="1332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9E6AF93-C368-D29D-2002-AD5941CA4DBE}"/>
              </a:ext>
            </a:extLst>
          </p:cNvPr>
          <p:cNvSpPr txBox="1"/>
          <p:nvPr/>
        </p:nvSpPr>
        <p:spPr>
          <a:xfrm>
            <a:off x="7588355" y="5032545"/>
            <a:ext cx="1539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it-IT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-30 - 11 </a:t>
            </a:r>
            <a:r>
              <a:rPr lang="it-IT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endParaRPr lang="it-IT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762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>
            <a:extLst>
              <a:ext uri="{FF2B5EF4-FFF2-40B4-BE49-F238E27FC236}">
                <a16:creationId xmlns:a16="http://schemas.microsoft.com/office/drawing/2014/main" id="{3E292E16-C055-0837-C5FA-BF06D653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MeerKAT</a:t>
            </a:r>
            <a:r>
              <a:rPr lang="en-GB" dirty="0"/>
              <a:t> capabilities with the Band5b receiver (2401) 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261F1AB-8D59-0D35-38DF-5A65BDBD3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1AADF71-3B67-B834-DD20-4EEC5679F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5FF3B86-EFC0-23C5-093A-DB3B2F20E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1C00C103-4FD0-8DC8-2980-8DF080B4A286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838200" y="2104733"/>
            <a:ext cx="5181600" cy="3077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sz="1600" dirty="0"/>
              <a:t>8.3 – 15.4 GHz </a:t>
            </a:r>
            <a:r>
              <a:rPr lang="it-IT" sz="1600" dirty="0" err="1"/>
              <a:t>receiver</a:t>
            </a:r>
            <a:r>
              <a:rPr lang="it-IT" sz="1600" dirty="0"/>
              <a:t> on </a:t>
            </a:r>
            <a:r>
              <a:rPr lang="it-IT" sz="1600" dirty="0" err="1"/>
              <a:t>all</a:t>
            </a:r>
            <a:r>
              <a:rPr lang="it-IT" sz="1600" dirty="0"/>
              <a:t> 64 </a:t>
            </a:r>
            <a:r>
              <a:rPr lang="it-IT" sz="1600" dirty="0" err="1"/>
              <a:t>MeerKAT</a:t>
            </a:r>
            <a:r>
              <a:rPr lang="it-IT" sz="1600" dirty="0"/>
              <a:t> </a:t>
            </a:r>
            <a:r>
              <a:rPr lang="it-IT" sz="1600" dirty="0" err="1"/>
              <a:t>dishes</a:t>
            </a:r>
            <a:endParaRPr lang="it-IT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sz="1600" dirty="0"/>
              <a:t>𝛥𝜈 = 2.5 GHz  (</a:t>
            </a:r>
            <a:r>
              <a:rPr lang="it-IT" sz="1600" dirty="0" err="1"/>
              <a:t>tunable</a:t>
            </a:r>
            <a:r>
              <a:rPr lang="it-IT" sz="1600" dirty="0"/>
              <a:t> </a:t>
            </a:r>
            <a:r>
              <a:rPr lang="it-IT" sz="1600" dirty="0" err="1"/>
              <a:t>anywhere</a:t>
            </a:r>
            <a:r>
              <a:rPr lang="it-IT" sz="1600" dirty="0"/>
              <a:t> </a:t>
            </a:r>
            <a:r>
              <a:rPr lang="it-IT" sz="1600" dirty="0" err="1"/>
              <a:t>across</a:t>
            </a:r>
            <a:r>
              <a:rPr lang="it-IT" sz="1600" dirty="0"/>
              <a:t> the band)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sz="1600" dirty="0"/>
              <a:t>𝜃 ∼ 1.2’’ to 0.6’’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sz="1600" dirty="0" err="1"/>
              <a:t>FoV</a:t>
            </a:r>
            <a:r>
              <a:rPr lang="it-IT" sz="1600" dirty="0"/>
              <a:t> ∼ 6.9’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sz="1600" dirty="0"/>
              <a:t>Continuum array sensitivity ∼ 3 𝜇</a:t>
            </a:r>
            <a:r>
              <a:rPr lang="it-IT" sz="1600" dirty="0" err="1"/>
              <a:t>Jy</a:t>
            </a:r>
            <a:r>
              <a:rPr lang="it-IT" sz="1600" dirty="0"/>
              <a:t>/b (𝛥𝜈=800 MHz and 1 hour </a:t>
            </a:r>
            <a:r>
              <a:rPr lang="it-IT" sz="1600" dirty="0" err="1"/>
              <a:t>integration</a:t>
            </a:r>
            <a:r>
              <a:rPr lang="it-IT" sz="1600" dirty="0"/>
              <a:t>)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sz="1600" dirty="0" err="1"/>
              <a:t>Spectral</a:t>
            </a:r>
            <a:r>
              <a:rPr lang="it-IT" sz="1600" dirty="0"/>
              <a:t> </a:t>
            </a:r>
            <a:r>
              <a:rPr lang="it-IT" sz="1600" dirty="0" err="1"/>
              <a:t>resolution</a:t>
            </a:r>
            <a:r>
              <a:rPr lang="it-IT" sz="1600" dirty="0"/>
              <a:t> (no zoom): ∼26.4 kHz (∼1.4 </a:t>
            </a:r>
            <a:r>
              <a:rPr lang="it-IT" sz="1600" dirty="0" err="1"/>
              <a:t>mJy</a:t>
            </a:r>
            <a:r>
              <a:rPr lang="it-IT" sz="1600" dirty="0"/>
              <a:t>/b) for </a:t>
            </a:r>
            <a:r>
              <a:rPr lang="it-IT" sz="1600" dirty="0" err="1"/>
              <a:t>phase</a:t>
            </a:r>
            <a:r>
              <a:rPr lang="it-IT" sz="1600" dirty="0"/>
              <a:t> 1; ∼305.2 kHz (∼0.1 </a:t>
            </a:r>
            <a:r>
              <a:rPr lang="it-IT" sz="1600" dirty="0" err="1"/>
              <a:t>mJy</a:t>
            </a:r>
            <a:r>
              <a:rPr lang="it-IT" sz="1600" dirty="0"/>
              <a:t>/b) for </a:t>
            </a:r>
            <a:r>
              <a:rPr lang="it-IT" sz="1600" dirty="0" err="1"/>
              <a:t>phase</a:t>
            </a:r>
            <a:r>
              <a:rPr lang="it-IT" sz="1600" dirty="0"/>
              <a:t> 2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sz="1600" dirty="0" err="1"/>
              <a:t>Spectral</a:t>
            </a:r>
            <a:r>
              <a:rPr lang="it-IT" sz="1600" dirty="0"/>
              <a:t> </a:t>
            </a:r>
            <a:r>
              <a:rPr lang="it-IT" sz="1600" dirty="0" err="1"/>
              <a:t>resolution</a:t>
            </a:r>
            <a:r>
              <a:rPr lang="it-IT" sz="1600" dirty="0"/>
              <a:t> (zoom): ∼1.6-3.3 kHz (∼5.7-4 </a:t>
            </a:r>
            <a:r>
              <a:rPr lang="it-IT" sz="1600" dirty="0" err="1"/>
              <a:t>mJy</a:t>
            </a:r>
            <a:r>
              <a:rPr lang="it-IT" sz="1600" dirty="0"/>
              <a:t>/b) for </a:t>
            </a:r>
            <a:r>
              <a:rPr lang="it-IT" sz="1600" dirty="0" err="1"/>
              <a:t>phase</a:t>
            </a:r>
            <a:r>
              <a:rPr lang="it-IT" sz="1600" dirty="0"/>
              <a:t> 1; ∼6..6-13.1 kHz (∼3.3-2 </a:t>
            </a:r>
            <a:r>
              <a:rPr lang="it-IT" sz="1600" dirty="0" err="1"/>
              <a:t>mJy</a:t>
            </a:r>
            <a:r>
              <a:rPr lang="it-IT" sz="1600" dirty="0"/>
              <a:t>/b) for </a:t>
            </a:r>
            <a:r>
              <a:rPr lang="it-IT" sz="1600" dirty="0" err="1"/>
              <a:t>phase</a:t>
            </a:r>
            <a:r>
              <a:rPr lang="it-IT" sz="1600" dirty="0"/>
              <a:t> 2</a:t>
            </a:r>
          </a:p>
        </p:txBody>
      </p:sp>
      <p:pic>
        <p:nvPicPr>
          <p:cNvPr id="8" name="Google Shape;78;p4">
            <a:extLst>
              <a:ext uri="{FF2B5EF4-FFF2-40B4-BE49-F238E27FC236}">
                <a16:creationId xmlns:a16="http://schemas.microsoft.com/office/drawing/2014/main" id="{9B3C60F5-BFF3-1F72-D1C7-9A64DE0ABDE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89065" y="2018648"/>
            <a:ext cx="3816000" cy="1893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Google Shape;92;p6">
            <a:extLst>
              <a:ext uri="{FF2B5EF4-FFF2-40B4-BE49-F238E27FC236}">
                <a16:creationId xmlns:a16="http://schemas.microsoft.com/office/drawing/2014/main" id="{E6416882-C18E-5568-7426-D7B0D05B169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9065" y="4021908"/>
            <a:ext cx="3816000" cy="22135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4482C75-2371-C60A-1269-7877EEE8C86F}"/>
              </a:ext>
            </a:extLst>
          </p:cNvPr>
          <p:cNvSpPr txBox="1"/>
          <p:nvPr/>
        </p:nvSpPr>
        <p:spPr>
          <a:xfrm>
            <a:off x="7652657" y="5682343"/>
            <a:ext cx="1807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Plots from Cavallaro </a:t>
            </a:r>
          </a:p>
        </p:txBody>
      </p:sp>
    </p:spTree>
    <p:extLst>
      <p:ext uri="{BB962C8B-B14F-4D97-AF65-F5344CB8AC3E}">
        <p14:creationId xmlns:p14="http://schemas.microsoft.com/office/powerpoint/2010/main" val="250716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0B1AE-A416-8AB1-63FB-39698A084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>
            <a:extLst>
              <a:ext uri="{FF2B5EF4-FFF2-40B4-BE49-F238E27FC236}">
                <a16:creationId xmlns:a16="http://schemas.microsoft.com/office/drawing/2014/main" id="{83DC98BB-FC3B-5EE2-4550-180A797D1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MeerKAT</a:t>
            </a:r>
            <a:r>
              <a:rPr lang="en-GB" dirty="0"/>
              <a:t> capabilities with the Band5b receiver (2401) 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7784383-B6DE-5E78-862B-040EE2CC4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3DEF4FC-EE0F-AC44-BAA9-244FDA25F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53FAE09-AC1C-C51D-1332-4F92A30CE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705E5F24-DFDD-D7B5-D85D-25A61A420AC2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838200" y="2104733"/>
            <a:ext cx="5181600" cy="3077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sz="1600" dirty="0"/>
              <a:t>8.3 – 15.4 GHz </a:t>
            </a:r>
            <a:r>
              <a:rPr lang="it-IT" sz="1600" dirty="0" err="1"/>
              <a:t>receiver</a:t>
            </a:r>
            <a:r>
              <a:rPr lang="it-IT" sz="1600" dirty="0"/>
              <a:t> on </a:t>
            </a:r>
            <a:r>
              <a:rPr lang="it-IT" sz="1600" dirty="0" err="1"/>
              <a:t>all</a:t>
            </a:r>
            <a:r>
              <a:rPr lang="it-IT" sz="1600" dirty="0"/>
              <a:t> 64 </a:t>
            </a:r>
            <a:r>
              <a:rPr lang="it-IT" sz="1600" dirty="0" err="1"/>
              <a:t>MeerKAT</a:t>
            </a:r>
            <a:r>
              <a:rPr lang="it-IT" sz="1600" dirty="0"/>
              <a:t> </a:t>
            </a:r>
            <a:r>
              <a:rPr lang="it-IT" sz="1600" dirty="0" err="1"/>
              <a:t>dishes</a:t>
            </a:r>
            <a:endParaRPr lang="it-IT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sz="1600" dirty="0"/>
              <a:t>𝛥𝜈 = 2.5 GHz  (</a:t>
            </a:r>
            <a:r>
              <a:rPr lang="it-IT" sz="1600" dirty="0" err="1"/>
              <a:t>tunable</a:t>
            </a:r>
            <a:r>
              <a:rPr lang="it-IT" sz="1600" dirty="0"/>
              <a:t> </a:t>
            </a:r>
            <a:r>
              <a:rPr lang="it-IT" sz="1600" dirty="0" err="1"/>
              <a:t>anywhere</a:t>
            </a:r>
            <a:r>
              <a:rPr lang="it-IT" sz="1600" dirty="0"/>
              <a:t> </a:t>
            </a:r>
            <a:r>
              <a:rPr lang="it-IT" sz="1600" dirty="0" err="1"/>
              <a:t>across</a:t>
            </a:r>
            <a:r>
              <a:rPr lang="it-IT" sz="1600" dirty="0"/>
              <a:t> the band)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sz="1600" dirty="0"/>
              <a:t>𝜃 ∼ 1.2’’ to 0.6’’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sz="1600" dirty="0" err="1"/>
              <a:t>FoV</a:t>
            </a:r>
            <a:r>
              <a:rPr lang="it-IT" sz="1600" dirty="0"/>
              <a:t> ∼ 6.9’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sz="1600" dirty="0"/>
              <a:t>Continuum array sensitivity ∼ 3 𝜇</a:t>
            </a:r>
            <a:r>
              <a:rPr lang="it-IT" sz="1600" dirty="0" err="1"/>
              <a:t>Jy</a:t>
            </a:r>
            <a:r>
              <a:rPr lang="it-IT" sz="1600" dirty="0"/>
              <a:t>/b (𝛥𝜈=800 MHz and 1 hour </a:t>
            </a:r>
            <a:r>
              <a:rPr lang="it-IT" sz="1600" dirty="0" err="1"/>
              <a:t>integration</a:t>
            </a:r>
            <a:r>
              <a:rPr lang="it-IT" sz="1600" dirty="0"/>
              <a:t>)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sz="1600" dirty="0" err="1"/>
              <a:t>Spectral</a:t>
            </a:r>
            <a:r>
              <a:rPr lang="it-IT" sz="1600" dirty="0"/>
              <a:t> </a:t>
            </a:r>
            <a:r>
              <a:rPr lang="it-IT" sz="1600" dirty="0" err="1"/>
              <a:t>resolution</a:t>
            </a:r>
            <a:r>
              <a:rPr lang="it-IT" sz="1600" dirty="0"/>
              <a:t> (no zoom): ∼26.4 kHz (∼1.4 </a:t>
            </a:r>
            <a:r>
              <a:rPr lang="it-IT" sz="1600" dirty="0" err="1"/>
              <a:t>mJy</a:t>
            </a:r>
            <a:r>
              <a:rPr lang="it-IT" sz="1600" dirty="0"/>
              <a:t>/b) for </a:t>
            </a:r>
            <a:r>
              <a:rPr lang="it-IT" sz="1600" dirty="0" err="1"/>
              <a:t>phase</a:t>
            </a:r>
            <a:r>
              <a:rPr lang="it-IT" sz="1600" dirty="0"/>
              <a:t> 1; ∼305.2 kHz (∼0.1 </a:t>
            </a:r>
            <a:r>
              <a:rPr lang="it-IT" sz="1600" dirty="0" err="1"/>
              <a:t>mJy</a:t>
            </a:r>
            <a:r>
              <a:rPr lang="it-IT" sz="1600" dirty="0"/>
              <a:t>/b) for </a:t>
            </a:r>
            <a:r>
              <a:rPr lang="it-IT" sz="1600" dirty="0" err="1"/>
              <a:t>phase</a:t>
            </a:r>
            <a:r>
              <a:rPr lang="it-IT" sz="1600" dirty="0"/>
              <a:t> 2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sz="1600" dirty="0" err="1"/>
              <a:t>Spectral</a:t>
            </a:r>
            <a:r>
              <a:rPr lang="it-IT" sz="1600" dirty="0"/>
              <a:t> </a:t>
            </a:r>
            <a:r>
              <a:rPr lang="it-IT" sz="1600" dirty="0" err="1"/>
              <a:t>resolution</a:t>
            </a:r>
            <a:r>
              <a:rPr lang="it-IT" sz="1600" dirty="0"/>
              <a:t> (zoom): ∼1.6-3.3 kHz (∼5.7-4 </a:t>
            </a:r>
            <a:r>
              <a:rPr lang="it-IT" sz="1600" dirty="0" err="1"/>
              <a:t>mJy</a:t>
            </a:r>
            <a:r>
              <a:rPr lang="it-IT" sz="1600" dirty="0"/>
              <a:t>/b) for </a:t>
            </a:r>
            <a:r>
              <a:rPr lang="it-IT" sz="1600" dirty="0" err="1"/>
              <a:t>phase</a:t>
            </a:r>
            <a:r>
              <a:rPr lang="it-IT" sz="1600" dirty="0"/>
              <a:t> 1; ∼6..6-13.1 kHz (∼3.3-2 </a:t>
            </a:r>
            <a:r>
              <a:rPr lang="it-IT" sz="1600" dirty="0" err="1"/>
              <a:t>mJy</a:t>
            </a:r>
            <a:r>
              <a:rPr lang="it-IT" sz="1600" dirty="0"/>
              <a:t>/b) for </a:t>
            </a:r>
            <a:r>
              <a:rPr lang="it-IT" sz="1600" dirty="0" err="1"/>
              <a:t>phase</a:t>
            </a:r>
            <a:r>
              <a:rPr lang="it-IT" sz="1600" dirty="0"/>
              <a:t> 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470A75A-1B8F-468E-1BCE-23FA36FF05EE}"/>
              </a:ext>
            </a:extLst>
          </p:cNvPr>
          <p:cNvSpPr txBox="1"/>
          <p:nvPr/>
        </p:nvSpPr>
        <p:spPr>
          <a:xfrm>
            <a:off x="3167736" y="5483153"/>
            <a:ext cx="6281058" cy="65639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Band5b </a:t>
            </a:r>
            <a:r>
              <a:rPr lang="it-IT" b="1" dirty="0" err="1"/>
              <a:t>will</a:t>
            </a:r>
            <a:r>
              <a:rPr lang="it-IT" b="1" dirty="0"/>
              <a:t> </a:t>
            </a:r>
            <a:r>
              <a:rPr lang="it-IT" b="1" dirty="0" err="1"/>
              <a:t>considerably</a:t>
            </a:r>
            <a:r>
              <a:rPr lang="it-IT" b="1" dirty="0"/>
              <a:t> </a:t>
            </a:r>
            <a:r>
              <a:rPr lang="it-IT" b="1" dirty="0" err="1"/>
              <a:t>boost</a:t>
            </a:r>
            <a:r>
              <a:rPr lang="it-IT" b="1" dirty="0"/>
              <a:t> the </a:t>
            </a:r>
            <a:r>
              <a:rPr lang="it-IT" b="1" dirty="0" err="1"/>
              <a:t>scientific</a:t>
            </a:r>
            <a:r>
              <a:rPr lang="it-IT" b="1" dirty="0"/>
              <a:t> </a:t>
            </a:r>
            <a:r>
              <a:rPr lang="it-IT" b="1" dirty="0" err="1"/>
              <a:t>potentials</a:t>
            </a:r>
            <a:r>
              <a:rPr lang="it-IT" b="1" dirty="0"/>
              <a:t> </a:t>
            </a:r>
          </a:p>
          <a:p>
            <a:pPr algn="ctr"/>
            <a:r>
              <a:rPr lang="it-IT" b="1" dirty="0"/>
              <a:t>of </a:t>
            </a:r>
            <a:r>
              <a:rPr lang="it-IT" b="1" dirty="0" err="1"/>
              <a:t>MeerKAT</a:t>
            </a:r>
            <a:r>
              <a:rPr lang="it-IT" b="1" dirty="0"/>
              <a:t>, </a:t>
            </a:r>
            <a:r>
              <a:rPr lang="it-IT" b="1" dirty="0" err="1"/>
              <a:t>as</a:t>
            </a:r>
            <a:r>
              <a:rPr lang="it-IT" b="1" dirty="0"/>
              <a:t> </a:t>
            </a:r>
            <a:r>
              <a:rPr lang="it-IT" b="1" dirty="0" err="1"/>
              <a:t>well</a:t>
            </a:r>
            <a:r>
              <a:rPr lang="it-IT" b="1" dirty="0"/>
              <a:t> </a:t>
            </a:r>
            <a:r>
              <a:rPr lang="it-IT" b="1" dirty="0" err="1"/>
              <a:t>as</a:t>
            </a:r>
            <a:r>
              <a:rPr lang="it-IT" b="1" dirty="0"/>
              <a:t> the SKA-</a:t>
            </a:r>
            <a:r>
              <a:rPr lang="it-IT" b="1" dirty="0" err="1"/>
              <a:t>mid</a:t>
            </a:r>
            <a:r>
              <a:rPr lang="it-IT" b="1" dirty="0"/>
              <a:t> in </a:t>
            </a:r>
            <a:r>
              <a:rPr lang="it-IT" b="1" dirty="0" err="1"/>
              <a:t>perspective</a:t>
            </a:r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06456AB-C2C5-849D-2455-BBFD455DAAB5}"/>
              </a:ext>
            </a:extLst>
          </p:cNvPr>
          <p:cNvSpPr txBox="1"/>
          <p:nvPr/>
        </p:nvSpPr>
        <p:spPr>
          <a:xfrm>
            <a:off x="6476999" y="2115750"/>
            <a:ext cx="5312230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Strategic benefits for SKA-</a:t>
            </a:r>
            <a:r>
              <a:rPr lang="it-IT" b="1" dirty="0" err="1"/>
              <a:t>mid</a:t>
            </a:r>
            <a:endParaRPr lang="it-IT" b="1" dirty="0"/>
          </a:p>
          <a:p>
            <a:endParaRPr lang="it-IT" dirty="0"/>
          </a:p>
          <a:p>
            <a:pPr marL="285750" indent="-285750">
              <a:buFont typeface="Wingdings" pitchFamily="2" charset="2"/>
              <a:buChar char="ü"/>
            </a:pPr>
            <a:r>
              <a:rPr lang="it-IT" sz="1600" dirty="0" err="1"/>
              <a:t>Early</a:t>
            </a:r>
            <a:r>
              <a:rPr lang="it-IT" sz="1600" dirty="0"/>
              <a:t> SKA science with Band5b@MeerKAT </a:t>
            </a:r>
            <a:r>
              <a:rPr lang="it-IT" sz="1600" dirty="0" err="1"/>
              <a:t>before</a:t>
            </a:r>
            <a:r>
              <a:rPr lang="it-IT" sz="1600" dirty="0"/>
              <a:t> SKA-</a:t>
            </a:r>
            <a:r>
              <a:rPr lang="it-IT" sz="1600" dirty="0" err="1"/>
              <a:t>mid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fully</a:t>
            </a:r>
            <a:r>
              <a:rPr lang="it-IT" sz="1600" dirty="0"/>
              <a:t> </a:t>
            </a:r>
            <a:r>
              <a:rPr lang="it-IT" sz="1600" dirty="0" err="1"/>
              <a:t>commissioned</a:t>
            </a:r>
            <a:endParaRPr lang="it-IT" sz="1600" dirty="0"/>
          </a:p>
          <a:p>
            <a:pPr marL="285750" indent="-285750">
              <a:buFont typeface="Wingdings" pitchFamily="2" charset="2"/>
              <a:buChar char="ü"/>
            </a:pPr>
            <a:endParaRPr lang="it-IT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it-IT" sz="1600" dirty="0"/>
              <a:t>Band5b@MeerKAT </a:t>
            </a:r>
            <a:r>
              <a:rPr lang="it-IT" sz="1600" dirty="0" err="1"/>
              <a:t>will</a:t>
            </a:r>
            <a:r>
              <a:rPr lang="it-IT" sz="1600" dirty="0"/>
              <a:t> </a:t>
            </a:r>
            <a:r>
              <a:rPr lang="it-IT" sz="1600" dirty="0" err="1"/>
              <a:t>considerably</a:t>
            </a:r>
            <a:r>
              <a:rPr lang="it-IT" sz="1600" dirty="0"/>
              <a:t> </a:t>
            </a:r>
            <a:r>
              <a:rPr lang="it-IT" sz="1600" dirty="0" err="1"/>
              <a:t>improve</a:t>
            </a:r>
            <a:r>
              <a:rPr lang="it-IT" sz="1600" dirty="0"/>
              <a:t> the SKA image capabilities (more </a:t>
            </a:r>
            <a:r>
              <a:rPr lang="it-IT" sz="1600" dirty="0" err="1"/>
              <a:t>antennas</a:t>
            </a:r>
            <a:r>
              <a:rPr lang="it-IT" sz="1600" dirty="0"/>
              <a:t> and u-v coverage </a:t>
            </a:r>
            <a:r>
              <a:rPr lang="it-IT" sz="1600" dirty="0" err="1"/>
              <a:t>at</a:t>
            </a:r>
            <a:r>
              <a:rPr lang="it-IT" sz="1600" dirty="0"/>
              <a:t> short </a:t>
            </a:r>
            <a:r>
              <a:rPr lang="it-IT" sz="1600" dirty="0" err="1"/>
              <a:t>spacings</a:t>
            </a:r>
            <a:r>
              <a:rPr lang="it-IT" sz="1600" dirty="0"/>
              <a:t>)</a:t>
            </a:r>
          </a:p>
          <a:p>
            <a:pPr marL="285750" indent="-285750">
              <a:buFont typeface="Wingdings" pitchFamily="2" charset="2"/>
              <a:buChar char="ü"/>
            </a:pPr>
            <a:endParaRPr lang="it-IT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it-IT" sz="1600" dirty="0"/>
              <a:t>Band5b@MeerKAT </a:t>
            </a:r>
            <a:r>
              <a:rPr lang="it-IT" sz="1600" dirty="0" err="1"/>
              <a:t>will</a:t>
            </a:r>
            <a:r>
              <a:rPr lang="it-IT" sz="1600" dirty="0"/>
              <a:t> support the </a:t>
            </a:r>
            <a:r>
              <a:rPr lang="it-IT" sz="1600" dirty="0" err="1"/>
              <a:t>Italian</a:t>
            </a:r>
            <a:r>
              <a:rPr lang="it-IT" sz="1600" dirty="0"/>
              <a:t> </a:t>
            </a:r>
            <a:r>
              <a:rPr lang="it-IT" sz="1600" dirty="0" err="1"/>
              <a:t>scientific</a:t>
            </a:r>
            <a:r>
              <a:rPr lang="it-IT" sz="1600" dirty="0"/>
              <a:t> leadership in high-impact </a:t>
            </a:r>
            <a:r>
              <a:rPr lang="it-IT" sz="1600" dirty="0" err="1"/>
              <a:t>areas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506587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9D174A1E-2A46-CD08-D420-9BD61303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The INAF scientific community &amp; Band5b capabilities on </a:t>
            </a:r>
            <a:r>
              <a:rPr lang="en-GB" dirty="0" err="1"/>
              <a:t>MeerKAT</a:t>
            </a:r>
            <a:endParaRPr lang="en-GB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039B10E8-59CB-38A3-86F8-496CD4449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The process to select </a:t>
            </a:r>
            <a:r>
              <a:rPr lang="en-GB" dirty="0" err="1"/>
              <a:t>MeerKAT</a:t>
            </a:r>
            <a:r>
              <a:rPr lang="en-GB" dirty="0"/>
              <a:t> Band5b scientific highlights &amp; White Book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B36407-8250-99D3-EE51-A13CBF6ADB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2990ED-B67F-BF3A-DB1C-A2B1F750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07335D-1189-6058-4C9A-E906FD139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9D48C23A-DF1B-A70D-4133-53515BFA09B0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881744" y="2583709"/>
            <a:ext cx="4865914" cy="308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it-IT" sz="2000" b="1" dirty="0"/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ü"/>
            </a:pPr>
            <a:r>
              <a:rPr lang="it-IT" sz="1600" dirty="0" err="1"/>
              <a:t>Consultation</a:t>
            </a:r>
            <a:r>
              <a:rPr lang="it-IT" sz="1600" dirty="0"/>
              <a:t> with the </a:t>
            </a:r>
            <a:r>
              <a:rPr lang="it-IT" sz="1600" dirty="0" err="1"/>
              <a:t>Italian</a:t>
            </a:r>
            <a:r>
              <a:rPr lang="it-IT" sz="1600" dirty="0"/>
              <a:t> and South </a:t>
            </a:r>
            <a:r>
              <a:rPr lang="it-IT" sz="1600" dirty="0" err="1"/>
              <a:t>African</a:t>
            </a:r>
            <a:r>
              <a:rPr lang="it-IT" sz="1600" dirty="0"/>
              <a:t> community </a:t>
            </a:r>
            <a:r>
              <a:rPr lang="it-IT" sz="1600" dirty="0" err="1"/>
              <a:t>through</a:t>
            </a:r>
            <a:r>
              <a:rPr lang="it-IT" sz="1600" dirty="0"/>
              <a:t> a call for </a:t>
            </a:r>
            <a:r>
              <a:rPr lang="it-IT" sz="1600" dirty="0" err="1"/>
              <a:t>ideas</a:t>
            </a:r>
            <a:endParaRPr lang="it-IT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it-IT" sz="1600" dirty="0"/>
              <a:t>Broad </a:t>
            </a:r>
            <a:r>
              <a:rPr lang="it-IT" sz="1600" dirty="0" err="1"/>
              <a:t>involvement</a:t>
            </a:r>
            <a:r>
              <a:rPr lang="it-IT" sz="1600" dirty="0"/>
              <a:t> of INAF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sz="1600" dirty="0"/>
              <a:t>National workshop </a:t>
            </a:r>
            <a:r>
              <a:rPr lang="it-IT" sz="1600" dirty="0" err="1"/>
              <a:t>held</a:t>
            </a:r>
            <a:r>
              <a:rPr lang="it-IT" sz="1600" dirty="0"/>
              <a:t> in Catania in </a:t>
            </a:r>
            <a:r>
              <a:rPr lang="it-IT" sz="1600" dirty="0" err="1"/>
              <a:t>May</a:t>
            </a:r>
            <a:r>
              <a:rPr lang="it-IT" sz="1600" dirty="0"/>
              <a:t> 2025 </a:t>
            </a:r>
            <a:r>
              <a:rPr lang="it-IT" sz="1600" b="1" i="1" dirty="0" err="1"/>
              <a:t>Maximizing</a:t>
            </a:r>
            <a:r>
              <a:rPr lang="it-IT" sz="1600" b="1" i="1" dirty="0"/>
              <a:t> </a:t>
            </a:r>
            <a:r>
              <a:rPr lang="it-IT" sz="1600" b="1" i="1" dirty="0" err="1"/>
              <a:t>MeerKAT’s</a:t>
            </a:r>
            <a:r>
              <a:rPr lang="it-IT" sz="1600" b="1" i="1" dirty="0"/>
              <a:t> full </a:t>
            </a:r>
            <a:r>
              <a:rPr lang="it-IT" sz="1600" b="1" i="1" dirty="0" err="1"/>
              <a:t>potential</a:t>
            </a:r>
            <a:r>
              <a:rPr lang="it-IT" sz="1600" b="1" i="1" dirty="0"/>
              <a:t>: the </a:t>
            </a:r>
            <a:r>
              <a:rPr lang="it-IT" sz="1600" b="1" i="1" dirty="0" err="1"/>
              <a:t>scientific</a:t>
            </a:r>
            <a:r>
              <a:rPr lang="it-IT" sz="1600" b="1" i="1" dirty="0"/>
              <a:t> roadmap for Band5b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sz="1600" dirty="0"/>
              <a:t>12 high-impact </a:t>
            </a:r>
            <a:r>
              <a:rPr lang="it-IT" sz="1600" dirty="0" err="1"/>
              <a:t>areas</a:t>
            </a:r>
            <a:r>
              <a:rPr lang="it-IT" sz="1600" dirty="0"/>
              <a:t> </a:t>
            </a:r>
            <a:r>
              <a:rPr lang="it-IT" sz="1600" dirty="0" err="1"/>
              <a:t>identified</a:t>
            </a:r>
            <a:r>
              <a:rPr lang="it-IT" sz="1600" dirty="0"/>
              <a:t>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sz="1600" b="1" dirty="0"/>
              <a:t>4/12 new </a:t>
            </a:r>
            <a:r>
              <a:rPr lang="it-IT" sz="1600" dirty="0"/>
              <a:t>(</a:t>
            </a:r>
            <a:r>
              <a:rPr lang="it-IT" sz="1600" dirty="0" err="1"/>
              <a:t>not</a:t>
            </a:r>
            <a:r>
              <a:rPr lang="it-IT" sz="1600" dirty="0"/>
              <a:t> just for the </a:t>
            </a:r>
            <a:r>
              <a:rPr lang="it-IT" sz="1600" dirty="0" err="1"/>
              <a:t>Italian</a:t>
            </a:r>
            <a:r>
              <a:rPr lang="it-IT" sz="1600" dirty="0"/>
              <a:t> community)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sz="1600" dirty="0"/>
              <a:t>Editing of the </a:t>
            </a:r>
            <a:r>
              <a:rPr lang="it-IT" sz="1600" b="1" dirty="0"/>
              <a:t>White Book </a:t>
            </a:r>
            <a:r>
              <a:rPr lang="it-IT" sz="1600" dirty="0"/>
              <a:t>in progress</a:t>
            </a:r>
          </a:p>
        </p:txBody>
      </p:sp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FD062584-CA1C-3C48-B866-E16D9C8FE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374612"/>
              </p:ext>
            </p:extLst>
          </p:nvPr>
        </p:nvGraphicFramePr>
        <p:xfrm>
          <a:off x="6019801" y="2573668"/>
          <a:ext cx="5812972" cy="3238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0285">
                  <a:extLst>
                    <a:ext uri="{9D8B030D-6E8A-4147-A177-3AD203B41FA5}">
                      <a16:colId xmlns:a16="http://schemas.microsoft.com/office/drawing/2014/main" val="3598752160"/>
                    </a:ext>
                  </a:extLst>
                </a:gridCol>
                <a:gridCol w="2982687">
                  <a:extLst>
                    <a:ext uri="{9D8B030D-6E8A-4147-A177-3AD203B41FA5}">
                      <a16:colId xmlns:a16="http://schemas.microsoft.com/office/drawing/2014/main" val="3736739409"/>
                    </a:ext>
                  </a:extLst>
                </a:gridCol>
              </a:tblGrid>
              <a:tr h="387043">
                <a:tc>
                  <a:txBody>
                    <a:bodyPr/>
                    <a:lstStyle/>
                    <a:p>
                      <a:r>
                        <a:rPr lang="it-IT" dirty="0"/>
                        <a:t>Scientific highlights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Scientific highlights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890850"/>
                  </a:ext>
                </a:extLst>
              </a:tr>
              <a:tr h="522718">
                <a:tc>
                  <a:txBody>
                    <a:bodyPr/>
                    <a:lstStyle/>
                    <a:p>
                      <a:r>
                        <a:rPr lang="it-IT" sz="1400" b="1" dirty="0" err="1"/>
                        <a:t>Complex</a:t>
                      </a:r>
                      <a:r>
                        <a:rPr lang="it-IT" sz="1400" b="1" dirty="0"/>
                        <a:t> </a:t>
                      </a:r>
                      <a:r>
                        <a:rPr lang="it-IT" sz="1400" b="1" dirty="0" err="1"/>
                        <a:t>organic</a:t>
                      </a:r>
                      <a:r>
                        <a:rPr lang="it-IT" sz="1400" b="1" dirty="0"/>
                        <a:t> </a:t>
                      </a:r>
                      <a:r>
                        <a:rPr lang="it-IT" sz="1400" b="1" dirty="0" err="1"/>
                        <a:t>molecules</a:t>
                      </a:r>
                      <a:r>
                        <a:rPr lang="it-IT" sz="1400" b="1" dirty="0"/>
                        <a:t> in the Solar System </a:t>
                      </a:r>
                      <a:r>
                        <a:rPr lang="it-IT" sz="1400" b="1" dirty="0" err="1"/>
                        <a:t>precursors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/>
                        <a:t>Transient</a:t>
                      </a:r>
                      <a:r>
                        <a:rPr lang="it-IT" sz="1400" dirty="0"/>
                        <a:t> science</a:t>
                      </a:r>
                    </a:p>
                    <a:p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47432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r>
                        <a:rPr lang="it-IT" sz="1400" dirty="0"/>
                        <a:t>The </a:t>
                      </a:r>
                      <a:r>
                        <a:rPr lang="it-IT" sz="1400" dirty="0" err="1"/>
                        <a:t>Galactic</a:t>
                      </a:r>
                      <a:r>
                        <a:rPr lang="it-IT" sz="1400" dirty="0"/>
                        <a:t> Centre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/>
                        <a:t>Synergies</a:t>
                      </a:r>
                      <a:r>
                        <a:rPr lang="it-IT" sz="1400" dirty="0"/>
                        <a:t> with high energy facilities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871068"/>
                  </a:ext>
                </a:extLst>
              </a:tr>
              <a:tr h="264403">
                <a:tc>
                  <a:txBody>
                    <a:bodyPr/>
                    <a:lstStyle/>
                    <a:p>
                      <a:r>
                        <a:rPr lang="it-IT" sz="1400" dirty="0" err="1"/>
                        <a:t>Pulsars</a:t>
                      </a:r>
                      <a:r>
                        <a:rPr lang="it-IT" sz="1400" dirty="0"/>
                        <a:t> in the </a:t>
                      </a:r>
                      <a:r>
                        <a:rPr lang="it-IT" sz="1400" dirty="0" err="1"/>
                        <a:t>Galactic</a:t>
                      </a:r>
                      <a:r>
                        <a:rPr lang="it-IT" sz="1400" dirty="0"/>
                        <a:t> Centre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/>
                        <a:t>Radio </a:t>
                      </a:r>
                      <a:r>
                        <a:rPr lang="it-IT" sz="1400" dirty="0" err="1"/>
                        <a:t>galaxies</a:t>
                      </a:r>
                      <a:endParaRPr lang="it-IT" sz="1400" dirty="0"/>
                    </a:p>
                    <a:p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561010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/>
                        <a:t>Star </a:t>
                      </a:r>
                      <a:r>
                        <a:rPr lang="it-IT" sz="1400" b="1" dirty="0" err="1"/>
                        <a:t>formation</a:t>
                      </a:r>
                      <a:r>
                        <a:rPr lang="it-IT" sz="1400" b="1" dirty="0"/>
                        <a:t> and census of HII </a:t>
                      </a:r>
                      <a:r>
                        <a:rPr lang="it-IT" sz="1400" b="1" dirty="0" err="1"/>
                        <a:t>regions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/>
                        <a:t>Band5b on </a:t>
                      </a:r>
                      <a:r>
                        <a:rPr lang="it-IT" sz="1400" b="1" dirty="0" err="1"/>
                        <a:t>MeerKAT</a:t>
                      </a:r>
                      <a:r>
                        <a:rPr lang="it-IT" sz="1400" b="1" dirty="0"/>
                        <a:t> and </a:t>
                      </a:r>
                      <a:r>
                        <a:rPr lang="it-IT" sz="1400" b="1" dirty="0" err="1"/>
                        <a:t>prospects</a:t>
                      </a:r>
                      <a:r>
                        <a:rPr lang="it-IT" sz="1400" b="1" dirty="0"/>
                        <a:t> for VLBI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418670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err="1"/>
                        <a:t>Molecules</a:t>
                      </a:r>
                      <a:r>
                        <a:rPr lang="it-IT" sz="1400" b="1" dirty="0"/>
                        <a:t> </a:t>
                      </a:r>
                      <a:r>
                        <a:rPr lang="it-IT" sz="1400" b="1" dirty="0" err="1"/>
                        <a:t>at</a:t>
                      </a:r>
                      <a:r>
                        <a:rPr lang="it-IT" sz="1400" b="1" dirty="0"/>
                        <a:t> high </a:t>
                      </a:r>
                      <a:r>
                        <a:rPr lang="it-IT" sz="1400" b="1" dirty="0" err="1"/>
                        <a:t>redshift</a:t>
                      </a:r>
                      <a:endParaRPr lang="it-IT" sz="1400" b="1" dirty="0"/>
                    </a:p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/>
                        <a:t>MeerKAT</a:t>
                      </a:r>
                      <a:r>
                        <a:rPr lang="it-IT" sz="1400" dirty="0"/>
                        <a:t> Band5b </a:t>
                      </a:r>
                      <a:r>
                        <a:rPr lang="it-IT" sz="1400" dirty="0" err="1"/>
                        <a:t>spectropolarimetric</a:t>
                      </a:r>
                      <a:r>
                        <a:rPr lang="it-IT" sz="1400" dirty="0"/>
                        <a:t> survey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293948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/>
                        <a:t>Nearby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galaxies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Galaxy clusters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755483"/>
                  </a:ext>
                </a:extLst>
              </a:tr>
            </a:tbl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012E36-E48C-2CDE-0CDC-1FDCADAEE625}"/>
              </a:ext>
            </a:extLst>
          </p:cNvPr>
          <p:cNvSpPr txBox="1"/>
          <p:nvPr/>
        </p:nvSpPr>
        <p:spPr>
          <a:xfrm>
            <a:off x="566059" y="5844653"/>
            <a:ext cx="5377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Negotiation</a:t>
            </a:r>
            <a:r>
              <a:rPr lang="it-IT" dirty="0"/>
              <a:t> for time </a:t>
            </a:r>
            <a:r>
              <a:rPr lang="it-IT" dirty="0" err="1"/>
              <a:t>allocation</a:t>
            </a:r>
            <a:r>
              <a:rPr lang="it-IT" dirty="0"/>
              <a:t> in progress with SARAO</a:t>
            </a:r>
          </a:p>
        </p:txBody>
      </p:sp>
    </p:spTree>
    <p:extLst>
      <p:ext uri="{BB962C8B-B14F-4D97-AF65-F5344CB8AC3E}">
        <p14:creationId xmlns:p14="http://schemas.microsoft.com/office/powerpoint/2010/main" val="318510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C46A34B5-E4B5-B1F9-163A-726165B31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55" y="1157509"/>
            <a:ext cx="4392000" cy="2863156"/>
          </a:xfrm>
          <a:ln>
            <a:solidFill>
              <a:schemeClr val="tx1"/>
            </a:solidFill>
          </a:ln>
        </p:spPr>
      </p:pic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7E87EC0-6E3F-2564-EEED-016DC53FC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7015" y="2496619"/>
            <a:ext cx="5719350" cy="351229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dirty="0"/>
              <a:t>Need to characterise the initial evolutionary stages in planetary systems – chemical inventory as main tool</a:t>
            </a:r>
          </a:p>
          <a:p>
            <a:pPr>
              <a:spcBef>
                <a:spcPts val="0"/>
              </a:spcBef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GB" dirty="0"/>
              <a:t>Abundance of carbon-bearing species in the radio window</a:t>
            </a:r>
          </a:p>
          <a:p>
            <a:pPr>
              <a:spcBef>
                <a:spcPts val="0"/>
              </a:spcBef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GB" dirty="0"/>
              <a:t>Importance of observations below 50 GHz: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less affected by dust emission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Complex molecules at low temperature </a:t>
            </a:r>
            <a:r>
              <a:rPr lang="en-GB"/>
              <a:t>peak below 50 GHz</a:t>
            </a:r>
            <a:endParaRPr lang="en-GB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GB" dirty="0"/>
              <a:t>Science cases: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Complex carbon chemistry in </a:t>
            </a:r>
            <a:r>
              <a:rPr lang="en-GB" dirty="0" err="1"/>
              <a:t>prestellar</a:t>
            </a:r>
            <a:r>
              <a:rPr lang="en-GB" dirty="0"/>
              <a:t> cores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Warm Carbon Chain chemistry in protostars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Carbon chains in accretion streamers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 err="1"/>
              <a:t>Protostellas</a:t>
            </a:r>
            <a:r>
              <a:rPr lang="en-GB" dirty="0"/>
              <a:t> shocks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BA896FDC-23E3-2E4A-034D-3726A03DB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New high-impact area #1</a:t>
            </a:r>
            <a:br>
              <a:rPr lang="en-GB" dirty="0"/>
            </a:br>
            <a:r>
              <a:rPr lang="en-GB" dirty="0"/>
              <a:t>Complex carbon chemistry in Solar System precursors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ECDEB89-86BF-E2C9-9AEC-E2DD6144E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6858D87-17F3-8248-6172-0AF78E87F4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9E67F8-DB50-FB2E-3A7F-BC41CCBD3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91F9525-12D6-DD96-3488-D5EC55387234}"/>
              </a:ext>
            </a:extLst>
          </p:cNvPr>
          <p:cNvSpPr txBox="1"/>
          <p:nvPr/>
        </p:nvSpPr>
        <p:spPr>
          <a:xfrm>
            <a:off x="413657" y="6008914"/>
            <a:ext cx="4356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Slide </a:t>
            </a:r>
            <a:r>
              <a:rPr lang="it-IT" sz="1400" b="1" dirty="0" err="1"/>
              <a:t>adapted</a:t>
            </a:r>
            <a:r>
              <a:rPr lang="it-IT" sz="1400" b="1" dirty="0"/>
              <a:t> from E. Bianchi</a:t>
            </a:r>
          </a:p>
        </p:txBody>
      </p:sp>
      <p:pic>
        <p:nvPicPr>
          <p:cNvPr id="12" name="Immagine 11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66D387BA-B555-293F-173B-C43343CB7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998" y="4053466"/>
            <a:ext cx="6264000" cy="22869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38489AC-7289-3E76-B8FA-FB14C47C2080}"/>
              </a:ext>
            </a:extLst>
          </p:cNvPr>
          <p:cNvSpPr txBox="1"/>
          <p:nvPr/>
        </p:nvSpPr>
        <p:spPr>
          <a:xfrm>
            <a:off x="8316687" y="3995057"/>
            <a:ext cx="1262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</a:rPr>
              <a:t>L1544 @ GBT</a:t>
            </a:r>
          </a:p>
        </p:txBody>
      </p:sp>
    </p:spTree>
    <p:extLst>
      <p:ext uri="{BB962C8B-B14F-4D97-AF65-F5344CB8AC3E}">
        <p14:creationId xmlns:p14="http://schemas.microsoft.com/office/powerpoint/2010/main" val="1177180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4762A-9FA2-7E51-8D69-8B8EA8E24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immagine 2" descr="Immagine che contiene schermata, Policromia&#10;&#10;Il contenuto generato dall'IA potrebbe non essere corretto.">
            <a:extLst>
              <a:ext uri="{FF2B5EF4-FFF2-40B4-BE49-F238E27FC236}">
                <a16:creationId xmlns:a16="http://schemas.microsoft.com/office/drawing/2014/main" id="{64F939B2-1C32-8C72-1DB2-154493C9E4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" b="3306"/>
          <a:stretch>
            <a:fillRect/>
          </a:stretch>
        </p:blipFill>
        <p:spPr>
          <a:xfrm>
            <a:off x="8088208" y="1248550"/>
            <a:ext cx="3488125" cy="2736000"/>
          </a:xfrm>
        </p:spPr>
      </p:pic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B6166950-D8EE-3800-BBF7-AE7D6E01F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4345942" cy="368034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Need to disentangle the complex interplay between gravity, turbulence &amp; feedback in the star forming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Focus on HII clumps in the Galactic Plane, to complement </a:t>
            </a:r>
            <a:r>
              <a:rPr lang="en-GB" dirty="0" err="1"/>
              <a:t>exisiting</a:t>
            </a:r>
            <a:r>
              <a:rPr lang="en-GB" dirty="0"/>
              <a:t> 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Hyper-compact (HC) and Ultra-compact (UC) HII regions become optically thin at GHz frequencies (1-5 GHz &amp; 5-50 GHz respectively)</a:t>
            </a:r>
          </a:p>
          <a:p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C0ED4D5C-065C-EC4A-2CD1-9533E6388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New high-impact area #2</a:t>
            </a:r>
            <a:br>
              <a:rPr lang="en-GB" dirty="0"/>
            </a:br>
            <a:r>
              <a:rPr lang="en-GB" dirty="0"/>
              <a:t>Star formation and census of HII regions</a:t>
            </a:r>
            <a:br>
              <a:rPr lang="en-GB" dirty="0"/>
            </a:b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51992C-A7C7-CFE7-1625-41CC2CCFE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DBC2B34-2EC8-F0E2-1C90-8CD4F8C92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E658751-9D7B-FDA2-A43F-EF5685216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11" name="Immagine 10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C3512B9B-9078-1576-75A9-9A0BF4042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33" y="4091225"/>
            <a:ext cx="5652000" cy="18789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magine 12" descr="Immagine che contiene testo, Carattere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932F63ED-7656-B6A9-C70C-40A7E66A1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48" y="4799553"/>
            <a:ext cx="3742392" cy="136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4A86DB5-2034-4F7D-99C3-D0E6B2B148F8}"/>
              </a:ext>
            </a:extLst>
          </p:cNvPr>
          <p:cNvSpPr txBox="1"/>
          <p:nvPr/>
        </p:nvSpPr>
        <p:spPr>
          <a:xfrm>
            <a:off x="6096000" y="5970136"/>
            <a:ext cx="267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Slide </a:t>
            </a:r>
            <a:r>
              <a:rPr lang="it-IT" sz="1400" b="1" dirty="0" err="1"/>
              <a:t>adapted</a:t>
            </a:r>
            <a:r>
              <a:rPr lang="it-IT" sz="1400" b="1" dirty="0"/>
              <a:t> from  A. Traficante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93B2ADB-E4F9-7055-81E0-146252ED0F2F}"/>
              </a:ext>
            </a:extLst>
          </p:cNvPr>
          <p:cNvSpPr txBox="1"/>
          <p:nvPr/>
        </p:nvSpPr>
        <p:spPr>
          <a:xfrm>
            <a:off x="5902561" y="2063150"/>
            <a:ext cx="230526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The Band 5b frequency range </a:t>
            </a:r>
            <a:r>
              <a:rPr lang="it-IT" sz="1400" dirty="0" err="1"/>
              <a:t>allows</a:t>
            </a:r>
            <a:r>
              <a:rPr lang="it-IT" sz="1400" dirty="0"/>
              <a:t> the </a:t>
            </a:r>
            <a:r>
              <a:rPr lang="it-IT" sz="1400" dirty="0" err="1"/>
              <a:t>determination</a:t>
            </a:r>
            <a:r>
              <a:rPr lang="it-IT" sz="1400" dirty="0"/>
              <a:t> of the SED for the HII </a:t>
            </a:r>
            <a:r>
              <a:rPr lang="it-IT" sz="1400" dirty="0" err="1"/>
              <a:t>regions</a:t>
            </a:r>
            <a:r>
              <a:rPr lang="it-IT" sz="1400" dirty="0"/>
              <a:t>, </a:t>
            </a:r>
            <a:r>
              <a:rPr lang="it-IT" sz="1400" dirty="0" err="1"/>
              <a:t>which</a:t>
            </a:r>
            <a:r>
              <a:rPr lang="it-IT" sz="1400" dirty="0"/>
              <a:t> </a:t>
            </a:r>
            <a:r>
              <a:rPr lang="it-IT" sz="1400" dirty="0" err="1"/>
              <a:t>coupled</a:t>
            </a:r>
            <a:r>
              <a:rPr lang="it-IT" sz="1400" dirty="0"/>
              <a:t> with the </a:t>
            </a:r>
            <a:r>
              <a:rPr lang="it-IT" sz="1400" dirty="0" err="1"/>
              <a:t>angular</a:t>
            </a:r>
            <a:r>
              <a:rPr lang="it-IT" sz="1400" dirty="0"/>
              <a:t> </a:t>
            </a:r>
            <a:r>
              <a:rPr lang="it-IT" sz="1400" dirty="0" err="1"/>
              <a:t>resolution</a:t>
            </a:r>
            <a:r>
              <a:rPr lang="it-IT" sz="1400" dirty="0"/>
              <a:t> </a:t>
            </a:r>
            <a:r>
              <a:rPr lang="it-IT" sz="1400" dirty="0" err="1"/>
              <a:t>allows</a:t>
            </a:r>
            <a:r>
              <a:rPr lang="it-IT" sz="1400" dirty="0"/>
              <a:t> to study </a:t>
            </a:r>
            <a:r>
              <a:rPr lang="it-IT" sz="1400" dirty="0" err="1"/>
              <a:t>their</a:t>
            </a:r>
            <a:r>
              <a:rPr lang="it-IT" sz="1400" dirty="0"/>
              <a:t> </a:t>
            </a:r>
            <a:r>
              <a:rPr lang="it-IT" sz="1400" dirty="0" err="1"/>
              <a:t>evolution</a:t>
            </a:r>
            <a:r>
              <a:rPr lang="it-IT" sz="1400" dirty="0"/>
              <a:t> out to ∼10 </a:t>
            </a:r>
            <a:r>
              <a:rPr lang="it-IT" sz="1400" dirty="0" err="1"/>
              <a:t>kpc</a:t>
            </a:r>
            <a:r>
              <a:rPr lang="it-IT" sz="1400" dirty="0"/>
              <a:t> </a:t>
            </a:r>
            <a:r>
              <a:rPr lang="it-IT" sz="1400" dirty="0" err="1"/>
              <a:t>away</a:t>
            </a:r>
            <a:r>
              <a:rPr lang="it-IT" sz="1400" dirty="0"/>
              <a:t> from </a:t>
            </a:r>
            <a:r>
              <a:rPr lang="it-IT" sz="1400" dirty="0" err="1"/>
              <a:t>us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71738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7C258-5246-E570-E6E8-2B63370AA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B2245D22-A78A-A81A-D813-DAFC02907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11563"/>
            <a:ext cx="4644000" cy="3680344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 (1-0) transition falls within Band5b for objects in the range 6.5 &lt; z &lt; 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Via the intensity mapping technique, CO observations study the formation of the first galaxies through reionization (demanding observations, they require thousands of hours)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other experiment/observing programme is currently carrying out such observations and nothing is planned in the future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Unique synergies with SKA-low: the only chance to cross-correlate CO and HI intensity mapping observations from the epoch of reionization (z ∼ 6.5)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Observations of redshifted CO in targeted sources can complement the study of cold gas carried out with ALMA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80659663-B2CD-C59E-538F-DB07294B1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New high-impact area #3</a:t>
            </a:r>
            <a:br>
              <a:rPr lang="en-GB" dirty="0"/>
            </a:br>
            <a:r>
              <a:rPr lang="en-GB" dirty="0"/>
              <a:t>Molecules at high redshift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91AD0FD-5C7C-50D5-F2AC-16C150F7F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9AF8D-982E-4695-97F0-27FB92086935}" type="datetime1">
              <a:rPr lang="it-IT" smtClean="0"/>
              <a:t>15/03/26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11D89C-059D-17D2-646F-8F7F22C22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2EDA80D-E93E-35AD-C04F-917794EC9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21" name="Immagine 20" descr="Immagine che contiene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85090A6E-F60B-7E77-7AF6-858488C48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18" y="1584180"/>
            <a:ext cx="4644000" cy="22124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Immagine 22" descr="Immagine che contiene schermata, Policromia, rosso&#10;&#10;Il contenuto generato dall'IA potrebbe non essere corretto.">
            <a:extLst>
              <a:ext uri="{FF2B5EF4-FFF2-40B4-BE49-F238E27FC236}">
                <a16:creationId xmlns:a16="http://schemas.microsoft.com/office/drawing/2014/main" id="{853ECF45-9132-299A-A0F4-7F98656C7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18" y="3879887"/>
            <a:ext cx="4644000" cy="24310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CBB883C-706A-71F4-FF77-949DBD1407A1}"/>
              </a:ext>
            </a:extLst>
          </p:cNvPr>
          <p:cNvSpPr txBox="1"/>
          <p:nvPr/>
        </p:nvSpPr>
        <p:spPr>
          <a:xfrm>
            <a:off x="6945086" y="1649491"/>
            <a:ext cx="1164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/>
              <a:t>Cosmic</a:t>
            </a:r>
            <a:r>
              <a:rPr lang="it-IT" sz="1200" dirty="0"/>
              <a:t> </a:t>
            </a:r>
            <a:r>
              <a:rPr lang="it-IT" sz="1200" dirty="0" err="1"/>
              <a:t>Epoch</a:t>
            </a:r>
            <a:endParaRPr lang="it-IT" sz="12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E18BF59-F529-7549-D885-845F11B7C47B}"/>
              </a:ext>
            </a:extLst>
          </p:cNvPr>
          <p:cNvSpPr txBox="1"/>
          <p:nvPr/>
        </p:nvSpPr>
        <p:spPr>
          <a:xfrm>
            <a:off x="9546771" y="1649493"/>
            <a:ext cx="1404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/>
              <a:t>Observational</a:t>
            </a:r>
            <a:r>
              <a:rPr lang="it-IT" sz="1200" dirty="0"/>
              <a:t> tools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11BECE1-DF7E-C95A-A5B6-98CEE52CF7C9}"/>
              </a:ext>
            </a:extLst>
          </p:cNvPr>
          <p:cNvSpPr txBox="1"/>
          <p:nvPr/>
        </p:nvSpPr>
        <p:spPr>
          <a:xfrm>
            <a:off x="9601197" y="3973284"/>
            <a:ext cx="1432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CO </a:t>
            </a:r>
            <a:r>
              <a:rPr lang="it-IT" sz="1200" b="1" dirty="0" err="1">
                <a:solidFill>
                  <a:schemeClr val="bg1"/>
                </a:solidFill>
              </a:rPr>
              <a:t>intensity</a:t>
            </a:r>
            <a:r>
              <a:rPr lang="it-IT" sz="1200" b="1" dirty="0">
                <a:solidFill>
                  <a:schemeClr val="bg1"/>
                </a:solidFill>
              </a:rPr>
              <a:t> mapping forecasts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A009997-14E9-0EBE-C557-E1CD30B59C24}"/>
              </a:ext>
            </a:extLst>
          </p:cNvPr>
          <p:cNvSpPr txBox="1"/>
          <p:nvPr/>
        </p:nvSpPr>
        <p:spPr>
          <a:xfrm>
            <a:off x="3744687" y="5861278"/>
            <a:ext cx="254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Slide </a:t>
            </a:r>
            <a:r>
              <a:rPr lang="it-IT" sz="1400" b="1" dirty="0" err="1"/>
              <a:t>adapted</a:t>
            </a:r>
            <a:r>
              <a:rPr lang="it-IT" sz="1400" b="1" dirty="0"/>
              <a:t> from G. Bernardi</a:t>
            </a:r>
          </a:p>
        </p:txBody>
      </p:sp>
    </p:spTree>
    <p:extLst>
      <p:ext uri="{BB962C8B-B14F-4D97-AF65-F5344CB8AC3E}">
        <p14:creationId xmlns:p14="http://schemas.microsoft.com/office/powerpoint/2010/main" val="31099728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ILES_Venturi" id="{0145ED3C-0F52-2447-83CF-C7F4B0D30799}" vid="{5EA6E546-8ECC-864C-98C0-7C79B533C2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467FBC-AEAE-4EC2-BF36-9EF027E22BDD}">
  <ds:schemaRefs>
    <ds:schemaRef ds:uri="http://purl.org/dc/terms/"/>
    <ds:schemaRef ds:uri="http://www.w3.org/XML/1998/namespace"/>
    <ds:schemaRef ds:uri="http://purl.org/dc/dcmitype/"/>
    <ds:schemaRef ds:uri="33de9cbb-7065-497c-aaf6-21859a933a93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398c2fc-ef96-41f5-a6be-4e19eee013d8"/>
  </ds:schemaRefs>
</ds:datastoreItem>
</file>

<file path=customXml/itemProps2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2716</TotalTime>
  <Words>2111</Words>
  <Application>Microsoft Macintosh PowerPoint</Application>
  <PresentationFormat>Widescreen</PresentationFormat>
  <Paragraphs>283</Paragraphs>
  <Slides>15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3" baseType="lpstr">
      <vt:lpstr>Arial</vt:lpstr>
      <vt:lpstr>Calibri</vt:lpstr>
      <vt:lpstr>Dosis</vt:lpstr>
      <vt:lpstr>Titillium</vt:lpstr>
      <vt:lpstr>Titillium Bd</vt:lpstr>
      <vt:lpstr>Titillium Web</vt:lpstr>
      <vt:lpstr>Wingdings</vt:lpstr>
      <vt:lpstr>Tema di Office</vt:lpstr>
      <vt:lpstr>STILES</vt:lpstr>
      <vt:lpstr>Outline</vt:lpstr>
      <vt:lpstr> MeerKAT Current performances</vt:lpstr>
      <vt:lpstr>MeerKAT capabilities with the Band5b receiver (2401) </vt:lpstr>
      <vt:lpstr>MeerKAT capabilities with the Band5b receiver (2401) </vt:lpstr>
      <vt:lpstr>The INAF scientific community &amp; Band5b capabilities on MeerKAT</vt:lpstr>
      <vt:lpstr>New high-impact area #1 Complex carbon chemistry in Solar System precursors</vt:lpstr>
      <vt:lpstr>New high-impact area #2 Star formation and census of HII regions </vt:lpstr>
      <vt:lpstr>New high-impact area #3 Molecules at high redshift</vt:lpstr>
      <vt:lpstr>New high-impact area #4 Prospects for VLBI</vt:lpstr>
      <vt:lpstr>Activities 3331-3332-3333 General scopes</vt:lpstr>
      <vt:lpstr>Presentazione standard di PowerPoint</vt:lpstr>
      <vt:lpstr>Presentazione standard di PowerPoint</vt:lpstr>
      <vt:lpstr>Activity 3333 (25.000 Eu)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Pompa Pacchi</dc:creator>
  <cp:lastModifiedBy>Tiziana Venturi</cp:lastModifiedBy>
  <cp:revision>54</cp:revision>
  <cp:lastPrinted>2023-08-29T09:47:03Z</cp:lastPrinted>
  <dcterms:created xsi:type="dcterms:W3CDTF">2022-10-26T09:11:02Z</dcterms:created>
  <dcterms:modified xsi:type="dcterms:W3CDTF">2026-03-15T16:48:03Z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