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9" r:id="rId5"/>
    <p:sldId id="282" r:id="rId6"/>
    <p:sldId id="288" r:id="rId7"/>
    <p:sldId id="289" r:id="rId8"/>
    <p:sldId id="290" r:id="rId9"/>
    <p:sldId id="291" r:id="rId10"/>
    <p:sldId id="293" r:id="rId11"/>
    <p:sldId id="292" r:id="rId12"/>
    <p:sldId id="295" r:id="rId13"/>
    <p:sldId id="294" r:id="rId14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4668" autoAdjust="0"/>
  </p:normalViewPr>
  <p:slideViewPr>
    <p:cSldViewPr snapToGrid="0">
      <p:cViewPr varScale="1">
        <p:scale>
          <a:sx n="80" d="100"/>
          <a:sy n="80" d="100"/>
        </p:scale>
        <p:origin x="57" y="2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8AA19FA-41AE-4F2A-8228-3399FEB02D4B}" type="datetimeFigureOut">
              <a:rPr lang="it-IT" smtClean="0"/>
              <a:t>16/03/2026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D1F2187-BD6B-4CD4-8DF4-F350925E52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2E1D69-7EF8-475F-9A66-8F0B74D5DC54}" type="datetime1">
              <a:rPr lang="it-IT" smtClean="0"/>
              <a:t>16/03/2026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110" y="6430138"/>
            <a:ext cx="484909" cy="365125"/>
          </a:xfrm>
          <a:prstGeom prst="rect">
            <a:avLst/>
          </a:prstGeom>
        </p:spPr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7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E6E60A7-934E-16B0-04A6-EF874487628E}"/>
              </a:ext>
            </a:extLst>
          </p:cNvPr>
          <p:cNvPicPr/>
          <p:nvPr userDrawn="1"/>
        </p:nvPicPr>
        <p:blipFill>
          <a:blip r:embed="rId3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0BFCC7C-8C58-60BA-FCEE-82D50DDD3F79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CE76D5-1363-B0E3-1D33-41AADE016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6DBEE0-A27F-225E-5E90-31C29A1A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BFE872-A7E0-3A8B-0326-4D037EC4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AE6506A-00D5-ABFE-26DE-D4E0AD6A5AF2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2864DA-2EE3-8B72-178C-B6393D7BC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DBECF07-1B6C-5AE7-E36F-4EBD79406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3051DC-1352-C74E-6CC3-A5E947A5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EB2F688B-C58C-C690-B3A5-EA3DC3F347DB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537FB0-122B-54A1-D0B8-29B21F61E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F6D3F4-3F2E-E8F1-1DF2-9C24076E3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5E09E0-91B4-18E9-E9E8-07BE2A86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63B1A4A-EC73-EBFE-80B3-0A63C246CD63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704586-59CF-4888-2F19-AD16297F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2D8ED97-4BEE-40FC-826D-7D6FDD924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1BF96B-D6F6-E2F5-2489-D2C5CE2D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980E1C01-A77E-16BF-EC4B-DFABA1DC8022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D71D4E-877A-9FD7-30DB-58BF372F0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39A091-5D00-181F-4511-FEA9AA7B2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E697FF-B5B5-DAE7-E86F-2FEE44152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0D64DA9-3184-E425-2F14-09F5B9347244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9B4612E-B97B-7AEA-96F0-11DCC892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3BB756-BD2F-43D6-948C-C0917FD3F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A5671A-3412-9A04-D19B-0374FE81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A6BAA98-4BA2-0844-4484-46E5BDABD48B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F2DF3D-1A2B-CC9B-B05E-92190FFDEB0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072F27-275D-31C2-16B3-085C30AB8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F38E6-E1A4-0C70-080B-4436058E6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7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0A363E4-DDEC-7DE1-B177-FB02225AD627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7DCEE4-5046-64E2-5C0F-676EDDD0D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2CF4E6-B513-5EA4-CC92-00CC044A6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2B6F0E-CFA2-0EC4-7838-4C13111E6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5257136-2FED-5642-B342-6423D0D094E9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E3D8C9-9E0F-B077-98FA-3A0A4C112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79C1CB-9E10-737C-495B-CA28E009C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4328F8-6C78-AEB2-539B-E388784C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70A456A-0FDE-2072-3AD0-B337ED1E39CA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7C4880B-19F4-97A1-DDDE-AD3E2E96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20AA9F-EBBA-603B-A16A-6E78D9E4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5FFDEC-114F-5509-1E6D-1A3B878D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B96ADF9C-85E9-D28A-FB16-416C721CB9B7}"/>
              </a:ext>
            </a:extLst>
          </p:cNvPr>
          <p:cNvPicPr/>
          <p:nvPr userDrawn="1"/>
        </p:nvPicPr>
        <p:blipFill>
          <a:blip r:embed="rId2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1A2E-F19C-1002-E4BF-DCF30C6E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9CB933-26AB-8E1D-8C37-6344EDC8A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8E82B1-CC9A-CBE9-8A67-8FED80651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16/03/2026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9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81EF3C4-62A6-7EEA-E7AD-2E7B03E620B7}"/>
              </a:ext>
            </a:extLst>
          </p:cNvPr>
          <p:cNvPicPr/>
          <p:nvPr userDrawn="1"/>
        </p:nvPicPr>
        <p:blipFill>
          <a:blip r:embed="rId16"/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CA45D12-536B-C576-C549-F19523F6C903}"/>
              </a:ext>
            </a:extLst>
          </p:cNvPr>
          <p:cNvSpPr txBox="1"/>
          <p:nvPr userDrawn="1"/>
        </p:nvSpPr>
        <p:spPr>
          <a:xfrm>
            <a:off x="7594761" y="6296308"/>
            <a:ext cx="18833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PNRR </a:t>
            </a:r>
            <a:b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Missione 4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• 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Componente 2</a:t>
            </a:r>
            <a:b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Investimento 3.1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87A767-1E27-83E6-A62F-F8AF3E4F88A7}"/>
              </a:ext>
            </a:extLst>
          </p:cNvPr>
          <p:cNvSpPr txBox="1"/>
          <p:nvPr userDrawn="1"/>
        </p:nvSpPr>
        <p:spPr>
          <a:xfrm>
            <a:off x="9529917" y="6401844"/>
            <a:ext cx="1983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STILES – IR0000034</a:t>
            </a:r>
            <a:b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CUP C33C22000640006</a:t>
            </a:r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>
                <a:solidFill>
                  <a:srgbClr val="BB7537"/>
                </a:solidFill>
              </a:rPr>
              <a:t>STILES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noProof="0" dirty="0"/>
              <a:t>6k @ CT (6301 and 6601)</a:t>
            </a:r>
          </a:p>
          <a:p>
            <a:r>
              <a:rPr lang="en-GB" sz="2000" noProof="0" dirty="0"/>
              <a:t>Giuseppe Leto, </a:t>
            </a:r>
            <a:br>
              <a:rPr lang="en-GB" sz="2000" noProof="0" dirty="0"/>
            </a:br>
            <a:r>
              <a:rPr lang="en-GB" sz="2000" b="1" noProof="0" dirty="0"/>
              <a:t>Matteo Munari</a:t>
            </a: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4DB21B72-C508-44FD-FC52-6F1A7E739E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6713" b="16713"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noProof="0" dirty="0"/>
              <a:t>Napoli 16-18 3 2026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271DB-EFDE-4F0D-B75B-D69B34E58201}" type="datetime1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16/03/2026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CE634FC-EE5F-CD56-277A-EF5D99A6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0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62C3E-FB17-DE6A-F618-8BFFA385E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AF4A5AF9-D549-05ED-CA32-8516C3BC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6601: Scatterometer- Future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36E2904-58B2-74C2-C5C3-9219FD43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6133583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Let’s</a:t>
            </a:r>
            <a:r>
              <a:rPr lang="en-GB" dirty="0"/>
              <a:t> u</a:t>
            </a:r>
            <a:r>
              <a:rPr lang="en-GB" noProof="0" dirty="0"/>
              <a:t>se it!</a:t>
            </a:r>
          </a:p>
          <a:p>
            <a:pPr marL="0" indent="0">
              <a:buNone/>
            </a:pPr>
            <a:r>
              <a:rPr lang="en-GB" dirty="0"/>
              <a:t>The instrument is a ‘standard’ but needs some operator training and practice</a:t>
            </a:r>
            <a:endParaRPr lang="en-GB" noProof="0" dirty="0"/>
          </a:p>
          <a:p>
            <a:r>
              <a:rPr lang="en-GB" noProof="0" dirty="0"/>
              <a:t>Cross-testing</a:t>
            </a:r>
          </a:p>
          <a:p>
            <a:r>
              <a:rPr lang="en-GB" noProof="0" dirty="0"/>
              <a:t>‘Bulk’ characterization of mechanical and optical surfaces</a:t>
            </a:r>
          </a:p>
          <a:p>
            <a:r>
              <a:rPr lang="en-GB" noProof="0" dirty="0"/>
              <a:t>Asset to be shared in INAF and in international projects</a:t>
            </a:r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4DA61F-022B-8F38-D4A9-EE78001D08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en-GB" noProof="0" smtClean="0"/>
              <a:t>16/03/2026</a:t>
            </a:fld>
            <a:endParaRPr lang="en-GB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163262-8961-30B4-B36B-55E33353E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en-GB" noProof="0" smtClean="0"/>
              <a:pPr/>
              <a:t>10</a:t>
            </a:fld>
            <a:endParaRPr lang="en-GB" noProof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AAD915E-FF53-EFA3-51CA-6FE004DF7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545" y="1725693"/>
            <a:ext cx="5522455" cy="456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1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3E292E16-C055-0837-C5FA-BF06D653A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6k @ CT = 6301 &amp; 6601 both in Catania </a:t>
            </a: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915E8FA5-2B06-D7B6-AF26-937C05D3E7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6301: Inertial platform (</a:t>
            </a:r>
            <a:r>
              <a:rPr lang="en-GB" noProof="0" dirty="0" err="1"/>
              <a:t>G.Leto</a:t>
            </a:r>
            <a:r>
              <a:rPr lang="en-GB" noProof="0" dirty="0"/>
              <a:t>)</a:t>
            </a:r>
          </a:p>
          <a:p>
            <a:endParaRPr lang="en-GB" noProof="0" dirty="0"/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BB3E63D4-5A59-72A8-854B-E8906FD976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/>
              <a:t>6601: Scatterometer (</a:t>
            </a:r>
            <a:r>
              <a:rPr lang="en-GB" noProof="0" dirty="0" err="1"/>
              <a:t>M.Munari</a:t>
            </a:r>
            <a:r>
              <a:rPr lang="en-GB" noProof="0" dirty="0"/>
              <a:t>)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61F1AB-8D59-0D35-38DF-5A65BDBD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AF8D-982E-4695-97F0-27FB92086935}" type="datetime1">
              <a:rPr lang="en-GB" noProof="0" smtClean="0"/>
              <a:t>16/03/2026</a:t>
            </a:fld>
            <a:endParaRPr lang="en-GB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FF3B86-EFC0-23C5-093A-DB3B2F20E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en-GB" noProof="0" smtClean="0"/>
              <a:pPr/>
              <a:t>2</a:t>
            </a:fld>
            <a:endParaRPr lang="en-GB" noProof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59D636B-544B-7AA5-B589-6C8F53E1E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981" r="32469" b="39722"/>
          <a:stretch/>
        </p:blipFill>
        <p:spPr>
          <a:xfrm>
            <a:off x="1005527" y="3001963"/>
            <a:ext cx="3473450" cy="3175000"/>
          </a:xfrm>
          <a:prstGeom prst="rect">
            <a:avLst/>
          </a:prstGeom>
        </p:spPr>
      </p:pic>
      <p:pic>
        <p:nvPicPr>
          <p:cNvPr id="3" name="Immagine 2" descr="Immagine che contiene interno, muro, arredo, finestra&#10;&#10;Il contenuto generato dall'IA potrebbe non essere corretto.">
            <a:extLst>
              <a:ext uri="{FF2B5EF4-FFF2-40B4-BE49-F238E27FC236}">
                <a16:creationId xmlns:a16="http://schemas.microsoft.com/office/drawing/2014/main" id="{57E86926-2DDC-DAE9-32AB-248E200C9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049" y="3001139"/>
            <a:ext cx="4334139" cy="31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135A167-7535-CF13-DBC7-2C42AE5C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6301: Inertial Platform - What is It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FF74685-EECF-CE86-40E3-91CA8D2BD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6770767" cy="3885826"/>
          </a:xfrm>
        </p:spPr>
        <p:txBody>
          <a:bodyPr/>
          <a:lstStyle/>
          <a:p>
            <a:r>
              <a:rPr lang="en-GB" noProof="0" dirty="0"/>
              <a:t>Custom Platform (Mounting + Optical Bench) for large field optical systems</a:t>
            </a:r>
          </a:p>
          <a:p>
            <a:r>
              <a:rPr lang="en-GB" noProof="0" dirty="0"/>
              <a:t>Some requirements:</a:t>
            </a:r>
          </a:p>
          <a:p>
            <a:pPr lvl="1"/>
            <a:r>
              <a:rPr lang="en-GB" noProof="0" dirty="0"/>
              <a:t>Mounting must allow the use of instrumentation up to 300kg weight</a:t>
            </a:r>
          </a:p>
          <a:p>
            <a:pPr lvl="1"/>
            <a:r>
              <a:rPr lang="en-GB" noProof="0" dirty="0"/>
              <a:t>And allow the use of to 80 cm telescope</a:t>
            </a:r>
          </a:p>
          <a:p>
            <a:pPr lvl="1"/>
            <a:r>
              <a:rPr lang="en-GB" noProof="0" dirty="0"/>
              <a:t>Using specific interfaces, must allow the mounting of the optical bench</a:t>
            </a:r>
          </a:p>
          <a:p>
            <a:pPr lvl="1"/>
            <a:r>
              <a:rPr lang="en-GB" noProof="0" dirty="0"/>
              <a:t>The system must be ASCOM compliant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352035-61F4-1DB5-615C-6E1A92E3E1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en-GB" noProof="0" smtClean="0"/>
              <a:t>16/03/2026</a:t>
            </a:fld>
            <a:endParaRPr lang="en-GB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4" name="Immagine 3" descr="Immagine che contiene schizzo, diagramma, disegno, testo&#10;&#10;Il contenuto generato dall'IA potrebbe non essere corretto.">
            <a:extLst>
              <a:ext uri="{FF2B5EF4-FFF2-40B4-BE49-F238E27FC236}">
                <a16:creationId xmlns:a16="http://schemas.microsoft.com/office/drawing/2014/main" id="{D848B22E-B793-A0FC-785D-F8E51169A1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8715" y="1330132"/>
            <a:ext cx="5899002" cy="494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CABD9-96BD-F537-F8FC-7A8874123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0F9DC263-A005-6A82-B4B2-2C2E148A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5257800" cy="780114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6301: Inertial Platform </a:t>
            </a:r>
            <a:br>
              <a:rPr lang="en-GB" noProof="0" dirty="0"/>
            </a:br>
            <a:r>
              <a:rPr lang="en-GB" noProof="0" dirty="0"/>
              <a:t>Completed activities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D6EA183D-675E-645F-0A45-9DA82F512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6083932" cy="3885826"/>
          </a:xfrm>
        </p:spPr>
        <p:txBody>
          <a:bodyPr>
            <a:normAutofit/>
          </a:bodyPr>
          <a:lstStyle/>
          <a:p>
            <a:r>
              <a:rPr lang="en-GB" noProof="0" dirty="0"/>
              <a:t>Mount mechanics has been  assembled (Astro Alliance </a:t>
            </a:r>
            <a:r>
              <a:rPr lang="en-GB" noProof="0" dirty="0" err="1"/>
              <a:t>S.r.l</a:t>
            </a:r>
            <a:r>
              <a:rPr lang="en-GB" noProof="0" dirty="0"/>
              <a:t>)</a:t>
            </a:r>
          </a:p>
          <a:p>
            <a:r>
              <a:rPr lang="en-GB" noProof="0" dirty="0"/>
              <a:t>Electronic and control has been implemented</a:t>
            </a:r>
          </a:p>
          <a:p>
            <a:r>
              <a:rPr lang="en-GB" noProof="0" dirty="0"/>
              <a:t>Lab tests done</a:t>
            </a:r>
          </a:p>
          <a:p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According to manufacturer  report the system </a:t>
            </a:r>
            <a:r>
              <a:rPr lang="en-GB" noProof="0" dirty="0" err="1"/>
              <a:t>fulfill</a:t>
            </a:r>
            <a:r>
              <a:rPr lang="en-GB" noProof="0" dirty="0"/>
              <a:t> the requirements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C24B2C-4C72-A6A1-D447-4555A38E74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en-GB" noProof="0" smtClean="0"/>
              <a:t>16/03/2026</a:t>
            </a:fld>
            <a:endParaRPr lang="en-GB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FA68E8-1412-7F3C-DB48-93DD4332C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8B5109-6B99-AFCF-98E6-90573EF6B6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981" r="32469" b="39722"/>
          <a:stretch/>
        </p:blipFill>
        <p:spPr>
          <a:xfrm>
            <a:off x="6636641" y="1225526"/>
            <a:ext cx="5555359" cy="507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3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94583-BF6A-B5FD-C5A6-8C9A9F9A7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24A11F80-4673-07C2-0DCC-BF609A75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5257800" cy="780114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6301: Inertial Platform </a:t>
            </a:r>
            <a:br>
              <a:rPr lang="en-GB" noProof="0" dirty="0"/>
            </a:br>
            <a:r>
              <a:rPr lang="en-GB" noProof="0" dirty="0"/>
              <a:t>Remaining activities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9B6187F3-48B7-0BF6-F5AA-4666668F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6083932" cy="3885826"/>
          </a:xfrm>
        </p:spPr>
        <p:txBody>
          <a:bodyPr>
            <a:normAutofit/>
          </a:bodyPr>
          <a:lstStyle/>
          <a:p>
            <a:r>
              <a:rPr lang="en-GB" noProof="0" dirty="0"/>
              <a:t>Optical bench final implementation</a:t>
            </a:r>
          </a:p>
          <a:p>
            <a:r>
              <a:rPr lang="en-GB" noProof="0" dirty="0"/>
              <a:t>‘Field tests’ : pointing and tracking of an astronomical object</a:t>
            </a:r>
          </a:p>
          <a:p>
            <a:r>
              <a:rPr lang="en-GB" noProof="0" dirty="0"/>
              <a:t>DNSH </a:t>
            </a:r>
          </a:p>
          <a:p>
            <a:pPr marL="0" indent="0">
              <a:buNone/>
            </a:pPr>
            <a:r>
              <a:rPr lang="en-GB" noProof="0" dirty="0"/>
              <a:t>After these operations, the platform will be officially accepted and paid</a:t>
            </a:r>
          </a:p>
          <a:p>
            <a:pPr marL="0" indent="0">
              <a:buNone/>
            </a:pPr>
            <a:r>
              <a:rPr lang="en-GB" noProof="0" dirty="0"/>
              <a:t>Ancillary activities completed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7246EB-AD62-E8E2-D464-6B50A58EBE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en-GB" noProof="0" smtClean="0"/>
              <a:t>16/03/2026</a:t>
            </a:fld>
            <a:endParaRPr lang="en-GB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98445A-08D3-158B-45C2-F234C556F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en-GB" noProof="0" smtClean="0"/>
              <a:pPr/>
              <a:t>5</a:t>
            </a:fld>
            <a:endParaRPr lang="en-GB" noProof="0" dirty="0"/>
          </a:p>
        </p:txBody>
      </p:sp>
      <p:pic>
        <p:nvPicPr>
          <p:cNvPr id="10" name="Immagine 9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3C401ADE-D96A-D72B-80DB-6C328CE32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132" y="2024756"/>
            <a:ext cx="5112866" cy="378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5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98B61-8BD9-0091-76E4-D11AC261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interno, macchina, elettronica, computer&#10;&#10;Il contenuto generato dall'IA potrebbe non essere corretto.">
            <a:extLst>
              <a:ext uri="{FF2B5EF4-FFF2-40B4-BE49-F238E27FC236}">
                <a16:creationId xmlns:a16="http://schemas.microsoft.com/office/drawing/2014/main" id="{55EB4798-F8C5-FDC5-189E-D5A267690D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6798472" y="2291136"/>
            <a:ext cx="5393527" cy="4064839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CCA2DFA2-1CBC-E93C-4518-CE2F0AD5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6601: Scatterometer- What is It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83027D8D-5AFC-3FAC-B9D8-CEE388919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Instrument to measure scattering properties of </a:t>
            </a:r>
            <a:r>
              <a:rPr lang="en-GB" noProof="0" dirty="0" err="1"/>
              <a:t>sourfaces</a:t>
            </a:r>
            <a:r>
              <a:rPr lang="en-GB" noProof="0" dirty="0"/>
              <a:t> (samples)</a:t>
            </a:r>
          </a:p>
          <a:p>
            <a:r>
              <a:rPr lang="en-GB" noProof="0" dirty="0"/>
              <a:t>CASI scatterometer by </a:t>
            </a:r>
            <a:r>
              <a:rPr lang="en-GB" noProof="0" dirty="0" err="1"/>
              <a:t>TheScatterWorks</a:t>
            </a:r>
            <a:endParaRPr lang="en-GB" noProof="0" dirty="0"/>
          </a:p>
          <a:p>
            <a:r>
              <a:rPr lang="en-GB" noProof="0" dirty="0"/>
              <a:t>It measures : BRDF, BTDF, transmittance and reflectance (samples)</a:t>
            </a:r>
          </a:p>
          <a:p>
            <a:r>
              <a:rPr lang="en-GB" noProof="0" dirty="0"/>
              <a:t>Monochromatic (</a:t>
            </a:r>
            <a:r>
              <a:rPr lang="en-GB" noProof="0" dirty="0" err="1"/>
              <a:t>HeNe</a:t>
            </a:r>
            <a:r>
              <a:rPr lang="en-GB" noProof="0" dirty="0"/>
              <a:t>)</a:t>
            </a:r>
          </a:p>
          <a:p>
            <a:r>
              <a:rPr lang="en-GB" noProof="0" dirty="0"/>
              <a:t>Accuracy 5%</a:t>
            </a:r>
          </a:p>
          <a:p>
            <a:r>
              <a:rPr lang="en-GB" noProof="0" dirty="0"/>
              <a:t>Sample : 15cm size,  2 kg weight (in vertical)</a:t>
            </a:r>
          </a:p>
          <a:p>
            <a:r>
              <a:rPr lang="en-GB" noProof="0" dirty="0" err="1"/>
              <a:t>AoI</a:t>
            </a:r>
            <a:r>
              <a:rPr lang="en-GB" noProof="0" dirty="0"/>
              <a:t>: 0-85 </a:t>
            </a:r>
            <a:r>
              <a:rPr lang="en-GB" noProof="0" dirty="0" err="1"/>
              <a:t>deg</a:t>
            </a:r>
            <a:endParaRPr lang="en-GB" noProof="0" dirty="0"/>
          </a:p>
          <a:p>
            <a:r>
              <a:rPr lang="en-GB" dirty="0" err="1"/>
              <a:t>Mesurement</a:t>
            </a:r>
            <a:r>
              <a:rPr lang="en-GB" dirty="0"/>
              <a:t> angle : 360° </a:t>
            </a: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4EEB4D-67F0-E216-C8B3-B9C8A9F5D8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en-GB" noProof="0" smtClean="0"/>
              <a:t>16/03/2026</a:t>
            </a:fld>
            <a:endParaRPr lang="en-GB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ED2081C-971B-8B56-4840-11350BA88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/>
              <a:t>Piè di </a:t>
            </a:r>
            <a:r>
              <a:rPr lang="en-GB" noProof="0" dirty="0" err="1"/>
              <a:t>pagina</a:t>
            </a:r>
            <a:endParaRPr lang="en-GB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015F93-18E2-BA91-00DB-77EFC221B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5847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D54E50-889C-58AD-589C-C01CA2E8A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498"/>
            <a:ext cx="10515600" cy="3885826"/>
          </a:xfrm>
        </p:spPr>
        <p:txBody>
          <a:bodyPr/>
          <a:lstStyle/>
          <a:p>
            <a:r>
              <a:rPr lang="en-GB" noProof="0" dirty="0"/>
              <a:t>Hepa filter </a:t>
            </a:r>
            <a:r>
              <a:rPr lang="en-GB" noProof="0" dirty="0">
                <a:sym typeface="Wingdings" panose="05000000000000000000" pitchFamily="2" charset="2"/>
              </a:rPr>
              <a:t> BRDF down to 5e-8 /</a:t>
            </a:r>
            <a:r>
              <a:rPr lang="en-GB" noProof="0" dirty="0" err="1">
                <a:sym typeface="Wingdings" panose="05000000000000000000" pitchFamily="2" charset="2"/>
              </a:rPr>
              <a:t>sr</a:t>
            </a:r>
            <a:r>
              <a:rPr lang="en-GB" noProof="0" dirty="0">
                <a:sym typeface="Wingdings" panose="05000000000000000000" pitchFamily="2" charset="2"/>
              </a:rPr>
              <a:t> (</a:t>
            </a:r>
            <a:r>
              <a:rPr lang="en-GB" noProof="0" dirty="0" err="1">
                <a:sym typeface="Wingdings" panose="05000000000000000000" pitchFamily="2" charset="2"/>
              </a:rPr>
              <a:t>lambertian</a:t>
            </a:r>
            <a:r>
              <a:rPr lang="en-GB" noProof="0" dirty="0">
                <a:sym typeface="Wingdings" panose="05000000000000000000" pitchFamily="2" charset="2"/>
              </a:rPr>
              <a:t> white: 1/pi /</a:t>
            </a:r>
            <a:r>
              <a:rPr lang="en-GB" noProof="0" dirty="0" err="1">
                <a:sym typeface="Wingdings" panose="05000000000000000000" pitchFamily="2" charset="2"/>
              </a:rPr>
              <a:t>sr</a:t>
            </a:r>
            <a:r>
              <a:rPr lang="en-GB" noProof="0" dirty="0">
                <a:sym typeface="Wingdings" panose="05000000000000000000" pitchFamily="2" charset="2"/>
              </a:rPr>
              <a:t>)</a:t>
            </a:r>
          </a:p>
          <a:p>
            <a:r>
              <a:rPr lang="en-GB" noProof="0" dirty="0">
                <a:sym typeface="Wingdings" panose="05000000000000000000" pitchFamily="2" charset="2"/>
              </a:rPr>
              <a:t>Super continuum White laser, tuneable filters  and  IR detector  form 415 to 2000nm</a:t>
            </a:r>
          </a:p>
          <a:p>
            <a:r>
              <a:rPr lang="en-GB" noProof="0" dirty="0">
                <a:sym typeface="Wingdings" panose="05000000000000000000" pitchFamily="2" charset="2"/>
              </a:rPr>
              <a:t>Polarimetric module 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EF77F5-6CEB-96CA-C4AA-F1765252BE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en-GB" noProof="0" smtClean="0"/>
              <a:t>16/03/2026</a:t>
            </a:fld>
            <a:endParaRPr lang="en-GB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9F12C7-F833-4181-F24D-7FD491A4E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/>
              <a:t>Piè di </a:t>
            </a:r>
            <a:r>
              <a:rPr lang="en-GB" noProof="0" dirty="0" err="1"/>
              <a:t>pagina</a:t>
            </a:r>
            <a:endParaRPr lang="en-GB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240C9A-DED5-F9AB-F012-AB57F6956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6A317E43-D2EC-9906-8806-16A52ED4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088"/>
            <a:ext cx="10515600" cy="781050"/>
          </a:xfrm>
        </p:spPr>
        <p:txBody>
          <a:bodyPr/>
          <a:lstStyle/>
          <a:p>
            <a:r>
              <a:rPr lang="en-GB" noProof="0" dirty="0"/>
              <a:t>6601: Scatterometer- What is It- Upgrade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E66071E-03EA-D23B-BE20-A569483618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741"/>
          <a:stretch>
            <a:fillRect/>
          </a:stretch>
        </p:blipFill>
        <p:spPr>
          <a:xfrm>
            <a:off x="9640918" y="3727738"/>
            <a:ext cx="2174563" cy="2398983"/>
          </a:xfrm>
          <a:prstGeom prst="rect">
            <a:avLst/>
          </a:prstGeom>
        </p:spPr>
      </p:pic>
      <p:pic>
        <p:nvPicPr>
          <p:cNvPr id="1030" name="Picture 6" descr="EVO HP EU-4">
            <a:extLst>
              <a:ext uri="{FF2B5EF4-FFF2-40B4-BE49-F238E27FC236}">
                <a16:creationId xmlns:a16="http://schemas.microsoft.com/office/drawing/2014/main" id="{64723510-CE40-E847-0F30-AD6EB7D5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07" y="3744295"/>
            <a:ext cx="3508656" cy="24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97D06D1B-AB91-4868-8A7E-6DCF63B6A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610" y="3744295"/>
            <a:ext cx="4958262" cy="24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0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B3624-C393-49C6-0305-591E8BD5C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3DE6D969-6E43-0DB4-03EF-EB713D48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6601: Scatterometer- Status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45907EA-38B9-0AA8-41A2-A1A78970C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6133583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>
                <a:solidFill>
                  <a:schemeClr val="bg2">
                    <a:lumMod val="90000"/>
                  </a:schemeClr>
                </a:solidFill>
              </a:rPr>
              <a:t>Both standard system and upgrade</a:t>
            </a:r>
          </a:p>
          <a:p>
            <a:pPr marL="0" indent="0">
              <a:buNone/>
            </a:pPr>
            <a:r>
              <a:rPr lang="en-GB" noProof="0" dirty="0">
                <a:solidFill>
                  <a:schemeClr val="bg2">
                    <a:lumMod val="90000"/>
                  </a:schemeClr>
                </a:solidFill>
              </a:rPr>
              <a:t>Delivered, tested and installed in Dec 25</a:t>
            </a:r>
          </a:p>
          <a:p>
            <a:pPr marL="0" indent="0">
              <a:buNone/>
            </a:pPr>
            <a:r>
              <a:rPr lang="en-GB" dirty="0">
                <a:solidFill>
                  <a:schemeClr val="bg2">
                    <a:lumMod val="90000"/>
                  </a:schemeClr>
                </a:solidFill>
              </a:rPr>
              <a:t>Training from </a:t>
            </a:r>
            <a:r>
              <a:rPr lang="en-GB" dirty="0" err="1">
                <a:solidFill>
                  <a:schemeClr val="bg2">
                    <a:lumMod val="90000"/>
                  </a:schemeClr>
                </a:solidFill>
              </a:rPr>
              <a:t>TheScatterWorks</a:t>
            </a:r>
            <a:endParaRPr lang="en-GB" noProof="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GB" noProof="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GB" noProof="0" dirty="0">
                <a:solidFill>
                  <a:schemeClr val="bg2">
                    <a:lumMod val="90000"/>
                  </a:schemeClr>
                </a:solidFill>
              </a:rPr>
              <a:t>Lab room ‘upgrading’ just ended</a:t>
            </a:r>
          </a:p>
          <a:p>
            <a:pPr marL="0" indent="0">
              <a:buNone/>
            </a:pPr>
            <a:endParaRPr lang="en-GB" noProof="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GB" noProof="0" dirty="0">
              <a:solidFill>
                <a:schemeClr val="bg2">
                  <a:lumMod val="90000"/>
                </a:schemeClr>
              </a:solidFill>
            </a:endParaRPr>
          </a:p>
          <a:p>
            <a:endParaRPr lang="en-GB" noProof="0" dirty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endParaRPr lang="en-GB" noProof="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075F3B-8F1A-1D02-0817-B5D9C2C34B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en-GB" noProof="0" smtClean="0"/>
              <a:t>16/03/2026</a:t>
            </a:fld>
            <a:endParaRPr lang="en-GB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EA0CDF-3D05-3DB8-B222-74A086DCB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/>
              <a:t>Piè di </a:t>
            </a:r>
            <a:r>
              <a:rPr lang="en-GB" noProof="0" dirty="0" err="1"/>
              <a:t>pagina</a:t>
            </a:r>
            <a:endParaRPr lang="en-GB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2CCCD-DBE8-9981-574D-A8BEB3E40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en-GB" noProof="0" smtClean="0"/>
              <a:pPr/>
              <a:t>8</a:t>
            </a:fld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0EBFD-B229-1303-AA82-A7357E95E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3" t="13410" r="28219" b="17907"/>
          <a:stretch>
            <a:fillRect/>
          </a:stretch>
        </p:blipFill>
        <p:spPr>
          <a:xfrm>
            <a:off x="5667736" y="2037962"/>
            <a:ext cx="6367262" cy="38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38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DB01-AC97-7C94-9961-6870DCDB9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9C1FBF8-6E44-9FC1-9463-C2956E5D8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6601: Scatterometer- Status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7589E951-A11E-512E-8537-0C7602491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6133583" cy="3885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Both standard system and upgrade</a:t>
            </a:r>
          </a:p>
          <a:p>
            <a:pPr marL="0" indent="0">
              <a:buNone/>
            </a:pPr>
            <a:r>
              <a:rPr lang="en-GB" noProof="0" dirty="0"/>
              <a:t>Delivered, tested and installed in Dec 25</a:t>
            </a:r>
          </a:p>
          <a:p>
            <a:pPr marL="0" indent="0">
              <a:buNone/>
            </a:pPr>
            <a:r>
              <a:rPr lang="en-GB" dirty="0"/>
              <a:t>Training from </a:t>
            </a:r>
            <a:r>
              <a:rPr lang="en-GB" dirty="0" err="1"/>
              <a:t>TheScatterWorks</a:t>
            </a: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Lab room ‘upgrading’ just ended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0392D7-9CCD-4D95-F2C4-D531CF9E7F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BF9AF8D-982E-4695-97F0-27FB92086935}" type="datetime1">
              <a:rPr lang="en-GB" noProof="0" smtClean="0"/>
              <a:t>16/03/2026</a:t>
            </a:fld>
            <a:endParaRPr lang="en-GB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CFDAA5-9CFD-96A9-9329-60B9ACA08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/>
              <a:t>Piè di </a:t>
            </a:r>
            <a:r>
              <a:rPr lang="en-GB" noProof="0" dirty="0" err="1"/>
              <a:t>pagina</a:t>
            </a:r>
            <a:endParaRPr lang="en-GB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36B4872-0217-B4D6-248D-DC90261E8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en-GB" noProof="0" smtClean="0"/>
              <a:pPr/>
              <a:t>9</a:t>
            </a:fld>
            <a:endParaRPr lang="en-GB" noProof="0" dirty="0"/>
          </a:p>
        </p:txBody>
      </p:sp>
      <p:pic>
        <p:nvPicPr>
          <p:cNvPr id="4" name="Immagine 3" descr="Immagine che contiene interno, muro, arredo, finestra&#10;&#10;Il contenuto generato dall'IA potrebbe non essere corretto.">
            <a:extLst>
              <a:ext uri="{FF2B5EF4-FFF2-40B4-BE49-F238E27FC236}">
                <a16:creationId xmlns:a16="http://schemas.microsoft.com/office/drawing/2014/main" id="{96D5F297-F2AE-FFF2-AA5D-8BD846AFF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883" y="1792770"/>
            <a:ext cx="5236666" cy="38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12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http://purl.org/dc/terms/"/>
    <ds:schemaRef ds:uri="http://www.w3.org/XML/1998/namespace"/>
    <ds:schemaRef ds:uri="http://purl.org/dc/dcmitype/"/>
    <ds:schemaRef ds:uri="33de9cbb-7065-497c-aaf6-21859a933a9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398c2fc-ef96-41f5-a6be-4e19eee013d8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924</TotalTime>
  <Words>418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Titillium</vt:lpstr>
      <vt:lpstr>Titillium Bd</vt:lpstr>
      <vt:lpstr>Wingdings</vt:lpstr>
      <vt:lpstr>Tema di Office</vt:lpstr>
      <vt:lpstr>STILES</vt:lpstr>
      <vt:lpstr>6k @ CT = 6301 &amp; 6601 both in Catania </vt:lpstr>
      <vt:lpstr>6301: Inertial Platform - What is It</vt:lpstr>
      <vt:lpstr>6301: Inertial Platform  Completed activities</vt:lpstr>
      <vt:lpstr>6301: Inertial Platform  Remaining activities</vt:lpstr>
      <vt:lpstr>6601: Scatterometer- What is It</vt:lpstr>
      <vt:lpstr>6601: Scatterometer- What is It- Upgrade</vt:lpstr>
      <vt:lpstr>6601: Scatterometer- Status</vt:lpstr>
      <vt:lpstr>6601: Scatterometer- Status</vt:lpstr>
      <vt:lpstr>6601: Scatterometer-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Pompa Pacchi</dc:creator>
  <cp:lastModifiedBy>matteomunari</cp:lastModifiedBy>
  <cp:revision>14</cp:revision>
  <cp:lastPrinted>2023-08-29T09:47:03Z</cp:lastPrinted>
  <dcterms:created xsi:type="dcterms:W3CDTF">2022-10-26T09:11:02Z</dcterms:created>
  <dcterms:modified xsi:type="dcterms:W3CDTF">2026-03-16T13:10:59Z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