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7559675" cy="10691800"/>
  <p:embeddedFontLst>
    <p:embeddedFont>
      <p:font typeface="Alegreya Sans SC"/>
      <p:regular r:id="rId28"/>
      <p:bold r:id="rId29"/>
      <p:italic r:id="rId30"/>
      <p:boldItalic r:id="rId31"/>
    </p:embeddedFont>
    <p:embeddedFont>
      <p:font typeface="Helvetica Neue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gXp4/YjQ74Q1Au0/zKskx4fqg9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39EC9C3-8B2D-40FA-8F67-CADD083B00FB}">
  <a:tblStyle styleId="{C39EC9C3-8B2D-40FA-8F67-CADD083B00F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B961E00D-ECE6-4CE7-87E4-82DB46791BC9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legreyaSansSC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egreyaSansSC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legreyaSansSC-boldItalic.fntdata"/><Relationship Id="rId30" Type="http://schemas.openxmlformats.org/officeDocument/2006/relationships/font" Target="fonts/AlegreyaSansSC-italic.fntdata"/><Relationship Id="rId11" Type="http://schemas.openxmlformats.org/officeDocument/2006/relationships/slide" Target="slides/slide6.xml"/><Relationship Id="rId33" Type="http://schemas.openxmlformats.org/officeDocument/2006/relationships/font" Target="fonts/HelveticaNeue-bold.fntdata"/><Relationship Id="rId10" Type="http://schemas.openxmlformats.org/officeDocument/2006/relationships/slide" Target="slides/slide5.xml"/><Relationship Id="rId32" Type="http://schemas.openxmlformats.org/officeDocument/2006/relationships/font" Target="fonts/HelveticaNeue-regular.fntdata"/><Relationship Id="rId13" Type="http://schemas.openxmlformats.org/officeDocument/2006/relationships/slide" Target="slides/slide8.xml"/><Relationship Id="rId35" Type="http://schemas.openxmlformats.org/officeDocument/2006/relationships/font" Target="fonts/HelveticaNeue-bold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cd3415f890_0_319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g3cd3415f890_0_319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cd3415f890_0_584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3cd3415f890_0_584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2" name="Google Shape;472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5f34c78f5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g395f34c78f5_0_0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cd3415f890_0_111:notes"/>
          <p:cNvSpPr/>
          <p:nvPr>
            <p:ph idx="2" type="sldImg"/>
          </p:nvPr>
        </p:nvSpPr>
        <p:spPr>
          <a:xfrm>
            <a:off x="215900" y="801688"/>
            <a:ext cx="7127875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0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cd3415f890_0_111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825" lIns="102825" spcFirstLastPara="1" rIns="102825" wrap="square" tIns="102825">
            <a:noAutofit/>
          </a:bodyPr>
          <a:lstStyle/>
          <a:p>
            <a:pPr indent="-254000" lvl="0" marL="508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cd3415f890_0_344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3cd3415f890_0_344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cd3415f890_0_41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g3cd3415f890_0_415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cd3415f890_0_46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7" name="Google Shape;297;g3cd3415f890_0_461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cd3415f890_0_499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g3cd3415f890_0_499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cd3415f890_0_534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g3cd3415f890_0_534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1" name="Google Shape;411;p20:notes"/>
          <p:cNvSpPr/>
          <p:nvPr>
            <p:ph idx="2" type="sldImg"/>
          </p:nvPr>
        </p:nvSpPr>
        <p:spPr>
          <a:xfrm>
            <a:off x="217488" y="801688"/>
            <a:ext cx="7126287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8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6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36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7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7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7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7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37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8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8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8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8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8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8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8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38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9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9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9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9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9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9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9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9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9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39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bg>
      <p:bgPr>
        <a:solidFill>
          <a:srgbClr val="FAFAFA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cd3415f890_0_256"/>
          <p:cNvSpPr txBox="1"/>
          <p:nvPr>
            <p:ph type="title"/>
          </p:nvPr>
        </p:nvSpPr>
        <p:spPr>
          <a:xfrm>
            <a:off x="415600" y="593374"/>
            <a:ext cx="113607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9EEC"/>
              </a:buClr>
              <a:buSzPts val="3000"/>
              <a:buFont typeface="Alegreya Sans SC"/>
              <a:buNone/>
              <a:defRPr b="1" sz="3000">
                <a:solidFill>
                  <a:srgbClr val="3B9EEC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g3cd3415f890_0_256"/>
          <p:cNvSpPr txBox="1"/>
          <p:nvPr>
            <p:ph idx="1" type="body"/>
          </p:nvPr>
        </p:nvSpPr>
        <p:spPr>
          <a:xfrm>
            <a:off x="390133" y="1293550"/>
            <a:ext cx="11360700" cy="52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Helvetica Neue"/>
              <a:buChar char="○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algn="l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6" name="Google Shape;116;g3cd3415f890_0_256"/>
          <p:cNvSpPr txBox="1"/>
          <p:nvPr>
            <p:ph idx="12" type="sldNum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g3cd3415f890_0_256"/>
          <p:cNvSpPr txBox="1"/>
          <p:nvPr>
            <p:ph idx="2" type="subTitle"/>
          </p:nvPr>
        </p:nvSpPr>
        <p:spPr>
          <a:xfrm>
            <a:off x="415600" y="155525"/>
            <a:ext cx="60081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rgbClr val="B7B7B7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8" name="Google Shape;118;g3cd3415f890_0_256"/>
          <p:cNvCxnSpPr/>
          <p:nvPr/>
        </p:nvCxnSpPr>
        <p:spPr>
          <a:xfrm>
            <a:off x="531200" y="531600"/>
            <a:ext cx="5295900" cy="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9" name="Google Shape;119;g3cd3415f890_0_2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50707" y="62606"/>
            <a:ext cx="4500227" cy="62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cd3415f890_0_4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g3cd3415f890_0_4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g3cd3415f890_0_4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29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>
  <p:cSld name="Titolo e contenuto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/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" type="body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2" type="body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400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34" name="Google Shape;34;p14"/>
          <p:cNvPicPr preferRelativeResize="0"/>
          <p:nvPr/>
        </p:nvPicPr>
        <p:blipFill rotWithShape="1">
          <a:blip r:embed="rId2">
            <a:alphaModFix/>
          </a:blip>
          <a:srcRect b="15207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>
            <p:ph idx="10" type="dt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1" type="ftr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30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31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2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2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/>
          <p:nvPr>
            <p:ph idx="1" type="subTitle"/>
          </p:nvPr>
        </p:nvSpPr>
        <p:spPr>
          <a:xfrm>
            <a:off x="609480" y="273600"/>
            <a:ext cx="10971000" cy="5301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33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4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4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4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jpg"/><Relationship Id="rId2" Type="http://schemas.openxmlformats.org/officeDocument/2006/relationships/image" Target="../media/image6.jp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352200"/>
            <a:ext cx="12189960" cy="5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5920"/>
            <a:ext cx="12189960" cy="1217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chermata, Carattere, Elementi grafici&#10;&#10;Descrizione generata automaticamente" id="8" name="Google Shape;8;p27"/>
          <p:cNvPicPr preferRelativeResize="0"/>
          <p:nvPr/>
        </p:nvPicPr>
        <p:blipFill rotWithShape="1">
          <a:blip r:embed="rId3">
            <a:alphaModFix/>
          </a:blip>
          <a:srcRect b="15205" l="0" r="0" t="11945"/>
          <a:stretch/>
        </p:blipFill>
        <p:spPr>
          <a:xfrm>
            <a:off x="9790560" y="219600"/>
            <a:ext cx="1928160" cy="7779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7"/>
          <p:cNvSpPr/>
          <p:nvPr/>
        </p:nvSpPr>
        <p:spPr>
          <a:xfrm>
            <a:off x="7380000" y="6296400"/>
            <a:ext cx="2096280" cy="592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PNRR 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b="1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Componente 2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Investimento 3.1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7"/>
          <p:cNvSpPr/>
          <p:nvPr/>
        </p:nvSpPr>
        <p:spPr>
          <a:xfrm>
            <a:off x="9529920" y="6401880"/>
            <a:ext cx="1981440" cy="42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STILES – IR0000034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CUP C33C22000640006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testo, schermata, Carattere, Elementi grafici&#10;&#10;Descrizione generata automaticamente" id="11" name="Google Shape;11;p27"/>
          <p:cNvPicPr preferRelativeResize="0"/>
          <p:nvPr/>
        </p:nvPicPr>
        <p:blipFill rotWithShape="1">
          <a:blip r:embed="rId3">
            <a:alphaModFix/>
          </a:blip>
          <a:srcRect b="15205" l="0" r="0" t="11945"/>
          <a:stretch/>
        </p:blipFill>
        <p:spPr>
          <a:xfrm>
            <a:off x="9790560" y="219600"/>
            <a:ext cx="1928160" cy="7779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7"/>
          <p:cNvSpPr txBox="1"/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1422360" y="6450120"/>
            <a:ext cx="441504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11610000" y="6429960"/>
            <a:ext cx="48276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15;p27"/>
          <p:cNvSpPr txBox="1"/>
          <p:nvPr>
            <p:ph idx="10" type="dt"/>
          </p:nvPr>
        </p:nvSpPr>
        <p:spPr>
          <a:xfrm>
            <a:off x="154800" y="6429960"/>
            <a:ext cx="12654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7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58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33.jpg"/><Relationship Id="rId5" Type="http://schemas.openxmlformats.org/officeDocument/2006/relationships/image" Target="../media/image40.jpg"/><Relationship Id="rId6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5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jpg"/><Relationship Id="rId10" Type="http://schemas.openxmlformats.org/officeDocument/2006/relationships/image" Target="../media/image66.png"/><Relationship Id="rId13" Type="http://schemas.openxmlformats.org/officeDocument/2006/relationships/image" Target="../media/image41.png"/><Relationship Id="rId1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32.png"/><Relationship Id="rId9" Type="http://schemas.openxmlformats.org/officeDocument/2006/relationships/image" Target="../media/image53.jp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7" Type="http://schemas.openxmlformats.org/officeDocument/2006/relationships/image" Target="../media/image39.jpg"/><Relationship Id="rId8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jpg"/><Relationship Id="rId4" Type="http://schemas.openxmlformats.org/officeDocument/2006/relationships/image" Target="../media/image61.jpg"/><Relationship Id="rId9" Type="http://schemas.openxmlformats.org/officeDocument/2006/relationships/image" Target="../media/image49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6.jpg"/><Relationship Id="rId8" Type="http://schemas.openxmlformats.org/officeDocument/2006/relationships/image" Target="../media/image5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jpg"/><Relationship Id="rId4" Type="http://schemas.openxmlformats.org/officeDocument/2006/relationships/image" Target="../media/image51.jpg"/><Relationship Id="rId5" Type="http://schemas.openxmlformats.org/officeDocument/2006/relationships/image" Target="../media/image60.jpg"/><Relationship Id="rId6" Type="http://schemas.openxmlformats.org/officeDocument/2006/relationships/image" Target="../media/image54.jpg"/><Relationship Id="rId7" Type="http://schemas.openxmlformats.org/officeDocument/2006/relationships/image" Target="../media/image5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jpg"/><Relationship Id="rId4" Type="http://schemas.openxmlformats.org/officeDocument/2006/relationships/image" Target="../media/image6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4.jpg"/><Relationship Id="rId4" Type="http://schemas.openxmlformats.org/officeDocument/2006/relationships/image" Target="../media/image5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4.jpg"/><Relationship Id="rId4" Type="http://schemas.openxmlformats.org/officeDocument/2006/relationships/image" Target="../media/image51.jpg"/><Relationship Id="rId5" Type="http://schemas.openxmlformats.org/officeDocument/2006/relationships/image" Target="../media/image60.jpg"/><Relationship Id="rId6" Type="http://schemas.openxmlformats.org/officeDocument/2006/relationships/image" Target="../media/image54.jpg"/><Relationship Id="rId7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7.png"/><Relationship Id="rId5" Type="http://schemas.openxmlformats.org/officeDocument/2006/relationships/image" Target="../media/image16.jpg"/><Relationship Id="rId6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5.jpg"/><Relationship Id="rId5" Type="http://schemas.openxmlformats.org/officeDocument/2006/relationships/image" Target="../media/image11.jpg"/><Relationship Id="rId6" Type="http://schemas.openxmlformats.org/officeDocument/2006/relationships/image" Target="../media/image4.jpg"/><Relationship Id="rId7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23.jpg"/><Relationship Id="rId5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3001"/>
            <a:ext cx="12281764" cy="5210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9"/>
          <p:cNvSpPr txBox="1"/>
          <p:nvPr>
            <p:ph idx="12" type="sldNum"/>
          </p:nvPr>
        </p:nvSpPr>
        <p:spPr>
          <a:xfrm>
            <a:off x="11728800" y="6429960"/>
            <a:ext cx="4482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9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9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8" name="Google Shape;128;p9"/>
          <p:cNvSpPr txBox="1"/>
          <p:nvPr/>
        </p:nvSpPr>
        <p:spPr>
          <a:xfrm>
            <a:off x="1959132" y="1190010"/>
            <a:ext cx="8521633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Wide field AO instrumentation and facility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9"/>
          <p:cNvPicPr preferRelativeResize="0"/>
          <p:nvPr/>
        </p:nvPicPr>
        <p:blipFill rotWithShape="1">
          <a:blip r:embed="rId4">
            <a:alphaModFix amt="61000"/>
          </a:blip>
          <a:srcRect b="0" l="0" r="0" t="0"/>
          <a:stretch/>
        </p:blipFill>
        <p:spPr>
          <a:xfrm>
            <a:off x="4042578" y="2625874"/>
            <a:ext cx="1156439" cy="931576"/>
          </a:xfrm>
          <a:prstGeom prst="rect">
            <a:avLst/>
          </a:prstGeom>
          <a:noFill/>
          <a:ln>
            <a:noFill/>
          </a:ln>
          <a:effectLst>
            <a:outerShdw blurRad="368300" rotWithShape="0" algn="ctr">
              <a:srgbClr val="000000">
                <a:alpha val="27843"/>
              </a:srgbClr>
            </a:outerShdw>
          </a:effectLst>
        </p:spPr>
      </p:pic>
      <p:pic>
        <p:nvPicPr>
          <p:cNvPr descr="Immagine che contiene testo, schermata, Carattere, Elementi grafici&#10;&#10;Il contenuto generato dall'IA potrebbe non essere corretto." id="130" name="Google Shape;130;p9"/>
          <p:cNvPicPr preferRelativeResize="0"/>
          <p:nvPr/>
        </p:nvPicPr>
        <p:blipFill rotWithShape="1">
          <a:blip r:embed="rId5">
            <a:alphaModFix amt="55000"/>
          </a:blip>
          <a:srcRect b="0" l="0" r="0" t="0"/>
          <a:stretch/>
        </p:blipFill>
        <p:spPr>
          <a:xfrm>
            <a:off x="8923814" y="2665064"/>
            <a:ext cx="635561" cy="80611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9"/>
          <p:cNvSpPr txBox="1"/>
          <p:nvPr/>
        </p:nvSpPr>
        <p:spPr>
          <a:xfrm>
            <a:off x="87840" y="5439508"/>
            <a:ext cx="38795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Speaker: Luca Marafatto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 behalf of MATTO and NIRVANA-VIS teams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cd3415f890_0_319"/>
          <p:cNvSpPr txBox="1"/>
          <p:nvPr>
            <p:ph idx="12" type="sldNum"/>
          </p:nvPr>
        </p:nvSpPr>
        <p:spPr>
          <a:xfrm>
            <a:off x="11584800" y="6429960"/>
            <a:ext cx="448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7" name="Google Shape;427;g3cd3415f890_0_319"/>
          <p:cNvSpPr/>
          <p:nvPr/>
        </p:nvSpPr>
        <p:spPr>
          <a:xfrm>
            <a:off x="215822" y="1296000"/>
            <a:ext cx="745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Real-Time Control</a:t>
            </a:r>
            <a:endParaRPr b="1" i="0" sz="2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3cd3415f890_0_319"/>
          <p:cNvSpPr/>
          <p:nvPr/>
        </p:nvSpPr>
        <p:spPr>
          <a:xfrm>
            <a:off x="259125" y="1882776"/>
            <a:ext cx="4639800" cy="45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MATTO H-RTC recipe: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x servers (OS: Linux) with 6 cutting-edge AMD EPYC 9648X CPUs 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 x storage server 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 x AMD/Intel workstations (OS: Windows) for additional interface 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b="0" i="0" sz="8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MATTO S-RTC needs: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multi-purpose → needs to </a:t>
            </a:r>
            <a:r>
              <a:rPr b="0" i="0" lang="en-US" sz="175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adapt</a:t>
            </a: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to different experiments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facility → long lived, can/will be </a:t>
            </a:r>
            <a:r>
              <a:rPr b="0" i="0" lang="en-US" sz="175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upgraded</a:t>
            </a: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with new devices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br>
              <a:rPr b="0" i="0" lang="en-US" sz="95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Again, the magic word is…</a:t>
            </a:r>
            <a:r>
              <a:rPr b="0" i="0" lang="en-US" sz="175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MODULARITY!</a:t>
            </a:r>
            <a:br>
              <a:rPr b="0" i="0" lang="en-US" sz="175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MATTO RTC SW will be based on the </a:t>
            </a:r>
            <a:r>
              <a:rPr b="1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DAO</a:t>
            </a: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(Durham Adaptive Optics) RTC package (in collaboration with CfAI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3cd3415f890_0_319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0" name="Google Shape;430;g3cd3415f890_0_319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31" name="Google Shape;431;g3cd3415f890_0_3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7075" y="4659525"/>
            <a:ext cx="6874920" cy="170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cd3415f890_0_319" title="DAOpeople2.jfif"/>
          <p:cNvPicPr preferRelativeResize="0"/>
          <p:nvPr/>
        </p:nvPicPr>
        <p:blipFill rotWithShape="1">
          <a:blip r:embed="rId4">
            <a:alphaModFix/>
          </a:blip>
          <a:srcRect b="19475" l="0" r="10145" t="15674"/>
          <a:stretch/>
        </p:blipFill>
        <p:spPr>
          <a:xfrm>
            <a:off x="4594262" y="1150134"/>
            <a:ext cx="3003475" cy="287901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cd3415f890_0_319"/>
          <p:cNvSpPr txBox="1"/>
          <p:nvPr/>
        </p:nvSpPr>
        <p:spPr>
          <a:xfrm>
            <a:off x="9460877" y="4341025"/>
            <a:ext cx="2670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First tests on real world S-H</a:t>
            </a:r>
            <a:endParaRPr b="0" i="1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3cd3415f890_0_319"/>
          <p:cNvSpPr txBox="1"/>
          <p:nvPr/>
        </p:nvSpPr>
        <p:spPr>
          <a:xfrm>
            <a:off x="4864575" y="3985287"/>
            <a:ext cx="198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DAO team (+ Danilo)</a:t>
            </a:r>
            <a:endParaRPr b="0" i="1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g3cd3415f890_0_3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73380" y="1150134"/>
            <a:ext cx="3318620" cy="248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cd3415f890_0_3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5898" y="1325858"/>
            <a:ext cx="1131929" cy="20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cd3415f890_0_584"/>
          <p:cNvSpPr/>
          <p:nvPr/>
        </p:nvSpPr>
        <p:spPr>
          <a:xfrm>
            <a:off x="3519525" y="2399161"/>
            <a:ext cx="6360000" cy="3474300"/>
          </a:xfrm>
          <a:prstGeom prst="rect">
            <a:avLst/>
          </a:prstGeom>
          <a:gradFill>
            <a:gsLst>
              <a:gs pos="0">
                <a:srgbClr val="FFFFFF">
                  <a:alpha val="50196"/>
                </a:srgbClr>
              </a:gs>
              <a:gs pos="100000">
                <a:srgbClr val="B3B3B3">
                  <a:alpha val="50196"/>
                </a:srgbClr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3cd3415f890_0_584"/>
          <p:cNvSpPr txBox="1"/>
          <p:nvPr/>
        </p:nvSpPr>
        <p:spPr>
          <a:xfrm>
            <a:off x="101850" y="2625496"/>
            <a:ext cx="33837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Procurement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Components characterization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OAPd Labs civil works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(impacting also MATTO lab)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Mini-MATTO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(slightly reduced to fit in another lab)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MATTO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3cd3415f890_0_584"/>
          <p:cNvSpPr txBox="1"/>
          <p:nvPr/>
        </p:nvSpPr>
        <p:spPr>
          <a:xfrm>
            <a:off x="3383722" y="1980428"/>
            <a:ext cx="65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Oct ‘25     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 ‘26      Apr ‘26      Jul ‘26      Oct ‘26      Jan ‘27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cd3415f890_0_584"/>
          <p:cNvSpPr/>
          <p:nvPr/>
        </p:nvSpPr>
        <p:spPr>
          <a:xfrm>
            <a:off x="3519525" y="2648136"/>
            <a:ext cx="1505400" cy="373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E69138">
                  <a:alpha val="50196"/>
                </a:srgbClr>
              </a:gs>
              <a:gs pos="100000">
                <a:srgbClr val="113D8A">
                  <a:alpha val="50196"/>
                </a:srgbClr>
              </a:gs>
            </a:gsLst>
            <a:path path="circle">
              <a:fillToRect b="100%" l="0%" r="100%" t="0%"/>
            </a:path>
            <a:tileRect b="0%" l="-100%" r="0%" t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3cd3415f890_0_584"/>
          <p:cNvSpPr/>
          <p:nvPr/>
        </p:nvSpPr>
        <p:spPr>
          <a:xfrm>
            <a:off x="3519525" y="3227636"/>
            <a:ext cx="3587400" cy="373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E69138">
                  <a:alpha val="50196"/>
                </a:srgbClr>
              </a:gs>
              <a:gs pos="100000">
                <a:srgbClr val="113D8A">
                  <a:alpha val="50196"/>
                </a:srgbClr>
              </a:gs>
            </a:gsLst>
            <a:path path="circle">
              <a:fillToRect b="100%" l="0%" r="100%" t="0%"/>
            </a:path>
            <a:tileRect b="0%" l="-100%" r="0%" t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cd3415f890_0_584"/>
          <p:cNvSpPr/>
          <p:nvPr/>
        </p:nvSpPr>
        <p:spPr>
          <a:xfrm>
            <a:off x="5179975" y="3900611"/>
            <a:ext cx="2925900" cy="373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E69138">
                  <a:alpha val="50196"/>
                </a:srgbClr>
              </a:gs>
              <a:gs pos="100000">
                <a:srgbClr val="113D8A">
                  <a:alpha val="50196"/>
                </a:srgbClr>
              </a:gs>
            </a:gsLst>
            <a:path path="circle">
              <a:fillToRect b="100%" l="0%" r="100%" t="0%"/>
            </a:path>
            <a:tileRect b="0%" l="-100%" r="0%" t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3cd3415f890_0_584"/>
          <p:cNvSpPr/>
          <p:nvPr/>
        </p:nvSpPr>
        <p:spPr>
          <a:xfrm>
            <a:off x="5954875" y="4573586"/>
            <a:ext cx="2151000" cy="373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E69138">
                  <a:alpha val="50196"/>
                </a:srgbClr>
              </a:gs>
              <a:gs pos="100000">
                <a:srgbClr val="113D8A">
                  <a:alpha val="50196"/>
                </a:srgbClr>
              </a:gs>
            </a:gsLst>
            <a:path path="circle">
              <a:fillToRect b="100%" l="0%" r="100%" t="0%"/>
            </a:path>
            <a:tileRect b="0%" l="-100%" r="0%" t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3cd3415f890_0_584"/>
          <p:cNvSpPr/>
          <p:nvPr/>
        </p:nvSpPr>
        <p:spPr>
          <a:xfrm>
            <a:off x="8105875" y="5314461"/>
            <a:ext cx="1773600" cy="373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E69138">
                  <a:alpha val="50196"/>
                </a:srgbClr>
              </a:gs>
              <a:gs pos="100000">
                <a:srgbClr val="113D8A">
                  <a:alpha val="50196"/>
                </a:srgbClr>
              </a:gs>
            </a:gsLst>
            <a:path path="circle">
              <a:fillToRect b="100%" l="0%" r="100%" t="0%"/>
            </a:path>
            <a:tileRect b="0%" l="-100%" r="0%" t="-100%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g3cd3415f890_0_5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8900" y="2428586"/>
            <a:ext cx="735325" cy="7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3cd3415f890_0_584"/>
          <p:cNvSpPr/>
          <p:nvPr/>
        </p:nvSpPr>
        <p:spPr>
          <a:xfrm>
            <a:off x="215822" y="1296000"/>
            <a:ext cx="745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Timeline</a:t>
            </a:r>
            <a:endParaRPr b="1" i="0" sz="2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3cd3415f890_0_584"/>
          <p:cNvSpPr/>
          <p:nvPr/>
        </p:nvSpPr>
        <p:spPr>
          <a:xfrm>
            <a:off x="9814563" y="5187973"/>
            <a:ext cx="735300" cy="626100"/>
          </a:xfrm>
          <a:prstGeom prst="rightArrow">
            <a:avLst>
              <a:gd fmla="val 61140" name="adj1"/>
              <a:gd fmla="val 50000" name="adj2"/>
            </a:avLst>
          </a:prstGeom>
          <a:solidFill>
            <a:srgbClr val="2542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cd3415f890_0_584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3" name="Google Shape;453;g3cd3415f890_0_584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"/>
          <p:cNvSpPr txBox="1"/>
          <p:nvPr/>
        </p:nvSpPr>
        <p:spPr>
          <a:xfrm>
            <a:off x="6036575" y="5368475"/>
            <a:ext cx="53172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Istruzione e Ricerca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"/>
          <p:cNvSpPr txBox="1"/>
          <p:nvPr>
            <p:ph type="title"/>
          </p:nvPr>
        </p:nvSpPr>
        <p:spPr>
          <a:xfrm>
            <a:off x="143235" y="1180147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NirvanaVIS – Att. 2201</a:t>
            </a:r>
            <a:endParaRPr/>
          </a:p>
        </p:txBody>
      </p:sp>
      <p:sp>
        <p:nvSpPr>
          <p:cNvPr id="460" name="Google Shape;460;p2"/>
          <p:cNvSpPr txBox="1"/>
          <p:nvPr>
            <p:ph idx="2" type="body"/>
          </p:nvPr>
        </p:nvSpPr>
        <p:spPr>
          <a:xfrm>
            <a:off x="202660" y="1666105"/>
            <a:ext cx="8400651" cy="6510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5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Upgrade of an existing instrument LINC-NIRVANA @LBT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7272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Conceived to exploit the sensitivity correction granted by LN GLAO onto a 2 arcmin FoV in the </a:t>
            </a:r>
            <a:r>
              <a:rPr b="1"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visible</a:t>
            </a: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regime (600-1000 nm), about a factor 2, leaving LN fully operative.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7272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FoV: 52’’ x 52’’ for speckle holography, plate-scale 6.5 mas/pixel 🡪 diffraction limited (19 mas H alpha)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847" y="2444358"/>
            <a:ext cx="4234864" cy="3672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macchina, giocattolo&#10;&#10;Il contenuto generato dall'IA potrebbe non essere corretto." id="463" name="Google Shape;46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6096" y="1576540"/>
            <a:ext cx="6343738" cy="515376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"/>
          <p:cNvSpPr txBox="1"/>
          <p:nvPr/>
        </p:nvSpPr>
        <p:spPr>
          <a:xfrm>
            <a:off x="9174817" y="2207677"/>
            <a:ext cx="20719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Approx 100 Kg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testo, schermata, Carattere, Elementi grafici&#10;&#10;Il contenuto generato dall'IA potrebbe non essere corretto." id="465" name="Google Shape;46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02494" y="1224884"/>
            <a:ext cx="1267340" cy="16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"/>
          <p:cNvSpPr txBox="1"/>
          <p:nvPr/>
        </p:nvSpPr>
        <p:spPr>
          <a:xfrm>
            <a:off x="1511092" y="6029462"/>
            <a:ext cx="20719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SX side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"/>
          <p:cNvSpPr txBox="1"/>
          <p:nvPr/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STILES - Risultati e prospettive future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NIRVANA-VIS</a:t>
            </a:r>
            <a:endParaRPr/>
          </a:p>
        </p:txBody>
      </p:sp>
      <p:sp>
        <p:nvSpPr>
          <p:cNvPr id="468" name="Google Shape;468;p2"/>
          <p:cNvSpPr txBox="1"/>
          <p:nvPr/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16-18/03/26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"/>
          <p:cNvSpPr txBox="1"/>
          <p:nvPr>
            <p:ph type="title"/>
          </p:nvPr>
        </p:nvSpPr>
        <p:spPr>
          <a:xfrm>
            <a:off x="35653" y="1119167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NirvanaVIS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Bureaucracy</a:t>
            </a:r>
            <a:endParaRPr/>
          </a:p>
        </p:txBody>
      </p:sp>
      <p:sp>
        <p:nvSpPr>
          <p:cNvPr id="475" name="Google Shape;475;p3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"/>
          <p:cNvSpPr txBox="1"/>
          <p:nvPr/>
        </p:nvSpPr>
        <p:spPr>
          <a:xfrm>
            <a:off x="273423" y="1606194"/>
            <a:ext cx="109444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people involved in PNRR work @OaPd (Bureaucracy and design): Bergomi, Marafatto, Van Gaalen (PhD), Arcidiacono, Di Rosa, Dima, Greggio, Radhakrishnan</a:t>
            </a:r>
            <a:endParaRPr/>
          </a:p>
        </p:txBody>
      </p:sp>
      <p:graphicFrame>
        <p:nvGraphicFramePr>
          <p:cNvPr id="477" name="Google Shape;477;p3"/>
          <p:cNvGraphicFramePr/>
          <p:nvPr/>
        </p:nvGraphicFramePr>
        <p:xfrm>
          <a:off x="972766" y="2607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{B961E00D-ECE6-4CE7-87E4-82DB46791BC9}</a:tableStyleId>
              </a:tblPr>
              <a:tblGrid>
                <a:gridCol w="1161200"/>
                <a:gridCol w="1300775"/>
                <a:gridCol w="1824700"/>
                <a:gridCol w="1213575"/>
                <a:gridCol w="1776800"/>
                <a:gridCol w="1640000"/>
              </a:tblGrid>
              <a:tr h="597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Modello procedura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Numero procedure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Oggetto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Inviluppo economico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RUP, DEC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Supporto Amministrativo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</a:tr>
              <a:tr h="605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Gara Aperta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Camera scientifica Teledyne COSMOS 8K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21252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487.757,65 €</a:t>
                      </a: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26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Bergomi, Marafatto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Carraro; Rotondo 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</a:tr>
              <a:tr h="1384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Affidamenti diretti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5+1(Shared with Att.5301)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Workstations &amp; storage 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Slitte Motorizzate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Meccanica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Ottiche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Filtri scientifici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Utensili lab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21252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215.634,8 €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Bergomi, Petrella(1)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Filippone (1),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Panizzolo (2),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Carraro (2)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18000" marL="18000"/>
                </a:tc>
              </a:tr>
            </a:tbl>
          </a:graphicData>
        </a:graphic>
      </p:graphicFrame>
      <p:sp>
        <p:nvSpPr>
          <p:cNvPr id="478" name="Google Shape;478;p3"/>
          <p:cNvSpPr txBox="1"/>
          <p:nvPr/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STILES - Risultati e prospettive future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NIRVANA-VIS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"/>
          <p:cNvSpPr txBox="1"/>
          <p:nvPr>
            <p:ph type="title"/>
          </p:nvPr>
        </p:nvSpPr>
        <p:spPr>
          <a:xfrm>
            <a:off x="35653" y="1119167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NirvanaVIS Hardware purchased with STILES fundings</a:t>
            </a:r>
            <a:endParaRPr/>
          </a:p>
        </p:txBody>
      </p:sp>
      <p:sp>
        <p:nvSpPr>
          <p:cNvPr id="484" name="Google Shape;484;p4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QNAP TS-855EU-RP TS-855EU-RP-8G" id="485" name="Google Shape;48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217" y="5218411"/>
            <a:ext cx="1785871" cy="178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259" y="1536491"/>
            <a:ext cx="2079812" cy="221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3625" y="2365936"/>
            <a:ext cx="3008757" cy="283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36102" y="1749678"/>
            <a:ext cx="3252714" cy="194784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"/>
          <p:cNvSpPr txBox="1"/>
          <p:nvPr/>
        </p:nvSpPr>
        <p:spPr>
          <a:xfrm>
            <a:off x="1990242" y="4625449"/>
            <a:ext cx="2446208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servers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Supermicro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3x30,72 TB - Padova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6x30.72 TB - LBT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(140 TB) for long-term storage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"/>
          <p:cNvSpPr txBox="1"/>
          <p:nvPr/>
        </p:nvSpPr>
        <p:spPr>
          <a:xfrm>
            <a:off x="146206" y="3782867"/>
            <a:ext cx="40600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Teledyne COSMOS 66B (8K)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1" name="Google Shape;491;p4"/>
          <p:cNvGrpSpPr/>
          <p:nvPr/>
        </p:nvGrpSpPr>
        <p:grpSpPr>
          <a:xfrm>
            <a:off x="135744" y="4300537"/>
            <a:ext cx="1876815" cy="1773896"/>
            <a:chOff x="876598" y="4268469"/>
            <a:chExt cx="1876815" cy="1773896"/>
          </a:xfrm>
        </p:grpSpPr>
        <p:pic>
          <p:nvPicPr>
            <p:cNvPr id="492" name="Google Shape;492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76598" y="4639450"/>
              <a:ext cx="1870553" cy="1402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82860" y="4268469"/>
              <a:ext cx="1870553" cy="14029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magine che contiene cerchio, carta, arte, design&#10;&#10;Il contenuto generato dall'IA potrebbe non essere corretto." id="494" name="Google Shape;494;p4"/>
          <p:cNvPicPr preferRelativeResize="0"/>
          <p:nvPr/>
        </p:nvPicPr>
        <p:blipFill rotWithShape="1">
          <a:blip r:embed="rId8">
            <a:alphaModFix/>
          </a:blip>
          <a:srcRect b="48031" l="33231" r="27967" t="18106"/>
          <a:stretch/>
        </p:blipFill>
        <p:spPr>
          <a:xfrm>
            <a:off x="9911902" y="1856600"/>
            <a:ext cx="1176062" cy="7697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carta, accessorio, borsa, interno&#10;&#10;Il contenuto generato dall'IA potrebbe non essere corretto." id="495" name="Google Shape;495;p4"/>
          <p:cNvPicPr preferRelativeResize="0"/>
          <p:nvPr/>
        </p:nvPicPr>
        <p:blipFill rotWithShape="1">
          <a:blip r:embed="rId9">
            <a:alphaModFix/>
          </a:blip>
          <a:srcRect b="39715" l="45719" r="37156" t="38491"/>
          <a:stretch/>
        </p:blipFill>
        <p:spPr>
          <a:xfrm>
            <a:off x="10873349" y="1255951"/>
            <a:ext cx="1005054" cy="96308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"/>
          <p:cNvSpPr txBox="1"/>
          <p:nvPr/>
        </p:nvSpPr>
        <p:spPr>
          <a:xfrm>
            <a:off x="8962799" y="1181047"/>
            <a:ext cx="37050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Customized 4° AoI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Scientific filters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"/>
          <p:cNvSpPr txBox="1"/>
          <p:nvPr/>
        </p:nvSpPr>
        <p:spPr>
          <a:xfrm>
            <a:off x="6354660" y="3772427"/>
            <a:ext cx="3048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Opto-mechanics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customized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lenses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anodized aluminum customized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mechanics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motorized stages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4"/>
          <p:cNvPicPr preferRelativeResize="0"/>
          <p:nvPr/>
        </p:nvPicPr>
        <p:blipFill rotWithShape="1">
          <a:blip r:embed="rId10">
            <a:alphaModFix/>
          </a:blip>
          <a:srcRect b="9867" l="17173" r="11920" t="915"/>
          <a:stretch/>
        </p:blipFill>
        <p:spPr>
          <a:xfrm rot="5400000">
            <a:off x="10110144" y="5020778"/>
            <a:ext cx="882219" cy="1480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interno, persona, terreno&#10;&#10;Il contenuto generato dall'IA potrebbe non essere corretto." id="499" name="Google Shape;499;p4"/>
          <p:cNvPicPr preferRelativeResize="0"/>
          <p:nvPr/>
        </p:nvPicPr>
        <p:blipFill rotWithShape="1">
          <a:blip r:embed="rId11">
            <a:alphaModFix/>
          </a:blip>
          <a:srcRect b="30585" l="16100" r="2482" t="8508"/>
          <a:stretch/>
        </p:blipFill>
        <p:spPr>
          <a:xfrm>
            <a:off x="8181020" y="5324659"/>
            <a:ext cx="1563558" cy="877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interno&#10;&#10;Il contenuto generato dall'IA potrebbe non essere corretto." id="500" name="Google Shape;500;p4"/>
          <p:cNvPicPr preferRelativeResize="0"/>
          <p:nvPr/>
        </p:nvPicPr>
        <p:blipFill rotWithShape="1">
          <a:blip r:embed="rId12">
            <a:alphaModFix/>
          </a:blip>
          <a:srcRect b="18221" l="9806" r="21477" t="26956"/>
          <a:stretch/>
        </p:blipFill>
        <p:spPr>
          <a:xfrm rot="10800000">
            <a:off x="11339883" y="5400655"/>
            <a:ext cx="710111" cy="755379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"/>
          <p:cNvSpPr txBox="1"/>
          <p:nvPr/>
        </p:nvSpPr>
        <p:spPr>
          <a:xfrm>
            <a:off x="4618670" y="5442603"/>
            <a:ext cx="3048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 equipment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alignment and testing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"/>
          <p:cNvSpPr txBox="1"/>
          <p:nvPr/>
        </p:nvSpPr>
        <p:spPr>
          <a:xfrm>
            <a:off x="3117341" y="2010178"/>
            <a:ext cx="42348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in OAPD labs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December 2025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3" name="Google Shape;503;p4"/>
          <p:cNvGrpSpPr/>
          <p:nvPr/>
        </p:nvGrpSpPr>
        <p:grpSpPr>
          <a:xfrm>
            <a:off x="2614950" y="2728506"/>
            <a:ext cx="1824812" cy="980762"/>
            <a:chOff x="11772095" y="21401881"/>
            <a:chExt cx="3974478" cy="2136120"/>
          </a:xfrm>
        </p:grpSpPr>
        <p:pic>
          <p:nvPicPr>
            <p:cNvPr id="504" name="Google Shape;504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1772095" y="21401881"/>
              <a:ext cx="3974478" cy="2136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4"/>
            <p:cNvSpPr/>
            <p:nvPr/>
          </p:nvSpPr>
          <p:spPr>
            <a:xfrm>
              <a:off x="12185278" y="22724065"/>
              <a:ext cx="1916893" cy="735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4"/>
          <p:cNvSpPr txBox="1"/>
          <p:nvPr/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STILES - Risultati e prospettive future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NIRVANA-VIS</a:t>
            </a:r>
            <a:endParaRPr/>
          </a:p>
        </p:txBody>
      </p:sp>
      <p:sp>
        <p:nvSpPr>
          <p:cNvPr id="507" name="Google Shape;507;p4"/>
          <p:cNvSpPr txBox="1"/>
          <p:nvPr/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16-18/03/26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"/>
          <p:cNvSpPr txBox="1"/>
          <p:nvPr>
            <p:ph type="title"/>
          </p:nvPr>
        </p:nvSpPr>
        <p:spPr>
          <a:xfrm>
            <a:off x="35653" y="1119167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NirvanaVIS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travels at LBT with STILES funding</a:t>
            </a:r>
            <a:endParaRPr/>
          </a:p>
        </p:txBody>
      </p:sp>
      <p:sp>
        <p:nvSpPr>
          <p:cNvPr id="513" name="Google Shape;513;p5"/>
          <p:cNvSpPr txBox="1"/>
          <p:nvPr/>
        </p:nvSpPr>
        <p:spPr>
          <a:xfrm>
            <a:off x="140281" y="1643538"/>
            <a:ext cx="11520621" cy="1231106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Activities took place in 2024 and 2025 in order to: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actual measurements at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LBT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order to consolidate a mechanical design to allow reduced time for installation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 daytime GLAO tests at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LBT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installing a light-source into the retro-reflector structure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Speckle imaging testing at </a:t>
            </a:r>
            <a:r>
              <a:rPr b="0" i="0" lang="en-US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Asiago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an Halpha filter and use of dedicated routines for PSF reconstruction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Participation to </a:t>
            </a:r>
            <a:r>
              <a:rPr b="0" i="0" lang="en-US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conferences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present NirvanaVIS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testo, Viso umano, persona, vestiti&#10;&#10;Il contenuto generato dall'IA potrebbe non essere corretto." id="514" name="Google Shape;514;p5"/>
          <p:cNvPicPr preferRelativeResize="0"/>
          <p:nvPr/>
        </p:nvPicPr>
        <p:blipFill rotWithShape="1">
          <a:blip r:embed="rId3">
            <a:alphaModFix/>
          </a:blip>
          <a:srcRect b="36047" l="-2630" r="-1" t="0"/>
          <a:stretch/>
        </p:blipFill>
        <p:spPr>
          <a:xfrm>
            <a:off x="8378782" y="2938431"/>
            <a:ext cx="2612570" cy="1221013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magine che contiene persona, Viso umano, sorriso, vestiti&#10;&#10;Il contenuto generato dall'IA potrebbe non essere corretto." id="515" name="Google Shape;51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5149" y="4588451"/>
            <a:ext cx="2063931" cy="1547948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magine che contiene aria aperta, cielo, pneumatico, Veicolo terrestre&#10;&#10;Il contenuto generato dall'IA potrebbe non essere corretto." id="516" name="Google Shape;516;p5"/>
          <p:cNvPicPr preferRelativeResize="0"/>
          <p:nvPr/>
        </p:nvPicPr>
        <p:blipFill rotWithShape="1">
          <a:blip r:embed="rId5">
            <a:alphaModFix/>
          </a:blip>
          <a:srcRect b="5397" l="31048" r="4827" t="36735"/>
          <a:stretch/>
        </p:blipFill>
        <p:spPr>
          <a:xfrm>
            <a:off x="8829629" y="3960151"/>
            <a:ext cx="1773474" cy="120032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7" name="Google Shape;517;p5"/>
          <p:cNvPicPr preferRelativeResize="0"/>
          <p:nvPr/>
        </p:nvPicPr>
        <p:blipFill rotWithShape="1">
          <a:blip r:embed="rId6">
            <a:alphaModFix/>
          </a:blip>
          <a:srcRect b="14056" l="12595" r="16072" t="1563"/>
          <a:stretch/>
        </p:blipFill>
        <p:spPr>
          <a:xfrm>
            <a:off x="5900591" y="2996119"/>
            <a:ext cx="2217226" cy="1974312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8" name="Google Shape;51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16536" y="5106829"/>
            <a:ext cx="1010397" cy="101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73632" y="3583212"/>
            <a:ext cx="2825871" cy="2127530"/>
          </a:xfrm>
          <a:prstGeom prst="rect">
            <a:avLst/>
          </a:prstGeom>
          <a:solidFill>
            <a:srgbClr val="00B050"/>
          </a:solidFill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0" name="Google Shape;520;p5"/>
          <p:cNvPicPr preferRelativeResize="0"/>
          <p:nvPr/>
        </p:nvPicPr>
        <p:blipFill rotWithShape="1">
          <a:blip r:embed="rId9">
            <a:alphaModFix/>
          </a:blip>
          <a:srcRect b="712" l="6327" r="8137" t="17968"/>
          <a:stretch/>
        </p:blipFill>
        <p:spPr>
          <a:xfrm>
            <a:off x="151244" y="3651936"/>
            <a:ext cx="2616730" cy="1873030"/>
          </a:xfrm>
          <a:prstGeom prst="rect">
            <a:avLst/>
          </a:prstGeom>
          <a:solidFill>
            <a:srgbClr val="00B0F0"/>
          </a:solidFill>
          <a:ln cap="flat" cmpd="sng" w="2857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1" name="Google Shape;521;p5"/>
          <p:cNvSpPr txBox="1"/>
          <p:nvPr/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STILES - Risultati e prospettive future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NIRVANA-VIS</a:t>
            </a:r>
            <a:endParaRPr/>
          </a:p>
        </p:txBody>
      </p:sp>
      <p:sp>
        <p:nvSpPr>
          <p:cNvPr id="522" name="Google Shape;522;p5"/>
          <p:cNvSpPr txBox="1"/>
          <p:nvPr/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16-18/03/26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persona, vestiti, muro, interno&#10;&#10;Il contenuto generato dall'IA potrebbe non essere corretto." id="527" name="Google Shape;527;p6"/>
          <p:cNvPicPr preferRelativeResize="0"/>
          <p:nvPr/>
        </p:nvPicPr>
        <p:blipFill rotWithShape="1">
          <a:blip r:embed="rId3">
            <a:alphaModFix/>
          </a:blip>
          <a:srcRect b="25841" l="0" r="35371" t="0"/>
          <a:stretch/>
        </p:blipFill>
        <p:spPr>
          <a:xfrm>
            <a:off x="8750655" y="3917468"/>
            <a:ext cx="2620726" cy="2264229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"/>
          <p:cNvSpPr txBox="1"/>
          <p:nvPr>
            <p:ph type="title"/>
          </p:nvPr>
        </p:nvSpPr>
        <p:spPr>
          <a:xfrm>
            <a:off x="35653" y="1119167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NirvanaVIS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main activities</a:t>
            </a:r>
            <a:endParaRPr/>
          </a:p>
        </p:txBody>
      </p:sp>
      <p:sp>
        <p:nvSpPr>
          <p:cNvPr id="529" name="Google Shape;529;p6"/>
          <p:cNvSpPr txBox="1"/>
          <p:nvPr/>
        </p:nvSpPr>
        <p:spPr>
          <a:xfrm>
            <a:off x="0" y="1663702"/>
            <a:ext cx="8856921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Consolidation of the opto-mechanical design, including required simulations, ahead of procurement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Preparation of a dedicate NirvanaVIS proposal for upgrades at LBT (August 2024 call)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Thourough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detector characterization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(camera was sent back for repair, due to vacuum leak causing window condensation):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Linearity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(issues in low ADU regime identified by Layden et al. 2025 confirmed)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Bad pixels map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 current 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Random telegraph Signal: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not detected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Gain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Opto-mechanical interface verification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AIV of the opto-mechanics (current phase: alignment of the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components to the optical-axis)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Day-time testing of the LN hardware and of the GLAO system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persona, interno, vestiti, muro&#10;&#10;Il contenuto generato dall'IA potrebbe non essere corretto." id="530" name="Google Shape;53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1123" y="2821469"/>
            <a:ext cx="1800039" cy="2400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specchio, Ricambio auto, cerchio, interno&#10;&#10;Il contenuto generato dall'IA potrebbe non essere corretto." id="531" name="Google Shape;531;p6"/>
          <p:cNvPicPr preferRelativeResize="0"/>
          <p:nvPr/>
        </p:nvPicPr>
        <p:blipFill rotWithShape="1">
          <a:blip r:embed="rId5">
            <a:alphaModFix/>
          </a:blip>
          <a:srcRect b="7752" l="35084" r="3902" t="-889"/>
          <a:stretch/>
        </p:blipFill>
        <p:spPr>
          <a:xfrm>
            <a:off x="9161885" y="1338728"/>
            <a:ext cx="1204097" cy="1383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computer, testo, Schermo del computer, schermo&#10;&#10;Il contenuto generato dall'IA potrebbe non essere corretto." id="532" name="Google Shape;532;p6"/>
          <p:cNvPicPr preferRelativeResize="0"/>
          <p:nvPr/>
        </p:nvPicPr>
        <p:blipFill rotWithShape="1">
          <a:blip r:embed="rId6">
            <a:alphaModFix/>
          </a:blip>
          <a:srcRect b="35111" l="22183" r="27064" t="30349"/>
          <a:stretch/>
        </p:blipFill>
        <p:spPr>
          <a:xfrm>
            <a:off x="10474607" y="1335229"/>
            <a:ext cx="1535065" cy="1387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vestiti, persona, uomo, interno&#10;&#10;Il contenuto generato dall'IA potrebbe non essere corretto." id="533" name="Google Shape;533;p6"/>
          <p:cNvPicPr preferRelativeResize="0"/>
          <p:nvPr/>
        </p:nvPicPr>
        <p:blipFill rotWithShape="1">
          <a:blip r:embed="rId7">
            <a:alphaModFix/>
          </a:blip>
          <a:srcRect b="10488" l="15188" r="13917" t="1219"/>
          <a:stretch/>
        </p:blipFill>
        <p:spPr>
          <a:xfrm>
            <a:off x="6997526" y="3429000"/>
            <a:ext cx="1733384" cy="2878372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"/>
          <p:cNvSpPr txBox="1"/>
          <p:nvPr/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STILES - Risultati e prospettive future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NIRVANA-VIS</a:t>
            </a:r>
            <a:endParaRPr/>
          </a:p>
        </p:txBody>
      </p:sp>
      <p:sp>
        <p:nvSpPr>
          <p:cNvPr id="535" name="Google Shape;535;p6"/>
          <p:cNvSpPr txBox="1"/>
          <p:nvPr/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16-18/03/26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"/>
          <p:cNvSpPr txBox="1"/>
          <p:nvPr>
            <p:ph type="title"/>
          </p:nvPr>
        </p:nvSpPr>
        <p:spPr>
          <a:xfrm>
            <a:off x="35653" y="1119167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NirvanaVIS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next steps</a:t>
            </a:r>
            <a:endParaRPr/>
          </a:p>
        </p:txBody>
      </p:sp>
      <p:sp>
        <p:nvSpPr>
          <p:cNvPr id="541" name="Google Shape;541;p7"/>
          <p:cNvSpPr txBox="1"/>
          <p:nvPr/>
        </p:nvSpPr>
        <p:spPr>
          <a:xfrm>
            <a:off x="0" y="1663702"/>
            <a:ext cx="11520621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 tests: completion of AIV, including flexure tests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LBT tests: further GLAO testing daytime (and possibly night-time) and NCPA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correction strategy 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Definition of a review with LBT ahead of shipment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Consolidation of data reduction pipeline and science cases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Adaptation of the LN software to include the use of new hardware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light estimated in 2027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interno, macchina, elettronica, ingegneria&#10;&#10;Il contenuto generato dall'IA potrebbe non essere corretto." id="542" name="Google Shape;54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3547" y="1391434"/>
            <a:ext cx="3631758" cy="4842344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"/>
          <p:cNvSpPr txBox="1"/>
          <p:nvPr/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16-18/03/26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7"/>
          <p:cNvSpPr txBox="1"/>
          <p:nvPr/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STILES - Risultati e prospettive future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NIRVANA-VIS</a:t>
            </a:r>
            <a:endParaRPr/>
          </a:p>
        </p:txBody>
      </p:sp>
      <p:pic>
        <p:nvPicPr>
          <p:cNvPr id="545" name="Google Shape;54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5495" y="4026342"/>
            <a:ext cx="3381010" cy="2207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"/>
          <p:cNvSpPr txBox="1"/>
          <p:nvPr/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16-18/03/26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1" name="Google Shape;551;p8"/>
          <p:cNvSpPr txBox="1"/>
          <p:nvPr/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STILES - Risultati e prospettive future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NIRVANA-VIS</a:t>
            </a:r>
            <a:endParaRPr/>
          </a:p>
        </p:txBody>
      </p:sp>
      <p:cxnSp>
        <p:nvCxnSpPr>
          <p:cNvPr id="552" name="Google Shape;552;p8"/>
          <p:cNvCxnSpPr/>
          <p:nvPr/>
        </p:nvCxnSpPr>
        <p:spPr>
          <a:xfrm>
            <a:off x="0" y="3316840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3" name="Google Shape;553;p8"/>
          <p:cNvCxnSpPr/>
          <p:nvPr/>
        </p:nvCxnSpPr>
        <p:spPr>
          <a:xfrm>
            <a:off x="10152185" y="1130105"/>
            <a:ext cx="0" cy="5236288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54" name="Google Shape;554;p8"/>
          <p:cNvPicPr preferRelativeResize="0"/>
          <p:nvPr/>
        </p:nvPicPr>
        <p:blipFill rotWithShape="1">
          <a:blip r:embed="rId3">
            <a:alphaModFix/>
          </a:blip>
          <a:srcRect b="17326" l="0" r="0" t="17167"/>
          <a:stretch/>
        </p:blipFill>
        <p:spPr>
          <a:xfrm>
            <a:off x="0" y="1130105"/>
            <a:ext cx="12191999" cy="5236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persona, vestiti, muro, interno&#10;&#10;Il contenuto generato dall'IA potrebbe non essere corretto." id="559" name="Google Shape;559;p10"/>
          <p:cNvPicPr preferRelativeResize="0"/>
          <p:nvPr/>
        </p:nvPicPr>
        <p:blipFill rotWithShape="1">
          <a:blip r:embed="rId3">
            <a:alphaModFix/>
          </a:blip>
          <a:srcRect b="25841" l="0" r="35371" t="0"/>
          <a:stretch/>
        </p:blipFill>
        <p:spPr>
          <a:xfrm>
            <a:off x="12009672" y="5657258"/>
            <a:ext cx="2620726" cy="22642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persona, interno, vestiti, muro&#10;&#10;Il contenuto generato dall'IA potrebbe non essere corretto." id="560" name="Google Shape;56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0359" y="3754980"/>
            <a:ext cx="1800039" cy="2400052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0"/>
          <p:cNvSpPr txBox="1"/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Extra slides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5f34c78f5_0_0"/>
          <p:cNvSpPr txBox="1"/>
          <p:nvPr>
            <p:ph idx="12" type="sldNum"/>
          </p:nvPr>
        </p:nvSpPr>
        <p:spPr>
          <a:xfrm>
            <a:off x="11728800" y="6429960"/>
            <a:ext cx="448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g395f34c78f5_0_0"/>
          <p:cNvSpPr/>
          <p:nvPr/>
        </p:nvSpPr>
        <p:spPr>
          <a:xfrm>
            <a:off x="201344" y="1455125"/>
            <a:ext cx="62304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Why MCAO?</a:t>
            </a:r>
            <a:endParaRPr b="1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395f34c78f5_0_0"/>
          <p:cNvSpPr/>
          <p:nvPr/>
        </p:nvSpPr>
        <p:spPr>
          <a:xfrm>
            <a:off x="-18360" y="3886200"/>
            <a:ext cx="7331700" cy="228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395f34c78f5_0_0"/>
          <p:cNvSpPr/>
          <p:nvPr/>
        </p:nvSpPr>
        <p:spPr>
          <a:xfrm>
            <a:off x="464000" y="2168275"/>
            <a:ext cx="6699900" cy="39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Anisoplanatism: in SCAO, we are probing only the effect of turbulence close to our reference star </a:t>
            </a:r>
            <a:r>
              <a:rPr b="0" i="0" lang="en-US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(actually, within a turbulence coherence “isoplanatic” angle)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We want to uniformly correct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larger fields of view</a:t>
            </a:r>
            <a:endParaRPr b="1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Because of the FoV vs thickness rule, we need to sense and compensate the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effect of different atmospheric layers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-&gt; more WFSs and more WF correctors (e.g. DMs)</a:t>
            </a:r>
            <a:b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To increase the sky coverage, both </a:t>
            </a:r>
            <a:r>
              <a:rPr b="0" i="0" lang="en-US" sz="180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Laser Guide Stars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(LGS) and </a:t>
            </a:r>
            <a:r>
              <a:rPr b="0" i="0" lang="en-US" sz="180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Natural Guide Stars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(NGS) are used.</a:t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395f34c78f5_0_0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g395f34c78f5_0_0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2" name="Google Shape;142;g395f34c78f5_0_0"/>
          <p:cNvSpPr/>
          <p:nvPr/>
        </p:nvSpPr>
        <p:spPr>
          <a:xfrm>
            <a:off x="201344" y="3836925"/>
            <a:ext cx="62304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How MCAO?</a:t>
            </a:r>
            <a:endParaRPr b="1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g395f34c78f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2437" y="1140902"/>
            <a:ext cx="5209563" cy="520956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395f34c78f5_0_0"/>
          <p:cNvSpPr/>
          <p:nvPr/>
        </p:nvSpPr>
        <p:spPr>
          <a:xfrm rot="-1048226">
            <a:off x="9094321" y="1620632"/>
            <a:ext cx="1094798" cy="2631839"/>
          </a:xfrm>
          <a:custGeom>
            <a:rect b="b" l="l" r="r" t="t"/>
            <a:pathLst>
              <a:path extrusionOk="0" h="2992544" w="1094798">
                <a:moveTo>
                  <a:pt x="32616" y="0"/>
                </a:moveTo>
                <a:lnTo>
                  <a:pt x="1049193" y="0"/>
                </a:lnTo>
                <a:lnTo>
                  <a:pt x="1049193" y="2688269"/>
                </a:lnTo>
                <a:cubicBezTo>
                  <a:pt x="1291798" y="3006698"/>
                  <a:pt x="511752" y="3194991"/>
                  <a:pt x="0" y="2632355"/>
                </a:cubicBezTo>
                <a:lnTo>
                  <a:pt x="32616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95f34c78f5_0_0"/>
          <p:cNvSpPr/>
          <p:nvPr/>
        </p:nvSpPr>
        <p:spPr>
          <a:xfrm rot="1424278">
            <a:off x="9567222" y="1625630"/>
            <a:ext cx="1300260" cy="2643781"/>
          </a:xfrm>
          <a:custGeom>
            <a:rect b="b" l="l" r="r" t="t"/>
            <a:pathLst>
              <a:path extrusionOk="0" h="3006123" w="1300260">
                <a:moveTo>
                  <a:pt x="0" y="109673"/>
                </a:moveTo>
                <a:lnTo>
                  <a:pt x="997944" y="0"/>
                </a:lnTo>
                <a:lnTo>
                  <a:pt x="1278901" y="2369297"/>
                </a:lnTo>
                <a:cubicBezTo>
                  <a:pt x="1451369" y="2641668"/>
                  <a:pt x="531433" y="3267699"/>
                  <a:pt x="241882" y="2886021"/>
                </a:cubicBezTo>
                <a:lnTo>
                  <a:pt x="0" y="109673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persona, vestiti, muro, interno&#10;&#10;Il contenuto generato dall'IA potrebbe non essere corretto." id="566" name="Google Shape;566;p11"/>
          <p:cNvPicPr preferRelativeResize="0"/>
          <p:nvPr/>
        </p:nvPicPr>
        <p:blipFill rotWithShape="1">
          <a:blip r:embed="rId3">
            <a:alphaModFix/>
          </a:blip>
          <a:srcRect b="25841" l="0" r="35371" t="0"/>
          <a:stretch/>
        </p:blipFill>
        <p:spPr>
          <a:xfrm>
            <a:off x="12009672" y="5657258"/>
            <a:ext cx="2620726" cy="226422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1"/>
          <p:cNvSpPr txBox="1"/>
          <p:nvPr>
            <p:ph type="title"/>
          </p:nvPr>
        </p:nvSpPr>
        <p:spPr>
          <a:xfrm>
            <a:off x="35653" y="1119167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NirvanaVIS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detector characterization</a:t>
            </a:r>
            <a:endParaRPr/>
          </a:p>
        </p:txBody>
      </p:sp>
      <p:sp>
        <p:nvSpPr>
          <p:cNvPr id="568" name="Google Shape;568;p11"/>
          <p:cNvSpPr txBox="1"/>
          <p:nvPr/>
        </p:nvSpPr>
        <p:spPr>
          <a:xfrm>
            <a:off x="0" y="1663702"/>
            <a:ext cx="8856921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Thourough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detector characterization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(camera was sent back for repair, due to vacuum leak causing window condensation):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Linearity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(issues in low ADU regime identified by Layden et al. 2025 confirmed)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Bad pixels map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 current </a:t>
            </a:r>
            <a:endParaRPr/>
          </a:p>
          <a:p>
            <a:pPr indent="-263525" lvl="1" marL="985838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pattern due to amplifier glow involving approx. 20-25 rows at the bottom of the camera</a:t>
            </a:r>
            <a:endParaRPr/>
          </a:p>
          <a:p>
            <a:pPr indent="-263525" lvl="1" marL="985838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 ± 0.01 e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/s in central 8020x8020 pixels 🡪double when applying linearity corrections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Random telegraph Signal: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not detected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Gain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using the mean-variance method on full range, increasing exposure time</a:t>
            </a:r>
            <a:endParaRPr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1.02 e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/ADU (measured) vs 0.85 e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/ADU (characterization report)</a:t>
            </a:r>
            <a:endParaRPr/>
          </a:p>
          <a:p>
            <a:pPr indent="-180975" lvl="1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temporal std across 1000 frames</a:t>
            </a:r>
            <a:endParaRPr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1.60 ± 0.04 ADU 🡪 1.63 ± 0.04 e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endParaRPr/>
          </a:p>
        </p:txBody>
      </p:sp>
      <p:pic>
        <p:nvPicPr>
          <p:cNvPr descr="Immagine che contiene persona, interno, vestiti, muro&#10;&#10;Il contenuto generato dall'IA potrebbe non essere corretto." id="569" name="Google Shape;56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0359" y="3754980"/>
            <a:ext cx="1800039" cy="2400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specchio, Ricambio auto, cerchio, interno&#10;&#10;Il contenuto generato dall'IA potrebbe non essere corretto." id="570" name="Google Shape;570;p11"/>
          <p:cNvPicPr preferRelativeResize="0"/>
          <p:nvPr/>
        </p:nvPicPr>
        <p:blipFill rotWithShape="1">
          <a:blip r:embed="rId5">
            <a:alphaModFix/>
          </a:blip>
          <a:srcRect b="7752" l="35084" r="3902" t="-889"/>
          <a:stretch/>
        </p:blipFill>
        <p:spPr>
          <a:xfrm>
            <a:off x="9347156" y="1219199"/>
            <a:ext cx="1204097" cy="1383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computer, testo, Schermo del computer, schermo&#10;&#10;Il contenuto generato dall'IA potrebbe non essere corretto." id="571" name="Google Shape;571;p11"/>
          <p:cNvPicPr preferRelativeResize="0"/>
          <p:nvPr/>
        </p:nvPicPr>
        <p:blipFill rotWithShape="1">
          <a:blip r:embed="rId6">
            <a:alphaModFix/>
          </a:blip>
          <a:srcRect b="35111" l="22183" r="27064" t="30349"/>
          <a:stretch/>
        </p:blipFill>
        <p:spPr>
          <a:xfrm>
            <a:off x="10621282" y="1215700"/>
            <a:ext cx="1535065" cy="138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23420" y="2703192"/>
            <a:ext cx="1843065" cy="571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"/>
          <p:cNvSpPr txBox="1"/>
          <p:nvPr>
            <p:ph type="title"/>
          </p:nvPr>
        </p:nvSpPr>
        <p:spPr>
          <a:xfrm>
            <a:off x="35653" y="1119167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NirvanaVIS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speckle holography</a:t>
            </a:r>
            <a:endParaRPr/>
          </a:p>
        </p:txBody>
      </p:sp>
      <p:sp>
        <p:nvSpPr>
          <p:cNvPr id="578" name="Google Shape;578;p12"/>
          <p:cNvSpPr txBox="1"/>
          <p:nvPr/>
        </p:nvSpPr>
        <p:spPr>
          <a:xfrm>
            <a:off x="413468" y="1619723"/>
            <a:ext cx="11473732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AO-assisted speckle holography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9863" lvl="0" marL="16986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Short-exposure images to capture instantaneous atmospheric distortions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9863" lvl="0" marL="16986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GLAO to enhance image sharpness​, reduce speckle number and increase their brightness and the coherence time, to provide a more uniformly corrected FoV for multiple bright calibrating stars used for PSF calibration, to enable more precise deconvolution </a:t>
            </a:r>
            <a:endParaRPr/>
          </a:p>
          <a:p>
            <a:pPr indent="-169863" lvl="0" marL="169863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Post-processing to reconstruct diffraction-limited images through Lucky imaging and via phase and amplitude retrieval techniques (Bispectrum analysis, holographic speckle imaging), using reference PSF estimation from AO telemetry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992" y="1261403"/>
            <a:ext cx="9723859" cy="469860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3"/>
          <p:cNvSpPr/>
          <p:nvPr/>
        </p:nvSpPr>
        <p:spPr>
          <a:xfrm>
            <a:off x="848751" y="5669280"/>
            <a:ext cx="4984652" cy="45485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cd3415f890_0_111"/>
          <p:cNvSpPr txBox="1"/>
          <p:nvPr>
            <p:ph idx="12" type="sldNum"/>
          </p:nvPr>
        </p:nvSpPr>
        <p:spPr>
          <a:xfrm>
            <a:off x="11610000" y="6429960"/>
            <a:ext cx="4827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151" name="Google Shape;151;g3cd3415f890_0_111"/>
          <p:cNvSpPr txBox="1"/>
          <p:nvPr>
            <p:ph idx="4294967295" type="body"/>
          </p:nvPr>
        </p:nvSpPr>
        <p:spPr>
          <a:xfrm>
            <a:off x="646425" y="2226469"/>
            <a:ext cx="73722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4343"/>
                </a:solidFill>
              </a:rPr>
              <a:t>To sense the aberration, we aim to: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Helvetica Neue"/>
              <a:buChar char="●"/>
            </a:pPr>
            <a:r>
              <a:rPr lang="en-US">
                <a:solidFill>
                  <a:srgbClr val="434343"/>
                </a:solidFill>
              </a:rPr>
              <a:t>“see” the full atmospheric volume (tomographic error)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Helvetica Neue"/>
              <a:buChar char="●"/>
            </a:pPr>
            <a:r>
              <a:rPr lang="en-US">
                <a:solidFill>
                  <a:srgbClr val="434343"/>
                </a:solidFill>
              </a:rPr>
              <a:t>“sample” up to a certain spatial frequency (aliasing error)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Helvetica Neue"/>
              <a:buChar char="●"/>
            </a:pPr>
            <a:r>
              <a:rPr lang="en-US">
                <a:solidFill>
                  <a:srgbClr val="434343"/>
                </a:solidFill>
              </a:rPr>
              <a:t>“measure” with high signal (SNR of WFS measurements)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52" name="Google Shape;152;g3cd3415f890_0_111"/>
          <p:cNvSpPr txBox="1"/>
          <p:nvPr/>
        </p:nvSpPr>
        <p:spPr>
          <a:xfrm>
            <a:off x="8126304" y="4736786"/>
            <a:ext cx="2510100" cy="1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DMs &amp; actuators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loop frequency</a:t>
            </a:r>
            <a:endParaRPr b="0" i="0" sz="18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3" name="Google Shape;153;g3cd3415f890_0_111"/>
          <p:cNvCxnSpPr/>
          <p:nvPr/>
        </p:nvCxnSpPr>
        <p:spPr>
          <a:xfrm flipH="1" rot="10800000">
            <a:off x="6869325" y="2286150"/>
            <a:ext cx="1267500" cy="429900"/>
          </a:xfrm>
          <a:prstGeom prst="straightConnector1">
            <a:avLst/>
          </a:prstGeom>
          <a:noFill/>
          <a:ln cap="flat" cmpd="sng" w="9525">
            <a:solidFill>
              <a:srgbClr val="6699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4" name="Google Shape;154;g3cd3415f890_0_111"/>
          <p:cNvCxnSpPr/>
          <p:nvPr/>
        </p:nvCxnSpPr>
        <p:spPr>
          <a:xfrm flipH="1" rot="10800000">
            <a:off x="7174725" y="2772769"/>
            <a:ext cx="1007400" cy="305400"/>
          </a:xfrm>
          <a:prstGeom prst="straightConnector1">
            <a:avLst/>
          </a:prstGeom>
          <a:noFill/>
          <a:ln cap="flat" cmpd="sng" w="9525">
            <a:solidFill>
              <a:srgbClr val="6699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5" name="Google Shape;155;g3cd3415f890_0_111"/>
          <p:cNvCxnSpPr/>
          <p:nvPr/>
        </p:nvCxnSpPr>
        <p:spPr>
          <a:xfrm flipH="1" rot="10800000">
            <a:off x="7186200" y="3213975"/>
            <a:ext cx="905400" cy="203700"/>
          </a:xfrm>
          <a:prstGeom prst="straightConnector1">
            <a:avLst/>
          </a:prstGeom>
          <a:noFill/>
          <a:ln cap="flat" cmpd="sng" w="9525">
            <a:solidFill>
              <a:srgbClr val="6699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6" name="Google Shape;156;g3cd3415f890_0_111"/>
          <p:cNvCxnSpPr/>
          <p:nvPr/>
        </p:nvCxnSpPr>
        <p:spPr>
          <a:xfrm>
            <a:off x="6801425" y="4854927"/>
            <a:ext cx="974100" cy="33900"/>
          </a:xfrm>
          <a:prstGeom prst="straightConnector1">
            <a:avLst/>
          </a:prstGeom>
          <a:noFill/>
          <a:ln cap="flat" cmpd="sng" w="9525">
            <a:solidFill>
              <a:srgbClr val="6699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7" name="Google Shape;157;g3cd3415f890_0_111"/>
          <p:cNvCxnSpPr/>
          <p:nvPr/>
        </p:nvCxnSpPr>
        <p:spPr>
          <a:xfrm>
            <a:off x="5284950" y="5183102"/>
            <a:ext cx="2490300" cy="240000"/>
          </a:xfrm>
          <a:prstGeom prst="straightConnector1">
            <a:avLst/>
          </a:prstGeom>
          <a:noFill/>
          <a:ln cap="flat" cmpd="sng" w="9525">
            <a:solidFill>
              <a:srgbClr val="6699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8" name="Google Shape;158;g3cd3415f890_0_111"/>
          <p:cNvSpPr txBox="1"/>
          <p:nvPr/>
        </p:nvSpPr>
        <p:spPr>
          <a:xfrm>
            <a:off x="297944" y="1405139"/>
            <a:ext cx="333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NEEDS</a:t>
            </a:r>
            <a:endParaRPr b="0" i="0" sz="1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g3cd3415f890_0_111"/>
          <p:cNvSpPr txBox="1"/>
          <p:nvPr/>
        </p:nvSpPr>
        <p:spPr>
          <a:xfrm>
            <a:off x="2861737" y="1282964"/>
            <a:ext cx="333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PERFORMANCE REQUIREMENTS</a:t>
            </a:r>
            <a:endParaRPr b="0" i="0" sz="1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g3cd3415f890_0_111"/>
          <p:cNvSpPr/>
          <p:nvPr/>
        </p:nvSpPr>
        <p:spPr>
          <a:xfrm>
            <a:off x="3125371" y="1412428"/>
            <a:ext cx="250200" cy="326100"/>
          </a:xfrm>
          <a:prstGeom prst="chevron">
            <a:avLst>
              <a:gd fmla="val 50000" name="adj"/>
            </a:avLst>
          </a:prstGeom>
          <a:solidFill>
            <a:srgbClr val="8EB8DE"/>
          </a:solidFill>
          <a:ln cap="flat" cmpd="sng" w="25400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cd3415f890_0_111"/>
          <p:cNvSpPr/>
          <p:nvPr/>
        </p:nvSpPr>
        <p:spPr>
          <a:xfrm>
            <a:off x="5914277" y="1411443"/>
            <a:ext cx="250200" cy="326100"/>
          </a:xfrm>
          <a:prstGeom prst="chevron">
            <a:avLst>
              <a:gd fmla="val 50000" name="adj"/>
            </a:avLst>
          </a:prstGeom>
          <a:solidFill>
            <a:srgbClr val="8EB8DE"/>
          </a:solidFill>
          <a:ln cap="flat" cmpd="sng" w="25400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3cd3415f890_0_111"/>
          <p:cNvSpPr txBox="1"/>
          <p:nvPr/>
        </p:nvSpPr>
        <p:spPr>
          <a:xfrm>
            <a:off x="6567473" y="1282975"/>
            <a:ext cx="325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AO CONCEPT &amp;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PARAMETERS OPTIMIZATION</a:t>
            </a:r>
            <a:endParaRPr b="0" i="0" sz="1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g3cd3415f890_0_111"/>
          <p:cNvSpPr txBox="1"/>
          <p:nvPr/>
        </p:nvSpPr>
        <p:spPr>
          <a:xfrm>
            <a:off x="646423" y="4279527"/>
            <a:ext cx="73722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To correct the aberration, we aim to: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be able to “compensate” atm. aberration (fitting error)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do it “fast enough” (temporal error)</a:t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3cd3415f890_0_111"/>
          <p:cNvSpPr txBox="1"/>
          <p:nvPr/>
        </p:nvSpPr>
        <p:spPr>
          <a:xfrm>
            <a:off x="8318698" y="1988832"/>
            <a:ext cx="3774000" cy="29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LGSs &amp; asterism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sub-apertures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flux needed</a:t>
            </a:r>
            <a:endParaRPr b="0" i="0" sz="18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WFS sensitivity </a:t>
            </a:r>
            <a:r>
              <a:rPr b="0" i="0" lang="en-US" sz="1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(may also depend on the type of reference source)</a:t>
            </a:r>
            <a:endParaRPr b="0" i="0" sz="1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WFS linearity</a:t>
            </a:r>
            <a:endParaRPr b="0" i="0" sz="18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5" name="Google Shape;165;g3cd3415f890_0_111"/>
          <p:cNvCxnSpPr/>
          <p:nvPr/>
        </p:nvCxnSpPr>
        <p:spPr>
          <a:xfrm>
            <a:off x="7174875" y="3474275"/>
            <a:ext cx="973200" cy="203700"/>
          </a:xfrm>
          <a:prstGeom prst="straightConnector1">
            <a:avLst/>
          </a:prstGeom>
          <a:noFill/>
          <a:ln cap="flat" cmpd="sng" w="9525">
            <a:solidFill>
              <a:srgbClr val="6699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6" name="Google Shape;166;g3cd3415f890_0_111"/>
          <p:cNvCxnSpPr/>
          <p:nvPr/>
        </p:nvCxnSpPr>
        <p:spPr>
          <a:xfrm>
            <a:off x="7174875" y="3530850"/>
            <a:ext cx="1029900" cy="837600"/>
          </a:xfrm>
          <a:prstGeom prst="straightConnector1">
            <a:avLst/>
          </a:prstGeom>
          <a:noFill/>
          <a:ln cap="flat" cmpd="sng" w="9525">
            <a:solidFill>
              <a:srgbClr val="6699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7" name="Google Shape;167;g3cd3415f890_0_111"/>
          <p:cNvSpPr txBox="1"/>
          <p:nvPr/>
        </p:nvSpPr>
        <p:spPr>
          <a:xfrm>
            <a:off x="403325" y="5788699"/>
            <a:ext cx="8774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MANY parameters to be simulated and tested in different combinations</a:t>
            </a:r>
            <a:endParaRPr b="1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cd3415f890_0_111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g3cd3415f890_0_111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cd3415f890_0_34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g3cd3415f890_0_34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76" name="Google Shape;176;g3cd3415f890_0_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cd3415f890_0_344"/>
          <p:cNvSpPr txBox="1"/>
          <p:nvPr>
            <p:ph type="title"/>
          </p:nvPr>
        </p:nvSpPr>
        <p:spPr>
          <a:xfrm>
            <a:off x="221729" y="1295551"/>
            <a:ext cx="4770300" cy="10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2300">
                <a:solidFill>
                  <a:srgbClr val="BF8D42"/>
                </a:solidFill>
              </a:rPr>
              <a:t>STILES - Att.5301 </a:t>
            </a:r>
            <a:endParaRPr b="1" sz="2300">
              <a:solidFill>
                <a:srgbClr val="BF8D4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3100">
                <a:solidFill>
                  <a:srgbClr val="BF8D42"/>
                </a:solidFill>
              </a:rPr>
              <a:t>MATTO </a:t>
            </a:r>
            <a:r>
              <a:rPr b="1" lang="en-US" sz="2400">
                <a:solidFill>
                  <a:srgbClr val="BF8D42"/>
                </a:solidFill>
              </a:rPr>
              <a:t>M</a:t>
            </a:r>
            <a:r>
              <a:rPr lang="en-US" sz="2400"/>
              <a:t>ulti-conjugate </a:t>
            </a:r>
            <a:r>
              <a:rPr b="1" lang="en-US" sz="2400">
                <a:solidFill>
                  <a:srgbClr val="BF8D42"/>
                </a:solidFill>
              </a:rPr>
              <a:t>A</a:t>
            </a:r>
            <a:r>
              <a:rPr lang="en-US" sz="2400"/>
              <a:t>daptive </a:t>
            </a:r>
            <a:r>
              <a:rPr b="1" lang="en-US" sz="2400">
                <a:solidFill>
                  <a:srgbClr val="BF8D42"/>
                </a:solidFill>
              </a:rPr>
              <a:t>T</a:t>
            </a:r>
            <a:r>
              <a:rPr lang="en-US" sz="2400"/>
              <a:t>echniques </a:t>
            </a:r>
            <a:r>
              <a:rPr b="1" lang="en-US" sz="2400">
                <a:solidFill>
                  <a:srgbClr val="BF8D42"/>
                </a:solidFill>
              </a:rPr>
              <a:t>T</a:t>
            </a:r>
            <a:r>
              <a:rPr lang="en-US" sz="2400"/>
              <a:t>est </a:t>
            </a:r>
            <a:r>
              <a:rPr b="1" lang="en-US" sz="2400">
                <a:solidFill>
                  <a:srgbClr val="BF8D42"/>
                </a:solidFill>
              </a:rPr>
              <a:t>O</a:t>
            </a:r>
            <a:r>
              <a:rPr lang="en-US" sz="2400"/>
              <a:t>ptics</a:t>
            </a:r>
            <a:endParaRPr b="1" sz="3100">
              <a:solidFill>
                <a:srgbClr val="BF8D42"/>
              </a:solidFill>
            </a:endParaRPr>
          </a:p>
        </p:txBody>
      </p:sp>
      <p:sp>
        <p:nvSpPr>
          <p:cNvPr id="178" name="Google Shape;178;g3cd3415f890_0_344"/>
          <p:cNvSpPr/>
          <p:nvPr/>
        </p:nvSpPr>
        <p:spPr>
          <a:xfrm>
            <a:off x="11617467" y="6508233"/>
            <a:ext cx="349500" cy="274500"/>
          </a:xfrm>
          <a:prstGeom prst="rect">
            <a:avLst/>
          </a:prstGeom>
          <a:solidFill>
            <a:srgbClr val="BF8D4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cd3415f890_0_344"/>
          <p:cNvSpPr/>
          <p:nvPr/>
        </p:nvSpPr>
        <p:spPr>
          <a:xfrm>
            <a:off x="8750800" y="5424667"/>
            <a:ext cx="2523600" cy="2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3cd3415f890_0_344"/>
          <p:cNvPicPr preferRelativeResize="0"/>
          <p:nvPr/>
        </p:nvPicPr>
        <p:blipFill rotWithShape="1">
          <a:blip r:embed="rId4">
            <a:alphaModFix/>
          </a:blip>
          <a:srcRect b="2147" l="5786" r="4512" t="6861"/>
          <a:stretch/>
        </p:blipFill>
        <p:spPr>
          <a:xfrm>
            <a:off x="4331215" y="1667728"/>
            <a:ext cx="6453103" cy="46677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g3cd3415f890_0_344"/>
          <p:cNvGraphicFramePr/>
          <p:nvPr/>
        </p:nvGraphicFramePr>
        <p:xfrm>
          <a:off x="8398352" y="12059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{C39EC9C3-8B2D-40FA-8F67-CADD083B00FB}</a:tableStyleId>
              </a:tblPr>
              <a:tblGrid>
                <a:gridCol w="1359225"/>
                <a:gridCol w="1075125"/>
                <a:gridCol w="1281400"/>
              </a:tblGrid>
              <a:tr h="29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US" sz="1300" u="none" cap="none" strike="noStrike"/>
                        <a:t>Procedure type</a:t>
                      </a:r>
                      <a:endParaRPr b="1"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US" sz="1300" u="none" cap="none" strike="noStrike"/>
                        <a:t>Number of procedures</a:t>
                      </a:r>
                      <a:endParaRPr b="1"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US" sz="1300" u="none" cap="none" strike="noStrike"/>
                        <a:t>Economic envelope</a:t>
                      </a:r>
                      <a:endParaRPr b="1" sz="1300" u="none" cap="none" strike="noStrike"/>
                    </a:p>
                  </a:txBody>
                  <a:tcPr marT="24000" marB="24000" marR="24000" marL="24000"/>
                </a:tc>
              </a:tr>
              <a:tr h="29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Call for tender</a:t>
                      </a:r>
                      <a:endParaRPr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1</a:t>
                      </a:r>
                      <a:endParaRPr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1.037.000,00  </a:t>
                      </a:r>
                      <a:endParaRPr sz="1300" u="none" cap="none" strike="noStrike"/>
                    </a:p>
                  </a:txBody>
                  <a:tcPr marT="24000" marB="24000" marR="168000" marL="24000"/>
                </a:tc>
              </a:tr>
              <a:tr h="29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Negotiated procedure</a:t>
                      </a:r>
                      <a:endParaRPr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6</a:t>
                      </a:r>
                      <a:endParaRPr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1.262.225,65</a:t>
                      </a:r>
                      <a:endParaRPr sz="1300" u="none" cap="none" strike="noStrike"/>
                    </a:p>
                  </a:txBody>
                  <a:tcPr marT="24000" marB="24000" marR="168000" marL="24000"/>
                </a:tc>
              </a:tr>
              <a:tr h="29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Direct contracting</a:t>
                      </a:r>
                      <a:endParaRPr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4</a:t>
                      </a:r>
                      <a:endParaRPr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536.981,16</a:t>
                      </a:r>
                      <a:endParaRPr sz="1300" u="none" cap="none" strike="noStrike"/>
                    </a:p>
                  </a:txBody>
                  <a:tcPr marT="24000" marB="24000" marR="168000" marL="24000"/>
                </a:tc>
              </a:tr>
              <a:tr h="29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TD personnel</a:t>
                      </a:r>
                      <a:endParaRPr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1 anno</a:t>
                      </a:r>
                      <a:endParaRPr sz="1300" u="none" cap="none" strike="noStrike"/>
                    </a:p>
                  </a:txBody>
                  <a:tcPr marT="24000" marB="24000" marR="24000" marL="2400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/>
                        <a:t>52.099,13</a:t>
                      </a:r>
                      <a:endParaRPr sz="1300" u="none" cap="none" strike="noStrike"/>
                    </a:p>
                  </a:txBody>
                  <a:tcPr marT="24000" marB="24000" marR="168000" marL="24000"/>
                </a:tc>
              </a:tr>
            </a:tbl>
          </a:graphicData>
        </a:graphic>
      </p:graphicFrame>
      <p:sp>
        <p:nvSpPr>
          <p:cNvPr id="182" name="Google Shape;182;g3cd3415f890_0_344"/>
          <p:cNvSpPr/>
          <p:nvPr/>
        </p:nvSpPr>
        <p:spPr>
          <a:xfrm>
            <a:off x="52033" y="2558866"/>
            <a:ext cx="5059500" cy="16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000" lIns="120000" spcFirstLastPara="1" rIns="120000" wrap="square" tIns="6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Wide field test bench facility that can mimic different: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guide source types, numbers, asterisms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atmospheric behaviors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wavefront sensing techniques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telescope sizes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new technologies or future upgrades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g3cd3415f890_0_344" title="Benches in the lab.jfif"/>
          <p:cNvPicPr preferRelativeResize="0"/>
          <p:nvPr/>
        </p:nvPicPr>
        <p:blipFill rotWithShape="1">
          <a:blip r:embed="rId5">
            <a:alphaModFix/>
          </a:blip>
          <a:srcRect b="0" l="0" r="13986" t="24523"/>
          <a:stretch/>
        </p:blipFill>
        <p:spPr>
          <a:xfrm>
            <a:off x="-100" y="4043915"/>
            <a:ext cx="4271048" cy="282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cd3415f890_0_344"/>
          <p:cNvSpPr txBox="1"/>
          <p:nvPr/>
        </p:nvSpPr>
        <p:spPr>
          <a:xfrm>
            <a:off x="5884841" y="5861725"/>
            <a:ext cx="149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Benches in the lab</a:t>
            </a:r>
            <a:endParaRPr b="0" i="1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g3cd3415f890_0_344"/>
          <p:cNvCxnSpPr/>
          <p:nvPr/>
        </p:nvCxnSpPr>
        <p:spPr>
          <a:xfrm rot="10800000">
            <a:off x="9008012" y="5387926"/>
            <a:ext cx="337354" cy="238623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86" name="Google Shape;186;g3cd3415f890_0_344"/>
          <p:cNvCxnSpPr/>
          <p:nvPr/>
        </p:nvCxnSpPr>
        <p:spPr>
          <a:xfrm flipH="1">
            <a:off x="8491491" y="5384875"/>
            <a:ext cx="521210" cy="442005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87" name="Google Shape;187;g3cd3415f890_0_344"/>
          <p:cNvCxnSpPr/>
          <p:nvPr/>
        </p:nvCxnSpPr>
        <p:spPr>
          <a:xfrm rot="10800000">
            <a:off x="7223267" y="4900246"/>
            <a:ext cx="1294663" cy="921945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88" name="Google Shape;188;g3cd3415f890_0_344"/>
          <p:cNvCxnSpPr/>
          <p:nvPr/>
        </p:nvCxnSpPr>
        <p:spPr>
          <a:xfrm flipH="1">
            <a:off x="7227956" y="4354080"/>
            <a:ext cx="816233" cy="550855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89" name="Google Shape;189;g3cd3415f890_0_344"/>
          <p:cNvCxnSpPr/>
          <p:nvPr/>
        </p:nvCxnSpPr>
        <p:spPr>
          <a:xfrm>
            <a:off x="7821474" y="4192683"/>
            <a:ext cx="222715" cy="161397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0" name="Google Shape;190;g3cd3415f890_0_344"/>
          <p:cNvCxnSpPr/>
          <p:nvPr/>
        </p:nvCxnSpPr>
        <p:spPr>
          <a:xfrm flipH="1">
            <a:off x="7821474" y="3768937"/>
            <a:ext cx="440951" cy="437229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1" name="Google Shape;191;g3cd3415f890_0_344"/>
          <p:cNvCxnSpPr/>
          <p:nvPr/>
        </p:nvCxnSpPr>
        <p:spPr>
          <a:xfrm rot="10800000">
            <a:off x="8262425" y="3768937"/>
            <a:ext cx="806984" cy="424631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2" name="Google Shape;192;g3cd3415f890_0_344"/>
          <p:cNvCxnSpPr/>
          <p:nvPr/>
        </p:nvCxnSpPr>
        <p:spPr>
          <a:xfrm rot="10800000">
            <a:off x="9809871" y="3429000"/>
            <a:ext cx="1355431" cy="917340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3" name="Google Shape;193;g3cd3415f890_0_344"/>
          <p:cNvCxnSpPr/>
          <p:nvPr/>
        </p:nvCxnSpPr>
        <p:spPr>
          <a:xfrm flipH="1">
            <a:off x="9345366" y="4354080"/>
            <a:ext cx="1819936" cy="1289030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4" name="Google Shape;194;g3cd3415f890_0_344"/>
          <p:cNvCxnSpPr/>
          <p:nvPr/>
        </p:nvCxnSpPr>
        <p:spPr>
          <a:xfrm flipH="1">
            <a:off x="8673841" y="4193568"/>
            <a:ext cx="395568" cy="248645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5" name="Google Shape;195;g3cd3415f890_0_344"/>
          <p:cNvCxnSpPr/>
          <p:nvPr/>
        </p:nvCxnSpPr>
        <p:spPr>
          <a:xfrm flipH="1">
            <a:off x="9345366" y="3424636"/>
            <a:ext cx="464505" cy="358391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6" name="Google Shape;196;g3cd3415f890_0_344"/>
          <p:cNvCxnSpPr/>
          <p:nvPr/>
        </p:nvCxnSpPr>
        <p:spPr>
          <a:xfrm rot="10800000">
            <a:off x="9345366" y="3770735"/>
            <a:ext cx="422302" cy="466227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7" name="Google Shape;197;g3cd3415f890_0_344"/>
          <p:cNvCxnSpPr/>
          <p:nvPr/>
        </p:nvCxnSpPr>
        <p:spPr>
          <a:xfrm rot="10800000">
            <a:off x="8673841" y="4426599"/>
            <a:ext cx="192477" cy="141686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8" name="Google Shape;198;g3cd3415f890_0_344"/>
          <p:cNvCxnSpPr/>
          <p:nvPr/>
        </p:nvCxnSpPr>
        <p:spPr>
          <a:xfrm flipH="1">
            <a:off x="8850393" y="4262807"/>
            <a:ext cx="479175" cy="305478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199" name="Google Shape;199;g3cd3415f890_0_344"/>
          <p:cNvCxnSpPr/>
          <p:nvPr/>
        </p:nvCxnSpPr>
        <p:spPr>
          <a:xfrm flipH="1">
            <a:off x="9548457" y="4235163"/>
            <a:ext cx="238104" cy="181565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0" name="Google Shape;200;g3cd3415f890_0_344"/>
          <p:cNvCxnSpPr/>
          <p:nvPr/>
        </p:nvCxnSpPr>
        <p:spPr>
          <a:xfrm rot="10800000">
            <a:off x="9322056" y="4262807"/>
            <a:ext cx="234461" cy="153921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1" name="Google Shape;201;g3cd3415f890_0_344"/>
          <p:cNvCxnSpPr/>
          <p:nvPr/>
        </p:nvCxnSpPr>
        <p:spPr>
          <a:xfrm flipH="1">
            <a:off x="8733864" y="4201722"/>
            <a:ext cx="373608" cy="235841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2" name="Google Shape;202;g3cd3415f890_0_344"/>
          <p:cNvCxnSpPr/>
          <p:nvPr/>
        </p:nvCxnSpPr>
        <p:spPr>
          <a:xfrm flipH="1">
            <a:off x="8850393" y="4220381"/>
            <a:ext cx="502485" cy="317523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3" name="Google Shape;203;g3cd3415f890_0_344"/>
          <p:cNvCxnSpPr/>
          <p:nvPr/>
        </p:nvCxnSpPr>
        <p:spPr>
          <a:xfrm rot="10800000">
            <a:off x="8723749" y="4437563"/>
            <a:ext cx="131076" cy="90536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4" name="Google Shape;204;g3cd3415f890_0_344"/>
          <p:cNvCxnSpPr/>
          <p:nvPr/>
        </p:nvCxnSpPr>
        <p:spPr>
          <a:xfrm rot="10800000">
            <a:off x="9272902" y="3712615"/>
            <a:ext cx="459776" cy="527398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5" name="Google Shape;205;g3cd3415f890_0_344"/>
          <p:cNvCxnSpPr/>
          <p:nvPr/>
        </p:nvCxnSpPr>
        <p:spPr>
          <a:xfrm rot="10800000">
            <a:off x="9340336" y="4235163"/>
            <a:ext cx="206999" cy="143979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6" name="Google Shape;206;g3cd3415f890_0_344"/>
          <p:cNvCxnSpPr/>
          <p:nvPr/>
        </p:nvCxnSpPr>
        <p:spPr>
          <a:xfrm flipH="1">
            <a:off x="9540016" y="4239571"/>
            <a:ext cx="190492" cy="148275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7" name="Google Shape;207;g3cd3415f890_0_344"/>
          <p:cNvCxnSpPr/>
          <p:nvPr/>
        </p:nvCxnSpPr>
        <p:spPr>
          <a:xfrm rot="10800000">
            <a:off x="8613818" y="3915015"/>
            <a:ext cx="482532" cy="286959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8" name="Google Shape;208;g3cd3415f890_0_344"/>
          <p:cNvCxnSpPr/>
          <p:nvPr/>
        </p:nvCxnSpPr>
        <p:spPr>
          <a:xfrm flipH="1">
            <a:off x="8613060" y="3610009"/>
            <a:ext cx="510232" cy="31005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09" name="Google Shape;209;g3cd3415f890_0_344"/>
          <p:cNvCxnSpPr/>
          <p:nvPr/>
        </p:nvCxnSpPr>
        <p:spPr>
          <a:xfrm rot="10800000">
            <a:off x="9110398" y="3611354"/>
            <a:ext cx="181085" cy="120502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0" name="Google Shape;210;g3cd3415f890_0_344"/>
          <p:cNvCxnSpPr/>
          <p:nvPr/>
        </p:nvCxnSpPr>
        <p:spPr>
          <a:xfrm rot="10800000">
            <a:off x="8239206" y="3727666"/>
            <a:ext cx="354469" cy="187349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1" name="Google Shape;211;g3cd3415f890_0_344"/>
          <p:cNvCxnSpPr/>
          <p:nvPr/>
        </p:nvCxnSpPr>
        <p:spPr>
          <a:xfrm rot="10800000">
            <a:off x="8098971" y="2987742"/>
            <a:ext cx="996140" cy="608829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2" name="Google Shape;212;g3cd3415f890_0_344"/>
          <p:cNvCxnSpPr/>
          <p:nvPr/>
        </p:nvCxnSpPr>
        <p:spPr>
          <a:xfrm flipH="1">
            <a:off x="8589571" y="3596164"/>
            <a:ext cx="513578" cy="313944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3" name="Google Shape;213;g3cd3415f890_0_344"/>
          <p:cNvCxnSpPr/>
          <p:nvPr/>
        </p:nvCxnSpPr>
        <p:spPr>
          <a:xfrm flipH="1">
            <a:off x="7264668" y="3744485"/>
            <a:ext cx="985752" cy="9462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4" name="Google Shape;214;g3cd3415f890_0_344"/>
          <p:cNvCxnSpPr/>
          <p:nvPr/>
        </p:nvCxnSpPr>
        <p:spPr>
          <a:xfrm flipH="1" rot="10800000">
            <a:off x="7096477" y="2980002"/>
            <a:ext cx="1021939" cy="796281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5" name="Google Shape;215;g3cd3415f890_0_344"/>
          <p:cNvCxnSpPr/>
          <p:nvPr/>
        </p:nvCxnSpPr>
        <p:spPr>
          <a:xfrm rot="10800000">
            <a:off x="4910893" y="3050131"/>
            <a:ext cx="2363234" cy="165212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6" name="Google Shape;216;g3cd3415f890_0_344"/>
          <p:cNvCxnSpPr/>
          <p:nvPr/>
        </p:nvCxnSpPr>
        <p:spPr>
          <a:xfrm rot="10800000">
            <a:off x="6476880" y="3292156"/>
            <a:ext cx="638046" cy="47287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7" name="Google Shape;217;g3cd3415f890_0_344"/>
          <p:cNvCxnSpPr/>
          <p:nvPr/>
        </p:nvCxnSpPr>
        <p:spPr>
          <a:xfrm flipH="1" rot="10800000">
            <a:off x="6476880" y="2922593"/>
            <a:ext cx="498807" cy="39434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8" name="Google Shape;218;g3cd3415f890_0_344"/>
          <p:cNvCxnSpPr/>
          <p:nvPr/>
        </p:nvCxnSpPr>
        <p:spPr>
          <a:xfrm flipH="1" rot="10800000">
            <a:off x="4900282" y="2633731"/>
            <a:ext cx="544889" cy="4164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19" name="Google Shape;219;g3cd3415f890_0_344"/>
          <p:cNvCxnSpPr/>
          <p:nvPr/>
        </p:nvCxnSpPr>
        <p:spPr>
          <a:xfrm flipH="1" rot="10800000">
            <a:off x="6049399" y="2633731"/>
            <a:ext cx="546063" cy="338769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0" name="Google Shape;220;g3cd3415f890_0_344"/>
          <p:cNvCxnSpPr/>
          <p:nvPr/>
        </p:nvCxnSpPr>
        <p:spPr>
          <a:xfrm rot="10800000">
            <a:off x="5445418" y="2633731"/>
            <a:ext cx="603734" cy="338769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1" name="Google Shape;221;g3cd3415f890_0_344"/>
          <p:cNvCxnSpPr/>
          <p:nvPr/>
        </p:nvCxnSpPr>
        <p:spPr>
          <a:xfrm rot="10800000">
            <a:off x="6595462" y="2620364"/>
            <a:ext cx="363567" cy="322017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2" name="Google Shape;222;g3cd3415f890_0_344"/>
          <p:cNvCxnSpPr/>
          <p:nvPr/>
        </p:nvCxnSpPr>
        <p:spPr>
          <a:xfrm flipH="1" rot="10800000">
            <a:off x="6703438" y="2934460"/>
            <a:ext cx="305026" cy="249946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3" name="Google Shape;223;g3cd3415f890_0_344"/>
          <p:cNvCxnSpPr/>
          <p:nvPr/>
        </p:nvCxnSpPr>
        <p:spPr>
          <a:xfrm flipH="1" rot="10800000">
            <a:off x="7212874" y="2487465"/>
            <a:ext cx="1177440" cy="984860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4" name="Google Shape;224;g3cd3415f890_0_344"/>
          <p:cNvCxnSpPr/>
          <p:nvPr/>
        </p:nvCxnSpPr>
        <p:spPr>
          <a:xfrm>
            <a:off x="6703437" y="3184406"/>
            <a:ext cx="509436" cy="287919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5" name="Google Shape;225;g3cd3415f890_0_344"/>
          <p:cNvCxnSpPr/>
          <p:nvPr/>
        </p:nvCxnSpPr>
        <p:spPr>
          <a:xfrm>
            <a:off x="7199973" y="1711465"/>
            <a:ext cx="1190341" cy="778861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6" name="Google Shape;226;g3cd3415f890_0_344"/>
          <p:cNvCxnSpPr/>
          <p:nvPr/>
        </p:nvCxnSpPr>
        <p:spPr>
          <a:xfrm flipH="1" rot="10800000">
            <a:off x="6439220" y="1702755"/>
            <a:ext cx="760753" cy="511080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7" name="Google Shape;227;g3cd3415f890_0_344"/>
          <p:cNvCxnSpPr/>
          <p:nvPr/>
        </p:nvCxnSpPr>
        <p:spPr>
          <a:xfrm flipH="1" rot="10800000">
            <a:off x="4743610" y="1644918"/>
            <a:ext cx="992362" cy="711264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8" name="Google Shape;228;g3cd3415f890_0_344"/>
          <p:cNvCxnSpPr/>
          <p:nvPr/>
        </p:nvCxnSpPr>
        <p:spPr>
          <a:xfrm>
            <a:off x="5734423" y="1644918"/>
            <a:ext cx="721607" cy="563832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29" name="Google Shape;229;g3cd3415f890_0_344"/>
          <p:cNvCxnSpPr/>
          <p:nvPr/>
        </p:nvCxnSpPr>
        <p:spPr>
          <a:xfrm>
            <a:off x="4739165" y="2347525"/>
            <a:ext cx="507555" cy="409285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30" name="Google Shape;230;g3cd3415f890_0_344"/>
          <p:cNvCxnSpPr/>
          <p:nvPr/>
        </p:nvCxnSpPr>
        <p:spPr>
          <a:xfrm>
            <a:off x="5436435" y="2602326"/>
            <a:ext cx="621046" cy="341582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31" name="Google Shape;231;g3cd3415f890_0_344"/>
          <p:cNvCxnSpPr/>
          <p:nvPr/>
        </p:nvCxnSpPr>
        <p:spPr>
          <a:xfrm flipH="1" rot="10800000">
            <a:off x="5238311" y="2594586"/>
            <a:ext cx="206710" cy="155172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32" name="Google Shape;232;g3cd3415f890_0_344"/>
          <p:cNvCxnSpPr/>
          <p:nvPr/>
        </p:nvCxnSpPr>
        <p:spPr>
          <a:xfrm flipH="1" rot="10800000">
            <a:off x="6041361" y="2594586"/>
            <a:ext cx="562139" cy="347795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33" name="Google Shape;233;g3cd3415f890_0_344"/>
          <p:cNvCxnSpPr/>
          <p:nvPr/>
        </p:nvCxnSpPr>
        <p:spPr>
          <a:xfrm>
            <a:off x="6599434" y="2589732"/>
            <a:ext cx="411628" cy="360482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34" name="Google Shape;234;g3cd3415f890_0_344"/>
          <p:cNvCxnSpPr/>
          <p:nvPr/>
        </p:nvCxnSpPr>
        <p:spPr>
          <a:xfrm flipH="1" rot="10800000">
            <a:off x="7008464" y="5289452"/>
            <a:ext cx="786679" cy="337097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35" name="Google Shape;235;g3cd3415f890_0_344"/>
          <p:cNvCxnSpPr/>
          <p:nvPr/>
        </p:nvCxnSpPr>
        <p:spPr>
          <a:xfrm flipH="1">
            <a:off x="9179027" y="3242497"/>
            <a:ext cx="782512" cy="407062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36" name="Google Shape;236;g3cd3415f890_0_344"/>
          <p:cNvCxnSpPr/>
          <p:nvPr/>
        </p:nvCxnSpPr>
        <p:spPr>
          <a:xfrm flipH="1" rot="10800000">
            <a:off x="5254682" y="3864625"/>
            <a:ext cx="786679" cy="337097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237" name="Google Shape;237;g3cd3415f890_0_344"/>
          <p:cNvCxnSpPr/>
          <p:nvPr/>
        </p:nvCxnSpPr>
        <p:spPr>
          <a:xfrm flipH="1">
            <a:off x="5934771" y="1452127"/>
            <a:ext cx="546439" cy="315453"/>
          </a:xfrm>
          <a:prstGeom prst="straightConnector1">
            <a:avLst/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sp>
        <p:nvSpPr>
          <p:cNvPr id="238" name="Google Shape;238;g3cd3415f890_0_344"/>
          <p:cNvSpPr txBox="1"/>
          <p:nvPr/>
        </p:nvSpPr>
        <p:spPr>
          <a:xfrm>
            <a:off x="5563194" y="5464065"/>
            <a:ext cx="14782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Source module</a:t>
            </a:r>
            <a:endParaRPr b="1" i="0" sz="1400" u="none" cap="none" strike="noStrike">
              <a:solidFill>
                <a:srgbClr val="70AD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3cd3415f890_0_344"/>
          <p:cNvSpPr txBox="1"/>
          <p:nvPr/>
        </p:nvSpPr>
        <p:spPr>
          <a:xfrm>
            <a:off x="9945909" y="3058167"/>
            <a:ext cx="191430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Telescope simulator</a:t>
            </a:r>
            <a:endParaRPr/>
          </a:p>
        </p:txBody>
      </p:sp>
      <p:sp>
        <p:nvSpPr>
          <p:cNvPr id="240" name="Google Shape;240;g3cd3415f890_0_344"/>
          <p:cNvSpPr txBox="1"/>
          <p:nvPr/>
        </p:nvSpPr>
        <p:spPr>
          <a:xfrm>
            <a:off x="4244133" y="4185878"/>
            <a:ext cx="141897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446FBC"/>
                </a:solidFill>
                <a:latin typeface="Arial"/>
                <a:ea typeface="Arial"/>
                <a:cs typeface="Arial"/>
                <a:sym typeface="Arial"/>
              </a:rPr>
              <a:t>MCAO module</a:t>
            </a:r>
            <a:endParaRPr b="1" i="0" sz="1400" u="none" cap="none" strike="noStrike">
              <a:solidFill>
                <a:srgbClr val="446F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cd3415f890_0_344"/>
          <p:cNvSpPr txBox="1"/>
          <p:nvPr/>
        </p:nvSpPr>
        <p:spPr>
          <a:xfrm>
            <a:off x="6516297" y="1171126"/>
            <a:ext cx="162209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WFS and science module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g3cd3415f890_0_3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0704" y="5389195"/>
            <a:ext cx="1139711" cy="96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cd3415f890_0_415"/>
          <p:cNvSpPr txBox="1"/>
          <p:nvPr>
            <p:ph idx="12" type="sldNum"/>
          </p:nvPr>
        </p:nvSpPr>
        <p:spPr>
          <a:xfrm>
            <a:off x="11584800" y="6429960"/>
            <a:ext cx="448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g3cd3415f890_0_415"/>
          <p:cNvSpPr/>
          <p:nvPr/>
        </p:nvSpPr>
        <p:spPr>
          <a:xfrm>
            <a:off x="295040" y="1296000"/>
            <a:ext cx="2573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Source module</a:t>
            </a:r>
            <a:endParaRPr b="1" i="0" sz="26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cd3415f890_0_415"/>
          <p:cNvSpPr/>
          <p:nvPr/>
        </p:nvSpPr>
        <p:spPr>
          <a:xfrm>
            <a:off x="8148600" y="1279050"/>
            <a:ext cx="3884400" cy="3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NGSs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LGSs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(the latter simulated with OLED screens to reproduce the source elongation)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Controlled simulated turbulence via: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Deformable Mirrors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(~100 actuators each) for the NGSs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Tip-Tilt Mirrors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+ </a:t>
            </a: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fast Spatial Light Modulators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for the LGSs</a:t>
            </a:r>
            <a:br>
              <a:rPr b="0" i="0" lang="en-US" sz="16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6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The LGSs channel can be conjugated at different altitudes via a linear stage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cd3415f890_0_415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g3cd3415f890_0_415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52" name="Google Shape;252;g3cd3415f890_0_415"/>
          <p:cNvGrpSpPr/>
          <p:nvPr/>
        </p:nvGrpSpPr>
        <p:grpSpPr>
          <a:xfrm>
            <a:off x="2328497" y="1378275"/>
            <a:ext cx="5955463" cy="3374804"/>
            <a:chOff x="-183106" y="1695114"/>
            <a:chExt cx="7921606" cy="4488965"/>
          </a:xfrm>
        </p:grpSpPr>
        <p:pic>
          <p:nvPicPr>
            <p:cNvPr id="253" name="Google Shape;253;g3cd3415f890_0_4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92000" y="2257200"/>
              <a:ext cx="6226560" cy="3645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g3cd3415f890_0_415"/>
            <p:cNvSpPr/>
            <p:nvPr/>
          </p:nvSpPr>
          <p:spPr>
            <a:xfrm>
              <a:off x="2901600" y="4320000"/>
              <a:ext cx="1596900" cy="26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3cd3415f890_0_415"/>
            <p:cNvSpPr/>
            <p:nvPr/>
          </p:nvSpPr>
          <p:spPr>
            <a:xfrm>
              <a:off x="2901600" y="4122000"/>
              <a:ext cx="1596900" cy="26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3cd3415f890_0_415"/>
            <p:cNvSpPr/>
            <p:nvPr/>
          </p:nvSpPr>
          <p:spPr>
            <a:xfrm>
              <a:off x="4140000" y="3474000"/>
              <a:ext cx="336900" cy="80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3cd3415f890_0_415"/>
            <p:cNvSpPr/>
            <p:nvPr/>
          </p:nvSpPr>
          <p:spPr>
            <a:xfrm>
              <a:off x="3801600" y="3654000"/>
              <a:ext cx="336900" cy="80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3cd3415f890_0_415"/>
            <p:cNvSpPr/>
            <p:nvPr/>
          </p:nvSpPr>
          <p:spPr>
            <a:xfrm>
              <a:off x="3261600" y="4284000"/>
              <a:ext cx="336900" cy="35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3cd3415f890_0_415"/>
            <p:cNvSpPr/>
            <p:nvPr/>
          </p:nvSpPr>
          <p:spPr>
            <a:xfrm>
              <a:off x="3463200" y="4392000"/>
              <a:ext cx="336900" cy="35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3cd3415f890_0_415"/>
            <p:cNvSpPr/>
            <p:nvPr/>
          </p:nvSpPr>
          <p:spPr>
            <a:xfrm>
              <a:off x="3801600" y="4464000"/>
              <a:ext cx="2676900" cy="53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3cd3415f890_0_415"/>
            <p:cNvSpPr/>
            <p:nvPr/>
          </p:nvSpPr>
          <p:spPr>
            <a:xfrm>
              <a:off x="4860000" y="4716000"/>
              <a:ext cx="2878500" cy="1078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3cd3415f890_0_415"/>
            <p:cNvSpPr/>
            <p:nvPr/>
          </p:nvSpPr>
          <p:spPr>
            <a:xfrm>
              <a:off x="1980000" y="5508000"/>
              <a:ext cx="2878500" cy="610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3cd3415f890_0_415"/>
            <p:cNvSpPr/>
            <p:nvPr/>
          </p:nvSpPr>
          <p:spPr>
            <a:xfrm>
              <a:off x="4801679" y="2700591"/>
              <a:ext cx="929400" cy="2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3"/>
                <a:buFont typeface="Arial"/>
                <a:buNone/>
              </a:pPr>
              <a:r>
                <a:rPr b="1" i="0" lang="en-US" sz="1553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SLM</a:t>
              </a:r>
              <a:endParaRPr b="1" i="0" sz="1553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3cd3415f890_0_415"/>
            <p:cNvSpPr/>
            <p:nvPr/>
          </p:nvSpPr>
          <p:spPr>
            <a:xfrm flipH="1">
              <a:off x="4422785" y="2757613"/>
              <a:ext cx="358560" cy="333342"/>
            </a:xfrm>
            <a:custGeom>
              <a:rect b="b" l="l" r="r" t="t"/>
              <a:pathLst>
                <a:path extrusionOk="0" h="21600" w="21600">
                  <a:moveTo>
                    <a:pt x="15225" y="8312"/>
                  </a:moveTo>
                  <a:cubicBezTo>
                    <a:pt x="14365" y="6783"/>
                    <a:pt x="12777" y="5806"/>
                    <a:pt x="11024" y="5729"/>
                  </a:cubicBezTo>
                  <a:cubicBezTo>
                    <a:pt x="9271" y="5651"/>
                    <a:pt x="7603" y="6484"/>
                    <a:pt x="6612" y="7932"/>
                  </a:cubicBezTo>
                  <a:lnTo>
                    <a:pt x="1889" y="4699"/>
                  </a:lnTo>
                  <a:cubicBezTo>
                    <a:pt x="3998" y="1619"/>
                    <a:pt x="7547" y="-154"/>
                    <a:pt x="11276" y="11"/>
                  </a:cubicBezTo>
                  <a:cubicBezTo>
                    <a:pt x="15005" y="175"/>
                    <a:pt x="18385" y="2254"/>
                    <a:pt x="20214" y="5507"/>
                  </a:cubicBezTo>
                  <a:lnTo>
                    <a:pt x="22568" y="4184"/>
                  </a:lnTo>
                  <a:lnTo>
                    <a:pt x="20445" y="11758"/>
                  </a:lnTo>
                  <a:lnTo>
                    <a:pt x="12871" y="963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3cd3415f890_0_415"/>
            <p:cNvSpPr/>
            <p:nvPr/>
          </p:nvSpPr>
          <p:spPr>
            <a:xfrm>
              <a:off x="5811983" y="3431213"/>
              <a:ext cx="10158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3"/>
                <a:buFont typeface="Arial"/>
                <a:buNone/>
              </a:pPr>
              <a:r>
                <a:rPr b="1" i="0" lang="en-US" sz="1553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TTM</a:t>
              </a:r>
              <a:endParaRPr b="1" i="0" sz="1553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3cd3415f890_0_415"/>
            <p:cNvSpPr/>
            <p:nvPr/>
          </p:nvSpPr>
          <p:spPr>
            <a:xfrm>
              <a:off x="1452689" y="3707996"/>
              <a:ext cx="630900" cy="2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78"/>
                <a:buFont typeface="Arial"/>
                <a:buNone/>
              </a:pPr>
              <a:r>
                <a:rPr b="1" i="0" lang="en-US" sz="1478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endParaRPr b="1" i="0" sz="1478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3cd3415f890_0_415"/>
            <p:cNvSpPr/>
            <p:nvPr/>
          </p:nvSpPr>
          <p:spPr>
            <a:xfrm>
              <a:off x="1835280" y="3618000"/>
              <a:ext cx="358560" cy="333342"/>
            </a:xfrm>
            <a:custGeom>
              <a:rect b="b" l="l" r="r" t="t"/>
              <a:pathLst>
                <a:path extrusionOk="0" h="21600" w="21600">
                  <a:moveTo>
                    <a:pt x="15225" y="8312"/>
                  </a:moveTo>
                  <a:cubicBezTo>
                    <a:pt x="14365" y="6783"/>
                    <a:pt x="12777" y="5806"/>
                    <a:pt x="11024" y="5729"/>
                  </a:cubicBezTo>
                  <a:cubicBezTo>
                    <a:pt x="9271" y="5651"/>
                    <a:pt x="7603" y="6484"/>
                    <a:pt x="6612" y="7932"/>
                  </a:cubicBezTo>
                  <a:lnTo>
                    <a:pt x="1889" y="4699"/>
                  </a:lnTo>
                  <a:cubicBezTo>
                    <a:pt x="3998" y="1619"/>
                    <a:pt x="7547" y="-154"/>
                    <a:pt x="11276" y="11"/>
                  </a:cubicBezTo>
                  <a:cubicBezTo>
                    <a:pt x="15005" y="175"/>
                    <a:pt x="18385" y="2254"/>
                    <a:pt x="20214" y="5507"/>
                  </a:cubicBezTo>
                  <a:lnTo>
                    <a:pt x="22568" y="4184"/>
                  </a:lnTo>
                  <a:lnTo>
                    <a:pt x="20445" y="11758"/>
                  </a:lnTo>
                  <a:lnTo>
                    <a:pt x="12871" y="963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3cd3415f890_0_415"/>
            <p:cNvSpPr/>
            <p:nvPr/>
          </p:nvSpPr>
          <p:spPr>
            <a:xfrm>
              <a:off x="2258643" y="2154168"/>
              <a:ext cx="10923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7"/>
                <a:buFont typeface="Arial"/>
                <a:buNone/>
              </a:pPr>
              <a:r>
                <a:rPr b="0" i="0" lang="en-US" sz="1327" u="none" cap="none" strike="noStrike">
                  <a:solidFill>
                    <a:srgbClr val="EC8E25"/>
                  </a:solidFill>
                  <a:latin typeface="Arial"/>
                  <a:ea typeface="Arial"/>
                  <a:cs typeface="Arial"/>
                  <a:sym typeface="Arial"/>
                </a:rPr>
                <a:t>LGS#1</a:t>
              </a:r>
              <a:endParaRPr b="0" i="0" sz="13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g3cd3415f890_0_415"/>
            <p:cNvSpPr/>
            <p:nvPr/>
          </p:nvSpPr>
          <p:spPr>
            <a:xfrm>
              <a:off x="2539386" y="5145001"/>
              <a:ext cx="929400" cy="3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7"/>
                <a:buFont typeface="Arial"/>
                <a:buNone/>
              </a:pPr>
              <a:r>
                <a:rPr b="0" i="0" lang="en-US" sz="1327" u="none" cap="none" strike="noStrike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NGS#1</a:t>
              </a:r>
              <a:endParaRPr b="0" i="0" sz="13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3cd3415f890_0_415"/>
            <p:cNvSpPr/>
            <p:nvPr/>
          </p:nvSpPr>
          <p:spPr>
            <a:xfrm rot="1922068">
              <a:off x="4067620" y="3472275"/>
              <a:ext cx="250552" cy="466569"/>
            </a:xfrm>
            <a:prstGeom prst="upDownArrow">
              <a:avLst>
                <a:gd fmla="val 50000" name="adj1"/>
                <a:gd fmla="val 36971" name="adj2"/>
              </a:avLst>
            </a:prstGeom>
            <a:solidFill>
              <a:srgbClr val="EC8E25"/>
            </a:solidFill>
            <a:ln>
              <a:noFill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g3cd3415f890_0_415"/>
            <p:cNvSpPr/>
            <p:nvPr/>
          </p:nvSpPr>
          <p:spPr>
            <a:xfrm>
              <a:off x="4001345" y="3693294"/>
              <a:ext cx="13332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77"/>
                <a:buFont typeface="Arial"/>
                <a:buNone/>
              </a:pPr>
              <a:r>
                <a:rPr b="1" i="0" lang="en-US" sz="1177" u="none" cap="none" strike="noStrike">
                  <a:solidFill>
                    <a:srgbClr val="EC8E25"/>
                  </a:solidFill>
                  <a:latin typeface="Arial"/>
                  <a:ea typeface="Arial"/>
                  <a:cs typeface="Arial"/>
                  <a:sym typeface="Arial"/>
                </a:rPr>
                <a:t>LGS</a:t>
              </a:r>
              <a:endParaRPr b="0" i="0" sz="117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77"/>
                <a:buFont typeface="Arial"/>
                <a:buNone/>
              </a:pPr>
              <a:r>
                <a:rPr b="1" i="0" lang="en-US" sz="1177" u="none" cap="none" strike="noStrike">
                  <a:solidFill>
                    <a:srgbClr val="EC8E25"/>
                  </a:solidFill>
                  <a:latin typeface="Arial"/>
                  <a:ea typeface="Arial"/>
                  <a:cs typeface="Arial"/>
                  <a:sym typeface="Arial"/>
                </a:rPr>
                <a:t>conjugation</a:t>
              </a:r>
              <a:endParaRPr b="0" i="0" sz="117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3cd3415f890_0_415"/>
            <p:cNvSpPr/>
            <p:nvPr/>
          </p:nvSpPr>
          <p:spPr>
            <a:xfrm rot="958699">
              <a:off x="3023691" y="4127703"/>
              <a:ext cx="358552" cy="250587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3cd3415f890_0_415"/>
            <p:cNvSpPr/>
            <p:nvPr/>
          </p:nvSpPr>
          <p:spPr>
            <a:xfrm rot="7318494">
              <a:off x="3757753" y="3986284"/>
              <a:ext cx="358608" cy="250552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3cd3415f890_0_415"/>
            <p:cNvSpPr/>
            <p:nvPr/>
          </p:nvSpPr>
          <p:spPr>
            <a:xfrm>
              <a:off x="3260644" y="4239560"/>
              <a:ext cx="14043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77"/>
                <a:buFont typeface="Arial"/>
                <a:buNone/>
              </a:pPr>
              <a:r>
                <a:rPr b="1" i="0" lang="en-US" sz="1177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To telescope</a:t>
              </a:r>
              <a:endParaRPr b="0" i="0" sz="117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77"/>
                <a:buFont typeface="Arial"/>
                <a:buNone/>
              </a:pPr>
              <a:r>
                <a:rPr b="1" i="0" lang="en-US" sz="1177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simulator</a:t>
              </a:r>
              <a:endParaRPr b="0" i="0" sz="117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3cd3415f890_0_415"/>
            <p:cNvSpPr/>
            <p:nvPr/>
          </p:nvSpPr>
          <p:spPr>
            <a:xfrm rot="-9120189">
              <a:off x="5507022" y="3352849"/>
              <a:ext cx="358563" cy="333368"/>
            </a:xfrm>
            <a:custGeom>
              <a:rect b="b" l="l" r="r" t="t"/>
              <a:pathLst>
                <a:path extrusionOk="0" h="21600" w="21600">
                  <a:moveTo>
                    <a:pt x="15225" y="8312"/>
                  </a:moveTo>
                  <a:cubicBezTo>
                    <a:pt x="14365" y="6783"/>
                    <a:pt x="12777" y="5806"/>
                    <a:pt x="11024" y="5729"/>
                  </a:cubicBezTo>
                  <a:cubicBezTo>
                    <a:pt x="9271" y="5651"/>
                    <a:pt x="7603" y="6484"/>
                    <a:pt x="6612" y="7932"/>
                  </a:cubicBezTo>
                  <a:lnTo>
                    <a:pt x="1889" y="4699"/>
                  </a:lnTo>
                  <a:cubicBezTo>
                    <a:pt x="3998" y="1619"/>
                    <a:pt x="7547" y="-154"/>
                    <a:pt x="11276" y="11"/>
                  </a:cubicBezTo>
                  <a:cubicBezTo>
                    <a:pt x="15005" y="175"/>
                    <a:pt x="18385" y="2254"/>
                    <a:pt x="20214" y="5507"/>
                  </a:cubicBezTo>
                  <a:lnTo>
                    <a:pt x="22568" y="4184"/>
                  </a:lnTo>
                  <a:lnTo>
                    <a:pt x="20445" y="11758"/>
                  </a:lnTo>
                  <a:lnTo>
                    <a:pt x="12871" y="963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3"/>
                <a:buFont typeface="Arial"/>
                <a:buNone/>
              </a:pPr>
              <a:r>
                <a:t/>
              </a:r>
              <a:endParaRPr b="0" i="0" sz="135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6" name="Google Shape;276;g3cd3415f890_0_415"/>
            <p:cNvPicPr preferRelativeResize="0"/>
            <p:nvPr/>
          </p:nvPicPr>
          <p:blipFill rotWithShape="1">
            <a:blip r:embed="rId4">
              <a:alphaModFix/>
            </a:blip>
            <a:srcRect b="8880" l="10920" r="35630" t="29062"/>
            <a:stretch/>
          </p:blipFill>
          <p:spPr>
            <a:xfrm>
              <a:off x="5400000" y="5040000"/>
              <a:ext cx="1475280" cy="11440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7" name="Google Shape;277;g3cd3415f890_0_415"/>
            <p:cNvCxnSpPr/>
            <p:nvPr/>
          </p:nvCxnSpPr>
          <p:spPr>
            <a:xfrm flipH="1" rot="10800000">
              <a:off x="5400000" y="4320000"/>
              <a:ext cx="720000" cy="720000"/>
            </a:xfrm>
            <a:prstGeom prst="straightConnector1">
              <a:avLst/>
            </a:prstGeom>
            <a:noFill/>
            <a:ln cap="flat" cmpd="sng" w="21925">
              <a:solidFill>
                <a:srgbClr val="3465A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8" name="Google Shape;278;g3cd3415f890_0_415"/>
            <p:cNvCxnSpPr/>
            <p:nvPr/>
          </p:nvCxnSpPr>
          <p:spPr>
            <a:xfrm rot="10800000">
              <a:off x="6300000" y="4320000"/>
              <a:ext cx="576000" cy="720000"/>
            </a:xfrm>
            <a:prstGeom prst="straightConnector1">
              <a:avLst/>
            </a:prstGeom>
            <a:noFill/>
            <a:ln cap="flat" cmpd="sng" w="21925">
              <a:solidFill>
                <a:srgbClr val="3465A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9" name="Google Shape;279;g3cd3415f890_0_415"/>
            <p:cNvSpPr/>
            <p:nvPr/>
          </p:nvSpPr>
          <p:spPr>
            <a:xfrm>
              <a:off x="4073286" y="5722649"/>
              <a:ext cx="1651500" cy="34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77"/>
                <a:buFont typeface="Arial"/>
                <a:buNone/>
              </a:pPr>
              <a:r>
                <a:rPr b="0" i="0" lang="en-US" sz="1177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OLED screen</a:t>
              </a:r>
              <a:endParaRPr b="0" i="0" sz="1177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3cd3415f890_0_415"/>
            <p:cNvSpPr/>
            <p:nvPr/>
          </p:nvSpPr>
          <p:spPr>
            <a:xfrm>
              <a:off x="338873" y="3923934"/>
              <a:ext cx="929400" cy="3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7"/>
                <a:buFont typeface="Arial"/>
                <a:buNone/>
              </a:pPr>
              <a:r>
                <a:rPr b="0" i="0" lang="en-US" sz="1327" u="none" cap="none" strike="noStrike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NGS#2</a:t>
              </a:r>
              <a:endParaRPr b="0" i="0" sz="13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3cd3415f890_0_415"/>
            <p:cNvSpPr/>
            <p:nvPr/>
          </p:nvSpPr>
          <p:spPr>
            <a:xfrm>
              <a:off x="2155892" y="2688492"/>
              <a:ext cx="929400" cy="3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7"/>
                <a:buFont typeface="Arial"/>
                <a:buNone/>
              </a:pPr>
              <a:r>
                <a:rPr b="0" i="0" lang="en-US" sz="1327" u="none" cap="none" strike="noStrike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NGS#3</a:t>
              </a:r>
              <a:endParaRPr b="0" i="0" sz="13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3cd3415f890_0_415"/>
            <p:cNvSpPr/>
            <p:nvPr/>
          </p:nvSpPr>
          <p:spPr>
            <a:xfrm>
              <a:off x="6466057" y="2374469"/>
              <a:ext cx="10923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7"/>
                <a:buFont typeface="Arial"/>
                <a:buNone/>
              </a:pPr>
              <a:r>
                <a:rPr b="0" i="0" lang="en-US" sz="1327" u="none" cap="none" strike="noStrike">
                  <a:solidFill>
                    <a:srgbClr val="EC8E25"/>
                  </a:solidFill>
                  <a:latin typeface="Arial"/>
                  <a:ea typeface="Arial"/>
                  <a:cs typeface="Arial"/>
                  <a:sym typeface="Arial"/>
                </a:rPr>
                <a:t>LGS#2</a:t>
              </a:r>
              <a:endParaRPr b="0" i="0" sz="13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3cd3415f890_0_415"/>
            <p:cNvSpPr/>
            <p:nvPr/>
          </p:nvSpPr>
          <p:spPr>
            <a:xfrm>
              <a:off x="6466057" y="3979212"/>
              <a:ext cx="1092300" cy="2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25" lIns="67650" spcFirstLastPara="1" rIns="67650" wrap="square" tIns="338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7"/>
                <a:buFont typeface="Arial"/>
                <a:buNone/>
              </a:pPr>
              <a:r>
                <a:rPr b="0" i="0" lang="en-US" sz="1327" u="none" cap="none" strike="noStrike">
                  <a:solidFill>
                    <a:srgbClr val="EC8E25"/>
                  </a:solidFill>
                  <a:latin typeface="Arial"/>
                  <a:ea typeface="Arial"/>
                  <a:cs typeface="Arial"/>
                  <a:sym typeface="Arial"/>
                </a:rPr>
                <a:t>LGS#3</a:t>
              </a:r>
              <a:endParaRPr b="0" i="0" sz="13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3cd3415f890_0_415"/>
            <p:cNvSpPr txBox="1"/>
            <p:nvPr/>
          </p:nvSpPr>
          <p:spPr>
            <a:xfrm>
              <a:off x="4763710" y="1695114"/>
              <a:ext cx="2626500" cy="83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450" lIns="24925" spcFirstLastPara="1" rIns="24925" wrap="square" tIns="124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4"/>
                <a:buFont typeface="Calibri"/>
                <a:buNone/>
              </a:pPr>
              <a:r>
                <a:rPr b="0" i="0" lang="en-US" sz="1305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Atmospheric perturbation simulators (one per each LGS)</a:t>
              </a:r>
              <a:endParaRPr b="0" i="0" sz="1032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3cd3415f890_0_415"/>
            <p:cNvSpPr txBox="1"/>
            <p:nvPr/>
          </p:nvSpPr>
          <p:spPr>
            <a:xfrm>
              <a:off x="-183106" y="2900952"/>
              <a:ext cx="2626500" cy="83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450" lIns="24925" spcFirstLastPara="1" rIns="24925" wrap="square" tIns="124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4"/>
                <a:buFont typeface="Calibri"/>
                <a:buNone/>
              </a:pPr>
              <a:r>
                <a:rPr b="0" i="0" lang="en-US" sz="1305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Atmospheric perturbation simulators (one per each NGS)</a:t>
              </a:r>
              <a:endParaRPr b="0" i="0" sz="1032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6" name="Google Shape;286;g3cd3415f890_0_415"/>
            <p:cNvCxnSpPr>
              <a:endCxn id="265" idx="0"/>
            </p:cNvCxnSpPr>
            <p:nvPr/>
          </p:nvCxnSpPr>
          <p:spPr>
            <a:xfrm>
              <a:off x="5660183" y="2251913"/>
              <a:ext cx="659700" cy="1179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87" name="Google Shape;287;g3cd3415f890_0_415"/>
            <p:cNvCxnSpPr>
              <a:endCxn id="263" idx="0"/>
            </p:cNvCxnSpPr>
            <p:nvPr/>
          </p:nvCxnSpPr>
          <p:spPr>
            <a:xfrm flipH="1">
              <a:off x="5266379" y="2267091"/>
              <a:ext cx="305100" cy="43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88" name="Google Shape;288;g3cd3415f890_0_415"/>
            <p:cNvCxnSpPr/>
            <p:nvPr/>
          </p:nvCxnSpPr>
          <p:spPr>
            <a:xfrm>
              <a:off x="1109050" y="3564800"/>
              <a:ext cx="441300" cy="158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289" name="Google Shape;289;g3cd3415f890_0_415"/>
          <p:cNvSpPr/>
          <p:nvPr/>
        </p:nvSpPr>
        <p:spPr>
          <a:xfrm>
            <a:off x="11706900" y="2327592"/>
            <a:ext cx="485100" cy="488100"/>
          </a:xfrm>
          <a:prstGeom prst="ellipse">
            <a:avLst/>
          </a:prstGeom>
          <a:solidFill>
            <a:srgbClr val="F6B26B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16575" lIns="33150" spcFirstLastPara="1" rIns="33150" wrap="square" tIns="1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5"/>
              <a:buFont typeface="Calibri"/>
              <a:buNone/>
            </a:pPr>
            <a:r>
              <a:rPr b="0" i="0" lang="en-US" sz="217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50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cd3415f890_0_415" title="DM.jfif"/>
          <p:cNvPicPr preferRelativeResize="0"/>
          <p:nvPr/>
        </p:nvPicPr>
        <p:blipFill rotWithShape="1">
          <a:blip r:embed="rId5">
            <a:alphaModFix/>
          </a:blip>
          <a:srcRect b="10403" l="4071" r="43870" t="36138"/>
          <a:stretch/>
        </p:blipFill>
        <p:spPr>
          <a:xfrm>
            <a:off x="2546300" y="4266451"/>
            <a:ext cx="2516998" cy="194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cd3415f890_0_415" title="SLMfast.jfif"/>
          <p:cNvPicPr preferRelativeResize="0"/>
          <p:nvPr/>
        </p:nvPicPr>
        <p:blipFill rotWithShape="1">
          <a:blip r:embed="rId6">
            <a:alphaModFix/>
          </a:blip>
          <a:srcRect b="6238" l="18939" r="11331" t="14195"/>
          <a:stretch/>
        </p:blipFill>
        <p:spPr>
          <a:xfrm>
            <a:off x="23118" y="2713849"/>
            <a:ext cx="2188126" cy="33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cd3415f890_0_415"/>
          <p:cNvSpPr txBox="1"/>
          <p:nvPr/>
        </p:nvSpPr>
        <p:spPr>
          <a:xfrm>
            <a:off x="5126516" y="5947875"/>
            <a:ext cx="149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DM97</a:t>
            </a:r>
            <a:endParaRPr b="0" i="1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3cd3415f890_0_415"/>
          <p:cNvSpPr txBox="1"/>
          <p:nvPr/>
        </p:nvSpPr>
        <p:spPr>
          <a:xfrm>
            <a:off x="-9" y="5947875"/>
            <a:ext cx="149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Fast SLM</a:t>
            </a:r>
            <a:endParaRPr b="0" i="1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g3cd3415f890_0_4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34732" y="4757112"/>
            <a:ext cx="2067951" cy="155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g3cd3415f890_0_461"/>
          <p:cNvGrpSpPr/>
          <p:nvPr/>
        </p:nvGrpSpPr>
        <p:grpSpPr>
          <a:xfrm>
            <a:off x="7244278" y="1212410"/>
            <a:ext cx="5101335" cy="3597091"/>
            <a:chOff x="5621570" y="1692470"/>
            <a:chExt cx="6533471" cy="4606930"/>
          </a:xfrm>
        </p:grpSpPr>
        <p:sp>
          <p:nvSpPr>
            <p:cNvPr id="300" name="Google Shape;300;g3cd3415f890_0_461"/>
            <p:cNvSpPr/>
            <p:nvPr/>
          </p:nvSpPr>
          <p:spPr>
            <a:xfrm>
              <a:off x="6280921" y="4677472"/>
              <a:ext cx="3847200" cy="1296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1" name="Google Shape;301;g3cd3415f890_0_461"/>
            <p:cNvPicPr preferRelativeResize="0"/>
            <p:nvPr/>
          </p:nvPicPr>
          <p:blipFill rotWithShape="1">
            <a:blip r:embed="rId3">
              <a:alphaModFix/>
            </a:blip>
            <a:srcRect b="0" l="20231" r="5579" t="29543"/>
            <a:stretch/>
          </p:blipFill>
          <p:spPr>
            <a:xfrm>
              <a:off x="5943947" y="1772709"/>
              <a:ext cx="6174095" cy="3432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g3cd3415f890_0_461"/>
            <p:cNvSpPr/>
            <p:nvPr/>
          </p:nvSpPr>
          <p:spPr>
            <a:xfrm>
              <a:off x="6040422" y="4677472"/>
              <a:ext cx="3847800" cy="1296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3cd3415f890_0_461"/>
            <p:cNvSpPr/>
            <p:nvPr/>
          </p:nvSpPr>
          <p:spPr>
            <a:xfrm>
              <a:off x="8868222" y="1697365"/>
              <a:ext cx="3274800" cy="190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3cd3415f890_0_461"/>
            <p:cNvSpPr/>
            <p:nvPr/>
          </p:nvSpPr>
          <p:spPr>
            <a:xfrm>
              <a:off x="9408234" y="1983245"/>
              <a:ext cx="2727000" cy="1441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3cd3415f890_0_461"/>
            <p:cNvSpPr/>
            <p:nvPr/>
          </p:nvSpPr>
          <p:spPr>
            <a:xfrm>
              <a:off x="5757587" y="1692470"/>
              <a:ext cx="3024000" cy="432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3cd3415f890_0_461"/>
            <p:cNvSpPr/>
            <p:nvPr/>
          </p:nvSpPr>
          <p:spPr>
            <a:xfrm>
              <a:off x="5621570" y="1697385"/>
              <a:ext cx="2798100" cy="1005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3cd3415f890_0_461"/>
            <p:cNvSpPr/>
            <p:nvPr/>
          </p:nvSpPr>
          <p:spPr>
            <a:xfrm>
              <a:off x="5621572" y="3667313"/>
              <a:ext cx="2582100" cy="1441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3cd3415f890_0_461"/>
            <p:cNvSpPr/>
            <p:nvPr/>
          </p:nvSpPr>
          <p:spPr>
            <a:xfrm>
              <a:off x="5757591" y="2705030"/>
              <a:ext cx="1301400" cy="1441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3cd3415f890_0_461"/>
            <p:cNvSpPr/>
            <p:nvPr/>
          </p:nvSpPr>
          <p:spPr>
            <a:xfrm rot="1500017">
              <a:off x="5958205" y="3529208"/>
              <a:ext cx="2751390" cy="1441592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3cd3415f890_0_461"/>
            <p:cNvSpPr/>
            <p:nvPr/>
          </p:nvSpPr>
          <p:spPr>
            <a:xfrm>
              <a:off x="6315993" y="2184205"/>
              <a:ext cx="1156800" cy="46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2"/>
                <a:buFont typeface="Arial"/>
                <a:buNone/>
              </a:pPr>
              <a:r>
                <a:rPr b="1" i="0" lang="en-US" sz="1632" u="none" cap="none" strike="noStrike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3 NGS</a:t>
              </a:r>
              <a:endParaRPr b="0" i="0" sz="16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g3cd3415f890_0_461"/>
            <p:cNvSpPr/>
            <p:nvPr/>
          </p:nvSpPr>
          <p:spPr>
            <a:xfrm rot="-2819473">
              <a:off x="6870273" y="2651773"/>
              <a:ext cx="720411" cy="479499"/>
            </a:xfrm>
            <a:prstGeom prst="ellipse">
              <a:avLst/>
            </a:prstGeom>
            <a:noFill/>
            <a:ln cap="flat" cmpd="sng" w="22775">
              <a:solidFill>
                <a:srgbClr val="008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6350" lIns="81500" spcFirstLastPara="1" rIns="81500" wrap="square" tIns="46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g3cd3415f890_0_461"/>
            <p:cNvSpPr/>
            <p:nvPr/>
          </p:nvSpPr>
          <p:spPr>
            <a:xfrm rot="899494">
              <a:off x="8573735" y="1820186"/>
              <a:ext cx="1012460" cy="477668"/>
            </a:xfrm>
            <a:prstGeom prst="ellipse">
              <a:avLst/>
            </a:prstGeom>
            <a:noFill/>
            <a:ln cap="flat" cmpd="sng" w="22775">
              <a:solidFill>
                <a:srgbClr val="EC8E25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6350" lIns="81500" spcFirstLastPara="1" rIns="81500" wrap="square" tIns="46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g3cd3415f890_0_461"/>
            <p:cNvSpPr/>
            <p:nvPr/>
          </p:nvSpPr>
          <p:spPr>
            <a:xfrm>
              <a:off x="9645480" y="1983240"/>
              <a:ext cx="1123800" cy="46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2"/>
                <a:buFont typeface="Arial"/>
                <a:buNone/>
              </a:pPr>
              <a:r>
                <a:rPr b="1" i="0" lang="en-US" sz="1632" u="none" cap="none" strike="noStrike">
                  <a:solidFill>
                    <a:srgbClr val="EC8E25"/>
                  </a:solidFill>
                  <a:latin typeface="Arial"/>
                  <a:ea typeface="Arial"/>
                  <a:cs typeface="Arial"/>
                  <a:sym typeface="Arial"/>
                </a:rPr>
                <a:t>3 LGS</a:t>
              </a:r>
              <a:endParaRPr b="0" i="0" sz="16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g3cd3415f890_0_461"/>
            <p:cNvSpPr/>
            <p:nvPr/>
          </p:nvSpPr>
          <p:spPr>
            <a:xfrm>
              <a:off x="9067694" y="2697474"/>
              <a:ext cx="1701600" cy="46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5125" lIns="70275" spcFirstLastPara="1" rIns="70275" wrap="square" tIns="351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0"/>
                <a:buFont typeface="Arial"/>
                <a:buNone/>
              </a:pPr>
              <a:r>
                <a:rPr b="1" i="0" lang="en-US" sz="1320" u="none" cap="none" strike="noStrike">
                  <a:solidFill>
                    <a:srgbClr val="EC8E25"/>
                  </a:solidFill>
                  <a:latin typeface="Arial"/>
                  <a:ea typeface="Arial"/>
                  <a:cs typeface="Arial"/>
                  <a:sym typeface="Arial"/>
                </a:rPr>
                <a:t>LGS</a:t>
              </a:r>
              <a:endParaRPr b="0" i="0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0"/>
                <a:buFont typeface="Arial"/>
                <a:buNone/>
              </a:pPr>
              <a:r>
                <a:rPr b="1" i="0" lang="en-US" sz="1320" u="none" cap="none" strike="noStrike">
                  <a:solidFill>
                    <a:srgbClr val="EC8E25"/>
                  </a:solidFill>
                  <a:latin typeface="Arial"/>
                  <a:ea typeface="Arial"/>
                  <a:cs typeface="Arial"/>
                  <a:sym typeface="Arial"/>
                </a:rPr>
                <a:t>conjugation</a:t>
              </a:r>
              <a:endParaRPr b="0" i="0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g3cd3415f890_0_461"/>
            <p:cNvSpPr/>
            <p:nvPr/>
          </p:nvSpPr>
          <p:spPr>
            <a:xfrm rot="1924892">
              <a:off x="8777877" y="2552116"/>
              <a:ext cx="334949" cy="623788"/>
            </a:xfrm>
            <a:prstGeom prst="upDownArrow">
              <a:avLst>
                <a:gd fmla="val 50000" name="adj1"/>
                <a:gd fmla="val 36971" name="adj2"/>
              </a:avLst>
            </a:prstGeom>
            <a:solidFill>
              <a:srgbClr val="EC8E25"/>
            </a:solidFill>
            <a:ln>
              <a:noFill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g3cd3415f890_0_461"/>
            <p:cNvSpPr/>
            <p:nvPr/>
          </p:nvSpPr>
          <p:spPr>
            <a:xfrm>
              <a:off x="10416241" y="3639244"/>
              <a:ext cx="1738800" cy="1441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g3cd3415f890_0_461"/>
            <p:cNvSpPr/>
            <p:nvPr/>
          </p:nvSpPr>
          <p:spPr>
            <a:xfrm rot="961156">
              <a:off x="10072130" y="4256997"/>
              <a:ext cx="479416" cy="335187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5125" lIns="70275" spcFirstLastPara="1" rIns="70275" wrap="square" tIns="35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5"/>
                <a:buFont typeface="Arial"/>
                <a:buNone/>
              </a:pPr>
              <a:r>
                <a:t/>
              </a:r>
              <a:endParaRPr b="0" i="0" sz="140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3cd3415f890_0_461"/>
            <p:cNvSpPr/>
            <p:nvPr/>
          </p:nvSpPr>
          <p:spPr>
            <a:xfrm>
              <a:off x="10260000" y="4320000"/>
              <a:ext cx="1875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5125" lIns="70275" spcFirstLastPara="1" rIns="70275" wrap="square" tIns="351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0"/>
                <a:buFont typeface="Arial"/>
                <a:buNone/>
              </a:pPr>
              <a:r>
                <a:rPr b="1" i="0" lang="en-US" sz="1320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To MCAO</a:t>
              </a:r>
              <a:endParaRPr b="0" i="0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0"/>
                <a:buFont typeface="Arial"/>
                <a:buNone/>
              </a:pPr>
              <a:r>
                <a:rPr b="1" i="0" lang="en-US" sz="1320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correction module</a:t>
              </a:r>
              <a:endParaRPr b="0" i="0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9" name="Google Shape;319;g3cd3415f890_0_4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2800" y="4032000"/>
              <a:ext cx="2418482" cy="2159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g3cd3415f890_0_461"/>
            <p:cNvSpPr/>
            <p:nvPr/>
          </p:nvSpPr>
          <p:spPr>
            <a:xfrm>
              <a:off x="6337440" y="4800240"/>
              <a:ext cx="1113900" cy="7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5125" lIns="70275" spcFirstLastPara="1" rIns="70275" wrap="square" tIns="351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8"/>
                <a:buFont typeface="Arial"/>
                <a:buNone/>
              </a:pPr>
              <a:r>
                <a:rPr b="0" i="0" lang="en-US" sz="85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turbulence</a:t>
              </a:r>
              <a:endParaRPr b="0" i="0" sz="8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8"/>
                <a:buFont typeface="Arial"/>
                <a:buNone/>
              </a:pPr>
              <a:r>
                <a:rPr b="0" i="0" lang="en-US" sz="85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phase</a:t>
              </a:r>
              <a:endParaRPr b="0" i="0" sz="8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8"/>
                <a:buFont typeface="Arial"/>
                <a:buNone/>
              </a:pPr>
              <a:r>
                <a:rPr b="0" i="0" lang="en-US" sz="85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masks</a:t>
              </a:r>
              <a:endParaRPr b="0" i="0" sz="85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1" name="Google Shape;321;g3cd3415f890_0_461"/>
            <p:cNvCxnSpPr/>
            <p:nvPr/>
          </p:nvCxnSpPr>
          <p:spPr>
            <a:xfrm flipH="1" rot="10800000">
              <a:off x="6660000" y="3528000"/>
              <a:ext cx="1742400" cy="432000"/>
            </a:xfrm>
            <a:prstGeom prst="straightConnector1">
              <a:avLst/>
            </a:prstGeom>
            <a:noFill/>
            <a:ln cap="flat" cmpd="sng" w="22775">
              <a:solidFill>
                <a:srgbClr val="3465A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2" name="Google Shape;322;g3cd3415f890_0_461"/>
            <p:cNvCxnSpPr/>
            <p:nvPr/>
          </p:nvCxnSpPr>
          <p:spPr>
            <a:xfrm>
              <a:off x="8676000" y="3600000"/>
              <a:ext cx="154800" cy="432000"/>
            </a:xfrm>
            <a:prstGeom prst="straightConnector1">
              <a:avLst/>
            </a:prstGeom>
            <a:noFill/>
            <a:ln cap="flat" cmpd="sng" w="22775">
              <a:solidFill>
                <a:srgbClr val="3465A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23" name="Google Shape;323;g3cd3415f890_0_461"/>
            <p:cNvSpPr/>
            <p:nvPr/>
          </p:nvSpPr>
          <p:spPr>
            <a:xfrm>
              <a:off x="6300000" y="3960000"/>
              <a:ext cx="2699400" cy="2339400"/>
            </a:xfrm>
            <a:prstGeom prst="roundRect">
              <a:avLst>
                <a:gd fmla="val 16667" name="adj"/>
              </a:avLst>
            </a:prstGeom>
            <a:noFill/>
            <a:ln cap="flat" cmpd="sng" w="22775">
              <a:solidFill>
                <a:srgbClr val="3465A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6350" lIns="81500" spcFirstLastPara="1" rIns="81500" wrap="square" tIns="46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61"/>
                <a:buFont typeface="Arial"/>
                <a:buNone/>
              </a:pPr>
              <a:r>
                <a:t/>
              </a:r>
              <a:endParaRPr b="0" i="0" sz="156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g3cd3415f890_0_461"/>
          <p:cNvSpPr txBox="1"/>
          <p:nvPr>
            <p:ph idx="12" type="sldNum"/>
          </p:nvPr>
        </p:nvSpPr>
        <p:spPr>
          <a:xfrm>
            <a:off x="11584800" y="6429960"/>
            <a:ext cx="448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g3cd3415f890_0_461"/>
          <p:cNvSpPr/>
          <p:nvPr/>
        </p:nvSpPr>
        <p:spPr>
          <a:xfrm>
            <a:off x="438150" y="1869950"/>
            <a:ext cx="38169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Light from NGSs and LGSs is collected, combined and sent to MCAO correction module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0" i="0" lang="en-US" sz="16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Another type of controlled simulated turbulence via: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4 thin glass phase screens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, with a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photo-lithographicallly etched “turbulence history”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0" i="0" lang="en-US" sz="16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Mounted on rotating stages (simulating very </a:t>
            </a:r>
            <a:r>
              <a:rPr b="0" i="0" lang="en-US" sz="160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high wind speed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) and can translate to inject turbulence at different atmospheric altitudes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cd3415f890_0_461"/>
          <p:cNvSpPr/>
          <p:nvPr/>
        </p:nvSpPr>
        <p:spPr>
          <a:xfrm>
            <a:off x="227139" y="1296000"/>
            <a:ext cx="3490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Telescope simulator</a:t>
            </a:r>
            <a:endParaRPr b="1" i="0" sz="26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cd3415f890_0_461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g3cd3415f890_0_461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9" name="Google Shape;329;g3cd3415f890_0_461"/>
          <p:cNvSpPr/>
          <p:nvPr/>
        </p:nvSpPr>
        <p:spPr>
          <a:xfrm>
            <a:off x="227150" y="2822442"/>
            <a:ext cx="485100" cy="488100"/>
          </a:xfrm>
          <a:prstGeom prst="ellipse">
            <a:avLst/>
          </a:prstGeom>
          <a:solidFill>
            <a:srgbClr val="F6B26B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16575" lIns="33150" spcFirstLastPara="1" rIns="33150" wrap="square" tIns="1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5"/>
              <a:buFont typeface="Calibri"/>
              <a:buNone/>
            </a:pPr>
            <a:r>
              <a:rPr b="0" i="0" lang="en-US" sz="217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50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g3cd3415f890_0_4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90898" y="4310924"/>
            <a:ext cx="2248725" cy="20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cd3415f890_0_461"/>
          <p:cNvSpPr txBox="1"/>
          <p:nvPr/>
        </p:nvSpPr>
        <p:spPr>
          <a:xfrm>
            <a:off x="8499041" y="5967225"/>
            <a:ext cx="149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Phase screen</a:t>
            </a:r>
            <a:endParaRPr b="0" i="1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3cd3415f890_0_4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27942" y="1144006"/>
            <a:ext cx="2925294" cy="5200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cd3415f890_0_499"/>
          <p:cNvSpPr txBox="1"/>
          <p:nvPr>
            <p:ph idx="12" type="sldNum"/>
          </p:nvPr>
        </p:nvSpPr>
        <p:spPr>
          <a:xfrm>
            <a:off x="11584800" y="6645960"/>
            <a:ext cx="448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g3cd3415f890_0_499"/>
          <p:cNvSpPr/>
          <p:nvPr/>
        </p:nvSpPr>
        <p:spPr>
          <a:xfrm>
            <a:off x="181051" y="1780800"/>
            <a:ext cx="3980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large Deformable Mirrors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for the correction of different atmospheric layers, with adjustable conjugation distance: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-US" sz="160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High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Atmosphere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(~200 actuators)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-US" sz="160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Mid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Atmosphere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(~450 actuators)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-US" sz="160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Ground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Atmosphere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(~800 actuators)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cd3415f890_0_499"/>
          <p:cNvSpPr/>
          <p:nvPr/>
        </p:nvSpPr>
        <p:spPr>
          <a:xfrm>
            <a:off x="261089" y="1296000"/>
            <a:ext cx="637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MCAO correction module</a:t>
            </a:r>
            <a:endParaRPr b="1" i="0" sz="26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cd3415f890_0_499"/>
          <p:cNvSpPr/>
          <p:nvPr/>
        </p:nvSpPr>
        <p:spPr>
          <a:xfrm>
            <a:off x="261103" y="4529411"/>
            <a:ext cx="2873700" cy="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Turbulence can also be injected via DMs commands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3cd3415f890_0_499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g3cd3415f890_0_499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3" name="Google Shape;343;g3cd3415f890_0_499"/>
          <p:cNvSpPr/>
          <p:nvPr/>
        </p:nvSpPr>
        <p:spPr>
          <a:xfrm>
            <a:off x="6155564" y="814269"/>
            <a:ext cx="4004200" cy="442712"/>
          </a:xfrm>
          <a:prstGeom prst="rect">
            <a:avLst/>
          </a:prstGeom>
          <a:noFill/>
          <a:ln>
            <a:noFill/>
          </a:ln>
        </p:spPr>
        <p:txBody>
          <a:bodyPr anchorCtr="0" anchor="t" bIns="34525" lIns="69025" spcFirstLastPara="1" rIns="69025" wrap="square" tIns="345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"/>
              <a:buFont typeface="Arial"/>
              <a:buNone/>
            </a:pPr>
            <a:r>
              <a:t/>
            </a:r>
            <a:endParaRPr b="0" i="0" sz="138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4" name="Google Shape;344;g3cd3415f890_0_499"/>
          <p:cNvGrpSpPr/>
          <p:nvPr/>
        </p:nvGrpSpPr>
        <p:grpSpPr>
          <a:xfrm>
            <a:off x="4842700" y="1319000"/>
            <a:ext cx="7243646" cy="3210261"/>
            <a:chOff x="4842700" y="1319000"/>
            <a:chExt cx="7243646" cy="3210261"/>
          </a:xfrm>
        </p:grpSpPr>
        <p:pic>
          <p:nvPicPr>
            <p:cNvPr id="345" name="Google Shape;345;g3cd3415f890_0_499"/>
            <p:cNvPicPr preferRelativeResize="0"/>
            <p:nvPr/>
          </p:nvPicPr>
          <p:blipFill rotWithShape="1">
            <a:blip r:embed="rId3">
              <a:alphaModFix/>
            </a:blip>
            <a:srcRect b="38573" l="0" r="0" t="3613"/>
            <a:stretch/>
          </p:blipFill>
          <p:spPr>
            <a:xfrm>
              <a:off x="5664347" y="1599002"/>
              <a:ext cx="5740535" cy="18248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g3cd3415f890_0_499"/>
            <p:cNvSpPr/>
            <p:nvPr/>
          </p:nvSpPr>
          <p:spPr>
            <a:xfrm rot="-8280124">
              <a:off x="5477667" y="1521720"/>
              <a:ext cx="456690" cy="415796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3cd3415f890_0_499"/>
            <p:cNvSpPr/>
            <p:nvPr/>
          </p:nvSpPr>
          <p:spPr>
            <a:xfrm>
              <a:off x="11832316" y="3728992"/>
              <a:ext cx="254030" cy="208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73"/>
                <a:buFont typeface="Arial"/>
                <a:buNone/>
              </a:pPr>
              <a:fld id="{00000000-1234-1234-1234-123412341234}" type="slidenum">
                <a:rPr b="0" i="0" lang="en-US" sz="1073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‹#›</a:t>
              </a:fld>
              <a:endParaRPr b="0" i="0" sz="107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3cd3415f890_0_499"/>
            <p:cNvSpPr/>
            <p:nvPr/>
          </p:nvSpPr>
          <p:spPr>
            <a:xfrm rot="-8280124">
              <a:off x="10199319" y="3261552"/>
              <a:ext cx="456690" cy="415796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3cd3415f890_0_499"/>
            <p:cNvSpPr/>
            <p:nvPr/>
          </p:nvSpPr>
          <p:spPr>
            <a:xfrm>
              <a:off x="6285954" y="1806645"/>
              <a:ext cx="920700" cy="42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525" lIns="69025" spcFirstLastPara="1" rIns="69025" wrap="square" tIns="34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0" i="0" lang="en-US" sz="12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0" i="0" lang="en-US" sz="12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Layers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0" i="0" lang="en-US" sz="12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3cd3415f890_0_499"/>
            <p:cNvSpPr/>
            <p:nvPr/>
          </p:nvSpPr>
          <p:spPr>
            <a:xfrm>
              <a:off x="7365435" y="1403512"/>
              <a:ext cx="1013100" cy="42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525" lIns="69025" spcFirstLastPara="1" rIns="69025" wrap="square" tIns="34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0" i="0" lang="en-US" sz="12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Mid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0" i="0" lang="en-US" sz="12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Layers DM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3cd3415f890_0_499"/>
            <p:cNvSpPr/>
            <p:nvPr/>
          </p:nvSpPr>
          <p:spPr>
            <a:xfrm>
              <a:off x="10128012" y="2042544"/>
              <a:ext cx="920700" cy="42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525" lIns="69025" spcFirstLastPara="1" rIns="69025" wrap="square" tIns="34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0" i="0" lang="en-US" sz="12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Ground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0" i="0" lang="en-US" sz="12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Layer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0" i="0" lang="en-US" sz="129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3cd3415f890_0_499"/>
            <p:cNvSpPr/>
            <p:nvPr/>
          </p:nvSpPr>
          <p:spPr>
            <a:xfrm>
              <a:off x="6014862" y="1481693"/>
              <a:ext cx="1017272" cy="371842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3cd3415f890_0_499"/>
            <p:cNvSpPr/>
            <p:nvPr/>
          </p:nvSpPr>
          <p:spPr>
            <a:xfrm rot="3680508">
              <a:off x="7296399" y="2384862"/>
              <a:ext cx="1498869" cy="2009718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3cd3415f890_0_499"/>
            <p:cNvSpPr/>
            <p:nvPr/>
          </p:nvSpPr>
          <p:spPr>
            <a:xfrm>
              <a:off x="9520925" y="3254345"/>
              <a:ext cx="1156713" cy="426145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3cd3415f890_0_499"/>
            <p:cNvSpPr/>
            <p:nvPr/>
          </p:nvSpPr>
          <p:spPr>
            <a:xfrm rot="1849725">
              <a:off x="10931425" y="3078795"/>
              <a:ext cx="837382" cy="991047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g3cd3415f890_0_499"/>
            <p:cNvSpPr/>
            <p:nvPr/>
          </p:nvSpPr>
          <p:spPr>
            <a:xfrm rot="2101170">
              <a:off x="10616257" y="3412887"/>
              <a:ext cx="275067" cy="192143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3cd3415f890_0_499"/>
            <p:cNvSpPr/>
            <p:nvPr/>
          </p:nvSpPr>
          <p:spPr>
            <a:xfrm>
              <a:off x="10789319" y="3376764"/>
              <a:ext cx="12744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525" lIns="69025" spcFirstLastPara="1" rIns="69025" wrap="square" tIns="34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1" i="0" lang="en-US" sz="1297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To wavefront sensing module (LGS)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3cd3415f890_0_499"/>
            <p:cNvSpPr/>
            <p:nvPr/>
          </p:nvSpPr>
          <p:spPr>
            <a:xfrm>
              <a:off x="7852134" y="2748575"/>
              <a:ext cx="12744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525" lIns="69025" spcFirstLastPara="1" rIns="69025" wrap="square" tIns="34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1" i="0" lang="en-US" sz="1297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To wavefront sensing module (NGS)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g3cd3415f890_0_499"/>
            <p:cNvSpPr/>
            <p:nvPr/>
          </p:nvSpPr>
          <p:spPr>
            <a:xfrm rot="9599293">
              <a:off x="8932206" y="2971292"/>
              <a:ext cx="275007" cy="192243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3cd3415f890_0_499"/>
            <p:cNvSpPr/>
            <p:nvPr/>
          </p:nvSpPr>
          <p:spPr>
            <a:xfrm rot="1739363">
              <a:off x="5894641" y="1672939"/>
              <a:ext cx="274896" cy="192092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4525" lIns="69025" spcFirstLastPara="1" rIns="69025" wrap="square" tIns="34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"/>
                <a:buFont typeface="Arial"/>
                <a:buNone/>
              </a:pPr>
              <a:r>
                <a:t/>
              </a:r>
              <a:endParaRPr b="0" i="0" sz="138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3cd3415f890_0_499"/>
            <p:cNvSpPr/>
            <p:nvPr/>
          </p:nvSpPr>
          <p:spPr>
            <a:xfrm>
              <a:off x="4842700" y="1319000"/>
              <a:ext cx="1274400" cy="30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525" lIns="69025" spcFirstLastPara="1" rIns="69025" wrap="square" tIns="34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7"/>
                <a:buFont typeface="Arial"/>
                <a:buNone/>
              </a:pPr>
              <a:r>
                <a:rPr b="1" i="0" lang="en-US" sz="1297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From telescope simulator</a:t>
              </a:r>
              <a:endParaRPr b="0" i="0" sz="12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g3cd3415f890_0_499"/>
          <p:cNvSpPr/>
          <p:nvPr/>
        </p:nvSpPr>
        <p:spPr>
          <a:xfrm>
            <a:off x="286265" y="5106561"/>
            <a:ext cx="485100" cy="488100"/>
          </a:xfrm>
          <a:prstGeom prst="ellipse">
            <a:avLst/>
          </a:prstGeom>
          <a:solidFill>
            <a:srgbClr val="F6B26B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16575" lIns="33150" spcFirstLastPara="1" rIns="33150" wrap="square" tIns="16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5"/>
              <a:buFont typeface="Calibri"/>
              <a:buNone/>
            </a:pPr>
            <a:r>
              <a:rPr b="0" i="0" lang="en-US" sz="217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50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g3cd3415f890_0_499"/>
          <p:cNvGrpSpPr/>
          <p:nvPr/>
        </p:nvGrpSpPr>
        <p:grpSpPr>
          <a:xfrm>
            <a:off x="3066891" y="2733575"/>
            <a:ext cx="3657075" cy="3159100"/>
            <a:chOff x="3089525" y="2733575"/>
            <a:chExt cx="3657075" cy="3159100"/>
          </a:xfrm>
        </p:grpSpPr>
        <p:pic>
          <p:nvPicPr>
            <p:cNvPr id="364" name="Google Shape;364;g3cd3415f890_0_499"/>
            <p:cNvPicPr preferRelativeResize="0"/>
            <p:nvPr/>
          </p:nvPicPr>
          <p:blipFill rotWithShape="1">
            <a:blip r:embed="rId4">
              <a:alphaModFix/>
            </a:blip>
            <a:srcRect b="0" l="10" r="20" t="0"/>
            <a:stretch/>
          </p:blipFill>
          <p:spPr>
            <a:xfrm>
              <a:off x="3089525" y="2733575"/>
              <a:ext cx="3657075" cy="274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g3cd3415f890_0_499"/>
            <p:cNvSpPr txBox="1"/>
            <p:nvPr/>
          </p:nvSpPr>
          <p:spPr>
            <a:xfrm>
              <a:off x="3089525" y="5477175"/>
              <a:ext cx="14937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1" lang="en-US" sz="15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DM820 test</a:t>
              </a:r>
              <a:endParaRPr b="0" i="1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g3cd3415f890_0_499"/>
          <p:cNvGrpSpPr/>
          <p:nvPr/>
        </p:nvGrpSpPr>
        <p:grpSpPr>
          <a:xfrm>
            <a:off x="5397207" y="4784370"/>
            <a:ext cx="6792790" cy="1645581"/>
            <a:chOff x="5399210" y="4168350"/>
            <a:chExt cx="6792790" cy="1645581"/>
          </a:xfrm>
        </p:grpSpPr>
        <p:pic>
          <p:nvPicPr>
            <p:cNvPr id="367" name="Google Shape;367;g3cd3415f890_0_499"/>
            <p:cNvPicPr preferRelativeResize="0"/>
            <p:nvPr/>
          </p:nvPicPr>
          <p:blipFill rotWithShape="1">
            <a:blip r:embed="rId5">
              <a:alphaModFix/>
            </a:blip>
            <a:srcRect b="39306" l="0" r="0" t="20301"/>
            <a:stretch/>
          </p:blipFill>
          <p:spPr>
            <a:xfrm>
              <a:off x="5399210" y="4168350"/>
              <a:ext cx="6792790" cy="132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g3cd3415f890_0_499"/>
            <p:cNvSpPr txBox="1"/>
            <p:nvPr/>
          </p:nvSpPr>
          <p:spPr>
            <a:xfrm>
              <a:off x="8431200" y="5398431"/>
              <a:ext cx="3760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1" lang="en-US" sz="15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Commercial objectives characterization</a:t>
              </a:r>
              <a:endParaRPr b="0" i="1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9" name="Google Shape;369;g3cd3415f890_0_4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2743" y="3389721"/>
            <a:ext cx="2115022" cy="1401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cd3415f890_0_534"/>
          <p:cNvSpPr txBox="1"/>
          <p:nvPr>
            <p:ph idx="12" type="sldNum"/>
          </p:nvPr>
        </p:nvSpPr>
        <p:spPr>
          <a:xfrm>
            <a:off x="11584800" y="6429960"/>
            <a:ext cx="448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g3cd3415f890_0_534"/>
          <p:cNvSpPr/>
          <p:nvPr/>
        </p:nvSpPr>
        <p:spPr>
          <a:xfrm>
            <a:off x="12382560" y="5056560"/>
            <a:ext cx="331200" cy="2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cd3415f890_0_534"/>
          <p:cNvSpPr/>
          <p:nvPr/>
        </p:nvSpPr>
        <p:spPr>
          <a:xfrm rot="-8280124">
            <a:off x="4097490" y="2178762"/>
            <a:ext cx="595423" cy="54210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cd3415f890_0_534"/>
          <p:cNvSpPr/>
          <p:nvPr/>
        </p:nvSpPr>
        <p:spPr>
          <a:xfrm>
            <a:off x="227139" y="1296000"/>
            <a:ext cx="745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Wavefront sensing module &amp; Science channel</a:t>
            </a:r>
            <a:endParaRPr b="1" i="0" sz="26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8" name="Google Shape;378;g3cd3415f890_0_534"/>
          <p:cNvGrpSpPr/>
          <p:nvPr/>
        </p:nvGrpSpPr>
        <p:grpSpPr>
          <a:xfrm>
            <a:off x="5077416" y="1434950"/>
            <a:ext cx="6824585" cy="2848465"/>
            <a:chOff x="3420000" y="1434940"/>
            <a:chExt cx="8481960" cy="3540225"/>
          </a:xfrm>
        </p:grpSpPr>
        <p:sp>
          <p:nvSpPr>
            <p:cNvPr id="379" name="Google Shape;379;g3cd3415f890_0_534"/>
            <p:cNvSpPr/>
            <p:nvPr/>
          </p:nvSpPr>
          <p:spPr>
            <a:xfrm rot="2101170">
              <a:off x="10797087" y="4644429"/>
              <a:ext cx="358627" cy="250513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6200" lIns="72425" spcFirstLastPara="1" rIns="72425" wrap="square" tIns="3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8"/>
                <a:buFont typeface="Arial"/>
                <a:buNone/>
              </a:pPr>
              <a:r>
                <a:t/>
              </a:r>
              <a:endParaRPr b="0" i="0" sz="144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3cd3415f890_0_534"/>
            <p:cNvSpPr/>
            <p:nvPr/>
          </p:nvSpPr>
          <p:spPr>
            <a:xfrm>
              <a:off x="8713262" y="1434940"/>
              <a:ext cx="3094200" cy="48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6200" lIns="72425" spcFirstLastPara="1" rIns="72425" wrap="square" tIns="3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26"/>
                <a:buFont typeface="Arial"/>
                <a:buNone/>
              </a:pPr>
              <a:r>
                <a:rPr b="1" i="0" lang="en-US" sz="1426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From MCAO correction module</a:t>
              </a:r>
              <a:endParaRPr b="0" i="0" sz="142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3cd3415f890_0_534"/>
            <p:cNvSpPr/>
            <p:nvPr/>
          </p:nvSpPr>
          <p:spPr>
            <a:xfrm>
              <a:off x="7596000" y="3561840"/>
              <a:ext cx="14028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6200" lIns="72425" spcFirstLastPara="1" rIns="72425" wrap="square" tIns="3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r>
                <a:rPr b="1" i="0" lang="en-US" sz="885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To wavefront sensing module (NGS)</a:t>
              </a:r>
              <a:endParaRPr b="0" i="0" sz="88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3cd3415f890_0_534"/>
            <p:cNvSpPr/>
            <p:nvPr/>
          </p:nvSpPr>
          <p:spPr>
            <a:xfrm rot="9599293">
              <a:off x="8601452" y="4068686"/>
              <a:ext cx="358548" cy="250643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6200" lIns="72425" spcFirstLastPara="1" rIns="72425" wrap="square" tIns="3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8"/>
                <a:buFont typeface="Arial"/>
                <a:buNone/>
              </a:pPr>
              <a:r>
                <a:t/>
              </a:r>
              <a:endParaRPr b="0" i="0" sz="144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3cd3415f890_0_534"/>
            <p:cNvSpPr/>
            <p:nvPr/>
          </p:nvSpPr>
          <p:spPr>
            <a:xfrm>
              <a:off x="5285880" y="2700000"/>
              <a:ext cx="8331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6200" lIns="72425" spcFirstLastPara="1" rIns="72425" wrap="square" tIns="3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r>
                <a:rPr b="0" i="0" lang="en-US" sz="88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 Layer</a:t>
              </a:r>
              <a:endParaRPr b="0" i="0" sz="88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r>
                <a:rPr b="0" i="0" lang="en-US" sz="88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endParaRPr b="0" i="0" sz="88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3cd3415f890_0_534"/>
            <p:cNvSpPr/>
            <p:nvPr/>
          </p:nvSpPr>
          <p:spPr>
            <a:xfrm>
              <a:off x="10145880" y="2683440"/>
              <a:ext cx="8331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6200" lIns="72425" spcFirstLastPara="1" rIns="72425" wrap="square" tIns="3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r>
                <a:rPr b="0" i="0" lang="en-US" sz="88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Ground</a:t>
              </a:r>
              <a:endParaRPr b="0" i="0" sz="88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r>
                <a:rPr b="0" i="0" lang="en-US" sz="88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Layer</a:t>
              </a:r>
              <a:endParaRPr b="0" i="0" sz="88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r>
                <a:rPr b="0" i="0" lang="en-US" sz="88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endParaRPr b="0" i="0" sz="88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5" name="Google Shape;385;g3cd3415f890_0_534"/>
            <p:cNvGrpSpPr/>
            <p:nvPr/>
          </p:nvGrpSpPr>
          <p:grpSpPr>
            <a:xfrm>
              <a:off x="3420000" y="1742857"/>
              <a:ext cx="8481960" cy="3182302"/>
              <a:chOff x="3420000" y="1742857"/>
              <a:chExt cx="8481960" cy="3182302"/>
            </a:xfrm>
          </p:grpSpPr>
          <p:pic>
            <p:nvPicPr>
              <p:cNvPr id="386" name="Google Shape;386;g3cd3415f890_0_534"/>
              <p:cNvPicPr preferRelativeResize="0"/>
              <p:nvPr/>
            </p:nvPicPr>
            <p:blipFill rotWithShape="1">
              <a:blip r:embed="rId3">
                <a:alphaModFix/>
              </a:blip>
              <a:srcRect b="18663" l="24659" r="0" t="36720"/>
              <a:stretch/>
            </p:blipFill>
            <p:spPr>
              <a:xfrm>
                <a:off x="3420000" y="2148120"/>
                <a:ext cx="8481960" cy="27770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7" name="Google Shape;387;g3cd3415f890_0_534"/>
              <p:cNvSpPr/>
              <p:nvPr/>
            </p:nvSpPr>
            <p:spPr>
              <a:xfrm>
                <a:off x="4943594" y="3229249"/>
                <a:ext cx="1495200" cy="60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3550" lIns="72425" spcFirstLastPara="1" rIns="72425" wrap="square" tIns="73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67"/>
                  <a:buFont typeface="Arial"/>
                  <a:buNone/>
                </a:pPr>
                <a:r>
                  <a:rPr b="1" i="0" lang="en-US" sz="1667" u="none" cap="none" strike="noStrike">
                    <a:solidFill>
                      <a:srgbClr val="008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NGS WFSs</a:t>
                </a:r>
                <a:endParaRPr b="0" i="0" sz="16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67"/>
                  <a:buFont typeface="Arial"/>
                  <a:buNone/>
                </a:pPr>
                <a:r>
                  <a:t/>
                </a:r>
                <a:endParaRPr b="0" i="0" sz="16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g3cd3415f890_0_534"/>
              <p:cNvSpPr/>
              <p:nvPr/>
            </p:nvSpPr>
            <p:spPr>
              <a:xfrm>
                <a:off x="9768623" y="3508187"/>
                <a:ext cx="12906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3550" lIns="72425" spcFirstLastPara="1" rIns="72425" wrap="square" tIns="73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67"/>
                  <a:buFont typeface="Arial"/>
                  <a:buNone/>
                </a:pPr>
                <a:r>
                  <a:rPr b="1" i="0" lang="en-US" sz="1667" u="none" cap="none" strike="noStrike">
                    <a:solidFill>
                      <a:srgbClr val="C55A1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LGS WFSs</a:t>
                </a:r>
                <a:endParaRPr b="0" i="0" sz="16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g3cd3415f890_0_534"/>
              <p:cNvSpPr/>
              <p:nvPr/>
            </p:nvSpPr>
            <p:spPr>
              <a:xfrm>
                <a:off x="6414363" y="2253949"/>
                <a:ext cx="1469100" cy="8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3550" lIns="72425" spcFirstLastPara="1" rIns="72425" wrap="square" tIns="73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26"/>
                  <a:buFont typeface="Arial"/>
                  <a:buNone/>
                </a:pPr>
                <a:r>
                  <a:t/>
                </a:r>
                <a:endParaRPr b="0" i="0" sz="1426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g3cd3415f890_0_534"/>
              <p:cNvSpPr/>
              <p:nvPr/>
            </p:nvSpPr>
            <p:spPr>
              <a:xfrm>
                <a:off x="5806080" y="3756600"/>
                <a:ext cx="2258700" cy="1168500"/>
              </a:xfrm>
              <a:prstGeom prst="roundRect">
                <a:avLst>
                  <a:gd fmla="val 16667" name="adj"/>
                </a:avLst>
              </a:prstGeom>
              <a:noFill/>
              <a:ln cap="rnd" cmpd="sng" w="23450">
                <a:solidFill>
                  <a:srgbClr val="000000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81375" lIns="81375" spcFirstLastPara="1" rIns="81375" wrap="square" tIns="813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26"/>
                  <a:buFont typeface="Arial"/>
                  <a:buNone/>
                </a:pPr>
                <a:r>
                  <a:t/>
                </a:r>
                <a:endParaRPr b="0" i="0" sz="1126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g3cd3415f890_0_534"/>
              <p:cNvSpPr/>
              <p:nvPr/>
            </p:nvSpPr>
            <p:spPr>
              <a:xfrm>
                <a:off x="6227972" y="4476586"/>
                <a:ext cx="711300" cy="39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3550" lIns="72425" spcFirstLastPara="1" rIns="72425" wrap="square" tIns="73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87"/>
                  <a:buFont typeface="Arial"/>
                  <a:buNone/>
                </a:pPr>
                <a:r>
                  <a:rPr b="1" i="0" lang="en-US" sz="1587" u="none" cap="none" strike="noStrike">
                    <a:solidFill>
                      <a:srgbClr val="43434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SLM</a:t>
                </a:r>
                <a:endParaRPr b="0" i="0" sz="1587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g3cd3415f890_0_534"/>
              <p:cNvSpPr/>
              <p:nvPr/>
            </p:nvSpPr>
            <p:spPr>
              <a:xfrm>
                <a:off x="6859025" y="4332586"/>
                <a:ext cx="1332000" cy="57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3550" lIns="72425" spcFirstLastPara="1" rIns="72425" wrap="square" tIns="735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45"/>
                  <a:buFont typeface="Arial"/>
                  <a:buNone/>
                </a:pPr>
                <a:r>
                  <a:rPr b="1" i="0" lang="en-US" sz="1345" u="none" cap="none" strike="noStrike">
                    <a:solidFill>
                      <a:srgbClr val="43434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Pupil plane/</a:t>
                </a:r>
                <a:endParaRPr b="0" i="0" sz="1345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45"/>
                  <a:buFont typeface="Arial"/>
                  <a:buNone/>
                </a:pPr>
                <a:r>
                  <a:rPr b="1" i="0" lang="en-US" sz="1345" u="none" cap="none" strike="noStrike">
                    <a:solidFill>
                      <a:srgbClr val="43434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Focal plane</a:t>
                </a:r>
                <a:endParaRPr b="0" i="0" sz="1345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g3cd3415f890_0_534"/>
              <p:cNvSpPr/>
              <p:nvPr/>
            </p:nvSpPr>
            <p:spPr>
              <a:xfrm rot="-1240030">
                <a:off x="6710417" y="4392794"/>
                <a:ext cx="543154" cy="82409"/>
              </a:xfrm>
              <a:prstGeom prst="leftRightArrow">
                <a:avLst>
                  <a:gd fmla="val 50000" name="adj1"/>
                  <a:gd fmla="val 50000" name="adj2"/>
                </a:avLst>
              </a:prstGeom>
              <a:solidFill>
                <a:schemeClr val="dk1"/>
              </a:solidFill>
              <a:ln cap="flat" cmpd="sng" w="10150">
                <a:solidFill>
                  <a:srgbClr val="44546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350" lIns="74725" spcFirstLastPara="1" rIns="74725" wrap="square" tIns="153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26"/>
                  <a:buFont typeface="Arial"/>
                  <a:buNone/>
                </a:pPr>
                <a:r>
                  <a:t/>
                </a:r>
                <a:endParaRPr b="0" i="0" sz="1126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g3cd3415f890_0_534"/>
              <p:cNvSpPr/>
              <p:nvPr/>
            </p:nvSpPr>
            <p:spPr>
              <a:xfrm>
                <a:off x="5438563" y="1742857"/>
                <a:ext cx="1469100" cy="60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3550" lIns="72425" spcFirstLastPara="1" rIns="72425" wrap="square" tIns="735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87"/>
                  <a:buFont typeface="Arial"/>
                  <a:buNone/>
                </a:pPr>
                <a:r>
                  <a:rPr b="1" i="0" lang="en-US" sz="1587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“Scientific” camera</a:t>
                </a:r>
                <a:endParaRPr b="0" i="0" sz="15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g3cd3415f890_0_534"/>
              <p:cNvSpPr/>
              <p:nvPr/>
            </p:nvSpPr>
            <p:spPr>
              <a:xfrm>
                <a:off x="6836285" y="3672196"/>
                <a:ext cx="1290600" cy="57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3550" lIns="72425" spcFirstLastPara="1" rIns="72425" wrap="square" tIns="735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87"/>
                  <a:buFont typeface="Arial"/>
                  <a:buNone/>
                </a:pPr>
                <a:r>
                  <a:rPr b="1" i="0" lang="en-US" sz="1587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Technical camera</a:t>
                </a:r>
                <a:endParaRPr b="0" i="0" sz="15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6" name="Google Shape;396;g3cd3415f890_0_534"/>
            <p:cNvSpPr/>
            <p:nvPr/>
          </p:nvSpPr>
          <p:spPr>
            <a:xfrm rot="2101170">
              <a:off x="9134607" y="1823109"/>
              <a:ext cx="358627" cy="250513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6200" lIns="72425" spcFirstLastPara="1" rIns="72425" wrap="square" tIns="3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8"/>
                <a:buFont typeface="Arial"/>
                <a:buNone/>
              </a:pPr>
              <a:r>
                <a:t/>
              </a:r>
              <a:endParaRPr b="0" i="0" sz="144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3cd3415f890_0_534"/>
            <p:cNvSpPr/>
            <p:nvPr/>
          </p:nvSpPr>
          <p:spPr>
            <a:xfrm>
              <a:off x="6119002" y="2540403"/>
              <a:ext cx="14028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6200" lIns="72425" spcFirstLastPara="1" rIns="72425" wrap="square" tIns="3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26"/>
                <a:buFont typeface="Arial"/>
                <a:buNone/>
              </a:pPr>
              <a:r>
                <a:rPr b="1" i="0" lang="en-US" sz="1126" u="none" cap="none" strike="noStrik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To science channel</a:t>
              </a:r>
              <a:endParaRPr b="0" i="0" sz="112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3cd3415f890_0_534"/>
            <p:cNvSpPr/>
            <p:nvPr/>
          </p:nvSpPr>
          <p:spPr>
            <a:xfrm rot="-8698830">
              <a:off x="6303206" y="2996978"/>
              <a:ext cx="358627" cy="250513"/>
            </a:xfrm>
            <a:prstGeom prst="rightArrow">
              <a:avLst>
                <a:gd fmla="val 50000" name="adj1"/>
                <a:gd fmla="val 35714" name="adj2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36200" lIns="72425" spcFirstLastPara="1" rIns="72425" wrap="square" tIns="3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8"/>
                <a:buFont typeface="Arial"/>
                <a:buNone/>
              </a:pPr>
              <a:r>
                <a:t/>
              </a:r>
              <a:endParaRPr b="0" i="0" sz="144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3cd3415f890_0_534"/>
            <p:cNvSpPr/>
            <p:nvPr/>
          </p:nvSpPr>
          <p:spPr>
            <a:xfrm rot="-3540164">
              <a:off x="5176452" y="2226917"/>
              <a:ext cx="791655" cy="1268695"/>
            </a:xfrm>
            <a:prstGeom prst="ellipse">
              <a:avLst/>
            </a:prstGeom>
            <a:noFill/>
            <a:ln cap="flat" cmpd="sng" w="234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7800" lIns="84000" spcFirstLastPara="1" rIns="84000" wrap="square" tIns="47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8"/>
                <a:buFont typeface="Arial"/>
                <a:buNone/>
              </a:pPr>
              <a:r>
                <a:t/>
              </a:r>
              <a:endParaRPr b="0" i="0" sz="144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3cd3415f890_0_534"/>
            <p:cNvSpPr/>
            <p:nvPr/>
          </p:nvSpPr>
          <p:spPr>
            <a:xfrm rot="-840216">
              <a:off x="6082524" y="3935141"/>
              <a:ext cx="893865" cy="620212"/>
            </a:xfrm>
            <a:prstGeom prst="ellipse">
              <a:avLst/>
            </a:prstGeom>
            <a:noFill/>
            <a:ln cap="flat" cmpd="sng" w="234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7800" lIns="84000" spcFirstLastPara="1" rIns="84000" wrap="square" tIns="47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8"/>
                <a:buFont typeface="Arial"/>
                <a:buNone/>
              </a:pPr>
              <a:r>
                <a:t/>
              </a:r>
              <a:endParaRPr b="0" i="0" sz="144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g3cd3415f890_0_534"/>
          <p:cNvSpPr/>
          <p:nvPr/>
        </p:nvSpPr>
        <p:spPr>
          <a:xfrm>
            <a:off x="135800" y="2160000"/>
            <a:ext cx="3577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+ 3 Spatial Light Modulators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acting as phase masks to mimic different Wavefront Sensors (Shack Hartmann, curvature, Pyramid, Ingot…, new ideas…)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0" i="0" lang="en-US" sz="16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6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3cd3415f890_0_534"/>
          <p:cNvSpPr/>
          <p:nvPr/>
        </p:nvSpPr>
        <p:spPr>
          <a:xfrm>
            <a:off x="155299" y="4306059"/>
            <a:ext cx="53643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Motorized stages to adapt the conjugation of the LGS channel and to span the Field of View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3cd3415f890_0_534"/>
          <p:cNvSpPr/>
          <p:nvPr/>
        </p:nvSpPr>
        <p:spPr>
          <a:xfrm>
            <a:off x="227150" y="3556525"/>
            <a:ext cx="52206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+ 3 GigE technical cameras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 High-Resolution GigE scientific camera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cd3415f890_0_534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Google Shape;405;g3cd3415f890_0_534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06" name="Google Shape;406;g3cd3415f890_0_534" title="SLM-Pyr1.jf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6894" y="4750601"/>
            <a:ext cx="1474958" cy="15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cd3415f890_0_534" title="SLM-Pyr2.jfif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0575" y="4391637"/>
            <a:ext cx="3324375" cy="22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3cd3415f890_0_534"/>
          <p:cNvSpPr txBox="1"/>
          <p:nvPr/>
        </p:nvSpPr>
        <p:spPr>
          <a:xfrm>
            <a:off x="4956866" y="5726125"/>
            <a:ext cx="149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SLM shape stability tests</a:t>
            </a:r>
            <a:endParaRPr b="0" i="1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/>
          <p:nvPr>
            <p:ph idx="12" type="sldNum"/>
          </p:nvPr>
        </p:nvSpPr>
        <p:spPr>
          <a:xfrm>
            <a:off x="11584800" y="6429960"/>
            <a:ext cx="448200" cy="36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4" name="Google Shape;414;p20"/>
          <p:cNvSpPr/>
          <p:nvPr/>
        </p:nvSpPr>
        <p:spPr>
          <a:xfrm>
            <a:off x="215822" y="1296000"/>
            <a:ext cx="745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Real-Time Control</a:t>
            </a:r>
            <a:endParaRPr b="1" i="0" sz="2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4000" y="1260000"/>
            <a:ext cx="6982920" cy="49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0"/>
          <p:cNvSpPr/>
          <p:nvPr/>
        </p:nvSpPr>
        <p:spPr>
          <a:xfrm>
            <a:off x="259125" y="1882776"/>
            <a:ext cx="4639800" cy="45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MATTO H-RTC recipe: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x servers (OS: Linux) with 6 cutting-edge AMD EPYC 9648X CPUs 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 x storage server 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 x AMD/Intel workstations (OS: Windows) for additional interface 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b="0" i="0" sz="8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MATTO S-RTC needs: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multi-purpose → needs to </a:t>
            </a:r>
            <a:r>
              <a:rPr b="0" i="0" lang="en-US" sz="175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adapt</a:t>
            </a: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to different experiments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50"/>
              <a:buFont typeface="Arial"/>
              <a:buChar char="●"/>
            </a:pP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facility → long lived, can/will be </a:t>
            </a:r>
            <a:r>
              <a:rPr b="0" i="0" lang="en-US" sz="1750" u="sng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upgraded</a:t>
            </a: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with new devices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rial"/>
              <a:buNone/>
            </a:pPr>
            <a:br>
              <a:rPr b="0" i="0" lang="en-US" sz="95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Again, the magic word is…</a:t>
            </a:r>
            <a:r>
              <a:rPr b="0" i="0" lang="en-US" sz="175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MODULARITY!</a:t>
            </a:r>
            <a:br>
              <a:rPr b="0" i="0" lang="en-US" sz="175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MATTO RTC SW will be based on the </a:t>
            </a:r>
            <a:r>
              <a:rPr b="1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DAO</a:t>
            </a:r>
            <a:r>
              <a:rPr b="0" i="0" lang="en-US" sz="175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(Durham Adaptive Optics) RTC package (in collaboration with CfAI</a:t>
            </a:r>
            <a:endParaRPr b="0" i="0" sz="175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0"/>
          <p:cNvSpPr/>
          <p:nvPr/>
        </p:nvSpPr>
        <p:spPr>
          <a:xfrm>
            <a:off x="9360000" y="1476000"/>
            <a:ext cx="1978920" cy="1258920"/>
          </a:xfrm>
          <a:custGeom>
            <a:rect b="b" l="l" r="r" t="t"/>
            <a:pathLst>
              <a:path extrusionOk="0" h="3500" w="5500">
                <a:moveTo>
                  <a:pt x="0" y="0"/>
                </a:moveTo>
                <a:lnTo>
                  <a:pt x="0" y="3500"/>
                </a:lnTo>
                <a:lnTo>
                  <a:pt x="2000" y="3500"/>
                </a:lnTo>
                <a:lnTo>
                  <a:pt x="2000" y="2500"/>
                </a:lnTo>
                <a:lnTo>
                  <a:pt x="5500" y="2500"/>
                </a:lnTo>
                <a:lnTo>
                  <a:pt x="5500" y="0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29150">
            <a:solidFill>
              <a:srgbClr val="0000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59400" lIns="104400" spcFirstLastPara="1" rIns="104400" wrap="square" tIns="59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0"/>
          <p:cNvSpPr/>
          <p:nvPr/>
        </p:nvSpPr>
        <p:spPr>
          <a:xfrm>
            <a:off x="10440000" y="1481760"/>
            <a:ext cx="671040" cy="857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CED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0"/>
          <p:cNvSpPr txBox="1"/>
          <p:nvPr>
            <p:ph idx="10" type="dt"/>
          </p:nvPr>
        </p:nvSpPr>
        <p:spPr>
          <a:xfrm>
            <a:off x="87840" y="6429960"/>
            <a:ext cx="11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16-18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20"/>
          <p:cNvSpPr txBox="1"/>
          <p:nvPr>
            <p:ph idx="11" type="ftr"/>
          </p:nvPr>
        </p:nvSpPr>
        <p:spPr>
          <a:xfrm>
            <a:off x="1371600" y="6429951"/>
            <a:ext cx="61428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Workshop STILES - Risultati e prospettive future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MATTO: a facility for testing Multi-conjugated Adaptive Optics techniques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1" name="Google Shape;421;p20"/>
          <p:cNvSpPr txBox="1"/>
          <p:nvPr/>
        </p:nvSpPr>
        <p:spPr>
          <a:xfrm>
            <a:off x="3644007" y="1188250"/>
            <a:ext cx="4639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Many devices (DMs, SLMs, cameras,...) to be controlled at high rates.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2022-10-26T09:11:02Z</dcterms:created>
  <dc:creator>Francesco Pompa Pacchi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0x010100777A26F539967D4F98503910BA4FFFD8</vt:lpwstr>
  </property>
  <property fmtid="{D5CDD505-2E9C-101B-9397-08002B2CF9AE}" pid="3" name="MediaServiceImageTags">
    <vt:lpwstr/>
  </property>
  <property fmtid="{D5CDD505-2E9C-101B-9397-08002B2CF9AE}" pid="4" name="PresentationFormat">
    <vt:lpwstr>Widescreen</vt:lpwstr>
  </property>
  <property fmtid="{D5CDD505-2E9C-101B-9397-08002B2CF9AE}" pid="5" name="Slides">
    <vt:i4>10</vt:i4>
  </property>
</Properties>
</file>