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7" r:id="rId20"/>
    <p:sldId id="274" r:id="rId21"/>
    <p:sldId id="275" r:id="rId22"/>
    <p:sldId id="276" r:id="rId23"/>
  </p:sldIdLst>
  <p:sldSz cx="12192000" cy="6858000"/>
  <p:notesSz cx="7104063" cy="10234613"/>
  <p:embeddedFontLst>
    <p:embeddedFont>
      <p:font typeface="Lato" panose="020F0502020204030203"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OzzkQoKVO3IHrLUb9oodGbYif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04" d="100"/>
          <a:sy n="104" d="100"/>
        </p:scale>
        <p:origin x="232"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427" cy="513508"/>
          </a:xfrm>
          <a:prstGeom prst="rect">
            <a:avLst/>
          </a:prstGeom>
          <a:noFill/>
          <a:ln>
            <a:noFill/>
          </a:ln>
        </p:spPr>
        <p:txBody>
          <a:bodyPr spcFirstLastPara="1" wrap="square" lIns="99075" tIns="49525" rIns="99075" bIns="495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2" y="0"/>
            <a:ext cx="3078427" cy="513508"/>
          </a:xfrm>
          <a:prstGeom prst="rect">
            <a:avLst/>
          </a:prstGeom>
          <a:noFill/>
          <a:ln>
            <a:noFill/>
          </a:ln>
        </p:spPr>
        <p:txBody>
          <a:bodyPr spcFirstLastPara="1" wrap="square" lIns="99075" tIns="49525" rIns="99075" bIns="495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7"/>
            <a:ext cx="3078427" cy="513507"/>
          </a:xfrm>
          <a:prstGeom prst="rect">
            <a:avLst/>
          </a:prstGeom>
          <a:noFill/>
          <a:ln>
            <a:noFill/>
          </a:ln>
        </p:spPr>
        <p:txBody>
          <a:bodyPr spcFirstLastPara="1" wrap="square" lIns="99075" tIns="49525" rIns="99075" bIns="495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marR="0" lvl="0" indent="0" algn="r" rtl="0">
              <a:spcBef>
                <a:spcPts val="0"/>
              </a:spcBef>
              <a:spcAft>
                <a:spcPts val="0"/>
              </a:spcAft>
              <a:buNone/>
            </a:pPr>
            <a:fld id="{00000000-1234-1234-1234-123412341234}" type="slidenum">
              <a:rPr lang="it-IT" sz="1300" b="0" i="0" u="none" strike="noStrike" cap="none">
                <a:solidFill>
                  <a:schemeClr val="dk1"/>
                </a:solidFill>
                <a:latin typeface="Calibri"/>
                <a:ea typeface="Calibri"/>
                <a:cs typeface="Calibri"/>
                <a:sym typeface="Calibri"/>
              </a:rPr>
              <a:t>‹N›</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07" name="Google Shape;107;p1: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8: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31" name="Google Shape;231;p8: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cba582396a_1_45:notes"/>
          <p:cNvSpPr>
            <a:spLocks noGrp="1" noRot="1" noChangeAspect="1"/>
          </p:cNvSpPr>
          <p:nvPr>
            <p:ph type="sldImg" idx="2"/>
          </p:nvPr>
        </p:nvSpPr>
        <p:spPr>
          <a:xfrm>
            <a:off x="482600"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cba582396a_1_45:notes"/>
          <p:cNvSpPr txBox="1">
            <a:spLocks noGrp="1"/>
          </p:cNvSpPr>
          <p:nvPr>
            <p:ph type="body" idx="1"/>
          </p:nvPr>
        </p:nvSpPr>
        <p:spPr>
          <a:xfrm>
            <a:off x="710407" y="4925407"/>
            <a:ext cx="5683200" cy="4029900"/>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47" name="Google Shape;247;g3cba582396a_1_45:notes"/>
          <p:cNvSpPr txBox="1">
            <a:spLocks noGrp="1"/>
          </p:cNvSpPr>
          <p:nvPr>
            <p:ph type="sldNum" idx="12"/>
          </p:nvPr>
        </p:nvSpPr>
        <p:spPr>
          <a:xfrm>
            <a:off x="4023992" y="9721107"/>
            <a:ext cx="3078300" cy="513600"/>
          </a:xfrm>
          <a:prstGeom prst="rect">
            <a:avLst/>
          </a:prstGeom>
        </p:spPr>
        <p:txBody>
          <a:bodyPr spcFirstLastPara="1" wrap="square" lIns="99075" tIns="49525" rIns="99075" bIns="49525"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cc30cbd658_0_33:notes"/>
          <p:cNvSpPr>
            <a:spLocks noGrp="1" noRot="1" noChangeAspect="1"/>
          </p:cNvSpPr>
          <p:nvPr>
            <p:ph type="sldImg" idx="2"/>
          </p:nvPr>
        </p:nvSpPr>
        <p:spPr>
          <a:xfrm>
            <a:off x="482600"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cc30cbd658_0_33:notes"/>
          <p:cNvSpPr txBox="1">
            <a:spLocks noGrp="1"/>
          </p:cNvSpPr>
          <p:nvPr>
            <p:ph type="body" idx="1"/>
          </p:nvPr>
        </p:nvSpPr>
        <p:spPr>
          <a:xfrm>
            <a:off x="710407" y="4925407"/>
            <a:ext cx="5683200" cy="4029900"/>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59" name="Google Shape;259;g3cc30cbd658_0_33:notes"/>
          <p:cNvSpPr txBox="1">
            <a:spLocks noGrp="1"/>
          </p:cNvSpPr>
          <p:nvPr>
            <p:ph type="sldNum" idx="12"/>
          </p:nvPr>
        </p:nvSpPr>
        <p:spPr>
          <a:xfrm>
            <a:off x="4023992" y="9721107"/>
            <a:ext cx="3078300" cy="513600"/>
          </a:xfrm>
          <a:prstGeom prst="rect">
            <a:avLst/>
          </a:prstGeom>
        </p:spPr>
        <p:txBody>
          <a:bodyPr spcFirstLastPara="1" wrap="square" lIns="99075" tIns="49525" rIns="99075" bIns="49525"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cc30cbd658_0_3:notes"/>
          <p:cNvSpPr>
            <a:spLocks noGrp="1" noRot="1" noChangeAspect="1"/>
          </p:cNvSpPr>
          <p:nvPr>
            <p:ph type="sldImg" idx="2"/>
          </p:nvPr>
        </p:nvSpPr>
        <p:spPr>
          <a:xfrm>
            <a:off x="482600"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cc30cbd658_0_3:notes"/>
          <p:cNvSpPr txBox="1">
            <a:spLocks noGrp="1"/>
          </p:cNvSpPr>
          <p:nvPr>
            <p:ph type="body" idx="1"/>
          </p:nvPr>
        </p:nvSpPr>
        <p:spPr>
          <a:xfrm>
            <a:off x="710407" y="4925407"/>
            <a:ext cx="5683200" cy="4029900"/>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77" name="Google Shape;277;g3cc30cbd658_0_3:notes"/>
          <p:cNvSpPr txBox="1">
            <a:spLocks noGrp="1"/>
          </p:cNvSpPr>
          <p:nvPr>
            <p:ph type="sldNum" idx="12"/>
          </p:nvPr>
        </p:nvSpPr>
        <p:spPr>
          <a:xfrm>
            <a:off x="4023992" y="9721107"/>
            <a:ext cx="3078300" cy="513600"/>
          </a:xfrm>
          <a:prstGeom prst="rect">
            <a:avLst/>
          </a:prstGeom>
        </p:spPr>
        <p:txBody>
          <a:bodyPr spcFirstLastPara="1" wrap="square" lIns="99075" tIns="49525" rIns="99075" bIns="49525"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9: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95" name="Google Shape;295;p9: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cba582396a_1_66:notes"/>
          <p:cNvSpPr>
            <a:spLocks noGrp="1" noRot="1" noChangeAspect="1"/>
          </p:cNvSpPr>
          <p:nvPr>
            <p:ph type="sldImg" idx="2"/>
          </p:nvPr>
        </p:nvSpPr>
        <p:spPr>
          <a:xfrm>
            <a:off x="482600"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cba582396a_1_66:notes"/>
          <p:cNvSpPr txBox="1">
            <a:spLocks noGrp="1"/>
          </p:cNvSpPr>
          <p:nvPr>
            <p:ph type="body" idx="1"/>
          </p:nvPr>
        </p:nvSpPr>
        <p:spPr>
          <a:xfrm>
            <a:off x="710407" y="4925407"/>
            <a:ext cx="5683200" cy="4029900"/>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08" name="Google Shape;308;g3cba582396a_1_66:notes"/>
          <p:cNvSpPr txBox="1">
            <a:spLocks noGrp="1"/>
          </p:cNvSpPr>
          <p:nvPr>
            <p:ph type="sldNum" idx="12"/>
          </p:nvPr>
        </p:nvSpPr>
        <p:spPr>
          <a:xfrm>
            <a:off x="4023992" y="9721107"/>
            <a:ext cx="3078300" cy="513600"/>
          </a:xfrm>
          <a:prstGeom prst="rect">
            <a:avLst/>
          </a:prstGeom>
        </p:spPr>
        <p:txBody>
          <a:bodyPr spcFirstLastPara="1" wrap="square" lIns="99075" tIns="49525" rIns="99075" bIns="49525"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2: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19" name="Google Shape;319;p1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3: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31" name="Google Shape;331;p1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4: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43" name="Google Shape;343;p1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5: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57" name="Google Shape;357;p1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2: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20" name="Google Shape;120;p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16: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69" name="Google Shape;369;p16: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7: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379" name="Google Shape;379;p17: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3: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41" name="Google Shape;141;p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4: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57" name="Google Shape;157;p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5: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69" name="Google Shape;169;p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6: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82" name="Google Shape;182;p6: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7: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94" name="Google Shape;194;p7: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08" name="Google Shape;208;p11: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0: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19" name="Google Shape;219;p10: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20"/>
        <p:cNvGrpSpPr/>
        <p:nvPr/>
      </p:nvGrpSpPr>
      <p:grpSpPr>
        <a:xfrm>
          <a:off x="0" y="0"/>
          <a:ext cx="0" cy="0"/>
          <a:chOff x="0" y="0"/>
          <a:chExt cx="0" cy="0"/>
        </a:xfrm>
      </p:grpSpPr>
      <p:pic>
        <p:nvPicPr>
          <p:cNvPr id="21" name="Google Shape;21;p19"/>
          <p:cNvPicPr preferRelativeResize="0"/>
          <p:nvPr/>
        </p:nvPicPr>
        <p:blipFill rotWithShape="1">
          <a:blip r:embed="rId2">
            <a:alphaModFix/>
          </a:blip>
          <a:srcRect b="9003"/>
          <a:stretch/>
        </p:blipFill>
        <p:spPr>
          <a:xfrm>
            <a:off x="0" y="1310759"/>
            <a:ext cx="12202758" cy="5038670"/>
          </a:xfrm>
          <a:prstGeom prst="rect">
            <a:avLst/>
          </a:prstGeom>
          <a:noFill/>
          <a:ln>
            <a:noFill/>
          </a:ln>
        </p:spPr>
      </p:pic>
      <p:sp>
        <p:nvSpPr>
          <p:cNvPr id="22" name="Google Shape;22;p19"/>
          <p:cNvSpPr txBox="1">
            <a:spLocks noGrp="1"/>
          </p:cNvSpPr>
          <p:nvPr>
            <p:ph type="ctrTitle"/>
          </p:nvPr>
        </p:nvSpPr>
        <p:spPr>
          <a:xfrm>
            <a:off x="838200" y="1335636"/>
            <a:ext cx="3795445" cy="24144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27F47"/>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subTitle" idx="1"/>
          </p:nvPr>
        </p:nvSpPr>
        <p:spPr>
          <a:xfrm>
            <a:off x="838200" y="3879437"/>
            <a:ext cx="3795445"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9"/>
          <p:cNvSpPr txBox="1">
            <a:spLocks noGrp="1"/>
          </p:cNvSpPr>
          <p:nvPr>
            <p:ph type="dt" idx="10"/>
          </p:nvPr>
        </p:nvSpPr>
        <p:spPr>
          <a:xfrm>
            <a:off x="154713" y="6430138"/>
            <a:ext cx="12676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1422404" y="6450240"/>
            <a:ext cx="441728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11610110" y="6430138"/>
            <a:ext cx="484909"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it-IT"/>
              <a:t>‹N›</a:t>
            </a:fld>
            <a:endParaRPr/>
          </a:p>
        </p:txBody>
      </p:sp>
      <p:sp>
        <p:nvSpPr>
          <p:cNvPr id="27" name="Google Shape;27;p19"/>
          <p:cNvSpPr>
            <a:spLocks noGrp="1"/>
          </p:cNvSpPr>
          <p:nvPr>
            <p:ph type="pic" idx="2"/>
          </p:nvPr>
        </p:nvSpPr>
        <p:spPr>
          <a:xfrm>
            <a:off x="5188449" y="2106202"/>
            <a:ext cx="5712431" cy="3754848"/>
          </a:xfrm>
          <a:prstGeom prst="rect">
            <a:avLst/>
          </a:prstGeom>
          <a:noFill/>
          <a:ln>
            <a:noFill/>
          </a:ln>
        </p:spPr>
        <p:txBody>
          <a:bodyPr/>
          <a:lstStyle/>
          <a:p>
            <a:endParaRPr lang="it-IT"/>
          </a:p>
        </p:txBody>
      </p:sp>
      <p:sp>
        <p:nvSpPr>
          <p:cNvPr id="28" name="Google Shape;28;p19"/>
          <p:cNvSpPr txBox="1">
            <a:spLocks noGrp="1"/>
          </p:cNvSpPr>
          <p:nvPr>
            <p:ph type="body" idx="3"/>
          </p:nvPr>
        </p:nvSpPr>
        <p:spPr>
          <a:xfrm>
            <a:off x="838200" y="5681663"/>
            <a:ext cx="3795444" cy="482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19" descr="Immagine che contiene testo, schermata, Carattere, Elementi grafici&#10;&#10;Descrizione generata automaticamente"/>
          <p:cNvPicPr preferRelativeResize="0"/>
          <p:nvPr/>
        </p:nvPicPr>
        <p:blipFill rotWithShape="1">
          <a:blip r:embed="rId3">
            <a:alphaModFix/>
          </a:blip>
          <a:srcRect t="11940" b="15207"/>
          <a:stretch/>
        </p:blipFill>
        <p:spPr>
          <a:xfrm>
            <a:off x="9790545" y="219625"/>
            <a:ext cx="1930140" cy="78011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0"/>
        <p:cNvGrpSpPr/>
        <p:nvPr/>
      </p:nvGrpSpPr>
      <p:grpSpPr>
        <a:xfrm>
          <a:off x="0" y="0"/>
          <a:ext cx="0" cy="0"/>
          <a:chOff x="0" y="0"/>
          <a:chExt cx="0" cy="0"/>
        </a:xfrm>
      </p:grpSpPr>
      <p:sp>
        <p:nvSpPr>
          <p:cNvPr id="91" name="Google Shape;91;p28"/>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8"/>
          <p:cNvSpPr txBox="1">
            <a:spLocks noGrp="1"/>
          </p:cNvSpPr>
          <p:nvPr>
            <p:ph type="body" idx="1"/>
          </p:nvPr>
        </p:nvSpPr>
        <p:spPr>
          <a:xfrm rot="5400000">
            <a:off x="4153087" y="-1023750"/>
            <a:ext cx="3885826"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3" name="Google Shape;93;p28"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94" name="Google Shape;94;p28"/>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8"/>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8"/>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VERTICAL_TITLE_AND_VERTICAL_TEXT">
    <p:spTree>
      <p:nvGrpSpPr>
        <p:cNvPr id="1" name="Shape 97"/>
        <p:cNvGrpSpPr/>
        <p:nvPr/>
      </p:nvGrpSpPr>
      <p:grpSpPr>
        <a:xfrm>
          <a:off x="0" y="0"/>
          <a:ext cx="0" cy="0"/>
          <a:chOff x="0" y="0"/>
          <a:chExt cx="0" cy="0"/>
        </a:xfrm>
      </p:grpSpPr>
      <p:sp>
        <p:nvSpPr>
          <p:cNvPr id="98" name="Google Shape;98;p29"/>
          <p:cNvSpPr txBox="1">
            <a:spLocks noGrp="1"/>
          </p:cNvSpPr>
          <p:nvPr>
            <p:ph type="title"/>
          </p:nvPr>
        </p:nvSpPr>
        <p:spPr>
          <a:xfrm rot="5400000">
            <a:off x="7618686" y="2441849"/>
            <a:ext cx="4841328" cy="262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9"/>
          <p:cNvSpPr txBox="1">
            <a:spLocks noGrp="1"/>
          </p:cNvSpPr>
          <p:nvPr>
            <p:ph type="body" idx="1"/>
          </p:nvPr>
        </p:nvSpPr>
        <p:spPr>
          <a:xfrm rot="5400000">
            <a:off x="2284687" y="-110851"/>
            <a:ext cx="4841327"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0" name="Google Shape;100;p29"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101" name="Google Shape;101;p29"/>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9"/>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9"/>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30"/>
        <p:cNvGrpSpPr/>
        <p:nvPr/>
      </p:nvGrpSpPr>
      <p:grpSpPr>
        <a:xfrm>
          <a:off x="0" y="0"/>
          <a:ext cx="0" cy="0"/>
          <a:chOff x="0" y="0"/>
          <a:chExt cx="0" cy="0"/>
        </a:xfrm>
      </p:grpSpPr>
      <p:sp>
        <p:nvSpPr>
          <p:cNvPr id="31" name="Google Shape;31;p20"/>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0"/>
          <p:cNvSpPr txBox="1">
            <a:spLocks noGrp="1"/>
          </p:cNvSpPr>
          <p:nvPr>
            <p:ph type="body" idx="1"/>
          </p:nvPr>
        </p:nvSpPr>
        <p:spPr>
          <a:xfrm>
            <a:off x="838200" y="2496619"/>
            <a:ext cx="10515600" cy="3680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0"/>
          <p:cNvSpPr txBox="1">
            <a:spLocks noGrp="1"/>
          </p:cNvSpPr>
          <p:nvPr>
            <p:ph type="body" idx="2"/>
          </p:nvPr>
        </p:nvSpPr>
        <p:spPr>
          <a:xfrm>
            <a:off x="838200" y="1931597"/>
            <a:ext cx="10515600" cy="45200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B27F47"/>
              </a:buClr>
              <a:buSzPts val="2400"/>
              <a:buChar char="•"/>
              <a:defRPr sz="2400" b="1">
                <a:solidFill>
                  <a:srgbClr val="B27F4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20"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35" name="Google Shape;35;p20"/>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0"/>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0"/>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Arial"/>
                <a:ea typeface="Arial"/>
                <a:cs typeface="Arial"/>
                <a:sym typeface="Arial"/>
              </a:defRPr>
            </a:lvl1pPr>
            <a:lvl2pPr marL="0" lvl="1" indent="0" algn="ctr">
              <a:spcBef>
                <a:spcPts val="0"/>
              </a:spcBef>
              <a:buNone/>
              <a:defRPr sz="1400" b="0" i="0" u="none" strike="noStrike" cap="none">
                <a:solidFill>
                  <a:schemeClr val="lt1"/>
                </a:solidFill>
                <a:latin typeface="Arial"/>
                <a:ea typeface="Arial"/>
                <a:cs typeface="Arial"/>
                <a:sym typeface="Arial"/>
              </a:defRPr>
            </a:lvl2pPr>
            <a:lvl3pPr marL="0" lvl="2" indent="0" algn="ctr">
              <a:spcBef>
                <a:spcPts val="0"/>
              </a:spcBef>
              <a:buNone/>
              <a:defRPr sz="1400" b="0" i="0" u="none" strike="noStrike" cap="none">
                <a:solidFill>
                  <a:schemeClr val="lt1"/>
                </a:solidFill>
                <a:latin typeface="Arial"/>
                <a:ea typeface="Arial"/>
                <a:cs typeface="Arial"/>
                <a:sym typeface="Arial"/>
              </a:defRPr>
            </a:lvl3pPr>
            <a:lvl4pPr marL="0" lvl="3" indent="0" algn="ctr">
              <a:spcBef>
                <a:spcPts val="0"/>
              </a:spcBef>
              <a:buNone/>
              <a:defRPr sz="1400" b="0" i="0" u="none" strike="noStrike" cap="none">
                <a:solidFill>
                  <a:schemeClr val="lt1"/>
                </a:solidFill>
                <a:latin typeface="Arial"/>
                <a:ea typeface="Arial"/>
                <a:cs typeface="Arial"/>
                <a:sym typeface="Arial"/>
              </a:defRPr>
            </a:lvl4pPr>
            <a:lvl5pPr marL="0" lvl="4" indent="0" algn="ctr">
              <a:spcBef>
                <a:spcPts val="0"/>
              </a:spcBef>
              <a:buNone/>
              <a:defRPr sz="1400" b="0" i="0" u="none" strike="noStrike" cap="none">
                <a:solidFill>
                  <a:schemeClr val="lt1"/>
                </a:solidFill>
                <a:latin typeface="Arial"/>
                <a:ea typeface="Arial"/>
                <a:cs typeface="Arial"/>
                <a:sym typeface="Arial"/>
              </a:defRPr>
            </a:lvl5pPr>
            <a:lvl6pPr marL="0" lvl="5" indent="0" algn="ctr">
              <a:spcBef>
                <a:spcPts val="0"/>
              </a:spcBef>
              <a:buNone/>
              <a:defRPr sz="1400" b="0" i="0" u="none" strike="noStrike" cap="none">
                <a:solidFill>
                  <a:schemeClr val="lt1"/>
                </a:solidFill>
                <a:latin typeface="Arial"/>
                <a:ea typeface="Arial"/>
                <a:cs typeface="Arial"/>
                <a:sym typeface="Arial"/>
              </a:defRPr>
            </a:lvl6pPr>
            <a:lvl7pPr marL="0" lvl="6" indent="0" algn="ctr">
              <a:spcBef>
                <a:spcPts val="0"/>
              </a:spcBef>
              <a:buNone/>
              <a:defRPr sz="1400" b="0" i="0" u="none" strike="noStrike" cap="none">
                <a:solidFill>
                  <a:schemeClr val="lt1"/>
                </a:solidFill>
                <a:latin typeface="Arial"/>
                <a:ea typeface="Arial"/>
                <a:cs typeface="Arial"/>
                <a:sym typeface="Arial"/>
              </a:defRPr>
            </a:lvl7pPr>
            <a:lvl8pPr marL="0" lvl="7" indent="0" algn="ctr">
              <a:spcBef>
                <a:spcPts val="0"/>
              </a:spcBef>
              <a:buNone/>
              <a:defRPr sz="1400" b="0" i="0" u="none" strike="noStrike" cap="none">
                <a:solidFill>
                  <a:schemeClr val="lt1"/>
                </a:solidFill>
                <a:latin typeface="Arial"/>
                <a:ea typeface="Arial"/>
                <a:cs typeface="Arial"/>
                <a:sym typeface="Arial"/>
              </a:defRPr>
            </a:lvl8pPr>
            <a:lvl9pPr marL="0" lvl="8" indent="0" algn="ctr">
              <a:spcBef>
                <a:spcPts val="0"/>
              </a:spcBef>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magine con didascalia">
  <p:cSld name="Immagine con didascalia">
    <p:spTree>
      <p:nvGrpSpPr>
        <p:cNvPr id="1" name="Shape 38"/>
        <p:cNvGrpSpPr/>
        <p:nvPr/>
      </p:nvGrpSpPr>
      <p:grpSpPr>
        <a:xfrm>
          <a:off x="0" y="0"/>
          <a:ext cx="0" cy="0"/>
          <a:chOff x="0" y="0"/>
          <a:chExt cx="0" cy="0"/>
        </a:xfrm>
      </p:grpSpPr>
      <p:sp>
        <p:nvSpPr>
          <p:cNvPr id="39" name="Google Shape;39;p21"/>
          <p:cNvSpPr>
            <a:spLocks noGrp="1"/>
          </p:cNvSpPr>
          <p:nvPr>
            <p:ph type="pic" idx="2"/>
          </p:nvPr>
        </p:nvSpPr>
        <p:spPr>
          <a:xfrm>
            <a:off x="5183188" y="1335636"/>
            <a:ext cx="6172200" cy="4841327"/>
          </a:xfrm>
          <a:prstGeom prst="rect">
            <a:avLst/>
          </a:prstGeom>
          <a:noFill/>
          <a:ln>
            <a:noFill/>
          </a:ln>
        </p:spPr>
      </p:sp>
      <p:sp>
        <p:nvSpPr>
          <p:cNvPr id="40" name="Google Shape;40;p21"/>
          <p:cNvSpPr txBox="1">
            <a:spLocks noGrp="1"/>
          </p:cNvSpPr>
          <p:nvPr>
            <p:ph type="body" idx="1"/>
          </p:nvPr>
        </p:nvSpPr>
        <p:spPr>
          <a:xfrm>
            <a:off x="839788" y="2496619"/>
            <a:ext cx="3932237" cy="3680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21"/>
          <p:cNvSpPr txBox="1">
            <a:spLocks noGrp="1"/>
          </p:cNvSpPr>
          <p:nvPr>
            <p:ph type="title"/>
          </p:nvPr>
        </p:nvSpPr>
        <p:spPr>
          <a:xfrm>
            <a:off x="838200" y="1335636"/>
            <a:ext cx="3932237"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2" name="Google Shape;42;p21"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43" name="Google Shape;43;p21"/>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Arial"/>
                <a:ea typeface="Arial"/>
                <a:cs typeface="Arial"/>
                <a:sym typeface="Arial"/>
              </a:defRPr>
            </a:lvl1pPr>
            <a:lvl2pPr marL="0" lvl="1" indent="0" algn="ctr">
              <a:spcBef>
                <a:spcPts val="0"/>
              </a:spcBef>
              <a:buNone/>
              <a:defRPr sz="1400" b="0" i="0" u="none" strike="noStrike" cap="none">
                <a:solidFill>
                  <a:schemeClr val="lt1"/>
                </a:solidFill>
                <a:latin typeface="Arial"/>
                <a:ea typeface="Arial"/>
                <a:cs typeface="Arial"/>
                <a:sym typeface="Arial"/>
              </a:defRPr>
            </a:lvl2pPr>
            <a:lvl3pPr marL="0" lvl="2" indent="0" algn="ctr">
              <a:spcBef>
                <a:spcPts val="0"/>
              </a:spcBef>
              <a:buNone/>
              <a:defRPr sz="1400" b="0" i="0" u="none" strike="noStrike" cap="none">
                <a:solidFill>
                  <a:schemeClr val="lt1"/>
                </a:solidFill>
                <a:latin typeface="Arial"/>
                <a:ea typeface="Arial"/>
                <a:cs typeface="Arial"/>
                <a:sym typeface="Arial"/>
              </a:defRPr>
            </a:lvl3pPr>
            <a:lvl4pPr marL="0" lvl="3" indent="0" algn="ctr">
              <a:spcBef>
                <a:spcPts val="0"/>
              </a:spcBef>
              <a:buNone/>
              <a:defRPr sz="1400" b="0" i="0" u="none" strike="noStrike" cap="none">
                <a:solidFill>
                  <a:schemeClr val="lt1"/>
                </a:solidFill>
                <a:latin typeface="Arial"/>
                <a:ea typeface="Arial"/>
                <a:cs typeface="Arial"/>
                <a:sym typeface="Arial"/>
              </a:defRPr>
            </a:lvl4pPr>
            <a:lvl5pPr marL="0" lvl="4" indent="0" algn="ctr">
              <a:spcBef>
                <a:spcPts val="0"/>
              </a:spcBef>
              <a:buNone/>
              <a:defRPr sz="1400" b="0" i="0" u="none" strike="noStrike" cap="none">
                <a:solidFill>
                  <a:schemeClr val="lt1"/>
                </a:solidFill>
                <a:latin typeface="Arial"/>
                <a:ea typeface="Arial"/>
                <a:cs typeface="Arial"/>
                <a:sym typeface="Arial"/>
              </a:defRPr>
            </a:lvl5pPr>
            <a:lvl6pPr marL="0" lvl="5" indent="0" algn="ctr">
              <a:spcBef>
                <a:spcPts val="0"/>
              </a:spcBef>
              <a:buNone/>
              <a:defRPr sz="1400" b="0" i="0" u="none" strike="noStrike" cap="none">
                <a:solidFill>
                  <a:schemeClr val="lt1"/>
                </a:solidFill>
                <a:latin typeface="Arial"/>
                <a:ea typeface="Arial"/>
                <a:cs typeface="Arial"/>
                <a:sym typeface="Arial"/>
              </a:defRPr>
            </a:lvl6pPr>
            <a:lvl7pPr marL="0" lvl="6" indent="0" algn="ctr">
              <a:spcBef>
                <a:spcPts val="0"/>
              </a:spcBef>
              <a:buNone/>
              <a:defRPr sz="1400" b="0" i="0" u="none" strike="noStrike" cap="none">
                <a:solidFill>
                  <a:schemeClr val="lt1"/>
                </a:solidFill>
                <a:latin typeface="Arial"/>
                <a:ea typeface="Arial"/>
                <a:cs typeface="Arial"/>
                <a:sym typeface="Arial"/>
              </a:defRPr>
            </a:lvl7pPr>
            <a:lvl8pPr marL="0" lvl="7" indent="0" algn="ctr">
              <a:spcBef>
                <a:spcPts val="0"/>
              </a:spcBef>
              <a:buNone/>
              <a:defRPr sz="1400" b="0" i="0" u="none" strike="noStrike" cap="none">
                <a:solidFill>
                  <a:schemeClr val="lt1"/>
                </a:solidFill>
                <a:latin typeface="Arial"/>
                <a:ea typeface="Arial"/>
                <a:cs typeface="Arial"/>
                <a:sym typeface="Arial"/>
              </a:defRPr>
            </a:lvl8pPr>
            <a:lvl9pPr marL="0" lvl="8" indent="0" algn="ctr">
              <a:spcBef>
                <a:spcPts val="0"/>
              </a:spcBef>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p:cSld name="Intestazione sezione">
    <p:spTree>
      <p:nvGrpSpPr>
        <p:cNvPr id="1" name="Shape 46"/>
        <p:cNvGrpSpPr/>
        <p:nvPr/>
      </p:nvGrpSpPr>
      <p:grpSpPr>
        <a:xfrm>
          <a:off x="0" y="0"/>
          <a:ext cx="0" cy="0"/>
          <a:chOff x="0" y="0"/>
          <a:chExt cx="0" cy="0"/>
        </a:xfrm>
      </p:grpSpPr>
      <p:sp>
        <p:nvSpPr>
          <p:cNvPr id="47" name="Google Shape;47;p22"/>
          <p:cNvSpPr txBox="1">
            <a:spLocks noGrp="1"/>
          </p:cNvSpPr>
          <p:nvPr>
            <p:ph type="ctrTitle"/>
          </p:nvPr>
        </p:nvSpPr>
        <p:spPr>
          <a:xfrm>
            <a:off x="838200" y="1335636"/>
            <a:ext cx="4925602" cy="24144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27F47"/>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2"/>
          <p:cNvSpPr txBox="1">
            <a:spLocks noGrp="1"/>
          </p:cNvSpPr>
          <p:nvPr>
            <p:ph type="subTitle" idx="1"/>
          </p:nvPr>
        </p:nvSpPr>
        <p:spPr>
          <a:xfrm>
            <a:off x="838200" y="3879437"/>
            <a:ext cx="4925602"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22"/>
          <p:cNvSpPr>
            <a:spLocks noGrp="1"/>
          </p:cNvSpPr>
          <p:nvPr>
            <p:ph type="pic" idx="2"/>
          </p:nvPr>
        </p:nvSpPr>
        <p:spPr>
          <a:xfrm>
            <a:off x="6096000" y="1335636"/>
            <a:ext cx="5257800" cy="4525414"/>
          </a:xfrm>
          <a:prstGeom prst="rect">
            <a:avLst/>
          </a:prstGeom>
          <a:noFill/>
          <a:ln>
            <a:noFill/>
          </a:ln>
        </p:spPr>
      </p:sp>
      <p:pic>
        <p:nvPicPr>
          <p:cNvPr id="50" name="Google Shape;50;p22"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51" name="Google Shape;51;p22"/>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p:cSld name="Due contenuti">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838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3"/>
          <p:cNvSpPr txBox="1">
            <a:spLocks noGrp="1"/>
          </p:cNvSpPr>
          <p:nvPr>
            <p:ph type="body" idx="2"/>
          </p:nvPr>
        </p:nvSpPr>
        <p:spPr>
          <a:xfrm>
            <a:off x="6172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 name="Google Shape;58;p23"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59" name="Google Shape;59;p23"/>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3"/>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3"/>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p:cSld name="Confronto">
    <p:spTree>
      <p:nvGrpSpPr>
        <p:cNvPr id="1" name="Shape 62"/>
        <p:cNvGrpSpPr/>
        <p:nvPr/>
      </p:nvGrpSpPr>
      <p:grpSpPr>
        <a:xfrm>
          <a:off x="0" y="0"/>
          <a:ext cx="0" cy="0"/>
          <a:chOff x="0" y="0"/>
          <a:chExt cx="0" cy="0"/>
        </a:xfrm>
      </p:grpSpPr>
      <p:sp>
        <p:nvSpPr>
          <p:cNvPr id="63" name="Google Shape;63;p24"/>
          <p:cNvSpPr txBox="1">
            <a:spLocks noGrp="1"/>
          </p:cNvSpPr>
          <p:nvPr>
            <p:ph type="title"/>
          </p:nvPr>
        </p:nvSpPr>
        <p:spPr>
          <a:xfrm>
            <a:off x="838200" y="1335636"/>
            <a:ext cx="10515600" cy="540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4"/>
          <p:cNvSpPr txBox="1">
            <a:spLocks noGrp="1"/>
          </p:cNvSpPr>
          <p:nvPr>
            <p:ph type="body" idx="1"/>
          </p:nvPr>
        </p:nvSpPr>
        <p:spPr>
          <a:xfrm>
            <a:off x="838200" y="1931597"/>
            <a:ext cx="10515600" cy="45200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B27F47"/>
              </a:buClr>
              <a:buSzPts val="2400"/>
              <a:buChar char="•"/>
              <a:defRPr sz="2400" b="1">
                <a:solidFill>
                  <a:srgbClr val="B27F4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4"/>
          <p:cNvSpPr txBox="1">
            <a:spLocks noGrp="1"/>
          </p:cNvSpPr>
          <p:nvPr>
            <p:ph type="body" idx="2"/>
          </p:nvPr>
        </p:nvSpPr>
        <p:spPr>
          <a:xfrm>
            <a:off x="838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4"/>
          <p:cNvSpPr txBox="1">
            <a:spLocks noGrp="1"/>
          </p:cNvSpPr>
          <p:nvPr>
            <p:ph type="body" idx="3"/>
          </p:nvPr>
        </p:nvSpPr>
        <p:spPr>
          <a:xfrm>
            <a:off x="6172200" y="2496619"/>
            <a:ext cx="5181600" cy="36803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7" name="Google Shape;67;p24"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68" name="Google Shape;68;p24"/>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4"/>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4"/>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71"/>
        <p:cNvGrpSpPr/>
        <p:nvPr/>
      </p:nvGrpSpPr>
      <p:grpSpPr>
        <a:xfrm>
          <a:off x="0" y="0"/>
          <a:ext cx="0" cy="0"/>
          <a:chOff x="0" y="0"/>
          <a:chExt cx="0" cy="0"/>
        </a:xfrm>
      </p:grpSpPr>
      <p:sp>
        <p:nvSpPr>
          <p:cNvPr id="72" name="Google Shape;72;p25"/>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3" name="Google Shape;73;p25"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74" name="Google Shape;74;p25"/>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5"/>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5"/>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77"/>
        <p:cNvGrpSpPr/>
        <p:nvPr/>
      </p:nvGrpSpPr>
      <p:grpSpPr>
        <a:xfrm>
          <a:off x="0" y="0"/>
          <a:ext cx="0" cy="0"/>
          <a:chOff x="0" y="0"/>
          <a:chExt cx="0" cy="0"/>
        </a:xfrm>
      </p:grpSpPr>
      <p:pic>
        <p:nvPicPr>
          <p:cNvPr id="78" name="Google Shape;78;p26"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79" name="Google Shape;79;p26"/>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6"/>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6"/>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to con didascalia">
  <p:cSld name="Contenuto con didascalia">
    <p:spTree>
      <p:nvGrpSpPr>
        <p:cNvPr id="1" name="Shape 82"/>
        <p:cNvGrpSpPr/>
        <p:nvPr/>
      </p:nvGrpSpPr>
      <p:grpSpPr>
        <a:xfrm>
          <a:off x="0" y="0"/>
          <a:ext cx="0" cy="0"/>
          <a:chOff x="0" y="0"/>
          <a:chExt cx="0" cy="0"/>
        </a:xfrm>
      </p:grpSpPr>
      <p:sp>
        <p:nvSpPr>
          <p:cNvPr id="83" name="Google Shape;83;p27"/>
          <p:cNvSpPr txBox="1">
            <a:spLocks noGrp="1"/>
          </p:cNvSpPr>
          <p:nvPr>
            <p:ph type="body" idx="1"/>
          </p:nvPr>
        </p:nvSpPr>
        <p:spPr>
          <a:xfrm>
            <a:off x="5183188" y="1335636"/>
            <a:ext cx="6172200" cy="4841327"/>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27"/>
          <p:cNvSpPr txBox="1">
            <a:spLocks noGrp="1"/>
          </p:cNvSpPr>
          <p:nvPr>
            <p:ph type="body" idx="2"/>
          </p:nvPr>
        </p:nvSpPr>
        <p:spPr>
          <a:xfrm>
            <a:off x="839788" y="2496619"/>
            <a:ext cx="3932237" cy="3680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27"/>
          <p:cNvSpPr txBox="1">
            <a:spLocks noGrp="1"/>
          </p:cNvSpPr>
          <p:nvPr>
            <p:ph type="title"/>
          </p:nvPr>
        </p:nvSpPr>
        <p:spPr>
          <a:xfrm>
            <a:off x="838200" y="1335636"/>
            <a:ext cx="3932237" cy="7801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6" name="Google Shape;86;p27" descr="Immagine che contiene testo, schermata, Carattere, Elementi grafici&#10;&#10;Descrizione generata automaticamente"/>
          <p:cNvPicPr preferRelativeResize="0"/>
          <p:nvPr/>
        </p:nvPicPr>
        <p:blipFill rotWithShape="1">
          <a:blip r:embed="rId2">
            <a:alphaModFix/>
          </a:blip>
          <a:srcRect t="11940" b="15207"/>
          <a:stretch/>
        </p:blipFill>
        <p:spPr>
          <a:xfrm>
            <a:off x="9790545" y="219625"/>
            <a:ext cx="1930140" cy="780114"/>
          </a:xfrm>
          <a:prstGeom prst="rect">
            <a:avLst/>
          </a:prstGeom>
          <a:noFill/>
          <a:ln>
            <a:noFill/>
          </a:ln>
        </p:spPr>
      </p:pic>
      <p:sp>
        <p:nvSpPr>
          <p:cNvPr id="87" name="Google Shape;87;p27"/>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7"/>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a:solidFill>
                  <a:schemeClr val="lt1"/>
                </a:solidFill>
                <a:latin typeface="Arial"/>
                <a:ea typeface="Arial"/>
                <a:cs typeface="Arial"/>
                <a:sym typeface="Arial"/>
              </a:defRPr>
            </a:lvl1pPr>
            <a:lvl2pPr marL="0" lvl="1" indent="0" algn="ctr">
              <a:spcBef>
                <a:spcPts val="0"/>
              </a:spcBef>
              <a:buNone/>
              <a:defRPr sz="1400">
                <a:solidFill>
                  <a:schemeClr val="lt1"/>
                </a:solidFill>
                <a:latin typeface="Arial"/>
                <a:ea typeface="Arial"/>
                <a:cs typeface="Arial"/>
                <a:sym typeface="Arial"/>
              </a:defRPr>
            </a:lvl2pPr>
            <a:lvl3pPr marL="0" lvl="2" indent="0" algn="ctr">
              <a:spcBef>
                <a:spcPts val="0"/>
              </a:spcBef>
              <a:buNone/>
              <a:defRPr sz="1400">
                <a:solidFill>
                  <a:schemeClr val="lt1"/>
                </a:solidFill>
                <a:latin typeface="Arial"/>
                <a:ea typeface="Arial"/>
                <a:cs typeface="Arial"/>
                <a:sym typeface="Arial"/>
              </a:defRPr>
            </a:lvl3pPr>
            <a:lvl4pPr marL="0" lvl="3" indent="0" algn="ctr">
              <a:spcBef>
                <a:spcPts val="0"/>
              </a:spcBef>
              <a:buNone/>
              <a:defRPr sz="1400">
                <a:solidFill>
                  <a:schemeClr val="lt1"/>
                </a:solidFill>
                <a:latin typeface="Arial"/>
                <a:ea typeface="Arial"/>
                <a:cs typeface="Arial"/>
                <a:sym typeface="Arial"/>
              </a:defRPr>
            </a:lvl4pPr>
            <a:lvl5pPr marL="0" lvl="4" indent="0" algn="ctr">
              <a:spcBef>
                <a:spcPts val="0"/>
              </a:spcBef>
              <a:buNone/>
              <a:defRPr sz="1400">
                <a:solidFill>
                  <a:schemeClr val="lt1"/>
                </a:solidFill>
                <a:latin typeface="Arial"/>
                <a:ea typeface="Arial"/>
                <a:cs typeface="Arial"/>
                <a:sym typeface="Arial"/>
              </a:defRPr>
            </a:lvl5pPr>
            <a:lvl6pPr marL="0" lvl="5" indent="0" algn="ctr">
              <a:spcBef>
                <a:spcPts val="0"/>
              </a:spcBef>
              <a:buNone/>
              <a:defRPr sz="1400">
                <a:solidFill>
                  <a:schemeClr val="lt1"/>
                </a:solidFill>
                <a:latin typeface="Arial"/>
                <a:ea typeface="Arial"/>
                <a:cs typeface="Arial"/>
                <a:sym typeface="Arial"/>
              </a:defRPr>
            </a:lvl6pPr>
            <a:lvl7pPr marL="0" lvl="6" indent="0" algn="ctr">
              <a:spcBef>
                <a:spcPts val="0"/>
              </a:spcBef>
              <a:buNone/>
              <a:defRPr sz="1400">
                <a:solidFill>
                  <a:schemeClr val="lt1"/>
                </a:solidFill>
                <a:latin typeface="Arial"/>
                <a:ea typeface="Arial"/>
                <a:cs typeface="Arial"/>
                <a:sym typeface="Arial"/>
              </a:defRPr>
            </a:lvl7pPr>
            <a:lvl8pPr marL="0" lvl="7" indent="0" algn="ctr">
              <a:spcBef>
                <a:spcPts val="0"/>
              </a:spcBef>
              <a:buNone/>
              <a:defRPr sz="1400">
                <a:solidFill>
                  <a:schemeClr val="lt1"/>
                </a:solidFill>
                <a:latin typeface="Arial"/>
                <a:ea typeface="Arial"/>
                <a:cs typeface="Arial"/>
                <a:sym typeface="Arial"/>
              </a:defRPr>
            </a:lvl8pPr>
            <a:lvl9pPr marL="0" lvl="8" indent="0" algn="ctr">
              <a:spcBef>
                <a:spcPts val="0"/>
              </a:spcBef>
              <a:buNone/>
              <a:defRPr sz="14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8"/>
          <p:cNvPicPr preferRelativeResize="0"/>
          <p:nvPr/>
        </p:nvPicPr>
        <p:blipFill rotWithShape="1">
          <a:blip r:embed="rId13">
            <a:alphaModFix/>
          </a:blip>
          <a:srcRect/>
          <a:stretch/>
        </p:blipFill>
        <p:spPr>
          <a:xfrm>
            <a:off x="0" y="6352350"/>
            <a:ext cx="12192000" cy="520700"/>
          </a:xfrm>
          <a:prstGeom prst="rect">
            <a:avLst/>
          </a:prstGeom>
          <a:noFill/>
          <a:ln>
            <a:noFill/>
          </a:ln>
        </p:spPr>
      </p:pic>
      <p:pic>
        <p:nvPicPr>
          <p:cNvPr id="11" name="Google Shape;11;p18"/>
          <p:cNvPicPr preferRelativeResize="0"/>
          <p:nvPr/>
        </p:nvPicPr>
        <p:blipFill rotWithShape="1">
          <a:blip r:embed="rId14">
            <a:alphaModFix/>
          </a:blip>
          <a:srcRect/>
          <a:stretch/>
        </p:blipFill>
        <p:spPr>
          <a:xfrm>
            <a:off x="0" y="-25841"/>
            <a:ext cx="12192000" cy="1219200"/>
          </a:xfrm>
          <a:prstGeom prst="rect">
            <a:avLst/>
          </a:prstGeom>
          <a:noFill/>
          <a:ln>
            <a:noFill/>
          </a:ln>
        </p:spPr>
      </p:pic>
      <p:sp>
        <p:nvSpPr>
          <p:cNvPr id="12" name="Google Shape;12;p18"/>
          <p:cNvSpPr txBox="1">
            <a:spLocks noGrp="1"/>
          </p:cNvSpPr>
          <p:nvPr>
            <p:ph type="title"/>
          </p:nvPr>
        </p:nvSpPr>
        <p:spPr>
          <a:xfrm>
            <a:off x="838200" y="1335636"/>
            <a:ext cx="10515600" cy="78011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B27F47"/>
              </a:buClr>
              <a:buSzPts val="2800"/>
              <a:buFont typeface="Arial"/>
              <a:buNone/>
              <a:defRPr sz="2800" b="1" i="0" u="none" strike="noStrike" cap="none">
                <a:solidFill>
                  <a:srgbClr val="B27F47"/>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8"/>
          <p:cNvSpPr txBox="1">
            <a:spLocks noGrp="1"/>
          </p:cNvSpPr>
          <p:nvPr>
            <p:ph type="body" idx="1"/>
          </p:nvPr>
        </p:nvSpPr>
        <p:spPr>
          <a:xfrm>
            <a:off x="838200" y="2291137"/>
            <a:ext cx="10515600" cy="388582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8"/>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4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8"/>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0" i="0" u="none" strike="noStrike" cap="none">
                <a:solidFill>
                  <a:schemeClr val="lt1"/>
                </a:solidFill>
                <a:latin typeface="Arial"/>
                <a:ea typeface="Arial"/>
                <a:cs typeface="Arial"/>
                <a:sym typeface="Arial"/>
              </a:defRPr>
            </a:lvl1pPr>
            <a:lvl2pPr marL="0" marR="0" lvl="1" indent="0" algn="ctr" rtl="0">
              <a:spcBef>
                <a:spcPts val="0"/>
              </a:spcBef>
              <a:buNone/>
              <a:defRPr sz="1400" b="0" i="0" u="none" strike="noStrike" cap="none">
                <a:solidFill>
                  <a:schemeClr val="lt1"/>
                </a:solidFill>
                <a:latin typeface="Arial"/>
                <a:ea typeface="Arial"/>
                <a:cs typeface="Arial"/>
                <a:sym typeface="Arial"/>
              </a:defRPr>
            </a:lvl2pPr>
            <a:lvl3pPr marL="0" marR="0" lvl="2" indent="0" algn="ctr" rtl="0">
              <a:spcBef>
                <a:spcPts val="0"/>
              </a:spcBef>
              <a:buNone/>
              <a:defRPr sz="1400" b="0" i="0" u="none" strike="noStrike" cap="none">
                <a:solidFill>
                  <a:schemeClr val="lt1"/>
                </a:solidFill>
                <a:latin typeface="Arial"/>
                <a:ea typeface="Arial"/>
                <a:cs typeface="Arial"/>
                <a:sym typeface="Arial"/>
              </a:defRPr>
            </a:lvl3pPr>
            <a:lvl4pPr marL="0" marR="0" lvl="3" indent="0" algn="ctr" rtl="0">
              <a:spcBef>
                <a:spcPts val="0"/>
              </a:spcBef>
              <a:buNone/>
              <a:defRPr sz="1400" b="0" i="0" u="none" strike="noStrike" cap="none">
                <a:solidFill>
                  <a:schemeClr val="lt1"/>
                </a:solidFill>
                <a:latin typeface="Arial"/>
                <a:ea typeface="Arial"/>
                <a:cs typeface="Arial"/>
                <a:sym typeface="Arial"/>
              </a:defRPr>
            </a:lvl4pPr>
            <a:lvl5pPr marL="0" marR="0" lvl="4" indent="0" algn="ctr" rtl="0">
              <a:spcBef>
                <a:spcPts val="0"/>
              </a:spcBef>
              <a:buNone/>
              <a:defRPr sz="1400" b="0" i="0" u="none" strike="noStrike" cap="none">
                <a:solidFill>
                  <a:schemeClr val="lt1"/>
                </a:solidFill>
                <a:latin typeface="Arial"/>
                <a:ea typeface="Arial"/>
                <a:cs typeface="Arial"/>
                <a:sym typeface="Arial"/>
              </a:defRPr>
            </a:lvl5pPr>
            <a:lvl6pPr marL="0" marR="0" lvl="5" indent="0" algn="ctr" rtl="0">
              <a:spcBef>
                <a:spcPts val="0"/>
              </a:spcBef>
              <a:buNone/>
              <a:defRPr sz="1400" b="0" i="0" u="none" strike="noStrike" cap="none">
                <a:solidFill>
                  <a:schemeClr val="lt1"/>
                </a:solidFill>
                <a:latin typeface="Arial"/>
                <a:ea typeface="Arial"/>
                <a:cs typeface="Arial"/>
                <a:sym typeface="Arial"/>
              </a:defRPr>
            </a:lvl6pPr>
            <a:lvl7pPr marL="0" marR="0" lvl="6" indent="0" algn="ctr" rtl="0">
              <a:spcBef>
                <a:spcPts val="0"/>
              </a:spcBef>
              <a:buNone/>
              <a:defRPr sz="1400" b="0" i="0" u="none" strike="noStrike" cap="none">
                <a:solidFill>
                  <a:schemeClr val="lt1"/>
                </a:solidFill>
                <a:latin typeface="Arial"/>
                <a:ea typeface="Arial"/>
                <a:cs typeface="Arial"/>
                <a:sym typeface="Arial"/>
              </a:defRPr>
            </a:lvl7pPr>
            <a:lvl8pPr marL="0" marR="0" lvl="7" indent="0" algn="ctr" rtl="0">
              <a:spcBef>
                <a:spcPts val="0"/>
              </a:spcBef>
              <a:buNone/>
              <a:defRPr sz="1400" b="0" i="0" u="none" strike="noStrike" cap="none">
                <a:solidFill>
                  <a:schemeClr val="lt1"/>
                </a:solidFill>
                <a:latin typeface="Arial"/>
                <a:ea typeface="Arial"/>
                <a:cs typeface="Arial"/>
                <a:sym typeface="Arial"/>
              </a:defRPr>
            </a:lvl8pPr>
            <a:lvl9pPr marL="0" marR="0" lvl="8" indent="0" algn="ctr" rtl="0">
              <a:spcBef>
                <a:spcPts val="0"/>
              </a:spcBef>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IT"/>
              <a:t>‹N›</a:t>
            </a:fld>
            <a:endParaRPr/>
          </a:p>
        </p:txBody>
      </p:sp>
      <p:pic>
        <p:nvPicPr>
          <p:cNvPr id="17" name="Google Shape;17;p18" descr="Immagine che contiene testo, schermata, Carattere, Elementi grafici&#10;&#10;Descrizione generata automaticamente"/>
          <p:cNvPicPr preferRelativeResize="0"/>
          <p:nvPr/>
        </p:nvPicPr>
        <p:blipFill rotWithShape="1">
          <a:blip r:embed="rId15">
            <a:alphaModFix/>
          </a:blip>
          <a:srcRect t="11940" b="15207"/>
          <a:stretch/>
        </p:blipFill>
        <p:spPr>
          <a:xfrm>
            <a:off x="9790545" y="219625"/>
            <a:ext cx="1930140" cy="780114"/>
          </a:xfrm>
          <a:prstGeom prst="rect">
            <a:avLst/>
          </a:prstGeom>
          <a:noFill/>
          <a:ln>
            <a:noFill/>
          </a:ln>
        </p:spPr>
      </p:pic>
      <p:sp>
        <p:nvSpPr>
          <p:cNvPr id="18" name="Google Shape;18;p18"/>
          <p:cNvSpPr txBox="1"/>
          <p:nvPr/>
        </p:nvSpPr>
        <p:spPr>
          <a:xfrm>
            <a:off x="7594761" y="6296308"/>
            <a:ext cx="1883367" cy="6001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100"/>
              <a:buFont typeface="Arial"/>
              <a:buNone/>
            </a:pPr>
            <a:r>
              <a:rPr lang="it-IT" sz="1100" b="0" i="0" u="none" strike="noStrike" cap="none">
                <a:solidFill>
                  <a:srgbClr val="FFFFFF"/>
                </a:solidFill>
                <a:latin typeface="Arial"/>
                <a:ea typeface="Arial"/>
                <a:cs typeface="Arial"/>
                <a:sym typeface="Arial"/>
              </a:rPr>
              <a:t>PNRR </a:t>
            </a:r>
            <a:br>
              <a:rPr lang="it-IT" sz="1100" b="0" i="0" u="none" strike="noStrike" cap="none">
                <a:solidFill>
                  <a:srgbClr val="FFFFFF"/>
                </a:solidFill>
                <a:latin typeface="Arial"/>
                <a:ea typeface="Arial"/>
                <a:cs typeface="Arial"/>
                <a:sym typeface="Arial"/>
              </a:rPr>
            </a:br>
            <a:r>
              <a:rPr lang="it-IT" sz="1100" b="0" i="0" u="none" strike="noStrike" cap="none">
                <a:solidFill>
                  <a:srgbClr val="FFFFFF"/>
                </a:solidFill>
                <a:latin typeface="Arial"/>
                <a:ea typeface="Arial"/>
                <a:cs typeface="Arial"/>
                <a:sym typeface="Arial"/>
              </a:rPr>
              <a:t>Missione 4 </a:t>
            </a:r>
            <a:r>
              <a:rPr lang="it-IT" sz="1100" b="1" i="0" u="none" strike="noStrike" cap="none">
                <a:solidFill>
                  <a:srgbClr val="FFFFFF"/>
                </a:solidFill>
                <a:latin typeface="Arial"/>
                <a:ea typeface="Arial"/>
                <a:cs typeface="Arial"/>
                <a:sym typeface="Arial"/>
              </a:rPr>
              <a:t>• </a:t>
            </a:r>
            <a:r>
              <a:rPr lang="it-IT" sz="1100" b="0" i="0" u="none" strike="noStrike" cap="none">
                <a:solidFill>
                  <a:srgbClr val="FFFFFF"/>
                </a:solidFill>
                <a:latin typeface="Arial"/>
                <a:ea typeface="Arial"/>
                <a:cs typeface="Arial"/>
                <a:sym typeface="Arial"/>
              </a:rPr>
              <a:t>Componente 2</a:t>
            </a:r>
            <a:br>
              <a:rPr lang="it-IT" sz="1100" b="0" i="0" u="none" strike="noStrike" cap="none">
                <a:solidFill>
                  <a:srgbClr val="FFFFFF"/>
                </a:solidFill>
                <a:latin typeface="Arial"/>
                <a:ea typeface="Arial"/>
                <a:cs typeface="Arial"/>
                <a:sym typeface="Arial"/>
              </a:rPr>
            </a:br>
            <a:r>
              <a:rPr lang="it-IT" sz="1100" b="0" i="0" u="none" strike="noStrike" cap="none">
                <a:solidFill>
                  <a:srgbClr val="FFFFFF"/>
                </a:solidFill>
                <a:latin typeface="Arial"/>
                <a:ea typeface="Arial"/>
                <a:cs typeface="Arial"/>
                <a:sym typeface="Arial"/>
              </a:rPr>
              <a:t>Investimento 3.1</a:t>
            </a:r>
            <a:endParaRPr/>
          </a:p>
        </p:txBody>
      </p:sp>
      <p:sp>
        <p:nvSpPr>
          <p:cNvPr id="19" name="Google Shape;19;p18"/>
          <p:cNvSpPr txBox="1"/>
          <p:nvPr/>
        </p:nvSpPr>
        <p:spPr>
          <a:xfrm>
            <a:off x="9529917" y="6401844"/>
            <a:ext cx="198365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100"/>
              <a:buFont typeface="Arial"/>
              <a:buNone/>
            </a:pPr>
            <a:r>
              <a:rPr lang="it-IT" sz="1100" b="0" i="0" u="none" strike="noStrike" cap="none">
                <a:solidFill>
                  <a:srgbClr val="FFFFFF"/>
                </a:solidFill>
                <a:latin typeface="Arial"/>
                <a:ea typeface="Arial"/>
                <a:cs typeface="Arial"/>
                <a:sym typeface="Arial"/>
              </a:rPr>
              <a:t>STILES – IR0000034</a:t>
            </a:r>
            <a:br>
              <a:rPr lang="it-IT" sz="1100" b="0" i="0" u="none" strike="noStrike" cap="none">
                <a:solidFill>
                  <a:srgbClr val="FFFFFF"/>
                </a:solidFill>
                <a:latin typeface="Arial"/>
                <a:ea typeface="Arial"/>
                <a:cs typeface="Arial"/>
                <a:sym typeface="Arial"/>
              </a:rPr>
            </a:br>
            <a:r>
              <a:rPr lang="it-IT" sz="1100" b="0" i="0" u="none" strike="noStrike" cap="none">
                <a:solidFill>
                  <a:srgbClr val="FFFFFF"/>
                </a:solidFill>
                <a:latin typeface="Arial"/>
                <a:ea typeface="Arial"/>
                <a:cs typeface="Arial"/>
                <a:sym typeface="Arial"/>
              </a:rPr>
              <a:t>CUP C33C22000640006</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4.jp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txBox="1">
            <a:spLocks noGrp="1"/>
          </p:cNvSpPr>
          <p:nvPr>
            <p:ph type="ctrTitle"/>
          </p:nvPr>
        </p:nvSpPr>
        <p:spPr>
          <a:xfrm>
            <a:off x="636181" y="1335636"/>
            <a:ext cx="3795445" cy="241443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BB7537"/>
              </a:buClr>
              <a:buSzPts val="4500"/>
              <a:buFont typeface="Arial"/>
              <a:buNone/>
            </a:pPr>
            <a:r>
              <a:rPr lang="it-IT">
                <a:solidFill>
                  <a:srgbClr val="BB7537"/>
                </a:solidFill>
              </a:rPr>
              <a:t>STILES</a:t>
            </a:r>
            <a:endParaRPr>
              <a:solidFill>
                <a:srgbClr val="BB7537"/>
              </a:solidFill>
            </a:endParaRPr>
          </a:p>
          <a:p>
            <a:pPr marL="0" lvl="0" indent="0" algn="l" rtl="0">
              <a:lnSpc>
                <a:spcPct val="90000"/>
              </a:lnSpc>
              <a:spcBef>
                <a:spcPts val="0"/>
              </a:spcBef>
              <a:spcAft>
                <a:spcPts val="0"/>
              </a:spcAft>
              <a:buClr>
                <a:srgbClr val="BB7537"/>
              </a:buClr>
              <a:buSzPts val="4500"/>
              <a:buFont typeface="Arial"/>
              <a:buNone/>
            </a:pPr>
            <a:r>
              <a:rPr lang="it-IT">
                <a:solidFill>
                  <a:srgbClr val="BB7537"/>
                </a:solidFill>
              </a:rPr>
              <a:t>6801/2-5811 </a:t>
            </a:r>
            <a:endParaRPr/>
          </a:p>
        </p:txBody>
      </p:sp>
      <p:sp>
        <p:nvSpPr>
          <p:cNvPr id="110" name="Google Shape;110;p1"/>
          <p:cNvSpPr txBox="1">
            <a:spLocks noGrp="1"/>
          </p:cNvSpPr>
          <p:nvPr>
            <p:ph type="subTitle" idx="1"/>
          </p:nvPr>
        </p:nvSpPr>
        <p:spPr>
          <a:xfrm>
            <a:off x="636256" y="3849159"/>
            <a:ext cx="3795300" cy="16557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dk1"/>
              </a:buClr>
              <a:buSzPct val="100000"/>
              <a:buNone/>
            </a:pPr>
            <a:r>
              <a:rPr lang="it-IT"/>
              <a:t>Realization of two new laboratories for acceptance and qualification of analog for low frequency RF systems and the integration of cryogenic high frequency receivers.</a:t>
            </a:r>
            <a:endParaRPr/>
          </a:p>
          <a:p>
            <a:pPr marL="0" lvl="0" indent="0" algn="l" rtl="0">
              <a:lnSpc>
                <a:spcPct val="90000"/>
              </a:lnSpc>
              <a:spcBef>
                <a:spcPts val="1000"/>
              </a:spcBef>
              <a:spcAft>
                <a:spcPts val="0"/>
              </a:spcAft>
              <a:buClr>
                <a:schemeClr val="dk1"/>
              </a:buClr>
              <a:buSzPct val="100000"/>
              <a:buNone/>
            </a:pPr>
            <a:endParaRPr/>
          </a:p>
        </p:txBody>
      </p:sp>
      <p:pic>
        <p:nvPicPr>
          <p:cNvPr id="111" name="Google Shape;111;p1"/>
          <p:cNvPicPr preferRelativeResize="0">
            <a:picLocks noGrp="1"/>
          </p:cNvPicPr>
          <p:nvPr>
            <p:ph type="pic" idx="2"/>
          </p:nvPr>
        </p:nvPicPr>
        <p:blipFill rotWithShape="1">
          <a:blip r:embed="rId3">
            <a:alphaModFix/>
          </a:blip>
          <a:srcRect t="16713" b="16713"/>
          <a:stretch/>
        </p:blipFill>
        <p:spPr>
          <a:xfrm>
            <a:off x="5188449" y="2106202"/>
            <a:ext cx="5712431" cy="3754848"/>
          </a:xfrm>
          <a:prstGeom prst="rect">
            <a:avLst/>
          </a:prstGeom>
          <a:noFill/>
          <a:ln>
            <a:noFill/>
          </a:ln>
        </p:spPr>
      </p:pic>
      <p:sp>
        <p:nvSpPr>
          <p:cNvPr id="112" name="Google Shape;112;p1"/>
          <p:cNvSpPr txBox="1">
            <a:spLocks noGrp="1"/>
          </p:cNvSpPr>
          <p:nvPr>
            <p:ph type="body" idx="3"/>
          </p:nvPr>
        </p:nvSpPr>
        <p:spPr>
          <a:xfrm>
            <a:off x="636182" y="5413236"/>
            <a:ext cx="3795444" cy="48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it-IT"/>
              <a:t>16th -18th March 2026</a:t>
            </a:r>
            <a:endParaRPr/>
          </a:p>
        </p:txBody>
      </p:sp>
      <p:sp>
        <p:nvSpPr>
          <p:cNvPr id="113" name="Google Shape;113;p1"/>
          <p:cNvSpPr txBox="1">
            <a:spLocks noGrp="1"/>
          </p:cNvSpPr>
          <p:nvPr>
            <p:ph type="dt" idx="10"/>
          </p:nvPr>
        </p:nvSpPr>
        <p:spPr>
          <a:xfrm>
            <a:off x="154713" y="6430138"/>
            <a:ext cx="126769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0" i="0" u="none" strike="noStrike" cap="none">
                <a:solidFill>
                  <a:srgbClr val="FFFFFF"/>
                </a:solidFill>
                <a:latin typeface="Arial"/>
                <a:ea typeface="Arial"/>
                <a:cs typeface="Arial"/>
                <a:sym typeface="Arial"/>
              </a:rPr>
              <a:t>27/02/26</a:t>
            </a:r>
            <a:endParaRPr sz="1400" b="0" i="0" u="none" strike="noStrike" cap="none">
              <a:solidFill>
                <a:srgbClr val="FFFFFF"/>
              </a:solidFill>
              <a:latin typeface="Arial"/>
              <a:ea typeface="Arial"/>
              <a:cs typeface="Arial"/>
              <a:sym typeface="Arial"/>
            </a:endParaRPr>
          </a:p>
        </p:txBody>
      </p:sp>
      <p:sp>
        <p:nvSpPr>
          <p:cNvPr id="114" name="Google Shape;114;p1"/>
          <p:cNvSpPr txBox="1">
            <a:spLocks noGrp="1"/>
          </p:cNvSpPr>
          <p:nvPr>
            <p:ph type="ftr" idx="11"/>
          </p:nvPr>
        </p:nvSpPr>
        <p:spPr>
          <a:xfrm>
            <a:off x="1284181" y="6430137"/>
            <a:ext cx="596722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15" name="Google Shape;115;p1"/>
          <p:cNvSpPr txBox="1">
            <a:spLocks noGrp="1"/>
          </p:cNvSpPr>
          <p:nvPr>
            <p:ph type="sldNum" idx="12"/>
          </p:nvPr>
        </p:nvSpPr>
        <p:spPr>
          <a:xfrm>
            <a:off x="11610110" y="6430138"/>
            <a:ext cx="484909"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1</a:t>
            </a:fld>
            <a:endParaRPr sz="1400" b="0" i="0" u="none" strike="noStrike" cap="none">
              <a:solidFill>
                <a:srgbClr val="FFFFFF"/>
              </a:solidFill>
              <a:latin typeface="Arial"/>
              <a:ea typeface="Arial"/>
              <a:cs typeface="Arial"/>
              <a:sym typeface="Arial"/>
            </a:endParaRPr>
          </a:p>
        </p:txBody>
      </p:sp>
      <p:sp>
        <p:nvSpPr>
          <p:cNvPr id="116" name="Google Shape;116;p1"/>
          <p:cNvSpPr txBox="1"/>
          <p:nvPr/>
        </p:nvSpPr>
        <p:spPr>
          <a:xfrm>
            <a:off x="636181" y="5929975"/>
            <a:ext cx="114011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0" i="0" u="none" strike="noStrike" cap="none">
                <a:solidFill>
                  <a:schemeClr val="dk1"/>
                </a:solidFill>
                <a:latin typeface="Calibri"/>
                <a:ea typeface="Calibri"/>
                <a:cs typeface="Calibri"/>
                <a:sym typeface="Calibri"/>
              </a:rPr>
              <a:t>Jader Monari, Manuela Naldi, Germano Bianchi, Federico Perini, Marco Poloni, Alice Bosi, Rosy Poerio, Gianluca Solinas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8"/>
          <p:cNvPicPr preferRelativeResize="0"/>
          <p:nvPr/>
        </p:nvPicPr>
        <p:blipFill>
          <a:blip r:embed="rId3">
            <a:alphaModFix/>
          </a:blip>
          <a:stretch>
            <a:fillRect/>
          </a:stretch>
        </p:blipFill>
        <p:spPr>
          <a:xfrm>
            <a:off x="695102" y="1986676"/>
            <a:ext cx="3931772" cy="4225250"/>
          </a:xfrm>
          <a:prstGeom prst="rect">
            <a:avLst/>
          </a:prstGeom>
          <a:noFill/>
          <a:ln>
            <a:noFill/>
          </a:ln>
        </p:spPr>
      </p:pic>
      <p:sp>
        <p:nvSpPr>
          <p:cNvPr id="234" name="Google Shape;234;p8"/>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35" name="Google Shape;235;p8"/>
          <p:cNvSpPr txBox="1">
            <a:spLocks noGrp="1"/>
          </p:cNvSpPr>
          <p:nvPr>
            <p:ph type="ftr" idx="11"/>
          </p:nvPr>
        </p:nvSpPr>
        <p:spPr>
          <a:xfrm>
            <a:off x="1371599" y="6430150"/>
            <a:ext cx="45903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236" name="Google Shape;236;p8"/>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10</a:t>
            </a:fld>
            <a:endParaRPr sz="1400" b="0" i="0" u="none" strike="noStrike" cap="none">
              <a:solidFill>
                <a:srgbClr val="FFFFFF"/>
              </a:solidFill>
              <a:latin typeface="Arial"/>
              <a:ea typeface="Arial"/>
              <a:cs typeface="Arial"/>
              <a:sym typeface="Arial"/>
            </a:endParaRPr>
          </a:p>
        </p:txBody>
      </p:sp>
      <p:pic>
        <p:nvPicPr>
          <p:cNvPr id="237" name="Google Shape;237;p8"/>
          <p:cNvPicPr preferRelativeResize="0"/>
          <p:nvPr/>
        </p:nvPicPr>
        <p:blipFill>
          <a:blip r:embed="rId4">
            <a:alphaModFix/>
          </a:blip>
          <a:stretch>
            <a:fillRect/>
          </a:stretch>
        </p:blipFill>
        <p:spPr>
          <a:xfrm>
            <a:off x="3197275" y="3460450"/>
            <a:ext cx="984100" cy="998425"/>
          </a:xfrm>
          <a:prstGeom prst="rect">
            <a:avLst/>
          </a:prstGeom>
          <a:noFill/>
          <a:ln>
            <a:noFill/>
          </a:ln>
        </p:spPr>
      </p:pic>
      <p:pic>
        <p:nvPicPr>
          <p:cNvPr id="238" name="Google Shape;238;p8"/>
          <p:cNvPicPr preferRelativeResize="0"/>
          <p:nvPr/>
        </p:nvPicPr>
        <p:blipFill>
          <a:blip r:embed="rId5">
            <a:alphaModFix/>
          </a:blip>
          <a:stretch>
            <a:fillRect/>
          </a:stretch>
        </p:blipFill>
        <p:spPr>
          <a:xfrm>
            <a:off x="1457850" y="3180432"/>
            <a:ext cx="1196100" cy="1227642"/>
          </a:xfrm>
          <a:prstGeom prst="rect">
            <a:avLst/>
          </a:prstGeom>
          <a:noFill/>
          <a:ln>
            <a:noFill/>
          </a:ln>
        </p:spPr>
      </p:pic>
      <p:cxnSp>
        <p:nvCxnSpPr>
          <p:cNvPr id="239" name="Google Shape;239;p8"/>
          <p:cNvCxnSpPr/>
          <p:nvPr/>
        </p:nvCxnSpPr>
        <p:spPr>
          <a:xfrm rot="10800000" flipH="1">
            <a:off x="849375" y="4114300"/>
            <a:ext cx="765600" cy="220200"/>
          </a:xfrm>
          <a:prstGeom prst="straightConnector1">
            <a:avLst/>
          </a:prstGeom>
          <a:noFill/>
          <a:ln w="9525" cap="flat" cmpd="sng">
            <a:solidFill>
              <a:schemeClr val="dk2"/>
            </a:solidFill>
            <a:prstDash val="solid"/>
            <a:round/>
            <a:headEnd type="none" w="med" len="med"/>
            <a:tailEnd type="none" w="med" len="med"/>
          </a:ln>
        </p:spPr>
      </p:cxnSp>
      <p:cxnSp>
        <p:nvCxnSpPr>
          <p:cNvPr id="240" name="Google Shape;240;p8"/>
          <p:cNvCxnSpPr>
            <a:endCxn id="237" idx="2"/>
          </p:cNvCxnSpPr>
          <p:nvPr/>
        </p:nvCxnSpPr>
        <p:spPr>
          <a:xfrm rot="10800000">
            <a:off x="3689325" y="4458875"/>
            <a:ext cx="12300" cy="920700"/>
          </a:xfrm>
          <a:prstGeom prst="straightConnector1">
            <a:avLst/>
          </a:prstGeom>
          <a:noFill/>
          <a:ln w="9525" cap="flat" cmpd="sng">
            <a:solidFill>
              <a:schemeClr val="dk2"/>
            </a:solidFill>
            <a:prstDash val="solid"/>
            <a:round/>
            <a:headEnd type="none" w="med" len="med"/>
            <a:tailEnd type="none" w="med" len="med"/>
          </a:ln>
        </p:spPr>
      </p:cxnSp>
      <p:pic>
        <p:nvPicPr>
          <p:cNvPr id="241" name="Google Shape;241;p8"/>
          <p:cNvPicPr preferRelativeResize="0"/>
          <p:nvPr/>
        </p:nvPicPr>
        <p:blipFill rotWithShape="1">
          <a:blip r:embed="rId6">
            <a:alphaModFix/>
          </a:blip>
          <a:srcRect l="2181"/>
          <a:stretch/>
        </p:blipFill>
        <p:spPr>
          <a:xfrm>
            <a:off x="5261652" y="1999600"/>
            <a:ext cx="6633646" cy="4212327"/>
          </a:xfrm>
          <a:prstGeom prst="rect">
            <a:avLst/>
          </a:prstGeom>
          <a:noFill/>
          <a:ln>
            <a:noFill/>
          </a:ln>
        </p:spPr>
      </p:pic>
      <p:pic>
        <p:nvPicPr>
          <p:cNvPr id="242" name="Google Shape;242;p8"/>
          <p:cNvPicPr preferRelativeResize="0"/>
          <p:nvPr/>
        </p:nvPicPr>
        <p:blipFill>
          <a:blip r:embed="rId7">
            <a:alphaModFix/>
          </a:blip>
          <a:stretch>
            <a:fillRect/>
          </a:stretch>
        </p:blipFill>
        <p:spPr>
          <a:xfrm>
            <a:off x="6906025" y="3644626"/>
            <a:ext cx="2503150" cy="1159551"/>
          </a:xfrm>
          <a:prstGeom prst="rect">
            <a:avLst/>
          </a:prstGeom>
          <a:noFill/>
          <a:ln>
            <a:noFill/>
          </a:ln>
        </p:spPr>
      </p:pic>
      <p:sp>
        <p:nvSpPr>
          <p:cNvPr id="243" name="Google Shape;243;p8"/>
          <p:cNvSpPr txBox="1">
            <a:spLocks noGrp="1"/>
          </p:cNvSpPr>
          <p:nvPr>
            <p:ph type="title"/>
          </p:nvPr>
        </p:nvSpPr>
        <p:spPr>
          <a:xfrm>
            <a:off x="0" y="1204475"/>
            <a:ext cx="12920400" cy="5445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B27F47"/>
              </a:buClr>
              <a:buSzPct val="100000"/>
              <a:buFont typeface="Arial"/>
              <a:buNone/>
            </a:pPr>
            <a:r>
              <a:rPr lang="it-IT"/>
              <a:t>Renovation and energy efficiency of the mechanical, air conditioning and ventilation system of the main building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cba582396a_1_45"/>
          <p:cNvSpPr txBox="1">
            <a:spLocks noGrp="1"/>
          </p:cNvSpPr>
          <p:nvPr>
            <p:ph type="title"/>
          </p:nvPr>
        </p:nvSpPr>
        <p:spPr>
          <a:xfrm>
            <a:off x="369425" y="1409050"/>
            <a:ext cx="3496800" cy="544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it-IT"/>
              <a:t>Ventilation system</a:t>
            </a:r>
            <a:endParaRPr/>
          </a:p>
        </p:txBody>
      </p:sp>
      <p:sp>
        <p:nvSpPr>
          <p:cNvPr id="250" name="Google Shape;250;g3cba582396a_1_45"/>
          <p:cNvSpPr txBox="1">
            <a:spLocks noGrp="1"/>
          </p:cNvSpPr>
          <p:nvPr>
            <p:ph type="sldNum" idx="12"/>
          </p:nvPr>
        </p:nvSpPr>
        <p:spPr>
          <a:xfrm>
            <a:off x="11584726" y="6430138"/>
            <a:ext cx="4503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it-IT"/>
              <a:t>11</a:t>
            </a:fld>
            <a:endParaRPr/>
          </a:p>
        </p:txBody>
      </p:sp>
      <p:pic>
        <p:nvPicPr>
          <p:cNvPr id="251" name="Google Shape;251;g3cba582396a_1_45"/>
          <p:cNvPicPr preferRelativeResize="0"/>
          <p:nvPr/>
        </p:nvPicPr>
        <p:blipFill rotWithShape="1">
          <a:blip r:embed="rId3">
            <a:alphaModFix/>
          </a:blip>
          <a:srcRect b="16548"/>
          <a:stretch/>
        </p:blipFill>
        <p:spPr>
          <a:xfrm>
            <a:off x="3984175" y="1226650"/>
            <a:ext cx="8207825" cy="5096299"/>
          </a:xfrm>
          <a:prstGeom prst="rect">
            <a:avLst/>
          </a:prstGeom>
          <a:noFill/>
          <a:ln>
            <a:noFill/>
          </a:ln>
        </p:spPr>
      </p:pic>
      <p:pic>
        <p:nvPicPr>
          <p:cNvPr id="252" name="Google Shape;252;g3cba582396a_1_45"/>
          <p:cNvPicPr preferRelativeResize="0"/>
          <p:nvPr/>
        </p:nvPicPr>
        <p:blipFill>
          <a:blip r:embed="rId4">
            <a:alphaModFix/>
          </a:blip>
          <a:stretch>
            <a:fillRect/>
          </a:stretch>
        </p:blipFill>
        <p:spPr>
          <a:xfrm>
            <a:off x="369437" y="2163250"/>
            <a:ext cx="3496775" cy="919700"/>
          </a:xfrm>
          <a:prstGeom prst="rect">
            <a:avLst/>
          </a:prstGeom>
          <a:noFill/>
          <a:ln>
            <a:noFill/>
          </a:ln>
        </p:spPr>
      </p:pic>
      <p:pic>
        <p:nvPicPr>
          <p:cNvPr id="253" name="Google Shape;253;g3cba582396a_1_45"/>
          <p:cNvPicPr preferRelativeResize="0"/>
          <p:nvPr/>
        </p:nvPicPr>
        <p:blipFill>
          <a:blip r:embed="rId5">
            <a:alphaModFix/>
          </a:blip>
          <a:stretch>
            <a:fillRect/>
          </a:stretch>
        </p:blipFill>
        <p:spPr>
          <a:xfrm>
            <a:off x="186825" y="3802300"/>
            <a:ext cx="3679373" cy="2070261"/>
          </a:xfrm>
          <a:prstGeom prst="rect">
            <a:avLst/>
          </a:prstGeom>
          <a:noFill/>
          <a:ln>
            <a:noFill/>
          </a:ln>
        </p:spPr>
      </p:pic>
      <p:sp>
        <p:nvSpPr>
          <p:cNvPr id="254" name="Google Shape;254;g3cba582396a_1_45"/>
          <p:cNvSpPr txBox="1">
            <a:spLocks noGrp="1"/>
          </p:cNvSpPr>
          <p:nvPr>
            <p:ph type="dt" idx="10"/>
          </p:nvPr>
        </p:nvSpPr>
        <p:spPr>
          <a:xfrm>
            <a:off x="87752" y="6430138"/>
            <a:ext cx="11961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55" name="Google Shape;255;g3cba582396a_1_45"/>
          <p:cNvSpPr txBox="1">
            <a:spLocks noGrp="1"/>
          </p:cNvSpPr>
          <p:nvPr>
            <p:ph type="ftr" idx="11"/>
          </p:nvPr>
        </p:nvSpPr>
        <p:spPr>
          <a:xfrm>
            <a:off x="1371599" y="6430150"/>
            <a:ext cx="4617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cc30cbd658_0_33"/>
          <p:cNvSpPr txBox="1">
            <a:spLocks noGrp="1"/>
          </p:cNvSpPr>
          <p:nvPr>
            <p:ph type="sldNum" idx="12"/>
          </p:nvPr>
        </p:nvSpPr>
        <p:spPr>
          <a:xfrm>
            <a:off x="11584726" y="6430138"/>
            <a:ext cx="4503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it-IT"/>
              <a:t>12</a:t>
            </a:fld>
            <a:endParaRPr/>
          </a:p>
        </p:txBody>
      </p:sp>
      <p:pic>
        <p:nvPicPr>
          <p:cNvPr id="262" name="Google Shape;262;g3cc30cbd658_0_33"/>
          <p:cNvPicPr preferRelativeResize="0"/>
          <p:nvPr/>
        </p:nvPicPr>
        <p:blipFill rotWithShape="1">
          <a:blip r:embed="rId3">
            <a:alphaModFix/>
          </a:blip>
          <a:srcRect t="24521" r="38759" b="16548"/>
          <a:stretch/>
        </p:blipFill>
        <p:spPr>
          <a:xfrm>
            <a:off x="2705975" y="1325875"/>
            <a:ext cx="6922651" cy="4956225"/>
          </a:xfrm>
          <a:prstGeom prst="rect">
            <a:avLst/>
          </a:prstGeom>
          <a:noFill/>
          <a:ln>
            <a:noFill/>
          </a:ln>
        </p:spPr>
      </p:pic>
      <p:pic>
        <p:nvPicPr>
          <p:cNvPr id="263" name="Google Shape;263;g3cc30cbd658_0_33"/>
          <p:cNvPicPr preferRelativeResize="0"/>
          <p:nvPr/>
        </p:nvPicPr>
        <p:blipFill>
          <a:blip r:embed="rId4">
            <a:alphaModFix/>
          </a:blip>
          <a:stretch>
            <a:fillRect/>
          </a:stretch>
        </p:blipFill>
        <p:spPr>
          <a:xfrm>
            <a:off x="219350" y="2163375"/>
            <a:ext cx="2265600" cy="1274775"/>
          </a:xfrm>
          <a:prstGeom prst="rect">
            <a:avLst/>
          </a:prstGeom>
          <a:noFill/>
          <a:ln>
            <a:noFill/>
          </a:ln>
        </p:spPr>
      </p:pic>
      <p:pic>
        <p:nvPicPr>
          <p:cNvPr id="264" name="Google Shape;264;g3cc30cbd658_0_33"/>
          <p:cNvPicPr preferRelativeResize="0"/>
          <p:nvPr/>
        </p:nvPicPr>
        <p:blipFill>
          <a:blip r:embed="rId5">
            <a:alphaModFix/>
          </a:blip>
          <a:stretch>
            <a:fillRect/>
          </a:stretch>
        </p:blipFill>
        <p:spPr>
          <a:xfrm>
            <a:off x="838200" y="3627100"/>
            <a:ext cx="1299100" cy="2307325"/>
          </a:xfrm>
          <a:prstGeom prst="rect">
            <a:avLst/>
          </a:prstGeom>
          <a:noFill/>
          <a:ln>
            <a:noFill/>
          </a:ln>
        </p:spPr>
      </p:pic>
      <p:pic>
        <p:nvPicPr>
          <p:cNvPr id="265" name="Google Shape;265;g3cc30cbd658_0_33"/>
          <p:cNvPicPr preferRelativeResize="0"/>
          <p:nvPr/>
        </p:nvPicPr>
        <p:blipFill>
          <a:blip r:embed="rId6">
            <a:alphaModFix/>
          </a:blip>
          <a:stretch>
            <a:fillRect/>
          </a:stretch>
        </p:blipFill>
        <p:spPr>
          <a:xfrm>
            <a:off x="9238949" y="2094963"/>
            <a:ext cx="2508750" cy="1411601"/>
          </a:xfrm>
          <a:prstGeom prst="rect">
            <a:avLst/>
          </a:prstGeom>
          <a:noFill/>
          <a:ln>
            <a:noFill/>
          </a:ln>
        </p:spPr>
      </p:pic>
      <p:pic>
        <p:nvPicPr>
          <p:cNvPr id="266" name="Google Shape;266;g3cc30cbd658_0_33"/>
          <p:cNvPicPr preferRelativeResize="0"/>
          <p:nvPr/>
        </p:nvPicPr>
        <p:blipFill>
          <a:blip r:embed="rId7">
            <a:alphaModFix/>
          </a:blip>
          <a:stretch>
            <a:fillRect/>
          </a:stretch>
        </p:blipFill>
        <p:spPr>
          <a:xfrm>
            <a:off x="9843781" y="3709438"/>
            <a:ext cx="1299100" cy="2307314"/>
          </a:xfrm>
          <a:prstGeom prst="rect">
            <a:avLst/>
          </a:prstGeom>
          <a:noFill/>
          <a:ln>
            <a:noFill/>
          </a:ln>
        </p:spPr>
      </p:pic>
      <p:cxnSp>
        <p:nvCxnSpPr>
          <p:cNvPr id="267" name="Google Shape;267;g3cc30cbd658_0_33"/>
          <p:cNvCxnSpPr/>
          <p:nvPr/>
        </p:nvCxnSpPr>
        <p:spPr>
          <a:xfrm rot="10800000" flipH="1">
            <a:off x="8677650" y="2112150"/>
            <a:ext cx="539400" cy="2697600"/>
          </a:xfrm>
          <a:prstGeom prst="straightConnector1">
            <a:avLst/>
          </a:prstGeom>
          <a:noFill/>
          <a:ln w="9525" cap="flat" cmpd="sng">
            <a:solidFill>
              <a:schemeClr val="dk2"/>
            </a:solidFill>
            <a:prstDash val="solid"/>
            <a:round/>
            <a:headEnd type="none" w="med" len="med"/>
            <a:tailEnd type="none" w="med" len="med"/>
          </a:ln>
        </p:spPr>
      </p:cxnSp>
      <p:cxnSp>
        <p:nvCxnSpPr>
          <p:cNvPr id="268" name="Google Shape;268;g3cc30cbd658_0_33"/>
          <p:cNvCxnSpPr/>
          <p:nvPr/>
        </p:nvCxnSpPr>
        <p:spPr>
          <a:xfrm>
            <a:off x="8686800" y="5257800"/>
            <a:ext cx="1170300" cy="786300"/>
          </a:xfrm>
          <a:prstGeom prst="straightConnector1">
            <a:avLst/>
          </a:prstGeom>
          <a:noFill/>
          <a:ln w="9525" cap="flat" cmpd="sng">
            <a:solidFill>
              <a:schemeClr val="dk2"/>
            </a:solidFill>
            <a:prstDash val="solid"/>
            <a:round/>
            <a:headEnd type="none" w="med" len="med"/>
            <a:tailEnd type="none" w="med" len="med"/>
          </a:ln>
        </p:spPr>
      </p:cxnSp>
      <p:cxnSp>
        <p:nvCxnSpPr>
          <p:cNvPr id="269" name="Google Shape;269;g3cc30cbd658_0_33"/>
          <p:cNvCxnSpPr/>
          <p:nvPr/>
        </p:nvCxnSpPr>
        <p:spPr>
          <a:xfrm rot="10800000" flipH="1">
            <a:off x="2212850" y="3748950"/>
            <a:ext cx="1618500" cy="2185500"/>
          </a:xfrm>
          <a:prstGeom prst="straightConnector1">
            <a:avLst/>
          </a:prstGeom>
          <a:noFill/>
          <a:ln w="9525" cap="flat" cmpd="sng">
            <a:solidFill>
              <a:schemeClr val="dk2"/>
            </a:solidFill>
            <a:prstDash val="solid"/>
            <a:round/>
            <a:headEnd type="none" w="med" len="med"/>
            <a:tailEnd type="none" w="med" len="med"/>
          </a:ln>
        </p:spPr>
      </p:cxnSp>
      <p:cxnSp>
        <p:nvCxnSpPr>
          <p:cNvPr id="270" name="Google Shape;270;g3cc30cbd658_0_33"/>
          <p:cNvCxnSpPr/>
          <p:nvPr/>
        </p:nvCxnSpPr>
        <p:spPr>
          <a:xfrm rot="10800000">
            <a:off x="2478025" y="2158125"/>
            <a:ext cx="1353300" cy="1152000"/>
          </a:xfrm>
          <a:prstGeom prst="straightConnector1">
            <a:avLst/>
          </a:prstGeom>
          <a:noFill/>
          <a:ln w="9525" cap="flat" cmpd="sng">
            <a:solidFill>
              <a:schemeClr val="dk2"/>
            </a:solidFill>
            <a:prstDash val="solid"/>
            <a:round/>
            <a:headEnd type="none" w="med" len="med"/>
            <a:tailEnd type="none" w="med" len="med"/>
          </a:ln>
        </p:spPr>
      </p:cxnSp>
      <p:pic>
        <p:nvPicPr>
          <p:cNvPr id="271" name="Google Shape;271;g3cc30cbd658_0_33"/>
          <p:cNvPicPr preferRelativeResize="0"/>
          <p:nvPr/>
        </p:nvPicPr>
        <p:blipFill>
          <a:blip r:embed="rId8">
            <a:alphaModFix/>
          </a:blip>
          <a:stretch>
            <a:fillRect/>
          </a:stretch>
        </p:blipFill>
        <p:spPr>
          <a:xfrm>
            <a:off x="5401608" y="2002600"/>
            <a:ext cx="2047392" cy="1151999"/>
          </a:xfrm>
          <a:prstGeom prst="rect">
            <a:avLst/>
          </a:prstGeom>
          <a:noFill/>
          <a:ln>
            <a:noFill/>
          </a:ln>
        </p:spPr>
      </p:pic>
      <p:cxnSp>
        <p:nvCxnSpPr>
          <p:cNvPr id="272" name="Google Shape;272;g3cc30cbd658_0_33"/>
          <p:cNvCxnSpPr/>
          <p:nvPr/>
        </p:nvCxnSpPr>
        <p:spPr>
          <a:xfrm rot="10800000" flipH="1">
            <a:off x="4992625" y="3145600"/>
            <a:ext cx="420600" cy="1965900"/>
          </a:xfrm>
          <a:prstGeom prst="straightConnector1">
            <a:avLst/>
          </a:prstGeom>
          <a:noFill/>
          <a:ln w="9525" cap="flat" cmpd="sng">
            <a:solidFill>
              <a:schemeClr val="dk2"/>
            </a:solidFill>
            <a:prstDash val="solid"/>
            <a:round/>
            <a:headEnd type="none" w="med" len="med"/>
            <a:tailEnd type="none" w="med" len="med"/>
          </a:ln>
        </p:spPr>
      </p:cxnSp>
      <p:cxnSp>
        <p:nvCxnSpPr>
          <p:cNvPr id="273" name="Google Shape;273;g3cc30cbd658_0_33"/>
          <p:cNvCxnSpPr/>
          <p:nvPr/>
        </p:nvCxnSpPr>
        <p:spPr>
          <a:xfrm rot="10800000" flipH="1">
            <a:off x="7260325" y="3118125"/>
            <a:ext cx="183000" cy="2020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cc30cbd658_0_3"/>
          <p:cNvSpPr txBox="1">
            <a:spLocks noGrp="1"/>
          </p:cNvSpPr>
          <p:nvPr>
            <p:ph type="sldNum" idx="12"/>
          </p:nvPr>
        </p:nvSpPr>
        <p:spPr>
          <a:xfrm>
            <a:off x="11584726" y="6430138"/>
            <a:ext cx="4503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it-IT"/>
              <a:t>13</a:t>
            </a:fld>
            <a:endParaRPr/>
          </a:p>
        </p:txBody>
      </p:sp>
      <p:pic>
        <p:nvPicPr>
          <p:cNvPr id="280" name="Google Shape;280;g3cc30cbd658_0_3"/>
          <p:cNvPicPr preferRelativeResize="0"/>
          <p:nvPr/>
        </p:nvPicPr>
        <p:blipFill>
          <a:blip r:embed="rId3">
            <a:alphaModFix/>
          </a:blip>
          <a:stretch>
            <a:fillRect/>
          </a:stretch>
        </p:blipFill>
        <p:spPr>
          <a:xfrm>
            <a:off x="7247275" y="1417357"/>
            <a:ext cx="2152025" cy="3822167"/>
          </a:xfrm>
          <a:prstGeom prst="rect">
            <a:avLst/>
          </a:prstGeom>
          <a:noFill/>
          <a:ln>
            <a:noFill/>
          </a:ln>
        </p:spPr>
      </p:pic>
      <p:pic>
        <p:nvPicPr>
          <p:cNvPr id="281" name="Google Shape;281;g3cc30cbd658_0_3"/>
          <p:cNvPicPr preferRelativeResize="0"/>
          <p:nvPr/>
        </p:nvPicPr>
        <p:blipFill>
          <a:blip r:embed="rId4">
            <a:alphaModFix/>
          </a:blip>
          <a:stretch>
            <a:fillRect/>
          </a:stretch>
        </p:blipFill>
        <p:spPr>
          <a:xfrm>
            <a:off x="4876225" y="1417325"/>
            <a:ext cx="2152025" cy="3822207"/>
          </a:xfrm>
          <a:prstGeom prst="rect">
            <a:avLst/>
          </a:prstGeom>
          <a:noFill/>
          <a:ln>
            <a:noFill/>
          </a:ln>
        </p:spPr>
      </p:pic>
      <p:pic>
        <p:nvPicPr>
          <p:cNvPr id="282" name="Google Shape;282;g3cc30cbd658_0_3"/>
          <p:cNvPicPr preferRelativeResize="0"/>
          <p:nvPr/>
        </p:nvPicPr>
        <p:blipFill>
          <a:blip r:embed="rId5">
            <a:alphaModFix/>
          </a:blip>
          <a:stretch>
            <a:fillRect/>
          </a:stretch>
        </p:blipFill>
        <p:spPr>
          <a:xfrm>
            <a:off x="316975" y="1417300"/>
            <a:ext cx="2152025" cy="3822199"/>
          </a:xfrm>
          <a:prstGeom prst="rect">
            <a:avLst/>
          </a:prstGeom>
          <a:noFill/>
          <a:ln>
            <a:noFill/>
          </a:ln>
        </p:spPr>
      </p:pic>
      <p:pic>
        <p:nvPicPr>
          <p:cNvPr id="283" name="Google Shape;283;g3cc30cbd658_0_3"/>
          <p:cNvPicPr preferRelativeResize="0"/>
          <p:nvPr/>
        </p:nvPicPr>
        <p:blipFill>
          <a:blip r:embed="rId6">
            <a:alphaModFix/>
          </a:blip>
          <a:stretch>
            <a:fillRect/>
          </a:stretch>
        </p:blipFill>
        <p:spPr>
          <a:xfrm>
            <a:off x="2596600" y="1417325"/>
            <a:ext cx="2152025" cy="3822154"/>
          </a:xfrm>
          <a:prstGeom prst="rect">
            <a:avLst/>
          </a:prstGeom>
          <a:noFill/>
          <a:ln>
            <a:noFill/>
          </a:ln>
        </p:spPr>
      </p:pic>
      <p:pic>
        <p:nvPicPr>
          <p:cNvPr id="284" name="Google Shape;284;g3cc30cbd658_0_3"/>
          <p:cNvPicPr preferRelativeResize="0"/>
          <p:nvPr/>
        </p:nvPicPr>
        <p:blipFill>
          <a:blip r:embed="rId7">
            <a:alphaModFix/>
          </a:blip>
          <a:stretch>
            <a:fillRect/>
          </a:stretch>
        </p:blipFill>
        <p:spPr>
          <a:xfrm>
            <a:off x="9618325" y="1414088"/>
            <a:ext cx="2152025" cy="3828619"/>
          </a:xfrm>
          <a:prstGeom prst="rect">
            <a:avLst/>
          </a:prstGeom>
          <a:noFill/>
          <a:ln>
            <a:noFill/>
          </a:ln>
        </p:spPr>
      </p:pic>
      <p:sp>
        <p:nvSpPr>
          <p:cNvPr id="285" name="Google Shape;285;g3cc30cbd658_0_3"/>
          <p:cNvSpPr txBox="1"/>
          <p:nvPr/>
        </p:nvSpPr>
        <p:spPr>
          <a:xfrm>
            <a:off x="484625" y="5242700"/>
            <a:ext cx="169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Block A</a:t>
            </a:r>
            <a:endParaRPr sz="2800">
              <a:solidFill>
                <a:schemeClr val="dk1"/>
              </a:solidFill>
            </a:endParaRPr>
          </a:p>
        </p:txBody>
      </p:sp>
      <p:sp>
        <p:nvSpPr>
          <p:cNvPr id="286" name="Google Shape;286;g3cc30cbd658_0_3"/>
          <p:cNvSpPr txBox="1"/>
          <p:nvPr/>
        </p:nvSpPr>
        <p:spPr>
          <a:xfrm>
            <a:off x="4070694" y="5242700"/>
            <a:ext cx="169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Block B</a:t>
            </a:r>
            <a:endParaRPr sz="2800">
              <a:solidFill>
                <a:schemeClr val="dk1"/>
              </a:solidFill>
            </a:endParaRPr>
          </a:p>
        </p:txBody>
      </p:sp>
      <p:sp>
        <p:nvSpPr>
          <p:cNvPr id="287" name="Google Shape;287;g3cc30cbd658_0_3"/>
          <p:cNvSpPr txBox="1"/>
          <p:nvPr/>
        </p:nvSpPr>
        <p:spPr>
          <a:xfrm>
            <a:off x="7519375" y="5242700"/>
            <a:ext cx="169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Block C</a:t>
            </a:r>
            <a:endParaRPr sz="2800">
              <a:solidFill>
                <a:schemeClr val="dk1"/>
              </a:solidFill>
            </a:endParaRPr>
          </a:p>
        </p:txBody>
      </p:sp>
      <p:sp>
        <p:nvSpPr>
          <p:cNvPr id="288" name="Google Shape;288;g3cc30cbd658_0_3"/>
          <p:cNvSpPr txBox="1"/>
          <p:nvPr/>
        </p:nvSpPr>
        <p:spPr>
          <a:xfrm>
            <a:off x="9848488" y="5242700"/>
            <a:ext cx="169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Block D</a:t>
            </a:r>
            <a:endParaRPr sz="2800">
              <a:solidFill>
                <a:schemeClr val="dk1"/>
              </a:solidFill>
            </a:endParaRPr>
          </a:p>
        </p:txBody>
      </p:sp>
      <p:sp>
        <p:nvSpPr>
          <p:cNvPr id="289" name="Google Shape;289;g3cc30cbd658_0_3"/>
          <p:cNvSpPr txBox="1">
            <a:spLocks noGrp="1"/>
          </p:cNvSpPr>
          <p:nvPr>
            <p:ph type="dt" idx="10"/>
          </p:nvPr>
        </p:nvSpPr>
        <p:spPr>
          <a:xfrm>
            <a:off x="87752" y="6430138"/>
            <a:ext cx="11961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90" name="Google Shape;290;g3cc30cbd658_0_3"/>
          <p:cNvSpPr txBox="1">
            <a:spLocks noGrp="1"/>
          </p:cNvSpPr>
          <p:nvPr>
            <p:ph type="ftr" idx="11"/>
          </p:nvPr>
        </p:nvSpPr>
        <p:spPr>
          <a:xfrm>
            <a:off x="1371599" y="6430150"/>
            <a:ext cx="4617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291" name="Google Shape;291;g3cc30cbd658_0_3"/>
          <p:cNvSpPr/>
          <p:nvPr/>
        </p:nvSpPr>
        <p:spPr>
          <a:xfrm rot="5400000">
            <a:off x="4718975" y="3093150"/>
            <a:ext cx="190800" cy="4430700"/>
          </a:xfrm>
          <a:prstGeom prst="rightBrace">
            <a:avLst>
              <a:gd name="adj1" fmla="val 50000"/>
              <a:gd name="adj2" fmla="val 49374"/>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9"/>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98" name="Google Shape;298;p9"/>
          <p:cNvSpPr txBox="1">
            <a:spLocks noGrp="1"/>
          </p:cNvSpPr>
          <p:nvPr>
            <p:ph type="ftr" idx="11"/>
          </p:nvPr>
        </p:nvSpPr>
        <p:spPr>
          <a:xfrm>
            <a:off x="1371598" y="6430147"/>
            <a:ext cx="5020200" cy="263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299" name="Google Shape;299;p9"/>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14</a:t>
            </a:fld>
            <a:endParaRPr sz="1400" b="0" i="0" u="none" strike="noStrike" cap="none">
              <a:solidFill>
                <a:srgbClr val="FFFFFF"/>
              </a:solidFill>
              <a:latin typeface="Arial"/>
              <a:ea typeface="Arial"/>
              <a:cs typeface="Arial"/>
              <a:sym typeface="Arial"/>
            </a:endParaRPr>
          </a:p>
        </p:txBody>
      </p:sp>
      <p:sp>
        <p:nvSpPr>
          <p:cNvPr id="300" name="Google Shape;300;p9"/>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Dismantling operations</a:t>
            </a:r>
            <a:endParaRPr/>
          </a:p>
        </p:txBody>
      </p:sp>
      <p:pic>
        <p:nvPicPr>
          <p:cNvPr id="301" name="Google Shape;301;p9"/>
          <p:cNvPicPr preferRelativeResize="0">
            <a:picLocks noGrp="1"/>
          </p:cNvPicPr>
          <p:nvPr>
            <p:ph type="body" idx="1"/>
          </p:nvPr>
        </p:nvPicPr>
        <p:blipFill rotWithShape="1">
          <a:blip r:embed="rId3">
            <a:alphaModFix/>
          </a:blip>
          <a:srcRect/>
          <a:stretch/>
        </p:blipFill>
        <p:spPr>
          <a:xfrm>
            <a:off x="4051105" y="2226113"/>
            <a:ext cx="1792638" cy="3886200"/>
          </a:xfrm>
          <a:prstGeom prst="rect">
            <a:avLst/>
          </a:prstGeom>
          <a:noFill/>
          <a:ln>
            <a:noFill/>
          </a:ln>
        </p:spPr>
      </p:pic>
      <p:pic>
        <p:nvPicPr>
          <p:cNvPr id="302" name="Google Shape;302;p9"/>
          <p:cNvPicPr preferRelativeResize="0"/>
          <p:nvPr/>
        </p:nvPicPr>
        <p:blipFill rotWithShape="1">
          <a:blip r:embed="rId4">
            <a:alphaModFix/>
          </a:blip>
          <a:srcRect/>
          <a:stretch/>
        </p:blipFill>
        <p:spPr>
          <a:xfrm>
            <a:off x="6179227" y="1816565"/>
            <a:ext cx="4786525" cy="2206289"/>
          </a:xfrm>
          <a:prstGeom prst="rect">
            <a:avLst/>
          </a:prstGeom>
          <a:noFill/>
          <a:ln>
            <a:noFill/>
          </a:ln>
        </p:spPr>
      </p:pic>
      <p:pic>
        <p:nvPicPr>
          <p:cNvPr id="303" name="Google Shape;303;p9"/>
          <p:cNvPicPr preferRelativeResize="0"/>
          <p:nvPr/>
        </p:nvPicPr>
        <p:blipFill rotWithShape="1">
          <a:blip r:embed="rId5">
            <a:alphaModFix/>
          </a:blip>
          <a:srcRect/>
          <a:stretch/>
        </p:blipFill>
        <p:spPr>
          <a:xfrm>
            <a:off x="6179227" y="4123351"/>
            <a:ext cx="4786525" cy="2206289"/>
          </a:xfrm>
          <a:prstGeom prst="rect">
            <a:avLst/>
          </a:prstGeom>
          <a:noFill/>
          <a:ln>
            <a:noFill/>
          </a:ln>
        </p:spPr>
      </p:pic>
      <p:pic>
        <p:nvPicPr>
          <p:cNvPr id="304" name="Google Shape;304;p9"/>
          <p:cNvPicPr preferRelativeResize="0"/>
          <p:nvPr/>
        </p:nvPicPr>
        <p:blipFill rotWithShape="1">
          <a:blip r:embed="rId6">
            <a:alphaModFix/>
          </a:blip>
          <a:srcRect/>
          <a:stretch/>
        </p:blipFill>
        <p:spPr>
          <a:xfrm>
            <a:off x="789779" y="3057659"/>
            <a:ext cx="2925843" cy="219498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cba582396a_1_66"/>
          <p:cNvSpPr txBox="1">
            <a:spLocks noGrp="1"/>
          </p:cNvSpPr>
          <p:nvPr>
            <p:ph type="title"/>
          </p:nvPr>
        </p:nvSpPr>
        <p:spPr>
          <a:xfrm>
            <a:off x="838200" y="1335635"/>
            <a:ext cx="10515600" cy="544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it-IT"/>
              <a:t>New heat pump / power plant</a:t>
            </a:r>
            <a:endParaRPr/>
          </a:p>
        </p:txBody>
      </p:sp>
      <p:sp>
        <p:nvSpPr>
          <p:cNvPr id="311" name="Google Shape;311;g3cba582396a_1_66"/>
          <p:cNvSpPr txBox="1">
            <a:spLocks noGrp="1"/>
          </p:cNvSpPr>
          <p:nvPr>
            <p:ph type="sldNum" idx="12"/>
          </p:nvPr>
        </p:nvSpPr>
        <p:spPr>
          <a:xfrm>
            <a:off x="11584726" y="6430138"/>
            <a:ext cx="4503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it-IT"/>
              <a:t>15</a:t>
            </a:fld>
            <a:endParaRPr/>
          </a:p>
        </p:txBody>
      </p:sp>
      <p:pic>
        <p:nvPicPr>
          <p:cNvPr id="312" name="Google Shape;312;g3cba582396a_1_66"/>
          <p:cNvPicPr preferRelativeResize="0"/>
          <p:nvPr/>
        </p:nvPicPr>
        <p:blipFill>
          <a:blip r:embed="rId3">
            <a:alphaModFix/>
          </a:blip>
          <a:stretch>
            <a:fillRect/>
          </a:stretch>
        </p:blipFill>
        <p:spPr>
          <a:xfrm>
            <a:off x="222450" y="1977425"/>
            <a:ext cx="5626991" cy="3680399"/>
          </a:xfrm>
          <a:prstGeom prst="rect">
            <a:avLst/>
          </a:prstGeom>
          <a:noFill/>
          <a:ln>
            <a:noFill/>
          </a:ln>
        </p:spPr>
      </p:pic>
      <p:pic>
        <p:nvPicPr>
          <p:cNvPr id="313" name="Google Shape;313;g3cba582396a_1_66"/>
          <p:cNvPicPr preferRelativeResize="0"/>
          <p:nvPr/>
        </p:nvPicPr>
        <p:blipFill>
          <a:blip r:embed="rId4">
            <a:alphaModFix/>
          </a:blip>
          <a:stretch>
            <a:fillRect/>
          </a:stretch>
        </p:blipFill>
        <p:spPr>
          <a:xfrm>
            <a:off x="6045225" y="1988475"/>
            <a:ext cx="5695673" cy="3658326"/>
          </a:xfrm>
          <a:prstGeom prst="rect">
            <a:avLst/>
          </a:prstGeom>
          <a:noFill/>
          <a:ln>
            <a:noFill/>
          </a:ln>
        </p:spPr>
      </p:pic>
      <p:sp>
        <p:nvSpPr>
          <p:cNvPr id="314" name="Google Shape;314;g3cba582396a_1_66"/>
          <p:cNvSpPr txBox="1">
            <a:spLocks noGrp="1"/>
          </p:cNvSpPr>
          <p:nvPr>
            <p:ph type="dt" idx="10"/>
          </p:nvPr>
        </p:nvSpPr>
        <p:spPr>
          <a:xfrm>
            <a:off x="87752" y="6430138"/>
            <a:ext cx="11961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15" name="Google Shape;315;g3cba582396a_1_66"/>
          <p:cNvSpPr txBox="1">
            <a:spLocks noGrp="1"/>
          </p:cNvSpPr>
          <p:nvPr>
            <p:ph type="ftr" idx="11"/>
          </p:nvPr>
        </p:nvSpPr>
        <p:spPr>
          <a:xfrm>
            <a:off x="1371599" y="6430150"/>
            <a:ext cx="4617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12"/>
          <p:cNvPicPr preferRelativeResize="0"/>
          <p:nvPr/>
        </p:nvPicPr>
        <p:blipFill rotWithShape="1">
          <a:blip r:embed="rId3">
            <a:alphaModFix/>
          </a:blip>
          <a:srcRect r="-2"/>
          <a:stretch/>
        </p:blipFill>
        <p:spPr>
          <a:xfrm>
            <a:off x="6422446" y="1437170"/>
            <a:ext cx="4502523" cy="4841327"/>
          </a:xfrm>
          <a:prstGeom prst="rect">
            <a:avLst/>
          </a:prstGeom>
          <a:solidFill>
            <a:srgbClr val="FFFFFF"/>
          </a:solidFill>
          <a:ln>
            <a:noFill/>
          </a:ln>
        </p:spPr>
      </p:pic>
      <p:sp>
        <p:nvSpPr>
          <p:cNvPr id="322" name="Google Shape;322;p12"/>
          <p:cNvSpPr txBox="1">
            <a:spLocks noGrp="1"/>
          </p:cNvSpPr>
          <p:nvPr>
            <p:ph type="title"/>
          </p:nvPr>
        </p:nvSpPr>
        <p:spPr>
          <a:xfrm>
            <a:off x="838200" y="1335636"/>
            <a:ext cx="3932237" cy="78011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Unexpected ”friends”</a:t>
            </a:r>
            <a:endParaRPr/>
          </a:p>
        </p:txBody>
      </p:sp>
      <p:sp>
        <p:nvSpPr>
          <p:cNvPr id="323" name="Google Shape;323;p12"/>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1400"/>
              <a:buFont typeface="Arial"/>
              <a:buNone/>
            </a:pPr>
            <a:r>
              <a:rPr lang="it-IT" b="1" i="0" u="none" strike="noStrike" cap="none"/>
              <a:t>27/02/26</a:t>
            </a:r>
            <a:endParaRPr b="1" i="0" u="none" strike="noStrike" cap="none"/>
          </a:p>
        </p:txBody>
      </p:sp>
      <p:sp>
        <p:nvSpPr>
          <p:cNvPr id="324" name="Google Shape;324;p12"/>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rmAutofit fontScale="92500"/>
          </a:bodyPr>
          <a:lstStyle/>
          <a:p>
            <a:pPr marL="0" lvl="0" indent="0" algn="r" rtl="0">
              <a:spcBef>
                <a:spcPts val="0"/>
              </a:spcBef>
              <a:spcAft>
                <a:spcPts val="0"/>
              </a:spcAft>
              <a:buNone/>
            </a:pPr>
            <a:r>
              <a:rPr lang="it-IT"/>
              <a:t>OA Capodimonte Auditorium Nazionale "E. Capocci»</a:t>
            </a:r>
            <a:endParaRPr/>
          </a:p>
        </p:txBody>
      </p:sp>
      <p:sp>
        <p:nvSpPr>
          <p:cNvPr id="325" name="Google Shape;325;p12"/>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1400"/>
              <a:buFont typeface="Arial"/>
              <a:buNone/>
            </a:pPr>
            <a:fld id="{00000000-1234-1234-1234-123412341234}" type="slidenum">
              <a:rPr lang="it-IT" b="0" i="0" u="none" strike="noStrike" cap="none"/>
              <a:t>16</a:t>
            </a:fld>
            <a:endParaRPr b="0" i="0" u="none" strike="noStrike" cap="none"/>
          </a:p>
        </p:txBody>
      </p:sp>
      <p:pic>
        <p:nvPicPr>
          <p:cNvPr id="326" name="Google Shape;326;p12"/>
          <p:cNvPicPr preferRelativeResize="0"/>
          <p:nvPr/>
        </p:nvPicPr>
        <p:blipFill rotWithShape="1">
          <a:blip r:embed="rId4">
            <a:alphaModFix/>
          </a:blip>
          <a:srcRect/>
          <a:stretch/>
        </p:blipFill>
        <p:spPr>
          <a:xfrm>
            <a:off x="838200" y="4258025"/>
            <a:ext cx="4487242" cy="2020472"/>
          </a:xfrm>
          <a:prstGeom prst="rect">
            <a:avLst/>
          </a:prstGeom>
          <a:noFill/>
          <a:ln>
            <a:noFill/>
          </a:ln>
        </p:spPr>
      </p:pic>
      <p:pic>
        <p:nvPicPr>
          <p:cNvPr id="327" name="Google Shape;327;p12"/>
          <p:cNvPicPr preferRelativeResize="0"/>
          <p:nvPr/>
        </p:nvPicPr>
        <p:blipFill rotWithShape="1">
          <a:blip r:embed="rId5">
            <a:alphaModFix/>
          </a:blip>
          <a:srcRect t="26433" b="15514"/>
          <a:stretch/>
        </p:blipFill>
        <p:spPr>
          <a:xfrm>
            <a:off x="838200" y="2209674"/>
            <a:ext cx="4487242" cy="19544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3"/>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34" name="Google Shape;334;p13"/>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335" name="Google Shape;335;p13"/>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17</a:t>
            </a:fld>
            <a:endParaRPr sz="1400" b="0" i="0" u="none" strike="noStrike" cap="none">
              <a:solidFill>
                <a:srgbClr val="FFFFFF"/>
              </a:solidFill>
              <a:latin typeface="Arial"/>
              <a:ea typeface="Arial"/>
              <a:cs typeface="Arial"/>
              <a:sym typeface="Arial"/>
            </a:endParaRPr>
          </a:p>
        </p:txBody>
      </p:sp>
      <p:sp>
        <p:nvSpPr>
          <p:cNvPr id="336" name="Google Shape;336;p13"/>
          <p:cNvSpPr txBox="1">
            <a:spLocks noGrp="1"/>
          </p:cNvSpPr>
          <p:nvPr>
            <p:ph type="title"/>
          </p:nvPr>
        </p:nvSpPr>
        <p:spPr>
          <a:xfrm>
            <a:off x="838200" y="1283838"/>
            <a:ext cx="10515600" cy="54453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B27F47"/>
              </a:buClr>
              <a:buSzPct val="100000"/>
              <a:buFont typeface="Arial"/>
              <a:buNone/>
            </a:pPr>
            <a:r>
              <a:rPr lang="it-IT"/>
              <a:t>Criticalities in the activity 6801</a:t>
            </a:r>
            <a:br>
              <a:rPr lang="it-IT"/>
            </a:br>
            <a:endParaRPr/>
          </a:p>
        </p:txBody>
      </p:sp>
      <p:sp>
        <p:nvSpPr>
          <p:cNvPr id="337" name="Google Shape;337;p13"/>
          <p:cNvSpPr txBox="1"/>
          <p:nvPr/>
        </p:nvSpPr>
        <p:spPr>
          <a:xfrm>
            <a:off x="270456" y="1828373"/>
            <a:ext cx="119214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dk1"/>
                </a:solidFill>
                <a:latin typeface="Calibri"/>
                <a:ea typeface="Calibri"/>
                <a:cs typeface="Calibri"/>
                <a:sym typeface="Calibri"/>
              </a:rPr>
              <a:t>Very tiring start-up, </a:t>
            </a:r>
            <a:r>
              <a:rPr lang="it-IT" b="1">
                <a:solidFill>
                  <a:schemeClr val="dk1"/>
                </a:solidFill>
                <a:latin typeface="Calibri"/>
                <a:ea typeface="Calibri"/>
                <a:cs typeface="Calibri"/>
                <a:sym typeface="Calibri"/>
              </a:rPr>
              <a:t>particularly at the initial stage</a:t>
            </a:r>
            <a:r>
              <a:rPr lang="it-IT" sz="1400" b="1">
                <a:solidFill>
                  <a:schemeClr val="dk1"/>
                </a:solidFill>
                <a:latin typeface="Calibri"/>
                <a:ea typeface="Calibri"/>
                <a:cs typeface="Calibri"/>
                <a:sym typeface="Calibri"/>
              </a:rPr>
              <a:t>...</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There was no planned procedure on civil/construction works and acquisition procedures, which were also subject to the constraints dictated by the PNRR.</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Need to acquire the Executive Project essential for the start of tenders and subsequent execution of works and to be aware of the estimated metric calculation and consequently of the amount of the tender amount.--&gt; use of external funds to speed up the timing.</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Need for a resource of professional personnel to follow all the phases of the intervention... fortunately Manuela arrived because the Technical Table was leeeento to respond.</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Need to find auxiliary contracting authorities because INAF was not qualified --&gt;Agreement with CUC of the NCI for the completion of the calls for tenders ABSOLUTE resource.</a:t>
            </a:r>
            <a:endParaRPr sz="1400">
              <a:solidFill>
                <a:schemeClr val="dk1"/>
              </a:solidFill>
              <a:latin typeface="Calibri"/>
              <a:ea typeface="Calibri"/>
              <a:cs typeface="Calibri"/>
              <a:sym typeface="Calibri"/>
            </a:endParaRPr>
          </a:p>
        </p:txBody>
      </p:sp>
      <p:sp>
        <p:nvSpPr>
          <p:cNvPr id="338" name="Google Shape;338;p13"/>
          <p:cNvSpPr txBox="1"/>
          <p:nvPr/>
        </p:nvSpPr>
        <p:spPr>
          <a:xfrm>
            <a:off x="270456" y="3652222"/>
            <a:ext cx="11921544"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dk1"/>
                </a:solidFill>
                <a:latin typeface="Calibri"/>
                <a:ea typeface="Calibri"/>
                <a:cs typeface="Calibri"/>
                <a:sym typeface="Calibri"/>
              </a:rPr>
              <a:t>During the work even more tiring... </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Despite the THREE-phase planning for the renovation, the coexistence and inconveniences were MANY.</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Deadlines NEVER respected by companies (at least 4 rescheduling).</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Field invasions that have created discontent... But in the end we got there</a:t>
            </a:r>
            <a:endParaRPr sz="1400">
              <a:solidFill>
                <a:schemeClr val="dk1"/>
              </a:solidFill>
              <a:latin typeface="Calibri"/>
              <a:ea typeface="Calibri"/>
              <a:cs typeface="Calibri"/>
              <a:sym typeface="Calibri"/>
            </a:endParaRPr>
          </a:p>
        </p:txBody>
      </p:sp>
      <p:sp>
        <p:nvSpPr>
          <p:cNvPr id="339" name="Google Shape;339;p13"/>
          <p:cNvSpPr txBox="1"/>
          <p:nvPr/>
        </p:nvSpPr>
        <p:spPr>
          <a:xfrm>
            <a:off x="270456" y="4737555"/>
            <a:ext cx="11384169"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dk1"/>
                </a:solidFill>
                <a:latin typeface="Calibri"/>
                <a:ea typeface="Calibri"/>
                <a:cs typeface="Calibri"/>
                <a:sym typeface="Calibri"/>
              </a:rPr>
              <a:t>Today... A renovated and healthy main building</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Many details still need to be perfected and some parts damaged as the company did not take enough precautions during the work.</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We have a new system, certainly more functional and performing than in the past (previous system now collapsing) even if not yet perfectly tuned in terms of temperature regulation.</a:t>
            </a:r>
            <a:br>
              <a:rPr lang="it-IT" sz="1400">
                <a:solidFill>
                  <a:schemeClr val="dk1"/>
                </a:solidFill>
                <a:latin typeface="Calibri"/>
                <a:ea typeface="Calibri"/>
                <a:cs typeface="Calibri"/>
                <a:sym typeface="Calibri"/>
              </a:rPr>
            </a:br>
            <a:r>
              <a:rPr lang="it-IT" sz="1400">
                <a:solidFill>
                  <a:schemeClr val="dk1"/>
                </a:solidFill>
                <a:latin typeface="Calibri"/>
                <a:ea typeface="Calibri"/>
                <a:cs typeface="Calibri"/>
                <a:sym typeface="Calibri"/>
              </a:rPr>
              <a:t>* The waterproofing of the roof of the body was redone Where there were infiltrations before, the floor of body B was redone (with other bottoms) and almost all the rooms were painted internally</a:t>
            </a:r>
            <a:endParaRPr sz="14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4"/>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46" name="Google Shape;346;p14"/>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dirty="0"/>
              <a:t>OA Capodimonte Auditorium Nazionale "E. Capocci»</a:t>
            </a:r>
            <a:endParaRPr dirty="0"/>
          </a:p>
        </p:txBody>
      </p:sp>
      <p:sp>
        <p:nvSpPr>
          <p:cNvPr id="347" name="Google Shape;347;p14"/>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18</a:t>
            </a:fld>
            <a:endParaRPr sz="1400" b="0" i="0" u="none" strike="noStrike" cap="none">
              <a:solidFill>
                <a:srgbClr val="FFFFFF"/>
              </a:solidFill>
              <a:latin typeface="Arial"/>
              <a:ea typeface="Arial"/>
              <a:cs typeface="Arial"/>
              <a:sym typeface="Arial"/>
            </a:endParaRPr>
          </a:p>
        </p:txBody>
      </p:sp>
      <p:sp>
        <p:nvSpPr>
          <p:cNvPr id="348" name="Google Shape;348;p14"/>
          <p:cNvSpPr txBox="1">
            <a:spLocks noGrp="1"/>
          </p:cNvSpPr>
          <p:nvPr>
            <p:ph type="title"/>
          </p:nvPr>
        </p:nvSpPr>
        <p:spPr>
          <a:xfrm>
            <a:off x="8" y="1235227"/>
            <a:ext cx="10515600" cy="544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Purchasing instrumentation</a:t>
            </a:r>
            <a:endParaRPr/>
          </a:p>
        </p:txBody>
      </p:sp>
      <p:pic>
        <p:nvPicPr>
          <p:cNvPr id="349" name="Google Shape;349;p14" descr="Immagine che contiene testo, schermata, Carattere, menu&#10;&#10;Il contenuto generato dall'IA potrebbe non essere corretto."/>
          <p:cNvPicPr preferRelativeResize="0"/>
          <p:nvPr/>
        </p:nvPicPr>
        <p:blipFill rotWithShape="1">
          <a:blip r:embed="rId3">
            <a:alphaModFix/>
          </a:blip>
          <a:srcRect/>
          <a:stretch/>
        </p:blipFill>
        <p:spPr>
          <a:xfrm>
            <a:off x="5161521" y="1235217"/>
            <a:ext cx="5600700" cy="4953000"/>
          </a:xfrm>
          <a:prstGeom prst="rect">
            <a:avLst/>
          </a:prstGeom>
          <a:noFill/>
          <a:ln>
            <a:noFill/>
          </a:ln>
        </p:spPr>
      </p:pic>
      <p:sp>
        <p:nvSpPr>
          <p:cNvPr id="350" name="Google Shape;350;p14"/>
          <p:cNvSpPr/>
          <p:nvPr/>
        </p:nvSpPr>
        <p:spPr>
          <a:xfrm>
            <a:off x="2434282" y="4967416"/>
            <a:ext cx="815546" cy="345989"/>
          </a:xfrm>
          <a:prstGeom prst="rightArrow">
            <a:avLst>
              <a:gd name="adj1" fmla="val 50000"/>
              <a:gd name="adj2" fmla="val 50000"/>
            </a:avLst>
          </a:pr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Arial"/>
              <a:ea typeface="Arial"/>
              <a:cs typeface="Arial"/>
              <a:sym typeface="Arial"/>
            </a:endParaRPr>
          </a:p>
        </p:txBody>
      </p:sp>
      <p:sp>
        <p:nvSpPr>
          <p:cNvPr id="351" name="Google Shape;351;p14"/>
          <p:cNvSpPr txBox="1"/>
          <p:nvPr/>
        </p:nvSpPr>
        <p:spPr>
          <a:xfrm>
            <a:off x="1429779" y="4598084"/>
            <a:ext cx="31520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it-IT" sz="1800">
                <a:solidFill>
                  <a:schemeClr val="dk1"/>
                </a:solidFill>
                <a:latin typeface="Arial"/>
                <a:ea typeface="Arial"/>
                <a:cs typeface="Arial"/>
                <a:sym typeface="Arial"/>
              </a:rPr>
              <a:t>Merged tender with Catania</a:t>
            </a:r>
            <a:endParaRPr sz="1800">
              <a:solidFill>
                <a:schemeClr val="dk1"/>
              </a:solidFill>
              <a:latin typeface="Calibri"/>
              <a:ea typeface="Calibri"/>
              <a:cs typeface="Calibri"/>
              <a:sym typeface="Calibri"/>
            </a:endParaRPr>
          </a:p>
        </p:txBody>
      </p:sp>
      <p:sp>
        <p:nvSpPr>
          <p:cNvPr id="352" name="Google Shape;352;p14"/>
          <p:cNvSpPr/>
          <p:nvPr/>
        </p:nvSpPr>
        <p:spPr>
          <a:xfrm>
            <a:off x="2434282" y="2259916"/>
            <a:ext cx="815546" cy="345989"/>
          </a:xfrm>
          <a:prstGeom prst="rightArrow">
            <a:avLst>
              <a:gd name="adj1" fmla="val 50000"/>
              <a:gd name="adj2" fmla="val 50000"/>
            </a:avLst>
          </a:pr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Arial"/>
              <a:ea typeface="Arial"/>
              <a:cs typeface="Arial"/>
              <a:sym typeface="Arial"/>
            </a:endParaRPr>
          </a:p>
        </p:txBody>
      </p:sp>
      <p:sp>
        <p:nvSpPr>
          <p:cNvPr id="353" name="Google Shape;353;p14"/>
          <p:cNvSpPr txBox="1"/>
          <p:nvPr/>
        </p:nvSpPr>
        <p:spPr>
          <a:xfrm>
            <a:off x="2069801" y="1876857"/>
            <a:ext cx="14239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it-IT" sz="1800">
                <a:solidFill>
                  <a:schemeClr val="dk1"/>
                </a:solidFill>
                <a:latin typeface="Arial"/>
                <a:ea typeface="Arial"/>
                <a:cs typeface="Arial"/>
                <a:sym typeface="Arial"/>
              </a:rPr>
              <a:t>Direct order</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3E9A89AD-48A5-990A-EC3C-57A7BBF0FE8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it-IT" smtClean="0"/>
              <a:t>19</a:t>
            </a:fld>
            <a:endParaRPr lang="it-IT"/>
          </a:p>
        </p:txBody>
      </p:sp>
      <p:sp>
        <p:nvSpPr>
          <p:cNvPr id="3" name="Google Shape;346;p14">
            <a:extLst>
              <a:ext uri="{FF2B5EF4-FFF2-40B4-BE49-F238E27FC236}">
                <a16:creationId xmlns:a16="http://schemas.microsoft.com/office/drawing/2014/main" id="{BB7A800C-7D6A-B55A-FEC1-BD9093EF247E}"/>
              </a:ext>
            </a:extLst>
          </p:cNvPr>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dirty="0"/>
              <a:t>OA Capodimonte Auditorium Nazionale "E. Capocci»</a:t>
            </a:r>
            <a:endParaRPr dirty="0"/>
          </a:p>
        </p:txBody>
      </p:sp>
      <p:sp>
        <p:nvSpPr>
          <p:cNvPr id="4" name="Google Shape;345;p14">
            <a:extLst>
              <a:ext uri="{FF2B5EF4-FFF2-40B4-BE49-F238E27FC236}">
                <a16:creationId xmlns:a16="http://schemas.microsoft.com/office/drawing/2014/main" id="{6FA0836E-495B-0D64-BC96-C8C86A9E4248}"/>
              </a:ext>
            </a:extLst>
          </p:cNvPr>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pic>
        <p:nvPicPr>
          <p:cNvPr id="6" name="Immagine 5" descr="Immagine che contiene testo, schermata, Carattere, numero&#10;&#10;Il contenuto generato dall'IA potrebbe non essere corretto.">
            <a:extLst>
              <a:ext uri="{FF2B5EF4-FFF2-40B4-BE49-F238E27FC236}">
                <a16:creationId xmlns:a16="http://schemas.microsoft.com/office/drawing/2014/main" id="{4090A3C3-7B7A-8912-513F-6E973C430599}"/>
              </a:ext>
            </a:extLst>
          </p:cNvPr>
          <p:cNvPicPr>
            <a:picLocks noChangeAspect="1"/>
          </p:cNvPicPr>
          <p:nvPr/>
        </p:nvPicPr>
        <p:blipFill>
          <a:blip r:embed="rId2"/>
          <a:stretch>
            <a:fillRect/>
          </a:stretch>
        </p:blipFill>
        <p:spPr>
          <a:xfrm>
            <a:off x="2793637" y="2073949"/>
            <a:ext cx="6393802" cy="2800044"/>
          </a:xfrm>
          <a:prstGeom prst="rect">
            <a:avLst/>
          </a:prstGeom>
        </p:spPr>
      </p:pic>
      <p:pic>
        <p:nvPicPr>
          <p:cNvPr id="8" name="Immagine 7" descr="Immagine che contiene testo, ricevuta, schermata, Carattere&#10;&#10;Il contenuto generato dall'IA potrebbe non essere corretto.">
            <a:extLst>
              <a:ext uri="{FF2B5EF4-FFF2-40B4-BE49-F238E27FC236}">
                <a16:creationId xmlns:a16="http://schemas.microsoft.com/office/drawing/2014/main" id="{74D544AD-C1A6-B800-00DA-EB483DA083BE}"/>
              </a:ext>
            </a:extLst>
          </p:cNvPr>
          <p:cNvPicPr>
            <a:picLocks noChangeAspect="1"/>
          </p:cNvPicPr>
          <p:nvPr/>
        </p:nvPicPr>
        <p:blipFill>
          <a:blip r:embed="rId3"/>
          <a:stretch>
            <a:fillRect/>
          </a:stretch>
        </p:blipFill>
        <p:spPr>
          <a:xfrm>
            <a:off x="377536" y="1229750"/>
            <a:ext cx="6790130" cy="3159692"/>
          </a:xfrm>
          <a:prstGeom prst="rect">
            <a:avLst/>
          </a:prstGeom>
        </p:spPr>
      </p:pic>
      <p:pic>
        <p:nvPicPr>
          <p:cNvPr id="10" name="Immagine 9" descr="Immagine che contiene testo, ricevuta, Carattere, schermata&#10;&#10;Il contenuto generato dall'IA potrebbe non essere corretto.">
            <a:extLst>
              <a:ext uri="{FF2B5EF4-FFF2-40B4-BE49-F238E27FC236}">
                <a16:creationId xmlns:a16="http://schemas.microsoft.com/office/drawing/2014/main" id="{0DC4896B-487C-2A87-B6A9-41C71D6E56F8}"/>
              </a:ext>
            </a:extLst>
          </p:cNvPr>
          <p:cNvPicPr>
            <a:picLocks noChangeAspect="1"/>
          </p:cNvPicPr>
          <p:nvPr/>
        </p:nvPicPr>
        <p:blipFill>
          <a:blip r:embed="rId4"/>
          <a:stretch>
            <a:fillRect/>
          </a:stretch>
        </p:blipFill>
        <p:spPr>
          <a:xfrm>
            <a:off x="5010194" y="1898438"/>
            <a:ext cx="6947324" cy="2553221"/>
          </a:xfrm>
          <a:prstGeom prst="rect">
            <a:avLst/>
          </a:prstGeom>
        </p:spPr>
      </p:pic>
      <p:pic>
        <p:nvPicPr>
          <p:cNvPr id="12" name="Immagine 11" descr="Immagine che contiene testo, schermata, Carattere, documento&#10;&#10;Il contenuto generato dall'IA potrebbe non essere corretto.">
            <a:extLst>
              <a:ext uri="{FF2B5EF4-FFF2-40B4-BE49-F238E27FC236}">
                <a16:creationId xmlns:a16="http://schemas.microsoft.com/office/drawing/2014/main" id="{98F8E211-0348-5B34-CE05-658E27B8A0FE}"/>
              </a:ext>
            </a:extLst>
          </p:cNvPr>
          <p:cNvPicPr>
            <a:picLocks noChangeAspect="1"/>
          </p:cNvPicPr>
          <p:nvPr/>
        </p:nvPicPr>
        <p:blipFill>
          <a:blip r:embed="rId5"/>
          <a:stretch>
            <a:fillRect/>
          </a:stretch>
        </p:blipFill>
        <p:spPr>
          <a:xfrm>
            <a:off x="785815" y="1229750"/>
            <a:ext cx="6232202" cy="5086785"/>
          </a:xfrm>
          <a:prstGeom prst="rect">
            <a:avLst/>
          </a:prstGeom>
        </p:spPr>
      </p:pic>
      <p:pic>
        <p:nvPicPr>
          <p:cNvPr id="14" name="Immagine 13" descr="Immagine che contiene testo, schermata, documento, Carattere&#10;&#10;Il contenuto generato dall'IA potrebbe non essere corretto.">
            <a:extLst>
              <a:ext uri="{FF2B5EF4-FFF2-40B4-BE49-F238E27FC236}">
                <a16:creationId xmlns:a16="http://schemas.microsoft.com/office/drawing/2014/main" id="{01032D3C-3457-B706-2FCA-7D1BE20AB44F}"/>
              </a:ext>
            </a:extLst>
          </p:cNvPr>
          <p:cNvPicPr>
            <a:picLocks noChangeAspect="1"/>
          </p:cNvPicPr>
          <p:nvPr/>
        </p:nvPicPr>
        <p:blipFill>
          <a:blip r:embed="rId6"/>
          <a:stretch>
            <a:fillRect/>
          </a:stretch>
        </p:blipFill>
        <p:spPr>
          <a:xfrm>
            <a:off x="6054225" y="1136812"/>
            <a:ext cx="4518254" cy="5179723"/>
          </a:xfrm>
          <a:prstGeom prst="rect">
            <a:avLst/>
          </a:prstGeom>
        </p:spPr>
      </p:pic>
      <p:pic>
        <p:nvPicPr>
          <p:cNvPr id="16" name="Immagine 15" descr="Immagine che contiene testo, schermata, Carattere, documento&#10;&#10;Il contenuto generato dall'IA potrebbe non essere corretto.">
            <a:extLst>
              <a:ext uri="{FF2B5EF4-FFF2-40B4-BE49-F238E27FC236}">
                <a16:creationId xmlns:a16="http://schemas.microsoft.com/office/drawing/2014/main" id="{DF079BD5-A6C0-CEE3-89C1-204ECDEDEAB6}"/>
              </a:ext>
            </a:extLst>
          </p:cNvPr>
          <p:cNvPicPr>
            <a:picLocks noChangeAspect="1"/>
          </p:cNvPicPr>
          <p:nvPr/>
        </p:nvPicPr>
        <p:blipFill>
          <a:blip r:embed="rId7"/>
          <a:stretch>
            <a:fillRect/>
          </a:stretch>
        </p:blipFill>
        <p:spPr>
          <a:xfrm>
            <a:off x="3470696" y="2022678"/>
            <a:ext cx="4815950" cy="3299202"/>
          </a:xfrm>
          <a:prstGeom prst="rect">
            <a:avLst/>
          </a:prstGeom>
        </p:spPr>
      </p:pic>
      <p:pic>
        <p:nvPicPr>
          <p:cNvPr id="18" name="Immagine 17" descr="Immagine che contiene testo, Carattere, schermata, documento&#10;&#10;Il contenuto generato dall'IA potrebbe non essere corretto.">
            <a:extLst>
              <a:ext uri="{FF2B5EF4-FFF2-40B4-BE49-F238E27FC236}">
                <a16:creationId xmlns:a16="http://schemas.microsoft.com/office/drawing/2014/main" id="{5A298873-5657-1A27-C83A-519160A7BAC2}"/>
              </a:ext>
            </a:extLst>
          </p:cNvPr>
          <p:cNvPicPr>
            <a:picLocks noChangeAspect="1"/>
          </p:cNvPicPr>
          <p:nvPr/>
        </p:nvPicPr>
        <p:blipFill>
          <a:blip r:embed="rId8"/>
          <a:stretch>
            <a:fillRect/>
          </a:stretch>
        </p:blipFill>
        <p:spPr>
          <a:xfrm>
            <a:off x="3336201" y="1807754"/>
            <a:ext cx="5839287" cy="3729049"/>
          </a:xfrm>
          <a:prstGeom prst="rect">
            <a:avLst/>
          </a:prstGeom>
        </p:spPr>
      </p:pic>
    </p:spTree>
    <p:extLst>
      <p:ext uri="{BB962C8B-B14F-4D97-AF65-F5344CB8AC3E}">
        <p14:creationId xmlns:p14="http://schemas.microsoft.com/office/powerpoint/2010/main" val="9349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par>
                          <p:cTn id="8" fill="hold">
                            <p:stCondLst>
                              <p:cond delay="1500"/>
                            </p:stCondLst>
                            <p:childTnLst>
                              <p:par>
                                <p:cTn id="9" presetID="5" presetClass="entr" presetSubtype="1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1000"/>
                                        <p:tgtEl>
                                          <p:spTgt spid="8"/>
                                        </p:tgtEl>
                                      </p:cBhvr>
                                    </p:animEffect>
                                  </p:childTnLst>
                                </p:cTn>
                              </p:par>
                            </p:childTnLst>
                          </p:cTn>
                        </p:par>
                        <p:par>
                          <p:cTn id="12" fill="hold">
                            <p:stCondLst>
                              <p:cond delay="3000"/>
                            </p:stCondLst>
                            <p:childTnLst>
                              <p:par>
                                <p:cTn id="13" presetID="5" presetClass="entr" presetSubtype="1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1000"/>
                                        <p:tgtEl>
                                          <p:spTgt spid="10"/>
                                        </p:tgtEl>
                                      </p:cBhvr>
                                    </p:animEffect>
                                  </p:childTnLst>
                                </p:cTn>
                              </p:par>
                            </p:childTnLst>
                          </p:cTn>
                        </p:par>
                        <p:par>
                          <p:cTn id="16" fill="hold">
                            <p:stCondLst>
                              <p:cond delay="4500"/>
                            </p:stCondLst>
                            <p:childTnLst>
                              <p:par>
                                <p:cTn id="17" presetID="5" presetClass="entr" presetSubtype="1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1000"/>
                                        <p:tgtEl>
                                          <p:spTgt spid="12"/>
                                        </p:tgtEl>
                                      </p:cBhvr>
                                    </p:animEffect>
                                  </p:childTnLst>
                                </p:cTn>
                              </p:par>
                            </p:childTnLst>
                          </p:cTn>
                        </p:par>
                        <p:par>
                          <p:cTn id="20" fill="hold">
                            <p:stCondLst>
                              <p:cond delay="6000"/>
                            </p:stCondLst>
                            <p:childTnLst>
                              <p:par>
                                <p:cTn id="21" presetID="5" presetClass="entr" presetSubtype="10" fill="hold" nodeType="after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1000"/>
                                        <p:tgtEl>
                                          <p:spTgt spid="14"/>
                                        </p:tgtEl>
                                      </p:cBhvr>
                                    </p:animEffect>
                                  </p:childTnLst>
                                </p:cTn>
                              </p:par>
                            </p:childTnLst>
                          </p:cTn>
                        </p:par>
                        <p:par>
                          <p:cTn id="24" fill="hold">
                            <p:stCondLst>
                              <p:cond delay="7500"/>
                            </p:stCondLst>
                            <p:childTnLst>
                              <p:par>
                                <p:cTn id="25" presetID="5" presetClass="entr" presetSubtype="10" fill="hold" nodeType="after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1000"/>
                                        <p:tgtEl>
                                          <p:spTgt spid="16"/>
                                        </p:tgtEl>
                                      </p:cBhvr>
                                    </p:animEffect>
                                  </p:childTnLst>
                                </p:cTn>
                              </p:par>
                            </p:childTnLst>
                          </p:cTn>
                        </p:par>
                        <p:par>
                          <p:cTn id="28" fill="hold">
                            <p:stCondLst>
                              <p:cond delay="9000"/>
                            </p:stCondLst>
                            <p:childTnLst>
                              <p:par>
                                <p:cTn id="29" presetID="5" presetClass="entr" presetSubtype="10" fill="hold" nodeType="afterEffect">
                                  <p:stCondLst>
                                    <p:cond delay="50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123" name="Google Shape;123;p2"/>
          <p:cNvSpPr txBox="1">
            <a:spLocks noGrp="1"/>
          </p:cNvSpPr>
          <p:nvPr>
            <p:ph type="ftr" idx="11"/>
          </p:nvPr>
        </p:nvSpPr>
        <p:spPr>
          <a:xfrm>
            <a:off x="1371599" y="6430148"/>
            <a:ext cx="4471500" cy="318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24" name="Google Shape;124;p2"/>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2</a:t>
            </a:fld>
            <a:endParaRPr sz="1400" b="0" i="0" u="none" strike="noStrike" cap="none">
              <a:solidFill>
                <a:srgbClr val="FFFFFF"/>
              </a:solidFill>
              <a:latin typeface="Arial"/>
              <a:ea typeface="Arial"/>
              <a:cs typeface="Arial"/>
              <a:sym typeface="Arial"/>
            </a:endParaRPr>
          </a:p>
        </p:txBody>
      </p:sp>
      <p:sp>
        <p:nvSpPr>
          <p:cNvPr id="125" name="Google Shape;125;p2"/>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Background – IRA expertise in RFoF → 6802</a:t>
            </a:r>
            <a:endParaRPr/>
          </a:p>
        </p:txBody>
      </p:sp>
      <p:grpSp>
        <p:nvGrpSpPr>
          <p:cNvPr id="126" name="Google Shape;126;p2"/>
          <p:cNvGrpSpPr/>
          <p:nvPr/>
        </p:nvGrpSpPr>
        <p:grpSpPr>
          <a:xfrm>
            <a:off x="199643" y="2100627"/>
            <a:ext cx="10490081" cy="3778146"/>
            <a:chOff x="-1880249" y="1674226"/>
            <a:chExt cx="13394381" cy="4868068"/>
          </a:xfrm>
        </p:grpSpPr>
        <p:pic>
          <p:nvPicPr>
            <p:cNvPr id="127" name="Google Shape;127;p2"/>
            <p:cNvPicPr preferRelativeResize="0"/>
            <p:nvPr/>
          </p:nvPicPr>
          <p:blipFill rotWithShape="1">
            <a:blip r:embed="rId3">
              <a:alphaModFix/>
            </a:blip>
            <a:srcRect/>
            <a:stretch/>
          </p:blipFill>
          <p:spPr>
            <a:xfrm>
              <a:off x="-1880249" y="3886931"/>
              <a:ext cx="3185071" cy="2576880"/>
            </a:xfrm>
            <a:prstGeom prst="rect">
              <a:avLst/>
            </a:prstGeom>
            <a:noFill/>
            <a:ln>
              <a:noFill/>
            </a:ln>
          </p:spPr>
        </p:pic>
        <p:pic>
          <p:nvPicPr>
            <p:cNvPr id="128" name="Google Shape;128;p2"/>
            <p:cNvPicPr preferRelativeResize="0"/>
            <p:nvPr/>
          </p:nvPicPr>
          <p:blipFill rotWithShape="1">
            <a:blip r:embed="rId4">
              <a:alphaModFix/>
            </a:blip>
            <a:srcRect/>
            <a:stretch/>
          </p:blipFill>
          <p:spPr>
            <a:xfrm>
              <a:off x="6631381" y="4457557"/>
              <a:ext cx="4719634" cy="2006255"/>
            </a:xfrm>
            <a:prstGeom prst="rect">
              <a:avLst/>
            </a:prstGeom>
            <a:noFill/>
            <a:ln>
              <a:noFill/>
            </a:ln>
          </p:spPr>
        </p:pic>
        <p:pic>
          <p:nvPicPr>
            <p:cNvPr id="129" name="Google Shape;129;p2"/>
            <p:cNvPicPr preferRelativeResize="0"/>
            <p:nvPr/>
          </p:nvPicPr>
          <p:blipFill rotWithShape="1">
            <a:blip r:embed="rId5">
              <a:alphaModFix/>
            </a:blip>
            <a:srcRect/>
            <a:stretch/>
          </p:blipFill>
          <p:spPr>
            <a:xfrm>
              <a:off x="4238391" y="1674226"/>
              <a:ext cx="4148600" cy="2284267"/>
            </a:xfrm>
            <a:prstGeom prst="rect">
              <a:avLst/>
            </a:prstGeom>
            <a:noFill/>
            <a:ln>
              <a:noFill/>
            </a:ln>
          </p:spPr>
        </p:pic>
        <p:sp>
          <p:nvSpPr>
            <p:cNvPr id="130" name="Google Shape;130;p2"/>
            <p:cNvSpPr txBox="1"/>
            <p:nvPr/>
          </p:nvSpPr>
          <p:spPr>
            <a:xfrm>
              <a:off x="4214252" y="3456674"/>
              <a:ext cx="4133599" cy="51202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IT" sz="1100" b="0" i="0" u="none" strike="noStrike" cap="none" dirty="0" err="1">
                  <a:solidFill>
                    <a:srgbClr val="FFFFFF"/>
                  </a:solidFill>
                  <a:latin typeface="Lato"/>
                  <a:ea typeface="Lato"/>
                  <a:cs typeface="Lato"/>
                  <a:sym typeface="Lato"/>
                </a:rPr>
                <a:t>Multifeed</a:t>
              </a:r>
              <a:r>
                <a:rPr lang="it-IT" sz="1100" b="0" i="0" u="none" strike="noStrike" cap="none" dirty="0">
                  <a:solidFill>
                    <a:srgbClr val="FFFFFF"/>
                  </a:solidFill>
                  <a:latin typeface="Lato"/>
                  <a:ea typeface="Lato"/>
                  <a:cs typeface="Lato"/>
                  <a:sym typeface="Lato"/>
                </a:rPr>
                <a:t> K-band (2015)</a:t>
              </a:r>
              <a:r>
                <a:rPr lang="it-IT" sz="1100" b="0" i="0" u="none" strike="noStrike" cap="none" dirty="0">
                  <a:solidFill>
                    <a:srgbClr val="000000"/>
                  </a:solidFill>
                  <a:latin typeface="Lato"/>
                  <a:ea typeface="Lato"/>
                  <a:cs typeface="Lato"/>
                  <a:sym typeface="Lato"/>
                </a:rPr>
                <a:t> </a:t>
              </a:r>
              <a:endParaRPr sz="1100" b="0" i="0" u="none" strike="noStrike" cap="none" dirty="0">
                <a:solidFill>
                  <a:srgbClr val="000000"/>
                </a:solidFill>
                <a:latin typeface="Lato"/>
                <a:ea typeface="Lato"/>
                <a:cs typeface="Lato"/>
                <a:sym typeface="Lato"/>
              </a:endParaRPr>
            </a:p>
          </p:txBody>
        </p:sp>
        <p:sp>
          <p:nvSpPr>
            <p:cNvPr id="131" name="Google Shape;131;p2"/>
            <p:cNvSpPr txBox="1"/>
            <p:nvPr/>
          </p:nvSpPr>
          <p:spPr>
            <a:xfrm>
              <a:off x="-413924" y="6012240"/>
              <a:ext cx="1961699" cy="48459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t-IT" sz="1000" b="0" i="0" u="none" strike="noStrike" cap="none" dirty="0">
                  <a:solidFill>
                    <a:srgbClr val="FFFFFF"/>
                  </a:solidFill>
                  <a:latin typeface="Lato"/>
                  <a:ea typeface="Lato"/>
                  <a:cs typeface="Lato"/>
                  <a:sym typeface="Lato"/>
                </a:rPr>
                <a:t>4GHz SRT (2022) </a:t>
              </a:r>
              <a:endParaRPr sz="1100" b="0" i="0" u="none" strike="noStrike" cap="none" dirty="0">
                <a:solidFill>
                  <a:srgbClr val="FFFFFF"/>
                </a:solidFill>
                <a:latin typeface="Lato"/>
                <a:ea typeface="Lato"/>
                <a:cs typeface="Lato"/>
                <a:sym typeface="Lato"/>
              </a:endParaRPr>
            </a:p>
          </p:txBody>
        </p:sp>
        <p:sp>
          <p:nvSpPr>
            <p:cNvPr id="132" name="Google Shape;132;p2"/>
            <p:cNvSpPr txBox="1"/>
            <p:nvPr/>
          </p:nvSpPr>
          <p:spPr>
            <a:xfrm>
              <a:off x="6794531" y="6030269"/>
              <a:ext cx="4719601" cy="51202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IT" sz="1100" b="0" i="0" u="none" strike="noStrike" cap="none">
                  <a:solidFill>
                    <a:srgbClr val="FFFFFF"/>
                  </a:solidFill>
                  <a:latin typeface="Lato"/>
                  <a:ea typeface="Lato"/>
                  <a:cs typeface="Lato"/>
                  <a:sym typeface="Lato"/>
                </a:rPr>
                <a:t>2 GHz IF Medicina VLBI Antenna (2013)</a:t>
              </a:r>
              <a:endParaRPr sz="1100" b="0" i="0" u="none" strike="noStrike" cap="none">
                <a:solidFill>
                  <a:srgbClr val="FFFFFF"/>
                </a:solidFill>
                <a:latin typeface="Lato"/>
                <a:ea typeface="Lato"/>
                <a:cs typeface="Lato"/>
                <a:sym typeface="Lato"/>
              </a:endParaRPr>
            </a:p>
          </p:txBody>
        </p:sp>
        <p:pic>
          <p:nvPicPr>
            <p:cNvPr id="133" name="Google Shape;133;p2"/>
            <p:cNvPicPr preferRelativeResize="0"/>
            <p:nvPr/>
          </p:nvPicPr>
          <p:blipFill rotWithShape="1">
            <a:blip r:embed="rId6">
              <a:alphaModFix/>
            </a:blip>
            <a:srcRect/>
            <a:stretch/>
          </p:blipFill>
          <p:spPr>
            <a:xfrm>
              <a:off x="952277" y="1921963"/>
              <a:ext cx="2494081" cy="1876530"/>
            </a:xfrm>
            <a:prstGeom prst="rect">
              <a:avLst/>
            </a:prstGeom>
            <a:noFill/>
            <a:ln>
              <a:noFill/>
            </a:ln>
          </p:spPr>
        </p:pic>
        <p:sp>
          <p:nvSpPr>
            <p:cNvPr id="134" name="Google Shape;134;p2"/>
            <p:cNvSpPr txBox="1"/>
            <p:nvPr/>
          </p:nvSpPr>
          <p:spPr>
            <a:xfrm>
              <a:off x="905268" y="3405060"/>
              <a:ext cx="2692549" cy="515481"/>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t-IT" sz="1000" b="0" i="0" u="none" strike="noStrike" cap="none" dirty="0">
                  <a:solidFill>
                    <a:srgbClr val="FFFFFF"/>
                  </a:solidFill>
                  <a:latin typeface="Lato"/>
                  <a:ea typeface="Lato"/>
                  <a:cs typeface="Lato"/>
                  <a:sym typeface="Lato"/>
                </a:rPr>
                <a:t>500MHz Northern Cross (2013)</a:t>
              </a:r>
              <a:endParaRPr sz="1000" b="0" i="0" u="none" strike="noStrike" cap="none" dirty="0">
                <a:solidFill>
                  <a:srgbClr val="FFFFFF"/>
                </a:solidFill>
                <a:latin typeface="Lato"/>
                <a:ea typeface="Lato"/>
                <a:cs typeface="Lato"/>
                <a:sym typeface="Lato"/>
              </a:endParaRPr>
            </a:p>
          </p:txBody>
        </p:sp>
      </p:grpSp>
      <p:grpSp>
        <p:nvGrpSpPr>
          <p:cNvPr id="135" name="Google Shape;135;p2"/>
          <p:cNvGrpSpPr/>
          <p:nvPr/>
        </p:nvGrpSpPr>
        <p:grpSpPr>
          <a:xfrm>
            <a:off x="2912109" y="3965027"/>
            <a:ext cx="3735577" cy="1922814"/>
            <a:chOff x="471791" y="308121"/>
            <a:chExt cx="8453509" cy="4374597"/>
          </a:xfrm>
        </p:grpSpPr>
        <p:pic>
          <p:nvPicPr>
            <p:cNvPr id="136" name="Google Shape;136;p2"/>
            <p:cNvPicPr preferRelativeResize="0"/>
            <p:nvPr/>
          </p:nvPicPr>
          <p:blipFill rotWithShape="1">
            <a:blip r:embed="rId7">
              <a:alphaModFix/>
            </a:blip>
            <a:srcRect/>
            <a:stretch/>
          </p:blipFill>
          <p:spPr>
            <a:xfrm>
              <a:off x="471791" y="1461053"/>
              <a:ext cx="8453509" cy="3221665"/>
            </a:xfrm>
            <a:prstGeom prst="rect">
              <a:avLst/>
            </a:prstGeom>
            <a:solidFill>
              <a:schemeClr val="lt1"/>
            </a:solidFill>
            <a:ln>
              <a:noFill/>
            </a:ln>
          </p:spPr>
        </p:pic>
        <p:sp>
          <p:nvSpPr>
            <p:cNvPr id="137" name="Google Shape;137;p2"/>
            <p:cNvSpPr txBox="1"/>
            <p:nvPr/>
          </p:nvSpPr>
          <p:spPr>
            <a:xfrm>
              <a:off x="3258855" y="308121"/>
              <a:ext cx="3691064" cy="876181"/>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IT" sz="1100" b="0" i="0" u="none" strike="noStrike" cap="none" dirty="0" err="1">
                  <a:solidFill>
                    <a:schemeClr val="dk1"/>
                  </a:solidFill>
                  <a:latin typeface="Lato"/>
                  <a:ea typeface="Lato"/>
                  <a:cs typeface="Lato"/>
                  <a:sym typeface="Lato"/>
                </a:rPr>
                <a:t>SKAlow</a:t>
              </a:r>
              <a:r>
                <a:rPr lang="it-IT" sz="1100" b="0" i="0" u="none" strike="noStrike" cap="none" dirty="0">
                  <a:solidFill>
                    <a:schemeClr val="dk1"/>
                  </a:solidFill>
                  <a:latin typeface="Lato"/>
                  <a:ea typeface="Lato"/>
                  <a:cs typeface="Lato"/>
                  <a:sym typeface="Lato"/>
                </a:rPr>
                <a:t> (2016-today)</a:t>
              </a:r>
              <a:endParaRPr sz="1100" b="0" i="0" u="none" strike="noStrike" cap="none" dirty="0">
                <a:solidFill>
                  <a:schemeClr val="dk1"/>
                </a:solidFill>
                <a:latin typeface="Lato"/>
                <a:ea typeface="Lato"/>
                <a:cs typeface="Lato"/>
                <a:sym typeface="Lato"/>
              </a:endParaRPr>
            </a:p>
          </p:txBody>
        </p:sp>
      </p:grpSp>
      <p:pic>
        <p:nvPicPr>
          <p:cNvPr id="2" name="Immagine 1">
            <a:extLst>
              <a:ext uri="{FF2B5EF4-FFF2-40B4-BE49-F238E27FC236}">
                <a16:creationId xmlns:a16="http://schemas.microsoft.com/office/drawing/2014/main" id="{DBD50CA4-A92D-5A30-CF1B-86CAFA563217}"/>
              </a:ext>
            </a:extLst>
          </p:cNvPr>
          <p:cNvPicPr>
            <a:picLocks noChangeAspect="1"/>
          </p:cNvPicPr>
          <p:nvPr/>
        </p:nvPicPr>
        <p:blipFill>
          <a:blip r:embed="rId8"/>
          <a:stretch>
            <a:fillRect/>
          </a:stretch>
        </p:blipFill>
        <p:spPr>
          <a:xfrm>
            <a:off x="157002" y="2313362"/>
            <a:ext cx="1794118" cy="1348520"/>
          </a:xfrm>
          <a:prstGeom prst="rect">
            <a:avLst/>
          </a:prstGeom>
        </p:spPr>
      </p:pic>
      <p:pic>
        <p:nvPicPr>
          <p:cNvPr id="4" name="Immagine 3" descr="Immagine che contiene elettronica, Ingegneria elettronica, Impianto elettrico, macchina&#10;&#10;Il contenuto generato dall'IA potrebbe non essere corretto.">
            <a:extLst>
              <a:ext uri="{FF2B5EF4-FFF2-40B4-BE49-F238E27FC236}">
                <a16:creationId xmlns:a16="http://schemas.microsoft.com/office/drawing/2014/main" id="{E94F5FE4-1BAC-7723-8043-3CF3DE895E09}"/>
              </a:ext>
            </a:extLst>
          </p:cNvPr>
          <p:cNvPicPr>
            <a:picLocks noChangeAspect="1"/>
          </p:cNvPicPr>
          <p:nvPr/>
        </p:nvPicPr>
        <p:blipFill>
          <a:blip r:embed="rId9"/>
          <a:stretch>
            <a:fillRect/>
          </a:stretch>
        </p:blipFill>
        <p:spPr>
          <a:xfrm>
            <a:off x="9161395" y="1616559"/>
            <a:ext cx="1720164" cy="2464977"/>
          </a:xfrm>
          <a:prstGeom prst="rect">
            <a:avLst/>
          </a:prstGeom>
        </p:spPr>
      </p:pic>
      <p:sp>
        <p:nvSpPr>
          <p:cNvPr id="5" name="Google Shape;130;p2">
            <a:extLst>
              <a:ext uri="{FF2B5EF4-FFF2-40B4-BE49-F238E27FC236}">
                <a16:creationId xmlns:a16="http://schemas.microsoft.com/office/drawing/2014/main" id="{6099388D-3160-5D17-B97E-BFE71942F59F}"/>
              </a:ext>
            </a:extLst>
          </p:cNvPr>
          <p:cNvSpPr txBox="1"/>
          <p:nvPr/>
        </p:nvSpPr>
        <p:spPr>
          <a:xfrm>
            <a:off x="9161395" y="3714604"/>
            <a:ext cx="3237312" cy="415458"/>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IT" sz="1100" b="0" i="0" u="none" strike="noStrike" cap="none" dirty="0">
                <a:solidFill>
                  <a:srgbClr val="FFFFFF"/>
                </a:solidFill>
                <a:latin typeface="Lato"/>
                <a:ea typeface="Lato"/>
                <a:cs typeface="Lato"/>
                <a:sym typeface="Lato"/>
              </a:rPr>
              <a:t>18GHz –SRT (2025)</a:t>
            </a:r>
            <a:r>
              <a:rPr lang="it-IT" sz="1100" b="0" i="0" u="none" strike="noStrike" cap="none" dirty="0">
                <a:solidFill>
                  <a:srgbClr val="000000"/>
                </a:solidFill>
                <a:latin typeface="Lato"/>
                <a:ea typeface="Lato"/>
                <a:cs typeface="Lato"/>
                <a:sym typeface="Lato"/>
              </a:rPr>
              <a:t> </a:t>
            </a:r>
            <a:endParaRPr sz="1100" b="0" i="0" u="none" strike="noStrike" cap="none" dirty="0">
              <a:solidFill>
                <a:srgbClr val="000000"/>
              </a:solidFill>
              <a:latin typeface="Lato"/>
              <a:ea typeface="Lato"/>
              <a:cs typeface="Lato"/>
              <a:sym typeface="Lato"/>
            </a:endParaRPr>
          </a:p>
        </p:txBody>
      </p:sp>
      <p:sp>
        <p:nvSpPr>
          <p:cNvPr id="6" name="Google Shape;134;p2">
            <a:extLst>
              <a:ext uri="{FF2B5EF4-FFF2-40B4-BE49-F238E27FC236}">
                <a16:creationId xmlns:a16="http://schemas.microsoft.com/office/drawing/2014/main" id="{40607B05-72AD-E316-8B92-E6D1CA361494}"/>
              </a:ext>
            </a:extLst>
          </p:cNvPr>
          <p:cNvSpPr txBox="1"/>
          <p:nvPr/>
        </p:nvSpPr>
        <p:spPr>
          <a:xfrm>
            <a:off x="87752" y="3349219"/>
            <a:ext cx="2108724" cy="400069"/>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t-IT" sz="1000" b="0" i="0" u="none" strike="noStrike" cap="none" dirty="0">
                <a:solidFill>
                  <a:srgbClr val="FFFFFF"/>
                </a:solidFill>
                <a:latin typeface="Lato"/>
                <a:ea typeface="Lato"/>
                <a:cs typeface="Lato"/>
                <a:sym typeface="Lato"/>
              </a:rPr>
              <a:t>1st proto </a:t>
            </a:r>
            <a:r>
              <a:rPr lang="it-IT" sz="1000" b="0" i="0" u="none" strike="noStrike" cap="none" dirty="0" err="1">
                <a:solidFill>
                  <a:srgbClr val="FFFFFF"/>
                </a:solidFill>
                <a:latin typeface="Lato"/>
                <a:ea typeface="Lato"/>
                <a:cs typeface="Lato"/>
                <a:sym typeface="Lato"/>
              </a:rPr>
              <a:t>Rfof</a:t>
            </a:r>
            <a:r>
              <a:rPr lang="it-IT" sz="1000" b="0" i="0" u="none" strike="noStrike" cap="none" dirty="0">
                <a:solidFill>
                  <a:srgbClr val="FFFFFF"/>
                </a:solidFill>
                <a:latin typeface="Lato"/>
                <a:ea typeface="Lato"/>
                <a:cs typeface="Lato"/>
                <a:sym typeface="Lato"/>
              </a:rPr>
              <a:t> link BEST (2004)</a:t>
            </a:r>
            <a:endParaRPr sz="1000" b="0" i="0" u="none" strike="noStrike" cap="none" dirty="0">
              <a:solidFill>
                <a:srgbClr val="FFFFFF"/>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5"/>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60" name="Google Shape;360;p15"/>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361" name="Google Shape;361;p15"/>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20</a:t>
            </a:fld>
            <a:endParaRPr sz="1400" b="0" i="0" u="none" strike="noStrike" cap="none">
              <a:solidFill>
                <a:srgbClr val="FFFFFF"/>
              </a:solidFill>
              <a:latin typeface="Arial"/>
              <a:ea typeface="Arial"/>
              <a:cs typeface="Arial"/>
              <a:sym typeface="Arial"/>
            </a:endParaRPr>
          </a:p>
        </p:txBody>
      </p:sp>
      <p:sp>
        <p:nvSpPr>
          <p:cNvPr id="362" name="Google Shape;362;p15"/>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Instruments for RFoF laboratory acceptance/testing</a:t>
            </a:r>
            <a:endParaRPr/>
          </a:p>
        </p:txBody>
      </p:sp>
      <p:pic>
        <p:nvPicPr>
          <p:cNvPr id="363" name="Google Shape;363;p15"/>
          <p:cNvPicPr preferRelativeResize="0"/>
          <p:nvPr/>
        </p:nvPicPr>
        <p:blipFill rotWithShape="1">
          <a:blip r:embed="rId3">
            <a:alphaModFix/>
          </a:blip>
          <a:srcRect/>
          <a:stretch/>
        </p:blipFill>
        <p:spPr>
          <a:xfrm>
            <a:off x="157002" y="2112866"/>
            <a:ext cx="4019582" cy="3563743"/>
          </a:xfrm>
          <a:prstGeom prst="rect">
            <a:avLst/>
          </a:prstGeom>
          <a:noFill/>
          <a:ln>
            <a:noFill/>
          </a:ln>
        </p:spPr>
      </p:pic>
      <p:pic>
        <p:nvPicPr>
          <p:cNvPr id="364" name="Google Shape;364;p15"/>
          <p:cNvPicPr preferRelativeResize="0"/>
          <p:nvPr/>
        </p:nvPicPr>
        <p:blipFill rotWithShape="1">
          <a:blip r:embed="rId4">
            <a:alphaModFix/>
          </a:blip>
          <a:srcRect/>
          <a:stretch/>
        </p:blipFill>
        <p:spPr>
          <a:xfrm>
            <a:off x="4373380" y="2112866"/>
            <a:ext cx="4368380" cy="3576617"/>
          </a:xfrm>
          <a:prstGeom prst="rect">
            <a:avLst/>
          </a:prstGeom>
          <a:noFill/>
          <a:ln>
            <a:noFill/>
          </a:ln>
        </p:spPr>
      </p:pic>
      <p:pic>
        <p:nvPicPr>
          <p:cNvPr id="2" name="Immagine 1">
            <a:extLst>
              <a:ext uri="{FF2B5EF4-FFF2-40B4-BE49-F238E27FC236}">
                <a16:creationId xmlns:a16="http://schemas.microsoft.com/office/drawing/2014/main" id="{F38F0A55-A7DD-A373-6931-1FD91EFDB2AD}"/>
              </a:ext>
            </a:extLst>
          </p:cNvPr>
          <p:cNvPicPr>
            <a:picLocks noChangeAspect="1"/>
          </p:cNvPicPr>
          <p:nvPr/>
        </p:nvPicPr>
        <p:blipFill>
          <a:blip r:embed="rId5"/>
          <a:stretch>
            <a:fillRect/>
          </a:stretch>
        </p:blipFill>
        <p:spPr>
          <a:xfrm>
            <a:off x="5606473" y="5204882"/>
            <a:ext cx="3043741" cy="969202"/>
          </a:xfrm>
          <a:prstGeom prst="rect">
            <a:avLst/>
          </a:prstGeom>
        </p:spPr>
      </p:pic>
      <p:pic>
        <p:nvPicPr>
          <p:cNvPr id="3" name="Picture 3">
            <a:extLst>
              <a:ext uri="{FF2B5EF4-FFF2-40B4-BE49-F238E27FC236}">
                <a16:creationId xmlns:a16="http://schemas.microsoft.com/office/drawing/2014/main" id="{97405449-71D9-19A6-488B-5DEC7236CC90}"/>
              </a:ext>
            </a:extLst>
          </p:cNvPr>
          <p:cNvPicPr>
            <a:picLocks noChangeAspect="1"/>
          </p:cNvPicPr>
          <p:nvPr/>
        </p:nvPicPr>
        <p:blipFill>
          <a:blip r:embed="rId6">
            <a:extLst>
              <a:ext uri="{28A0092B-C50C-407E-A947-70E740481C1C}">
                <a14:useLocalDpi xmlns:a14="http://schemas.microsoft.com/office/drawing/2010/main" val="0"/>
              </a:ext>
            </a:extLst>
          </a:blip>
          <a:srcRect t="2839" r="782" b="1605"/>
          <a:stretch>
            <a:fillRect/>
          </a:stretch>
        </p:blipFill>
        <p:spPr>
          <a:xfrm>
            <a:off x="8947492" y="2099993"/>
            <a:ext cx="3013364" cy="357661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6"/>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72" name="Google Shape;372;p16"/>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373" name="Google Shape;373;p16"/>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21</a:t>
            </a:fld>
            <a:endParaRPr sz="1400" b="0" i="0" u="none" strike="noStrike" cap="none">
              <a:solidFill>
                <a:srgbClr val="FFFFFF"/>
              </a:solidFill>
              <a:latin typeface="Arial"/>
              <a:ea typeface="Arial"/>
              <a:cs typeface="Arial"/>
              <a:sym typeface="Arial"/>
            </a:endParaRPr>
          </a:p>
        </p:txBody>
      </p:sp>
      <p:sp>
        <p:nvSpPr>
          <p:cNvPr id="374" name="Google Shape;374;p16"/>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B27F47"/>
              </a:buClr>
              <a:buSzPts val="2800"/>
              <a:buFont typeface="Arial"/>
              <a:buNone/>
            </a:pPr>
            <a:r>
              <a:rPr lang="it-IT"/>
              <a:t>Instruments for high frequency receivers integration/verification</a:t>
            </a:r>
            <a:endParaRPr/>
          </a:p>
        </p:txBody>
      </p:sp>
      <p:pic>
        <p:nvPicPr>
          <p:cNvPr id="375" name="Google Shape;375;p16" descr="Immagine che contiene interno, macchina, computer, televisione&#10;&#10;Il contenuto generato dall'IA potrebbe non essere corretto."/>
          <p:cNvPicPr preferRelativeResize="0"/>
          <p:nvPr/>
        </p:nvPicPr>
        <p:blipFill rotWithShape="1">
          <a:blip r:embed="rId3">
            <a:alphaModFix/>
          </a:blip>
          <a:srcRect b="18722"/>
          <a:stretch/>
        </p:blipFill>
        <p:spPr>
          <a:xfrm>
            <a:off x="2001149" y="2334685"/>
            <a:ext cx="7772400" cy="35528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7"/>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382" name="Google Shape;382;p17"/>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383" name="Google Shape;383;p17"/>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22</a:t>
            </a:fld>
            <a:endParaRPr sz="1400" b="0" i="0" u="none" strike="noStrike" cap="none">
              <a:solidFill>
                <a:srgbClr val="FFFFFF"/>
              </a:solidFill>
              <a:latin typeface="Arial"/>
              <a:ea typeface="Arial"/>
              <a:cs typeface="Arial"/>
              <a:sym typeface="Arial"/>
            </a:endParaRPr>
          </a:p>
        </p:txBody>
      </p:sp>
      <p:sp>
        <p:nvSpPr>
          <p:cNvPr id="384" name="Google Shape;384;p17"/>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Conclusion</a:t>
            </a:r>
            <a:endParaRPr/>
          </a:p>
        </p:txBody>
      </p:sp>
      <p:sp>
        <p:nvSpPr>
          <p:cNvPr id="385" name="Google Shape;385;p17"/>
          <p:cNvSpPr txBox="1"/>
          <p:nvPr/>
        </p:nvSpPr>
        <p:spPr>
          <a:xfrm>
            <a:off x="-4560" y="1784171"/>
            <a:ext cx="8108415" cy="5309187"/>
          </a:xfrm>
          <a:prstGeom prst="rect">
            <a:avLst/>
          </a:prstGeom>
          <a:noFill/>
          <a:ln>
            <a:noFill/>
          </a:ln>
        </p:spPr>
        <p:txBody>
          <a:bodyPr spcFirstLastPara="1" wrap="square" lIns="91425" tIns="45700" rIns="91425" bIns="45700" anchor="t" anchorCtr="0">
            <a:normAutofit/>
          </a:bodyPr>
          <a:lstStyle/>
          <a:p>
            <a:pPr marL="457200" marR="0" lvl="0" indent="0" algn="l" rtl="0">
              <a:lnSpc>
                <a:spcPct val="90000"/>
              </a:lnSpc>
              <a:spcBef>
                <a:spcPts val="0"/>
              </a:spcBef>
              <a:spcAft>
                <a:spcPts val="0"/>
              </a:spcAft>
              <a:buNone/>
            </a:pPr>
            <a:r>
              <a:rPr lang="it-IT" sz="2000">
                <a:solidFill>
                  <a:schemeClr val="dk1"/>
                </a:solidFill>
                <a:latin typeface="Calibri"/>
                <a:ea typeface="Calibri"/>
                <a:cs typeface="Calibri"/>
                <a:sym typeface="Calibri"/>
              </a:rPr>
              <a:t>To date, the station (which is about 40 years old) has been significantly renovated by redoing all infrastructure main plants and creating new spaces in the west area.</a:t>
            </a:r>
            <a:br>
              <a:rPr lang="it-IT" sz="2000">
                <a:solidFill>
                  <a:schemeClr val="dk1"/>
                </a:solidFill>
                <a:latin typeface="Calibri"/>
                <a:ea typeface="Calibri"/>
                <a:cs typeface="Calibri"/>
                <a:sym typeface="Calibri"/>
              </a:rPr>
            </a:br>
            <a:br>
              <a:rPr lang="it-IT" sz="2000">
                <a:solidFill>
                  <a:schemeClr val="dk1"/>
                </a:solidFill>
                <a:latin typeface="Calibri"/>
                <a:ea typeface="Calibri"/>
                <a:cs typeface="Calibri"/>
                <a:sym typeface="Calibri"/>
              </a:rPr>
            </a:br>
            <a:r>
              <a:rPr lang="it-IT" sz="2000">
                <a:solidFill>
                  <a:schemeClr val="dk1"/>
                </a:solidFill>
                <a:latin typeface="Calibri"/>
                <a:ea typeface="Calibri"/>
                <a:cs typeface="Calibri"/>
                <a:sym typeface="Calibri"/>
              </a:rPr>
              <a:t>The instrument set has also been revitalized in an essential way and in the most efficient way, considering the vision of the needs about 3 years ago.</a:t>
            </a:r>
            <a:endParaRPr/>
          </a:p>
          <a:p>
            <a:pPr marL="0" marR="0" lvl="0" indent="0" algn="l" rtl="0">
              <a:lnSpc>
                <a:spcPct val="90000"/>
              </a:lnSpc>
              <a:spcBef>
                <a:spcPts val="0"/>
              </a:spcBef>
              <a:spcAft>
                <a:spcPts val="0"/>
              </a:spcAft>
              <a:buNone/>
            </a:pPr>
            <a:endParaRPr sz="2000">
              <a:solidFill>
                <a:schemeClr val="dk1"/>
              </a:solidFill>
              <a:latin typeface="Calibri"/>
              <a:ea typeface="Calibri"/>
              <a:cs typeface="Calibri"/>
              <a:sym typeface="Calibri"/>
            </a:endParaRPr>
          </a:p>
          <a:p>
            <a:pPr marL="457200" marR="0" lvl="1" indent="0" algn="l" rtl="0">
              <a:lnSpc>
                <a:spcPct val="90000"/>
              </a:lnSpc>
              <a:spcBef>
                <a:spcPts val="0"/>
              </a:spcBef>
              <a:spcAft>
                <a:spcPts val="0"/>
              </a:spcAft>
              <a:buNone/>
            </a:pPr>
            <a:r>
              <a:rPr lang="it-IT" sz="2000" b="1" i="0" u="none" strike="noStrike" cap="none">
                <a:solidFill>
                  <a:schemeClr val="dk1"/>
                </a:solidFill>
                <a:latin typeface="Calibri"/>
                <a:ea typeface="Calibri"/>
                <a:cs typeface="Calibri"/>
                <a:sym typeface="Calibri"/>
              </a:rPr>
              <a:t>Would you do it again? Was it worth it? </a:t>
            </a:r>
            <a:br>
              <a:rPr lang="it-IT" sz="2000" b="0" i="0" u="none" strike="noStrike" cap="none">
                <a:solidFill>
                  <a:schemeClr val="dk1"/>
                </a:solidFill>
                <a:latin typeface="Calibri"/>
                <a:ea typeface="Calibri"/>
                <a:cs typeface="Calibri"/>
                <a:sym typeface="Calibri"/>
              </a:rPr>
            </a:br>
            <a:r>
              <a:rPr lang="it-IT" sz="2000" b="0" i="0" u="none" strike="noStrike" cap="none">
                <a:solidFill>
                  <a:schemeClr val="dk1"/>
                </a:solidFill>
                <a:latin typeface="Calibri"/>
                <a:ea typeface="Calibri"/>
                <a:cs typeface="Calibri"/>
                <a:sym typeface="Calibri"/>
              </a:rPr>
              <a:t>The answers to th</a:t>
            </a:r>
            <a:r>
              <a:rPr lang="it-IT" sz="2000">
                <a:solidFill>
                  <a:schemeClr val="dk1"/>
                </a:solidFill>
                <a:latin typeface="Calibri"/>
                <a:ea typeface="Calibri"/>
                <a:cs typeface="Calibri"/>
                <a:sym typeface="Calibri"/>
              </a:rPr>
              <a:t>e</a:t>
            </a:r>
            <a:r>
              <a:rPr lang="it-IT" sz="2000" b="0" i="0" u="none" strike="noStrike" cap="none">
                <a:solidFill>
                  <a:schemeClr val="dk1"/>
                </a:solidFill>
                <a:latin typeface="Calibri"/>
                <a:ea typeface="Calibri"/>
                <a:cs typeface="Calibri"/>
                <a:sym typeface="Calibri"/>
              </a:rPr>
              <a:t>se questions could be multiple and perhaps contradictory, they have certainly brought benefits, but in general the PNRR has absorbed so many human resources that they have necessarily been diverted from contributing to the main objective of our institution, i.e. research, the loss of opportunities or the &lt;&lt; momentum &gt;&gt;on some important projects, including international ones.</a:t>
            </a:r>
            <a:endParaRPr sz="2000" b="0" i="0" u="none" strike="noStrike" cap="none">
              <a:solidFill>
                <a:schemeClr val="dk1"/>
              </a:solidFill>
              <a:latin typeface="Calibri"/>
              <a:ea typeface="Calibri"/>
              <a:cs typeface="Calibri"/>
              <a:sym typeface="Calibri"/>
            </a:endParaRPr>
          </a:p>
        </p:txBody>
      </p:sp>
      <p:pic>
        <p:nvPicPr>
          <p:cNvPr id="386" name="Google Shape;386;p17"/>
          <p:cNvPicPr preferRelativeResize="0"/>
          <p:nvPr/>
        </p:nvPicPr>
        <p:blipFill rotWithShape="1">
          <a:blip r:embed="rId3">
            <a:alphaModFix/>
          </a:blip>
          <a:srcRect/>
          <a:stretch/>
        </p:blipFill>
        <p:spPr>
          <a:xfrm>
            <a:off x="8284250" y="1784171"/>
            <a:ext cx="3907750" cy="416443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144" name="Google Shape;144;p3"/>
          <p:cNvSpPr txBox="1">
            <a:spLocks noGrp="1"/>
          </p:cNvSpPr>
          <p:nvPr>
            <p:ph type="ftr" idx="11"/>
          </p:nvPr>
        </p:nvSpPr>
        <p:spPr>
          <a:xfrm>
            <a:off x="1371600" y="6430149"/>
            <a:ext cx="43800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45" name="Google Shape;145;p3"/>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3</a:t>
            </a:fld>
            <a:endParaRPr sz="1400" b="0" i="0" u="none" strike="noStrike" cap="none">
              <a:solidFill>
                <a:srgbClr val="FFFFFF"/>
              </a:solidFill>
              <a:latin typeface="Arial"/>
              <a:ea typeface="Arial"/>
              <a:cs typeface="Arial"/>
              <a:sym typeface="Arial"/>
            </a:endParaRPr>
          </a:p>
        </p:txBody>
      </p:sp>
      <p:sp>
        <p:nvSpPr>
          <p:cNvPr id="146" name="Google Shape;146;p3"/>
          <p:cNvSpPr txBox="1">
            <a:spLocks noGrp="1"/>
          </p:cNvSpPr>
          <p:nvPr>
            <p:ph type="title"/>
          </p:nvPr>
        </p:nvSpPr>
        <p:spPr>
          <a:xfrm>
            <a:off x="838200" y="1335088"/>
            <a:ext cx="10515600" cy="544512"/>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B27F47"/>
              </a:buClr>
              <a:buSzPct val="100000"/>
              <a:buFont typeface="Arial"/>
              <a:buNone/>
            </a:pPr>
            <a:r>
              <a:rPr lang="it-IT"/>
              <a:t>Background – IRA expertise in Cryo-receivers integration → 5811</a:t>
            </a:r>
            <a:endParaRPr/>
          </a:p>
        </p:txBody>
      </p:sp>
      <p:sp>
        <p:nvSpPr>
          <p:cNvPr id="147" name="Google Shape;147;p3"/>
          <p:cNvSpPr txBox="1"/>
          <p:nvPr/>
        </p:nvSpPr>
        <p:spPr>
          <a:xfrm>
            <a:off x="1324247" y="1879600"/>
            <a:ext cx="8564451" cy="396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it-IT" sz="1100" b="0" i="0" u="none" strike="noStrike" cap="none">
                <a:solidFill>
                  <a:srgbClr val="595959"/>
                </a:solidFill>
                <a:latin typeface="Arial"/>
                <a:ea typeface="Arial"/>
                <a:cs typeface="Arial"/>
                <a:sym typeface="Arial"/>
              </a:rPr>
              <a:t>The staff of the Stazione di Medicina plays a key role in the development of receivers for national and international radio telescopes. </a:t>
            </a:r>
            <a:br>
              <a:rPr lang="it-IT" sz="1100" b="0" i="0" u="none" strike="noStrike" cap="none">
                <a:solidFill>
                  <a:srgbClr val="595959"/>
                </a:solidFill>
                <a:latin typeface="Arial"/>
                <a:ea typeface="Arial"/>
                <a:cs typeface="Arial"/>
                <a:sym typeface="Arial"/>
              </a:rPr>
            </a:br>
            <a:r>
              <a:rPr lang="it-IT" sz="1100">
                <a:solidFill>
                  <a:srgbClr val="595959"/>
                </a:solidFill>
              </a:rPr>
              <a:t>Most of the receivers installed also come from Medicina on the Noto dish and on the Sardinia Radio Telescope (SRT).</a:t>
            </a:r>
            <a:endParaRPr sz="14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pic>
        <p:nvPicPr>
          <p:cNvPr id="148" name="Google Shape;148;p3"/>
          <p:cNvPicPr preferRelativeResize="0"/>
          <p:nvPr/>
        </p:nvPicPr>
        <p:blipFill rotWithShape="1">
          <a:blip r:embed="rId3">
            <a:alphaModFix/>
          </a:blip>
          <a:srcRect/>
          <a:stretch/>
        </p:blipFill>
        <p:spPr>
          <a:xfrm>
            <a:off x="5339187" y="2410294"/>
            <a:ext cx="2401774" cy="3106882"/>
          </a:xfrm>
          <a:prstGeom prst="rect">
            <a:avLst/>
          </a:prstGeom>
          <a:noFill/>
          <a:ln>
            <a:noFill/>
          </a:ln>
        </p:spPr>
      </p:pic>
      <p:sp>
        <p:nvSpPr>
          <p:cNvPr id="149" name="Google Shape;149;p3"/>
          <p:cNvSpPr txBox="1"/>
          <p:nvPr/>
        </p:nvSpPr>
        <p:spPr>
          <a:xfrm>
            <a:off x="5676816" y="5423225"/>
            <a:ext cx="2132597"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it-IT" sz="700" b="0" i="0" u="none" strike="noStrike" cap="none">
                <a:solidFill>
                  <a:srgbClr val="000000"/>
                </a:solidFill>
                <a:latin typeface="Arial"/>
                <a:ea typeface="Arial"/>
                <a:cs typeface="Arial"/>
                <a:sym typeface="Arial"/>
              </a:rPr>
              <a:t>Ricevitore in banda Q (32 GHz) con 19 feed</a:t>
            </a:r>
            <a:endParaRPr sz="700" b="0" i="0" u="none" strike="noStrike" cap="none">
              <a:solidFill>
                <a:srgbClr val="000000"/>
              </a:solidFill>
              <a:latin typeface="Arial"/>
              <a:ea typeface="Arial"/>
              <a:cs typeface="Arial"/>
              <a:sym typeface="Arial"/>
            </a:endParaRPr>
          </a:p>
        </p:txBody>
      </p:sp>
      <p:pic>
        <p:nvPicPr>
          <p:cNvPr id="150" name="Google Shape;150;p3"/>
          <p:cNvPicPr preferRelativeResize="0"/>
          <p:nvPr/>
        </p:nvPicPr>
        <p:blipFill rotWithShape="1">
          <a:blip r:embed="rId4">
            <a:alphaModFix/>
          </a:blip>
          <a:srcRect/>
          <a:stretch/>
        </p:blipFill>
        <p:spPr>
          <a:xfrm>
            <a:off x="8432662" y="2606856"/>
            <a:ext cx="2434544" cy="3292968"/>
          </a:xfrm>
          <a:prstGeom prst="rect">
            <a:avLst/>
          </a:prstGeom>
          <a:noFill/>
          <a:ln>
            <a:noFill/>
          </a:ln>
        </p:spPr>
      </p:pic>
      <p:pic>
        <p:nvPicPr>
          <p:cNvPr id="151" name="Google Shape;151;p3"/>
          <p:cNvPicPr preferRelativeResize="0"/>
          <p:nvPr/>
        </p:nvPicPr>
        <p:blipFill rotWithShape="1">
          <a:blip r:embed="rId5">
            <a:alphaModFix/>
          </a:blip>
          <a:srcRect/>
          <a:stretch/>
        </p:blipFill>
        <p:spPr>
          <a:xfrm>
            <a:off x="1064848" y="2578383"/>
            <a:ext cx="1343233" cy="3226593"/>
          </a:xfrm>
          <a:prstGeom prst="rect">
            <a:avLst/>
          </a:prstGeom>
          <a:noFill/>
          <a:ln>
            <a:noFill/>
          </a:ln>
        </p:spPr>
      </p:pic>
      <p:sp>
        <p:nvSpPr>
          <p:cNvPr id="152" name="Google Shape;152;p3"/>
          <p:cNvSpPr txBox="1"/>
          <p:nvPr/>
        </p:nvSpPr>
        <p:spPr>
          <a:xfrm>
            <a:off x="2745710" y="5755192"/>
            <a:ext cx="2132597"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it-IT" sz="700" b="0" i="0" u="none" strike="noStrike" cap="none">
                <a:solidFill>
                  <a:srgbClr val="000000"/>
                </a:solidFill>
                <a:latin typeface="Arial"/>
                <a:ea typeface="Arial"/>
                <a:cs typeface="Arial"/>
                <a:sym typeface="Arial"/>
              </a:rPr>
              <a:t>Ricevitore in banda C-high (7 GHz) per SRT</a:t>
            </a:r>
            <a:endParaRPr sz="1400" b="0" i="0" u="none" strike="noStrike" cap="none">
              <a:solidFill>
                <a:srgbClr val="000000"/>
              </a:solidFill>
              <a:latin typeface="Arial"/>
              <a:ea typeface="Arial"/>
              <a:cs typeface="Arial"/>
              <a:sym typeface="Arial"/>
            </a:endParaRPr>
          </a:p>
        </p:txBody>
      </p:sp>
      <p:pic>
        <p:nvPicPr>
          <p:cNvPr id="153" name="Google Shape;153;p3"/>
          <p:cNvPicPr preferRelativeResize="0"/>
          <p:nvPr/>
        </p:nvPicPr>
        <p:blipFill rotWithShape="1">
          <a:blip r:embed="rId6">
            <a:alphaModFix/>
          </a:blip>
          <a:srcRect/>
          <a:stretch/>
        </p:blipFill>
        <p:spPr>
          <a:xfrm>
            <a:off x="2711332" y="2721811"/>
            <a:ext cx="1986976" cy="29950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4"/>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160" name="Google Shape;160;p4"/>
          <p:cNvSpPr txBox="1">
            <a:spLocks noGrp="1"/>
          </p:cNvSpPr>
          <p:nvPr>
            <p:ph type="ftr" idx="11"/>
          </p:nvPr>
        </p:nvSpPr>
        <p:spPr>
          <a:xfrm>
            <a:off x="1371600" y="6430149"/>
            <a:ext cx="4434900" cy="327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61" name="Google Shape;161;p4"/>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4</a:t>
            </a:fld>
            <a:endParaRPr sz="1400" b="0" i="0" u="none" strike="noStrike" cap="none">
              <a:solidFill>
                <a:srgbClr val="FFFFFF"/>
              </a:solidFill>
              <a:latin typeface="Arial"/>
              <a:ea typeface="Arial"/>
              <a:cs typeface="Arial"/>
              <a:sym typeface="Arial"/>
            </a:endParaRPr>
          </a:p>
        </p:txBody>
      </p:sp>
      <p:sp>
        <p:nvSpPr>
          <p:cNvPr id="162" name="Google Shape;162;p4"/>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B27F47"/>
              </a:buClr>
              <a:buSzPct val="100000"/>
              <a:buFont typeface="Arial"/>
              <a:buNone/>
            </a:pPr>
            <a:r>
              <a:rPr lang="it-IT"/>
              <a:t>Objective of the project</a:t>
            </a:r>
            <a:br>
              <a:rPr lang="it-IT"/>
            </a:br>
            <a:endParaRPr/>
          </a:p>
        </p:txBody>
      </p:sp>
      <p:sp>
        <p:nvSpPr>
          <p:cNvPr id="163" name="Google Shape;163;p4"/>
          <p:cNvSpPr txBox="1"/>
          <p:nvPr/>
        </p:nvSpPr>
        <p:spPr>
          <a:xfrm>
            <a:off x="955589" y="2112178"/>
            <a:ext cx="10280700" cy="250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Construction of two technologically advanced laboratories of national relevance and significance. The laboratories will be established at the Medicina Radio Astronomical Station and will be named:</a:t>
            </a:r>
            <a:endParaRPr sz="1800">
              <a:solidFill>
                <a:schemeClr val="dk1"/>
              </a:solidFill>
              <a:latin typeface="Calibri"/>
              <a:ea typeface="Calibri"/>
              <a:cs typeface="Calibri"/>
              <a:sym typeface="Calibri"/>
            </a:endParaRPr>
          </a:p>
          <a:p>
            <a:pPr marL="457200" lvl="0" indent="-298450" algn="l" rtl="0">
              <a:lnSpc>
                <a:spcPct val="115000"/>
              </a:lnSpc>
              <a:spcBef>
                <a:spcPts val="1200"/>
              </a:spcBef>
              <a:spcAft>
                <a:spcPts val="0"/>
              </a:spcAft>
              <a:buClr>
                <a:schemeClr val="dk1"/>
              </a:buClr>
              <a:buSzPts val="1100"/>
              <a:buChar char="●"/>
            </a:pPr>
            <a:r>
              <a:rPr lang="it-IT" sz="1800">
                <a:solidFill>
                  <a:schemeClr val="dk1"/>
                </a:solidFill>
                <a:latin typeface="Calibri"/>
                <a:ea typeface="Calibri"/>
                <a:cs typeface="Calibri"/>
                <a:sym typeface="Calibri"/>
              </a:rPr>
              <a:t>“Laboratory for Acceptance and Qualification of Analog (over fiber and over coax) and Digital Electronics for Low-Frequency RF Systems”</a:t>
            </a:r>
            <a:br>
              <a:rPr lang="it-IT"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it-IT" sz="1800">
                <a:solidFill>
                  <a:schemeClr val="dk1"/>
                </a:solidFill>
                <a:latin typeface="Calibri"/>
                <a:ea typeface="Calibri"/>
                <a:cs typeface="Calibri"/>
                <a:sym typeface="Calibri"/>
              </a:rPr>
              <a:t>“Integration/Verification Laboratory for High-Frequency Cryogenic Radio Receivers.” </a:t>
            </a:r>
            <a:endParaRPr sz="1800">
              <a:solidFill>
                <a:schemeClr val="dk1"/>
              </a:solidFill>
              <a:latin typeface="Calibri"/>
              <a:ea typeface="Calibri"/>
              <a:cs typeface="Calibri"/>
              <a:sym typeface="Calibri"/>
            </a:endParaRPr>
          </a:p>
          <a:p>
            <a:pPr marL="0" marR="0" lvl="0" indent="0" algn="l" rtl="0">
              <a:spcBef>
                <a:spcPts val="1200"/>
              </a:spcBef>
              <a:spcAft>
                <a:spcPts val="0"/>
              </a:spcAft>
              <a:buNone/>
            </a:pPr>
            <a:r>
              <a:rPr lang="it-IT"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64" name="Google Shape;164;p4"/>
          <p:cNvSpPr/>
          <p:nvPr/>
        </p:nvSpPr>
        <p:spPr>
          <a:xfrm>
            <a:off x="5599825" y="4187949"/>
            <a:ext cx="450300" cy="768300"/>
          </a:xfrm>
          <a:prstGeom prst="down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5" name="Google Shape;165;p4"/>
          <p:cNvSpPr txBox="1"/>
          <p:nvPr/>
        </p:nvSpPr>
        <p:spPr>
          <a:xfrm>
            <a:off x="1450502" y="4992944"/>
            <a:ext cx="88995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b="0" i="0" u="none" strike="noStrike" cap="none">
                <a:solidFill>
                  <a:schemeClr val="dk1"/>
                </a:solidFill>
                <a:latin typeface="Calibri"/>
                <a:ea typeface="Calibri"/>
                <a:cs typeface="Calibri"/>
                <a:sym typeface="Calibri"/>
              </a:rPr>
              <a:t>RENOVATION AND ENERGY EFFICIENCY OF THE MECHANICAL, AIR CONDITIONING AND VENTILATION SYSTEMS OF THE MAIN BUILDING</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5"/>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172" name="Google Shape;172;p5"/>
          <p:cNvSpPr txBox="1">
            <a:spLocks noGrp="1"/>
          </p:cNvSpPr>
          <p:nvPr>
            <p:ph type="ftr" idx="11"/>
          </p:nvPr>
        </p:nvSpPr>
        <p:spPr>
          <a:xfrm>
            <a:off x="1371600" y="6430150"/>
            <a:ext cx="445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73" name="Google Shape;173;p5"/>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5</a:t>
            </a:fld>
            <a:endParaRPr sz="1400" b="0" i="0" u="none" strike="noStrike" cap="none">
              <a:solidFill>
                <a:srgbClr val="FFFFFF"/>
              </a:solidFill>
              <a:latin typeface="Arial"/>
              <a:ea typeface="Arial"/>
              <a:cs typeface="Arial"/>
              <a:sym typeface="Arial"/>
            </a:endParaRPr>
          </a:p>
        </p:txBody>
      </p:sp>
      <p:sp>
        <p:nvSpPr>
          <p:cNvPr id="174" name="Google Shape;174;p5"/>
          <p:cNvSpPr txBox="1">
            <a:spLocks noGrp="1"/>
          </p:cNvSpPr>
          <p:nvPr>
            <p:ph type="title"/>
          </p:nvPr>
        </p:nvSpPr>
        <p:spPr>
          <a:xfrm>
            <a:off x="838200" y="1264410"/>
            <a:ext cx="10515600" cy="544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Work Packages</a:t>
            </a:r>
            <a:endParaRPr/>
          </a:p>
        </p:txBody>
      </p:sp>
      <p:pic>
        <p:nvPicPr>
          <p:cNvPr id="175" name="Google Shape;175;p5"/>
          <p:cNvPicPr preferRelativeResize="0"/>
          <p:nvPr/>
        </p:nvPicPr>
        <p:blipFill>
          <a:blip r:embed="rId3">
            <a:alphaModFix/>
          </a:blip>
          <a:stretch>
            <a:fillRect/>
          </a:stretch>
        </p:blipFill>
        <p:spPr>
          <a:xfrm>
            <a:off x="973575" y="1763225"/>
            <a:ext cx="9716576" cy="4486250"/>
          </a:xfrm>
          <a:prstGeom prst="rect">
            <a:avLst/>
          </a:prstGeom>
          <a:noFill/>
          <a:ln>
            <a:noFill/>
          </a:ln>
        </p:spPr>
      </p:pic>
      <p:sp>
        <p:nvSpPr>
          <p:cNvPr id="176" name="Google Shape;176;p5"/>
          <p:cNvSpPr txBox="1"/>
          <p:nvPr/>
        </p:nvSpPr>
        <p:spPr>
          <a:xfrm>
            <a:off x="5641875" y="2194550"/>
            <a:ext cx="142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6802</a:t>
            </a:r>
            <a:endParaRPr sz="2800">
              <a:solidFill>
                <a:schemeClr val="dk1"/>
              </a:solidFill>
            </a:endParaRPr>
          </a:p>
        </p:txBody>
      </p:sp>
      <p:sp>
        <p:nvSpPr>
          <p:cNvPr id="177" name="Google Shape;177;p5"/>
          <p:cNvSpPr txBox="1"/>
          <p:nvPr/>
        </p:nvSpPr>
        <p:spPr>
          <a:xfrm>
            <a:off x="10690150" y="3645400"/>
            <a:ext cx="142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6801</a:t>
            </a:r>
            <a:endParaRPr sz="2800">
              <a:solidFill>
                <a:schemeClr val="dk1"/>
              </a:solidFill>
            </a:endParaRPr>
          </a:p>
        </p:txBody>
      </p:sp>
      <p:sp>
        <p:nvSpPr>
          <p:cNvPr id="178" name="Google Shape;178;p5"/>
          <p:cNvSpPr txBox="1"/>
          <p:nvPr/>
        </p:nvSpPr>
        <p:spPr>
          <a:xfrm>
            <a:off x="5641875" y="5160250"/>
            <a:ext cx="142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a:solidFill>
                  <a:schemeClr val="dk1"/>
                </a:solidFill>
              </a:rPr>
              <a:t>5811</a:t>
            </a:r>
            <a:endParaRPr sz="2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6"/>
          <p:cNvPicPr preferRelativeResize="0"/>
          <p:nvPr/>
        </p:nvPicPr>
        <p:blipFill>
          <a:blip r:embed="rId3">
            <a:alphaModFix/>
          </a:blip>
          <a:stretch>
            <a:fillRect/>
          </a:stretch>
        </p:blipFill>
        <p:spPr>
          <a:xfrm>
            <a:off x="6418500" y="1988451"/>
            <a:ext cx="5724023" cy="3589936"/>
          </a:xfrm>
          <a:prstGeom prst="rect">
            <a:avLst/>
          </a:prstGeom>
          <a:noFill/>
          <a:ln>
            <a:noFill/>
          </a:ln>
        </p:spPr>
      </p:pic>
      <p:sp>
        <p:nvSpPr>
          <p:cNvPr id="185" name="Google Shape;185;p6"/>
          <p:cNvSpPr txBox="1">
            <a:spLocks noGrp="1"/>
          </p:cNvSpPr>
          <p:nvPr>
            <p:ph type="title"/>
          </p:nvPr>
        </p:nvSpPr>
        <p:spPr>
          <a:xfrm>
            <a:off x="419925" y="1174900"/>
            <a:ext cx="3868500" cy="67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Civil works </a:t>
            </a:r>
            <a:endParaRPr/>
          </a:p>
        </p:txBody>
      </p:sp>
      <p:sp>
        <p:nvSpPr>
          <p:cNvPr id="186" name="Google Shape;186;p6"/>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1400"/>
              <a:buFont typeface="Arial"/>
              <a:buNone/>
            </a:pPr>
            <a:r>
              <a:rPr lang="it-IT" b="1" i="0" u="none" strike="noStrike" cap="none"/>
              <a:t>27/02/26</a:t>
            </a:r>
            <a:endParaRPr b="1" i="0" u="none" strike="noStrike" cap="none"/>
          </a:p>
        </p:txBody>
      </p:sp>
      <p:sp>
        <p:nvSpPr>
          <p:cNvPr id="187" name="Google Shape;187;p6"/>
          <p:cNvSpPr txBox="1">
            <a:spLocks noGrp="1"/>
          </p:cNvSpPr>
          <p:nvPr>
            <p:ph type="ftr" idx="11"/>
          </p:nvPr>
        </p:nvSpPr>
        <p:spPr>
          <a:xfrm>
            <a:off x="1371609" y="6430138"/>
            <a:ext cx="4234864" cy="365125"/>
          </a:xfrm>
          <a:prstGeom prst="rect">
            <a:avLst/>
          </a:prstGeom>
          <a:noFill/>
          <a:ln>
            <a:noFill/>
          </a:ln>
        </p:spPr>
        <p:txBody>
          <a:bodyPr spcFirstLastPara="1" wrap="square" lIns="91425" tIns="45700" rIns="91425" bIns="45700" anchor="ctr" anchorCtr="0">
            <a:normAutofit fontScale="92500"/>
          </a:bodyPr>
          <a:lstStyle/>
          <a:p>
            <a:pPr marL="0" lvl="0" indent="0" algn="l" rtl="0">
              <a:spcBef>
                <a:spcPts val="0"/>
              </a:spcBef>
              <a:spcAft>
                <a:spcPts val="0"/>
              </a:spcAft>
              <a:buNone/>
            </a:pPr>
            <a:r>
              <a:rPr lang="it-IT"/>
              <a:t>OA Capodimonte Auditorium Nazionale "E. Capocci»</a:t>
            </a:r>
            <a:endParaRPr/>
          </a:p>
        </p:txBody>
      </p:sp>
      <p:sp>
        <p:nvSpPr>
          <p:cNvPr id="188" name="Google Shape;188;p6"/>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1400"/>
              <a:buFont typeface="Arial"/>
              <a:buNone/>
            </a:pPr>
            <a:fld id="{00000000-1234-1234-1234-123412341234}" type="slidenum">
              <a:rPr lang="it-IT" b="0" i="0" u="none" strike="noStrike" cap="none"/>
              <a:t>6</a:t>
            </a:fld>
            <a:endParaRPr b="0" i="0" u="none" strike="noStrike" cap="none"/>
          </a:p>
        </p:txBody>
      </p:sp>
      <p:sp>
        <p:nvSpPr>
          <p:cNvPr id="189" name="Google Shape;189;p6"/>
          <p:cNvSpPr/>
          <p:nvPr/>
        </p:nvSpPr>
        <p:spPr>
          <a:xfrm rot="-5400000">
            <a:off x="5830850" y="3362301"/>
            <a:ext cx="343800" cy="557700"/>
          </a:xfrm>
          <a:prstGeom prst="down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0" name="Google Shape;190;p6"/>
          <p:cNvPicPr preferRelativeResize="0"/>
          <p:nvPr/>
        </p:nvPicPr>
        <p:blipFill>
          <a:blip r:embed="rId4">
            <a:alphaModFix/>
          </a:blip>
          <a:stretch>
            <a:fillRect/>
          </a:stretch>
        </p:blipFill>
        <p:spPr>
          <a:xfrm>
            <a:off x="87750" y="2064338"/>
            <a:ext cx="5519350" cy="2729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7"/>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197" name="Google Shape;197;p7"/>
          <p:cNvSpPr txBox="1">
            <a:spLocks noGrp="1"/>
          </p:cNvSpPr>
          <p:nvPr>
            <p:ph type="ftr" idx="11"/>
          </p:nvPr>
        </p:nvSpPr>
        <p:spPr>
          <a:xfrm>
            <a:off x="1371600" y="6430151"/>
            <a:ext cx="4425600" cy="369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198" name="Google Shape;198;p7"/>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7</a:t>
            </a:fld>
            <a:endParaRPr sz="1400" b="0" i="0" u="none" strike="noStrike" cap="none">
              <a:solidFill>
                <a:srgbClr val="FFFFFF"/>
              </a:solidFill>
              <a:latin typeface="Arial"/>
              <a:ea typeface="Arial"/>
              <a:cs typeface="Arial"/>
              <a:sym typeface="Arial"/>
            </a:endParaRPr>
          </a:p>
        </p:txBody>
      </p:sp>
      <p:sp>
        <p:nvSpPr>
          <p:cNvPr id="199" name="Google Shape;199;p7"/>
          <p:cNvSpPr txBox="1">
            <a:spLocks noGrp="1"/>
          </p:cNvSpPr>
          <p:nvPr>
            <p:ph type="title"/>
          </p:nvPr>
        </p:nvSpPr>
        <p:spPr>
          <a:xfrm>
            <a:off x="838200" y="1204468"/>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Renovation of the west block</a:t>
            </a:r>
            <a:endParaRPr/>
          </a:p>
        </p:txBody>
      </p:sp>
      <p:pic>
        <p:nvPicPr>
          <p:cNvPr id="200" name="Google Shape;200;p7"/>
          <p:cNvPicPr preferRelativeResize="0"/>
          <p:nvPr/>
        </p:nvPicPr>
        <p:blipFill rotWithShape="1">
          <a:blip r:embed="rId3">
            <a:alphaModFix/>
          </a:blip>
          <a:srcRect/>
          <a:stretch/>
        </p:blipFill>
        <p:spPr>
          <a:xfrm>
            <a:off x="2046323" y="1749003"/>
            <a:ext cx="8099357" cy="2310798"/>
          </a:xfrm>
          <a:prstGeom prst="rect">
            <a:avLst/>
          </a:prstGeom>
          <a:noFill/>
          <a:ln>
            <a:noFill/>
          </a:ln>
        </p:spPr>
      </p:pic>
      <p:pic>
        <p:nvPicPr>
          <p:cNvPr id="201" name="Google Shape;201;p7"/>
          <p:cNvPicPr preferRelativeResize="0"/>
          <p:nvPr/>
        </p:nvPicPr>
        <p:blipFill rotWithShape="1">
          <a:blip r:embed="rId4">
            <a:alphaModFix/>
          </a:blip>
          <a:srcRect/>
          <a:stretch/>
        </p:blipFill>
        <p:spPr>
          <a:xfrm>
            <a:off x="2046323" y="4146252"/>
            <a:ext cx="3409200" cy="2110985"/>
          </a:xfrm>
          <a:prstGeom prst="rect">
            <a:avLst/>
          </a:prstGeom>
          <a:noFill/>
          <a:ln>
            <a:noFill/>
          </a:ln>
        </p:spPr>
      </p:pic>
      <p:pic>
        <p:nvPicPr>
          <p:cNvPr id="202" name="Google Shape;202;p7"/>
          <p:cNvPicPr preferRelativeResize="0"/>
          <p:nvPr/>
        </p:nvPicPr>
        <p:blipFill rotWithShape="1">
          <a:blip r:embed="rId5">
            <a:alphaModFix/>
          </a:blip>
          <a:srcRect/>
          <a:stretch/>
        </p:blipFill>
        <p:spPr>
          <a:xfrm>
            <a:off x="6736479" y="4146251"/>
            <a:ext cx="3409200" cy="2110985"/>
          </a:xfrm>
          <a:prstGeom prst="rect">
            <a:avLst/>
          </a:prstGeom>
          <a:noFill/>
          <a:ln>
            <a:noFill/>
          </a:ln>
        </p:spPr>
      </p:pic>
      <p:sp>
        <p:nvSpPr>
          <p:cNvPr id="203" name="Google Shape;203;p7"/>
          <p:cNvSpPr txBox="1"/>
          <p:nvPr/>
        </p:nvSpPr>
        <p:spPr>
          <a:xfrm>
            <a:off x="713737" y="2632049"/>
            <a:ext cx="81657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0" u="none" strike="noStrike" cap="none">
                <a:solidFill>
                  <a:schemeClr val="dk1"/>
                </a:solidFill>
                <a:latin typeface="Calibri"/>
                <a:ea typeface="Calibri"/>
                <a:cs typeface="Calibri"/>
                <a:sym typeface="Calibri"/>
              </a:rPr>
              <a:t>Before</a:t>
            </a:r>
            <a:endParaRPr sz="1800" b="1">
              <a:solidFill>
                <a:schemeClr val="dk1"/>
              </a:solidFill>
              <a:latin typeface="Calibri"/>
              <a:ea typeface="Calibri"/>
              <a:cs typeface="Calibri"/>
              <a:sym typeface="Calibri"/>
            </a:endParaRPr>
          </a:p>
        </p:txBody>
      </p:sp>
      <p:sp>
        <p:nvSpPr>
          <p:cNvPr id="204" name="Google Shape;204;p7"/>
          <p:cNvSpPr txBox="1"/>
          <p:nvPr/>
        </p:nvSpPr>
        <p:spPr>
          <a:xfrm>
            <a:off x="713737" y="4722368"/>
            <a:ext cx="6723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Calibri"/>
                <a:ea typeface="Calibri"/>
                <a:cs typeface="Calibri"/>
                <a:sym typeface="Calibri"/>
              </a:rPr>
              <a:t>After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11" name="Google Shape;211;p11"/>
          <p:cNvSpPr txBox="1">
            <a:spLocks noGrp="1"/>
          </p:cNvSpPr>
          <p:nvPr>
            <p:ph type="ftr" idx="11"/>
          </p:nvPr>
        </p:nvSpPr>
        <p:spPr>
          <a:xfrm>
            <a:off x="1371600" y="6430149"/>
            <a:ext cx="4443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212" name="Google Shape;212;p11"/>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8</a:t>
            </a:fld>
            <a:endParaRPr sz="1400" b="0" i="0" u="none" strike="noStrike" cap="none">
              <a:solidFill>
                <a:srgbClr val="FFFFFF"/>
              </a:solidFill>
              <a:latin typeface="Arial"/>
              <a:ea typeface="Arial"/>
              <a:cs typeface="Arial"/>
              <a:sym typeface="Arial"/>
            </a:endParaRPr>
          </a:p>
        </p:txBody>
      </p:sp>
      <p:sp>
        <p:nvSpPr>
          <p:cNvPr id="213" name="Google Shape;213;p11"/>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New laboratories</a:t>
            </a:r>
            <a:endParaRPr/>
          </a:p>
        </p:txBody>
      </p:sp>
      <p:pic>
        <p:nvPicPr>
          <p:cNvPr id="214" name="Google Shape;214;p11" title="DSC04031.JPG"/>
          <p:cNvPicPr preferRelativeResize="0"/>
          <p:nvPr/>
        </p:nvPicPr>
        <p:blipFill rotWithShape="1">
          <a:blip r:embed="rId3">
            <a:alphaModFix/>
          </a:blip>
          <a:srcRect l="6032" r="6041"/>
          <a:stretch/>
        </p:blipFill>
        <p:spPr>
          <a:xfrm>
            <a:off x="838199" y="2425962"/>
            <a:ext cx="5111189" cy="3270671"/>
          </a:xfrm>
          <a:prstGeom prst="rect">
            <a:avLst/>
          </a:prstGeom>
          <a:noFill/>
          <a:ln>
            <a:noFill/>
          </a:ln>
        </p:spPr>
      </p:pic>
      <p:pic>
        <p:nvPicPr>
          <p:cNvPr id="215" name="Google Shape;215;p11" title="DSC04029.JPG"/>
          <p:cNvPicPr preferRelativeResize="0"/>
          <p:nvPr/>
        </p:nvPicPr>
        <p:blipFill rotWithShape="1">
          <a:blip r:embed="rId4">
            <a:alphaModFix/>
          </a:blip>
          <a:srcRect l="7750" r="7741"/>
          <a:stretch/>
        </p:blipFill>
        <p:spPr>
          <a:xfrm>
            <a:off x="6441494" y="2425962"/>
            <a:ext cx="4912308" cy="32706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0"/>
          <p:cNvSpPr txBox="1">
            <a:spLocks noGrp="1"/>
          </p:cNvSpPr>
          <p:nvPr>
            <p:ph type="dt" idx="10"/>
          </p:nvPr>
        </p:nvSpPr>
        <p:spPr>
          <a:xfrm>
            <a:off x="87752" y="6430138"/>
            <a:ext cx="119610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it-IT" sz="1400" b="1" i="0" u="none" strike="noStrike" cap="none">
                <a:solidFill>
                  <a:srgbClr val="FFFFFF"/>
                </a:solidFill>
                <a:latin typeface="Arial"/>
                <a:ea typeface="Arial"/>
                <a:cs typeface="Arial"/>
                <a:sym typeface="Arial"/>
              </a:rPr>
              <a:t>27/02/26</a:t>
            </a:r>
            <a:endParaRPr sz="1400" b="1" i="0" u="none" strike="noStrike" cap="none">
              <a:solidFill>
                <a:srgbClr val="FFFFFF"/>
              </a:solidFill>
              <a:latin typeface="Arial"/>
              <a:ea typeface="Arial"/>
              <a:cs typeface="Arial"/>
              <a:sym typeface="Arial"/>
            </a:endParaRPr>
          </a:p>
        </p:txBody>
      </p:sp>
      <p:sp>
        <p:nvSpPr>
          <p:cNvPr id="222" name="Google Shape;222;p10"/>
          <p:cNvSpPr txBox="1">
            <a:spLocks noGrp="1"/>
          </p:cNvSpPr>
          <p:nvPr>
            <p:ph type="ftr" idx="11"/>
          </p:nvPr>
        </p:nvSpPr>
        <p:spPr>
          <a:xfrm>
            <a:off x="1371599" y="6430150"/>
            <a:ext cx="4617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OA Capodimonte Auditorium Nazionale "E. Capocci»</a:t>
            </a:r>
            <a:endParaRPr/>
          </a:p>
        </p:txBody>
      </p:sp>
      <p:sp>
        <p:nvSpPr>
          <p:cNvPr id="223" name="Google Shape;223;p10"/>
          <p:cNvSpPr txBox="1">
            <a:spLocks noGrp="1"/>
          </p:cNvSpPr>
          <p:nvPr>
            <p:ph type="sldNum" idx="12"/>
          </p:nvPr>
        </p:nvSpPr>
        <p:spPr>
          <a:xfrm>
            <a:off x="11584726" y="6430138"/>
            <a:ext cx="45027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fld id="{00000000-1234-1234-1234-123412341234}" type="slidenum">
              <a:rPr lang="it-IT" sz="1400" b="0" i="0" u="none" strike="noStrike" cap="none">
                <a:solidFill>
                  <a:srgbClr val="FFFFFF"/>
                </a:solidFill>
                <a:latin typeface="Arial"/>
                <a:ea typeface="Arial"/>
                <a:cs typeface="Arial"/>
                <a:sym typeface="Arial"/>
              </a:rPr>
              <a:t>9</a:t>
            </a:fld>
            <a:endParaRPr sz="1400" b="0" i="0" u="none" strike="noStrike" cap="none">
              <a:solidFill>
                <a:srgbClr val="FFFFFF"/>
              </a:solidFill>
              <a:latin typeface="Arial"/>
              <a:ea typeface="Arial"/>
              <a:cs typeface="Arial"/>
              <a:sym typeface="Arial"/>
            </a:endParaRPr>
          </a:p>
        </p:txBody>
      </p:sp>
      <p:sp>
        <p:nvSpPr>
          <p:cNvPr id="224" name="Google Shape;224;p10"/>
          <p:cNvSpPr txBox="1">
            <a:spLocks noGrp="1"/>
          </p:cNvSpPr>
          <p:nvPr>
            <p:ph type="title"/>
          </p:nvPr>
        </p:nvSpPr>
        <p:spPr>
          <a:xfrm>
            <a:off x="838200" y="1335635"/>
            <a:ext cx="10515600" cy="5445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27F47"/>
              </a:buClr>
              <a:buSzPts val="2800"/>
              <a:buFont typeface="Arial"/>
              <a:buNone/>
            </a:pPr>
            <a:r>
              <a:rPr lang="it-IT"/>
              <a:t>New toilets block C</a:t>
            </a:r>
            <a:endParaRPr/>
          </a:p>
        </p:txBody>
      </p:sp>
      <p:pic>
        <p:nvPicPr>
          <p:cNvPr id="225" name="Google Shape;225;p10"/>
          <p:cNvPicPr preferRelativeResize="0"/>
          <p:nvPr/>
        </p:nvPicPr>
        <p:blipFill rotWithShape="1">
          <a:blip r:embed="rId3">
            <a:alphaModFix/>
          </a:blip>
          <a:srcRect/>
          <a:stretch/>
        </p:blipFill>
        <p:spPr>
          <a:xfrm>
            <a:off x="6735340" y="1324394"/>
            <a:ext cx="3379205" cy="2514896"/>
          </a:xfrm>
          <a:prstGeom prst="rect">
            <a:avLst/>
          </a:prstGeom>
          <a:noFill/>
          <a:ln>
            <a:noFill/>
          </a:ln>
        </p:spPr>
      </p:pic>
      <p:pic>
        <p:nvPicPr>
          <p:cNvPr id="226" name="Google Shape;226;p10"/>
          <p:cNvPicPr preferRelativeResize="0"/>
          <p:nvPr/>
        </p:nvPicPr>
        <p:blipFill rotWithShape="1">
          <a:blip r:embed="rId4">
            <a:alphaModFix/>
          </a:blip>
          <a:srcRect/>
          <a:stretch/>
        </p:blipFill>
        <p:spPr>
          <a:xfrm>
            <a:off x="952021" y="2204193"/>
            <a:ext cx="4770858" cy="3578144"/>
          </a:xfrm>
          <a:prstGeom prst="rect">
            <a:avLst/>
          </a:prstGeom>
          <a:noFill/>
          <a:ln>
            <a:noFill/>
          </a:ln>
        </p:spPr>
      </p:pic>
      <p:pic>
        <p:nvPicPr>
          <p:cNvPr id="227" name="Google Shape;227;p10"/>
          <p:cNvPicPr preferRelativeResize="0"/>
          <p:nvPr/>
        </p:nvPicPr>
        <p:blipFill rotWithShape="1">
          <a:blip r:embed="rId5">
            <a:alphaModFix/>
          </a:blip>
          <a:srcRect/>
          <a:stretch/>
        </p:blipFill>
        <p:spPr>
          <a:xfrm>
            <a:off x="6735339" y="3993265"/>
            <a:ext cx="3379205" cy="2251677"/>
          </a:xfrm>
          <a:prstGeom prst="rect">
            <a:avLst/>
          </a:prstGeom>
          <a:noFill/>
          <a:ln>
            <a:noFill/>
          </a:ln>
        </p:spPr>
      </p:pic>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1060</Words>
  <Application>Microsoft Macintosh PowerPoint</Application>
  <PresentationFormat>Widescreen</PresentationFormat>
  <Paragraphs>140</Paragraphs>
  <Slides>22</Slides>
  <Notes>21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22</vt:i4>
      </vt:variant>
    </vt:vector>
  </HeadingPairs>
  <TitlesOfParts>
    <vt:vector size="26" baseType="lpstr">
      <vt:lpstr>Calibri</vt:lpstr>
      <vt:lpstr>Arial</vt:lpstr>
      <vt:lpstr>Lato</vt:lpstr>
      <vt:lpstr>Tema di Office</vt:lpstr>
      <vt:lpstr>STILES 6801/2-5811 </vt:lpstr>
      <vt:lpstr>Background – IRA expertise in RFoF → 6802</vt:lpstr>
      <vt:lpstr>Background – IRA expertise in Cryo-receivers integration → 5811</vt:lpstr>
      <vt:lpstr>Objective of the project </vt:lpstr>
      <vt:lpstr>Work Packages</vt:lpstr>
      <vt:lpstr>Civil works </vt:lpstr>
      <vt:lpstr>Renovation of the west block</vt:lpstr>
      <vt:lpstr>New laboratories</vt:lpstr>
      <vt:lpstr>New toilets block C</vt:lpstr>
      <vt:lpstr>Renovation and energy efficiency of the mechanical, air conditioning and ventilation system of the main building</vt:lpstr>
      <vt:lpstr>Ventilation system</vt:lpstr>
      <vt:lpstr>Presentazione standard di PowerPoint</vt:lpstr>
      <vt:lpstr>Presentazione standard di PowerPoint</vt:lpstr>
      <vt:lpstr>Dismantling operations</vt:lpstr>
      <vt:lpstr>New heat pump / power plant</vt:lpstr>
      <vt:lpstr>Unexpected ”friends”</vt:lpstr>
      <vt:lpstr>Criticalities in the activity 6801 </vt:lpstr>
      <vt:lpstr>Purchasing instrumentation</vt:lpstr>
      <vt:lpstr>Presentazione standard di PowerPoint</vt:lpstr>
      <vt:lpstr>Instruments for RFoF laboratory acceptance/testing</vt:lpstr>
      <vt:lpstr>Instruments for high frequency receivers integration/verification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Francesco Pompa Pacchi</dc:creator>
  <cp:lastModifiedBy>Jader Monari</cp:lastModifiedBy>
  <cp:revision>1</cp:revision>
  <dcterms:created xsi:type="dcterms:W3CDTF">2022-10-26T09:11:02Z</dcterms:created>
  <dcterms:modified xsi:type="dcterms:W3CDTF">2026-03-11T17:46:14Z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ies>
</file>