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</p:sldMasterIdLst>
  <p:notesMasterIdLst>
    <p:notesMasterId r:id="rId23"/>
  </p:notesMasterIdLst>
  <p:sldIdLst>
    <p:sldId id="282" r:id="rId2"/>
    <p:sldId id="257" r:id="rId3"/>
    <p:sldId id="261" r:id="rId4"/>
    <p:sldId id="262" r:id="rId5"/>
    <p:sldId id="265" r:id="rId6"/>
    <p:sldId id="263" r:id="rId7"/>
    <p:sldId id="266" r:id="rId8"/>
    <p:sldId id="284" r:id="rId9"/>
    <p:sldId id="268" r:id="rId10"/>
    <p:sldId id="269" r:id="rId11"/>
    <p:sldId id="270" r:id="rId12"/>
    <p:sldId id="271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3" r:id="rId22"/>
  </p:sldIdLst>
  <p:sldSz cx="12192000" cy="6858000"/>
  <p:notesSz cx="7104063" cy="10234613"/>
  <p:embeddedFontLst>
    <p:embeddedFont>
      <p:font typeface="Arial Black" panose="020B0A04020102020204" pitchFamily="34" charset="0"/>
      <p:regular r:id="rId24"/>
      <p:bold r:id="rId25"/>
    </p:embeddedFont>
    <p:embeddedFont>
      <p:font typeface="Helvetica Neue" panose="020B0604020202020204" charset="0"/>
      <p:regular r:id="rId26"/>
      <p:bold r:id="rId27"/>
      <p:italic r:id="rId28"/>
      <p:boldItalic r:id="rId29"/>
    </p:embeddedFont>
    <p:embeddedFont>
      <p:font typeface="Titillium" panose="00000500000000000000" pitchFamily="50" charset="0"/>
      <p:regular r:id="rId30"/>
      <p:bold r:id="rId31"/>
      <p:italic r:id="rId32"/>
      <p:boldItalic r:id="rId33"/>
    </p:embeddedFont>
    <p:embeddedFont>
      <p:font typeface="Titillium Bd" panose="00000800000000000000" pitchFamily="50" charset="0"/>
      <p:bold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jqJIqfqqZFCV8D+HeoCFRcyxJj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65AF"/>
    <a:srgbClr val="C48E48"/>
    <a:srgbClr val="E2C7A4"/>
    <a:srgbClr val="2965B7"/>
    <a:srgbClr val="44546A"/>
    <a:srgbClr val="6C788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F6D4233-386B-4A3C-AADF-B4C7BFBB5A8A}">
  <a:tblStyle styleId="{4F6D4233-386B-4A3C-AADF-B4C7BFBB5A8A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 b="off" i="off"/>
      <a:tcStyle>
        <a:tcBdr/>
        <a:fill>
          <a:solidFill>
            <a:srgbClr val="E8EBF5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E8EBF5"/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8058BDDE-6FED-4A3C-8FCB-9E23D192EF0B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C987F2E1-6FA5-4E33-9785-57D132AF994C}" styleName="Table_2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D27102A9-8310-4765-A935-A1911B00CA55}" styleName="Stile chiaro 1 - Color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2833802-FEF1-4C79-8D5D-14CF1EAF98D9}" styleName="Stile chiaro 2 - Color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8" autoAdjust="0"/>
    <p:restoredTop sz="87326" autoAdjust="0"/>
  </p:normalViewPr>
  <p:slideViewPr>
    <p:cSldViewPr snapToGrid="0">
      <p:cViewPr varScale="1">
        <p:scale>
          <a:sx n="93" d="100"/>
          <a:sy n="93" d="100"/>
        </p:scale>
        <p:origin x="4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8427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3992" y="0"/>
            <a:ext cx="3078427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it-IT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it-IT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it-IT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8366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p2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9" name="Google Shape;289;p2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3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t-IT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3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3" name="Google Shape;303;p3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3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t-IT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p4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14" name="Google Shape;314;p4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3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t-IT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cff7b5e59a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g3cff7b5e59a_0_492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4" name="Google Shape;334;g3cff7b5e59a_0_492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3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cda9cde216_0_2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6" name="Google Shape;356;g3cda9cde21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cda9cde216_0_9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67" name="Google Shape;367;g3cda9cde21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d0251b24d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Google Shape;382;g3d0251b24dd_0_0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seem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….</a:t>
            </a:r>
            <a:endParaRPr dirty="0"/>
          </a:p>
        </p:txBody>
      </p:sp>
      <p:sp>
        <p:nvSpPr>
          <p:cNvPr id="383" name="Google Shape;383;g3d0251b24dd_0_0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3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it-IT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d0251b24dd_0_14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b="1" dirty="0"/>
              <a:t>*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b="1" dirty="0"/>
              <a:t>- Conflitto di ruoli</a:t>
            </a:r>
            <a:r>
              <a:rPr lang="it-IT" dirty="0"/>
              <a:t> – il DL interno dipende gerarchicamente dalla stessa PA che prende le decisioni politiche/amministrative, quindi può essere </a:t>
            </a:r>
            <a:r>
              <a:rPr lang="it-IT" b="1" dirty="0"/>
              <a:t>meno indipendente</a:t>
            </a:r>
            <a:r>
              <a:rPr lang="it-IT" dirty="0"/>
              <a:t> nella gestione tecnica.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b="1" dirty="0"/>
              <a:t>- Ritardi e lentezza decisionale</a:t>
            </a:r>
            <a:r>
              <a:rPr lang="it-IT" dirty="0"/>
              <a:t> – le OOPP devono gestire decine di cantieri (come nel caso STILES), quindi il DL interno non può sempre </a:t>
            </a:r>
            <a:r>
              <a:rPr lang="it-IT" b="1" dirty="0"/>
              <a:t>intervenire tempestivamente</a:t>
            </a:r>
            <a:r>
              <a:rPr lang="it-IT" dirty="0"/>
              <a:t>.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b="1" dirty="0"/>
              <a:t>- Mancanza di controllo reale</a:t>
            </a:r>
            <a:r>
              <a:rPr lang="it-IT" dirty="0"/>
              <a:t> – senza autonomia, il DL interno può solo “ratificare” decisioni, senza poter imporre modifiche o fermare lavori problematici.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b="1" dirty="0"/>
              <a:t>- Rischio maggiore di contenziosi</a:t>
            </a:r>
            <a:r>
              <a:rPr lang="it-IT" dirty="0"/>
              <a:t> – in caso di problemi progettuali o esecutivi, il DL interno non può tutelare pienamente la PA come farebbe un DL esterno e indipendente.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92" name="Google Shape;392;g3d0251b24d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d0251b24dd_0_69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2" name="Google Shape;402;g3d0251b24dd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cda9cde216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5" name="Google Shape;415;g3cda9cde216_0_49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16" name="Google Shape;416;g3cda9cde216_0_49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3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t-IT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8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dirty="0" err="1"/>
              <a:t>successful</a:t>
            </a:r>
            <a:r>
              <a:rPr lang="it-IT" dirty="0"/>
              <a:t> </a:t>
            </a:r>
            <a:r>
              <a:rPr lang="it-IT" dirty="0" err="1"/>
              <a:t>contributing</a:t>
            </a:r>
            <a:r>
              <a:rPr lang="it-IT" dirty="0"/>
              <a:t> to </a:t>
            </a:r>
            <a:r>
              <a:rPr lang="it-IT" dirty="0" err="1"/>
              <a:t>important</a:t>
            </a:r>
            <a:r>
              <a:rPr lang="it-IT" dirty="0"/>
              <a:t> international project</a:t>
            </a:r>
            <a:endParaRPr dirty="0"/>
          </a:p>
        </p:txBody>
      </p:sp>
      <p:sp>
        <p:nvSpPr>
          <p:cNvPr id="95" name="Google Shape;95;p8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3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7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2" name="Google Shape;43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cda9cde21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35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3cda9cde216_0_129:notes"/>
          <p:cNvSpPr txBox="1">
            <a:spLocks noGrp="1"/>
          </p:cNvSpPr>
          <p:nvPr>
            <p:ph type="body" idx="1"/>
          </p:nvPr>
        </p:nvSpPr>
        <p:spPr>
          <a:xfrm>
            <a:off x="710405" y="4925401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250" tIns="48600" rIns="97250" bIns="486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/>
          </a:p>
        </p:txBody>
      </p:sp>
      <p:sp>
        <p:nvSpPr>
          <p:cNvPr id="135" name="Google Shape;135;g3cda9cde216_0_129:notes"/>
          <p:cNvSpPr txBox="1">
            <a:spLocks noGrp="1"/>
          </p:cNvSpPr>
          <p:nvPr>
            <p:ph type="sldNum" idx="12"/>
          </p:nvPr>
        </p:nvSpPr>
        <p:spPr>
          <a:xfrm>
            <a:off x="4023984" y="9721094"/>
            <a:ext cx="3078300" cy="5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250" tIns="48600" rIns="97250" bIns="486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it-IT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4" name="Google Shape;15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cda9cde216_0_334:notes"/>
          <p:cNvSpPr txBox="1">
            <a:spLocks noGrp="1"/>
          </p:cNvSpPr>
          <p:nvPr>
            <p:ph type="body" idx="1"/>
          </p:nvPr>
        </p:nvSpPr>
        <p:spPr>
          <a:xfrm>
            <a:off x="710405" y="4925401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250" tIns="48600" rIns="97250" bIns="486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dirty="0"/>
          </a:p>
        </p:txBody>
      </p:sp>
      <p:sp>
        <p:nvSpPr>
          <p:cNvPr id="229" name="Google Shape;229;g3cda9cde216_0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35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cff7b5e59a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g3cff7b5e59a_0_360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5" name="Google Shape;165;g3cff7b5e59a_0_360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3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t-IT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cff7b5e59a_0_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Google Shape;257;g3cff7b5e59a_0_517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8" name="Google Shape;258;g3cff7b5e59a_0_517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3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4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6" name="Google Shape;26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cda9cde216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g3cda9cde216_0_72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9" name="Google Shape;279;g3cda9cde216_0_72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3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t-IT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713" y="6430138"/>
            <a:ext cx="1267691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B2E1D69-7EF8-475F-9A66-8F0B74D5DC54}" type="datetime1">
              <a:rPr lang="it-IT" smtClean="0"/>
              <a:t>17/03/2026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22404" y="6450240"/>
            <a:ext cx="4417287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Piè di pagina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0110" y="6430138"/>
            <a:ext cx="484909" cy="365125"/>
          </a:xfrm>
          <a:prstGeom prst="rect">
            <a:avLst/>
          </a:prstGeom>
        </p:spPr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date</a:t>
            </a:r>
          </a:p>
        </p:txBody>
      </p:sp>
      <p:pic>
        <p:nvPicPr>
          <p:cNvPr id="7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0E6E60A7-934E-16B0-04A6-EF874487628E}"/>
              </a:ext>
            </a:extLst>
          </p:cNvPr>
          <p:cNvPicPr/>
          <p:nvPr userDrawn="1"/>
        </p:nvPicPr>
        <p:blipFill>
          <a:blip r:embed="rId3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962412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8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F0BFCC7C-8C58-60BA-FCEE-82D50DDD3F79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8CE76D5-1363-B0E3-1D33-41AADE016C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17/03/2026</a:t>
            </a:fld>
            <a:endParaRPr lang="it-IT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E6DBEE0-A27F-225E-5E90-31C29A1A1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2BFE872-A7E0-3A8B-0326-4D037EC4C1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8629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8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DAE6506A-00D5-ABFE-26DE-D4E0AD6A5AF2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02864DA-2EE3-8B72-178C-B6393D7BCA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17/03/2026</a:t>
            </a:fld>
            <a:endParaRPr lang="it-IT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DBECF07-1B6C-5AE7-E36F-4EBD794065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A3051DC-1352-C74E-6CC3-A5E947A55E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6680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8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EB2F688B-C58C-C690-B3A5-EA3DC3F347DB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2537FB0-122B-54A1-D0B8-29B21F61E4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17/03/2026</a:t>
            </a:fld>
            <a:endParaRPr lang="it-IT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AF6D3F4-3F2E-E8F1-1DF2-9C24076E3D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15E09E0-91B4-18E9-E9E8-07BE2A86D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4880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pic>
        <p:nvPicPr>
          <p:cNvPr id="8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263B1A4A-EC73-EBFE-80B3-0A63C246CD63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8704586-59CF-4888-2F19-AD16297FCC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17/03/2026</a:t>
            </a:fld>
            <a:endParaRPr lang="it-IT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2D8ED97-4BEE-40FC-826D-7D6FDD9240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91BF96B-D6F6-E2F5-2489-D2C5CE2D9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778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pic>
        <p:nvPicPr>
          <p:cNvPr id="2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980E1C01-A77E-16BF-EC4B-DFABA1DC8022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FD71D4E-877A-9FD7-30DB-58BF372F0D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17/03/2026</a:t>
            </a:fld>
            <a:endParaRPr lang="it-IT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E39A091-5D00-181F-4511-FEA9AA7B27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E697FF-B5B5-DAE7-E86F-2FEE441526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1458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9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70D64DA9-3184-E425-2F14-09F5B9347244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9B4612E-B97B-7AEA-96F0-11DCC892FE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17/03/2026</a:t>
            </a:fld>
            <a:endParaRPr lang="it-IT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F3BB756-BD2F-43D6-948C-C0917FD3F6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4A5671A-3412-9A04-D19B-0374FE811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0410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2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0A6BAA98-4BA2-0844-4484-46E5BDABD48B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9F2DF3D-1A2B-CC9B-B05E-92190FFDEB0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17/03/2026</a:t>
            </a:fld>
            <a:endParaRPr lang="it-IT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C072F27-275D-31C2-16B3-085C30AB8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1F38E6-E1A4-0C70-080B-4436058E64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3818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7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D0A363E4-DDEC-7DE1-B177-FB02225AD627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A7DCEE4-5046-64E2-5C0F-676EDDD0D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17/03/2026</a:t>
            </a:fld>
            <a:endParaRPr lang="it-IT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82CF4E6-B513-5EA4-CC92-00CC044A60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A2B6F0E-CFA2-0EC4-7838-4C13111E6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1405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A5257136-2FED-5642-B342-6423D0D094E9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FE3D8C9-9E0F-B077-98FA-3A0A4C1123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17/03/2026</a:t>
            </a:fld>
            <a:endParaRPr lang="it-IT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E79C1CB-9E10-737C-495B-CA28E009CF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94328F8-6C78-AEB2-539B-E388784CF9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3097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2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770A456A-0FDE-2072-3AD0-B337ED1E39CA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7C4880B-19F4-97A1-DDDE-AD3E2E96D9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17/03/2026</a:t>
            </a:fld>
            <a:endParaRPr lang="it-IT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320AA9F-EBBA-603B-A16A-6E78D9E46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25FFDEC-114F-5509-1E6D-1A3B878DF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0288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2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B96ADF9C-85E9-D28A-FB16-416C721CB9B7}"/>
              </a:ext>
            </a:extLst>
          </p:cNvPr>
          <p:cNvPicPr/>
          <p:nvPr userDrawn="1"/>
        </p:nvPicPr>
        <p:blipFill>
          <a:blip r:embed="rId2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51A2E-F19C-1002-E4BF-DCF30C6E86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17/03/2026</a:t>
            </a:fld>
            <a:endParaRPr lang="it-IT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19CB933-26AB-8E1D-8C37-6344EDC8A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48E82B1-CC9A-CBE9-8A67-8FED80651C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5659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52" y="6430138"/>
            <a:ext cx="119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FBF9AF8D-982E-4695-97F0-27FB92086935}" type="datetime1">
              <a:rPr lang="it-IT" smtClean="0"/>
              <a:t>17/03/2026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9" y="6430138"/>
            <a:ext cx="4234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Piè di pagina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4726" y="6430138"/>
            <a:ext cx="450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9" name="image1.png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F81EF3C4-62A6-7EEA-E7AD-2E7B03E620B7}"/>
              </a:ext>
            </a:extLst>
          </p:cNvPr>
          <p:cNvPicPr/>
          <p:nvPr userDrawn="1"/>
        </p:nvPicPr>
        <p:blipFill>
          <a:blip r:embed="rId16"/>
          <a:srcRect t="11940" b="15207"/>
          <a:stretch>
            <a:fillRect/>
          </a:stretch>
        </p:blipFill>
        <p:spPr>
          <a:xfrm>
            <a:off x="9790545" y="219625"/>
            <a:ext cx="1930140" cy="780114"/>
          </a:xfrm>
          <a:prstGeom prst="rect">
            <a:avLst/>
          </a:prstGeom>
          <a:ln/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CA45D12-536B-C576-C549-F19523F6C903}"/>
              </a:ext>
            </a:extLst>
          </p:cNvPr>
          <p:cNvSpPr txBox="1"/>
          <p:nvPr userDrawn="1"/>
        </p:nvSpPr>
        <p:spPr>
          <a:xfrm>
            <a:off x="7594761" y="6296308"/>
            <a:ext cx="18833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PNRR </a:t>
            </a:r>
            <a:b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</a:b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Missione 4 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• </a:t>
            </a:r>
            <a: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Componente 2</a:t>
            </a:r>
            <a:b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</a:br>
            <a: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Investimento 3.1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387A767-1E27-83E6-A62F-F8AF3E4F88A7}"/>
              </a:ext>
            </a:extLst>
          </p:cNvPr>
          <p:cNvSpPr txBox="1"/>
          <p:nvPr userDrawn="1"/>
        </p:nvSpPr>
        <p:spPr>
          <a:xfrm>
            <a:off x="9529917" y="6401844"/>
            <a:ext cx="19836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STILES – IR0000034</a:t>
            </a:r>
            <a:b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</a:br>
            <a: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CUP C33C22000640006</a:t>
            </a:r>
          </a:p>
        </p:txBody>
      </p:sp>
    </p:spTree>
    <p:extLst>
      <p:ext uri="{BB962C8B-B14F-4D97-AF65-F5344CB8AC3E}">
        <p14:creationId xmlns:p14="http://schemas.microsoft.com/office/powerpoint/2010/main" val="60024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hdr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hyperlink" Target="https://www.google.com/url?sa=t&amp;source=web&amp;rct=j&amp;opi=89978449&amp;url=https://qd-europe.com/it/en/product/phasecam-4030-entry-level-dynamic-laser-interferometer/&amp;ved=2ahUKEwiHnPvp_86IAxXK_7sIHfrFEXUQFnoECBMQAQ&amp;usg=AOvVaw1l-rwVJgMmLyKgViWU4M78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g"/><Relationship Id="rId3" Type="http://schemas.openxmlformats.org/officeDocument/2006/relationships/image" Target="../media/image13.png"/><Relationship Id="rId7" Type="http://schemas.openxmlformats.org/officeDocument/2006/relationships/image" Target="../media/image16.jp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CC7D-5E06-47A8-A7BC-3298CBC83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557" y="1335635"/>
            <a:ext cx="3795445" cy="2414431"/>
          </a:xfrm>
        </p:spPr>
        <p:txBody>
          <a:bodyPr>
            <a:noAutofit/>
          </a:bodyPr>
          <a:lstStyle/>
          <a:p>
            <a:pPr lvl="0"/>
            <a:r>
              <a:rPr lang="en-US" sz="3600" noProof="0" dirty="0"/>
              <a:t>A new facility for </a:t>
            </a:r>
            <a:br>
              <a:rPr lang="en-US" sz="3600" noProof="0" dirty="0"/>
            </a:br>
            <a:r>
              <a:rPr lang="en-US" sz="3600" noProof="0" dirty="0"/>
              <a:t>AO technologies</a:t>
            </a:r>
            <a:br>
              <a:rPr lang="en-US" sz="3600" noProof="0" dirty="0"/>
            </a:br>
            <a:r>
              <a:rPr lang="en-US" sz="3600" noProof="0" dirty="0"/>
              <a:t>in the ELTs era</a:t>
            </a:r>
            <a:endParaRPr lang="en-US" sz="3600" noProof="0" dirty="0">
              <a:solidFill>
                <a:srgbClr val="BB7537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F7673-4CDE-4739-943F-69412A824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558" y="4281296"/>
            <a:ext cx="3795445" cy="869137"/>
          </a:xfrm>
        </p:spPr>
        <p:txBody>
          <a:bodyPr>
            <a:normAutofit/>
          </a:bodyPr>
          <a:lstStyle/>
          <a:p>
            <a:pPr lvl="0"/>
            <a:r>
              <a:rPr lang="en-US" sz="2000" b="1" noProof="0" dirty="0">
                <a:solidFill>
                  <a:srgbClr val="C48E48"/>
                </a:solidFill>
              </a:rPr>
              <a:t>G. Di Rico</a:t>
            </a:r>
          </a:p>
          <a:p>
            <a:pPr lvl="0"/>
            <a:r>
              <a:rPr lang="en-US" sz="2000" b="1" noProof="0" dirty="0">
                <a:solidFill>
                  <a:srgbClr val="C48E48"/>
                </a:solidFill>
              </a:rPr>
              <a:t>INAF - OA Abruzzo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AF503183-32CC-50F5-2ED0-B496CE68C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  <a:defRPr/>
            </a:pPr>
            <a:r>
              <a:rPr lang="en-US" dirty="0"/>
              <a:t>STILES Workshop - Naples 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7CE634FC-EE5F-CD56-277A-EF5D99A6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B172-409A-48BF-92CD-9E808051E23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pic>
        <p:nvPicPr>
          <p:cNvPr id="10" name="Segnaposto immagine 9">
            <a:extLst>
              <a:ext uri="{FF2B5EF4-FFF2-40B4-BE49-F238E27FC236}">
                <a16:creationId xmlns:a16="http://schemas.microsoft.com/office/drawing/2014/main" id="{4DB21B72-C508-44FD-FC52-6F1A7E739EAA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t="16713" b="16713"/>
          <a:stretch/>
        </p:blipFill>
        <p:spPr/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8DD676-B753-4CB8-A8F7-2BEFC134999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88558" y="5559036"/>
            <a:ext cx="3795444" cy="482600"/>
          </a:xfrm>
        </p:spPr>
        <p:txBody>
          <a:bodyPr>
            <a:normAutofit/>
          </a:bodyPr>
          <a:lstStyle/>
          <a:p>
            <a:r>
              <a:rPr lang="en-US" b="1" noProof="0" dirty="0">
                <a:solidFill>
                  <a:srgbClr val="C48E48"/>
                </a:solidFill>
              </a:rPr>
              <a:t>March 18</a:t>
            </a:r>
            <a:r>
              <a:rPr lang="en-US" b="1" baseline="30000" noProof="0" dirty="0">
                <a:solidFill>
                  <a:srgbClr val="C48E48"/>
                </a:solidFill>
              </a:rPr>
              <a:t>th</a:t>
            </a:r>
            <a:r>
              <a:rPr lang="en-US" b="1" noProof="0" dirty="0">
                <a:solidFill>
                  <a:srgbClr val="C48E48"/>
                </a:solidFill>
              </a:rPr>
              <a:t>, 2026</a:t>
            </a:r>
          </a:p>
        </p:txBody>
      </p:sp>
      <p:sp>
        <p:nvSpPr>
          <p:cNvPr id="4" name="Segnaposto data 5">
            <a:extLst>
              <a:ext uri="{FF2B5EF4-FFF2-40B4-BE49-F238E27FC236}">
                <a16:creationId xmlns:a16="http://schemas.microsoft.com/office/drawing/2014/main" id="{932048C0-8DD3-6427-46BD-33523B36F51C}"/>
              </a:ext>
            </a:extLst>
          </p:cNvPr>
          <p:cNvSpPr txBox="1">
            <a:spLocks/>
          </p:cNvSpPr>
          <p:nvPr/>
        </p:nvSpPr>
        <p:spPr>
          <a:xfrm>
            <a:off x="154713" y="6430138"/>
            <a:ext cx="126769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kern="1200" dirty="0">
                <a:solidFill>
                  <a:prstClr val="white">
                    <a:alpha val="50000"/>
                  </a:prstClr>
                </a:solidFill>
                <a:latin typeface="Titillium" pitchFamily="2" charset="77"/>
                <a:ea typeface="+mn-ea"/>
                <a:cs typeface="+mn-cs"/>
              </a:rPr>
              <a:t>18/03/2026</a:t>
            </a:r>
          </a:p>
        </p:txBody>
      </p:sp>
    </p:spTree>
    <p:extLst>
      <p:ext uri="{BB962C8B-B14F-4D97-AF65-F5344CB8AC3E}">
        <p14:creationId xmlns:p14="http://schemas.microsoft.com/office/powerpoint/2010/main" val="4096600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"/>
          <p:cNvSpPr txBox="1">
            <a:spLocks noGrp="1"/>
          </p:cNvSpPr>
          <p:nvPr>
            <p:ph type="title"/>
          </p:nvPr>
        </p:nvSpPr>
        <p:spPr>
          <a:xfrm>
            <a:off x="228600" y="1246725"/>
            <a:ext cx="11806500" cy="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noProof="0" dirty="0">
                <a:solidFill>
                  <a:srgbClr val="C48E48"/>
                </a:solidFill>
              </a:rPr>
              <a:t>The Project - What </a:t>
            </a:r>
            <a:r>
              <a:rPr lang="en-US" u="sng" noProof="0" dirty="0">
                <a:solidFill>
                  <a:srgbClr val="C48E48"/>
                </a:solidFill>
              </a:rPr>
              <a:t>architects</a:t>
            </a:r>
            <a:r>
              <a:rPr lang="en-US" noProof="0" dirty="0">
                <a:solidFill>
                  <a:srgbClr val="C48E48"/>
                </a:solidFill>
              </a:rPr>
              <a:t> understood (1</a:t>
            </a:r>
            <a:r>
              <a:rPr lang="en-US" baseline="30000" noProof="0" dirty="0">
                <a:solidFill>
                  <a:srgbClr val="C48E48"/>
                </a:solidFill>
              </a:rPr>
              <a:t>st</a:t>
            </a:r>
            <a:r>
              <a:rPr lang="en-US" noProof="0" dirty="0">
                <a:solidFill>
                  <a:srgbClr val="C48E48"/>
                </a:solidFill>
              </a:rPr>
              <a:t> attempt)!    €.€€€.€€€</a:t>
            </a:r>
          </a:p>
        </p:txBody>
      </p:sp>
      <p:sp>
        <p:nvSpPr>
          <p:cNvPr id="292" name="Google Shape;292;p2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noProof="0" smtClean="0"/>
              <a:t>10</a:t>
            </a:fld>
            <a:endParaRPr lang="en-US" noProof="0" dirty="0"/>
          </a:p>
        </p:txBody>
      </p:sp>
      <p:grpSp>
        <p:nvGrpSpPr>
          <p:cNvPr id="293" name="Google Shape;293;p2"/>
          <p:cNvGrpSpPr/>
          <p:nvPr/>
        </p:nvGrpSpPr>
        <p:grpSpPr>
          <a:xfrm>
            <a:off x="499000" y="1801400"/>
            <a:ext cx="11263520" cy="4538974"/>
            <a:chOff x="321200" y="1801400"/>
            <a:chExt cx="11263520" cy="4538974"/>
          </a:xfrm>
        </p:grpSpPr>
        <p:grpSp>
          <p:nvGrpSpPr>
            <p:cNvPr id="294" name="Google Shape;294;p2"/>
            <p:cNvGrpSpPr/>
            <p:nvPr/>
          </p:nvGrpSpPr>
          <p:grpSpPr>
            <a:xfrm>
              <a:off x="4704899" y="1801400"/>
              <a:ext cx="6879821" cy="4538961"/>
              <a:chOff x="4704899" y="1801400"/>
              <a:chExt cx="6879821" cy="4538961"/>
            </a:xfrm>
          </p:grpSpPr>
          <p:pic>
            <p:nvPicPr>
              <p:cNvPr id="295" name="Google Shape;295;p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704899" y="2651863"/>
                <a:ext cx="6879821" cy="36884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6" name="Google Shape;296;p2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704900" y="1801400"/>
                <a:ext cx="3362200" cy="20938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7" name="Google Shape;297;p2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879088" y="1801400"/>
                <a:ext cx="3696686" cy="20938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98" name="Google Shape;298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21201" y="1801400"/>
              <a:ext cx="3774765" cy="2318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9" name="Google Shape;299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21200" y="4246540"/>
              <a:ext cx="3774771" cy="20938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Segnaposto data 5">
            <a:extLst>
              <a:ext uri="{FF2B5EF4-FFF2-40B4-BE49-F238E27FC236}">
                <a16:creationId xmlns:a16="http://schemas.microsoft.com/office/drawing/2014/main" id="{C76CF994-260D-9615-F5D1-1D9E88C0AB20}"/>
              </a:ext>
            </a:extLst>
          </p:cNvPr>
          <p:cNvSpPr txBox="1">
            <a:spLocks/>
          </p:cNvSpPr>
          <p:nvPr/>
        </p:nvSpPr>
        <p:spPr>
          <a:xfrm>
            <a:off x="154713" y="6430138"/>
            <a:ext cx="126769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kern="1200" dirty="0">
                <a:solidFill>
                  <a:prstClr val="white">
                    <a:alpha val="50000"/>
                  </a:prstClr>
                </a:solidFill>
                <a:latin typeface="Titillium" pitchFamily="2" charset="77"/>
                <a:ea typeface="+mn-ea"/>
                <a:cs typeface="+mn-cs"/>
              </a:rPr>
              <a:t>18/03/2026</a:t>
            </a:r>
          </a:p>
        </p:txBody>
      </p:sp>
      <p:sp>
        <p:nvSpPr>
          <p:cNvPr id="3" name="Segnaposto piè di pagina 6">
            <a:extLst>
              <a:ext uri="{FF2B5EF4-FFF2-40B4-BE49-F238E27FC236}">
                <a16:creationId xmlns:a16="http://schemas.microsoft.com/office/drawing/2014/main" id="{A5C932FB-87C8-81A3-5797-AA0BFE6526CB}"/>
              </a:ext>
            </a:extLst>
          </p:cNvPr>
          <p:cNvSpPr txBox="1">
            <a:spLocks/>
          </p:cNvSpPr>
          <p:nvPr/>
        </p:nvSpPr>
        <p:spPr>
          <a:xfrm>
            <a:off x="1422404" y="6450240"/>
            <a:ext cx="4417287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Tx/>
              <a:defRPr/>
            </a:pPr>
            <a:r>
              <a:rPr lang="en-US" dirty="0">
                <a:solidFill>
                  <a:srgbClr val="E2C7A4"/>
                </a:solidFill>
                <a:latin typeface="Titillium" panose="00000500000000000000" pitchFamily="50" charset="0"/>
              </a:rPr>
              <a:t>STILES Workshop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91;p2">
            <a:extLst>
              <a:ext uri="{FF2B5EF4-FFF2-40B4-BE49-F238E27FC236}">
                <a16:creationId xmlns:a16="http://schemas.microsoft.com/office/drawing/2014/main" id="{06D2FF5B-07F6-4A92-7EAA-40748C8B0A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" y="1246725"/>
            <a:ext cx="11806500" cy="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noProof="0" dirty="0">
                <a:solidFill>
                  <a:srgbClr val="C48E48"/>
                </a:solidFill>
              </a:rPr>
              <a:t>The Project - What </a:t>
            </a:r>
            <a:r>
              <a:rPr lang="en-US" u="sng" noProof="0" dirty="0">
                <a:solidFill>
                  <a:srgbClr val="C48E48"/>
                </a:solidFill>
              </a:rPr>
              <a:t>architects</a:t>
            </a:r>
            <a:r>
              <a:rPr lang="en-US" noProof="0" dirty="0">
                <a:solidFill>
                  <a:srgbClr val="C48E48"/>
                </a:solidFill>
              </a:rPr>
              <a:t> understood (2</a:t>
            </a:r>
            <a:r>
              <a:rPr lang="en-US" baseline="30000" noProof="0" dirty="0">
                <a:solidFill>
                  <a:srgbClr val="C48E48"/>
                </a:solidFill>
              </a:rPr>
              <a:t>nd</a:t>
            </a:r>
            <a:r>
              <a:rPr lang="en-US" noProof="0" dirty="0">
                <a:solidFill>
                  <a:srgbClr val="C48E48"/>
                </a:solidFill>
              </a:rPr>
              <a:t> attempt)!    €.€€€.€€€</a:t>
            </a:r>
          </a:p>
        </p:txBody>
      </p:sp>
      <p:sp>
        <p:nvSpPr>
          <p:cNvPr id="305" name="Google Shape;305;p3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noProof="0" smtClean="0"/>
              <a:t>11</a:t>
            </a:fld>
            <a:endParaRPr lang="en-US" noProof="0" dirty="0"/>
          </a:p>
        </p:txBody>
      </p:sp>
      <p:pic>
        <p:nvPicPr>
          <p:cNvPr id="306" name="Google Shape;30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375" y="3621774"/>
            <a:ext cx="5397222" cy="323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12635" y="3621775"/>
            <a:ext cx="5397222" cy="323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"/>
          <p:cNvPicPr preferRelativeResize="0"/>
          <p:nvPr/>
        </p:nvPicPr>
        <p:blipFill rotWithShape="1">
          <a:blip r:embed="rId5">
            <a:alphaModFix/>
          </a:blip>
          <a:srcRect t="11513" b="13339"/>
          <a:stretch/>
        </p:blipFill>
        <p:spPr>
          <a:xfrm>
            <a:off x="114300" y="1681999"/>
            <a:ext cx="6371550" cy="271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79267" y="1717106"/>
            <a:ext cx="4663959" cy="2639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"/>
          <p:cNvSpPr txBox="1">
            <a:spLocks noGrp="1"/>
          </p:cNvSpPr>
          <p:nvPr>
            <p:ph type="title"/>
          </p:nvPr>
        </p:nvSpPr>
        <p:spPr>
          <a:xfrm>
            <a:off x="228600" y="1246725"/>
            <a:ext cx="11806500" cy="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noProof="0" dirty="0"/>
              <a:t>The Project - What </a:t>
            </a:r>
            <a:r>
              <a:rPr lang="en-US" u="sng" noProof="0" dirty="0"/>
              <a:t>we agree </a:t>
            </a:r>
            <a:r>
              <a:rPr lang="en-US" noProof="0" dirty="0"/>
              <a:t>to Build !    </a:t>
            </a:r>
            <a:r>
              <a:rPr lang="en-US" noProof="0"/>
              <a:t>€ 1.460.000</a:t>
            </a:r>
            <a:endParaRPr lang="en-US" noProof="0" dirty="0"/>
          </a:p>
        </p:txBody>
      </p:sp>
      <p:sp>
        <p:nvSpPr>
          <p:cNvPr id="316" name="Google Shape;316;p4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noProof="0" smtClean="0"/>
              <a:t>12</a:t>
            </a:fld>
            <a:endParaRPr lang="en-US" noProof="0" dirty="0"/>
          </a:p>
        </p:txBody>
      </p:sp>
      <p:pic>
        <p:nvPicPr>
          <p:cNvPr id="317" name="Google Shape;317;p4"/>
          <p:cNvPicPr preferRelativeResize="0"/>
          <p:nvPr/>
        </p:nvPicPr>
        <p:blipFill rotWithShape="1">
          <a:blip r:embed="rId3">
            <a:alphaModFix/>
          </a:blip>
          <a:srcRect t="13472"/>
          <a:stretch/>
        </p:blipFill>
        <p:spPr>
          <a:xfrm>
            <a:off x="4201800" y="3618301"/>
            <a:ext cx="4885228" cy="266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"/>
          <p:cNvPicPr preferRelativeResize="0"/>
          <p:nvPr/>
        </p:nvPicPr>
        <p:blipFill rotWithShape="1">
          <a:blip r:embed="rId4">
            <a:alphaModFix/>
          </a:blip>
          <a:srcRect b="17509"/>
          <a:stretch/>
        </p:blipFill>
        <p:spPr>
          <a:xfrm>
            <a:off x="7531250" y="1802325"/>
            <a:ext cx="4537577" cy="256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"/>
          <p:cNvPicPr preferRelativeResize="0"/>
          <p:nvPr/>
        </p:nvPicPr>
        <p:blipFill rotWithShape="1">
          <a:blip r:embed="rId5">
            <a:alphaModFix/>
          </a:blip>
          <a:srcRect l="2223" r="3160" b="-5186"/>
          <a:stretch/>
        </p:blipFill>
        <p:spPr>
          <a:xfrm>
            <a:off x="31025" y="1814850"/>
            <a:ext cx="4885224" cy="307712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"/>
          <p:cNvSpPr txBox="1"/>
          <p:nvPr/>
        </p:nvSpPr>
        <p:spPr>
          <a:xfrm>
            <a:off x="130281" y="4876015"/>
            <a:ext cx="3972264" cy="1420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800" b="1" i="0" u="none" strike="noStrike" cap="none" noProof="0" dirty="0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Ground floor (400 sqm):</a:t>
            </a: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5AF"/>
              </a:buClr>
              <a:buSzPts val="1600"/>
              <a:buFont typeface="Arial"/>
              <a:buChar char="●"/>
            </a:pPr>
            <a:r>
              <a:rPr lang="en-US" sz="1800" b="0" i="0" u="none" strike="noStrike" cap="none" noProof="0" dirty="0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integration room</a:t>
            </a: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5AF"/>
              </a:buClr>
              <a:buSzPts val="1600"/>
              <a:buFont typeface="Arial"/>
              <a:buChar char="●"/>
            </a:pPr>
            <a:r>
              <a:rPr lang="en-US" sz="1800" b="0" i="0" u="none" strike="noStrike" cap="none" noProof="0" dirty="0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laboratories (optics, electronics)</a:t>
            </a: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B65AF"/>
              </a:buClr>
              <a:buSzPts val="1600"/>
              <a:buFont typeface="Arial"/>
              <a:buChar char="●"/>
            </a:pPr>
            <a:r>
              <a:rPr lang="en-US" sz="1800" b="0" i="0" u="none" strike="noStrike" cap="none" noProof="0" dirty="0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mech. workshop</a:t>
            </a:r>
          </a:p>
        </p:txBody>
      </p:sp>
      <p:sp>
        <p:nvSpPr>
          <p:cNvPr id="322" name="Google Shape;322;p4"/>
          <p:cNvSpPr txBox="1"/>
          <p:nvPr/>
        </p:nvSpPr>
        <p:spPr>
          <a:xfrm>
            <a:off x="9251477" y="4888740"/>
            <a:ext cx="26529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800" b="1" i="0" u="none" strike="noStrike" cap="none" noProof="0" dirty="0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First floor (150 sqm)</a:t>
            </a: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5AF"/>
              </a:buClr>
              <a:buSzPts val="1600"/>
              <a:buFont typeface="Arial"/>
              <a:buChar char="●"/>
            </a:pPr>
            <a:r>
              <a:rPr lang="en-US" sz="1800" b="0" i="0" u="none" strike="noStrike" cap="none" noProof="0" dirty="0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offices</a:t>
            </a: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5AF"/>
              </a:buClr>
              <a:buSzPts val="1600"/>
              <a:buFont typeface="Arial"/>
              <a:buChar char="●"/>
            </a:pPr>
            <a:r>
              <a:rPr lang="en-US" sz="1800" b="0" i="0" u="none" strike="noStrike" cap="none" noProof="0" dirty="0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open meeting room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8E93D66-6B26-50D5-2A01-478FCB663C22}"/>
              </a:ext>
            </a:extLst>
          </p:cNvPr>
          <p:cNvSpPr txBox="1"/>
          <p:nvPr/>
        </p:nvSpPr>
        <p:spPr>
          <a:xfrm>
            <a:off x="4916249" y="1801635"/>
            <a:ext cx="2615001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0" u="none" strike="noStrike" cap="none" noProof="0" dirty="0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PFTE</a:t>
            </a:r>
          </a:p>
          <a:p>
            <a:pPr algn="ctr"/>
            <a:r>
              <a:rPr lang="en-US" sz="1600" b="1" i="0" u="none" strike="noStrike" cap="none" noProof="0" dirty="0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(technical-economical feasibility study)</a:t>
            </a:r>
          </a:p>
          <a:p>
            <a:pPr algn="ctr"/>
            <a:r>
              <a:rPr lang="en-US" sz="800" b="1" i="0" u="none" strike="noStrike" cap="none" noProof="0" dirty="0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algn="ctr"/>
            <a:r>
              <a:rPr lang="en-US" sz="1800" b="1" i="0" u="none" strike="noStrike" cap="none" noProof="0" dirty="0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STILES</a:t>
            </a:r>
          </a:p>
          <a:p>
            <a:pPr algn="ctr"/>
            <a:r>
              <a:rPr lang="en-US" sz="1800" b="1" i="0" u="none" strike="noStrike" cap="none" noProof="0" dirty="0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Design-Build tender</a:t>
            </a:r>
          </a:p>
          <a:p>
            <a:pPr algn="ctr"/>
            <a:r>
              <a:rPr lang="en-US" sz="1800" b="1" i="0" u="none" strike="noStrike" cap="none" noProof="0" dirty="0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2023</a:t>
            </a:r>
            <a:endParaRPr lang="en-US" sz="1800" b="1" noProof="0" dirty="0"/>
          </a:p>
        </p:txBody>
      </p:sp>
      <p:sp>
        <p:nvSpPr>
          <p:cNvPr id="2" name="Segnaposto data 5">
            <a:extLst>
              <a:ext uri="{FF2B5EF4-FFF2-40B4-BE49-F238E27FC236}">
                <a16:creationId xmlns:a16="http://schemas.microsoft.com/office/drawing/2014/main" id="{87937442-E87E-6508-5A5C-8BA7FBF62A12}"/>
              </a:ext>
            </a:extLst>
          </p:cNvPr>
          <p:cNvSpPr txBox="1">
            <a:spLocks/>
          </p:cNvSpPr>
          <p:nvPr/>
        </p:nvSpPr>
        <p:spPr>
          <a:xfrm>
            <a:off x="154713" y="6430138"/>
            <a:ext cx="126769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kern="1200" dirty="0">
                <a:solidFill>
                  <a:prstClr val="white">
                    <a:alpha val="50000"/>
                  </a:prstClr>
                </a:solidFill>
                <a:latin typeface="Titillium" pitchFamily="2" charset="77"/>
                <a:ea typeface="+mn-ea"/>
                <a:cs typeface="+mn-cs"/>
              </a:rPr>
              <a:t>18/03/2026</a:t>
            </a:r>
          </a:p>
        </p:txBody>
      </p:sp>
      <p:sp>
        <p:nvSpPr>
          <p:cNvPr id="4" name="Segnaposto piè di pagina 6">
            <a:extLst>
              <a:ext uri="{FF2B5EF4-FFF2-40B4-BE49-F238E27FC236}">
                <a16:creationId xmlns:a16="http://schemas.microsoft.com/office/drawing/2014/main" id="{1D66F3CA-26A8-CD91-C4D5-E4ABD130861D}"/>
              </a:ext>
            </a:extLst>
          </p:cNvPr>
          <p:cNvSpPr txBox="1">
            <a:spLocks/>
          </p:cNvSpPr>
          <p:nvPr/>
        </p:nvSpPr>
        <p:spPr>
          <a:xfrm>
            <a:off x="1422404" y="6450240"/>
            <a:ext cx="4417287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Tx/>
              <a:defRPr/>
            </a:pPr>
            <a:r>
              <a:rPr lang="en-US" dirty="0">
                <a:solidFill>
                  <a:srgbClr val="E2C7A4"/>
                </a:solidFill>
                <a:latin typeface="Titillium" panose="00000500000000000000" pitchFamily="50" charset="0"/>
              </a:rPr>
              <a:t>STILES Workshop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g3cff7b5e59a_0_492"/>
          <p:cNvPicPr preferRelativeResize="0"/>
          <p:nvPr/>
        </p:nvPicPr>
        <p:blipFill rotWithShape="1">
          <a:blip r:embed="rId3">
            <a:alphaModFix/>
          </a:blip>
          <a:srcRect l="7184" t="12437" b="17808"/>
          <a:stretch/>
        </p:blipFill>
        <p:spPr>
          <a:xfrm>
            <a:off x="6564962" y="-1"/>
            <a:ext cx="5627650" cy="22200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8" name="Google Shape;338;g3cff7b5e59a_0_492"/>
          <p:cNvGrpSpPr/>
          <p:nvPr/>
        </p:nvGrpSpPr>
        <p:grpSpPr>
          <a:xfrm>
            <a:off x="100795" y="2104372"/>
            <a:ext cx="12019393" cy="4728941"/>
            <a:chOff x="100795" y="2104372"/>
            <a:chExt cx="12019393" cy="4728941"/>
          </a:xfrm>
        </p:grpSpPr>
        <p:sp>
          <p:nvSpPr>
            <p:cNvPr id="339" name="Google Shape;339;g3cff7b5e59a_0_492"/>
            <p:cNvSpPr/>
            <p:nvPr/>
          </p:nvSpPr>
          <p:spPr>
            <a:xfrm>
              <a:off x="8482988" y="2104372"/>
              <a:ext cx="3637200" cy="46449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rgbClr val="ED7D3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803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 noProof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workstations and</a:t>
              </a:r>
              <a:endParaRPr lang="en-US" sz="14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 noProof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meeting room.</a:t>
              </a:r>
              <a:endParaRPr lang="en-US" sz="14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g3cff7b5e59a_0_492"/>
            <p:cNvSpPr txBox="1"/>
            <p:nvPr/>
          </p:nvSpPr>
          <p:spPr>
            <a:xfrm>
              <a:off x="9076623" y="2328953"/>
              <a:ext cx="2728800" cy="31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67"/>
                <a:buFont typeface="Arial"/>
                <a:buNone/>
              </a:pPr>
              <a:r>
                <a:rPr lang="en-US" sz="1467" b="1" i="0" u="none" strike="noStrike" cap="none" noProof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First Floor – </a:t>
              </a:r>
              <a:r>
                <a:rPr lang="en-US" sz="1467" b="0" i="0" u="none" strike="noStrike" cap="none" noProof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Office floor</a:t>
              </a:r>
              <a:endParaRPr lang="en-US" sz="14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1" name="Google Shape;341;g3cff7b5e59a_0_492"/>
            <p:cNvPicPr preferRelativeResize="0"/>
            <p:nvPr/>
          </p:nvPicPr>
          <p:blipFill rotWithShape="1">
            <a:blip r:embed="rId4">
              <a:alphaModFix/>
            </a:blip>
            <a:srcRect l="17502" t="21655" r="18576"/>
            <a:stretch/>
          </p:blipFill>
          <p:spPr>
            <a:xfrm>
              <a:off x="8602708" y="2725771"/>
              <a:ext cx="3428324" cy="28374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2" name="Google Shape;342;g3cff7b5e59a_0_492"/>
            <p:cNvSpPr/>
            <p:nvPr/>
          </p:nvSpPr>
          <p:spPr>
            <a:xfrm>
              <a:off x="100796" y="2104373"/>
              <a:ext cx="8266500" cy="46449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rgbClr val="ED7D3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803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en-US" sz="1400" b="0" i="0" u="none" strike="noStrike" cap="none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3" name="Google Shape;343;g3cff7b5e59a_0_492"/>
            <p:cNvPicPr preferRelativeResize="0"/>
            <p:nvPr/>
          </p:nvPicPr>
          <p:blipFill rotWithShape="1">
            <a:blip r:embed="rId5">
              <a:alphaModFix/>
            </a:blip>
            <a:srcRect l="10114" t="5533" r="9866" b="3309"/>
            <a:stretch/>
          </p:blipFill>
          <p:spPr>
            <a:xfrm>
              <a:off x="2844853" y="2328952"/>
              <a:ext cx="5272590" cy="3226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4" name="Google Shape;344;g3cff7b5e59a_0_492"/>
            <p:cNvSpPr txBox="1"/>
            <p:nvPr/>
          </p:nvSpPr>
          <p:spPr>
            <a:xfrm>
              <a:off x="158692" y="2390688"/>
              <a:ext cx="2917800" cy="31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67"/>
                <a:buFont typeface="Arial"/>
                <a:buNone/>
              </a:pPr>
              <a:r>
                <a:rPr lang="en-US" sz="1467" b="1" i="0" u="none" strike="noStrike" cap="none" noProof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Ground floor </a:t>
              </a:r>
              <a:r>
                <a:rPr lang="en-US" sz="1467" b="0" i="0" u="none" strike="noStrike" cap="none" noProof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– Laboratory floor </a:t>
              </a:r>
              <a:endParaRPr lang="en-US" sz="14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g3cff7b5e59a_0_492"/>
            <p:cNvSpPr txBox="1"/>
            <p:nvPr/>
          </p:nvSpPr>
          <p:spPr>
            <a:xfrm>
              <a:off x="100795" y="4125705"/>
              <a:ext cx="2620200" cy="161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67"/>
                <a:buFont typeface="Arial"/>
                <a:buNone/>
              </a:pPr>
              <a:r>
                <a:rPr lang="en-US" sz="1467" b="1" i="0" u="none" strike="noStrike" cap="none" noProof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Integration Room </a:t>
              </a:r>
              <a:br>
                <a:rPr lang="en-US" sz="1400" b="0" i="0" u="none" strike="noStrike" cap="none" noProof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400" b="0" i="0" u="none" strike="noStrike" cap="none" noProof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clean room (</a:t>
              </a:r>
              <a:r>
                <a:rPr lang="en-US" sz="1400" b="0" i="0" u="sng" strike="noStrike" cap="none" noProof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ISO-7</a:t>
              </a:r>
              <a:r>
                <a:rPr lang="en-US" sz="1400" b="0" i="0" u="none" strike="noStrike" cap="none" noProof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) for large instruments integration, test and verification.</a:t>
              </a:r>
              <a:endParaRPr lang="en-US" sz="14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 noProof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Equipped with an overhead </a:t>
              </a:r>
              <a:r>
                <a:rPr lang="en-US" sz="1400" b="0" i="0" u="sng" strike="noStrike" cap="none" noProof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crane</a:t>
              </a:r>
              <a:r>
                <a:rPr lang="en-US" sz="1400" b="0" i="0" u="none" strike="noStrike" cap="none" noProof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for handling large components.</a:t>
              </a:r>
              <a:endParaRPr lang="en-US" sz="14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g3cff7b5e59a_0_492"/>
            <p:cNvSpPr txBox="1"/>
            <p:nvPr/>
          </p:nvSpPr>
          <p:spPr>
            <a:xfrm>
              <a:off x="139090" y="3013117"/>
              <a:ext cx="2543400" cy="96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67" b="1" i="0" u="none" strike="noStrike" cap="none" noProof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Optics Lab </a:t>
              </a:r>
              <a:br>
                <a:rPr lang="en-US" sz="1400" b="1" i="0" u="none" strike="noStrike" cap="none" noProof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400" b="0" i="0" u="none" strike="noStrike" cap="none" noProof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high-accuracy metrology equipment, experimental test benches</a:t>
              </a:r>
              <a:endParaRPr lang="en-US" sz="14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g3cff7b5e59a_0_492"/>
            <p:cNvSpPr txBox="1"/>
            <p:nvPr/>
          </p:nvSpPr>
          <p:spPr>
            <a:xfrm>
              <a:off x="2682585" y="5933573"/>
              <a:ext cx="2781000" cy="74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67" b="1" i="0" u="none" strike="noStrike" cap="none" noProof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Electronics Lab and Fab Lab </a:t>
              </a:r>
              <a:endParaRPr lang="en-US" sz="14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 noProof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control electronics,  models and prototypes </a:t>
              </a:r>
              <a:endParaRPr lang="en-US" sz="14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g3cff7b5e59a_0_492"/>
            <p:cNvSpPr txBox="1"/>
            <p:nvPr/>
          </p:nvSpPr>
          <p:spPr>
            <a:xfrm>
              <a:off x="5662878" y="5912116"/>
              <a:ext cx="2509200" cy="74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67" b="1" i="0" u="none" strike="noStrike" cap="none" noProof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Mechanical Workshop</a:t>
              </a:r>
              <a:br>
                <a:rPr lang="en-US" sz="1400" b="1" i="0" u="none" strike="noStrike" cap="none" noProof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400" b="0" i="0" u="none" strike="noStrike" cap="none" noProof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Manufacturing &amp; high precision CNC Machining</a:t>
              </a:r>
              <a:endParaRPr lang="en-US" sz="14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49" name="Google Shape;349;g3cff7b5e59a_0_492"/>
            <p:cNvCxnSpPr/>
            <p:nvPr/>
          </p:nvCxnSpPr>
          <p:spPr>
            <a:xfrm>
              <a:off x="2707231" y="3129532"/>
              <a:ext cx="1817400" cy="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</p:cxnSp>
        <p:cxnSp>
          <p:nvCxnSpPr>
            <p:cNvPr id="350" name="Google Shape;350;g3cff7b5e59a_0_492"/>
            <p:cNvCxnSpPr/>
            <p:nvPr/>
          </p:nvCxnSpPr>
          <p:spPr>
            <a:xfrm>
              <a:off x="2720877" y="4254317"/>
              <a:ext cx="946800" cy="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</p:cxnSp>
        <p:cxnSp>
          <p:nvCxnSpPr>
            <p:cNvPr id="351" name="Google Shape;351;g3cff7b5e59a_0_492"/>
            <p:cNvCxnSpPr>
              <a:stCxn id="347" idx="0"/>
            </p:cNvCxnSpPr>
            <p:nvPr/>
          </p:nvCxnSpPr>
          <p:spPr>
            <a:xfrm rot="10800000" flipH="1">
              <a:off x="4073085" y="4991273"/>
              <a:ext cx="777600" cy="9423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</p:cxnSp>
        <p:cxnSp>
          <p:nvCxnSpPr>
            <p:cNvPr id="352" name="Google Shape;352;g3cff7b5e59a_0_492"/>
            <p:cNvCxnSpPr>
              <a:stCxn id="348" idx="0"/>
            </p:cNvCxnSpPr>
            <p:nvPr/>
          </p:nvCxnSpPr>
          <p:spPr>
            <a:xfrm rot="10800000" flipH="1">
              <a:off x="6917478" y="4880716"/>
              <a:ext cx="450900" cy="10314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</p:cxnSp>
        <p:sp>
          <p:nvSpPr>
            <p:cNvPr id="353" name="Google Shape;353;g3cff7b5e59a_0_492"/>
            <p:cNvSpPr txBox="1"/>
            <p:nvPr/>
          </p:nvSpPr>
          <p:spPr>
            <a:xfrm>
              <a:off x="8849265" y="5868813"/>
              <a:ext cx="2955900" cy="96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67"/>
                <a:buFont typeface="Arial"/>
                <a:buNone/>
              </a:pPr>
              <a:r>
                <a:rPr lang="en-US" sz="1467" b="1" i="0" u="none" strike="noStrike" cap="none" noProof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Office floor</a:t>
              </a:r>
              <a:endParaRPr lang="en-US" sz="14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 noProof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workstations and meeting room for technologists and researchers.</a:t>
              </a:r>
              <a:endParaRPr lang="en-US" sz="14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en-US" sz="1400" b="0" i="0" u="none" strike="noStrike" cap="none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Google Shape;328;g3cff7b5e59a_0_485">
            <a:extLst>
              <a:ext uri="{FF2B5EF4-FFF2-40B4-BE49-F238E27FC236}">
                <a16:creationId xmlns:a16="http://schemas.microsoft.com/office/drawing/2014/main" id="{59B0A8EF-2BB0-9CF9-B6BA-087397B1D5D4}"/>
              </a:ext>
            </a:extLst>
          </p:cNvPr>
          <p:cNvSpPr txBox="1"/>
          <p:nvPr/>
        </p:nvSpPr>
        <p:spPr>
          <a:xfrm>
            <a:off x="139090" y="1193087"/>
            <a:ext cx="7797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noProof="0" dirty="0">
                <a:solidFill>
                  <a:srgbClr val="C48E48"/>
                </a:solidFill>
                <a:latin typeface="Arial"/>
                <a:ea typeface="Arial"/>
                <a:cs typeface="Arial"/>
                <a:sym typeface="Arial"/>
              </a:rPr>
              <a:t>PNRR-STILES (ACT6401/6402) </a:t>
            </a:r>
            <a:endParaRPr lang="en-US" sz="1400" b="0" i="0" u="none" strike="noStrike" cap="none" noProof="0" dirty="0">
              <a:solidFill>
                <a:srgbClr val="C48E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noProof="0" dirty="0">
                <a:solidFill>
                  <a:srgbClr val="C48E48"/>
                </a:solidFill>
                <a:latin typeface="Arial"/>
                <a:ea typeface="Arial"/>
                <a:cs typeface="Arial"/>
                <a:sym typeface="Arial"/>
              </a:rPr>
              <a:t>New facility and metrology tools @ INAF-Abruzzo</a:t>
            </a:r>
            <a:endParaRPr lang="en-US" sz="1400" b="0" i="0" u="none" strike="noStrike" cap="none" noProof="0" dirty="0">
              <a:solidFill>
                <a:srgbClr val="C48E4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cda9cde216_0_2"/>
          <p:cNvSpPr txBox="1">
            <a:spLocks noGrp="1"/>
          </p:cNvSpPr>
          <p:nvPr>
            <p:ph type="title"/>
          </p:nvPr>
        </p:nvSpPr>
        <p:spPr>
          <a:xfrm>
            <a:off x="348609" y="1335625"/>
            <a:ext cx="10515600" cy="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Arial"/>
              <a:buNone/>
            </a:pPr>
            <a:r>
              <a:rPr lang="en-US" noProof="0" dirty="0">
                <a:solidFill>
                  <a:srgbClr val="C48E48"/>
                </a:solidFill>
              </a:rPr>
              <a:t>Project Timeline - From concept to building handover</a:t>
            </a:r>
          </a:p>
        </p:txBody>
      </p:sp>
      <p:sp>
        <p:nvSpPr>
          <p:cNvPr id="361" name="Google Shape;361;g3cda9cde216_0_2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noProof="0" smtClean="0"/>
              <a:t>14</a:t>
            </a:fld>
            <a:endParaRPr lang="en-US" noProof="0" dirty="0"/>
          </a:p>
        </p:txBody>
      </p:sp>
      <p:sp>
        <p:nvSpPr>
          <p:cNvPr id="362" name="Google Shape;362;g3cda9cde216_0_2"/>
          <p:cNvSpPr txBox="1"/>
          <p:nvPr/>
        </p:nvSpPr>
        <p:spPr>
          <a:xfrm>
            <a:off x="-57249" y="2025050"/>
            <a:ext cx="7628700" cy="3575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800" b="1" i="0" u="none" strike="noStrike" cap="none" noProof="0" dirty="0">
                <a:solidFill>
                  <a:schemeClr val="tx1">
                    <a:lumMod val="50000"/>
                    <a:lumOff val="50000"/>
                  </a:schemeClr>
                </a:solidFill>
                <a:ea typeface="Calibri" panose="020F0502020204030204" pitchFamily="34" charset="0"/>
                <a:sym typeface="Arial"/>
              </a:rPr>
              <a:t>Feasibility Study: 24/05/2023 (INAF funds, no PNRR)</a:t>
            </a:r>
          </a:p>
          <a:p>
            <a:pPr marL="457200" marR="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1800" b="1" i="0" u="none" strike="noStrike" cap="none" noProof="0" dirty="0">
                <a:solidFill>
                  <a:schemeClr val="dk1"/>
                </a:solidFill>
                <a:ea typeface="Calibri" panose="020F0502020204030204" pitchFamily="34" charset="0"/>
                <a:sym typeface="Arial"/>
              </a:rPr>
              <a:t>Tender award (Final Design &amp; Construction): </a:t>
            </a:r>
            <a:r>
              <a:rPr lang="en-US" sz="1800" b="1" i="0" u="none" strike="noStrike" cap="none" noProof="0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sym typeface="Arial"/>
              </a:rPr>
              <a:t>31/12/2023 (WOW!)</a:t>
            </a:r>
          </a:p>
          <a:p>
            <a:pPr marL="457200" marR="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1800" b="1" i="0" u="none" strike="noStrike" cap="none" noProof="0" dirty="0">
                <a:solidFill>
                  <a:schemeClr val="dk1"/>
                </a:solidFill>
                <a:ea typeface="Calibri" panose="020F0502020204030204" pitchFamily="34" charset="0"/>
                <a:sym typeface="Arial"/>
              </a:rPr>
              <a:t>Final design (after 3 new design changes!): </a:t>
            </a:r>
            <a:r>
              <a:rPr lang="en-US" sz="1800" b="1" i="0" u="none" strike="noStrike" cap="none" noProof="0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sym typeface="Arial"/>
              </a:rPr>
              <a:t>26/06/2024</a:t>
            </a:r>
          </a:p>
          <a:p>
            <a:pPr marL="457200" marR="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1800" b="1" i="0" u="none" strike="noStrike" cap="none" noProof="0" dirty="0">
                <a:solidFill>
                  <a:schemeClr val="dk1"/>
                </a:solidFill>
                <a:ea typeface="Calibri" panose="020F0502020204030204" pitchFamily="34" charset="0"/>
                <a:sym typeface="Arial"/>
              </a:rPr>
              <a:t>Site handover and start of works: </a:t>
            </a:r>
            <a:r>
              <a:rPr lang="en-US" sz="1800" b="1" i="0" u="none" strike="noStrike" cap="none" noProof="0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sym typeface="Arial"/>
              </a:rPr>
              <a:t>14/10/2024</a:t>
            </a:r>
          </a:p>
          <a:p>
            <a:pPr marL="457200" marR="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Char char="●"/>
            </a:pPr>
            <a:r>
              <a:rPr lang="en-US" sz="1800" b="1" i="0" u="none" strike="noStrike" cap="none" noProof="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  <a:sym typeface="Arial"/>
              </a:rPr>
              <a:t>Two contract/budget revisions (08/05/2025 and 25/11/2025)</a:t>
            </a:r>
          </a:p>
          <a:p>
            <a:pPr marL="457200" marR="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800" b="1" i="0" u="none" strike="noStrike" cap="none" noProof="0" dirty="0">
                <a:solidFill>
                  <a:schemeClr val="dk1"/>
                </a:solidFill>
                <a:ea typeface="Calibri" panose="020F0502020204030204" pitchFamily="34" charset="0"/>
                <a:sym typeface="Arial"/>
              </a:rPr>
              <a:t>Completion of the works, building handover </a:t>
            </a:r>
            <a:r>
              <a:rPr lang="en-US" sz="1800" b="1" i="0" u="none" strike="noStrike" cap="none" noProof="0" dirty="0">
                <a:solidFill>
                  <a:srgbClr val="FF0000"/>
                </a:solidFill>
                <a:ea typeface="Calibri" panose="020F0502020204030204" pitchFamily="34" charset="0"/>
                <a:sym typeface="Arial"/>
              </a:rPr>
              <a:t>20/04/2026</a:t>
            </a:r>
          </a:p>
        </p:txBody>
      </p:sp>
      <p:pic>
        <p:nvPicPr>
          <p:cNvPr id="363" name="Google Shape;363;g3cda9cde216_0_2"/>
          <p:cNvPicPr preferRelativeResize="0"/>
          <p:nvPr/>
        </p:nvPicPr>
        <p:blipFill rotWithShape="1">
          <a:blip r:embed="rId3">
            <a:alphaModFix/>
          </a:blip>
          <a:srcRect l="6498" b="6786"/>
          <a:stretch/>
        </p:blipFill>
        <p:spPr>
          <a:xfrm>
            <a:off x="7658238" y="2115625"/>
            <a:ext cx="4376776" cy="33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g3cda9cde216_0_2"/>
          <p:cNvSpPr txBox="1"/>
          <p:nvPr/>
        </p:nvSpPr>
        <p:spPr>
          <a:xfrm>
            <a:off x="8142800" y="5462229"/>
            <a:ext cx="35556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 noProof="0" dirty="0">
                <a:solidFill>
                  <a:srgbClr val="31538F"/>
                </a:solidFill>
                <a:latin typeface="Arial"/>
                <a:ea typeface="Arial"/>
                <a:cs typeface="Arial"/>
                <a:sym typeface="Arial"/>
              </a:rPr>
              <a:t>Picture date: July 2025</a:t>
            </a:r>
            <a:endParaRPr lang="en-US" sz="1900" b="0" i="0" u="none" strike="noStrike" cap="none" noProof="0" dirty="0">
              <a:solidFill>
                <a:srgbClr val="31538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Segnaposto data 5">
            <a:extLst>
              <a:ext uri="{FF2B5EF4-FFF2-40B4-BE49-F238E27FC236}">
                <a16:creationId xmlns:a16="http://schemas.microsoft.com/office/drawing/2014/main" id="{FC7C115F-58AF-26C1-EB1C-AF7D993CFDD0}"/>
              </a:ext>
            </a:extLst>
          </p:cNvPr>
          <p:cNvSpPr txBox="1">
            <a:spLocks/>
          </p:cNvSpPr>
          <p:nvPr/>
        </p:nvSpPr>
        <p:spPr>
          <a:xfrm>
            <a:off x="154713" y="6430138"/>
            <a:ext cx="126769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kern="1200" dirty="0">
                <a:solidFill>
                  <a:prstClr val="white">
                    <a:alpha val="50000"/>
                  </a:prstClr>
                </a:solidFill>
                <a:latin typeface="Titillium" pitchFamily="2" charset="77"/>
                <a:ea typeface="+mn-ea"/>
                <a:cs typeface="+mn-cs"/>
              </a:rPr>
              <a:t>18/03/2026</a:t>
            </a:r>
          </a:p>
        </p:txBody>
      </p:sp>
      <p:sp>
        <p:nvSpPr>
          <p:cNvPr id="4" name="Segnaposto piè di pagina 6">
            <a:extLst>
              <a:ext uri="{FF2B5EF4-FFF2-40B4-BE49-F238E27FC236}">
                <a16:creationId xmlns:a16="http://schemas.microsoft.com/office/drawing/2014/main" id="{2F8A1E12-868D-CCAF-7E9E-4BDC4C9DF221}"/>
              </a:ext>
            </a:extLst>
          </p:cNvPr>
          <p:cNvSpPr txBox="1">
            <a:spLocks/>
          </p:cNvSpPr>
          <p:nvPr/>
        </p:nvSpPr>
        <p:spPr>
          <a:xfrm>
            <a:off x="1422404" y="6450240"/>
            <a:ext cx="4417287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Tx/>
              <a:defRPr/>
            </a:pPr>
            <a:r>
              <a:rPr lang="en-US" dirty="0">
                <a:solidFill>
                  <a:srgbClr val="E2C7A4"/>
                </a:solidFill>
                <a:latin typeface="Titillium" panose="00000500000000000000" pitchFamily="50" charset="0"/>
              </a:rPr>
              <a:t>STILES Workshop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cda9cde216_0_9"/>
          <p:cNvSpPr txBox="1">
            <a:spLocks noGrp="1"/>
          </p:cNvSpPr>
          <p:nvPr>
            <p:ph type="title"/>
          </p:nvPr>
        </p:nvSpPr>
        <p:spPr>
          <a:xfrm>
            <a:off x="87750" y="1229800"/>
            <a:ext cx="69672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Arial"/>
              <a:buNone/>
            </a:pPr>
            <a:r>
              <a:rPr lang="en-US" noProof="0" dirty="0">
                <a:solidFill>
                  <a:srgbClr val="C48E48"/>
                </a:solidFill>
              </a:rPr>
              <a:t>Where We Stand Today - Current Status</a:t>
            </a:r>
          </a:p>
        </p:txBody>
      </p:sp>
      <p:sp>
        <p:nvSpPr>
          <p:cNvPr id="372" name="Google Shape;372;g3cda9cde216_0_9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noProof="0" smtClean="0"/>
              <a:t>15</a:t>
            </a:fld>
            <a:endParaRPr lang="en-US" noProof="0" dirty="0"/>
          </a:p>
        </p:txBody>
      </p:sp>
      <p:pic>
        <p:nvPicPr>
          <p:cNvPr id="374" name="Google Shape;374;g3cda9cde216_0_9" title="WhatsApp Image 2026-03-12 at 17.42.04.jpeg"/>
          <p:cNvPicPr preferRelativeResize="0"/>
          <p:nvPr/>
        </p:nvPicPr>
        <p:blipFill rotWithShape="1">
          <a:blip r:embed="rId3">
            <a:alphaModFix/>
          </a:blip>
          <a:srcRect t="7621"/>
          <a:stretch/>
        </p:blipFill>
        <p:spPr>
          <a:xfrm>
            <a:off x="203275" y="1756194"/>
            <a:ext cx="6736148" cy="287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g3cda9cde216_0_9" title="WhatsApp Image 2026-03-12 at 18.06.31.jpeg"/>
          <p:cNvPicPr preferRelativeResize="0"/>
          <p:nvPr/>
        </p:nvPicPr>
        <p:blipFill rotWithShape="1">
          <a:blip r:embed="rId4">
            <a:alphaModFix/>
          </a:blip>
          <a:srcRect b="11048"/>
          <a:stretch/>
        </p:blipFill>
        <p:spPr>
          <a:xfrm>
            <a:off x="7178414" y="1229800"/>
            <a:ext cx="4856612" cy="1995274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g3cda9cde216_0_9"/>
          <p:cNvSpPr txBox="1"/>
          <p:nvPr/>
        </p:nvSpPr>
        <p:spPr>
          <a:xfrm>
            <a:off x="7038125" y="3314300"/>
            <a:ext cx="5137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noProof="0" dirty="0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Picture date: 12/03/2026</a:t>
            </a:r>
            <a:endParaRPr lang="en-US" sz="2400" b="1" i="0" u="none" strike="noStrike" cap="none" noProof="0" dirty="0">
              <a:solidFill>
                <a:srgbClr val="2B65A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g3cda9cde216_0_9"/>
          <p:cNvSpPr txBox="1"/>
          <p:nvPr/>
        </p:nvSpPr>
        <p:spPr>
          <a:xfrm>
            <a:off x="203275" y="4817100"/>
            <a:ext cx="11667300" cy="1492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300"/>
              <a:buFont typeface="Wingdings" panose="05000000000000000000" pitchFamily="2" charset="2"/>
              <a:buChar char="Ø"/>
            </a:pPr>
            <a:r>
              <a:rPr lang="en-US" sz="2000" b="0" i="0" u="sng" strike="noStrike" cap="none" noProof="0" dirty="0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This week</a:t>
            </a:r>
            <a:r>
              <a:rPr lang="en-US" sz="2000" b="0" i="0" u="none" strike="noStrike" cap="none" noProof="0" dirty="0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: doors and frames</a:t>
            </a:r>
            <a:r>
              <a:rPr lang="en-US" sz="2000" dirty="0">
                <a:solidFill>
                  <a:srgbClr val="1C4587"/>
                </a:solidFill>
              </a:rPr>
              <a:t> mounting</a:t>
            </a:r>
            <a:endParaRPr lang="en-US" sz="2000" b="0" i="0" u="none" strike="noStrike" cap="none" noProof="0" dirty="0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C4587"/>
              </a:buClr>
              <a:buSzPts val="2300"/>
              <a:buFont typeface="Wingdings" panose="05000000000000000000" pitchFamily="2" charset="2"/>
              <a:buChar char="Ø"/>
            </a:pPr>
            <a:r>
              <a:rPr lang="en-US" sz="2000" b="0" i="0" u="sng" strike="noStrike" cap="none" noProof="0" dirty="0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Next week</a:t>
            </a:r>
            <a:r>
              <a:rPr lang="en-US" sz="2000" b="0" i="0" u="none" strike="noStrike" cap="none" noProof="0" dirty="0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: external rendering and painting </a:t>
            </a:r>
          </a:p>
          <a:p>
            <a:pPr marL="457200" marR="0" lvl="0" indent="-37465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1C4587"/>
              </a:buClr>
              <a:buSzPts val="2300"/>
              <a:buFont typeface="Wingdings" panose="05000000000000000000" pitchFamily="2" charset="2"/>
              <a:buChar char="Ø"/>
            </a:pPr>
            <a:r>
              <a:rPr lang="en-US" sz="2000" b="0" i="0" u="none" strike="noStrike" cap="none" noProof="0" dirty="0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4 weeks for MEP systems (mechanical/electrical/plumbing) completion and interior fit-out</a:t>
            </a:r>
          </a:p>
        </p:txBody>
      </p:sp>
      <p:sp>
        <p:nvSpPr>
          <p:cNvPr id="378" name="Google Shape;378;g3cda9cde216_0_9"/>
          <p:cNvSpPr txBox="1"/>
          <p:nvPr/>
        </p:nvSpPr>
        <p:spPr>
          <a:xfrm>
            <a:off x="1422404" y="6353730"/>
            <a:ext cx="4118552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800" b="1" i="0" u="none" strike="noStrike" cap="none" noProof="0" dirty="0">
                <a:solidFill>
                  <a:schemeClr val="bg1"/>
                </a:solidFill>
                <a:latin typeface="Titillium" panose="00000500000000000000" pitchFamily="50" charset="0"/>
                <a:sym typeface="Arial"/>
              </a:rPr>
              <a:t>TOTAL cost: €1.629.817,58 </a:t>
            </a:r>
            <a:endParaRPr lang="en-US" sz="1800" b="0" i="0" u="none" strike="noStrike" cap="none" noProof="0" dirty="0">
              <a:solidFill>
                <a:schemeClr val="bg1"/>
              </a:solidFill>
              <a:latin typeface="Titillium" panose="00000500000000000000" pitchFamily="50" charset="0"/>
              <a:sym typeface="Arial"/>
            </a:endParaRPr>
          </a:p>
        </p:txBody>
      </p:sp>
      <p:sp>
        <p:nvSpPr>
          <p:cNvPr id="379" name="Google Shape;379;g3cda9cde216_0_9"/>
          <p:cNvSpPr txBox="1"/>
          <p:nvPr/>
        </p:nvSpPr>
        <p:spPr>
          <a:xfrm>
            <a:off x="7178425" y="3957625"/>
            <a:ext cx="4856700" cy="1662300"/>
          </a:xfrm>
          <a:prstGeom prst="rect">
            <a:avLst/>
          </a:prstGeom>
          <a:noFill/>
          <a:ln w="28575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noProof="0" dirty="0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Effective recent speed-up !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noProof="0" dirty="0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3 parallel work crews!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noProof="0" dirty="0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Extending working hours!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noProof="0" dirty="0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Working on Saturday!</a:t>
            </a:r>
          </a:p>
        </p:txBody>
      </p:sp>
      <p:sp>
        <p:nvSpPr>
          <p:cNvPr id="2" name="Segnaposto data 5">
            <a:extLst>
              <a:ext uri="{FF2B5EF4-FFF2-40B4-BE49-F238E27FC236}">
                <a16:creationId xmlns:a16="http://schemas.microsoft.com/office/drawing/2014/main" id="{E7B7D5F8-7CC8-1B53-8B89-4758DB972CD4}"/>
              </a:ext>
            </a:extLst>
          </p:cNvPr>
          <p:cNvSpPr txBox="1">
            <a:spLocks/>
          </p:cNvSpPr>
          <p:nvPr/>
        </p:nvSpPr>
        <p:spPr>
          <a:xfrm>
            <a:off x="154713" y="6430138"/>
            <a:ext cx="126769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kern="1200" dirty="0">
                <a:solidFill>
                  <a:prstClr val="white">
                    <a:alpha val="50000"/>
                  </a:prstClr>
                </a:solidFill>
                <a:latin typeface="Titillium" pitchFamily="2" charset="77"/>
                <a:ea typeface="+mn-ea"/>
                <a:cs typeface="+mn-cs"/>
              </a:rPr>
              <a:t>18/03/2026</a:t>
            </a:r>
          </a:p>
        </p:txBody>
      </p:sp>
      <p:sp>
        <p:nvSpPr>
          <p:cNvPr id="4" name="Segnaposto piè di pagina 6">
            <a:extLst>
              <a:ext uri="{FF2B5EF4-FFF2-40B4-BE49-F238E27FC236}">
                <a16:creationId xmlns:a16="http://schemas.microsoft.com/office/drawing/2014/main" id="{40AF895B-E734-E1E9-79D8-FF3186E384E5}"/>
              </a:ext>
            </a:extLst>
          </p:cNvPr>
          <p:cNvSpPr txBox="1">
            <a:spLocks/>
          </p:cNvSpPr>
          <p:nvPr/>
        </p:nvSpPr>
        <p:spPr>
          <a:xfrm>
            <a:off x="1422404" y="6450240"/>
            <a:ext cx="4417287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Tx/>
              <a:defRPr/>
            </a:pPr>
            <a:r>
              <a:rPr lang="en-US" dirty="0">
                <a:solidFill>
                  <a:srgbClr val="E2C7A4"/>
                </a:solidFill>
                <a:latin typeface="Titillium" panose="00000500000000000000" pitchFamily="50" charset="0"/>
              </a:rPr>
              <a:t>STILES Workshop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5" name="Google Shape;385;g3d0251b24dd_0_0"/>
          <p:cNvGraphicFramePr/>
          <p:nvPr>
            <p:extLst>
              <p:ext uri="{D42A27DB-BD31-4B8C-83A1-F6EECF244321}">
                <p14:modId xmlns:p14="http://schemas.microsoft.com/office/powerpoint/2010/main" val="1758080081"/>
              </p:ext>
            </p:extLst>
          </p:nvPr>
        </p:nvGraphicFramePr>
        <p:xfrm>
          <a:off x="327900" y="2486827"/>
          <a:ext cx="11536200" cy="3390557"/>
        </p:xfrm>
        <a:graphic>
          <a:graphicData uri="http://schemas.openxmlformats.org/drawingml/2006/table">
            <a:tbl>
              <a:tblPr>
                <a:noFill/>
                <a:tableStyleId>{8058BDDE-6FED-4A3C-8FCB-9E23D192EF0B}</a:tableStyleId>
              </a:tblPr>
              <a:tblGrid>
                <a:gridCol w="44709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65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566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b="1" u="none" strike="noStrike" cap="none" noProof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Promised Benefits (Pros)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b="1" u="none" strike="noStrike" cap="none" noProof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Experimented Risks / Challenges (Cons)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911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b="1" u="none" strike="noStrike" cap="none" noProof="0" dirty="0"/>
                        <a:t>Simpler/Fast Procurement:</a:t>
                      </a:r>
                      <a:r>
                        <a:rPr lang="en-US" sz="1600" u="none" strike="noStrike" cap="none" noProof="0" dirty="0"/>
                        <a:t>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 noProof="0" dirty="0"/>
                        <a:t>Single tender for both design and construction.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b="1" u="none" strike="noStrike" cap="none" noProof="0" dirty="0"/>
                        <a:t>Delayed Timelines:</a:t>
                      </a:r>
                      <a:r>
                        <a:rPr lang="en-US" sz="1600" u="none" strike="noStrike" cap="none" noProof="0" dirty="0"/>
                        <a:t>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 noProof="0" dirty="0"/>
                        <a:t>Frequent project changes, </a:t>
                      </a:r>
                      <a:r>
                        <a:rPr lang="en-US" sz="1600" u="none" strike="noStrike" cap="none" noProof="0" dirty="0">
                          <a:solidFill>
                            <a:schemeClr val="dk1"/>
                          </a:solidFill>
                        </a:rPr>
                        <a:t>re-work and delays, unreliable project scheduling</a:t>
                      </a:r>
                      <a:r>
                        <a:rPr lang="en-US" sz="1600" u="none" strike="noStrike" cap="none" noProof="0" dirty="0"/>
                        <a:t>.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911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b="1" u="none" strike="noStrike" cap="none" noProof="0" dirty="0"/>
                        <a:t>Single Point of Responsibility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r>
                        <a:rPr lang="en-US" sz="1600" u="none" strike="noStrike" cap="none" noProof="0" dirty="0"/>
                        <a:t>Contractor liability, transfer technical risks to the contractor.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b="1" u="none" strike="noStrike" cap="none" noProof="0" dirty="0"/>
                        <a:t>Accountability Gaps/Blame-shifting risks</a:t>
                      </a:r>
                      <a:r>
                        <a:rPr lang="en-US" sz="1600" u="none" strike="noStrike" cap="none" noProof="0" dirty="0"/>
                        <a:t>: in temporary Joint Venture contractors may blame each other for design errors, causing delays, higher costs, and conflicts.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667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b="1" u="none" strike="noStrike" cap="none" noProof="0" dirty="0"/>
                        <a:t>Reduced Bureaucracy:</a:t>
                      </a:r>
                      <a:r>
                        <a:rPr lang="en-US" sz="1600" u="none" strike="noStrike" cap="none" noProof="0" dirty="0"/>
                        <a:t>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 noProof="0" dirty="0"/>
                        <a:t>Simplified administrative procedures.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b="1" u="none" strike="noStrike" cap="none" noProof="0" dirty="0"/>
                        <a:t>Management Complexity:</a:t>
                      </a:r>
                      <a:r>
                        <a:rPr lang="en-US" sz="1600" u="none" strike="noStrike" cap="none" noProof="0" dirty="0"/>
                        <a:t>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 noProof="0" dirty="0"/>
                        <a:t>heavier workload to prevent delays and cost overruns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89" name="Google Shape;389;g3d0251b24dd_0_0"/>
          <p:cNvSpPr txBox="1">
            <a:spLocks noGrp="1"/>
          </p:cNvSpPr>
          <p:nvPr>
            <p:ph type="title"/>
          </p:nvPr>
        </p:nvSpPr>
        <p:spPr>
          <a:xfrm>
            <a:off x="327900" y="1335636"/>
            <a:ext cx="10515600" cy="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Arial"/>
              <a:buNone/>
            </a:pPr>
            <a:r>
              <a:rPr lang="en-US" noProof="0" dirty="0">
                <a:solidFill>
                  <a:srgbClr val="C48E48"/>
                </a:solidFill>
              </a:rPr>
              <a:t>Lesson learned - Key Lessons for the Future</a:t>
            </a:r>
          </a:p>
        </p:txBody>
      </p:sp>
      <p:sp>
        <p:nvSpPr>
          <p:cNvPr id="386" name="Google Shape;386;g3d0251b24dd_0_0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noProof="0" smtClean="0"/>
              <a:t>16</a:t>
            </a:fld>
            <a:endParaRPr lang="en-US" noProof="0" dirty="0"/>
          </a:p>
        </p:txBody>
      </p:sp>
      <p:sp>
        <p:nvSpPr>
          <p:cNvPr id="387" name="Google Shape;387;g3d0251b24dd_0_0"/>
          <p:cNvSpPr txBox="1"/>
          <p:nvPr/>
        </p:nvSpPr>
        <p:spPr>
          <a:xfrm>
            <a:off x="327900" y="5999920"/>
            <a:ext cx="11536200" cy="795343"/>
          </a:xfrm>
          <a:prstGeom prst="rect">
            <a:avLst/>
          </a:prstGeom>
          <a:solidFill>
            <a:schemeClr val="bg1"/>
          </a:solidFill>
          <a:ln w="38100">
            <a:solidFill>
              <a:srgbClr val="C48E48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While the </a:t>
            </a:r>
            <a:r>
              <a:rPr lang="en-US" sz="1600" b="1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Design-Build</a:t>
            </a:r>
            <a:r>
              <a:rPr lang="en-US" sz="16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(“</a:t>
            </a:r>
            <a:r>
              <a:rPr lang="en-US" sz="1600" b="0" i="1" u="none" strike="noStrike" cap="none" noProof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Appalto</a:t>
            </a:r>
            <a:r>
              <a:rPr lang="en-US" sz="1600" b="0" i="1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1" u="none" strike="noStrike" cap="none" noProof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Integrato</a:t>
            </a:r>
            <a:r>
              <a:rPr lang="en-US" sz="1600" b="0" i="1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r>
              <a:rPr lang="en-US" sz="16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model appears efficient on paper, it often leads to cost overruns and project stand-stills, require strong constant on-site monitoring and effective</a:t>
            </a:r>
            <a:r>
              <a:rPr lang="en-US" sz="1600" noProof="0" dirty="0"/>
              <a:t>/</a:t>
            </a:r>
            <a:r>
              <a:rPr lang="en-US" sz="16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pro-active </a:t>
            </a:r>
            <a:r>
              <a:rPr lang="en-US" sz="1600" b="1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Works Supervision</a:t>
            </a:r>
            <a:r>
              <a:rPr lang="en-US" sz="16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600" b="0" i="1" u="none" strike="noStrike" cap="none" noProof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Direzione</a:t>
            </a:r>
            <a:r>
              <a:rPr lang="en-US" sz="1600" b="0" i="1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1" u="none" strike="noStrike" cap="none" noProof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Lavori</a:t>
            </a:r>
            <a:r>
              <a:rPr lang="en-US" sz="16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!</a:t>
            </a:r>
            <a:endParaRPr lang="en-US" sz="1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g3d0251b24dd_0_0"/>
          <p:cNvSpPr txBox="1"/>
          <p:nvPr/>
        </p:nvSpPr>
        <p:spPr>
          <a:xfrm>
            <a:off x="327900" y="1768645"/>
            <a:ext cx="1094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 noProof="0" dirty="0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The Design-Build Model (“</a:t>
            </a:r>
            <a:r>
              <a:rPr lang="en-US" sz="1700" b="1" i="0" u="none" strike="noStrike" cap="none" noProof="0" dirty="0" err="1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Appalto</a:t>
            </a:r>
            <a:r>
              <a:rPr lang="en-US" sz="1700" b="1" i="0" u="none" strike="noStrike" cap="none" noProof="0" dirty="0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b="1" i="0" u="none" strike="noStrike" cap="none" noProof="0" dirty="0" err="1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Integrato</a:t>
            </a:r>
            <a:r>
              <a:rPr lang="en-US" sz="1700" b="1" i="0" u="none" strike="noStrike" cap="none" noProof="0" dirty="0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”) in Public Procurement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noProof="0" dirty="0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Art. 44, </a:t>
            </a:r>
            <a:r>
              <a:rPr lang="en-US" sz="1400" b="1" i="0" u="none" strike="noStrike" cap="none" noProof="0" dirty="0" err="1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D.Lgs</a:t>
            </a:r>
            <a:r>
              <a:rPr lang="en-US" sz="1400" b="1" i="0" u="none" strike="noStrike" cap="none" noProof="0" dirty="0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. 36/2023 e </a:t>
            </a:r>
            <a:r>
              <a:rPr lang="en-US" sz="1400" b="1" i="0" u="none" strike="noStrike" cap="none" noProof="0" dirty="0" err="1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s.m</a:t>
            </a:r>
            <a:r>
              <a:rPr lang="en-US" sz="1400" b="1" i="0" u="none" strike="noStrike" cap="none" noProof="0" dirty="0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.  Article 44, (“</a:t>
            </a:r>
            <a:r>
              <a:rPr lang="en-US" sz="1400" b="1" i="1" u="none" strike="noStrike" cap="none" noProof="0" dirty="0" err="1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Appalto</a:t>
            </a:r>
            <a:r>
              <a:rPr lang="en-US" sz="1400" b="1" i="1" u="none" strike="noStrike" cap="none" noProof="0" dirty="0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1" u="none" strike="noStrike" cap="none" noProof="0" dirty="0" err="1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Integrato</a:t>
            </a:r>
            <a:r>
              <a:rPr lang="en-US" sz="1400" b="1" i="0" u="none" strike="noStrike" cap="none" noProof="0" dirty="0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”) based on the Technical and Economic Feasibility Study (PFTE).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d0251b24dd_0_14"/>
          <p:cNvSpPr txBox="1">
            <a:spLocks noGrp="1"/>
          </p:cNvSpPr>
          <p:nvPr>
            <p:ph type="title"/>
          </p:nvPr>
        </p:nvSpPr>
        <p:spPr>
          <a:xfrm>
            <a:off x="296066" y="1335636"/>
            <a:ext cx="10515600" cy="672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Arial"/>
              <a:buNone/>
            </a:pPr>
            <a:r>
              <a:rPr lang="en-US" noProof="0" dirty="0">
                <a:solidFill>
                  <a:srgbClr val="C48E48"/>
                </a:solidFill>
              </a:rPr>
              <a:t>Lesson learned - Key Lessons for the Future</a:t>
            </a:r>
          </a:p>
        </p:txBody>
      </p:sp>
      <p:sp>
        <p:nvSpPr>
          <p:cNvPr id="397" name="Google Shape;397;g3d0251b24dd_0_14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noProof="0" smtClean="0"/>
              <a:t>17</a:t>
            </a:fld>
            <a:endParaRPr lang="en-US" noProof="0" dirty="0"/>
          </a:p>
        </p:txBody>
      </p:sp>
      <p:graphicFrame>
        <p:nvGraphicFramePr>
          <p:cNvPr id="398" name="Google Shape;398;g3d0251b24dd_0_14"/>
          <p:cNvGraphicFramePr/>
          <p:nvPr>
            <p:extLst>
              <p:ext uri="{D42A27DB-BD31-4B8C-83A1-F6EECF244321}">
                <p14:modId xmlns:p14="http://schemas.microsoft.com/office/powerpoint/2010/main" val="2414345244"/>
              </p:ext>
            </p:extLst>
          </p:nvPr>
        </p:nvGraphicFramePr>
        <p:xfrm>
          <a:off x="296066" y="2553699"/>
          <a:ext cx="11547600" cy="3434090"/>
        </p:xfrm>
        <a:graphic>
          <a:graphicData uri="http://schemas.openxmlformats.org/drawingml/2006/table">
            <a:tbl>
              <a:tblPr>
                <a:noFill/>
                <a:tableStyleId>{8058BDDE-6FED-4A3C-8FCB-9E23D192EF0B}</a:tableStyleId>
              </a:tblPr>
              <a:tblGrid>
                <a:gridCol w="5259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8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250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b="1" u="none" strike="noStrike" cap="none" noProof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Problem / Challenge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1C458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C458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C458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C458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b="1" u="none" strike="noStrike" cap="none" noProof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Lesson / Solution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1C458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C458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C458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C458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263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b="1" u="none" strike="noStrike" cap="none" noProof="0" dirty="0"/>
                        <a:t>External C.A.</a:t>
                      </a:r>
                      <a:r>
                        <a:rPr lang="en-US" sz="1600" u="none" strike="noStrike" cap="none" noProof="0" dirty="0"/>
                        <a:t> </a:t>
                      </a:r>
                      <a:r>
                        <a:rPr lang="en-US" sz="1600" u="none" strike="noStrike" cap="none" noProof="0" dirty="0">
                          <a:solidFill>
                            <a:schemeClr val="dk1"/>
                          </a:solidFill>
                        </a:rPr>
                        <a:t>→</a:t>
                      </a:r>
                      <a:r>
                        <a:rPr lang="en-US" sz="1600" u="none" strike="noStrike" cap="none" noProof="0" dirty="0"/>
                        <a:t> </a:t>
                      </a:r>
                      <a:r>
                        <a:rPr lang="en-US" sz="1600" u="sng" strike="noStrike" cap="none" noProof="0" dirty="0"/>
                        <a:t>Limited/sporadic presence </a:t>
                      </a:r>
                      <a:r>
                        <a:rPr lang="en-US" sz="1600" u="none" strike="noStrike" cap="none" noProof="0" dirty="0"/>
                        <a:t>of Works Supervisor on the construction-site: </a:t>
                      </a:r>
                      <a:r>
                        <a:rPr lang="en-US" sz="1600" u="sng" strike="noStrike" cap="none" noProof="0" dirty="0"/>
                        <a:t>d</a:t>
                      </a:r>
                      <a:r>
                        <a:rPr lang="en-US" sz="1600" u="sng" dirty="0" err="1"/>
                        <a:t>elays</a:t>
                      </a:r>
                      <a:r>
                        <a:rPr lang="en-US" sz="1600" u="sng" dirty="0"/>
                        <a:t> and slow decision-making</a:t>
                      </a:r>
                      <a:r>
                        <a:rPr lang="en-US" sz="1600" dirty="0"/>
                        <a:t>, coupled with </a:t>
                      </a:r>
                      <a:r>
                        <a:rPr lang="en-US" sz="1600" u="sng" dirty="0"/>
                        <a:t>a lack of effective control</a:t>
                      </a:r>
                      <a:endParaRPr lang="en-US" sz="1600" u="sng" strike="noStrike" cap="none" noProof="0" dirty="0"/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1C458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C458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C458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C458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 noProof="0" dirty="0"/>
                        <a:t>Effective </a:t>
                      </a:r>
                      <a:r>
                        <a:rPr lang="en-US" sz="1600" b="1" u="sng" strike="noStrike" cap="none" noProof="0" dirty="0"/>
                        <a:t>Works Supervision Team </a:t>
                      </a:r>
                      <a:r>
                        <a:rPr lang="en-US" sz="1600" u="sng" strike="noStrike" cap="none" noProof="0" dirty="0"/>
                        <a:t>(outsourced if needed)</a:t>
                      </a:r>
                      <a:r>
                        <a:rPr lang="en-US" sz="1600" u="none" strike="noStrike" cap="none" noProof="0" dirty="0"/>
                        <a:t>  to ensure constant supervision and proactive coordination.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1C458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C458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C458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C458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631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b="1" u="none" strike="noStrike" cap="none" noProof="0" dirty="0"/>
                        <a:t>Poor communication</a:t>
                      </a:r>
                      <a:r>
                        <a:rPr lang="en-US" sz="1600" u="none" strike="noStrike" cap="none" noProof="0" dirty="0"/>
                        <a:t> </a:t>
                      </a:r>
                      <a:r>
                        <a:rPr lang="en-US" sz="1600" b="1" u="none" strike="noStrike" cap="none" noProof="0" dirty="0"/>
                        <a:t>responsiveness </a:t>
                      </a:r>
                      <a:r>
                        <a:rPr lang="en-US" sz="1600" u="none" strike="noStrike" cap="none" noProof="0" dirty="0"/>
                        <a:t>between Client (INAF) and Contracting Authority (OOPP) 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1C458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C458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C458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C458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 noProof="0" dirty="0"/>
                        <a:t>Use </a:t>
                      </a:r>
                      <a:r>
                        <a:rPr lang="en-US" sz="1600" b="1" u="sng" strike="noStrike" cap="none" noProof="0" dirty="0"/>
                        <a:t>formal and traceable communications</a:t>
                      </a:r>
                      <a:r>
                        <a:rPr lang="en-US" sz="1600" u="sng" strike="noStrike" cap="none" noProof="0" dirty="0"/>
                        <a:t>,</a:t>
                      </a:r>
                      <a:r>
                        <a:rPr lang="en-US" sz="1600" u="none" strike="noStrike" cap="none" noProof="0" dirty="0"/>
                        <a:t> clear channels, regular meetings, and </a:t>
                      </a:r>
                      <a:r>
                        <a:rPr lang="en-US" sz="1600" b="1" u="sng" strike="noStrike" cap="none" noProof="0" dirty="0"/>
                        <a:t>prompt intervention on critical issues</a:t>
                      </a:r>
                      <a:r>
                        <a:rPr lang="en-US" sz="1600" b="1" u="none" strike="noStrike" cap="none" noProof="0" dirty="0"/>
                        <a:t>.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1C458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C458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C458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C458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263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b="1" u="none" strike="noStrike" cap="none" noProof="0" dirty="0"/>
                        <a:t>Critical Overload on Contracting Authority</a:t>
                      </a:r>
                      <a:r>
                        <a:rPr lang="en-US" sz="1600" u="none" strike="noStrike" cap="none" noProof="0" dirty="0"/>
                        <a:t> 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 noProof="0" dirty="0"/>
                        <a:t>(PNRR, post-earthquake recon., </a:t>
                      </a:r>
                      <a:r>
                        <a:rPr lang="en-US" sz="1600" u="none" strike="noStrike" cap="none" noProof="0" dirty="0" err="1"/>
                        <a:t>Superbonus</a:t>
                      </a:r>
                      <a:r>
                        <a:rPr lang="en-US" sz="1600" u="none" strike="noStrike" cap="none" noProof="0" dirty="0"/>
                        <a:t> 110%). 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 noProof="0" dirty="0"/>
                        <a:t>Delays in urgent matters, lack of constant supervision,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1C458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C458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C458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C458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 noProof="0" dirty="0"/>
                        <a:t>Define </a:t>
                      </a:r>
                      <a:r>
                        <a:rPr lang="en-US" sz="1600" b="1" u="sng" strike="noStrike" cap="none" noProof="0" dirty="0"/>
                        <a:t>realistic timelines and clear responsibilities</a:t>
                      </a:r>
                      <a:r>
                        <a:rPr lang="en-US" sz="1600" u="sng" strike="noStrike" cap="none" noProof="0" dirty="0"/>
                        <a:t> </a:t>
                      </a:r>
                      <a:r>
                        <a:rPr lang="en-US" sz="1600" u="none" strike="noStrike" cap="none" noProof="0" dirty="0"/>
                        <a:t>at all levels. Evaluate </a:t>
                      </a:r>
                      <a:r>
                        <a:rPr lang="en-US" sz="1600" b="1" u="sng" strike="noStrike" cap="none" noProof="0" dirty="0"/>
                        <a:t>alternative procurement agencies</a:t>
                      </a:r>
                      <a:r>
                        <a:rPr lang="en-US" sz="1600" u="sng" strike="noStrike" cap="none" noProof="0" dirty="0"/>
                        <a:t> </a:t>
                      </a:r>
                      <a:r>
                        <a:rPr lang="en-US" sz="1600" u="none" strike="noStrike" cap="none" noProof="0" dirty="0"/>
                        <a:t>(Regional Procurement Hubs, Municipalities, Universities).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1C458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C458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C458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C458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99" name="Google Shape;399;g3d0251b24dd_0_14"/>
          <p:cNvSpPr txBox="1"/>
          <p:nvPr/>
        </p:nvSpPr>
        <p:spPr>
          <a:xfrm>
            <a:off x="244060" y="1834554"/>
            <a:ext cx="1179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 noProof="0" dirty="0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The choice of a </a:t>
            </a:r>
            <a:r>
              <a:rPr lang="en-US" sz="1700" b="1" i="1" u="none" strike="noStrike" cap="none" noProof="0" dirty="0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Qualified Contractor Authority</a:t>
            </a:r>
            <a:r>
              <a:rPr lang="en-US" sz="1700" b="1" i="0" u="none" strike="noStrike" cap="none" noProof="0" dirty="0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 noProof="0" dirty="0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Agreement signed between the </a:t>
            </a:r>
            <a:r>
              <a:rPr lang="en-US" sz="1700" b="0" i="0" u="none" strike="noStrike" cap="none" noProof="0" dirty="0" err="1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Provveditorato</a:t>
            </a:r>
            <a:r>
              <a:rPr lang="en-US" sz="1700" b="0" i="0" u="none" strike="noStrike" cap="none" noProof="0" dirty="0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 alle Opere </a:t>
            </a:r>
            <a:r>
              <a:rPr lang="en-US" sz="1700" b="0" i="0" u="none" strike="noStrike" cap="none" noProof="0" dirty="0" err="1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Pubbliche</a:t>
            </a:r>
            <a:r>
              <a:rPr lang="en-US" sz="1700" b="0" i="0" u="none" strike="noStrike" cap="none" noProof="0" dirty="0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 (OOPP) and INAF-</a:t>
            </a:r>
            <a:r>
              <a:rPr lang="en-US" sz="1700" b="0" i="0" u="none" strike="noStrike" cap="none" noProof="0" dirty="0" err="1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OAAb</a:t>
            </a:r>
            <a:endParaRPr lang="en-US" sz="1700" b="0" i="0" u="none" strike="noStrike" cap="none" noProof="0" dirty="0">
              <a:solidFill>
                <a:srgbClr val="2B65A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Segnaposto data 5">
            <a:extLst>
              <a:ext uri="{FF2B5EF4-FFF2-40B4-BE49-F238E27FC236}">
                <a16:creationId xmlns:a16="http://schemas.microsoft.com/office/drawing/2014/main" id="{BEA77D1E-6EDC-0183-4E93-5C18CD1B25E8}"/>
              </a:ext>
            </a:extLst>
          </p:cNvPr>
          <p:cNvSpPr txBox="1">
            <a:spLocks/>
          </p:cNvSpPr>
          <p:nvPr/>
        </p:nvSpPr>
        <p:spPr>
          <a:xfrm>
            <a:off x="154713" y="6430138"/>
            <a:ext cx="126769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kern="1200" dirty="0">
                <a:solidFill>
                  <a:prstClr val="white">
                    <a:alpha val="50000"/>
                  </a:prstClr>
                </a:solidFill>
                <a:latin typeface="Titillium" pitchFamily="2" charset="77"/>
                <a:ea typeface="+mn-ea"/>
                <a:cs typeface="+mn-cs"/>
              </a:rPr>
              <a:t>18/03/2026</a:t>
            </a:r>
          </a:p>
        </p:txBody>
      </p:sp>
      <p:sp>
        <p:nvSpPr>
          <p:cNvPr id="3" name="Segnaposto piè di pagina 6">
            <a:extLst>
              <a:ext uri="{FF2B5EF4-FFF2-40B4-BE49-F238E27FC236}">
                <a16:creationId xmlns:a16="http://schemas.microsoft.com/office/drawing/2014/main" id="{AB174FB3-4A75-A7E4-BA6C-2C8605EF0A2C}"/>
              </a:ext>
            </a:extLst>
          </p:cNvPr>
          <p:cNvSpPr txBox="1">
            <a:spLocks/>
          </p:cNvSpPr>
          <p:nvPr/>
        </p:nvSpPr>
        <p:spPr>
          <a:xfrm>
            <a:off x="1422404" y="6450240"/>
            <a:ext cx="4417287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Tx/>
              <a:defRPr/>
            </a:pPr>
            <a:r>
              <a:rPr lang="en-US" dirty="0">
                <a:solidFill>
                  <a:srgbClr val="E2C7A4"/>
                </a:solidFill>
                <a:latin typeface="Titillium" panose="00000500000000000000" pitchFamily="50" charset="0"/>
              </a:rPr>
              <a:t>STILES Workshop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g3d0251b24dd_0_69" descr="Avviso con riempimento a tinta unita"/>
          <p:cNvPicPr preferRelativeResize="0"/>
          <p:nvPr/>
        </p:nvPicPr>
        <p:blipFill rotWithShape="1">
          <a:blip r:embed="rId3">
            <a:alphaModFix amt="60000"/>
          </a:blip>
          <a:srcRect/>
          <a:stretch/>
        </p:blipFill>
        <p:spPr>
          <a:xfrm>
            <a:off x="554182" y="1195561"/>
            <a:ext cx="5417127" cy="54171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E9F224C4-90D8-5F15-3577-9CF3D06C3256}"/>
              </a:ext>
            </a:extLst>
          </p:cNvPr>
          <p:cNvGrpSpPr/>
          <p:nvPr/>
        </p:nvGrpSpPr>
        <p:grpSpPr>
          <a:xfrm>
            <a:off x="6916760" y="1725636"/>
            <a:ext cx="4320000" cy="4320000"/>
            <a:chOff x="6916760" y="1725636"/>
            <a:chExt cx="4320000" cy="4320000"/>
          </a:xfrm>
        </p:grpSpPr>
        <p:sp>
          <p:nvSpPr>
            <p:cNvPr id="409" name="Google Shape;409;g3d0251b24dd_0_69"/>
            <p:cNvSpPr/>
            <p:nvPr/>
          </p:nvSpPr>
          <p:spPr>
            <a:xfrm>
              <a:off x="6916760" y="1725636"/>
              <a:ext cx="4320000" cy="4320000"/>
            </a:xfrm>
            <a:prstGeom prst="ellipse">
              <a:avLst/>
            </a:prstGeom>
            <a:solidFill>
              <a:srgbClr val="C4E0B2">
                <a:alpha val="50000"/>
              </a:srgbClr>
            </a:solidFill>
            <a:ln w="25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en-US" sz="1400" b="0" i="0" u="none" strike="noStrike" cap="none" noProof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0" name="Google Shape;410;g3d0251b24dd_0_69" descr="Segno di spunta con riempimento a tinta unita"/>
            <p:cNvPicPr preferRelativeResize="0"/>
            <p:nvPr/>
          </p:nvPicPr>
          <p:blipFill rotWithShape="1">
            <a:blip r:embed="rId4">
              <a:alphaModFix amt="60000"/>
            </a:blip>
            <a:srcRect/>
            <a:stretch/>
          </p:blipFill>
          <p:spPr>
            <a:xfrm>
              <a:off x="7391398" y="2255711"/>
              <a:ext cx="3370724" cy="3370724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412" name="Google Shape;412;g3d0251b24dd_0_69"/>
          <p:cNvGraphicFramePr/>
          <p:nvPr>
            <p:extLst>
              <p:ext uri="{D42A27DB-BD31-4B8C-83A1-F6EECF244321}">
                <p14:modId xmlns:p14="http://schemas.microsoft.com/office/powerpoint/2010/main" val="2675029544"/>
              </p:ext>
            </p:extLst>
          </p:nvPr>
        </p:nvGraphicFramePr>
        <p:xfrm>
          <a:off x="657290" y="2401878"/>
          <a:ext cx="11126805" cy="3364632"/>
        </p:xfrm>
        <a:graphic>
          <a:graphicData uri="http://schemas.openxmlformats.org/drawingml/2006/table">
            <a:tbl>
              <a:tblPr>
                <a:tableStyleId>{C987F2E1-6FA5-4E33-9785-57D132AF994C}</a:tableStyleId>
              </a:tblPr>
              <a:tblGrid>
                <a:gridCol w="5552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4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2154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 noProof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Not-dedicated Works Supervisor (DL)</a:t>
                      </a:r>
                      <a:endParaRPr lang="en-US" sz="1800" u="none" strike="noStrike" cap="none" noProof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sym typeface="Symbol" panose="05050102010706020507" pitchFamily="18" charset="2"/>
                        </a:rPr>
                        <a:t>  </a:t>
                      </a:r>
                      <a:r>
                        <a:rPr lang="en-US" sz="1800" u="none" strike="noStrike" cap="none" noProof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poor oversight and slow decision</a:t>
                      </a: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noProof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Always assign a </a:t>
                      </a:r>
                      <a:r>
                        <a:rPr lang="en-US" sz="1800" b="1" u="sng" strike="noStrike" cap="none" noProof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dedicated, independent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 noProof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Works Supervisor (DL) </a:t>
                      </a:r>
                      <a:r>
                        <a:rPr lang="en-US" sz="1800" b="0" u="none" strike="noStrike" cap="none" noProof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and</a:t>
                      </a:r>
                      <a:r>
                        <a:rPr lang="en-US" sz="1800" b="1" u="none" strike="noStrike" cap="none" noProof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trusted Inspectors</a:t>
                      </a: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154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 noProof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Design-Build Model (</a:t>
                      </a:r>
                      <a:r>
                        <a:rPr lang="en-US" sz="1800" b="1" u="none" strike="noStrike" cap="none" noProof="0" dirty="0" err="1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Appalto</a:t>
                      </a:r>
                      <a:r>
                        <a:rPr lang="en-US" sz="1800" b="1" u="none" strike="noStrike" cap="none" noProof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</a:t>
                      </a:r>
                      <a:r>
                        <a:rPr lang="en-US" sz="1800" b="1" u="none" strike="noStrike" cap="none" noProof="0" dirty="0" err="1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integrato</a:t>
                      </a:r>
                      <a:r>
                        <a:rPr lang="en-US" sz="1800" b="1" u="none" strike="noStrike" cap="none" noProof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)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sym typeface="Symbol" panose="05050102010706020507" pitchFamily="18" charset="2"/>
                        </a:rPr>
                        <a:t>  </a:t>
                      </a:r>
                      <a:r>
                        <a:rPr lang="en-US" sz="1800" u="none" strike="noStrike" cap="none" noProof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design misalignments, partial executive design </a:t>
                      </a: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sym typeface="Helvetica Neue"/>
                        </a:rPr>
                        <a:t>Validate designs early and clearly</a:t>
                      </a:r>
                      <a:r>
                        <a:rPr lang="en-US" sz="1800" u="none" strike="noStrike" cap="none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sym typeface="Helvetica Neue"/>
                        </a:rPr>
                        <a:t>, </a:t>
                      </a: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154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 noProof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Architectural / structural design misalignment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sym typeface="Symbol" panose="05050102010706020507" pitchFamily="18" charset="2"/>
                        </a:rPr>
                        <a:t>  </a:t>
                      </a:r>
                      <a:r>
                        <a:rPr lang="en-US" sz="1800" u="none" strike="noStrike" cap="none" noProof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hidden cost increases for the Client</a:t>
                      </a: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sym typeface="Helvetica Neue"/>
                        </a:rPr>
                        <a:t>Ensure </a:t>
                      </a:r>
                      <a:r>
                        <a:rPr lang="en-US" sz="1800" b="1" u="sng" strike="noStrike" cap="none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sym typeface="Helvetica Neue"/>
                        </a:rPr>
                        <a:t>strict on-site supervision </a:t>
                      </a:r>
                      <a:r>
                        <a:rPr lang="en-US" sz="1800" u="none" strike="noStrike" cap="none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sym typeface="Helvetica Neue"/>
                        </a:rPr>
                        <a:t>and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sng" strike="noStrike" cap="none" noProof="0" dirty="0">
                          <a:solidFill>
                            <a:schemeClr val="bg2">
                              <a:lumMod val="25000"/>
                            </a:schemeClr>
                          </a:solidFill>
                          <a:sym typeface="Helvetica Neue"/>
                        </a:rPr>
                        <a:t>constant project monitoring</a:t>
                      </a:r>
                      <a:endParaRPr lang="en-US" sz="1800" b="1" u="sng" strike="noStrike" cap="none" noProof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08" name="Google Shape;408;g3d0251b24dd_0_69"/>
          <p:cNvSpPr txBox="1">
            <a:spLocks noGrp="1"/>
          </p:cNvSpPr>
          <p:nvPr>
            <p:ph type="title"/>
          </p:nvPr>
        </p:nvSpPr>
        <p:spPr>
          <a:xfrm>
            <a:off x="469675" y="1335636"/>
            <a:ext cx="10515600" cy="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Arial"/>
              <a:buNone/>
            </a:pPr>
            <a:r>
              <a:rPr lang="en-US" noProof="0" dirty="0">
                <a:solidFill>
                  <a:srgbClr val="C48E48"/>
                </a:solidFill>
              </a:rPr>
              <a:t>Lesson learned - Final Remarks!</a:t>
            </a:r>
          </a:p>
        </p:txBody>
      </p:sp>
      <p:sp>
        <p:nvSpPr>
          <p:cNvPr id="405" name="Google Shape;405;g3d0251b24dd_0_69"/>
          <p:cNvSpPr txBox="1">
            <a:spLocks noGrp="1"/>
          </p:cNvSpPr>
          <p:nvPr>
            <p:ph type="dt" sz="half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noProof="0" dirty="0"/>
              <a:t>06/09/2023</a:t>
            </a:r>
          </a:p>
        </p:txBody>
      </p:sp>
      <p:sp>
        <p:nvSpPr>
          <p:cNvPr id="407" name="Google Shape;407;g3d0251b24dd_0_69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noProof="0" smtClean="0"/>
              <a:t>18</a:t>
            </a:fld>
            <a:endParaRPr lang="en-US" noProof="0" dirty="0"/>
          </a:p>
        </p:txBody>
      </p:sp>
      <p:sp>
        <p:nvSpPr>
          <p:cNvPr id="411" name="Google Shape;411;g3d0251b24dd_0_69"/>
          <p:cNvSpPr txBox="1"/>
          <p:nvPr/>
        </p:nvSpPr>
        <p:spPr>
          <a:xfrm>
            <a:off x="17228285" y="4551486"/>
            <a:ext cx="58788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en-US" sz="16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en-US" sz="16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en-US" sz="16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en-US" sz="16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en-US" sz="16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en-US" sz="16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en-US" sz="16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Segnaposto piè di pagina 6">
            <a:extLst>
              <a:ext uri="{FF2B5EF4-FFF2-40B4-BE49-F238E27FC236}">
                <a16:creationId xmlns:a16="http://schemas.microsoft.com/office/drawing/2014/main" id="{FA2DA851-4B69-6B9B-EEC7-C5CDF1269989}"/>
              </a:ext>
            </a:extLst>
          </p:cNvPr>
          <p:cNvSpPr txBox="1">
            <a:spLocks/>
          </p:cNvSpPr>
          <p:nvPr/>
        </p:nvSpPr>
        <p:spPr>
          <a:xfrm>
            <a:off x="1422404" y="6450240"/>
            <a:ext cx="4417287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Tx/>
              <a:defRPr/>
            </a:pPr>
            <a:r>
              <a:rPr lang="en-US" dirty="0">
                <a:solidFill>
                  <a:srgbClr val="E2C7A4"/>
                </a:solidFill>
                <a:latin typeface="Titillium" panose="00000500000000000000" pitchFamily="50" charset="0"/>
              </a:rPr>
              <a:t>STILES Workshop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cda9cde216_0_49"/>
          <p:cNvSpPr txBox="1">
            <a:spLocks noGrp="1"/>
          </p:cNvSpPr>
          <p:nvPr>
            <p:ph type="title"/>
          </p:nvPr>
        </p:nvSpPr>
        <p:spPr>
          <a:xfrm>
            <a:off x="231956" y="1346686"/>
            <a:ext cx="10515600" cy="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noProof="0" dirty="0">
                <a:solidFill>
                  <a:srgbClr val="C48E48"/>
                </a:solidFill>
              </a:rPr>
              <a:t>Final Outcomes!</a:t>
            </a:r>
          </a:p>
        </p:txBody>
      </p:sp>
      <p:sp>
        <p:nvSpPr>
          <p:cNvPr id="419" name="Google Shape;419;g3cda9cde216_0_49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noProof="0" smtClean="0"/>
              <a:t>19</a:t>
            </a:fld>
            <a:endParaRPr lang="en-US" noProof="0" dirty="0"/>
          </a:p>
        </p:txBody>
      </p:sp>
      <p:sp>
        <p:nvSpPr>
          <p:cNvPr id="420" name="Google Shape;420;g3cda9cde216_0_49"/>
          <p:cNvSpPr txBox="1"/>
          <p:nvPr/>
        </p:nvSpPr>
        <p:spPr>
          <a:xfrm>
            <a:off x="164306" y="1754859"/>
            <a:ext cx="11870700" cy="42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65AF"/>
              </a:buClr>
              <a:buSzPts val="1900"/>
              <a:buFont typeface="Arial"/>
              <a:buChar char="❏"/>
            </a:pPr>
            <a:r>
              <a:rPr lang="en-US" sz="1900" b="1" i="0" u="none" strike="noStrike" cap="none" noProof="0" dirty="0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Procurement of new metrology instruments:</a:t>
            </a:r>
            <a:endParaRPr lang="en-US" sz="1500" b="1" i="0" u="none" strike="noStrike" cap="none" noProof="0" dirty="0">
              <a:solidFill>
                <a:srgbClr val="2B65A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28650" marR="0" lvl="2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Noto Sans Symbols"/>
              <a:buChar char="✔"/>
            </a:pPr>
            <a:r>
              <a:rPr lang="en-US" sz="19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4D Dynamic Interferometer</a:t>
            </a:r>
          </a:p>
          <a:p>
            <a:pPr marL="628650" marR="0" lvl="2" indent="-2921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Noto Sans Symbols"/>
              <a:buChar char="✔"/>
            </a:pPr>
            <a:r>
              <a:rPr lang="en-US" sz="19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Hexagon measuring arm + laser scanning head</a:t>
            </a:r>
            <a:endParaRPr lang="en-US" sz="15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28650" marR="0" lvl="2" indent="-2921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Noto Sans Symbols"/>
              <a:buChar char="✔"/>
            </a:pPr>
            <a:r>
              <a:rPr lang="en-US" sz="19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Taylor-Hobson Mount Alignment Telescope</a:t>
            </a:r>
          </a:p>
          <a:p>
            <a:pPr marL="628650" marR="0" lvl="2" indent="-2921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Noto Sans Symbols"/>
              <a:buChar char="✔"/>
            </a:pPr>
            <a:r>
              <a:rPr lang="en-US" sz="19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Custom 21cm beam expander for interferometric metrology </a:t>
            </a:r>
            <a:br>
              <a:rPr lang="en-US" sz="19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9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 large optical systems (delivered by March)</a:t>
            </a:r>
          </a:p>
          <a:p>
            <a:pPr marL="457200" marR="0" lvl="0" indent="-355600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2B65AF"/>
              </a:buClr>
              <a:buSzPts val="2000"/>
              <a:buFont typeface="Arial"/>
              <a:buChar char="❏"/>
            </a:pPr>
            <a:r>
              <a:rPr lang="en-US" sz="2000" b="1" i="0" u="none" strike="noStrike" cap="none" noProof="0" dirty="0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A new infrastructure for AO technologies in the ELT era!</a:t>
            </a:r>
          </a:p>
          <a:p>
            <a:pPr marL="452438" marR="0" lvl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noProof="0" dirty="0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Beyond the challenges: a goal (dream) pursued for years!</a:t>
            </a:r>
          </a:p>
          <a:p>
            <a:pPr marL="457200" marR="0" lvl="0" indent="-355600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Char char="❏"/>
            </a:pPr>
            <a:r>
              <a:rPr lang="en-US" sz="2000" b="1" i="0" u="none" strike="noStrike" cap="none" noProof="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Personnel hired under PNRR funds or in support of the PNRR! </a:t>
            </a: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Char char="➔"/>
            </a:pPr>
            <a:r>
              <a:rPr lang="en-US" sz="2000" b="1" i="0" u="none" strike="noStrike" cap="none" noProof="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Professional, enthusiastic, high-collaborative! </a:t>
            </a:r>
            <a:endParaRPr lang="en-US" sz="16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2" name="Google Shape;422;g3cda9cde216_0_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55214" y="2304194"/>
            <a:ext cx="1170450" cy="809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g3cda9cde216_0_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41070" y="2293209"/>
            <a:ext cx="481685" cy="669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g3cda9cde216_0_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12239" y="2060771"/>
            <a:ext cx="658889" cy="1341174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g3cda9cde216_0_49"/>
          <p:cNvSpPr txBox="1"/>
          <p:nvPr/>
        </p:nvSpPr>
        <p:spPr>
          <a:xfrm>
            <a:off x="7454724" y="1568171"/>
            <a:ext cx="2178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300" b="1" i="0" u="none" strike="noStrike" cap="none" noProof="0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Portable Measuring Arm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300" b="0" i="0" u="none" strike="noStrike" cap="none" noProof="0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HEXAGON 8525</a:t>
            </a:r>
            <a:endParaRPr lang="en-US" sz="1500" b="0" i="0" u="none" strike="noStrike" cap="none" noProof="0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6" name="Google Shape;426;g3cda9cde216_0_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51500" y="2178994"/>
            <a:ext cx="1716525" cy="1602824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g3cda9cde216_0_49"/>
          <p:cNvSpPr txBox="1"/>
          <p:nvPr/>
        </p:nvSpPr>
        <p:spPr>
          <a:xfrm>
            <a:off x="9599448" y="1574446"/>
            <a:ext cx="26055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300" b="1" i="0" u="none" strike="noStrike" cap="none" noProof="0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Micro-Alignment Telescope</a:t>
            </a: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300" b="0" i="0" u="none" strike="noStrike" cap="none" noProof="0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TAYLOR HOBSON M112-2582UC</a:t>
            </a:r>
            <a:endParaRPr lang="en-US" sz="1500" b="0" i="0" u="none" strike="noStrike" cap="none" noProof="0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g3cda9cde216_0_49"/>
          <p:cNvSpPr txBox="1"/>
          <p:nvPr/>
        </p:nvSpPr>
        <p:spPr>
          <a:xfrm>
            <a:off x="5437452" y="1564141"/>
            <a:ext cx="2466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300" b="1" i="0" u="none" strike="noStrike" cap="none" noProof="0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Dynamic Laser Interferometer</a:t>
            </a:r>
            <a:endParaRPr lang="en-US" sz="1300" b="1" i="0" u="sng" strike="noStrike" cap="none" noProof="0" dirty="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596"/>
              </a:buClr>
              <a:buSzPts val="1200"/>
              <a:buFont typeface="Arial"/>
              <a:buNone/>
            </a:pPr>
            <a:r>
              <a:rPr lang="en-US" sz="1300" b="0" i="0" u="none" strike="noStrike" cap="none" noProof="0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PHASECAM 4030</a:t>
            </a:r>
            <a:endParaRPr lang="en-US" sz="1500" b="0" i="0" u="none" strike="noStrike" cap="none" noProof="0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90C4246A-70AB-7692-A207-7D626CADBF15}"/>
              </a:ext>
            </a:extLst>
          </p:cNvPr>
          <p:cNvGrpSpPr/>
          <p:nvPr/>
        </p:nvGrpSpPr>
        <p:grpSpPr>
          <a:xfrm>
            <a:off x="7475454" y="3429000"/>
            <a:ext cx="2699824" cy="1040796"/>
            <a:chOff x="7458236" y="3847012"/>
            <a:chExt cx="2593264" cy="1017160"/>
          </a:xfrm>
        </p:grpSpPr>
        <p:pic>
          <p:nvPicPr>
            <p:cNvPr id="421" name="Google Shape;421;g3cda9cde216_0_4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458236" y="3847012"/>
              <a:ext cx="1037500" cy="809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9" name="Google Shape;429;g3cda9cde216_0_49" title="Gemini_Generated_Image_ymiyblymiyblymiy.png"/>
            <p:cNvPicPr preferRelativeResize="0"/>
            <p:nvPr/>
          </p:nvPicPr>
          <p:blipFill rotWithShape="1">
            <a:blip r:embed="rId9">
              <a:alphaModFix/>
            </a:blip>
            <a:srcRect l="8830" r="4769" b="14654"/>
            <a:stretch/>
          </p:blipFill>
          <p:spPr>
            <a:xfrm>
              <a:off x="8271760" y="3886167"/>
              <a:ext cx="1779740" cy="97800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Segnaposto data 5">
            <a:extLst>
              <a:ext uri="{FF2B5EF4-FFF2-40B4-BE49-F238E27FC236}">
                <a16:creationId xmlns:a16="http://schemas.microsoft.com/office/drawing/2014/main" id="{7DB5A0BA-7771-7A73-1DCA-21AD5C2D3153}"/>
              </a:ext>
            </a:extLst>
          </p:cNvPr>
          <p:cNvSpPr txBox="1">
            <a:spLocks/>
          </p:cNvSpPr>
          <p:nvPr/>
        </p:nvSpPr>
        <p:spPr>
          <a:xfrm>
            <a:off x="154713" y="6430138"/>
            <a:ext cx="126769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kern="1200" dirty="0">
                <a:solidFill>
                  <a:prstClr val="white">
                    <a:alpha val="50000"/>
                  </a:prstClr>
                </a:solidFill>
                <a:latin typeface="Titillium" pitchFamily="2" charset="77"/>
                <a:ea typeface="+mn-ea"/>
                <a:cs typeface="+mn-cs"/>
              </a:rPr>
              <a:t>18/03/2026</a:t>
            </a:r>
          </a:p>
        </p:txBody>
      </p:sp>
      <p:sp>
        <p:nvSpPr>
          <p:cNvPr id="3" name="Segnaposto piè di pagina 6">
            <a:extLst>
              <a:ext uri="{FF2B5EF4-FFF2-40B4-BE49-F238E27FC236}">
                <a16:creationId xmlns:a16="http://schemas.microsoft.com/office/drawing/2014/main" id="{49094C01-0CCE-C2FC-949B-495FCD38F4B5}"/>
              </a:ext>
            </a:extLst>
          </p:cNvPr>
          <p:cNvSpPr txBox="1">
            <a:spLocks/>
          </p:cNvSpPr>
          <p:nvPr/>
        </p:nvSpPr>
        <p:spPr>
          <a:xfrm>
            <a:off x="1422404" y="6450240"/>
            <a:ext cx="4417287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Tx/>
              <a:defRPr/>
            </a:pPr>
            <a:r>
              <a:rPr lang="en-US" dirty="0">
                <a:solidFill>
                  <a:srgbClr val="E2C7A4"/>
                </a:solidFill>
                <a:latin typeface="Titillium" panose="00000500000000000000" pitchFamily="50" charset="0"/>
              </a:rPr>
              <a:t>STILES Workshop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090AF42-7C09-9724-6A6F-809856DB427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701" t="7397" r="11429" b="8902"/>
          <a:stretch>
            <a:fillRect/>
          </a:stretch>
        </p:blipFill>
        <p:spPr>
          <a:xfrm>
            <a:off x="9040882" y="4680832"/>
            <a:ext cx="2988506" cy="164096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F069FA5-E476-98AD-5530-E9708C39F2CE}"/>
              </a:ext>
            </a:extLst>
          </p:cNvPr>
          <p:cNvSpPr txBox="1"/>
          <p:nvPr/>
        </p:nvSpPr>
        <p:spPr>
          <a:xfrm>
            <a:off x="6031048" y="1167346"/>
            <a:ext cx="61017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noProof="0" dirty="0">
                <a:solidFill>
                  <a:srgbClr val="C48E48"/>
                </a:solidFill>
                <a:latin typeface="Titillium" panose="00000500000000000000" pitchFamily="50" charset="0"/>
              </a:rPr>
              <a:t>TOTAL cost: € 370.000</a:t>
            </a:r>
            <a:endParaRPr lang="it-IT" sz="2000" b="1" dirty="0">
              <a:latin typeface="Titillium" panose="00000500000000000000" pitchFamily="50" charset="0"/>
            </a:endParaRPr>
          </a:p>
        </p:txBody>
      </p:sp>
      <p:sp>
        <p:nvSpPr>
          <p:cNvPr id="8" name="Google Shape;378;g3cda9cde216_0_9">
            <a:extLst>
              <a:ext uri="{FF2B5EF4-FFF2-40B4-BE49-F238E27FC236}">
                <a16:creationId xmlns:a16="http://schemas.microsoft.com/office/drawing/2014/main" id="{730B34BD-FA4C-5AE5-1C40-12C6C648F555}"/>
              </a:ext>
            </a:extLst>
          </p:cNvPr>
          <p:cNvSpPr txBox="1"/>
          <p:nvPr/>
        </p:nvSpPr>
        <p:spPr>
          <a:xfrm>
            <a:off x="6166284" y="5933335"/>
            <a:ext cx="4118552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1" i="0" u="none" strike="noStrike" cap="none" noProof="0" dirty="0">
                <a:solidFill>
                  <a:srgbClr val="C48E48"/>
                </a:solidFill>
                <a:latin typeface="Titillium" panose="00000500000000000000" pitchFamily="50" charset="0"/>
                <a:sym typeface="Arial"/>
              </a:rPr>
              <a:t>TOTAL cost: €1.629.818 </a:t>
            </a:r>
            <a:endParaRPr lang="en-US" sz="2000" b="0" i="0" u="none" strike="noStrike" cap="none" noProof="0" dirty="0">
              <a:solidFill>
                <a:srgbClr val="C48E48"/>
              </a:solidFill>
              <a:latin typeface="Titillium" panose="00000500000000000000" pitchFamily="50" charset="0"/>
              <a:sym typeface="Arial"/>
            </a:endParaRP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67F35F5D-DE1D-587F-0023-2E84AFF07E65}"/>
              </a:ext>
            </a:extLst>
          </p:cNvPr>
          <p:cNvCxnSpPr/>
          <p:nvPr/>
        </p:nvCxnSpPr>
        <p:spPr>
          <a:xfrm>
            <a:off x="5837033" y="1564141"/>
            <a:ext cx="6167044" cy="0"/>
          </a:xfrm>
          <a:prstGeom prst="line">
            <a:avLst/>
          </a:prstGeom>
          <a:ln w="28575">
            <a:solidFill>
              <a:srgbClr val="C48E4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E723B6D4-60CB-5E1E-778C-8882379978AF}"/>
              </a:ext>
            </a:extLst>
          </p:cNvPr>
          <p:cNvCxnSpPr>
            <a:cxnSpLocks/>
          </p:cNvCxnSpPr>
          <p:nvPr/>
        </p:nvCxnSpPr>
        <p:spPr>
          <a:xfrm>
            <a:off x="8920555" y="4737005"/>
            <a:ext cx="0" cy="1584788"/>
          </a:xfrm>
          <a:prstGeom prst="line">
            <a:avLst/>
          </a:prstGeom>
          <a:ln w="28575">
            <a:solidFill>
              <a:srgbClr val="C48E4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8"/>
          <p:cNvSpPr txBox="1">
            <a:spLocks noGrp="1"/>
          </p:cNvSpPr>
          <p:nvPr>
            <p:ph type="title"/>
          </p:nvPr>
        </p:nvSpPr>
        <p:spPr>
          <a:xfrm>
            <a:off x="154713" y="1321379"/>
            <a:ext cx="10515600" cy="486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</a:pPr>
            <a:r>
              <a:rPr lang="en-US" noProof="0" dirty="0">
                <a:latin typeface="Titillium" panose="00000500000000000000" pitchFamily="50" charset="0"/>
              </a:rPr>
              <a:t>The Need for a new infrastructure</a:t>
            </a:r>
          </a:p>
        </p:txBody>
      </p:sp>
      <p:sp>
        <p:nvSpPr>
          <p:cNvPr id="98" name="Google Shape;98;p8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noProof="0" smtClean="0"/>
              <a:t>2</a:t>
            </a:fld>
            <a:endParaRPr lang="en-US" noProof="0" dirty="0"/>
          </a:p>
        </p:txBody>
      </p:sp>
      <p:sp>
        <p:nvSpPr>
          <p:cNvPr id="99" name="Google Shape;99;p8"/>
          <p:cNvSpPr txBox="1"/>
          <p:nvPr/>
        </p:nvSpPr>
        <p:spPr>
          <a:xfrm>
            <a:off x="400796" y="2526449"/>
            <a:ext cx="11250795" cy="3647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92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900"/>
              <a:buFont typeface="Arial"/>
              <a:buChar char="❏"/>
            </a:pPr>
            <a:r>
              <a:rPr lang="en-US" sz="1800" b="1" i="0" u="none" strike="noStrike" cap="none" noProof="0" dirty="0">
                <a:solidFill>
                  <a:srgbClr val="1E4E79"/>
                </a:solidFill>
                <a:latin typeface="Titillium" panose="00000500000000000000" pitchFamily="50" charset="0"/>
                <a:sym typeface="Arial"/>
              </a:rPr>
              <a:t>Important contributions in the last years (VLT-ERIS and ELT-MORFEO,…)</a:t>
            </a:r>
            <a:endParaRPr lang="en-US" sz="1200" b="1" i="0" u="none" strike="noStrike" cap="none" noProof="0" dirty="0">
              <a:solidFill>
                <a:srgbClr val="000000"/>
              </a:solidFill>
              <a:latin typeface="Titillium" panose="00000500000000000000" pitchFamily="50" charset="0"/>
              <a:sym typeface="Arial"/>
            </a:endParaRPr>
          </a:p>
          <a:p>
            <a:pPr marL="457200" indent="-349250">
              <a:lnSpc>
                <a:spcPct val="200000"/>
              </a:lnSpc>
              <a:buClr>
                <a:srgbClr val="1E4E79"/>
              </a:buClr>
              <a:buSzPts val="1900"/>
              <a:buFont typeface="Arial"/>
              <a:buChar char="❏"/>
            </a:pPr>
            <a:r>
              <a:rPr lang="en-US" sz="1800" b="1" dirty="0">
                <a:solidFill>
                  <a:srgbClr val="1E4E79"/>
                </a:solidFill>
                <a:latin typeface="Titillium" panose="00000500000000000000" pitchFamily="50" charset="0"/>
              </a:rPr>
              <a:t>Integrated design, analyses, manufacturing and AIT capabilities</a:t>
            </a:r>
            <a:endParaRPr lang="en-US" sz="1200" b="1" dirty="0">
              <a:latin typeface="Titillium" panose="00000500000000000000" pitchFamily="50" charset="0"/>
            </a:endParaRPr>
          </a:p>
          <a:p>
            <a:pPr marL="457200" marR="0" lvl="0" indent="-3492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900"/>
              <a:buFont typeface="Arial"/>
              <a:buChar char="❏"/>
            </a:pPr>
            <a:r>
              <a:rPr lang="en-US" sz="1800" b="1" i="0" u="none" strike="noStrike" cap="none" noProof="0" dirty="0">
                <a:solidFill>
                  <a:srgbClr val="1E4E79"/>
                </a:solidFill>
                <a:latin typeface="Titillium" panose="00000500000000000000" pitchFamily="50" charset="0"/>
                <a:sym typeface="Arial"/>
              </a:rPr>
              <a:t>Young researchers, established strong INAF synergies, collaborations with many international groups</a:t>
            </a:r>
          </a:p>
          <a:p>
            <a:pPr marL="457200" marR="0" lvl="0" indent="-3492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900"/>
              <a:buFont typeface="Arial"/>
              <a:buChar char="❏"/>
            </a:pPr>
            <a:r>
              <a:rPr lang="en-US" sz="1800" b="1" i="0" u="none" strike="noStrike" cap="none" noProof="0" dirty="0">
                <a:solidFill>
                  <a:srgbClr val="1E4E79"/>
                </a:solidFill>
                <a:latin typeface="Titillium" panose="00000500000000000000" pitchFamily="50" charset="0"/>
                <a:sym typeface="Arial"/>
              </a:rPr>
              <a:t>New challenges arising from current and future projects</a:t>
            </a:r>
          </a:p>
          <a:p>
            <a:pPr marL="457200" marR="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900"/>
              <a:buFont typeface="Arial"/>
              <a:buChar char="❏"/>
            </a:pPr>
            <a:endParaRPr lang="en-US" sz="1800" b="1" i="0" u="none" strike="noStrike" cap="none" noProof="0" dirty="0">
              <a:solidFill>
                <a:srgbClr val="1E4E79"/>
              </a:solidFill>
              <a:latin typeface="Titillium" panose="00000500000000000000" pitchFamily="50" charset="0"/>
              <a:sym typeface="Arial"/>
            </a:endParaRPr>
          </a:p>
          <a:p>
            <a:pPr marR="0" lvl="0" algn="ctr" rtl="0">
              <a:buClr>
                <a:srgbClr val="1E4E79"/>
              </a:buClr>
              <a:buSzPts val="1900"/>
            </a:pPr>
            <a:r>
              <a:rPr lang="en-US" sz="2000" b="1" i="0" u="none" strike="noStrike" cap="none" noProof="0" dirty="0">
                <a:solidFill>
                  <a:srgbClr val="1E4E79"/>
                </a:solidFill>
                <a:latin typeface="Titillium" panose="00000500000000000000" pitchFamily="50" charset="0"/>
                <a:sym typeface="Arial"/>
              </a:rPr>
              <a:t>Consolidate and enhance expertise &amp; technical skills</a:t>
            </a:r>
          </a:p>
          <a:p>
            <a:pPr marR="0" lvl="0" algn="ctr" rtl="0"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1" i="0" u="none" strike="noStrike" cap="none" noProof="0" dirty="0">
                <a:solidFill>
                  <a:srgbClr val="1E4E79"/>
                </a:solidFill>
                <a:latin typeface="Titillium" panose="00000500000000000000" pitchFamily="50" charset="0"/>
                <a:sym typeface="Arial"/>
              </a:rPr>
              <a:t>Keep the momentum, meeting new technological challenges</a:t>
            </a:r>
          </a:p>
          <a:p>
            <a:pPr marR="0" lvl="0" algn="ctr" rtl="0"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1" noProof="0" dirty="0">
                <a:solidFill>
                  <a:srgbClr val="1E4E79"/>
                </a:solidFill>
                <a:latin typeface="Titillium" panose="00000500000000000000" pitchFamily="50" charset="0"/>
              </a:rPr>
              <a:t>for the next decades</a:t>
            </a:r>
            <a:r>
              <a:rPr lang="en-US" sz="2000" b="1" i="0" u="none" strike="noStrike" cap="none" noProof="0" dirty="0">
                <a:solidFill>
                  <a:srgbClr val="1E4E79"/>
                </a:solidFill>
                <a:latin typeface="Titillium" panose="00000500000000000000" pitchFamily="50" charset="0"/>
                <a:sym typeface="Arial"/>
              </a:rPr>
              <a:t>!</a:t>
            </a:r>
            <a:endParaRPr lang="en-US" sz="2000" b="1" i="0" u="none" strike="noStrike" cap="none" noProof="0" dirty="0">
              <a:solidFill>
                <a:srgbClr val="000000"/>
              </a:solidFill>
              <a:latin typeface="Titillium" panose="00000500000000000000" pitchFamily="50" charset="0"/>
              <a:sym typeface="Arial"/>
            </a:endParaRP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99988FAC-B1FC-E004-D5D0-82C85C35DBE4}"/>
              </a:ext>
            </a:extLst>
          </p:cNvPr>
          <p:cNvSpPr txBox="1">
            <a:spLocks/>
          </p:cNvSpPr>
          <p:nvPr/>
        </p:nvSpPr>
        <p:spPr>
          <a:xfrm>
            <a:off x="154713" y="6430138"/>
            <a:ext cx="126769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kern="1200" dirty="0">
                <a:solidFill>
                  <a:prstClr val="white">
                    <a:alpha val="50000"/>
                  </a:prstClr>
                </a:solidFill>
                <a:latin typeface="Titillium" pitchFamily="2" charset="77"/>
                <a:ea typeface="+mn-ea"/>
                <a:cs typeface="+mn-cs"/>
              </a:rPr>
              <a:t>18/03/2026</a:t>
            </a:r>
          </a:p>
        </p:txBody>
      </p:sp>
      <p:sp>
        <p:nvSpPr>
          <p:cNvPr id="12" name="Segnaposto piè di pagina 6">
            <a:extLst>
              <a:ext uri="{FF2B5EF4-FFF2-40B4-BE49-F238E27FC236}">
                <a16:creationId xmlns:a16="http://schemas.microsoft.com/office/drawing/2014/main" id="{8F070CDD-AB86-405B-6B8D-A5AD3DC7770C}"/>
              </a:ext>
            </a:extLst>
          </p:cNvPr>
          <p:cNvSpPr txBox="1">
            <a:spLocks/>
          </p:cNvSpPr>
          <p:nvPr/>
        </p:nvSpPr>
        <p:spPr>
          <a:xfrm>
            <a:off x="1422404" y="6450240"/>
            <a:ext cx="4417287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Tx/>
              <a:defRPr/>
            </a:pPr>
            <a:r>
              <a:rPr lang="en-US" dirty="0">
                <a:solidFill>
                  <a:srgbClr val="E2C7A4"/>
                </a:solidFill>
                <a:latin typeface="Titillium" panose="00000500000000000000" pitchFamily="50" charset="0"/>
              </a:rPr>
              <a:t>STILES Workshop </a:t>
            </a:r>
          </a:p>
        </p:txBody>
      </p:sp>
      <p:sp>
        <p:nvSpPr>
          <p:cNvPr id="13" name="Google Shape;263;g3cff7b5e59a_0_517">
            <a:extLst>
              <a:ext uri="{FF2B5EF4-FFF2-40B4-BE49-F238E27FC236}">
                <a16:creationId xmlns:a16="http://schemas.microsoft.com/office/drawing/2014/main" id="{D79C04B0-D68C-79D7-9127-536E77975C9A}"/>
              </a:ext>
            </a:extLst>
          </p:cNvPr>
          <p:cNvSpPr txBox="1"/>
          <p:nvPr/>
        </p:nvSpPr>
        <p:spPr>
          <a:xfrm>
            <a:off x="0" y="1936525"/>
            <a:ext cx="121920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879600" marR="0" lvl="0" indent="-1879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1" u="none" strike="noStrike" cap="none" noProof="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ACT. 6401-6402: </a:t>
            </a:r>
            <a:r>
              <a:rPr lang="en-US" sz="1800" b="1" i="1" u="none" strike="noStrike" cap="none" noProof="0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“Establish a national facility to support INAF leadership in international AO projects”</a:t>
            </a:r>
            <a:endParaRPr lang="en-US" sz="1400" b="1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7"/>
          <p:cNvSpPr txBox="1">
            <a:spLocks noGrp="1"/>
          </p:cNvSpPr>
          <p:nvPr>
            <p:ph type="ftr" sz="quarter" idx="3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noProof="0" dirty="0"/>
              <a:t>STILES Workshop </a:t>
            </a:r>
          </a:p>
        </p:txBody>
      </p:sp>
      <p:sp>
        <p:nvSpPr>
          <p:cNvPr id="436" name="Google Shape;436;p7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noProof="0" smtClean="0"/>
              <a:t>20</a:t>
            </a:fld>
            <a:endParaRPr lang="en-US" noProof="0" dirty="0"/>
          </a:p>
        </p:txBody>
      </p:sp>
      <p:sp>
        <p:nvSpPr>
          <p:cNvPr id="437" name="Google Shape;437;p7"/>
          <p:cNvSpPr txBox="1">
            <a:spLocks noGrp="1"/>
          </p:cNvSpPr>
          <p:nvPr>
            <p:ph type="title" idx="4294967295"/>
          </p:nvPr>
        </p:nvSpPr>
        <p:spPr>
          <a:xfrm>
            <a:off x="0" y="2435115"/>
            <a:ext cx="12192000" cy="78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Arial"/>
              <a:buNone/>
            </a:pPr>
            <a:r>
              <a:rPr lang="en-US" noProof="0" dirty="0">
                <a:solidFill>
                  <a:srgbClr val="C48E48"/>
                </a:solidFill>
              </a:rPr>
              <a:t>Acknowledgments </a:t>
            </a:r>
          </a:p>
        </p:txBody>
      </p:sp>
      <p:sp>
        <p:nvSpPr>
          <p:cNvPr id="438" name="Google Shape;438;p7"/>
          <p:cNvSpPr txBox="1"/>
          <p:nvPr/>
        </p:nvSpPr>
        <p:spPr>
          <a:xfrm>
            <a:off x="191597" y="2854878"/>
            <a:ext cx="11965200" cy="2923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❑"/>
            </a:pPr>
            <a:r>
              <a:rPr lang="en-US" sz="1800" b="1" i="0" u="none" strike="noStrike" cap="none" noProof="0" dirty="0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PNRR/STILES P.O.</a:t>
            </a:r>
            <a:r>
              <a:rPr lang="en-US" sz="1800" b="1" noProof="0" dirty="0">
                <a:solidFill>
                  <a:srgbClr val="2B65AF"/>
                </a:solidFill>
              </a:rPr>
              <a:t>: </a:t>
            </a:r>
            <a:r>
              <a:rPr lang="en-US" sz="1800" b="1" i="0" u="none" strike="noStrike" cap="none" noProof="0" dirty="0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administrative support, effective team working &amp; collaboration! THANKS!</a:t>
            </a:r>
            <a:endParaRPr lang="en-US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❑"/>
            </a:pPr>
            <a:r>
              <a:rPr lang="en-US" sz="1800" b="1" i="0" u="none" strike="noStrike" cap="none" noProof="0" dirty="0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All INAF executives and colleagues that provided their support to our PNRR activities!</a:t>
            </a:r>
            <a:endParaRPr lang="en-US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noProof="0" dirty="0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 lang="en-US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noProof="0" dirty="0">
                <a:solidFill>
                  <a:srgbClr val="2B65AF"/>
                </a:solidFill>
                <a:latin typeface="Arial"/>
                <a:ea typeface="Arial"/>
                <a:cs typeface="Arial"/>
                <a:sym typeface="Arial"/>
              </a:rPr>
              <a:t>We hope to see you at the grand opening!</a:t>
            </a:r>
          </a:p>
        </p:txBody>
      </p:sp>
      <p:sp>
        <p:nvSpPr>
          <p:cNvPr id="2" name="Segnaposto data 5">
            <a:extLst>
              <a:ext uri="{FF2B5EF4-FFF2-40B4-BE49-F238E27FC236}">
                <a16:creationId xmlns:a16="http://schemas.microsoft.com/office/drawing/2014/main" id="{37226A3E-8CB2-7277-7198-898B0EA950D4}"/>
              </a:ext>
            </a:extLst>
          </p:cNvPr>
          <p:cNvSpPr txBox="1">
            <a:spLocks/>
          </p:cNvSpPr>
          <p:nvPr/>
        </p:nvSpPr>
        <p:spPr>
          <a:xfrm>
            <a:off x="154713" y="6430138"/>
            <a:ext cx="126769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kern="1200" dirty="0">
                <a:solidFill>
                  <a:prstClr val="white">
                    <a:alpha val="50000"/>
                  </a:prstClr>
                </a:solidFill>
                <a:latin typeface="Titillium" pitchFamily="2" charset="77"/>
                <a:ea typeface="+mn-ea"/>
                <a:cs typeface="+mn-cs"/>
              </a:rPr>
              <a:t>18/03/2026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31742F0-4684-ADDC-9560-0775F906531E}"/>
              </a:ext>
            </a:extLst>
          </p:cNvPr>
          <p:cNvSpPr txBox="1"/>
          <p:nvPr/>
        </p:nvSpPr>
        <p:spPr>
          <a:xfrm>
            <a:off x="0" y="1323390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2A65AF"/>
                </a:solidFill>
              </a:rPr>
              <a:t>​A </a:t>
            </a:r>
            <a:r>
              <a:rPr lang="it-IT" sz="2000" b="1" dirty="0" err="1">
                <a:solidFill>
                  <a:srgbClr val="2A65AF"/>
                </a:solidFill>
              </a:rPr>
              <a:t>unique</a:t>
            </a:r>
            <a:r>
              <a:rPr lang="it-IT" sz="2000" b="1" dirty="0">
                <a:solidFill>
                  <a:srgbClr val="2A65AF"/>
                </a:solidFill>
              </a:rPr>
              <a:t> </a:t>
            </a:r>
            <a:r>
              <a:rPr lang="it-IT" sz="2000" b="1" dirty="0" err="1">
                <a:solidFill>
                  <a:srgbClr val="2A65AF"/>
                </a:solidFill>
              </a:rPr>
              <a:t>opportunity</a:t>
            </a:r>
            <a:r>
              <a:rPr lang="it-IT" sz="2000" b="1" dirty="0">
                <a:solidFill>
                  <a:srgbClr val="2A65AF"/>
                </a:solidFill>
              </a:rPr>
              <a:t> </a:t>
            </a:r>
            <a:r>
              <a:rPr lang="it-IT" sz="2000" b="1" dirty="0" err="1">
                <a:solidFill>
                  <a:srgbClr val="2A65AF"/>
                </a:solidFill>
              </a:rPr>
              <a:t>we</a:t>
            </a:r>
            <a:r>
              <a:rPr lang="it-IT" sz="2000" b="1" dirty="0">
                <a:solidFill>
                  <a:srgbClr val="2A65AF"/>
                </a:solidFill>
              </a:rPr>
              <a:t> </a:t>
            </a:r>
            <a:r>
              <a:rPr lang="it-IT" sz="2000" b="1" dirty="0" err="1">
                <a:solidFill>
                  <a:srgbClr val="2A65AF"/>
                </a:solidFill>
              </a:rPr>
              <a:t>couldn't</a:t>
            </a:r>
            <a:r>
              <a:rPr lang="it-IT" sz="2000" b="1" dirty="0">
                <a:solidFill>
                  <a:srgbClr val="2A65AF"/>
                </a:solidFill>
              </a:rPr>
              <a:t> miss!</a:t>
            </a:r>
          </a:p>
          <a:p>
            <a:pPr algn="ctr"/>
            <a:r>
              <a:rPr lang="en-US" sz="2000" b="1" dirty="0">
                <a:solidFill>
                  <a:srgbClr val="2A65AF"/>
                </a:solidFill>
              </a:rPr>
              <a:t>Three intense years that have led to results that will last for decades</a:t>
            </a:r>
            <a:r>
              <a:rPr lang="en-US" sz="2000" b="1" dirty="0">
                <a:solidFill>
                  <a:srgbClr val="C48E48"/>
                </a:solidFill>
              </a:rPr>
              <a:t>!</a:t>
            </a:r>
            <a:endParaRPr lang="it-IT" sz="2000" b="1" dirty="0">
              <a:solidFill>
                <a:srgbClr val="C48E48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0DF56-D636-862E-746B-6CB363354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D9A8E-504F-C3A4-152D-417E2E878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556" y="1774859"/>
            <a:ext cx="3795445" cy="2414431"/>
          </a:xfrm>
        </p:spPr>
        <p:txBody>
          <a:bodyPr>
            <a:noAutofit/>
          </a:bodyPr>
          <a:lstStyle/>
          <a:p>
            <a:pPr lvl="0"/>
            <a:r>
              <a:rPr lang="en-US" sz="3600" noProof="0" dirty="0"/>
              <a:t>A new facility for </a:t>
            </a:r>
            <a:br>
              <a:rPr lang="en-US" sz="3600" noProof="0" dirty="0"/>
            </a:br>
            <a:r>
              <a:rPr lang="en-US" sz="3600" noProof="0" dirty="0"/>
              <a:t>AO technologies</a:t>
            </a:r>
            <a:br>
              <a:rPr lang="en-US" sz="3600" noProof="0" dirty="0"/>
            </a:br>
            <a:r>
              <a:rPr lang="en-US" sz="3600" noProof="0" dirty="0"/>
              <a:t>in the ELTs era</a:t>
            </a:r>
            <a:br>
              <a:rPr lang="en-US" sz="3600" noProof="0" dirty="0"/>
            </a:br>
            <a:br>
              <a:rPr lang="en-US" sz="3600" noProof="0" dirty="0"/>
            </a:br>
            <a:r>
              <a:rPr lang="en-US" sz="3600" noProof="0" dirty="0"/>
              <a:t>END</a:t>
            </a:r>
            <a:endParaRPr lang="en-US" sz="3600" noProof="0" dirty="0">
              <a:solidFill>
                <a:srgbClr val="BB7537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0AFEF7-2690-3308-89A1-A22F123755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556" y="4653228"/>
            <a:ext cx="3795445" cy="869137"/>
          </a:xfrm>
        </p:spPr>
        <p:txBody>
          <a:bodyPr>
            <a:normAutofit lnSpcReduction="10000"/>
          </a:bodyPr>
          <a:lstStyle/>
          <a:p>
            <a:pPr lvl="0"/>
            <a:r>
              <a:rPr lang="en-US" noProof="0" dirty="0"/>
              <a:t>G. Di Rico</a:t>
            </a:r>
          </a:p>
          <a:p>
            <a:pPr lvl="0"/>
            <a:r>
              <a:rPr lang="en-US" noProof="0" dirty="0"/>
              <a:t>INAF - OA Abruzzo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FE9BC9B9-5332-8740-260E-116505E1F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6271DB-EFDE-4F0D-B75B-D69B34E58201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2EE30697-9848-B6D4-961A-B52DE4648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B172-409A-48BF-92CD-9E808051E23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Titillium" pitchFamily="2" charset="77"/>
              <a:ea typeface="+mn-ea"/>
              <a:cs typeface="+mn-cs"/>
            </a:endParaRPr>
          </a:p>
        </p:txBody>
      </p:sp>
      <p:pic>
        <p:nvPicPr>
          <p:cNvPr id="10" name="Segnaposto immagine 9">
            <a:extLst>
              <a:ext uri="{FF2B5EF4-FFF2-40B4-BE49-F238E27FC236}">
                <a16:creationId xmlns:a16="http://schemas.microsoft.com/office/drawing/2014/main" id="{23DF0E82-6CB5-1A3F-D8E5-1A832895AEA8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16713" b="16713"/>
          <a:stretch/>
        </p:blipFill>
        <p:spPr/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871527-B8DC-70F4-8BC0-1C5BFD61AEF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88557" y="5696187"/>
            <a:ext cx="3795444" cy="482600"/>
          </a:xfrm>
        </p:spPr>
        <p:txBody>
          <a:bodyPr/>
          <a:lstStyle/>
          <a:p>
            <a:r>
              <a:rPr lang="en-US" noProof="0" dirty="0"/>
              <a:t>18/03/2026</a:t>
            </a:r>
          </a:p>
        </p:txBody>
      </p:sp>
      <p:sp>
        <p:nvSpPr>
          <p:cNvPr id="4" name="Segnaposto piè di pagina 6">
            <a:extLst>
              <a:ext uri="{FF2B5EF4-FFF2-40B4-BE49-F238E27FC236}">
                <a16:creationId xmlns:a16="http://schemas.microsoft.com/office/drawing/2014/main" id="{2AC34CE7-9D4E-B803-11BA-0377EE4F3D9F}"/>
              </a:ext>
            </a:extLst>
          </p:cNvPr>
          <p:cNvSpPr txBox="1">
            <a:spLocks/>
          </p:cNvSpPr>
          <p:nvPr/>
        </p:nvSpPr>
        <p:spPr>
          <a:xfrm>
            <a:off x="1422404" y="6450240"/>
            <a:ext cx="4417287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Tx/>
              <a:defRPr/>
            </a:pPr>
            <a:r>
              <a:rPr lang="en-US" dirty="0">
                <a:solidFill>
                  <a:srgbClr val="E2C7A4"/>
                </a:solidFill>
                <a:latin typeface="Titillium" panose="00000500000000000000" pitchFamily="50" charset="0"/>
              </a:rPr>
              <a:t>STILES Workshop </a:t>
            </a:r>
          </a:p>
        </p:txBody>
      </p:sp>
    </p:spTree>
    <p:extLst>
      <p:ext uri="{BB962C8B-B14F-4D97-AF65-F5344CB8AC3E}">
        <p14:creationId xmlns:p14="http://schemas.microsoft.com/office/powerpoint/2010/main" val="3109361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g3cda9cde216_0_129"/>
          <p:cNvGrpSpPr/>
          <p:nvPr/>
        </p:nvGrpSpPr>
        <p:grpSpPr>
          <a:xfrm>
            <a:off x="512170" y="1355898"/>
            <a:ext cx="10996578" cy="5309763"/>
            <a:chOff x="301007" y="1122931"/>
            <a:chExt cx="11589985" cy="5738423"/>
          </a:xfrm>
        </p:grpSpPr>
        <p:sp>
          <p:nvSpPr>
            <p:cNvPr id="138" name="Google Shape;138;g3cda9cde216_0_129"/>
            <p:cNvSpPr/>
            <p:nvPr/>
          </p:nvSpPr>
          <p:spPr>
            <a:xfrm>
              <a:off x="675861" y="3856382"/>
              <a:ext cx="1238100" cy="2047500"/>
            </a:xfrm>
            <a:prstGeom prst="curvedRigh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accent1"/>
            </a:solidFill>
            <a:ln w="1175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4600" tIns="42275" rIns="84600" bIns="42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66"/>
                <a:buFont typeface="Arial"/>
                <a:buNone/>
              </a:pPr>
              <a:endParaRPr lang="en-US" sz="1665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g3cda9cde216_0_129"/>
            <p:cNvSpPr/>
            <p:nvPr/>
          </p:nvSpPr>
          <p:spPr>
            <a:xfrm rot="-7851458">
              <a:off x="7634736" y="4125398"/>
              <a:ext cx="1556448" cy="2648812"/>
            </a:xfrm>
            <a:prstGeom prst="curvedRigh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accent1"/>
            </a:solidFill>
            <a:ln w="1175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4600" tIns="42275" rIns="84600" bIns="42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66"/>
                <a:buFont typeface="Arial"/>
                <a:buNone/>
              </a:pPr>
              <a:endParaRPr lang="en-US" sz="1665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0" name="Google Shape;140;g3cda9cde216_0_129" descr="Suzanne Ramsay (@physsysis) / X"/>
            <p:cNvPicPr preferRelativeResize="0"/>
            <p:nvPr/>
          </p:nvPicPr>
          <p:blipFill rotWithShape="1">
            <a:blip r:embed="rId3">
              <a:alphaModFix/>
            </a:blip>
            <a:srcRect l="22792"/>
            <a:stretch/>
          </p:blipFill>
          <p:spPr>
            <a:xfrm>
              <a:off x="301007" y="1122931"/>
              <a:ext cx="4134252" cy="3346596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</p:pic>
        <p:pic>
          <p:nvPicPr>
            <p:cNvPr id="142" name="Google Shape;142;g3cda9cde216_0_12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291660" y="1860507"/>
              <a:ext cx="5599332" cy="23668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Google Shape;141;g3cda9cde216_0_129"/>
            <p:cNvPicPr preferRelativeResize="0"/>
            <p:nvPr/>
          </p:nvPicPr>
          <p:blipFill rotWithShape="1">
            <a:blip r:embed="rId5">
              <a:alphaModFix/>
            </a:blip>
            <a:srcRect l="5019" t="8282" r="4721" b="2489"/>
            <a:stretch>
              <a:fillRect/>
            </a:stretch>
          </p:blipFill>
          <p:spPr>
            <a:xfrm>
              <a:off x="1913889" y="4130700"/>
              <a:ext cx="5599334" cy="2730654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</p:pic>
      </p:grpSp>
      <p:pic>
        <p:nvPicPr>
          <p:cNvPr id="143" name="Google Shape;143;g3cda9cde216_0_1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226" y="5852160"/>
            <a:ext cx="1602225" cy="95539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44" name="Google Shape;144;g3cda9cde216_0_129"/>
          <p:cNvPicPr preferRelativeResize="0"/>
          <p:nvPr/>
        </p:nvPicPr>
        <p:blipFill rotWithShape="1">
          <a:blip r:embed="rId7">
            <a:alphaModFix/>
          </a:blip>
          <a:srcRect l="15485" r="17625"/>
          <a:stretch/>
        </p:blipFill>
        <p:spPr>
          <a:xfrm flipH="1">
            <a:off x="9163207" y="4315436"/>
            <a:ext cx="2116174" cy="195003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g3cda9cde216_0_129"/>
          <p:cNvSpPr txBox="1"/>
          <p:nvPr/>
        </p:nvSpPr>
        <p:spPr>
          <a:xfrm>
            <a:off x="5060300" y="1275900"/>
            <a:ext cx="72009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800" b="1" i="0" u="none" strike="noStrike" cap="none" noProof="0" dirty="0">
                <a:solidFill>
                  <a:srgbClr val="2965B7"/>
                </a:solidFill>
                <a:latin typeface="Titillium" panose="00000500000000000000" pitchFamily="50" charset="0"/>
                <a:sym typeface="Arial"/>
              </a:rPr>
              <a:t>MORFEO - Calibration Unit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noProof="0" smtClean="0"/>
              <a:t>4</a:t>
            </a:fld>
            <a:endParaRPr lang="en-US" noProof="0" dirty="0"/>
          </a:p>
        </p:txBody>
      </p:sp>
      <p:pic>
        <p:nvPicPr>
          <p:cNvPr id="159" name="Google Shape;159;p6" title="Gemini_Generated_Image_s3cdhws3cdhws3cd (1)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01531" y="1948960"/>
            <a:ext cx="5355413" cy="4028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6" title="Gemini_Generated_Image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856" y="1948960"/>
            <a:ext cx="3425781" cy="4028508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6"/>
          <p:cNvSpPr txBox="1"/>
          <p:nvPr/>
        </p:nvSpPr>
        <p:spPr>
          <a:xfrm>
            <a:off x="-419464" y="1377053"/>
            <a:ext cx="102582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400" b="1" i="0" u="none" strike="noStrike" cap="none" noProof="0" dirty="0">
                <a:solidFill>
                  <a:srgbClr val="2965B7"/>
                </a:solidFill>
                <a:latin typeface="Titillium" panose="00000500000000000000" pitchFamily="50" charset="0"/>
                <a:sym typeface="Arial"/>
              </a:rPr>
              <a:t>MORFEO-CU Test Equipment and metrology tools (MAIT phase)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445333C-A89F-EAE7-A967-9801EEE10B1B}"/>
              </a:ext>
            </a:extLst>
          </p:cNvPr>
          <p:cNvSpPr txBox="1"/>
          <p:nvPr/>
        </p:nvSpPr>
        <p:spPr>
          <a:xfrm>
            <a:off x="6334728" y="5977444"/>
            <a:ext cx="4573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Test Equipment : 2000 </a:t>
            </a:r>
            <a:r>
              <a:rPr lang="en-US" b="1" noProof="0" dirty="0">
                <a:solidFill>
                  <a:srgbClr val="0070C0"/>
                </a:solidFill>
              </a:rPr>
              <a:t>mm x 1200 mm x 3500 mm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A018499-68C7-7AB9-2DF6-B83199159735}"/>
              </a:ext>
            </a:extLst>
          </p:cNvPr>
          <p:cNvSpPr txBox="1"/>
          <p:nvPr/>
        </p:nvSpPr>
        <p:spPr>
          <a:xfrm>
            <a:off x="1283856" y="6012078"/>
            <a:ext cx="3425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noProof="0" dirty="0">
                <a:solidFill>
                  <a:srgbClr val="0070C0"/>
                </a:solidFill>
              </a:rPr>
              <a:t>CU (400kg) inside Test Equipment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30A62B80-B00B-CE43-B018-682E1D1F4AD7}"/>
              </a:ext>
            </a:extLst>
          </p:cNvPr>
          <p:cNvSpPr txBox="1">
            <a:spLocks/>
          </p:cNvSpPr>
          <p:nvPr/>
        </p:nvSpPr>
        <p:spPr>
          <a:xfrm>
            <a:off x="154713" y="6430138"/>
            <a:ext cx="126769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kern="1200" dirty="0">
                <a:solidFill>
                  <a:prstClr val="white">
                    <a:alpha val="50000"/>
                  </a:prstClr>
                </a:solidFill>
                <a:latin typeface="Titillium" pitchFamily="2" charset="77"/>
                <a:ea typeface="+mn-ea"/>
                <a:cs typeface="+mn-cs"/>
              </a:rPr>
              <a:t>18/03/2026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C72613D2-46F3-5526-14B0-9DB89D48B1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0" y="6429375"/>
            <a:ext cx="4235450" cy="365125"/>
          </a:xfrm>
        </p:spPr>
        <p:txBody>
          <a:bodyPr/>
          <a:lstStyle/>
          <a:p>
            <a:pPr>
              <a:buClrTx/>
              <a:defRPr/>
            </a:pPr>
            <a:r>
              <a:rPr lang="en-US" dirty="0"/>
              <a:t>STILES Workshop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cda9cde216_0_334"/>
          <p:cNvSpPr txBox="1"/>
          <p:nvPr/>
        </p:nvSpPr>
        <p:spPr>
          <a:xfrm>
            <a:off x="349912" y="1674860"/>
            <a:ext cx="7777800" cy="4647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❑"/>
            </a:pPr>
            <a:r>
              <a:rPr lang="en-US" sz="2000" b="1" i="0" u="none" strike="noStrike" cap="none" noProof="0" dirty="0">
                <a:solidFill>
                  <a:schemeClr val="dk1"/>
                </a:solidFill>
                <a:latin typeface="Titillium" panose="00000500000000000000" pitchFamily="50" charset="0"/>
                <a:ea typeface="Calibri"/>
                <a:cs typeface="Calibri"/>
                <a:sym typeface="Calibri"/>
              </a:rPr>
              <a:t>ESO-ELT: </a:t>
            </a:r>
            <a:r>
              <a:rPr lang="en-US" sz="2000" b="0" i="0" u="none" strike="noStrike" cap="none" noProof="0" dirty="0">
                <a:solidFill>
                  <a:schemeClr val="dk1"/>
                </a:solidFill>
                <a:latin typeface="Titillium" panose="00000500000000000000" pitchFamily="50" charset="0"/>
                <a:ea typeface="Calibri"/>
                <a:cs typeface="Calibri"/>
                <a:sym typeface="Calibri"/>
              </a:rPr>
              <a:t>MORFEO, PCS </a:t>
            </a:r>
            <a:endParaRPr lang="en-US" sz="1200" b="0" i="0" u="none" strike="noStrike" cap="none" noProof="0" dirty="0">
              <a:solidFill>
                <a:srgbClr val="000000"/>
              </a:solidFill>
              <a:latin typeface="Titillium" panose="00000500000000000000" pitchFamily="50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❑"/>
            </a:pPr>
            <a:r>
              <a:rPr lang="en-US" sz="2000" b="1" i="0" u="none" strike="noStrike" cap="none" noProof="0" dirty="0">
                <a:solidFill>
                  <a:schemeClr val="dk1"/>
                </a:solidFill>
                <a:latin typeface="Titillium" panose="00000500000000000000" pitchFamily="50" charset="0"/>
                <a:ea typeface="Calibri"/>
                <a:cs typeface="Calibri"/>
                <a:sym typeface="Calibri"/>
              </a:rPr>
              <a:t>ESO-New Horizon Call: </a:t>
            </a:r>
            <a:r>
              <a:rPr lang="en-US" sz="2000" b="0" i="0" u="none" strike="noStrike" cap="none" noProof="0" dirty="0">
                <a:solidFill>
                  <a:schemeClr val="dk1"/>
                </a:solidFill>
                <a:latin typeface="Titillium" panose="00000500000000000000" pitchFamily="50" charset="0"/>
                <a:ea typeface="Calibri"/>
                <a:cs typeface="Calibri"/>
                <a:sym typeface="Calibri"/>
              </a:rPr>
              <a:t>SHARP, …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❑"/>
            </a:pPr>
            <a:r>
              <a:rPr lang="en-US" sz="2000" b="1" i="0" u="none" strike="noStrike" cap="none" noProof="0" dirty="0">
                <a:solidFill>
                  <a:schemeClr val="dk1"/>
                </a:solidFill>
                <a:latin typeface="Titillium" panose="00000500000000000000" pitchFamily="50" charset="0"/>
                <a:ea typeface="Calibri"/>
                <a:cs typeface="Calibri"/>
                <a:sym typeface="Calibri"/>
              </a:rPr>
              <a:t>SKA, LOFAR </a:t>
            </a:r>
            <a:r>
              <a:rPr lang="en-US" sz="2000" b="0" i="0" u="none" strike="noStrike" cap="none" noProof="0" dirty="0">
                <a:solidFill>
                  <a:schemeClr val="dk1"/>
                </a:solidFill>
                <a:latin typeface="Titillium" panose="00000500000000000000" pitchFamily="50" charset="0"/>
                <a:ea typeface="Calibri"/>
                <a:cs typeface="Calibri"/>
                <a:sym typeface="Calibri"/>
              </a:rPr>
              <a:t>monitoring &amp; control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US" sz="1800" b="0" i="0" u="none" strike="noStrike" cap="none" noProof="0" dirty="0">
              <a:solidFill>
                <a:schemeClr val="dk1"/>
              </a:solidFill>
              <a:latin typeface="Titillium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1" i="0" u="none" strike="noStrike" cap="none" noProof="0" dirty="0">
                <a:solidFill>
                  <a:schemeClr val="dk1"/>
                </a:solidFill>
                <a:latin typeface="Titillium" panose="00000500000000000000" pitchFamily="50" charset="0"/>
                <a:ea typeface="Calibri"/>
                <a:cs typeface="Calibri"/>
                <a:sym typeface="Calibri"/>
              </a:rPr>
              <a:t>Ground Instrumentation,  R&amp;D:</a:t>
            </a:r>
            <a:endParaRPr lang="en-US" sz="1200" b="0" i="0" u="none" strike="noStrike" cap="none" noProof="0" dirty="0">
              <a:solidFill>
                <a:srgbClr val="000000"/>
              </a:solidFill>
              <a:latin typeface="Titillium" panose="00000500000000000000" pitchFamily="50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❑"/>
            </a:pPr>
            <a:r>
              <a:rPr lang="en-US" sz="2000" b="0" i="0" u="none" strike="noStrike" cap="none" noProof="0" dirty="0">
                <a:solidFill>
                  <a:schemeClr val="dk1"/>
                </a:solidFill>
                <a:latin typeface="Titillium" panose="00000500000000000000" pitchFamily="50" charset="0"/>
                <a:ea typeface="Calibri"/>
                <a:cs typeface="Calibri"/>
                <a:sym typeface="Calibri"/>
              </a:rPr>
              <a:t>ETIC: </a:t>
            </a:r>
            <a:r>
              <a:rPr lang="en-US" sz="2000" b="0" i="0" u="none" strike="noStrike" cap="none" noProof="0" dirty="0" err="1">
                <a:solidFill>
                  <a:schemeClr val="dk1"/>
                </a:solidFill>
                <a:latin typeface="Titillium" panose="00000500000000000000" pitchFamily="50" charset="0"/>
                <a:ea typeface="Calibri"/>
                <a:cs typeface="Calibri"/>
                <a:sym typeface="Calibri"/>
              </a:rPr>
              <a:t>WFSensing</a:t>
            </a:r>
            <a:r>
              <a:rPr lang="en-US" sz="2000" b="0" i="0" u="none" strike="noStrike" cap="none" noProof="0" dirty="0">
                <a:solidFill>
                  <a:schemeClr val="dk1"/>
                </a:solidFill>
                <a:latin typeface="Titillium" panose="00000500000000000000" pitchFamily="50" charset="0"/>
                <a:ea typeface="Calibri"/>
                <a:cs typeface="Calibri"/>
                <a:sym typeface="Calibri"/>
              </a:rPr>
              <a:t> &amp; compensation for ET optics</a:t>
            </a:r>
            <a:endParaRPr lang="en-US" sz="1200" b="0" i="0" u="none" strike="noStrike" cap="none" noProof="0" dirty="0">
              <a:solidFill>
                <a:srgbClr val="000000"/>
              </a:solidFill>
              <a:latin typeface="Titillium" panose="00000500000000000000" pitchFamily="50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❑"/>
            </a:pPr>
            <a:r>
              <a:rPr lang="en-US" sz="2000" b="0" i="0" u="none" strike="noStrike" cap="none" noProof="0" dirty="0">
                <a:solidFill>
                  <a:schemeClr val="dk1"/>
                </a:solidFill>
                <a:latin typeface="Titillium" panose="00000500000000000000" pitchFamily="50" charset="0"/>
                <a:ea typeface="Calibri"/>
                <a:cs typeface="Calibri"/>
                <a:sym typeface="Calibri"/>
              </a:rPr>
              <a:t>EKARUS: testbed for AO tech @ INAF-Asiago</a:t>
            </a:r>
            <a:endParaRPr lang="en-US" sz="1200" b="0" i="0" u="none" strike="noStrike" cap="none" noProof="0" dirty="0">
              <a:solidFill>
                <a:srgbClr val="000000"/>
              </a:solidFill>
              <a:latin typeface="Titillium" panose="00000500000000000000" pitchFamily="50" charset="0"/>
              <a:sym typeface="Arial"/>
            </a:endParaRPr>
          </a:p>
          <a:p>
            <a:pPr marL="703262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0" i="0" u="none" strike="noStrike" cap="none" noProof="0" dirty="0">
                <a:solidFill>
                  <a:schemeClr val="dk1"/>
                </a:solidFill>
                <a:latin typeface="Titillium" panose="00000500000000000000" pitchFamily="50" charset="0"/>
                <a:ea typeface="Calibri"/>
                <a:cs typeface="Calibri"/>
                <a:sym typeface="Calibri"/>
              </a:rPr>
              <a:t>FP-WFS (optical fibers + ML)</a:t>
            </a:r>
            <a:endParaRPr lang="en-US" sz="1200" b="0" i="0" u="none" strike="noStrike" cap="none" noProof="0" dirty="0">
              <a:solidFill>
                <a:srgbClr val="000000"/>
              </a:solidFill>
              <a:latin typeface="Titillium" panose="00000500000000000000" pitchFamily="50" charset="0"/>
              <a:sym typeface="Arial"/>
            </a:endParaRPr>
          </a:p>
          <a:p>
            <a:pPr marL="703262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0" i="0" u="none" strike="noStrike" cap="none" noProof="0" dirty="0">
                <a:solidFill>
                  <a:schemeClr val="dk1"/>
                </a:solidFill>
                <a:latin typeface="Titillium" panose="00000500000000000000" pitchFamily="50" charset="0"/>
                <a:ea typeface="Calibri"/>
                <a:cs typeface="Calibri"/>
                <a:sym typeface="Calibri"/>
              </a:rPr>
              <a:t>P-WFS testbench, ML modulated</a:t>
            </a:r>
            <a:endParaRPr lang="en-US" sz="1200" b="0" i="0" u="none" strike="noStrike" cap="none" noProof="0" dirty="0">
              <a:solidFill>
                <a:srgbClr val="000000"/>
              </a:solidFill>
              <a:latin typeface="Titillium" panose="00000500000000000000" pitchFamily="50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❑"/>
            </a:pPr>
            <a:r>
              <a:rPr lang="en-US" sz="2000" b="0" i="0" u="none" strike="noStrike" cap="none" noProof="0" dirty="0">
                <a:solidFill>
                  <a:schemeClr val="dk1"/>
                </a:solidFill>
                <a:latin typeface="Titillium" panose="00000500000000000000" pitchFamily="50" charset="0"/>
                <a:ea typeface="Calibri"/>
                <a:cs typeface="Calibri"/>
                <a:sym typeface="Calibri"/>
              </a:rPr>
              <a:t>Ingot LGS-WFS for ELTSs</a:t>
            </a: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lang="en-US" sz="1800" b="0" i="0" u="none" strike="noStrike" cap="none" noProof="0" dirty="0">
              <a:solidFill>
                <a:schemeClr val="dk1"/>
              </a:solidFill>
              <a:latin typeface="Titillium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1" i="0" u="none" strike="noStrike" cap="none" noProof="0" dirty="0">
                <a:solidFill>
                  <a:schemeClr val="dk1"/>
                </a:solidFill>
                <a:latin typeface="Titillium" panose="00000500000000000000" pitchFamily="50" charset="0"/>
                <a:ea typeface="Calibri"/>
                <a:cs typeface="Calibri"/>
                <a:sym typeface="Calibri"/>
              </a:rPr>
              <a:t>Space missions R&amp;D :</a:t>
            </a:r>
            <a:endParaRPr lang="en-US" sz="1200" b="0" i="0" u="none" strike="noStrike" cap="none" noProof="0" dirty="0">
              <a:solidFill>
                <a:srgbClr val="000000"/>
              </a:solidFill>
              <a:latin typeface="Titillium" panose="00000500000000000000" pitchFamily="50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❑"/>
            </a:pPr>
            <a:r>
              <a:rPr lang="en-US" sz="2000" b="0" i="0" u="none" strike="noStrike" cap="none" noProof="0" dirty="0">
                <a:solidFill>
                  <a:schemeClr val="dk1"/>
                </a:solidFill>
                <a:latin typeface="Titillium" panose="00000500000000000000" pitchFamily="50" charset="0"/>
                <a:ea typeface="Calibri"/>
                <a:cs typeface="Calibri"/>
                <a:sym typeface="Calibri"/>
              </a:rPr>
              <a:t>ORCAS - Orbiting Configurable Artificial Star </a:t>
            </a:r>
            <a:endParaRPr lang="en-US" sz="1200" b="0" i="0" u="none" strike="noStrike" cap="none" noProof="0" dirty="0">
              <a:solidFill>
                <a:srgbClr val="000000"/>
              </a:solidFill>
              <a:latin typeface="Titillium" panose="00000500000000000000" pitchFamily="50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❑"/>
            </a:pPr>
            <a:r>
              <a:rPr lang="en-US" sz="2000" b="0" i="0" u="none" strike="noStrike" cap="none" noProof="0" dirty="0">
                <a:solidFill>
                  <a:schemeClr val="dk1"/>
                </a:solidFill>
                <a:latin typeface="Titillium" panose="00000500000000000000" pitchFamily="50" charset="0"/>
                <a:ea typeface="Calibri"/>
                <a:cs typeface="Calibri"/>
                <a:sym typeface="Calibri"/>
              </a:rPr>
              <a:t>LGWA - Lunar Gravitational Wave Antenna</a:t>
            </a:r>
            <a:endParaRPr lang="en-US" sz="1200" b="0" i="0" u="none" strike="noStrike" cap="none" noProof="0" dirty="0">
              <a:solidFill>
                <a:srgbClr val="000000"/>
              </a:solidFill>
              <a:latin typeface="Titillium" panose="00000500000000000000" pitchFamily="50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❑"/>
            </a:pPr>
            <a:r>
              <a:rPr lang="en-US" sz="2000" b="0" i="0" u="none" strike="noStrike" cap="none" noProof="0" dirty="0">
                <a:solidFill>
                  <a:srgbClr val="757070"/>
                </a:solidFill>
                <a:latin typeface="Titillium" panose="00000500000000000000" pitchFamily="50" charset="0"/>
                <a:ea typeface="Calibri"/>
                <a:cs typeface="Calibri"/>
                <a:sym typeface="Calibri"/>
              </a:rPr>
              <a:t>Active mirrors for space telescopes</a:t>
            </a:r>
            <a:endParaRPr lang="en-US" sz="1200" b="0" i="0" u="none" strike="noStrike" cap="none" noProof="0" dirty="0">
              <a:solidFill>
                <a:srgbClr val="757070"/>
              </a:solidFill>
              <a:latin typeface="Titillium" panose="00000500000000000000" pitchFamily="50" charset="0"/>
              <a:sym typeface="Arial"/>
            </a:endParaRPr>
          </a:p>
        </p:txBody>
      </p:sp>
      <p:pic>
        <p:nvPicPr>
          <p:cNvPr id="232" name="Google Shape;232;g3cda9cde216_0_334" descr="SHARP logo with dark blue text on a transparent background. The letter 'A' is stylized to resemble an upward-pointing arrow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42567" y="2467211"/>
            <a:ext cx="1769725" cy="701751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g3cda9cde216_0_334"/>
          <p:cNvSpPr txBox="1"/>
          <p:nvPr/>
        </p:nvSpPr>
        <p:spPr>
          <a:xfrm>
            <a:off x="10313149" y="3488194"/>
            <a:ext cx="1428600" cy="523200"/>
          </a:xfrm>
          <a:prstGeom prst="rect">
            <a:avLst/>
          </a:prstGeom>
          <a:solidFill>
            <a:srgbClr val="2B65A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noProof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CI</a:t>
            </a:r>
            <a:r>
              <a:rPr lang="en-US" sz="2800" b="1" i="0" u="none" strike="noStrike" cap="none" baseline="30000" noProof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800" b="1" i="0" u="none" strike="noStrike" cap="none" noProof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RCE</a:t>
            </a:r>
            <a:endParaRPr lang="en-US" sz="2800" b="0" i="0" u="none" strike="noStrike" cap="none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" name="Google Shape;234;g3cda9cde216_0_334"/>
          <p:cNvPicPr preferRelativeResize="0"/>
          <p:nvPr/>
        </p:nvPicPr>
        <p:blipFill rotWithShape="1">
          <a:blip r:embed="rId4">
            <a:alphaModFix/>
          </a:blip>
          <a:srcRect l="5935" t="3874"/>
          <a:stretch/>
        </p:blipFill>
        <p:spPr>
          <a:xfrm>
            <a:off x="5079212" y="1209100"/>
            <a:ext cx="2502550" cy="15140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235" name="Google Shape;235;g3cda9cde216_0_334"/>
          <p:cNvSpPr txBox="1"/>
          <p:nvPr/>
        </p:nvSpPr>
        <p:spPr>
          <a:xfrm>
            <a:off x="8901373" y="1635015"/>
            <a:ext cx="1142100" cy="523200"/>
          </a:xfrm>
          <a:prstGeom prst="rect">
            <a:avLst/>
          </a:prstGeom>
          <a:solidFill>
            <a:srgbClr val="2B65A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noProof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PCS</a:t>
            </a:r>
            <a:endParaRPr lang="en-US" sz="2800" b="0" i="0" u="none" strike="noStrike" cap="none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g3cda9cde216_0_334"/>
          <p:cNvPicPr preferRelativeResize="0"/>
          <p:nvPr/>
        </p:nvPicPr>
        <p:blipFill rotWithShape="1">
          <a:blip r:embed="rId5">
            <a:alphaModFix/>
          </a:blip>
          <a:srcRect l="19313" r="1646"/>
          <a:stretch/>
        </p:blipFill>
        <p:spPr>
          <a:xfrm>
            <a:off x="6542182" y="5224888"/>
            <a:ext cx="1861178" cy="10877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7" name="Google Shape;237;g3cda9cde216_0_334"/>
          <p:cNvGrpSpPr/>
          <p:nvPr/>
        </p:nvGrpSpPr>
        <p:grpSpPr>
          <a:xfrm>
            <a:off x="7559384" y="2351364"/>
            <a:ext cx="2178480" cy="1219519"/>
            <a:chOff x="7756514" y="2194540"/>
            <a:chExt cx="2180442" cy="1202089"/>
          </a:xfrm>
        </p:grpSpPr>
        <p:pic>
          <p:nvPicPr>
            <p:cNvPr id="238" name="Google Shape;238;g3cda9cde216_0_334" descr="The proposed Einstein Telescope gravitational wave observatory gains ground  | EP News"/>
            <p:cNvPicPr preferRelativeResize="0"/>
            <p:nvPr/>
          </p:nvPicPr>
          <p:blipFill rotWithShape="1">
            <a:blip r:embed="rId6">
              <a:alphaModFix/>
            </a:blip>
            <a:srcRect t="8050" b="5382"/>
            <a:stretch/>
          </p:blipFill>
          <p:spPr>
            <a:xfrm>
              <a:off x="7756514" y="2200274"/>
              <a:ext cx="2180442" cy="11963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g3cda9cde216_0_334" descr="Regione Autonoma della Sardegna - Soluzioni innovative per ...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757831" y="2194540"/>
              <a:ext cx="852910" cy="4788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0" name="Google Shape;240;g3cda9cde216_0_334"/>
          <p:cNvGrpSpPr/>
          <p:nvPr/>
        </p:nvGrpSpPr>
        <p:grpSpPr>
          <a:xfrm>
            <a:off x="5516186" y="3889846"/>
            <a:ext cx="1665504" cy="1087797"/>
            <a:chOff x="10169033" y="3429909"/>
            <a:chExt cx="1665504" cy="1087797"/>
          </a:xfrm>
        </p:grpSpPr>
        <p:pic>
          <p:nvPicPr>
            <p:cNvPr id="241" name="Google Shape;241;g3cda9cde216_0_3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169033" y="3429909"/>
              <a:ext cx="1638522" cy="10877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2" name="Google Shape;242;g3cda9cde216_0_334"/>
            <p:cNvSpPr txBox="1"/>
            <p:nvPr/>
          </p:nvSpPr>
          <p:spPr>
            <a:xfrm>
              <a:off x="10195937" y="3481381"/>
              <a:ext cx="16386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en-US" sz="2600" b="1" i="0" u="none" strike="noStrike" cap="none" noProof="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EKARUS</a:t>
              </a:r>
            </a:p>
          </p:txBody>
        </p:sp>
      </p:grpSp>
      <p:grpSp>
        <p:nvGrpSpPr>
          <p:cNvPr id="243" name="Google Shape;243;g3cda9cde216_0_334"/>
          <p:cNvGrpSpPr/>
          <p:nvPr/>
        </p:nvGrpSpPr>
        <p:grpSpPr>
          <a:xfrm>
            <a:off x="7472771" y="3488194"/>
            <a:ext cx="3962592" cy="3793312"/>
            <a:chOff x="8167635" y="3475022"/>
            <a:chExt cx="3962592" cy="3793312"/>
          </a:xfrm>
        </p:grpSpPr>
        <p:grpSp>
          <p:nvGrpSpPr>
            <p:cNvPr id="244" name="Google Shape;244;g3cda9cde216_0_334"/>
            <p:cNvGrpSpPr/>
            <p:nvPr/>
          </p:nvGrpSpPr>
          <p:grpSpPr>
            <a:xfrm>
              <a:off x="8167635" y="3475022"/>
              <a:ext cx="3962592" cy="3793312"/>
              <a:chOff x="4625437" y="-111410"/>
              <a:chExt cx="9086429" cy="9200369"/>
            </a:xfrm>
          </p:grpSpPr>
          <p:pic>
            <p:nvPicPr>
              <p:cNvPr id="245" name="Google Shape;245;g3cda9cde216_0_334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 flipH="1">
                <a:off x="10572151" y="5696366"/>
                <a:ext cx="1551890" cy="116634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6" name="Google Shape;246;g3cda9cde216_0_334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5121360" y="1012333"/>
                <a:ext cx="2960450" cy="12925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7" name="Google Shape;247;g3cda9cde216_0_334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 rot="-2601042">
                <a:off x="6634451" y="554936"/>
                <a:ext cx="5068400" cy="786767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8" name="Google Shape;248;g3cda9cde216_0_334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6596269" y="1345392"/>
                <a:ext cx="936258" cy="75904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49" name="Google Shape;249;g3cda9cde216_0_334"/>
            <p:cNvSpPr txBox="1"/>
            <p:nvPr/>
          </p:nvSpPr>
          <p:spPr>
            <a:xfrm>
              <a:off x="8309238" y="4267634"/>
              <a:ext cx="14286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noProof="0" dirty="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ORCAS</a:t>
              </a:r>
            </a:p>
          </p:txBody>
        </p:sp>
      </p:grpSp>
      <p:pic>
        <p:nvPicPr>
          <p:cNvPr id="250" name="Google Shape;250;g3cda9cde216_0_334" descr="Square Kilometre Array (SKA) Project Logo"/>
          <p:cNvPicPr preferRelativeResize="0"/>
          <p:nvPr/>
        </p:nvPicPr>
        <p:blipFill rotWithShape="1">
          <a:blip r:embed="rId13">
            <a:alphaModFix/>
          </a:blip>
          <a:srcRect l="10723" t="14934" r="4910" b="13815"/>
          <a:stretch/>
        </p:blipFill>
        <p:spPr>
          <a:xfrm>
            <a:off x="10300275" y="1301217"/>
            <a:ext cx="1769725" cy="9972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1" name="Google Shape;251;g3cda9cde216_0_334"/>
          <p:cNvGrpSpPr/>
          <p:nvPr/>
        </p:nvGrpSpPr>
        <p:grpSpPr>
          <a:xfrm>
            <a:off x="10357026" y="4330621"/>
            <a:ext cx="1769745" cy="965012"/>
            <a:chOff x="-7076650" y="7336326"/>
            <a:chExt cx="2180563" cy="1189024"/>
          </a:xfrm>
        </p:grpSpPr>
        <p:sp>
          <p:nvSpPr>
            <p:cNvPr id="252" name="Google Shape;252;g3cda9cde216_0_334"/>
            <p:cNvSpPr txBox="1"/>
            <p:nvPr/>
          </p:nvSpPr>
          <p:spPr>
            <a:xfrm>
              <a:off x="-6324687" y="7336334"/>
              <a:ext cx="14286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200" tIns="74200" rIns="74200" bIns="742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10"/>
                <a:buFont typeface="Arial"/>
                <a:buNone/>
              </a:pPr>
              <a:r>
                <a:rPr lang="en-US" sz="2110" b="1" i="0" u="none" strike="noStrike" cap="none" noProof="0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INGOT</a:t>
              </a:r>
            </a:p>
          </p:txBody>
        </p:sp>
        <p:pic>
          <p:nvPicPr>
            <p:cNvPr id="253" name="Google Shape;253;g3cda9cde216_0_334" title="ingots.png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-7076650" y="7336326"/>
              <a:ext cx="1769725" cy="11890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4" name="Google Shape;254;g3cda9cde216_0_334"/>
          <p:cNvSpPr txBox="1"/>
          <p:nvPr/>
        </p:nvSpPr>
        <p:spPr>
          <a:xfrm>
            <a:off x="7420763" y="1209109"/>
            <a:ext cx="1428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noProof="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MASTER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D580C83-9FBD-FDB0-668D-3EC88DC20913}"/>
              </a:ext>
            </a:extLst>
          </p:cNvPr>
          <p:cNvSpPr txBox="1"/>
          <p:nvPr/>
        </p:nvSpPr>
        <p:spPr>
          <a:xfrm>
            <a:off x="239534" y="1180370"/>
            <a:ext cx="60949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noProof="0" dirty="0">
                <a:solidFill>
                  <a:srgbClr val="C48E48"/>
                </a:solidFill>
                <a:latin typeface="Titillium Bd" panose="00000800000000000000" pitchFamily="50" charset="0"/>
              </a:rPr>
              <a:t>Projects and R&amp;D activities</a:t>
            </a:r>
          </a:p>
        </p:txBody>
      </p:sp>
      <p:sp>
        <p:nvSpPr>
          <p:cNvPr id="7" name="Segnaposto data 5">
            <a:extLst>
              <a:ext uri="{FF2B5EF4-FFF2-40B4-BE49-F238E27FC236}">
                <a16:creationId xmlns:a16="http://schemas.microsoft.com/office/drawing/2014/main" id="{862E96A4-BF90-F722-AFC8-44DEB4F27D6B}"/>
              </a:ext>
            </a:extLst>
          </p:cNvPr>
          <p:cNvSpPr txBox="1">
            <a:spLocks/>
          </p:cNvSpPr>
          <p:nvPr/>
        </p:nvSpPr>
        <p:spPr>
          <a:xfrm>
            <a:off x="154713" y="6430138"/>
            <a:ext cx="126769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kern="1200" dirty="0">
                <a:solidFill>
                  <a:prstClr val="white">
                    <a:alpha val="50000"/>
                  </a:prstClr>
                </a:solidFill>
                <a:latin typeface="Titillium" pitchFamily="2" charset="77"/>
                <a:ea typeface="+mn-ea"/>
                <a:cs typeface="+mn-cs"/>
              </a:rPr>
              <a:t>18/03/2026</a:t>
            </a:r>
          </a:p>
        </p:txBody>
      </p:sp>
      <p:sp>
        <p:nvSpPr>
          <p:cNvPr id="8" name="Segnaposto piè di pagina 6">
            <a:extLst>
              <a:ext uri="{FF2B5EF4-FFF2-40B4-BE49-F238E27FC236}">
                <a16:creationId xmlns:a16="http://schemas.microsoft.com/office/drawing/2014/main" id="{4B749792-B96D-5CAA-61DA-CEB15BF799BC}"/>
              </a:ext>
            </a:extLst>
          </p:cNvPr>
          <p:cNvSpPr txBox="1">
            <a:spLocks/>
          </p:cNvSpPr>
          <p:nvPr/>
        </p:nvSpPr>
        <p:spPr>
          <a:xfrm>
            <a:off x="1422404" y="6450240"/>
            <a:ext cx="4417287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Tx/>
              <a:defRPr/>
            </a:pPr>
            <a:r>
              <a:rPr lang="en-US" dirty="0">
                <a:solidFill>
                  <a:srgbClr val="E2C7A4"/>
                </a:solidFill>
                <a:latin typeface="Titillium" panose="00000500000000000000" pitchFamily="50" charset="0"/>
              </a:rPr>
              <a:t>STILES Workshop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oogle Shape;167;g3cff7b5e59a_0_360"/>
          <p:cNvGrpSpPr/>
          <p:nvPr/>
        </p:nvGrpSpPr>
        <p:grpSpPr>
          <a:xfrm>
            <a:off x="10538024" y="4400627"/>
            <a:ext cx="1454818" cy="1543159"/>
            <a:chOff x="10550449" y="4662683"/>
            <a:chExt cx="1454818" cy="1543159"/>
          </a:xfrm>
        </p:grpSpPr>
        <p:pic>
          <p:nvPicPr>
            <p:cNvPr id="168" name="Google Shape;168;g3cff7b5e59a_0_360" descr="Personale di Ricerca - INAF - Osservatorio Astronomico d'Abruzzo"/>
            <p:cNvPicPr preferRelativeResize="0"/>
            <p:nvPr/>
          </p:nvPicPr>
          <p:blipFill rotWithShape="1">
            <a:blip r:embed="rId3">
              <a:alphaModFix/>
            </a:blip>
            <a:srcRect l="26094" t="3039" r="10830" b="20596"/>
            <a:stretch/>
          </p:blipFill>
          <p:spPr>
            <a:xfrm>
              <a:off x="10631093" y="4662683"/>
              <a:ext cx="1346804" cy="15431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9" name="Google Shape;169;g3cff7b5e59a_0_360"/>
            <p:cNvSpPr txBox="1"/>
            <p:nvPr/>
          </p:nvSpPr>
          <p:spPr>
            <a:xfrm>
              <a:off x="10550449" y="5897079"/>
              <a:ext cx="1454818" cy="219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550" tIns="38275" rIns="76550" bIns="38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21"/>
                <a:buFont typeface="Arial"/>
                <a:buNone/>
              </a:pPr>
              <a:r>
                <a:rPr lang="en-US" sz="920" b="0" i="0" u="none" strike="noStrike" cap="none" noProof="0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Matteo </a:t>
              </a:r>
              <a:r>
                <a:rPr lang="en-US" sz="920" b="0" i="0" u="none" strike="noStrike" cap="none" noProof="0" dirty="0" err="1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Canzari</a:t>
              </a:r>
              <a:endParaRPr lang="en-US" sz="1172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0" name="Google Shape;170;g3cff7b5e59a_0_360"/>
          <p:cNvGrpSpPr/>
          <p:nvPr/>
        </p:nvGrpSpPr>
        <p:grpSpPr>
          <a:xfrm>
            <a:off x="9739672" y="3058560"/>
            <a:ext cx="1302900" cy="1446648"/>
            <a:chOff x="10571625" y="2394828"/>
            <a:chExt cx="1302900" cy="1446648"/>
          </a:xfrm>
        </p:grpSpPr>
        <p:pic>
          <p:nvPicPr>
            <p:cNvPr id="171" name="Google Shape;171;g3cff7b5e59a_0_360"/>
            <p:cNvPicPr preferRelativeResize="0"/>
            <p:nvPr/>
          </p:nvPicPr>
          <p:blipFill rotWithShape="1">
            <a:blip r:embed="rId4">
              <a:alphaModFix/>
            </a:blip>
            <a:srcRect l="25513" t="18413" r="24590" b="25121"/>
            <a:stretch/>
          </p:blipFill>
          <p:spPr>
            <a:xfrm>
              <a:off x="10582275" y="2394828"/>
              <a:ext cx="1262575" cy="14466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g3cff7b5e59a_0_360"/>
            <p:cNvSpPr txBox="1"/>
            <p:nvPr/>
          </p:nvSpPr>
          <p:spPr>
            <a:xfrm>
              <a:off x="10571625" y="3428579"/>
              <a:ext cx="1302900" cy="19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75" rIns="68550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25"/>
                <a:buFont typeface="Arial"/>
                <a:buNone/>
              </a:pPr>
              <a:r>
                <a:rPr lang="en-US" sz="824" b="0" i="0" u="none" strike="noStrike" cap="none" noProof="0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Matteo Di Carlo</a:t>
              </a:r>
              <a:endParaRPr lang="en-US" sz="1049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3" name="Google Shape;173;g3cff7b5e59a_0_360"/>
          <p:cNvSpPr/>
          <p:nvPr/>
        </p:nvSpPr>
        <p:spPr>
          <a:xfrm>
            <a:off x="118400" y="1702550"/>
            <a:ext cx="9265800" cy="4579200"/>
          </a:xfrm>
          <a:prstGeom prst="rect">
            <a:avLst/>
          </a:prstGeom>
          <a:noFill/>
          <a:ln w="76200" cap="flat" cmpd="sng">
            <a:solidFill>
              <a:srgbClr val="C48E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sz="1400" b="0" i="0" u="none" strike="noStrike" cap="none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g3cff7b5e59a_0_360"/>
          <p:cNvSpPr/>
          <p:nvPr/>
        </p:nvSpPr>
        <p:spPr>
          <a:xfrm>
            <a:off x="9595450" y="1702550"/>
            <a:ext cx="2493900" cy="4579200"/>
          </a:xfrm>
          <a:prstGeom prst="rect">
            <a:avLst/>
          </a:prstGeom>
          <a:noFill/>
          <a:ln w="76200" cap="flat" cmpd="sng">
            <a:solidFill>
              <a:srgbClr val="C48E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sz="1400" b="0" i="0" u="none" strike="noStrike" cap="none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5" name="Google Shape;175;g3cff7b5e59a_0_360"/>
          <p:cNvGrpSpPr/>
          <p:nvPr/>
        </p:nvGrpSpPr>
        <p:grpSpPr>
          <a:xfrm>
            <a:off x="8669299" y="4402047"/>
            <a:ext cx="1757859" cy="1801110"/>
            <a:chOff x="8669299" y="4402047"/>
            <a:chExt cx="1757859" cy="1801110"/>
          </a:xfrm>
        </p:grpSpPr>
        <p:pic>
          <p:nvPicPr>
            <p:cNvPr id="176" name="Google Shape;176;g3cff7b5e59a_0_360" descr="Immagine che contiene Viso umano, vestiti, persona, sorriso&#10;&#10;Il contenuto generato dall'IA potrebbe non essere corretto.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669299" y="4402047"/>
              <a:ext cx="1757859" cy="18011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7" name="Google Shape;177;g3cff7b5e59a_0_360"/>
            <p:cNvSpPr txBox="1"/>
            <p:nvPr/>
          </p:nvSpPr>
          <p:spPr>
            <a:xfrm>
              <a:off x="8863988" y="5786656"/>
              <a:ext cx="1319700" cy="19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400" tIns="34700" rIns="69400" bIns="34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35"/>
                <a:buFont typeface="Arial"/>
                <a:buNone/>
              </a:pPr>
              <a:r>
                <a:rPr lang="en-US" sz="835" b="0" i="0" u="none" strike="noStrike" cap="none" noProof="0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Mauro Dolci</a:t>
              </a:r>
              <a:endParaRPr lang="en-US" sz="1062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8" name="Google Shape;178;g3cff7b5e59a_0_360"/>
          <p:cNvSpPr txBox="1">
            <a:spLocks noGrp="1"/>
          </p:cNvSpPr>
          <p:nvPr>
            <p:ph type="title"/>
          </p:nvPr>
        </p:nvSpPr>
        <p:spPr>
          <a:xfrm>
            <a:off x="0" y="1154639"/>
            <a:ext cx="10515600" cy="528900"/>
          </a:xfrm>
          <a:prstGeom prst="rect">
            <a:avLst/>
          </a:prstGeom>
          <a:noFill/>
          <a:ln>
            <a:solidFill>
              <a:srgbClr val="C48E48"/>
            </a:solidFill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noProof="0" dirty="0">
                <a:solidFill>
                  <a:srgbClr val="C48E48"/>
                </a:solidFill>
              </a:rPr>
              <a:t>People working to STILES activities</a:t>
            </a:r>
          </a:p>
        </p:txBody>
      </p:sp>
      <p:sp>
        <p:nvSpPr>
          <p:cNvPr id="179" name="Google Shape;179;g3cff7b5e59a_0_360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noProof="0" smtClean="0"/>
              <a:t>6</a:t>
            </a:fld>
            <a:endParaRPr lang="en-US" noProof="0" dirty="0"/>
          </a:p>
        </p:txBody>
      </p:sp>
      <p:pic>
        <p:nvPicPr>
          <p:cNvPr id="180" name="Google Shape;180;g3cff7b5e59a_0_360" descr="Square Kilometre Array (SKA) Project Logo"/>
          <p:cNvPicPr preferRelativeResize="0"/>
          <p:nvPr/>
        </p:nvPicPr>
        <p:blipFill rotWithShape="1">
          <a:blip r:embed="rId6">
            <a:alphaModFix/>
          </a:blip>
          <a:srcRect l="10723" t="14934" r="4910" b="13815"/>
          <a:stretch/>
        </p:blipFill>
        <p:spPr>
          <a:xfrm>
            <a:off x="9996803" y="1756270"/>
            <a:ext cx="1419411" cy="799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3cff7b5e59a_0_36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19954" y="1825226"/>
            <a:ext cx="1340977" cy="9568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2" name="Google Shape;182;g3cff7b5e59a_0_360"/>
          <p:cNvGrpSpPr/>
          <p:nvPr/>
        </p:nvGrpSpPr>
        <p:grpSpPr>
          <a:xfrm>
            <a:off x="1136156" y="1822035"/>
            <a:ext cx="1738208" cy="1665933"/>
            <a:chOff x="1001685" y="1889270"/>
            <a:chExt cx="1738208" cy="1665933"/>
          </a:xfrm>
        </p:grpSpPr>
        <p:pic>
          <p:nvPicPr>
            <p:cNvPr id="183" name="Google Shape;183;g3cff7b5e59a_0_360" descr="Immagine che contiene persona, Viso umano, vestiti, uomo&#10;&#10;Il contenuto generato dall'IA potrebbe non essere corretto.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01685" y="1889270"/>
              <a:ext cx="1738208" cy="16659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4" name="Google Shape;184;g3cff7b5e59a_0_360"/>
            <p:cNvSpPr txBox="1"/>
            <p:nvPr/>
          </p:nvSpPr>
          <p:spPr>
            <a:xfrm>
              <a:off x="1356373" y="2994699"/>
              <a:ext cx="1302900" cy="19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75" rIns="68550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25"/>
                <a:buFont typeface="Arial"/>
                <a:buNone/>
              </a:pPr>
              <a:r>
                <a:rPr lang="en-US" sz="824" b="0" i="0" u="none" strike="noStrike" cap="none" noProof="0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Ivan Di Antonio</a:t>
              </a:r>
              <a:endParaRPr lang="en-US" sz="1049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5" name="Google Shape;185;g3cff7b5e59a_0_360" descr="Immagine che contiene Strumento musicale, musica, strumento a corde, chitarra&#10;&#10;Il contenuto generato dall'IA potrebbe non essere corretto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763824" y="4318047"/>
            <a:ext cx="1532712" cy="18626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6" name="Google Shape;186;g3cff7b5e59a_0_360"/>
          <p:cNvGrpSpPr/>
          <p:nvPr/>
        </p:nvGrpSpPr>
        <p:grpSpPr>
          <a:xfrm>
            <a:off x="7548266" y="3037905"/>
            <a:ext cx="1454819" cy="1794357"/>
            <a:chOff x="7268119" y="3037905"/>
            <a:chExt cx="1454819" cy="1794357"/>
          </a:xfrm>
        </p:grpSpPr>
        <p:pic>
          <p:nvPicPr>
            <p:cNvPr id="187" name="Google Shape;187;g3cff7b5e59a_0_360" descr="Immagine che contiene vestiti, Viso umano, persona, sorriso&#10;&#10;Il contenuto generato dall'IA potrebbe non essere corretto."/>
            <p:cNvPicPr preferRelativeResize="0"/>
            <p:nvPr/>
          </p:nvPicPr>
          <p:blipFill rotWithShape="1">
            <a:blip r:embed="rId10">
              <a:alphaModFix/>
            </a:blip>
            <a:srcRect l="7142" t="-1129" r="6599" b="11523"/>
            <a:stretch/>
          </p:blipFill>
          <p:spPr>
            <a:xfrm>
              <a:off x="7268119" y="3037905"/>
              <a:ext cx="1454819" cy="17943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8" name="Google Shape;188;g3cff7b5e59a_0_360"/>
            <p:cNvSpPr txBox="1"/>
            <p:nvPr/>
          </p:nvSpPr>
          <p:spPr>
            <a:xfrm>
              <a:off x="7371334" y="4219354"/>
              <a:ext cx="1302900" cy="19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75" rIns="68550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25"/>
                <a:buFont typeface="Arial"/>
                <a:buNone/>
              </a:pPr>
              <a:r>
                <a:rPr lang="en-US" sz="824" b="0" i="0" u="none" strike="noStrike" cap="none" noProof="0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Fabio Di Nicola</a:t>
              </a:r>
              <a:endParaRPr lang="en-US" sz="1049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9" name="Google Shape;189;g3cff7b5e59a_0_360"/>
          <p:cNvSpPr txBox="1"/>
          <p:nvPr/>
        </p:nvSpPr>
        <p:spPr>
          <a:xfrm>
            <a:off x="3745461" y="5135064"/>
            <a:ext cx="1628700" cy="2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00" tIns="42825" rIns="85700" bIns="428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1"/>
              <a:buFont typeface="Arial"/>
              <a:buNone/>
            </a:pPr>
            <a:r>
              <a:rPr lang="en-US" sz="856" b="0" i="0" u="none" strike="noStrike" cap="none" noProof="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Simone Benedetti</a:t>
            </a:r>
            <a:endParaRPr lang="en-US" sz="856" b="0" i="0" u="none" strike="noStrike" cap="none" noProof="0" dirty="0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190" name="Google Shape;190;g3cff7b5e59a_0_360"/>
          <p:cNvGrpSpPr/>
          <p:nvPr/>
        </p:nvGrpSpPr>
        <p:grpSpPr>
          <a:xfrm>
            <a:off x="6147545" y="4401507"/>
            <a:ext cx="1628752" cy="1790443"/>
            <a:chOff x="6013074" y="4491154"/>
            <a:chExt cx="1628752" cy="1790443"/>
          </a:xfrm>
        </p:grpSpPr>
        <p:pic>
          <p:nvPicPr>
            <p:cNvPr id="191" name="Google Shape;191;g3cff7b5e59a_0_360" descr="Immagine che contiene Viso umano, persona, sorriso, vestiti&#10;&#10;Il contenuto generato dall'IA potrebbe non essere corretto."/>
            <p:cNvPicPr preferRelativeResize="0"/>
            <p:nvPr/>
          </p:nvPicPr>
          <p:blipFill rotWithShape="1">
            <a:blip r:embed="rId11">
              <a:alphaModFix/>
            </a:blip>
            <a:srcRect l="11081" r="15969" b="31991"/>
            <a:stretch/>
          </p:blipFill>
          <p:spPr>
            <a:xfrm>
              <a:off x="6013074" y="4491154"/>
              <a:ext cx="1628752" cy="17904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2" name="Google Shape;192;g3cff7b5e59a_0_360"/>
            <p:cNvSpPr txBox="1"/>
            <p:nvPr/>
          </p:nvSpPr>
          <p:spPr>
            <a:xfrm>
              <a:off x="6175997" y="5810790"/>
              <a:ext cx="1302900" cy="19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75" rIns="68550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25"/>
                <a:buFont typeface="Arial"/>
                <a:buNone/>
              </a:pPr>
              <a:r>
                <a:rPr lang="en-US" sz="824" b="0" i="0" u="none" strike="noStrike" cap="none" noProof="0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Fiorella </a:t>
              </a:r>
              <a:r>
                <a:rPr lang="en-US" sz="824" b="0" i="0" u="none" strike="noStrike" cap="none" noProof="0" dirty="0" err="1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Nusca</a:t>
              </a:r>
              <a:endParaRPr lang="en-US" sz="1049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193;g3cff7b5e59a_0_360"/>
          <p:cNvGrpSpPr/>
          <p:nvPr/>
        </p:nvGrpSpPr>
        <p:grpSpPr>
          <a:xfrm>
            <a:off x="219248" y="3031932"/>
            <a:ext cx="1262689" cy="1522316"/>
            <a:chOff x="84778" y="3031932"/>
            <a:chExt cx="1262689" cy="1522316"/>
          </a:xfrm>
        </p:grpSpPr>
        <p:pic>
          <p:nvPicPr>
            <p:cNvPr id="194" name="Google Shape;194;g3cff7b5e59a_0_360" descr="Immagine che contiene Viso umano, persona, vestiti, Mento&#10;&#10;Il contenuto generato dall'IA potrebbe non essere corretto.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84778" y="3031932"/>
              <a:ext cx="1262569" cy="15223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Google Shape;195;g3cff7b5e59a_0_360"/>
            <p:cNvSpPr txBox="1"/>
            <p:nvPr/>
          </p:nvSpPr>
          <p:spPr>
            <a:xfrm>
              <a:off x="257567" y="4196942"/>
              <a:ext cx="1089900" cy="19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75" rIns="68550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25"/>
                <a:buFont typeface="Arial"/>
                <a:buNone/>
              </a:pPr>
              <a:r>
                <a:rPr lang="en-US" sz="824" b="0" i="0" u="none" strike="noStrike" cap="none" noProof="0" dirty="0">
                  <a:solidFill>
                    <a:schemeClr val="dk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Amico Di </a:t>
              </a:r>
              <a:r>
                <a:rPr lang="en-US" sz="824" b="0" i="0" u="none" strike="noStrike" cap="none" noProof="0" dirty="0" err="1">
                  <a:solidFill>
                    <a:schemeClr val="dk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Cianno</a:t>
              </a:r>
              <a:endParaRPr lang="en-US" sz="824" b="0" i="0" u="none" strike="noStrike" cap="none" noProof="0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196" name="Google Shape;196;g3cff7b5e59a_0_360"/>
          <p:cNvGrpSpPr/>
          <p:nvPr/>
        </p:nvGrpSpPr>
        <p:grpSpPr>
          <a:xfrm>
            <a:off x="808571" y="4351027"/>
            <a:ext cx="1785586" cy="1835583"/>
            <a:chOff x="674100" y="4440675"/>
            <a:chExt cx="1785586" cy="1835583"/>
          </a:xfrm>
        </p:grpSpPr>
        <p:pic>
          <p:nvPicPr>
            <p:cNvPr id="197" name="Google Shape;197;g3cff7b5e59a_0_360" descr="Immagine che contiene persona, Viso umano, vestiti, sorriso&#10;&#10;Il contenuto generato dall'IA potrebbe non essere corretto.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674100" y="4440675"/>
              <a:ext cx="1785586" cy="18355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8" name="Google Shape;198;g3cff7b5e59a_0_360"/>
            <p:cNvSpPr txBox="1"/>
            <p:nvPr/>
          </p:nvSpPr>
          <p:spPr>
            <a:xfrm>
              <a:off x="963018" y="5810790"/>
              <a:ext cx="1302900" cy="19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75" rIns="68550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25"/>
                <a:buFont typeface="Arial"/>
                <a:buNone/>
              </a:pPr>
              <a:r>
                <a:rPr lang="en-US" sz="824" b="0" i="0" u="none" strike="noStrike" cap="none" noProof="0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Gianluca Di Rico</a:t>
              </a:r>
              <a:endParaRPr lang="en-US" sz="1049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g3cff7b5e59a_0_360"/>
          <p:cNvGrpSpPr/>
          <p:nvPr/>
        </p:nvGrpSpPr>
        <p:grpSpPr>
          <a:xfrm>
            <a:off x="2342863" y="3243883"/>
            <a:ext cx="1505741" cy="1888916"/>
            <a:chOff x="2208392" y="3243883"/>
            <a:chExt cx="1505741" cy="1888916"/>
          </a:xfrm>
        </p:grpSpPr>
        <p:pic>
          <p:nvPicPr>
            <p:cNvPr id="200" name="Google Shape;200;g3cff7b5e59a_0_360" descr="Immagine che contiene Viso umano, vestiti, persona, uomo&#10;&#10;Il contenuto generato dall'IA potrebbe non essere corretto.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208392" y="3243883"/>
              <a:ext cx="1505741" cy="18889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1" name="Google Shape;201;g3cff7b5e59a_0_360"/>
            <p:cNvSpPr txBox="1"/>
            <p:nvPr/>
          </p:nvSpPr>
          <p:spPr>
            <a:xfrm>
              <a:off x="2395116" y="4393084"/>
              <a:ext cx="1302900" cy="19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75" rIns="68550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25"/>
                <a:buFont typeface="Arial"/>
                <a:buNone/>
              </a:pPr>
              <a:r>
                <a:rPr lang="en-US" sz="824" b="0" i="0" u="none" strike="noStrike" cap="none" noProof="0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Angelo Valentini</a:t>
              </a:r>
              <a:endParaRPr lang="en-US" sz="1049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" name="Google Shape;202;g3cff7b5e59a_0_360"/>
          <p:cNvGrpSpPr/>
          <p:nvPr/>
        </p:nvGrpSpPr>
        <p:grpSpPr>
          <a:xfrm>
            <a:off x="3626099" y="1822035"/>
            <a:ext cx="1843634" cy="1778454"/>
            <a:chOff x="3491628" y="1889270"/>
            <a:chExt cx="1843634" cy="1778454"/>
          </a:xfrm>
        </p:grpSpPr>
        <p:pic>
          <p:nvPicPr>
            <p:cNvPr id="203" name="Google Shape;203;g3cff7b5e59a_0_360" descr="Immagine che contiene Viso umano, sorriso, persona, vestiti&#10;&#10;Il contenuto generato dall'IA potrebbe non essere corretto.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3491628" y="1889270"/>
              <a:ext cx="1722972" cy="17784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" name="Google Shape;204;g3cff7b5e59a_0_360"/>
            <p:cNvSpPr txBox="1"/>
            <p:nvPr/>
          </p:nvSpPr>
          <p:spPr>
            <a:xfrm>
              <a:off x="3612362" y="3112445"/>
              <a:ext cx="1722900" cy="19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75" rIns="68550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25"/>
                <a:buFont typeface="Arial"/>
                <a:buNone/>
              </a:pPr>
              <a:r>
                <a:rPr lang="en-US" sz="824" b="0" i="0" u="none" strike="noStrike" cap="none" noProof="0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Benedetta Di Francesco</a:t>
              </a:r>
              <a:endParaRPr lang="en-US" sz="1049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g3cff7b5e59a_0_360"/>
          <p:cNvGrpSpPr/>
          <p:nvPr/>
        </p:nvGrpSpPr>
        <p:grpSpPr>
          <a:xfrm>
            <a:off x="5150903" y="3057725"/>
            <a:ext cx="1345997" cy="1665950"/>
            <a:chOff x="5016432" y="3057725"/>
            <a:chExt cx="1345997" cy="1665950"/>
          </a:xfrm>
        </p:grpSpPr>
        <p:pic>
          <p:nvPicPr>
            <p:cNvPr id="206" name="Google Shape;206;g3cff7b5e59a_0_360" descr="Immagine che contiene Viso umano, persona, sorriso, vestiti&#10;&#10;Il contenuto generato dall'IA potrebbe non essere corretto."/>
            <p:cNvPicPr preferRelativeResize="0"/>
            <p:nvPr/>
          </p:nvPicPr>
          <p:blipFill rotWithShape="1">
            <a:blip r:embed="rId16">
              <a:alphaModFix/>
            </a:blip>
            <a:srcRect r="4325" b="2047"/>
            <a:stretch/>
          </p:blipFill>
          <p:spPr>
            <a:xfrm>
              <a:off x="5099754" y="3057725"/>
              <a:ext cx="1262675" cy="1665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Google Shape;207;g3cff7b5e59a_0_360"/>
            <p:cNvSpPr txBox="1"/>
            <p:nvPr/>
          </p:nvSpPr>
          <p:spPr>
            <a:xfrm>
              <a:off x="5016432" y="4234536"/>
              <a:ext cx="1302900" cy="19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75" rIns="68550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25"/>
                <a:buFont typeface="Arial"/>
                <a:buNone/>
              </a:pPr>
              <a:r>
                <a:rPr lang="en-US" sz="824" b="0" i="0" u="none" strike="noStrike" cap="none" noProof="0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Elisa </a:t>
              </a:r>
              <a:r>
                <a:rPr lang="en-US" sz="824" b="0" i="0" u="none" strike="noStrike" cap="none" noProof="0" dirty="0" err="1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Portaluri</a:t>
              </a:r>
              <a:endParaRPr lang="en-US" sz="1049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g3cff7b5e59a_0_360"/>
          <p:cNvGrpSpPr/>
          <p:nvPr/>
        </p:nvGrpSpPr>
        <p:grpSpPr>
          <a:xfrm>
            <a:off x="6324227" y="1825215"/>
            <a:ext cx="1340945" cy="1515765"/>
            <a:chOff x="6183429" y="1758072"/>
            <a:chExt cx="1302900" cy="1472761"/>
          </a:xfrm>
        </p:grpSpPr>
        <p:pic>
          <p:nvPicPr>
            <p:cNvPr id="209" name="Google Shape;209;g3cff7b5e59a_0_360" descr="Immagine che contiene Viso umano, persona, vestiti, sorriso&#10;&#10;Il contenuto generato dall'IA potrebbe non essere corretto."/>
            <p:cNvPicPr preferRelativeResize="0"/>
            <p:nvPr/>
          </p:nvPicPr>
          <p:blipFill rotWithShape="1">
            <a:blip r:embed="rId17">
              <a:alphaModFix/>
            </a:blip>
            <a:srcRect l="6795"/>
            <a:stretch/>
          </p:blipFill>
          <p:spPr>
            <a:xfrm>
              <a:off x="6283277" y="1758072"/>
              <a:ext cx="1180487" cy="14727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0" name="Google Shape;210;g3cff7b5e59a_0_360"/>
            <p:cNvSpPr txBox="1"/>
            <p:nvPr/>
          </p:nvSpPr>
          <p:spPr>
            <a:xfrm>
              <a:off x="6183429" y="2853357"/>
              <a:ext cx="1302900" cy="19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0550" tIns="35275" rIns="70550" bIns="35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49"/>
                <a:buFont typeface="Arial"/>
                <a:buNone/>
              </a:pPr>
              <a:r>
                <a:rPr lang="en-US" sz="847" b="0" i="0" u="none" strike="noStrike" cap="none" noProof="0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Simone </a:t>
              </a:r>
              <a:r>
                <a:rPr lang="en-US" sz="847" b="0" i="0" u="none" strike="noStrike" cap="none" noProof="0" dirty="0" err="1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Sacquegna</a:t>
              </a:r>
              <a:endParaRPr lang="en-US" sz="847" b="0" i="0" u="none" strike="noStrike" cap="none" noProof="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211" name="Google Shape;211;g3cff7b5e59a_0_360"/>
          <p:cNvGrpSpPr/>
          <p:nvPr/>
        </p:nvGrpSpPr>
        <p:grpSpPr>
          <a:xfrm>
            <a:off x="10821517" y="2407457"/>
            <a:ext cx="1205773" cy="1193186"/>
            <a:chOff x="10210056" y="3694364"/>
            <a:chExt cx="1318649" cy="1264638"/>
          </a:xfrm>
        </p:grpSpPr>
        <p:pic>
          <p:nvPicPr>
            <p:cNvPr id="212" name="Google Shape;212;g3cff7b5e59a_0_360"/>
            <p:cNvPicPr preferRelativeResize="0"/>
            <p:nvPr/>
          </p:nvPicPr>
          <p:blipFill rotWithShape="1">
            <a:blip r:embed="rId18">
              <a:alphaModFix/>
            </a:blip>
            <a:srcRect l="5224" r="9415"/>
            <a:stretch/>
          </p:blipFill>
          <p:spPr>
            <a:xfrm>
              <a:off x="10210056" y="3694364"/>
              <a:ext cx="1206165" cy="12646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g3cff7b5e59a_0_360"/>
            <p:cNvSpPr txBox="1"/>
            <p:nvPr/>
          </p:nvSpPr>
          <p:spPr>
            <a:xfrm>
              <a:off x="10225805" y="4678926"/>
              <a:ext cx="1302900" cy="19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675" tIns="32350" rIns="64675" bIns="3235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78"/>
                <a:buFont typeface="Arial"/>
                <a:buNone/>
              </a:pPr>
              <a:r>
                <a:rPr lang="en-US" sz="778" b="0" i="0" u="none" strike="noStrike" cap="none" noProof="0" dirty="0">
                  <a:solidFill>
                    <a:schemeClr val="dk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Stefano Di </a:t>
              </a:r>
              <a:r>
                <a:rPr lang="en-US" sz="778" b="0" i="0" u="none" strike="noStrike" cap="none" noProof="0" dirty="0" err="1">
                  <a:solidFill>
                    <a:schemeClr val="dk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Frischia</a:t>
              </a:r>
              <a:endParaRPr lang="en-US" sz="989" b="0" i="0" u="none" strike="noStrike" cap="none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5" name="Google Shape;215;g3cff7b5e59a_0_360"/>
          <p:cNvSpPr/>
          <p:nvPr/>
        </p:nvSpPr>
        <p:spPr>
          <a:xfrm>
            <a:off x="6099975" y="4286463"/>
            <a:ext cx="1843500" cy="1964700"/>
          </a:xfrm>
          <a:prstGeom prst="ellipse">
            <a:avLst/>
          </a:prstGeom>
          <a:noFill/>
          <a:ln w="1143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g3cff7b5e59a_0_360"/>
          <p:cNvSpPr/>
          <p:nvPr/>
        </p:nvSpPr>
        <p:spPr>
          <a:xfrm>
            <a:off x="7417425" y="2923800"/>
            <a:ext cx="1843500" cy="1964700"/>
          </a:xfrm>
          <a:prstGeom prst="ellipse">
            <a:avLst/>
          </a:prstGeom>
          <a:noFill/>
          <a:ln w="1143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Segnaposto data 5">
            <a:extLst>
              <a:ext uri="{FF2B5EF4-FFF2-40B4-BE49-F238E27FC236}">
                <a16:creationId xmlns:a16="http://schemas.microsoft.com/office/drawing/2014/main" id="{A5F868B6-5D8A-4969-B211-AB9EFD85E87A}"/>
              </a:ext>
            </a:extLst>
          </p:cNvPr>
          <p:cNvSpPr txBox="1">
            <a:spLocks/>
          </p:cNvSpPr>
          <p:nvPr/>
        </p:nvSpPr>
        <p:spPr>
          <a:xfrm>
            <a:off x="154713" y="6430138"/>
            <a:ext cx="126769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kern="1200" dirty="0">
                <a:solidFill>
                  <a:prstClr val="white">
                    <a:alpha val="50000"/>
                  </a:prstClr>
                </a:solidFill>
                <a:latin typeface="Titillium" pitchFamily="2" charset="77"/>
                <a:ea typeface="+mn-ea"/>
                <a:cs typeface="+mn-cs"/>
              </a:rPr>
              <a:t>18/03/2026</a:t>
            </a:r>
          </a:p>
        </p:txBody>
      </p:sp>
      <p:sp>
        <p:nvSpPr>
          <p:cNvPr id="4" name="Segnaposto piè di pagina 6">
            <a:extLst>
              <a:ext uri="{FF2B5EF4-FFF2-40B4-BE49-F238E27FC236}">
                <a16:creationId xmlns:a16="http://schemas.microsoft.com/office/drawing/2014/main" id="{032269FC-1F3F-1FE5-5791-C494D654AD6C}"/>
              </a:ext>
            </a:extLst>
          </p:cNvPr>
          <p:cNvSpPr txBox="1">
            <a:spLocks/>
          </p:cNvSpPr>
          <p:nvPr/>
        </p:nvSpPr>
        <p:spPr>
          <a:xfrm>
            <a:off x="1422404" y="6450240"/>
            <a:ext cx="4417287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Tx/>
              <a:defRPr/>
            </a:pPr>
            <a:r>
              <a:rPr lang="en-US" dirty="0">
                <a:solidFill>
                  <a:srgbClr val="E2C7A4"/>
                </a:solidFill>
                <a:latin typeface="Titillium" panose="00000500000000000000" pitchFamily="50" charset="0"/>
              </a:rPr>
              <a:t>STILES Workshop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  <p:bldP spid="2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cff7b5e59a_0_517"/>
          <p:cNvSpPr txBox="1">
            <a:spLocks noGrp="1"/>
          </p:cNvSpPr>
          <p:nvPr>
            <p:ph type="title"/>
          </p:nvPr>
        </p:nvSpPr>
        <p:spPr>
          <a:xfrm>
            <a:off x="149375" y="1264488"/>
            <a:ext cx="105156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noProof="0" dirty="0">
                <a:solidFill>
                  <a:srgbClr val="C48E48"/>
                </a:solidFill>
              </a:rPr>
              <a:t>Goals of the investment &amp; future expectations</a:t>
            </a:r>
          </a:p>
        </p:txBody>
      </p:sp>
      <p:sp>
        <p:nvSpPr>
          <p:cNvPr id="260" name="Google Shape;260;g3cff7b5e59a_0_517"/>
          <p:cNvSpPr txBox="1">
            <a:spLocks noGrp="1"/>
          </p:cNvSpPr>
          <p:nvPr>
            <p:ph idx="1"/>
          </p:nvPr>
        </p:nvSpPr>
        <p:spPr>
          <a:xfrm>
            <a:off x="153150" y="1820222"/>
            <a:ext cx="11885700" cy="3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❏"/>
            </a:pPr>
            <a:r>
              <a:rPr lang="en-US" sz="1800" b="1" noProof="0" dirty="0"/>
              <a:t>Comprehensive infrastructure to support the entire large project/instrument engineering lifecycle</a:t>
            </a: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 sz="1800" b="1" noProof="0" dirty="0"/>
              <a:t>Acquire accurate metrology tools to improve manufacturing, assembly, test &amp; verification processes</a:t>
            </a: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 sz="1800" b="1" noProof="0" dirty="0"/>
              <a:t>Research &amp; Development, pioneering ideas, exploring new photonic technologies, advanced prototyping</a:t>
            </a:r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sz="1800" b="1" noProof="0" dirty="0"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en-US" sz="2000" b="1" u="sng" noProof="0" dirty="0"/>
              <a:t>Strategic Objectives</a:t>
            </a:r>
          </a:p>
          <a:p>
            <a:pPr marL="457200" lvl="0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➢"/>
            </a:pPr>
            <a:r>
              <a:rPr lang="en-US" sz="1800" b="1" noProof="0" dirty="0"/>
              <a:t>National facility:</a:t>
            </a:r>
            <a:r>
              <a:rPr lang="en-US" sz="1800" noProof="0" dirty="0"/>
              <a:t> reference for astrophysics technologies / regional hub in the Central-Southern Adriatic.</a:t>
            </a: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-US" sz="1800" b="1" noProof="0" dirty="0"/>
              <a:t>Fund-rising &amp; partnerships:</a:t>
            </a:r>
            <a:r>
              <a:rPr lang="en-US" sz="1800" noProof="0" dirty="0"/>
              <a:t> accessing to national/international funding channels and industrial partnerships</a:t>
            </a: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-US" sz="1800" b="1" noProof="0" dirty="0"/>
              <a:t>Attracting researchers &amp; students, expanding collaborations with universities &amp; research institutes.</a:t>
            </a:r>
          </a:p>
        </p:txBody>
      </p:sp>
      <p:sp>
        <p:nvSpPr>
          <p:cNvPr id="261" name="Google Shape;261;g3cff7b5e59a_0_517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noProof="0" smtClean="0"/>
              <a:t>7</a:t>
            </a:fld>
            <a:endParaRPr lang="en-US" noProof="0" dirty="0"/>
          </a:p>
        </p:txBody>
      </p:sp>
      <p:sp>
        <p:nvSpPr>
          <p:cNvPr id="3" name="Segnaposto data 5">
            <a:extLst>
              <a:ext uri="{FF2B5EF4-FFF2-40B4-BE49-F238E27FC236}">
                <a16:creationId xmlns:a16="http://schemas.microsoft.com/office/drawing/2014/main" id="{86E74208-2E21-38F0-365F-13A8E099C429}"/>
              </a:ext>
            </a:extLst>
          </p:cNvPr>
          <p:cNvSpPr txBox="1">
            <a:spLocks/>
          </p:cNvSpPr>
          <p:nvPr/>
        </p:nvSpPr>
        <p:spPr>
          <a:xfrm>
            <a:off x="154713" y="6430138"/>
            <a:ext cx="126769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kern="1200" dirty="0">
                <a:solidFill>
                  <a:prstClr val="white">
                    <a:alpha val="50000"/>
                  </a:prstClr>
                </a:solidFill>
                <a:latin typeface="Titillium" pitchFamily="2" charset="77"/>
                <a:ea typeface="+mn-ea"/>
                <a:cs typeface="+mn-cs"/>
              </a:rPr>
              <a:t>18/03/2026</a:t>
            </a:r>
          </a:p>
        </p:txBody>
      </p:sp>
      <p:sp>
        <p:nvSpPr>
          <p:cNvPr id="4" name="Segnaposto piè di pagina 6">
            <a:extLst>
              <a:ext uri="{FF2B5EF4-FFF2-40B4-BE49-F238E27FC236}">
                <a16:creationId xmlns:a16="http://schemas.microsoft.com/office/drawing/2014/main" id="{1F1A47A0-23C4-D92C-6190-8A1420096CCF}"/>
              </a:ext>
            </a:extLst>
          </p:cNvPr>
          <p:cNvSpPr txBox="1">
            <a:spLocks/>
          </p:cNvSpPr>
          <p:nvPr/>
        </p:nvSpPr>
        <p:spPr>
          <a:xfrm>
            <a:off x="1422404" y="6450240"/>
            <a:ext cx="4417287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Tx/>
              <a:defRPr/>
            </a:pPr>
            <a:r>
              <a:rPr lang="en-US" dirty="0">
                <a:solidFill>
                  <a:srgbClr val="E2C7A4"/>
                </a:solidFill>
                <a:latin typeface="Titillium" panose="00000500000000000000" pitchFamily="50" charset="0"/>
              </a:rPr>
              <a:t>STILES Workshop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9716" y="2337995"/>
            <a:ext cx="7320351" cy="3766881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4"/>
          <p:cNvSpPr/>
          <p:nvPr/>
        </p:nvSpPr>
        <p:spPr>
          <a:xfrm>
            <a:off x="355015" y="1245658"/>
            <a:ext cx="9291326" cy="480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it-IT" sz="2800" b="1" i="0" u="none" strike="noStrike" cap="none" dirty="0">
                <a:solidFill>
                  <a:srgbClr val="C48E48"/>
                </a:solidFill>
                <a:latin typeface="Arial"/>
                <a:ea typeface="Arial"/>
                <a:cs typeface="Arial"/>
                <a:sym typeface="Arial"/>
              </a:rPr>
              <a:t>The Project - </a:t>
            </a:r>
            <a:r>
              <a:rPr lang="it-IT" sz="2800" b="1" i="0" u="none" strike="noStrike" cap="none" dirty="0" err="1">
                <a:solidFill>
                  <a:srgbClr val="C48E48"/>
                </a:solidFill>
                <a:latin typeface="Arial"/>
                <a:ea typeface="Arial"/>
                <a:cs typeface="Arial"/>
                <a:sym typeface="Arial"/>
              </a:rPr>
              <a:t>What</a:t>
            </a:r>
            <a:r>
              <a:rPr lang="it-IT" sz="2800" b="1" i="0" u="none" strike="noStrike" cap="none" dirty="0">
                <a:solidFill>
                  <a:srgbClr val="C48E4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800" b="1" i="0" u="none" strike="noStrike" cap="none" dirty="0" err="1">
                <a:solidFill>
                  <a:srgbClr val="C48E48"/>
                </a:solidFill>
                <a:latin typeface="Arial"/>
                <a:ea typeface="Arial"/>
                <a:cs typeface="Arial"/>
                <a:sym typeface="Arial"/>
              </a:rPr>
              <a:t>We</a:t>
            </a:r>
            <a:r>
              <a:rPr lang="it-IT" sz="2800" b="1" i="0" u="none" strike="noStrike" cap="none" dirty="0">
                <a:solidFill>
                  <a:srgbClr val="C48E48"/>
                </a:solidFill>
                <a:latin typeface="Arial"/>
                <a:ea typeface="Arial"/>
                <a:cs typeface="Arial"/>
                <a:sym typeface="Arial"/>
              </a:rPr>
              <a:t> Set Out to Build</a:t>
            </a:r>
            <a:endParaRPr sz="2400" b="0" i="1" u="none" strike="noStrike" cap="none" dirty="0">
              <a:solidFill>
                <a:srgbClr val="C48E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24"/>
          <p:cNvSpPr txBox="1"/>
          <p:nvPr/>
        </p:nvSpPr>
        <p:spPr>
          <a:xfrm>
            <a:off x="269600" y="2921850"/>
            <a:ext cx="4448700" cy="28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700"/>
              <a:buFont typeface="Calibri"/>
              <a:buChar char="-"/>
            </a:pPr>
            <a:r>
              <a:rPr lang="it-IT"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Masonry structure, requires seismic reinforcement.</a:t>
            </a: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700"/>
              <a:buFont typeface="Calibri"/>
              <a:buChar char="-"/>
            </a:pPr>
            <a:r>
              <a:rPr lang="it-IT"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Unknown construction techniques and building solutions.</a:t>
            </a: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700"/>
              <a:buFont typeface="Calibri"/>
              <a:buChar char="-"/>
            </a:pPr>
            <a:r>
              <a:rPr lang="it-IT"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Several undocumented transformations over more than 100 years.</a:t>
            </a: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-"/>
            </a:pPr>
            <a:r>
              <a:rPr lang="it-IT"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~200 mq / ~600k€ </a:t>
            </a: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1" name="Google Shape;271;p24"/>
          <p:cNvPicPr preferRelativeResize="0"/>
          <p:nvPr/>
        </p:nvPicPr>
        <p:blipFill rotWithShape="1">
          <a:blip r:embed="rId4">
            <a:alphaModFix/>
          </a:blip>
          <a:srcRect b="-5374"/>
          <a:stretch/>
        </p:blipFill>
        <p:spPr>
          <a:xfrm>
            <a:off x="4703675" y="2338000"/>
            <a:ext cx="7260624" cy="376687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4"/>
          <p:cNvSpPr txBox="1"/>
          <p:nvPr/>
        </p:nvSpPr>
        <p:spPr>
          <a:xfrm>
            <a:off x="355015" y="1787100"/>
            <a:ext cx="7587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it-IT" sz="2600" b="1" i="0" u="none" strike="noStrike" cap="none" dirty="0" err="1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Refurbishment</a:t>
            </a:r>
            <a:r>
              <a:rPr lang="it-IT" sz="2600" b="1" i="0" u="none" strike="noStrike" cap="none" dirty="0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 of guest </a:t>
            </a:r>
            <a:r>
              <a:rPr lang="it-IT" sz="2600" b="1" i="0" u="none" strike="noStrike" cap="none" dirty="0" err="1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houses</a:t>
            </a:r>
            <a:r>
              <a:rPr lang="it-IT" sz="2600" b="1" i="0" u="none" strike="noStrike" cap="none" dirty="0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it-IT" sz="2600" b="1" i="0" u="none" strike="noStrike" cap="none" dirty="0" err="1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Feb</a:t>
            </a:r>
            <a:r>
              <a:rPr lang="it-IT" sz="2600" b="1" i="0" u="none" strike="noStrike" cap="none" dirty="0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 2021)</a:t>
            </a:r>
            <a:endParaRPr sz="2600" b="1" i="0" u="none" strike="noStrike" cap="none" dirty="0">
              <a:solidFill>
                <a:srgbClr val="2F54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3" name="Google Shape;273;p24"/>
          <p:cNvGrpSpPr/>
          <p:nvPr/>
        </p:nvGrpSpPr>
        <p:grpSpPr>
          <a:xfrm>
            <a:off x="0" y="1725749"/>
            <a:ext cx="12192000" cy="4686900"/>
            <a:chOff x="-9375" y="1661050"/>
            <a:chExt cx="12192000" cy="4686900"/>
          </a:xfrm>
        </p:grpSpPr>
        <p:sp>
          <p:nvSpPr>
            <p:cNvPr id="274" name="Google Shape;274;p24"/>
            <p:cNvSpPr/>
            <p:nvPr/>
          </p:nvSpPr>
          <p:spPr>
            <a:xfrm>
              <a:off x="-9375" y="1661050"/>
              <a:ext cx="12192000" cy="4686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5" name="Google Shape;275;p24"/>
            <p:cNvPicPr preferRelativeResize="0"/>
            <p:nvPr/>
          </p:nvPicPr>
          <p:blipFill>
            <a:blip r:embed="rId5">
              <a:alphaModFix/>
            </a:blip>
            <a:srcRect/>
            <a:stretch/>
          </p:blipFill>
          <p:spPr>
            <a:xfrm>
              <a:off x="1551327" y="1661112"/>
              <a:ext cx="8551314" cy="46867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25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cda9cde216_0_72"/>
          <p:cNvSpPr txBox="1">
            <a:spLocks noGrp="1"/>
          </p:cNvSpPr>
          <p:nvPr>
            <p:ph type="title"/>
          </p:nvPr>
        </p:nvSpPr>
        <p:spPr>
          <a:xfrm>
            <a:off x="310100" y="1259436"/>
            <a:ext cx="10515600" cy="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noProof="0" dirty="0">
                <a:solidFill>
                  <a:srgbClr val="C48E48"/>
                </a:solidFill>
              </a:rPr>
              <a:t>The Project - What We Set Out to Build</a:t>
            </a:r>
          </a:p>
        </p:txBody>
      </p:sp>
      <p:sp>
        <p:nvSpPr>
          <p:cNvPr id="282" name="Google Shape;282;g3cda9cde216_0_72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noProof="0" smtClean="0"/>
              <a:t>9</a:t>
            </a:fld>
            <a:endParaRPr lang="en-US" noProof="0" dirty="0"/>
          </a:p>
        </p:txBody>
      </p:sp>
      <p:pic>
        <p:nvPicPr>
          <p:cNvPr id="283" name="Google Shape;283;g3cda9cde216_0_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699" y="1737425"/>
            <a:ext cx="5099500" cy="22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3cda9cde216_0_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46300" y="1800925"/>
            <a:ext cx="6733499" cy="4470726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g3cda9cde216_0_72"/>
          <p:cNvSpPr txBox="1"/>
          <p:nvPr/>
        </p:nvSpPr>
        <p:spPr>
          <a:xfrm>
            <a:off x="165100" y="4279900"/>
            <a:ext cx="6290100" cy="17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 noProof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Technical and Economical Feasibility Study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 noProof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100" b="1" i="0" u="none" strike="noStrike" cap="none" noProof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OAAb</a:t>
            </a:r>
            <a:r>
              <a:rPr lang="en-US" sz="2100" b="1" i="0" u="none" strike="noStrike" cap="none" noProof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Technical Office – May 2022)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lang="en-US" sz="19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building, ground floor layout</a:t>
            </a:r>
          </a:p>
          <a:p>
            <a:pPr marL="457200" marR="0" lvl="0" indent="-349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lang="en-US" sz="19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~400mq, ~840k€, </a:t>
            </a:r>
            <a:r>
              <a:rPr lang="en-US" sz="1900" b="1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 months</a:t>
            </a:r>
          </a:p>
        </p:txBody>
      </p:sp>
      <p:sp>
        <p:nvSpPr>
          <p:cNvPr id="2" name="Segnaposto data 5">
            <a:extLst>
              <a:ext uri="{FF2B5EF4-FFF2-40B4-BE49-F238E27FC236}">
                <a16:creationId xmlns:a16="http://schemas.microsoft.com/office/drawing/2014/main" id="{6BEFC2EE-2B2E-7E12-6AD5-45A545B4DE76}"/>
              </a:ext>
            </a:extLst>
          </p:cNvPr>
          <p:cNvSpPr txBox="1">
            <a:spLocks/>
          </p:cNvSpPr>
          <p:nvPr/>
        </p:nvSpPr>
        <p:spPr>
          <a:xfrm>
            <a:off x="154713" y="6430138"/>
            <a:ext cx="1267691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kern="1200" dirty="0">
                <a:solidFill>
                  <a:prstClr val="white">
                    <a:alpha val="50000"/>
                  </a:prstClr>
                </a:solidFill>
                <a:latin typeface="Titillium" pitchFamily="2" charset="77"/>
                <a:ea typeface="+mn-ea"/>
                <a:cs typeface="+mn-cs"/>
              </a:rPr>
              <a:t>18/03/2026</a:t>
            </a:r>
          </a:p>
        </p:txBody>
      </p:sp>
      <p:sp>
        <p:nvSpPr>
          <p:cNvPr id="3" name="Segnaposto piè di pagina 6">
            <a:extLst>
              <a:ext uri="{FF2B5EF4-FFF2-40B4-BE49-F238E27FC236}">
                <a16:creationId xmlns:a16="http://schemas.microsoft.com/office/drawing/2014/main" id="{6BD8B830-1466-9EA9-8AE8-EF6B046354D9}"/>
              </a:ext>
            </a:extLst>
          </p:cNvPr>
          <p:cNvSpPr txBox="1">
            <a:spLocks/>
          </p:cNvSpPr>
          <p:nvPr/>
        </p:nvSpPr>
        <p:spPr>
          <a:xfrm>
            <a:off x="1422404" y="6450240"/>
            <a:ext cx="4417287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Tx/>
              <a:defRPr/>
            </a:pPr>
            <a:r>
              <a:rPr lang="en-US" dirty="0">
                <a:solidFill>
                  <a:srgbClr val="E2C7A4"/>
                </a:solidFill>
                <a:latin typeface="Titillium" panose="00000500000000000000" pitchFamily="50" charset="0"/>
              </a:rPr>
              <a:t>STILES Workshop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516</TotalTime>
  <Words>1586</Words>
  <Application>Microsoft Office PowerPoint</Application>
  <PresentationFormat>Widescreen</PresentationFormat>
  <Paragraphs>272</Paragraphs>
  <Slides>21</Slides>
  <Notes>20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31" baseType="lpstr">
      <vt:lpstr>Helvetica Neue</vt:lpstr>
      <vt:lpstr>Arial</vt:lpstr>
      <vt:lpstr>Titillium Bd</vt:lpstr>
      <vt:lpstr>Calibri</vt:lpstr>
      <vt:lpstr>Symbol</vt:lpstr>
      <vt:lpstr>Titillium</vt:lpstr>
      <vt:lpstr>Noto Sans Symbols</vt:lpstr>
      <vt:lpstr>Arial Black</vt:lpstr>
      <vt:lpstr>Wingdings</vt:lpstr>
      <vt:lpstr>1_Tema di Office</vt:lpstr>
      <vt:lpstr>A new facility for  AO technologies in the ELTs era</vt:lpstr>
      <vt:lpstr>The Need for a new infrastructure</vt:lpstr>
      <vt:lpstr>Presentazione standard di PowerPoint</vt:lpstr>
      <vt:lpstr>Presentazione standard di PowerPoint</vt:lpstr>
      <vt:lpstr>Presentazione standard di PowerPoint</vt:lpstr>
      <vt:lpstr>People working to STILES activities</vt:lpstr>
      <vt:lpstr>Goals of the investment &amp; future expectations</vt:lpstr>
      <vt:lpstr>Presentazione standard di PowerPoint</vt:lpstr>
      <vt:lpstr>The Project - What We Set Out to Build</vt:lpstr>
      <vt:lpstr>The Project - What architects understood (1st attempt)!    €.€€€.€€€</vt:lpstr>
      <vt:lpstr>The Project - What architects understood (2nd attempt)!    €.€€€.€€€</vt:lpstr>
      <vt:lpstr>The Project - What we agree to Build !    € 1.460.000</vt:lpstr>
      <vt:lpstr>Presentazione standard di PowerPoint</vt:lpstr>
      <vt:lpstr>Project Timeline - From concept to building handover</vt:lpstr>
      <vt:lpstr>Where We Stand Today - Current Status</vt:lpstr>
      <vt:lpstr>Lesson learned - Key Lessons for the Future</vt:lpstr>
      <vt:lpstr>Lesson learned - Key Lessons for the Future</vt:lpstr>
      <vt:lpstr>Lesson learned - Final Remarks!</vt:lpstr>
      <vt:lpstr>Final Outcomes!</vt:lpstr>
      <vt:lpstr>Acknowledgments </vt:lpstr>
      <vt:lpstr>A new facility for  AO technologies in the ELTs era 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Gianluca Di Rico</dc:creator>
  <cp:lastModifiedBy>Gianluca Di Rico</cp:lastModifiedBy>
  <cp:revision>38</cp:revision>
  <dcterms:created xsi:type="dcterms:W3CDTF">2026-03-16T15:16:58Z</dcterms:created>
  <dcterms:modified xsi:type="dcterms:W3CDTF">2026-03-17T23:03:22Z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0x010100777A26F539967D4F98503910BA4FFFD8</vt:lpwstr>
  </property>
</Properties>
</file>